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Lst>
  <p:sldSz cy="6858000" cx="9144000"/>
  <p:notesSz cx="9926625" cy="6781800"/>
  <p:embeddedFontLst>
    <p:embeddedFont>
      <p:font typeface="Arial Narrow"/>
      <p:regular r:id="rId125"/>
      <p:bold r:id="rId126"/>
      <p:italic r:id="rId127"/>
      <p:boldItalic r:id="rId128"/>
    </p:embeddedFont>
    <p:embeddedFont>
      <p:font typeface="Tahoma"/>
      <p:regular r:id="rId129"/>
      <p:bold r:id="rId130"/>
    </p:embeddedFont>
    <p:embeddedFont>
      <p:font typeface="Helvetica Neue"/>
      <p:regular r:id="rId131"/>
      <p:bold r:id="rId132"/>
      <p:italic r:id="rId133"/>
      <p:boldItalic r:id="rId1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Tahoma-regular.fntdata"/><Relationship Id="rId128" Type="http://schemas.openxmlformats.org/officeDocument/2006/relationships/font" Target="fonts/ArialNarrow-boldItalic.fntdata"/><Relationship Id="rId127" Type="http://schemas.openxmlformats.org/officeDocument/2006/relationships/font" Target="fonts/ArialNarrow-italic.fntdata"/><Relationship Id="rId126" Type="http://schemas.openxmlformats.org/officeDocument/2006/relationships/font" Target="fonts/ArialNarrow-bold.fnt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ArialNarrow-regular.fntdata"/><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HelveticaNeue-bold.fntdata"/><Relationship Id="rId131" Type="http://schemas.openxmlformats.org/officeDocument/2006/relationships/font" Target="fonts/HelveticaNeue-regular.fntdata"/><Relationship Id="rId130" Type="http://schemas.openxmlformats.org/officeDocument/2006/relationships/font" Target="fonts/Tahoma-bold.fntdata"/><Relationship Id="rId134" Type="http://schemas.openxmlformats.org/officeDocument/2006/relationships/font" Target="fonts/HelveticaNeue-boldItalic.fntdata"/><Relationship Id="rId133" Type="http://schemas.openxmlformats.org/officeDocument/2006/relationships/font" Target="fonts/HelveticaNeue-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2125" cy="339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622925" y="0"/>
            <a:ext cx="4302125" cy="339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2187" y="3221037"/>
            <a:ext cx="7942262" cy="30527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440487"/>
            <a:ext cx="4302125" cy="3397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1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6" name="Shape 4986"/>
        <p:cNvGrpSpPr/>
        <p:nvPr/>
      </p:nvGrpSpPr>
      <p:grpSpPr>
        <a:xfrm>
          <a:off x="0" y="0"/>
          <a:ext cx="0" cy="0"/>
          <a:chOff x="0" y="0"/>
          <a:chExt cx="0" cy="0"/>
        </a:xfrm>
      </p:grpSpPr>
      <p:sp>
        <p:nvSpPr>
          <p:cNvPr id="4987" name="Google Shape;4987;p10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8" name="Google Shape;4988;p10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4" name="Shape 4994"/>
        <p:cNvGrpSpPr/>
        <p:nvPr/>
      </p:nvGrpSpPr>
      <p:grpSpPr>
        <a:xfrm>
          <a:off x="0" y="0"/>
          <a:ext cx="0" cy="0"/>
          <a:chOff x="0" y="0"/>
          <a:chExt cx="0" cy="0"/>
        </a:xfrm>
      </p:grpSpPr>
      <p:sp>
        <p:nvSpPr>
          <p:cNvPr id="4995" name="Google Shape;4995;p10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6" name="Google Shape;4996;p10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0" name="Shape 5000"/>
        <p:cNvGrpSpPr/>
        <p:nvPr/>
      </p:nvGrpSpPr>
      <p:grpSpPr>
        <a:xfrm>
          <a:off x="0" y="0"/>
          <a:ext cx="0" cy="0"/>
          <a:chOff x="0" y="0"/>
          <a:chExt cx="0" cy="0"/>
        </a:xfrm>
      </p:grpSpPr>
      <p:sp>
        <p:nvSpPr>
          <p:cNvPr id="5001" name="Google Shape;5001;p10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2" name="Google Shape;5002;p10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7" name="Shape 5007"/>
        <p:cNvGrpSpPr/>
        <p:nvPr/>
      </p:nvGrpSpPr>
      <p:grpSpPr>
        <a:xfrm>
          <a:off x="0" y="0"/>
          <a:ext cx="0" cy="0"/>
          <a:chOff x="0" y="0"/>
          <a:chExt cx="0" cy="0"/>
        </a:xfrm>
      </p:grpSpPr>
      <p:sp>
        <p:nvSpPr>
          <p:cNvPr id="5008" name="Google Shape;5008;p10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9" name="Google Shape;5009;p10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3" name="Shape 5013"/>
        <p:cNvGrpSpPr/>
        <p:nvPr/>
      </p:nvGrpSpPr>
      <p:grpSpPr>
        <a:xfrm>
          <a:off x="0" y="0"/>
          <a:ext cx="0" cy="0"/>
          <a:chOff x="0" y="0"/>
          <a:chExt cx="0" cy="0"/>
        </a:xfrm>
      </p:grpSpPr>
      <p:sp>
        <p:nvSpPr>
          <p:cNvPr id="5014" name="Google Shape;5014;p10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5" name="Google Shape;5015;p10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9" name="Shape 5019"/>
        <p:cNvGrpSpPr/>
        <p:nvPr/>
      </p:nvGrpSpPr>
      <p:grpSpPr>
        <a:xfrm>
          <a:off x="0" y="0"/>
          <a:ext cx="0" cy="0"/>
          <a:chOff x="0" y="0"/>
          <a:chExt cx="0" cy="0"/>
        </a:xfrm>
      </p:grpSpPr>
      <p:sp>
        <p:nvSpPr>
          <p:cNvPr id="5020" name="Google Shape;5020;p10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1" name="Google Shape;5021;p10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5" name="Shape 5025"/>
        <p:cNvGrpSpPr/>
        <p:nvPr/>
      </p:nvGrpSpPr>
      <p:grpSpPr>
        <a:xfrm>
          <a:off x="0" y="0"/>
          <a:ext cx="0" cy="0"/>
          <a:chOff x="0" y="0"/>
          <a:chExt cx="0" cy="0"/>
        </a:xfrm>
      </p:grpSpPr>
      <p:sp>
        <p:nvSpPr>
          <p:cNvPr id="5026" name="Google Shape;5026;p10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7" name="Google Shape;5027;p10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1" name="Shape 5031"/>
        <p:cNvGrpSpPr/>
        <p:nvPr/>
      </p:nvGrpSpPr>
      <p:grpSpPr>
        <a:xfrm>
          <a:off x="0" y="0"/>
          <a:ext cx="0" cy="0"/>
          <a:chOff x="0" y="0"/>
          <a:chExt cx="0" cy="0"/>
        </a:xfrm>
      </p:grpSpPr>
      <p:sp>
        <p:nvSpPr>
          <p:cNvPr id="5032" name="Google Shape;5032;p10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3" name="Google Shape;5033;p10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8" name="Shape 5038"/>
        <p:cNvGrpSpPr/>
        <p:nvPr/>
      </p:nvGrpSpPr>
      <p:grpSpPr>
        <a:xfrm>
          <a:off x="0" y="0"/>
          <a:ext cx="0" cy="0"/>
          <a:chOff x="0" y="0"/>
          <a:chExt cx="0" cy="0"/>
        </a:xfrm>
      </p:grpSpPr>
      <p:sp>
        <p:nvSpPr>
          <p:cNvPr id="5039" name="Google Shape;5039;p10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0" name="Google Shape;5040;p10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6" name="Shape 5046"/>
        <p:cNvGrpSpPr/>
        <p:nvPr/>
      </p:nvGrpSpPr>
      <p:grpSpPr>
        <a:xfrm>
          <a:off x="0" y="0"/>
          <a:ext cx="0" cy="0"/>
          <a:chOff x="0" y="0"/>
          <a:chExt cx="0" cy="0"/>
        </a:xfrm>
      </p:grpSpPr>
      <p:sp>
        <p:nvSpPr>
          <p:cNvPr id="5047" name="Google Shape;5047;p10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8" name="Google Shape;5048;p10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1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2" name="Shape 5052"/>
        <p:cNvGrpSpPr/>
        <p:nvPr/>
      </p:nvGrpSpPr>
      <p:grpSpPr>
        <a:xfrm>
          <a:off x="0" y="0"/>
          <a:ext cx="0" cy="0"/>
          <a:chOff x="0" y="0"/>
          <a:chExt cx="0" cy="0"/>
        </a:xfrm>
      </p:grpSpPr>
      <p:sp>
        <p:nvSpPr>
          <p:cNvPr id="5053" name="Google Shape;5053;p11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4" name="Google Shape;5054;p11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8" name="Shape 5058"/>
        <p:cNvGrpSpPr/>
        <p:nvPr/>
      </p:nvGrpSpPr>
      <p:grpSpPr>
        <a:xfrm>
          <a:off x="0" y="0"/>
          <a:ext cx="0" cy="0"/>
          <a:chOff x="0" y="0"/>
          <a:chExt cx="0" cy="0"/>
        </a:xfrm>
      </p:grpSpPr>
      <p:sp>
        <p:nvSpPr>
          <p:cNvPr id="5059" name="Google Shape;5059;p11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0" name="Google Shape;5060;p11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4" name="Shape 5064"/>
        <p:cNvGrpSpPr/>
        <p:nvPr/>
      </p:nvGrpSpPr>
      <p:grpSpPr>
        <a:xfrm>
          <a:off x="0" y="0"/>
          <a:ext cx="0" cy="0"/>
          <a:chOff x="0" y="0"/>
          <a:chExt cx="0" cy="0"/>
        </a:xfrm>
      </p:grpSpPr>
      <p:sp>
        <p:nvSpPr>
          <p:cNvPr id="5065" name="Google Shape;5065;p11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6" name="Google Shape;5066;p11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0" name="Shape 5070"/>
        <p:cNvGrpSpPr/>
        <p:nvPr/>
      </p:nvGrpSpPr>
      <p:grpSpPr>
        <a:xfrm>
          <a:off x="0" y="0"/>
          <a:ext cx="0" cy="0"/>
          <a:chOff x="0" y="0"/>
          <a:chExt cx="0" cy="0"/>
        </a:xfrm>
      </p:grpSpPr>
      <p:sp>
        <p:nvSpPr>
          <p:cNvPr id="5071" name="Google Shape;5071;p11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2" name="Google Shape;5072;p11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6" name="Shape 5076"/>
        <p:cNvGrpSpPr/>
        <p:nvPr/>
      </p:nvGrpSpPr>
      <p:grpSpPr>
        <a:xfrm>
          <a:off x="0" y="0"/>
          <a:ext cx="0" cy="0"/>
          <a:chOff x="0" y="0"/>
          <a:chExt cx="0" cy="0"/>
        </a:xfrm>
      </p:grpSpPr>
      <p:sp>
        <p:nvSpPr>
          <p:cNvPr id="5077" name="Google Shape;5077;p114: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078" name="Google Shape;5078;p114: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079" name="Google Shape;5079;p114: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5" name="Shape 5085"/>
        <p:cNvGrpSpPr/>
        <p:nvPr/>
      </p:nvGrpSpPr>
      <p:grpSpPr>
        <a:xfrm>
          <a:off x="0" y="0"/>
          <a:ext cx="0" cy="0"/>
          <a:chOff x="0" y="0"/>
          <a:chExt cx="0" cy="0"/>
        </a:xfrm>
      </p:grpSpPr>
      <p:sp>
        <p:nvSpPr>
          <p:cNvPr id="5086" name="Google Shape;5086;p11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7" name="Google Shape;5087;p11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6" name="Shape 5096"/>
        <p:cNvGrpSpPr/>
        <p:nvPr/>
      </p:nvGrpSpPr>
      <p:grpSpPr>
        <a:xfrm>
          <a:off x="0" y="0"/>
          <a:ext cx="0" cy="0"/>
          <a:chOff x="0" y="0"/>
          <a:chExt cx="0" cy="0"/>
        </a:xfrm>
      </p:grpSpPr>
      <p:sp>
        <p:nvSpPr>
          <p:cNvPr id="5097" name="Google Shape;5097;p11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8" name="Google Shape;5098;p11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7" name="Shape 5107"/>
        <p:cNvGrpSpPr/>
        <p:nvPr/>
      </p:nvGrpSpPr>
      <p:grpSpPr>
        <a:xfrm>
          <a:off x="0" y="0"/>
          <a:ext cx="0" cy="0"/>
          <a:chOff x="0" y="0"/>
          <a:chExt cx="0" cy="0"/>
        </a:xfrm>
      </p:grpSpPr>
      <p:sp>
        <p:nvSpPr>
          <p:cNvPr id="5108" name="Google Shape;5108;p11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9" name="Google Shape;5109;p11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9" name="Shape 5119"/>
        <p:cNvGrpSpPr/>
        <p:nvPr/>
      </p:nvGrpSpPr>
      <p:grpSpPr>
        <a:xfrm>
          <a:off x="0" y="0"/>
          <a:ext cx="0" cy="0"/>
          <a:chOff x="0" y="0"/>
          <a:chExt cx="0" cy="0"/>
        </a:xfrm>
      </p:grpSpPr>
      <p:sp>
        <p:nvSpPr>
          <p:cNvPr id="5120" name="Google Shape;5120;p11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1" name="Google Shape;5121;p11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0" name="Shape 5130"/>
        <p:cNvGrpSpPr/>
        <p:nvPr/>
      </p:nvGrpSpPr>
      <p:grpSpPr>
        <a:xfrm>
          <a:off x="0" y="0"/>
          <a:ext cx="0" cy="0"/>
          <a:chOff x="0" y="0"/>
          <a:chExt cx="0" cy="0"/>
        </a:xfrm>
      </p:grpSpPr>
      <p:sp>
        <p:nvSpPr>
          <p:cNvPr id="5131" name="Google Shape;5131;p11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2" name="Google Shape;5132;p11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1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5" name="Google Shape;1235;p1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p1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2" name="Google Shape;1412;p1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1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2" name="Google Shape;1602;p1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1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8" name="Google Shape;1608;p1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p1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3" name="Google Shape;1643;p1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p1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1" name="Google Shape;1691;p1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1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0" name="Google Shape;1750;p1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p1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5" name="Google Shape;1825;p1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2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9" name="Google Shape;1889;p2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p2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4" name="Google Shape;1924;p2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p2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6" name="Google Shape;1966;p2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p2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1" name="Google Shape;2001;p2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p2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7" name="Google Shape;2007;p2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p2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3" name="Google Shape;2013;p2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p2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2" name="Google Shape;2212;p2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p2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8" name="Google Shape;2218;p2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3" name="Shape 2293"/>
        <p:cNvGrpSpPr/>
        <p:nvPr/>
      </p:nvGrpSpPr>
      <p:grpSpPr>
        <a:xfrm>
          <a:off x="0" y="0"/>
          <a:ext cx="0" cy="0"/>
          <a:chOff x="0" y="0"/>
          <a:chExt cx="0" cy="0"/>
        </a:xfrm>
      </p:grpSpPr>
      <p:sp>
        <p:nvSpPr>
          <p:cNvPr id="2294" name="Google Shape;2294;p2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5" name="Google Shape;2295;p2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p2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1" name="Google Shape;2301;p2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8" name="Google Shape;98;p3: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p3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9" name="Google Shape;2429;p3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p3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7" name="Google Shape;2447;p3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p32: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55" name="Google Shape;2455;p32: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56" name="Google Shape;2456;p32: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p33: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63" name="Google Shape;2463;p33: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64" name="Google Shape;2464;p33: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 name="Shape 2474"/>
        <p:cNvGrpSpPr/>
        <p:nvPr/>
      </p:nvGrpSpPr>
      <p:grpSpPr>
        <a:xfrm>
          <a:off x="0" y="0"/>
          <a:ext cx="0" cy="0"/>
          <a:chOff x="0" y="0"/>
          <a:chExt cx="0" cy="0"/>
        </a:xfrm>
      </p:grpSpPr>
      <p:sp>
        <p:nvSpPr>
          <p:cNvPr id="2475" name="Google Shape;2475;p34: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76" name="Google Shape;2476;p34: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77" name="Google Shape;2477;p34: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3" name="Shape 2483"/>
        <p:cNvGrpSpPr/>
        <p:nvPr/>
      </p:nvGrpSpPr>
      <p:grpSpPr>
        <a:xfrm>
          <a:off x="0" y="0"/>
          <a:ext cx="0" cy="0"/>
          <a:chOff x="0" y="0"/>
          <a:chExt cx="0" cy="0"/>
        </a:xfrm>
      </p:grpSpPr>
      <p:sp>
        <p:nvSpPr>
          <p:cNvPr id="2484" name="Google Shape;2484;p3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5" name="Google Shape;2485;p3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p3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1" name="Google Shape;2491;p3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p3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5" name="Google Shape;2515;p3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p3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8" name="Google Shape;2798;p3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4" name="Shape 3164"/>
        <p:cNvGrpSpPr/>
        <p:nvPr/>
      </p:nvGrpSpPr>
      <p:grpSpPr>
        <a:xfrm>
          <a:off x="0" y="0"/>
          <a:ext cx="0" cy="0"/>
          <a:chOff x="0" y="0"/>
          <a:chExt cx="0" cy="0"/>
        </a:xfrm>
      </p:grpSpPr>
      <p:sp>
        <p:nvSpPr>
          <p:cNvPr id="3165" name="Google Shape;3165;p3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6" name="Google Shape;3166;p3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8" name="Shape 3188"/>
        <p:cNvGrpSpPr/>
        <p:nvPr/>
      </p:nvGrpSpPr>
      <p:grpSpPr>
        <a:xfrm>
          <a:off x="0" y="0"/>
          <a:ext cx="0" cy="0"/>
          <a:chOff x="0" y="0"/>
          <a:chExt cx="0" cy="0"/>
        </a:xfrm>
      </p:grpSpPr>
      <p:sp>
        <p:nvSpPr>
          <p:cNvPr id="3189" name="Google Shape;3189;p4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0" name="Google Shape;3190;p4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p4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6" name="Google Shape;3196;p4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0" name="Shape 3200"/>
        <p:cNvGrpSpPr/>
        <p:nvPr/>
      </p:nvGrpSpPr>
      <p:grpSpPr>
        <a:xfrm>
          <a:off x="0" y="0"/>
          <a:ext cx="0" cy="0"/>
          <a:chOff x="0" y="0"/>
          <a:chExt cx="0" cy="0"/>
        </a:xfrm>
      </p:grpSpPr>
      <p:sp>
        <p:nvSpPr>
          <p:cNvPr id="3201" name="Google Shape;3201;p4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2" name="Google Shape;3202;p4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6" name="Shape 3206"/>
        <p:cNvGrpSpPr/>
        <p:nvPr/>
      </p:nvGrpSpPr>
      <p:grpSpPr>
        <a:xfrm>
          <a:off x="0" y="0"/>
          <a:ext cx="0" cy="0"/>
          <a:chOff x="0" y="0"/>
          <a:chExt cx="0" cy="0"/>
        </a:xfrm>
      </p:grpSpPr>
      <p:sp>
        <p:nvSpPr>
          <p:cNvPr id="3207" name="Google Shape;3207;p4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8" name="Google Shape;3208;p4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2" name="Shape 3212"/>
        <p:cNvGrpSpPr/>
        <p:nvPr/>
      </p:nvGrpSpPr>
      <p:grpSpPr>
        <a:xfrm>
          <a:off x="0" y="0"/>
          <a:ext cx="0" cy="0"/>
          <a:chOff x="0" y="0"/>
          <a:chExt cx="0" cy="0"/>
        </a:xfrm>
      </p:grpSpPr>
      <p:sp>
        <p:nvSpPr>
          <p:cNvPr id="3213" name="Google Shape;3213;p4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4" name="Google Shape;3214;p4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8" name="Shape 3218"/>
        <p:cNvGrpSpPr/>
        <p:nvPr/>
      </p:nvGrpSpPr>
      <p:grpSpPr>
        <a:xfrm>
          <a:off x="0" y="0"/>
          <a:ext cx="0" cy="0"/>
          <a:chOff x="0" y="0"/>
          <a:chExt cx="0" cy="0"/>
        </a:xfrm>
      </p:grpSpPr>
      <p:sp>
        <p:nvSpPr>
          <p:cNvPr id="3219" name="Google Shape;3219;p4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0" name="Google Shape;3220;p4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4" name="Shape 3224"/>
        <p:cNvGrpSpPr/>
        <p:nvPr/>
      </p:nvGrpSpPr>
      <p:grpSpPr>
        <a:xfrm>
          <a:off x="0" y="0"/>
          <a:ext cx="0" cy="0"/>
          <a:chOff x="0" y="0"/>
          <a:chExt cx="0" cy="0"/>
        </a:xfrm>
      </p:grpSpPr>
      <p:sp>
        <p:nvSpPr>
          <p:cNvPr id="3225" name="Google Shape;3225;p4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6" name="Google Shape;3226;p4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0" name="Shape 3230"/>
        <p:cNvGrpSpPr/>
        <p:nvPr/>
      </p:nvGrpSpPr>
      <p:grpSpPr>
        <a:xfrm>
          <a:off x="0" y="0"/>
          <a:ext cx="0" cy="0"/>
          <a:chOff x="0" y="0"/>
          <a:chExt cx="0" cy="0"/>
        </a:xfrm>
      </p:grpSpPr>
      <p:sp>
        <p:nvSpPr>
          <p:cNvPr id="3231" name="Google Shape;3231;p4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2" name="Google Shape;3232;p4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6" name="Shape 3236"/>
        <p:cNvGrpSpPr/>
        <p:nvPr/>
      </p:nvGrpSpPr>
      <p:grpSpPr>
        <a:xfrm>
          <a:off x="0" y="0"/>
          <a:ext cx="0" cy="0"/>
          <a:chOff x="0" y="0"/>
          <a:chExt cx="0" cy="0"/>
        </a:xfrm>
      </p:grpSpPr>
      <p:sp>
        <p:nvSpPr>
          <p:cNvPr id="3237" name="Google Shape;3237;p4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8" name="Google Shape;3238;p4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2" name="Shape 3242"/>
        <p:cNvGrpSpPr/>
        <p:nvPr/>
      </p:nvGrpSpPr>
      <p:grpSpPr>
        <a:xfrm>
          <a:off x="0" y="0"/>
          <a:ext cx="0" cy="0"/>
          <a:chOff x="0" y="0"/>
          <a:chExt cx="0" cy="0"/>
        </a:xfrm>
      </p:grpSpPr>
      <p:sp>
        <p:nvSpPr>
          <p:cNvPr id="3243" name="Google Shape;3243;p4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4" name="Google Shape;3244;p4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2" name="Google Shape;642;p5: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43" name="Google Shape;643;p5: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6" name="Shape 3406"/>
        <p:cNvGrpSpPr/>
        <p:nvPr/>
      </p:nvGrpSpPr>
      <p:grpSpPr>
        <a:xfrm>
          <a:off x="0" y="0"/>
          <a:ext cx="0" cy="0"/>
          <a:chOff x="0" y="0"/>
          <a:chExt cx="0" cy="0"/>
        </a:xfrm>
      </p:grpSpPr>
      <p:sp>
        <p:nvSpPr>
          <p:cNvPr id="3407" name="Google Shape;3407;p5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8" name="Google Shape;3408;p5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2" name="Shape 3582"/>
        <p:cNvGrpSpPr/>
        <p:nvPr/>
      </p:nvGrpSpPr>
      <p:grpSpPr>
        <a:xfrm>
          <a:off x="0" y="0"/>
          <a:ext cx="0" cy="0"/>
          <a:chOff x="0" y="0"/>
          <a:chExt cx="0" cy="0"/>
        </a:xfrm>
      </p:grpSpPr>
      <p:sp>
        <p:nvSpPr>
          <p:cNvPr id="3583" name="Google Shape;3583;p5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4" name="Google Shape;3584;p5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5" name="Shape 3785"/>
        <p:cNvGrpSpPr/>
        <p:nvPr/>
      </p:nvGrpSpPr>
      <p:grpSpPr>
        <a:xfrm>
          <a:off x="0" y="0"/>
          <a:ext cx="0" cy="0"/>
          <a:chOff x="0" y="0"/>
          <a:chExt cx="0" cy="0"/>
        </a:xfrm>
      </p:grpSpPr>
      <p:sp>
        <p:nvSpPr>
          <p:cNvPr id="3786" name="Google Shape;3786;p5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7" name="Google Shape;3787;p5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1" name="Shape 3791"/>
        <p:cNvGrpSpPr/>
        <p:nvPr/>
      </p:nvGrpSpPr>
      <p:grpSpPr>
        <a:xfrm>
          <a:off x="0" y="0"/>
          <a:ext cx="0" cy="0"/>
          <a:chOff x="0" y="0"/>
          <a:chExt cx="0" cy="0"/>
        </a:xfrm>
      </p:grpSpPr>
      <p:sp>
        <p:nvSpPr>
          <p:cNvPr id="3792" name="Google Shape;3792;p5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3" name="Google Shape;3793;p5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7" name="Shape 3957"/>
        <p:cNvGrpSpPr/>
        <p:nvPr/>
      </p:nvGrpSpPr>
      <p:grpSpPr>
        <a:xfrm>
          <a:off x="0" y="0"/>
          <a:ext cx="0" cy="0"/>
          <a:chOff x="0" y="0"/>
          <a:chExt cx="0" cy="0"/>
        </a:xfrm>
      </p:grpSpPr>
      <p:sp>
        <p:nvSpPr>
          <p:cNvPr id="3958" name="Google Shape;3958;p5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9" name="Google Shape;3959;p5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4" name="Shape 4094"/>
        <p:cNvGrpSpPr/>
        <p:nvPr/>
      </p:nvGrpSpPr>
      <p:grpSpPr>
        <a:xfrm>
          <a:off x="0" y="0"/>
          <a:ext cx="0" cy="0"/>
          <a:chOff x="0" y="0"/>
          <a:chExt cx="0" cy="0"/>
        </a:xfrm>
      </p:grpSpPr>
      <p:sp>
        <p:nvSpPr>
          <p:cNvPr id="4095" name="Google Shape;4095;p5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6" name="Google Shape;4096;p5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6" name="Shape 4166"/>
        <p:cNvGrpSpPr/>
        <p:nvPr/>
      </p:nvGrpSpPr>
      <p:grpSpPr>
        <a:xfrm>
          <a:off x="0" y="0"/>
          <a:ext cx="0" cy="0"/>
          <a:chOff x="0" y="0"/>
          <a:chExt cx="0" cy="0"/>
        </a:xfrm>
      </p:grpSpPr>
      <p:sp>
        <p:nvSpPr>
          <p:cNvPr id="4167" name="Google Shape;4167;p5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8" name="Google Shape;4168;p5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6" name="Shape 4236"/>
        <p:cNvGrpSpPr/>
        <p:nvPr/>
      </p:nvGrpSpPr>
      <p:grpSpPr>
        <a:xfrm>
          <a:off x="0" y="0"/>
          <a:ext cx="0" cy="0"/>
          <a:chOff x="0" y="0"/>
          <a:chExt cx="0" cy="0"/>
        </a:xfrm>
      </p:grpSpPr>
      <p:sp>
        <p:nvSpPr>
          <p:cNvPr id="4237" name="Google Shape;4237;p5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8" name="Google Shape;4238;p5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2" name="Shape 4242"/>
        <p:cNvGrpSpPr/>
        <p:nvPr/>
      </p:nvGrpSpPr>
      <p:grpSpPr>
        <a:xfrm>
          <a:off x="0" y="0"/>
          <a:ext cx="0" cy="0"/>
          <a:chOff x="0" y="0"/>
          <a:chExt cx="0" cy="0"/>
        </a:xfrm>
      </p:grpSpPr>
      <p:sp>
        <p:nvSpPr>
          <p:cNvPr id="4243" name="Google Shape;4243;p5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4" name="Google Shape;4244;p5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3" name="Shape 4253"/>
        <p:cNvGrpSpPr/>
        <p:nvPr/>
      </p:nvGrpSpPr>
      <p:grpSpPr>
        <a:xfrm>
          <a:off x="0" y="0"/>
          <a:ext cx="0" cy="0"/>
          <a:chOff x="0" y="0"/>
          <a:chExt cx="0" cy="0"/>
        </a:xfrm>
      </p:grpSpPr>
      <p:sp>
        <p:nvSpPr>
          <p:cNvPr id="4254" name="Google Shape;4254;p5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5" name="Google Shape;4255;p5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1" name="Shape 4261"/>
        <p:cNvGrpSpPr/>
        <p:nvPr/>
      </p:nvGrpSpPr>
      <p:grpSpPr>
        <a:xfrm>
          <a:off x="0" y="0"/>
          <a:ext cx="0" cy="0"/>
          <a:chOff x="0" y="0"/>
          <a:chExt cx="0" cy="0"/>
        </a:xfrm>
      </p:grpSpPr>
      <p:sp>
        <p:nvSpPr>
          <p:cNvPr id="4262" name="Google Shape;4262;p60: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63" name="Google Shape;4263;p60: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64" name="Google Shape;4264;p60: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3" name="Shape 4273"/>
        <p:cNvGrpSpPr/>
        <p:nvPr/>
      </p:nvGrpSpPr>
      <p:grpSpPr>
        <a:xfrm>
          <a:off x="0" y="0"/>
          <a:ext cx="0" cy="0"/>
          <a:chOff x="0" y="0"/>
          <a:chExt cx="0" cy="0"/>
        </a:xfrm>
      </p:grpSpPr>
      <p:sp>
        <p:nvSpPr>
          <p:cNvPr id="4274" name="Google Shape;4274;p61: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75" name="Google Shape;4275;p61: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76" name="Google Shape;4276;p61: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7" name="Shape 4287"/>
        <p:cNvGrpSpPr/>
        <p:nvPr/>
      </p:nvGrpSpPr>
      <p:grpSpPr>
        <a:xfrm>
          <a:off x="0" y="0"/>
          <a:ext cx="0" cy="0"/>
          <a:chOff x="0" y="0"/>
          <a:chExt cx="0" cy="0"/>
        </a:xfrm>
      </p:grpSpPr>
      <p:sp>
        <p:nvSpPr>
          <p:cNvPr id="4288" name="Google Shape;4288;p6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9" name="Google Shape;4289;p6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3" name="Shape 4293"/>
        <p:cNvGrpSpPr/>
        <p:nvPr/>
      </p:nvGrpSpPr>
      <p:grpSpPr>
        <a:xfrm>
          <a:off x="0" y="0"/>
          <a:ext cx="0" cy="0"/>
          <a:chOff x="0" y="0"/>
          <a:chExt cx="0" cy="0"/>
        </a:xfrm>
      </p:grpSpPr>
      <p:sp>
        <p:nvSpPr>
          <p:cNvPr id="4294" name="Google Shape;4294;p63: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95" name="Google Shape;4295;p63: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96" name="Google Shape;4296;p63: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3" name="Shape 4303"/>
        <p:cNvGrpSpPr/>
        <p:nvPr/>
      </p:nvGrpSpPr>
      <p:grpSpPr>
        <a:xfrm>
          <a:off x="0" y="0"/>
          <a:ext cx="0" cy="0"/>
          <a:chOff x="0" y="0"/>
          <a:chExt cx="0" cy="0"/>
        </a:xfrm>
      </p:grpSpPr>
      <p:sp>
        <p:nvSpPr>
          <p:cNvPr id="4304" name="Google Shape;4304;p64: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05" name="Google Shape;4305;p64: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306" name="Google Shape;4306;p64: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6" name="Shape 4316"/>
        <p:cNvGrpSpPr/>
        <p:nvPr/>
      </p:nvGrpSpPr>
      <p:grpSpPr>
        <a:xfrm>
          <a:off x="0" y="0"/>
          <a:ext cx="0" cy="0"/>
          <a:chOff x="0" y="0"/>
          <a:chExt cx="0" cy="0"/>
        </a:xfrm>
      </p:grpSpPr>
      <p:sp>
        <p:nvSpPr>
          <p:cNvPr id="4317" name="Google Shape;4317;p6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8" name="Google Shape;4318;p6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3" name="Shape 4323"/>
        <p:cNvGrpSpPr/>
        <p:nvPr/>
      </p:nvGrpSpPr>
      <p:grpSpPr>
        <a:xfrm>
          <a:off x="0" y="0"/>
          <a:ext cx="0" cy="0"/>
          <a:chOff x="0" y="0"/>
          <a:chExt cx="0" cy="0"/>
        </a:xfrm>
      </p:grpSpPr>
      <p:sp>
        <p:nvSpPr>
          <p:cNvPr id="4324" name="Google Shape;4324;p6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5" name="Google Shape;4325;p6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1" name="Shape 4331"/>
        <p:cNvGrpSpPr/>
        <p:nvPr/>
      </p:nvGrpSpPr>
      <p:grpSpPr>
        <a:xfrm>
          <a:off x="0" y="0"/>
          <a:ext cx="0" cy="0"/>
          <a:chOff x="0" y="0"/>
          <a:chExt cx="0" cy="0"/>
        </a:xfrm>
      </p:grpSpPr>
      <p:sp>
        <p:nvSpPr>
          <p:cNvPr id="4332" name="Google Shape;4332;p6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3" name="Google Shape;4333;p6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7" name="Shape 4337"/>
        <p:cNvGrpSpPr/>
        <p:nvPr/>
      </p:nvGrpSpPr>
      <p:grpSpPr>
        <a:xfrm>
          <a:off x="0" y="0"/>
          <a:ext cx="0" cy="0"/>
          <a:chOff x="0" y="0"/>
          <a:chExt cx="0" cy="0"/>
        </a:xfrm>
      </p:grpSpPr>
      <p:sp>
        <p:nvSpPr>
          <p:cNvPr id="4338" name="Google Shape;4338;p6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9" name="Google Shape;4339;p6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6" name="Shape 4346"/>
        <p:cNvGrpSpPr/>
        <p:nvPr/>
      </p:nvGrpSpPr>
      <p:grpSpPr>
        <a:xfrm>
          <a:off x="0" y="0"/>
          <a:ext cx="0" cy="0"/>
          <a:chOff x="0" y="0"/>
          <a:chExt cx="0" cy="0"/>
        </a:xfrm>
      </p:grpSpPr>
      <p:sp>
        <p:nvSpPr>
          <p:cNvPr id="4347" name="Google Shape;4347;p6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8" name="Google Shape;4348;p6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5" name="Shape 4355"/>
        <p:cNvGrpSpPr/>
        <p:nvPr/>
      </p:nvGrpSpPr>
      <p:grpSpPr>
        <a:xfrm>
          <a:off x="0" y="0"/>
          <a:ext cx="0" cy="0"/>
          <a:chOff x="0" y="0"/>
          <a:chExt cx="0" cy="0"/>
        </a:xfrm>
      </p:grpSpPr>
      <p:sp>
        <p:nvSpPr>
          <p:cNvPr id="4356" name="Google Shape;4356;p70: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7" name="Google Shape;4357;p70: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5" name="Shape 4365"/>
        <p:cNvGrpSpPr/>
        <p:nvPr/>
      </p:nvGrpSpPr>
      <p:grpSpPr>
        <a:xfrm>
          <a:off x="0" y="0"/>
          <a:ext cx="0" cy="0"/>
          <a:chOff x="0" y="0"/>
          <a:chExt cx="0" cy="0"/>
        </a:xfrm>
      </p:grpSpPr>
      <p:sp>
        <p:nvSpPr>
          <p:cNvPr id="4366" name="Google Shape;4366;p7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7" name="Google Shape;4367;p7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4" name="Shape 4374"/>
        <p:cNvGrpSpPr/>
        <p:nvPr/>
      </p:nvGrpSpPr>
      <p:grpSpPr>
        <a:xfrm>
          <a:off x="0" y="0"/>
          <a:ext cx="0" cy="0"/>
          <a:chOff x="0" y="0"/>
          <a:chExt cx="0" cy="0"/>
        </a:xfrm>
      </p:grpSpPr>
      <p:sp>
        <p:nvSpPr>
          <p:cNvPr id="4375" name="Google Shape;4375;p7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6" name="Google Shape;4376;p7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0" name="Shape 4380"/>
        <p:cNvGrpSpPr/>
        <p:nvPr/>
      </p:nvGrpSpPr>
      <p:grpSpPr>
        <a:xfrm>
          <a:off x="0" y="0"/>
          <a:ext cx="0" cy="0"/>
          <a:chOff x="0" y="0"/>
          <a:chExt cx="0" cy="0"/>
        </a:xfrm>
      </p:grpSpPr>
      <p:sp>
        <p:nvSpPr>
          <p:cNvPr id="4381" name="Google Shape;4381;p7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2" name="Google Shape;4382;p7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9" name="Shape 4389"/>
        <p:cNvGrpSpPr/>
        <p:nvPr/>
      </p:nvGrpSpPr>
      <p:grpSpPr>
        <a:xfrm>
          <a:off x="0" y="0"/>
          <a:ext cx="0" cy="0"/>
          <a:chOff x="0" y="0"/>
          <a:chExt cx="0" cy="0"/>
        </a:xfrm>
      </p:grpSpPr>
      <p:sp>
        <p:nvSpPr>
          <p:cNvPr id="4390" name="Google Shape;4390;p74: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91" name="Google Shape;4391;p74: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392" name="Google Shape;4392;p74: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0" name="Shape 4400"/>
        <p:cNvGrpSpPr/>
        <p:nvPr/>
      </p:nvGrpSpPr>
      <p:grpSpPr>
        <a:xfrm>
          <a:off x="0" y="0"/>
          <a:ext cx="0" cy="0"/>
          <a:chOff x="0" y="0"/>
          <a:chExt cx="0" cy="0"/>
        </a:xfrm>
      </p:grpSpPr>
      <p:sp>
        <p:nvSpPr>
          <p:cNvPr id="4401" name="Google Shape;4401;p7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2" name="Google Shape;4402;p7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0" name="Shape 4410"/>
        <p:cNvGrpSpPr/>
        <p:nvPr/>
      </p:nvGrpSpPr>
      <p:grpSpPr>
        <a:xfrm>
          <a:off x="0" y="0"/>
          <a:ext cx="0" cy="0"/>
          <a:chOff x="0" y="0"/>
          <a:chExt cx="0" cy="0"/>
        </a:xfrm>
      </p:grpSpPr>
      <p:sp>
        <p:nvSpPr>
          <p:cNvPr id="4411" name="Google Shape;4411;p7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2" name="Google Shape;4412;p7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0" name="Shape 4420"/>
        <p:cNvGrpSpPr/>
        <p:nvPr/>
      </p:nvGrpSpPr>
      <p:grpSpPr>
        <a:xfrm>
          <a:off x="0" y="0"/>
          <a:ext cx="0" cy="0"/>
          <a:chOff x="0" y="0"/>
          <a:chExt cx="0" cy="0"/>
        </a:xfrm>
      </p:grpSpPr>
      <p:sp>
        <p:nvSpPr>
          <p:cNvPr id="4421" name="Google Shape;4421;p77: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22" name="Google Shape;4422;p77: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23" name="Google Shape;4423;p77: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1" name="Shape 4431"/>
        <p:cNvGrpSpPr/>
        <p:nvPr/>
      </p:nvGrpSpPr>
      <p:grpSpPr>
        <a:xfrm>
          <a:off x="0" y="0"/>
          <a:ext cx="0" cy="0"/>
          <a:chOff x="0" y="0"/>
          <a:chExt cx="0" cy="0"/>
        </a:xfrm>
      </p:grpSpPr>
      <p:sp>
        <p:nvSpPr>
          <p:cNvPr id="4432" name="Google Shape;4432;p78: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33" name="Google Shape;4433;p78: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34" name="Google Shape;4434;p78: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1" name="Shape 4441"/>
        <p:cNvGrpSpPr/>
        <p:nvPr/>
      </p:nvGrpSpPr>
      <p:grpSpPr>
        <a:xfrm>
          <a:off x="0" y="0"/>
          <a:ext cx="0" cy="0"/>
          <a:chOff x="0" y="0"/>
          <a:chExt cx="0" cy="0"/>
        </a:xfrm>
      </p:grpSpPr>
      <p:sp>
        <p:nvSpPr>
          <p:cNvPr id="4442" name="Google Shape;4442;p7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3" name="Google Shape;4443;p7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7" name="Shape 4447"/>
        <p:cNvGrpSpPr/>
        <p:nvPr/>
      </p:nvGrpSpPr>
      <p:grpSpPr>
        <a:xfrm>
          <a:off x="0" y="0"/>
          <a:ext cx="0" cy="0"/>
          <a:chOff x="0" y="0"/>
          <a:chExt cx="0" cy="0"/>
        </a:xfrm>
      </p:grpSpPr>
      <p:sp>
        <p:nvSpPr>
          <p:cNvPr id="4448" name="Google Shape;4448;p80: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49" name="Google Shape;4449;p80: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50" name="Google Shape;4450;p80: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6" name="Shape 4456"/>
        <p:cNvGrpSpPr/>
        <p:nvPr/>
      </p:nvGrpSpPr>
      <p:grpSpPr>
        <a:xfrm>
          <a:off x="0" y="0"/>
          <a:ext cx="0" cy="0"/>
          <a:chOff x="0" y="0"/>
          <a:chExt cx="0" cy="0"/>
        </a:xfrm>
      </p:grpSpPr>
      <p:sp>
        <p:nvSpPr>
          <p:cNvPr id="4457" name="Google Shape;4457;p8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8" name="Google Shape;4458;p8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2" name="Shape 4462"/>
        <p:cNvGrpSpPr/>
        <p:nvPr/>
      </p:nvGrpSpPr>
      <p:grpSpPr>
        <a:xfrm>
          <a:off x="0" y="0"/>
          <a:ext cx="0" cy="0"/>
          <a:chOff x="0" y="0"/>
          <a:chExt cx="0" cy="0"/>
        </a:xfrm>
      </p:grpSpPr>
      <p:sp>
        <p:nvSpPr>
          <p:cNvPr id="4463" name="Google Shape;4463;p82: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64" name="Google Shape;4464;p82: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65" name="Google Shape;4465;p82: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2" name="Shape 4472"/>
        <p:cNvGrpSpPr/>
        <p:nvPr/>
      </p:nvGrpSpPr>
      <p:grpSpPr>
        <a:xfrm>
          <a:off x="0" y="0"/>
          <a:ext cx="0" cy="0"/>
          <a:chOff x="0" y="0"/>
          <a:chExt cx="0" cy="0"/>
        </a:xfrm>
      </p:grpSpPr>
      <p:sp>
        <p:nvSpPr>
          <p:cNvPr id="4473" name="Google Shape;4473;p8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4" name="Google Shape;4474;p8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3" name="Shape 4483"/>
        <p:cNvGrpSpPr/>
        <p:nvPr/>
      </p:nvGrpSpPr>
      <p:grpSpPr>
        <a:xfrm>
          <a:off x="0" y="0"/>
          <a:ext cx="0" cy="0"/>
          <a:chOff x="0" y="0"/>
          <a:chExt cx="0" cy="0"/>
        </a:xfrm>
      </p:grpSpPr>
      <p:sp>
        <p:nvSpPr>
          <p:cNvPr id="4484" name="Google Shape;4484;p8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5" name="Google Shape;4485;p8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3" name="Shape 4493"/>
        <p:cNvGrpSpPr/>
        <p:nvPr/>
      </p:nvGrpSpPr>
      <p:grpSpPr>
        <a:xfrm>
          <a:off x="0" y="0"/>
          <a:ext cx="0" cy="0"/>
          <a:chOff x="0" y="0"/>
          <a:chExt cx="0" cy="0"/>
        </a:xfrm>
      </p:grpSpPr>
      <p:sp>
        <p:nvSpPr>
          <p:cNvPr id="4494" name="Google Shape;4494;p8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5" name="Google Shape;4495;p8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3" name="Shape 4503"/>
        <p:cNvGrpSpPr/>
        <p:nvPr/>
      </p:nvGrpSpPr>
      <p:grpSpPr>
        <a:xfrm>
          <a:off x="0" y="0"/>
          <a:ext cx="0" cy="0"/>
          <a:chOff x="0" y="0"/>
          <a:chExt cx="0" cy="0"/>
        </a:xfrm>
      </p:grpSpPr>
      <p:sp>
        <p:nvSpPr>
          <p:cNvPr id="4504" name="Google Shape;4504;p8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5" name="Google Shape;4505;p8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9" name="Shape 4509"/>
        <p:cNvGrpSpPr/>
        <p:nvPr/>
      </p:nvGrpSpPr>
      <p:grpSpPr>
        <a:xfrm>
          <a:off x="0" y="0"/>
          <a:ext cx="0" cy="0"/>
          <a:chOff x="0" y="0"/>
          <a:chExt cx="0" cy="0"/>
        </a:xfrm>
      </p:grpSpPr>
      <p:sp>
        <p:nvSpPr>
          <p:cNvPr id="4510" name="Google Shape;4510;p8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1" name="Google Shape;4511;p8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5" name="Shape 4615"/>
        <p:cNvGrpSpPr/>
        <p:nvPr/>
      </p:nvGrpSpPr>
      <p:grpSpPr>
        <a:xfrm>
          <a:off x="0" y="0"/>
          <a:ext cx="0" cy="0"/>
          <a:chOff x="0" y="0"/>
          <a:chExt cx="0" cy="0"/>
        </a:xfrm>
      </p:grpSpPr>
      <p:sp>
        <p:nvSpPr>
          <p:cNvPr id="4616" name="Google Shape;4616;p8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7" name="Google Shape;4617;p8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4" name="Shape 4624"/>
        <p:cNvGrpSpPr/>
        <p:nvPr/>
      </p:nvGrpSpPr>
      <p:grpSpPr>
        <a:xfrm>
          <a:off x="0" y="0"/>
          <a:ext cx="0" cy="0"/>
          <a:chOff x="0" y="0"/>
          <a:chExt cx="0" cy="0"/>
        </a:xfrm>
      </p:grpSpPr>
      <p:sp>
        <p:nvSpPr>
          <p:cNvPr id="4625" name="Google Shape;4625;p8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6" name="Google Shape;4626;p8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4" name="Shape 4914"/>
        <p:cNvGrpSpPr/>
        <p:nvPr/>
      </p:nvGrpSpPr>
      <p:grpSpPr>
        <a:xfrm>
          <a:off x="0" y="0"/>
          <a:ext cx="0" cy="0"/>
          <a:chOff x="0" y="0"/>
          <a:chExt cx="0" cy="0"/>
        </a:xfrm>
      </p:grpSpPr>
      <p:sp>
        <p:nvSpPr>
          <p:cNvPr id="4915" name="Google Shape;4915;p90:notes"/>
          <p:cNvSpPr txBox="1"/>
          <p:nvPr/>
        </p:nvSpPr>
        <p:spPr>
          <a:xfrm>
            <a:off x="5622925" y="6440487"/>
            <a:ext cx="4302125"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916" name="Google Shape;4916;p90: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917" name="Google Shape;4917;p90:notes"/>
          <p:cNvSpPr/>
          <p:nvPr>
            <p:ph idx="2" type="sldImg"/>
          </p:nvPr>
        </p:nvSpPr>
        <p:spPr>
          <a:xfrm>
            <a:off x="3273425" y="512762"/>
            <a:ext cx="3378200" cy="2533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2" name="Shape 4922"/>
        <p:cNvGrpSpPr/>
        <p:nvPr/>
      </p:nvGrpSpPr>
      <p:grpSpPr>
        <a:xfrm>
          <a:off x="0" y="0"/>
          <a:ext cx="0" cy="0"/>
          <a:chOff x="0" y="0"/>
          <a:chExt cx="0" cy="0"/>
        </a:xfrm>
      </p:grpSpPr>
      <p:sp>
        <p:nvSpPr>
          <p:cNvPr id="4923" name="Google Shape;4923;p91: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4" name="Google Shape;4924;p91: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9" name="Shape 4929"/>
        <p:cNvGrpSpPr/>
        <p:nvPr/>
      </p:nvGrpSpPr>
      <p:grpSpPr>
        <a:xfrm>
          <a:off x="0" y="0"/>
          <a:ext cx="0" cy="0"/>
          <a:chOff x="0" y="0"/>
          <a:chExt cx="0" cy="0"/>
        </a:xfrm>
      </p:grpSpPr>
      <p:sp>
        <p:nvSpPr>
          <p:cNvPr id="4930" name="Google Shape;4930;p92: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1" name="Google Shape;4931;p92: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5" name="Shape 4935"/>
        <p:cNvGrpSpPr/>
        <p:nvPr/>
      </p:nvGrpSpPr>
      <p:grpSpPr>
        <a:xfrm>
          <a:off x="0" y="0"/>
          <a:ext cx="0" cy="0"/>
          <a:chOff x="0" y="0"/>
          <a:chExt cx="0" cy="0"/>
        </a:xfrm>
      </p:grpSpPr>
      <p:sp>
        <p:nvSpPr>
          <p:cNvPr id="4936" name="Google Shape;4936;p93: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7" name="Google Shape;4937;p93: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1" name="Shape 4941"/>
        <p:cNvGrpSpPr/>
        <p:nvPr/>
      </p:nvGrpSpPr>
      <p:grpSpPr>
        <a:xfrm>
          <a:off x="0" y="0"/>
          <a:ext cx="0" cy="0"/>
          <a:chOff x="0" y="0"/>
          <a:chExt cx="0" cy="0"/>
        </a:xfrm>
      </p:grpSpPr>
      <p:sp>
        <p:nvSpPr>
          <p:cNvPr id="4942" name="Google Shape;4942;p94: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3" name="Google Shape;4943;p94: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1" name="Shape 4951"/>
        <p:cNvGrpSpPr/>
        <p:nvPr/>
      </p:nvGrpSpPr>
      <p:grpSpPr>
        <a:xfrm>
          <a:off x="0" y="0"/>
          <a:ext cx="0" cy="0"/>
          <a:chOff x="0" y="0"/>
          <a:chExt cx="0" cy="0"/>
        </a:xfrm>
      </p:grpSpPr>
      <p:sp>
        <p:nvSpPr>
          <p:cNvPr id="4952" name="Google Shape;4952;p95: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3" name="Google Shape;4953;p95: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2" name="Shape 4962"/>
        <p:cNvGrpSpPr/>
        <p:nvPr/>
      </p:nvGrpSpPr>
      <p:grpSpPr>
        <a:xfrm>
          <a:off x="0" y="0"/>
          <a:ext cx="0" cy="0"/>
          <a:chOff x="0" y="0"/>
          <a:chExt cx="0" cy="0"/>
        </a:xfrm>
      </p:grpSpPr>
      <p:sp>
        <p:nvSpPr>
          <p:cNvPr id="4963" name="Google Shape;4963;p96: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4" name="Google Shape;4964;p96: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8" name="Shape 4968"/>
        <p:cNvGrpSpPr/>
        <p:nvPr/>
      </p:nvGrpSpPr>
      <p:grpSpPr>
        <a:xfrm>
          <a:off x="0" y="0"/>
          <a:ext cx="0" cy="0"/>
          <a:chOff x="0" y="0"/>
          <a:chExt cx="0" cy="0"/>
        </a:xfrm>
      </p:grpSpPr>
      <p:sp>
        <p:nvSpPr>
          <p:cNvPr id="4969" name="Google Shape;4969;p97: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0" name="Google Shape;4970;p97: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4" name="Shape 4974"/>
        <p:cNvGrpSpPr/>
        <p:nvPr/>
      </p:nvGrpSpPr>
      <p:grpSpPr>
        <a:xfrm>
          <a:off x="0" y="0"/>
          <a:ext cx="0" cy="0"/>
          <a:chOff x="0" y="0"/>
          <a:chExt cx="0" cy="0"/>
        </a:xfrm>
      </p:grpSpPr>
      <p:sp>
        <p:nvSpPr>
          <p:cNvPr id="4975" name="Google Shape;4975;p98: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6" name="Google Shape;4976;p98: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0" name="Shape 4980"/>
        <p:cNvGrpSpPr/>
        <p:nvPr/>
      </p:nvGrpSpPr>
      <p:grpSpPr>
        <a:xfrm>
          <a:off x="0" y="0"/>
          <a:ext cx="0" cy="0"/>
          <a:chOff x="0" y="0"/>
          <a:chExt cx="0" cy="0"/>
        </a:xfrm>
      </p:grpSpPr>
      <p:sp>
        <p:nvSpPr>
          <p:cNvPr id="4981" name="Google Shape;4981;p99:notes"/>
          <p:cNvSpPr txBox="1"/>
          <p:nvPr>
            <p:ph idx="1" type="body"/>
          </p:nvPr>
        </p:nvSpPr>
        <p:spPr>
          <a:xfrm>
            <a:off x="992187" y="3221037"/>
            <a:ext cx="79422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2" name="Google Shape;4982;p99:notes"/>
          <p:cNvSpPr/>
          <p:nvPr>
            <p:ph idx="2" type="sldImg"/>
          </p:nvPr>
        </p:nvSpPr>
        <p:spPr>
          <a:xfrm>
            <a:off x="3267075" y="508000"/>
            <a:ext cx="3390900" cy="2543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00"/>
              </a:spcBef>
              <a:spcAft>
                <a:spcPts val="0"/>
              </a:spcAft>
              <a:buClr>
                <a:schemeClr val="dk1"/>
              </a:buClr>
              <a:buSzPts val="2000"/>
              <a:buFont typeface="Arial"/>
              <a:buNone/>
              <a:defRPr/>
            </a:lvl1pPr>
            <a:lvl2pPr lvl="1" algn="ctr">
              <a:spcBef>
                <a:spcPts val="560"/>
              </a:spcBef>
              <a:spcAft>
                <a:spcPts val="0"/>
              </a:spcAft>
              <a:buClr>
                <a:schemeClr val="dk1"/>
              </a:buClr>
              <a:buSzPts val="2800"/>
              <a:buFont typeface="Arial"/>
              <a:buNone/>
              <a:defRPr/>
            </a:lvl2pPr>
            <a:lvl3pPr lvl="2" algn="ctr">
              <a:spcBef>
                <a:spcPts val="320"/>
              </a:spcBef>
              <a:spcAft>
                <a:spcPts val="0"/>
              </a:spcAft>
              <a:buClr>
                <a:schemeClr val="dk1"/>
              </a:buClr>
              <a:buSzPts val="1600"/>
              <a:buFont typeface="Arial"/>
              <a:buNone/>
              <a:defRPr/>
            </a:lvl3pPr>
            <a:lvl4pPr lvl="3" algn="ctr">
              <a:spcBef>
                <a:spcPts val="280"/>
              </a:spcBef>
              <a:spcAft>
                <a:spcPts val="0"/>
              </a:spcAft>
              <a:buClr>
                <a:schemeClr val="dk1"/>
              </a:buClr>
              <a:buSzPts val="1400"/>
              <a:buFont typeface="Arial"/>
              <a:buNone/>
              <a:defRPr/>
            </a:lvl4pPr>
            <a:lvl5pPr lvl="4" algn="ctr">
              <a:spcBef>
                <a:spcPts val="280"/>
              </a:spcBef>
              <a:spcAft>
                <a:spcPts val="0"/>
              </a:spcAft>
              <a:buClr>
                <a:schemeClr val="dk1"/>
              </a:buClr>
              <a:buSzPts val="1400"/>
              <a:buFont typeface="Arial"/>
              <a:buNone/>
              <a:defRPr/>
            </a:lvl5pPr>
            <a:lvl6pPr lvl="5" algn="ctr">
              <a:spcBef>
                <a:spcPts val="280"/>
              </a:spcBef>
              <a:spcAft>
                <a:spcPts val="0"/>
              </a:spcAft>
              <a:buClr>
                <a:schemeClr val="dk1"/>
              </a:buClr>
              <a:buSzPts val="1400"/>
              <a:buFont typeface="Arial"/>
              <a:buNone/>
              <a:defRPr/>
            </a:lvl6pPr>
            <a:lvl7pPr lvl="6" algn="ctr">
              <a:spcBef>
                <a:spcPts val="280"/>
              </a:spcBef>
              <a:spcAft>
                <a:spcPts val="0"/>
              </a:spcAft>
              <a:buClr>
                <a:schemeClr val="dk1"/>
              </a:buClr>
              <a:buSzPts val="1400"/>
              <a:buFont typeface="Arial"/>
              <a:buNone/>
              <a:defRPr/>
            </a:lvl7pPr>
            <a:lvl8pPr lvl="7" algn="ctr">
              <a:spcBef>
                <a:spcPts val="280"/>
              </a:spcBef>
              <a:spcAft>
                <a:spcPts val="0"/>
              </a:spcAft>
              <a:buClr>
                <a:schemeClr val="dk1"/>
              </a:buClr>
              <a:buSzPts val="1400"/>
              <a:buFont typeface="Arial"/>
              <a:buNone/>
              <a:defRPr/>
            </a:lvl8pPr>
            <a:lvl9pPr lvl="8" algn="ctr">
              <a:spcBef>
                <a:spcPts val="280"/>
              </a:spcBef>
              <a:spcAft>
                <a:spcPts val="0"/>
              </a:spcAft>
              <a:buClr>
                <a:schemeClr val="dk1"/>
              </a:buClr>
              <a:buSzPts val="14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7" name="Google Shape;47;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8" name="Google Shape;48;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4" name="Google Shape;54;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8" name="Google Shape;68;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3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2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Enhancing Performance </a:t>
            </a:r>
            <a:br>
              <a:rPr b="0" i="0" lang="en-US" sz="4000" u="none">
                <a:solidFill>
                  <a:schemeClr val="dk2"/>
                </a:solidFill>
                <a:latin typeface="Arial"/>
                <a:ea typeface="Arial"/>
                <a:cs typeface="Arial"/>
                <a:sym typeface="Arial"/>
              </a:rPr>
            </a:br>
            <a:r>
              <a:rPr b="0" i="0" lang="en-US" sz="4000" u="none">
                <a:solidFill>
                  <a:schemeClr val="dk2"/>
                </a:solidFill>
                <a:latin typeface="Arial"/>
                <a:ea typeface="Arial"/>
                <a:cs typeface="Arial"/>
                <a:sym typeface="Arial"/>
              </a:rPr>
              <a:t>with</a:t>
            </a:r>
            <a:br>
              <a:rPr b="0" i="0" lang="en-US" sz="4000" u="none">
                <a:solidFill>
                  <a:schemeClr val="dk2"/>
                </a:solidFill>
                <a:latin typeface="Arial"/>
                <a:ea typeface="Arial"/>
                <a:cs typeface="Arial"/>
                <a:sym typeface="Arial"/>
              </a:rPr>
            </a:br>
            <a:r>
              <a:rPr b="0" i="0" lang="en-US" sz="4000" u="none">
                <a:solidFill>
                  <a:schemeClr val="dk2"/>
                </a:solidFill>
                <a:latin typeface="Arial"/>
                <a:ea typeface="Arial"/>
                <a:cs typeface="Arial"/>
                <a:sym typeface="Arial"/>
              </a:rPr>
              <a:t>PIPELINING</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0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22"/>
          <p:cNvSpPr txBox="1"/>
          <p:nvPr>
            <p:ph type="title"/>
          </p:nvPr>
        </p:nvSpPr>
        <p:spPr>
          <a:xfrm>
            <a:off x="1150937" y="5334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Datapath</a:t>
            </a:r>
            <a:endParaRPr/>
          </a:p>
        </p:txBody>
      </p:sp>
      <p:sp>
        <p:nvSpPr>
          <p:cNvPr id="847" name="Google Shape;847;p22"/>
          <p:cNvSpPr txBox="1"/>
          <p:nvPr/>
        </p:nvSpPr>
        <p:spPr>
          <a:xfrm>
            <a:off x="1897062" y="5988050"/>
            <a:ext cx="76993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IF/ID</a:t>
            </a:r>
            <a:endParaRPr/>
          </a:p>
        </p:txBody>
      </p:sp>
      <p:sp>
        <p:nvSpPr>
          <p:cNvPr id="848" name="Google Shape;848;p22"/>
          <p:cNvSpPr txBox="1"/>
          <p:nvPr/>
        </p:nvSpPr>
        <p:spPr>
          <a:xfrm>
            <a:off x="1524000" y="1933575"/>
            <a:ext cx="35052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Pipeline registers</a:t>
            </a:r>
            <a:endParaRPr/>
          </a:p>
        </p:txBody>
      </p:sp>
      <p:grpSp>
        <p:nvGrpSpPr>
          <p:cNvPr id="849" name="Google Shape;849;p22"/>
          <p:cNvGrpSpPr/>
          <p:nvPr/>
        </p:nvGrpSpPr>
        <p:grpSpPr>
          <a:xfrm>
            <a:off x="2514600" y="2209800"/>
            <a:ext cx="5410200" cy="381000"/>
            <a:chOff x="1584" y="240"/>
            <a:chExt cx="3408" cy="240"/>
          </a:xfrm>
        </p:grpSpPr>
        <p:cxnSp>
          <p:nvCxnSpPr>
            <p:cNvPr id="850" name="Google Shape;850;p22"/>
            <p:cNvCxnSpPr/>
            <p:nvPr/>
          </p:nvCxnSpPr>
          <p:spPr>
            <a:xfrm rot="10800000">
              <a:off x="2208" y="240"/>
              <a:ext cx="528" cy="192"/>
            </a:xfrm>
            <a:prstGeom prst="straightConnector1">
              <a:avLst/>
            </a:prstGeom>
            <a:noFill/>
            <a:ln cap="flat" cmpd="sng" w="19050">
              <a:solidFill>
                <a:schemeClr val="hlink"/>
              </a:solidFill>
              <a:prstDash val="solid"/>
              <a:miter lim="800000"/>
              <a:headEnd len="med" w="med" type="triangle"/>
              <a:tailEnd len="med" w="med" type="none"/>
            </a:ln>
          </p:spPr>
        </p:cxnSp>
        <p:cxnSp>
          <p:nvCxnSpPr>
            <p:cNvPr id="851" name="Google Shape;851;p22"/>
            <p:cNvCxnSpPr/>
            <p:nvPr/>
          </p:nvCxnSpPr>
          <p:spPr>
            <a:xfrm flipH="1" rot="10800000">
              <a:off x="1584" y="240"/>
              <a:ext cx="576" cy="240"/>
            </a:xfrm>
            <a:prstGeom prst="straightConnector1">
              <a:avLst/>
            </a:prstGeom>
            <a:noFill/>
            <a:ln cap="flat" cmpd="sng" w="19050">
              <a:solidFill>
                <a:schemeClr val="hlink"/>
              </a:solidFill>
              <a:prstDash val="solid"/>
              <a:miter lim="800000"/>
              <a:headEnd len="med" w="med" type="triangle"/>
              <a:tailEnd len="med" w="med" type="none"/>
            </a:ln>
          </p:spPr>
        </p:cxnSp>
        <p:cxnSp>
          <p:nvCxnSpPr>
            <p:cNvPr id="852" name="Google Shape;852;p22"/>
            <p:cNvCxnSpPr/>
            <p:nvPr/>
          </p:nvCxnSpPr>
          <p:spPr>
            <a:xfrm rot="10800000">
              <a:off x="2448" y="240"/>
              <a:ext cx="1392" cy="192"/>
            </a:xfrm>
            <a:prstGeom prst="straightConnector1">
              <a:avLst/>
            </a:prstGeom>
            <a:noFill/>
            <a:ln cap="flat" cmpd="sng" w="19050">
              <a:solidFill>
                <a:schemeClr val="hlink"/>
              </a:solidFill>
              <a:prstDash val="solid"/>
              <a:miter lim="800000"/>
              <a:headEnd len="med" w="med" type="triangle"/>
              <a:tailEnd len="med" w="med" type="none"/>
            </a:ln>
          </p:spPr>
        </p:cxnSp>
        <p:cxnSp>
          <p:nvCxnSpPr>
            <p:cNvPr id="853" name="Google Shape;853;p22"/>
            <p:cNvCxnSpPr/>
            <p:nvPr/>
          </p:nvCxnSpPr>
          <p:spPr>
            <a:xfrm rot="10800000">
              <a:off x="2640" y="240"/>
              <a:ext cx="2352" cy="240"/>
            </a:xfrm>
            <a:prstGeom prst="straightConnector1">
              <a:avLst/>
            </a:prstGeom>
            <a:noFill/>
            <a:ln cap="flat" cmpd="sng" w="19050">
              <a:solidFill>
                <a:schemeClr val="hlink"/>
              </a:solidFill>
              <a:prstDash val="solid"/>
              <a:miter lim="800000"/>
              <a:headEnd len="med" w="med" type="triangle"/>
              <a:tailEnd len="med" w="med" type="none"/>
            </a:ln>
          </p:spPr>
        </p:cxnSp>
      </p:grpSp>
      <p:sp>
        <p:nvSpPr>
          <p:cNvPr id="854" name="Google Shape;854;p22"/>
          <p:cNvSpPr txBox="1"/>
          <p:nvPr/>
        </p:nvSpPr>
        <p:spPr>
          <a:xfrm>
            <a:off x="2921000" y="3854450"/>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55" name="Google Shape;855;p22"/>
          <p:cNvGrpSpPr/>
          <p:nvPr/>
        </p:nvGrpSpPr>
        <p:grpSpPr>
          <a:xfrm>
            <a:off x="2686050" y="4337050"/>
            <a:ext cx="238125" cy="101600"/>
            <a:chOff x="1692" y="2732"/>
            <a:chExt cx="150" cy="64"/>
          </a:xfrm>
        </p:grpSpPr>
        <p:sp>
          <p:nvSpPr>
            <p:cNvPr id="856" name="Google Shape;856;p22"/>
            <p:cNvSpPr/>
            <p:nvPr/>
          </p:nvSpPr>
          <p:spPr>
            <a:xfrm>
              <a:off x="1767" y="273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57" name="Google Shape;857;p22"/>
            <p:cNvCxnSpPr/>
            <p:nvPr/>
          </p:nvCxnSpPr>
          <p:spPr>
            <a:xfrm flipH="1">
              <a:off x="1692" y="2764"/>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858" name="Google Shape;858;p22"/>
          <p:cNvGrpSpPr/>
          <p:nvPr/>
        </p:nvGrpSpPr>
        <p:grpSpPr>
          <a:xfrm>
            <a:off x="3189287" y="3551237"/>
            <a:ext cx="85725" cy="307975"/>
            <a:chOff x="2009" y="2237"/>
            <a:chExt cx="54" cy="194"/>
          </a:xfrm>
        </p:grpSpPr>
        <p:sp>
          <p:nvSpPr>
            <p:cNvPr id="859" name="Google Shape;859;p22"/>
            <p:cNvSpPr/>
            <p:nvPr/>
          </p:nvSpPr>
          <p:spPr>
            <a:xfrm>
              <a:off x="2009"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60" name="Google Shape;860;p22"/>
            <p:cNvCxnSpPr/>
            <p:nvPr/>
          </p:nvCxnSpPr>
          <p:spPr>
            <a:xfrm>
              <a:off x="2036" y="2237"/>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861" name="Google Shape;861;p22"/>
          <p:cNvGrpSpPr/>
          <p:nvPr/>
        </p:nvGrpSpPr>
        <p:grpSpPr>
          <a:xfrm>
            <a:off x="3573462" y="3551237"/>
            <a:ext cx="84137" cy="307975"/>
            <a:chOff x="2251" y="2237"/>
            <a:chExt cx="53" cy="194"/>
          </a:xfrm>
        </p:grpSpPr>
        <p:sp>
          <p:nvSpPr>
            <p:cNvPr id="862" name="Google Shape;862;p22"/>
            <p:cNvSpPr/>
            <p:nvPr/>
          </p:nvSpPr>
          <p:spPr>
            <a:xfrm>
              <a:off x="2251" y="2366"/>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63" name="Google Shape;863;p22"/>
            <p:cNvCxnSpPr/>
            <p:nvPr/>
          </p:nvCxnSpPr>
          <p:spPr>
            <a:xfrm>
              <a:off x="2277" y="2237"/>
              <a:ext cx="1" cy="172"/>
            </a:xfrm>
            <a:prstGeom prst="straightConnector1">
              <a:avLst/>
            </a:prstGeom>
            <a:noFill/>
            <a:ln cap="flat" cmpd="sng" w="17450">
              <a:solidFill>
                <a:srgbClr val="440000"/>
              </a:solidFill>
              <a:prstDash val="solid"/>
              <a:miter lim="800000"/>
              <a:headEnd len="med" w="med" type="none"/>
              <a:tailEnd len="med" w="med" type="none"/>
            </a:ln>
          </p:spPr>
        </p:cxnSp>
      </p:grpSp>
      <p:cxnSp>
        <p:nvCxnSpPr>
          <p:cNvPr id="864" name="Google Shape;864;p22"/>
          <p:cNvCxnSpPr/>
          <p:nvPr/>
        </p:nvCxnSpPr>
        <p:spPr>
          <a:xfrm flipH="1">
            <a:off x="3189287" y="365442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865" name="Google Shape;865;p22"/>
          <p:cNvSpPr txBox="1"/>
          <p:nvPr/>
        </p:nvSpPr>
        <p:spPr>
          <a:xfrm>
            <a:off x="3275012" y="3646487"/>
            <a:ext cx="101600"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866" name="Google Shape;866;p22"/>
          <p:cNvCxnSpPr/>
          <p:nvPr/>
        </p:nvCxnSpPr>
        <p:spPr>
          <a:xfrm flipH="1">
            <a:off x="3573462" y="365442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867" name="Google Shape;867;p22"/>
          <p:cNvSpPr txBox="1"/>
          <p:nvPr/>
        </p:nvSpPr>
        <p:spPr>
          <a:xfrm>
            <a:off x="3657600" y="3646487"/>
            <a:ext cx="101600"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868" name="Google Shape;868;p22"/>
          <p:cNvCxnSpPr/>
          <p:nvPr/>
        </p:nvCxnSpPr>
        <p:spPr>
          <a:xfrm flipH="1">
            <a:off x="2455862" y="392747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869" name="Google Shape;869;p22"/>
          <p:cNvSpPr txBox="1"/>
          <p:nvPr/>
        </p:nvSpPr>
        <p:spPr>
          <a:xfrm>
            <a:off x="2541587" y="3613150"/>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sp>
        <p:nvSpPr>
          <p:cNvPr id="870" name="Google Shape;870;p22"/>
          <p:cNvSpPr txBox="1"/>
          <p:nvPr/>
        </p:nvSpPr>
        <p:spPr>
          <a:xfrm>
            <a:off x="4006850" y="4021137"/>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RD1</a:t>
            </a:r>
            <a:endParaRPr/>
          </a:p>
        </p:txBody>
      </p:sp>
      <p:sp>
        <p:nvSpPr>
          <p:cNvPr id="871" name="Google Shape;871;p22"/>
          <p:cNvSpPr txBox="1"/>
          <p:nvPr/>
        </p:nvSpPr>
        <p:spPr>
          <a:xfrm>
            <a:off x="4006850" y="4514850"/>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RD2</a:t>
            </a:r>
            <a:endParaRPr/>
          </a:p>
        </p:txBody>
      </p:sp>
      <p:sp>
        <p:nvSpPr>
          <p:cNvPr id="872" name="Google Shape;872;p22"/>
          <p:cNvSpPr txBox="1"/>
          <p:nvPr/>
        </p:nvSpPr>
        <p:spPr>
          <a:xfrm>
            <a:off x="3128962" y="3867150"/>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RN1</a:t>
            </a:r>
            <a:endParaRPr/>
          </a:p>
        </p:txBody>
      </p:sp>
      <p:sp>
        <p:nvSpPr>
          <p:cNvPr id="873" name="Google Shape;873;p22"/>
          <p:cNvSpPr txBox="1"/>
          <p:nvPr/>
        </p:nvSpPr>
        <p:spPr>
          <a:xfrm>
            <a:off x="3513137" y="3867150"/>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RN2</a:t>
            </a:r>
            <a:endParaRPr/>
          </a:p>
        </p:txBody>
      </p:sp>
      <p:sp>
        <p:nvSpPr>
          <p:cNvPr id="874" name="Google Shape;874;p22"/>
          <p:cNvSpPr txBox="1"/>
          <p:nvPr/>
        </p:nvSpPr>
        <p:spPr>
          <a:xfrm>
            <a:off x="3897312" y="3867150"/>
            <a:ext cx="2651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WN</a:t>
            </a:r>
            <a:endParaRPr/>
          </a:p>
        </p:txBody>
      </p:sp>
      <p:sp>
        <p:nvSpPr>
          <p:cNvPr id="875" name="Google Shape;875;p22"/>
          <p:cNvSpPr txBox="1"/>
          <p:nvPr/>
        </p:nvSpPr>
        <p:spPr>
          <a:xfrm>
            <a:off x="2976562" y="4327525"/>
            <a:ext cx="2651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876" name="Google Shape;876;p22"/>
          <p:cNvSpPr txBox="1"/>
          <p:nvPr/>
        </p:nvSpPr>
        <p:spPr>
          <a:xfrm>
            <a:off x="3113087" y="4114800"/>
            <a:ext cx="1057275"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Register File</a:t>
            </a:r>
            <a:endParaRPr/>
          </a:p>
        </p:txBody>
      </p:sp>
      <p:sp>
        <p:nvSpPr>
          <p:cNvPr id="877" name="Google Shape;877;p22"/>
          <p:cNvSpPr/>
          <p:nvPr/>
        </p:nvSpPr>
        <p:spPr>
          <a:xfrm>
            <a:off x="5491162" y="3851275"/>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8" name="Google Shape;878;p22"/>
          <p:cNvSpPr/>
          <p:nvPr/>
        </p:nvSpPr>
        <p:spPr>
          <a:xfrm>
            <a:off x="5508625" y="3867150"/>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79" name="Google Shape;879;p22"/>
          <p:cNvGrpSpPr/>
          <p:nvPr/>
        </p:nvGrpSpPr>
        <p:grpSpPr>
          <a:xfrm>
            <a:off x="4297362" y="4029075"/>
            <a:ext cx="1201737" cy="103187"/>
            <a:chOff x="2707" y="2538"/>
            <a:chExt cx="757" cy="65"/>
          </a:xfrm>
        </p:grpSpPr>
        <p:sp>
          <p:nvSpPr>
            <p:cNvPr id="880" name="Google Shape;880;p22"/>
            <p:cNvSpPr/>
            <p:nvPr/>
          </p:nvSpPr>
          <p:spPr>
            <a:xfrm>
              <a:off x="3389" y="2538"/>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81" name="Google Shape;881;p22"/>
            <p:cNvCxnSpPr/>
            <p:nvPr/>
          </p:nvCxnSpPr>
          <p:spPr>
            <a:xfrm flipH="1">
              <a:off x="2707" y="2571"/>
              <a:ext cx="72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882" name="Google Shape;882;p22"/>
          <p:cNvCxnSpPr/>
          <p:nvPr/>
        </p:nvCxnSpPr>
        <p:spPr>
          <a:xfrm flipH="1">
            <a:off x="5951537" y="4387850"/>
            <a:ext cx="571500" cy="1587"/>
          </a:xfrm>
          <a:prstGeom prst="straightConnector1">
            <a:avLst/>
          </a:prstGeom>
          <a:noFill/>
          <a:ln cap="flat" cmpd="sng" w="25400">
            <a:solidFill>
              <a:srgbClr val="000000"/>
            </a:solidFill>
            <a:prstDash val="solid"/>
            <a:miter lim="800000"/>
            <a:headEnd len="med" w="med" type="none"/>
            <a:tailEnd len="med" w="med" type="none"/>
          </a:ln>
        </p:spPr>
      </p:cxnSp>
      <p:sp>
        <p:nvSpPr>
          <p:cNvPr id="883" name="Google Shape;883;p22"/>
          <p:cNvSpPr txBox="1"/>
          <p:nvPr/>
        </p:nvSpPr>
        <p:spPr>
          <a:xfrm>
            <a:off x="5559425" y="4114800"/>
            <a:ext cx="400050"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ALU</a:t>
            </a:r>
            <a:endParaRPr/>
          </a:p>
        </p:txBody>
      </p:sp>
      <p:cxnSp>
        <p:nvCxnSpPr>
          <p:cNvPr id="884" name="Google Shape;884;p22"/>
          <p:cNvCxnSpPr/>
          <p:nvPr/>
        </p:nvCxnSpPr>
        <p:spPr>
          <a:xfrm flipH="1">
            <a:off x="2686050" y="6340475"/>
            <a:ext cx="641191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885" name="Google Shape;885;p22"/>
          <p:cNvCxnSpPr/>
          <p:nvPr/>
        </p:nvCxnSpPr>
        <p:spPr>
          <a:xfrm>
            <a:off x="9097962" y="5189537"/>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886" name="Google Shape;886;p22"/>
          <p:cNvCxnSpPr/>
          <p:nvPr/>
        </p:nvCxnSpPr>
        <p:spPr>
          <a:xfrm>
            <a:off x="2686050" y="4387850"/>
            <a:ext cx="1587" cy="1952625"/>
          </a:xfrm>
          <a:prstGeom prst="straightConnector1">
            <a:avLst/>
          </a:prstGeom>
          <a:noFill/>
          <a:ln cap="flat" cmpd="sng" w="25400">
            <a:solidFill>
              <a:srgbClr val="000000"/>
            </a:solidFill>
            <a:prstDash val="solid"/>
            <a:miter lim="800000"/>
            <a:headEnd len="med" w="med" type="none"/>
            <a:tailEnd len="med" w="med" type="none"/>
          </a:ln>
        </p:spPr>
      </p:cxnSp>
      <p:cxnSp>
        <p:nvCxnSpPr>
          <p:cNvPr id="887" name="Google Shape;887;p22"/>
          <p:cNvCxnSpPr/>
          <p:nvPr/>
        </p:nvCxnSpPr>
        <p:spPr>
          <a:xfrm flipH="1">
            <a:off x="2038350" y="3543300"/>
            <a:ext cx="1952625" cy="1587"/>
          </a:xfrm>
          <a:prstGeom prst="straightConnector1">
            <a:avLst/>
          </a:prstGeom>
          <a:noFill/>
          <a:ln cap="flat" cmpd="sng" w="25400">
            <a:solidFill>
              <a:srgbClr val="440000"/>
            </a:solidFill>
            <a:prstDash val="solid"/>
            <a:miter lim="800000"/>
            <a:headEnd len="med" w="med" type="none"/>
            <a:tailEnd len="med" w="med" type="none"/>
          </a:ln>
        </p:spPr>
      </p:cxnSp>
      <p:grpSp>
        <p:nvGrpSpPr>
          <p:cNvPr id="888" name="Google Shape;888;p22"/>
          <p:cNvGrpSpPr/>
          <p:nvPr/>
        </p:nvGrpSpPr>
        <p:grpSpPr>
          <a:xfrm>
            <a:off x="4297362" y="4524375"/>
            <a:ext cx="819150" cy="101600"/>
            <a:chOff x="2707" y="2850"/>
            <a:chExt cx="516" cy="64"/>
          </a:xfrm>
        </p:grpSpPr>
        <p:sp>
          <p:nvSpPr>
            <p:cNvPr id="889" name="Google Shape;889;p22"/>
            <p:cNvSpPr/>
            <p:nvPr/>
          </p:nvSpPr>
          <p:spPr>
            <a:xfrm>
              <a:off x="3148" y="285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90" name="Google Shape;890;p22"/>
            <p:cNvCxnSpPr/>
            <p:nvPr/>
          </p:nvCxnSpPr>
          <p:spPr>
            <a:xfrm flipH="1">
              <a:off x="2707" y="2882"/>
              <a:ext cx="47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891" name="Google Shape;891;p22"/>
          <p:cNvGrpSpPr/>
          <p:nvPr/>
        </p:nvGrpSpPr>
        <p:grpSpPr>
          <a:xfrm>
            <a:off x="4757737" y="4830762"/>
            <a:ext cx="358775" cy="103187"/>
            <a:chOff x="2997" y="3043"/>
            <a:chExt cx="226" cy="65"/>
          </a:xfrm>
        </p:grpSpPr>
        <p:sp>
          <p:nvSpPr>
            <p:cNvPr id="892" name="Google Shape;892;p22"/>
            <p:cNvSpPr/>
            <p:nvPr/>
          </p:nvSpPr>
          <p:spPr>
            <a:xfrm>
              <a:off x="3148" y="304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93" name="Google Shape;893;p22"/>
            <p:cNvCxnSpPr/>
            <p:nvPr/>
          </p:nvCxnSpPr>
          <p:spPr>
            <a:xfrm flipH="1">
              <a:off x="2997" y="3076"/>
              <a:ext cx="188"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894" name="Google Shape;894;p22"/>
          <p:cNvCxnSpPr/>
          <p:nvPr/>
        </p:nvCxnSpPr>
        <p:spPr>
          <a:xfrm>
            <a:off x="4757737" y="3348037"/>
            <a:ext cx="1587" cy="1995487"/>
          </a:xfrm>
          <a:prstGeom prst="straightConnector1">
            <a:avLst/>
          </a:prstGeom>
          <a:noFill/>
          <a:ln cap="flat" cmpd="sng" w="25400">
            <a:solidFill>
              <a:srgbClr val="000000"/>
            </a:solidFill>
            <a:prstDash val="solid"/>
            <a:miter lim="800000"/>
            <a:headEnd len="med" w="med" type="none"/>
            <a:tailEnd len="med" w="med" type="none"/>
          </a:ln>
        </p:spPr>
      </p:cxnSp>
      <p:grpSp>
        <p:nvGrpSpPr>
          <p:cNvPr id="895" name="Google Shape;895;p22"/>
          <p:cNvGrpSpPr/>
          <p:nvPr/>
        </p:nvGrpSpPr>
        <p:grpSpPr>
          <a:xfrm>
            <a:off x="3884612" y="5005387"/>
            <a:ext cx="263525" cy="728662"/>
            <a:chOff x="2447" y="3153"/>
            <a:chExt cx="166" cy="459"/>
          </a:xfrm>
        </p:grpSpPr>
        <p:sp>
          <p:nvSpPr>
            <p:cNvPr id="896" name="Google Shape;896;p22"/>
            <p:cNvSpPr/>
            <p:nvPr/>
          </p:nvSpPr>
          <p:spPr>
            <a:xfrm>
              <a:off x="2447" y="3153"/>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7" name="Google Shape;897;p22"/>
            <p:cNvSpPr txBox="1"/>
            <p:nvPr/>
          </p:nvSpPr>
          <p:spPr>
            <a:xfrm>
              <a:off x="2508" y="3172"/>
              <a:ext cx="91"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E</a:t>
              </a:r>
              <a:endParaRPr/>
            </a:p>
          </p:txBody>
        </p:sp>
        <p:sp>
          <p:nvSpPr>
            <p:cNvPr id="898" name="Google Shape;898;p22"/>
            <p:cNvSpPr txBox="1"/>
            <p:nvPr/>
          </p:nvSpPr>
          <p:spPr>
            <a:xfrm>
              <a:off x="2508" y="3253"/>
              <a:ext cx="91"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X</a:t>
              </a:r>
              <a:endParaRPr/>
            </a:p>
          </p:txBody>
        </p:sp>
        <p:sp>
          <p:nvSpPr>
            <p:cNvPr id="899" name="Google Shape;899;p22"/>
            <p:cNvSpPr txBox="1"/>
            <p:nvPr/>
          </p:nvSpPr>
          <p:spPr>
            <a:xfrm>
              <a:off x="2508" y="3333"/>
              <a:ext cx="91"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T</a:t>
              </a:r>
              <a:endParaRPr/>
            </a:p>
          </p:txBody>
        </p:sp>
        <p:sp>
          <p:nvSpPr>
            <p:cNvPr id="900" name="Google Shape;900;p22"/>
            <p:cNvSpPr txBox="1"/>
            <p:nvPr/>
          </p:nvSpPr>
          <p:spPr>
            <a:xfrm>
              <a:off x="2508" y="3414"/>
              <a:ext cx="97"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N</a:t>
              </a:r>
              <a:endParaRPr/>
            </a:p>
          </p:txBody>
        </p:sp>
        <p:sp>
          <p:nvSpPr>
            <p:cNvPr id="901" name="Google Shape;901;p22"/>
            <p:cNvSpPr txBox="1"/>
            <p:nvPr/>
          </p:nvSpPr>
          <p:spPr>
            <a:xfrm>
              <a:off x="2508" y="3494"/>
              <a:ext cx="97"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D</a:t>
              </a:r>
              <a:endParaRPr/>
            </a:p>
          </p:txBody>
        </p:sp>
      </p:grpSp>
      <p:cxnSp>
        <p:nvCxnSpPr>
          <p:cNvPr id="902" name="Google Shape;902;p22"/>
          <p:cNvCxnSpPr/>
          <p:nvPr/>
        </p:nvCxnSpPr>
        <p:spPr>
          <a:xfrm flipH="1">
            <a:off x="3606800" y="5308600"/>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903" name="Google Shape;903;p22"/>
          <p:cNvSpPr txBox="1"/>
          <p:nvPr/>
        </p:nvSpPr>
        <p:spPr>
          <a:xfrm>
            <a:off x="3614737" y="5181600"/>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grpSp>
        <p:nvGrpSpPr>
          <p:cNvPr id="904" name="Google Shape;904;p22"/>
          <p:cNvGrpSpPr/>
          <p:nvPr/>
        </p:nvGrpSpPr>
        <p:grpSpPr>
          <a:xfrm>
            <a:off x="2498725" y="5291137"/>
            <a:ext cx="1389062" cy="103187"/>
            <a:chOff x="1574" y="3333"/>
            <a:chExt cx="875" cy="65"/>
          </a:xfrm>
        </p:grpSpPr>
        <p:sp>
          <p:nvSpPr>
            <p:cNvPr id="905" name="Google Shape;905;p22"/>
            <p:cNvSpPr/>
            <p:nvPr/>
          </p:nvSpPr>
          <p:spPr>
            <a:xfrm>
              <a:off x="2374" y="3333"/>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06" name="Google Shape;906;p22"/>
            <p:cNvCxnSpPr/>
            <p:nvPr/>
          </p:nvCxnSpPr>
          <p:spPr>
            <a:xfrm flipH="1">
              <a:off x="1574" y="3366"/>
              <a:ext cx="838" cy="1"/>
            </a:xfrm>
            <a:prstGeom prst="straightConnector1">
              <a:avLst/>
            </a:prstGeom>
            <a:noFill/>
            <a:ln cap="flat" cmpd="sng" w="25400">
              <a:solidFill>
                <a:srgbClr val="440000"/>
              </a:solidFill>
              <a:prstDash val="solid"/>
              <a:miter lim="800000"/>
              <a:headEnd len="med" w="med" type="none"/>
              <a:tailEnd len="med" w="med" type="none"/>
            </a:ln>
          </p:spPr>
        </p:cxnSp>
      </p:grpSp>
      <p:cxnSp>
        <p:nvCxnSpPr>
          <p:cNvPr id="907" name="Google Shape;907;p22"/>
          <p:cNvCxnSpPr/>
          <p:nvPr/>
        </p:nvCxnSpPr>
        <p:spPr>
          <a:xfrm flipH="1">
            <a:off x="4221162" y="5308600"/>
            <a:ext cx="76200" cy="76200"/>
          </a:xfrm>
          <a:prstGeom prst="straightConnector1">
            <a:avLst/>
          </a:prstGeom>
          <a:noFill/>
          <a:ln cap="flat" cmpd="sng" w="9525">
            <a:solidFill>
              <a:srgbClr val="000000"/>
            </a:solidFill>
            <a:prstDash val="solid"/>
            <a:miter lim="800000"/>
            <a:headEnd len="med" w="med" type="none"/>
            <a:tailEnd len="med" w="med" type="none"/>
          </a:ln>
        </p:spPr>
      </p:cxnSp>
      <p:sp>
        <p:nvSpPr>
          <p:cNvPr id="908" name="Google Shape;908;p22"/>
          <p:cNvSpPr txBox="1"/>
          <p:nvPr/>
        </p:nvSpPr>
        <p:spPr>
          <a:xfrm>
            <a:off x="4195762" y="5181600"/>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cxnSp>
        <p:nvCxnSpPr>
          <p:cNvPr id="909" name="Google Shape;909;p22"/>
          <p:cNvCxnSpPr/>
          <p:nvPr/>
        </p:nvCxnSpPr>
        <p:spPr>
          <a:xfrm flipH="1">
            <a:off x="4143375" y="5343525"/>
            <a:ext cx="61436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910" name="Google Shape;910;p22"/>
          <p:cNvCxnSpPr/>
          <p:nvPr/>
        </p:nvCxnSpPr>
        <p:spPr>
          <a:xfrm>
            <a:off x="2498725" y="3543300"/>
            <a:ext cx="1587" cy="1800225"/>
          </a:xfrm>
          <a:prstGeom prst="straightConnector1">
            <a:avLst/>
          </a:prstGeom>
          <a:noFill/>
          <a:ln cap="flat" cmpd="sng" w="25400">
            <a:solidFill>
              <a:srgbClr val="440000"/>
            </a:solidFill>
            <a:prstDash val="solid"/>
            <a:miter lim="800000"/>
            <a:headEnd len="med" w="med" type="none"/>
            <a:tailEnd len="med" w="med" type="none"/>
          </a:ln>
        </p:spPr>
      </p:cxnSp>
      <p:sp>
        <p:nvSpPr>
          <p:cNvPr id="911" name="Google Shape;911;p22"/>
          <p:cNvSpPr txBox="1"/>
          <p:nvPr/>
        </p:nvSpPr>
        <p:spPr>
          <a:xfrm>
            <a:off x="6757987" y="4502150"/>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12" name="Google Shape;912;p22"/>
          <p:cNvCxnSpPr/>
          <p:nvPr/>
        </p:nvCxnSpPr>
        <p:spPr>
          <a:xfrm flipH="1">
            <a:off x="8867775" y="5189537"/>
            <a:ext cx="230187" cy="1587"/>
          </a:xfrm>
          <a:prstGeom prst="straightConnector1">
            <a:avLst/>
          </a:prstGeom>
          <a:noFill/>
          <a:ln cap="flat" cmpd="sng" w="25400">
            <a:solidFill>
              <a:srgbClr val="000000"/>
            </a:solidFill>
            <a:prstDash val="solid"/>
            <a:miter lim="800000"/>
            <a:headEnd len="med" w="med" type="none"/>
            <a:tailEnd len="med" w="med" type="none"/>
          </a:ln>
        </p:spPr>
      </p:cxnSp>
      <p:sp>
        <p:nvSpPr>
          <p:cNvPr id="913" name="Google Shape;913;p22"/>
          <p:cNvSpPr txBox="1"/>
          <p:nvPr/>
        </p:nvSpPr>
        <p:spPr>
          <a:xfrm>
            <a:off x="7691437" y="4975225"/>
            <a:ext cx="247650"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914" name="Google Shape;914;p22"/>
          <p:cNvSpPr txBox="1"/>
          <p:nvPr/>
        </p:nvSpPr>
        <p:spPr>
          <a:xfrm>
            <a:off x="6813550" y="5248275"/>
            <a:ext cx="2651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915" name="Google Shape;915;p22"/>
          <p:cNvSpPr txBox="1"/>
          <p:nvPr/>
        </p:nvSpPr>
        <p:spPr>
          <a:xfrm>
            <a:off x="7137400" y="4840287"/>
            <a:ext cx="434975"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Data</a:t>
            </a:r>
            <a:endParaRPr/>
          </a:p>
        </p:txBody>
      </p:sp>
      <p:sp>
        <p:nvSpPr>
          <p:cNvPr id="916" name="Google Shape;916;p22"/>
          <p:cNvSpPr txBox="1"/>
          <p:nvPr/>
        </p:nvSpPr>
        <p:spPr>
          <a:xfrm>
            <a:off x="7018337" y="4994275"/>
            <a:ext cx="7254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grpSp>
        <p:nvGrpSpPr>
          <p:cNvPr id="917" name="Google Shape;917;p22"/>
          <p:cNvGrpSpPr/>
          <p:nvPr/>
        </p:nvGrpSpPr>
        <p:grpSpPr>
          <a:xfrm>
            <a:off x="6523037" y="4678362"/>
            <a:ext cx="238125" cy="101600"/>
            <a:chOff x="4109" y="2947"/>
            <a:chExt cx="150" cy="64"/>
          </a:xfrm>
        </p:grpSpPr>
        <p:sp>
          <p:nvSpPr>
            <p:cNvPr id="918" name="Google Shape;918;p22"/>
            <p:cNvSpPr/>
            <p:nvPr/>
          </p:nvSpPr>
          <p:spPr>
            <a:xfrm>
              <a:off x="4184"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19" name="Google Shape;919;p22"/>
            <p:cNvCxnSpPr/>
            <p:nvPr/>
          </p:nvCxnSpPr>
          <p:spPr>
            <a:xfrm flipH="1">
              <a:off x="4109" y="2979"/>
              <a:ext cx="113" cy="1"/>
            </a:xfrm>
            <a:prstGeom prst="straightConnector1">
              <a:avLst/>
            </a:prstGeom>
            <a:noFill/>
            <a:ln cap="flat" cmpd="sng" w="25400">
              <a:solidFill>
                <a:srgbClr val="000000"/>
              </a:solidFill>
              <a:prstDash val="solid"/>
              <a:miter lim="800000"/>
              <a:headEnd len="med" w="med" type="none"/>
              <a:tailEnd len="med" w="med" type="none"/>
            </a:ln>
          </p:spPr>
        </p:cxnSp>
      </p:grpSp>
      <p:sp>
        <p:nvSpPr>
          <p:cNvPr id="920" name="Google Shape;920;p22"/>
          <p:cNvSpPr txBox="1"/>
          <p:nvPr/>
        </p:nvSpPr>
        <p:spPr>
          <a:xfrm>
            <a:off x="6813550" y="4668837"/>
            <a:ext cx="4175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cxnSp>
        <p:nvCxnSpPr>
          <p:cNvPr id="921" name="Google Shape;921;p22"/>
          <p:cNvCxnSpPr/>
          <p:nvPr/>
        </p:nvCxnSpPr>
        <p:spPr>
          <a:xfrm>
            <a:off x="6523037" y="4387850"/>
            <a:ext cx="1587" cy="1458912"/>
          </a:xfrm>
          <a:prstGeom prst="straightConnector1">
            <a:avLst/>
          </a:prstGeom>
          <a:noFill/>
          <a:ln cap="flat" cmpd="sng" w="25400">
            <a:solidFill>
              <a:srgbClr val="000000"/>
            </a:solidFill>
            <a:prstDash val="solid"/>
            <a:miter lim="800000"/>
            <a:headEnd len="med" w="med" type="none"/>
            <a:tailEnd len="med" w="med" type="none"/>
          </a:ln>
        </p:spPr>
      </p:cxnSp>
      <p:cxnSp>
        <p:nvCxnSpPr>
          <p:cNvPr id="922" name="Google Shape;922;p22"/>
          <p:cNvCxnSpPr/>
          <p:nvPr/>
        </p:nvCxnSpPr>
        <p:spPr>
          <a:xfrm flipH="1">
            <a:off x="3956050" y="3654425"/>
            <a:ext cx="77787" cy="76200"/>
          </a:xfrm>
          <a:prstGeom prst="straightConnector1">
            <a:avLst/>
          </a:prstGeom>
          <a:noFill/>
          <a:ln cap="flat" cmpd="sng" w="9525">
            <a:solidFill>
              <a:srgbClr val="440000"/>
            </a:solidFill>
            <a:prstDash val="solid"/>
            <a:miter lim="800000"/>
            <a:headEnd len="med" w="med" type="none"/>
            <a:tailEnd len="med" w="med" type="none"/>
          </a:ln>
        </p:spPr>
      </p:cxnSp>
      <p:sp>
        <p:nvSpPr>
          <p:cNvPr id="923" name="Google Shape;923;p22"/>
          <p:cNvSpPr txBox="1"/>
          <p:nvPr/>
        </p:nvSpPr>
        <p:spPr>
          <a:xfrm>
            <a:off x="4041775" y="3646487"/>
            <a:ext cx="101600"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grpSp>
        <p:nvGrpSpPr>
          <p:cNvPr id="924" name="Google Shape;924;p22"/>
          <p:cNvGrpSpPr/>
          <p:nvPr/>
        </p:nvGrpSpPr>
        <p:grpSpPr>
          <a:xfrm>
            <a:off x="3956050" y="3551237"/>
            <a:ext cx="85725" cy="307975"/>
            <a:chOff x="2492" y="2237"/>
            <a:chExt cx="54" cy="194"/>
          </a:xfrm>
        </p:grpSpPr>
        <p:sp>
          <p:nvSpPr>
            <p:cNvPr id="925" name="Google Shape;925;p22"/>
            <p:cNvSpPr/>
            <p:nvPr/>
          </p:nvSpPr>
          <p:spPr>
            <a:xfrm>
              <a:off x="2492"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26" name="Google Shape;926;p22"/>
            <p:cNvCxnSpPr/>
            <p:nvPr/>
          </p:nvCxnSpPr>
          <p:spPr>
            <a:xfrm>
              <a:off x="2519" y="2237"/>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927" name="Google Shape;927;p22"/>
          <p:cNvGrpSpPr/>
          <p:nvPr/>
        </p:nvGrpSpPr>
        <p:grpSpPr>
          <a:xfrm>
            <a:off x="5295900" y="4678362"/>
            <a:ext cx="203200" cy="101600"/>
            <a:chOff x="3336" y="2947"/>
            <a:chExt cx="128" cy="64"/>
          </a:xfrm>
        </p:grpSpPr>
        <p:sp>
          <p:nvSpPr>
            <p:cNvPr id="928" name="Google Shape;928;p22"/>
            <p:cNvSpPr/>
            <p:nvPr/>
          </p:nvSpPr>
          <p:spPr>
            <a:xfrm>
              <a:off x="3389"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29" name="Google Shape;929;p22"/>
            <p:cNvCxnSpPr/>
            <p:nvPr/>
          </p:nvCxnSpPr>
          <p:spPr>
            <a:xfrm flipH="1">
              <a:off x="3336" y="2979"/>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930" name="Google Shape;930;p22"/>
          <p:cNvSpPr txBox="1"/>
          <p:nvPr/>
        </p:nvSpPr>
        <p:spPr>
          <a:xfrm>
            <a:off x="2703512" y="3398837"/>
            <a:ext cx="74136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Arial"/>
              <a:buNone/>
            </a:pPr>
            <a:r>
              <a:rPr b="1" i="0" lang="en-US" sz="900" u="none">
                <a:solidFill>
                  <a:srgbClr val="440000"/>
                </a:solidFill>
                <a:latin typeface="Arial"/>
                <a:ea typeface="Arial"/>
                <a:cs typeface="Arial"/>
                <a:sym typeface="Arial"/>
              </a:rPr>
              <a:t>Instruction </a:t>
            </a:r>
            <a:endParaRPr/>
          </a:p>
        </p:txBody>
      </p:sp>
      <p:sp>
        <p:nvSpPr>
          <p:cNvPr id="931" name="Google Shape;931;p22"/>
          <p:cNvSpPr txBox="1"/>
          <p:nvPr/>
        </p:nvSpPr>
        <p:spPr>
          <a:xfrm>
            <a:off x="3394075" y="3408362"/>
            <a:ext cx="153987"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a:solidFill>
                  <a:srgbClr val="440000"/>
                </a:solidFill>
                <a:latin typeface="Courier New"/>
                <a:ea typeface="Courier New"/>
                <a:cs typeface="Courier New"/>
                <a:sym typeface="Courier New"/>
              </a:rPr>
              <a:t>I</a:t>
            </a:r>
            <a:endParaRPr/>
          </a:p>
        </p:txBody>
      </p:sp>
      <p:cxnSp>
        <p:nvCxnSpPr>
          <p:cNvPr id="932" name="Google Shape;932;p22"/>
          <p:cNvCxnSpPr/>
          <p:nvPr/>
        </p:nvCxnSpPr>
        <p:spPr>
          <a:xfrm flipH="1">
            <a:off x="2071687" y="3500437"/>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933" name="Google Shape;933;p22"/>
          <p:cNvSpPr txBox="1"/>
          <p:nvPr/>
        </p:nvSpPr>
        <p:spPr>
          <a:xfrm>
            <a:off x="2081212" y="3570287"/>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grpSp>
        <p:nvGrpSpPr>
          <p:cNvPr id="934" name="Google Shape;934;p22"/>
          <p:cNvGrpSpPr/>
          <p:nvPr/>
        </p:nvGrpSpPr>
        <p:grpSpPr>
          <a:xfrm>
            <a:off x="5099050" y="4464050"/>
            <a:ext cx="169862" cy="554037"/>
            <a:chOff x="3212" y="2812"/>
            <a:chExt cx="107" cy="349"/>
          </a:xfrm>
        </p:grpSpPr>
        <p:sp>
          <p:nvSpPr>
            <p:cNvPr id="935" name="Google Shape;935;p22"/>
            <p:cNvSpPr/>
            <p:nvPr/>
          </p:nvSpPr>
          <p:spPr>
            <a:xfrm>
              <a:off x="3212" y="2812"/>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6" name="Google Shape;936;p22"/>
            <p:cNvSpPr/>
            <p:nvPr/>
          </p:nvSpPr>
          <p:spPr>
            <a:xfrm>
              <a:off x="3223" y="2823"/>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7" name="Google Shape;937;p22"/>
            <p:cNvSpPr txBox="1"/>
            <p:nvPr/>
          </p:nvSpPr>
          <p:spPr>
            <a:xfrm>
              <a:off x="3244" y="2893"/>
              <a:ext cx="7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938" name="Google Shape;938;p22"/>
            <p:cNvSpPr txBox="1"/>
            <p:nvPr/>
          </p:nvSpPr>
          <p:spPr>
            <a:xfrm>
              <a:off x="3244" y="2957"/>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939" name="Google Shape;939;p22"/>
            <p:cNvSpPr txBox="1"/>
            <p:nvPr/>
          </p:nvSpPr>
          <p:spPr>
            <a:xfrm>
              <a:off x="3250" y="3022"/>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940" name="Google Shape;940;p22"/>
          <p:cNvGrpSpPr/>
          <p:nvPr/>
        </p:nvGrpSpPr>
        <p:grpSpPr>
          <a:xfrm>
            <a:off x="7904162" y="4984750"/>
            <a:ext cx="776287" cy="101600"/>
            <a:chOff x="4979" y="3140"/>
            <a:chExt cx="489" cy="64"/>
          </a:xfrm>
        </p:grpSpPr>
        <p:sp>
          <p:nvSpPr>
            <p:cNvPr id="941" name="Google Shape;941;p22"/>
            <p:cNvSpPr/>
            <p:nvPr/>
          </p:nvSpPr>
          <p:spPr>
            <a:xfrm>
              <a:off x="5393" y="314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2" name="Google Shape;942;p22"/>
            <p:cNvCxnSpPr/>
            <p:nvPr/>
          </p:nvCxnSpPr>
          <p:spPr>
            <a:xfrm flipH="1">
              <a:off x="4979" y="3172"/>
              <a:ext cx="451"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943" name="Google Shape;943;p22"/>
          <p:cNvGrpSpPr/>
          <p:nvPr/>
        </p:nvGrpSpPr>
        <p:grpSpPr>
          <a:xfrm>
            <a:off x="8364537" y="5257800"/>
            <a:ext cx="358775" cy="101600"/>
            <a:chOff x="5269" y="3312"/>
            <a:chExt cx="226" cy="64"/>
          </a:xfrm>
        </p:grpSpPr>
        <p:sp>
          <p:nvSpPr>
            <p:cNvPr id="944" name="Google Shape;944;p22"/>
            <p:cNvSpPr/>
            <p:nvPr/>
          </p:nvSpPr>
          <p:spPr>
            <a:xfrm>
              <a:off x="5420"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5" name="Google Shape;945;p22"/>
            <p:cNvCxnSpPr/>
            <p:nvPr/>
          </p:nvCxnSpPr>
          <p:spPr>
            <a:xfrm flipH="1">
              <a:off x="5269" y="3344"/>
              <a:ext cx="18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946" name="Google Shape;946;p22"/>
          <p:cNvGrpSpPr/>
          <p:nvPr/>
        </p:nvGrpSpPr>
        <p:grpSpPr>
          <a:xfrm>
            <a:off x="4876800" y="5257800"/>
            <a:ext cx="1884362" cy="101600"/>
            <a:chOff x="3072" y="3312"/>
            <a:chExt cx="1187" cy="64"/>
          </a:xfrm>
        </p:grpSpPr>
        <p:sp>
          <p:nvSpPr>
            <p:cNvPr id="947" name="Google Shape;947;p22"/>
            <p:cNvSpPr/>
            <p:nvPr/>
          </p:nvSpPr>
          <p:spPr>
            <a:xfrm>
              <a:off x="4184"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8" name="Google Shape;948;p22"/>
            <p:cNvCxnSpPr/>
            <p:nvPr/>
          </p:nvCxnSpPr>
          <p:spPr>
            <a:xfrm flipH="1">
              <a:off x="3072" y="3344"/>
              <a:ext cx="115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949" name="Google Shape;949;p22"/>
          <p:cNvCxnSpPr/>
          <p:nvPr/>
        </p:nvCxnSpPr>
        <p:spPr>
          <a:xfrm>
            <a:off x="4876800" y="4575175"/>
            <a:ext cx="1587" cy="733425"/>
          </a:xfrm>
          <a:prstGeom prst="straightConnector1">
            <a:avLst/>
          </a:prstGeom>
          <a:noFill/>
          <a:ln cap="flat" cmpd="sng" w="25400">
            <a:solidFill>
              <a:srgbClr val="000000"/>
            </a:solidFill>
            <a:prstDash val="solid"/>
            <a:miter lim="800000"/>
            <a:headEnd len="med" w="med" type="none"/>
            <a:tailEnd len="med" w="med" type="none"/>
          </a:ln>
        </p:spPr>
      </p:cxnSp>
      <p:sp>
        <p:nvSpPr>
          <p:cNvPr id="950" name="Google Shape;950;p22"/>
          <p:cNvSpPr/>
          <p:nvPr/>
        </p:nvSpPr>
        <p:spPr>
          <a:xfrm>
            <a:off x="4856162" y="45624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51" name="Google Shape;951;p22"/>
          <p:cNvCxnSpPr/>
          <p:nvPr/>
        </p:nvCxnSpPr>
        <p:spPr>
          <a:xfrm flipH="1">
            <a:off x="6523037" y="5846762"/>
            <a:ext cx="184150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952" name="Google Shape;952;p22"/>
          <p:cNvCxnSpPr/>
          <p:nvPr/>
        </p:nvCxnSpPr>
        <p:spPr>
          <a:xfrm>
            <a:off x="8364537" y="5308600"/>
            <a:ext cx="1587" cy="538162"/>
          </a:xfrm>
          <a:prstGeom prst="straightConnector1">
            <a:avLst/>
          </a:prstGeom>
          <a:noFill/>
          <a:ln cap="flat" cmpd="sng" w="25400">
            <a:solidFill>
              <a:srgbClr val="000000"/>
            </a:solidFill>
            <a:prstDash val="solid"/>
            <a:miter lim="800000"/>
            <a:headEnd len="med" w="med" type="none"/>
            <a:tailEnd len="med" w="med" type="none"/>
          </a:ln>
        </p:spPr>
      </p:cxnSp>
      <p:grpSp>
        <p:nvGrpSpPr>
          <p:cNvPr id="953" name="Google Shape;953;p22"/>
          <p:cNvGrpSpPr/>
          <p:nvPr/>
        </p:nvGrpSpPr>
        <p:grpSpPr>
          <a:xfrm>
            <a:off x="5372100" y="3295650"/>
            <a:ext cx="315912" cy="103187"/>
            <a:chOff x="3384" y="2076"/>
            <a:chExt cx="199" cy="65"/>
          </a:xfrm>
        </p:grpSpPr>
        <p:sp>
          <p:nvSpPr>
            <p:cNvPr id="954" name="Google Shape;954;p22"/>
            <p:cNvSpPr/>
            <p:nvPr/>
          </p:nvSpPr>
          <p:spPr>
            <a:xfrm>
              <a:off x="3507" y="2076"/>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55" name="Google Shape;955;p22"/>
            <p:cNvCxnSpPr/>
            <p:nvPr/>
          </p:nvCxnSpPr>
          <p:spPr>
            <a:xfrm flipH="1">
              <a:off x="3384" y="2109"/>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956" name="Google Shape;956;p22"/>
          <p:cNvSpPr/>
          <p:nvPr/>
        </p:nvSpPr>
        <p:spPr>
          <a:xfrm>
            <a:off x="4992687" y="3197225"/>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7" name="Google Shape;957;p22"/>
          <p:cNvSpPr txBox="1"/>
          <p:nvPr/>
        </p:nvSpPr>
        <p:spPr>
          <a:xfrm>
            <a:off x="5013325" y="3252787"/>
            <a:ext cx="374650" cy="238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&lt;&lt;2</a:t>
            </a:r>
            <a:endParaRPr/>
          </a:p>
        </p:txBody>
      </p:sp>
      <p:grpSp>
        <p:nvGrpSpPr>
          <p:cNvPr id="958" name="Google Shape;958;p22"/>
          <p:cNvGrpSpPr/>
          <p:nvPr/>
        </p:nvGrpSpPr>
        <p:grpSpPr>
          <a:xfrm>
            <a:off x="1960562" y="2759075"/>
            <a:ext cx="3727450" cy="101600"/>
            <a:chOff x="1235" y="1738"/>
            <a:chExt cx="2348" cy="64"/>
          </a:xfrm>
        </p:grpSpPr>
        <p:sp>
          <p:nvSpPr>
            <p:cNvPr id="959" name="Google Shape;959;p22"/>
            <p:cNvSpPr/>
            <p:nvPr/>
          </p:nvSpPr>
          <p:spPr>
            <a:xfrm>
              <a:off x="3507" y="1738"/>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60" name="Google Shape;960;p22"/>
            <p:cNvCxnSpPr/>
            <p:nvPr/>
          </p:nvCxnSpPr>
          <p:spPr>
            <a:xfrm flipH="1">
              <a:off x="1235" y="1770"/>
              <a:ext cx="2310" cy="1"/>
            </a:xfrm>
            <a:prstGeom prst="straightConnector1">
              <a:avLst/>
            </a:prstGeom>
            <a:noFill/>
            <a:ln cap="flat" cmpd="sng" w="25400">
              <a:solidFill>
                <a:srgbClr val="000000"/>
              </a:solidFill>
              <a:prstDash val="solid"/>
              <a:miter lim="800000"/>
              <a:headEnd len="med" w="med" type="none"/>
              <a:tailEnd len="med" w="med" type="none"/>
            </a:ln>
          </p:spPr>
        </p:cxnSp>
      </p:grpSp>
      <p:sp>
        <p:nvSpPr>
          <p:cNvPr id="961" name="Google Shape;961;p22"/>
          <p:cNvSpPr txBox="1"/>
          <p:nvPr/>
        </p:nvSpPr>
        <p:spPr>
          <a:xfrm>
            <a:off x="925512" y="3317875"/>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2" name="Google Shape;962;p22"/>
          <p:cNvSpPr txBox="1"/>
          <p:nvPr/>
        </p:nvSpPr>
        <p:spPr>
          <a:xfrm>
            <a:off x="1824037" y="3482975"/>
            <a:ext cx="247650"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963" name="Google Shape;963;p22"/>
          <p:cNvSpPr txBox="1"/>
          <p:nvPr/>
        </p:nvSpPr>
        <p:spPr>
          <a:xfrm>
            <a:off x="1082675" y="3654425"/>
            <a:ext cx="9286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Instruction</a:t>
            </a:r>
            <a:endParaRPr/>
          </a:p>
        </p:txBody>
      </p:sp>
      <p:sp>
        <p:nvSpPr>
          <p:cNvPr id="964" name="Google Shape;964;p22"/>
          <p:cNvSpPr txBox="1"/>
          <p:nvPr/>
        </p:nvSpPr>
        <p:spPr>
          <a:xfrm>
            <a:off x="1185862" y="3808412"/>
            <a:ext cx="7254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sp>
        <p:nvSpPr>
          <p:cNvPr id="965" name="Google Shape;965;p22"/>
          <p:cNvSpPr txBox="1"/>
          <p:nvPr/>
        </p:nvSpPr>
        <p:spPr>
          <a:xfrm>
            <a:off x="981075" y="3482975"/>
            <a:ext cx="4175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sp>
        <p:nvSpPr>
          <p:cNvPr id="966" name="Google Shape;966;p22"/>
          <p:cNvSpPr txBox="1"/>
          <p:nvPr/>
        </p:nvSpPr>
        <p:spPr>
          <a:xfrm>
            <a:off x="311150" y="3009900"/>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67" name="Google Shape;967;p22"/>
          <p:cNvGrpSpPr/>
          <p:nvPr/>
        </p:nvGrpSpPr>
        <p:grpSpPr>
          <a:xfrm>
            <a:off x="76200" y="3492500"/>
            <a:ext cx="239712" cy="101600"/>
            <a:chOff x="48" y="2200"/>
            <a:chExt cx="151" cy="64"/>
          </a:xfrm>
        </p:grpSpPr>
        <p:sp>
          <p:nvSpPr>
            <p:cNvPr id="968" name="Google Shape;968;p22"/>
            <p:cNvSpPr/>
            <p:nvPr/>
          </p:nvSpPr>
          <p:spPr>
            <a:xfrm>
              <a:off x="124"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69" name="Google Shape;969;p22"/>
            <p:cNvCxnSpPr/>
            <p:nvPr/>
          </p:nvCxnSpPr>
          <p:spPr>
            <a:xfrm flipH="1">
              <a:off x="48" y="2232"/>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970" name="Google Shape;970;p22"/>
          <p:cNvGrpSpPr/>
          <p:nvPr/>
        </p:nvGrpSpPr>
        <p:grpSpPr>
          <a:xfrm>
            <a:off x="614362" y="3492500"/>
            <a:ext cx="314325" cy="101600"/>
            <a:chOff x="387" y="2200"/>
            <a:chExt cx="198" cy="64"/>
          </a:xfrm>
        </p:grpSpPr>
        <p:sp>
          <p:nvSpPr>
            <p:cNvPr id="971" name="Google Shape;971;p22"/>
            <p:cNvSpPr/>
            <p:nvPr/>
          </p:nvSpPr>
          <p:spPr>
            <a:xfrm>
              <a:off x="510"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72" name="Google Shape;972;p22"/>
            <p:cNvCxnSpPr/>
            <p:nvPr/>
          </p:nvCxnSpPr>
          <p:spPr>
            <a:xfrm flipH="1">
              <a:off x="387" y="2232"/>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973" name="Google Shape;973;p22"/>
          <p:cNvSpPr txBox="1"/>
          <p:nvPr/>
        </p:nvSpPr>
        <p:spPr>
          <a:xfrm>
            <a:off x="358775" y="3194050"/>
            <a:ext cx="3063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PC</a:t>
            </a:r>
            <a:endParaRPr/>
          </a:p>
        </p:txBody>
      </p:sp>
      <p:grpSp>
        <p:nvGrpSpPr>
          <p:cNvPr id="974" name="Google Shape;974;p22"/>
          <p:cNvGrpSpPr/>
          <p:nvPr/>
        </p:nvGrpSpPr>
        <p:grpSpPr>
          <a:xfrm>
            <a:off x="733425" y="2374900"/>
            <a:ext cx="852487" cy="103187"/>
            <a:chOff x="462" y="1496"/>
            <a:chExt cx="537" cy="65"/>
          </a:xfrm>
        </p:grpSpPr>
        <p:sp>
          <p:nvSpPr>
            <p:cNvPr id="975" name="Google Shape;975;p22"/>
            <p:cNvSpPr/>
            <p:nvPr/>
          </p:nvSpPr>
          <p:spPr>
            <a:xfrm>
              <a:off x="924" y="1496"/>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76" name="Google Shape;976;p22"/>
            <p:cNvCxnSpPr/>
            <p:nvPr/>
          </p:nvCxnSpPr>
          <p:spPr>
            <a:xfrm flipH="1">
              <a:off x="462" y="1528"/>
              <a:ext cx="499" cy="1"/>
            </a:xfrm>
            <a:prstGeom prst="straightConnector1">
              <a:avLst/>
            </a:prstGeom>
            <a:noFill/>
            <a:ln cap="flat" cmpd="sng" w="25400">
              <a:solidFill>
                <a:srgbClr val="000000"/>
              </a:solidFill>
              <a:prstDash val="solid"/>
              <a:miter lim="800000"/>
              <a:headEnd len="med" w="med" type="none"/>
              <a:tailEnd len="med" w="med" type="none"/>
            </a:ln>
          </p:spPr>
        </p:cxnSp>
      </p:grpSp>
      <p:sp>
        <p:nvSpPr>
          <p:cNvPr id="977" name="Google Shape;977;p22"/>
          <p:cNvSpPr txBox="1"/>
          <p:nvPr/>
        </p:nvSpPr>
        <p:spPr>
          <a:xfrm>
            <a:off x="1057275" y="2895600"/>
            <a:ext cx="128587"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4</a:t>
            </a:r>
            <a:endParaRPr/>
          </a:p>
        </p:txBody>
      </p:sp>
      <p:grpSp>
        <p:nvGrpSpPr>
          <p:cNvPr id="978" name="Google Shape;978;p22"/>
          <p:cNvGrpSpPr/>
          <p:nvPr/>
        </p:nvGrpSpPr>
        <p:grpSpPr>
          <a:xfrm>
            <a:off x="1193800" y="2913062"/>
            <a:ext cx="392112" cy="101600"/>
            <a:chOff x="752" y="1835"/>
            <a:chExt cx="247" cy="64"/>
          </a:xfrm>
        </p:grpSpPr>
        <p:sp>
          <p:nvSpPr>
            <p:cNvPr id="979" name="Google Shape;979;p22"/>
            <p:cNvSpPr/>
            <p:nvPr/>
          </p:nvSpPr>
          <p:spPr>
            <a:xfrm>
              <a:off x="924" y="1835"/>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80" name="Google Shape;980;p22"/>
            <p:cNvCxnSpPr/>
            <p:nvPr/>
          </p:nvCxnSpPr>
          <p:spPr>
            <a:xfrm flipH="1">
              <a:off x="752" y="1867"/>
              <a:ext cx="209"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981" name="Google Shape;981;p22"/>
          <p:cNvGrpSpPr/>
          <p:nvPr/>
        </p:nvGrpSpPr>
        <p:grpSpPr>
          <a:xfrm>
            <a:off x="1577975" y="2238375"/>
            <a:ext cx="400050" cy="938212"/>
            <a:chOff x="994" y="1410"/>
            <a:chExt cx="252" cy="591"/>
          </a:xfrm>
        </p:grpSpPr>
        <p:sp>
          <p:nvSpPr>
            <p:cNvPr id="982" name="Google Shape;982;p22"/>
            <p:cNvSpPr/>
            <p:nvPr/>
          </p:nvSpPr>
          <p:spPr>
            <a:xfrm>
              <a:off x="994" y="1410"/>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3" name="Google Shape;983;p22"/>
            <p:cNvSpPr/>
            <p:nvPr/>
          </p:nvSpPr>
          <p:spPr>
            <a:xfrm>
              <a:off x="1004" y="1421"/>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4" name="Google Shape;984;p22"/>
            <p:cNvSpPr txBox="1"/>
            <p:nvPr/>
          </p:nvSpPr>
          <p:spPr>
            <a:xfrm>
              <a:off x="1031" y="1555"/>
              <a:ext cx="204"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cxnSp>
        <p:nvCxnSpPr>
          <p:cNvPr id="985" name="Google Shape;985;p22"/>
          <p:cNvCxnSpPr/>
          <p:nvPr/>
        </p:nvCxnSpPr>
        <p:spPr>
          <a:xfrm>
            <a:off x="733425" y="2425700"/>
            <a:ext cx="1587" cy="1117600"/>
          </a:xfrm>
          <a:prstGeom prst="straightConnector1">
            <a:avLst/>
          </a:prstGeom>
          <a:noFill/>
          <a:ln cap="flat" cmpd="sng" w="25400">
            <a:solidFill>
              <a:srgbClr val="000000"/>
            </a:solidFill>
            <a:prstDash val="solid"/>
            <a:miter lim="800000"/>
            <a:headEnd len="med" w="med" type="none"/>
            <a:tailEnd len="med" w="med" type="none"/>
          </a:ln>
        </p:spPr>
      </p:cxnSp>
      <p:cxnSp>
        <p:nvCxnSpPr>
          <p:cNvPr id="986" name="Google Shape;986;p22"/>
          <p:cNvCxnSpPr/>
          <p:nvPr/>
        </p:nvCxnSpPr>
        <p:spPr>
          <a:xfrm>
            <a:off x="76200" y="2043112"/>
            <a:ext cx="1587" cy="1500187"/>
          </a:xfrm>
          <a:prstGeom prst="straightConnector1">
            <a:avLst/>
          </a:prstGeom>
          <a:noFill/>
          <a:ln cap="flat" cmpd="sng" w="25400">
            <a:solidFill>
              <a:srgbClr val="000000"/>
            </a:solidFill>
            <a:prstDash val="solid"/>
            <a:miter lim="800000"/>
            <a:headEnd len="med" w="med" type="none"/>
            <a:tailEnd len="med" w="med" type="none"/>
          </a:ln>
        </p:spPr>
      </p:cxnSp>
      <p:cxnSp>
        <p:nvCxnSpPr>
          <p:cNvPr id="987" name="Google Shape;987;p22"/>
          <p:cNvCxnSpPr/>
          <p:nvPr/>
        </p:nvCxnSpPr>
        <p:spPr>
          <a:xfrm flipH="1">
            <a:off x="1117600" y="1931987"/>
            <a:ext cx="5405437"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988" name="Google Shape;988;p22"/>
          <p:cNvGrpSpPr/>
          <p:nvPr/>
        </p:nvGrpSpPr>
        <p:grpSpPr>
          <a:xfrm>
            <a:off x="5678487" y="2622550"/>
            <a:ext cx="401637" cy="938212"/>
            <a:chOff x="3577" y="1652"/>
            <a:chExt cx="253" cy="591"/>
          </a:xfrm>
        </p:grpSpPr>
        <p:sp>
          <p:nvSpPr>
            <p:cNvPr id="989" name="Google Shape;989;p22"/>
            <p:cNvSpPr/>
            <p:nvPr/>
          </p:nvSpPr>
          <p:spPr>
            <a:xfrm>
              <a:off x="3577" y="1652"/>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0" name="Google Shape;990;p22"/>
            <p:cNvSpPr/>
            <p:nvPr/>
          </p:nvSpPr>
          <p:spPr>
            <a:xfrm>
              <a:off x="3588" y="1663"/>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1" name="Google Shape;991;p22"/>
            <p:cNvSpPr txBox="1"/>
            <p:nvPr/>
          </p:nvSpPr>
          <p:spPr>
            <a:xfrm>
              <a:off x="3615" y="1797"/>
              <a:ext cx="204"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grpSp>
        <p:nvGrpSpPr>
          <p:cNvPr id="992" name="Google Shape;992;p22"/>
          <p:cNvGrpSpPr/>
          <p:nvPr/>
        </p:nvGrpSpPr>
        <p:grpSpPr>
          <a:xfrm>
            <a:off x="8705850" y="4883150"/>
            <a:ext cx="169862" cy="554037"/>
            <a:chOff x="5484" y="3076"/>
            <a:chExt cx="107" cy="349"/>
          </a:xfrm>
        </p:grpSpPr>
        <p:sp>
          <p:nvSpPr>
            <p:cNvPr id="993" name="Google Shape;993;p22"/>
            <p:cNvSpPr/>
            <p:nvPr/>
          </p:nvSpPr>
          <p:spPr>
            <a:xfrm>
              <a:off x="5484" y="3076"/>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4" name="Google Shape;994;p22"/>
            <p:cNvSpPr/>
            <p:nvPr/>
          </p:nvSpPr>
          <p:spPr>
            <a:xfrm>
              <a:off x="5495" y="3086"/>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5" name="Google Shape;995;p22"/>
            <p:cNvSpPr txBox="1"/>
            <p:nvPr/>
          </p:nvSpPr>
          <p:spPr>
            <a:xfrm>
              <a:off x="5516" y="3156"/>
              <a:ext cx="7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996" name="Google Shape;996;p22"/>
            <p:cNvSpPr txBox="1"/>
            <p:nvPr/>
          </p:nvSpPr>
          <p:spPr>
            <a:xfrm>
              <a:off x="5516" y="3220"/>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997" name="Google Shape;997;p22"/>
            <p:cNvSpPr txBox="1"/>
            <p:nvPr/>
          </p:nvSpPr>
          <p:spPr>
            <a:xfrm>
              <a:off x="5522" y="3285"/>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998" name="Google Shape;998;p22"/>
          <p:cNvGrpSpPr/>
          <p:nvPr/>
        </p:nvGrpSpPr>
        <p:grpSpPr>
          <a:xfrm>
            <a:off x="4757737" y="3295650"/>
            <a:ext cx="204787" cy="103187"/>
            <a:chOff x="2997" y="2076"/>
            <a:chExt cx="129" cy="65"/>
          </a:xfrm>
        </p:grpSpPr>
        <p:sp>
          <p:nvSpPr>
            <p:cNvPr id="999" name="Google Shape;999;p22"/>
            <p:cNvSpPr/>
            <p:nvPr/>
          </p:nvSpPr>
          <p:spPr>
            <a:xfrm>
              <a:off x="3051" y="2076"/>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00" name="Google Shape;1000;p22"/>
            <p:cNvCxnSpPr/>
            <p:nvPr/>
          </p:nvCxnSpPr>
          <p:spPr>
            <a:xfrm flipH="1">
              <a:off x="2997" y="2109"/>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001" name="Google Shape;1001;p22"/>
          <p:cNvSpPr/>
          <p:nvPr/>
        </p:nvSpPr>
        <p:spPr>
          <a:xfrm>
            <a:off x="4745037" y="4868862"/>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02" name="Google Shape;1002;p22"/>
          <p:cNvCxnSpPr/>
          <p:nvPr/>
        </p:nvCxnSpPr>
        <p:spPr>
          <a:xfrm flipH="1">
            <a:off x="6062662" y="3082925"/>
            <a:ext cx="460375"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003" name="Google Shape;1003;p22"/>
          <p:cNvGrpSpPr/>
          <p:nvPr/>
        </p:nvGrpSpPr>
        <p:grpSpPr>
          <a:xfrm>
            <a:off x="903287" y="1778000"/>
            <a:ext cx="273050" cy="554037"/>
            <a:chOff x="569" y="1120"/>
            <a:chExt cx="172" cy="349"/>
          </a:xfrm>
        </p:grpSpPr>
        <p:sp>
          <p:nvSpPr>
            <p:cNvPr id="1004" name="Google Shape;1004;p22"/>
            <p:cNvSpPr/>
            <p:nvPr/>
          </p:nvSpPr>
          <p:spPr>
            <a:xfrm>
              <a:off x="602" y="1120"/>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5" name="Google Shape;1005;p22"/>
            <p:cNvSpPr/>
            <p:nvPr/>
          </p:nvSpPr>
          <p:spPr>
            <a:xfrm>
              <a:off x="612" y="1131"/>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06" name="Google Shape;1006;p22"/>
            <p:cNvPicPr preferRelativeResize="0"/>
            <p:nvPr/>
          </p:nvPicPr>
          <p:blipFill rotWithShape="1">
            <a:blip r:embed="rId3">
              <a:alphaModFix/>
            </a:blip>
            <a:srcRect b="0" l="0" r="0" t="0"/>
            <a:stretch/>
          </p:blipFill>
          <p:spPr>
            <a:xfrm>
              <a:off x="569" y="1206"/>
              <a:ext cx="172" cy="193"/>
            </a:xfrm>
            <a:prstGeom prst="rect">
              <a:avLst/>
            </a:prstGeom>
            <a:noFill/>
            <a:ln>
              <a:noFill/>
            </a:ln>
          </p:spPr>
        </p:pic>
      </p:grpSp>
      <p:cxnSp>
        <p:nvCxnSpPr>
          <p:cNvPr id="1007" name="Google Shape;1007;p22"/>
          <p:cNvCxnSpPr/>
          <p:nvPr/>
        </p:nvCxnSpPr>
        <p:spPr>
          <a:xfrm flipH="1">
            <a:off x="1117600" y="2162175"/>
            <a:ext cx="9969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008" name="Google Shape;1008;p22"/>
          <p:cNvCxnSpPr/>
          <p:nvPr/>
        </p:nvCxnSpPr>
        <p:spPr>
          <a:xfrm flipH="1">
            <a:off x="76200" y="2043112"/>
            <a:ext cx="8445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009" name="Google Shape;1009;p22"/>
          <p:cNvCxnSpPr/>
          <p:nvPr/>
        </p:nvCxnSpPr>
        <p:spPr>
          <a:xfrm>
            <a:off x="2114550" y="2162175"/>
            <a:ext cx="1587" cy="647700"/>
          </a:xfrm>
          <a:prstGeom prst="straightConnector1">
            <a:avLst/>
          </a:prstGeom>
          <a:noFill/>
          <a:ln cap="flat" cmpd="sng" w="25400">
            <a:solidFill>
              <a:srgbClr val="000000"/>
            </a:solidFill>
            <a:prstDash val="solid"/>
            <a:miter lim="800000"/>
            <a:headEnd len="med" w="med" type="none"/>
            <a:tailEnd len="med" w="med" type="none"/>
          </a:ln>
        </p:spPr>
      </p:cxnSp>
      <p:sp>
        <p:nvSpPr>
          <p:cNvPr id="1010" name="Google Shape;1010;p22"/>
          <p:cNvSpPr/>
          <p:nvPr/>
        </p:nvSpPr>
        <p:spPr>
          <a:xfrm>
            <a:off x="2093912" y="27971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11" name="Google Shape;1011;p22"/>
          <p:cNvCxnSpPr/>
          <p:nvPr/>
        </p:nvCxnSpPr>
        <p:spPr>
          <a:xfrm>
            <a:off x="6523037" y="1931987"/>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1012" name="Google Shape;1012;p22"/>
          <p:cNvCxnSpPr/>
          <p:nvPr/>
        </p:nvCxnSpPr>
        <p:spPr>
          <a:xfrm>
            <a:off x="6523037" y="4387850"/>
            <a:ext cx="1587" cy="341312"/>
          </a:xfrm>
          <a:prstGeom prst="straightConnector1">
            <a:avLst/>
          </a:prstGeom>
          <a:noFill/>
          <a:ln cap="flat" cmpd="sng" w="25400">
            <a:solidFill>
              <a:srgbClr val="000000"/>
            </a:solidFill>
            <a:prstDash val="solid"/>
            <a:miter lim="800000"/>
            <a:headEnd len="med" w="med" type="none"/>
            <a:tailEnd len="med" w="med" type="none"/>
          </a:ln>
        </p:spPr>
      </p:cxnSp>
      <p:cxnSp>
        <p:nvCxnSpPr>
          <p:cNvPr id="1013" name="Google Shape;1013;p22"/>
          <p:cNvCxnSpPr/>
          <p:nvPr/>
        </p:nvCxnSpPr>
        <p:spPr>
          <a:xfrm flipH="1">
            <a:off x="2840037" y="3500437"/>
            <a:ext cx="76200" cy="77787"/>
          </a:xfrm>
          <a:prstGeom prst="straightConnector1">
            <a:avLst/>
          </a:prstGeom>
          <a:noFill/>
          <a:ln cap="flat" cmpd="sng" w="9525">
            <a:solidFill>
              <a:srgbClr val="440000"/>
            </a:solidFill>
            <a:prstDash val="solid"/>
            <a:miter lim="800000"/>
            <a:headEnd len="med" w="med" type="none"/>
            <a:tailEnd len="med" w="med" type="none"/>
          </a:ln>
        </p:spPr>
      </p:cxnSp>
      <p:sp>
        <p:nvSpPr>
          <p:cNvPr id="1014" name="Google Shape;1014;p22"/>
          <p:cNvSpPr txBox="1"/>
          <p:nvPr/>
        </p:nvSpPr>
        <p:spPr>
          <a:xfrm>
            <a:off x="2847975" y="3570287"/>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sp>
        <p:nvSpPr>
          <p:cNvPr id="1015" name="Google Shape;1015;p22"/>
          <p:cNvSpPr txBox="1"/>
          <p:nvPr/>
        </p:nvSpPr>
        <p:spPr>
          <a:xfrm>
            <a:off x="4133850" y="5988050"/>
            <a:ext cx="81915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ID/EX</a:t>
            </a:r>
            <a:endParaRPr/>
          </a:p>
        </p:txBody>
      </p:sp>
      <p:sp>
        <p:nvSpPr>
          <p:cNvPr id="1016" name="Google Shape;1016;p22"/>
          <p:cNvSpPr txBox="1"/>
          <p:nvPr/>
        </p:nvSpPr>
        <p:spPr>
          <a:xfrm>
            <a:off x="5803900" y="5988050"/>
            <a:ext cx="10541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EX/MEM</a:t>
            </a:r>
            <a:endParaRPr/>
          </a:p>
        </p:txBody>
      </p:sp>
      <p:sp>
        <p:nvSpPr>
          <p:cNvPr id="1017" name="Google Shape;1017;p22"/>
          <p:cNvSpPr txBox="1"/>
          <p:nvPr/>
        </p:nvSpPr>
        <p:spPr>
          <a:xfrm>
            <a:off x="7548562" y="5988050"/>
            <a:ext cx="113823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MEM/WB</a:t>
            </a:r>
            <a:endParaRPr/>
          </a:p>
        </p:txBody>
      </p:sp>
      <p:sp>
        <p:nvSpPr>
          <p:cNvPr id="1018" name="Google Shape;1018;p22"/>
          <p:cNvSpPr txBox="1"/>
          <p:nvPr/>
        </p:nvSpPr>
        <p:spPr>
          <a:xfrm>
            <a:off x="22098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9" name="Google Shape;1019;p22"/>
          <p:cNvSpPr txBox="1"/>
          <p:nvPr/>
        </p:nvSpPr>
        <p:spPr>
          <a:xfrm>
            <a:off x="4441825"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0" name="Google Shape;1020;p22"/>
          <p:cNvSpPr txBox="1"/>
          <p:nvPr/>
        </p:nvSpPr>
        <p:spPr>
          <a:xfrm>
            <a:off x="61722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1" name="Google Shape;1021;p22"/>
          <p:cNvSpPr txBox="1"/>
          <p:nvPr/>
        </p:nvSpPr>
        <p:spPr>
          <a:xfrm>
            <a:off x="80010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22" name="Google Shape;1022;p22"/>
          <p:cNvCxnSpPr/>
          <p:nvPr/>
        </p:nvCxnSpPr>
        <p:spPr>
          <a:xfrm>
            <a:off x="5943600" y="4191000"/>
            <a:ext cx="228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23" name="Google Shape;1023;p22"/>
          <p:cNvCxnSpPr/>
          <p:nvPr/>
        </p:nvCxnSpPr>
        <p:spPr>
          <a:xfrm>
            <a:off x="6324600" y="4191000"/>
            <a:ext cx="228600" cy="0"/>
          </a:xfrm>
          <a:prstGeom prst="straightConnector1">
            <a:avLst/>
          </a:prstGeom>
          <a:noFill/>
          <a:ln cap="flat" cmpd="sng" w="25400">
            <a:solidFill>
              <a:schemeClr val="dk1"/>
            </a:solidFill>
            <a:prstDash val="solid"/>
            <a:miter lim="800000"/>
            <a:headEnd len="med" w="med" type="none"/>
            <a:tailEnd len="med" w="med" type="triangle"/>
          </a:ln>
        </p:spPr>
      </p:cxnSp>
      <p:sp>
        <p:nvSpPr>
          <p:cNvPr id="1024" name="Google Shape;1024;p22"/>
          <p:cNvSpPr txBox="1"/>
          <p:nvPr/>
        </p:nvSpPr>
        <p:spPr>
          <a:xfrm>
            <a:off x="6515100" y="4038600"/>
            <a:ext cx="4191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Zero</a:t>
            </a:r>
            <a:endParaRPr/>
          </a:p>
        </p:txBody>
      </p:sp>
      <p:sp>
        <p:nvSpPr>
          <p:cNvPr id="1025" name="Google Shape;1025;p22"/>
          <p:cNvSpPr txBox="1"/>
          <p:nvPr/>
        </p:nvSpPr>
        <p:spPr>
          <a:xfrm>
            <a:off x="2336800" y="2895600"/>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64 bits</a:t>
            </a:r>
            <a:endParaRPr/>
          </a:p>
        </p:txBody>
      </p:sp>
      <p:sp>
        <p:nvSpPr>
          <p:cNvPr id="1026" name="Google Shape;1026;p22"/>
          <p:cNvSpPr txBox="1"/>
          <p:nvPr/>
        </p:nvSpPr>
        <p:spPr>
          <a:xfrm>
            <a:off x="6324600" y="3154362"/>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97 bits</a:t>
            </a:r>
            <a:endParaRPr/>
          </a:p>
        </p:txBody>
      </p:sp>
      <p:sp>
        <p:nvSpPr>
          <p:cNvPr id="1027" name="Google Shape;1027;p22"/>
          <p:cNvSpPr txBox="1"/>
          <p:nvPr/>
        </p:nvSpPr>
        <p:spPr>
          <a:xfrm>
            <a:off x="8153400" y="3154362"/>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64 bits</a:t>
            </a:r>
            <a:endParaRPr/>
          </a:p>
        </p:txBody>
      </p:sp>
      <p:sp>
        <p:nvSpPr>
          <p:cNvPr id="1028" name="Google Shape;1028;p22"/>
          <p:cNvSpPr txBox="1"/>
          <p:nvPr/>
        </p:nvSpPr>
        <p:spPr>
          <a:xfrm>
            <a:off x="4572000" y="2895600"/>
            <a:ext cx="8032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128 bits</a:t>
            </a:r>
            <a:endParaRPr/>
          </a:p>
        </p:txBody>
      </p:sp>
      <p:sp>
        <p:nvSpPr>
          <p:cNvPr id="1029" name="Google Shape;1029;p22"/>
          <p:cNvSpPr txBox="1"/>
          <p:nvPr/>
        </p:nvSpPr>
        <p:spPr>
          <a:xfrm>
            <a:off x="4114800" y="1949450"/>
            <a:ext cx="385603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wide enough to hold data coming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500"/>
                                        <p:tgtEl>
                                          <p:spTgt spid="10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500"/>
                                        <p:tgtEl>
                                          <p:spTgt spid="10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500"/>
                                        <p:tgtEl>
                                          <p:spTgt spid="10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500"/>
                                        <p:tgtEl>
                                          <p:spTgt spid="10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500"/>
                                        <p:tgtEl>
                                          <p:spTgt spid="10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500"/>
                                        <p:tgtEl>
                                          <p:spTgt spid="10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500"/>
                                        <p:tgtEl>
                                          <p:spTgt spid="10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500"/>
                                        <p:tgtEl>
                                          <p:spTgt spid="10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500"/>
                                        <p:tgtEl>
                                          <p:spTgt spid="10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500"/>
                                        <p:tgtEl>
                                          <p:spTgt spid="10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9" name="Shape 4989"/>
        <p:cNvGrpSpPr/>
        <p:nvPr/>
      </p:nvGrpSpPr>
      <p:grpSpPr>
        <a:xfrm>
          <a:off x="0" y="0"/>
          <a:ext cx="0" cy="0"/>
          <a:chOff x="0" y="0"/>
          <a:chExt cx="0" cy="0"/>
        </a:xfrm>
      </p:grpSpPr>
      <p:sp>
        <p:nvSpPr>
          <p:cNvPr id="4990" name="Google Shape;4990;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a:t>
            </a:r>
            <a:endParaRPr/>
          </a:p>
        </p:txBody>
      </p:sp>
      <p:sp>
        <p:nvSpPr>
          <p:cNvPr id="4991" name="Google Shape;4991;p1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4992" name="Google Shape;4992;p112"/>
          <p:cNvPicPr preferRelativeResize="0"/>
          <p:nvPr/>
        </p:nvPicPr>
        <p:blipFill rotWithShape="1">
          <a:blip r:embed="rId3">
            <a:alphaModFix/>
          </a:blip>
          <a:srcRect b="39582" l="22265" r="23242" t="38542"/>
          <a:stretch/>
        </p:blipFill>
        <p:spPr>
          <a:xfrm>
            <a:off x="1143000" y="1643062"/>
            <a:ext cx="6643687" cy="1500187"/>
          </a:xfrm>
          <a:prstGeom prst="rect">
            <a:avLst/>
          </a:prstGeom>
          <a:noFill/>
          <a:ln>
            <a:noFill/>
          </a:ln>
        </p:spPr>
      </p:pic>
      <p:sp>
        <p:nvSpPr>
          <p:cNvPr id="4993" name="Google Shape;4993;p112"/>
          <p:cNvSpPr txBox="1"/>
          <p:nvPr/>
        </p:nvSpPr>
        <p:spPr>
          <a:xfrm>
            <a:off x="457200" y="3429000"/>
            <a:ext cx="8229600" cy="26971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the first four cycles here, the pipeline is filling, since there are unused functional units. </a:t>
            </a:r>
            <a:endParaRPr/>
          </a:p>
          <a:p>
            <a:pPr indent="-285750" lvl="0" marL="28575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cycle 5, the pipeline is full.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Five instructions are being executed simultaneously, so all hardware units are in use. </a:t>
            </a:r>
            <a:endParaRPr/>
          </a:p>
          <a:p>
            <a:pPr indent="-285750" lvl="0" marL="28575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cycles 6-9, the pipeline is emptying.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7" name="Shape 4997"/>
        <p:cNvGrpSpPr/>
        <p:nvPr/>
      </p:nvGrpSpPr>
      <p:grpSpPr>
        <a:xfrm>
          <a:off x="0" y="0"/>
          <a:ext cx="0" cy="0"/>
          <a:chOff x="0" y="0"/>
          <a:chExt cx="0" cy="0"/>
        </a:xfrm>
      </p:grpSpPr>
      <p:sp>
        <p:nvSpPr>
          <p:cNvPr id="4998" name="Google Shape;4998;p1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 Performance Example 1</a:t>
            </a:r>
            <a:endParaRPr/>
          </a:p>
        </p:txBody>
      </p:sp>
      <p:sp>
        <p:nvSpPr>
          <p:cNvPr id="4999" name="Google Shape;4999;p1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00"/>
              <a:buFont typeface="Arial"/>
              <a:buChar char="•"/>
            </a:pPr>
            <a:r>
              <a:rPr b="0" i="0" lang="en-US" sz="1900" u="none">
                <a:solidFill>
                  <a:schemeClr val="dk1"/>
                </a:solidFill>
                <a:latin typeface="Arial"/>
                <a:ea typeface="Arial"/>
                <a:cs typeface="Arial"/>
                <a:sym typeface="Arial"/>
              </a:rPr>
              <a:t>Consider a pipeline with 4 stages with duration 60, 50, 90 and 80 ns. Given latch delay between stages due to register is 10 ns. Calculate-</a:t>
            </a:r>
            <a:endParaRPr b="0" i="0" sz="1900" u="none">
              <a:solidFill>
                <a:schemeClr val="dk1"/>
              </a:solidFill>
              <a:latin typeface="Arial"/>
              <a:ea typeface="Arial"/>
              <a:cs typeface="Arial"/>
              <a:sym typeface="Arial"/>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Pipeline cycle time</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Non-pipeline execution time</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Speed up ratio</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Pipeline time for 1000 tasks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Sequential time for 1000 tasks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Throughput</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Ideal speed up and difference in the current speed up</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3" name="Shape 5003"/>
        <p:cNvGrpSpPr/>
        <p:nvPr/>
      </p:nvGrpSpPr>
      <p:grpSpPr>
        <a:xfrm>
          <a:off x="0" y="0"/>
          <a:ext cx="0" cy="0"/>
          <a:chOff x="0" y="0"/>
          <a:chExt cx="0" cy="0"/>
        </a:xfrm>
      </p:grpSpPr>
      <p:sp>
        <p:nvSpPr>
          <p:cNvPr id="5004" name="Google Shape;5004;p1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Solution Example 1</a:t>
            </a:r>
            <a:endParaRPr/>
          </a:p>
        </p:txBody>
      </p:sp>
      <p:sp>
        <p:nvSpPr>
          <p:cNvPr id="5005" name="Google Shape;5005;p114"/>
          <p:cNvSpPr txBox="1"/>
          <p:nvPr>
            <p:ph idx="1" type="body"/>
          </p:nvPr>
        </p:nvSpPr>
        <p:spPr>
          <a:xfrm>
            <a:off x="457200" y="1214437"/>
            <a:ext cx="4614862" cy="4911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4 stage pipeline is used with Delay of each stages = 60, 50, 90 and 80 ns, Latch delay or delay due to each register = 10 ns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1" i="0" lang="en-US" sz="1400" u="sng">
                <a:solidFill>
                  <a:schemeClr val="dk1"/>
                </a:solidFill>
                <a:latin typeface="Arial"/>
                <a:ea typeface="Arial"/>
                <a:cs typeface="Arial"/>
                <a:sym typeface="Arial"/>
              </a:rPr>
              <a:t>Part-01: Pipeline Cycle Time-</a:t>
            </a:r>
            <a:endParaRPr b="1"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Cycle time</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Maximum delay due to any stage + Delay due to its register</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Max { 60, 50, 90, 80 } + 10 ns</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90 ns + 10 ns</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100 ns</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1" i="0" lang="en-US" sz="1400" u="sng">
                <a:solidFill>
                  <a:schemeClr val="dk1"/>
                </a:solidFill>
                <a:latin typeface="Arial"/>
                <a:ea typeface="Arial"/>
                <a:cs typeface="Arial"/>
                <a:sym typeface="Arial"/>
              </a:rPr>
              <a:t>Part-02: Non-Pipeline Execution Time-</a:t>
            </a:r>
            <a:endParaRPr b="1"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Non-pipeline execution time for one instruction</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60 ns + 50 ns + 90 ns + 80 ns</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280 ns</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1" i="0" lang="en-US" sz="1400" u="sng">
                <a:solidFill>
                  <a:schemeClr val="dk1"/>
                </a:solidFill>
                <a:latin typeface="Arial"/>
                <a:ea typeface="Arial"/>
                <a:cs typeface="Arial"/>
                <a:sym typeface="Arial"/>
              </a:rPr>
              <a:t>Part-03: Speed Up Ratio-</a:t>
            </a:r>
            <a:endParaRPr b="1"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Speed up</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Non-pipeline execution time / Pipeline execution time</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280 ns / Cycle time</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280 ns / 100 ns</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2.8</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a:p>
        </p:txBody>
      </p:sp>
      <p:sp>
        <p:nvSpPr>
          <p:cNvPr id="5006" name="Google Shape;5006;p114"/>
          <p:cNvSpPr txBox="1"/>
          <p:nvPr/>
        </p:nvSpPr>
        <p:spPr>
          <a:xfrm>
            <a:off x="5143500" y="1285875"/>
            <a:ext cx="368617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sng">
                <a:solidFill>
                  <a:schemeClr val="dk1"/>
                </a:solidFill>
                <a:latin typeface="Arial"/>
                <a:ea typeface="Arial"/>
                <a:cs typeface="Arial"/>
                <a:sym typeface="Arial"/>
              </a:rPr>
              <a:t>Part-04: Pipeline Time For 1000 Tasks-</a:t>
            </a:r>
            <a:endParaRPr b="1" i="0" sz="1400" u="non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Pipeline time for 1000 tasks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Time taken for 1st task + Time taken for remaining 999 tasks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1 x 4 clock cycles + 999 x 1 clock cycle</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4 x cycle time + 999 x cycle time</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4 x 100 ns + 999 x 100 ns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400 ns + 99900 ns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100300 ns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sng">
                <a:solidFill>
                  <a:schemeClr val="dk1"/>
                </a:solidFill>
                <a:latin typeface="Arial"/>
                <a:ea typeface="Arial"/>
                <a:cs typeface="Arial"/>
                <a:sym typeface="Arial"/>
              </a:rPr>
              <a:t>Part-05: Sequential Time For 1000 Tasks-</a:t>
            </a:r>
            <a:endParaRPr b="1" i="0" sz="1400" u="non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Non-pipeline time for 1000 tasks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1000 x Time taken for one task</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1000 x 280 ns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280000 ns</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sng">
                <a:solidFill>
                  <a:schemeClr val="dk1"/>
                </a:solidFill>
                <a:latin typeface="Arial"/>
                <a:ea typeface="Arial"/>
                <a:cs typeface="Arial"/>
                <a:sym typeface="Arial"/>
              </a:rPr>
              <a:t>Part-06: Throughput-</a:t>
            </a:r>
            <a:endParaRPr b="1" i="0" sz="1400" u="non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Throughput for pipelined execution</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Number of instructions executed per unit time</a:t>
            </a:r>
            <a:endParaRPr/>
          </a:p>
          <a:p>
            <a:pPr indent="-342900" lvl="0" marL="34290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1000 tasks / 100300 ns</a:t>
            </a:r>
            <a:endParaRPr/>
          </a:p>
          <a:p>
            <a:pPr indent="-342900" lvl="0" marL="342900" marR="0" rtl="0" algn="l">
              <a:lnSpc>
                <a:spcPct val="100000"/>
              </a:lnSpc>
              <a:spcBef>
                <a:spcPts val="280"/>
              </a:spcBef>
              <a:spcAft>
                <a:spcPts val="0"/>
              </a:spcAft>
              <a:buClr>
                <a:schemeClr val="dk1"/>
              </a:buClr>
              <a:buSzPts val="1400"/>
              <a:buFont typeface="Arial"/>
              <a:buNone/>
            </a:pPr>
            <a:br>
              <a:rPr b="0" i="0" lang="en-US" sz="1400" u="none">
                <a:solidFill>
                  <a:schemeClr val="dk1"/>
                </a:solidFill>
                <a:latin typeface="Arial"/>
                <a:ea typeface="Arial"/>
                <a:cs typeface="Arial"/>
                <a:sym typeface="Arial"/>
              </a:rPr>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0" name="Shape 5010"/>
        <p:cNvGrpSpPr/>
        <p:nvPr/>
      </p:nvGrpSpPr>
      <p:grpSpPr>
        <a:xfrm>
          <a:off x="0" y="0"/>
          <a:ext cx="0" cy="0"/>
          <a:chOff x="0" y="0"/>
          <a:chExt cx="0" cy="0"/>
        </a:xfrm>
      </p:grpSpPr>
      <p:sp>
        <p:nvSpPr>
          <p:cNvPr id="5011" name="Google Shape;5011;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Example 1 – Part 07</a:t>
            </a:r>
            <a:endParaRPr/>
          </a:p>
        </p:txBody>
      </p:sp>
      <p:sp>
        <p:nvSpPr>
          <p:cNvPr id="5012" name="Google Shape;5012;p1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our pipeline, we can execute up to four instructions simultaneously.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That means the maximum speedup is 4 times.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general, the ideal speedup equals the pipeline depth. </a:t>
            </a:r>
            <a:endParaRPr/>
          </a:p>
          <a:p>
            <a:pPr indent="-127000" lvl="2" marL="11430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Why was speedup on the previous slide “only” 2.8 times?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pipeline stages are imbalanced: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register file and ALU operations can be done in 2ns, but we must stretch that out to 3ns to keep the ID, EX, and WB stages synchronized with IF and MEM. — Balancing the stages is one of the many hard parts in designing a pipelined processor.</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6" name="Shape 5016"/>
        <p:cNvGrpSpPr/>
        <p:nvPr/>
      </p:nvGrpSpPr>
      <p:grpSpPr>
        <a:xfrm>
          <a:off x="0" y="0"/>
          <a:ext cx="0" cy="0"/>
          <a:chOff x="0" y="0"/>
          <a:chExt cx="0" cy="0"/>
        </a:xfrm>
      </p:grpSpPr>
      <p:sp>
        <p:nvSpPr>
          <p:cNvPr id="5017" name="Google Shape;5017;p1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Does pipelining improve the execution time of any single instruction?</a:t>
            </a:r>
            <a:endParaRPr/>
          </a:p>
        </p:txBody>
      </p:sp>
      <p:sp>
        <p:nvSpPr>
          <p:cNvPr id="5018" name="Google Shape;5018;p1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Pipelining does not improve the execution time of any single instruction.</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Each instruction actually takes longer to execute than in a single cycle datapath.</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Instead, pipelining increases the throughput, or the amount of work done per unit time as several instructions are executed together in each clock cycle. The result is improved execution time for a sequence of instructions, such as an entire program.</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2" name="Shape 5022"/>
        <p:cNvGrpSpPr/>
        <p:nvPr/>
      </p:nvGrpSpPr>
      <p:grpSpPr>
        <a:xfrm>
          <a:off x="0" y="0"/>
          <a:ext cx="0" cy="0"/>
          <a:chOff x="0" y="0"/>
          <a:chExt cx="0" cy="0"/>
        </a:xfrm>
      </p:grpSpPr>
      <p:sp>
        <p:nvSpPr>
          <p:cNvPr id="5023" name="Google Shape;5023;p1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Why and which Control Signals will be propagated through the pipeline registers?</a:t>
            </a:r>
            <a:endParaRPr/>
          </a:p>
        </p:txBody>
      </p:sp>
      <p:sp>
        <p:nvSpPr>
          <p:cNvPr id="5024" name="Google Shape;5024;p1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Some of the control signals will not be needed until some later stage and clock cycle. These signals must be propagated through the pipeline until they reach the appropriate stage. We can just pass them in the pipeline registers, along with the other data.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Control signals can be categorized by the pipeline stage that uses them.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 Stage         : ALUSrc            ALUOp                RegDst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MEM Stage    : MemRead     MemWrite         PCSrc</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WB Stage       : RegWrite        MemToReg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8" name="Shape 5028"/>
        <p:cNvGrpSpPr/>
        <p:nvPr/>
      </p:nvGrpSpPr>
      <p:grpSpPr>
        <a:xfrm>
          <a:off x="0" y="0"/>
          <a:ext cx="0" cy="0"/>
          <a:chOff x="0" y="0"/>
          <a:chExt cx="0" cy="0"/>
        </a:xfrm>
      </p:grpSpPr>
      <p:sp>
        <p:nvSpPr>
          <p:cNvPr id="5029" name="Google Shape;5029;p1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Pipelining and other ISA</a:t>
            </a:r>
            <a:endParaRPr/>
          </a:p>
        </p:txBody>
      </p:sp>
      <p:sp>
        <p:nvSpPr>
          <p:cNvPr id="5030" name="Google Shape;5030;p1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Pipelining is harder for older, more complex instruction sets.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If different instructions had different lengths or formats, then the fetch and decode stages would need extra time to determine the actual length of each instruction and the position of the fields.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With memory-to-memory instructions, additional pipeline stages may be needed to compute effective addresses and read memory before the EX stage.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4" name="Shape 5034"/>
        <p:cNvGrpSpPr/>
        <p:nvPr/>
      </p:nvGrpSpPr>
      <p:grpSpPr>
        <a:xfrm>
          <a:off x="0" y="0"/>
          <a:ext cx="0" cy="0"/>
          <a:chOff x="0" y="0"/>
          <a:chExt cx="0" cy="0"/>
        </a:xfrm>
      </p:grpSpPr>
      <p:sp>
        <p:nvSpPr>
          <p:cNvPr id="5035" name="Google Shape;5035;p1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Microprocessor without Interlocked Pipeline Stages (MIPS)</a:t>
            </a:r>
            <a:endParaRPr/>
          </a:p>
        </p:txBody>
      </p:sp>
      <p:sp>
        <p:nvSpPr>
          <p:cNvPr id="5036" name="Google Shape;5036;p119"/>
          <p:cNvSpPr txBox="1"/>
          <p:nvPr>
            <p:ph idx="1" type="body"/>
          </p:nvPr>
        </p:nvSpPr>
        <p:spPr>
          <a:xfrm>
            <a:off x="457200" y="1571625"/>
            <a:ext cx="8401050" cy="4857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hardware to detect a data hazard and stall the pipeline until the hazard is cleared is called a pipeline interlock</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Example 1:</a:t>
            </a:r>
            <a:endParaRPr/>
          </a:p>
          <a:p>
            <a:pPr indent="-285750" lvl="1" marL="742950" marR="0" rtl="0" algn="l">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SUB $s1, $s3, $s4 </a:t>
            </a:r>
            <a:endParaRPr/>
          </a:p>
          <a:p>
            <a:pPr indent="-285750" lvl="1" marL="742950" marR="0" rtl="0" algn="l">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AND $s2, $s1, $s3</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 pipeline interlock does not have to be used with any data forwarding, however. In the example where the SUB followed by AND and the second example of LW followed by AND can be solved by stalling the first stage by three cycles until write-back is achieved, and the data in the register file is correct, causing the correct register value to be fetched by the AND's Decode stage. This causes quite a performance hit, as the processor spends a lot of time processing nothing, but clock speeds can be increased as there is less forwarding logic to wait for.</a:t>
            </a:r>
            <a:endParaRPr/>
          </a:p>
        </p:txBody>
      </p:sp>
      <p:sp>
        <p:nvSpPr>
          <p:cNvPr id="5037" name="Google Shape;5037;p119"/>
          <p:cNvSpPr txBox="1"/>
          <p:nvPr/>
        </p:nvSpPr>
        <p:spPr>
          <a:xfrm>
            <a:off x="4286250" y="2143125"/>
            <a:ext cx="152400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Example 2:</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LW $s1, 4($s2)</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AND  $s3, $s1, $s2</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1" name="Shape 5041"/>
        <p:cNvGrpSpPr/>
        <p:nvPr/>
      </p:nvGrpSpPr>
      <p:grpSpPr>
        <a:xfrm>
          <a:off x="0" y="0"/>
          <a:ext cx="0" cy="0"/>
          <a:chOff x="0" y="0"/>
          <a:chExt cx="0" cy="0"/>
        </a:xfrm>
      </p:grpSpPr>
      <p:sp>
        <p:nvSpPr>
          <p:cNvPr id="5042" name="Google Shape;5042;p1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Microprocessor without Interlocked Pipeline Stages (MIPS)</a:t>
            </a:r>
            <a:endParaRPr/>
          </a:p>
        </p:txBody>
      </p:sp>
      <p:sp>
        <p:nvSpPr>
          <p:cNvPr id="5043" name="Google Shape;5043;p120"/>
          <p:cNvSpPr txBox="1"/>
          <p:nvPr>
            <p:ph idx="1" type="body"/>
          </p:nvPr>
        </p:nvSpPr>
        <p:spPr>
          <a:xfrm>
            <a:off x="457200" y="1571625"/>
            <a:ext cx="8401050" cy="485775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These data hazards can be detected quite easily when the program's machine code is written by the compiler.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MIPS machine relied on the compiler to add the NOP instructions in this case, rather than having the circuitry to detect and (more taxingly) stall the first two pipeline stages.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Hence the name MIPS: Microprocessor without Interlocked Pipeline Stages.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It turned out that the extra NOP instructions added by the compiler expanded the program binaries enough that the instruction cache hit rate was reduced.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stall hardware, although expensive, was put back into later designs to improve instruction cache hit rate, at which point the acronym no longer made sense.</a:t>
            </a:r>
            <a:endParaRPr/>
          </a:p>
        </p:txBody>
      </p:sp>
      <p:sp>
        <p:nvSpPr>
          <p:cNvPr id="5044" name="Google Shape;5044;p120"/>
          <p:cNvSpPr txBox="1"/>
          <p:nvPr/>
        </p:nvSpPr>
        <p:spPr>
          <a:xfrm>
            <a:off x="4357687" y="1785937"/>
            <a:ext cx="152400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Example 2:</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LW $s1, 4($s2)</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AND  $s3, $s1, $s2</a:t>
            </a:r>
            <a:endParaRPr/>
          </a:p>
        </p:txBody>
      </p:sp>
      <p:sp>
        <p:nvSpPr>
          <p:cNvPr id="5045" name="Google Shape;5045;p120"/>
          <p:cNvSpPr txBox="1"/>
          <p:nvPr/>
        </p:nvSpPr>
        <p:spPr>
          <a:xfrm>
            <a:off x="1571625" y="1857375"/>
            <a:ext cx="152400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Example 1:</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SUB  $s1, $s3, $s4</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AND  $s2, $s1, $s3</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9" name="Shape 5049"/>
        <p:cNvGrpSpPr/>
        <p:nvPr/>
      </p:nvGrpSpPr>
      <p:grpSpPr>
        <a:xfrm>
          <a:off x="0" y="0"/>
          <a:ext cx="0" cy="0"/>
          <a:chOff x="0" y="0"/>
          <a:chExt cx="0" cy="0"/>
        </a:xfrm>
      </p:grpSpPr>
      <p:sp>
        <p:nvSpPr>
          <p:cNvPr id="5050" name="Google Shape;5050;p1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Simple Example: Comparing Performance</a:t>
            </a:r>
            <a:endParaRPr/>
          </a:p>
        </p:txBody>
      </p:sp>
      <p:sp>
        <p:nvSpPr>
          <p:cNvPr id="5051" name="Google Shape;5051;p121"/>
          <p:cNvSpPr txBox="1"/>
          <p:nvPr>
            <p:ph idx="1" type="body"/>
          </p:nvPr>
        </p:nvSpPr>
        <p:spPr>
          <a:xfrm>
            <a:off x="457200" y="1600200"/>
            <a:ext cx="7864475"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Compare performance for single-cycle, multicycle, and pipelined datapaths using the gcc instruction mix</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assume 2 ns for memory access, 2 ns for ALU operation, 1 ns for register read or write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assume gcc instruction mix 23% loads, 13% stores, 19% branches, 2% jumps, 43% ALU</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for pipelined execution assume</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50% of the loads are followed immediately by an instruction that uses the result of the load</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25% of branches are mispredicted</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branch delay on misprediction is 1 clock cycle</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jumps always incur 1 clock cycle delay so their average time is 2 clock cycles</a:t>
            </a:r>
            <a:endParaRPr/>
          </a:p>
          <a:p>
            <a:pPr indent="-241300" lvl="0" marL="34290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23"/>
          <p:cNvSpPr txBox="1"/>
          <p:nvPr>
            <p:ph type="title"/>
          </p:nvPr>
        </p:nvSpPr>
        <p:spPr>
          <a:xfrm>
            <a:off x="1150937" y="5334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Datapath</a:t>
            </a:r>
            <a:endParaRPr/>
          </a:p>
        </p:txBody>
      </p:sp>
      <p:sp>
        <p:nvSpPr>
          <p:cNvPr id="1035" name="Google Shape;1035;p23"/>
          <p:cNvSpPr txBox="1"/>
          <p:nvPr/>
        </p:nvSpPr>
        <p:spPr>
          <a:xfrm>
            <a:off x="1897062" y="5988050"/>
            <a:ext cx="76993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IF/ID</a:t>
            </a:r>
            <a:endParaRPr/>
          </a:p>
        </p:txBody>
      </p:sp>
      <p:sp>
        <p:nvSpPr>
          <p:cNvPr id="1036" name="Google Shape;1036;p23"/>
          <p:cNvSpPr txBox="1"/>
          <p:nvPr/>
        </p:nvSpPr>
        <p:spPr>
          <a:xfrm>
            <a:off x="1524000" y="1933575"/>
            <a:ext cx="35052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Pipeline registers</a:t>
            </a:r>
            <a:endParaRPr/>
          </a:p>
        </p:txBody>
      </p:sp>
      <p:grpSp>
        <p:nvGrpSpPr>
          <p:cNvPr id="1037" name="Google Shape;1037;p23"/>
          <p:cNvGrpSpPr/>
          <p:nvPr/>
        </p:nvGrpSpPr>
        <p:grpSpPr>
          <a:xfrm>
            <a:off x="2514600" y="2209800"/>
            <a:ext cx="5410200" cy="381000"/>
            <a:chOff x="1584" y="240"/>
            <a:chExt cx="3408" cy="240"/>
          </a:xfrm>
        </p:grpSpPr>
        <p:cxnSp>
          <p:nvCxnSpPr>
            <p:cNvPr id="1038" name="Google Shape;1038;p23"/>
            <p:cNvCxnSpPr/>
            <p:nvPr/>
          </p:nvCxnSpPr>
          <p:spPr>
            <a:xfrm rot="10800000">
              <a:off x="2208" y="240"/>
              <a:ext cx="528" cy="192"/>
            </a:xfrm>
            <a:prstGeom prst="straightConnector1">
              <a:avLst/>
            </a:prstGeom>
            <a:noFill/>
            <a:ln cap="flat" cmpd="sng" w="19050">
              <a:solidFill>
                <a:schemeClr val="hlink"/>
              </a:solidFill>
              <a:prstDash val="solid"/>
              <a:miter lim="800000"/>
              <a:headEnd len="med" w="med" type="triangle"/>
              <a:tailEnd len="med" w="med" type="none"/>
            </a:ln>
          </p:spPr>
        </p:cxnSp>
        <p:cxnSp>
          <p:nvCxnSpPr>
            <p:cNvPr id="1039" name="Google Shape;1039;p23"/>
            <p:cNvCxnSpPr/>
            <p:nvPr/>
          </p:nvCxnSpPr>
          <p:spPr>
            <a:xfrm flipH="1" rot="10800000">
              <a:off x="1584" y="240"/>
              <a:ext cx="576" cy="240"/>
            </a:xfrm>
            <a:prstGeom prst="straightConnector1">
              <a:avLst/>
            </a:prstGeom>
            <a:noFill/>
            <a:ln cap="flat" cmpd="sng" w="19050">
              <a:solidFill>
                <a:schemeClr val="hlink"/>
              </a:solidFill>
              <a:prstDash val="solid"/>
              <a:miter lim="800000"/>
              <a:headEnd len="med" w="med" type="triangle"/>
              <a:tailEnd len="med" w="med" type="none"/>
            </a:ln>
          </p:spPr>
        </p:cxnSp>
        <p:cxnSp>
          <p:nvCxnSpPr>
            <p:cNvPr id="1040" name="Google Shape;1040;p23"/>
            <p:cNvCxnSpPr/>
            <p:nvPr/>
          </p:nvCxnSpPr>
          <p:spPr>
            <a:xfrm rot="10800000">
              <a:off x="2448" y="240"/>
              <a:ext cx="1392" cy="192"/>
            </a:xfrm>
            <a:prstGeom prst="straightConnector1">
              <a:avLst/>
            </a:prstGeom>
            <a:noFill/>
            <a:ln cap="flat" cmpd="sng" w="19050">
              <a:solidFill>
                <a:schemeClr val="hlink"/>
              </a:solidFill>
              <a:prstDash val="solid"/>
              <a:miter lim="800000"/>
              <a:headEnd len="med" w="med" type="triangle"/>
              <a:tailEnd len="med" w="med" type="none"/>
            </a:ln>
          </p:spPr>
        </p:cxnSp>
        <p:cxnSp>
          <p:nvCxnSpPr>
            <p:cNvPr id="1041" name="Google Shape;1041;p23"/>
            <p:cNvCxnSpPr/>
            <p:nvPr/>
          </p:nvCxnSpPr>
          <p:spPr>
            <a:xfrm rot="10800000">
              <a:off x="2640" y="240"/>
              <a:ext cx="2352" cy="240"/>
            </a:xfrm>
            <a:prstGeom prst="straightConnector1">
              <a:avLst/>
            </a:prstGeom>
            <a:noFill/>
            <a:ln cap="flat" cmpd="sng" w="19050">
              <a:solidFill>
                <a:schemeClr val="hlink"/>
              </a:solidFill>
              <a:prstDash val="solid"/>
              <a:miter lim="800000"/>
              <a:headEnd len="med" w="med" type="triangle"/>
              <a:tailEnd len="med" w="med" type="none"/>
            </a:ln>
          </p:spPr>
        </p:cxnSp>
      </p:grpSp>
      <p:sp>
        <p:nvSpPr>
          <p:cNvPr id="1042" name="Google Shape;1042;p23"/>
          <p:cNvSpPr txBox="1"/>
          <p:nvPr/>
        </p:nvSpPr>
        <p:spPr>
          <a:xfrm>
            <a:off x="2921000" y="3854450"/>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43" name="Google Shape;1043;p23"/>
          <p:cNvGrpSpPr/>
          <p:nvPr/>
        </p:nvGrpSpPr>
        <p:grpSpPr>
          <a:xfrm>
            <a:off x="2686050" y="4337050"/>
            <a:ext cx="238125" cy="101600"/>
            <a:chOff x="1692" y="2732"/>
            <a:chExt cx="150" cy="64"/>
          </a:xfrm>
        </p:grpSpPr>
        <p:sp>
          <p:nvSpPr>
            <p:cNvPr id="1044" name="Google Shape;1044;p23"/>
            <p:cNvSpPr/>
            <p:nvPr/>
          </p:nvSpPr>
          <p:spPr>
            <a:xfrm>
              <a:off x="1767" y="273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45" name="Google Shape;1045;p23"/>
            <p:cNvCxnSpPr/>
            <p:nvPr/>
          </p:nvCxnSpPr>
          <p:spPr>
            <a:xfrm flipH="1">
              <a:off x="1692" y="2764"/>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046" name="Google Shape;1046;p23"/>
          <p:cNvGrpSpPr/>
          <p:nvPr/>
        </p:nvGrpSpPr>
        <p:grpSpPr>
          <a:xfrm>
            <a:off x="3189287" y="3551237"/>
            <a:ext cx="85725" cy="307975"/>
            <a:chOff x="2009" y="2237"/>
            <a:chExt cx="54" cy="194"/>
          </a:xfrm>
        </p:grpSpPr>
        <p:sp>
          <p:nvSpPr>
            <p:cNvPr id="1047" name="Google Shape;1047;p23"/>
            <p:cNvSpPr/>
            <p:nvPr/>
          </p:nvSpPr>
          <p:spPr>
            <a:xfrm>
              <a:off x="2009"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48" name="Google Shape;1048;p23"/>
            <p:cNvCxnSpPr/>
            <p:nvPr/>
          </p:nvCxnSpPr>
          <p:spPr>
            <a:xfrm>
              <a:off x="2036" y="2237"/>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1049" name="Google Shape;1049;p23"/>
          <p:cNvGrpSpPr/>
          <p:nvPr/>
        </p:nvGrpSpPr>
        <p:grpSpPr>
          <a:xfrm>
            <a:off x="3573462" y="3551237"/>
            <a:ext cx="84137" cy="307975"/>
            <a:chOff x="2251" y="2237"/>
            <a:chExt cx="53" cy="194"/>
          </a:xfrm>
        </p:grpSpPr>
        <p:sp>
          <p:nvSpPr>
            <p:cNvPr id="1050" name="Google Shape;1050;p23"/>
            <p:cNvSpPr/>
            <p:nvPr/>
          </p:nvSpPr>
          <p:spPr>
            <a:xfrm>
              <a:off x="2251" y="2366"/>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51" name="Google Shape;1051;p23"/>
            <p:cNvCxnSpPr/>
            <p:nvPr/>
          </p:nvCxnSpPr>
          <p:spPr>
            <a:xfrm>
              <a:off x="2277" y="2237"/>
              <a:ext cx="1" cy="172"/>
            </a:xfrm>
            <a:prstGeom prst="straightConnector1">
              <a:avLst/>
            </a:prstGeom>
            <a:noFill/>
            <a:ln cap="flat" cmpd="sng" w="17450">
              <a:solidFill>
                <a:srgbClr val="440000"/>
              </a:solidFill>
              <a:prstDash val="solid"/>
              <a:miter lim="800000"/>
              <a:headEnd len="med" w="med" type="none"/>
              <a:tailEnd len="med" w="med" type="none"/>
            </a:ln>
          </p:spPr>
        </p:cxnSp>
      </p:grpSp>
      <p:cxnSp>
        <p:nvCxnSpPr>
          <p:cNvPr id="1052" name="Google Shape;1052;p23"/>
          <p:cNvCxnSpPr/>
          <p:nvPr/>
        </p:nvCxnSpPr>
        <p:spPr>
          <a:xfrm flipH="1">
            <a:off x="3189287" y="365442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053" name="Google Shape;1053;p23"/>
          <p:cNvSpPr txBox="1"/>
          <p:nvPr/>
        </p:nvSpPr>
        <p:spPr>
          <a:xfrm>
            <a:off x="3275012" y="3646487"/>
            <a:ext cx="101600"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1054" name="Google Shape;1054;p23"/>
          <p:cNvCxnSpPr/>
          <p:nvPr/>
        </p:nvCxnSpPr>
        <p:spPr>
          <a:xfrm flipH="1">
            <a:off x="3573462" y="365442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055" name="Google Shape;1055;p23"/>
          <p:cNvSpPr txBox="1"/>
          <p:nvPr/>
        </p:nvSpPr>
        <p:spPr>
          <a:xfrm>
            <a:off x="3657600" y="3646487"/>
            <a:ext cx="101600"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1056" name="Google Shape;1056;p23"/>
          <p:cNvCxnSpPr/>
          <p:nvPr/>
        </p:nvCxnSpPr>
        <p:spPr>
          <a:xfrm flipH="1">
            <a:off x="2455862" y="392747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057" name="Google Shape;1057;p23"/>
          <p:cNvSpPr txBox="1"/>
          <p:nvPr/>
        </p:nvSpPr>
        <p:spPr>
          <a:xfrm>
            <a:off x="2541587" y="3613150"/>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sp>
        <p:nvSpPr>
          <p:cNvPr id="1058" name="Google Shape;1058;p23"/>
          <p:cNvSpPr txBox="1"/>
          <p:nvPr/>
        </p:nvSpPr>
        <p:spPr>
          <a:xfrm>
            <a:off x="4006850" y="4021137"/>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RD1</a:t>
            </a:r>
            <a:endParaRPr/>
          </a:p>
        </p:txBody>
      </p:sp>
      <p:sp>
        <p:nvSpPr>
          <p:cNvPr id="1059" name="Google Shape;1059;p23"/>
          <p:cNvSpPr txBox="1"/>
          <p:nvPr/>
        </p:nvSpPr>
        <p:spPr>
          <a:xfrm>
            <a:off x="4006850" y="4514850"/>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RD2</a:t>
            </a:r>
            <a:endParaRPr/>
          </a:p>
        </p:txBody>
      </p:sp>
      <p:sp>
        <p:nvSpPr>
          <p:cNvPr id="1060" name="Google Shape;1060;p23"/>
          <p:cNvSpPr txBox="1"/>
          <p:nvPr/>
        </p:nvSpPr>
        <p:spPr>
          <a:xfrm>
            <a:off x="3128962" y="3867150"/>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RN1</a:t>
            </a:r>
            <a:endParaRPr/>
          </a:p>
        </p:txBody>
      </p:sp>
      <p:sp>
        <p:nvSpPr>
          <p:cNvPr id="1061" name="Google Shape;1061;p23"/>
          <p:cNvSpPr txBox="1"/>
          <p:nvPr/>
        </p:nvSpPr>
        <p:spPr>
          <a:xfrm>
            <a:off x="3513137" y="3867150"/>
            <a:ext cx="3159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RN2</a:t>
            </a:r>
            <a:endParaRPr/>
          </a:p>
        </p:txBody>
      </p:sp>
      <p:sp>
        <p:nvSpPr>
          <p:cNvPr id="1062" name="Google Shape;1062;p23"/>
          <p:cNvSpPr txBox="1"/>
          <p:nvPr/>
        </p:nvSpPr>
        <p:spPr>
          <a:xfrm>
            <a:off x="3897312" y="3867150"/>
            <a:ext cx="2651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WN</a:t>
            </a:r>
            <a:endParaRPr/>
          </a:p>
        </p:txBody>
      </p:sp>
      <p:sp>
        <p:nvSpPr>
          <p:cNvPr id="1063" name="Google Shape;1063;p23"/>
          <p:cNvSpPr txBox="1"/>
          <p:nvPr/>
        </p:nvSpPr>
        <p:spPr>
          <a:xfrm>
            <a:off x="2976562" y="4327525"/>
            <a:ext cx="2651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1064" name="Google Shape;1064;p23"/>
          <p:cNvSpPr txBox="1"/>
          <p:nvPr/>
        </p:nvSpPr>
        <p:spPr>
          <a:xfrm>
            <a:off x="3113087" y="4114800"/>
            <a:ext cx="1057275"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Register File</a:t>
            </a:r>
            <a:endParaRPr/>
          </a:p>
        </p:txBody>
      </p:sp>
      <p:sp>
        <p:nvSpPr>
          <p:cNvPr id="1065" name="Google Shape;1065;p23"/>
          <p:cNvSpPr/>
          <p:nvPr/>
        </p:nvSpPr>
        <p:spPr>
          <a:xfrm>
            <a:off x="5491162" y="3851275"/>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6" name="Google Shape;1066;p23"/>
          <p:cNvSpPr/>
          <p:nvPr/>
        </p:nvSpPr>
        <p:spPr>
          <a:xfrm>
            <a:off x="5508625" y="3867150"/>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67" name="Google Shape;1067;p23"/>
          <p:cNvGrpSpPr/>
          <p:nvPr/>
        </p:nvGrpSpPr>
        <p:grpSpPr>
          <a:xfrm>
            <a:off x="4297362" y="4029075"/>
            <a:ext cx="1201737" cy="103187"/>
            <a:chOff x="2707" y="2538"/>
            <a:chExt cx="757" cy="65"/>
          </a:xfrm>
        </p:grpSpPr>
        <p:sp>
          <p:nvSpPr>
            <p:cNvPr id="1068" name="Google Shape;1068;p23"/>
            <p:cNvSpPr/>
            <p:nvPr/>
          </p:nvSpPr>
          <p:spPr>
            <a:xfrm>
              <a:off x="3389" y="2538"/>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69" name="Google Shape;1069;p23"/>
            <p:cNvCxnSpPr/>
            <p:nvPr/>
          </p:nvCxnSpPr>
          <p:spPr>
            <a:xfrm flipH="1">
              <a:off x="2707" y="2571"/>
              <a:ext cx="72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070" name="Google Shape;1070;p23"/>
          <p:cNvCxnSpPr/>
          <p:nvPr/>
        </p:nvCxnSpPr>
        <p:spPr>
          <a:xfrm flipH="1">
            <a:off x="5951537" y="4387850"/>
            <a:ext cx="571500" cy="1587"/>
          </a:xfrm>
          <a:prstGeom prst="straightConnector1">
            <a:avLst/>
          </a:prstGeom>
          <a:noFill/>
          <a:ln cap="flat" cmpd="sng" w="25400">
            <a:solidFill>
              <a:srgbClr val="000000"/>
            </a:solidFill>
            <a:prstDash val="solid"/>
            <a:miter lim="800000"/>
            <a:headEnd len="med" w="med" type="none"/>
            <a:tailEnd len="med" w="med" type="none"/>
          </a:ln>
        </p:spPr>
      </p:cxnSp>
      <p:sp>
        <p:nvSpPr>
          <p:cNvPr id="1071" name="Google Shape;1071;p23"/>
          <p:cNvSpPr txBox="1"/>
          <p:nvPr/>
        </p:nvSpPr>
        <p:spPr>
          <a:xfrm>
            <a:off x="5559425" y="4114800"/>
            <a:ext cx="400050"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ALU</a:t>
            </a:r>
            <a:endParaRPr/>
          </a:p>
        </p:txBody>
      </p:sp>
      <p:cxnSp>
        <p:nvCxnSpPr>
          <p:cNvPr id="1072" name="Google Shape;1072;p23"/>
          <p:cNvCxnSpPr/>
          <p:nvPr/>
        </p:nvCxnSpPr>
        <p:spPr>
          <a:xfrm flipH="1">
            <a:off x="2686050" y="6340475"/>
            <a:ext cx="641191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073" name="Google Shape;1073;p23"/>
          <p:cNvCxnSpPr/>
          <p:nvPr/>
        </p:nvCxnSpPr>
        <p:spPr>
          <a:xfrm>
            <a:off x="9097962" y="5189537"/>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1074" name="Google Shape;1074;p23"/>
          <p:cNvCxnSpPr/>
          <p:nvPr/>
        </p:nvCxnSpPr>
        <p:spPr>
          <a:xfrm>
            <a:off x="2686050" y="4387850"/>
            <a:ext cx="1587" cy="1952625"/>
          </a:xfrm>
          <a:prstGeom prst="straightConnector1">
            <a:avLst/>
          </a:prstGeom>
          <a:noFill/>
          <a:ln cap="flat" cmpd="sng" w="25400">
            <a:solidFill>
              <a:srgbClr val="000000"/>
            </a:solidFill>
            <a:prstDash val="solid"/>
            <a:miter lim="800000"/>
            <a:headEnd len="med" w="med" type="none"/>
            <a:tailEnd len="med" w="med" type="none"/>
          </a:ln>
        </p:spPr>
      </p:cxnSp>
      <p:cxnSp>
        <p:nvCxnSpPr>
          <p:cNvPr id="1075" name="Google Shape;1075;p23"/>
          <p:cNvCxnSpPr/>
          <p:nvPr/>
        </p:nvCxnSpPr>
        <p:spPr>
          <a:xfrm flipH="1">
            <a:off x="2038350" y="3543300"/>
            <a:ext cx="1952625" cy="1587"/>
          </a:xfrm>
          <a:prstGeom prst="straightConnector1">
            <a:avLst/>
          </a:prstGeom>
          <a:noFill/>
          <a:ln cap="flat" cmpd="sng" w="25400">
            <a:solidFill>
              <a:srgbClr val="440000"/>
            </a:solidFill>
            <a:prstDash val="solid"/>
            <a:miter lim="800000"/>
            <a:headEnd len="med" w="med" type="none"/>
            <a:tailEnd len="med" w="med" type="none"/>
          </a:ln>
        </p:spPr>
      </p:cxnSp>
      <p:grpSp>
        <p:nvGrpSpPr>
          <p:cNvPr id="1076" name="Google Shape;1076;p23"/>
          <p:cNvGrpSpPr/>
          <p:nvPr/>
        </p:nvGrpSpPr>
        <p:grpSpPr>
          <a:xfrm>
            <a:off x="4297362" y="4524375"/>
            <a:ext cx="819150" cy="101600"/>
            <a:chOff x="2707" y="2850"/>
            <a:chExt cx="516" cy="64"/>
          </a:xfrm>
        </p:grpSpPr>
        <p:sp>
          <p:nvSpPr>
            <p:cNvPr id="1077" name="Google Shape;1077;p23"/>
            <p:cNvSpPr/>
            <p:nvPr/>
          </p:nvSpPr>
          <p:spPr>
            <a:xfrm>
              <a:off x="3148" y="285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78" name="Google Shape;1078;p23"/>
            <p:cNvCxnSpPr/>
            <p:nvPr/>
          </p:nvCxnSpPr>
          <p:spPr>
            <a:xfrm flipH="1">
              <a:off x="2707" y="2882"/>
              <a:ext cx="47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079" name="Google Shape;1079;p23"/>
          <p:cNvGrpSpPr/>
          <p:nvPr/>
        </p:nvGrpSpPr>
        <p:grpSpPr>
          <a:xfrm>
            <a:off x="4757737" y="4830762"/>
            <a:ext cx="358775" cy="103187"/>
            <a:chOff x="2997" y="3043"/>
            <a:chExt cx="226" cy="65"/>
          </a:xfrm>
        </p:grpSpPr>
        <p:sp>
          <p:nvSpPr>
            <p:cNvPr id="1080" name="Google Shape;1080;p23"/>
            <p:cNvSpPr/>
            <p:nvPr/>
          </p:nvSpPr>
          <p:spPr>
            <a:xfrm>
              <a:off x="3148" y="304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81" name="Google Shape;1081;p23"/>
            <p:cNvCxnSpPr/>
            <p:nvPr/>
          </p:nvCxnSpPr>
          <p:spPr>
            <a:xfrm flipH="1">
              <a:off x="2997" y="3076"/>
              <a:ext cx="188"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082" name="Google Shape;1082;p23"/>
          <p:cNvCxnSpPr/>
          <p:nvPr/>
        </p:nvCxnSpPr>
        <p:spPr>
          <a:xfrm>
            <a:off x="4757737" y="3348037"/>
            <a:ext cx="1587" cy="1995487"/>
          </a:xfrm>
          <a:prstGeom prst="straightConnector1">
            <a:avLst/>
          </a:prstGeom>
          <a:noFill/>
          <a:ln cap="flat" cmpd="sng" w="25400">
            <a:solidFill>
              <a:srgbClr val="000000"/>
            </a:solidFill>
            <a:prstDash val="solid"/>
            <a:miter lim="800000"/>
            <a:headEnd len="med" w="med" type="none"/>
            <a:tailEnd len="med" w="med" type="none"/>
          </a:ln>
        </p:spPr>
      </p:cxnSp>
      <p:grpSp>
        <p:nvGrpSpPr>
          <p:cNvPr id="1083" name="Google Shape;1083;p23"/>
          <p:cNvGrpSpPr/>
          <p:nvPr/>
        </p:nvGrpSpPr>
        <p:grpSpPr>
          <a:xfrm>
            <a:off x="3884612" y="5005387"/>
            <a:ext cx="263525" cy="728662"/>
            <a:chOff x="2447" y="3153"/>
            <a:chExt cx="166" cy="459"/>
          </a:xfrm>
        </p:grpSpPr>
        <p:sp>
          <p:nvSpPr>
            <p:cNvPr id="1084" name="Google Shape;1084;p23"/>
            <p:cNvSpPr/>
            <p:nvPr/>
          </p:nvSpPr>
          <p:spPr>
            <a:xfrm>
              <a:off x="2447" y="3153"/>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5" name="Google Shape;1085;p23"/>
            <p:cNvSpPr txBox="1"/>
            <p:nvPr/>
          </p:nvSpPr>
          <p:spPr>
            <a:xfrm>
              <a:off x="2508" y="3172"/>
              <a:ext cx="91"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E</a:t>
              </a:r>
              <a:endParaRPr/>
            </a:p>
          </p:txBody>
        </p:sp>
        <p:sp>
          <p:nvSpPr>
            <p:cNvPr id="1086" name="Google Shape;1086;p23"/>
            <p:cNvSpPr txBox="1"/>
            <p:nvPr/>
          </p:nvSpPr>
          <p:spPr>
            <a:xfrm>
              <a:off x="2508" y="3253"/>
              <a:ext cx="91"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X</a:t>
              </a:r>
              <a:endParaRPr/>
            </a:p>
          </p:txBody>
        </p:sp>
        <p:sp>
          <p:nvSpPr>
            <p:cNvPr id="1087" name="Google Shape;1087;p23"/>
            <p:cNvSpPr txBox="1"/>
            <p:nvPr/>
          </p:nvSpPr>
          <p:spPr>
            <a:xfrm>
              <a:off x="2508" y="3333"/>
              <a:ext cx="91"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T</a:t>
              </a:r>
              <a:endParaRPr/>
            </a:p>
          </p:txBody>
        </p:sp>
        <p:sp>
          <p:nvSpPr>
            <p:cNvPr id="1088" name="Google Shape;1088;p23"/>
            <p:cNvSpPr txBox="1"/>
            <p:nvPr/>
          </p:nvSpPr>
          <p:spPr>
            <a:xfrm>
              <a:off x="2508" y="3414"/>
              <a:ext cx="97"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N</a:t>
              </a:r>
              <a:endParaRPr/>
            </a:p>
          </p:txBody>
        </p:sp>
        <p:sp>
          <p:nvSpPr>
            <p:cNvPr id="1089" name="Google Shape;1089;p23"/>
            <p:cNvSpPr txBox="1"/>
            <p:nvPr/>
          </p:nvSpPr>
          <p:spPr>
            <a:xfrm>
              <a:off x="2508" y="3494"/>
              <a:ext cx="97"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D</a:t>
              </a:r>
              <a:endParaRPr/>
            </a:p>
          </p:txBody>
        </p:sp>
      </p:grpSp>
      <p:cxnSp>
        <p:nvCxnSpPr>
          <p:cNvPr id="1090" name="Google Shape;1090;p23"/>
          <p:cNvCxnSpPr/>
          <p:nvPr/>
        </p:nvCxnSpPr>
        <p:spPr>
          <a:xfrm flipH="1">
            <a:off x="3606800" y="5308600"/>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091" name="Google Shape;1091;p23"/>
          <p:cNvSpPr txBox="1"/>
          <p:nvPr/>
        </p:nvSpPr>
        <p:spPr>
          <a:xfrm>
            <a:off x="3614737" y="5181600"/>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grpSp>
        <p:nvGrpSpPr>
          <p:cNvPr id="1092" name="Google Shape;1092;p23"/>
          <p:cNvGrpSpPr/>
          <p:nvPr/>
        </p:nvGrpSpPr>
        <p:grpSpPr>
          <a:xfrm>
            <a:off x="2498725" y="5291137"/>
            <a:ext cx="1389062" cy="103187"/>
            <a:chOff x="1574" y="3333"/>
            <a:chExt cx="875" cy="65"/>
          </a:xfrm>
        </p:grpSpPr>
        <p:sp>
          <p:nvSpPr>
            <p:cNvPr id="1093" name="Google Shape;1093;p23"/>
            <p:cNvSpPr/>
            <p:nvPr/>
          </p:nvSpPr>
          <p:spPr>
            <a:xfrm>
              <a:off x="2374" y="3333"/>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4" name="Google Shape;1094;p23"/>
            <p:cNvCxnSpPr/>
            <p:nvPr/>
          </p:nvCxnSpPr>
          <p:spPr>
            <a:xfrm flipH="1">
              <a:off x="1574" y="3366"/>
              <a:ext cx="838" cy="1"/>
            </a:xfrm>
            <a:prstGeom prst="straightConnector1">
              <a:avLst/>
            </a:prstGeom>
            <a:noFill/>
            <a:ln cap="flat" cmpd="sng" w="25400">
              <a:solidFill>
                <a:srgbClr val="440000"/>
              </a:solidFill>
              <a:prstDash val="solid"/>
              <a:miter lim="800000"/>
              <a:headEnd len="med" w="med" type="none"/>
              <a:tailEnd len="med" w="med" type="none"/>
            </a:ln>
          </p:spPr>
        </p:cxnSp>
      </p:grpSp>
      <p:cxnSp>
        <p:nvCxnSpPr>
          <p:cNvPr id="1095" name="Google Shape;1095;p23"/>
          <p:cNvCxnSpPr/>
          <p:nvPr/>
        </p:nvCxnSpPr>
        <p:spPr>
          <a:xfrm flipH="1">
            <a:off x="4221162" y="5308600"/>
            <a:ext cx="76200" cy="76200"/>
          </a:xfrm>
          <a:prstGeom prst="straightConnector1">
            <a:avLst/>
          </a:prstGeom>
          <a:noFill/>
          <a:ln cap="flat" cmpd="sng" w="9525">
            <a:solidFill>
              <a:srgbClr val="000000"/>
            </a:solidFill>
            <a:prstDash val="solid"/>
            <a:miter lim="800000"/>
            <a:headEnd len="med" w="med" type="none"/>
            <a:tailEnd len="med" w="med" type="none"/>
          </a:ln>
        </p:spPr>
      </p:cxnSp>
      <p:sp>
        <p:nvSpPr>
          <p:cNvPr id="1096" name="Google Shape;1096;p23"/>
          <p:cNvSpPr txBox="1"/>
          <p:nvPr/>
        </p:nvSpPr>
        <p:spPr>
          <a:xfrm>
            <a:off x="4195762" y="5181600"/>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cxnSp>
        <p:nvCxnSpPr>
          <p:cNvPr id="1097" name="Google Shape;1097;p23"/>
          <p:cNvCxnSpPr/>
          <p:nvPr/>
        </p:nvCxnSpPr>
        <p:spPr>
          <a:xfrm flipH="1">
            <a:off x="4143375" y="5343525"/>
            <a:ext cx="61436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098" name="Google Shape;1098;p23"/>
          <p:cNvCxnSpPr/>
          <p:nvPr/>
        </p:nvCxnSpPr>
        <p:spPr>
          <a:xfrm>
            <a:off x="2498725" y="3543300"/>
            <a:ext cx="1587" cy="1800225"/>
          </a:xfrm>
          <a:prstGeom prst="straightConnector1">
            <a:avLst/>
          </a:prstGeom>
          <a:noFill/>
          <a:ln cap="flat" cmpd="sng" w="25400">
            <a:solidFill>
              <a:srgbClr val="440000"/>
            </a:solidFill>
            <a:prstDash val="solid"/>
            <a:miter lim="800000"/>
            <a:headEnd len="med" w="med" type="none"/>
            <a:tailEnd len="med" w="med" type="none"/>
          </a:ln>
        </p:spPr>
      </p:cxnSp>
      <p:sp>
        <p:nvSpPr>
          <p:cNvPr id="1099" name="Google Shape;1099;p23"/>
          <p:cNvSpPr txBox="1"/>
          <p:nvPr/>
        </p:nvSpPr>
        <p:spPr>
          <a:xfrm>
            <a:off x="6757987" y="4502150"/>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00" name="Google Shape;1100;p23"/>
          <p:cNvCxnSpPr/>
          <p:nvPr/>
        </p:nvCxnSpPr>
        <p:spPr>
          <a:xfrm flipH="1">
            <a:off x="8867775" y="5189537"/>
            <a:ext cx="230187" cy="1587"/>
          </a:xfrm>
          <a:prstGeom prst="straightConnector1">
            <a:avLst/>
          </a:prstGeom>
          <a:noFill/>
          <a:ln cap="flat" cmpd="sng" w="25400">
            <a:solidFill>
              <a:srgbClr val="000000"/>
            </a:solidFill>
            <a:prstDash val="solid"/>
            <a:miter lim="800000"/>
            <a:headEnd len="med" w="med" type="none"/>
            <a:tailEnd len="med" w="med" type="none"/>
          </a:ln>
        </p:spPr>
      </p:cxnSp>
      <p:sp>
        <p:nvSpPr>
          <p:cNvPr id="1101" name="Google Shape;1101;p23"/>
          <p:cNvSpPr txBox="1"/>
          <p:nvPr/>
        </p:nvSpPr>
        <p:spPr>
          <a:xfrm>
            <a:off x="7691437" y="4975225"/>
            <a:ext cx="247650"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1102" name="Google Shape;1102;p23"/>
          <p:cNvSpPr txBox="1"/>
          <p:nvPr/>
        </p:nvSpPr>
        <p:spPr>
          <a:xfrm>
            <a:off x="6813550" y="5248275"/>
            <a:ext cx="2651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1103" name="Google Shape;1103;p23"/>
          <p:cNvSpPr txBox="1"/>
          <p:nvPr/>
        </p:nvSpPr>
        <p:spPr>
          <a:xfrm>
            <a:off x="7137400" y="4840287"/>
            <a:ext cx="434975"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Data</a:t>
            </a:r>
            <a:endParaRPr/>
          </a:p>
        </p:txBody>
      </p:sp>
      <p:sp>
        <p:nvSpPr>
          <p:cNvPr id="1104" name="Google Shape;1104;p23"/>
          <p:cNvSpPr txBox="1"/>
          <p:nvPr/>
        </p:nvSpPr>
        <p:spPr>
          <a:xfrm>
            <a:off x="7018337" y="4994275"/>
            <a:ext cx="7254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grpSp>
        <p:nvGrpSpPr>
          <p:cNvPr id="1105" name="Google Shape;1105;p23"/>
          <p:cNvGrpSpPr/>
          <p:nvPr/>
        </p:nvGrpSpPr>
        <p:grpSpPr>
          <a:xfrm>
            <a:off x="6523037" y="4678362"/>
            <a:ext cx="238125" cy="101600"/>
            <a:chOff x="4109" y="2947"/>
            <a:chExt cx="150" cy="64"/>
          </a:xfrm>
        </p:grpSpPr>
        <p:sp>
          <p:nvSpPr>
            <p:cNvPr id="1106" name="Google Shape;1106;p23"/>
            <p:cNvSpPr/>
            <p:nvPr/>
          </p:nvSpPr>
          <p:spPr>
            <a:xfrm>
              <a:off x="4184"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07" name="Google Shape;1107;p23"/>
            <p:cNvCxnSpPr/>
            <p:nvPr/>
          </p:nvCxnSpPr>
          <p:spPr>
            <a:xfrm flipH="1">
              <a:off x="4109" y="2979"/>
              <a:ext cx="113"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08" name="Google Shape;1108;p23"/>
          <p:cNvSpPr txBox="1"/>
          <p:nvPr/>
        </p:nvSpPr>
        <p:spPr>
          <a:xfrm>
            <a:off x="6813550" y="4668837"/>
            <a:ext cx="4175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cxnSp>
        <p:nvCxnSpPr>
          <p:cNvPr id="1109" name="Google Shape;1109;p23"/>
          <p:cNvCxnSpPr/>
          <p:nvPr/>
        </p:nvCxnSpPr>
        <p:spPr>
          <a:xfrm>
            <a:off x="6523037" y="4387850"/>
            <a:ext cx="1587" cy="1458912"/>
          </a:xfrm>
          <a:prstGeom prst="straightConnector1">
            <a:avLst/>
          </a:prstGeom>
          <a:noFill/>
          <a:ln cap="flat" cmpd="sng" w="25400">
            <a:solidFill>
              <a:srgbClr val="000000"/>
            </a:solidFill>
            <a:prstDash val="solid"/>
            <a:miter lim="800000"/>
            <a:headEnd len="med" w="med" type="none"/>
            <a:tailEnd len="med" w="med" type="none"/>
          </a:ln>
        </p:spPr>
      </p:cxnSp>
      <p:cxnSp>
        <p:nvCxnSpPr>
          <p:cNvPr id="1110" name="Google Shape;1110;p23"/>
          <p:cNvCxnSpPr/>
          <p:nvPr/>
        </p:nvCxnSpPr>
        <p:spPr>
          <a:xfrm flipH="1">
            <a:off x="3956050" y="3654425"/>
            <a:ext cx="77787" cy="76200"/>
          </a:xfrm>
          <a:prstGeom prst="straightConnector1">
            <a:avLst/>
          </a:prstGeom>
          <a:noFill/>
          <a:ln cap="flat" cmpd="sng" w="9525">
            <a:solidFill>
              <a:srgbClr val="440000"/>
            </a:solidFill>
            <a:prstDash val="solid"/>
            <a:miter lim="800000"/>
            <a:headEnd len="med" w="med" type="none"/>
            <a:tailEnd len="med" w="med" type="none"/>
          </a:ln>
        </p:spPr>
      </p:cxnSp>
      <p:sp>
        <p:nvSpPr>
          <p:cNvPr id="1111" name="Google Shape;1111;p23"/>
          <p:cNvSpPr txBox="1"/>
          <p:nvPr/>
        </p:nvSpPr>
        <p:spPr>
          <a:xfrm>
            <a:off x="4041775" y="3646487"/>
            <a:ext cx="101600"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grpSp>
        <p:nvGrpSpPr>
          <p:cNvPr id="1112" name="Google Shape;1112;p23"/>
          <p:cNvGrpSpPr/>
          <p:nvPr/>
        </p:nvGrpSpPr>
        <p:grpSpPr>
          <a:xfrm>
            <a:off x="3956050" y="3551237"/>
            <a:ext cx="85725" cy="307975"/>
            <a:chOff x="2492" y="2237"/>
            <a:chExt cx="54" cy="194"/>
          </a:xfrm>
        </p:grpSpPr>
        <p:sp>
          <p:nvSpPr>
            <p:cNvPr id="1113" name="Google Shape;1113;p23"/>
            <p:cNvSpPr/>
            <p:nvPr/>
          </p:nvSpPr>
          <p:spPr>
            <a:xfrm>
              <a:off x="2492"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14" name="Google Shape;1114;p23"/>
            <p:cNvCxnSpPr/>
            <p:nvPr/>
          </p:nvCxnSpPr>
          <p:spPr>
            <a:xfrm>
              <a:off x="2519" y="2237"/>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1115" name="Google Shape;1115;p23"/>
          <p:cNvGrpSpPr/>
          <p:nvPr/>
        </p:nvGrpSpPr>
        <p:grpSpPr>
          <a:xfrm>
            <a:off x="5295900" y="4678362"/>
            <a:ext cx="203200" cy="101600"/>
            <a:chOff x="3336" y="2947"/>
            <a:chExt cx="128" cy="64"/>
          </a:xfrm>
        </p:grpSpPr>
        <p:sp>
          <p:nvSpPr>
            <p:cNvPr id="1116" name="Google Shape;1116;p23"/>
            <p:cNvSpPr/>
            <p:nvPr/>
          </p:nvSpPr>
          <p:spPr>
            <a:xfrm>
              <a:off x="3389"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17" name="Google Shape;1117;p23"/>
            <p:cNvCxnSpPr/>
            <p:nvPr/>
          </p:nvCxnSpPr>
          <p:spPr>
            <a:xfrm flipH="1">
              <a:off x="3336" y="2979"/>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18" name="Google Shape;1118;p23"/>
          <p:cNvSpPr txBox="1"/>
          <p:nvPr/>
        </p:nvSpPr>
        <p:spPr>
          <a:xfrm>
            <a:off x="2703512" y="3398837"/>
            <a:ext cx="74136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Arial"/>
              <a:buNone/>
            </a:pPr>
            <a:r>
              <a:rPr b="1" i="0" lang="en-US" sz="900" u="none">
                <a:solidFill>
                  <a:srgbClr val="440000"/>
                </a:solidFill>
                <a:latin typeface="Arial"/>
                <a:ea typeface="Arial"/>
                <a:cs typeface="Arial"/>
                <a:sym typeface="Arial"/>
              </a:rPr>
              <a:t>Instruction </a:t>
            </a:r>
            <a:endParaRPr/>
          </a:p>
        </p:txBody>
      </p:sp>
      <p:sp>
        <p:nvSpPr>
          <p:cNvPr id="1119" name="Google Shape;1119;p23"/>
          <p:cNvSpPr txBox="1"/>
          <p:nvPr/>
        </p:nvSpPr>
        <p:spPr>
          <a:xfrm>
            <a:off x="3394075" y="3408362"/>
            <a:ext cx="153987"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a:solidFill>
                  <a:srgbClr val="440000"/>
                </a:solidFill>
                <a:latin typeface="Courier New"/>
                <a:ea typeface="Courier New"/>
                <a:cs typeface="Courier New"/>
                <a:sym typeface="Courier New"/>
              </a:rPr>
              <a:t>I</a:t>
            </a:r>
            <a:endParaRPr/>
          </a:p>
        </p:txBody>
      </p:sp>
      <p:cxnSp>
        <p:nvCxnSpPr>
          <p:cNvPr id="1120" name="Google Shape;1120;p23"/>
          <p:cNvCxnSpPr/>
          <p:nvPr/>
        </p:nvCxnSpPr>
        <p:spPr>
          <a:xfrm flipH="1">
            <a:off x="2071687" y="3500437"/>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121" name="Google Shape;1121;p23"/>
          <p:cNvSpPr txBox="1"/>
          <p:nvPr/>
        </p:nvSpPr>
        <p:spPr>
          <a:xfrm>
            <a:off x="2081212" y="3570287"/>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grpSp>
        <p:nvGrpSpPr>
          <p:cNvPr id="1122" name="Google Shape;1122;p23"/>
          <p:cNvGrpSpPr/>
          <p:nvPr/>
        </p:nvGrpSpPr>
        <p:grpSpPr>
          <a:xfrm>
            <a:off x="5099050" y="4464050"/>
            <a:ext cx="169862" cy="554037"/>
            <a:chOff x="3212" y="2812"/>
            <a:chExt cx="107" cy="349"/>
          </a:xfrm>
        </p:grpSpPr>
        <p:sp>
          <p:nvSpPr>
            <p:cNvPr id="1123" name="Google Shape;1123;p23"/>
            <p:cNvSpPr/>
            <p:nvPr/>
          </p:nvSpPr>
          <p:spPr>
            <a:xfrm>
              <a:off x="3212" y="2812"/>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4" name="Google Shape;1124;p23"/>
            <p:cNvSpPr/>
            <p:nvPr/>
          </p:nvSpPr>
          <p:spPr>
            <a:xfrm>
              <a:off x="3223" y="2823"/>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5" name="Google Shape;1125;p23"/>
            <p:cNvSpPr txBox="1"/>
            <p:nvPr/>
          </p:nvSpPr>
          <p:spPr>
            <a:xfrm>
              <a:off x="3244" y="2893"/>
              <a:ext cx="7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1126" name="Google Shape;1126;p23"/>
            <p:cNvSpPr txBox="1"/>
            <p:nvPr/>
          </p:nvSpPr>
          <p:spPr>
            <a:xfrm>
              <a:off x="3244" y="2957"/>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1127" name="Google Shape;1127;p23"/>
            <p:cNvSpPr txBox="1"/>
            <p:nvPr/>
          </p:nvSpPr>
          <p:spPr>
            <a:xfrm>
              <a:off x="3250" y="3022"/>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1128" name="Google Shape;1128;p23"/>
          <p:cNvGrpSpPr/>
          <p:nvPr/>
        </p:nvGrpSpPr>
        <p:grpSpPr>
          <a:xfrm>
            <a:off x="7904162" y="4984750"/>
            <a:ext cx="776287" cy="101600"/>
            <a:chOff x="4979" y="3140"/>
            <a:chExt cx="489" cy="64"/>
          </a:xfrm>
        </p:grpSpPr>
        <p:sp>
          <p:nvSpPr>
            <p:cNvPr id="1129" name="Google Shape;1129;p23"/>
            <p:cNvSpPr/>
            <p:nvPr/>
          </p:nvSpPr>
          <p:spPr>
            <a:xfrm>
              <a:off x="5393" y="314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30" name="Google Shape;1130;p23"/>
            <p:cNvCxnSpPr/>
            <p:nvPr/>
          </p:nvCxnSpPr>
          <p:spPr>
            <a:xfrm flipH="1">
              <a:off x="4979" y="3172"/>
              <a:ext cx="451"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131" name="Google Shape;1131;p23"/>
          <p:cNvGrpSpPr/>
          <p:nvPr/>
        </p:nvGrpSpPr>
        <p:grpSpPr>
          <a:xfrm>
            <a:off x="8364537" y="5257800"/>
            <a:ext cx="358775" cy="101600"/>
            <a:chOff x="5269" y="3312"/>
            <a:chExt cx="226" cy="64"/>
          </a:xfrm>
        </p:grpSpPr>
        <p:sp>
          <p:nvSpPr>
            <p:cNvPr id="1132" name="Google Shape;1132;p23"/>
            <p:cNvSpPr/>
            <p:nvPr/>
          </p:nvSpPr>
          <p:spPr>
            <a:xfrm>
              <a:off x="5420"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33" name="Google Shape;1133;p23"/>
            <p:cNvCxnSpPr/>
            <p:nvPr/>
          </p:nvCxnSpPr>
          <p:spPr>
            <a:xfrm flipH="1">
              <a:off x="5269" y="3344"/>
              <a:ext cx="18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134" name="Google Shape;1134;p23"/>
          <p:cNvGrpSpPr/>
          <p:nvPr/>
        </p:nvGrpSpPr>
        <p:grpSpPr>
          <a:xfrm>
            <a:off x="4876800" y="5257800"/>
            <a:ext cx="1884362" cy="101600"/>
            <a:chOff x="3072" y="3312"/>
            <a:chExt cx="1187" cy="64"/>
          </a:xfrm>
        </p:grpSpPr>
        <p:sp>
          <p:nvSpPr>
            <p:cNvPr id="1135" name="Google Shape;1135;p23"/>
            <p:cNvSpPr/>
            <p:nvPr/>
          </p:nvSpPr>
          <p:spPr>
            <a:xfrm>
              <a:off x="4184"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36" name="Google Shape;1136;p23"/>
            <p:cNvCxnSpPr/>
            <p:nvPr/>
          </p:nvCxnSpPr>
          <p:spPr>
            <a:xfrm flipH="1">
              <a:off x="3072" y="3344"/>
              <a:ext cx="115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137" name="Google Shape;1137;p23"/>
          <p:cNvCxnSpPr/>
          <p:nvPr/>
        </p:nvCxnSpPr>
        <p:spPr>
          <a:xfrm>
            <a:off x="4876800" y="4575175"/>
            <a:ext cx="1587" cy="733425"/>
          </a:xfrm>
          <a:prstGeom prst="straightConnector1">
            <a:avLst/>
          </a:prstGeom>
          <a:noFill/>
          <a:ln cap="flat" cmpd="sng" w="25400">
            <a:solidFill>
              <a:srgbClr val="000000"/>
            </a:solidFill>
            <a:prstDash val="solid"/>
            <a:miter lim="800000"/>
            <a:headEnd len="med" w="med" type="none"/>
            <a:tailEnd len="med" w="med" type="none"/>
          </a:ln>
        </p:spPr>
      </p:cxnSp>
      <p:sp>
        <p:nvSpPr>
          <p:cNvPr id="1138" name="Google Shape;1138;p23"/>
          <p:cNvSpPr/>
          <p:nvPr/>
        </p:nvSpPr>
        <p:spPr>
          <a:xfrm>
            <a:off x="4856162" y="45624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39" name="Google Shape;1139;p23"/>
          <p:cNvCxnSpPr/>
          <p:nvPr/>
        </p:nvCxnSpPr>
        <p:spPr>
          <a:xfrm flipH="1">
            <a:off x="6523037" y="5846762"/>
            <a:ext cx="184150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140" name="Google Shape;1140;p23"/>
          <p:cNvCxnSpPr/>
          <p:nvPr/>
        </p:nvCxnSpPr>
        <p:spPr>
          <a:xfrm>
            <a:off x="8364537" y="5308600"/>
            <a:ext cx="1587" cy="538162"/>
          </a:xfrm>
          <a:prstGeom prst="straightConnector1">
            <a:avLst/>
          </a:prstGeom>
          <a:noFill/>
          <a:ln cap="flat" cmpd="sng" w="25400">
            <a:solidFill>
              <a:srgbClr val="000000"/>
            </a:solidFill>
            <a:prstDash val="solid"/>
            <a:miter lim="800000"/>
            <a:headEnd len="med" w="med" type="none"/>
            <a:tailEnd len="med" w="med" type="none"/>
          </a:ln>
        </p:spPr>
      </p:cxnSp>
      <p:grpSp>
        <p:nvGrpSpPr>
          <p:cNvPr id="1141" name="Google Shape;1141;p23"/>
          <p:cNvGrpSpPr/>
          <p:nvPr/>
        </p:nvGrpSpPr>
        <p:grpSpPr>
          <a:xfrm>
            <a:off x="5372100" y="3295650"/>
            <a:ext cx="315912" cy="103187"/>
            <a:chOff x="3384" y="2076"/>
            <a:chExt cx="199" cy="65"/>
          </a:xfrm>
        </p:grpSpPr>
        <p:sp>
          <p:nvSpPr>
            <p:cNvPr id="1142" name="Google Shape;1142;p23"/>
            <p:cNvSpPr/>
            <p:nvPr/>
          </p:nvSpPr>
          <p:spPr>
            <a:xfrm>
              <a:off x="3507" y="2076"/>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43" name="Google Shape;1143;p23"/>
            <p:cNvCxnSpPr/>
            <p:nvPr/>
          </p:nvCxnSpPr>
          <p:spPr>
            <a:xfrm flipH="1">
              <a:off x="3384" y="2109"/>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44" name="Google Shape;1144;p23"/>
          <p:cNvSpPr/>
          <p:nvPr/>
        </p:nvSpPr>
        <p:spPr>
          <a:xfrm>
            <a:off x="4992687" y="3197225"/>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5" name="Google Shape;1145;p23"/>
          <p:cNvSpPr txBox="1"/>
          <p:nvPr/>
        </p:nvSpPr>
        <p:spPr>
          <a:xfrm>
            <a:off x="5013325" y="3252787"/>
            <a:ext cx="374650" cy="238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&lt;&lt;2</a:t>
            </a:r>
            <a:endParaRPr/>
          </a:p>
        </p:txBody>
      </p:sp>
      <p:grpSp>
        <p:nvGrpSpPr>
          <p:cNvPr id="1146" name="Google Shape;1146;p23"/>
          <p:cNvGrpSpPr/>
          <p:nvPr/>
        </p:nvGrpSpPr>
        <p:grpSpPr>
          <a:xfrm>
            <a:off x="1960562" y="2759075"/>
            <a:ext cx="3727450" cy="101600"/>
            <a:chOff x="1235" y="1738"/>
            <a:chExt cx="2348" cy="64"/>
          </a:xfrm>
        </p:grpSpPr>
        <p:sp>
          <p:nvSpPr>
            <p:cNvPr id="1147" name="Google Shape;1147;p23"/>
            <p:cNvSpPr/>
            <p:nvPr/>
          </p:nvSpPr>
          <p:spPr>
            <a:xfrm>
              <a:off x="3507" y="1738"/>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48" name="Google Shape;1148;p23"/>
            <p:cNvCxnSpPr/>
            <p:nvPr/>
          </p:nvCxnSpPr>
          <p:spPr>
            <a:xfrm flipH="1">
              <a:off x="1235" y="1770"/>
              <a:ext cx="2310"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49" name="Google Shape;1149;p23"/>
          <p:cNvSpPr txBox="1"/>
          <p:nvPr/>
        </p:nvSpPr>
        <p:spPr>
          <a:xfrm>
            <a:off x="925512" y="3317875"/>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0" name="Google Shape;1150;p23"/>
          <p:cNvSpPr txBox="1"/>
          <p:nvPr/>
        </p:nvSpPr>
        <p:spPr>
          <a:xfrm>
            <a:off x="1824037" y="3482975"/>
            <a:ext cx="247650"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1151" name="Google Shape;1151;p23"/>
          <p:cNvSpPr txBox="1"/>
          <p:nvPr/>
        </p:nvSpPr>
        <p:spPr>
          <a:xfrm>
            <a:off x="1082675" y="3654425"/>
            <a:ext cx="9286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Instruction</a:t>
            </a:r>
            <a:endParaRPr/>
          </a:p>
        </p:txBody>
      </p:sp>
      <p:sp>
        <p:nvSpPr>
          <p:cNvPr id="1152" name="Google Shape;1152;p23"/>
          <p:cNvSpPr txBox="1"/>
          <p:nvPr/>
        </p:nvSpPr>
        <p:spPr>
          <a:xfrm>
            <a:off x="1185862" y="3808412"/>
            <a:ext cx="7254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sp>
        <p:nvSpPr>
          <p:cNvPr id="1153" name="Google Shape;1153;p23"/>
          <p:cNvSpPr txBox="1"/>
          <p:nvPr/>
        </p:nvSpPr>
        <p:spPr>
          <a:xfrm>
            <a:off x="981075" y="3482975"/>
            <a:ext cx="417512"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sp>
        <p:nvSpPr>
          <p:cNvPr id="1154" name="Google Shape;1154;p23"/>
          <p:cNvSpPr txBox="1"/>
          <p:nvPr/>
        </p:nvSpPr>
        <p:spPr>
          <a:xfrm>
            <a:off x="311150" y="3009900"/>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55" name="Google Shape;1155;p23"/>
          <p:cNvGrpSpPr/>
          <p:nvPr/>
        </p:nvGrpSpPr>
        <p:grpSpPr>
          <a:xfrm>
            <a:off x="76200" y="3492500"/>
            <a:ext cx="239712" cy="101600"/>
            <a:chOff x="48" y="2200"/>
            <a:chExt cx="151" cy="64"/>
          </a:xfrm>
        </p:grpSpPr>
        <p:sp>
          <p:nvSpPr>
            <p:cNvPr id="1156" name="Google Shape;1156;p23"/>
            <p:cNvSpPr/>
            <p:nvPr/>
          </p:nvSpPr>
          <p:spPr>
            <a:xfrm>
              <a:off x="124"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57" name="Google Shape;1157;p23"/>
            <p:cNvCxnSpPr/>
            <p:nvPr/>
          </p:nvCxnSpPr>
          <p:spPr>
            <a:xfrm flipH="1">
              <a:off x="48" y="2232"/>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158" name="Google Shape;1158;p23"/>
          <p:cNvGrpSpPr/>
          <p:nvPr/>
        </p:nvGrpSpPr>
        <p:grpSpPr>
          <a:xfrm>
            <a:off x="614362" y="3492500"/>
            <a:ext cx="314325" cy="101600"/>
            <a:chOff x="387" y="2200"/>
            <a:chExt cx="198" cy="64"/>
          </a:xfrm>
        </p:grpSpPr>
        <p:sp>
          <p:nvSpPr>
            <p:cNvPr id="1159" name="Google Shape;1159;p23"/>
            <p:cNvSpPr/>
            <p:nvPr/>
          </p:nvSpPr>
          <p:spPr>
            <a:xfrm>
              <a:off x="510"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60" name="Google Shape;1160;p23"/>
            <p:cNvCxnSpPr/>
            <p:nvPr/>
          </p:nvCxnSpPr>
          <p:spPr>
            <a:xfrm flipH="1">
              <a:off x="387" y="2232"/>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61" name="Google Shape;1161;p23"/>
          <p:cNvSpPr txBox="1"/>
          <p:nvPr/>
        </p:nvSpPr>
        <p:spPr>
          <a:xfrm>
            <a:off x="358775" y="3194050"/>
            <a:ext cx="306387" cy="2222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PC</a:t>
            </a:r>
            <a:endParaRPr/>
          </a:p>
        </p:txBody>
      </p:sp>
      <p:grpSp>
        <p:nvGrpSpPr>
          <p:cNvPr id="1162" name="Google Shape;1162;p23"/>
          <p:cNvGrpSpPr/>
          <p:nvPr/>
        </p:nvGrpSpPr>
        <p:grpSpPr>
          <a:xfrm>
            <a:off x="733425" y="2374900"/>
            <a:ext cx="852487" cy="103187"/>
            <a:chOff x="462" y="1496"/>
            <a:chExt cx="537" cy="65"/>
          </a:xfrm>
        </p:grpSpPr>
        <p:sp>
          <p:nvSpPr>
            <p:cNvPr id="1163" name="Google Shape;1163;p23"/>
            <p:cNvSpPr/>
            <p:nvPr/>
          </p:nvSpPr>
          <p:spPr>
            <a:xfrm>
              <a:off x="924" y="1496"/>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64" name="Google Shape;1164;p23"/>
            <p:cNvCxnSpPr/>
            <p:nvPr/>
          </p:nvCxnSpPr>
          <p:spPr>
            <a:xfrm flipH="1">
              <a:off x="462" y="1528"/>
              <a:ext cx="499"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65" name="Google Shape;1165;p23"/>
          <p:cNvSpPr txBox="1"/>
          <p:nvPr/>
        </p:nvSpPr>
        <p:spPr>
          <a:xfrm>
            <a:off x="1057275" y="2895600"/>
            <a:ext cx="128587" cy="1873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4</a:t>
            </a:r>
            <a:endParaRPr/>
          </a:p>
        </p:txBody>
      </p:sp>
      <p:grpSp>
        <p:nvGrpSpPr>
          <p:cNvPr id="1166" name="Google Shape;1166;p23"/>
          <p:cNvGrpSpPr/>
          <p:nvPr/>
        </p:nvGrpSpPr>
        <p:grpSpPr>
          <a:xfrm>
            <a:off x="1193800" y="2913062"/>
            <a:ext cx="392112" cy="101600"/>
            <a:chOff x="752" y="1835"/>
            <a:chExt cx="247" cy="64"/>
          </a:xfrm>
        </p:grpSpPr>
        <p:sp>
          <p:nvSpPr>
            <p:cNvPr id="1167" name="Google Shape;1167;p23"/>
            <p:cNvSpPr/>
            <p:nvPr/>
          </p:nvSpPr>
          <p:spPr>
            <a:xfrm>
              <a:off x="924" y="1835"/>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68" name="Google Shape;1168;p23"/>
            <p:cNvCxnSpPr/>
            <p:nvPr/>
          </p:nvCxnSpPr>
          <p:spPr>
            <a:xfrm flipH="1">
              <a:off x="752" y="1867"/>
              <a:ext cx="209"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169" name="Google Shape;1169;p23"/>
          <p:cNvGrpSpPr/>
          <p:nvPr/>
        </p:nvGrpSpPr>
        <p:grpSpPr>
          <a:xfrm>
            <a:off x="1577975" y="2238375"/>
            <a:ext cx="400050" cy="938212"/>
            <a:chOff x="994" y="1410"/>
            <a:chExt cx="252" cy="591"/>
          </a:xfrm>
        </p:grpSpPr>
        <p:sp>
          <p:nvSpPr>
            <p:cNvPr id="1170" name="Google Shape;1170;p23"/>
            <p:cNvSpPr/>
            <p:nvPr/>
          </p:nvSpPr>
          <p:spPr>
            <a:xfrm>
              <a:off x="994" y="1410"/>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1" name="Google Shape;1171;p23"/>
            <p:cNvSpPr/>
            <p:nvPr/>
          </p:nvSpPr>
          <p:spPr>
            <a:xfrm>
              <a:off x="1004" y="1421"/>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2" name="Google Shape;1172;p23"/>
            <p:cNvSpPr txBox="1"/>
            <p:nvPr/>
          </p:nvSpPr>
          <p:spPr>
            <a:xfrm>
              <a:off x="1031" y="1555"/>
              <a:ext cx="204"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cxnSp>
        <p:nvCxnSpPr>
          <p:cNvPr id="1173" name="Google Shape;1173;p23"/>
          <p:cNvCxnSpPr/>
          <p:nvPr/>
        </p:nvCxnSpPr>
        <p:spPr>
          <a:xfrm>
            <a:off x="733425" y="2425700"/>
            <a:ext cx="1587" cy="1117600"/>
          </a:xfrm>
          <a:prstGeom prst="straightConnector1">
            <a:avLst/>
          </a:prstGeom>
          <a:noFill/>
          <a:ln cap="flat" cmpd="sng" w="25400">
            <a:solidFill>
              <a:srgbClr val="000000"/>
            </a:solidFill>
            <a:prstDash val="solid"/>
            <a:miter lim="800000"/>
            <a:headEnd len="med" w="med" type="none"/>
            <a:tailEnd len="med" w="med" type="none"/>
          </a:ln>
        </p:spPr>
      </p:cxnSp>
      <p:cxnSp>
        <p:nvCxnSpPr>
          <p:cNvPr id="1174" name="Google Shape;1174;p23"/>
          <p:cNvCxnSpPr/>
          <p:nvPr/>
        </p:nvCxnSpPr>
        <p:spPr>
          <a:xfrm>
            <a:off x="76200" y="2043112"/>
            <a:ext cx="1587" cy="1500187"/>
          </a:xfrm>
          <a:prstGeom prst="straightConnector1">
            <a:avLst/>
          </a:prstGeom>
          <a:noFill/>
          <a:ln cap="flat" cmpd="sng" w="25400">
            <a:solidFill>
              <a:srgbClr val="000000"/>
            </a:solidFill>
            <a:prstDash val="solid"/>
            <a:miter lim="800000"/>
            <a:headEnd len="med" w="med" type="none"/>
            <a:tailEnd len="med" w="med" type="none"/>
          </a:ln>
        </p:spPr>
      </p:cxnSp>
      <p:cxnSp>
        <p:nvCxnSpPr>
          <p:cNvPr id="1175" name="Google Shape;1175;p23"/>
          <p:cNvCxnSpPr/>
          <p:nvPr/>
        </p:nvCxnSpPr>
        <p:spPr>
          <a:xfrm flipH="1">
            <a:off x="1117600" y="1931987"/>
            <a:ext cx="5405437"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176" name="Google Shape;1176;p23"/>
          <p:cNvGrpSpPr/>
          <p:nvPr/>
        </p:nvGrpSpPr>
        <p:grpSpPr>
          <a:xfrm>
            <a:off x="5678487" y="2622550"/>
            <a:ext cx="401637" cy="938212"/>
            <a:chOff x="3577" y="1652"/>
            <a:chExt cx="253" cy="591"/>
          </a:xfrm>
        </p:grpSpPr>
        <p:sp>
          <p:nvSpPr>
            <p:cNvPr id="1177" name="Google Shape;1177;p23"/>
            <p:cNvSpPr/>
            <p:nvPr/>
          </p:nvSpPr>
          <p:spPr>
            <a:xfrm>
              <a:off x="3577" y="1652"/>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8" name="Google Shape;1178;p23"/>
            <p:cNvSpPr/>
            <p:nvPr/>
          </p:nvSpPr>
          <p:spPr>
            <a:xfrm>
              <a:off x="3588" y="1663"/>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9" name="Google Shape;1179;p23"/>
            <p:cNvSpPr txBox="1"/>
            <p:nvPr/>
          </p:nvSpPr>
          <p:spPr>
            <a:xfrm>
              <a:off x="3615" y="1797"/>
              <a:ext cx="204" cy="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grpSp>
        <p:nvGrpSpPr>
          <p:cNvPr id="1180" name="Google Shape;1180;p23"/>
          <p:cNvGrpSpPr/>
          <p:nvPr/>
        </p:nvGrpSpPr>
        <p:grpSpPr>
          <a:xfrm>
            <a:off x="8705850" y="4883150"/>
            <a:ext cx="169862" cy="554037"/>
            <a:chOff x="5484" y="3076"/>
            <a:chExt cx="107" cy="349"/>
          </a:xfrm>
        </p:grpSpPr>
        <p:sp>
          <p:nvSpPr>
            <p:cNvPr id="1181" name="Google Shape;1181;p23"/>
            <p:cNvSpPr/>
            <p:nvPr/>
          </p:nvSpPr>
          <p:spPr>
            <a:xfrm>
              <a:off x="5484" y="3076"/>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2" name="Google Shape;1182;p23"/>
            <p:cNvSpPr/>
            <p:nvPr/>
          </p:nvSpPr>
          <p:spPr>
            <a:xfrm>
              <a:off x="5495" y="3086"/>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3" name="Google Shape;1183;p23"/>
            <p:cNvSpPr txBox="1"/>
            <p:nvPr/>
          </p:nvSpPr>
          <p:spPr>
            <a:xfrm>
              <a:off x="5516" y="3156"/>
              <a:ext cx="7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1184" name="Google Shape;1184;p23"/>
            <p:cNvSpPr txBox="1"/>
            <p:nvPr/>
          </p:nvSpPr>
          <p:spPr>
            <a:xfrm>
              <a:off x="5516" y="3220"/>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1185" name="Google Shape;1185;p23"/>
            <p:cNvSpPr txBox="1"/>
            <p:nvPr/>
          </p:nvSpPr>
          <p:spPr>
            <a:xfrm>
              <a:off x="5522" y="3285"/>
              <a:ext cx="6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1186" name="Google Shape;1186;p23"/>
          <p:cNvGrpSpPr/>
          <p:nvPr/>
        </p:nvGrpSpPr>
        <p:grpSpPr>
          <a:xfrm>
            <a:off x="4757737" y="3295650"/>
            <a:ext cx="204787" cy="103187"/>
            <a:chOff x="2997" y="2076"/>
            <a:chExt cx="129" cy="65"/>
          </a:xfrm>
        </p:grpSpPr>
        <p:sp>
          <p:nvSpPr>
            <p:cNvPr id="1187" name="Google Shape;1187;p23"/>
            <p:cNvSpPr/>
            <p:nvPr/>
          </p:nvSpPr>
          <p:spPr>
            <a:xfrm>
              <a:off x="3051" y="2076"/>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88" name="Google Shape;1188;p23"/>
            <p:cNvCxnSpPr/>
            <p:nvPr/>
          </p:nvCxnSpPr>
          <p:spPr>
            <a:xfrm flipH="1">
              <a:off x="2997" y="2109"/>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189" name="Google Shape;1189;p23"/>
          <p:cNvSpPr/>
          <p:nvPr/>
        </p:nvSpPr>
        <p:spPr>
          <a:xfrm>
            <a:off x="4745037" y="4868862"/>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90" name="Google Shape;1190;p23"/>
          <p:cNvCxnSpPr/>
          <p:nvPr/>
        </p:nvCxnSpPr>
        <p:spPr>
          <a:xfrm flipH="1">
            <a:off x="6062662" y="3082925"/>
            <a:ext cx="460375"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191" name="Google Shape;1191;p23"/>
          <p:cNvGrpSpPr/>
          <p:nvPr/>
        </p:nvGrpSpPr>
        <p:grpSpPr>
          <a:xfrm>
            <a:off x="903287" y="1778000"/>
            <a:ext cx="273050" cy="554037"/>
            <a:chOff x="569" y="1120"/>
            <a:chExt cx="172" cy="349"/>
          </a:xfrm>
        </p:grpSpPr>
        <p:sp>
          <p:nvSpPr>
            <p:cNvPr id="1192" name="Google Shape;1192;p23"/>
            <p:cNvSpPr/>
            <p:nvPr/>
          </p:nvSpPr>
          <p:spPr>
            <a:xfrm>
              <a:off x="602" y="1120"/>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3" name="Google Shape;1193;p23"/>
            <p:cNvSpPr/>
            <p:nvPr/>
          </p:nvSpPr>
          <p:spPr>
            <a:xfrm>
              <a:off x="612" y="1131"/>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194" name="Google Shape;1194;p23"/>
            <p:cNvPicPr preferRelativeResize="0"/>
            <p:nvPr/>
          </p:nvPicPr>
          <p:blipFill rotWithShape="1">
            <a:blip r:embed="rId3">
              <a:alphaModFix/>
            </a:blip>
            <a:srcRect b="0" l="0" r="0" t="0"/>
            <a:stretch/>
          </p:blipFill>
          <p:spPr>
            <a:xfrm>
              <a:off x="569" y="1206"/>
              <a:ext cx="172" cy="193"/>
            </a:xfrm>
            <a:prstGeom prst="rect">
              <a:avLst/>
            </a:prstGeom>
            <a:noFill/>
            <a:ln>
              <a:noFill/>
            </a:ln>
          </p:spPr>
        </p:pic>
      </p:grpSp>
      <p:cxnSp>
        <p:nvCxnSpPr>
          <p:cNvPr id="1195" name="Google Shape;1195;p23"/>
          <p:cNvCxnSpPr/>
          <p:nvPr/>
        </p:nvCxnSpPr>
        <p:spPr>
          <a:xfrm flipH="1">
            <a:off x="1117600" y="2162175"/>
            <a:ext cx="9969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196" name="Google Shape;1196;p23"/>
          <p:cNvCxnSpPr/>
          <p:nvPr/>
        </p:nvCxnSpPr>
        <p:spPr>
          <a:xfrm flipH="1">
            <a:off x="76200" y="2043112"/>
            <a:ext cx="8445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197" name="Google Shape;1197;p23"/>
          <p:cNvCxnSpPr/>
          <p:nvPr/>
        </p:nvCxnSpPr>
        <p:spPr>
          <a:xfrm>
            <a:off x="2114550" y="2162175"/>
            <a:ext cx="1587" cy="647700"/>
          </a:xfrm>
          <a:prstGeom prst="straightConnector1">
            <a:avLst/>
          </a:prstGeom>
          <a:noFill/>
          <a:ln cap="flat" cmpd="sng" w="25400">
            <a:solidFill>
              <a:srgbClr val="000000"/>
            </a:solidFill>
            <a:prstDash val="solid"/>
            <a:miter lim="800000"/>
            <a:headEnd len="med" w="med" type="none"/>
            <a:tailEnd len="med" w="med" type="none"/>
          </a:ln>
        </p:spPr>
      </p:cxnSp>
      <p:sp>
        <p:nvSpPr>
          <p:cNvPr id="1198" name="Google Shape;1198;p23"/>
          <p:cNvSpPr/>
          <p:nvPr/>
        </p:nvSpPr>
        <p:spPr>
          <a:xfrm>
            <a:off x="2093912" y="27971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99" name="Google Shape;1199;p23"/>
          <p:cNvCxnSpPr/>
          <p:nvPr/>
        </p:nvCxnSpPr>
        <p:spPr>
          <a:xfrm>
            <a:off x="6523037" y="1931987"/>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1200" name="Google Shape;1200;p23"/>
          <p:cNvCxnSpPr/>
          <p:nvPr/>
        </p:nvCxnSpPr>
        <p:spPr>
          <a:xfrm>
            <a:off x="6523037" y="4387850"/>
            <a:ext cx="1587" cy="341312"/>
          </a:xfrm>
          <a:prstGeom prst="straightConnector1">
            <a:avLst/>
          </a:prstGeom>
          <a:noFill/>
          <a:ln cap="flat" cmpd="sng" w="25400">
            <a:solidFill>
              <a:srgbClr val="000000"/>
            </a:solidFill>
            <a:prstDash val="solid"/>
            <a:miter lim="800000"/>
            <a:headEnd len="med" w="med" type="none"/>
            <a:tailEnd len="med" w="med" type="none"/>
          </a:ln>
        </p:spPr>
      </p:cxnSp>
      <p:cxnSp>
        <p:nvCxnSpPr>
          <p:cNvPr id="1201" name="Google Shape;1201;p23"/>
          <p:cNvCxnSpPr/>
          <p:nvPr/>
        </p:nvCxnSpPr>
        <p:spPr>
          <a:xfrm flipH="1">
            <a:off x="2840037" y="3500437"/>
            <a:ext cx="76200" cy="77787"/>
          </a:xfrm>
          <a:prstGeom prst="straightConnector1">
            <a:avLst/>
          </a:prstGeom>
          <a:noFill/>
          <a:ln cap="flat" cmpd="sng" w="9525">
            <a:solidFill>
              <a:srgbClr val="440000"/>
            </a:solidFill>
            <a:prstDash val="solid"/>
            <a:miter lim="800000"/>
            <a:headEnd len="med" w="med" type="none"/>
            <a:tailEnd len="med" w="med" type="none"/>
          </a:ln>
        </p:spPr>
      </p:cxnSp>
      <p:sp>
        <p:nvSpPr>
          <p:cNvPr id="1202" name="Google Shape;1202;p23"/>
          <p:cNvSpPr txBox="1"/>
          <p:nvPr/>
        </p:nvSpPr>
        <p:spPr>
          <a:xfrm>
            <a:off x="2847975" y="3570287"/>
            <a:ext cx="161925" cy="1539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sp>
        <p:nvSpPr>
          <p:cNvPr id="1203" name="Google Shape;1203;p23"/>
          <p:cNvSpPr txBox="1"/>
          <p:nvPr/>
        </p:nvSpPr>
        <p:spPr>
          <a:xfrm>
            <a:off x="4133850" y="5988050"/>
            <a:ext cx="81915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ID/EX</a:t>
            </a:r>
            <a:endParaRPr/>
          </a:p>
        </p:txBody>
      </p:sp>
      <p:sp>
        <p:nvSpPr>
          <p:cNvPr id="1204" name="Google Shape;1204;p23"/>
          <p:cNvSpPr txBox="1"/>
          <p:nvPr/>
        </p:nvSpPr>
        <p:spPr>
          <a:xfrm>
            <a:off x="5791200" y="5988050"/>
            <a:ext cx="10541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EX/MEM</a:t>
            </a:r>
            <a:endParaRPr/>
          </a:p>
        </p:txBody>
      </p:sp>
      <p:sp>
        <p:nvSpPr>
          <p:cNvPr id="1205" name="Google Shape;1205;p23"/>
          <p:cNvSpPr txBox="1"/>
          <p:nvPr/>
        </p:nvSpPr>
        <p:spPr>
          <a:xfrm>
            <a:off x="7548562" y="5988050"/>
            <a:ext cx="113823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MEM/WB</a:t>
            </a:r>
            <a:endParaRPr/>
          </a:p>
        </p:txBody>
      </p:sp>
      <p:sp>
        <p:nvSpPr>
          <p:cNvPr id="1206" name="Google Shape;1206;p23"/>
          <p:cNvSpPr txBox="1"/>
          <p:nvPr/>
        </p:nvSpPr>
        <p:spPr>
          <a:xfrm>
            <a:off x="22098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7" name="Google Shape;1207;p23"/>
          <p:cNvSpPr txBox="1"/>
          <p:nvPr/>
        </p:nvSpPr>
        <p:spPr>
          <a:xfrm>
            <a:off x="4441825"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8" name="Google Shape;1208;p23"/>
          <p:cNvSpPr txBox="1"/>
          <p:nvPr/>
        </p:nvSpPr>
        <p:spPr>
          <a:xfrm>
            <a:off x="61722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9" name="Google Shape;1209;p23"/>
          <p:cNvSpPr txBox="1"/>
          <p:nvPr/>
        </p:nvSpPr>
        <p:spPr>
          <a:xfrm>
            <a:off x="80010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10" name="Google Shape;1210;p23"/>
          <p:cNvCxnSpPr/>
          <p:nvPr/>
        </p:nvCxnSpPr>
        <p:spPr>
          <a:xfrm>
            <a:off x="5943600" y="4191000"/>
            <a:ext cx="228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211" name="Google Shape;1211;p23"/>
          <p:cNvCxnSpPr/>
          <p:nvPr/>
        </p:nvCxnSpPr>
        <p:spPr>
          <a:xfrm>
            <a:off x="6324600" y="4191000"/>
            <a:ext cx="228600" cy="0"/>
          </a:xfrm>
          <a:prstGeom prst="straightConnector1">
            <a:avLst/>
          </a:prstGeom>
          <a:noFill/>
          <a:ln cap="flat" cmpd="sng" w="25400">
            <a:solidFill>
              <a:schemeClr val="dk1"/>
            </a:solidFill>
            <a:prstDash val="solid"/>
            <a:miter lim="800000"/>
            <a:headEnd len="med" w="med" type="none"/>
            <a:tailEnd len="med" w="med" type="triangle"/>
          </a:ln>
        </p:spPr>
      </p:cxnSp>
      <p:sp>
        <p:nvSpPr>
          <p:cNvPr id="1212" name="Google Shape;1212;p23"/>
          <p:cNvSpPr txBox="1"/>
          <p:nvPr/>
        </p:nvSpPr>
        <p:spPr>
          <a:xfrm>
            <a:off x="6515100" y="4038600"/>
            <a:ext cx="4191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Zero</a:t>
            </a:r>
            <a:endParaRPr/>
          </a:p>
        </p:txBody>
      </p:sp>
      <p:sp>
        <p:nvSpPr>
          <p:cNvPr id="1213" name="Google Shape;1213;p23"/>
          <p:cNvSpPr txBox="1"/>
          <p:nvPr/>
        </p:nvSpPr>
        <p:spPr>
          <a:xfrm>
            <a:off x="2336800" y="2895600"/>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64 bits</a:t>
            </a:r>
            <a:endParaRPr/>
          </a:p>
        </p:txBody>
      </p:sp>
      <p:sp>
        <p:nvSpPr>
          <p:cNvPr id="1214" name="Google Shape;1214;p23"/>
          <p:cNvSpPr txBox="1"/>
          <p:nvPr/>
        </p:nvSpPr>
        <p:spPr>
          <a:xfrm>
            <a:off x="6324600" y="3154362"/>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97 bits</a:t>
            </a:r>
            <a:endParaRPr/>
          </a:p>
        </p:txBody>
      </p:sp>
      <p:sp>
        <p:nvSpPr>
          <p:cNvPr id="1215" name="Google Shape;1215;p23"/>
          <p:cNvSpPr txBox="1"/>
          <p:nvPr/>
        </p:nvSpPr>
        <p:spPr>
          <a:xfrm>
            <a:off x="8153400" y="3154362"/>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64 bits</a:t>
            </a:r>
            <a:endParaRPr/>
          </a:p>
        </p:txBody>
      </p:sp>
      <p:sp>
        <p:nvSpPr>
          <p:cNvPr id="1216" name="Google Shape;1216;p23"/>
          <p:cNvSpPr txBox="1"/>
          <p:nvPr/>
        </p:nvSpPr>
        <p:spPr>
          <a:xfrm>
            <a:off x="4572000" y="2895600"/>
            <a:ext cx="8032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128 bits</a:t>
            </a:r>
            <a:endParaRPr/>
          </a:p>
        </p:txBody>
      </p:sp>
      <p:sp>
        <p:nvSpPr>
          <p:cNvPr id="1217" name="Google Shape;1217;p23"/>
          <p:cNvSpPr txBox="1"/>
          <p:nvPr/>
        </p:nvSpPr>
        <p:spPr>
          <a:xfrm>
            <a:off x="4114800" y="1949450"/>
            <a:ext cx="385603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wide enough to hold data coming in</a:t>
            </a:r>
            <a:endParaRPr/>
          </a:p>
        </p:txBody>
      </p:sp>
      <p:cxnSp>
        <p:nvCxnSpPr>
          <p:cNvPr id="1218" name="Google Shape;1218;p23"/>
          <p:cNvCxnSpPr/>
          <p:nvPr/>
        </p:nvCxnSpPr>
        <p:spPr>
          <a:xfrm>
            <a:off x="8915400" y="5181600"/>
            <a:ext cx="152400" cy="0"/>
          </a:xfrm>
          <a:prstGeom prst="straightConnector1">
            <a:avLst/>
          </a:prstGeom>
          <a:noFill/>
          <a:ln cap="flat" cmpd="sng" w="25400">
            <a:solidFill>
              <a:schemeClr val="hlink"/>
            </a:solidFill>
            <a:prstDash val="solid"/>
            <a:miter lim="800000"/>
            <a:headEnd len="med" w="med" type="none"/>
            <a:tailEnd len="med" w="med" type="none"/>
          </a:ln>
        </p:spPr>
      </p:cxnSp>
      <p:cxnSp>
        <p:nvCxnSpPr>
          <p:cNvPr id="1219" name="Google Shape;1219;p23"/>
          <p:cNvCxnSpPr/>
          <p:nvPr/>
        </p:nvCxnSpPr>
        <p:spPr>
          <a:xfrm>
            <a:off x="9067800" y="5181600"/>
            <a:ext cx="0" cy="1143000"/>
          </a:xfrm>
          <a:prstGeom prst="straightConnector1">
            <a:avLst/>
          </a:prstGeom>
          <a:noFill/>
          <a:ln cap="flat" cmpd="sng" w="25400">
            <a:solidFill>
              <a:schemeClr val="hlink"/>
            </a:solidFill>
            <a:prstDash val="solid"/>
            <a:miter lim="800000"/>
            <a:headEnd len="med" w="med" type="none"/>
            <a:tailEnd len="med" w="med" type="none"/>
          </a:ln>
        </p:spPr>
      </p:cxnSp>
      <p:cxnSp>
        <p:nvCxnSpPr>
          <p:cNvPr id="1220" name="Google Shape;1220;p23"/>
          <p:cNvCxnSpPr/>
          <p:nvPr/>
        </p:nvCxnSpPr>
        <p:spPr>
          <a:xfrm rot="10800000">
            <a:off x="2667000" y="6324600"/>
            <a:ext cx="6400800" cy="0"/>
          </a:xfrm>
          <a:prstGeom prst="straightConnector1">
            <a:avLst/>
          </a:prstGeom>
          <a:noFill/>
          <a:ln cap="flat" cmpd="sng" w="25400">
            <a:solidFill>
              <a:schemeClr val="hlink"/>
            </a:solidFill>
            <a:prstDash val="solid"/>
            <a:miter lim="800000"/>
            <a:headEnd len="med" w="med" type="none"/>
            <a:tailEnd len="med" w="med" type="none"/>
          </a:ln>
        </p:spPr>
      </p:cxnSp>
      <p:cxnSp>
        <p:nvCxnSpPr>
          <p:cNvPr id="1221" name="Google Shape;1221;p23"/>
          <p:cNvCxnSpPr/>
          <p:nvPr/>
        </p:nvCxnSpPr>
        <p:spPr>
          <a:xfrm rot="10800000">
            <a:off x="2667000" y="4419600"/>
            <a:ext cx="0" cy="1905000"/>
          </a:xfrm>
          <a:prstGeom prst="straightConnector1">
            <a:avLst/>
          </a:prstGeom>
          <a:noFill/>
          <a:ln cap="flat" cmpd="sng" w="25400">
            <a:solidFill>
              <a:schemeClr val="hlink"/>
            </a:solidFill>
            <a:prstDash val="solid"/>
            <a:miter lim="800000"/>
            <a:headEnd len="med" w="med" type="none"/>
            <a:tailEnd len="med" w="med" type="none"/>
          </a:ln>
        </p:spPr>
      </p:cxnSp>
      <p:cxnSp>
        <p:nvCxnSpPr>
          <p:cNvPr id="1222" name="Google Shape;1222;p23"/>
          <p:cNvCxnSpPr/>
          <p:nvPr/>
        </p:nvCxnSpPr>
        <p:spPr>
          <a:xfrm>
            <a:off x="2667000" y="4419600"/>
            <a:ext cx="228600"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1223" name="Google Shape;1223;p23"/>
          <p:cNvCxnSpPr/>
          <p:nvPr/>
        </p:nvCxnSpPr>
        <p:spPr>
          <a:xfrm>
            <a:off x="6324600" y="3048000"/>
            <a:ext cx="228600" cy="0"/>
          </a:xfrm>
          <a:prstGeom prst="straightConnector1">
            <a:avLst/>
          </a:prstGeom>
          <a:noFill/>
          <a:ln cap="flat" cmpd="sng" w="25400">
            <a:solidFill>
              <a:schemeClr val="hlink"/>
            </a:solidFill>
            <a:prstDash val="solid"/>
            <a:miter lim="800000"/>
            <a:headEnd len="med" w="med" type="none"/>
            <a:tailEnd len="med" w="med" type="none"/>
          </a:ln>
        </p:spPr>
      </p:cxnSp>
      <p:cxnSp>
        <p:nvCxnSpPr>
          <p:cNvPr id="1224" name="Google Shape;1224;p23"/>
          <p:cNvCxnSpPr/>
          <p:nvPr/>
        </p:nvCxnSpPr>
        <p:spPr>
          <a:xfrm rot="10800000">
            <a:off x="6553200" y="1905000"/>
            <a:ext cx="0" cy="1143000"/>
          </a:xfrm>
          <a:prstGeom prst="straightConnector1">
            <a:avLst/>
          </a:prstGeom>
          <a:noFill/>
          <a:ln cap="flat" cmpd="sng" w="25400">
            <a:solidFill>
              <a:schemeClr val="hlink"/>
            </a:solidFill>
            <a:prstDash val="solid"/>
            <a:miter lim="800000"/>
            <a:headEnd len="med" w="med" type="none"/>
            <a:tailEnd len="med" w="med" type="none"/>
          </a:ln>
        </p:spPr>
      </p:cxnSp>
      <p:cxnSp>
        <p:nvCxnSpPr>
          <p:cNvPr id="1225" name="Google Shape;1225;p23"/>
          <p:cNvCxnSpPr/>
          <p:nvPr/>
        </p:nvCxnSpPr>
        <p:spPr>
          <a:xfrm rot="10800000">
            <a:off x="1066800" y="1905000"/>
            <a:ext cx="5486400" cy="0"/>
          </a:xfrm>
          <a:prstGeom prst="straightConnector1">
            <a:avLst/>
          </a:prstGeom>
          <a:noFill/>
          <a:ln cap="flat" cmpd="sng" w="25400">
            <a:solidFill>
              <a:schemeClr val="hlink"/>
            </a:solidFill>
            <a:prstDash val="solid"/>
            <a:miter lim="800000"/>
            <a:headEnd len="med" w="med" type="none"/>
            <a:tailEnd len="med" w="med" type="none"/>
          </a:ln>
        </p:spPr>
      </p:cxnSp>
      <p:cxnSp>
        <p:nvCxnSpPr>
          <p:cNvPr id="1226" name="Google Shape;1226;p23"/>
          <p:cNvCxnSpPr/>
          <p:nvPr/>
        </p:nvCxnSpPr>
        <p:spPr>
          <a:xfrm rot="10800000">
            <a:off x="76200" y="2057400"/>
            <a:ext cx="914400" cy="0"/>
          </a:xfrm>
          <a:prstGeom prst="straightConnector1">
            <a:avLst/>
          </a:prstGeom>
          <a:noFill/>
          <a:ln cap="flat" cmpd="sng" w="25400">
            <a:solidFill>
              <a:schemeClr val="hlink"/>
            </a:solidFill>
            <a:prstDash val="solid"/>
            <a:miter lim="800000"/>
            <a:headEnd len="med" w="med" type="none"/>
            <a:tailEnd len="med" w="med" type="none"/>
          </a:ln>
        </p:spPr>
      </p:cxnSp>
      <p:cxnSp>
        <p:nvCxnSpPr>
          <p:cNvPr id="1227" name="Google Shape;1227;p23"/>
          <p:cNvCxnSpPr/>
          <p:nvPr/>
        </p:nvCxnSpPr>
        <p:spPr>
          <a:xfrm>
            <a:off x="76200" y="2057400"/>
            <a:ext cx="0" cy="1524000"/>
          </a:xfrm>
          <a:prstGeom prst="straightConnector1">
            <a:avLst/>
          </a:prstGeom>
          <a:noFill/>
          <a:ln cap="flat" cmpd="sng" w="25400">
            <a:solidFill>
              <a:schemeClr val="hlink"/>
            </a:solidFill>
            <a:prstDash val="solid"/>
            <a:miter lim="800000"/>
            <a:headEnd len="med" w="med" type="none"/>
            <a:tailEnd len="med" w="med" type="none"/>
          </a:ln>
        </p:spPr>
      </p:cxnSp>
      <p:cxnSp>
        <p:nvCxnSpPr>
          <p:cNvPr id="1228" name="Google Shape;1228;p23"/>
          <p:cNvCxnSpPr/>
          <p:nvPr/>
        </p:nvCxnSpPr>
        <p:spPr>
          <a:xfrm>
            <a:off x="76200" y="3581400"/>
            <a:ext cx="228600" cy="0"/>
          </a:xfrm>
          <a:prstGeom prst="straightConnector1">
            <a:avLst/>
          </a:prstGeom>
          <a:noFill/>
          <a:ln cap="flat" cmpd="sng" w="25400">
            <a:solidFill>
              <a:schemeClr val="hlink"/>
            </a:solidFill>
            <a:prstDash val="solid"/>
            <a:miter lim="800000"/>
            <a:headEnd len="med" w="med" type="none"/>
            <a:tailEnd len="med" w="med" type="stealth"/>
          </a:ln>
        </p:spPr>
      </p:cxnSp>
      <p:sp>
        <p:nvSpPr>
          <p:cNvPr id="1229" name="Google Shape;1229;p23"/>
          <p:cNvSpPr txBox="1"/>
          <p:nvPr/>
        </p:nvSpPr>
        <p:spPr>
          <a:xfrm>
            <a:off x="1905000" y="6369050"/>
            <a:ext cx="60960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Only data flowing right to left may cause hazard…, why?</a:t>
            </a:r>
            <a:endParaRPr/>
          </a:p>
        </p:txBody>
      </p:sp>
      <p:cxnSp>
        <p:nvCxnSpPr>
          <p:cNvPr id="1230" name="Google Shape;1230;p23"/>
          <p:cNvCxnSpPr/>
          <p:nvPr/>
        </p:nvCxnSpPr>
        <p:spPr>
          <a:xfrm flipH="1" rot="10800000">
            <a:off x="7848600" y="6400800"/>
            <a:ext cx="381000" cy="76200"/>
          </a:xfrm>
          <a:prstGeom prst="straightConnector1">
            <a:avLst/>
          </a:prstGeom>
          <a:noFill/>
          <a:ln cap="flat" cmpd="sng" w="19050">
            <a:solidFill>
              <a:schemeClr val="hlink"/>
            </a:solidFill>
            <a:prstDash val="solid"/>
            <a:miter lim="800000"/>
            <a:headEnd len="med" w="med" type="none"/>
            <a:tailEnd len="med" w="med" type="triangle"/>
          </a:ln>
        </p:spPr>
      </p:cxnSp>
      <p:cxnSp>
        <p:nvCxnSpPr>
          <p:cNvPr id="1231" name="Google Shape;1231;p23"/>
          <p:cNvCxnSpPr/>
          <p:nvPr/>
        </p:nvCxnSpPr>
        <p:spPr>
          <a:xfrm rot="10800000">
            <a:off x="6629400" y="2590800"/>
            <a:ext cx="1219200" cy="3886200"/>
          </a:xfrm>
          <a:prstGeom prst="straightConnector1">
            <a:avLst/>
          </a:prstGeom>
          <a:noFill/>
          <a:ln cap="flat" cmpd="sng" w="19050">
            <a:solidFill>
              <a:schemeClr val="hlink"/>
            </a:solidFill>
            <a:prstDash val="solid"/>
            <a:miter lim="800000"/>
            <a:headEnd len="med" w="med" type="none"/>
            <a:tailEnd len="med" w="med" type="triangle"/>
          </a:ln>
        </p:spPr>
      </p:cxnSp>
      <p:sp>
        <p:nvSpPr>
          <p:cNvPr id="1232" name="Google Shape;1232;p23"/>
          <p:cNvSpPr txBox="1"/>
          <p:nvPr/>
        </p:nvSpPr>
        <p:spPr>
          <a:xfrm>
            <a:off x="304800" y="4724400"/>
            <a:ext cx="1371600" cy="16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Hazard-Situation</a:t>
            </a:r>
            <a:r>
              <a:rPr b="0" i="0" lang="en-US" sz="1800" u="none">
                <a:solidFill>
                  <a:schemeClr val="dk1"/>
                </a:solidFill>
                <a:latin typeface="Arial"/>
                <a:ea typeface="Arial"/>
                <a:cs typeface="Arial"/>
                <a:sym typeface="Arial"/>
              </a:rPr>
              <a:t> </a:t>
            </a:r>
            <a:r>
              <a:rPr b="1" i="0" lang="en-US" sz="1600" u="none">
                <a:solidFill>
                  <a:schemeClr val="hlink"/>
                </a:solidFill>
                <a:latin typeface="Tahoma"/>
                <a:ea typeface="Tahoma"/>
                <a:cs typeface="Tahoma"/>
                <a:sym typeface="Tahoma"/>
              </a:rPr>
              <a:t>that would cause incorrect execution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5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500"/>
                                        <p:tgtEl>
                                          <p:spTgt spid="1218"/>
                                        </p:tgtEl>
                                      </p:cBhvr>
                                    </p:animEffect>
                                  </p:childTnLst>
                                </p:cTn>
                              </p:par>
                              <p:par>
                                <p:cTn fill="hold" nodeType="with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par>
                                <p:cTn fill="hold" nodeType="with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par>
                                <p:cTn fill="hold" nodeType="with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500"/>
                                        <p:tgtEl>
                                          <p:spTgt spid="1221"/>
                                        </p:tgtEl>
                                      </p:cBhvr>
                                    </p:animEffect>
                                  </p:childTnLst>
                                </p:cTn>
                              </p:par>
                              <p:par>
                                <p:cTn fill="hold" nodeType="withEffect" presetClass="entr" presetID="10" presetSubtype="0">
                                  <p:stCondLst>
                                    <p:cond delay="0"/>
                                  </p:stCondLst>
                                  <p:childTnLst>
                                    <p:set>
                                      <p:cBhvr>
                                        <p:cTn dur="1" fill="hold">
                                          <p:stCondLst>
                                            <p:cond delay="0"/>
                                          </p:stCondLst>
                                        </p:cTn>
                                        <p:tgtEl>
                                          <p:spTgt spid="1222"/>
                                        </p:tgtEl>
                                        <p:attrNameLst>
                                          <p:attrName>style.visibility</p:attrName>
                                        </p:attrNameLst>
                                      </p:cBhvr>
                                      <p:to>
                                        <p:strVal val="visible"/>
                                      </p:to>
                                    </p:set>
                                    <p:animEffect filter="fade" transition="in">
                                      <p:cBhvr>
                                        <p:cTn dur="500"/>
                                        <p:tgtEl>
                                          <p:spTgt spid="1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500"/>
                                        <p:tgtEl>
                                          <p:spTgt spid="1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gtEl>
                                        <p:attrNameLst>
                                          <p:attrName>style.visibility</p:attrName>
                                        </p:attrNameLst>
                                      </p:cBhvr>
                                      <p:to>
                                        <p:strVal val="visible"/>
                                      </p:to>
                                    </p:set>
                                    <p:animEffect filter="fade" transition="in">
                                      <p:cBhvr>
                                        <p:cTn dur="500"/>
                                        <p:tgtEl>
                                          <p:spTgt spid="1223"/>
                                        </p:tgtEl>
                                      </p:cBhvr>
                                    </p:animEffect>
                                  </p:childTnLst>
                                </p:cTn>
                              </p:par>
                              <p:par>
                                <p:cTn fill="hold" nodeType="with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500"/>
                                        <p:tgtEl>
                                          <p:spTgt spid="1224"/>
                                        </p:tgtEl>
                                      </p:cBhvr>
                                    </p:animEffect>
                                  </p:childTnLst>
                                </p:cTn>
                              </p:par>
                              <p:par>
                                <p:cTn fill="hold" nodeType="withEffect" presetClass="entr" presetID="10" presetSubtype="0">
                                  <p:stCondLst>
                                    <p:cond delay="0"/>
                                  </p:stCondLst>
                                  <p:childTnLst>
                                    <p:set>
                                      <p:cBhvr>
                                        <p:cTn dur="1" fill="hold">
                                          <p:stCondLst>
                                            <p:cond delay="0"/>
                                          </p:stCondLst>
                                        </p:cTn>
                                        <p:tgtEl>
                                          <p:spTgt spid="1225"/>
                                        </p:tgtEl>
                                        <p:attrNameLst>
                                          <p:attrName>style.visibility</p:attrName>
                                        </p:attrNameLst>
                                      </p:cBhvr>
                                      <p:to>
                                        <p:strVal val="visible"/>
                                      </p:to>
                                    </p:set>
                                    <p:animEffect filter="fade" transition="in">
                                      <p:cBhvr>
                                        <p:cTn dur="500"/>
                                        <p:tgtEl>
                                          <p:spTgt spid="1225"/>
                                        </p:tgtEl>
                                      </p:cBhvr>
                                    </p:animEffect>
                                  </p:childTnLst>
                                </p:cTn>
                              </p:par>
                              <p:par>
                                <p:cTn fill="hold" nodeType="with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500"/>
                                        <p:tgtEl>
                                          <p:spTgt spid="1226"/>
                                        </p:tgtEl>
                                      </p:cBhvr>
                                    </p:animEffect>
                                  </p:childTnLst>
                                </p:cTn>
                              </p:par>
                              <p:par>
                                <p:cTn fill="hold" nodeType="with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par>
                                <p:cTn fill="hold" nodeType="with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5" name="Shape 5055"/>
        <p:cNvGrpSpPr/>
        <p:nvPr/>
      </p:nvGrpSpPr>
      <p:grpSpPr>
        <a:xfrm>
          <a:off x="0" y="0"/>
          <a:ext cx="0" cy="0"/>
          <a:chOff x="0" y="0"/>
          <a:chExt cx="0" cy="0"/>
        </a:xfrm>
      </p:grpSpPr>
      <p:sp>
        <p:nvSpPr>
          <p:cNvPr id="5056" name="Google Shape;5056;p122"/>
          <p:cNvSpPr txBox="1"/>
          <p:nvPr>
            <p:ph type="title"/>
          </p:nvPr>
        </p:nvSpPr>
        <p:spPr>
          <a:xfrm>
            <a:off x="152400" y="274637"/>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Simple Example: Comparing Performance</a:t>
            </a:r>
            <a:endParaRPr/>
          </a:p>
        </p:txBody>
      </p:sp>
      <p:sp>
        <p:nvSpPr>
          <p:cNvPr id="5057" name="Google Shape;5057;p122"/>
          <p:cNvSpPr txBox="1"/>
          <p:nvPr>
            <p:ph idx="1" type="body"/>
          </p:nvPr>
        </p:nvSpPr>
        <p:spPr>
          <a:xfrm>
            <a:off x="1143000" y="1524000"/>
            <a:ext cx="7808912" cy="44592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Single-cycle</a:t>
            </a:r>
            <a:r>
              <a:rPr b="0" i="0" lang="en-US" sz="1800" u="none">
                <a:solidFill>
                  <a:schemeClr val="dk1"/>
                </a:solidFill>
                <a:latin typeface="Arial"/>
                <a:ea typeface="Arial"/>
                <a:cs typeface="Arial"/>
                <a:sym typeface="Arial"/>
              </a:rPr>
              <a:t> (p. 373): average instruction time 8 ns</a:t>
            </a:r>
            <a:endParaRPr/>
          </a:p>
          <a:p>
            <a:pPr indent="-342900" lvl="0" marL="342900" rtl="0" algn="l">
              <a:lnSpc>
                <a:spcPct val="8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Multicycle </a:t>
            </a:r>
            <a:r>
              <a:rPr b="0" i="0" lang="en-US" sz="1800" u="none">
                <a:solidFill>
                  <a:schemeClr val="dk1"/>
                </a:solidFill>
                <a:latin typeface="Arial"/>
                <a:ea typeface="Arial"/>
                <a:cs typeface="Arial"/>
                <a:sym typeface="Arial"/>
              </a:rPr>
              <a:t>(p. 397): average instruction time 8.04 ns</a:t>
            </a:r>
            <a:endParaRPr/>
          </a:p>
          <a:p>
            <a:pPr indent="-342900" lvl="0" marL="342900" rtl="0" algn="l">
              <a:lnSpc>
                <a:spcPct val="8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Pipelined</a:t>
            </a:r>
            <a:r>
              <a:rPr b="0" i="0" lang="en-US" sz="1800" u="none">
                <a:solidFill>
                  <a:schemeClr val="dk1"/>
                </a:solidFill>
                <a:latin typeface="Arial"/>
                <a:ea typeface="Arial"/>
                <a:cs typeface="Arial"/>
                <a:sym typeface="Arial"/>
              </a:rPr>
              <a:t>:</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loads use 1 cc (clock cycle) when no load-use dependency and 2 cc when there is dependency – given 50% of loads are followed by dependency the average cc per load is 1.5</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stores use 1 cc each</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branches use 1 cc when predicted correctly and 2 cc when not – given 25% misprediction average cc per branch is 1.25</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jumps use 2 cc each</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ALU instructions use 1 cc each</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therefore, average CPI is</a:t>
            </a:r>
            <a:endParaRPr/>
          </a:p>
          <a:p>
            <a:pPr indent="-285750" lvl="1" marL="742950" rtl="0" algn="l">
              <a:lnSpc>
                <a:spcPct val="8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1.5 × 23% + 1 × 13% + 1.25 × 19% + 2 × 2% + 1 × 43% = 1.18</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therefore, average instruction time is 1.18 × 2 = 2.36 ns</a:t>
            </a:r>
            <a:endParaRPr/>
          </a:p>
          <a:p>
            <a:pPr indent="-228600" lvl="2" marL="1143000" rtl="0" algn="l">
              <a:lnSpc>
                <a:spcPct val="8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50% of the loads are followed immediately by an instruction that uses the result of the load</a:t>
            </a:r>
            <a:endParaRPr/>
          </a:p>
          <a:p>
            <a:pPr indent="-228600" lvl="2" marL="1143000" rtl="0" algn="l">
              <a:lnSpc>
                <a:spcPct val="8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25% of branches are mispredicted</a:t>
            </a:r>
            <a:endParaRPr/>
          </a:p>
          <a:p>
            <a:pPr indent="-228600" lvl="2" marL="1143000" rtl="0" algn="l">
              <a:lnSpc>
                <a:spcPct val="8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branch delay on misprediction is 1 clock cycle</a:t>
            </a:r>
            <a:endParaRPr/>
          </a:p>
          <a:p>
            <a:pPr indent="-228600" lvl="2" marL="1143000" rtl="0" algn="l">
              <a:lnSpc>
                <a:spcPct val="8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jumps always incur 1 clock cycle delay so their average time is 2 clock cycles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1" name="Shape 5061"/>
        <p:cNvGrpSpPr/>
        <p:nvPr/>
      </p:nvGrpSpPr>
      <p:grpSpPr>
        <a:xfrm>
          <a:off x="0" y="0"/>
          <a:ext cx="0" cy="0"/>
          <a:chOff x="0" y="0"/>
          <a:chExt cx="0" cy="0"/>
        </a:xfrm>
      </p:grpSpPr>
      <p:sp>
        <p:nvSpPr>
          <p:cNvPr id="5062" name="Google Shape;5062;p1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Summary-Pipeline Hazards</a:t>
            </a:r>
            <a:endParaRPr/>
          </a:p>
        </p:txBody>
      </p:sp>
      <p:sp>
        <p:nvSpPr>
          <p:cNvPr id="5063" name="Google Shape;5063;p123"/>
          <p:cNvSpPr txBox="1"/>
          <p:nvPr>
            <p:ph idx="1" type="body"/>
          </p:nvPr>
        </p:nvSpPr>
        <p:spPr>
          <a:xfrm>
            <a:off x="381000" y="1524000"/>
            <a:ext cx="8458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Structural hazards</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Caused by resource contention</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Two operations require a single piece of hardware e.g. Memory</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Using same resource by two instructions during the same cycle</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Structural hazards can be overcome by adding additional hardware</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Data hazards</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Instruction from one pipeline stage is “dependant” of data computed in previous pipeline stage </a:t>
            </a:r>
            <a:endParaRPr/>
          </a:p>
          <a:p>
            <a:pPr indent="-285750" lvl="1" marL="742950" rtl="0" algn="l">
              <a:lnSpc>
                <a:spcPct val="100000"/>
              </a:lnSpc>
              <a:spcBef>
                <a:spcPts val="35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Hardware can detect dependencies between instructions</a:t>
            </a:r>
            <a:endParaRPr b="0" i="0" sz="16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Control hazards</a:t>
            </a:r>
            <a:endParaRPr/>
          </a:p>
          <a:p>
            <a:pPr indent="-285750" lvl="1" marL="742950" rtl="0" algn="l">
              <a:lnSpc>
                <a:spcPct val="100000"/>
              </a:lnSpc>
              <a:spcBef>
                <a:spcPts val="35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Caused by instructions that change control flow (branches/jumps)</a:t>
            </a:r>
            <a:endParaRPr/>
          </a:p>
          <a:p>
            <a:pPr indent="-228600" lvl="2" marL="1143000" rtl="0" algn="l">
              <a:lnSpc>
                <a:spcPct val="100000"/>
              </a:lnSpc>
              <a:spcBef>
                <a:spcPts val="275"/>
              </a:spcBef>
              <a:spcAft>
                <a:spcPts val="0"/>
              </a:spcAft>
              <a:buClr>
                <a:schemeClr val="dk1"/>
              </a:buClr>
              <a:buSzPts val="1100"/>
              <a:buFont typeface="Arial"/>
              <a:buChar char="•"/>
            </a:pPr>
            <a:r>
              <a:rPr b="0" i="0" lang="en-US" sz="1100" u="none">
                <a:solidFill>
                  <a:schemeClr val="dk1"/>
                </a:solidFill>
                <a:latin typeface="Arial"/>
                <a:ea typeface="Arial"/>
                <a:cs typeface="Arial"/>
                <a:sym typeface="Arial"/>
              </a:rPr>
              <a:t>i.e. delays in changing the flow of control</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Requiring subsequent instruction fetches to be predicted</a:t>
            </a:r>
            <a:endParaRPr/>
          </a:p>
          <a:p>
            <a:pPr indent="-228600" lvl="2" marL="1143000" rtl="0" algn="l">
              <a:lnSpc>
                <a:spcPct val="100000"/>
              </a:lnSpc>
              <a:spcBef>
                <a:spcPts val="220"/>
              </a:spcBef>
              <a:spcAft>
                <a:spcPts val="0"/>
              </a:spcAft>
              <a:buClr>
                <a:schemeClr val="dk1"/>
              </a:buClr>
              <a:buSzPts val="1100"/>
              <a:buFont typeface="Arial"/>
              <a:buChar char="•"/>
            </a:pPr>
            <a:r>
              <a:rPr b="0" i="0" lang="en-US" sz="1100" u="none">
                <a:solidFill>
                  <a:schemeClr val="dk1"/>
                </a:solidFill>
                <a:latin typeface="Arial"/>
                <a:ea typeface="Arial"/>
                <a:cs typeface="Arial"/>
                <a:sym typeface="Arial"/>
              </a:rPr>
              <a:t>Flushed if prediction does not hold (make sure no state change)</a:t>
            </a:r>
            <a:endParaRPr/>
          </a:p>
          <a:p>
            <a:pPr indent="-285750" lvl="1" marL="74295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Branch hazards can use dynamic prediction/speculation, branch delay slot</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7" name="Shape 5067"/>
        <p:cNvGrpSpPr/>
        <p:nvPr/>
      </p:nvGrpSpPr>
      <p:grpSpPr>
        <a:xfrm>
          <a:off x="0" y="0"/>
          <a:ext cx="0" cy="0"/>
          <a:chOff x="0" y="0"/>
          <a:chExt cx="0" cy="0"/>
        </a:xfrm>
      </p:grpSpPr>
      <p:sp>
        <p:nvSpPr>
          <p:cNvPr id="5068" name="Google Shape;5068;p1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Refer</a:t>
            </a:r>
            <a:endParaRPr/>
          </a:p>
        </p:txBody>
      </p:sp>
      <p:sp>
        <p:nvSpPr>
          <p:cNvPr id="5069" name="Google Shape;5069;p1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Patterson Chapter 6: Topics 6.1 to 6.6</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3" name="Shape 5073"/>
        <p:cNvGrpSpPr/>
        <p:nvPr/>
      </p:nvGrpSpPr>
      <p:grpSpPr>
        <a:xfrm>
          <a:off x="0" y="0"/>
          <a:ext cx="0" cy="0"/>
          <a:chOff x="0" y="0"/>
          <a:chExt cx="0" cy="0"/>
        </a:xfrm>
      </p:grpSpPr>
      <p:sp>
        <p:nvSpPr>
          <p:cNvPr id="5074" name="Google Shape;5074;p1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5075" name="Google Shape;5075;p1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End…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0" name="Shape 5080"/>
        <p:cNvGrpSpPr/>
        <p:nvPr/>
      </p:nvGrpSpPr>
      <p:grpSpPr>
        <a:xfrm>
          <a:off x="0" y="0"/>
          <a:ext cx="0" cy="0"/>
          <a:chOff x="0" y="0"/>
          <a:chExt cx="0" cy="0"/>
        </a:xfrm>
      </p:grpSpPr>
      <p:sp>
        <p:nvSpPr>
          <p:cNvPr id="5081" name="Google Shape;5081;p126"/>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82" name="Google Shape;5082;p126"/>
          <p:cNvSpPr txBox="1"/>
          <p:nvPr>
            <p:ph type="title"/>
          </p:nvPr>
        </p:nvSpPr>
        <p:spPr>
          <a:xfrm>
            <a:off x="304800" y="228600"/>
            <a:ext cx="8534400" cy="6858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Datapath with Control II</a:t>
            </a:r>
            <a:endParaRPr/>
          </a:p>
        </p:txBody>
      </p:sp>
      <p:pic>
        <p:nvPicPr>
          <p:cNvPr descr="F0630" id="5083" name="Google Shape;5083;p126"/>
          <p:cNvPicPr preferRelativeResize="0"/>
          <p:nvPr/>
        </p:nvPicPr>
        <p:blipFill rotWithShape="1">
          <a:blip r:embed="rId3">
            <a:alphaModFix/>
          </a:blip>
          <a:srcRect b="0" l="0" r="0" t="0"/>
          <a:stretch/>
        </p:blipFill>
        <p:spPr>
          <a:xfrm>
            <a:off x="381000" y="1066800"/>
            <a:ext cx="8247062" cy="5603875"/>
          </a:xfrm>
          <a:prstGeom prst="rect">
            <a:avLst/>
          </a:prstGeom>
          <a:noFill/>
          <a:ln>
            <a:noFill/>
          </a:ln>
        </p:spPr>
      </p:pic>
      <p:sp>
        <p:nvSpPr>
          <p:cNvPr id="5084" name="Google Shape;5084;p126"/>
          <p:cNvSpPr txBox="1"/>
          <p:nvPr/>
        </p:nvSpPr>
        <p:spPr>
          <a:xfrm>
            <a:off x="152400" y="5105400"/>
            <a:ext cx="1962150"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Control signals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emanate from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the control</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portions of the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pipeline registers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8" name="Shape 5088"/>
        <p:cNvGrpSpPr/>
        <p:nvPr/>
      </p:nvGrpSpPr>
      <p:grpSpPr>
        <a:xfrm>
          <a:off x="0" y="0"/>
          <a:ext cx="0" cy="0"/>
          <a:chOff x="0" y="0"/>
          <a:chExt cx="0" cy="0"/>
        </a:xfrm>
      </p:grpSpPr>
      <p:sp>
        <p:nvSpPr>
          <p:cNvPr descr="F0631" id="5089" name="Google Shape;5089;p127"/>
          <p:cNvSpPr txBox="1"/>
          <p:nvPr/>
        </p:nvSpPr>
        <p:spPr>
          <a:xfrm>
            <a:off x="3505200" y="239712"/>
            <a:ext cx="4764087" cy="6376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90" name="Google Shape;5090;p127"/>
          <p:cNvSpPr txBox="1"/>
          <p:nvPr>
            <p:ph type="title"/>
          </p:nvPr>
        </p:nvSpPr>
        <p:spPr>
          <a:xfrm>
            <a:off x="0" y="457200"/>
            <a:ext cx="3810000" cy="198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Pipelined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Execution</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and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Control</a:t>
            </a:r>
            <a:endParaRPr/>
          </a:p>
        </p:txBody>
      </p:sp>
      <p:sp>
        <p:nvSpPr>
          <p:cNvPr id="5091" name="Google Shape;5091;p127"/>
          <p:cNvSpPr txBox="1"/>
          <p:nvPr>
            <p:ph idx="1" type="body"/>
          </p:nvPr>
        </p:nvSpPr>
        <p:spPr>
          <a:xfrm>
            <a:off x="533400" y="2971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Instruction  sequence:</a:t>
            </a:r>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Dark Right Area indicates the Read Operation</a:t>
            </a:r>
            <a:endParaRPr/>
          </a:p>
          <a:p>
            <a:pPr indent="-342900" lvl="0" marL="34290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Dark Left Area indicates the Write Operation</a:t>
            </a:r>
            <a:endParaRPr/>
          </a:p>
          <a:p>
            <a:pPr indent="-254000" lvl="0" marL="342900" rtl="0" algn="l">
              <a:spcBef>
                <a:spcPts val="280"/>
              </a:spcBef>
              <a:spcAft>
                <a:spcPts val="0"/>
              </a:spcAft>
              <a:buClr>
                <a:schemeClr val="dk1"/>
              </a:buClr>
              <a:buSzPts val="1400"/>
              <a:buFont typeface="Arial"/>
              <a:buNone/>
            </a:pPr>
            <a:r>
              <a:t/>
            </a:r>
            <a:endParaRPr b="1" i="0" sz="1400" u="none">
              <a:solidFill>
                <a:schemeClr val="dk1"/>
              </a:solidFill>
              <a:latin typeface="Arial"/>
              <a:ea typeface="Arial"/>
              <a:cs typeface="Arial"/>
              <a:sym typeface="Arial"/>
            </a:endParaRPr>
          </a:p>
        </p:txBody>
      </p:sp>
      <p:sp>
        <p:nvSpPr>
          <p:cNvPr id="5092" name="Google Shape;5092;p127"/>
          <p:cNvSpPr txBox="1"/>
          <p:nvPr/>
        </p:nvSpPr>
        <p:spPr>
          <a:xfrm>
            <a:off x="801687" y="3810000"/>
            <a:ext cx="2322512"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lw  $10, 20($1)</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sub $11, $2, $3</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and $12, $4,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or  $13, $6,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add $14, $8, $9</a:t>
            </a:r>
            <a:endParaRPr/>
          </a:p>
        </p:txBody>
      </p:sp>
      <p:sp>
        <p:nvSpPr>
          <p:cNvPr id="5093" name="Google Shape;5093;p127"/>
          <p:cNvSpPr txBox="1"/>
          <p:nvPr/>
        </p:nvSpPr>
        <p:spPr>
          <a:xfrm>
            <a:off x="722312" y="5410200"/>
            <a:ext cx="2782887"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Label “before&lt;i&gt;” means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 th instruction before</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lw</a:t>
            </a:r>
            <a:endParaRPr/>
          </a:p>
        </p:txBody>
      </p:sp>
      <p:sp>
        <p:nvSpPr>
          <p:cNvPr id="5094" name="Google Shape;5094;p127"/>
          <p:cNvSpPr txBox="1"/>
          <p:nvPr/>
        </p:nvSpPr>
        <p:spPr>
          <a:xfrm>
            <a:off x="2971800" y="278765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1 </a:t>
            </a:r>
            <a:endParaRPr/>
          </a:p>
        </p:txBody>
      </p:sp>
      <p:sp>
        <p:nvSpPr>
          <p:cNvPr id="5095" name="Google Shape;5095;p127"/>
          <p:cNvSpPr txBox="1"/>
          <p:nvPr/>
        </p:nvSpPr>
        <p:spPr>
          <a:xfrm>
            <a:off x="2971800" y="601980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2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9" name="Shape 5099"/>
        <p:cNvGrpSpPr/>
        <p:nvPr/>
      </p:nvGrpSpPr>
      <p:grpSpPr>
        <a:xfrm>
          <a:off x="0" y="0"/>
          <a:ext cx="0" cy="0"/>
          <a:chOff x="0" y="0"/>
          <a:chExt cx="0" cy="0"/>
        </a:xfrm>
      </p:grpSpPr>
      <p:pic>
        <p:nvPicPr>
          <p:cNvPr descr="F0632" id="5100" name="Google Shape;5100;p128"/>
          <p:cNvPicPr preferRelativeResize="0"/>
          <p:nvPr/>
        </p:nvPicPr>
        <p:blipFill rotWithShape="1">
          <a:blip r:embed="rId3">
            <a:alphaModFix/>
          </a:blip>
          <a:srcRect b="0" l="0" r="0" t="0"/>
          <a:stretch/>
        </p:blipFill>
        <p:spPr>
          <a:xfrm>
            <a:off x="3452812" y="228600"/>
            <a:ext cx="4776787" cy="6376987"/>
          </a:xfrm>
          <a:prstGeom prst="rect">
            <a:avLst/>
          </a:prstGeom>
          <a:noFill/>
          <a:ln>
            <a:noFill/>
          </a:ln>
        </p:spPr>
      </p:pic>
      <p:sp>
        <p:nvSpPr>
          <p:cNvPr id="5101" name="Google Shape;5101;p128"/>
          <p:cNvSpPr txBox="1"/>
          <p:nvPr>
            <p:ph idx="1" type="body"/>
          </p:nvPr>
        </p:nvSpPr>
        <p:spPr>
          <a:xfrm>
            <a:off x="381000" y="2971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Instruction</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sequence:</a:t>
            </a:r>
            <a:endParaRPr/>
          </a:p>
          <a:p>
            <a:pPr indent="-254000" lvl="0" marL="342900" rtl="0" algn="l">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p:txBody>
      </p:sp>
      <p:sp>
        <p:nvSpPr>
          <p:cNvPr id="5102" name="Google Shape;5102;p128"/>
          <p:cNvSpPr txBox="1"/>
          <p:nvPr/>
        </p:nvSpPr>
        <p:spPr>
          <a:xfrm>
            <a:off x="649287" y="3867150"/>
            <a:ext cx="2322512"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lw  $10, 20($1)</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sub $11, $2, $3</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and $12, $4,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or  $13, $6,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add $14, $8, $9</a:t>
            </a:r>
            <a:endParaRPr/>
          </a:p>
        </p:txBody>
      </p:sp>
      <p:sp>
        <p:nvSpPr>
          <p:cNvPr id="5103" name="Google Shape;5103;p128"/>
          <p:cNvSpPr txBox="1"/>
          <p:nvPr/>
        </p:nvSpPr>
        <p:spPr>
          <a:xfrm>
            <a:off x="2840037" y="27876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3</a:t>
            </a:r>
            <a:endParaRPr/>
          </a:p>
        </p:txBody>
      </p:sp>
      <p:sp>
        <p:nvSpPr>
          <p:cNvPr id="5104" name="Google Shape;5104;p128"/>
          <p:cNvSpPr txBox="1"/>
          <p:nvPr/>
        </p:nvSpPr>
        <p:spPr>
          <a:xfrm>
            <a:off x="2819400" y="601980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4 </a:t>
            </a:r>
            <a:endParaRPr/>
          </a:p>
        </p:txBody>
      </p:sp>
      <p:sp>
        <p:nvSpPr>
          <p:cNvPr id="5105" name="Google Shape;5105;p128"/>
          <p:cNvSpPr txBox="1"/>
          <p:nvPr/>
        </p:nvSpPr>
        <p:spPr>
          <a:xfrm>
            <a:off x="0" y="457200"/>
            <a:ext cx="3810000" cy="1981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Pipelined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Execution</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and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Control</a:t>
            </a:r>
            <a:endParaRPr/>
          </a:p>
        </p:txBody>
      </p:sp>
      <p:sp>
        <p:nvSpPr>
          <p:cNvPr id="5106" name="Google Shape;5106;p1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0" name="Shape 5110"/>
        <p:cNvGrpSpPr/>
        <p:nvPr/>
      </p:nvGrpSpPr>
      <p:grpSpPr>
        <a:xfrm>
          <a:off x="0" y="0"/>
          <a:ext cx="0" cy="0"/>
          <a:chOff x="0" y="0"/>
          <a:chExt cx="0" cy="0"/>
        </a:xfrm>
      </p:grpSpPr>
      <p:pic>
        <p:nvPicPr>
          <p:cNvPr descr="F0633" id="5111" name="Google Shape;5111;p129"/>
          <p:cNvPicPr preferRelativeResize="0"/>
          <p:nvPr/>
        </p:nvPicPr>
        <p:blipFill rotWithShape="1">
          <a:blip r:embed="rId3">
            <a:alphaModFix/>
          </a:blip>
          <a:srcRect b="0" l="0" r="0" t="0"/>
          <a:stretch/>
        </p:blipFill>
        <p:spPr>
          <a:xfrm>
            <a:off x="3670300" y="239712"/>
            <a:ext cx="4864100" cy="6376987"/>
          </a:xfrm>
          <a:prstGeom prst="rect">
            <a:avLst/>
          </a:prstGeom>
          <a:noFill/>
          <a:ln>
            <a:noFill/>
          </a:ln>
        </p:spPr>
      </p:pic>
      <p:sp>
        <p:nvSpPr>
          <p:cNvPr id="5112" name="Google Shape;5112;p129"/>
          <p:cNvSpPr txBox="1"/>
          <p:nvPr>
            <p:ph idx="1" type="body"/>
          </p:nvPr>
        </p:nvSpPr>
        <p:spPr>
          <a:xfrm>
            <a:off x="381000" y="3048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Instruction</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sequence:</a:t>
            </a:r>
            <a:endParaRPr/>
          </a:p>
          <a:p>
            <a:pPr indent="-254000" lvl="0" marL="342900" rtl="0" algn="l">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p:txBody>
      </p:sp>
      <p:sp>
        <p:nvSpPr>
          <p:cNvPr id="5113" name="Google Shape;5113;p129"/>
          <p:cNvSpPr txBox="1"/>
          <p:nvPr/>
        </p:nvSpPr>
        <p:spPr>
          <a:xfrm>
            <a:off x="649287" y="3886200"/>
            <a:ext cx="2322512"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lw  $10, 20($1)</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sub $11, $2, $3</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and $12, $4,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or  $13, $6,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add $14, $8, $9</a:t>
            </a:r>
            <a:endParaRPr/>
          </a:p>
        </p:txBody>
      </p:sp>
      <p:sp>
        <p:nvSpPr>
          <p:cNvPr id="5114" name="Google Shape;5114;p129"/>
          <p:cNvSpPr txBox="1"/>
          <p:nvPr/>
        </p:nvSpPr>
        <p:spPr>
          <a:xfrm>
            <a:off x="3048000" y="278765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5 </a:t>
            </a:r>
            <a:endParaRPr/>
          </a:p>
        </p:txBody>
      </p:sp>
      <p:sp>
        <p:nvSpPr>
          <p:cNvPr id="5115" name="Google Shape;5115;p129"/>
          <p:cNvSpPr txBox="1"/>
          <p:nvPr/>
        </p:nvSpPr>
        <p:spPr>
          <a:xfrm>
            <a:off x="3084512" y="598805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6 </a:t>
            </a:r>
            <a:endParaRPr/>
          </a:p>
        </p:txBody>
      </p:sp>
      <p:sp>
        <p:nvSpPr>
          <p:cNvPr id="5116" name="Google Shape;5116;p129"/>
          <p:cNvSpPr txBox="1"/>
          <p:nvPr/>
        </p:nvSpPr>
        <p:spPr>
          <a:xfrm>
            <a:off x="493712" y="5410200"/>
            <a:ext cx="2671762"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Label “after&lt;i&gt;” means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 th instruction after </a:t>
            </a:r>
            <a:r>
              <a:rPr b="1" i="0" lang="en-US" sz="1600" u="none">
                <a:solidFill>
                  <a:schemeClr val="dk1"/>
                </a:solidFill>
                <a:latin typeface="Courier New"/>
                <a:ea typeface="Courier New"/>
                <a:cs typeface="Courier New"/>
                <a:sym typeface="Courier New"/>
              </a:rPr>
              <a:t>add</a:t>
            </a:r>
            <a:endParaRPr/>
          </a:p>
        </p:txBody>
      </p:sp>
      <p:sp>
        <p:nvSpPr>
          <p:cNvPr id="5117" name="Google Shape;5117;p129"/>
          <p:cNvSpPr txBox="1"/>
          <p:nvPr/>
        </p:nvSpPr>
        <p:spPr>
          <a:xfrm>
            <a:off x="0" y="457200"/>
            <a:ext cx="3810000" cy="1981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Pipelined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Execution</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and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Control</a:t>
            </a:r>
            <a:endParaRPr/>
          </a:p>
        </p:txBody>
      </p:sp>
      <p:sp>
        <p:nvSpPr>
          <p:cNvPr id="5118" name="Google Shape;5118;p1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2" name="Shape 5122"/>
        <p:cNvGrpSpPr/>
        <p:nvPr/>
      </p:nvGrpSpPr>
      <p:grpSpPr>
        <a:xfrm>
          <a:off x="0" y="0"/>
          <a:ext cx="0" cy="0"/>
          <a:chOff x="0" y="0"/>
          <a:chExt cx="0" cy="0"/>
        </a:xfrm>
      </p:grpSpPr>
      <p:pic>
        <p:nvPicPr>
          <p:cNvPr descr="F0634" id="5123" name="Google Shape;5123;p130"/>
          <p:cNvPicPr preferRelativeResize="0"/>
          <p:nvPr/>
        </p:nvPicPr>
        <p:blipFill rotWithShape="1">
          <a:blip r:embed="rId3">
            <a:alphaModFix/>
          </a:blip>
          <a:srcRect b="0" l="0" r="0" t="0"/>
          <a:stretch/>
        </p:blipFill>
        <p:spPr>
          <a:xfrm>
            <a:off x="3352800" y="239712"/>
            <a:ext cx="4876800" cy="6376987"/>
          </a:xfrm>
          <a:prstGeom prst="rect">
            <a:avLst/>
          </a:prstGeom>
          <a:noFill/>
          <a:ln>
            <a:noFill/>
          </a:ln>
        </p:spPr>
      </p:pic>
      <p:sp>
        <p:nvSpPr>
          <p:cNvPr id="5124" name="Google Shape;5124;p130"/>
          <p:cNvSpPr txBox="1"/>
          <p:nvPr>
            <p:ph idx="1" type="body"/>
          </p:nvPr>
        </p:nvSpPr>
        <p:spPr>
          <a:xfrm>
            <a:off x="533400" y="3200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Instruction</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sequence:</a:t>
            </a:r>
            <a:endParaRPr/>
          </a:p>
          <a:p>
            <a:pPr indent="-254000" lvl="0" marL="342900" rtl="0" algn="l">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p:txBody>
      </p:sp>
      <p:sp>
        <p:nvSpPr>
          <p:cNvPr id="5125" name="Google Shape;5125;p130"/>
          <p:cNvSpPr txBox="1"/>
          <p:nvPr/>
        </p:nvSpPr>
        <p:spPr>
          <a:xfrm>
            <a:off x="762000" y="4038600"/>
            <a:ext cx="2322512"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lw  $10, 20($1)</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sub $11, $2, $3</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and $12, $4,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or  $13, $6,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add $14, $8, $9</a:t>
            </a:r>
            <a:endParaRPr/>
          </a:p>
        </p:txBody>
      </p:sp>
      <p:sp>
        <p:nvSpPr>
          <p:cNvPr id="5126" name="Google Shape;5126;p130"/>
          <p:cNvSpPr txBox="1"/>
          <p:nvPr/>
        </p:nvSpPr>
        <p:spPr>
          <a:xfrm>
            <a:off x="2667000" y="598805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8 </a:t>
            </a:r>
            <a:endParaRPr/>
          </a:p>
        </p:txBody>
      </p:sp>
      <p:sp>
        <p:nvSpPr>
          <p:cNvPr id="5127" name="Google Shape;5127;p130"/>
          <p:cNvSpPr txBox="1"/>
          <p:nvPr/>
        </p:nvSpPr>
        <p:spPr>
          <a:xfrm>
            <a:off x="2687637" y="27876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7</a:t>
            </a:r>
            <a:endParaRPr/>
          </a:p>
        </p:txBody>
      </p:sp>
      <p:sp>
        <p:nvSpPr>
          <p:cNvPr id="5128" name="Google Shape;5128;p130"/>
          <p:cNvSpPr txBox="1"/>
          <p:nvPr/>
        </p:nvSpPr>
        <p:spPr>
          <a:xfrm>
            <a:off x="0" y="457200"/>
            <a:ext cx="3810000" cy="1981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Pipelined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Execution</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and</a:t>
            </a:r>
            <a:br>
              <a:rPr b="0" i="0" lang="en-US" sz="3200" u="none">
                <a:solidFill>
                  <a:schemeClr val="dk2"/>
                </a:solidFill>
                <a:latin typeface="Arial"/>
                <a:ea typeface="Arial"/>
                <a:cs typeface="Arial"/>
                <a:sym typeface="Arial"/>
              </a:rPr>
            </a:br>
            <a:r>
              <a:rPr b="0" i="0" lang="en-US" sz="3200" u="none">
                <a:solidFill>
                  <a:schemeClr val="dk2"/>
                </a:solidFill>
                <a:latin typeface="Arial"/>
                <a:ea typeface="Arial"/>
                <a:cs typeface="Arial"/>
                <a:sym typeface="Arial"/>
              </a:rPr>
              <a:t>Control</a:t>
            </a:r>
            <a:endParaRPr/>
          </a:p>
        </p:txBody>
      </p:sp>
      <p:sp>
        <p:nvSpPr>
          <p:cNvPr id="5129" name="Google Shape;5129;p1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3" name="Shape 5133"/>
        <p:cNvGrpSpPr/>
        <p:nvPr/>
      </p:nvGrpSpPr>
      <p:grpSpPr>
        <a:xfrm>
          <a:off x="0" y="0"/>
          <a:ext cx="0" cy="0"/>
          <a:chOff x="0" y="0"/>
          <a:chExt cx="0" cy="0"/>
        </a:xfrm>
      </p:grpSpPr>
      <p:sp>
        <p:nvSpPr>
          <p:cNvPr id="5134" name="Google Shape;5134;p131"/>
          <p:cNvSpPr txBox="1"/>
          <p:nvPr>
            <p:ph type="title"/>
          </p:nvPr>
        </p:nvSpPr>
        <p:spPr>
          <a:xfrm>
            <a:off x="685800" y="533400"/>
            <a:ext cx="8145462"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Execution and Control</a:t>
            </a:r>
            <a:endParaRPr/>
          </a:p>
        </p:txBody>
      </p:sp>
      <p:sp>
        <p:nvSpPr>
          <p:cNvPr id="5135" name="Google Shape;5135;p131"/>
          <p:cNvSpPr txBox="1"/>
          <p:nvPr>
            <p:ph idx="1" type="body"/>
          </p:nvPr>
        </p:nvSpPr>
        <p:spPr>
          <a:xfrm>
            <a:off x="2286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Instruction</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sequence: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pic>
        <p:nvPicPr>
          <p:cNvPr descr="F0635" id="5136" name="Google Shape;5136;p131"/>
          <p:cNvPicPr preferRelativeResize="0"/>
          <p:nvPr/>
        </p:nvPicPr>
        <p:blipFill rotWithShape="1">
          <a:blip r:embed="rId3">
            <a:alphaModFix/>
          </a:blip>
          <a:srcRect b="0" l="0" r="0" t="0"/>
          <a:stretch/>
        </p:blipFill>
        <p:spPr>
          <a:xfrm>
            <a:off x="2743200" y="2316162"/>
            <a:ext cx="6096000" cy="3956050"/>
          </a:xfrm>
          <a:prstGeom prst="rect">
            <a:avLst/>
          </a:prstGeom>
          <a:noFill/>
          <a:ln>
            <a:noFill/>
          </a:ln>
        </p:spPr>
      </p:pic>
      <p:sp>
        <p:nvSpPr>
          <p:cNvPr id="5137" name="Google Shape;5137;p131"/>
          <p:cNvSpPr txBox="1"/>
          <p:nvPr/>
        </p:nvSpPr>
        <p:spPr>
          <a:xfrm>
            <a:off x="457200" y="3028950"/>
            <a:ext cx="2322512"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lw  $10, 20($1)</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sub $11, $2, $3</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and $12, $4,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or  $13, $6, $7</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add $14, $8, $9</a:t>
            </a:r>
            <a:endParaRPr/>
          </a:p>
        </p:txBody>
      </p:sp>
      <p:sp>
        <p:nvSpPr>
          <p:cNvPr id="5138" name="Google Shape;5138;p131"/>
          <p:cNvSpPr txBox="1"/>
          <p:nvPr/>
        </p:nvSpPr>
        <p:spPr>
          <a:xfrm>
            <a:off x="2322512" y="560705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9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24"/>
          <p:cNvSpPr txBox="1"/>
          <p:nvPr>
            <p:ph type="title"/>
          </p:nvPr>
        </p:nvSpPr>
        <p:spPr>
          <a:xfrm>
            <a:off x="1150937" y="4572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Bug in the Datapath</a:t>
            </a:r>
            <a:endParaRPr/>
          </a:p>
        </p:txBody>
      </p:sp>
      <p:sp>
        <p:nvSpPr>
          <p:cNvPr id="1238" name="Google Shape;1238;p24"/>
          <p:cNvSpPr txBox="1"/>
          <p:nvPr/>
        </p:nvSpPr>
        <p:spPr>
          <a:xfrm>
            <a:off x="2901950" y="3981450"/>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39" name="Google Shape;1239;p24"/>
          <p:cNvGrpSpPr/>
          <p:nvPr/>
        </p:nvGrpSpPr>
        <p:grpSpPr>
          <a:xfrm>
            <a:off x="2667000" y="4464050"/>
            <a:ext cx="238125" cy="101600"/>
            <a:chOff x="1680" y="2599"/>
            <a:chExt cx="150" cy="64"/>
          </a:xfrm>
        </p:grpSpPr>
        <p:sp>
          <p:nvSpPr>
            <p:cNvPr id="1240" name="Google Shape;1240;p24"/>
            <p:cNvSpPr/>
            <p:nvPr/>
          </p:nvSpPr>
          <p:spPr>
            <a:xfrm>
              <a:off x="1755" y="2599"/>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41" name="Google Shape;1241;p24"/>
            <p:cNvCxnSpPr/>
            <p:nvPr/>
          </p:nvCxnSpPr>
          <p:spPr>
            <a:xfrm flipH="1">
              <a:off x="1680" y="2631"/>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242" name="Google Shape;1242;p24"/>
          <p:cNvGrpSpPr/>
          <p:nvPr/>
        </p:nvGrpSpPr>
        <p:grpSpPr>
          <a:xfrm>
            <a:off x="3170237" y="3678237"/>
            <a:ext cx="85725" cy="307975"/>
            <a:chOff x="1997" y="2104"/>
            <a:chExt cx="54" cy="194"/>
          </a:xfrm>
        </p:grpSpPr>
        <p:sp>
          <p:nvSpPr>
            <p:cNvPr id="1243" name="Google Shape;1243;p24"/>
            <p:cNvSpPr/>
            <p:nvPr/>
          </p:nvSpPr>
          <p:spPr>
            <a:xfrm>
              <a:off x="1997" y="2233"/>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44" name="Google Shape;1244;p24"/>
            <p:cNvCxnSpPr/>
            <p:nvPr/>
          </p:nvCxnSpPr>
          <p:spPr>
            <a:xfrm>
              <a:off x="2024" y="2104"/>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1245" name="Google Shape;1245;p24"/>
          <p:cNvGrpSpPr/>
          <p:nvPr/>
        </p:nvGrpSpPr>
        <p:grpSpPr>
          <a:xfrm>
            <a:off x="3554412" y="3678237"/>
            <a:ext cx="84137" cy="307975"/>
            <a:chOff x="2239" y="2104"/>
            <a:chExt cx="53" cy="194"/>
          </a:xfrm>
        </p:grpSpPr>
        <p:sp>
          <p:nvSpPr>
            <p:cNvPr id="1246" name="Google Shape;1246;p24"/>
            <p:cNvSpPr/>
            <p:nvPr/>
          </p:nvSpPr>
          <p:spPr>
            <a:xfrm>
              <a:off x="2239" y="2233"/>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47" name="Google Shape;1247;p24"/>
            <p:cNvCxnSpPr/>
            <p:nvPr/>
          </p:nvCxnSpPr>
          <p:spPr>
            <a:xfrm>
              <a:off x="2265" y="2104"/>
              <a:ext cx="1" cy="172"/>
            </a:xfrm>
            <a:prstGeom prst="straightConnector1">
              <a:avLst/>
            </a:prstGeom>
            <a:noFill/>
            <a:ln cap="flat" cmpd="sng" w="17450">
              <a:solidFill>
                <a:srgbClr val="440000"/>
              </a:solidFill>
              <a:prstDash val="solid"/>
              <a:miter lim="800000"/>
              <a:headEnd len="med" w="med" type="none"/>
              <a:tailEnd len="med" w="med" type="none"/>
            </a:ln>
          </p:spPr>
        </p:cxnSp>
      </p:grpSp>
      <p:cxnSp>
        <p:nvCxnSpPr>
          <p:cNvPr id="1248" name="Google Shape;1248;p24"/>
          <p:cNvCxnSpPr/>
          <p:nvPr/>
        </p:nvCxnSpPr>
        <p:spPr>
          <a:xfrm flipH="1">
            <a:off x="3170237" y="378142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249" name="Google Shape;1249;p24"/>
          <p:cNvSpPr txBox="1"/>
          <p:nvPr/>
        </p:nvSpPr>
        <p:spPr>
          <a:xfrm>
            <a:off x="3255962" y="3773487"/>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1250" name="Google Shape;1250;p24"/>
          <p:cNvCxnSpPr/>
          <p:nvPr/>
        </p:nvCxnSpPr>
        <p:spPr>
          <a:xfrm flipH="1">
            <a:off x="3554412" y="378142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251" name="Google Shape;1251;p24"/>
          <p:cNvSpPr txBox="1"/>
          <p:nvPr/>
        </p:nvSpPr>
        <p:spPr>
          <a:xfrm>
            <a:off x="3638550" y="3773487"/>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1252" name="Google Shape;1252;p24"/>
          <p:cNvCxnSpPr/>
          <p:nvPr/>
        </p:nvCxnSpPr>
        <p:spPr>
          <a:xfrm flipH="1">
            <a:off x="2436812" y="4054475"/>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253" name="Google Shape;1253;p24"/>
          <p:cNvSpPr txBox="1"/>
          <p:nvPr/>
        </p:nvSpPr>
        <p:spPr>
          <a:xfrm>
            <a:off x="2522537" y="3740150"/>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sp>
        <p:nvSpPr>
          <p:cNvPr id="1254" name="Google Shape;1254;p24"/>
          <p:cNvSpPr txBox="1"/>
          <p:nvPr/>
        </p:nvSpPr>
        <p:spPr>
          <a:xfrm>
            <a:off x="3987800" y="4148137"/>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RD1</a:t>
            </a:r>
            <a:endParaRPr/>
          </a:p>
        </p:txBody>
      </p:sp>
      <p:sp>
        <p:nvSpPr>
          <p:cNvPr id="1255" name="Google Shape;1255;p24"/>
          <p:cNvSpPr txBox="1"/>
          <p:nvPr/>
        </p:nvSpPr>
        <p:spPr>
          <a:xfrm>
            <a:off x="3987800" y="4641850"/>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RD2</a:t>
            </a:r>
            <a:endParaRPr/>
          </a:p>
        </p:txBody>
      </p:sp>
      <p:sp>
        <p:nvSpPr>
          <p:cNvPr id="1256" name="Google Shape;1256;p24"/>
          <p:cNvSpPr txBox="1"/>
          <p:nvPr/>
        </p:nvSpPr>
        <p:spPr>
          <a:xfrm>
            <a:off x="3109912" y="3994150"/>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RN1</a:t>
            </a:r>
            <a:endParaRPr/>
          </a:p>
        </p:txBody>
      </p:sp>
      <p:sp>
        <p:nvSpPr>
          <p:cNvPr id="1257" name="Google Shape;1257;p24"/>
          <p:cNvSpPr txBox="1"/>
          <p:nvPr/>
        </p:nvSpPr>
        <p:spPr>
          <a:xfrm>
            <a:off x="3494087" y="3994150"/>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RN2</a:t>
            </a:r>
            <a:endParaRPr/>
          </a:p>
        </p:txBody>
      </p:sp>
      <p:sp>
        <p:nvSpPr>
          <p:cNvPr id="1258" name="Google Shape;1258;p24"/>
          <p:cNvSpPr txBox="1"/>
          <p:nvPr/>
        </p:nvSpPr>
        <p:spPr>
          <a:xfrm>
            <a:off x="3878262" y="3994150"/>
            <a:ext cx="190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WN</a:t>
            </a:r>
            <a:endParaRPr/>
          </a:p>
        </p:txBody>
      </p:sp>
      <p:sp>
        <p:nvSpPr>
          <p:cNvPr id="1259" name="Google Shape;1259;p24"/>
          <p:cNvSpPr txBox="1"/>
          <p:nvPr/>
        </p:nvSpPr>
        <p:spPr>
          <a:xfrm>
            <a:off x="2957512" y="4454525"/>
            <a:ext cx="190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1260" name="Google Shape;1260;p24"/>
          <p:cNvSpPr txBox="1"/>
          <p:nvPr/>
        </p:nvSpPr>
        <p:spPr>
          <a:xfrm>
            <a:off x="3094037" y="4241800"/>
            <a:ext cx="914400"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Register File</a:t>
            </a:r>
            <a:endParaRPr/>
          </a:p>
        </p:txBody>
      </p:sp>
      <p:sp>
        <p:nvSpPr>
          <p:cNvPr id="1261" name="Google Shape;1261;p24"/>
          <p:cNvSpPr/>
          <p:nvPr/>
        </p:nvSpPr>
        <p:spPr>
          <a:xfrm>
            <a:off x="5472112" y="3978275"/>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2" name="Google Shape;1262;p24"/>
          <p:cNvSpPr/>
          <p:nvPr/>
        </p:nvSpPr>
        <p:spPr>
          <a:xfrm>
            <a:off x="5489575" y="3994150"/>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63" name="Google Shape;1263;p24"/>
          <p:cNvGrpSpPr/>
          <p:nvPr/>
        </p:nvGrpSpPr>
        <p:grpSpPr>
          <a:xfrm>
            <a:off x="4278312" y="4156075"/>
            <a:ext cx="1201737" cy="103187"/>
            <a:chOff x="2695" y="2405"/>
            <a:chExt cx="757" cy="65"/>
          </a:xfrm>
        </p:grpSpPr>
        <p:sp>
          <p:nvSpPr>
            <p:cNvPr id="1264" name="Google Shape;1264;p24"/>
            <p:cNvSpPr/>
            <p:nvPr/>
          </p:nvSpPr>
          <p:spPr>
            <a:xfrm>
              <a:off x="3377" y="2405"/>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65" name="Google Shape;1265;p24"/>
            <p:cNvCxnSpPr/>
            <p:nvPr/>
          </p:nvCxnSpPr>
          <p:spPr>
            <a:xfrm flipH="1">
              <a:off x="2695" y="2438"/>
              <a:ext cx="72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266" name="Google Shape;1266;p24"/>
          <p:cNvCxnSpPr/>
          <p:nvPr/>
        </p:nvCxnSpPr>
        <p:spPr>
          <a:xfrm flipH="1">
            <a:off x="5932487" y="4514850"/>
            <a:ext cx="571500" cy="1587"/>
          </a:xfrm>
          <a:prstGeom prst="straightConnector1">
            <a:avLst/>
          </a:prstGeom>
          <a:noFill/>
          <a:ln cap="flat" cmpd="sng" w="25400">
            <a:solidFill>
              <a:srgbClr val="000000"/>
            </a:solidFill>
            <a:prstDash val="solid"/>
            <a:miter lim="800000"/>
            <a:headEnd len="med" w="med" type="none"/>
            <a:tailEnd len="med" w="med" type="none"/>
          </a:ln>
        </p:spPr>
      </p:cxnSp>
      <p:sp>
        <p:nvSpPr>
          <p:cNvPr id="1267" name="Google Shape;1267;p24"/>
          <p:cNvSpPr txBox="1"/>
          <p:nvPr/>
        </p:nvSpPr>
        <p:spPr>
          <a:xfrm>
            <a:off x="5540375" y="4241800"/>
            <a:ext cx="3127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ALU</a:t>
            </a:r>
            <a:endParaRPr/>
          </a:p>
        </p:txBody>
      </p:sp>
      <p:cxnSp>
        <p:nvCxnSpPr>
          <p:cNvPr id="1268" name="Google Shape;1268;p24"/>
          <p:cNvCxnSpPr/>
          <p:nvPr/>
        </p:nvCxnSpPr>
        <p:spPr>
          <a:xfrm flipH="1">
            <a:off x="2667000" y="6467475"/>
            <a:ext cx="641191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269" name="Google Shape;1269;p24"/>
          <p:cNvCxnSpPr/>
          <p:nvPr/>
        </p:nvCxnSpPr>
        <p:spPr>
          <a:xfrm>
            <a:off x="9078912" y="5316537"/>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1270" name="Google Shape;1270;p24"/>
          <p:cNvCxnSpPr/>
          <p:nvPr/>
        </p:nvCxnSpPr>
        <p:spPr>
          <a:xfrm>
            <a:off x="2667000" y="4514850"/>
            <a:ext cx="1587" cy="1952625"/>
          </a:xfrm>
          <a:prstGeom prst="straightConnector1">
            <a:avLst/>
          </a:prstGeom>
          <a:noFill/>
          <a:ln cap="flat" cmpd="sng" w="25400">
            <a:solidFill>
              <a:srgbClr val="000000"/>
            </a:solidFill>
            <a:prstDash val="solid"/>
            <a:miter lim="800000"/>
            <a:headEnd len="med" w="med" type="none"/>
            <a:tailEnd len="med" w="med" type="none"/>
          </a:ln>
        </p:spPr>
      </p:cxnSp>
      <p:cxnSp>
        <p:nvCxnSpPr>
          <p:cNvPr id="1271" name="Google Shape;1271;p24"/>
          <p:cNvCxnSpPr/>
          <p:nvPr/>
        </p:nvCxnSpPr>
        <p:spPr>
          <a:xfrm flipH="1">
            <a:off x="2019300" y="3670300"/>
            <a:ext cx="1952625" cy="1587"/>
          </a:xfrm>
          <a:prstGeom prst="straightConnector1">
            <a:avLst/>
          </a:prstGeom>
          <a:noFill/>
          <a:ln cap="flat" cmpd="sng" w="25400">
            <a:solidFill>
              <a:srgbClr val="440000"/>
            </a:solidFill>
            <a:prstDash val="solid"/>
            <a:miter lim="800000"/>
            <a:headEnd len="med" w="med" type="none"/>
            <a:tailEnd len="med" w="med" type="none"/>
          </a:ln>
        </p:spPr>
      </p:cxnSp>
      <p:grpSp>
        <p:nvGrpSpPr>
          <p:cNvPr id="1272" name="Google Shape;1272;p24"/>
          <p:cNvGrpSpPr/>
          <p:nvPr/>
        </p:nvGrpSpPr>
        <p:grpSpPr>
          <a:xfrm>
            <a:off x="4278312" y="4651375"/>
            <a:ext cx="819150" cy="101600"/>
            <a:chOff x="2695" y="2717"/>
            <a:chExt cx="516" cy="64"/>
          </a:xfrm>
        </p:grpSpPr>
        <p:sp>
          <p:nvSpPr>
            <p:cNvPr id="1273" name="Google Shape;1273;p24"/>
            <p:cNvSpPr/>
            <p:nvPr/>
          </p:nvSpPr>
          <p:spPr>
            <a:xfrm>
              <a:off x="3136" y="271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74" name="Google Shape;1274;p24"/>
            <p:cNvCxnSpPr/>
            <p:nvPr/>
          </p:nvCxnSpPr>
          <p:spPr>
            <a:xfrm flipH="1">
              <a:off x="2695" y="2749"/>
              <a:ext cx="47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275" name="Google Shape;1275;p24"/>
          <p:cNvGrpSpPr/>
          <p:nvPr/>
        </p:nvGrpSpPr>
        <p:grpSpPr>
          <a:xfrm>
            <a:off x="4738687" y="4957762"/>
            <a:ext cx="358775" cy="103187"/>
            <a:chOff x="2985" y="2910"/>
            <a:chExt cx="226" cy="65"/>
          </a:xfrm>
        </p:grpSpPr>
        <p:sp>
          <p:nvSpPr>
            <p:cNvPr id="1276" name="Google Shape;1276;p24"/>
            <p:cNvSpPr/>
            <p:nvPr/>
          </p:nvSpPr>
          <p:spPr>
            <a:xfrm>
              <a:off x="3136" y="2910"/>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77" name="Google Shape;1277;p24"/>
            <p:cNvCxnSpPr/>
            <p:nvPr/>
          </p:nvCxnSpPr>
          <p:spPr>
            <a:xfrm flipH="1">
              <a:off x="2985" y="2943"/>
              <a:ext cx="188"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278" name="Google Shape;1278;p24"/>
          <p:cNvCxnSpPr/>
          <p:nvPr/>
        </p:nvCxnSpPr>
        <p:spPr>
          <a:xfrm>
            <a:off x="4738687" y="3475037"/>
            <a:ext cx="1587" cy="1995487"/>
          </a:xfrm>
          <a:prstGeom prst="straightConnector1">
            <a:avLst/>
          </a:prstGeom>
          <a:noFill/>
          <a:ln cap="flat" cmpd="sng" w="25400">
            <a:solidFill>
              <a:srgbClr val="000000"/>
            </a:solidFill>
            <a:prstDash val="solid"/>
            <a:miter lim="800000"/>
            <a:headEnd len="med" w="med" type="none"/>
            <a:tailEnd len="med" w="med" type="none"/>
          </a:ln>
        </p:spPr>
      </p:cxnSp>
      <p:grpSp>
        <p:nvGrpSpPr>
          <p:cNvPr id="1279" name="Google Shape;1279;p24"/>
          <p:cNvGrpSpPr/>
          <p:nvPr/>
        </p:nvGrpSpPr>
        <p:grpSpPr>
          <a:xfrm>
            <a:off x="3865562" y="5132387"/>
            <a:ext cx="263525" cy="692150"/>
            <a:chOff x="2435" y="3020"/>
            <a:chExt cx="166" cy="436"/>
          </a:xfrm>
        </p:grpSpPr>
        <p:sp>
          <p:nvSpPr>
            <p:cNvPr id="1280" name="Google Shape;1280;p24"/>
            <p:cNvSpPr/>
            <p:nvPr/>
          </p:nvSpPr>
          <p:spPr>
            <a:xfrm>
              <a:off x="2435" y="3020"/>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1" name="Google Shape;1281;p24"/>
            <p:cNvSpPr txBox="1"/>
            <p:nvPr/>
          </p:nvSpPr>
          <p:spPr>
            <a:xfrm>
              <a:off x="2496" y="3039"/>
              <a:ext cx="48"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E</a:t>
              </a:r>
              <a:endParaRPr/>
            </a:p>
          </p:txBody>
        </p:sp>
        <p:sp>
          <p:nvSpPr>
            <p:cNvPr id="1282" name="Google Shape;1282;p24"/>
            <p:cNvSpPr txBox="1"/>
            <p:nvPr/>
          </p:nvSpPr>
          <p:spPr>
            <a:xfrm>
              <a:off x="2496" y="3120"/>
              <a:ext cx="48"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X</a:t>
              </a:r>
              <a:endParaRPr/>
            </a:p>
          </p:txBody>
        </p:sp>
        <p:sp>
          <p:nvSpPr>
            <p:cNvPr id="1283" name="Google Shape;1283;p24"/>
            <p:cNvSpPr txBox="1"/>
            <p:nvPr/>
          </p:nvSpPr>
          <p:spPr>
            <a:xfrm>
              <a:off x="2496" y="3200"/>
              <a:ext cx="44"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T</a:t>
              </a:r>
              <a:endParaRPr/>
            </a:p>
          </p:txBody>
        </p:sp>
        <p:sp>
          <p:nvSpPr>
            <p:cNvPr id="1284" name="Google Shape;1284;p24"/>
            <p:cNvSpPr txBox="1"/>
            <p:nvPr/>
          </p:nvSpPr>
          <p:spPr>
            <a:xfrm>
              <a:off x="2496" y="3281"/>
              <a:ext cx="52"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N</a:t>
              </a:r>
              <a:endParaRPr/>
            </a:p>
          </p:txBody>
        </p:sp>
        <p:sp>
          <p:nvSpPr>
            <p:cNvPr id="1285" name="Google Shape;1285;p24"/>
            <p:cNvSpPr txBox="1"/>
            <p:nvPr/>
          </p:nvSpPr>
          <p:spPr>
            <a:xfrm>
              <a:off x="2496" y="3361"/>
              <a:ext cx="52"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D</a:t>
              </a:r>
              <a:endParaRPr/>
            </a:p>
          </p:txBody>
        </p:sp>
      </p:grpSp>
      <p:cxnSp>
        <p:nvCxnSpPr>
          <p:cNvPr id="1286" name="Google Shape;1286;p24"/>
          <p:cNvCxnSpPr/>
          <p:nvPr/>
        </p:nvCxnSpPr>
        <p:spPr>
          <a:xfrm flipH="1">
            <a:off x="3587750" y="5435600"/>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1287" name="Google Shape;1287;p24"/>
          <p:cNvSpPr txBox="1"/>
          <p:nvPr/>
        </p:nvSpPr>
        <p:spPr>
          <a:xfrm>
            <a:off x="3595687" y="5308600"/>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grpSp>
        <p:nvGrpSpPr>
          <p:cNvPr id="1288" name="Google Shape;1288;p24"/>
          <p:cNvGrpSpPr/>
          <p:nvPr/>
        </p:nvGrpSpPr>
        <p:grpSpPr>
          <a:xfrm>
            <a:off x="2479675" y="5418137"/>
            <a:ext cx="1389062" cy="103187"/>
            <a:chOff x="1562" y="3200"/>
            <a:chExt cx="875" cy="65"/>
          </a:xfrm>
        </p:grpSpPr>
        <p:sp>
          <p:nvSpPr>
            <p:cNvPr id="1289" name="Google Shape;1289;p24"/>
            <p:cNvSpPr/>
            <p:nvPr/>
          </p:nvSpPr>
          <p:spPr>
            <a:xfrm>
              <a:off x="2362" y="3200"/>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90" name="Google Shape;1290;p24"/>
            <p:cNvCxnSpPr/>
            <p:nvPr/>
          </p:nvCxnSpPr>
          <p:spPr>
            <a:xfrm flipH="1">
              <a:off x="1562" y="3233"/>
              <a:ext cx="838" cy="1"/>
            </a:xfrm>
            <a:prstGeom prst="straightConnector1">
              <a:avLst/>
            </a:prstGeom>
            <a:noFill/>
            <a:ln cap="flat" cmpd="sng" w="25400">
              <a:solidFill>
                <a:srgbClr val="440000"/>
              </a:solidFill>
              <a:prstDash val="solid"/>
              <a:miter lim="800000"/>
              <a:headEnd len="med" w="med" type="none"/>
              <a:tailEnd len="med" w="med" type="none"/>
            </a:ln>
          </p:spPr>
        </p:cxnSp>
      </p:grpSp>
      <p:cxnSp>
        <p:nvCxnSpPr>
          <p:cNvPr id="1291" name="Google Shape;1291;p24"/>
          <p:cNvCxnSpPr/>
          <p:nvPr/>
        </p:nvCxnSpPr>
        <p:spPr>
          <a:xfrm flipH="1">
            <a:off x="4202112" y="5435600"/>
            <a:ext cx="76200" cy="76200"/>
          </a:xfrm>
          <a:prstGeom prst="straightConnector1">
            <a:avLst/>
          </a:prstGeom>
          <a:noFill/>
          <a:ln cap="flat" cmpd="sng" w="9525">
            <a:solidFill>
              <a:srgbClr val="000000"/>
            </a:solidFill>
            <a:prstDash val="solid"/>
            <a:miter lim="800000"/>
            <a:headEnd len="med" w="med" type="none"/>
            <a:tailEnd len="med" w="med" type="none"/>
          </a:ln>
        </p:spPr>
      </p:cxnSp>
      <p:sp>
        <p:nvSpPr>
          <p:cNvPr id="1292" name="Google Shape;1292;p24"/>
          <p:cNvSpPr txBox="1"/>
          <p:nvPr/>
        </p:nvSpPr>
        <p:spPr>
          <a:xfrm>
            <a:off x="4176712" y="5308600"/>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cxnSp>
        <p:nvCxnSpPr>
          <p:cNvPr id="1293" name="Google Shape;1293;p24"/>
          <p:cNvCxnSpPr/>
          <p:nvPr/>
        </p:nvCxnSpPr>
        <p:spPr>
          <a:xfrm flipH="1">
            <a:off x="4124325" y="5470525"/>
            <a:ext cx="61436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294" name="Google Shape;1294;p24"/>
          <p:cNvCxnSpPr/>
          <p:nvPr/>
        </p:nvCxnSpPr>
        <p:spPr>
          <a:xfrm>
            <a:off x="2479675" y="3670300"/>
            <a:ext cx="1587" cy="1800225"/>
          </a:xfrm>
          <a:prstGeom prst="straightConnector1">
            <a:avLst/>
          </a:prstGeom>
          <a:noFill/>
          <a:ln cap="flat" cmpd="sng" w="25400">
            <a:solidFill>
              <a:srgbClr val="440000"/>
            </a:solidFill>
            <a:prstDash val="solid"/>
            <a:miter lim="800000"/>
            <a:headEnd len="med" w="med" type="none"/>
            <a:tailEnd len="med" w="med" type="none"/>
          </a:ln>
        </p:spPr>
      </p:cxnSp>
      <p:sp>
        <p:nvSpPr>
          <p:cNvPr id="1295" name="Google Shape;1295;p24"/>
          <p:cNvSpPr txBox="1"/>
          <p:nvPr/>
        </p:nvSpPr>
        <p:spPr>
          <a:xfrm>
            <a:off x="6738937" y="4629150"/>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96" name="Google Shape;1296;p24"/>
          <p:cNvCxnSpPr/>
          <p:nvPr/>
        </p:nvCxnSpPr>
        <p:spPr>
          <a:xfrm flipH="1">
            <a:off x="8848725" y="5316537"/>
            <a:ext cx="230187" cy="1587"/>
          </a:xfrm>
          <a:prstGeom prst="straightConnector1">
            <a:avLst/>
          </a:prstGeom>
          <a:noFill/>
          <a:ln cap="flat" cmpd="sng" w="25400">
            <a:solidFill>
              <a:srgbClr val="000000"/>
            </a:solidFill>
            <a:prstDash val="solid"/>
            <a:miter lim="800000"/>
            <a:headEnd len="med" w="med" type="none"/>
            <a:tailEnd len="med" w="med" type="none"/>
          </a:ln>
        </p:spPr>
      </p:cxnSp>
      <p:sp>
        <p:nvSpPr>
          <p:cNvPr id="1297" name="Google Shape;1297;p24"/>
          <p:cNvSpPr txBox="1"/>
          <p:nvPr/>
        </p:nvSpPr>
        <p:spPr>
          <a:xfrm>
            <a:off x="7672387" y="5102225"/>
            <a:ext cx="165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1298" name="Google Shape;1298;p24"/>
          <p:cNvSpPr txBox="1"/>
          <p:nvPr/>
        </p:nvSpPr>
        <p:spPr>
          <a:xfrm>
            <a:off x="6794500" y="5375275"/>
            <a:ext cx="190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1299" name="Google Shape;1299;p24"/>
          <p:cNvSpPr txBox="1"/>
          <p:nvPr/>
        </p:nvSpPr>
        <p:spPr>
          <a:xfrm>
            <a:off x="7118350" y="4967287"/>
            <a:ext cx="328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Data</a:t>
            </a:r>
            <a:endParaRPr/>
          </a:p>
        </p:txBody>
      </p:sp>
      <p:sp>
        <p:nvSpPr>
          <p:cNvPr id="1300" name="Google Shape;1300;p24"/>
          <p:cNvSpPr txBox="1"/>
          <p:nvPr/>
        </p:nvSpPr>
        <p:spPr>
          <a:xfrm>
            <a:off x="6999287" y="5121275"/>
            <a:ext cx="582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grpSp>
        <p:nvGrpSpPr>
          <p:cNvPr id="1301" name="Google Shape;1301;p24"/>
          <p:cNvGrpSpPr/>
          <p:nvPr/>
        </p:nvGrpSpPr>
        <p:grpSpPr>
          <a:xfrm>
            <a:off x="6503987" y="4805362"/>
            <a:ext cx="238125" cy="101600"/>
            <a:chOff x="4097" y="2814"/>
            <a:chExt cx="150" cy="64"/>
          </a:xfrm>
        </p:grpSpPr>
        <p:sp>
          <p:nvSpPr>
            <p:cNvPr id="1302" name="Google Shape;1302;p24"/>
            <p:cNvSpPr/>
            <p:nvPr/>
          </p:nvSpPr>
          <p:spPr>
            <a:xfrm>
              <a:off x="4172" y="2814"/>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03" name="Google Shape;1303;p24"/>
            <p:cNvCxnSpPr/>
            <p:nvPr/>
          </p:nvCxnSpPr>
          <p:spPr>
            <a:xfrm flipH="1">
              <a:off x="4097" y="2846"/>
              <a:ext cx="113"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04" name="Google Shape;1304;p24"/>
          <p:cNvSpPr txBox="1"/>
          <p:nvPr/>
        </p:nvSpPr>
        <p:spPr>
          <a:xfrm>
            <a:off x="6794500" y="4795837"/>
            <a:ext cx="330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cxnSp>
        <p:nvCxnSpPr>
          <p:cNvPr id="1305" name="Google Shape;1305;p24"/>
          <p:cNvCxnSpPr/>
          <p:nvPr/>
        </p:nvCxnSpPr>
        <p:spPr>
          <a:xfrm>
            <a:off x="6503987" y="4514850"/>
            <a:ext cx="1587" cy="1458912"/>
          </a:xfrm>
          <a:prstGeom prst="straightConnector1">
            <a:avLst/>
          </a:prstGeom>
          <a:noFill/>
          <a:ln cap="flat" cmpd="sng" w="25400">
            <a:solidFill>
              <a:srgbClr val="000000"/>
            </a:solidFill>
            <a:prstDash val="solid"/>
            <a:miter lim="800000"/>
            <a:headEnd len="med" w="med" type="none"/>
            <a:tailEnd len="med" w="med" type="none"/>
          </a:ln>
        </p:spPr>
      </p:cxnSp>
      <p:cxnSp>
        <p:nvCxnSpPr>
          <p:cNvPr id="1306" name="Google Shape;1306;p24"/>
          <p:cNvCxnSpPr/>
          <p:nvPr/>
        </p:nvCxnSpPr>
        <p:spPr>
          <a:xfrm flipH="1">
            <a:off x="3937000" y="3781425"/>
            <a:ext cx="77787" cy="76200"/>
          </a:xfrm>
          <a:prstGeom prst="straightConnector1">
            <a:avLst/>
          </a:prstGeom>
          <a:noFill/>
          <a:ln cap="flat" cmpd="sng" w="9525">
            <a:solidFill>
              <a:srgbClr val="440000"/>
            </a:solidFill>
            <a:prstDash val="solid"/>
            <a:miter lim="800000"/>
            <a:headEnd len="med" w="med" type="none"/>
            <a:tailEnd len="med" w="med" type="none"/>
          </a:ln>
        </p:spPr>
      </p:cxnSp>
      <p:sp>
        <p:nvSpPr>
          <p:cNvPr id="1307" name="Google Shape;1307;p24"/>
          <p:cNvSpPr txBox="1"/>
          <p:nvPr/>
        </p:nvSpPr>
        <p:spPr>
          <a:xfrm>
            <a:off x="4022725" y="3773487"/>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grpSp>
        <p:nvGrpSpPr>
          <p:cNvPr id="1308" name="Google Shape;1308;p24"/>
          <p:cNvGrpSpPr/>
          <p:nvPr/>
        </p:nvGrpSpPr>
        <p:grpSpPr>
          <a:xfrm>
            <a:off x="3937000" y="3678237"/>
            <a:ext cx="85725" cy="307975"/>
            <a:chOff x="2480" y="2104"/>
            <a:chExt cx="54" cy="194"/>
          </a:xfrm>
        </p:grpSpPr>
        <p:sp>
          <p:nvSpPr>
            <p:cNvPr id="1309" name="Google Shape;1309;p24"/>
            <p:cNvSpPr/>
            <p:nvPr/>
          </p:nvSpPr>
          <p:spPr>
            <a:xfrm>
              <a:off x="2480" y="2233"/>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10" name="Google Shape;1310;p24"/>
            <p:cNvCxnSpPr/>
            <p:nvPr/>
          </p:nvCxnSpPr>
          <p:spPr>
            <a:xfrm>
              <a:off x="2507" y="2104"/>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1311" name="Google Shape;1311;p24"/>
          <p:cNvGrpSpPr/>
          <p:nvPr/>
        </p:nvGrpSpPr>
        <p:grpSpPr>
          <a:xfrm>
            <a:off x="5276850" y="4805362"/>
            <a:ext cx="203200" cy="101600"/>
            <a:chOff x="3324" y="2814"/>
            <a:chExt cx="128" cy="64"/>
          </a:xfrm>
        </p:grpSpPr>
        <p:sp>
          <p:nvSpPr>
            <p:cNvPr id="1312" name="Google Shape;1312;p24"/>
            <p:cNvSpPr/>
            <p:nvPr/>
          </p:nvSpPr>
          <p:spPr>
            <a:xfrm>
              <a:off x="3377" y="2814"/>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13" name="Google Shape;1313;p24"/>
            <p:cNvCxnSpPr/>
            <p:nvPr/>
          </p:nvCxnSpPr>
          <p:spPr>
            <a:xfrm flipH="1">
              <a:off x="3324" y="2846"/>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14" name="Google Shape;1314;p24"/>
          <p:cNvSpPr txBox="1"/>
          <p:nvPr/>
        </p:nvSpPr>
        <p:spPr>
          <a:xfrm>
            <a:off x="2684462" y="3525837"/>
            <a:ext cx="6223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Arial"/>
              <a:buNone/>
            </a:pPr>
            <a:r>
              <a:rPr b="1" i="0" lang="en-US" sz="900" u="none">
                <a:solidFill>
                  <a:srgbClr val="440000"/>
                </a:solidFill>
                <a:latin typeface="Arial"/>
                <a:ea typeface="Arial"/>
                <a:cs typeface="Arial"/>
                <a:sym typeface="Arial"/>
              </a:rPr>
              <a:t>Instruction </a:t>
            </a:r>
            <a:endParaRPr/>
          </a:p>
        </p:txBody>
      </p:sp>
      <p:sp>
        <p:nvSpPr>
          <p:cNvPr id="1315" name="Google Shape;1315;p24"/>
          <p:cNvSpPr txBox="1"/>
          <p:nvPr/>
        </p:nvSpPr>
        <p:spPr>
          <a:xfrm>
            <a:off x="3375025" y="3535362"/>
            <a:ext cx="68262"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a:solidFill>
                  <a:srgbClr val="440000"/>
                </a:solidFill>
                <a:latin typeface="Courier New"/>
                <a:ea typeface="Courier New"/>
                <a:cs typeface="Courier New"/>
                <a:sym typeface="Courier New"/>
              </a:rPr>
              <a:t>I</a:t>
            </a:r>
            <a:endParaRPr/>
          </a:p>
        </p:txBody>
      </p:sp>
      <p:cxnSp>
        <p:nvCxnSpPr>
          <p:cNvPr id="1316" name="Google Shape;1316;p24"/>
          <p:cNvCxnSpPr/>
          <p:nvPr/>
        </p:nvCxnSpPr>
        <p:spPr>
          <a:xfrm flipH="1">
            <a:off x="2052637" y="3627437"/>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317" name="Google Shape;1317;p24"/>
          <p:cNvSpPr txBox="1"/>
          <p:nvPr/>
        </p:nvSpPr>
        <p:spPr>
          <a:xfrm>
            <a:off x="2062162" y="3697287"/>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grpSp>
        <p:nvGrpSpPr>
          <p:cNvPr id="1318" name="Google Shape;1318;p24"/>
          <p:cNvGrpSpPr/>
          <p:nvPr/>
        </p:nvGrpSpPr>
        <p:grpSpPr>
          <a:xfrm>
            <a:off x="5080000" y="4591050"/>
            <a:ext cx="169862" cy="554037"/>
            <a:chOff x="3200" y="2679"/>
            <a:chExt cx="107" cy="349"/>
          </a:xfrm>
        </p:grpSpPr>
        <p:sp>
          <p:nvSpPr>
            <p:cNvPr id="1319" name="Google Shape;1319;p24"/>
            <p:cNvSpPr/>
            <p:nvPr/>
          </p:nvSpPr>
          <p:spPr>
            <a:xfrm>
              <a:off x="3200" y="2679"/>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0" name="Google Shape;1320;p24"/>
            <p:cNvSpPr/>
            <p:nvPr/>
          </p:nvSpPr>
          <p:spPr>
            <a:xfrm>
              <a:off x="3211" y="2690"/>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1" name="Google Shape;1321;p24"/>
            <p:cNvSpPr txBox="1"/>
            <p:nvPr/>
          </p:nvSpPr>
          <p:spPr>
            <a:xfrm>
              <a:off x="3232" y="2760"/>
              <a:ext cx="4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1322" name="Google Shape;1322;p24"/>
            <p:cNvSpPr txBox="1"/>
            <p:nvPr/>
          </p:nvSpPr>
          <p:spPr>
            <a:xfrm>
              <a:off x="3232" y="2824"/>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1323" name="Google Shape;1323;p24"/>
            <p:cNvSpPr txBox="1"/>
            <p:nvPr/>
          </p:nvSpPr>
          <p:spPr>
            <a:xfrm>
              <a:off x="3238" y="2889"/>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1324" name="Google Shape;1324;p24"/>
          <p:cNvGrpSpPr/>
          <p:nvPr/>
        </p:nvGrpSpPr>
        <p:grpSpPr>
          <a:xfrm>
            <a:off x="7885112" y="5111750"/>
            <a:ext cx="776287" cy="101600"/>
            <a:chOff x="4967" y="3007"/>
            <a:chExt cx="489" cy="64"/>
          </a:xfrm>
        </p:grpSpPr>
        <p:sp>
          <p:nvSpPr>
            <p:cNvPr id="1325" name="Google Shape;1325;p24"/>
            <p:cNvSpPr/>
            <p:nvPr/>
          </p:nvSpPr>
          <p:spPr>
            <a:xfrm>
              <a:off x="5381" y="300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26" name="Google Shape;1326;p24"/>
            <p:cNvCxnSpPr/>
            <p:nvPr/>
          </p:nvCxnSpPr>
          <p:spPr>
            <a:xfrm flipH="1">
              <a:off x="4967" y="3039"/>
              <a:ext cx="451"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327" name="Google Shape;1327;p24"/>
          <p:cNvGrpSpPr/>
          <p:nvPr/>
        </p:nvGrpSpPr>
        <p:grpSpPr>
          <a:xfrm>
            <a:off x="8345487" y="5384800"/>
            <a:ext cx="358775" cy="101600"/>
            <a:chOff x="5257" y="3179"/>
            <a:chExt cx="226" cy="64"/>
          </a:xfrm>
        </p:grpSpPr>
        <p:sp>
          <p:nvSpPr>
            <p:cNvPr id="1328" name="Google Shape;1328;p24"/>
            <p:cNvSpPr/>
            <p:nvPr/>
          </p:nvSpPr>
          <p:spPr>
            <a:xfrm>
              <a:off x="5408" y="3179"/>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29" name="Google Shape;1329;p24"/>
            <p:cNvCxnSpPr/>
            <p:nvPr/>
          </p:nvCxnSpPr>
          <p:spPr>
            <a:xfrm flipH="1">
              <a:off x="5257" y="3211"/>
              <a:ext cx="18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330" name="Google Shape;1330;p24"/>
          <p:cNvGrpSpPr/>
          <p:nvPr/>
        </p:nvGrpSpPr>
        <p:grpSpPr>
          <a:xfrm>
            <a:off x="4857750" y="5384800"/>
            <a:ext cx="1884362" cy="101600"/>
            <a:chOff x="3060" y="3179"/>
            <a:chExt cx="1187" cy="64"/>
          </a:xfrm>
        </p:grpSpPr>
        <p:sp>
          <p:nvSpPr>
            <p:cNvPr id="1331" name="Google Shape;1331;p24"/>
            <p:cNvSpPr/>
            <p:nvPr/>
          </p:nvSpPr>
          <p:spPr>
            <a:xfrm>
              <a:off x="4172" y="3179"/>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32" name="Google Shape;1332;p24"/>
            <p:cNvCxnSpPr/>
            <p:nvPr/>
          </p:nvCxnSpPr>
          <p:spPr>
            <a:xfrm flipH="1">
              <a:off x="3060" y="3211"/>
              <a:ext cx="115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333" name="Google Shape;1333;p24"/>
          <p:cNvCxnSpPr/>
          <p:nvPr/>
        </p:nvCxnSpPr>
        <p:spPr>
          <a:xfrm>
            <a:off x="4857750" y="4702175"/>
            <a:ext cx="1587" cy="733425"/>
          </a:xfrm>
          <a:prstGeom prst="straightConnector1">
            <a:avLst/>
          </a:prstGeom>
          <a:noFill/>
          <a:ln cap="flat" cmpd="sng" w="25400">
            <a:solidFill>
              <a:srgbClr val="000000"/>
            </a:solidFill>
            <a:prstDash val="solid"/>
            <a:miter lim="800000"/>
            <a:headEnd len="med" w="med" type="none"/>
            <a:tailEnd len="med" w="med" type="none"/>
          </a:ln>
        </p:spPr>
      </p:cxnSp>
      <p:sp>
        <p:nvSpPr>
          <p:cNvPr id="1334" name="Google Shape;1334;p24"/>
          <p:cNvSpPr/>
          <p:nvPr/>
        </p:nvSpPr>
        <p:spPr>
          <a:xfrm>
            <a:off x="4837112" y="46894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35" name="Google Shape;1335;p24"/>
          <p:cNvCxnSpPr/>
          <p:nvPr/>
        </p:nvCxnSpPr>
        <p:spPr>
          <a:xfrm flipH="1">
            <a:off x="6503987" y="5973762"/>
            <a:ext cx="184150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336" name="Google Shape;1336;p24"/>
          <p:cNvCxnSpPr/>
          <p:nvPr/>
        </p:nvCxnSpPr>
        <p:spPr>
          <a:xfrm>
            <a:off x="8345487" y="5435600"/>
            <a:ext cx="1587" cy="538162"/>
          </a:xfrm>
          <a:prstGeom prst="straightConnector1">
            <a:avLst/>
          </a:prstGeom>
          <a:noFill/>
          <a:ln cap="flat" cmpd="sng" w="25400">
            <a:solidFill>
              <a:srgbClr val="000000"/>
            </a:solidFill>
            <a:prstDash val="solid"/>
            <a:miter lim="800000"/>
            <a:headEnd len="med" w="med" type="none"/>
            <a:tailEnd len="med" w="med" type="none"/>
          </a:ln>
        </p:spPr>
      </p:cxnSp>
      <p:grpSp>
        <p:nvGrpSpPr>
          <p:cNvPr id="1337" name="Google Shape;1337;p24"/>
          <p:cNvGrpSpPr/>
          <p:nvPr/>
        </p:nvGrpSpPr>
        <p:grpSpPr>
          <a:xfrm>
            <a:off x="5353050" y="3422650"/>
            <a:ext cx="315912" cy="103187"/>
            <a:chOff x="3372" y="1943"/>
            <a:chExt cx="199" cy="65"/>
          </a:xfrm>
        </p:grpSpPr>
        <p:sp>
          <p:nvSpPr>
            <p:cNvPr id="1338" name="Google Shape;1338;p24"/>
            <p:cNvSpPr/>
            <p:nvPr/>
          </p:nvSpPr>
          <p:spPr>
            <a:xfrm>
              <a:off x="3495" y="1943"/>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39" name="Google Shape;1339;p24"/>
            <p:cNvCxnSpPr/>
            <p:nvPr/>
          </p:nvCxnSpPr>
          <p:spPr>
            <a:xfrm flipH="1">
              <a:off x="3372" y="1976"/>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40" name="Google Shape;1340;p24"/>
          <p:cNvSpPr/>
          <p:nvPr/>
        </p:nvSpPr>
        <p:spPr>
          <a:xfrm>
            <a:off x="4973637" y="3324225"/>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1" name="Google Shape;1341;p24"/>
          <p:cNvSpPr txBox="1"/>
          <p:nvPr/>
        </p:nvSpPr>
        <p:spPr>
          <a:xfrm>
            <a:off x="4994275" y="3379787"/>
            <a:ext cx="276225"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&lt;&lt;2</a:t>
            </a:r>
            <a:endParaRPr/>
          </a:p>
        </p:txBody>
      </p:sp>
      <p:grpSp>
        <p:nvGrpSpPr>
          <p:cNvPr id="1342" name="Google Shape;1342;p24"/>
          <p:cNvGrpSpPr/>
          <p:nvPr/>
        </p:nvGrpSpPr>
        <p:grpSpPr>
          <a:xfrm>
            <a:off x="1941512" y="2886075"/>
            <a:ext cx="3727450" cy="101600"/>
            <a:chOff x="1223" y="1605"/>
            <a:chExt cx="2348" cy="64"/>
          </a:xfrm>
        </p:grpSpPr>
        <p:sp>
          <p:nvSpPr>
            <p:cNvPr id="1343" name="Google Shape;1343;p24"/>
            <p:cNvSpPr/>
            <p:nvPr/>
          </p:nvSpPr>
          <p:spPr>
            <a:xfrm>
              <a:off x="3495" y="1605"/>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44" name="Google Shape;1344;p24"/>
            <p:cNvCxnSpPr/>
            <p:nvPr/>
          </p:nvCxnSpPr>
          <p:spPr>
            <a:xfrm flipH="1">
              <a:off x="1223" y="1637"/>
              <a:ext cx="2310"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45" name="Google Shape;1345;p24"/>
          <p:cNvSpPr txBox="1"/>
          <p:nvPr/>
        </p:nvSpPr>
        <p:spPr>
          <a:xfrm>
            <a:off x="906462" y="3444875"/>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6" name="Google Shape;1346;p24"/>
          <p:cNvSpPr txBox="1"/>
          <p:nvPr/>
        </p:nvSpPr>
        <p:spPr>
          <a:xfrm>
            <a:off x="1804987" y="3609975"/>
            <a:ext cx="165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1347" name="Google Shape;1347;p24"/>
          <p:cNvSpPr txBox="1"/>
          <p:nvPr/>
        </p:nvSpPr>
        <p:spPr>
          <a:xfrm>
            <a:off x="1063625" y="3781425"/>
            <a:ext cx="78898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Instruction</a:t>
            </a:r>
            <a:endParaRPr/>
          </a:p>
        </p:txBody>
      </p:sp>
      <p:sp>
        <p:nvSpPr>
          <p:cNvPr id="1348" name="Google Shape;1348;p24"/>
          <p:cNvSpPr txBox="1"/>
          <p:nvPr/>
        </p:nvSpPr>
        <p:spPr>
          <a:xfrm>
            <a:off x="1166812" y="3935412"/>
            <a:ext cx="582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sp>
        <p:nvSpPr>
          <p:cNvPr id="1349" name="Google Shape;1349;p24"/>
          <p:cNvSpPr txBox="1"/>
          <p:nvPr/>
        </p:nvSpPr>
        <p:spPr>
          <a:xfrm>
            <a:off x="962025" y="3609975"/>
            <a:ext cx="330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sp>
        <p:nvSpPr>
          <p:cNvPr id="1350" name="Google Shape;1350;p24"/>
          <p:cNvSpPr txBox="1"/>
          <p:nvPr/>
        </p:nvSpPr>
        <p:spPr>
          <a:xfrm>
            <a:off x="292100" y="3136900"/>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51" name="Google Shape;1351;p24"/>
          <p:cNvGrpSpPr/>
          <p:nvPr/>
        </p:nvGrpSpPr>
        <p:grpSpPr>
          <a:xfrm>
            <a:off x="57150" y="3619500"/>
            <a:ext cx="239712" cy="101600"/>
            <a:chOff x="36" y="2067"/>
            <a:chExt cx="151" cy="64"/>
          </a:xfrm>
        </p:grpSpPr>
        <p:sp>
          <p:nvSpPr>
            <p:cNvPr id="1352" name="Google Shape;1352;p24"/>
            <p:cNvSpPr/>
            <p:nvPr/>
          </p:nvSpPr>
          <p:spPr>
            <a:xfrm>
              <a:off x="112" y="206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53" name="Google Shape;1353;p24"/>
            <p:cNvCxnSpPr/>
            <p:nvPr/>
          </p:nvCxnSpPr>
          <p:spPr>
            <a:xfrm flipH="1">
              <a:off x="36" y="2099"/>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354" name="Google Shape;1354;p24"/>
          <p:cNvGrpSpPr/>
          <p:nvPr/>
        </p:nvGrpSpPr>
        <p:grpSpPr>
          <a:xfrm>
            <a:off x="595312" y="3619500"/>
            <a:ext cx="314325" cy="101600"/>
            <a:chOff x="375" y="2067"/>
            <a:chExt cx="198" cy="64"/>
          </a:xfrm>
        </p:grpSpPr>
        <p:sp>
          <p:nvSpPr>
            <p:cNvPr id="1355" name="Google Shape;1355;p24"/>
            <p:cNvSpPr/>
            <p:nvPr/>
          </p:nvSpPr>
          <p:spPr>
            <a:xfrm>
              <a:off x="498" y="206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56" name="Google Shape;1356;p24"/>
            <p:cNvCxnSpPr/>
            <p:nvPr/>
          </p:nvCxnSpPr>
          <p:spPr>
            <a:xfrm flipH="1">
              <a:off x="375" y="2099"/>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57" name="Google Shape;1357;p24"/>
          <p:cNvSpPr txBox="1"/>
          <p:nvPr/>
        </p:nvSpPr>
        <p:spPr>
          <a:xfrm>
            <a:off x="339725" y="3321050"/>
            <a:ext cx="211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PC</a:t>
            </a:r>
            <a:endParaRPr/>
          </a:p>
        </p:txBody>
      </p:sp>
      <p:grpSp>
        <p:nvGrpSpPr>
          <p:cNvPr id="1358" name="Google Shape;1358;p24"/>
          <p:cNvGrpSpPr/>
          <p:nvPr/>
        </p:nvGrpSpPr>
        <p:grpSpPr>
          <a:xfrm>
            <a:off x="714375" y="2501900"/>
            <a:ext cx="852487" cy="103187"/>
            <a:chOff x="450" y="1363"/>
            <a:chExt cx="537" cy="65"/>
          </a:xfrm>
        </p:grpSpPr>
        <p:sp>
          <p:nvSpPr>
            <p:cNvPr id="1359" name="Google Shape;1359;p24"/>
            <p:cNvSpPr/>
            <p:nvPr/>
          </p:nvSpPr>
          <p:spPr>
            <a:xfrm>
              <a:off x="912" y="1363"/>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60" name="Google Shape;1360;p24"/>
            <p:cNvCxnSpPr/>
            <p:nvPr/>
          </p:nvCxnSpPr>
          <p:spPr>
            <a:xfrm flipH="1">
              <a:off x="450" y="1395"/>
              <a:ext cx="499"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61" name="Google Shape;1361;p24"/>
          <p:cNvSpPr txBox="1"/>
          <p:nvPr/>
        </p:nvSpPr>
        <p:spPr>
          <a:xfrm>
            <a:off x="1038225" y="302260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4</a:t>
            </a:r>
            <a:endParaRPr/>
          </a:p>
        </p:txBody>
      </p:sp>
      <p:grpSp>
        <p:nvGrpSpPr>
          <p:cNvPr id="1362" name="Google Shape;1362;p24"/>
          <p:cNvGrpSpPr/>
          <p:nvPr/>
        </p:nvGrpSpPr>
        <p:grpSpPr>
          <a:xfrm>
            <a:off x="1174750" y="3040062"/>
            <a:ext cx="392112" cy="101600"/>
            <a:chOff x="740" y="1702"/>
            <a:chExt cx="247" cy="64"/>
          </a:xfrm>
        </p:grpSpPr>
        <p:sp>
          <p:nvSpPr>
            <p:cNvPr id="1363" name="Google Shape;1363;p24"/>
            <p:cNvSpPr/>
            <p:nvPr/>
          </p:nvSpPr>
          <p:spPr>
            <a:xfrm>
              <a:off x="912" y="170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64" name="Google Shape;1364;p24"/>
            <p:cNvCxnSpPr/>
            <p:nvPr/>
          </p:nvCxnSpPr>
          <p:spPr>
            <a:xfrm flipH="1">
              <a:off x="740" y="1734"/>
              <a:ext cx="209"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365" name="Google Shape;1365;p24"/>
          <p:cNvGrpSpPr/>
          <p:nvPr/>
        </p:nvGrpSpPr>
        <p:grpSpPr>
          <a:xfrm>
            <a:off x="1558925" y="2365375"/>
            <a:ext cx="400050" cy="938212"/>
            <a:chOff x="982" y="1277"/>
            <a:chExt cx="252" cy="591"/>
          </a:xfrm>
        </p:grpSpPr>
        <p:sp>
          <p:nvSpPr>
            <p:cNvPr id="1366" name="Google Shape;1366;p24"/>
            <p:cNvSpPr/>
            <p:nvPr/>
          </p:nvSpPr>
          <p:spPr>
            <a:xfrm>
              <a:off x="982" y="1277"/>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7" name="Google Shape;1367;p24"/>
            <p:cNvSpPr/>
            <p:nvPr/>
          </p:nvSpPr>
          <p:spPr>
            <a:xfrm>
              <a:off x="992" y="1288"/>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8" name="Google Shape;1368;p24"/>
            <p:cNvSpPr txBox="1"/>
            <p:nvPr/>
          </p:nvSpPr>
          <p:spPr>
            <a:xfrm>
              <a:off x="1019" y="1422"/>
              <a:ext cx="156"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cxnSp>
        <p:nvCxnSpPr>
          <p:cNvPr id="1369" name="Google Shape;1369;p24"/>
          <p:cNvCxnSpPr/>
          <p:nvPr/>
        </p:nvCxnSpPr>
        <p:spPr>
          <a:xfrm>
            <a:off x="714375" y="2552700"/>
            <a:ext cx="1587" cy="1117600"/>
          </a:xfrm>
          <a:prstGeom prst="straightConnector1">
            <a:avLst/>
          </a:prstGeom>
          <a:noFill/>
          <a:ln cap="flat" cmpd="sng" w="25400">
            <a:solidFill>
              <a:srgbClr val="000000"/>
            </a:solidFill>
            <a:prstDash val="solid"/>
            <a:miter lim="800000"/>
            <a:headEnd len="med" w="med" type="none"/>
            <a:tailEnd len="med" w="med" type="none"/>
          </a:ln>
        </p:spPr>
      </p:cxnSp>
      <p:cxnSp>
        <p:nvCxnSpPr>
          <p:cNvPr id="1370" name="Google Shape;1370;p24"/>
          <p:cNvCxnSpPr/>
          <p:nvPr/>
        </p:nvCxnSpPr>
        <p:spPr>
          <a:xfrm>
            <a:off x="57150" y="2170112"/>
            <a:ext cx="1587" cy="1500187"/>
          </a:xfrm>
          <a:prstGeom prst="straightConnector1">
            <a:avLst/>
          </a:prstGeom>
          <a:noFill/>
          <a:ln cap="flat" cmpd="sng" w="25400">
            <a:solidFill>
              <a:srgbClr val="000000"/>
            </a:solidFill>
            <a:prstDash val="solid"/>
            <a:miter lim="800000"/>
            <a:headEnd len="med" w="med" type="none"/>
            <a:tailEnd len="med" w="med" type="none"/>
          </a:ln>
        </p:spPr>
      </p:cxnSp>
      <p:cxnSp>
        <p:nvCxnSpPr>
          <p:cNvPr id="1371" name="Google Shape;1371;p24"/>
          <p:cNvCxnSpPr/>
          <p:nvPr/>
        </p:nvCxnSpPr>
        <p:spPr>
          <a:xfrm flipH="1">
            <a:off x="1098550" y="2058987"/>
            <a:ext cx="5405437"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372" name="Google Shape;1372;p24"/>
          <p:cNvGrpSpPr/>
          <p:nvPr/>
        </p:nvGrpSpPr>
        <p:grpSpPr>
          <a:xfrm>
            <a:off x="5659437" y="2749550"/>
            <a:ext cx="401636" cy="938212"/>
            <a:chOff x="3565" y="1519"/>
            <a:chExt cx="253" cy="591"/>
          </a:xfrm>
        </p:grpSpPr>
        <p:sp>
          <p:nvSpPr>
            <p:cNvPr id="1373" name="Google Shape;1373;p24"/>
            <p:cNvSpPr/>
            <p:nvPr/>
          </p:nvSpPr>
          <p:spPr>
            <a:xfrm>
              <a:off x="3565" y="1519"/>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4" name="Google Shape;1374;p24"/>
            <p:cNvSpPr/>
            <p:nvPr/>
          </p:nvSpPr>
          <p:spPr>
            <a:xfrm>
              <a:off x="3576" y="1530"/>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5" name="Google Shape;1375;p24"/>
            <p:cNvSpPr txBox="1"/>
            <p:nvPr/>
          </p:nvSpPr>
          <p:spPr>
            <a:xfrm>
              <a:off x="3603" y="1664"/>
              <a:ext cx="156"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grpSp>
        <p:nvGrpSpPr>
          <p:cNvPr id="1376" name="Google Shape;1376;p24"/>
          <p:cNvGrpSpPr/>
          <p:nvPr/>
        </p:nvGrpSpPr>
        <p:grpSpPr>
          <a:xfrm>
            <a:off x="8686800" y="5010150"/>
            <a:ext cx="169862" cy="554037"/>
            <a:chOff x="5472" y="2943"/>
            <a:chExt cx="107" cy="349"/>
          </a:xfrm>
        </p:grpSpPr>
        <p:sp>
          <p:nvSpPr>
            <p:cNvPr id="1377" name="Google Shape;1377;p24"/>
            <p:cNvSpPr/>
            <p:nvPr/>
          </p:nvSpPr>
          <p:spPr>
            <a:xfrm>
              <a:off x="5472" y="2943"/>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8" name="Google Shape;1378;p24"/>
            <p:cNvSpPr/>
            <p:nvPr/>
          </p:nvSpPr>
          <p:spPr>
            <a:xfrm>
              <a:off x="5483" y="2953"/>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9" name="Google Shape;1379;p24"/>
            <p:cNvSpPr txBox="1"/>
            <p:nvPr/>
          </p:nvSpPr>
          <p:spPr>
            <a:xfrm>
              <a:off x="5504" y="3023"/>
              <a:ext cx="4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1380" name="Google Shape;1380;p24"/>
            <p:cNvSpPr txBox="1"/>
            <p:nvPr/>
          </p:nvSpPr>
          <p:spPr>
            <a:xfrm>
              <a:off x="5504" y="3087"/>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1381" name="Google Shape;1381;p24"/>
            <p:cNvSpPr txBox="1"/>
            <p:nvPr/>
          </p:nvSpPr>
          <p:spPr>
            <a:xfrm>
              <a:off x="5510" y="3152"/>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1382" name="Google Shape;1382;p24"/>
          <p:cNvGrpSpPr/>
          <p:nvPr/>
        </p:nvGrpSpPr>
        <p:grpSpPr>
          <a:xfrm>
            <a:off x="4738687" y="3422650"/>
            <a:ext cx="204787" cy="103187"/>
            <a:chOff x="2985" y="1943"/>
            <a:chExt cx="129" cy="65"/>
          </a:xfrm>
        </p:grpSpPr>
        <p:sp>
          <p:nvSpPr>
            <p:cNvPr id="1383" name="Google Shape;1383;p24"/>
            <p:cNvSpPr/>
            <p:nvPr/>
          </p:nvSpPr>
          <p:spPr>
            <a:xfrm>
              <a:off x="3039" y="194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84" name="Google Shape;1384;p24"/>
            <p:cNvCxnSpPr/>
            <p:nvPr/>
          </p:nvCxnSpPr>
          <p:spPr>
            <a:xfrm flipH="1">
              <a:off x="2985" y="1976"/>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1385" name="Google Shape;1385;p24"/>
          <p:cNvSpPr/>
          <p:nvPr/>
        </p:nvSpPr>
        <p:spPr>
          <a:xfrm>
            <a:off x="4725987" y="4995862"/>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86" name="Google Shape;1386;p24"/>
          <p:cNvCxnSpPr/>
          <p:nvPr/>
        </p:nvCxnSpPr>
        <p:spPr>
          <a:xfrm flipH="1">
            <a:off x="6043612" y="3209925"/>
            <a:ext cx="460375"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387" name="Google Shape;1387;p24"/>
          <p:cNvGrpSpPr/>
          <p:nvPr/>
        </p:nvGrpSpPr>
        <p:grpSpPr>
          <a:xfrm>
            <a:off x="884237" y="1905000"/>
            <a:ext cx="273050" cy="554037"/>
            <a:chOff x="557" y="987"/>
            <a:chExt cx="172" cy="349"/>
          </a:xfrm>
        </p:grpSpPr>
        <p:sp>
          <p:nvSpPr>
            <p:cNvPr id="1388" name="Google Shape;1388;p24"/>
            <p:cNvSpPr/>
            <p:nvPr/>
          </p:nvSpPr>
          <p:spPr>
            <a:xfrm>
              <a:off x="590" y="987"/>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9" name="Google Shape;1389;p24"/>
            <p:cNvSpPr/>
            <p:nvPr/>
          </p:nvSpPr>
          <p:spPr>
            <a:xfrm>
              <a:off x="600" y="998"/>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390" name="Google Shape;1390;p24"/>
            <p:cNvPicPr preferRelativeResize="0"/>
            <p:nvPr/>
          </p:nvPicPr>
          <p:blipFill rotWithShape="1">
            <a:blip r:embed="rId3">
              <a:alphaModFix/>
            </a:blip>
            <a:srcRect b="0" l="0" r="0" t="0"/>
            <a:stretch/>
          </p:blipFill>
          <p:spPr>
            <a:xfrm>
              <a:off x="557" y="1073"/>
              <a:ext cx="172" cy="193"/>
            </a:xfrm>
            <a:prstGeom prst="rect">
              <a:avLst/>
            </a:prstGeom>
            <a:noFill/>
            <a:ln>
              <a:noFill/>
            </a:ln>
          </p:spPr>
        </p:pic>
      </p:grpSp>
      <p:cxnSp>
        <p:nvCxnSpPr>
          <p:cNvPr id="1391" name="Google Shape;1391;p24"/>
          <p:cNvCxnSpPr/>
          <p:nvPr/>
        </p:nvCxnSpPr>
        <p:spPr>
          <a:xfrm flipH="1">
            <a:off x="1098550" y="2289175"/>
            <a:ext cx="9969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392" name="Google Shape;1392;p24"/>
          <p:cNvCxnSpPr/>
          <p:nvPr/>
        </p:nvCxnSpPr>
        <p:spPr>
          <a:xfrm flipH="1">
            <a:off x="57150" y="2170112"/>
            <a:ext cx="8445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393" name="Google Shape;1393;p24"/>
          <p:cNvCxnSpPr/>
          <p:nvPr/>
        </p:nvCxnSpPr>
        <p:spPr>
          <a:xfrm>
            <a:off x="2095500" y="2289175"/>
            <a:ext cx="1587" cy="647700"/>
          </a:xfrm>
          <a:prstGeom prst="straightConnector1">
            <a:avLst/>
          </a:prstGeom>
          <a:noFill/>
          <a:ln cap="flat" cmpd="sng" w="25400">
            <a:solidFill>
              <a:srgbClr val="000000"/>
            </a:solidFill>
            <a:prstDash val="solid"/>
            <a:miter lim="800000"/>
            <a:headEnd len="med" w="med" type="none"/>
            <a:tailEnd len="med" w="med" type="none"/>
          </a:ln>
        </p:spPr>
      </p:cxnSp>
      <p:sp>
        <p:nvSpPr>
          <p:cNvPr id="1394" name="Google Shape;1394;p24"/>
          <p:cNvSpPr/>
          <p:nvPr/>
        </p:nvSpPr>
        <p:spPr>
          <a:xfrm>
            <a:off x="2074862" y="29241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95" name="Google Shape;1395;p24"/>
          <p:cNvCxnSpPr/>
          <p:nvPr/>
        </p:nvCxnSpPr>
        <p:spPr>
          <a:xfrm>
            <a:off x="6503987" y="2058987"/>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1396" name="Google Shape;1396;p24"/>
          <p:cNvCxnSpPr/>
          <p:nvPr/>
        </p:nvCxnSpPr>
        <p:spPr>
          <a:xfrm>
            <a:off x="6503987" y="4514850"/>
            <a:ext cx="1587" cy="341312"/>
          </a:xfrm>
          <a:prstGeom prst="straightConnector1">
            <a:avLst/>
          </a:prstGeom>
          <a:noFill/>
          <a:ln cap="flat" cmpd="sng" w="25400">
            <a:solidFill>
              <a:srgbClr val="000000"/>
            </a:solidFill>
            <a:prstDash val="solid"/>
            <a:miter lim="800000"/>
            <a:headEnd len="med" w="med" type="none"/>
            <a:tailEnd len="med" w="med" type="none"/>
          </a:ln>
        </p:spPr>
      </p:cxnSp>
      <p:cxnSp>
        <p:nvCxnSpPr>
          <p:cNvPr id="1397" name="Google Shape;1397;p24"/>
          <p:cNvCxnSpPr/>
          <p:nvPr/>
        </p:nvCxnSpPr>
        <p:spPr>
          <a:xfrm flipH="1">
            <a:off x="2820987" y="3627437"/>
            <a:ext cx="76200" cy="77787"/>
          </a:xfrm>
          <a:prstGeom prst="straightConnector1">
            <a:avLst/>
          </a:prstGeom>
          <a:noFill/>
          <a:ln cap="flat" cmpd="sng" w="9525">
            <a:solidFill>
              <a:srgbClr val="440000"/>
            </a:solidFill>
            <a:prstDash val="solid"/>
            <a:miter lim="800000"/>
            <a:headEnd len="med" w="med" type="none"/>
            <a:tailEnd len="med" w="med" type="none"/>
          </a:ln>
        </p:spPr>
      </p:cxnSp>
      <p:sp>
        <p:nvSpPr>
          <p:cNvPr id="1398" name="Google Shape;1398;p24"/>
          <p:cNvSpPr txBox="1"/>
          <p:nvPr/>
        </p:nvSpPr>
        <p:spPr>
          <a:xfrm>
            <a:off x="2828925" y="3697287"/>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sp>
        <p:nvSpPr>
          <p:cNvPr id="1399" name="Google Shape;1399;p24"/>
          <p:cNvSpPr txBox="1"/>
          <p:nvPr/>
        </p:nvSpPr>
        <p:spPr>
          <a:xfrm>
            <a:off x="2209800"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0" name="Google Shape;1400;p24"/>
          <p:cNvSpPr txBox="1"/>
          <p:nvPr/>
        </p:nvSpPr>
        <p:spPr>
          <a:xfrm>
            <a:off x="4441825"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1" name="Google Shape;1401;p24"/>
          <p:cNvSpPr txBox="1"/>
          <p:nvPr/>
        </p:nvSpPr>
        <p:spPr>
          <a:xfrm>
            <a:off x="6172200"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2" name="Google Shape;1402;p24"/>
          <p:cNvSpPr txBox="1"/>
          <p:nvPr/>
        </p:nvSpPr>
        <p:spPr>
          <a:xfrm>
            <a:off x="8001000"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3" name="Google Shape;1403;p24"/>
          <p:cNvSpPr txBox="1"/>
          <p:nvPr/>
        </p:nvSpPr>
        <p:spPr>
          <a:xfrm>
            <a:off x="1184275" y="6445250"/>
            <a:ext cx="63595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Write register number comes from another</a:t>
            </a:r>
            <a:r>
              <a:rPr b="1" i="1" lang="en-US" sz="1600" u="none">
                <a:solidFill>
                  <a:schemeClr val="hlink"/>
                </a:solidFill>
                <a:latin typeface="Tahoma"/>
                <a:ea typeface="Tahoma"/>
                <a:cs typeface="Tahoma"/>
                <a:sym typeface="Tahoma"/>
              </a:rPr>
              <a:t> later</a:t>
            </a:r>
            <a:r>
              <a:rPr b="1" i="0" lang="en-US" sz="1600" u="none">
                <a:solidFill>
                  <a:schemeClr val="hlink"/>
                </a:solidFill>
                <a:latin typeface="Tahoma"/>
                <a:ea typeface="Tahoma"/>
                <a:cs typeface="Tahoma"/>
                <a:sym typeface="Tahoma"/>
              </a:rPr>
              <a:t> instruction!</a:t>
            </a:r>
            <a:endParaRPr/>
          </a:p>
        </p:txBody>
      </p:sp>
      <p:sp>
        <p:nvSpPr>
          <p:cNvPr id="1404" name="Google Shape;1404;p24"/>
          <p:cNvSpPr/>
          <p:nvPr/>
        </p:nvSpPr>
        <p:spPr>
          <a:xfrm>
            <a:off x="3810000" y="3690937"/>
            <a:ext cx="381000" cy="5334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05" name="Google Shape;1405;p24"/>
          <p:cNvCxnSpPr/>
          <p:nvPr/>
        </p:nvCxnSpPr>
        <p:spPr>
          <a:xfrm flipH="1" rot="10800000">
            <a:off x="2133600" y="4114800"/>
            <a:ext cx="1676400" cy="2438400"/>
          </a:xfrm>
          <a:prstGeom prst="straightConnector1">
            <a:avLst/>
          </a:prstGeom>
          <a:noFill/>
          <a:ln cap="flat" cmpd="sng" w="9525">
            <a:solidFill>
              <a:schemeClr val="hlink"/>
            </a:solidFill>
            <a:prstDash val="solid"/>
            <a:miter lim="800000"/>
            <a:headEnd len="med" w="med" type="none"/>
            <a:tailEnd len="med" w="med" type="triangle"/>
          </a:ln>
        </p:spPr>
      </p:cxnSp>
      <p:sp>
        <p:nvSpPr>
          <p:cNvPr id="1406" name="Google Shape;1406;p24"/>
          <p:cNvSpPr txBox="1"/>
          <p:nvPr/>
        </p:nvSpPr>
        <p:spPr>
          <a:xfrm>
            <a:off x="2190750" y="2362200"/>
            <a:ext cx="331787" cy="18256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IF/ID</a:t>
            </a:r>
            <a:endParaRPr/>
          </a:p>
        </p:txBody>
      </p:sp>
      <p:sp>
        <p:nvSpPr>
          <p:cNvPr id="1407" name="Google Shape;1407;p24"/>
          <p:cNvSpPr txBox="1"/>
          <p:nvPr/>
        </p:nvSpPr>
        <p:spPr>
          <a:xfrm>
            <a:off x="4343400" y="2362200"/>
            <a:ext cx="398462" cy="18256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ID/EX</a:t>
            </a:r>
            <a:endParaRPr/>
          </a:p>
        </p:txBody>
      </p:sp>
      <p:sp>
        <p:nvSpPr>
          <p:cNvPr id="1408" name="Google Shape;1408;p24"/>
          <p:cNvSpPr txBox="1"/>
          <p:nvPr/>
        </p:nvSpPr>
        <p:spPr>
          <a:xfrm>
            <a:off x="5875337" y="2362200"/>
            <a:ext cx="6016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EX/MEM</a:t>
            </a:r>
            <a:endParaRPr/>
          </a:p>
        </p:txBody>
      </p:sp>
      <p:sp>
        <p:nvSpPr>
          <p:cNvPr id="1409" name="Google Shape;1409;p24"/>
          <p:cNvSpPr txBox="1"/>
          <p:nvPr/>
        </p:nvSpPr>
        <p:spPr>
          <a:xfrm>
            <a:off x="7848600" y="2332037"/>
            <a:ext cx="6524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MEM/WB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25"/>
          <p:cNvSpPr txBox="1"/>
          <p:nvPr>
            <p:ph type="title"/>
          </p:nvPr>
        </p:nvSpPr>
        <p:spPr>
          <a:xfrm>
            <a:off x="1150937" y="3810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Corrected Datapath</a:t>
            </a:r>
            <a:endParaRPr/>
          </a:p>
        </p:txBody>
      </p:sp>
      <p:sp>
        <p:nvSpPr>
          <p:cNvPr id="1415" name="Google Shape;1415;p25"/>
          <p:cNvSpPr txBox="1"/>
          <p:nvPr/>
        </p:nvSpPr>
        <p:spPr>
          <a:xfrm>
            <a:off x="4495800" y="21637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6" name="Google Shape;1416;p25"/>
          <p:cNvSpPr txBox="1"/>
          <p:nvPr/>
        </p:nvSpPr>
        <p:spPr>
          <a:xfrm>
            <a:off x="4503737" y="21844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7" name="Google Shape;1417;p25"/>
          <p:cNvSpPr txBox="1"/>
          <p:nvPr/>
        </p:nvSpPr>
        <p:spPr>
          <a:xfrm>
            <a:off x="4495800" y="2162175"/>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8" name="Google Shape;1418;p25"/>
          <p:cNvSpPr txBox="1"/>
          <p:nvPr/>
        </p:nvSpPr>
        <p:spPr>
          <a:xfrm>
            <a:off x="6248400" y="21637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9" name="Google Shape;1419;p25"/>
          <p:cNvSpPr txBox="1"/>
          <p:nvPr/>
        </p:nvSpPr>
        <p:spPr>
          <a:xfrm>
            <a:off x="6256337" y="21844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0" name="Google Shape;1420;p25"/>
          <p:cNvSpPr txBox="1"/>
          <p:nvPr/>
        </p:nvSpPr>
        <p:spPr>
          <a:xfrm>
            <a:off x="6248400" y="2162175"/>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1" name="Google Shape;1421;p25"/>
          <p:cNvSpPr txBox="1"/>
          <p:nvPr/>
        </p:nvSpPr>
        <p:spPr>
          <a:xfrm>
            <a:off x="2247900" y="2162175"/>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422" name="Google Shape;1422;p25"/>
          <p:cNvGrpSpPr/>
          <p:nvPr/>
        </p:nvGrpSpPr>
        <p:grpSpPr>
          <a:xfrm>
            <a:off x="6010275" y="3808412"/>
            <a:ext cx="696912" cy="85725"/>
            <a:chOff x="3786" y="2531"/>
            <a:chExt cx="439" cy="54"/>
          </a:xfrm>
        </p:grpSpPr>
        <p:sp>
          <p:nvSpPr>
            <p:cNvPr id="1423" name="Google Shape;1423;p25"/>
            <p:cNvSpPr/>
            <p:nvPr/>
          </p:nvSpPr>
          <p:spPr>
            <a:xfrm>
              <a:off x="4160" y="2531"/>
              <a:ext cx="65" cy="54"/>
            </a:xfrm>
            <a:custGeom>
              <a:rect b="b" l="l" r="r" t="t"/>
              <a:pathLst>
                <a:path extrusionOk="0" h="54" w="65">
                  <a:moveTo>
                    <a:pt x="65" y="27"/>
                  </a:moveTo>
                  <a:lnTo>
                    <a:pt x="0" y="54"/>
                  </a:lnTo>
                  <a:lnTo>
                    <a:pt x="0" y="0"/>
                  </a:lnTo>
                  <a:lnTo>
                    <a:pt x="65"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24" name="Google Shape;1424;p25"/>
            <p:cNvCxnSpPr/>
            <p:nvPr/>
          </p:nvCxnSpPr>
          <p:spPr>
            <a:xfrm flipH="1">
              <a:off x="3786" y="2558"/>
              <a:ext cx="417" cy="1"/>
            </a:xfrm>
            <a:prstGeom prst="straightConnector1">
              <a:avLst/>
            </a:prstGeom>
            <a:noFill/>
            <a:ln cap="flat" cmpd="sng" w="17450">
              <a:solidFill>
                <a:srgbClr val="000000"/>
              </a:solidFill>
              <a:prstDash val="solid"/>
              <a:miter lim="800000"/>
              <a:headEnd len="med" w="med" type="none"/>
              <a:tailEnd len="med" w="med" type="none"/>
            </a:ln>
          </p:spPr>
        </p:cxnSp>
      </p:grpSp>
      <p:cxnSp>
        <p:nvCxnSpPr>
          <p:cNvPr id="1425" name="Google Shape;1425;p25"/>
          <p:cNvCxnSpPr/>
          <p:nvPr/>
        </p:nvCxnSpPr>
        <p:spPr>
          <a:xfrm flipH="1">
            <a:off x="2528887" y="5708650"/>
            <a:ext cx="5915025" cy="1587"/>
          </a:xfrm>
          <a:prstGeom prst="straightConnector1">
            <a:avLst/>
          </a:prstGeom>
          <a:noFill/>
          <a:ln cap="flat" cmpd="sng" w="17450">
            <a:solidFill>
              <a:schemeClr val="hlink"/>
            </a:solidFill>
            <a:prstDash val="solid"/>
            <a:miter lim="800000"/>
            <a:headEnd len="med" w="med" type="none"/>
            <a:tailEnd len="med" w="med" type="none"/>
          </a:ln>
        </p:spPr>
      </p:cxnSp>
      <p:sp>
        <p:nvSpPr>
          <p:cNvPr id="1426" name="Google Shape;1426;p25"/>
          <p:cNvSpPr txBox="1"/>
          <p:nvPr/>
        </p:nvSpPr>
        <p:spPr>
          <a:xfrm>
            <a:off x="3065462" y="3536950"/>
            <a:ext cx="1273175"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427" name="Google Shape;1427;p25"/>
          <p:cNvGrpSpPr/>
          <p:nvPr/>
        </p:nvGrpSpPr>
        <p:grpSpPr>
          <a:xfrm>
            <a:off x="2828925" y="4367212"/>
            <a:ext cx="241300" cy="103187"/>
            <a:chOff x="1782" y="2883"/>
            <a:chExt cx="152" cy="65"/>
          </a:xfrm>
        </p:grpSpPr>
        <p:sp>
          <p:nvSpPr>
            <p:cNvPr id="1428" name="Google Shape;1428;p25"/>
            <p:cNvSpPr/>
            <p:nvPr/>
          </p:nvSpPr>
          <p:spPr>
            <a:xfrm>
              <a:off x="1858" y="2883"/>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29" name="Google Shape;1429;p25"/>
            <p:cNvCxnSpPr/>
            <p:nvPr/>
          </p:nvCxnSpPr>
          <p:spPr>
            <a:xfrm flipH="1">
              <a:off x="1782" y="2916"/>
              <a:ext cx="114"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430" name="Google Shape;1430;p25"/>
          <p:cNvGrpSpPr/>
          <p:nvPr/>
        </p:nvGrpSpPr>
        <p:grpSpPr>
          <a:xfrm>
            <a:off x="2682875" y="4152900"/>
            <a:ext cx="387350" cy="85725"/>
            <a:chOff x="1690" y="2748"/>
            <a:chExt cx="244" cy="54"/>
          </a:xfrm>
        </p:grpSpPr>
        <p:sp>
          <p:nvSpPr>
            <p:cNvPr id="1431" name="Google Shape;1431;p25"/>
            <p:cNvSpPr/>
            <p:nvPr/>
          </p:nvSpPr>
          <p:spPr>
            <a:xfrm>
              <a:off x="1869" y="2748"/>
              <a:ext cx="65" cy="54"/>
            </a:xfrm>
            <a:custGeom>
              <a:rect b="b" l="l" r="r" t="t"/>
              <a:pathLst>
                <a:path extrusionOk="0" h="54" w="65">
                  <a:moveTo>
                    <a:pt x="65" y="27"/>
                  </a:moveTo>
                  <a:lnTo>
                    <a:pt x="0" y="54"/>
                  </a:lnTo>
                  <a:lnTo>
                    <a:pt x="0" y="0"/>
                  </a:lnTo>
                  <a:lnTo>
                    <a:pt x="65" y="27"/>
                  </a:lnTo>
                  <a:close/>
                </a:path>
              </a:pathLst>
            </a:custGeom>
            <a:solidFill>
              <a:srgbClr val="440000"/>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32" name="Google Shape;1432;p25"/>
            <p:cNvCxnSpPr/>
            <p:nvPr/>
          </p:nvCxnSpPr>
          <p:spPr>
            <a:xfrm flipH="1">
              <a:off x="1690" y="2775"/>
              <a:ext cx="222" cy="1"/>
            </a:xfrm>
            <a:prstGeom prst="straightConnector1">
              <a:avLst/>
            </a:prstGeom>
            <a:noFill/>
            <a:ln cap="flat" cmpd="sng" w="17450">
              <a:solidFill>
                <a:schemeClr val="hlink"/>
              </a:solidFill>
              <a:prstDash val="solid"/>
              <a:miter lim="800000"/>
              <a:headEnd len="med" w="med" type="none"/>
              <a:tailEnd len="med" w="med" type="none"/>
            </a:ln>
          </p:spPr>
        </p:cxnSp>
      </p:grpSp>
      <p:cxnSp>
        <p:nvCxnSpPr>
          <p:cNvPr id="1433" name="Google Shape;1433;p25"/>
          <p:cNvCxnSpPr/>
          <p:nvPr/>
        </p:nvCxnSpPr>
        <p:spPr>
          <a:xfrm flipH="1">
            <a:off x="2828925" y="4152900"/>
            <a:ext cx="77787" cy="76200"/>
          </a:xfrm>
          <a:prstGeom prst="straightConnector1">
            <a:avLst/>
          </a:prstGeom>
          <a:noFill/>
          <a:ln cap="flat" cmpd="sng" w="9525">
            <a:solidFill>
              <a:srgbClr val="440000"/>
            </a:solidFill>
            <a:prstDash val="solid"/>
            <a:miter lim="800000"/>
            <a:headEnd len="med" w="med" type="none"/>
            <a:tailEnd len="med" w="med" type="none"/>
          </a:ln>
        </p:spPr>
      </p:cxnSp>
      <p:sp>
        <p:nvSpPr>
          <p:cNvPr id="1434" name="Google Shape;1434;p25"/>
          <p:cNvSpPr txBox="1"/>
          <p:nvPr/>
        </p:nvSpPr>
        <p:spPr>
          <a:xfrm>
            <a:off x="2881312" y="4203700"/>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sp>
        <p:nvSpPr>
          <p:cNvPr id="1435" name="Google Shape;1435;p25"/>
          <p:cNvSpPr txBox="1"/>
          <p:nvPr/>
        </p:nvSpPr>
        <p:spPr>
          <a:xfrm>
            <a:off x="4041775" y="3705225"/>
            <a:ext cx="2540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RD1</a:t>
            </a:r>
            <a:endParaRPr/>
          </a:p>
        </p:txBody>
      </p:sp>
      <p:sp>
        <p:nvSpPr>
          <p:cNvPr id="1436" name="Google Shape;1436;p25"/>
          <p:cNvSpPr txBox="1"/>
          <p:nvPr/>
        </p:nvSpPr>
        <p:spPr>
          <a:xfrm>
            <a:off x="4041775" y="4205287"/>
            <a:ext cx="2540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RD2</a:t>
            </a:r>
            <a:endParaRPr/>
          </a:p>
        </p:txBody>
      </p:sp>
      <p:sp>
        <p:nvSpPr>
          <p:cNvPr id="1437" name="Google Shape;1437;p25"/>
          <p:cNvSpPr txBox="1"/>
          <p:nvPr/>
        </p:nvSpPr>
        <p:spPr>
          <a:xfrm>
            <a:off x="3113087" y="3662362"/>
            <a:ext cx="2540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RN1</a:t>
            </a:r>
            <a:endParaRPr/>
          </a:p>
        </p:txBody>
      </p:sp>
      <p:sp>
        <p:nvSpPr>
          <p:cNvPr id="1438" name="Google Shape;1438;p25"/>
          <p:cNvSpPr txBox="1"/>
          <p:nvPr/>
        </p:nvSpPr>
        <p:spPr>
          <a:xfrm>
            <a:off x="3113087" y="3895725"/>
            <a:ext cx="2540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RN2</a:t>
            </a:r>
            <a:endParaRPr/>
          </a:p>
        </p:txBody>
      </p:sp>
      <p:sp>
        <p:nvSpPr>
          <p:cNvPr id="1439" name="Google Shape;1439;p25"/>
          <p:cNvSpPr txBox="1"/>
          <p:nvPr/>
        </p:nvSpPr>
        <p:spPr>
          <a:xfrm>
            <a:off x="3113087" y="4127500"/>
            <a:ext cx="2127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WN</a:t>
            </a:r>
            <a:endParaRPr/>
          </a:p>
        </p:txBody>
      </p:sp>
      <p:sp>
        <p:nvSpPr>
          <p:cNvPr id="1440" name="Google Shape;1440;p25"/>
          <p:cNvSpPr txBox="1"/>
          <p:nvPr/>
        </p:nvSpPr>
        <p:spPr>
          <a:xfrm>
            <a:off x="3113087" y="4324350"/>
            <a:ext cx="2127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WD</a:t>
            </a:r>
            <a:endParaRPr/>
          </a:p>
        </p:txBody>
      </p:sp>
      <p:sp>
        <p:nvSpPr>
          <p:cNvPr id="1441" name="Google Shape;1441;p25"/>
          <p:cNvSpPr txBox="1"/>
          <p:nvPr/>
        </p:nvSpPr>
        <p:spPr>
          <a:xfrm>
            <a:off x="3397250" y="3989387"/>
            <a:ext cx="6080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Register</a:t>
            </a:r>
            <a:endParaRPr/>
          </a:p>
        </p:txBody>
      </p:sp>
      <p:sp>
        <p:nvSpPr>
          <p:cNvPr id="1442" name="Google Shape;1442;p25"/>
          <p:cNvSpPr txBox="1"/>
          <p:nvPr/>
        </p:nvSpPr>
        <p:spPr>
          <a:xfrm>
            <a:off x="3576637" y="4143375"/>
            <a:ext cx="263525"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File</a:t>
            </a:r>
            <a:endParaRPr/>
          </a:p>
        </p:txBody>
      </p:sp>
      <p:sp>
        <p:nvSpPr>
          <p:cNvPr id="1443" name="Google Shape;1443;p25"/>
          <p:cNvSpPr/>
          <p:nvPr/>
        </p:nvSpPr>
        <p:spPr>
          <a:xfrm>
            <a:off x="5537200" y="3533775"/>
            <a:ext cx="465137" cy="1082675"/>
          </a:xfrm>
          <a:custGeom>
            <a:rect b="b" l="l" r="r" t="t"/>
            <a:pathLst>
              <a:path extrusionOk="0" h="682" w="293">
                <a:moveTo>
                  <a:pt x="0" y="0"/>
                </a:moveTo>
                <a:lnTo>
                  <a:pt x="0" y="292"/>
                </a:lnTo>
                <a:lnTo>
                  <a:pt x="49" y="341"/>
                </a:lnTo>
                <a:lnTo>
                  <a:pt x="0" y="390"/>
                </a:lnTo>
                <a:lnTo>
                  <a:pt x="0" y="682"/>
                </a:lnTo>
                <a:lnTo>
                  <a:pt x="293" y="536"/>
                </a:lnTo>
                <a:lnTo>
                  <a:pt x="293"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4" name="Google Shape;1444;p25"/>
          <p:cNvSpPr/>
          <p:nvPr/>
        </p:nvSpPr>
        <p:spPr>
          <a:xfrm>
            <a:off x="5554662" y="3549650"/>
            <a:ext cx="465137" cy="1084262"/>
          </a:xfrm>
          <a:custGeom>
            <a:rect b="b" l="l" r="r" t="t"/>
            <a:pathLst>
              <a:path extrusionOk="0" h="683" w="293">
                <a:moveTo>
                  <a:pt x="0" y="0"/>
                </a:moveTo>
                <a:lnTo>
                  <a:pt x="0" y="293"/>
                </a:lnTo>
                <a:lnTo>
                  <a:pt x="49" y="342"/>
                </a:lnTo>
                <a:lnTo>
                  <a:pt x="0" y="390"/>
                </a:lnTo>
                <a:lnTo>
                  <a:pt x="0" y="683"/>
                </a:lnTo>
                <a:lnTo>
                  <a:pt x="293" y="537"/>
                </a:lnTo>
                <a:lnTo>
                  <a:pt x="293" y="147"/>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445" name="Google Shape;1445;p25"/>
          <p:cNvGrpSpPr/>
          <p:nvPr/>
        </p:nvGrpSpPr>
        <p:grpSpPr>
          <a:xfrm>
            <a:off x="4333875" y="3713162"/>
            <a:ext cx="1212850" cy="103187"/>
            <a:chOff x="2730" y="2471"/>
            <a:chExt cx="764" cy="65"/>
          </a:xfrm>
        </p:grpSpPr>
        <p:sp>
          <p:nvSpPr>
            <p:cNvPr id="1446" name="Google Shape;1446;p25"/>
            <p:cNvSpPr/>
            <p:nvPr/>
          </p:nvSpPr>
          <p:spPr>
            <a:xfrm>
              <a:off x="3418" y="2471"/>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47" name="Google Shape;1447;p25"/>
            <p:cNvCxnSpPr/>
            <p:nvPr/>
          </p:nvCxnSpPr>
          <p:spPr>
            <a:xfrm flipH="1">
              <a:off x="2730" y="2504"/>
              <a:ext cx="726"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448" name="Google Shape;1448;p25"/>
          <p:cNvCxnSpPr/>
          <p:nvPr/>
        </p:nvCxnSpPr>
        <p:spPr>
          <a:xfrm flipH="1">
            <a:off x="6002337" y="4075112"/>
            <a:ext cx="576262" cy="1587"/>
          </a:xfrm>
          <a:prstGeom prst="straightConnector1">
            <a:avLst/>
          </a:prstGeom>
          <a:noFill/>
          <a:ln cap="flat" cmpd="sng" w="25400">
            <a:solidFill>
              <a:srgbClr val="000000"/>
            </a:solidFill>
            <a:prstDash val="solid"/>
            <a:miter lim="800000"/>
            <a:headEnd len="med" w="med" type="none"/>
            <a:tailEnd len="med" w="med" type="none"/>
          </a:ln>
        </p:spPr>
      </p:cxnSp>
      <p:sp>
        <p:nvSpPr>
          <p:cNvPr id="1449" name="Google Shape;1449;p25"/>
          <p:cNvSpPr txBox="1"/>
          <p:nvPr/>
        </p:nvSpPr>
        <p:spPr>
          <a:xfrm>
            <a:off x="5607050" y="3800475"/>
            <a:ext cx="3127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ALU</a:t>
            </a:r>
            <a:endParaRPr/>
          </a:p>
        </p:txBody>
      </p:sp>
      <p:cxnSp>
        <p:nvCxnSpPr>
          <p:cNvPr id="1450" name="Google Shape;1450;p25"/>
          <p:cNvCxnSpPr/>
          <p:nvPr/>
        </p:nvCxnSpPr>
        <p:spPr>
          <a:xfrm flipH="1">
            <a:off x="2828925" y="6199187"/>
            <a:ext cx="6269037"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451" name="Google Shape;1451;p25"/>
          <p:cNvCxnSpPr/>
          <p:nvPr/>
        </p:nvCxnSpPr>
        <p:spPr>
          <a:xfrm>
            <a:off x="9097962" y="4883150"/>
            <a:ext cx="1587" cy="1316037"/>
          </a:xfrm>
          <a:prstGeom prst="straightConnector1">
            <a:avLst/>
          </a:prstGeom>
          <a:noFill/>
          <a:ln cap="flat" cmpd="sng" w="25400">
            <a:solidFill>
              <a:srgbClr val="000000"/>
            </a:solidFill>
            <a:prstDash val="solid"/>
            <a:miter lim="800000"/>
            <a:headEnd len="med" w="med" type="none"/>
            <a:tailEnd len="med" w="med" type="none"/>
          </a:ln>
        </p:spPr>
      </p:cxnSp>
      <p:cxnSp>
        <p:nvCxnSpPr>
          <p:cNvPr id="1452" name="Google Shape;1452;p25"/>
          <p:cNvCxnSpPr/>
          <p:nvPr/>
        </p:nvCxnSpPr>
        <p:spPr>
          <a:xfrm>
            <a:off x="2828925" y="4419600"/>
            <a:ext cx="1587" cy="1779587"/>
          </a:xfrm>
          <a:prstGeom prst="straightConnector1">
            <a:avLst/>
          </a:prstGeom>
          <a:noFill/>
          <a:ln cap="flat" cmpd="sng" w="25400">
            <a:solidFill>
              <a:srgbClr val="000000"/>
            </a:solidFill>
            <a:prstDash val="solid"/>
            <a:miter lim="800000"/>
            <a:headEnd len="med" w="med" type="none"/>
            <a:tailEnd len="med" w="med" type="none"/>
          </a:ln>
        </p:spPr>
      </p:cxnSp>
      <p:cxnSp>
        <p:nvCxnSpPr>
          <p:cNvPr id="1453" name="Google Shape;1453;p25"/>
          <p:cNvCxnSpPr/>
          <p:nvPr/>
        </p:nvCxnSpPr>
        <p:spPr>
          <a:xfrm flipH="1">
            <a:off x="2055812" y="3722687"/>
            <a:ext cx="463550" cy="1587"/>
          </a:xfrm>
          <a:prstGeom prst="straightConnector1">
            <a:avLst/>
          </a:prstGeom>
          <a:noFill/>
          <a:ln cap="flat" cmpd="sng" w="25400">
            <a:solidFill>
              <a:srgbClr val="440000"/>
            </a:solidFill>
            <a:prstDash val="solid"/>
            <a:miter lim="800000"/>
            <a:headEnd len="med" w="med" type="none"/>
            <a:tailEnd len="med" w="med" type="none"/>
          </a:ln>
        </p:spPr>
      </p:cxnSp>
      <p:grpSp>
        <p:nvGrpSpPr>
          <p:cNvPr id="1454" name="Google Shape;1454;p25"/>
          <p:cNvGrpSpPr/>
          <p:nvPr/>
        </p:nvGrpSpPr>
        <p:grpSpPr>
          <a:xfrm>
            <a:off x="4333875" y="4213225"/>
            <a:ext cx="825500" cy="103187"/>
            <a:chOff x="2730" y="2786"/>
            <a:chExt cx="520" cy="65"/>
          </a:xfrm>
        </p:grpSpPr>
        <p:sp>
          <p:nvSpPr>
            <p:cNvPr id="1455" name="Google Shape;1455;p25"/>
            <p:cNvSpPr/>
            <p:nvPr/>
          </p:nvSpPr>
          <p:spPr>
            <a:xfrm>
              <a:off x="3174" y="2786"/>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56" name="Google Shape;1456;p25"/>
            <p:cNvCxnSpPr/>
            <p:nvPr/>
          </p:nvCxnSpPr>
          <p:spPr>
            <a:xfrm flipH="1">
              <a:off x="2730" y="2818"/>
              <a:ext cx="482"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457" name="Google Shape;1457;p25"/>
          <p:cNvGrpSpPr/>
          <p:nvPr/>
        </p:nvGrpSpPr>
        <p:grpSpPr>
          <a:xfrm>
            <a:off x="4799012" y="4522787"/>
            <a:ext cx="360362" cy="103187"/>
            <a:chOff x="3023" y="2981"/>
            <a:chExt cx="227" cy="65"/>
          </a:xfrm>
        </p:grpSpPr>
        <p:sp>
          <p:nvSpPr>
            <p:cNvPr id="1458" name="Google Shape;1458;p25"/>
            <p:cNvSpPr/>
            <p:nvPr/>
          </p:nvSpPr>
          <p:spPr>
            <a:xfrm>
              <a:off x="3174" y="2981"/>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59" name="Google Shape;1459;p25"/>
            <p:cNvCxnSpPr/>
            <p:nvPr/>
          </p:nvCxnSpPr>
          <p:spPr>
            <a:xfrm flipH="1">
              <a:off x="3023" y="3013"/>
              <a:ext cx="189"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460" name="Google Shape;1460;p25"/>
          <p:cNvCxnSpPr/>
          <p:nvPr/>
        </p:nvCxnSpPr>
        <p:spPr>
          <a:xfrm>
            <a:off x="4799012" y="3179762"/>
            <a:ext cx="1587" cy="1858962"/>
          </a:xfrm>
          <a:prstGeom prst="straightConnector1">
            <a:avLst/>
          </a:prstGeom>
          <a:noFill/>
          <a:ln cap="flat" cmpd="sng" w="25400">
            <a:solidFill>
              <a:srgbClr val="000000"/>
            </a:solidFill>
            <a:prstDash val="solid"/>
            <a:miter lim="800000"/>
            <a:headEnd len="med" w="med" type="none"/>
            <a:tailEnd len="med" w="med" type="none"/>
          </a:ln>
        </p:spPr>
      </p:cxnSp>
      <p:grpSp>
        <p:nvGrpSpPr>
          <p:cNvPr id="1461" name="Google Shape;1461;p25"/>
          <p:cNvGrpSpPr/>
          <p:nvPr/>
        </p:nvGrpSpPr>
        <p:grpSpPr>
          <a:xfrm>
            <a:off x="3916362" y="4697412"/>
            <a:ext cx="266700" cy="700087"/>
            <a:chOff x="2467" y="3091"/>
            <a:chExt cx="168" cy="441"/>
          </a:xfrm>
        </p:grpSpPr>
        <p:sp>
          <p:nvSpPr>
            <p:cNvPr id="1462" name="Google Shape;1462;p25"/>
            <p:cNvSpPr/>
            <p:nvPr/>
          </p:nvSpPr>
          <p:spPr>
            <a:xfrm>
              <a:off x="2467" y="3091"/>
              <a:ext cx="168" cy="440"/>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3" name="Google Shape;1463;p25"/>
            <p:cNvSpPr txBox="1"/>
            <p:nvPr/>
          </p:nvSpPr>
          <p:spPr>
            <a:xfrm>
              <a:off x="2530" y="3111"/>
              <a:ext cx="53"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E</a:t>
              </a:r>
              <a:endParaRPr/>
            </a:p>
          </p:txBody>
        </p:sp>
        <p:sp>
          <p:nvSpPr>
            <p:cNvPr id="1464" name="Google Shape;1464;p25"/>
            <p:cNvSpPr txBox="1"/>
            <p:nvPr/>
          </p:nvSpPr>
          <p:spPr>
            <a:xfrm>
              <a:off x="2530" y="3192"/>
              <a:ext cx="53"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X</a:t>
              </a:r>
              <a:endParaRPr/>
            </a:p>
          </p:txBody>
        </p:sp>
        <p:sp>
          <p:nvSpPr>
            <p:cNvPr id="1465" name="Google Shape;1465;p25"/>
            <p:cNvSpPr txBox="1"/>
            <p:nvPr/>
          </p:nvSpPr>
          <p:spPr>
            <a:xfrm>
              <a:off x="2530" y="3274"/>
              <a:ext cx="49"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T</a:t>
              </a:r>
              <a:endParaRPr/>
            </a:p>
          </p:txBody>
        </p:sp>
        <p:sp>
          <p:nvSpPr>
            <p:cNvPr id="1466" name="Google Shape;1466;p25"/>
            <p:cNvSpPr txBox="1"/>
            <p:nvPr/>
          </p:nvSpPr>
          <p:spPr>
            <a:xfrm>
              <a:off x="2530" y="3355"/>
              <a:ext cx="58"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N</a:t>
              </a:r>
              <a:endParaRPr/>
            </a:p>
          </p:txBody>
        </p:sp>
        <p:sp>
          <p:nvSpPr>
            <p:cNvPr id="1467" name="Google Shape;1467;p25"/>
            <p:cNvSpPr txBox="1"/>
            <p:nvPr/>
          </p:nvSpPr>
          <p:spPr>
            <a:xfrm>
              <a:off x="2530" y="3436"/>
              <a:ext cx="58"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D</a:t>
              </a:r>
              <a:endParaRPr/>
            </a:p>
          </p:txBody>
        </p:sp>
      </p:grpSp>
      <p:cxnSp>
        <p:nvCxnSpPr>
          <p:cNvPr id="1468" name="Google Shape;1468;p25"/>
          <p:cNvCxnSpPr/>
          <p:nvPr/>
        </p:nvCxnSpPr>
        <p:spPr>
          <a:xfrm flipH="1">
            <a:off x="3636962" y="5003800"/>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469" name="Google Shape;1469;p25"/>
          <p:cNvSpPr txBox="1"/>
          <p:nvPr/>
        </p:nvSpPr>
        <p:spPr>
          <a:xfrm>
            <a:off x="3646487" y="4875212"/>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grpSp>
        <p:nvGrpSpPr>
          <p:cNvPr id="1470" name="Google Shape;1470;p25"/>
          <p:cNvGrpSpPr/>
          <p:nvPr/>
        </p:nvGrpSpPr>
        <p:grpSpPr>
          <a:xfrm>
            <a:off x="2519362" y="4986337"/>
            <a:ext cx="1401762" cy="103187"/>
            <a:chOff x="1587" y="3273"/>
            <a:chExt cx="883" cy="65"/>
          </a:xfrm>
        </p:grpSpPr>
        <p:sp>
          <p:nvSpPr>
            <p:cNvPr id="1471" name="Google Shape;1471;p25"/>
            <p:cNvSpPr/>
            <p:nvPr/>
          </p:nvSpPr>
          <p:spPr>
            <a:xfrm>
              <a:off x="2394" y="3273"/>
              <a:ext cx="76" cy="65"/>
            </a:xfrm>
            <a:custGeom>
              <a:rect b="b" l="l" r="r" t="t"/>
              <a:pathLst>
                <a:path extrusionOk="0" h="65" w="76">
                  <a:moveTo>
                    <a:pt x="76" y="33"/>
                  </a:moveTo>
                  <a:lnTo>
                    <a:pt x="0" y="65"/>
                  </a:lnTo>
                  <a:lnTo>
                    <a:pt x="0" y="0"/>
                  </a:lnTo>
                  <a:lnTo>
                    <a:pt x="76"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72" name="Google Shape;1472;p25"/>
            <p:cNvCxnSpPr/>
            <p:nvPr/>
          </p:nvCxnSpPr>
          <p:spPr>
            <a:xfrm flipH="1">
              <a:off x="1587" y="3306"/>
              <a:ext cx="845" cy="1"/>
            </a:xfrm>
            <a:prstGeom prst="straightConnector1">
              <a:avLst/>
            </a:prstGeom>
            <a:noFill/>
            <a:ln cap="flat" cmpd="sng" w="25400">
              <a:solidFill>
                <a:srgbClr val="440000"/>
              </a:solidFill>
              <a:prstDash val="solid"/>
              <a:miter lim="800000"/>
              <a:headEnd len="med" w="med" type="none"/>
              <a:tailEnd len="med" w="med" type="none"/>
            </a:ln>
          </p:spPr>
        </p:cxnSp>
      </p:grpSp>
      <p:cxnSp>
        <p:nvCxnSpPr>
          <p:cNvPr id="1473" name="Google Shape;1473;p25"/>
          <p:cNvCxnSpPr/>
          <p:nvPr/>
        </p:nvCxnSpPr>
        <p:spPr>
          <a:xfrm flipH="1">
            <a:off x="4256087" y="5003800"/>
            <a:ext cx="77787" cy="77787"/>
          </a:xfrm>
          <a:prstGeom prst="straightConnector1">
            <a:avLst/>
          </a:prstGeom>
          <a:noFill/>
          <a:ln cap="flat" cmpd="sng" w="9525">
            <a:solidFill>
              <a:srgbClr val="000000"/>
            </a:solidFill>
            <a:prstDash val="solid"/>
            <a:miter lim="800000"/>
            <a:headEnd len="med" w="med" type="none"/>
            <a:tailEnd len="med" w="med" type="none"/>
          </a:ln>
        </p:spPr>
      </p:cxnSp>
      <p:sp>
        <p:nvSpPr>
          <p:cNvPr id="1474" name="Google Shape;1474;p25"/>
          <p:cNvSpPr txBox="1"/>
          <p:nvPr/>
        </p:nvSpPr>
        <p:spPr>
          <a:xfrm>
            <a:off x="4230687" y="4875212"/>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cxnSp>
        <p:nvCxnSpPr>
          <p:cNvPr id="1475" name="Google Shape;1475;p25"/>
          <p:cNvCxnSpPr/>
          <p:nvPr/>
        </p:nvCxnSpPr>
        <p:spPr>
          <a:xfrm flipH="1">
            <a:off x="4179887" y="5038725"/>
            <a:ext cx="619125"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476" name="Google Shape;1476;p25"/>
          <p:cNvCxnSpPr/>
          <p:nvPr/>
        </p:nvCxnSpPr>
        <p:spPr>
          <a:xfrm>
            <a:off x="2519362" y="3722687"/>
            <a:ext cx="1587" cy="1316037"/>
          </a:xfrm>
          <a:prstGeom prst="straightConnector1">
            <a:avLst/>
          </a:prstGeom>
          <a:noFill/>
          <a:ln cap="flat" cmpd="sng" w="25400">
            <a:solidFill>
              <a:srgbClr val="440000"/>
            </a:solidFill>
            <a:prstDash val="solid"/>
            <a:miter lim="800000"/>
            <a:headEnd len="med" w="med" type="none"/>
            <a:tailEnd len="med" w="med" type="none"/>
          </a:ln>
        </p:spPr>
      </p:cxnSp>
      <p:sp>
        <p:nvSpPr>
          <p:cNvPr id="1477" name="Google Shape;1477;p25"/>
          <p:cNvSpPr txBox="1"/>
          <p:nvPr/>
        </p:nvSpPr>
        <p:spPr>
          <a:xfrm>
            <a:off x="6815137" y="4191000"/>
            <a:ext cx="1160462"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78" name="Google Shape;1478;p25"/>
          <p:cNvCxnSpPr/>
          <p:nvPr/>
        </p:nvCxnSpPr>
        <p:spPr>
          <a:xfrm flipH="1">
            <a:off x="8942387" y="4883150"/>
            <a:ext cx="155575" cy="1587"/>
          </a:xfrm>
          <a:prstGeom prst="straightConnector1">
            <a:avLst/>
          </a:prstGeom>
          <a:noFill/>
          <a:ln cap="flat" cmpd="sng" w="25400">
            <a:solidFill>
              <a:srgbClr val="000000"/>
            </a:solidFill>
            <a:prstDash val="solid"/>
            <a:miter lim="800000"/>
            <a:headEnd len="med" w="med" type="none"/>
            <a:tailEnd len="med" w="med" type="none"/>
          </a:ln>
        </p:spPr>
      </p:cxnSp>
      <p:sp>
        <p:nvSpPr>
          <p:cNvPr id="1479" name="Google Shape;1479;p25"/>
          <p:cNvSpPr txBox="1"/>
          <p:nvPr/>
        </p:nvSpPr>
        <p:spPr>
          <a:xfrm>
            <a:off x="7756525" y="4668837"/>
            <a:ext cx="1841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RD</a:t>
            </a:r>
            <a:endParaRPr/>
          </a:p>
        </p:txBody>
      </p:sp>
      <p:sp>
        <p:nvSpPr>
          <p:cNvPr id="1480" name="Google Shape;1480;p25"/>
          <p:cNvSpPr txBox="1"/>
          <p:nvPr/>
        </p:nvSpPr>
        <p:spPr>
          <a:xfrm>
            <a:off x="6870700" y="4943475"/>
            <a:ext cx="2127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WD</a:t>
            </a:r>
            <a:endParaRPr/>
          </a:p>
        </p:txBody>
      </p:sp>
      <p:sp>
        <p:nvSpPr>
          <p:cNvPr id="1481" name="Google Shape;1481;p25"/>
          <p:cNvSpPr txBox="1"/>
          <p:nvPr/>
        </p:nvSpPr>
        <p:spPr>
          <a:xfrm>
            <a:off x="7197725" y="4530725"/>
            <a:ext cx="328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Data</a:t>
            </a:r>
            <a:endParaRPr/>
          </a:p>
        </p:txBody>
      </p:sp>
      <p:sp>
        <p:nvSpPr>
          <p:cNvPr id="1482" name="Google Shape;1482;p25"/>
          <p:cNvSpPr txBox="1"/>
          <p:nvPr/>
        </p:nvSpPr>
        <p:spPr>
          <a:xfrm>
            <a:off x="7077075" y="4686300"/>
            <a:ext cx="582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grpSp>
        <p:nvGrpSpPr>
          <p:cNvPr id="1483" name="Google Shape;1483;p25"/>
          <p:cNvGrpSpPr/>
          <p:nvPr/>
        </p:nvGrpSpPr>
        <p:grpSpPr>
          <a:xfrm>
            <a:off x="6578600" y="4367212"/>
            <a:ext cx="239712" cy="103187"/>
            <a:chOff x="4144" y="2883"/>
            <a:chExt cx="151" cy="65"/>
          </a:xfrm>
        </p:grpSpPr>
        <p:sp>
          <p:nvSpPr>
            <p:cNvPr id="1484" name="Google Shape;1484;p25"/>
            <p:cNvSpPr/>
            <p:nvPr/>
          </p:nvSpPr>
          <p:spPr>
            <a:xfrm>
              <a:off x="4220" y="288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85" name="Google Shape;1485;p25"/>
            <p:cNvCxnSpPr/>
            <p:nvPr/>
          </p:nvCxnSpPr>
          <p:spPr>
            <a:xfrm flipH="1">
              <a:off x="4144" y="2916"/>
              <a:ext cx="114" cy="1"/>
            </a:xfrm>
            <a:prstGeom prst="straightConnector1">
              <a:avLst/>
            </a:prstGeom>
            <a:noFill/>
            <a:ln cap="flat" cmpd="sng" w="25400">
              <a:solidFill>
                <a:srgbClr val="000000"/>
              </a:solidFill>
              <a:prstDash val="solid"/>
              <a:miter lim="800000"/>
              <a:headEnd len="med" w="med" type="none"/>
              <a:tailEnd len="med" w="med" type="none"/>
            </a:ln>
          </p:spPr>
        </p:cxnSp>
      </p:grpSp>
      <p:sp>
        <p:nvSpPr>
          <p:cNvPr id="1486" name="Google Shape;1486;p25"/>
          <p:cNvSpPr txBox="1"/>
          <p:nvPr/>
        </p:nvSpPr>
        <p:spPr>
          <a:xfrm>
            <a:off x="6870700" y="4359275"/>
            <a:ext cx="3683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ADDR</a:t>
            </a:r>
            <a:endParaRPr/>
          </a:p>
        </p:txBody>
      </p:sp>
      <p:cxnSp>
        <p:nvCxnSpPr>
          <p:cNvPr id="1487" name="Google Shape;1487;p25"/>
          <p:cNvCxnSpPr/>
          <p:nvPr/>
        </p:nvCxnSpPr>
        <p:spPr>
          <a:xfrm>
            <a:off x="6578600" y="4075112"/>
            <a:ext cx="1587" cy="1470025"/>
          </a:xfrm>
          <a:prstGeom prst="straightConnector1">
            <a:avLst/>
          </a:prstGeom>
          <a:noFill/>
          <a:ln cap="flat" cmpd="sng" w="25400">
            <a:solidFill>
              <a:srgbClr val="000000"/>
            </a:solidFill>
            <a:prstDash val="solid"/>
            <a:miter lim="800000"/>
            <a:headEnd len="med" w="med" type="none"/>
            <a:tailEnd len="med" w="med" type="none"/>
          </a:ln>
        </p:spPr>
      </p:cxnSp>
      <p:grpSp>
        <p:nvGrpSpPr>
          <p:cNvPr id="1488" name="Google Shape;1488;p25"/>
          <p:cNvGrpSpPr/>
          <p:nvPr/>
        </p:nvGrpSpPr>
        <p:grpSpPr>
          <a:xfrm>
            <a:off x="5340350" y="4367212"/>
            <a:ext cx="206375" cy="103187"/>
            <a:chOff x="3364" y="2883"/>
            <a:chExt cx="130" cy="65"/>
          </a:xfrm>
        </p:grpSpPr>
        <p:sp>
          <p:nvSpPr>
            <p:cNvPr id="1489" name="Google Shape;1489;p25"/>
            <p:cNvSpPr/>
            <p:nvPr/>
          </p:nvSpPr>
          <p:spPr>
            <a:xfrm>
              <a:off x="3418" y="2883"/>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90" name="Google Shape;1490;p25"/>
            <p:cNvCxnSpPr/>
            <p:nvPr/>
          </p:nvCxnSpPr>
          <p:spPr>
            <a:xfrm flipH="1">
              <a:off x="3364" y="2916"/>
              <a:ext cx="92"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491" name="Google Shape;1491;p25"/>
          <p:cNvCxnSpPr/>
          <p:nvPr/>
        </p:nvCxnSpPr>
        <p:spPr>
          <a:xfrm flipH="1">
            <a:off x="2089150" y="3687762"/>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492" name="Google Shape;1492;p25"/>
          <p:cNvSpPr txBox="1"/>
          <p:nvPr/>
        </p:nvSpPr>
        <p:spPr>
          <a:xfrm>
            <a:off x="2098675" y="3756025"/>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grpSp>
        <p:nvGrpSpPr>
          <p:cNvPr id="1493" name="Google Shape;1493;p25"/>
          <p:cNvGrpSpPr/>
          <p:nvPr/>
        </p:nvGrpSpPr>
        <p:grpSpPr>
          <a:xfrm>
            <a:off x="5141912" y="4152900"/>
            <a:ext cx="173037" cy="558800"/>
            <a:chOff x="3239" y="2748"/>
            <a:chExt cx="109" cy="352"/>
          </a:xfrm>
        </p:grpSpPr>
        <p:sp>
          <p:nvSpPr>
            <p:cNvPr id="1494" name="Google Shape;1494;p25"/>
            <p:cNvSpPr/>
            <p:nvPr/>
          </p:nvSpPr>
          <p:spPr>
            <a:xfrm>
              <a:off x="3239" y="2748"/>
              <a:ext cx="98" cy="341"/>
            </a:xfrm>
            <a:custGeom>
              <a:rect b="b" l="l" r="r" t="t"/>
              <a:pathLst>
                <a:path extrusionOk="0" h="341" w="98">
                  <a:moveTo>
                    <a:pt x="0" y="0"/>
                  </a:moveTo>
                  <a:lnTo>
                    <a:pt x="0" y="341"/>
                  </a:lnTo>
                  <a:lnTo>
                    <a:pt x="98" y="270"/>
                  </a:lnTo>
                  <a:lnTo>
                    <a:pt x="98"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5" name="Google Shape;1495;p25"/>
            <p:cNvSpPr/>
            <p:nvPr/>
          </p:nvSpPr>
          <p:spPr>
            <a:xfrm>
              <a:off x="3250" y="2758"/>
              <a:ext cx="98" cy="342"/>
            </a:xfrm>
            <a:custGeom>
              <a:rect b="b" l="l" r="r" t="t"/>
              <a:pathLst>
                <a:path extrusionOk="0" h="342" w="98">
                  <a:moveTo>
                    <a:pt x="0" y="0"/>
                  </a:moveTo>
                  <a:lnTo>
                    <a:pt x="0" y="342"/>
                  </a:lnTo>
                  <a:lnTo>
                    <a:pt x="98" y="271"/>
                  </a:lnTo>
                  <a:lnTo>
                    <a:pt x="98"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6" name="Google Shape;1496;p25"/>
            <p:cNvSpPr txBox="1"/>
            <p:nvPr/>
          </p:nvSpPr>
          <p:spPr>
            <a:xfrm>
              <a:off x="3272" y="2829"/>
              <a:ext cx="4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1497" name="Google Shape;1497;p25"/>
            <p:cNvSpPr txBox="1"/>
            <p:nvPr/>
          </p:nvSpPr>
          <p:spPr>
            <a:xfrm>
              <a:off x="3272" y="2894"/>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1498" name="Google Shape;1498;p25"/>
            <p:cNvSpPr txBox="1"/>
            <p:nvPr/>
          </p:nvSpPr>
          <p:spPr>
            <a:xfrm>
              <a:off x="3277" y="2959"/>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1499" name="Google Shape;1499;p25"/>
          <p:cNvGrpSpPr/>
          <p:nvPr/>
        </p:nvGrpSpPr>
        <p:grpSpPr>
          <a:xfrm>
            <a:off x="7970837" y="4676775"/>
            <a:ext cx="825500" cy="103187"/>
            <a:chOff x="5021" y="3078"/>
            <a:chExt cx="520" cy="65"/>
          </a:xfrm>
        </p:grpSpPr>
        <p:sp>
          <p:nvSpPr>
            <p:cNvPr id="1500" name="Google Shape;1500;p25"/>
            <p:cNvSpPr/>
            <p:nvPr/>
          </p:nvSpPr>
          <p:spPr>
            <a:xfrm>
              <a:off x="5465" y="3078"/>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01" name="Google Shape;1501;p25"/>
            <p:cNvCxnSpPr/>
            <p:nvPr/>
          </p:nvCxnSpPr>
          <p:spPr>
            <a:xfrm flipH="1">
              <a:off x="5021" y="3111"/>
              <a:ext cx="482"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502" name="Google Shape;1502;p25"/>
          <p:cNvGrpSpPr/>
          <p:nvPr/>
        </p:nvGrpSpPr>
        <p:grpSpPr>
          <a:xfrm>
            <a:off x="8435975" y="4951412"/>
            <a:ext cx="360362" cy="103187"/>
            <a:chOff x="5314" y="3251"/>
            <a:chExt cx="227" cy="65"/>
          </a:xfrm>
        </p:grpSpPr>
        <p:sp>
          <p:nvSpPr>
            <p:cNvPr id="1503" name="Google Shape;1503;p25"/>
            <p:cNvSpPr/>
            <p:nvPr/>
          </p:nvSpPr>
          <p:spPr>
            <a:xfrm>
              <a:off x="5465" y="3251"/>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04" name="Google Shape;1504;p25"/>
            <p:cNvCxnSpPr/>
            <p:nvPr/>
          </p:nvCxnSpPr>
          <p:spPr>
            <a:xfrm flipH="1">
              <a:off x="5314" y="3284"/>
              <a:ext cx="189"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505" name="Google Shape;1505;p25"/>
          <p:cNvGrpSpPr/>
          <p:nvPr/>
        </p:nvGrpSpPr>
        <p:grpSpPr>
          <a:xfrm>
            <a:off x="4918075" y="4951412"/>
            <a:ext cx="1900237" cy="103187"/>
            <a:chOff x="3098" y="3251"/>
            <a:chExt cx="1197" cy="65"/>
          </a:xfrm>
        </p:grpSpPr>
        <p:sp>
          <p:nvSpPr>
            <p:cNvPr id="1506" name="Google Shape;1506;p25"/>
            <p:cNvSpPr/>
            <p:nvPr/>
          </p:nvSpPr>
          <p:spPr>
            <a:xfrm>
              <a:off x="4220" y="3251"/>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07" name="Google Shape;1507;p25"/>
            <p:cNvCxnSpPr/>
            <p:nvPr/>
          </p:nvCxnSpPr>
          <p:spPr>
            <a:xfrm flipH="1">
              <a:off x="3098" y="3284"/>
              <a:ext cx="116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1508" name="Google Shape;1508;p25"/>
          <p:cNvCxnSpPr/>
          <p:nvPr/>
        </p:nvCxnSpPr>
        <p:spPr>
          <a:xfrm>
            <a:off x="4918075" y="4264025"/>
            <a:ext cx="1587" cy="739775"/>
          </a:xfrm>
          <a:prstGeom prst="straightConnector1">
            <a:avLst/>
          </a:prstGeom>
          <a:noFill/>
          <a:ln cap="flat" cmpd="sng" w="25400">
            <a:solidFill>
              <a:srgbClr val="000000"/>
            </a:solidFill>
            <a:prstDash val="solid"/>
            <a:miter lim="800000"/>
            <a:headEnd len="med" w="med" type="none"/>
            <a:tailEnd len="med" w="med" type="none"/>
          </a:ln>
        </p:spPr>
      </p:cxnSp>
      <p:sp>
        <p:nvSpPr>
          <p:cNvPr id="1509" name="Google Shape;1509;p25"/>
          <p:cNvSpPr/>
          <p:nvPr/>
        </p:nvSpPr>
        <p:spPr>
          <a:xfrm>
            <a:off x="4897437" y="425132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10" name="Google Shape;1510;p25"/>
          <p:cNvCxnSpPr/>
          <p:nvPr/>
        </p:nvCxnSpPr>
        <p:spPr>
          <a:xfrm flipH="1">
            <a:off x="6578600" y="5545137"/>
            <a:ext cx="1857375"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511" name="Google Shape;1511;p25"/>
          <p:cNvCxnSpPr/>
          <p:nvPr/>
        </p:nvCxnSpPr>
        <p:spPr>
          <a:xfrm>
            <a:off x="8435975" y="5003800"/>
            <a:ext cx="1587" cy="541337"/>
          </a:xfrm>
          <a:prstGeom prst="straightConnector1">
            <a:avLst/>
          </a:prstGeom>
          <a:noFill/>
          <a:ln cap="flat" cmpd="sng" w="25400">
            <a:solidFill>
              <a:srgbClr val="000000"/>
            </a:solidFill>
            <a:prstDash val="solid"/>
            <a:miter lim="800000"/>
            <a:headEnd len="med" w="med" type="none"/>
            <a:tailEnd len="med" w="med" type="none"/>
          </a:ln>
        </p:spPr>
      </p:cxnSp>
      <p:grpSp>
        <p:nvGrpSpPr>
          <p:cNvPr id="1512" name="Google Shape;1512;p25"/>
          <p:cNvGrpSpPr/>
          <p:nvPr/>
        </p:nvGrpSpPr>
        <p:grpSpPr>
          <a:xfrm>
            <a:off x="5418137" y="3128962"/>
            <a:ext cx="317500" cy="103187"/>
            <a:chOff x="3413" y="2103"/>
            <a:chExt cx="200" cy="65"/>
          </a:xfrm>
        </p:grpSpPr>
        <p:sp>
          <p:nvSpPr>
            <p:cNvPr id="1513" name="Google Shape;1513;p25"/>
            <p:cNvSpPr/>
            <p:nvPr/>
          </p:nvSpPr>
          <p:spPr>
            <a:xfrm>
              <a:off x="3537" y="2103"/>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14" name="Google Shape;1514;p25"/>
            <p:cNvCxnSpPr/>
            <p:nvPr/>
          </p:nvCxnSpPr>
          <p:spPr>
            <a:xfrm flipH="1">
              <a:off x="3413" y="2135"/>
              <a:ext cx="162" cy="1"/>
            </a:xfrm>
            <a:prstGeom prst="straightConnector1">
              <a:avLst/>
            </a:prstGeom>
            <a:noFill/>
            <a:ln cap="flat" cmpd="sng" w="25400">
              <a:solidFill>
                <a:srgbClr val="000000"/>
              </a:solidFill>
              <a:prstDash val="solid"/>
              <a:miter lim="800000"/>
              <a:headEnd len="med" w="med" type="none"/>
              <a:tailEnd len="med" w="med" type="none"/>
            </a:ln>
          </p:spPr>
        </p:cxnSp>
      </p:grpSp>
      <p:sp>
        <p:nvSpPr>
          <p:cNvPr id="1515" name="Google Shape;1515;p25"/>
          <p:cNvSpPr/>
          <p:nvPr/>
        </p:nvSpPr>
        <p:spPr>
          <a:xfrm>
            <a:off x="5033962" y="3030537"/>
            <a:ext cx="387350" cy="309562"/>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6" name="Google Shape;1516;p25"/>
          <p:cNvSpPr txBox="1"/>
          <p:nvPr/>
        </p:nvSpPr>
        <p:spPr>
          <a:xfrm>
            <a:off x="5056187" y="3086100"/>
            <a:ext cx="276225"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&lt;&lt;2</a:t>
            </a:r>
            <a:endParaRPr/>
          </a:p>
        </p:txBody>
      </p:sp>
      <p:grpSp>
        <p:nvGrpSpPr>
          <p:cNvPr id="1517" name="Google Shape;1517;p25"/>
          <p:cNvGrpSpPr/>
          <p:nvPr/>
        </p:nvGrpSpPr>
        <p:grpSpPr>
          <a:xfrm>
            <a:off x="1978025" y="2587625"/>
            <a:ext cx="3757612" cy="103187"/>
            <a:chOff x="1246" y="1762"/>
            <a:chExt cx="2367" cy="65"/>
          </a:xfrm>
        </p:grpSpPr>
        <p:sp>
          <p:nvSpPr>
            <p:cNvPr id="1518" name="Google Shape;1518;p25"/>
            <p:cNvSpPr/>
            <p:nvPr/>
          </p:nvSpPr>
          <p:spPr>
            <a:xfrm>
              <a:off x="3537" y="1762"/>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19" name="Google Shape;1519;p25"/>
            <p:cNvCxnSpPr/>
            <p:nvPr/>
          </p:nvCxnSpPr>
          <p:spPr>
            <a:xfrm flipH="1">
              <a:off x="1246" y="1794"/>
              <a:ext cx="2329" cy="1"/>
            </a:xfrm>
            <a:prstGeom prst="straightConnector1">
              <a:avLst/>
            </a:prstGeom>
            <a:noFill/>
            <a:ln cap="flat" cmpd="sng" w="25400">
              <a:solidFill>
                <a:srgbClr val="000000"/>
              </a:solidFill>
              <a:prstDash val="solid"/>
              <a:miter lim="800000"/>
              <a:headEnd len="med" w="med" type="none"/>
              <a:tailEnd len="med" w="med" type="none"/>
            </a:ln>
          </p:spPr>
        </p:cxnSp>
      </p:grpSp>
      <p:sp>
        <p:nvSpPr>
          <p:cNvPr id="1520" name="Google Shape;1520;p25"/>
          <p:cNvSpPr txBox="1"/>
          <p:nvPr/>
        </p:nvSpPr>
        <p:spPr>
          <a:xfrm>
            <a:off x="933450" y="3494087"/>
            <a:ext cx="1125537"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1" name="Google Shape;1521;p25"/>
          <p:cNvSpPr txBox="1"/>
          <p:nvPr/>
        </p:nvSpPr>
        <p:spPr>
          <a:xfrm>
            <a:off x="1839912" y="3662362"/>
            <a:ext cx="1841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RD</a:t>
            </a:r>
            <a:endParaRPr/>
          </a:p>
        </p:txBody>
      </p:sp>
      <p:sp>
        <p:nvSpPr>
          <p:cNvPr id="1522" name="Google Shape;1522;p25"/>
          <p:cNvSpPr txBox="1"/>
          <p:nvPr/>
        </p:nvSpPr>
        <p:spPr>
          <a:xfrm>
            <a:off x="1092200" y="3833812"/>
            <a:ext cx="78898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Instruction</a:t>
            </a:r>
            <a:endParaRPr/>
          </a:p>
        </p:txBody>
      </p:sp>
      <p:sp>
        <p:nvSpPr>
          <p:cNvPr id="1523" name="Google Shape;1523;p25"/>
          <p:cNvSpPr txBox="1"/>
          <p:nvPr/>
        </p:nvSpPr>
        <p:spPr>
          <a:xfrm>
            <a:off x="1195387" y="3989387"/>
            <a:ext cx="582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sp>
        <p:nvSpPr>
          <p:cNvPr id="1524" name="Google Shape;1524;p25"/>
          <p:cNvSpPr txBox="1"/>
          <p:nvPr/>
        </p:nvSpPr>
        <p:spPr>
          <a:xfrm>
            <a:off x="989012" y="3662362"/>
            <a:ext cx="3683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ADDR</a:t>
            </a:r>
            <a:endParaRPr/>
          </a:p>
        </p:txBody>
      </p:sp>
      <p:sp>
        <p:nvSpPr>
          <p:cNvPr id="1525" name="Google Shape;1525;p25"/>
          <p:cNvSpPr txBox="1"/>
          <p:nvPr/>
        </p:nvSpPr>
        <p:spPr>
          <a:xfrm>
            <a:off x="314325" y="3184525"/>
            <a:ext cx="309562"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526" name="Google Shape;1526;p25"/>
          <p:cNvGrpSpPr/>
          <p:nvPr/>
        </p:nvGrpSpPr>
        <p:grpSpPr>
          <a:xfrm>
            <a:off x="77787" y="3670300"/>
            <a:ext cx="239712" cy="103187"/>
            <a:chOff x="49" y="2444"/>
            <a:chExt cx="151" cy="65"/>
          </a:xfrm>
        </p:grpSpPr>
        <p:sp>
          <p:nvSpPr>
            <p:cNvPr id="1527" name="Google Shape;1527;p25"/>
            <p:cNvSpPr/>
            <p:nvPr/>
          </p:nvSpPr>
          <p:spPr>
            <a:xfrm>
              <a:off x="125" y="2444"/>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28" name="Google Shape;1528;p25"/>
            <p:cNvCxnSpPr/>
            <p:nvPr/>
          </p:nvCxnSpPr>
          <p:spPr>
            <a:xfrm flipH="1">
              <a:off x="49" y="2477"/>
              <a:ext cx="114"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529" name="Google Shape;1529;p25"/>
          <p:cNvGrpSpPr/>
          <p:nvPr/>
        </p:nvGrpSpPr>
        <p:grpSpPr>
          <a:xfrm>
            <a:off x="619125" y="3670300"/>
            <a:ext cx="317500" cy="103187"/>
            <a:chOff x="390" y="2444"/>
            <a:chExt cx="200" cy="65"/>
          </a:xfrm>
        </p:grpSpPr>
        <p:sp>
          <p:nvSpPr>
            <p:cNvPr id="1530" name="Google Shape;1530;p25"/>
            <p:cNvSpPr/>
            <p:nvPr/>
          </p:nvSpPr>
          <p:spPr>
            <a:xfrm>
              <a:off x="515" y="2444"/>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31" name="Google Shape;1531;p25"/>
            <p:cNvCxnSpPr/>
            <p:nvPr/>
          </p:nvCxnSpPr>
          <p:spPr>
            <a:xfrm flipH="1">
              <a:off x="390" y="2477"/>
              <a:ext cx="163" cy="1"/>
            </a:xfrm>
            <a:prstGeom prst="straightConnector1">
              <a:avLst/>
            </a:prstGeom>
            <a:noFill/>
            <a:ln cap="flat" cmpd="sng" w="25400">
              <a:solidFill>
                <a:srgbClr val="000000"/>
              </a:solidFill>
              <a:prstDash val="solid"/>
              <a:miter lim="800000"/>
              <a:headEnd len="med" w="med" type="none"/>
              <a:tailEnd len="med" w="med" type="none"/>
            </a:ln>
          </p:spPr>
        </p:cxnSp>
      </p:grpSp>
      <p:sp>
        <p:nvSpPr>
          <p:cNvPr id="1532" name="Google Shape;1532;p25"/>
          <p:cNvSpPr txBox="1"/>
          <p:nvPr/>
        </p:nvSpPr>
        <p:spPr>
          <a:xfrm>
            <a:off x="361950" y="3370262"/>
            <a:ext cx="211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PC</a:t>
            </a:r>
            <a:endParaRPr/>
          </a:p>
        </p:txBody>
      </p:sp>
      <p:grpSp>
        <p:nvGrpSpPr>
          <p:cNvPr id="1533" name="Google Shape;1533;p25"/>
          <p:cNvGrpSpPr/>
          <p:nvPr/>
        </p:nvGrpSpPr>
        <p:grpSpPr>
          <a:xfrm>
            <a:off x="739775" y="2354262"/>
            <a:ext cx="860425" cy="103187"/>
            <a:chOff x="466" y="1615"/>
            <a:chExt cx="542" cy="65"/>
          </a:xfrm>
        </p:grpSpPr>
        <p:sp>
          <p:nvSpPr>
            <p:cNvPr id="1534" name="Google Shape;1534;p25"/>
            <p:cNvSpPr/>
            <p:nvPr/>
          </p:nvSpPr>
          <p:spPr>
            <a:xfrm>
              <a:off x="932" y="1615"/>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35" name="Google Shape;1535;p25"/>
            <p:cNvCxnSpPr/>
            <p:nvPr/>
          </p:nvCxnSpPr>
          <p:spPr>
            <a:xfrm flipH="1">
              <a:off x="466" y="1648"/>
              <a:ext cx="504" cy="1"/>
            </a:xfrm>
            <a:prstGeom prst="straightConnector1">
              <a:avLst/>
            </a:prstGeom>
            <a:noFill/>
            <a:ln cap="flat" cmpd="sng" w="25400">
              <a:solidFill>
                <a:srgbClr val="000000"/>
              </a:solidFill>
              <a:prstDash val="solid"/>
              <a:miter lim="800000"/>
              <a:headEnd len="med" w="med" type="none"/>
              <a:tailEnd len="med" w="med" type="none"/>
            </a:ln>
          </p:spPr>
        </p:cxnSp>
      </p:grpSp>
      <p:sp>
        <p:nvSpPr>
          <p:cNvPr id="1536" name="Google Shape;1536;p25"/>
          <p:cNvSpPr txBox="1"/>
          <p:nvPr/>
        </p:nvSpPr>
        <p:spPr>
          <a:xfrm>
            <a:off x="1246187" y="2889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4</a:t>
            </a:r>
            <a:endParaRPr/>
          </a:p>
        </p:txBody>
      </p:sp>
      <p:grpSp>
        <p:nvGrpSpPr>
          <p:cNvPr id="1537" name="Google Shape;1537;p25"/>
          <p:cNvGrpSpPr/>
          <p:nvPr/>
        </p:nvGrpSpPr>
        <p:grpSpPr>
          <a:xfrm>
            <a:off x="1358900" y="2897187"/>
            <a:ext cx="241300" cy="103187"/>
            <a:chOff x="856" y="1957"/>
            <a:chExt cx="152" cy="65"/>
          </a:xfrm>
        </p:grpSpPr>
        <p:sp>
          <p:nvSpPr>
            <p:cNvPr id="1538" name="Google Shape;1538;p25"/>
            <p:cNvSpPr/>
            <p:nvPr/>
          </p:nvSpPr>
          <p:spPr>
            <a:xfrm>
              <a:off x="932" y="1957"/>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39" name="Google Shape;1539;p25"/>
            <p:cNvCxnSpPr/>
            <p:nvPr/>
          </p:nvCxnSpPr>
          <p:spPr>
            <a:xfrm flipH="1">
              <a:off x="856" y="1989"/>
              <a:ext cx="114"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1540" name="Google Shape;1540;p25"/>
          <p:cNvGrpSpPr/>
          <p:nvPr/>
        </p:nvGrpSpPr>
        <p:grpSpPr>
          <a:xfrm>
            <a:off x="1590675" y="2217737"/>
            <a:ext cx="404812" cy="946150"/>
            <a:chOff x="1002" y="1529"/>
            <a:chExt cx="255" cy="596"/>
          </a:xfrm>
        </p:grpSpPr>
        <p:sp>
          <p:nvSpPr>
            <p:cNvPr id="1541" name="Google Shape;1541;p25"/>
            <p:cNvSpPr/>
            <p:nvPr/>
          </p:nvSpPr>
          <p:spPr>
            <a:xfrm>
              <a:off x="1002" y="1529"/>
              <a:ext cx="244" cy="585"/>
            </a:xfrm>
            <a:custGeom>
              <a:rect b="b" l="l" r="r" t="t"/>
              <a:pathLst>
                <a:path extrusionOk="0" h="585" w="244">
                  <a:moveTo>
                    <a:pt x="0" y="0"/>
                  </a:moveTo>
                  <a:lnTo>
                    <a:pt x="0" y="244"/>
                  </a:lnTo>
                  <a:lnTo>
                    <a:pt x="49" y="292"/>
                  </a:lnTo>
                  <a:lnTo>
                    <a:pt x="0" y="341"/>
                  </a:lnTo>
                  <a:lnTo>
                    <a:pt x="0" y="585"/>
                  </a:lnTo>
                  <a:lnTo>
                    <a:pt x="244" y="439"/>
                  </a:lnTo>
                  <a:lnTo>
                    <a:pt x="244"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2" name="Google Shape;1542;p25"/>
            <p:cNvSpPr/>
            <p:nvPr/>
          </p:nvSpPr>
          <p:spPr>
            <a:xfrm>
              <a:off x="1013" y="1540"/>
              <a:ext cx="244" cy="585"/>
            </a:xfrm>
            <a:custGeom>
              <a:rect b="b" l="l" r="r" t="t"/>
              <a:pathLst>
                <a:path extrusionOk="0" h="585" w="244">
                  <a:moveTo>
                    <a:pt x="0" y="0"/>
                  </a:moveTo>
                  <a:lnTo>
                    <a:pt x="0" y="243"/>
                  </a:lnTo>
                  <a:lnTo>
                    <a:pt x="49" y="292"/>
                  </a:lnTo>
                  <a:lnTo>
                    <a:pt x="0" y="341"/>
                  </a:lnTo>
                  <a:lnTo>
                    <a:pt x="0" y="585"/>
                  </a:lnTo>
                  <a:lnTo>
                    <a:pt x="244" y="438"/>
                  </a:lnTo>
                  <a:lnTo>
                    <a:pt x="244"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3" name="Google Shape;1543;p25"/>
            <p:cNvSpPr txBox="1"/>
            <p:nvPr/>
          </p:nvSpPr>
          <p:spPr>
            <a:xfrm>
              <a:off x="1040" y="1675"/>
              <a:ext cx="174"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ADD</a:t>
              </a:r>
              <a:endParaRPr/>
            </a:p>
          </p:txBody>
        </p:sp>
      </p:grpSp>
      <p:cxnSp>
        <p:nvCxnSpPr>
          <p:cNvPr id="1544" name="Google Shape;1544;p25"/>
          <p:cNvCxnSpPr/>
          <p:nvPr/>
        </p:nvCxnSpPr>
        <p:spPr>
          <a:xfrm>
            <a:off x="739775" y="2406650"/>
            <a:ext cx="1587" cy="1316037"/>
          </a:xfrm>
          <a:prstGeom prst="straightConnector1">
            <a:avLst/>
          </a:prstGeom>
          <a:noFill/>
          <a:ln cap="flat" cmpd="sng" w="25400">
            <a:solidFill>
              <a:srgbClr val="000000"/>
            </a:solidFill>
            <a:prstDash val="solid"/>
            <a:miter lim="800000"/>
            <a:headEnd len="med" w="med" type="none"/>
            <a:tailEnd len="med" w="med" type="none"/>
          </a:ln>
        </p:spPr>
      </p:cxnSp>
      <p:cxnSp>
        <p:nvCxnSpPr>
          <p:cNvPr id="1545" name="Google Shape;1545;p25"/>
          <p:cNvCxnSpPr/>
          <p:nvPr/>
        </p:nvCxnSpPr>
        <p:spPr>
          <a:xfrm>
            <a:off x="77787" y="2019300"/>
            <a:ext cx="1587" cy="1703387"/>
          </a:xfrm>
          <a:prstGeom prst="straightConnector1">
            <a:avLst/>
          </a:prstGeom>
          <a:noFill/>
          <a:ln cap="flat" cmpd="sng" w="25400">
            <a:solidFill>
              <a:srgbClr val="000000"/>
            </a:solidFill>
            <a:prstDash val="solid"/>
            <a:miter lim="800000"/>
            <a:headEnd len="med" w="med" type="none"/>
            <a:tailEnd len="med" w="med" type="none"/>
          </a:ln>
        </p:spPr>
      </p:cxnSp>
      <p:cxnSp>
        <p:nvCxnSpPr>
          <p:cNvPr id="1546" name="Google Shape;1546;p25"/>
          <p:cNvCxnSpPr/>
          <p:nvPr/>
        </p:nvCxnSpPr>
        <p:spPr>
          <a:xfrm flipH="1">
            <a:off x="1127125" y="1908175"/>
            <a:ext cx="5605462"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547" name="Google Shape;1547;p25"/>
          <p:cNvGrpSpPr/>
          <p:nvPr/>
        </p:nvGrpSpPr>
        <p:grpSpPr>
          <a:xfrm>
            <a:off x="5727700" y="2449512"/>
            <a:ext cx="403225" cy="946150"/>
            <a:chOff x="3608" y="1675"/>
            <a:chExt cx="254" cy="596"/>
          </a:xfrm>
        </p:grpSpPr>
        <p:sp>
          <p:nvSpPr>
            <p:cNvPr id="1548" name="Google Shape;1548;p25"/>
            <p:cNvSpPr/>
            <p:nvPr/>
          </p:nvSpPr>
          <p:spPr>
            <a:xfrm>
              <a:off x="3608" y="1675"/>
              <a:ext cx="243" cy="585"/>
            </a:xfrm>
            <a:custGeom>
              <a:rect b="b" l="l" r="r" t="t"/>
              <a:pathLst>
                <a:path extrusionOk="0" h="585" w="243">
                  <a:moveTo>
                    <a:pt x="0" y="0"/>
                  </a:moveTo>
                  <a:lnTo>
                    <a:pt x="0" y="244"/>
                  </a:lnTo>
                  <a:lnTo>
                    <a:pt x="48" y="293"/>
                  </a:lnTo>
                  <a:lnTo>
                    <a:pt x="0" y="341"/>
                  </a:lnTo>
                  <a:lnTo>
                    <a:pt x="0" y="585"/>
                  </a:lnTo>
                  <a:lnTo>
                    <a:pt x="243" y="439"/>
                  </a:lnTo>
                  <a:lnTo>
                    <a:pt x="243"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9" name="Google Shape;1549;p25"/>
            <p:cNvSpPr/>
            <p:nvPr/>
          </p:nvSpPr>
          <p:spPr>
            <a:xfrm>
              <a:off x="3618" y="1686"/>
              <a:ext cx="244" cy="585"/>
            </a:xfrm>
            <a:custGeom>
              <a:rect b="b" l="l" r="r" t="t"/>
              <a:pathLst>
                <a:path extrusionOk="0" h="585" w="244">
                  <a:moveTo>
                    <a:pt x="0" y="0"/>
                  </a:moveTo>
                  <a:lnTo>
                    <a:pt x="0" y="244"/>
                  </a:lnTo>
                  <a:lnTo>
                    <a:pt x="49" y="292"/>
                  </a:lnTo>
                  <a:lnTo>
                    <a:pt x="0" y="341"/>
                  </a:lnTo>
                  <a:lnTo>
                    <a:pt x="0" y="585"/>
                  </a:lnTo>
                  <a:lnTo>
                    <a:pt x="244" y="439"/>
                  </a:lnTo>
                  <a:lnTo>
                    <a:pt x="244"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0" name="Google Shape;1550;p25"/>
            <p:cNvSpPr txBox="1"/>
            <p:nvPr/>
          </p:nvSpPr>
          <p:spPr>
            <a:xfrm>
              <a:off x="3645" y="1822"/>
              <a:ext cx="174" cy="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ADD</a:t>
              </a:r>
              <a:endParaRPr/>
            </a:p>
          </p:txBody>
        </p:sp>
      </p:grpSp>
      <p:grpSp>
        <p:nvGrpSpPr>
          <p:cNvPr id="1551" name="Google Shape;1551;p25"/>
          <p:cNvGrpSpPr/>
          <p:nvPr/>
        </p:nvGrpSpPr>
        <p:grpSpPr>
          <a:xfrm>
            <a:off x="8778875" y="4573587"/>
            <a:ext cx="173037" cy="558800"/>
            <a:chOff x="5530" y="3013"/>
            <a:chExt cx="109" cy="352"/>
          </a:xfrm>
        </p:grpSpPr>
        <p:sp>
          <p:nvSpPr>
            <p:cNvPr id="1552" name="Google Shape;1552;p25"/>
            <p:cNvSpPr/>
            <p:nvPr/>
          </p:nvSpPr>
          <p:spPr>
            <a:xfrm>
              <a:off x="5530" y="3013"/>
              <a:ext cx="98" cy="341"/>
            </a:xfrm>
            <a:custGeom>
              <a:rect b="b" l="l" r="r" t="t"/>
              <a:pathLst>
                <a:path extrusionOk="0" h="341" w="98">
                  <a:moveTo>
                    <a:pt x="0" y="0"/>
                  </a:moveTo>
                  <a:lnTo>
                    <a:pt x="0" y="341"/>
                  </a:lnTo>
                  <a:lnTo>
                    <a:pt x="98" y="271"/>
                  </a:lnTo>
                  <a:lnTo>
                    <a:pt x="98"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3" name="Google Shape;1553;p25"/>
            <p:cNvSpPr/>
            <p:nvPr/>
          </p:nvSpPr>
          <p:spPr>
            <a:xfrm>
              <a:off x="5541" y="3024"/>
              <a:ext cx="98" cy="341"/>
            </a:xfrm>
            <a:custGeom>
              <a:rect b="b" l="l" r="r" t="t"/>
              <a:pathLst>
                <a:path extrusionOk="0" h="341" w="98">
                  <a:moveTo>
                    <a:pt x="0" y="0"/>
                  </a:moveTo>
                  <a:lnTo>
                    <a:pt x="0" y="341"/>
                  </a:lnTo>
                  <a:lnTo>
                    <a:pt x="98" y="271"/>
                  </a:lnTo>
                  <a:lnTo>
                    <a:pt x="98"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4" name="Google Shape;1554;p25"/>
            <p:cNvSpPr txBox="1"/>
            <p:nvPr/>
          </p:nvSpPr>
          <p:spPr>
            <a:xfrm>
              <a:off x="5563" y="3095"/>
              <a:ext cx="4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1555" name="Google Shape;1555;p25"/>
            <p:cNvSpPr txBox="1"/>
            <p:nvPr/>
          </p:nvSpPr>
          <p:spPr>
            <a:xfrm>
              <a:off x="5563" y="316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1556" name="Google Shape;1556;p25"/>
            <p:cNvSpPr txBox="1"/>
            <p:nvPr/>
          </p:nvSpPr>
          <p:spPr>
            <a:xfrm>
              <a:off x="5568" y="3225"/>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1557" name="Google Shape;1557;p25"/>
          <p:cNvGrpSpPr/>
          <p:nvPr/>
        </p:nvGrpSpPr>
        <p:grpSpPr>
          <a:xfrm>
            <a:off x="4799012" y="3128962"/>
            <a:ext cx="206375" cy="103187"/>
            <a:chOff x="3023" y="2103"/>
            <a:chExt cx="130" cy="65"/>
          </a:xfrm>
        </p:grpSpPr>
        <p:sp>
          <p:nvSpPr>
            <p:cNvPr id="1558" name="Google Shape;1558;p25"/>
            <p:cNvSpPr/>
            <p:nvPr/>
          </p:nvSpPr>
          <p:spPr>
            <a:xfrm>
              <a:off x="3077" y="2103"/>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59" name="Google Shape;1559;p25"/>
            <p:cNvCxnSpPr/>
            <p:nvPr/>
          </p:nvCxnSpPr>
          <p:spPr>
            <a:xfrm flipH="1">
              <a:off x="3023" y="2135"/>
              <a:ext cx="92" cy="1"/>
            </a:xfrm>
            <a:prstGeom prst="straightConnector1">
              <a:avLst/>
            </a:prstGeom>
            <a:noFill/>
            <a:ln cap="flat" cmpd="sng" w="25400">
              <a:solidFill>
                <a:srgbClr val="000000"/>
              </a:solidFill>
              <a:prstDash val="solid"/>
              <a:miter lim="800000"/>
              <a:headEnd len="med" w="med" type="none"/>
              <a:tailEnd len="med" w="med" type="none"/>
            </a:ln>
          </p:spPr>
        </p:cxnSp>
      </p:grpSp>
      <p:sp>
        <p:nvSpPr>
          <p:cNvPr id="1560" name="Google Shape;1560;p25"/>
          <p:cNvSpPr/>
          <p:nvPr/>
        </p:nvSpPr>
        <p:spPr>
          <a:xfrm>
            <a:off x="4784725" y="4560887"/>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61" name="Google Shape;1561;p25"/>
          <p:cNvCxnSpPr/>
          <p:nvPr/>
        </p:nvCxnSpPr>
        <p:spPr>
          <a:xfrm flipH="1">
            <a:off x="6113462" y="2914650"/>
            <a:ext cx="619125"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1562" name="Google Shape;1562;p25"/>
          <p:cNvGrpSpPr/>
          <p:nvPr/>
        </p:nvGrpSpPr>
        <p:grpSpPr>
          <a:xfrm>
            <a:off x="911225" y="1752600"/>
            <a:ext cx="276225" cy="558800"/>
            <a:chOff x="574" y="1236"/>
            <a:chExt cx="174" cy="352"/>
          </a:xfrm>
        </p:grpSpPr>
        <p:sp>
          <p:nvSpPr>
            <p:cNvPr id="1563" name="Google Shape;1563;p25"/>
            <p:cNvSpPr/>
            <p:nvPr/>
          </p:nvSpPr>
          <p:spPr>
            <a:xfrm>
              <a:off x="607" y="1236"/>
              <a:ext cx="97" cy="342"/>
            </a:xfrm>
            <a:custGeom>
              <a:rect b="b" l="l" r="r" t="t"/>
              <a:pathLst>
                <a:path extrusionOk="0" h="342" w="97">
                  <a:moveTo>
                    <a:pt x="97" y="0"/>
                  </a:moveTo>
                  <a:lnTo>
                    <a:pt x="97" y="342"/>
                  </a:lnTo>
                  <a:lnTo>
                    <a:pt x="0" y="271"/>
                  </a:lnTo>
                  <a:lnTo>
                    <a:pt x="0" y="76"/>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4" name="Google Shape;1564;p25"/>
            <p:cNvSpPr/>
            <p:nvPr/>
          </p:nvSpPr>
          <p:spPr>
            <a:xfrm>
              <a:off x="618" y="1247"/>
              <a:ext cx="97" cy="341"/>
            </a:xfrm>
            <a:custGeom>
              <a:rect b="b" l="l" r="r" t="t"/>
              <a:pathLst>
                <a:path extrusionOk="0" h="341" w="97">
                  <a:moveTo>
                    <a:pt x="97" y="0"/>
                  </a:moveTo>
                  <a:lnTo>
                    <a:pt x="97" y="341"/>
                  </a:lnTo>
                  <a:lnTo>
                    <a:pt x="0" y="271"/>
                  </a:lnTo>
                  <a:lnTo>
                    <a:pt x="0" y="76"/>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565" name="Google Shape;1565;p25"/>
            <p:cNvPicPr preferRelativeResize="0"/>
            <p:nvPr/>
          </p:nvPicPr>
          <p:blipFill rotWithShape="1">
            <a:blip r:embed="rId3">
              <a:alphaModFix/>
            </a:blip>
            <a:srcRect b="0" l="0" r="0" t="0"/>
            <a:stretch/>
          </p:blipFill>
          <p:spPr>
            <a:xfrm>
              <a:off x="574" y="1323"/>
              <a:ext cx="174" cy="195"/>
            </a:xfrm>
            <a:prstGeom prst="rect">
              <a:avLst/>
            </a:prstGeom>
            <a:noFill/>
            <a:ln>
              <a:noFill/>
            </a:ln>
          </p:spPr>
        </p:pic>
      </p:grpSp>
      <p:cxnSp>
        <p:nvCxnSpPr>
          <p:cNvPr id="1566" name="Google Shape;1566;p25"/>
          <p:cNvCxnSpPr/>
          <p:nvPr/>
        </p:nvCxnSpPr>
        <p:spPr>
          <a:xfrm flipH="1">
            <a:off x="1127125" y="2139950"/>
            <a:ext cx="1004887"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567" name="Google Shape;1567;p25"/>
          <p:cNvCxnSpPr/>
          <p:nvPr/>
        </p:nvCxnSpPr>
        <p:spPr>
          <a:xfrm flipH="1">
            <a:off x="77787" y="2019300"/>
            <a:ext cx="85090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1568" name="Google Shape;1568;p25"/>
          <p:cNvCxnSpPr/>
          <p:nvPr/>
        </p:nvCxnSpPr>
        <p:spPr>
          <a:xfrm>
            <a:off x="2132012" y="2139950"/>
            <a:ext cx="1587" cy="498475"/>
          </a:xfrm>
          <a:prstGeom prst="straightConnector1">
            <a:avLst/>
          </a:prstGeom>
          <a:noFill/>
          <a:ln cap="flat" cmpd="sng" w="25400">
            <a:solidFill>
              <a:srgbClr val="000000"/>
            </a:solidFill>
            <a:prstDash val="solid"/>
            <a:miter lim="800000"/>
            <a:headEnd len="med" w="med" type="none"/>
            <a:tailEnd len="med" w="med" type="none"/>
          </a:ln>
        </p:spPr>
      </p:cxnSp>
      <p:sp>
        <p:nvSpPr>
          <p:cNvPr id="1569" name="Google Shape;1569;p25"/>
          <p:cNvSpPr/>
          <p:nvPr/>
        </p:nvSpPr>
        <p:spPr>
          <a:xfrm>
            <a:off x="2111375" y="262572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70" name="Google Shape;1570;p25"/>
          <p:cNvCxnSpPr/>
          <p:nvPr/>
        </p:nvCxnSpPr>
        <p:spPr>
          <a:xfrm>
            <a:off x="6732587" y="1908175"/>
            <a:ext cx="1587" cy="1006475"/>
          </a:xfrm>
          <a:prstGeom prst="straightConnector1">
            <a:avLst/>
          </a:prstGeom>
          <a:noFill/>
          <a:ln cap="flat" cmpd="sng" w="25400">
            <a:solidFill>
              <a:srgbClr val="000000"/>
            </a:solidFill>
            <a:prstDash val="solid"/>
            <a:miter lim="800000"/>
            <a:headEnd len="med" w="med" type="none"/>
            <a:tailEnd len="med" w="med" type="none"/>
          </a:ln>
        </p:spPr>
      </p:cxnSp>
      <p:cxnSp>
        <p:nvCxnSpPr>
          <p:cNvPr id="1571" name="Google Shape;1571;p25"/>
          <p:cNvCxnSpPr/>
          <p:nvPr/>
        </p:nvCxnSpPr>
        <p:spPr>
          <a:xfrm>
            <a:off x="6578600" y="4075112"/>
            <a:ext cx="1587" cy="344487"/>
          </a:xfrm>
          <a:prstGeom prst="straightConnector1">
            <a:avLst/>
          </a:prstGeom>
          <a:noFill/>
          <a:ln cap="flat" cmpd="sng" w="25400">
            <a:solidFill>
              <a:srgbClr val="000000"/>
            </a:solidFill>
            <a:prstDash val="solid"/>
            <a:miter lim="800000"/>
            <a:headEnd len="med" w="med" type="none"/>
            <a:tailEnd len="med" w="med" type="none"/>
          </a:ln>
        </p:spPr>
      </p:cxnSp>
      <p:grpSp>
        <p:nvGrpSpPr>
          <p:cNvPr id="1572" name="Google Shape;1572;p25"/>
          <p:cNvGrpSpPr/>
          <p:nvPr/>
        </p:nvGrpSpPr>
        <p:grpSpPr>
          <a:xfrm>
            <a:off x="2528887" y="3919537"/>
            <a:ext cx="541337" cy="87312"/>
            <a:chOff x="1593" y="2601"/>
            <a:chExt cx="341" cy="55"/>
          </a:xfrm>
        </p:grpSpPr>
        <p:sp>
          <p:nvSpPr>
            <p:cNvPr id="1573" name="Google Shape;1573;p25"/>
            <p:cNvSpPr/>
            <p:nvPr/>
          </p:nvSpPr>
          <p:spPr>
            <a:xfrm>
              <a:off x="1869" y="2601"/>
              <a:ext cx="65" cy="55"/>
            </a:xfrm>
            <a:custGeom>
              <a:rect b="b" l="l" r="r" t="t"/>
              <a:pathLst>
                <a:path extrusionOk="0" h="55" w="65">
                  <a:moveTo>
                    <a:pt x="65" y="27"/>
                  </a:moveTo>
                  <a:lnTo>
                    <a:pt x="0" y="55"/>
                  </a:lnTo>
                  <a:lnTo>
                    <a:pt x="0" y="0"/>
                  </a:lnTo>
                  <a:lnTo>
                    <a:pt x="65" y="27"/>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74" name="Google Shape;1574;p25"/>
            <p:cNvCxnSpPr/>
            <p:nvPr/>
          </p:nvCxnSpPr>
          <p:spPr>
            <a:xfrm flipH="1">
              <a:off x="1593" y="2628"/>
              <a:ext cx="319" cy="1"/>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1575" name="Google Shape;1575;p25"/>
          <p:cNvGrpSpPr/>
          <p:nvPr/>
        </p:nvGrpSpPr>
        <p:grpSpPr>
          <a:xfrm>
            <a:off x="2528887" y="3687762"/>
            <a:ext cx="541337" cy="85725"/>
            <a:chOff x="1593" y="2455"/>
            <a:chExt cx="341" cy="54"/>
          </a:xfrm>
        </p:grpSpPr>
        <p:sp>
          <p:nvSpPr>
            <p:cNvPr id="1576" name="Google Shape;1576;p25"/>
            <p:cNvSpPr/>
            <p:nvPr/>
          </p:nvSpPr>
          <p:spPr>
            <a:xfrm>
              <a:off x="1869" y="2455"/>
              <a:ext cx="65" cy="54"/>
            </a:xfrm>
            <a:custGeom>
              <a:rect b="b" l="l" r="r" t="t"/>
              <a:pathLst>
                <a:path extrusionOk="0" h="54" w="65">
                  <a:moveTo>
                    <a:pt x="65" y="27"/>
                  </a:moveTo>
                  <a:lnTo>
                    <a:pt x="0" y="54"/>
                  </a:lnTo>
                  <a:lnTo>
                    <a:pt x="0" y="0"/>
                  </a:lnTo>
                  <a:lnTo>
                    <a:pt x="65" y="27"/>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77" name="Google Shape;1577;p25"/>
            <p:cNvCxnSpPr/>
            <p:nvPr/>
          </p:nvCxnSpPr>
          <p:spPr>
            <a:xfrm flipH="1">
              <a:off x="1593" y="2482"/>
              <a:ext cx="319" cy="1"/>
            </a:xfrm>
            <a:prstGeom prst="straightConnector1">
              <a:avLst/>
            </a:prstGeom>
            <a:noFill/>
            <a:ln cap="flat" cmpd="sng" w="17450">
              <a:solidFill>
                <a:srgbClr val="440000"/>
              </a:solidFill>
              <a:prstDash val="solid"/>
              <a:miter lim="800000"/>
              <a:headEnd len="med" w="med" type="none"/>
              <a:tailEnd len="med" w="med" type="none"/>
            </a:ln>
          </p:spPr>
        </p:cxnSp>
      </p:grpSp>
      <p:cxnSp>
        <p:nvCxnSpPr>
          <p:cNvPr id="1578" name="Google Shape;1578;p25"/>
          <p:cNvCxnSpPr/>
          <p:nvPr/>
        </p:nvCxnSpPr>
        <p:spPr>
          <a:xfrm flipH="1">
            <a:off x="2828925" y="3919537"/>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579" name="Google Shape;1579;p25"/>
          <p:cNvSpPr txBox="1"/>
          <p:nvPr/>
        </p:nvSpPr>
        <p:spPr>
          <a:xfrm>
            <a:off x="2881312" y="3971925"/>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1580" name="Google Shape;1580;p25"/>
          <p:cNvCxnSpPr/>
          <p:nvPr/>
        </p:nvCxnSpPr>
        <p:spPr>
          <a:xfrm flipH="1">
            <a:off x="2828925" y="3687762"/>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581" name="Google Shape;1581;p25"/>
          <p:cNvSpPr txBox="1"/>
          <p:nvPr/>
        </p:nvSpPr>
        <p:spPr>
          <a:xfrm>
            <a:off x="2881312" y="3740150"/>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sp>
        <p:nvSpPr>
          <p:cNvPr id="1582" name="Google Shape;1582;p25"/>
          <p:cNvSpPr/>
          <p:nvPr/>
        </p:nvSpPr>
        <p:spPr>
          <a:xfrm>
            <a:off x="717550" y="3709987"/>
            <a:ext cx="44450" cy="33337"/>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83" name="Google Shape;1583;p25"/>
          <p:cNvCxnSpPr/>
          <p:nvPr/>
        </p:nvCxnSpPr>
        <p:spPr>
          <a:xfrm>
            <a:off x="2682875" y="4195762"/>
            <a:ext cx="1587" cy="1857375"/>
          </a:xfrm>
          <a:prstGeom prst="straightConnector1">
            <a:avLst/>
          </a:prstGeom>
          <a:noFill/>
          <a:ln cap="flat" cmpd="sng" w="17450">
            <a:solidFill>
              <a:schemeClr val="hlink"/>
            </a:solidFill>
            <a:prstDash val="solid"/>
            <a:miter lim="800000"/>
            <a:headEnd len="med" w="med" type="none"/>
            <a:tailEnd len="med" w="med" type="none"/>
          </a:ln>
        </p:spPr>
      </p:cxnSp>
      <p:cxnSp>
        <p:nvCxnSpPr>
          <p:cNvPr id="1584" name="Google Shape;1584;p25"/>
          <p:cNvCxnSpPr/>
          <p:nvPr/>
        </p:nvCxnSpPr>
        <p:spPr>
          <a:xfrm>
            <a:off x="2528887" y="5046662"/>
            <a:ext cx="1587" cy="661987"/>
          </a:xfrm>
          <a:prstGeom prst="straightConnector1">
            <a:avLst/>
          </a:prstGeom>
          <a:noFill/>
          <a:ln cap="flat" cmpd="sng" w="17525">
            <a:solidFill>
              <a:schemeClr val="hlink"/>
            </a:solidFill>
            <a:prstDash val="solid"/>
            <a:miter lim="800000"/>
            <a:headEnd len="med" w="med" type="none"/>
            <a:tailEnd len="med" w="med" type="none"/>
          </a:ln>
        </p:spPr>
      </p:cxnSp>
      <p:cxnSp>
        <p:nvCxnSpPr>
          <p:cNvPr id="1585" name="Google Shape;1585;p25"/>
          <p:cNvCxnSpPr/>
          <p:nvPr/>
        </p:nvCxnSpPr>
        <p:spPr>
          <a:xfrm flipH="1">
            <a:off x="2476500" y="5270500"/>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1586" name="Google Shape;1586;p25"/>
          <p:cNvSpPr txBox="1"/>
          <p:nvPr/>
        </p:nvSpPr>
        <p:spPr>
          <a:xfrm>
            <a:off x="2554287" y="5305425"/>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1587" name="Google Shape;1587;p25"/>
          <p:cNvCxnSpPr/>
          <p:nvPr/>
        </p:nvCxnSpPr>
        <p:spPr>
          <a:xfrm flipH="1">
            <a:off x="2682875" y="6053137"/>
            <a:ext cx="5761037" cy="1587"/>
          </a:xfrm>
          <a:prstGeom prst="straightConnector1">
            <a:avLst/>
          </a:prstGeom>
          <a:noFill/>
          <a:ln cap="flat" cmpd="sng" w="17450">
            <a:solidFill>
              <a:schemeClr val="hlink"/>
            </a:solidFill>
            <a:prstDash val="solid"/>
            <a:miter lim="800000"/>
            <a:headEnd len="med" w="med" type="none"/>
            <a:tailEnd len="med" w="med" type="none"/>
          </a:ln>
        </p:spPr>
      </p:cxnSp>
      <p:cxnSp>
        <p:nvCxnSpPr>
          <p:cNvPr id="1588" name="Google Shape;1588;p25"/>
          <p:cNvCxnSpPr/>
          <p:nvPr/>
        </p:nvCxnSpPr>
        <p:spPr>
          <a:xfrm>
            <a:off x="8443912" y="5708650"/>
            <a:ext cx="1587" cy="344487"/>
          </a:xfrm>
          <a:prstGeom prst="straightConnector1">
            <a:avLst/>
          </a:prstGeom>
          <a:noFill/>
          <a:ln cap="flat" cmpd="sng" w="17450">
            <a:solidFill>
              <a:schemeClr val="hlink"/>
            </a:solidFill>
            <a:prstDash val="solid"/>
            <a:miter lim="800000"/>
            <a:headEnd len="med" w="med" type="none"/>
            <a:tailEnd len="med" w="med" type="none"/>
          </a:ln>
        </p:spPr>
      </p:cxnSp>
      <p:sp>
        <p:nvSpPr>
          <p:cNvPr id="1589" name="Google Shape;1589;p25"/>
          <p:cNvSpPr txBox="1"/>
          <p:nvPr/>
        </p:nvSpPr>
        <p:spPr>
          <a:xfrm>
            <a:off x="6010275" y="1968500"/>
            <a:ext cx="6016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EX/MEM</a:t>
            </a:r>
            <a:endParaRPr/>
          </a:p>
        </p:txBody>
      </p:sp>
      <p:sp>
        <p:nvSpPr>
          <p:cNvPr id="1590" name="Google Shape;1590;p25"/>
          <p:cNvSpPr txBox="1"/>
          <p:nvPr/>
        </p:nvSpPr>
        <p:spPr>
          <a:xfrm>
            <a:off x="7867650" y="1968500"/>
            <a:ext cx="6524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MEM/WB</a:t>
            </a:r>
            <a:endParaRPr/>
          </a:p>
        </p:txBody>
      </p:sp>
      <p:sp>
        <p:nvSpPr>
          <p:cNvPr id="1591" name="Google Shape;1591;p25"/>
          <p:cNvSpPr txBox="1"/>
          <p:nvPr/>
        </p:nvSpPr>
        <p:spPr>
          <a:xfrm>
            <a:off x="6750050" y="3783012"/>
            <a:ext cx="27463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Zero</a:t>
            </a:r>
            <a:endParaRPr/>
          </a:p>
        </p:txBody>
      </p:sp>
      <p:sp>
        <p:nvSpPr>
          <p:cNvPr id="1592" name="Google Shape;1592;p25"/>
          <p:cNvSpPr txBox="1"/>
          <p:nvPr/>
        </p:nvSpPr>
        <p:spPr>
          <a:xfrm>
            <a:off x="4395787" y="1970087"/>
            <a:ext cx="398462" cy="18256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ID/EX</a:t>
            </a:r>
            <a:endParaRPr/>
          </a:p>
        </p:txBody>
      </p:sp>
      <p:sp>
        <p:nvSpPr>
          <p:cNvPr id="1593" name="Google Shape;1593;p25"/>
          <p:cNvSpPr txBox="1"/>
          <p:nvPr/>
        </p:nvSpPr>
        <p:spPr>
          <a:xfrm>
            <a:off x="2190750" y="1970087"/>
            <a:ext cx="331787" cy="18256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IF/ID</a:t>
            </a:r>
            <a:endParaRPr/>
          </a:p>
        </p:txBody>
      </p:sp>
      <p:sp>
        <p:nvSpPr>
          <p:cNvPr id="1594" name="Google Shape;1594;p25"/>
          <p:cNvSpPr txBox="1"/>
          <p:nvPr/>
        </p:nvSpPr>
        <p:spPr>
          <a:xfrm>
            <a:off x="8077200" y="2152650"/>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5" name="Google Shape;1595;p25"/>
          <p:cNvSpPr txBox="1"/>
          <p:nvPr/>
        </p:nvSpPr>
        <p:spPr>
          <a:xfrm>
            <a:off x="2362200" y="2792412"/>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64 bits</a:t>
            </a:r>
            <a:endParaRPr/>
          </a:p>
        </p:txBody>
      </p:sp>
      <p:sp>
        <p:nvSpPr>
          <p:cNvPr id="1596" name="Google Shape;1596;p25"/>
          <p:cNvSpPr txBox="1"/>
          <p:nvPr/>
        </p:nvSpPr>
        <p:spPr>
          <a:xfrm>
            <a:off x="4616450" y="2762250"/>
            <a:ext cx="8032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133 bits</a:t>
            </a:r>
            <a:endParaRPr/>
          </a:p>
        </p:txBody>
      </p:sp>
      <p:sp>
        <p:nvSpPr>
          <p:cNvPr id="1597" name="Google Shape;1597;p25"/>
          <p:cNvSpPr txBox="1"/>
          <p:nvPr/>
        </p:nvSpPr>
        <p:spPr>
          <a:xfrm>
            <a:off x="6369050" y="2944812"/>
            <a:ext cx="8032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102 bits</a:t>
            </a:r>
            <a:endParaRPr/>
          </a:p>
        </p:txBody>
      </p:sp>
      <p:sp>
        <p:nvSpPr>
          <p:cNvPr id="1598" name="Google Shape;1598;p25"/>
          <p:cNvSpPr txBox="1"/>
          <p:nvPr/>
        </p:nvSpPr>
        <p:spPr>
          <a:xfrm>
            <a:off x="8204200" y="2914650"/>
            <a:ext cx="706437"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69 bits</a:t>
            </a:r>
            <a:endParaRPr/>
          </a:p>
        </p:txBody>
      </p:sp>
      <p:sp>
        <p:nvSpPr>
          <p:cNvPr id="1599" name="Google Shape;1599;p25"/>
          <p:cNvSpPr txBox="1"/>
          <p:nvPr/>
        </p:nvSpPr>
        <p:spPr>
          <a:xfrm>
            <a:off x="1143000" y="6172200"/>
            <a:ext cx="7113587"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Destination register number is also passed through ID/EX, EX/MEM</a:t>
            </a:r>
            <a:endParaRPr/>
          </a:p>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and MEM/WB registers, which are now wider by 5 bits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Example</a:t>
            </a:r>
            <a:endParaRPr/>
          </a:p>
        </p:txBody>
      </p:sp>
      <p:sp>
        <p:nvSpPr>
          <p:cNvPr id="1605" name="Google Shape;1605;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Consider the following instruction sequence:</a:t>
            </a:r>
            <a:endParaRPr/>
          </a:p>
          <a:p>
            <a:pPr indent="-342900" lvl="0" marL="342900" rtl="0" algn="l">
              <a:lnSpc>
                <a:spcPct val="100000"/>
              </a:lnSpc>
              <a:spcBef>
                <a:spcPts val="56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lw  $t0,  10($t1)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sw  $t3, 20($t4)</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add $t5,  $t6,  $t7</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sub $t8,  $t9,  $t10</a:t>
            </a:r>
            <a:endParaRPr b="0" i="0"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27"/>
          <p:cNvSpPr txBox="1"/>
          <p:nvPr/>
        </p:nvSpPr>
        <p:spPr>
          <a:xfrm>
            <a:off x="1981200" y="2590800"/>
            <a:ext cx="271462"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1" name="Google Shape;1611;p27"/>
          <p:cNvSpPr txBox="1"/>
          <p:nvPr/>
        </p:nvSpPr>
        <p:spPr>
          <a:xfrm>
            <a:off x="2079625" y="2116137"/>
            <a:ext cx="130175" cy="533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2" name="Google Shape;1612;p27"/>
          <p:cNvSpPr txBox="1"/>
          <p:nvPr/>
        </p:nvSpPr>
        <p:spPr>
          <a:xfrm>
            <a:off x="1600200" y="2286000"/>
            <a:ext cx="381000" cy="914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3" name="Google Shape;1613;p27"/>
          <p:cNvSpPr txBox="1"/>
          <p:nvPr/>
        </p:nvSpPr>
        <p:spPr>
          <a:xfrm>
            <a:off x="1143000" y="2081212"/>
            <a:ext cx="990600" cy="204787"/>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4" name="Google Shape;1614;p27"/>
          <p:cNvSpPr txBox="1"/>
          <p:nvPr/>
        </p:nvSpPr>
        <p:spPr>
          <a:xfrm>
            <a:off x="762000" y="2362200"/>
            <a:ext cx="8382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5" name="Google Shape;1615;p27"/>
          <p:cNvSpPr txBox="1"/>
          <p:nvPr/>
        </p:nvSpPr>
        <p:spPr>
          <a:xfrm>
            <a:off x="685800" y="2362200"/>
            <a:ext cx="152400" cy="1295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6" name="Google Shape;1616;p27"/>
          <p:cNvSpPr txBox="1"/>
          <p:nvPr/>
        </p:nvSpPr>
        <p:spPr>
          <a:xfrm>
            <a:off x="-33337" y="1981200"/>
            <a:ext cx="990600"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7" name="Google Shape;1617;p27"/>
          <p:cNvSpPr txBox="1"/>
          <p:nvPr/>
        </p:nvSpPr>
        <p:spPr>
          <a:xfrm>
            <a:off x="609600" y="3657600"/>
            <a:ext cx="3048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8" name="Google Shape;1618;p27"/>
          <p:cNvSpPr txBox="1"/>
          <p:nvPr/>
        </p:nvSpPr>
        <p:spPr>
          <a:xfrm>
            <a:off x="152400" y="3657600"/>
            <a:ext cx="152400"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9" name="Google Shape;1619;p27"/>
          <p:cNvSpPr txBox="1"/>
          <p:nvPr/>
        </p:nvSpPr>
        <p:spPr>
          <a:xfrm>
            <a:off x="0" y="2122487"/>
            <a:ext cx="152400" cy="1676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0" name="Google Shape;1620;p27"/>
          <p:cNvSpPr txBox="1"/>
          <p:nvPr/>
        </p:nvSpPr>
        <p:spPr>
          <a:xfrm>
            <a:off x="304800" y="3200400"/>
            <a:ext cx="152400" cy="1100137"/>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1" name="Google Shape;1621;p27"/>
          <p:cNvSpPr txBox="1"/>
          <p:nvPr/>
        </p:nvSpPr>
        <p:spPr>
          <a:xfrm>
            <a:off x="457200" y="3200400"/>
            <a:ext cx="152400" cy="108902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2" name="Google Shape;1622;p27"/>
          <p:cNvSpPr txBox="1"/>
          <p:nvPr/>
        </p:nvSpPr>
        <p:spPr>
          <a:xfrm flipH="1">
            <a:off x="1600200" y="3503612"/>
            <a:ext cx="457200" cy="10668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3" name="Google Shape;1623;p27"/>
          <p:cNvSpPr txBox="1"/>
          <p:nvPr/>
        </p:nvSpPr>
        <p:spPr>
          <a:xfrm>
            <a:off x="2057400" y="3657600"/>
            <a:ext cx="228600"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4" name="Google Shape;1624;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1</a:t>
            </a:r>
            <a:endParaRPr/>
          </a:p>
        </p:txBody>
      </p:sp>
      <p:sp>
        <p:nvSpPr>
          <p:cNvPr id="1625" name="Google Shape;1625;p27"/>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6" name="Google Shape;1626;p27"/>
          <p:cNvSpPr txBox="1"/>
          <p:nvPr/>
        </p:nvSpPr>
        <p:spPr>
          <a:xfrm>
            <a:off x="4503737"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7" name="Google Shape;1627;p27"/>
          <p:cNvSpPr txBox="1"/>
          <p:nvPr/>
        </p:nvSpPr>
        <p:spPr>
          <a:xfrm>
            <a:off x="4495800" y="21875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8" name="Google Shape;1628;p27"/>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9" name="Google Shape;1629;p27"/>
          <p:cNvSpPr txBox="1"/>
          <p:nvPr/>
        </p:nvSpPr>
        <p:spPr>
          <a:xfrm>
            <a:off x="6256337"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0" name="Google Shape;1630;p27"/>
          <p:cNvSpPr txBox="1"/>
          <p:nvPr/>
        </p:nvSpPr>
        <p:spPr>
          <a:xfrm>
            <a:off x="6248400" y="21875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1" name="Google Shape;1631;p27"/>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2" name="Google Shape;1632;p27"/>
          <p:cNvSpPr txBox="1"/>
          <p:nvPr/>
        </p:nvSpPr>
        <p:spPr>
          <a:xfrm>
            <a:off x="8161337" y="2209800"/>
            <a:ext cx="76200" cy="381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3" name="Google Shape;1633;p27"/>
          <p:cNvSpPr txBox="1"/>
          <p:nvPr/>
        </p:nvSpPr>
        <p:spPr>
          <a:xfrm>
            <a:off x="8153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4" name="Google Shape;1634;p27"/>
          <p:cNvSpPr txBox="1"/>
          <p:nvPr/>
        </p:nvSpPr>
        <p:spPr>
          <a:xfrm>
            <a:off x="2243137"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5" name="Google Shape;1635;p27"/>
          <p:cNvSpPr txBox="1"/>
          <p:nvPr/>
        </p:nvSpPr>
        <p:spPr>
          <a:xfrm>
            <a:off x="2263775"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6" name="Google Shape;1636;p27"/>
          <p:cNvSpPr txBox="1"/>
          <p:nvPr/>
        </p:nvSpPr>
        <p:spPr>
          <a:xfrm>
            <a:off x="22479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37" name="Google Shape;1637;p27"/>
          <p:cNvCxnSpPr/>
          <p:nvPr/>
        </p:nvCxnSpPr>
        <p:spPr>
          <a:xfrm>
            <a:off x="2286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638" name="Google Shape;1638;p27"/>
          <p:cNvSpPr txBox="1"/>
          <p:nvPr/>
        </p:nvSpPr>
        <p:spPr>
          <a:xfrm>
            <a:off x="914400" y="1416050"/>
            <a:ext cx="500062"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LW</a:t>
            </a:r>
            <a:endParaRPr/>
          </a:p>
        </p:txBody>
      </p:sp>
      <p:pic>
        <p:nvPicPr>
          <p:cNvPr id="1639" name="Google Shape;1639;p27"/>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640" name="Google Shape;1640;p27"/>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8"/>
          <p:cNvSpPr txBox="1"/>
          <p:nvPr/>
        </p:nvSpPr>
        <p:spPr>
          <a:xfrm>
            <a:off x="4267200" y="3698875"/>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6" name="Google Shape;1646;p28"/>
          <p:cNvSpPr txBox="1"/>
          <p:nvPr/>
        </p:nvSpPr>
        <p:spPr>
          <a:xfrm>
            <a:off x="4267200" y="4214812"/>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7" name="Google Shape;1647;p28"/>
          <p:cNvSpPr txBox="1"/>
          <p:nvPr/>
        </p:nvSpPr>
        <p:spPr>
          <a:xfrm>
            <a:off x="2590800" y="4987925"/>
            <a:ext cx="1981200" cy="12065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8" name="Google Shape;1648;p28"/>
          <p:cNvSpPr txBox="1"/>
          <p:nvPr/>
        </p:nvSpPr>
        <p:spPr>
          <a:xfrm>
            <a:off x="2514600" y="5638800"/>
            <a:ext cx="19812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9" name="Google Shape;1649;p28"/>
          <p:cNvSpPr txBox="1"/>
          <p:nvPr/>
        </p:nvSpPr>
        <p:spPr>
          <a:xfrm>
            <a:off x="2590800" y="3886200"/>
            <a:ext cx="474662"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0" name="Google Shape;1650;p28"/>
          <p:cNvSpPr txBox="1"/>
          <p:nvPr/>
        </p:nvSpPr>
        <p:spPr>
          <a:xfrm>
            <a:off x="2362200" y="3657600"/>
            <a:ext cx="6858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1" name="Google Shape;1651;p28"/>
          <p:cNvSpPr txBox="1"/>
          <p:nvPr/>
        </p:nvSpPr>
        <p:spPr>
          <a:xfrm>
            <a:off x="2438400" y="3733800"/>
            <a:ext cx="152400" cy="2057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2" name="Google Shape;1652;p28"/>
          <p:cNvSpPr txBox="1"/>
          <p:nvPr/>
        </p:nvSpPr>
        <p:spPr>
          <a:xfrm>
            <a:off x="3886200" y="4718050"/>
            <a:ext cx="304800" cy="685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3" name="Google Shape;1653;p28"/>
          <p:cNvSpPr txBox="1"/>
          <p:nvPr/>
        </p:nvSpPr>
        <p:spPr>
          <a:xfrm flipH="1">
            <a:off x="3851275" y="3540125"/>
            <a:ext cx="457200" cy="1066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4" name="Google Shape;1654;p28"/>
          <p:cNvSpPr txBox="1"/>
          <p:nvPr/>
        </p:nvSpPr>
        <p:spPr>
          <a:xfrm>
            <a:off x="1981200" y="2590800"/>
            <a:ext cx="271462"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5" name="Google Shape;1655;p28"/>
          <p:cNvSpPr txBox="1"/>
          <p:nvPr/>
        </p:nvSpPr>
        <p:spPr>
          <a:xfrm>
            <a:off x="2112962" y="2116137"/>
            <a:ext cx="130175"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6" name="Google Shape;1656;p28"/>
          <p:cNvSpPr txBox="1"/>
          <p:nvPr/>
        </p:nvSpPr>
        <p:spPr>
          <a:xfrm>
            <a:off x="1633537" y="2286000"/>
            <a:ext cx="381000"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7" name="Google Shape;1657;p28"/>
          <p:cNvSpPr txBox="1"/>
          <p:nvPr/>
        </p:nvSpPr>
        <p:spPr>
          <a:xfrm>
            <a:off x="1176337" y="2081212"/>
            <a:ext cx="990600" cy="204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8" name="Google Shape;1658;p28"/>
          <p:cNvSpPr txBox="1"/>
          <p:nvPr/>
        </p:nvSpPr>
        <p:spPr>
          <a:xfrm>
            <a:off x="795337" y="2362200"/>
            <a:ext cx="8382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9" name="Google Shape;1659;p28"/>
          <p:cNvSpPr txBox="1"/>
          <p:nvPr/>
        </p:nvSpPr>
        <p:spPr>
          <a:xfrm>
            <a:off x="719137" y="2362200"/>
            <a:ext cx="152400" cy="129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0" name="Google Shape;1660;p28"/>
          <p:cNvSpPr txBox="1"/>
          <p:nvPr/>
        </p:nvSpPr>
        <p:spPr>
          <a:xfrm>
            <a:off x="0" y="1981200"/>
            <a:ext cx="990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1" name="Google Shape;1661;p28"/>
          <p:cNvSpPr txBox="1"/>
          <p:nvPr/>
        </p:nvSpPr>
        <p:spPr>
          <a:xfrm>
            <a:off x="642937" y="3657600"/>
            <a:ext cx="3048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2" name="Google Shape;1662;p28"/>
          <p:cNvSpPr txBox="1"/>
          <p:nvPr/>
        </p:nvSpPr>
        <p:spPr>
          <a:xfrm>
            <a:off x="185737" y="3657600"/>
            <a:ext cx="152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3" name="Google Shape;1663;p28"/>
          <p:cNvSpPr txBox="1"/>
          <p:nvPr/>
        </p:nvSpPr>
        <p:spPr>
          <a:xfrm>
            <a:off x="33337" y="2122487"/>
            <a:ext cx="152400" cy="1676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4" name="Google Shape;1664;p28"/>
          <p:cNvSpPr txBox="1"/>
          <p:nvPr/>
        </p:nvSpPr>
        <p:spPr>
          <a:xfrm>
            <a:off x="338137" y="3200400"/>
            <a:ext cx="152400" cy="11001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5" name="Google Shape;1665;p28"/>
          <p:cNvSpPr txBox="1"/>
          <p:nvPr/>
        </p:nvSpPr>
        <p:spPr>
          <a:xfrm>
            <a:off x="490537" y="3200400"/>
            <a:ext cx="152400" cy="1089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6" name="Google Shape;1666;p28"/>
          <p:cNvSpPr txBox="1"/>
          <p:nvPr/>
        </p:nvSpPr>
        <p:spPr>
          <a:xfrm flipH="1">
            <a:off x="1633537" y="3503612"/>
            <a:ext cx="457200" cy="106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67" name="Google Shape;1667;p28"/>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668" name="Google Shape;1668;p28"/>
          <p:cNvSpPr txBox="1"/>
          <p:nvPr/>
        </p:nvSpPr>
        <p:spPr>
          <a:xfrm>
            <a:off x="2090737" y="3657600"/>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9" name="Google Shape;1669;p28"/>
          <p:cNvSpPr txBox="1"/>
          <p:nvPr/>
        </p:nvSpPr>
        <p:spPr>
          <a:xfrm>
            <a:off x="2297112"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0" name="Google Shape;167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2</a:t>
            </a:r>
            <a:endParaRPr/>
          </a:p>
        </p:txBody>
      </p:sp>
      <p:sp>
        <p:nvSpPr>
          <p:cNvPr id="1671" name="Google Shape;1671;p28"/>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2" name="Google Shape;1672;p28"/>
          <p:cNvSpPr txBox="1"/>
          <p:nvPr/>
        </p:nvSpPr>
        <p:spPr>
          <a:xfrm>
            <a:off x="45037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3" name="Google Shape;1673;p28"/>
          <p:cNvSpPr txBox="1"/>
          <p:nvPr/>
        </p:nvSpPr>
        <p:spPr>
          <a:xfrm>
            <a:off x="44958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4" name="Google Shape;1674;p28"/>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5" name="Google Shape;1675;p28"/>
          <p:cNvSpPr txBox="1"/>
          <p:nvPr/>
        </p:nvSpPr>
        <p:spPr>
          <a:xfrm>
            <a:off x="6256337"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6" name="Google Shape;1676;p28"/>
          <p:cNvSpPr txBox="1"/>
          <p:nvPr/>
        </p:nvSpPr>
        <p:spPr>
          <a:xfrm>
            <a:off x="6248400" y="21875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7" name="Google Shape;1677;p28"/>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8" name="Google Shape;1678;p28"/>
          <p:cNvSpPr txBox="1"/>
          <p:nvPr/>
        </p:nvSpPr>
        <p:spPr>
          <a:xfrm>
            <a:off x="8161337" y="2209800"/>
            <a:ext cx="76200" cy="381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9" name="Google Shape;1679;p28"/>
          <p:cNvSpPr txBox="1"/>
          <p:nvPr/>
        </p:nvSpPr>
        <p:spPr>
          <a:xfrm>
            <a:off x="8153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0" name="Google Shape;1680;p28"/>
          <p:cNvSpPr txBox="1"/>
          <p:nvPr/>
        </p:nvSpPr>
        <p:spPr>
          <a:xfrm>
            <a:off x="22606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1" name="Google Shape;1681;p28"/>
          <p:cNvSpPr txBox="1"/>
          <p:nvPr/>
        </p:nvSpPr>
        <p:spPr>
          <a:xfrm>
            <a:off x="2268537"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2" name="Google Shape;1682;p28"/>
          <p:cNvSpPr txBox="1"/>
          <p:nvPr/>
        </p:nvSpPr>
        <p:spPr>
          <a:xfrm>
            <a:off x="2316162"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3" name="Google Shape;1683;p28"/>
          <p:cNvSpPr txBox="1"/>
          <p:nvPr/>
        </p:nvSpPr>
        <p:spPr>
          <a:xfrm>
            <a:off x="2251075"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84" name="Google Shape;1684;p28"/>
          <p:cNvCxnSpPr/>
          <p:nvPr/>
        </p:nvCxnSpPr>
        <p:spPr>
          <a:xfrm>
            <a:off x="24384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685" name="Google Shape;1685;p28"/>
          <p:cNvSpPr txBox="1"/>
          <p:nvPr/>
        </p:nvSpPr>
        <p:spPr>
          <a:xfrm>
            <a:off x="3124200" y="1416050"/>
            <a:ext cx="500062"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LW</a:t>
            </a:r>
            <a:endParaRPr/>
          </a:p>
        </p:txBody>
      </p:sp>
      <p:cxnSp>
        <p:nvCxnSpPr>
          <p:cNvPr id="1686" name="Google Shape;1686;p28"/>
          <p:cNvCxnSpPr/>
          <p:nvPr/>
        </p:nvCxnSpPr>
        <p:spPr>
          <a:xfrm>
            <a:off x="2286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687" name="Google Shape;1687;p28"/>
          <p:cNvSpPr txBox="1"/>
          <p:nvPr/>
        </p:nvSpPr>
        <p:spPr>
          <a:xfrm>
            <a:off x="909637" y="1416050"/>
            <a:ext cx="511175"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SW</a:t>
            </a:r>
            <a:endParaRPr/>
          </a:p>
        </p:txBody>
      </p:sp>
      <p:sp>
        <p:nvSpPr>
          <p:cNvPr id="1688" name="Google Shape;1688;p28"/>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29"/>
          <p:cNvSpPr txBox="1"/>
          <p:nvPr/>
        </p:nvSpPr>
        <p:spPr>
          <a:xfrm>
            <a:off x="4767262" y="4486275"/>
            <a:ext cx="338137" cy="173037"/>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4" name="Google Shape;1694;p29"/>
          <p:cNvSpPr txBox="1"/>
          <p:nvPr/>
        </p:nvSpPr>
        <p:spPr>
          <a:xfrm>
            <a:off x="4594225" y="4970462"/>
            <a:ext cx="152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5" name="Google Shape;1695;p29"/>
          <p:cNvSpPr txBox="1"/>
          <p:nvPr/>
        </p:nvSpPr>
        <p:spPr>
          <a:xfrm>
            <a:off x="5334000" y="4343400"/>
            <a:ext cx="152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6" name="Google Shape;1696;p29"/>
          <p:cNvSpPr txBox="1"/>
          <p:nvPr/>
        </p:nvSpPr>
        <p:spPr>
          <a:xfrm>
            <a:off x="5105400" y="4162425"/>
            <a:ext cx="228600" cy="533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7" name="Google Shape;1697;p29"/>
          <p:cNvSpPr txBox="1"/>
          <p:nvPr/>
        </p:nvSpPr>
        <p:spPr>
          <a:xfrm>
            <a:off x="4729162" y="4495800"/>
            <a:ext cx="147637" cy="63182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8" name="Google Shape;1698;p29"/>
          <p:cNvSpPr txBox="1"/>
          <p:nvPr/>
        </p:nvSpPr>
        <p:spPr>
          <a:xfrm>
            <a:off x="4648200" y="3702050"/>
            <a:ext cx="914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9" name="Google Shape;1699;p29"/>
          <p:cNvSpPr txBox="1"/>
          <p:nvPr/>
        </p:nvSpPr>
        <p:spPr>
          <a:xfrm>
            <a:off x="1981200" y="2590800"/>
            <a:ext cx="271462"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0" name="Google Shape;1700;p29"/>
          <p:cNvSpPr txBox="1"/>
          <p:nvPr/>
        </p:nvSpPr>
        <p:spPr>
          <a:xfrm>
            <a:off x="2112962" y="2116137"/>
            <a:ext cx="130175" cy="533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1" name="Google Shape;1701;p29"/>
          <p:cNvSpPr txBox="1"/>
          <p:nvPr/>
        </p:nvSpPr>
        <p:spPr>
          <a:xfrm>
            <a:off x="1633537" y="2286000"/>
            <a:ext cx="381000" cy="914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2" name="Google Shape;1702;p29"/>
          <p:cNvSpPr txBox="1"/>
          <p:nvPr/>
        </p:nvSpPr>
        <p:spPr>
          <a:xfrm>
            <a:off x="1176337" y="2081212"/>
            <a:ext cx="990600" cy="204787"/>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3" name="Google Shape;1703;p29"/>
          <p:cNvSpPr txBox="1"/>
          <p:nvPr/>
        </p:nvSpPr>
        <p:spPr>
          <a:xfrm>
            <a:off x="795337" y="2362200"/>
            <a:ext cx="8382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4" name="Google Shape;1704;p29"/>
          <p:cNvSpPr txBox="1"/>
          <p:nvPr/>
        </p:nvSpPr>
        <p:spPr>
          <a:xfrm>
            <a:off x="719137" y="2362200"/>
            <a:ext cx="152400" cy="1295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5" name="Google Shape;1705;p29"/>
          <p:cNvSpPr txBox="1"/>
          <p:nvPr/>
        </p:nvSpPr>
        <p:spPr>
          <a:xfrm>
            <a:off x="0" y="1981200"/>
            <a:ext cx="990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6" name="Google Shape;1706;p29"/>
          <p:cNvSpPr txBox="1"/>
          <p:nvPr/>
        </p:nvSpPr>
        <p:spPr>
          <a:xfrm>
            <a:off x="642937" y="3657600"/>
            <a:ext cx="3048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7" name="Google Shape;1707;p29"/>
          <p:cNvSpPr txBox="1"/>
          <p:nvPr/>
        </p:nvSpPr>
        <p:spPr>
          <a:xfrm>
            <a:off x="185737" y="3657600"/>
            <a:ext cx="1524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8" name="Google Shape;1708;p29"/>
          <p:cNvSpPr txBox="1"/>
          <p:nvPr/>
        </p:nvSpPr>
        <p:spPr>
          <a:xfrm>
            <a:off x="33337" y="2122487"/>
            <a:ext cx="152400" cy="1676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9" name="Google Shape;1709;p29"/>
          <p:cNvSpPr txBox="1"/>
          <p:nvPr/>
        </p:nvSpPr>
        <p:spPr>
          <a:xfrm>
            <a:off x="338137" y="3200400"/>
            <a:ext cx="152400" cy="1100137"/>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0" name="Google Shape;1710;p29"/>
          <p:cNvSpPr txBox="1"/>
          <p:nvPr/>
        </p:nvSpPr>
        <p:spPr>
          <a:xfrm>
            <a:off x="490537" y="3200400"/>
            <a:ext cx="152400" cy="108902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1" name="Google Shape;1711;p29"/>
          <p:cNvSpPr txBox="1"/>
          <p:nvPr/>
        </p:nvSpPr>
        <p:spPr>
          <a:xfrm flipH="1">
            <a:off x="1633537" y="3503612"/>
            <a:ext cx="457200" cy="1066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2" name="Google Shape;1712;p29"/>
          <p:cNvSpPr txBox="1"/>
          <p:nvPr/>
        </p:nvSpPr>
        <p:spPr>
          <a:xfrm>
            <a:off x="2090737" y="3657600"/>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3" name="Google Shape;1713;p29"/>
          <p:cNvSpPr txBox="1"/>
          <p:nvPr/>
        </p:nvSpPr>
        <p:spPr>
          <a:xfrm>
            <a:off x="4267200" y="3698875"/>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4" name="Google Shape;1714;p29"/>
          <p:cNvSpPr txBox="1"/>
          <p:nvPr/>
        </p:nvSpPr>
        <p:spPr>
          <a:xfrm>
            <a:off x="4267200" y="4214812"/>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5" name="Google Shape;1715;p29"/>
          <p:cNvSpPr txBox="1"/>
          <p:nvPr/>
        </p:nvSpPr>
        <p:spPr>
          <a:xfrm>
            <a:off x="2590800" y="4987925"/>
            <a:ext cx="1981200" cy="120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6" name="Google Shape;1716;p29"/>
          <p:cNvSpPr txBox="1"/>
          <p:nvPr/>
        </p:nvSpPr>
        <p:spPr>
          <a:xfrm>
            <a:off x="2590800" y="3886200"/>
            <a:ext cx="474662"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7" name="Google Shape;1717;p29"/>
          <p:cNvSpPr txBox="1"/>
          <p:nvPr/>
        </p:nvSpPr>
        <p:spPr>
          <a:xfrm>
            <a:off x="2362200" y="3657600"/>
            <a:ext cx="6858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8" name="Google Shape;1718;p29"/>
          <p:cNvSpPr txBox="1"/>
          <p:nvPr/>
        </p:nvSpPr>
        <p:spPr>
          <a:xfrm>
            <a:off x="2438400" y="3733800"/>
            <a:ext cx="152400" cy="1371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9" name="Google Shape;1719;p29"/>
          <p:cNvSpPr txBox="1"/>
          <p:nvPr/>
        </p:nvSpPr>
        <p:spPr>
          <a:xfrm>
            <a:off x="3886200" y="4718050"/>
            <a:ext cx="304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0" name="Google Shape;1720;p29"/>
          <p:cNvSpPr txBox="1"/>
          <p:nvPr/>
        </p:nvSpPr>
        <p:spPr>
          <a:xfrm flipH="1">
            <a:off x="3851275" y="3540125"/>
            <a:ext cx="457200" cy="106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1" name="Google Shape;1721;p29"/>
          <p:cNvSpPr txBox="1"/>
          <p:nvPr/>
        </p:nvSpPr>
        <p:spPr>
          <a:xfrm flipH="1">
            <a:off x="5468937" y="3540125"/>
            <a:ext cx="609600" cy="108902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2" name="Google Shape;1722;p29"/>
          <p:cNvSpPr txBox="1"/>
          <p:nvPr/>
        </p:nvSpPr>
        <p:spPr>
          <a:xfrm>
            <a:off x="4648200" y="5638800"/>
            <a:ext cx="16002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723" name="Google Shape;1723;p29"/>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724" name="Google Shape;1724;p29"/>
          <p:cNvSpPr txBox="1"/>
          <p:nvPr/>
        </p:nvSpPr>
        <p:spPr>
          <a:xfrm>
            <a:off x="5943600" y="4040187"/>
            <a:ext cx="3048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5" name="Google Shape;1725;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3</a:t>
            </a:r>
            <a:endParaRPr/>
          </a:p>
        </p:txBody>
      </p:sp>
      <p:cxnSp>
        <p:nvCxnSpPr>
          <p:cNvPr id="1726" name="Google Shape;1726;p29"/>
          <p:cNvCxnSpPr/>
          <p:nvPr/>
        </p:nvCxnSpPr>
        <p:spPr>
          <a:xfrm>
            <a:off x="4800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727" name="Google Shape;1727;p29"/>
          <p:cNvSpPr txBox="1"/>
          <p:nvPr/>
        </p:nvSpPr>
        <p:spPr>
          <a:xfrm>
            <a:off x="5181600" y="1416050"/>
            <a:ext cx="500062"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LW</a:t>
            </a:r>
            <a:endParaRPr/>
          </a:p>
        </p:txBody>
      </p:sp>
      <p:sp>
        <p:nvSpPr>
          <p:cNvPr id="1728" name="Google Shape;1728;p29"/>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9" name="Google Shape;1729;p29"/>
          <p:cNvSpPr txBox="1"/>
          <p:nvPr/>
        </p:nvSpPr>
        <p:spPr>
          <a:xfrm>
            <a:off x="4495800"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0" name="Google Shape;1730;p29"/>
          <p:cNvSpPr txBox="1"/>
          <p:nvPr/>
        </p:nvSpPr>
        <p:spPr>
          <a:xfrm>
            <a:off x="4572000"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1" name="Google Shape;1731;p29"/>
          <p:cNvSpPr txBox="1"/>
          <p:nvPr/>
        </p:nvSpPr>
        <p:spPr>
          <a:xfrm>
            <a:off x="44958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2" name="Google Shape;1732;p29"/>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3" name="Google Shape;1733;p29"/>
          <p:cNvSpPr txBox="1"/>
          <p:nvPr/>
        </p:nvSpPr>
        <p:spPr>
          <a:xfrm>
            <a:off x="62563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4" name="Google Shape;1734;p29"/>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5" name="Google Shape;1735;p29"/>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6" name="Google Shape;1736;p29"/>
          <p:cNvSpPr txBox="1"/>
          <p:nvPr/>
        </p:nvSpPr>
        <p:spPr>
          <a:xfrm>
            <a:off x="8161337" y="2209800"/>
            <a:ext cx="76200" cy="381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7" name="Google Shape;1737;p29"/>
          <p:cNvSpPr txBox="1"/>
          <p:nvPr/>
        </p:nvSpPr>
        <p:spPr>
          <a:xfrm>
            <a:off x="8153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8" name="Google Shape;1738;p29"/>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9" name="Google Shape;1739;p29"/>
          <p:cNvSpPr txBox="1"/>
          <p:nvPr/>
        </p:nvSpPr>
        <p:spPr>
          <a:xfrm>
            <a:off x="2251075"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0" name="Google Shape;1740;p29"/>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1" name="Google Shape;1741;p29"/>
          <p:cNvSpPr txBox="1"/>
          <p:nvPr/>
        </p:nvSpPr>
        <p:spPr>
          <a:xfrm>
            <a:off x="2316162" y="2192337"/>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2" name="Google Shape;1742;p29"/>
          <p:cNvSpPr txBox="1"/>
          <p:nvPr/>
        </p:nvSpPr>
        <p:spPr>
          <a:xfrm>
            <a:off x="2247900" y="21748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43" name="Google Shape;1743;p29"/>
          <p:cNvCxnSpPr/>
          <p:nvPr/>
        </p:nvCxnSpPr>
        <p:spPr>
          <a:xfrm>
            <a:off x="24384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744" name="Google Shape;1744;p29"/>
          <p:cNvSpPr txBox="1"/>
          <p:nvPr/>
        </p:nvSpPr>
        <p:spPr>
          <a:xfrm>
            <a:off x="3119437" y="1416050"/>
            <a:ext cx="511175"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SW</a:t>
            </a:r>
            <a:endParaRPr/>
          </a:p>
        </p:txBody>
      </p:sp>
      <p:cxnSp>
        <p:nvCxnSpPr>
          <p:cNvPr id="1745" name="Google Shape;1745;p29"/>
          <p:cNvCxnSpPr/>
          <p:nvPr/>
        </p:nvCxnSpPr>
        <p:spPr>
          <a:xfrm>
            <a:off x="2286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746" name="Google Shape;1746;p29"/>
          <p:cNvSpPr txBox="1"/>
          <p:nvPr/>
        </p:nvSpPr>
        <p:spPr>
          <a:xfrm>
            <a:off x="854075" y="1416050"/>
            <a:ext cx="6223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ADD</a:t>
            </a:r>
            <a:endParaRPr/>
          </a:p>
        </p:txBody>
      </p:sp>
      <p:sp>
        <p:nvSpPr>
          <p:cNvPr id="1747" name="Google Shape;1747;p29"/>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30"/>
          <p:cNvSpPr txBox="1"/>
          <p:nvPr/>
        </p:nvSpPr>
        <p:spPr>
          <a:xfrm>
            <a:off x="4648200" y="4191000"/>
            <a:ext cx="3810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3" name="Google Shape;1753;p30"/>
          <p:cNvSpPr txBox="1"/>
          <p:nvPr/>
        </p:nvSpPr>
        <p:spPr>
          <a:xfrm>
            <a:off x="4876800" y="4343400"/>
            <a:ext cx="147637" cy="631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4" name="Google Shape;1754;p30"/>
          <p:cNvSpPr txBox="1"/>
          <p:nvPr/>
        </p:nvSpPr>
        <p:spPr>
          <a:xfrm>
            <a:off x="4876800" y="4953000"/>
            <a:ext cx="1404937"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755" name="Google Shape;1755;p30"/>
          <p:cNvGrpSpPr/>
          <p:nvPr/>
        </p:nvGrpSpPr>
        <p:grpSpPr>
          <a:xfrm>
            <a:off x="-38100" y="1981200"/>
            <a:ext cx="2400300" cy="4038600"/>
            <a:chOff x="0" y="1248"/>
            <a:chExt cx="1512" cy="2544"/>
          </a:xfrm>
        </p:grpSpPr>
        <p:sp>
          <p:nvSpPr>
            <p:cNvPr id="1756" name="Google Shape;1756;p30"/>
            <p:cNvSpPr txBox="1"/>
            <p:nvPr/>
          </p:nvSpPr>
          <p:spPr>
            <a:xfrm>
              <a:off x="1248" y="1632"/>
              <a:ext cx="171"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7" name="Google Shape;1757;p30"/>
            <p:cNvSpPr txBox="1"/>
            <p:nvPr/>
          </p:nvSpPr>
          <p:spPr>
            <a:xfrm>
              <a:off x="1331" y="1333"/>
              <a:ext cx="82" cy="33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8" name="Google Shape;1758;p30"/>
            <p:cNvSpPr txBox="1"/>
            <p:nvPr/>
          </p:nvSpPr>
          <p:spPr>
            <a:xfrm>
              <a:off x="1029" y="1440"/>
              <a:ext cx="240" cy="57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9" name="Google Shape;1759;p30"/>
            <p:cNvSpPr txBox="1"/>
            <p:nvPr/>
          </p:nvSpPr>
          <p:spPr>
            <a:xfrm>
              <a:off x="741" y="1311"/>
              <a:ext cx="624" cy="129"/>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0" name="Google Shape;1760;p30"/>
            <p:cNvSpPr txBox="1"/>
            <p:nvPr/>
          </p:nvSpPr>
          <p:spPr>
            <a:xfrm>
              <a:off x="501" y="1488"/>
              <a:ext cx="528"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1" name="Google Shape;1761;p30"/>
            <p:cNvSpPr txBox="1"/>
            <p:nvPr/>
          </p:nvSpPr>
          <p:spPr>
            <a:xfrm>
              <a:off x="453" y="1488"/>
              <a:ext cx="96" cy="81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2" name="Google Shape;1762;p30"/>
            <p:cNvSpPr txBox="1"/>
            <p:nvPr/>
          </p:nvSpPr>
          <p:spPr>
            <a:xfrm>
              <a:off x="0" y="1248"/>
              <a:ext cx="624"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3" name="Google Shape;1763;p30"/>
            <p:cNvSpPr txBox="1"/>
            <p:nvPr/>
          </p:nvSpPr>
          <p:spPr>
            <a:xfrm>
              <a:off x="405" y="2304"/>
              <a:ext cx="192"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4" name="Google Shape;1764;p30"/>
            <p:cNvSpPr txBox="1"/>
            <p:nvPr/>
          </p:nvSpPr>
          <p:spPr>
            <a:xfrm>
              <a:off x="117" y="2304"/>
              <a:ext cx="96"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5" name="Google Shape;1765;p30"/>
            <p:cNvSpPr txBox="1"/>
            <p:nvPr/>
          </p:nvSpPr>
          <p:spPr>
            <a:xfrm>
              <a:off x="21" y="1337"/>
              <a:ext cx="96" cy="105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6" name="Google Shape;1766;p30"/>
            <p:cNvSpPr txBox="1"/>
            <p:nvPr/>
          </p:nvSpPr>
          <p:spPr>
            <a:xfrm>
              <a:off x="213" y="2016"/>
              <a:ext cx="96" cy="693"/>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7" name="Google Shape;1767;p30"/>
            <p:cNvSpPr txBox="1"/>
            <p:nvPr/>
          </p:nvSpPr>
          <p:spPr>
            <a:xfrm>
              <a:off x="309" y="2016"/>
              <a:ext cx="96" cy="68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8" name="Google Shape;1768;p30"/>
            <p:cNvSpPr txBox="1"/>
            <p:nvPr/>
          </p:nvSpPr>
          <p:spPr>
            <a:xfrm flipH="1">
              <a:off x="1029" y="2207"/>
              <a:ext cx="288" cy="67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9" name="Google Shape;1769;p30"/>
            <p:cNvSpPr txBox="1"/>
            <p:nvPr/>
          </p:nvSpPr>
          <p:spPr>
            <a:xfrm>
              <a:off x="1317" y="2304"/>
              <a:ext cx="144"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0" name="Google Shape;1770;p30"/>
            <p:cNvSpPr txBox="1"/>
            <p:nvPr/>
          </p:nvSpPr>
          <p:spPr>
            <a:xfrm>
              <a:off x="1418" y="1392"/>
              <a:ext cx="48" cy="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1" name="Google Shape;1771;p30"/>
            <p:cNvSpPr txBox="1"/>
            <p:nvPr/>
          </p:nvSpPr>
          <p:spPr>
            <a:xfrm>
              <a:off x="1416" y="1370"/>
              <a:ext cx="96" cy="2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772" name="Google Shape;1772;p30"/>
          <p:cNvSpPr txBox="1"/>
          <p:nvPr/>
        </p:nvSpPr>
        <p:spPr>
          <a:xfrm>
            <a:off x="4767262" y="4486275"/>
            <a:ext cx="338137" cy="1730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3" name="Google Shape;1773;p30"/>
          <p:cNvSpPr txBox="1"/>
          <p:nvPr/>
        </p:nvSpPr>
        <p:spPr>
          <a:xfrm>
            <a:off x="4267200" y="3692525"/>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4" name="Google Shape;1774;p30"/>
          <p:cNvSpPr txBox="1"/>
          <p:nvPr/>
        </p:nvSpPr>
        <p:spPr>
          <a:xfrm>
            <a:off x="4267200" y="4208462"/>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5" name="Google Shape;1775;p30"/>
          <p:cNvSpPr txBox="1"/>
          <p:nvPr/>
        </p:nvSpPr>
        <p:spPr>
          <a:xfrm>
            <a:off x="2590800" y="4981575"/>
            <a:ext cx="1981200" cy="12065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6" name="Google Shape;1776;p30"/>
          <p:cNvSpPr txBox="1"/>
          <p:nvPr/>
        </p:nvSpPr>
        <p:spPr>
          <a:xfrm>
            <a:off x="2514600" y="5632450"/>
            <a:ext cx="19812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7" name="Google Shape;1777;p30"/>
          <p:cNvSpPr txBox="1"/>
          <p:nvPr/>
        </p:nvSpPr>
        <p:spPr>
          <a:xfrm>
            <a:off x="2590800" y="3879850"/>
            <a:ext cx="474662"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8" name="Google Shape;1778;p30"/>
          <p:cNvSpPr txBox="1"/>
          <p:nvPr/>
        </p:nvSpPr>
        <p:spPr>
          <a:xfrm>
            <a:off x="2362200" y="3651250"/>
            <a:ext cx="6858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9" name="Google Shape;1779;p30"/>
          <p:cNvSpPr txBox="1"/>
          <p:nvPr/>
        </p:nvSpPr>
        <p:spPr>
          <a:xfrm>
            <a:off x="2438400" y="3727450"/>
            <a:ext cx="152400" cy="2057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0" name="Google Shape;1780;p30"/>
          <p:cNvSpPr txBox="1"/>
          <p:nvPr/>
        </p:nvSpPr>
        <p:spPr>
          <a:xfrm>
            <a:off x="3886200" y="4711700"/>
            <a:ext cx="304800" cy="685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1" name="Google Shape;1781;p30"/>
          <p:cNvSpPr txBox="1"/>
          <p:nvPr/>
        </p:nvSpPr>
        <p:spPr>
          <a:xfrm flipH="1">
            <a:off x="3851275" y="3533775"/>
            <a:ext cx="457200" cy="1066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2" name="Google Shape;1782;p30"/>
          <p:cNvSpPr txBox="1"/>
          <p:nvPr/>
        </p:nvSpPr>
        <p:spPr>
          <a:xfrm>
            <a:off x="4594225" y="4970462"/>
            <a:ext cx="152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3" name="Google Shape;1783;p30"/>
          <p:cNvSpPr txBox="1"/>
          <p:nvPr/>
        </p:nvSpPr>
        <p:spPr>
          <a:xfrm>
            <a:off x="5334000" y="4343400"/>
            <a:ext cx="152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4" name="Google Shape;1784;p30"/>
          <p:cNvSpPr txBox="1"/>
          <p:nvPr/>
        </p:nvSpPr>
        <p:spPr>
          <a:xfrm>
            <a:off x="5105400" y="4162425"/>
            <a:ext cx="228600"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5" name="Google Shape;1785;p30"/>
          <p:cNvSpPr txBox="1"/>
          <p:nvPr/>
        </p:nvSpPr>
        <p:spPr>
          <a:xfrm flipH="1">
            <a:off x="5468937" y="3540125"/>
            <a:ext cx="609600" cy="1089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6" name="Google Shape;1786;p30"/>
          <p:cNvSpPr txBox="1"/>
          <p:nvPr/>
        </p:nvSpPr>
        <p:spPr>
          <a:xfrm>
            <a:off x="4729162" y="4495800"/>
            <a:ext cx="147637" cy="631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7" name="Google Shape;1787;p30"/>
          <p:cNvSpPr txBox="1"/>
          <p:nvPr/>
        </p:nvSpPr>
        <p:spPr>
          <a:xfrm>
            <a:off x="4648200" y="3702050"/>
            <a:ext cx="914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8" name="Google Shape;1788;p30"/>
          <p:cNvSpPr txBox="1"/>
          <p:nvPr/>
        </p:nvSpPr>
        <p:spPr>
          <a:xfrm>
            <a:off x="5943600" y="4040187"/>
            <a:ext cx="3048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9" name="Google Shape;1789;p30"/>
          <p:cNvSpPr txBox="1"/>
          <p:nvPr/>
        </p:nvSpPr>
        <p:spPr>
          <a:xfrm>
            <a:off x="6411912" y="4003675"/>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0" name="Google Shape;1790;p30"/>
          <p:cNvSpPr txBox="1"/>
          <p:nvPr/>
        </p:nvSpPr>
        <p:spPr>
          <a:xfrm>
            <a:off x="6477000" y="4114800"/>
            <a:ext cx="152400" cy="381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1" name="Google Shape;1791;p30"/>
          <p:cNvSpPr txBox="1"/>
          <p:nvPr/>
        </p:nvSpPr>
        <p:spPr>
          <a:xfrm>
            <a:off x="6554787" y="4360862"/>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2" name="Google Shape;1792;p30"/>
          <p:cNvSpPr txBox="1"/>
          <p:nvPr/>
        </p:nvSpPr>
        <p:spPr>
          <a:xfrm>
            <a:off x="6400800" y="5638800"/>
            <a:ext cx="1752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3" name="Google Shape;1793;p30"/>
          <p:cNvSpPr txBox="1"/>
          <p:nvPr/>
        </p:nvSpPr>
        <p:spPr>
          <a:xfrm>
            <a:off x="8001000" y="4668837"/>
            <a:ext cx="152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4" name="Google Shape;1794;p30"/>
          <p:cNvSpPr txBox="1"/>
          <p:nvPr/>
        </p:nvSpPr>
        <p:spPr>
          <a:xfrm flipH="1">
            <a:off x="7467600" y="4191000"/>
            <a:ext cx="533400" cy="1066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795" name="Google Shape;1795;p30"/>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796" name="Google Shape;179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4</a:t>
            </a:r>
            <a:endParaRPr/>
          </a:p>
        </p:txBody>
      </p:sp>
      <p:sp>
        <p:nvSpPr>
          <p:cNvPr id="1797" name="Google Shape;1797;p30"/>
          <p:cNvSpPr txBox="1"/>
          <p:nvPr/>
        </p:nvSpPr>
        <p:spPr>
          <a:xfrm>
            <a:off x="4495800" y="2189162"/>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8" name="Google Shape;1798;p30"/>
          <p:cNvSpPr txBox="1"/>
          <p:nvPr/>
        </p:nvSpPr>
        <p:spPr>
          <a:xfrm>
            <a:off x="44958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9" name="Google Shape;1799;p30"/>
          <p:cNvSpPr txBox="1"/>
          <p:nvPr/>
        </p:nvSpPr>
        <p:spPr>
          <a:xfrm>
            <a:off x="6318250"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0" name="Google Shape;1800;p30"/>
          <p:cNvSpPr txBox="1"/>
          <p:nvPr/>
        </p:nvSpPr>
        <p:spPr>
          <a:xfrm>
            <a:off x="6248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1" name="Google Shape;1801;p30"/>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2" name="Google Shape;1802;p30"/>
          <p:cNvSpPr txBox="1"/>
          <p:nvPr/>
        </p:nvSpPr>
        <p:spPr>
          <a:xfrm>
            <a:off x="81613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3" name="Google Shape;1803;p30"/>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4" name="Google Shape;1804;p30"/>
          <p:cNvSpPr txBox="1"/>
          <p:nvPr/>
        </p:nvSpPr>
        <p:spPr>
          <a:xfrm>
            <a:off x="2209800" y="21336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5" name="Google Shape;1805;p30"/>
          <p:cNvSpPr txBox="1"/>
          <p:nvPr/>
        </p:nvSpPr>
        <p:spPr>
          <a:xfrm>
            <a:off x="6256337" y="2232025"/>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06" name="Google Shape;1806;p30"/>
          <p:cNvCxnSpPr/>
          <p:nvPr/>
        </p:nvCxnSpPr>
        <p:spPr>
          <a:xfrm>
            <a:off x="6553200" y="1752600"/>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07" name="Google Shape;1807;p30"/>
          <p:cNvSpPr txBox="1"/>
          <p:nvPr/>
        </p:nvSpPr>
        <p:spPr>
          <a:xfrm>
            <a:off x="6934200" y="1416050"/>
            <a:ext cx="500062"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LW</a:t>
            </a:r>
            <a:endParaRPr/>
          </a:p>
        </p:txBody>
      </p:sp>
      <p:cxnSp>
        <p:nvCxnSpPr>
          <p:cNvPr id="1808" name="Google Shape;1808;p30"/>
          <p:cNvCxnSpPr/>
          <p:nvPr/>
        </p:nvCxnSpPr>
        <p:spPr>
          <a:xfrm>
            <a:off x="4800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09" name="Google Shape;1809;p30"/>
          <p:cNvSpPr txBox="1"/>
          <p:nvPr/>
        </p:nvSpPr>
        <p:spPr>
          <a:xfrm>
            <a:off x="5176837" y="1416050"/>
            <a:ext cx="511175"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SW</a:t>
            </a:r>
            <a:endParaRPr/>
          </a:p>
        </p:txBody>
      </p:sp>
      <p:cxnSp>
        <p:nvCxnSpPr>
          <p:cNvPr id="1810" name="Google Shape;1810;p30"/>
          <p:cNvCxnSpPr/>
          <p:nvPr/>
        </p:nvCxnSpPr>
        <p:spPr>
          <a:xfrm>
            <a:off x="24384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11" name="Google Shape;1811;p30"/>
          <p:cNvSpPr txBox="1"/>
          <p:nvPr/>
        </p:nvSpPr>
        <p:spPr>
          <a:xfrm>
            <a:off x="3063875" y="1416050"/>
            <a:ext cx="6223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ADD</a:t>
            </a:r>
            <a:endParaRPr/>
          </a:p>
        </p:txBody>
      </p:sp>
      <p:sp>
        <p:nvSpPr>
          <p:cNvPr id="1812" name="Google Shape;1812;p30"/>
          <p:cNvSpPr txBox="1"/>
          <p:nvPr/>
        </p:nvSpPr>
        <p:spPr>
          <a:xfrm>
            <a:off x="6248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3" name="Google Shape;1813;p30"/>
          <p:cNvSpPr txBox="1"/>
          <p:nvPr/>
        </p:nvSpPr>
        <p:spPr>
          <a:xfrm>
            <a:off x="4495800" y="220345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4" name="Google Shape;1814;p30"/>
          <p:cNvSpPr txBox="1"/>
          <p:nvPr/>
        </p:nvSpPr>
        <p:spPr>
          <a:xfrm>
            <a:off x="45545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5" name="Google Shape;1815;p30"/>
          <p:cNvSpPr txBox="1"/>
          <p:nvPr/>
        </p:nvSpPr>
        <p:spPr>
          <a:xfrm>
            <a:off x="4554537"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6" name="Google Shape;1816;p30"/>
          <p:cNvSpPr txBox="1"/>
          <p:nvPr/>
        </p:nvSpPr>
        <p:spPr>
          <a:xfrm>
            <a:off x="2316162" y="2185987"/>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7" name="Google Shape;1817;p30"/>
          <p:cNvSpPr txBox="1"/>
          <p:nvPr/>
        </p:nvSpPr>
        <p:spPr>
          <a:xfrm>
            <a:off x="2286000" y="2185987"/>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8" name="Google Shape;1818;p30"/>
          <p:cNvSpPr txBox="1"/>
          <p:nvPr/>
        </p:nvSpPr>
        <p:spPr>
          <a:xfrm>
            <a:off x="2209800" y="21844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9" name="Google Shape;1819;p30"/>
          <p:cNvSpPr txBox="1"/>
          <p:nvPr/>
        </p:nvSpPr>
        <p:spPr>
          <a:xfrm>
            <a:off x="2209800" y="21748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20" name="Google Shape;1820;p30"/>
          <p:cNvCxnSpPr/>
          <p:nvPr/>
        </p:nvCxnSpPr>
        <p:spPr>
          <a:xfrm>
            <a:off x="228600" y="171926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21" name="Google Shape;1821;p30"/>
          <p:cNvSpPr txBox="1"/>
          <p:nvPr/>
        </p:nvSpPr>
        <p:spPr>
          <a:xfrm>
            <a:off x="858837" y="1435100"/>
            <a:ext cx="61118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SUB</a:t>
            </a:r>
            <a:endParaRPr/>
          </a:p>
        </p:txBody>
      </p:sp>
      <p:sp>
        <p:nvSpPr>
          <p:cNvPr id="1822" name="Google Shape;1822;p30"/>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31"/>
          <p:cNvSpPr txBox="1"/>
          <p:nvPr/>
        </p:nvSpPr>
        <p:spPr>
          <a:xfrm>
            <a:off x="2590800" y="4981575"/>
            <a:ext cx="1981200" cy="12065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8" name="Google Shape;1828;p31"/>
          <p:cNvSpPr txBox="1"/>
          <p:nvPr/>
        </p:nvSpPr>
        <p:spPr>
          <a:xfrm>
            <a:off x="4267200" y="3692525"/>
            <a:ext cx="228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9" name="Google Shape;1829;p31"/>
          <p:cNvSpPr txBox="1"/>
          <p:nvPr/>
        </p:nvSpPr>
        <p:spPr>
          <a:xfrm>
            <a:off x="4267200" y="4208462"/>
            <a:ext cx="228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0" name="Google Shape;1830;p31"/>
          <p:cNvSpPr txBox="1"/>
          <p:nvPr/>
        </p:nvSpPr>
        <p:spPr>
          <a:xfrm>
            <a:off x="2514600" y="5632450"/>
            <a:ext cx="19812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1" name="Google Shape;1831;p31"/>
          <p:cNvSpPr txBox="1"/>
          <p:nvPr/>
        </p:nvSpPr>
        <p:spPr>
          <a:xfrm>
            <a:off x="2590800" y="3879850"/>
            <a:ext cx="474662"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2" name="Google Shape;1832;p31"/>
          <p:cNvSpPr txBox="1"/>
          <p:nvPr/>
        </p:nvSpPr>
        <p:spPr>
          <a:xfrm>
            <a:off x="2362200" y="3651250"/>
            <a:ext cx="6858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3" name="Google Shape;1833;p31"/>
          <p:cNvSpPr txBox="1"/>
          <p:nvPr/>
        </p:nvSpPr>
        <p:spPr>
          <a:xfrm>
            <a:off x="2438400" y="3727450"/>
            <a:ext cx="152400" cy="2057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4" name="Google Shape;1834;p31"/>
          <p:cNvSpPr txBox="1"/>
          <p:nvPr/>
        </p:nvSpPr>
        <p:spPr>
          <a:xfrm>
            <a:off x="3886200" y="4711700"/>
            <a:ext cx="304800" cy="685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5" name="Google Shape;1835;p31"/>
          <p:cNvSpPr txBox="1"/>
          <p:nvPr/>
        </p:nvSpPr>
        <p:spPr>
          <a:xfrm flipH="1">
            <a:off x="3851275" y="3533775"/>
            <a:ext cx="457200" cy="1066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6" name="Google Shape;1836;p31"/>
          <p:cNvSpPr txBox="1"/>
          <p:nvPr/>
        </p:nvSpPr>
        <p:spPr>
          <a:xfrm>
            <a:off x="4648200" y="5638800"/>
            <a:ext cx="16002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7" name="Google Shape;1837;p31"/>
          <p:cNvSpPr txBox="1"/>
          <p:nvPr/>
        </p:nvSpPr>
        <p:spPr>
          <a:xfrm>
            <a:off x="4594225" y="4191000"/>
            <a:ext cx="587375"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8" name="Google Shape;1838;p31"/>
          <p:cNvSpPr txBox="1"/>
          <p:nvPr/>
        </p:nvSpPr>
        <p:spPr>
          <a:xfrm>
            <a:off x="5334000" y="4343400"/>
            <a:ext cx="1524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9" name="Google Shape;1839;p31"/>
          <p:cNvSpPr txBox="1"/>
          <p:nvPr/>
        </p:nvSpPr>
        <p:spPr>
          <a:xfrm>
            <a:off x="5105400" y="4162425"/>
            <a:ext cx="228600" cy="533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0" name="Google Shape;1840;p31"/>
          <p:cNvSpPr txBox="1"/>
          <p:nvPr/>
        </p:nvSpPr>
        <p:spPr>
          <a:xfrm flipH="1">
            <a:off x="5468937" y="3540125"/>
            <a:ext cx="609600" cy="108902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1" name="Google Shape;1841;p31"/>
          <p:cNvSpPr txBox="1"/>
          <p:nvPr/>
        </p:nvSpPr>
        <p:spPr>
          <a:xfrm>
            <a:off x="4572000" y="3692525"/>
            <a:ext cx="89535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2" name="Google Shape;1842;p31"/>
          <p:cNvSpPr txBox="1"/>
          <p:nvPr/>
        </p:nvSpPr>
        <p:spPr>
          <a:xfrm>
            <a:off x="5943600" y="4040187"/>
            <a:ext cx="3048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3" name="Google Shape;1843;p31"/>
          <p:cNvSpPr txBox="1"/>
          <p:nvPr/>
        </p:nvSpPr>
        <p:spPr>
          <a:xfrm>
            <a:off x="6411912" y="4003675"/>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4" name="Google Shape;1844;p31"/>
          <p:cNvSpPr txBox="1"/>
          <p:nvPr/>
        </p:nvSpPr>
        <p:spPr>
          <a:xfrm>
            <a:off x="6477000" y="4114800"/>
            <a:ext cx="1524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5" name="Google Shape;1845;p31"/>
          <p:cNvSpPr txBox="1"/>
          <p:nvPr/>
        </p:nvSpPr>
        <p:spPr>
          <a:xfrm>
            <a:off x="6554787" y="4360862"/>
            <a:ext cx="303212" cy="1349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6" name="Google Shape;1846;p31"/>
          <p:cNvSpPr txBox="1"/>
          <p:nvPr/>
        </p:nvSpPr>
        <p:spPr>
          <a:xfrm>
            <a:off x="6400800" y="4935537"/>
            <a:ext cx="457200" cy="1698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7" name="Google Shape;1847;p31"/>
          <p:cNvSpPr txBox="1"/>
          <p:nvPr/>
        </p:nvSpPr>
        <p:spPr>
          <a:xfrm flipH="1">
            <a:off x="6805612" y="4198937"/>
            <a:ext cx="533400" cy="106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8" name="Google Shape;1848;p31"/>
          <p:cNvSpPr txBox="1"/>
          <p:nvPr/>
        </p:nvSpPr>
        <p:spPr>
          <a:xfrm>
            <a:off x="2819400" y="4402137"/>
            <a:ext cx="381000" cy="9366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9" name="Google Shape;1849;p31"/>
          <p:cNvSpPr txBox="1"/>
          <p:nvPr/>
        </p:nvSpPr>
        <p:spPr>
          <a:xfrm>
            <a:off x="2760662" y="4378325"/>
            <a:ext cx="152400" cy="1905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0" name="Google Shape;1850;p31"/>
          <p:cNvSpPr txBox="1"/>
          <p:nvPr/>
        </p:nvSpPr>
        <p:spPr>
          <a:xfrm>
            <a:off x="8382000" y="5715000"/>
            <a:ext cx="152400" cy="4572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1" name="Google Shape;1851;p31"/>
          <p:cNvSpPr txBox="1"/>
          <p:nvPr/>
        </p:nvSpPr>
        <p:spPr>
          <a:xfrm>
            <a:off x="8229600" y="5640387"/>
            <a:ext cx="304800" cy="15081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2" name="Google Shape;1852;p31"/>
          <p:cNvSpPr txBox="1"/>
          <p:nvPr/>
        </p:nvSpPr>
        <p:spPr>
          <a:xfrm>
            <a:off x="2590800" y="6019800"/>
            <a:ext cx="5867400" cy="11747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3" name="Google Shape;1853;p31"/>
          <p:cNvSpPr txBox="1"/>
          <p:nvPr/>
        </p:nvSpPr>
        <p:spPr>
          <a:xfrm flipH="1">
            <a:off x="3082925" y="3563937"/>
            <a:ext cx="457200" cy="1066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4" name="Google Shape;1854;p31"/>
          <p:cNvSpPr txBox="1"/>
          <p:nvPr/>
        </p:nvSpPr>
        <p:spPr>
          <a:xfrm>
            <a:off x="2590800" y="4114800"/>
            <a:ext cx="533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5" name="Google Shape;1855;p31"/>
          <p:cNvSpPr txBox="1"/>
          <p:nvPr/>
        </p:nvSpPr>
        <p:spPr>
          <a:xfrm>
            <a:off x="2590800" y="4114800"/>
            <a:ext cx="152400" cy="1905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6" name="Google Shape;1856;p31"/>
          <p:cNvSpPr txBox="1"/>
          <p:nvPr/>
        </p:nvSpPr>
        <p:spPr>
          <a:xfrm>
            <a:off x="8874125" y="4824412"/>
            <a:ext cx="304800" cy="15081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7" name="Google Shape;1857;p31"/>
          <p:cNvSpPr txBox="1"/>
          <p:nvPr/>
        </p:nvSpPr>
        <p:spPr>
          <a:xfrm>
            <a:off x="9026525" y="4848225"/>
            <a:ext cx="152400" cy="140017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8" name="Google Shape;1858;p31"/>
          <p:cNvSpPr txBox="1"/>
          <p:nvPr/>
        </p:nvSpPr>
        <p:spPr>
          <a:xfrm>
            <a:off x="2819400" y="6154737"/>
            <a:ext cx="6324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9" name="Google Shape;1859;p31"/>
          <p:cNvSpPr txBox="1"/>
          <p:nvPr/>
        </p:nvSpPr>
        <p:spPr>
          <a:xfrm>
            <a:off x="8188325" y="4683125"/>
            <a:ext cx="533400" cy="13176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0" name="Google Shape;1860;p31"/>
          <p:cNvSpPr txBox="1"/>
          <p:nvPr/>
        </p:nvSpPr>
        <p:spPr>
          <a:xfrm flipH="1">
            <a:off x="8739187" y="4572000"/>
            <a:ext cx="228600" cy="6096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1" name="Google Shape;1861;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5</a:t>
            </a:r>
            <a:endParaRPr/>
          </a:p>
        </p:txBody>
      </p:sp>
      <p:sp>
        <p:nvSpPr>
          <p:cNvPr id="1862" name="Google Shape;1862;p31"/>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3" name="Google Shape;1863;p31"/>
          <p:cNvSpPr txBox="1"/>
          <p:nvPr/>
        </p:nvSpPr>
        <p:spPr>
          <a:xfrm>
            <a:off x="45212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4" name="Google Shape;1864;p31"/>
          <p:cNvSpPr txBox="1"/>
          <p:nvPr/>
        </p:nvSpPr>
        <p:spPr>
          <a:xfrm>
            <a:off x="4570412" y="2201862"/>
            <a:ext cx="76200" cy="3810000"/>
          </a:xfrm>
          <a:prstGeom prst="rect">
            <a:avLst/>
          </a:pr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65" name="Google Shape;1865;p31"/>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866" name="Google Shape;1866;p31"/>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7" name="Google Shape;1867;p31"/>
          <p:cNvSpPr txBox="1"/>
          <p:nvPr/>
        </p:nvSpPr>
        <p:spPr>
          <a:xfrm>
            <a:off x="6256337"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8" name="Google Shape;1868;p31"/>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9" name="Google Shape;1869;p31"/>
          <p:cNvSpPr txBox="1"/>
          <p:nvPr/>
        </p:nvSpPr>
        <p:spPr>
          <a:xfrm>
            <a:off x="82121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0" name="Google Shape;1870;p31"/>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1" name="Google Shape;1871;p31"/>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2" name="Google Shape;1872;p31"/>
          <p:cNvSpPr txBox="1"/>
          <p:nvPr/>
        </p:nvSpPr>
        <p:spPr>
          <a:xfrm>
            <a:off x="2247900" y="21748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73" name="Google Shape;1873;p31"/>
          <p:cNvCxnSpPr/>
          <p:nvPr/>
        </p:nvCxnSpPr>
        <p:spPr>
          <a:xfrm>
            <a:off x="8305800" y="1700212"/>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74" name="Google Shape;1874;p31"/>
          <p:cNvSpPr txBox="1"/>
          <p:nvPr/>
        </p:nvSpPr>
        <p:spPr>
          <a:xfrm>
            <a:off x="8458200" y="1416050"/>
            <a:ext cx="500062"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LW</a:t>
            </a:r>
            <a:endParaRPr/>
          </a:p>
        </p:txBody>
      </p:sp>
      <p:sp>
        <p:nvSpPr>
          <p:cNvPr id="1875" name="Google Shape;1875;p31"/>
          <p:cNvSpPr txBox="1"/>
          <p:nvPr/>
        </p:nvSpPr>
        <p:spPr>
          <a:xfrm>
            <a:off x="6318250"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76" name="Google Shape;1876;p31"/>
          <p:cNvCxnSpPr/>
          <p:nvPr/>
        </p:nvCxnSpPr>
        <p:spPr>
          <a:xfrm>
            <a:off x="65532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77" name="Google Shape;1877;p31"/>
          <p:cNvSpPr txBox="1"/>
          <p:nvPr/>
        </p:nvSpPr>
        <p:spPr>
          <a:xfrm>
            <a:off x="6929437" y="1416050"/>
            <a:ext cx="511175"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SW</a:t>
            </a:r>
            <a:endParaRPr/>
          </a:p>
        </p:txBody>
      </p:sp>
      <p:sp>
        <p:nvSpPr>
          <p:cNvPr id="1878" name="Google Shape;1878;p31"/>
          <p:cNvSpPr txBox="1"/>
          <p:nvPr/>
        </p:nvSpPr>
        <p:spPr>
          <a:xfrm>
            <a:off x="2325687" y="2181225"/>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9" name="Google Shape;1879;p31"/>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80" name="Google Shape;1880;p31"/>
          <p:cNvCxnSpPr/>
          <p:nvPr/>
        </p:nvCxnSpPr>
        <p:spPr>
          <a:xfrm>
            <a:off x="4800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81" name="Google Shape;1881;p31"/>
          <p:cNvSpPr txBox="1"/>
          <p:nvPr/>
        </p:nvSpPr>
        <p:spPr>
          <a:xfrm>
            <a:off x="5121275" y="1416050"/>
            <a:ext cx="6223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ADD</a:t>
            </a:r>
            <a:endParaRPr/>
          </a:p>
        </p:txBody>
      </p:sp>
      <p:cxnSp>
        <p:nvCxnSpPr>
          <p:cNvPr id="1882" name="Google Shape;1882;p31"/>
          <p:cNvCxnSpPr/>
          <p:nvPr/>
        </p:nvCxnSpPr>
        <p:spPr>
          <a:xfrm>
            <a:off x="2895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883" name="Google Shape;1883;p31"/>
          <p:cNvSpPr txBox="1"/>
          <p:nvPr/>
        </p:nvSpPr>
        <p:spPr>
          <a:xfrm>
            <a:off x="3221037" y="1416050"/>
            <a:ext cx="61118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SUB</a:t>
            </a:r>
            <a:endParaRPr/>
          </a:p>
        </p:txBody>
      </p:sp>
      <p:sp>
        <p:nvSpPr>
          <p:cNvPr id="1884" name="Google Shape;1884;p31"/>
          <p:cNvSpPr txBox="1"/>
          <p:nvPr/>
        </p:nvSpPr>
        <p:spPr>
          <a:xfrm>
            <a:off x="2252662" y="2173287"/>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5" name="Google Shape;1885;p31"/>
          <p:cNvSpPr txBox="1"/>
          <p:nvPr/>
        </p:nvSpPr>
        <p:spPr>
          <a:xfrm>
            <a:off x="4495800" y="2189162"/>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6" name="Google Shape;1886;p31"/>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Pipelining</a:t>
            </a:r>
            <a:endParaRPr/>
          </a:p>
        </p:txBody>
      </p:sp>
      <p:sp>
        <p:nvSpPr>
          <p:cNvPr id="95" name="Google Shape;95;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Pipeline concepts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Hazards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Example</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32"/>
          <p:cNvSpPr txBox="1"/>
          <p:nvPr/>
        </p:nvSpPr>
        <p:spPr>
          <a:xfrm>
            <a:off x="4648200" y="5638800"/>
            <a:ext cx="16002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2" name="Google Shape;1892;p32"/>
          <p:cNvSpPr txBox="1"/>
          <p:nvPr/>
        </p:nvSpPr>
        <p:spPr>
          <a:xfrm>
            <a:off x="4594225" y="4191000"/>
            <a:ext cx="587375"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3" name="Google Shape;1893;p32"/>
          <p:cNvSpPr txBox="1"/>
          <p:nvPr/>
        </p:nvSpPr>
        <p:spPr>
          <a:xfrm>
            <a:off x="5334000" y="4343400"/>
            <a:ext cx="1524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4" name="Google Shape;1894;p32"/>
          <p:cNvSpPr txBox="1"/>
          <p:nvPr/>
        </p:nvSpPr>
        <p:spPr>
          <a:xfrm>
            <a:off x="5105400" y="4162425"/>
            <a:ext cx="228600" cy="533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5" name="Google Shape;1895;p32"/>
          <p:cNvSpPr txBox="1"/>
          <p:nvPr/>
        </p:nvSpPr>
        <p:spPr>
          <a:xfrm flipH="1">
            <a:off x="5468937" y="3540125"/>
            <a:ext cx="609600" cy="1089025"/>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6" name="Google Shape;1896;p32"/>
          <p:cNvSpPr txBox="1"/>
          <p:nvPr/>
        </p:nvSpPr>
        <p:spPr>
          <a:xfrm>
            <a:off x="5943600" y="4040187"/>
            <a:ext cx="3048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7" name="Google Shape;1897;p32"/>
          <p:cNvSpPr txBox="1"/>
          <p:nvPr/>
        </p:nvSpPr>
        <p:spPr>
          <a:xfrm>
            <a:off x="6400800" y="5638800"/>
            <a:ext cx="1752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8" name="Google Shape;1898;p32"/>
          <p:cNvSpPr txBox="1"/>
          <p:nvPr/>
        </p:nvSpPr>
        <p:spPr>
          <a:xfrm>
            <a:off x="6411912" y="4003675"/>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9" name="Google Shape;1899;p32"/>
          <p:cNvSpPr txBox="1"/>
          <p:nvPr/>
        </p:nvSpPr>
        <p:spPr>
          <a:xfrm>
            <a:off x="6511925" y="4114800"/>
            <a:ext cx="152400" cy="1524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0" name="Google Shape;1900;p32"/>
          <p:cNvSpPr txBox="1"/>
          <p:nvPr/>
        </p:nvSpPr>
        <p:spPr>
          <a:xfrm>
            <a:off x="6554787" y="5486400"/>
            <a:ext cx="1598612"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1" name="Google Shape;1901;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6</a:t>
            </a:r>
            <a:endParaRPr/>
          </a:p>
        </p:txBody>
      </p:sp>
      <p:sp>
        <p:nvSpPr>
          <p:cNvPr id="1902" name="Google Shape;1902;p32"/>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3" name="Google Shape;1903;p32"/>
          <p:cNvSpPr txBox="1"/>
          <p:nvPr/>
        </p:nvSpPr>
        <p:spPr>
          <a:xfrm>
            <a:off x="4554537" y="21971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04" name="Google Shape;1904;p32"/>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905" name="Google Shape;1905;p32"/>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6" name="Google Shape;1906;p32"/>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7" name="Google Shape;1907;p32"/>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8" name="Google Shape;1908;p32"/>
          <p:cNvSpPr txBox="1"/>
          <p:nvPr/>
        </p:nvSpPr>
        <p:spPr>
          <a:xfrm>
            <a:off x="4495800" y="21844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09" name="Google Shape;1909;p32"/>
          <p:cNvCxnSpPr/>
          <p:nvPr/>
        </p:nvCxnSpPr>
        <p:spPr>
          <a:xfrm>
            <a:off x="8305800" y="1700212"/>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910" name="Google Shape;1910;p32"/>
          <p:cNvSpPr txBox="1"/>
          <p:nvPr/>
        </p:nvSpPr>
        <p:spPr>
          <a:xfrm>
            <a:off x="8453437" y="1416050"/>
            <a:ext cx="511175"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SW</a:t>
            </a:r>
            <a:endParaRPr/>
          </a:p>
        </p:txBody>
      </p:sp>
      <p:sp>
        <p:nvSpPr>
          <p:cNvPr id="1911" name="Google Shape;1911;p32"/>
          <p:cNvSpPr txBox="1"/>
          <p:nvPr/>
        </p:nvSpPr>
        <p:spPr>
          <a:xfrm>
            <a:off x="6318250"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12" name="Google Shape;1912;p32"/>
          <p:cNvCxnSpPr/>
          <p:nvPr/>
        </p:nvCxnSpPr>
        <p:spPr>
          <a:xfrm>
            <a:off x="65532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913" name="Google Shape;1913;p32"/>
          <p:cNvSpPr txBox="1"/>
          <p:nvPr/>
        </p:nvSpPr>
        <p:spPr>
          <a:xfrm>
            <a:off x="6873875" y="1416050"/>
            <a:ext cx="6223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ADD</a:t>
            </a:r>
            <a:endParaRPr/>
          </a:p>
        </p:txBody>
      </p:sp>
      <p:sp>
        <p:nvSpPr>
          <p:cNvPr id="1914" name="Google Shape;1914;p32"/>
          <p:cNvSpPr txBox="1"/>
          <p:nvPr/>
        </p:nvSpPr>
        <p:spPr>
          <a:xfrm>
            <a:off x="8229600"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5" name="Google Shape;1915;p32"/>
          <p:cNvSpPr txBox="1"/>
          <p:nvPr/>
        </p:nvSpPr>
        <p:spPr>
          <a:xfrm>
            <a:off x="62484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6" name="Google Shape;1916;p32"/>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7" name="Google Shape;1917;p32"/>
          <p:cNvSpPr txBox="1"/>
          <p:nvPr/>
        </p:nvSpPr>
        <p:spPr>
          <a:xfrm>
            <a:off x="8153400"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8" name="Google Shape;1918;p32"/>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19" name="Google Shape;1919;p32"/>
          <p:cNvCxnSpPr/>
          <p:nvPr/>
        </p:nvCxnSpPr>
        <p:spPr>
          <a:xfrm>
            <a:off x="48006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920" name="Google Shape;1920;p32"/>
          <p:cNvSpPr txBox="1"/>
          <p:nvPr/>
        </p:nvSpPr>
        <p:spPr>
          <a:xfrm>
            <a:off x="5126037" y="1416050"/>
            <a:ext cx="61118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SUB</a:t>
            </a:r>
            <a:endParaRPr/>
          </a:p>
        </p:txBody>
      </p:sp>
      <p:sp>
        <p:nvSpPr>
          <p:cNvPr id="1921" name="Google Shape;1921;p32"/>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33"/>
          <p:cNvSpPr txBox="1"/>
          <p:nvPr/>
        </p:nvSpPr>
        <p:spPr>
          <a:xfrm>
            <a:off x="6411912" y="4003675"/>
            <a:ext cx="228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7" name="Google Shape;1927;p33"/>
          <p:cNvSpPr txBox="1"/>
          <p:nvPr/>
        </p:nvSpPr>
        <p:spPr>
          <a:xfrm>
            <a:off x="6511925" y="4114800"/>
            <a:ext cx="152400" cy="1524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8" name="Google Shape;1928;p33"/>
          <p:cNvSpPr txBox="1"/>
          <p:nvPr/>
        </p:nvSpPr>
        <p:spPr>
          <a:xfrm>
            <a:off x="6554787" y="5486400"/>
            <a:ext cx="1598612"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9" name="Google Shape;1929;p33"/>
          <p:cNvSpPr txBox="1"/>
          <p:nvPr/>
        </p:nvSpPr>
        <p:spPr>
          <a:xfrm>
            <a:off x="8228012" y="5454650"/>
            <a:ext cx="304800" cy="15081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0" name="Google Shape;1930;p33"/>
          <p:cNvSpPr txBox="1"/>
          <p:nvPr/>
        </p:nvSpPr>
        <p:spPr>
          <a:xfrm>
            <a:off x="8382000" y="4953000"/>
            <a:ext cx="152400" cy="6096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1" name="Google Shape;1931;p33"/>
          <p:cNvSpPr txBox="1"/>
          <p:nvPr/>
        </p:nvSpPr>
        <p:spPr>
          <a:xfrm>
            <a:off x="2819400" y="4402137"/>
            <a:ext cx="381000" cy="9366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2" name="Google Shape;1932;p33"/>
          <p:cNvSpPr txBox="1"/>
          <p:nvPr/>
        </p:nvSpPr>
        <p:spPr>
          <a:xfrm>
            <a:off x="2760662" y="4378325"/>
            <a:ext cx="152400" cy="1905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3" name="Google Shape;1933;p33"/>
          <p:cNvSpPr txBox="1"/>
          <p:nvPr/>
        </p:nvSpPr>
        <p:spPr>
          <a:xfrm>
            <a:off x="8382000" y="5715000"/>
            <a:ext cx="152400" cy="41275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4" name="Google Shape;1934;p33"/>
          <p:cNvSpPr txBox="1"/>
          <p:nvPr/>
        </p:nvSpPr>
        <p:spPr>
          <a:xfrm>
            <a:off x="8229600" y="5640387"/>
            <a:ext cx="304800" cy="15081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5" name="Google Shape;1935;p33"/>
          <p:cNvSpPr txBox="1"/>
          <p:nvPr/>
        </p:nvSpPr>
        <p:spPr>
          <a:xfrm>
            <a:off x="2590800" y="6019800"/>
            <a:ext cx="5867400" cy="11747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6" name="Google Shape;1936;p33"/>
          <p:cNvSpPr txBox="1"/>
          <p:nvPr/>
        </p:nvSpPr>
        <p:spPr>
          <a:xfrm flipH="1">
            <a:off x="3082925" y="3563937"/>
            <a:ext cx="457200" cy="1066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7" name="Google Shape;1937;p33"/>
          <p:cNvSpPr txBox="1"/>
          <p:nvPr/>
        </p:nvSpPr>
        <p:spPr>
          <a:xfrm>
            <a:off x="2590800" y="4114800"/>
            <a:ext cx="5334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8" name="Google Shape;1938;p33"/>
          <p:cNvSpPr txBox="1"/>
          <p:nvPr/>
        </p:nvSpPr>
        <p:spPr>
          <a:xfrm>
            <a:off x="2590800" y="4114800"/>
            <a:ext cx="152400" cy="1905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9" name="Google Shape;1939;p33"/>
          <p:cNvSpPr txBox="1"/>
          <p:nvPr/>
        </p:nvSpPr>
        <p:spPr>
          <a:xfrm>
            <a:off x="8874125" y="4824412"/>
            <a:ext cx="304800" cy="15081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0" name="Google Shape;1940;p33"/>
          <p:cNvSpPr txBox="1"/>
          <p:nvPr/>
        </p:nvSpPr>
        <p:spPr>
          <a:xfrm>
            <a:off x="9026525" y="4848225"/>
            <a:ext cx="152400" cy="140017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1" name="Google Shape;1941;p33"/>
          <p:cNvSpPr txBox="1"/>
          <p:nvPr/>
        </p:nvSpPr>
        <p:spPr>
          <a:xfrm>
            <a:off x="2819400" y="6154737"/>
            <a:ext cx="6324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2" name="Google Shape;1942;p33"/>
          <p:cNvSpPr txBox="1"/>
          <p:nvPr/>
        </p:nvSpPr>
        <p:spPr>
          <a:xfrm>
            <a:off x="8458200" y="4941887"/>
            <a:ext cx="263525" cy="13176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3" name="Google Shape;1943;p33"/>
          <p:cNvSpPr txBox="1"/>
          <p:nvPr/>
        </p:nvSpPr>
        <p:spPr>
          <a:xfrm flipH="1">
            <a:off x="8740775" y="4538662"/>
            <a:ext cx="228600" cy="6096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4" name="Google Shape;1944;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7</a:t>
            </a:r>
            <a:endParaRPr/>
          </a:p>
        </p:txBody>
      </p:sp>
      <p:sp>
        <p:nvSpPr>
          <p:cNvPr id="1945" name="Google Shape;1945;p33"/>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46" name="Google Shape;1946;p33"/>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1947" name="Google Shape;1947;p33"/>
          <p:cNvSpPr txBox="1"/>
          <p:nvPr/>
        </p:nvSpPr>
        <p:spPr>
          <a:xfrm>
            <a:off x="45545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8" name="Google Shape;1948;p33"/>
          <p:cNvSpPr txBox="1"/>
          <p:nvPr/>
        </p:nvSpPr>
        <p:spPr>
          <a:xfrm>
            <a:off x="44958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9" name="Google Shape;1949;p33"/>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0" name="Google Shape;1950;p33"/>
          <p:cNvSpPr txBox="1"/>
          <p:nvPr/>
        </p:nvSpPr>
        <p:spPr>
          <a:xfrm>
            <a:off x="631825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1" name="Google Shape;1951;p33"/>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2" name="Google Shape;1952;p33"/>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3" name="Google Shape;1953;p33"/>
          <p:cNvSpPr txBox="1"/>
          <p:nvPr/>
        </p:nvSpPr>
        <p:spPr>
          <a:xfrm>
            <a:off x="8229600"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4" name="Google Shape;1954;p33"/>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5" name="Google Shape;1955;p33"/>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6" name="Google Shape;1956;p33"/>
          <p:cNvSpPr txBox="1"/>
          <p:nvPr/>
        </p:nvSpPr>
        <p:spPr>
          <a:xfrm>
            <a:off x="2247900" y="21748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57" name="Google Shape;1957;p33"/>
          <p:cNvCxnSpPr/>
          <p:nvPr/>
        </p:nvCxnSpPr>
        <p:spPr>
          <a:xfrm>
            <a:off x="8305800" y="1727200"/>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958" name="Google Shape;1958;p33"/>
          <p:cNvSpPr txBox="1"/>
          <p:nvPr/>
        </p:nvSpPr>
        <p:spPr>
          <a:xfrm>
            <a:off x="8397875" y="1390650"/>
            <a:ext cx="6223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ADD</a:t>
            </a:r>
            <a:endParaRPr/>
          </a:p>
        </p:txBody>
      </p:sp>
      <p:sp>
        <p:nvSpPr>
          <p:cNvPr id="1959" name="Google Shape;1959;p33"/>
          <p:cNvSpPr txBox="1"/>
          <p:nvPr/>
        </p:nvSpPr>
        <p:spPr>
          <a:xfrm>
            <a:off x="81534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0" name="Google Shape;1960;p33"/>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61" name="Google Shape;1961;p33"/>
          <p:cNvCxnSpPr/>
          <p:nvPr/>
        </p:nvCxnSpPr>
        <p:spPr>
          <a:xfrm>
            <a:off x="65532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962" name="Google Shape;1962;p33"/>
          <p:cNvSpPr txBox="1"/>
          <p:nvPr/>
        </p:nvSpPr>
        <p:spPr>
          <a:xfrm>
            <a:off x="6878637" y="1416050"/>
            <a:ext cx="61118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SUB</a:t>
            </a:r>
            <a:endParaRPr/>
          </a:p>
        </p:txBody>
      </p:sp>
      <p:sp>
        <p:nvSpPr>
          <p:cNvPr id="1963" name="Google Shape;1963;p33"/>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34"/>
          <p:cNvSpPr txBox="1"/>
          <p:nvPr/>
        </p:nvSpPr>
        <p:spPr>
          <a:xfrm>
            <a:off x="8228012" y="5454650"/>
            <a:ext cx="304800" cy="15081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9" name="Google Shape;1969;p34"/>
          <p:cNvSpPr txBox="1"/>
          <p:nvPr/>
        </p:nvSpPr>
        <p:spPr>
          <a:xfrm>
            <a:off x="8382000" y="4953000"/>
            <a:ext cx="152400" cy="609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0" name="Google Shape;1970;p34"/>
          <p:cNvSpPr txBox="1"/>
          <p:nvPr/>
        </p:nvSpPr>
        <p:spPr>
          <a:xfrm>
            <a:off x="2819400" y="4402137"/>
            <a:ext cx="381000" cy="9366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1" name="Google Shape;1971;p34"/>
          <p:cNvSpPr txBox="1"/>
          <p:nvPr/>
        </p:nvSpPr>
        <p:spPr>
          <a:xfrm>
            <a:off x="2760662" y="4378325"/>
            <a:ext cx="152400" cy="1905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2" name="Google Shape;1972;p34"/>
          <p:cNvSpPr txBox="1"/>
          <p:nvPr/>
        </p:nvSpPr>
        <p:spPr>
          <a:xfrm>
            <a:off x="8382000" y="5715000"/>
            <a:ext cx="152400" cy="41275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3" name="Google Shape;1973;p34"/>
          <p:cNvSpPr txBox="1"/>
          <p:nvPr/>
        </p:nvSpPr>
        <p:spPr>
          <a:xfrm>
            <a:off x="8229600" y="5640387"/>
            <a:ext cx="304800" cy="15081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4" name="Google Shape;1974;p34"/>
          <p:cNvSpPr txBox="1"/>
          <p:nvPr/>
        </p:nvSpPr>
        <p:spPr>
          <a:xfrm>
            <a:off x="2590800" y="6019800"/>
            <a:ext cx="5867400" cy="117475"/>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5" name="Google Shape;1975;p34"/>
          <p:cNvSpPr txBox="1"/>
          <p:nvPr/>
        </p:nvSpPr>
        <p:spPr>
          <a:xfrm flipH="1">
            <a:off x="3082925" y="3563937"/>
            <a:ext cx="457200" cy="1066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6" name="Google Shape;1976;p34"/>
          <p:cNvSpPr txBox="1"/>
          <p:nvPr/>
        </p:nvSpPr>
        <p:spPr>
          <a:xfrm>
            <a:off x="2590800" y="4114800"/>
            <a:ext cx="5334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7" name="Google Shape;1977;p34"/>
          <p:cNvSpPr txBox="1"/>
          <p:nvPr/>
        </p:nvSpPr>
        <p:spPr>
          <a:xfrm>
            <a:off x="2590800" y="4114800"/>
            <a:ext cx="152400" cy="1905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8" name="Google Shape;1978;p34"/>
          <p:cNvSpPr txBox="1"/>
          <p:nvPr/>
        </p:nvSpPr>
        <p:spPr>
          <a:xfrm>
            <a:off x="8874125" y="4824412"/>
            <a:ext cx="304800" cy="15081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9" name="Google Shape;1979;p34"/>
          <p:cNvSpPr txBox="1"/>
          <p:nvPr/>
        </p:nvSpPr>
        <p:spPr>
          <a:xfrm>
            <a:off x="9026525" y="4848225"/>
            <a:ext cx="152400" cy="1400175"/>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0" name="Google Shape;1980;p34"/>
          <p:cNvSpPr txBox="1"/>
          <p:nvPr/>
        </p:nvSpPr>
        <p:spPr>
          <a:xfrm>
            <a:off x="2819400" y="6154737"/>
            <a:ext cx="6324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1" name="Google Shape;1981;p34"/>
          <p:cNvSpPr txBox="1"/>
          <p:nvPr/>
        </p:nvSpPr>
        <p:spPr>
          <a:xfrm>
            <a:off x="8153400" y="4903787"/>
            <a:ext cx="263525" cy="13176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2" name="Google Shape;1982;p34"/>
          <p:cNvSpPr txBox="1"/>
          <p:nvPr/>
        </p:nvSpPr>
        <p:spPr>
          <a:xfrm flipH="1">
            <a:off x="8740775" y="4538662"/>
            <a:ext cx="228600" cy="609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3" name="Google Shape;1983;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Single-Clock-Cycle Diagram: </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Clock Cycle 8</a:t>
            </a:r>
            <a:endParaRPr/>
          </a:p>
        </p:txBody>
      </p:sp>
      <p:sp>
        <p:nvSpPr>
          <p:cNvPr id="1984" name="Google Shape;1984;p34"/>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85" name="Google Shape;1985;p34"/>
          <p:cNvPicPr preferRelativeResize="0"/>
          <p:nvPr/>
        </p:nvPicPr>
        <p:blipFill rotWithShape="1">
          <a:blip r:embed="rId3">
            <a:alphaModFix/>
          </a:blip>
          <a:srcRect b="0" l="0" r="0" t="0"/>
          <a:stretch/>
        </p:blipFill>
        <p:spPr>
          <a:xfrm>
            <a:off x="3175" y="1733550"/>
            <a:ext cx="9140825" cy="4514850"/>
          </a:xfrm>
          <a:prstGeom prst="rect">
            <a:avLst/>
          </a:prstGeom>
          <a:noFill/>
          <a:ln>
            <a:noFill/>
          </a:ln>
        </p:spPr>
      </p:pic>
      <p:sp>
        <p:nvSpPr>
          <p:cNvPr id="1986" name="Google Shape;1986;p34"/>
          <p:cNvSpPr txBox="1"/>
          <p:nvPr/>
        </p:nvSpPr>
        <p:spPr>
          <a:xfrm>
            <a:off x="45545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7" name="Google Shape;1987;p34"/>
          <p:cNvSpPr txBox="1"/>
          <p:nvPr/>
        </p:nvSpPr>
        <p:spPr>
          <a:xfrm>
            <a:off x="44958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8" name="Google Shape;1988;p34"/>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9" name="Google Shape;1989;p34"/>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0" name="Google Shape;1990;p34"/>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1" name="Google Shape;1991;p34"/>
          <p:cNvSpPr txBox="1"/>
          <p:nvPr/>
        </p:nvSpPr>
        <p:spPr>
          <a:xfrm>
            <a:off x="82296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2" name="Google Shape;1992;p34"/>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3" name="Google Shape;1993;p34"/>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4" name="Google Shape;1994;p34"/>
          <p:cNvSpPr txBox="1"/>
          <p:nvPr/>
        </p:nvSpPr>
        <p:spPr>
          <a:xfrm>
            <a:off x="2247900" y="21748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95" name="Google Shape;1995;p34"/>
          <p:cNvCxnSpPr/>
          <p:nvPr/>
        </p:nvCxnSpPr>
        <p:spPr>
          <a:xfrm>
            <a:off x="8305800" y="1727200"/>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1996" name="Google Shape;1996;p34"/>
          <p:cNvSpPr txBox="1"/>
          <p:nvPr/>
        </p:nvSpPr>
        <p:spPr>
          <a:xfrm>
            <a:off x="8402637" y="1390650"/>
            <a:ext cx="61118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SUB</a:t>
            </a:r>
            <a:endParaRPr/>
          </a:p>
        </p:txBody>
      </p:sp>
      <p:sp>
        <p:nvSpPr>
          <p:cNvPr id="1997" name="Google Shape;1997;p34"/>
          <p:cNvSpPr txBox="1"/>
          <p:nvPr/>
        </p:nvSpPr>
        <p:spPr>
          <a:xfrm>
            <a:off x="8153400" y="21717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8" name="Google Shape;1998;p34"/>
          <p:cNvSpPr txBox="1"/>
          <p:nvPr/>
        </p:nvSpPr>
        <p:spPr>
          <a:xfrm>
            <a:off x="0" y="5029200"/>
            <a:ext cx="2209800" cy="160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$t0,  10($t1)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sw  $t3, 20($t4)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$t5,  $t6,  $t7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$t8,  $t9,  $t10</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Represent Pipelines Graphically </a:t>
            </a:r>
            <a:endParaRPr/>
          </a:p>
        </p:txBody>
      </p:sp>
      <p:sp>
        <p:nvSpPr>
          <p:cNvPr id="2004" name="Google Shape;2004;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Multiple instruction execution over multiple clock cycles</a:t>
            </a:r>
            <a:endParaRPr/>
          </a:p>
          <a:p>
            <a:pPr indent="-285750" lvl="1" marL="742950" marR="0" rtl="0" algn="l">
              <a:lnSpc>
                <a:spcPct val="100000"/>
              </a:lnSpc>
              <a:spcBef>
                <a:spcPts val="72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Instructions are listed in execution order from top to bottom</a:t>
            </a:r>
            <a:endParaRPr/>
          </a:p>
          <a:p>
            <a:pPr indent="-285750" lvl="1" marL="742950" marR="0" rtl="0" algn="l">
              <a:lnSpc>
                <a:spcPct val="100000"/>
              </a:lnSpc>
              <a:spcBef>
                <a:spcPts val="72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Clock cycles move from left to right</a:t>
            </a:r>
            <a:endParaRPr/>
          </a:p>
          <a:p>
            <a:pPr indent="-285750" lvl="1" marL="742950" marR="0" rtl="0" algn="l">
              <a:lnSpc>
                <a:spcPct val="100000"/>
              </a:lnSpc>
              <a:spcBef>
                <a:spcPts val="72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Show the use of resources at each stage and each cycle</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Represent Pipelines Graphically </a:t>
            </a:r>
            <a:endParaRPr/>
          </a:p>
        </p:txBody>
      </p:sp>
      <p:sp>
        <p:nvSpPr>
          <p:cNvPr id="2010" name="Google Shape;2010;p36"/>
          <p:cNvSpPr txBox="1"/>
          <p:nvPr/>
        </p:nvSpPr>
        <p:spPr>
          <a:xfrm>
            <a:off x="500062" y="1357312"/>
            <a:ext cx="8229600" cy="45259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Lw $t6, 8($s5)</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Add $s1, $s2, $s3</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Ori $s4, $t3, 7</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Sub $t5, $s2, $t3</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Sw $s2, 10($t3)</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Graphically Representing Pipelines</a:t>
            </a:r>
            <a:endParaRPr/>
          </a:p>
        </p:txBody>
      </p:sp>
      <p:cxnSp>
        <p:nvCxnSpPr>
          <p:cNvPr id="2016" name="Google Shape;2016;p37"/>
          <p:cNvCxnSpPr/>
          <p:nvPr/>
        </p:nvCxnSpPr>
        <p:spPr>
          <a:xfrm>
            <a:off x="711200" y="2163762"/>
            <a:ext cx="0" cy="3108325"/>
          </a:xfrm>
          <a:prstGeom prst="straightConnector1">
            <a:avLst/>
          </a:prstGeom>
          <a:noFill/>
          <a:ln cap="flat" cmpd="sng" w="12700">
            <a:solidFill>
              <a:schemeClr val="dk1"/>
            </a:solidFill>
            <a:prstDash val="solid"/>
            <a:miter lim="800000"/>
            <a:headEnd len="med" w="med" type="none"/>
            <a:tailEnd len="med" w="med" type="triangle"/>
          </a:ln>
        </p:spPr>
      </p:cxnSp>
      <p:cxnSp>
        <p:nvCxnSpPr>
          <p:cNvPr id="2017" name="Google Shape;2017;p37"/>
          <p:cNvCxnSpPr/>
          <p:nvPr/>
        </p:nvCxnSpPr>
        <p:spPr>
          <a:xfrm>
            <a:off x="665162" y="2208212"/>
            <a:ext cx="7666037" cy="1587"/>
          </a:xfrm>
          <a:prstGeom prst="straightConnector1">
            <a:avLst/>
          </a:prstGeom>
          <a:noFill/>
          <a:ln cap="flat" cmpd="sng" w="12700">
            <a:solidFill>
              <a:schemeClr val="dk1"/>
            </a:solidFill>
            <a:prstDash val="solid"/>
            <a:miter lim="800000"/>
            <a:headEnd len="med" w="med" type="none"/>
            <a:tailEnd len="med" w="med" type="triangle"/>
          </a:ln>
        </p:spPr>
      </p:cxnSp>
      <p:sp>
        <p:nvSpPr>
          <p:cNvPr id="2018" name="Google Shape;2018;p37"/>
          <p:cNvSpPr txBox="1"/>
          <p:nvPr/>
        </p:nvSpPr>
        <p:spPr>
          <a:xfrm>
            <a:off x="939800" y="2071687"/>
            <a:ext cx="150812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Time (in cycles)</a:t>
            </a:r>
            <a:endParaRPr/>
          </a:p>
        </p:txBody>
      </p:sp>
      <p:sp>
        <p:nvSpPr>
          <p:cNvPr id="2019" name="Google Shape;2019;p37"/>
          <p:cNvSpPr txBox="1"/>
          <p:nvPr/>
        </p:nvSpPr>
        <p:spPr>
          <a:xfrm rot="-5400000">
            <a:off x="-546100" y="3511550"/>
            <a:ext cx="2514600" cy="365125"/>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Program Execution Order</a:t>
            </a:r>
            <a:endParaRPr/>
          </a:p>
        </p:txBody>
      </p:sp>
      <p:grpSp>
        <p:nvGrpSpPr>
          <p:cNvPr id="2020" name="Google Shape;2020;p37"/>
          <p:cNvGrpSpPr/>
          <p:nvPr/>
        </p:nvGrpSpPr>
        <p:grpSpPr>
          <a:xfrm>
            <a:off x="1028700" y="2071687"/>
            <a:ext cx="3059112" cy="3292475"/>
            <a:chOff x="1153902" y="2971801"/>
            <a:chExt cx="3059115" cy="3292474"/>
          </a:xfrm>
        </p:grpSpPr>
        <p:sp>
          <p:nvSpPr>
            <p:cNvPr id="2021" name="Google Shape;2021;p37"/>
            <p:cNvSpPr txBox="1"/>
            <p:nvPr/>
          </p:nvSpPr>
          <p:spPr>
            <a:xfrm>
              <a:off x="1153902" y="4022726"/>
              <a:ext cx="176688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$s1, $s2, $s3</a:t>
              </a:r>
              <a:endParaRPr/>
            </a:p>
          </p:txBody>
        </p:sp>
        <p:sp>
          <p:nvSpPr>
            <p:cNvPr id="2022" name="Google Shape;2022;p37"/>
            <p:cNvSpPr txBox="1"/>
            <p:nvPr/>
          </p:nvSpPr>
          <p:spPr>
            <a:xfrm>
              <a:off x="3709780" y="2971801"/>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CC2</a:t>
              </a:r>
              <a:endParaRPr/>
            </a:p>
          </p:txBody>
        </p:sp>
        <p:grpSp>
          <p:nvGrpSpPr>
            <p:cNvPr id="2023" name="Google Shape;2023;p37"/>
            <p:cNvGrpSpPr/>
            <p:nvPr/>
          </p:nvGrpSpPr>
          <p:grpSpPr>
            <a:xfrm>
              <a:off x="3571663" y="3338515"/>
              <a:ext cx="641354" cy="547688"/>
              <a:chOff x="3571663" y="3338515"/>
              <a:chExt cx="641354" cy="547688"/>
            </a:xfrm>
          </p:grpSpPr>
          <p:cxnSp>
            <p:nvCxnSpPr>
              <p:cNvPr id="2024" name="Google Shape;2024;p37"/>
              <p:cNvCxnSpPr/>
              <p:nvPr/>
            </p:nvCxnSpPr>
            <p:spPr>
              <a:xfrm>
                <a:off x="3663742" y="3659188"/>
                <a:ext cx="90487" cy="0"/>
              </a:xfrm>
              <a:prstGeom prst="straightConnector1">
                <a:avLst/>
              </a:prstGeom>
              <a:noFill/>
              <a:ln cap="flat" cmpd="sng" w="12700">
                <a:solidFill>
                  <a:srgbClr val="000000"/>
                </a:solidFill>
                <a:prstDash val="solid"/>
                <a:miter lim="800000"/>
                <a:headEnd len="med" w="med" type="none"/>
                <a:tailEnd len="med" w="med" type="none"/>
              </a:ln>
            </p:spPr>
          </p:cxnSp>
          <p:cxnSp>
            <p:nvCxnSpPr>
              <p:cNvPr id="2025" name="Google Shape;2025;p37"/>
              <p:cNvCxnSpPr/>
              <p:nvPr/>
            </p:nvCxnSpPr>
            <p:spPr>
              <a:xfrm>
                <a:off x="3663742" y="3544888"/>
                <a:ext cx="90487" cy="0"/>
              </a:xfrm>
              <a:prstGeom prst="straightConnector1">
                <a:avLst/>
              </a:prstGeom>
              <a:noFill/>
              <a:ln cap="flat" cmpd="sng" w="12700">
                <a:solidFill>
                  <a:srgbClr val="000000"/>
                </a:solidFill>
                <a:prstDash val="solid"/>
                <a:miter lim="800000"/>
                <a:headEnd len="med" w="med" type="none"/>
                <a:tailEnd len="med" w="med" type="none"/>
              </a:ln>
            </p:spPr>
          </p:cxnSp>
          <p:sp>
            <p:nvSpPr>
              <p:cNvPr id="2026" name="Google Shape;2026;p37"/>
              <p:cNvSpPr txBox="1"/>
              <p:nvPr/>
            </p:nvSpPr>
            <p:spPr>
              <a:xfrm>
                <a:off x="3571663" y="333851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7" name="Google Shape;2027;p37"/>
              <p:cNvSpPr txBox="1"/>
              <p:nvPr/>
            </p:nvSpPr>
            <p:spPr>
              <a:xfrm>
                <a:off x="3754230" y="3429002"/>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2028" name="Google Shape;2028;p37"/>
              <p:cNvGrpSpPr/>
              <p:nvPr/>
            </p:nvGrpSpPr>
            <p:grpSpPr>
              <a:xfrm>
                <a:off x="4120942" y="3522664"/>
                <a:ext cx="92075" cy="182563"/>
                <a:chOff x="2544" y="3197"/>
                <a:chExt cx="202" cy="115"/>
              </a:xfrm>
            </p:grpSpPr>
            <p:cxnSp>
              <p:nvCxnSpPr>
                <p:cNvPr id="2029" name="Google Shape;2029;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030" name="Google Shape;2030;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cxnSp>
          <p:nvCxnSpPr>
            <p:cNvPr id="2031" name="Google Shape;2031;p37"/>
            <p:cNvCxnSpPr/>
            <p:nvPr/>
          </p:nvCxnSpPr>
          <p:spPr>
            <a:xfrm>
              <a:off x="4120943" y="4206877"/>
              <a:ext cx="90488" cy="0"/>
            </a:xfrm>
            <a:prstGeom prst="straightConnector1">
              <a:avLst/>
            </a:prstGeom>
            <a:noFill/>
            <a:ln cap="flat" cmpd="sng" w="28575">
              <a:solidFill>
                <a:schemeClr val="dk1"/>
              </a:solidFill>
              <a:prstDash val="solid"/>
              <a:miter lim="800000"/>
              <a:headEnd len="med" w="med" type="none"/>
              <a:tailEnd len="med" w="med" type="none"/>
            </a:ln>
          </p:spPr>
        </p:cxnSp>
        <p:grpSp>
          <p:nvGrpSpPr>
            <p:cNvPr id="2032" name="Google Shape;2032;p37"/>
            <p:cNvGrpSpPr/>
            <p:nvPr/>
          </p:nvGrpSpPr>
          <p:grpSpPr>
            <a:xfrm>
              <a:off x="3754230" y="4022727"/>
              <a:ext cx="366713" cy="366713"/>
              <a:chOff x="1910" y="3139"/>
              <a:chExt cx="231" cy="231"/>
            </a:xfrm>
          </p:grpSpPr>
          <p:sp>
            <p:nvSpPr>
              <p:cNvPr id="2033" name="Google Shape;2033;p37"/>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4" name="Google Shape;2034;p37"/>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2035" name="Google Shape;2035;p37"/>
            <p:cNvSpPr txBox="1"/>
            <p:nvPr/>
          </p:nvSpPr>
          <p:spPr>
            <a:xfrm>
              <a:off x="3570080" y="3933827"/>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36" name="Google Shape;2036;p37"/>
            <p:cNvCxnSpPr/>
            <p:nvPr/>
          </p:nvCxnSpPr>
          <p:spPr>
            <a:xfrm>
              <a:off x="3665330" y="4198939"/>
              <a:ext cx="90488" cy="0"/>
            </a:xfrm>
            <a:prstGeom prst="straightConnector1">
              <a:avLst/>
            </a:prstGeom>
            <a:noFill/>
            <a:ln cap="flat" cmpd="sng" w="28575">
              <a:solidFill>
                <a:schemeClr val="dk1"/>
              </a:solidFill>
              <a:prstDash val="solid"/>
              <a:miter lim="800000"/>
              <a:headEnd len="med" w="med" type="none"/>
              <a:tailEnd len="med" w="med" type="none"/>
            </a:ln>
          </p:spPr>
        </p:cxnSp>
        <p:cxnSp>
          <p:nvCxnSpPr>
            <p:cNvPr id="2037" name="Google Shape;2037;p37"/>
            <p:cNvCxnSpPr/>
            <p:nvPr/>
          </p:nvCxnSpPr>
          <p:spPr>
            <a:xfrm>
              <a:off x="3617703" y="3063875"/>
              <a:ext cx="0" cy="32004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38" name="Google Shape;2038;p37"/>
          <p:cNvGrpSpPr/>
          <p:nvPr/>
        </p:nvGrpSpPr>
        <p:grpSpPr>
          <a:xfrm>
            <a:off x="1028700" y="2071687"/>
            <a:ext cx="4340225" cy="3292475"/>
            <a:chOff x="1153901" y="2971800"/>
            <a:chExt cx="4340229" cy="3292475"/>
          </a:xfrm>
        </p:grpSpPr>
        <p:grpSp>
          <p:nvGrpSpPr>
            <p:cNvPr id="2039" name="Google Shape;2039;p37"/>
            <p:cNvGrpSpPr/>
            <p:nvPr/>
          </p:nvGrpSpPr>
          <p:grpSpPr>
            <a:xfrm>
              <a:off x="4852776" y="3338514"/>
              <a:ext cx="639762" cy="547688"/>
              <a:chOff x="4852776" y="3338514"/>
              <a:chExt cx="639762" cy="547688"/>
            </a:xfrm>
          </p:grpSpPr>
          <p:sp>
            <p:nvSpPr>
              <p:cNvPr id="2040" name="Google Shape;2040;p37"/>
              <p:cNvSpPr/>
              <p:nvPr/>
            </p:nvSpPr>
            <p:spPr>
              <a:xfrm>
                <a:off x="4989301" y="3384551"/>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41" name="Google Shape;2041;p37"/>
              <p:cNvCxnSpPr/>
              <p:nvPr/>
            </p:nvCxnSpPr>
            <p:spPr>
              <a:xfrm>
                <a:off x="4943263" y="3613151"/>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042" name="Google Shape;2042;p37"/>
              <p:cNvSpPr txBox="1"/>
              <p:nvPr/>
            </p:nvSpPr>
            <p:spPr>
              <a:xfrm>
                <a:off x="4852776" y="3338514"/>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43" name="Google Shape;2043;p37"/>
              <p:cNvCxnSpPr/>
              <p:nvPr/>
            </p:nvCxnSpPr>
            <p:spPr>
              <a:xfrm>
                <a:off x="5400463" y="3613151"/>
                <a:ext cx="92075" cy="0"/>
              </a:xfrm>
              <a:prstGeom prst="straightConnector1">
                <a:avLst/>
              </a:prstGeom>
              <a:noFill/>
              <a:ln cap="flat" cmpd="sng" w="28575">
                <a:solidFill>
                  <a:schemeClr val="dk1"/>
                </a:solidFill>
                <a:prstDash val="solid"/>
                <a:miter lim="800000"/>
                <a:headEnd len="med" w="med" type="none"/>
                <a:tailEnd len="med" w="med" type="none"/>
              </a:ln>
            </p:spPr>
          </p:cxnSp>
          <p:grpSp>
            <p:nvGrpSpPr>
              <p:cNvPr id="2044" name="Google Shape;2044;p37"/>
              <p:cNvGrpSpPr/>
              <p:nvPr/>
            </p:nvGrpSpPr>
            <p:grpSpPr>
              <a:xfrm>
                <a:off x="5033751" y="3429001"/>
                <a:ext cx="366713" cy="366713"/>
                <a:chOff x="1910" y="3139"/>
                <a:chExt cx="231" cy="231"/>
              </a:xfrm>
            </p:grpSpPr>
            <p:sp>
              <p:nvSpPr>
                <p:cNvPr id="2045" name="Google Shape;2045;p37"/>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6" name="Google Shape;2046;p37"/>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grpSp>
        <p:grpSp>
          <p:nvGrpSpPr>
            <p:cNvPr id="2047" name="Google Shape;2047;p37"/>
            <p:cNvGrpSpPr/>
            <p:nvPr/>
          </p:nvGrpSpPr>
          <p:grpSpPr>
            <a:xfrm>
              <a:off x="4852776" y="4525168"/>
              <a:ext cx="641354" cy="547688"/>
              <a:chOff x="3571663" y="3338515"/>
              <a:chExt cx="641354" cy="547688"/>
            </a:xfrm>
          </p:grpSpPr>
          <p:cxnSp>
            <p:nvCxnSpPr>
              <p:cNvPr id="2048" name="Google Shape;2048;p37"/>
              <p:cNvCxnSpPr/>
              <p:nvPr/>
            </p:nvCxnSpPr>
            <p:spPr>
              <a:xfrm>
                <a:off x="3663741" y="3658397"/>
                <a:ext cx="90488" cy="0"/>
              </a:xfrm>
              <a:prstGeom prst="straightConnector1">
                <a:avLst/>
              </a:prstGeom>
              <a:noFill/>
              <a:ln cap="flat" cmpd="sng" w="12700">
                <a:solidFill>
                  <a:srgbClr val="000000"/>
                </a:solidFill>
                <a:prstDash val="solid"/>
                <a:miter lim="800000"/>
                <a:headEnd len="med" w="med" type="none"/>
                <a:tailEnd len="med" w="med" type="none"/>
              </a:ln>
            </p:spPr>
          </p:cxnSp>
          <p:cxnSp>
            <p:nvCxnSpPr>
              <p:cNvPr id="2049" name="Google Shape;2049;p37"/>
              <p:cNvCxnSpPr/>
              <p:nvPr/>
            </p:nvCxnSpPr>
            <p:spPr>
              <a:xfrm>
                <a:off x="3663741" y="3544097"/>
                <a:ext cx="90488" cy="0"/>
              </a:xfrm>
              <a:prstGeom prst="straightConnector1">
                <a:avLst/>
              </a:prstGeom>
              <a:noFill/>
              <a:ln cap="flat" cmpd="sng" w="12700">
                <a:solidFill>
                  <a:srgbClr val="000000"/>
                </a:solidFill>
                <a:prstDash val="solid"/>
                <a:miter lim="800000"/>
                <a:headEnd len="med" w="med" type="none"/>
                <a:tailEnd len="med" w="med" type="none"/>
              </a:ln>
            </p:spPr>
          </p:cxnSp>
          <p:sp>
            <p:nvSpPr>
              <p:cNvPr id="2050" name="Google Shape;2050;p37"/>
              <p:cNvSpPr txBox="1"/>
              <p:nvPr/>
            </p:nvSpPr>
            <p:spPr>
              <a:xfrm>
                <a:off x="3571663" y="333851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1" name="Google Shape;2051;p37"/>
              <p:cNvSpPr txBox="1"/>
              <p:nvPr/>
            </p:nvSpPr>
            <p:spPr>
              <a:xfrm>
                <a:off x="3938380" y="3429002"/>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2" name="Google Shape;2052;p37"/>
              <p:cNvSpPr txBox="1"/>
              <p:nvPr/>
            </p:nvSpPr>
            <p:spPr>
              <a:xfrm>
                <a:off x="3754230" y="3429002"/>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2053" name="Google Shape;2053;p37"/>
              <p:cNvGrpSpPr/>
              <p:nvPr/>
            </p:nvGrpSpPr>
            <p:grpSpPr>
              <a:xfrm>
                <a:off x="4120942" y="3522664"/>
                <a:ext cx="92075" cy="182563"/>
                <a:chOff x="2544" y="3197"/>
                <a:chExt cx="202" cy="115"/>
              </a:xfrm>
            </p:grpSpPr>
            <p:cxnSp>
              <p:nvCxnSpPr>
                <p:cNvPr id="2054" name="Google Shape;2054;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055" name="Google Shape;2055;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056" name="Google Shape;2056;p37"/>
            <p:cNvSpPr txBox="1"/>
            <p:nvPr/>
          </p:nvSpPr>
          <p:spPr>
            <a:xfrm>
              <a:off x="4851188" y="3932239"/>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7" name="Google Shape;2057;p37"/>
            <p:cNvSpPr txBox="1"/>
            <p:nvPr/>
          </p:nvSpPr>
          <p:spPr>
            <a:xfrm>
              <a:off x="1153901" y="5211763"/>
              <a:ext cx="176688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$t5, $s2, $t3</a:t>
              </a:r>
              <a:endParaRPr/>
            </a:p>
          </p:txBody>
        </p:sp>
        <p:sp>
          <p:nvSpPr>
            <p:cNvPr id="2058" name="Google Shape;2058;p37"/>
            <p:cNvSpPr txBox="1"/>
            <p:nvPr/>
          </p:nvSpPr>
          <p:spPr>
            <a:xfrm>
              <a:off x="4990888" y="2971800"/>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CC4</a:t>
              </a:r>
              <a:endParaRPr/>
            </a:p>
          </p:txBody>
        </p:sp>
        <p:grpSp>
          <p:nvGrpSpPr>
            <p:cNvPr id="2059" name="Google Shape;2059;p37"/>
            <p:cNvGrpSpPr/>
            <p:nvPr/>
          </p:nvGrpSpPr>
          <p:grpSpPr>
            <a:xfrm>
              <a:off x="4943263" y="3978276"/>
              <a:ext cx="549275" cy="457200"/>
              <a:chOff x="2659" y="2131"/>
              <a:chExt cx="346" cy="288"/>
            </a:xfrm>
          </p:grpSpPr>
          <p:sp>
            <p:nvSpPr>
              <p:cNvPr id="2060" name="Google Shape;2060;p37"/>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61" name="Google Shape;2061;p37"/>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2062" name="Google Shape;2062;p37"/>
              <p:cNvGrpSpPr/>
              <p:nvPr/>
            </p:nvGrpSpPr>
            <p:grpSpPr>
              <a:xfrm>
                <a:off x="2659" y="2218"/>
                <a:ext cx="58" cy="115"/>
                <a:chOff x="2544" y="3197"/>
                <a:chExt cx="202" cy="115"/>
              </a:xfrm>
            </p:grpSpPr>
            <p:cxnSp>
              <p:nvCxnSpPr>
                <p:cNvPr id="2063" name="Google Shape;2063;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064" name="Google Shape;2064;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065" name="Google Shape;2065;p37"/>
            <p:cNvSpPr txBox="1"/>
            <p:nvPr/>
          </p:nvSpPr>
          <p:spPr>
            <a:xfrm>
              <a:off x="5081375" y="4116388"/>
              <a:ext cx="319087"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cxnSp>
          <p:nvCxnSpPr>
            <p:cNvPr id="2066" name="Google Shape;2066;p37"/>
            <p:cNvCxnSpPr/>
            <p:nvPr/>
          </p:nvCxnSpPr>
          <p:spPr>
            <a:xfrm>
              <a:off x="5400464" y="5395913"/>
              <a:ext cx="90488" cy="0"/>
            </a:xfrm>
            <a:prstGeom prst="straightConnector1">
              <a:avLst/>
            </a:prstGeom>
            <a:noFill/>
            <a:ln cap="flat" cmpd="sng" w="28575">
              <a:solidFill>
                <a:schemeClr val="dk1"/>
              </a:solidFill>
              <a:prstDash val="solid"/>
              <a:miter lim="800000"/>
              <a:headEnd len="med" w="med" type="none"/>
              <a:tailEnd len="med" w="med" type="none"/>
            </a:ln>
          </p:spPr>
        </p:cxnSp>
        <p:grpSp>
          <p:nvGrpSpPr>
            <p:cNvPr id="2067" name="Google Shape;2067;p37"/>
            <p:cNvGrpSpPr/>
            <p:nvPr/>
          </p:nvGrpSpPr>
          <p:grpSpPr>
            <a:xfrm>
              <a:off x="5033751" y="5211763"/>
              <a:ext cx="366713" cy="366713"/>
              <a:chOff x="1910" y="3139"/>
              <a:chExt cx="231" cy="231"/>
            </a:xfrm>
          </p:grpSpPr>
          <p:sp>
            <p:nvSpPr>
              <p:cNvPr id="2068" name="Google Shape;2068;p37"/>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9" name="Google Shape;2069;p37"/>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2070" name="Google Shape;2070;p37"/>
            <p:cNvSpPr txBox="1"/>
            <p:nvPr/>
          </p:nvSpPr>
          <p:spPr>
            <a:xfrm>
              <a:off x="4852776" y="5119688"/>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71" name="Google Shape;2071;p37"/>
            <p:cNvCxnSpPr/>
            <p:nvPr/>
          </p:nvCxnSpPr>
          <p:spPr>
            <a:xfrm>
              <a:off x="4944851" y="5394326"/>
              <a:ext cx="90488" cy="0"/>
            </a:xfrm>
            <a:prstGeom prst="straightConnector1">
              <a:avLst/>
            </a:prstGeom>
            <a:noFill/>
            <a:ln cap="flat" cmpd="sng" w="28575">
              <a:solidFill>
                <a:schemeClr val="dk1"/>
              </a:solidFill>
              <a:prstDash val="solid"/>
              <a:miter lim="800000"/>
              <a:headEnd len="med" w="med" type="none"/>
              <a:tailEnd len="med" w="med" type="none"/>
            </a:ln>
          </p:spPr>
        </p:cxnSp>
        <p:cxnSp>
          <p:nvCxnSpPr>
            <p:cNvPr id="2072" name="Google Shape;2072;p37"/>
            <p:cNvCxnSpPr/>
            <p:nvPr/>
          </p:nvCxnSpPr>
          <p:spPr>
            <a:xfrm>
              <a:off x="4898815" y="3063875"/>
              <a:ext cx="0" cy="32004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73" name="Google Shape;2073;p37"/>
          <p:cNvGrpSpPr/>
          <p:nvPr/>
        </p:nvGrpSpPr>
        <p:grpSpPr>
          <a:xfrm>
            <a:off x="1028700" y="2071687"/>
            <a:ext cx="4978400" cy="3294062"/>
            <a:chOff x="1153903" y="2971800"/>
            <a:chExt cx="4979120" cy="3294064"/>
          </a:xfrm>
        </p:grpSpPr>
        <p:sp>
          <p:nvSpPr>
            <p:cNvPr id="2074" name="Google Shape;2074;p37"/>
            <p:cNvSpPr txBox="1"/>
            <p:nvPr/>
          </p:nvSpPr>
          <p:spPr>
            <a:xfrm>
              <a:off x="1153903" y="5807075"/>
              <a:ext cx="1689871"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sw  $s2, 10($t3)</a:t>
              </a:r>
              <a:endParaRPr/>
            </a:p>
          </p:txBody>
        </p:sp>
        <p:grpSp>
          <p:nvGrpSpPr>
            <p:cNvPr id="2075" name="Google Shape;2075;p37"/>
            <p:cNvGrpSpPr/>
            <p:nvPr/>
          </p:nvGrpSpPr>
          <p:grpSpPr>
            <a:xfrm>
              <a:off x="5490950" y="2971800"/>
              <a:ext cx="642073" cy="3294064"/>
              <a:chOff x="5490950" y="2971800"/>
              <a:chExt cx="642073" cy="3294064"/>
            </a:xfrm>
          </p:grpSpPr>
          <p:sp>
            <p:nvSpPr>
              <p:cNvPr id="2076" name="Google Shape;2076;p37"/>
              <p:cNvSpPr txBox="1"/>
              <p:nvPr/>
            </p:nvSpPr>
            <p:spPr>
              <a:xfrm>
                <a:off x="5490955" y="5718176"/>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7" name="Google Shape;2077;p37"/>
              <p:cNvSpPr/>
              <p:nvPr/>
            </p:nvSpPr>
            <p:spPr>
              <a:xfrm>
                <a:off x="5628644" y="3979864"/>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78" name="Google Shape;2078;p37"/>
              <p:cNvCxnSpPr/>
              <p:nvPr/>
            </p:nvCxnSpPr>
            <p:spPr>
              <a:xfrm>
                <a:off x="5582606" y="4208464"/>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079" name="Google Shape;2079;p37"/>
              <p:cNvSpPr txBox="1"/>
              <p:nvPr/>
            </p:nvSpPr>
            <p:spPr>
              <a:xfrm>
                <a:off x="5492119" y="3933827"/>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80" name="Google Shape;2080;p37"/>
              <p:cNvCxnSpPr/>
              <p:nvPr/>
            </p:nvCxnSpPr>
            <p:spPr>
              <a:xfrm>
                <a:off x="6039806" y="4208464"/>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081" name="Google Shape;2081;p37"/>
              <p:cNvSpPr txBox="1"/>
              <p:nvPr/>
            </p:nvSpPr>
            <p:spPr>
              <a:xfrm>
                <a:off x="5673094" y="4024314"/>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2082" name="Google Shape;2082;p37"/>
              <p:cNvCxnSpPr/>
              <p:nvPr/>
            </p:nvCxnSpPr>
            <p:spPr>
              <a:xfrm>
                <a:off x="5583668" y="5440363"/>
                <a:ext cx="90501" cy="0"/>
              </a:xfrm>
              <a:prstGeom prst="straightConnector1">
                <a:avLst/>
              </a:prstGeom>
              <a:noFill/>
              <a:ln cap="flat" cmpd="sng" w="12700">
                <a:solidFill>
                  <a:srgbClr val="000000"/>
                </a:solidFill>
                <a:prstDash val="solid"/>
                <a:miter lim="800000"/>
                <a:headEnd len="med" w="med" type="none"/>
                <a:tailEnd len="med" w="med" type="none"/>
              </a:ln>
            </p:spPr>
          </p:cxnSp>
          <p:cxnSp>
            <p:nvCxnSpPr>
              <p:cNvPr id="2083" name="Google Shape;2083;p37"/>
              <p:cNvCxnSpPr/>
              <p:nvPr/>
            </p:nvCxnSpPr>
            <p:spPr>
              <a:xfrm>
                <a:off x="5583668" y="5324476"/>
                <a:ext cx="90501" cy="0"/>
              </a:xfrm>
              <a:prstGeom prst="straightConnector1">
                <a:avLst/>
              </a:prstGeom>
              <a:noFill/>
              <a:ln cap="flat" cmpd="sng" w="12700">
                <a:solidFill>
                  <a:srgbClr val="000000"/>
                </a:solidFill>
                <a:prstDash val="solid"/>
                <a:miter lim="800000"/>
                <a:headEnd len="med" w="med" type="none"/>
                <a:tailEnd len="med" w="med" type="none"/>
              </a:ln>
            </p:spPr>
          </p:cxnSp>
          <p:sp>
            <p:nvSpPr>
              <p:cNvPr id="2084" name="Google Shape;2084;p37"/>
              <p:cNvSpPr txBox="1"/>
              <p:nvPr/>
            </p:nvSpPr>
            <p:spPr>
              <a:xfrm>
                <a:off x="5491669" y="5119354"/>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5" name="Google Shape;2085;p37"/>
              <p:cNvSpPr txBox="1"/>
              <p:nvPr/>
            </p:nvSpPr>
            <p:spPr>
              <a:xfrm>
                <a:off x="5674236" y="5209841"/>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2086" name="Google Shape;2086;p37"/>
              <p:cNvGrpSpPr/>
              <p:nvPr/>
            </p:nvGrpSpPr>
            <p:grpSpPr>
              <a:xfrm>
                <a:off x="6040948" y="5303503"/>
                <a:ext cx="92075" cy="182563"/>
                <a:chOff x="2544" y="3197"/>
                <a:chExt cx="202" cy="115"/>
              </a:xfrm>
            </p:grpSpPr>
            <p:cxnSp>
              <p:nvCxnSpPr>
                <p:cNvPr id="2087" name="Google Shape;2087;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088" name="Google Shape;2088;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sp>
            <p:nvSpPr>
              <p:cNvPr id="2089" name="Google Shape;2089;p37"/>
              <p:cNvSpPr txBox="1"/>
              <p:nvPr/>
            </p:nvSpPr>
            <p:spPr>
              <a:xfrm>
                <a:off x="5490950" y="4525963"/>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090" name="Google Shape;2090;p37"/>
              <p:cNvGrpSpPr/>
              <p:nvPr/>
            </p:nvGrpSpPr>
            <p:grpSpPr>
              <a:xfrm>
                <a:off x="5492538" y="2971800"/>
                <a:ext cx="639767" cy="3292475"/>
                <a:chOff x="5492538" y="2971800"/>
                <a:chExt cx="639767" cy="3292475"/>
              </a:xfrm>
            </p:grpSpPr>
            <p:sp>
              <p:nvSpPr>
                <p:cNvPr id="2091" name="Google Shape;2091;p37"/>
                <p:cNvSpPr txBox="1"/>
                <p:nvPr/>
              </p:nvSpPr>
              <p:spPr>
                <a:xfrm>
                  <a:off x="5492538" y="3338513"/>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2" name="Google Shape;2092;p37"/>
                <p:cNvSpPr txBox="1"/>
                <p:nvPr/>
              </p:nvSpPr>
              <p:spPr>
                <a:xfrm>
                  <a:off x="5630655" y="2971800"/>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CC5</a:t>
                  </a:r>
                  <a:endParaRPr/>
                </a:p>
              </p:txBody>
            </p:sp>
            <p:grpSp>
              <p:nvGrpSpPr>
                <p:cNvPr id="2093" name="Google Shape;2093;p37"/>
                <p:cNvGrpSpPr/>
                <p:nvPr/>
              </p:nvGrpSpPr>
              <p:grpSpPr>
                <a:xfrm>
                  <a:off x="5583030" y="3428995"/>
                  <a:ext cx="458788" cy="365125"/>
                  <a:chOff x="3465" y="2159"/>
                  <a:chExt cx="289" cy="230"/>
                </a:xfrm>
              </p:grpSpPr>
              <p:sp>
                <p:nvSpPr>
                  <p:cNvPr id="2094" name="Google Shape;2094;p37"/>
                  <p:cNvSpPr txBox="1"/>
                  <p:nvPr/>
                </p:nvSpPr>
                <p:spPr>
                  <a:xfrm>
                    <a:off x="3523" y="2159"/>
                    <a:ext cx="231" cy="230"/>
                  </a:xfrm>
                  <a:prstGeom prst="rect">
                    <a:avLst/>
                  </a:prstGeom>
                  <a:solidFill>
                    <a:srgbClr val="FFCCFF"/>
                  </a:solidFill>
                  <a:ln cap="flat" cmpd="sng" w="1905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2095" name="Google Shape;2095;p37"/>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2096" name="Google Shape;2096;p37"/>
                <p:cNvGrpSpPr/>
                <p:nvPr/>
              </p:nvGrpSpPr>
              <p:grpSpPr>
                <a:xfrm>
                  <a:off x="5583030" y="4572001"/>
                  <a:ext cx="549275" cy="457200"/>
                  <a:chOff x="2659" y="2131"/>
                  <a:chExt cx="346" cy="288"/>
                </a:xfrm>
              </p:grpSpPr>
              <p:sp>
                <p:nvSpPr>
                  <p:cNvPr id="2097" name="Google Shape;2097;p37"/>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98" name="Google Shape;2098;p37"/>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2099" name="Google Shape;2099;p37"/>
                  <p:cNvGrpSpPr/>
                  <p:nvPr/>
                </p:nvGrpSpPr>
                <p:grpSpPr>
                  <a:xfrm>
                    <a:off x="2659" y="2218"/>
                    <a:ext cx="58" cy="115"/>
                    <a:chOff x="2544" y="3197"/>
                    <a:chExt cx="202" cy="115"/>
                  </a:xfrm>
                </p:grpSpPr>
                <p:cxnSp>
                  <p:nvCxnSpPr>
                    <p:cNvPr id="2100" name="Google Shape;2100;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101" name="Google Shape;2101;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102" name="Google Shape;2102;p37"/>
                <p:cNvSpPr txBox="1"/>
                <p:nvPr/>
              </p:nvSpPr>
              <p:spPr>
                <a:xfrm>
                  <a:off x="5721143" y="4710113"/>
                  <a:ext cx="319088"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cxnSp>
              <p:nvCxnSpPr>
                <p:cNvPr id="2103" name="Google Shape;2103;p37"/>
                <p:cNvCxnSpPr/>
                <p:nvPr/>
              </p:nvCxnSpPr>
              <p:spPr>
                <a:xfrm>
                  <a:off x="6040230" y="5991226"/>
                  <a:ext cx="90488" cy="0"/>
                </a:xfrm>
                <a:prstGeom prst="straightConnector1">
                  <a:avLst/>
                </a:prstGeom>
                <a:noFill/>
                <a:ln cap="flat" cmpd="sng" w="28575">
                  <a:solidFill>
                    <a:schemeClr val="dk1"/>
                  </a:solidFill>
                  <a:prstDash val="solid"/>
                  <a:miter lim="800000"/>
                  <a:headEnd len="med" w="med" type="none"/>
                  <a:tailEnd len="med" w="med" type="none"/>
                </a:ln>
              </p:spPr>
            </p:cxnSp>
            <p:grpSp>
              <p:nvGrpSpPr>
                <p:cNvPr id="2104" name="Google Shape;2104;p37"/>
                <p:cNvGrpSpPr/>
                <p:nvPr/>
              </p:nvGrpSpPr>
              <p:grpSpPr>
                <a:xfrm>
                  <a:off x="5673518" y="5807076"/>
                  <a:ext cx="366713" cy="366713"/>
                  <a:chOff x="1910" y="3139"/>
                  <a:chExt cx="231" cy="231"/>
                </a:xfrm>
              </p:grpSpPr>
              <p:sp>
                <p:nvSpPr>
                  <p:cNvPr id="2105" name="Google Shape;2105;p37"/>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6" name="Google Shape;2106;p37"/>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cxnSp>
              <p:nvCxnSpPr>
                <p:cNvPr id="2107" name="Google Shape;2107;p37"/>
                <p:cNvCxnSpPr/>
                <p:nvPr/>
              </p:nvCxnSpPr>
              <p:spPr>
                <a:xfrm>
                  <a:off x="5583030" y="5991226"/>
                  <a:ext cx="90488" cy="0"/>
                </a:xfrm>
                <a:prstGeom prst="straightConnector1">
                  <a:avLst/>
                </a:prstGeom>
                <a:noFill/>
                <a:ln cap="flat" cmpd="sng" w="28575">
                  <a:solidFill>
                    <a:schemeClr val="dk1"/>
                  </a:solidFill>
                  <a:prstDash val="solid"/>
                  <a:miter lim="800000"/>
                  <a:headEnd len="med" w="med" type="none"/>
                  <a:tailEnd len="med" w="med" type="none"/>
                </a:ln>
              </p:spPr>
            </p:cxnSp>
            <p:cxnSp>
              <p:nvCxnSpPr>
                <p:cNvPr id="2108" name="Google Shape;2108;p37"/>
                <p:cNvCxnSpPr/>
                <p:nvPr/>
              </p:nvCxnSpPr>
              <p:spPr>
                <a:xfrm>
                  <a:off x="5530640" y="3063875"/>
                  <a:ext cx="0" cy="3200400"/>
                </a:xfrm>
                <a:prstGeom prst="straightConnector1">
                  <a:avLst/>
                </a:prstGeom>
                <a:noFill/>
                <a:ln cap="flat" cmpd="sng" w="9525">
                  <a:solidFill>
                    <a:schemeClr val="dk1"/>
                  </a:solidFill>
                  <a:prstDash val="solid"/>
                  <a:miter lim="800000"/>
                  <a:headEnd len="med" w="med" type="none"/>
                  <a:tailEnd len="med" w="med" type="none"/>
                </a:ln>
              </p:spPr>
            </p:cxnSp>
          </p:grpSp>
        </p:grpSp>
      </p:grpSp>
      <p:grpSp>
        <p:nvGrpSpPr>
          <p:cNvPr id="2109" name="Google Shape;2109;p37"/>
          <p:cNvGrpSpPr/>
          <p:nvPr/>
        </p:nvGrpSpPr>
        <p:grpSpPr>
          <a:xfrm>
            <a:off x="6005512" y="2071687"/>
            <a:ext cx="644525" cy="3294062"/>
            <a:chOff x="6130718" y="2971800"/>
            <a:chExt cx="644856" cy="3294064"/>
          </a:xfrm>
        </p:grpSpPr>
        <p:sp>
          <p:nvSpPr>
            <p:cNvPr id="2110" name="Google Shape;2110;p37"/>
            <p:cNvSpPr/>
            <p:nvPr/>
          </p:nvSpPr>
          <p:spPr>
            <a:xfrm>
              <a:off x="6269580" y="4571999"/>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11" name="Google Shape;2111;p37"/>
            <p:cNvCxnSpPr/>
            <p:nvPr/>
          </p:nvCxnSpPr>
          <p:spPr>
            <a:xfrm>
              <a:off x="6223542" y="4800599"/>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112" name="Google Shape;2112;p37"/>
            <p:cNvSpPr txBox="1"/>
            <p:nvPr/>
          </p:nvSpPr>
          <p:spPr>
            <a:xfrm>
              <a:off x="6133055" y="4525962"/>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13" name="Google Shape;2113;p37"/>
            <p:cNvCxnSpPr/>
            <p:nvPr/>
          </p:nvCxnSpPr>
          <p:spPr>
            <a:xfrm>
              <a:off x="6680742" y="4800599"/>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114" name="Google Shape;2114;p37"/>
            <p:cNvSpPr txBox="1"/>
            <p:nvPr/>
          </p:nvSpPr>
          <p:spPr>
            <a:xfrm>
              <a:off x="6314030" y="4616449"/>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nvGrpSpPr>
            <p:cNvPr id="2115" name="Google Shape;2115;p37"/>
            <p:cNvGrpSpPr/>
            <p:nvPr/>
          </p:nvGrpSpPr>
          <p:grpSpPr>
            <a:xfrm>
              <a:off x="6134220" y="5718176"/>
              <a:ext cx="641354" cy="547688"/>
              <a:chOff x="3571663" y="3338515"/>
              <a:chExt cx="641354" cy="547688"/>
            </a:xfrm>
          </p:grpSpPr>
          <p:cxnSp>
            <p:nvCxnSpPr>
              <p:cNvPr id="2116" name="Google Shape;2116;p37"/>
              <p:cNvCxnSpPr/>
              <p:nvPr/>
            </p:nvCxnSpPr>
            <p:spPr>
              <a:xfrm>
                <a:off x="3663460" y="3659191"/>
                <a:ext cx="90533" cy="0"/>
              </a:xfrm>
              <a:prstGeom prst="straightConnector1">
                <a:avLst/>
              </a:prstGeom>
              <a:noFill/>
              <a:ln cap="flat" cmpd="sng" w="12700">
                <a:solidFill>
                  <a:srgbClr val="000000"/>
                </a:solidFill>
                <a:prstDash val="solid"/>
                <a:miter lim="800000"/>
                <a:headEnd len="med" w="med" type="none"/>
                <a:tailEnd len="med" w="med" type="none"/>
              </a:ln>
            </p:spPr>
          </p:cxnSp>
          <p:cxnSp>
            <p:nvCxnSpPr>
              <p:cNvPr id="2117" name="Google Shape;2117;p37"/>
              <p:cNvCxnSpPr/>
              <p:nvPr/>
            </p:nvCxnSpPr>
            <p:spPr>
              <a:xfrm>
                <a:off x="3663460" y="3544891"/>
                <a:ext cx="90533" cy="0"/>
              </a:xfrm>
              <a:prstGeom prst="straightConnector1">
                <a:avLst/>
              </a:prstGeom>
              <a:noFill/>
              <a:ln cap="flat" cmpd="sng" w="12700">
                <a:solidFill>
                  <a:srgbClr val="000000"/>
                </a:solidFill>
                <a:prstDash val="solid"/>
                <a:miter lim="800000"/>
                <a:headEnd len="med" w="med" type="none"/>
                <a:tailEnd len="med" w="med" type="none"/>
              </a:ln>
            </p:spPr>
          </p:cxnSp>
          <p:sp>
            <p:nvSpPr>
              <p:cNvPr id="2118" name="Google Shape;2118;p37"/>
              <p:cNvSpPr txBox="1"/>
              <p:nvPr/>
            </p:nvSpPr>
            <p:spPr>
              <a:xfrm>
                <a:off x="3571663" y="333851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9" name="Google Shape;2119;p37"/>
              <p:cNvSpPr txBox="1"/>
              <p:nvPr/>
            </p:nvSpPr>
            <p:spPr>
              <a:xfrm>
                <a:off x="3754230" y="3429002"/>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2120" name="Google Shape;2120;p37"/>
              <p:cNvGrpSpPr/>
              <p:nvPr/>
            </p:nvGrpSpPr>
            <p:grpSpPr>
              <a:xfrm>
                <a:off x="4120942" y="3522664"/>
                <a:ext cx="92075" cy="182563"/>
                <a:chOff x="2544" y="3197"/>
                <a:chExt cx="202" cy="115"/>
              </a:xfrm>
            </p:grpSpPr>
            <p:cxnSp>
              <p:nvCxnSpPr>
                <p:cNvPr id="2121" name="Google Shape;2121;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122" name="Google Shape;2122;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123" name="Google Shape;2123;p37"/>
            <p:cNvSpPr txBox="1"/>
            <p:nvPr/>
          </p:nvSpPr>
          <p:spPr>
            <a:xfrm>
              <a:off x="6132305" y="3932238"/>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4" name="Google Shape;2124;p37"/>
            <p:cNvSpPr txBox="1"/>
            <p:nvPr/>
          </p:nvSpPr>
          <p:spPr>
            <a:xfrm>
              <a:off x="6130718" y="512127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5" name="Google Shape;2125;p37"/>
            <p:cNvSpPr txBox="1"/>
            <p:nvPr/>
          </p:nvSpPr>
          <p:spPr>
            <a:xfrm>
              <a:off x="6270415" y="2971800"/>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CC6</a:t>
              </a:r>
              <a:endParaRPr/>
            </a:p>
          </p:txBody>
        </p:sp>
        <p:grpSp>
          <p:nvGrpSpPr>
            <p:cNvPr id="2126" name="Google Shape;2126;p37"/>
            <p:cNvGrpSpPr/>
            <p:nvPr/>
          </p:nvGrpSpPr>
          <p:grpSpPr>
            <a:xfrm>
              <a:off x="6222790" y="4022725"/>
              <a:ext cx="458788" cy="366713"/>
              <a:chOff x="3465" y="2159"/>
              <a:chExt cx="289" cy="231"/>
            </a:xfrm>
          </p:grpSpPr>
          <p:sp>
            <p:nvSpPr>
              <p:cNvPr id="2127" name="Google Shape;2127;p37"/>
              <p:cNvSpPr txBox="1"/>
              <p:nvPr/>
            </p:nvSpPr>
            <p:spPr>
              <a:xfrm>
                <a:off x="3523" y="215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128" name="Google Shape;2128;p37"/>
              <p:cNvGrpSpPr/>
              <p:nvPr/>
            </p:nvGrpSpPr>
            <p:grpSpPr>
              <a:xfrm>
                <a:off x="3465" y="2159"/>
                <a:ext cx="289" cy="230"/>
                <a:chOff x="3465" y="2159"/>
                <a:chExt cx="289" cy="230"/>
              </a:xfrm>
            </p:grpSpPr>
            <p:sp>
              <p:nvSpPr>
                <p:cNvPr id="2129" name="Google Shape;2129;p37"/>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2130" name="Google Shape;2130;p37"/>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2131" name="Google Shape;2131;p37"/>
            <p:cNvGrpSpPr/>
            <p:nvPr/>
          </p:nvGrpSpPr>
          <p:grpSpPr>
            <a:xfrm>
              <a:off x="6222790" y="5167313"/>
              <a:ext cx="549275" cy="457200"/>
              <a:chOff x="2659" y="2131"/>
              <a:chExt cx="346" cy="288"/>
            </a:xfrm>
          </p:grpSpPr>
          <p:sp>
            <p:nvSpPr>
              <p:cNvPr id="2132" name="Google Shape;2132;p37"/>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33" name="Google Shape;2133;p37"/>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2134" name="Google Shape;2134;p37"/>
              <p:cNvGrpSpPr/>
              <p:nvPr/>
            </p:nvGrpSpPr>
            <p:grpSpPr>
              <a:xfrm>
                <a:off x="2659" y="2218"/>
                <a:ext cx="58" cy="115"/>
                <a:chOff x="2544" y="3197"/>
                <a:chExt cx="202" cy="115"/>
              </a:xfrm>
            </p:grpSpPr>
            <p:cxnSp>
              <p:nvCxnSpPr>
                <p:cNvPr id="2135" name="Google Shape;2135;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136" name="Google Shape;2136;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137" name="Google Shape;2137;p37"/>
            <p:cNvSpPr txBox="1"/>
            <p:nvPr/>
          </p:nvSpPr>
          <p:spPr>
            <a:xfrm>
              <a:off x="6360903" y="5305425"/>
              <a:ext cx="319088"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cxnSp>
          <p:nvCxnSpPr>
            <p:cNvPr id="2138" name="Google Shape;2138;p37"/>
            <p:cNvCxnSpPr/>
            <p:nvPr/>
          </p:nvCxnSpPr>
          <p:spPr>
            <a:xfrm>
              <a:off x="6178340" y="3063875"/>
              <a:ext cx="0" cy="32004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39" name="Google Shape;2139;p37"/>
          <p:cNvGrpSpPr/>
          <p:nvPr/>
        </p:nvGrpSpPr>
        <p:grpSpPr>
          <a:xfrm>
            <a:off x="6645275" y="2071687"/>
            <a:ext cx="641350" cy="3292475"/>
            <a:chOff x="6770478" y="2971800"/>
            <a:chExt cx="641350" cy="3292476"/>
          </a:xfrm>
        </p:grpSpPr>
        <p:sp>
          <p:nvSpPr>
            <p:cNvPr id="2140" name="Google Shape;2140;p37"/>
            <p:cNvSpPr/>
            <p:nvPr/>
          </p:nvSpPr>
          <p:spPr>
            <a:xfrm>
              <a:off x="6907421" y="5168106"/>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41" name="Google Shape;2141;p37"/>
            <p:cNvCxnSpPr/>
            <p:nvPr/>
          </p:nvCxnSpPr>
          <p:spPr>
            <a:xfrm>
              <a:off x="6861383" y="5396706"/>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142" name="Google Shape;2142;p37"/>
            <p:cNvSpPr txBox="1"/>
            <p:nvPr/>
          </p:nvSpPr>
          <p:spPr>
            <a:xfrm>
              <a:off x="6770896" y="5122069"/>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43" name="Google Shape;2143;p37"/>
            <p:cNvCxnSpPr/>
            <p:nvPr/>
          </p:nvCxnSpPr>
          <p:spPr>
            <a:xfrm>
              <a:off x="7318583" y="5396706"/>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2144" name="Google Shape;2144;p37"/>
            <p:cNvSpPr txBox="1"/>
            <p:nvPr/>
          </p:nvSpPr>
          <p:spPr>
            <a:xfrm>
              <a:off x="6951871" y="5212556"/>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sp>
          <p:nvSpPr>
            <p:cNvPr id="2145" name="Google Shape;2145;p37"/>
            <p:cNvSpPr txBox="1"/>
            <p:nvPr/>
          </p:nvSpPr>
          <p:spPr>
            <a:xfrm>
              <a:off x="6910178" y="2971800"/>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CC7</a:t>
              </a:r>
              <a:endParaRPr/>
            </a:p>
          </p:txBody>
        </p:sp>
        <p:grpSp>
          <p:nvGrpSpPr>
            <p:cNvPr id="2146" name="Google Shape;2146;p37"/>
            <p:cNvGrpSpPr/>
            <p:nvPr/>
          </p:nvGrpSpPr>
          <p:grpSpPr>
            <a:xfrm>
              <a:off x="6862553" y="4616450"/>
              <a:ext cx="458788" cy="366713"/>
              <a:chOff x="3465" y="2159"/>
              <a:chExt cx="289" cy="231"/>
            </a:xfrm>
          </p:grpSpPr>
          <p:sp>
            <p:nvSpPr>
              <p:cNvPr id="2147" name="Google Shape;2147;p37"/>
              <p:cNvSpPr txBox="1"/>
              <p:nvPr/>
            </p:nvSpPr>
            <p:spPr>
              <a:xfrm>
                <a:off x="3523" y="215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148" name="Google Shape;2148;p37"/>
              <p:cNvGrpSpPr/>
              <p:nvPr/>
            </p:nvGrpSpPr>
            <p:grpSpPr>
              <a:xfrm>
                <a:off x="3465" y="2159"/>
                <a:ext cx="289" cy="230"/>
                <a:chOff x="3465" y="2159"/>
                <a:chExt cx="289" cy="230"/>
              </a:xfrm>
            </p:grpSpPr>
            <p:sp>
              <p:nvSpPr>
                <p:cNvPr id="2149" name="Google Shape;2149;p37"/>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2150" name="Google Shape;2150;p37"/>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2151" name="Google Shape;2151;p37"/>
            <p:cNvGrpSpPr/>
            <p:nvPr/>
          </p:nvGrpSpPr>
          <p:grpSpPr>
            <a:xfrm>
              <a:off x="6862553" y="5762626"/>
              <a:ext cx="549275" cy="457200"/>
              <a:chOff x="2659" y="2131"/>
              <a:chExt cx="346" cy="288"/>
            </a:xfrm>
          </p:grpSpPr>
          <p:sp>
            <p:nvSpPr>
              <p:cNvPr id="2152" name="Google Shape;2152;p37"/>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53" name="Google Shape;2153;p37"/>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2154" name="Google Shape;2154;p37"/>
              <p:cNvGrpSpPr/>
              <p:nvPr/>
            </p:nvGrpSpPr>
            <p:grpSpPr>
              <a:xfrm>
                <a:off x="2659" y="2218"/>
                <a:ext cx="58" cy="115"/>
                <a:chOff x="2544" y="3197"/>
                <a:chExt cx="202" cy="115"/>
              </a:xfrm>
            </p:grpSpPr>
            <p:cxnSp>
              <p:nvCxnSpPr>
                <p:cNvPr id="2155" name="Google Shape;2155;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156" name="Google Shape;2156;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157" name="Google Shape;2157;p37"/>
            <p:cNvSpPr txBox="1"/>
            <p:nvPr/>
          </p:nvSpPr>
          <p:spPr>
            <a:xfrm>
              <a:off x="7000666" y="5900738"/>
              <a:ext cx="319088"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2158" name="Google Shape;2158;p37"/>
            <p:cNvSpPr txBox="1"/>
            <p:nvPr/>
          </p:nvSpPr>
          <p:spPr>
            <a:xfrm>
              <a:off x="6772065" y="4525963"/>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9" name="Google Shape;2159;p37"/>
            <p:cNvSpPr txBox="1"/>
            <p:nvPr/>
          </p:nvSpPr>
          <p:spPr>
            <a:xfrm>
              <a:off x="6770478" y="5716588"/>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60" name="Google Shape;2160;p37"/>
            <p:cNvCxnSpPr/>
            <p:nvPr/>
          </p:nvCxnSpPr>
          <p:spPr>
            <a:xfrm>
              <a:off x="6818103" y="3063875"/>
              <a:ext cx="0" cy="32004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61" name="Google Shape;2161;p37"/>
          <p:cNvGrpSpPr/>
          <p:nvPr/>
        </p:nvGrpSpPr>
        <p:grpSpPr>
          <a:xfrm>
            <a:off x="7286625" y="2071687"/>
            <a:ext cx="596900" cy="3292475"/>
            <a:chOff x="7411828" y="2971800"/>
            <a:chExt cx="596900" cy="3292476"/>
          </a:xfrm>
        </p:grpSpPr>
        <p:sp>
          <p:nvSpPr>
            <p:cNvPr id="2162" name="Google Shape;2162;p37"/>
            <p:cNvSpPr txBox="1"/>
            <p:nvPr/>
          </p:nvSpPr>
          <p:spPr>
            <a:xfrm>
              <a:off x="7411828" y="512127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3" name="Google Shape;2163;p37"/>
            <p:cNvSpPr txBox="1"/>
            <p:nvPr/>
          </p:nvSpPr>
          <p:spPr>
            <a:xfrm>
              <a:off x="7411828" y="5716588"/>
              <a:ext cx="9048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64" name="Google Shape;2164;p37"/>
            <p:cNvCxnSpPr/>
            <p:nvPr/>
          </p:nvCxnSpPr>
          <p:spPr>
            <a:xfrm>
              <a:off x="7457865" y="3063875"/>
              <a:ext cx="0" cy="3200400"/>
            </a:xfrm>
            <a:prstGeom prst="straightConnector1">
              <a:avLst/>
            </a:prstGeom>
            <a:noFill/>
            <a:ln cap="flat" cmpd="sng" w="9525">
              <a:solidFill>
                <a:schemeClr val="dk1"/>
              </a:solidFill>
              <a:prstDash val="solid"/>
              <a:miter lim="800000"/>
              <a:headEnd len="med" w="med" type="none"/>
              <a:tailEnd len="med" w="med" type="none"/>
            </a:ln>
          </p:spPr>
        </p:cxnSp>
        <p:sp>
          <p:nvSpPr>
            <p:cNvPr id="2165" name="Google Shape;2165;p37"/>
            <p:cNvSpPr txBox="1"/>
            <p:nvPr/>
          </p:nvSpPr>
          <p:spPr>
            <a:xfrm>
              <a:off x="7551528" y="2971800"/>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CC8</a:t>
              </a:r>
              <a:endParaRPr/>
            </a:p>
          </p:txBody>
        </p:sp>
        <p:grpSp>
          <p:nvGrpSpPr>
            <p:cNvPr id="2166" name="Google Shape;2166;p37"/>
            <p:cNvGrpSpPr/>
            <p:nvPr/>
          </p:nvGrpSpPr>
          <p:grpSpPr>
            <a:xfrm>
              <a:off x="7502315" y="5211758"/>
              <a:ext cx="458788" cy="365125"/>
              <a:chOff x="3465" y="2159"/>
              <a:chExt cx="289" cy="230"/>
            </a:xfrm>
          </p:grpSpPr>
          <p:sp>
            <p:nvSpPr>
              <p:cNvPr id="2167" name="Google Shape;2167;p37"/>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2168" name="Google Shape;2168;p37"/>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sp>
          <p:nvSpPr>
            <p:cNvPr id="2169" name="Google Shape;2169;p37"/>
            <p:cNvSpPr txBox="1"/>
            <p:nvPr/>
          </p:nvSpPr>
          <p:spPr>
            <a:xfrm>
              <a:off x="7595978" y="5807076"/>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0" name="Google Shape;2170;p37"/>
            <p:cNvSpPr txBox="1"/>
            <p:nvPr/>
          </p:nvSpPr>
          <p:spPr>
            <a:xfrm>
              <a:off x="7592803" y="5807076"/>
              <a:ext cx="366713"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2171" name="Google Shape;2171;p37"/>
            <p:cNvCxnSpPr/>
            <p:nvPr/>
          </p:nvCxnSpPr>
          <p:spPr>
            <a:xfrm>
              <a:off x="7502315" y="5991226"/>
              <a:ext cx="92075"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2172" name="Google Shape;2172;p37"/>
          <p:cNvGrpSpPr/>
          <p:nvPr/>
        </p:nvGrpSpPr>
        <p:grpSpPr>
          <a:xfrm>
            <a:off x="1028700" y="2071687"/>
            <a:ext cx="2417762" cy="3286125"/>
            <a:chOff x="1153902" y="2971802"/>
            <a:chExt cx="2417762" cy="3285631"/>
          </a:xfrm>
        </p:grpSpPr>
        <p:sp>
          <p:nvSpPr>
            <p:cNvPr id="2173" name="Google Shape;2173;p37"/>
            <p:cNvSpPr txBox="1"/>
            <p:nvPr/>
          </p:nvSpPr>
          <p:spPr>
            <a:xfrm>
              <a:off x="1153902" y="3429002"/>
              <a:ext cx="1476374"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$t6, 8($s5)</a:t>
              </a:r>
              <a:endParaRPr/>
            </a:p>
          </p:txBody>
        </p:sp>
        <p:cxnSp>
          <p:nvCxnSpPr>
            <p:cNvPr id="2174" name="Google Shape;2174;p37"/>
            <p:cNvCxnSpPr/>
            <p:nvPr/>
          </p:nvCxnSpPr>
          <p:spPr>
            <a:xfrm>
              <a:off x="3481176" y="3613153"/>
              <a:ext cx="90488" cy="0"/>
            </a:xfrm>
            <a:prstGeom prst="straightConnector1">
              <a:avLst/>
            </a:prstGeom>
            <a:noFill/>
            <a:ln cap="flat" cmpd="sng" w="28575">
              <a:solidFill>
                <a:schemeClr val="dk1"/>
              </a:solidFill>
              <a:prstDash val="solid"/>
              <a:miter lim="800000"/>
              <a:headEnd len="med" w="med" type="none"/>
              <a:tailEnd len="med" w="med" type="none"/>
            </a:ln>
          </p:spPr>
        </p:cxnSp>
        <p:grpSp>
          <p:nvGrpSpPr>
            <p:cNvPr id="2175" name="Google Shape;2175;p37"/>
            <p:cNvGrpSpPr/>
            <p:nvPr/>
          </p:nvGrpSpPr>
          <p:grpSpPr>
            <a:xfrm>
              <a:off x="3114463" y="3429003"/>
              <a:ext cx="366713" cy="366713"/>
              <a:chOff x="1910" y="3139"/>
              <a:chExt cx="231" cy="231"/>
            </a:xfrm>
          </p:grpSpPr>
          <p:sp>
            <p:nvSpPr>
              <p:cNvPr id="2176" name="Google Shape;2176;p37"/>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7" name="Google Shape;2177;p37"/>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2178" name="Google Shape;2178;p37"/>
            <p:cNvSpPr txBox="1"/>
            <p:nvPr/>
          </p:nvSpPr>
          <p:spPr>
            <a:xfrm>
              <a:off x="2920788" y="3340103"/>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79" name="Google Shape;2179;p37"/>
            <p:cNvCxnSpPr/>
            <p:nvPr/>
          </p:nvCxnSpPr>
          <p:spPr>
            <a:xfrm>
              <a:off x="3012863" y="3611565"/>
              <a:ext cx="100013" cy="0"/>
            </a:xfrm>
            <a:prstGeom prst="straightConnector1">
              <a:avLst/>
            </a:prstGeom>
            <a:noFill/>
            <a:ln cap="flat" cmpd="sng" w="28575">
              <a:solidFill>
                <a:schemeClr val="dk1"/>
              </a:solidFill>
              <a:prstDash val="solid"/>
              <a:miter lim="800000"/>
              <a:headEnd len="med" w="med" type="none"/>
              <a:tailEnd len="med" w="med" type="none"/>
            </a:ln>
          </p:spPr>
        </p:cxnSp>
        <p:sp>
          <p:nvSpPr>
            <p:cNvPr id="2180" name="Google Shape;2180;p37"/>
            <p:cNvSpPr txBox="1"/>
            <p:nvPr/>
          </p:nvSpPr>
          <p:spPr>
            <a:xfrm>
              <a:off x="3070013" y="2971802"/>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CC1</a:t>
              </a:r>
              <a:endParaRPr/>
            </a:p>
          </p:txBody>
        </p:sp>
        <p:cxnSp>
          <p:nvCxnSpPr>
            <p:cNvPr id="2181" name="Google Shape;2181;p37"/>
            <p:cNvCxnSpPr/>
            <p:nvPr/>
          </p:nvCxnSpPr>
          <p:spPr>
            <a:xfrm>
              <a:off x="2966825" y="3057033"/>
              <a:ext cx="0" cy="32004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82" name="Google Shape;2182;p37"/>
          <p:cNvGrpSpPr/>
          <p:nvPr/>
        </p:nvGrpSpPr>
        <p:grpSpPr>
          <a:xfrm>
            <a:off x="1028700" y="2071687"/>
            <a:ext cx="3698875" cy="3292475"/>
            <a:chOff x="1153902" y="2971801"/>
            <a:chExt cx="3698874" cy="3292474"/>
          </a:xfrm>
        </p:grpSpPr>
        <p:grpSp>
          <p:nvGrpSpPr>
            <p:cNvPr id="2183" name="Google Shape;2183;p37"/>
            <p:cNvGrpSpPr/>
            <p:nvPr/>
          </p:nvGrpSpPr>
          <p:grpSpPr>
            <a:xfrm>
              <a:off x="4209834" y="3931443"/>
              <a:ext cx="641354" cy="547688"/>
              <a:chOff x="3571663" y="3338515"/>
              <a:chExt cx="641354" cy="547688"/>
            </a:xfrm>
          </p:grpSpPr>
          <p:cxnSp>
            <p:nvCxnSpPr>
              <p:cNvPr id="2184" name="Google Shape;2184;p37"/>
              <p:cNvCxnSpPr/>
              <p:nvPr/>
            </p:nvCxnSpPr>
            <p:spPr>
              <a:xfrm>
                <a:off x="3663743" y="3658398"/>
                <a:ext cx="90487" cy="0"/>
              </a:xfrm>
              <a:prstGeom prst="straightConnector1">
                <a:avLst/>
              </a:prstGeom>
              <a:noFill/>
              <a:ln cap="flat" cmpd="sng" w="12700">
                <a:solidFill>
                  <a:srgbClr val="000000"/>
                </a:solidFill>
                <a:prstDash val="solid"/>
                <a:miter lim="800000"/>
                <a:headEnd len="med" w="med" type="none"/>
                <a:tailEnd len="med" w="med" type="none"/>
              </a:ln>
            </p:spPr>
          </p:cxnSp>
          <p:cxnSp>
            <p:nvCxnSpPr>
              <p:cNvPr id="2185" name="Google Shape;2185;p37"/>
              <p:cNvCxnSpPr/>
              <p:nvPr/>
            </p:nvCxnSpPr>
            <p:spPr>
              <a:xfrm>
                <a:off x="3663743" y="3544098"/>
                <a:ext cx="90487" cy="0"/>
              </a:xfrm>
              <a:prstGeom prst="straightConnector1">
                <a:avLst/>
              </a:prstGeom>
              <a:noFill/>
              <a:ln cap="flat" cmpd="sng" w="12700">
                <a:solidFill>
                  <a:srgbClr val="000000"/>
                </a:solidFill>
                <a:prstDash val="solid"/>
                <a:miter lim="800000"/>
                <a:headEnd len="med" w="med" type="none"/>
                <a:tailEnd len="med" w="med" type="none"/>
              </a:ln>
            </p:spPr>
          </p:cxnSp>
          <p:sp>
            <p:nvSpPr>
              <p:cNvPr id="2186" name="Google Shape;2186;p37"/>
              <p:cNvSpPr txBox="1"/>
              <p:nvPr/>
            </p:nvSpPr>
            <p:spPr>
              <a:xfrm>
                <a:off x="3571663" y="333851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7" name="Google Shape;2187;p37"/>
              <p:cNvSpPr txBox="1"/>
              <p:nvPr/>
            </p:nvSpPr>
            <p:spPr>
              <a:xfrm>
                <a:off x="3938380" y="3429002"/>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8" name="Google Shape;2188;p37"/>
              <p:cNvSpPr txBox="1"/>
              <p:nvPr/>
            </p:nvSpPr>
            <p:spPr>
              <a:xfrm>
                <a:off x="3754230" y="3429002"/>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2189" name="Google Shape;2189;p37"/>
              <p:cNvGrpSpPr/>
              <p:nvPr/>
            </p:nvGrpSpPr>
            <p:grpSpPr>
              <a:xfrm>
                <a:off x="4120942" y="3522664"/>
                <a:ext cx="92075" cy="182563"/>
                <a:chOff x="2544" y="3197"/>
                <a:chExt cx="202" cy="115"/>
              </a:xfrm>
            </p:grpSpPr>
            <p:cxnSp>
              <p:nvCxnSpPr>
                <p:cNvPr id="2190" name="Google Shape;2190;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191" name="Google Shape;2191;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192" name="Google Shape;2192;p37"/>
            <p:cNvSpPr txBox="1"/>
            <p:nvPr/>
          </p:nvSpPr>
          <p:spPr>
            <a:xfrm>
              <a:off x="4211430" y="3338514"/>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3" name="Google Shape;2193;p37"/>
            <p:cNvSpPr txBox="1"/>
            <p:nvPr/>
          </p:nvSpPr>
          <p:spPr>
            <a:xfrm>
              <a:off x="1153902" y="4618039"/>
              <a:ext cx="1466849"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ori $s4, $t3, 7</a:t>
              </a:r>
              <a:endParaRPr/>
            </a:p>
          </p:txBody>
        </p:sp>
        <p:grpSp>
          <p:nvGrpSpPr>
            <p:cNvPr id="2194" name="Google Shape;2194;p37"/>
            <p:cNvGrpSpPr/>
            <p:nvPr/>
          </p:nvGrpSpPr>
          <p:grpSpPr>
            <a:xfrm>
              <a:off x="4303501" y="3384552"/>
              <a:ext cx="549275" cy="457200"/>
              <a:chOff x="2659" y="2131"/>
              <a:chExt cx="346" cy="288"/>
            </a:xfrm>
          </p:grpSpPr>
          <p:sp>
            <p:nvSpPr>
              <p:cNvPr id="2195" name="Google Shape;2195;p37"/>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96" name="Google Shape;2196;p37"/>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2197" name="Google Shape;2197;p37"/>
              <p:cNvGrpSpPr/>
              <p:nvPr/>
            </p:nvGrpSpPr>
            <p:grpSpPr>
              <a:xfrm>
                <a:off x="2659" y="2218"/>
                <a:ext cx="58" cy="115"/>
                <a:chOff x="2544" y="3197"/>
                <a:chExt cx="202" cy="115"/>
              </a:xfrm>
            </p:grpSpPr>
            <p:cxnSp>
              <p:nvCxnSpPr>
                <p:cNvPr id="2198" name="Google Shape;2198;p37"/>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2199" name="Google Shape;2199;p37"/>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2200" name="Google Shape;2200;p37"/>
            <p:cNvSpPr txBox="1"/>
            <p:nvPr/>
          </p:nvSpPr>
          <p:spPr>
            <a:xfrm>
              <a:off x="4441613" y="3522664"/>
              <a:ext cx="319087"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2201" name="Google Shape;2201;p37"/>
            <p:cNvSpPr txBox="1"/>
            <p:nvPr/>
          </p:nvSpPr>
          <p:spPr>
            <a:xfrm>
              <a:off x="4351126" y="2971801"/>
              <a:ext cx="457200"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CC3</a:t>
              </a:r>
              <a:endParaRPr/>
            </a:p>
          </p:txBody>
        </p:sp>
        <p:cxnSp>
          <p:nvCxnSpPr>
            <p:cNvPr id="2202" name="Google Shape;2202;p37"/>
            <p:cNvCxnSpPr/>
            <p:nvPr/>
          </p:nvCxnSpPr>
          <p:spPr>
            <a:xfrm>
              <a:off x="4760701" y="4800602"/>
              <a:ext cx="90488" cy="0"/>
            </a:xfrm>
            <a:prstGeom prst="straightConnector1">
              <a:avLst/>
            </a:prstGeom>
            <a:noFill/>
            <a:ln cap="flat" cmpd="sng" w="28575">
              <a:solidFill>
                <a:schemeClr val="dk1"/>
              </a:solidFill>
              <a:prstDash val="solid"/>
              <a:miter lim="800000"/>
              <a:headEnd len="med" w="med" type="none"/>
              <a:tailEnd len="med" w="med" type="none"/>
            </a:ln>
          </p:spPr>
        </p:cxnSp>
        <p:grpSp>
          <p:nvGrpSpPr>
            <p:cNvPr id="2203" name="Google Shape;2203;p37"/>
            <p:cNvGrpSpPr/>
            <p:nvPr/>
          </p:nvGrpSpPr>
          <p:grpSpPr>
            <a:xfrm>
              <a:off x="4393988" y="4616452"/>
              <a:ext cx="366713" cy="366713"/>
              <a:chOff x="1910" y="3139"/>
              <a:chExt cx="231" cy="231"/>
            </a:xfrm>
          </p:grpSpPr>
          <p:sp>
            <p:nvSpPr>
              <p:cNvPr id="2204" name="Google Shape;2204;p37"/>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5" name="Google Shape;2205;p37"/>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2206" name="Google Shape;2206;p37"/>
            <p:cNvSpPr txBox="1"/>
            <p:nvPr/>
          </p:nvSpPr>
          <p:spPr>
            <a:xfrm>
              <a:off x="4213013" y="4527552"/>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07" name="Google Shape;2207;p37"/>
            <p:cNvCxnSpPr/>
            <p:nvPr/>
          </p:nvCxnSpPr>
          <p:spPr>
            <a:xfrm>
              <a:off x="4303501" y="4802189"/>
              <a:ext cx="90488" cy="0"/>
            </a:xfrm>
            <a:prstGeom prst="straightConnector1">
              <a:avLst/>
            </a:prstGeom>
            <a:noFill/>
            <a:ln cap="flat" cmpd="sng" w="28575">
              <a:solidFill>
                <a:schemeClr val="dk1"/>
              </a:solidFill>
              <a:prstDash val="solid"/>
              <a:miter lim="800000"/>
              <a:headEnd len="med" w="med" type="none"/>
              <a:tailEnd len="med" w="med" type="none"/>
            </a:ln>
          </p:spPr>
        </p:cxnSp>
        <p:cxnSp>
          <p:nvCxnSpPr>
            <p:cNvPr id="2208" name="Google Shape;2208;p37"/>
            <p:cNvCxnSpPr/>
            <p:nvPr/>
          </p:nvCxnSpPr>
          <p:spPr>
            <a:xfrm>
              <a:off x="4257465" y="3063875"/>
              <a:ext cx="0" cy="3200400"/>
            </a:xfrm>
            <a:prstGeom prst="straightConnector1">
              <a:avLst/>
            </a:prstGeom>
            <a:noFill/>
            <a:ln cap="flat" cmpd="sng" w="9525">
              <a:solidFill>
                <a:schemeClr val="dk1"/>
              </a:solidFill>
              <a:prstDash val="solid"/>
              <a:miter lim="800000"/>
              <a:headEnd len="med" w="med" type="none"/>
              <a:tailEnd len="med" w="med" type="none"/>
            </a:ln>
          </p:spPr>
        </p:cxnSp>
      </p:grpSp>
      <p:sp>
        <p:nvSpPr>
          <p:cNvPr id="2209" name="Google Shape;2209;p37"/>
          <p:cNvSpPr txBox="1"/>
          <p:nvPr/>
        </p:nvSpPr>
        <p:spPr>
          <a:xfrm>
            <a:off x="838200" y="2514600"/>
            <a:ext cx="1905000" cy="2701925"/>
          </a:xfrm>
          <a:prstGeom prst="rect">
            <a:avLst/>
          </a:prstGeom>
          <a:solidFill>
            <a:schemeClr val="accent1"/>
          </a:solid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$t6, 8($s5)</a:t>
            </a:r>
            <a:endParaRPr/>
          </a:p>
          <a:p>
            <a:pPr indent="-457200" lvl="0" marL="4572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457200" lvl="0" marL="457200" marR="0" rtl="0" algn="l">
              <a:lnSpc>
                <a:spcPct val="100000"/>
              </a:lnSpc>
              <a:spcBef>
                <a:spcPts val="32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$s1, $s2, $s3</a:t>
            </a:r>
            <a:endParaRPr/>
          </a:p>
          <a:p>
            <a:pPr indent="-457200" lvl="0" marL="4572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457200" lvl="0" marL="457200" marR="0" rtl="0" algn="l">
              <a:lnSpc>
                <a:spcPct val="100000"/>
              </a:lnSpc>
              <a:spcBef>
                <a:spcPts val="32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ori $s4, $t3, 7</a:t>
            </a:r>
            <a:endParaRPr/>
          </a:p>
          <a:p>
            <a:pPr indent="-457200" lvl="0" marL="4572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457200" lvl="0" marL="457200" marR="0" rtl="0" algn="l">
              <a:lnSpc>
                <a:spcPct val="100000"/>
              </a:lnSpc>
              <a:spcBef>
                <a:spcPts val="32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$t5, $s2, $t3</a:t>
            </a:r>
            <a:endParaRPr/>
          </a:p>
          <a:p>
            <a:pPr indent="-457200" lvl="0" marL="4572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457200" lvl="0" marL="457200" marR="0" rtl="0" algn="l">
              <a:lnSpc>
                <a:spcPct val="100000"/>
              </a:lnSpc>
              <a:spcBef>
                <a:spcPts val="32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sw $s2, 10($t3)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38"/>
          <p:cNvSpPr txBox="1"/>
          <p:nvPr>
            <p:ph idx="1" type="body"/>
          </p:nvPr>
        </p:nvSpPr>
        <p:spPr>
          <a:xfrm>
            <a:off x="428625" y="1500187"/>
            <a:ext cx="8183562" cy="478631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Instruction-Time Diagram shows: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Which instruction occupying what stage at each clock cycle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Instruction flow is pipelined over the 5 stages</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Lw $t7, 8($s3)</a:t>
            </a:r>
            <a:endParaRPr/>
          </a:p>
          <a:p>
            <a:pPr indent="-342900" lvl="0" marL="3429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Lw $t6, 8($st)</a:t>
            </a:r>
            <a:endParaRPr/>
          </a:p>
          <a:p>
            <a:pPr indent="-342900" lvl="0" marL="3429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Ori $t4, $s3, 7</a:t>
            </a:r>
            <a:endParaRPr/>
          </a:p>
          <a:p>
            <a:pPr indent="-342900" lvl="0" marL="3429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Sub $s5, $s2, $t3</a:t>
            </a:r>
            <a:endParaRPr/>
          </a:p>
          <a:p>
            <a:pPr indent="-342900" lvl="0" marL="3429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Sw $s2, 10($s3)</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2215" name="Google Shape;2215;p38"/>
          <p:cNvSpPr txBox="1"/>
          <p:nvPr>
            <p:ph type="title"/>
          </p:nvPr>
        </p:nvSpPr>
        <p:spPr>
          <a:xfrm>
            <a:off x="457200" y="274637"/>
            <a:ext cx="8229600" cy="1143000"/>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Instruction-Time Diagram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39"/>
          <p:cNvSpPr txBox="1"/>
          <p:nvPr>
            <p:ph type="title"/>
          </p:nvPr>
        </p:nvSpPr>
        <p:spPr>
          <a:xfrm>
            <a:off x="457200" y="274637"/>
            <a:ext cx="8229600" cy="1143000"/>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Instruction-Time Diagram</a:t>
            </a:r>
            <a:endParaRPr/>
          </a:p>
        </p:txBody>
      </p:sp>
      <p:sp>
        <p:nvSpPr>
          <p:cNvPr id="2221" name="Google Shape;2221;p39"/>
          <p:cNvSpPr txBox="1"/>
          <p:nvPr/>
        </p:nvSpPr>
        <p:spPr>
          <a:xfrm>
            <a:off x="3073400" y="3462337"/>
            <a:ext cx="539750" cy="36988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nvGrpSpPr>
          <p:cNvPr id="2222" name="Google Shape;2222;p39"/>
          <p:cNvGrpSpPr/>
          <p:nvPr/>
        </p:nvGrpSpPr>
        <p:grpSpPr>
          <a:xfrm>
            <a:off x="5772150" y="3832225"/>
            <a:ext cx="541337" cy="1457325"/>
            <a:chOff x="3650" y="2710"/>
            <a:chExt cx="341" cy="918"/>
          </a:xfrm>
        </p:grpSpPr>
        <p:sp>
          <p:nvSpPr>
            <p:cNvPr id="2223" name="Google Shape;2223;p39"/>
            <p:cNvSpPr txBox="1"/>
            <p:nvPr/>
          </p:nvSpPr>
          <p:spPr>
            <a:xfrm>
              <a:off x="3650" y="2710"/>
              <a:ext cx="341" cy="22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2224" name="Google Shape;2224;p39"/>
            <p:cNvSpPr txBox="1"/>
            <p:nvPr/>
          </p:nvSpPr>
          <p:spPr>
            <a:xfrm>
              <a:off x="3650" y="2937"/>
              <a:ext cx="341" cy="231"/>
            </a:xfrm>
            <a:prstGeom prst="rect">
              <a:avLst/>
            </a:prstGeom>
            <a:noFill/>
            <a:ln cap="flat" cmpd="sng" w="12700">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2225" name="Google Shape;2225;p39"/>
            <p:cNvSpPr txBox="1"/>
            <p:nvPr/>
          </p:nvSpPr>
          <p:spPr>
            <a:xfrm>
              <a:off x="3650" y="3169"/>
              <a:ext cx="341"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2226" name="Google Shape;2226;p39"/>
            <p:cNvSpPr txBox="1"/>
            <p:nvPr/>
          </p:nvSpPr>
          <p:spPr>
            <a:xfrm>
              <a:off x="3650" y="3399"/>
              <a:ext cx="341"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grpSp>
      <p:grpSp>
        <p:nvGrpSpPr>
          <p:cNvPr id="2227" name="Google Shape;2227;p39"/>
          <p:cNvGrpSpPr/>
          <p:nvPr/>
        </p:nvGrpSpPr>
        <p:grpSpPr>
          <a:xfrm>
            <a:off x="6313487" y="4195762"/>
            <a:ext cx="541337" cy="1093787"/>
            <a:chOff x="3991" y="2939"/>
            <a:chExt cx="341" cy="689"/>
          </a:xfrm>
        </p:grpSpPr>
        <p:sp>
          <p:nvSpPr>
            <p:cNvPr id="2228" name="Google Shape;2228;p39"/>
            <p:cNvSpPr txBox="1"/>
            <p:nvPr/>
          </p:nvSpPr>
          <p:spPr>
            <a:xfrm>
              <a:off x="3991" y="2939"/>
              <a:ext cx="341"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2229" name="Google Shape;2229;p39"/>
            <p:cNvSpPr txBox="1"/>
            <p:nvPr/>
          </p:nvSpPr>
          <p:spPr>
            <a:xfrm>
              <a:off x="3991" y="3169"/>
              <a:ext cx="341" cy="229"/>
            </a:xfrm>
            <a:prstGeom prst="rect">
              <a:avLst/>
            </a:prstGeom>
            <a:noFill/>
            <a:ln cap="flat" cmpd="sng" w="12700">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2230" name="Google Shape;2230;p39"/>
            <p:cNvSpPr txBox="1"/>
            <p:nvPr/>
          </p:nvSpPr>
          <p:spPr>
            <a:xfrm>
              <a:off x="3991" y="3399"/>
              <a:ext cx="341"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grpSp>
      <p:grpSp>
        <p:nvGrpSpPr>
          <p:cNvPr id="2231" name="Google Shape;2231;p39"/>
          <p:cNvGrpSpPr/>
          <p:nvPr/>
        </p:nvGrpSpPr>
        <p:grpSpPr>
          <a:xfrm>
            <a:off x="6854825" y="4560887"/>
            <a:ext cx="539750" cy="728662"/>
            <a:chOff x="4332" y="3169"/>
            <a:chExt cx="340" cy="459"/>
          </a:xfrm>
        </p:grpSpPr>
        <p:sp>
          <p:nvSpPr>
            <p:cNvPr id="2232" name="Google Shape;2232;p39"/>
            <p:cNvSpPr txBox="1"/>
            <p:nvPr/>
          </p:nvSpPr>
          <p:spPr>
            <a:xfrm>
              <a:off x="4332" y="3169"/>
              <a:ext cx="340"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2233" name="Google Shape;2233;p39"/>
            <p:cNvSpPr txBox="1"/>
            <p:nvPr/>
          </p:nvSpPr>
          <p:spPr>
            <a:xfrm>
              <a:off x="4332" y="3399"/>
              <a:ext cx="340" cy="229"/>
            </a:xfrm>
            <a:prstGeom prst="rect">
              <a:avLst/>
            </a:prstGeom>
            <a:noFill/>
            <a:ln cap="flat" cmpd="sng" w="12700">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grpSp>
      <p:sp>
        <p:nvSpPr>
          <p:cNvPr id="2234" name="Google Shape;2234;p39"/>
          <p:cNvSpPr txBox="1"/>
          <p:nvPr/>
        </p:nvSpPr>
        <p:spPr>
          <a:xfrm>
            <a:off x="7394575" y="4926012"/>
            <a:ext cx="539750" cy="3635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grpSp>
        <p:nvGrpSpPr>
          <p:cNvPr id="2235" name="Google Shape;2235;p39"/>
          <p:cNvGrpSpPr/>
          <p:nvPr/>
        </p:nvGrpSpPr>
        <p:grpSpPr>
          <a:xfrm>
            <a:off x="3613150" y="3462337"/>
            <a:ext cx="544512" cy="731837"/>
            <a:chOff x="2290" y="2477"/>
            <a:chExt cx="341" cy="461"/>
          </a:xfrm>
        </p:grpSpPr>
        <p:sp>
          <p:nvSpPr>
            <p:cNvPr id="2236" name="Google Shape;2236;p39"/>
            <p:cNvSpPr txBox="1"/>
            <p:nvPr/>
          </p:nvSpPr>
          <p:spPr>
            <a:xfrm>
              <a:off x="2290" y="2477"/>
              <a:ext cx="341" cy="23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2237" name="Google Shape;2237;p39"/>
            <p:cNvSpPr txBox="1"/>
            <p:nvPr/>
          </p:nvSpPr>
          <p:spPr>
            <a:xfrm>
              <a:off x="2290" y="2710"/>
              <a:ext cx="341" cy="22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nvGrpSpPr>
          <p:cNvPr id="2238" name="Google Shape;2238;p39"/>
          <p:cNvGrpSpPr/>
          <p:nvPr/>
        </p:nvGrpSpPr>
        <p:grpSpPr>
          <a:xfrm>
            <a:off x="4157662" y="3462337"/>
            <a:ext cx="539750" cy="1096962"/>
            <a:chOff x="2631" y="2477"/>
            <a:chExt cx="342" cy="691"/>
          </a:xfrm>
        </p:grpSpPr>
        <p:sp>
          <p:nvSpPr>
            <p:cNvPr id="2239" name="Google Shape;2239;p39"/>
            <p:cNvSpPr txBox="1"/>
            <p:nvPr/>
          </p:nvSpPr>
          <p:spPr>
            <a:xfrm>
              <a:off x="2632" y="2477"/>
              <a:ext cx="341" cy="23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2240" name="Google Shape;2240;p39"/>
            <p:cNvSpPr txBox="1"/>
            <p:nvPr/>
          </p:nvSpPr>
          <p:spPr>
            <a:xfrm>
              <a:off x="2631" y="2710"/>
              <a:ext cx="342" cy="22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2241" name="Google Shape;2241;p39"/>
            <p:cNvSpPr txBox="1"/>
            <p:nvPr/>
          </p:nvSpPr>
          <p:spPr>
            <a:xfrm>
              <a:off x="2632" y="2937"/>
              <a:ext cx="341" cy="23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nvGrpSpPr>
          <p:cNvPr id="2242" name="Google Shape;2242;p39"/>
          <p:cNvGrpSpPr/>
          <p:nvPr/>
        </p:nvGrpSpPr>
        <p:grpSpPr>
          <a:xfrm>
            <a:off x="2786062" y="5429250"/>
            <a:ext cx="5940425" cy="387350"/>
            <a:chOff x="1769" y="3716"/>
            <a:chExt cx="3742" cy="244"/>
          </a:xfrm>
        </p:grpSpPr>
        <p:cxnSp>
          <p:nvCxnSpPr>
            <p:cNvPr id="2243" name="Google Shape;2243;p39"/>
            <p:cNvCxnSpPr/>
            <p:nvPr/>
          </p:nvCxnSpPr>
          <p:spPr>
            <a:xfrm>
              <a:off x="1769" y="3748"/>
              <a:ext cx="3470" cy="0"/>
            </a:xfrm>
            <a:prstGeom prst="straightConnector1">
              <a:avLst/>
            </a:prstGeom>
            <a:noFill/>
            <a:ln cap="flat" cmpd="sng" w="19050">
              <a:solidFill>
                <a:schemeClr val="dk1"/>
              </a:solidFill>
              <a:prstDash val="solid"/>
              <a:miter lim="800000"/>
              <a:headEnd len="med" w="med" type="none"/>
              <a:tailEnd len="med" w="med" type="triangle"/>
            </a:ln>
          </p:spPr>
        </p:cxnSp>
        <p:sp>
          <p:nvSpPr>
            <p:cNvPr id="2244" name="Google Shape;2244;p39"/>
            <p:cNvSpPr txBox="1"/>
            <p:nvPr/>
          </p:nvSpPr>
          <p:spPr>
            <a:xfrm>
              <a:off x="4944" y="3748"/>
              <a:ext cx="567" cy="212"/>
            </a:xfrm>
            <a:prstGeom prst="rect">
              <a:avLst/>
            </a:prstGeom>
            <a:noFill/>
            <a:ln>
              <a:noFill/>
            </a:ln>
          </p:spPr>
          <p:txBody>
            <a:bodyPr anchorCtr="0" anchor="t" bIns="45700" lIns="91425" spcFirstLastPara="1" rIns="91425" wrap="square" tIns="45700">
              <a:noAutofit/>
            </a:bodyPr>
            <a:lstStyle/>
            <a:p>
              <a:pPr indent="0" lvl="1" marL="11430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Time</a:t>
              </a:r>
              <a:endParaRPr/>
            </a:p>
          </p:txBody>
        </p:sp>
        <p:cxnSp>
          <p:nvCxnSpPr>
            <p:cNvPr id="2245" name="Google Shape;2245;p39"/>
            <p:cNvCxnSpPr/>
            <p:nvPr/>
          </p:nvCxnSpPr>
          <p:spPr>
            <a:xfrm>
              <a:off x="1950"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46" name="Google Shape;2246;p39"/>
            <p:cNvCxnSpPr/>
            <p:nvPr/>
          </p:nvCxnSpPr>
          <p:spPr>
            <a:xfrm>
              <a:off x="2290"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47" name="Google Shape;2247;p39"/>
            <p:cNvCxnSpPr/>
            <p:nvPr/>
          </p:nvCxnSpPr>
          <p:spPr>
            <a:xfrm>
              <a:off x="2631"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48" name="Google Shape;2248;p39"/>
            <p:cNvCxnSpPr/>
            <p:nvPr/>
          </p:nvCxnSpPr>
          <p:spPr>
            <a:xfrm>
              <a:off x="2971"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49" name="Google Shape;2249;p39"/>
            <p:cNvCxnSpPr/>
            <p:nvPr/>
          </p:nvCxnSpPr>
          <p:spPr>
            <a:xfrm>
              <a:off x="3311"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50" name="Google Shape;2250;p39"/>
            <p:cNvCxnSpPr/>
            <p:nvPr/>
          </p:nvCxnSpPr>
          <p:spPr>
            <a:xfrm>
              <a:off x="3651"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51" name="Google Shape;2251;p39"/>
            <p:cNvCxnSpPr/>
            <p:nvPr/>
          </p:nvCxnSpPr>
          <p:spPr>
            <a:xfrm>
              <a:off x="3991"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52" name="Google Shape;2252;p39"/>
            <p:cNvCxnSpPr/>
            <p:nvPr/>
          </p:nvCxnSpPr>
          <p:spPr>
            <a:xfrm>
              <a:off x="4332"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53" name="Google Shape;2253;p39"/>
            <p:cNvCxnSpPr/>
            <p:nvPr/>
          </p:nvCxnSpPr>
          <p:spPr>
            <a:xfrm>
              <a:off x="4672" y="3716"/>
              <a:ext cx="0" cy="57"/>
            </a:xfrm>
            <a:prstGeom prst="straightConnector1">
              <a:avLst/>
            </a:prstGeom>
            <a:noFill/>
            <a:ln cap="flat" cmpd="sng" w="19050">
              <a:solidFill>
                <a:schemeClr val="dk1"/>
              </a:solidFill>
              <a:prstDash val="solid"/>
              <a:miter lim="800000"/>
              <a:headEnd len="med" w="med" type="none"/>
              <a:tailEnd len="med" w="med" type="none"/>
            </a:ln>
          </p:spPr>
        </p:cxnSp>
        <p:cxnSp>
          <p:nvCxnSpPr>
            <p:cNvPr id="2254" name="Google Shape;2254;p39"/>
            <p:cNvCxnSpPr/>
            <p:nvPr/>
          </p:nvCxnSpPr>
          <p:spPr>
            <a:xfrm>
              <a:off x="5012" y="3716"/>
              <a:ext cx="0" cy="57"/>
            </a:xfrm>
            <a:prstGeom prst="straightConnector1">
              <a:avLst/>
            </a:prstGeom>
            <a:noFill/>
            <a:ln cap="flat" cmpd="sng" w="19050">
              <a:solidFill>
                <a:schemeClr val="dk1"/>
              </a:solidFill>
              <a:prstDash val="solid"/>
              <a:miter lim="800000"/>
              <a:headEnd len="med" w="med" type="none"/>
              <a:tailEnd len="med" w="med" type="none"/>
            </a:ln>
          </p:spPr>
        </p:cxnSp>
        <p:sp>
          <p:nvSpPr>
            <p:cNvPr id="2255" name="Google Shape;2255;p39"/>
            <p:cNvSpPr txBox="1"/>
            <p:nvPr/>
          </p:nvSpPr>
          <p:spPr>
            <a:xfrm>
              <a:off x="1944"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CC1</a:t>
              </a:r>
              <a:endParaRPr/>
            </a:p>
          </p:txBody>
        </p:sp>
        <p:sp>
          <p:nvSpPr>
            <p:cNvPr id="2256" name="Google Shape;2256;p39"/>
            <p:cNvSpPr txBox="1"/>
            <p:nvPr/>
          </p:nvSpPr>
          <p:spPr>
            <a:xfrm>
              <a:off x="2965"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CC4</a:t>
              </a:r>
              <a:endParaRPr/>
            </a:p>
          </p:txBody>
        </p:sp>
        <p:sp>
          <p:nvSpPr>
            <p:cNvPr id="2257" name="Google Shape;2257;p39"/>
            <p:cNvSpPr txBox="1"/>
            <p:nvPr/>
          </p:nvSpPr>
          <p:spPr>
            <a:xfrm>
              <a:off x="3305"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CC5</a:t>
              </a:r>
              <a:endParaRPr/>
            </a:p>
          </p:txBody>
        </p:sp>
        <p:sp>
          <p:nvSpPr>
            <p:cNvPr id="2258" name="Google Shape;2258;p39"/>
            <p:cNvSpPr txBox="1"/>
            <p:nvPr/>
          </p:nvSpPr>
          <p:spPr>
            <a:xfrm>
              <a:off x="3645"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CC6</a:t>
              </a:r>
              <a:endParaRPr/>
            </a:p>
          </p:txBody>
        </p:sp>
        <p:sp>
          <p:nvSpPr>
            <p:cNvPr id="2259" name="Google Shape;2259;p39"/>
            <p:cNvSpPr txBox="1"/>
            <p:nvPr/>
          </p:nvSpPr>
          <p:spPr>
            <a:xfrm>
              <a:off x="3991" y="3773"/>
              <a:ext cx="347"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CC7</a:t>
              </a:r>
              <a:endParaRPr/>
            </a:p>
          </p:txBody>
        </p:sp>
        <p:sp>
          <p:nvSpPr>
            <p:cNvPr id="2260" name="Google Shape;2260;p39"/>
            <p:cNvSpPr txBox="1"/>
            <p:nvPr/>
          </p:nvSpPr>
          <p:spPr>
            <a:xfrm>
              <a:off x="4329"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CC8</a:t>
              </a:r>
              <a:endParaRPr/>
            </a:p>
          </p:txBody>
        </p:sp>
        <p:sp>
          <p:nvSpPr>
            <p:cNvPr id="2261" name="Google Shape;2261;p39"/>
            <p:cNvSpPr txBox="1"/>
            <p:nvPr/>
          </p:nvSpPr>
          <p:spPr>
            <a:xfrm>
              <a:off x="4674"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CC9</a:t>
              </a:r>
              <a:endParaRPr/>
            </a:p>
          </p:txBody>
        </p:sp>
        <p:sp>
          <p:nvSpPr>
            <p:cNvPr id="2262" name="Google Shape;2262;p39"/>
            <p:cNvSpPr txBox="1"/>
            <p:nvPr/>
          </p:nvSpPr>
          <p:spPr>
            <a:xfrm>
              <a:off x="2284" y="3773"/>
              <a:ext cx="347"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CC2</a:t>
              </a:r>
              <a:endParaRPr/>
            </a:p>
          </p:txBody>
        </p:sp>
        <p:sp>
          <p:nvSpPr>
            <p:cNvPr id="2263" name="Google Shape;2263;p39"/>
            <p:cNvSpPr txBox="1"/>
            <p:nvPr/>
          </p:nvSpPr>
          <p:spPr>
            <a:xfrm>
              <a:off x="2625" y="3773"/>
              <a:ext cx="346" cy="173"/>
            </a:xfrm>
            <a:prstGeom prst="rect">
              <a:avLst/>
            </a:prstGeom>
            <a:noFill/>
            <a:ln>
              <a:noFill/>
            </a:ln>
          </p:spPr>
          <p:txBody>
            <a:bodyPr anchorCtr="0" anchor="t" bIns="0" lIns="0" spcFirstLastPara="1" rIns="0" wrap="square" tIns="0">
              <a:noAutofit/>
            </a:bodyPr>
            <a:lstStyle/>
            <a:p>
              <a:pPr indent="0" lvl="1" marL="114300" marR="0" rtl="0" algn="l">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CC3</a:t>
              </a:r>
              <a:endParaRPr/>
            </a:p>
          </p:txBody>
        </p:sp>
      </p:grpSp>
      <p:grpSp>
        <p:nvGrpSpPr>
          <p:cNvPr id="2264" name="Google Shape;2264;p39"/>
          <p:cNvGrpSpPr/>
          <p:nvPr/>
        </p:nvGrpSpPr>
        <p:grpSpPr>
          <a:xfrm>
            <a:off x="4695825" y="3462337"/>
            <a:ext cx="538162" cy="1462087"/>
            <a:chOff x="2972" y="2477"/>
            <a:chExt cx="339" cy="921"/>
          </a:xfrm>
        </p:grpSpPr>
        <p:sp>
          <p:nvSpPr>
            <p:cNvPr id="2265" name="Google Shape;2265;p39"/>
            <p:cNvSpPr txBox="1"/>
            <p:nvPr/>
          </p:nvSpPr>
          <p:spPr>
            <a:xfrm>
              <a:off x="2972" y="2477"/>
              <a:ext cx="339" cy="233"/>
            </a:xfrm>
            <a:prstGeom prst="rect">
              <a:avLst/>
            </a:prstGeom>
            <a:noFill/>
            <a:ln cap="flat" cmpd="sng" w="12700">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2266" name="Google Shape;2266;p39"/>
            <p:cNvSpPr txBox="1"/>
            <p:nvPr/>
          </p:nvSpPr>
          <p:spPr>
            <a:xfrm>
              <a:off x="2973" y="2710"/>
              <a:ext cx="338" cy="22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2267" name="Google Shape;2267;p39"/>
            <p:cNvSpPr txBox="1"/>
            <p:nvPr/>
          </p:nvSpPr>
          <p:spPr>
            <a:xfrm>
              <a:off x="2973" y="2937"/>
              <a:ext cx="338" cy="23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2268" name="Google Shape;2268;p39"/>
            <p:cNvSpPr txBox="1"/>
            <p:nvPr/>
          </p:nvSpPr>
          <p:spPr>
            <a:xfrm>
              <a:off x="2972" y="3169"/>
              <a:ext cx="339"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nvGrpSpPr>
          <p:cNvPr id="2269" name="Google Shape;2269;p39"/>
          <p:cNvGrpSpPr/>
          <p:nvPr/>
        </p:nvGrpSpPr>
        <p:grpSpPr>
          <a:xfrm>
            <a:off x="5233987" y="3462337"/>
            <a:ext cx="538162" cy="1827212"/>
            <a:chOff x="3311" y="2477"/>
            <a:chExt cx="339" cy="1151"/>
          </a:xfrm>
        </p:grpSpPr>
        <p:sp>
          <p:nvSpPr>
            <p:cNvPr id="2270" name="Google Shape;2270;p39"/>
            <p:cNvSpPr txBox="1"/>
            <p:nvPr/>
          </p:nvSpPr>
          <p:spPr>
            <a:xfrm>
              <a:off x="3311" y="2477"/>
              <a:ext cx="339" cy="23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2271" name="Google Shape;2271;p39"/>
            <p:cNvSpPr txBox="1"/>
            <p:nvPr/>
          </p:nvSpPr>
          <p:spPr>
            <a:xfrm>
              <a:off x="3311" y="2710"/>
              <a:ext cx="339" cy="228"/>
            </a:xfrm>
            <a:prstGeom prst="rect">
              <a:avLst/>
            </a:prstGeom>
            <a:noFill/>
            <a:ln cap="flat" cmpd="sng" w="12700">
              <a:solidFill>
                <a:schemeClr val="dk1"/>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2272" name="Google Shape;2272;p39"/>
            <p:cNvSpPr txBox="1"/>
            <p:nvPr/>
          </p:nvSpPr>
          <p:spPr>
            <a:xfrm>
              <a:off x="3311" y="2937"/>
              <a:ext cx="339" cy="23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2273" name="Google Shape;2273;p39"/>
            <p:cNvSpPr txBox="1"/>
            <p:nvPr/>
          </p:nvSpPr>
          <p:spPr>
            <a:xfrm>
              <a:off x="3311" y="3169"/>
              <a:ext cx="339"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2274" name="Google Shape;2274;p39"/>
            <p:cNvSpPr txBox="1"/>
            <p:nvPr/>
          </p:nvSpPr>
          <p:spPr>
            <a:xfrm>
              <a:off x="3311" y="3399"/>
              <a:ext cx="339" cy="22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nvGrpSpPr>
          <p:cNvPr id="2275" name="Google Shape;2275;p39"/>
          <p:cNvGrpSpPr/>
          <p:nvPr/>
        </p:nvGrpSpPr>
        <p:grpSpPr>
          <a:xfrm>
            <a:off x="589756" y="3173412"/>
            <a:ext cx="2385218" cy="2486025"/>
            <a:chOff x="386" y="2295"/>
            <a:chExt cx="1502" cy="1566"/>
          </a:xfrm>
        </p:grpSpPr>
        <p:sp>
          <p:nvSpPr>
            <p:cNvPr id="2276" name="Google Shape;2276;p39"/>
            <p:cNvSpPr txBox="1"/>
            <p:nvPr/>
          </p:nvSpPr>
          <p:spPr>
            <a:xfrm>
              <a:off x="704" y="2478"/>
              <a:ext cx="1087" cy="2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$t7, 8($s3)</a:t>
              </a:r>
              <a:endParaRPr/>
            </a:p>
          </p:txBody>
        </p:sp>
        <p:sp>
          <p:nvSpPr>
            <p:cNvPr id="2277" name="Google Shape;2277;p39"/>
            <p:cNvSpPr txBox="1"/>
            <p:nvPr/>
          </p:nvSpPr>
          <p:spPr>
            <a:xfrm>
              <a:off x="704" y="2705"/>
              <a:ext cx="1087" cy="2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$t6, 8($s5)</a:t>
              </a:r>
              <a:endParaRPr/>
            </a:p>
          </p:txBody>
        </p:sp>
        <p:sp>
          <p:nvSpPr>
            <p:cNvPr id="2278" name="Google Shape;2278;p39"/>
            <p:cNvSpPr txBox="1"/>
            <p:nvPr/>
          </p:nvSpPr>
          <p:spPr>
            <a:xfrm>
              <a:off x="704" y="2938"/>
              <a:ext cx="1087" cy="2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ori	$t4, $s3, 7</a:t>
              </a:r>
              <a:endParaRPr/>
            </a:p>
          </p:txBody>
        </p:sp>
        <p:sp>
          <p:nvSpPr>
            <p:cNvPr id="2279" name="Google Shape;2279;p39"/>
            <p:cNvSpPr txBox="1"/>
            <p:nvPr/>
          </p:nvSpPr>
          <p:spPr>
            <a:xfrm>
              <a:off x="704" y="3170"/>
              <a:ext cx="1184" cy="2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$s5, $s2, $t3</a:t>
              </a:r>
              <a:endParaRPr/>
            </a:p>
          </p:txBody>
        </p:sp>
        <p:sp>
          <p:nvSpPr>
            <p:cNvPr id="2280" name="Google Shape;2280;p39"/>
            <p:cNvSpPr txBox="1"/>
            <p:nvPr/>
          </p:nvSpPr>
          <p:spPr>
            <a:xfrm>
              <a:off x="704" y="3397"/>
              <a:ext cx="1087" cy="2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sw 	$s2, 10($s3)</a:t>
              </a:r>
              <a:endParaRPr/>
            </a:p>
          </p:txBody>
        </p:sp>
        <p:cxnSp>
          <p:nvCxnSpPr>
            <p:cNvPr id="2281" name="Google Shape;2281;p39"/>
            <p:cNvCxnSpPr/>
            <p:nvPr/>
          </p:nvCxnSpPr>
          <p:spPr>
            <a:xfrm>
              <a:off x="498" y="2295"/>
              <a:ext cx="0" cy="1566"/>
            </a:xfrm>
            <a:prstGeom prst="straightConnector1">
              <a:avLst/>
            </a:prstGeom>
            <a:noFill/>
            <a:ln cap="flat" cmpd="sng" w="12700">
              <a:solidFill>
                <a:schemeClr val="dk1"/>
              </a:solidFill>
              <a:prstDash val="solid"/>
              <a:miter lim="800000"/>
              <a:headEnd len="med" w="med" type="none"/>
              <a:tailEnd len="med" w="med" type="triangle"/>
            </a:ln>
          </p:spPr>
        </p:cxnSp>
        <p:sp>
          <p:nvSpPr>
            <p:cNvPr id="2282" name="Google Shape;2282;p39"/>
            <p:cNvSpPr txBox="1"/>
            <p:nvPr/>
          </p:nvSpPr>
          <p:spPr>
            <a:xfrm rot="-5400000">
              <a:off x="-114" y="2930"/>
              <a:ext cx="1225" cy="226"/>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Instruction Order</a:t>
              </a:r>
              <a:endParaRPr/>
            </a:p>
          </p:txBody>
        </p:sp>
      </p:grpSp>
      <p:grpSp>
        <p:nvGrpSpPr>
          <p:cNvPr id="2283" name="Google Shape;2283;p39"/>
          <p:cNvGrpSpPr/>
          <p:nvPr/>
        </p:nvGrpSpPr>
        <p:grpSpPr>
          <a:xfrm>
            <a:off x="947737" y="2166937"/>
            <a:ext cx="4826000" cy="3125787"/>
            <a:chOff x="611" y="1661"/>
            <a:chExt cx="3040" cy="1969"/>
          </a:xfrm>
        </p:grpSpPr>
        <p:sp>
          <p:nvSpPr>
            <p:cNvPr id="2284" name="Google Shape;2284;p39"/>
            <p:cNvSpPr/>
            <p:nvPr/>
          </p:nvSpPr>
          <p:spPr>
            <a:xfrm>
              <a:off x="2925" y="2001"/>
              <a:ext cx="567" cy="477"/>
            </a:xfrm>
            <a:custGeom>
              <a:rect b="b" l="l" r="r" t="t"/>
              <a:pathLst>
                <a:path extrusionOk="0" fill="none" h="21600" w="21599">
                  <a:moveTo>
                    <a:pt x="-1" y="0"/>
                  </a:moveTo>
                  <a:cubicBezTo>
                    <a:pt x="11836" y="0"/>
                    <a:pt x="21467" y="9525"/>
                    <a:pt x="21598" y="21361"/>
                  </a:cubicBezTo>
                </a:path>
                <a:path extrusionOk="0" h="21600" w="21599">
                  <a:moveTo>
                    <a:pt x="-1" y="0"/>
                  </a:moveTo>
                  <a:cubicBezTo>
                    <a:pt x="11836" y="0"/>
                    <a:pt x="21467" y="9525"/>
                    <a:pt x="21598" y="21361"/>
                  </a:cubicBezTo>
                  <a:lnTo>
                    <a:pt x="0" y="21600"/>
                  </a:lnTo>
                  <a:lnTo>
                    <a:pt x="-1" y="0"/>
                  </a:lnTo>
                  <a:close/>
                </a:path>
              </a:pathLst>
            </a:cu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85" name="Google Shape;2285;p39"/>
            <p:cNvSpPr txBox="1"/>
            <p:nvPr/>
          </p:nvSpPr>
          <p:spPr>
            <a:xfrm>
              <a:off x="611" y="1661"/>
              <a:ext cx="2314" cy="634"/>
            </a:xfrm>
            <a:prstGeom prst="rect">
              <a:avLst/>
            </a:prstGeom>
            <a:noFill/>
            <a:ln cap="flat" cmpd="sng" w="19050">
              <a:solidFill>
                <a:srgbClr val="FF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Up to five instructions can be in the pipeline during the same cycle</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Instruction Level Parallelism (ILP)</a:t>
              </a:r>
              <a:endParaRPr/>
            </a:p>
          </p:txBody>
        </p:sp>
        <p:sp>
          <p:nvSpPr>
            <p:cNvPr id="2286" name="Google Shape;2286;p39"/>
            <p:cNvSpPr txBox="1"/>
            <p:nvPr/>
          </p:nvSpPr>
          <p:spPr>
            <a:xfrm>
              <a:off x="3311" y="2478"/>
              <a:ext cx="340" cy="115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287" name="Google Shape;2287;p39"/>
          <p:cNvGrpSpPr/>
          <p:nvPr/>
        </p:nvGrpSpPr>
        <p:grpSpPr>
          <a:xfrm>
            <a:off x="6205537" y="2382837"/>
            <a:ext cx="2339975" cy="2663825"/>
            <a:chOff x="3923" y="1797"/>
            <a:chExt cx="1474" cy="1678"/>
          </a:xfrm>
        </p:grpSpPr>
        <p:sp>
          <p:nvSpPr>
            <p:cNvPr id="2288" name="Google Shape;2288;p39"/>
            <p:cNvSpPr txBox="1"/>
            <p:nvPr/>
          </p:nvSpPr>
          <p:spPr>
            <a:xfrm>
              <a:off x="3923" y="1797"/>
              <a:ext cx="1474" cy="794"/>
            </a:xfrm>
            <a:prstGeom prst="rect">
              <a:avLst/>
            </a:prstGeom>
            <a:noFill/>
            <a:ln cap="flat" cmpd="sng" w="19050">
              <a:solidFill>
                <a:srgbClr val="FF0000"/>
              </a:solidFill>
              <a:prstDash val="solid"/>
              <a:miter lim="800000"/>
              <a:headEnd len="sm" w="sm" type="none"/>
              <a:tailEnd len="sm" w="sm" type="none"/>
            </a:ln>
          </p:spPr>
          <p:txBody>
            <a:bodyPr anchorCtr="0" anchor="ctr" bIns="0" lIns="72000" spcFirstLastPara="1" rIns="72000" wrap="square" tIns="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ALU instructions skip the MEM stage. Store instructions skip the WB stage </a:t>
              </a:r>
              <a:endParaRPr/>
            </a:p>
          </p:txBody>
        </p:sp>
        <p:cxnSp>
          <p:nvCxnSpPr>
            <p:cNvPr id="2289" name="Google Shape;2289;p39"/>
            <p:cNvCxnSpPr/>
            <p:nvPr/>
          </p:nvCxnSpPr>
          <p:spPr>
            <a:xfrm flipH="1">
              <a:off x="3923" y="2591"/>
              <a:ext cx="295" cy="454"/>
            </a:xfrm>
            <a:prstGeom prst="straightConnector1">
              <a:avLst/>
            </a:prstGeom>
            <a:noFill/>
            <a:ln cap="flat" cmpd="sng" w="19050">
              <a:solidFill>
                <a:srgbClr val="FF0000"/>
              </a:solidFill>
              <a:prstDash val="solid"/>
              <a:miter lim="800000"/>
              <a:headEnd len="med" w="med" type="none"/>
              <a:tailEnd len="med" w="med" type="triangle"/>
            </a:ln>
          </p:spPr>
        </p:cxnSp>
        <p:cxnSp>
          <p:nvCxnSpPr>
            <p:cNvPr id="2290" name="Google Shape;2290;p39"/>
            <p:cNvCxnSpPr/>
            <p:nvPr/>
          </p:nvCxnSpPr>
          <p:spPr>
            <a:xfrm>
              <a:off x="4830" y="2591"/>
              <a:ext cx="0" cy="884"/>
            </a:xfrm>
            <a:prstGeom prst="straightConnector1">
              <a:avLst/>
            </a:prstGeom>
            <a:noFill/>
            <a:ln cap="flat" cmpd="sng" w="19050">
              <a:solidFill>
                <a:srgbClr val="FF0000"/>
              </a:solidFill>
              <a:prstDash val="solid"/>
              <a:miter lim="800000"/>
              <a:headEnd len="med" w="med" type="none"/>
              <a:tailEnd len="med" w="med" type="triangle"/>
            </a:ln>
          </p:spPr>
        </p:cxnSp>
      </p:grpSp>
      <p:sp>
        <p:nvSpPr>
          <p:cNvPr id="2291" name="Google Shape;2291;p39"/>
          <p:cNvSpPr txBox="1"/>
          <p:nvPr/>
        </p:nvSpPr>
        <p:spPr>
          <a:xfrm>
            <a:off x="914400" y="5867400"/>
            <a:ext cx="35814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How many Clock Cycles? </a:t>
            </a:r>
            <a:endParaRPr/>
          </a:p>
        </p:txBody>
      </p:sp>
      <p:sp>
        <p:nvSpPr>
          <p:cNvPr id="2292" name="Google Shape;2292;p39"/>
          <p:cNvSpPr txBox="1"/>
          <p:nvPr/>
        </p:nvSpPr>
        <p:spPr>
          <a:xfrm>
            <a:off x="914400" y="6248400"/>
            <a:ext cx="75438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 Instructions + (5 step pipelining - 1) = 9 Clock cycles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1"/>
                                        </p:tgtEl>
                                        <p:attrNameLst>
                                          <p:attrName>style.visibility</p:attrName>
                                        </p:attrNameLst>
                                      </p:cBhvr>
                                      <p:to>
                                        <p:strVal val="visible"/>
                                      </p:to>
                                    </p:set>
                                    <p:animEffect filter="fade" transition="in">
                                      <p:cBhvr>
                                        <p:cTn dur="500"/>
                                        <p:tgtEl>
                                          <p:spTgt spid="2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4"/>
                                        </p:tgtEl>
                                        <p:attrNameLst>
                                          <p:attrName>style.visibility</p:attrName>
                                        </p:attrNameLst>
                                      </p:cBhvr>
                                      <p:to>
                                        <p:strVal val="visible"/>
                                      </p:to>
                                    </p:set>
                                    <p:animEffect filter="fade" transition="in">
                                      <p:cBhvr>
                                        <p:cTn dur="500"/>
                                        <p:tgtEl>
                                          <p:spTgt spid="2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1"/>
                                        </p:tgtEl>
                                        <p:attrNameLst>
                                          <p:attrName>style.visibility</p:attrName>
                                        </p:attrNameLst>
                                      </p:cBhvr>
                                      <p:to>
                                        <p:strVal val="visible"/>
                                      </p:to>
                                    </p:set>
                                    <p:animEffect filter="fade" transition="in">
                                      <p:cBhvr>
                                        <p:cTn dur="500"/>
                                        <p:tgtEl>
                                          <p:spTgt spid="2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2"/>
                                        </p:tgtEl>
                                        <p:attrNameLst>
                                          <p:attrName>style.visibility</p:attrName>
                                        </p:attrNameLst>
                                      </p:cBhvr>
                                      <p:to>
                                        <p:strVal val="visible"/>
                                      </p:to>
                                    </p:set>
                                    <p:animEffect filter="fade" transition="in">
                                      <p:cBhvr>
                                        <p:cTn dur="500"/>
                                        <p:tgtEl>
                                          <p:spTgt spid="2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6" name="Shape 2296"/>
        <p:cNvGrpSpPr/>
        <p:nvPr/>
      </p:nvGrpSpPr>
      <p:grpSpPr>
        <a:xfrm>
          <a:off x="0" y="0"/>
          <a:ext cx="0" cy="0"/>
          <a:chOff x="0" y="0"/>
          <a:chExt cx="0" cy="0"/>
        </a:xfrm>
      </p:grpSpPr>
      <p:sp>
        <p:nvSpPr>
          <p:cNvPr id="2297" name="Google Shape;2297;p40"/>
          <p:cNvSpPr txBox="1"/>
          <p:nvPr>
            <p:ph type="title"/>
          </p:nvPr>
        </p:nvSpPr>
        <p:spPr>
          <a:xfrm>
            <a:off x="0" y="274637"/>
            <a:ext cx="91440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Recall Single-Cycle Control – the Datapath</a:t>
            </a:r>
            <a:endParaRPr/>
          </a:p>
        </p:txBody>
      </p:sp>
      <p:pic>
        <p:nvPicPr>
          <p:cNvPr descr="F0519" id="2298" name="Google Shape;2298;p40"/>
          <p:cNvPicPr preferRelativeResize="0"/>
          <p:nvPr>
            <p:ph idx="1" type="body"/>
          </p:nvPr>
        </p:nvPicPr>
        <p:blipFill rotWithShape="1">
          <a:blip r:embed="rId3">
            <a:alphaModFix/>
          </a:blip>
          <a:srcRect b="0" l="0" r="0" t="0"/>
          <a:stretch/>
        </p:blipFill>
        <p:spPr>
          <a:xfrm>
            <a:off x="0" y="1371600"/>
            <a:ext cx="9266237" cy="518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41"/>
          <p:cNvSpPr txBox="1"/>
          <p:nvPr>
            <p:ph type="title"/>
          </p:nvPr>
        </p:nvSpPr>
        <p:spPr>
          <a:xfrm>
            <a:off x="360362" y="762000"/>
            <a:ext cx="8707437" cy="144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Recall Single-Cycle – ALU Control</a:t>
            </a:r>
            <a:br>
              <a:rPr b="0" i="0" lang="en-US" sz="4400" u="none">
                <a:solidFill>
                  <a:schemeClr val="dk2"/>
                </a:solidFill>
                <a:latin typeface="Arial"/>
                <a:ea typeface="Arial"/>
                <a:cs typeface="Arial"/>
                <a:sym typeface="Arial"/>
              </a:rPr>
            </a:br>
            <a:br>
              <a:rPr b="0" i="0" lang="en-US" sz="4400" u="none">
                <a:solidFill>
                  <a:schemeClr val="dk2"/>
                </a:solidFill>
                <a:latin typeface="Arial"/>
                <a:ea typeface="Arial"/>
                <a:cs typeface="Arial"/>
                <a:sym typeface="Arial"/>
              </a:rPr>
            </a:br>
            <a:endParaRPr/>
          </a:p>
        </p:txBody>
      </p:sp>
      <p:sp>
        <p:nvSpPr>
          <p:cNvPr id="2304" name="Google Shape;2304;p41"/>
          <p:cNvSpPr txBox="1"/>
          <p:nvPr>
            <p:ph idx="1" type="body"/>
          </p:nvPr>
        </p:nvSpPr>
        <p:spPr>
          <a:xfrm>
            <a:off x="838200" y="1143000"/>
            <a:ext cx="8305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Instruction   AluOp    Instruction  Funct Field   Desired        ALU control</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opcode                    operation                       ALU action   input</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LW         00      load word    xxxxxx     add         010</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SW         00      store word   xxxxxx     add         010</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Branch eq  01      branch eq    xxxxxx     subtract    110</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R-type     10      add          100000     add         010</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R-type     10      subtract     100010     subtract    110</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R-type     10      AND          100100     and         000</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R-type     10      OR           100101     or          001</a:t>
            </a:r>
            <a:endParaRPr/>
          </a:p>
          <a:p>
            <a:pPr indent="-342900" lvl="0" marL="34290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R-type     10      set on less  101010     set on less 111</a:t>
            </a:r>
            <a:endParaRPr/>
          </a:p>
          <a:p>
            <a:pPr indent="-254000" lvl="0" marL="342900" rtl="0" algn="l">
              <a:spcBef>
                <a:spcPts val="28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p:txBody>
      </p:sp>
      <p:sp>
        <p:nvSpPr>
          <p:cNvPr id="2305" name="Google Shape;2305;p41"/>
          <p:cNvSpPr txBox="1"/>
          <p:nvPr/>
        </p:nvSpPr>
        <p:spPr>
          <a:xfrm>
            <a:off x="2809875" y="6303962"/>
            <a:ext cx="33623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Truth table for ALU control bits</a:t>
            </a:r>
            <a:endParaRPr/>
          </a:p>
        </p:txBody>
      </p:sp>
      <p:grpSp>
        <p:nvGrpSpPr>
          <p:cNvPr id="2306" name="Google Shape;2306;p41"/>
          <p:cNvGrpSpPr/>
          <p:nvPr/>
        </p:nvGrpSpPr>
        <p:grpSpPr>
          <a:xfrm>
            <a:off x="2081212" y="3937000"/>
            <a:ext cx="5011737" cy="2428875"/>
            <a:chOff x="1311" y="2480"/>
            <a:chExt cx="3157" cy="1530"/>
          </a:xfrm>
        </p:grpSpPr>
        <p:sp>
          <p:nvSpPr>
            <p:cNvPr id="2307" name="Google Shape;2307;p41"/>
            <p:cNvSpPr/>
            <p:nvPr/>
          </p:nvSpPr>
          <p:spPr>
            <a:xfrm>
              <a:off x="1311" y="2480"/>
              <a:ext cx="3137" cy="15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8" name="Google Shape;2308;p41"/>
            <p:cNvSpPr txBox="1"/>
            <p:nvPr/>
          </p:nvSpPr>
          <p:spPr>
            <a:xfrm>
              <a:off x="1319" y="2488"/>
              <a:ext cx="3118" cy="328"/>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09" name="Google Shape;2309;p41"/>
            <p:cNvCxnSpPr/>
            <p:nvPr/>
          </p:nvCxnSpPr>
          <p:spPr>
            <a:xfrm>
              <a:off x="1319" y="2480"/>
              <a:ext cx="3121" cy="1"/>
            </a:xfrm>
            <a:prstGeom prst="straightConnector1">
              <a:avLst/>
            </a:prstGeom>
            <a:noFill/>
            <a:ln cap="flat" cmpd="sng" w="9525">
              <a:solidFill>
                <a:srgbClr val="000000"/>
              </a:solidFill>
              <a:prstDash val="solid"/>
              <a:miter lim="800000"/>
              <a:headEnd len="med" w="med" type="none"/>
              <a:tailEnd len="med" w="med" type="none"/>
            </a:ln>
          </p:spPr>
        </p:cxnSp>
        <p:sp>
          <p:nvSpPr>
            <p:cNvPr id="2310" name="Google Shape;2310;p41"/>
            <p:cNvSpPr txBox="1"/>
            <p:nvPr/>
          </p:nvSpPr>
          <p:spPr>
            <a:xfrm>
              <a:off x="1319" y="2480"/>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1" name="Google Shape;2311;p41"/>
            <p:cNvCxnSpPr/>
            <p:nvPr/>
          </p:nvCxnSpPr>
          <p:spPr>
            <a:xfrm>
              <a:off x="1319" y="2645"/>
              <a:ext cx="2441" cy="1"/>
            </a:xfrm>
            <a:prstGeom prst="straightConnector1">
              <a:avLst/>
            </a:prstGeom>
            <a:noFill/>
            <a:ln cap="flat" cmpd="sng" w="9525">
              <a:solidFill>
                <a:srgbClr val="000000"/>
              </a:solidFill>
              <a:prstDash val="solid"/>
              <a:miter lim="800000"/>
              <a:headEnd len="med" w="med" type="none"/>
              <a:tailEnd len="med" w="med" type="none"/>
            </a:ln>
          </p:spPr>
        </p:cxnSp>
        <p:sp>
          <p:nvSpPr>
            <p:cNvPr id="2312" name="Google Shape;2312;p41"/>
            <p:cNvSpPr txBox="1"/>
            <p:nvPr/>
          </p:nvSpPr>
          <p:spPr>
            <a:xfrm>
              <a:off x="1319" y="2645"/>
              <a:ext cx="244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3" name="Google Shape;2313;p41"/>
            <p:cNvCxnSpPr/>
            <p:nvPr/>
          </p:nvCxnSpPr>
          <p:spPr>
            <a:xfrm>
              <a:off x="1319" y="2811"/>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14" name="Google Shape;2314;p41"/>
            <p:cNvSpPr txBox="1"/>
            <p:nvPr/>
          </p:nvSpPr>
          <p:spPr>
            <a:xfrm>
              <a:off x="1319" y="2811"/>
              <a:ext cx="3121" cy="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5" name="Google Shape;2315;p41"/>
            <p:cNvCxnSpPr/>
            <p:nvPr/>
          </p:nvCxnSpPr>
          <p:spPr>
            <a:xfrm>
              <a:off x="1319" y="2976"/>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16" name="Google Shape;2316;p41"/>
            <p:cNvSpPr txBox="1"/>
            <p:nvPr/>
          </p:nvSpPr>
          <p:spPr>
            <a:xfrm>
              <a:off x="1319" y="2976"/>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7" name="Google Shape;2317;p41"/>
            <p:cNvCxnSpPr/>
            <p:nvPr/>
          </p:nvCxnSpPr>
          <p:spPr>
            <a:xfrm>
              <a:off x="1319" y="3141"/>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18" name="Google Shape;2318;p41"/>
            <p:cNvSpPr txBox="1"/>
            <p:nvPr/>
          </p:nvSpPr>
          <p:spPr>
            <a:xfrm>
              <a:off x="1319" y="3141"/>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9" name="Google Shape;2319;p41"/>
            <p:cNvCxnSpPr/>
            <p:nvPr/>
          </p:nvCxnSpPr>
          <p:spPr>
            <a:xfrm>
              <a:off x="1319" y="3307"/>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20" name="Google Shape;2320;p41"/>
            <p:cNvSpPr txBox="1"/>
            <p:nvPr/>
          </p:nvSpPr>
          <p:spPr>
            <a:xfrm>
              <a:off x="1319" y="3307"/>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21" name="Google Shape;2321;p41"/>
            <p:cNvCxnSpPr/>
            <p:nvPr/>
          </p:nvCxnSpPr>
          <p:spPr>
            <a:xfrm>
              <a:off x="1319" y="3472"/>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22" name="Google Shape;2322;p41"/>
            <p:cNvSpPr txBox="1"/>
            <p:nvPr/>
          </p:nvSpPr>
          <p:spPr>
            <a:xfrm>
              <a:off x="1319" y="3472"/>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23" name="Google Shape;2323;p41"/>
            <p:cNvCxnSpPr/>
            <p:nvPr/>
          </p:nvCxnSpPr>
          <p:spPr>
            <a:xfrm>
              <a:off x="1319" y="3638"/>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24" name="Google Shape;2324;p41"/>
            <p:cNvSpPr txBox="1"/>
            <p:nvPr/>
          </p:nvSpPr>
          <p:spPr>
            <a:xfrm>
              <a:off x="1319" y="3638"/>
              <a:ext cx="3121" cy="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25" name="Google Shape;2325;p41"/>
            <p:cNvCxnSpPr/>
            <p:nvPr/>
          </p:nvCxnSpPr>
          <p:spPr>
            <a:xfrm>
              <a:off x="1319" y="3803"/>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26" name="Google Shape;2326;p41"/>
            <p:cNvSpPr txBox="1"/>
            <p:nvPr/>
          </p:nvSpPr>
          <p:spPr>
            <a:xfrm>
              <a:off x="1319" y="3803"/>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27" name="Google Shape;2327;p41"/>
            <p:cNvCxnSpPr/>
            <p:nvPr/>
          </p:nvCxnSpPr>
          <p:spPr>
            <a:xfrm>
              <a:off x="1319" y="3968"/>
              <a:ext cx="3113" cy="1"/>
            </a:xfrm>
            <a:prstGeom prst="straightConnector1">
              <a:avLst/>
            </a:prstGeom>
            <a:noFill/>
            <a:ln cap="flat" cmpd="sng" w="9525">
              <a:solidFill>
                <a:srgbClr val="000000"/>
              </a:solidFill>
              <a:prstDash val="solid"/>
              <a:miter lim="800000"/>
              <a:headEnd len="med" w="med" type="none"/>
              <a:tailEnd len="med" w="med" type="none"/>
            </a:ln>
          </p:spPr>
        </p:cxnSp>
        <p:sp>
          <p:nvSpPr>
            <p:cNvPr id="2328" name="Google Shape;2328;p41"/>
            <p:cNvSpPr txBox="1"/>
            <p:nvPr/>
          </p:nvSpPr>
          <p:spPr>
            <a:xfrm>
              <a:off x="1319" y="3968"/>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9" name="Google Shape;2329;p41"/>
            <p:cNvSpPr txBox="1"/>
            <p:nvPr/>
          </p:nvSpPr>
          <p:spPr>
            <a:xfrm>
              <a:off x="1679" y="2515"/>
              <a:ext cx="501"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ALUOp</a:t>
              </a:r>
              <a:endParaRPr/>
            </a:p>
          </p:txBody>
        </p:sp>
        <p:sp>
          <p:nvSpPr>
            <p:cNvPr id="2330" name="Google Shape;2330;p41"/>
            <p:cNvSpPr txBox="1"/>
            <p:nvPr/>
          </p:nvSpPr>
          <p:spPr>
            <a:xfrm>
              <a:off x="2797" y="2515"/>
              <a:ext cx="7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Funct field</a:t>
              </a:r>
              <a:endParaRPr/>
            </a:p>
          </p:txBody>
        </p:sp>
        <p:sp>
          <p:nvSpPr>
            <p:cNvPr id="2331" name="Google Shape;2331;p41"/>
            <p:cNvSpPr txBox="1"/>
            <p:nvPr/>
          </p:nvSpPr>
          <p:spPr>
            <a:xfrm>
              <a:off x="3799" y="2515"/>
              <a:ext cx="669"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Operation</a:t>
              </a:r>
              <a:endParaRPr/>
            </a:p>
          </p:txBody>
        </p:sp>
        <p:sp>
          <p:nvSpPr>
            <p:cNvPr id="2332" name="Google Shape;2332;p41"/>
            <p:cNvSpPr txBox="1"/>
            <p:nvPr/>
          </p:nvSpPr>
          <p:spPr>
            <a:xfrm>
              <a:off x="1354" y="2681"/>
              <a:ext cx="573"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ALUOp1</a:t>
              </a:r>
              <a:endParaRPr/>
            </a:p>
          </p:txBody>
        </p:sp>
        <p:sp>
          <p:nvSpPr>
            <p:cNvPr id="2333" name="Google Shape;2333;p41"/>
            <p:cNvSpPr txBox="1"/>
            <p:nvPr/>
          </p:nvSpPr>
          <p:spPr>
            <a:xfrm>
              <a:off x="1934" y="2681"/>
              <a:ext cx="573"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ALUOp0</a:t>
              </a:r>
              <a:endParaRPr/>
            </a:p>
          </p:txBody>
        </p:sp>
        <p:sp>
          <p:nvSpPr>
            <p:cNvPr id="2334" name="Google Shape;2334;p41"/>
            <p:cNvSpPr txBox="1"/>
            <p:nvPr/>
          </p:nvSpPr>
          <p:spPr>
            <a:xfrm>
              <a:off x="2510" y="2681"/>
              <a:ext cx="2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F5</a:t>
              </a:r>
              <a:endParaRPr/>
            </a:p>
          </p:txBody>
        </p:sp>
        <p:sp>
          <p:nvSpPr>
            <p:cNvPr id="2335" name="Google Shape;2335;p41"/>
            <p:cNvSpPr txBox="1"/>
            <p:nvPr/>
          </p:nvSpPr>
          <p:spPr>
            <a:xfrm>
              <a:off x="2724" y="2681"/>
              <a:ext cx="2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F4</a:t>
              </a:r>
              <a:endParaRPr/>
            </a:p>
          </p:txBody>
        </p:sp>
        <p:sp>
          <p:nvSpPr>
            <p:cNvPr id="2336" name="Google Shape;2336;p41"/>
            <p:cNvSpPr txBox="1"/>
            <p:nvPr/>
          </p:nvSpPr>
          <p:spPr>
            <a:xfrm>
              <a:off x="2938" y="2681"/>
              <a:ext cx="2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F3</a:t>
              </a:r>
              <a:endParaRPr/>
            </a:p>
          </p:txBody>
        </p:sp>
        <p:sp>
          <p:nvSpPr>
            <p:cNvPr id="2337" name="Google Shape;2337;p41"/>
            <p:cNvSpPr txBox="1"/>
            <p:nvPr/>
          </p:nvSpPr>
          <p:spPr>
            <a:xfrm>
              <a:off x="3151" y="2681"/>
              <a:ext cx="2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F2</a:t>
              </a:r>
              <a:endParaRPr/>
            </a:p>
          </p:txBody>
        </p:sp>
        <p:sp>
          <p:nvSpPr>
            <p:cNvPr id="2338" name="Google Shape;2338;p41"/>
            <p:cNvSpPr txBox="1"/>
            <p:nvPr/>
          </p:nvSpPr>
          <p:spPr>
            <a:xfrm>
              <a:off x="3365" y="2681"/>
              <a:ext cx="2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F1</a:t>
              </a:r>
              <a:endParaRPr/>
            </a:p>
          </p:txBody>
        </p:sp>
        <p:sp>
          <p:nvSpPr>
            <p:cNvPr id="2339" name="Google Shape;2339;p41"/>
            <p:cNvSpPr txBox="1"/>
            <p:nvPr/>
          </p:nvSpPr>
          <p:spPr>
            <a:xfrm>
              <a:off x="3579" y="2681"/>
              <a:ext cx="212" cy="1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F0</a:t>
              </a:r>
              <a:endParaRPr/>
            </a:p>
          </p:txBody>
        </p:sp>
        <p:sp>
          <p:nvSpPr>
            <p:cNvPr id="2340" name="Google Shape;2340;p41"/>
            <p:cNvSpPr txBox="1"/>
            <p:nvPr/>
          </p:nvSpPr>
          <p:spPr>
            <a:xfrm>
              <a:off x="1573" y="2846"/>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41" name="Google Shape;2341;p41"/>
            <p:cNvSpPr txBox="1"/>
            <p:nvPr/>
          </p:nvSpPr>
          <p:spPr>
            <a:xfrm>
              <a:off x="2152" y="2846"/>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42" name="Google Shape;2342;p41"/>
            <p:cNvSpPr txBox="1"/>
            <p:nvPr/>
          </p:nvSpPr>
          <p:spPr>
            <a:xfrm>
              <a:off x="2542" y="2846"/>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43" name="Google Shape;2343;p41"/>
            <p:cNvSpPr txBox="1"/>
            <p:nvPr/>
          </p:nvSpPr>
          <p:spPr>
            <a:xfrm>
              <a:off x="2756" y="2846"/>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44" name="Google Shape;2344;p41"/>
            <p:cNvSpPr txBox="1"/>
            <p:nvPr/>
          </p:nvSpPr>
          <p:spPr>
            <a:xfrm>
              <a:off x="2969" y="2846"/>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45" name="Google Shape;2345;p41"/>
            <p:cNvSpPr txBox="1"/>
            <p:nvPr/>
          </p:nvSpPr>
          <p:spPr>
            <a:xfrm>
              <a:off x="3183" y="2846"/>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46" name="Google Shape;2346;p41"/>
            <p:cNvSpPr txBox="1"/>
            <p:nvPr/>
          </p:nvSpPr>
          <p:spPr>
            <a:xfrm>
              <a:off x="3397" y="2846"/>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47" name="Google Shape;2347;p41"/>
            <p:cNvSpPr txBox="1"/>
            <p:nvPr/>
          </p:nvSpPr>
          <p:spPr>
            <a:xfrm>
              <a:off x="3610" y="2846"/>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48" name="Google Shape;2348;p41"/>
            <p:cNvSpPr txBox="1"/>
            <p:nvPr/>
          </p:nvSpPr>
          <p:spPr>
            <a:xfrm>
              <a:off x="3994" y="2846"/>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010</a:t>
              </a:r>
              <a:endParaRPr/>
            </a:p>
          </p:txBody>
        </p:sp>
        <p:sp>
          <p:nvSpPr>
            <p:cNvPr id="2349" name="Google Shape;2349;p41"/>
            <p:cNvSpPr txBox="1"/>
            <p:nvPr/>
          </p:nvSpPr>
          <p:spPr>
            <a:xfrm>
              <a:off x="1566" y="3011"/>
              <a:ext cx="71"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50" name="Google Shape;2350;p41"/>
            <p:cNvSpPr txBox="1"/>
            <p:nvPr/>
          </p:nvSpPr>
          <p:spPr>
            <a:xfrm>
              <a:off x="2152" y="3011"/>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51" name="Google Shape;2351;p41"/>
            <p:cNvSpPr txBox="1"/>
            <p:nvPr/>
          </p:nvSpPr>
          <p:spPr>
            <a:xfrm>
              <a:off x="2542" y="3011"/>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52" name="Google Shape;2352;p41"/>
            <p:cNvSpPr txBox="1"/>
            <p:nvPr/>
          </p:nvSpPr>
          <p:spPr>
            <a:xfrm>
              <a:off x="2756" y="3011"/>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53" name="Google Shape;2353;p41"/>
            <p:cNvSpPr txBox="1"/>
            <p:nvPr/>
          </p:nvSpPr>
          <p:spPr>
            <a:xfrm>
              <a:off x="2969" y="3011"/>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54" name="Google Shape;2354;p41"/>
            <p:cNvSpPr txBox="1"/>
            <p:nvPr/>
          </p:nvSpPr>
          <p:spPr>
            <a:xfrm>
              <a:off x="3183" y="3011"/>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55" name="Google Shape;2355;p41"/>
            <p:cNvSpPr txBox="1"/>
            <p:nvPr/>
          </p:nvSpPr>
          <p:spPr>
            <a:xfrm>
              <a:off x="3397" y="3011"/>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56" name="Google Shape;2356;p41"/>
            <p:cNvSpPr txBox="1"/>
            <p:nvPr/>
          </p:nvSpPr>
          <p:spPr>
            <a:xfrm>
              <a:off x="3610" y="3011"/>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57" name="Google Shape;2357;p41"/>
            <p:cNvSpPr txBox="1"/>
            <p:nvPr/>
          </p:nvSpPr>
          <p:spPr>
            <a:xfrm>
              <a:off x="3994" y="3011"/>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110</a:t>
              </a:r>
              <a:endParaRPr/>
            </a:p>
          </p:txBody>
        </p:sp>
        <p:sp>
          <p:nvSpPr>
            <p:cNvPr id="2358" name="Google Shape;2358;p41"/>
            <p:cNvSpPr txBox="1"/>
            <p:nvPr/>
          </p:nvSpPr>
          <p:spPr>
            <a:xfrm>
              <a:off x="1573" y="3177"/>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59" name="Google Shape;2359;p41"/>
            <p:cNvSpPr txBox="1"/>
            <p:nvPr/>
          </p:nvSpPr>
          <p:spPr>
            <a:xfrm>
              <a:off x="2145" y="3177"/>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60" name="Google Shape;2360;p41"/>
            <p:cNvSpPr txBox="1"/>
            <p:nvPr/>
          </p:nvSpPr>
          <p:spPr>
            <a:xfrm>
              <a:off x="2542" y="3177"/>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61" name="Google Shape;2361;p41"/>
            <p:cNvSpPr txBox="1"/>
            <p:nvPr/>
          </p:nvSpPr>
          <p:spPr>
            <a:xfrm>
              <a:off x="2756" y="3177"/>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62" name="Google Shape;2362;p41"/>
            <p:cNvSpPr txBox="1"/>
            <p:nvPr/>
          </p:nvSpPr>
          <p:spPr>
            <a:xfrm>
              <a:off x="2976" y="3177"/>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63" name="Google Shape;2363;p41"/>
            <p:cNvSpPr txBox="1"/>
            <p:nvPr/>
          </p:nvSpPr>
          <p:spPr>
            <a:xfrm>
              <a:off x="3190" y="3177"/>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64" name="Google Shape;2364;p41"/>
            <p:cNvSpPr txBox="1"/>
            <p:nvPr/>
          </p:nvSpPr>
          <p:spPr>
            <a:xfrm>
              <a:off x="3403" y="3177"/>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65" name="Google Shape;2365;p41"/>
            <p:cNvSpPr txBox="1"/>
            <p:nvPr/>
          </p:nvSpPr>
          <p:spPr>
            <a:xfrm>
              <a:off x="3617" y="3177"/>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66" name="Google Shape;2366;p41"/>
            <p:cNvSpPr txBox="1"/>
            <p:nvPr/>
          </p:nvSpPr>
          <p:spPr>
            <a:xfrm>
              <a:off x="3994" y="3177"/>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010</a:t>
              </a:r>
              <a:endParaRPr/>
            </a:p>
          </p:txBody>
        </p:sp>
        <p:sp>
          <p:nvSpPr>
            <p:cNvPr id="2367" name="Google Shape;2367;p41"/>
            <p:cNvSpPr txBox="1"/>
            <p:nvPr/>
          </p:nvSpPr>
          <p:spPr>
            <a:xfrm>
              <a:off x="1573" y="3342"/>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68" name="Google Shape;2368;p41"/>
            <p:cNvSpPr txBox="1"/>
            <p:nvPr/>
          </p:nvSpPr>
          <p:spPr>
            <a:xfrm>
              <a:off x="2145" y="3342"/>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69" name="Google Shape;2369;p41"/>
            <p:cNvSpPr txBox="1"/>
            <p:nvPr/>
          </p:nvSpPr>
          <p:spPr>
            <a:xfrm>
              <a:off x="2542" y="3342"/>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70" name="Google Shape;2370;p41"/>
            <p:cNvSpPr txBox="1"/>
            <p:nvPr/>
          </p:nvSpPr>
          <p:spPr>
            <a:xfrm>
              <a:off x="2756" y="3342"/>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71" name="Google Shape;2371;p41"/>
            <p:cNvSpPr txBox="1"/>
            <p:nvPr/>
          </p:nvSpPr>
          <p:spPr>
            <a:xfrm>
              <a:off x="2976" y="3342"/>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72" name="Google Shape;2372;p41"/>
            <p:cNvSpPr txBox="1"/>
            <p:nvPr/>
          </p:nvSpPr>
          <p:spPr>
            <a:xfrm>
              <a:off x="3190" y="3342"/>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73" name="Google Shape;2373;p41"/>
            <p:cNvSpPr txBox="1"/>
            <p:nvPr/>
          </p:nvSpPr>
          <p:spPr>
            <a:xfrm>
              <a:off x="3403" y="3342"/>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74" name="Google Shape;2374;p41"/>
            <p:cNvSpPr txBox="1"/>
            <p:nvPr/>
          </p:nvSpPr>
          <p:spPr>
            <a:xfrm>
              <a:off x="3617" y="3342"/>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75" name="Google Shape;2375;p41"/>
            <p:cNvSpPr txBox="1"/>
            <p:nvPr/>
          </p:nvSpPr>
          <p:spPr>
            <a:xfrm>
              <a:off x="3994" y="3342"/>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110</a:t>
              </a:r>
              <a:endParaRPr/>
            </a:p>
          </p:txBody>
        </p:sp>
        <p:sp>
          <p:nvSpPr>
            <p:cNvPr id="2376" name="Google Shape;2376;p41"/>
            <p:cNvSpPr txBox="1"/>
            <p:nvPr/>
          </p:nvSpPr>
          <p:spPr>
            <a:xfrm>
              <a:off x="1573" y="350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77" name="Google Shape;2377;p41"/>
            <p:cNvSpPr txBox="1"/>
            <p:nvPr/>
          </p:nvSpPr>
          <p:spPr>
            <a:xfrm>
              <a:off x="2145" y="3508"/>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78" name="Google Shape;2378;p41"/>
            <p:cNvSpPr txBox="1"/>
            <p:nvPr/>
          </p:nvSpPr>
          <p:spPr>
            <a:xfrm>
              <a:off x="2542" y="3508"/>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79" name="Google Shape;2379;p41"/>
            <p:cNvSpPr txBox="1"/>
            <p:nvPr/>
          </p:nvSpPr>
          <p:spPr>
            <a:xfrm>
              <a:off x="2756" y="3508"/>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80" name="Google Shape;2380;p41"/>
            <p:cNvSpPr txBox="1"/>
            <p:nvPr/>
          </p:nvSpPr>
          <p:spPr>
            <a:xfrm>
              <a:off x="2976" y="350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81" name="Google Shape;2381;p41"/>
            <p:cNvSpPr txBox="1"/>
            <p:nvPr/>
          </p:nvSpPr>
          <p:spPr>
            <a:xfrm>
              <a:off x="3190" y="350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82" name="Google Shape;2382;p41"/>
            <p:cNvSpPr txBox="1"/>
            <p:nvPr/>
          </p:nvSpPr>
          <p:spPr>
            <a:xfrm>
              <a:off x="3403" y="350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83" name="Google Shape;2383;p41"/>
            <p:cNvSpPr txBox="1"/>
            <p:nvPr/>
          </p:nvSpPr>
          <p:spPr>
            <a:xfrm>
              <a:off x="3617" y="350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84" name="Google Shape;2384;p41"/>
            <p:cNvSpPr txBox="1"/>
            <p:nvPr/>
          </p:nvSpPr>
          <p:spPr>
            <a:xfrm>
              <a:off x="3994" y="3508"/>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000</a:t>
              </a:r>
              <a:endParaRPr/>
            </a:p>
          </p:txBody>
        </p:sp>
        <p:sp>
          <p:nvSpPr>
            <p:cNvPr id="2385" name="Google Shape;2385;p41"/>
            <p:cNvSpPr txBox="1"/>
            <p:nvPr/>
          </p:nvSpPr>
          <p:spPr>
            <a:xfrm>
              <a:off x="1573" y="3673"/>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86" name="Google Shape;2386;p41"/>
            <p:cNvSpPr txBox="1"/>
            <p:nvPr/>
          </p:nvSpPr>
          <p:spPr>
            <a:xfrm>
              <a:off x="2145" y="3673"/>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87" name="Google Shape;2387;p41"/>
            <p:cNvSpPr txBox="1"/>
            <p:nvPr/>
          </p:nvSpPr>
          <p:spPr>
            <a:xfrm>
              <a:off x="2542" y="3673"/>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88" name="Google Shape;2388;p41"/>
            <p:cNvSpPr txBox="1"/>
            <p:nvPr/>
          </p:nvSpPr>
          <p:spPr>
            <a:xfrm>
              <a:off x="2756" y="3673"/>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89" name="Google Shape;2389;p41"/>
            <p:cNvSpPr txBox="1"/>
            <p:nvPr/>
          </p:nvSpPr>
          <p:spPr>
            <a:xfrm>
              <a:off x="2976" y="3673"/>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90" name="Google Shape;2390;p41"/>
            <p:cNvSpPr txBox="1"/>
            <p:nvPr/>
          </p:nvSpPr>
          <p:spPr>
            <a:xfrm>
              <a:off x="3190" y="3673"/>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91" name="Google Shape;2391;p41"/>
            <p:cNvSpPr txBox="1"/>
            <p:nvPr/>
          </p:nvSpPr>
          <p:spPr>
            <a:xfrm>
              <a:off x="3403" y="3673"/>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392" name="Google Shape;2392;p41"/>
            <p:cNvSpPr txBox="1"/>
            <p:nvPr/>
          </p:nvSpPr>
          <p:spPr>
            <a:xfrm>
              <a:off x="3617" y="3673"/>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93" name="Google Shape;2393;p41"/>
            <p:cNvSpPr txBox="1"/>
            <p:nvPr/>
          </p:nvSpPr>
          <p:spPr>
            <a:xfrm>
              <a:off x="3994" y="3673"/>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001</a:t>
              </a:r>
              <a:endParaRPr/>
            </a:p>
          </p:txBody>
        </p:sp>
        <p:sp>
          <p:nvSpPr>
            <p:cNvPr id="2394" name="Google Shape;2394;p41"/>
            <p:cNvSpPr txBox="1"/>
            <p:nvPr/>
          </p:nvSpPr>
          <p:spPr>
            <a:xfrm>
              <a:off x="1573" y="383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95" name="Google Shape;2395;p41"/>
            <p:cNvSpPr txBox="1"/>
            <p:nvPr/>
          </p:nvSpPr>
          <p:spPr>
            <a:xfrm>
              <a:off x="2145" y="3838"/>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96" name="Google Shape;2396;p41"/>
            <p:cNvSpPr txBox="1"/>
            <p:nvPr/>
          </p:nvSpPr>
          <p:spPr>
            <a:xfrm>
              <a:off x="2542" y="3838"/>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97" name="Google Shape;2397;p41"/>
            <p:cNvSpPr txBox="1"/>
            <p:nvPr/>
          </p:nvSpPr>
          <p:spPr>
            <a:xfrm>
              <a:off x="2756" y="3838"/>
              <a:ext cx="14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X</a:t>
              </a:r>
              <a:endParaRPr/>
            </a:p>
          </p:txBody>
        </p:sp>
        <p:sp>
          <p:nvSpPr>
            <p:cNvPr id="2398" name="Google Shape;2398;p41"/>
            <p:cNvSpPr txBox="1"/>
            <p:nvPr/>
          </p:nvSpPr>
          <p:spPr>
            <a:xfrm>
              <a:off x="2976" y="383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399" name="Google Shape;2399;p41"/>
            <p:cNvSpPr txBox="1"/>
            <p:nvPr/>
          </p:nvSpPr>
          <p:spPr>
            <a:xfrm>
              <a:off x="3190" y="383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400" name="Google Shape;2400;p41"/>
            <p:cNvSpPr txBox="1"/>
            <p:nvPr/>
          </p:nvSpPr>
          <p:spPr>
            <a:xfrm>
              <a:off x="3403" y="383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p:txBody>
        </p:sp>
        <p:sp>
          <p:nvSpPr>
            <p:cNvPr id="2401" name="Google Shape;2401;p41"/>
            <p:cNvSpPr txBox="1"/>
            <p:nvPr/>
          </p:nvSpPr>
          <p:spPr>
            <a:xfrm>
              <a:off x="3617" y="3838"/>
              <a:ext cx="128"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0</a:t>
              </a:r>
              <a:endParaRPr/>
            </a:p>
          </p:txBody>
        </p:sp>
        <p:sp>
          <p:nvSpPr>
            <p:cNvPr id="2402" name="Google Shape;2402;p41"/>
            <p:cNvSpPr txBox="1"/>
            <p:nvPr/>
          </p:nvSpPr>
          <p:spPr>
            <a:xfrm>
              <a:off x="3994" y="3838"/>
              <a:ext cx="272" cy="17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111</a:t>
              </a:r>
              <a:endParaRPr/>
            </a:p>
          </p:txBody>
        </p:sp>
        <p:cxnSp>
          <p:nvCxnSpPr>
            <p:cNvPr id="2403" name="Google Shape;2403;p41"/>
            <p:cNvCxnSpPr/>
            <p:nvPr/>
          </p:nvCxnSpPr>
          <p:spPr>
            <a:xfrm>
              <a:off x="1311" y="2480"/>
              <a:ext cx="1" cy="1496"/>
            </a:xfrm>
            <a:prstGeom prst="straightConnector1">
              <a:avLst/>
            </a:prstGeom>
            <a:noFill/>
            <a:ln cap="flat" cmpd="sng" w="9525">
              <a:solidFill>
                <a:srgbClr val="000000"/>
              </a:solidFill>
              <a:prstDash val="solid"/>
              <a:miter lim="800000"/>
              <a:headEnd len="med" w="med" type="none"/>
              <a:tailEnd len="med" w="med" type="none"/>
            </a:ln>
          </p:spPr>
        </p:cxnSp>
        <p:sp>
          <p:nvSpPr>
            <p:cNvPr id="2404" name="Google Shape;2404;p41"/>
            <p:cNvSpPr txBox="1"/>
            <p:nvPr/>
          </p:nvSpPr>
          <p:spPr>
            <a:xfrm>
              <a:off x="1311"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05" name="Google Shape;2405;p41"/>
            <p:cNvCxnSpPr/>
            <p:nvPr/>
          </p:nvCxnSpPr>
          <p:spPr>
            <a:xfrm>
              <a:off x="2470" y="2488"/>
              <a:ext cx="1" cy="1480"/>
            </a:xfrm>
            <a:prstGeom prst="straightConnector1">
              <a:avLst/>
            </a:prstGeom>
            <a:noFill/>
            <a:ln cap="flat" cmpd="sng" w="9525">
              <a:solidFill>
                <a:srgbClr val="000000"/>
              </a:solidFill>
              <a:prstDash val="solid"/>
              <a:miter lim="800000"/>
              <a:headEnd len="med" w="med" type="none"/>
              <a:tailEnd len="med" w="med" type="none"/>
            </a:ln>
          </p:spPr>
        </p:cxnSp>
        <p:sp>
          <p:nvSpPr>
            <p:cNvPr id="2406" name="Google Shape;2406;p41"/>
            <p:cNvSpPr txBox="1"/>
            <p:nvPr/>
          </p:nvSpPr>
          <p:spPr>
            <a:xfrm>
              <a:off x="2470"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07" name="Google Shape;2407;p41"/>
            <p:cNvCxnSpPr/>
            <p:nvPr/>
          </p:nvCxnSpPr>
          <p:spPr>
            <a:xfrm>
              <a:off x="3752" y="2488"/>
              <a:ext cx="1" cy="1480"/>
            </a:xfrm>
            <a:prstGeom prst="straightConnector1">
              <a:avLst/>
            </a:prstGeom>
            <a:noFill/>
            <a:ln cap="flat" cmpd="sng" w="9525">
              <a:solidFill>
                <a:srgbClr val="000000"/>
              </a:solidFill>
              <a:prstDash val="solid"/>
              <a:miter lim="800000"/>
              <a:headEnd len="med" w="med" type="none"/>
              <a:tailEnd len="med" w="med" type="none"/>
            </a:ln>
          </p:spPr>
        </p:cxnSp>
        <p:sp>
          <p:nvSpPr>
            <p:cNvPr id="2408" name="Google Shape;2408;p41"/>
            <p:cNvSpPr txBox="1"/>
            <p:nvPr/>
          </p:nvSpPr>
          <p:spPr>
            <a:xfrm>
              <a:off x="3752"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09" name="Google Shape;2409;p41"/>
            <p:cNvCxnSpPr/>
            <p:nvPr/>
          </p:nvCxnSpPr>
          <p:spPr>
            <a:xfrm>
              <a:off x="4432" y="2488"/>
              <a:ext cx="1" cy="1480"/>
            </a:xfrm>
            <a:prstGeom prst="straightConnector1">
              <a:avLst/>
            </a:prstGeom>
            <a:noFill/>
            <a:ln cap="flat" cmpd="sng" w="9525">
              <a:solidFill>
                <a:srgbClr val="000000"/>
              </a:solidFill>
              <a:prstDash val="solid"/>
              <a:miter lim="800000"/>
              <a:headEnd len="med" w="med" type="none"/>
              <a:tailEnd len="med" w="med" type="none"/>
            </a:ln>
          </p:spPr>
        </p:cxnSp>
        <p:sp>
          <p:nvSpPr>
            <p:cNvPr id="2410" name="Google Shape;2410;p41"/>
            <p:cNvSpPr txBox="1"/>
            <p:nvPr/>
          </p:nvSpPr>
          <p:spPr>
            <a:xfrm>
              <a:off x="4432"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11" name="Google Shape;2411;p41"/>
            <p:cNvCxnSpPr/>
            <p:nvPr/>
          </p:nvCxnSpPr>
          <p:spPr>
            <a:xfrm>
              <a:off x="1891" y="2645"/>
              <a:ext cx="1" cy="1323"/>
            </a:xfrm>
            <a:prstGeom prst="straightConnector1">
              <a:avLst/>
            </a:prstGeom>
            <a:noFill/>
            <a:ln cap="flat" cmpd="sng" w="9525">
              <a:solidFill>
                <a:srgbClr val="000000"/>
              </a:solidFill>
              <a:prstDash val="solid"/>
              <a:miter lim="800000"/>
              <a:headEnd len="med" w="med" type="none"/>
              <a:tailEnd len="med" w="med" type="none"/>
            </a:ln>
          </p:spPr>
        </p:cxnSp>
        <p:sp>
          <p:nvSpPr>
            <p:cNvPr id="2412" name="Google Shape;2412;p41"/>
            <p:cNvSpPr txBox="1"/>
            <p:nvPr/>
          </p:nvSpPr>
          <p:spPr>
            <a:xfrm>
              <a:off x="1891" y="2645"/>
              <a:ext cx="7"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13" name="Google Shape;2413;p41"/>
            <p:cNvCxnSpPr/>
            <p:nvPr/>
          </p:nvCxnSpPr>
          <p:spPr>
            <a:xfrm>
              <a:off x="2684" y="2645"/>
              <a:ext cx="1" cy="1323"/>
            </a:xfrm>
            <a:prstGeom prst="straightConnector1">
              <a:avLst/>
            </a:prstGeom>
            <a:noFill/>
            <a:ln cap="flat" cmpd="sng" w="9525">
              <a:solidFill>
                <a:srgbClr val="000000"/>
              </a:solidFill>
              <a:prstDash val="solid"/>
              <a:miter lim="800000"/>
              <a:headEnd len="med" w="med" type="none"/>
              <a:tailEnd len="med" w="med" type="none"/>
            </a:ln>
          </p:spPr>
        </p:cxnSp>
        <p:sp>
          <p:nvSpPr>
            <p:cNvPr id="2414" name="Google Shape;2414;p41"/>
            <p:cNvSpPr txBox="1"/>
            <p:nvPr/>
          </p:nvSpPr>
          <p:spPr>
            <a:xfrm>
              <a:off x="2684" y="2645"/>
              <a:ext cx="8"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15" name="Google Shape;2415;p41"/>
            <p:cNvCxnSpPr/>
            <p:nvPr/>
          </p:nvCxnSpPr>
          <p:spPr>
            <a:xfrm>
              <a:off x="2898" y="2645"/>
              <a:ext cx="1" cy="1323"/>
            </a:xfrm>
            <a:prstGeom prst="straightConnector1">
              <a:avLst/>
            </a:prstGeom>
            <a:noFill/>
            <a:ln cap="flat" cmpd="sng" w="9525">
              <a:solidFill>
                <a:srgbClr val="000000"/>
              </a:solidFill>
              <a:prstDash val="solid"/>
              <a:miter lim="800000"/>
              <a:headEnd len="med" w="med" type="none"/>
              <a:tailEnd len="med" w="med" type="none"/>
            </a:ln>
          </p:spPr>
        </p:cxnSp>
        <p:sp>
          <p:nvSpPr>
            <p:cNvPr id="2416" name="Google Shape;2416;p41"/>
            <p:cNvSpPr txBox="1"/>
            <p:nvPr/>
          </p:nvSpPr>
          <p:spPr>
            <a:xfrm>
              <a:off x="2898" y="2645"/>
              <a:ext cx="7"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17" name="Google Shape;2417;p41"/>
            <p:cNvCxnSpPr/>
            <p:nvPr/>
          </p:nvCxnSpPr>
          <p:spPr>
            <a:xfrm>
              <a:off x="3111" y="2645"/>
              <a:ext cx="1" cy="1323"/>
            </a:xfrm>
            <a:prstGeom prst="straightConnector1">
              <a:avLst/>
            </a:prstGeom>
            <a:noFill/>
            <a:ln cap="flat" cmpd="sng" w="9525">
              <a:solidFill>
                <a:srgbClr val="000000"/>
              </a:solidFill>
              <a:prstDash val="solid"/>
              <a:miter lim="800000"/>
              <a:headEnd len="med" w="med" type="none"/>
              <a:tailEnd len="med" w="med" type="none"/>
            </a:ln>
          </p:spPr>
        </p:cxnSp>
        <p:sp>
          <p:nvSpPr>
            <p:cNvPr id="2418" name="Google Shape;2418;p41"/>
            <p:cNvSpPr txBox="1"/>
            <p:nvPr/>
          </p:nvSpPr>
          <p:spPr>
            <a:xfrm>
              <a:off x="3111" y="2645"/>
              <a:ext cx="8"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19" name="Google Shape;2419;p41"/>
            <p:cNvCxnSpPr/>
            <p:nvPr/>
          </p:nvCxnSpPr>
          <p:spPr>
            <a:xfrm>
              <a:off x="3325" y="2645"/>
              <a:ext cx="1" cy="1323"/>
            </a:xfrm>
            <a:prstGeom prst="straightConnector1">
              <a:avLst/>
            </a:prstGeom>
            <a:noFill/>
            <a:ln cap="flat" cmpd="sng" w="9525">
              <a:solidFill>
                <a:srgbClr val="000000"/>
              </a:solidFill>
              <a:prstDash val="solid"/>
              <a:miter lim="800000"/>
              <a:headEnd len="med" w="med" type="none"/>
              <a:tailEnd len="med" w="med" type="none"/>
            </a:ln>
          </p:spPr>
        </p:cxnSp>
        <p:sp>
          <p:nvSpPr>
            <p:cNvPr id="2420" name="Google Shape;2420;p41"/>
            <p:cNvSpPr txBox="1"/>
            <p:nvPr/>
          </p:nvSpPr>
          <p:spPr>
            <a:xfrm>
              <a:off x="3325" y="2645"/>
              <a:ext cx="7"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21" name="Google Shape;2421;p41"/>
            <p:cNvCxnSpPr/>
            <p:nvPr/>
          </p:nvCxnSpPr>
          <p:spPr>
            <a:xfrm>
              <a:off x="3538" y="2645"/>
              <a:ext cx="1" cy="1323"/>
            </a:xfrm>
            <a:prstGeom prst="straightConnector1">
              <a:avLst/>
            </a:prstGeom>
            <a:noFill/>
            <a:ln cap="flat" cmpd="sng" w="9525">
              <a:solidFill>
                <a:srgbClr val="000000"/>
              </a:solidFill>
              <a:prstDash val="solid"/>
              <a:miter lim="800000"/>
              <a:headEnd len="med" w="med" type="none"/>
              <a:tailEnd len="med" w="med" type="none"/>
            </a:ln>
          </p:spPr>
        </p:cxnSp>
        <p:sp>
          <p:nvSpPr>
            <p:cNvPr id="2422" name="Google Shape;2422;p41"/>
            <p:cNvSpPr txBox="1"/>
            <p:nvPr/>
          </p:nvSpPr>
          <p:spPr>
            <a:xfrm>
              <a:off x="3538" y="2645"/>
              <a:ext cx="8"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3" name="Google Shape;2423;p41"/>
            <p:cNvSpPr txBox="1"/>
            <p:nvPr/>
          </p:nvSpPr>
          <p:spPr>
            <a:xfrm>
              <a:off x="1311" y="2480"/>
              <a:ext cx="3129"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4" name="Google Shape;2424;p41"/>
            <p:cNvSpPr txBox="1"/>
            <p:nvPr/>
          </p:nvSpPr>
          <p:spPr>
            <a:xfrm>
              <a:off x="1311" y="3968"/>
              <a:ext cx="3129"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5" name="Google Shape;2425;p41"/>
            <p:cNvSpPr txBox="1"/>
            <p:nvPr/>
          </p:nvSpPr>
          <p:spPr>
            <a:xfrm>
              <a:off x="1311" y="2488"/>
              <a:ext cx="8" cy="148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6" name="Google Shape;2426;p41"/>
            <p:cNvSpPr txBox="1"/>
            <p:nvPr/>
          </p:nvSpPr>
          <p:spPr>
            <a:xfrm>
              <a:off x="4432" y="2488"/>
              <a:ext cx="8" cy="148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62000" y="152400"/>
            <a:ext cx="8174037"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Pipelined vs. Single-Cycle Instruction Execution</a:t>
            </a:r>
            <a:endParaRPr/>
          </a:p>
        </p:txBody>
      </p:sp>
      <p:sp>
        <p:nvSpPr>
          <p:cNvPr id="102" name="Google Shape;102;p15"/>
          <p:cNvSpPr txBox="1"/>
          <p:nvPr>
            <p:ph idx="1" type="body"/>
          </p:nvPr>
        </p:nvSpPr>
        <p:spPr>
          <a:xfrm>
            <a:off x="1143000" y="16002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a:p>
            <a:pPr indent="-342900" lvl="0" marL="342900" rtl="0" algn="l">
              <a:lnSpc>
                <a:spcPct val="9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endParaRPr/>
          </a:p>
        </p:txBody>
      </p:sp>
      <p:sp>
        <p:nvSpPr>
          <p:cNvPr id="103" name="Google Shape;103;p15"/>
          <p:cNvSpPr txBox="1"/>
          <p:nvPr/>
        </p:nvSpPr>
        <p:spPr>
          <a:xfrm>
            <a:off x="2254250" y="3460750"/>
            <a:ext cx="6638925" cy="6508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5"/>
          <p:cNvSpPr txBox="1"/>
          <p:nvPr/>
        </p:nvSpPr>
        <p:spPr>
          <a:xfrm>
            <a:off x="2498725" y="2579687"/>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05" name="Google Shape;105;p15"/>
          <p:cNvSpPr txBox="1"/>
          <p:nvPr/>
        </p:nvSpPr>
        <p:spPr>
          <a:xfrm>
            <a:off x="2528887" y="25796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06" name="Google Shape;106;p15"/>
          <p:cNvSpPr txBox="1"/>
          <p:nvPr/>
        </p:nvSpPr>
        <p:spPr>
          <a:xfrm>
            <a:off x="2587625" y="2579687"/>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07" name="Google Shape;107;p15"/>
          <p:cNvSpPr txBox="1"/>
          <p:nvPr/>
        </p:nvSpPr>
        <p:spPr>
          <a:xfrm>
            <a:off x="2643187" y="2579687"/>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08" name="Google Shape;108;p15"/>
          <p:cNvSpPr txBox="1"/>
          <p:nvPr/>
        </p:nvSpPr>
        <p:spPr>
          <a:xfrm>
            <a:off x="2673350" y="2579687"/>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09" name="Google Shape;109;p15"/>
          <p:cNvSpPr txBox="1"/>
          <p:nvPr/>
        </p:nvSpPr>
        <p:spPr>
          <a:xfrm>
            <a:off x="2706687" y="25796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110" name="Google Shape;110;p15"/>
          <p:cNvSpPr txBox="1"/>
          <p:nvPr/>
        </p:nvSpPr>
        <p:spPr>
          <a:xfrm>
            <a:off x="2770187" y="2579687"/>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11" name="Google Shape;111;p15"/>
          <p:cNvSpPr txBox="1"/>
          <p:nvPr/>
        </p:nvSpPr>
        <p:spPr>
          <a:xfrm>
            <a:off x="2820987" y="2579687"/>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2" name="Google Shape;112;p15"/>
          <p:cNvSpPr txBox="1"/>
          <p:nvPr/>
        </p:nvSpPr>
        <p:spPr>
          <a:xfrm>
            <a:off x="2851150" y="2579687"/>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13" name="Google Shape;113;p15"/>
          <p:cNvSpPr txBox="1"/>
          <p:nvPr/>
        </p:nvSpPr>
        <p:spPr>
          <a:xfrm>
            <a:off x="2876550" y="25796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14" name="Google Shape;114;p15"/>
          <p:cNvSpPr txBox="1"/>
          <p:nvPr/>
        </p:nvSpPr>
        <p:spPr>
          <a:xfrm>
            <a:off x="2936875" y="25796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15" name="Google Shape;115;p15"/>
          <p:cNvSpPr txBox="1"/>
          <p:nvPr/>
        </p:nvSpPr>
        <p:spPr>
          <a:xfrm>
            <a:off x="2995612" y="30638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5"/>
          <p:cNvSpPr txBox="1"/>
          <p:nvPr/>
        </p:nvSpPr>
        <p:spPr>
          <a:xfrm>
            <a:off x="2628900" y="2709862"/>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17" name="Google Shape;117;p15"/>
          <p:cNvSpPr txBox="1"/>
          <p:nvPr/>
        </p:nvSpPr>
        <p:spPr>
          <a:xfrm>
            <a:off x="2659062" y="27098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18" name="Google Shape;118;p15"/>
          <p:cNvSpPr txBox="1"/>
          <p:nvPr/>
        </p:nvSpPr>
        <p:spPr>
          <a:xfrm>
            <a:off x="2720975" y="2709862"/>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19" name="Google Shape;119;p15"/>
          <p:cNvSpPr txBox="1"/>
          <p:nvPr/>
        </p:nvSpPr>
        <p:spPr>
          <a:xfrm>
            <a:off x="2751137" y="27098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20" name="Google Shape;120;p15"/>
          <p:cNvSpPr txBox="1"/>
          <p:nvPr/>
        </p:nvSpPr>
        <p:spPr>
          <a:xfrm>
            <a:off x="2803525" y="27098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21" name="Google Shape;121;p15"/>
          <p:cNvSpPr/>
          <p:nvPr/>
        </p:nvSpPr>
        <p:spPr>
          <a:xfrm>
            <a:off x="4619625" y="2952750"/>
            <a:ext cx="63500" cy="63500"/>
          </a:xfrm>
          <a:custGeom>
            <a:rect b="b" l="l" r="r" t="t"/>
            <a:pathLst>
              <a:path extrusionOk="0" h="40" w="40">
                <a:moveTo>
                  <a:pt x="0" y="40"/>
                </a:moveTo>
                <a:lnTo>
                  <a:pt x="3" y="0"/>
                </a:lnTo>
                <a:lnTo>
                  <a:pt x="40" y="21"/>
                </a:lnTo>
                <a:lnTo>
                  <a:pt x="3" y="40"/>
                </a:lnTo>
                <a:lnTo>
                  <a:pt x="0"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5"/>
          <p:cNvSpPr/>
          <p:nvPr/>
        </p:nvSpPr>
        <p:spPr>
          <a:xfrm>
            <a:off x="2473325" y="2524125"/>
            <a:ext cx="555625" cy="369887"/>
          </a:xfrm>
          <a:custGeom>
            <a:rect b="b" l="l" r="r" t="t"/>
            <a:pathLst>
              <a:path extrusionOk="0" h="233" w="350">
                <a:moveTo>
                  <a:pt x="347" y="231"/>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5"/>
          <p:cNvSpPr txBox="1"/>
          <p:nvPr/>
        </p:nvSpPr>
        <p:spPr>
          <a:xfrm>
            <a:off x="3073400" y="2643187"/>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24" name="Google Shape;124;p15"/>
          <p:cNvSpPr txBox="1"/>
          <p:nvPr/>
        </p:nvSpPr>
        <p:spPr>
          <a:xfrm>
            <a:off x="3154362" y="26431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25" name="Google Shape;125;p15"/>
          <p:cNvSpPr txBox="1"/>
          <p:nvPr/>
        </p:nvSpPr>
        <p:spPr>
          <a:xfrm>
            <a:off x="3213100" y="26431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26" name="Google Shape;126;p15"/>
          <p:cNvSpPr/>
          <p:nvPr/>
        </p:nvSpPr>
        <p:spPr>
          <a:xfrm>
            <a:off x="3028950" y="2524125"/>
            <a:ext cx="277812" cy="369887"/>
          </a:xfrm>
          <a:custGeom>
            <a:rect b="b" l="l" r="r" t="t"/>
            <a:pathLst>
              <a:path extrusionOk="0" h="233" w="175">
                <a:moveTo>
                  <a:pt x="172" y="231"/>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15"/>
          <p:cNvSpPr txBox="1"/>
          <p:nvPr/>
        </p:nvSpPr>
        <p:spPr>
          <a:xfrm>
            <a:off x="3487737" y="2643187"/>
            <a:ext cx="76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28" name="Google Shape;128;p15"/>
          <p:cNvSpPr txBox="1"/>
          <p:nvPr/>
        </p:nvSpPr>
        <p:spPr>
          <a:xfrm>
            <a:off x="3562350" y="26431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29" name="Google Shape;129;p15"/>
          <p:cNvSpPr txBox="1"/>
          <p:nvPr/>
        </p:nvSpPr>
        <p:spPr>
          <a:xfrm>
            <a:off x="3621087" y="2643187"/>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130" name="Google Shape;130;p15"/>
          <p:cNvSpPr/>
          <p:nvPr/>
        </p:nvSpPr>
        <p:spPr>
          <a:xfrm>
            <a:off x="3306762" y="2524125"/>
            <a:ext cx="554037" cy="369887"/>
          </a:xfrm>
          <a:custGeom>
            <a:rect b="b" l="l" r="r" t="t"/>
            <a:pathLst>
              <a:path extrusionOk="0" h="233" w="349">
                <a:moveTo>
                  <a:pt x="347" y="231"/>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5"/>
          <p:cNvSpPr txBox="1"/>
          <p:nvPr/>
        </p:nvSpPr>
        <p:spPr>
          <a:xfrm>
            <a:off x="4024312" y="2579687"/>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32" name="Google Shape;132;p15"/>
          <p:cNvSpPr txBox="1"/>
          <p:nvPr/>
        </p:nvSpPr>
        <p:spPr>
          <a:xfrm>
            <a:off x="4102100" y="25796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33" name="Google Shape;133;p15"/>
          <p:cNvSpPr txBox="1"/>
          <p:nvPr/>
        </p:nvSpPr>
        <p:spPr>
          <a:xfrm>
            <a:off x="4160837" y="2579687"/>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34" name="Google Shape;134;p15"/>
          <p:cNvSpPr txBox="1"/>
          <p:nvPr/>
        </p:nvSpPr>
        <p:spPr>
          <a:xfrm>
            <a:off x="4191000" y="25796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35" name="Google Shape;135;p15"/>
          <p:cNvSpPr txBox="1"/>
          <p:nvPr/>
        </p:nvSpPr>
        <p:spPr>
          <a:xfrm>
            <a:off x="4252912" y="30638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5"/>
          <p:cNvSpPr txBox="1"/>
          <p:nvPr/>
        </p:nvSpPr>
        <p:spPr>
          <a:xfrm>
            <a:off x="3968750" y="27098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37" name="Google Shape;137;p15"/>
          <p:cNvSpPr txBox="1"/>
          <p:nvPr/>
        </p:nvSpPr>
        <p:spPr>
          <a:xfrm>
            <a:off x="4027487" y="27098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38" name="Google Shape;138;p15"/>
          <p:cNvSpPr txBox="1"/>
          <p:nvPr/>
        </p:nvSpPr>
        <p:spPr>
          <a:xfrm>
            <a:off x="4083050" y="27098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39" name="Google Shape;139;p15"/>
          <p:cNvSpPr txBox="1"/>
          <p:nvPr/>
        </p:nvSpPr>
        <p:spPr>
          <a:xfrm>
            <a:off x="4138612" y="27098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40" name="Google Shape;140;p15"/>
          <p:cNvSpPr txBox="1"/>
          <p:nvPr/>
        </p:nvSpPr>
        <p:spPr>
          <a:xfrm>
            <a:off x="4198937" y="27098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41" name="Google Shape;141;p15"/>
          <p:cNvSpPr txBox="1"/>
          <p:nvPr/>
        </p:nvSpPr>
        <p:spPr>
          <a:xfrm>
            <a:off x="4249737" y="27098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42" name="Google Shape;142;p15"/>
          <p:cNvSpPr/>
          <p:nvPr/>
        </p:nvSpPr>
        <p:spPr>
          <a:xfrm>
            <a:off x="3860800" y="2524125"/>
            <a:ext cx="555625" cy="369887"/>
          </a:xfrm>
          <a:custGeom>
            <a:rect b="b" l="l" r="r" t="t"/>
            <a:pathLst>
              <a:path extrusionOk="0" h="233" w="350">
                <a:moveTo>
                  <a:pt x="348" y="231"/>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5"/>
          <p:cNvSpPr txBox="1"/>
          <p:nvPr/>
        </p:nvSpPr>
        <p:spPr>
          <a:xfrm>
            <a:off x="4460875" y="2643187"/>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44" name="Google Shape;144;p15"/>
          <p:cNvSpPr txBox="1"/>
          <p:nvPr/>
        </p:nvSpPr>
        <p:spPr>
          <a:xfrm>
            <a:off x="4541837" y="26431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45" name="Google Shape;145;p15"/>
          <p:cNvSpPr txBox="1"/>
          <p:nvPr/>
        </p:nvSpPr>
        <p:spPr>
          <a:xfrm>
            <a:off x="4602162" y="264318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46" name="Google Shape;146;p15"/>
          <p:cNvSpPr/>
          <p:nvPr/>
        </p:nvSpPr>
        <p:spPr>
          <a:xfrm>
            <a:off x="4416425" y="2524125"/>
            <a:ext cx="277812" cy="369887"/>
          </a:xfrm>
          <a:custGeom>
            <a:rect b="b" l="l" r="r" t="t"/>
            <a:pathLst>
              <a:path extrusionOk="0" h="233" w="175">
                <a:moveTo>
                  <a:pt x="173" y="231"/>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7" name="Google Shape;147;p15"/>
          <p:cNvCxnSpPr/>
          <p:nvPr/>
        </p:nvCxnSpPr>
        <p:spPr>
          <a:xfrm flipH="1">
            <a:off x="2525712" y="2982912"/>
            <a:ext cx="2120900" cy="3175"/>
          </a:xfrm>
          <a:prstGeom prst="straightConnector1">
            <a:avLst/>
          </a:prstGeom>
          <a:noFill/>
          <a:ln cap="flat" cmpd="sng" w="9525">
            <a:solidFill>
              <a:srgbClr val="000000"/>
            </a:solidFill>
            <a:prstDash val="solid"/>
            <a:miter lim="800000"/>
            <a:headEnd len="med" w="med" type="none"/>
            <a:tailEnd len="med" w="med" type="none"/>
          </a:ln>
        </p:spPr>
      </p:cxnSp>
      <p:sp>
        <p:nvSpPr>
          <p:cNvPr id="148" name="Google Shape;148;p15"/>
          <p:cNvSpPr/>
          <p:nvPr/>
        </p:nvSpPr>
        <p:spPr>
          <a:xfrm>
            <a:off x="2481262" y="2952750"/>
            <a:ext cx="58737" cy="63500"/>
          </a:xfrm>
          <a:custGeom>
            <a:rect b="b" l="l" r="r" t="t"/>
            <a:pathLst>
              <a:path extrusionOk="0" h="40" w="37">
                <a:moveTo>
                  <a:pt x="37" y="40"/>
                </a:moveTo>
                <a:lnTo>
                  <a:pt x="37" y="0"/>
                </a:lnTo>
                <a:lnTo>
                  <a:pt x="0" y="21"/>
                </a:lnTo>
                <a:lnTo>
                  <a:pt x="37"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15"/>
          <p:cNvSpPr txBox="1"/>
          <p:nvPr/>
        </p:nvSpPr>
        <p:spPr>
          <a:xfrm>
            <a:off x="3457575" y="3016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sp>
        <p:nvSpPr>
          <p:cNvPr id="150" name="Google Shape;150;p15"/>
          <p:cNvSpPr txBox="1"/>
          <p:nvPr/>
        </p:nvSpPr>
        <p:spPr>
          <a:xfrm>
            <a:off x="3529012" y="3016250"/>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151" name="Google Shape;151;p15"/>
          <p:cNvSpPr txBox="1"/>
          <p:nvPr/>
        </p:nvSpPr>
        <p:spPr>
          <a:xfrm>
            <a:off x="3562350" y="3016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152" name="Google Shape;152;p15"/>
          <p:cNvSpPr txBox="1"/>
          <p:nvPr/>
        </p:nvSpPr>
        <p:spPr>
          <a:xfrm>
            <a:off x="3632200" y="3016250"/>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153" name="Google Shape;153;p15"/>
          <p:cNvSpPr txBox="1"/>
          <p:nvPr/>
        </p:nvSpPr>
        <p:spPr>
          <a:xfrm>
            <a:off x="4719637" y="29495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54" name="Google Shape;154;p15"/>
          <p:cNvSpPr txBox="1"/>
          <p:nvPr/>
        </p:nvSpPr>
        <p:spPr>
          <a:xfrm>
            <a:off x="4749800" y="29495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55" name="Google Shape;155;p15"/>
          <p:cNvSpPr txBox="1"/>
          <p:nvPr/>
        </p:nvSpPr>
        <p:spPr>
          <a:xfrm>
            <a:off x="4808537" y="294957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56" name="Google Shape;156;p15"/>
          <p:cNvSpPr txBox="1"/>
          <p:nvPr/>
        </p:nvSpPr>
        <p:spPr>
          <a:xfrm>
            <a:off x="4864100" y="29495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57" name="Google Shape;157;p15"/>
          <p:cNvSpPr txBox="1"/>
          <p:nvPr/>
        </p:nvSpPr>
        <p:spPr>
          <a:xfrm>
            <a:off x="4894262" y="2949575"/>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58" name="Google Shape;158;p15"/>
          <p:cNvSpPr txBox="1"/>
          <p:nvPr/>
        </p:nvSpPr>
        <p:spPr>
          <a:xfrm>
            <a:off x="4927600" y="29495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159" name="Google Shape;159;p15"/>
          <p:cNvSpPr txBox="1"/>
          <p:nvPr/>
        </p:nvSpPr>
        <p:spPr>
          <a:xfrm>
            <a:off x="4989512" y="294957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60" name="Google Shape;160;p15"/>
          <p:cNvSpPr txBox="1"/>
          <p:nvPr/>
        </p:nvSpPr>
        <p:spPr>
          <a:xfrm>
            <a:off x="5041900" y="29495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61" name="Google Shape;161;p15"/>
          <p:cNvSpPr txBox="1"/>
          <p:nvPr/>
        </p:nvSpPr>
        <p:spPr>
          <a:xfrm>
            <a:off x="5072062" y="2949575"/>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162" name="Google Shape;162;p15"/>
          <p:cNvSpPr txBox="1"/>
          <p:nvPr/>
        </p:nvSpPr>
        <p:spPr>
          <a:xfrm>
            <a:off x="5097462" y="29495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163" name="Google Shape;163;p15"/>
          <p:cNvSpPr txBox="1"/>
          <p:nvPr/>
        </p:nvSpPr>
        <p:spPr>
          <a:xfrm>
            <a:off x="5156200" y="29495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164" name="Google Shape;164;p15"/>
          <p:cNvSpPr txBox="1"/>
          <p:nvPr/>
        </p:nvSpPr>
        <p:spPr>
          <a:xfrm>
            <a:off x="5216525" y="3433762"/>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15"/>
          <p:cNvSpPr txBox="1"/>
          <p:nvPr/>
        </p:nvSpPr>
        <p:spPr>
          <a:xfrm>
            <a:off x="4849812" y="3079750"/>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166" name="Google Shape;166;p15"/>
          <p:cNvSpPr txBox="1"/>
          <p:nvPr/>
        </p:nvSpPr>
        <p:spPr>
          <a:xfrm>
            <a:off x="4879975" y="30797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67" name="Google Shape;167;p15"/>
          <p:cNvSpPr txBox="1"/>
          <p:nvPr/>
        </p:nvSpPr>
        <p:spPr>
          <a:xfrm>
            <a:off x="4941887" y="3079750"/>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68" name="Google Shape;168;p15"/>
          <p:cNvSpPr txBox="1"/>
          <p:nvPr/>
        </p:nvSpPr>
        <p:spPr>
          <a:xfrm>
            <a:off x="4972050" y="3079750"/>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69" name="Google Shape;169;p15"/>
          <p:cNvSpPr txBox="1"/>
          <p:nvPr/>
        </p:nvSpPr>
        <p:spPr>
          <a:xfrm>
            <a:off x="5022850" y="30797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170" name="Google Shape;170;p15"/>
          <p:cNvSpPr/>
          <p:nvPr/>
        </p:nvSpPr>
        <p:spPr>
          <a:xfrm>
            <a:off x="6840537" y="3324225"/>
            <a:ext cx="63500" cy="61912"/>
          </a:xfrm>
          <a:custGeom>
            <a:rect b="b" l="l" r="r" t="t"/>
            <a:pathLst>
              <a:path extrusionOk="0" h="39" w="40">
                <a:moveTo>
                  <a:pt x="0" y="39"/>
                </a:moveTo>
                <a:lnTo>
                  <a:pt x="2" y="0"/>
                </a:lnTo>
                <a:lnTo>
                  <a:pt x="40" y="21"/>
                </a:lnTo>
                <a:lnTo>
                  <a:pt x="2" y="39"/>
                </a:lnTo>
                <a:lnTo>
                  <a:pt x="0"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15"/>
          <p:cNvSpPr/>
          <p:nvPr/>
        </p:nvSpPr>
        <p:spPr>
          <a:xfrm>
            <a:off x="7740650" y="3686175"/>
            <a:ext cx="61912" cy="63500"/>
          </a:xfrm>
          <a:custGeom>
            <a:rect b="b" l="l" r="r" t="t"/>
            <a:pathLst>
              <a:path extrusionOk="0" h="40" w="39">
                <a:moveTo>
                  <a:pt x="0" y="40"/>
                </a:moveTo>
                <a:lnTo>
                  <a:pt x="0" y="0"/>
                </a:lnTo>
                <a:lnTo>
                  <a:pt x="39" y="21"/>
                </a:lnTo>
                <a:lnTo>
                  <a:pt x="0"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15"/>
          <p:cNvSpPr/>
          <p:nvPr/>
        </p:nvSpPr>
        <p:spPr>
          <a:xfrm>
            <a:off x="4694237" y="2894012"/>
            <a:ext cx="555625" cy="369887"/>
          </a:xfrm>
          <a:custGeom>
            <a:rect b="b" l="l" r="r" t="t"/>
            <a:pathLst>
              <a:path extrusionOk="0" h="233" w="350">
                <a:moveTo>
                  <a:pt x="347" y="231"/>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15"/>
          <p:cNvSpPr txBox="1"/>
          <p:nvPr/>
        </p:nvSpPr>
        <p:spPr>
          <a:xfrm>
            <a:off x="5294312" y="3013075"/>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74" name="Google Shape;174;p15"/>
          <p:cNvSpPr txBox="1"/>
          <p:nvPr/>
        </p:nvSpPr>
        <p:spPr>
          <a:xfrm>
            <a:off x="5375275" y="30130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75" name="Google Shape;175;p15"/>
          <p:cNvSpPr txBox="1"/>
          <p:nvPr/>
        </p:nvSpPr>
        <p:spPr>
          <a:xfrm>
            <a:off x="5434012" y="30130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76" name="Google Shape;176;p15"/>
          <p:cNvSpPr/>
          <p:nvPr/>
        </p:nvSpPr>
        <p:spPr>
          <a:xfrm>
            <a:off x="5249862" y="2894012"/>
            <a:ext cx="277812" cy="369887"/>
          </a:xfrm>
          <a:custGeom>
            <a:rect b="b" l="l" r="r" t="t"/>
            <a:pathLst>
              <a:path extrusionOk="0" h="233" w="175">
                <a:moveTo>
                  <a:pt x="172" y="231"/>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15"/>
          <p:cNvSpPr txBox="1"/>
          <p:nvPr/>
        </p:nvSpPr>
        <p:spPr>
          <a:xfrm>
            <a:off x="5708650" y="3013075"/>
            <a:ext cx="76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78" name="Google Shape;178;p15"/>
          <p:cNvSpPr txBox="1"/>
          <p:nvPr/>
        </p:nvSpPr>
        <p:spPr>
          <a:xfrm>
            <a:off x="5781675" y="30130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179" name="Google Shape;179;p15"/>
          <p:cNvSpPr txBox="1"/>
          <p:nvPr/>
        </p:nvSpPr>
        <p:spPr>
          <a:xfrm>
            <a:off x="5842000" y="3013075"/>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180" name="Google Shape;180;p15"/>
          <p:cNvSpPr/>
          <p:nvPr/>
        </p:nvSpPr>
        <p:spPr>
          <a:xfrm>
            <a:off x="5527675" y="2894012"/>
            <a:ext cx="554037" cy="369887"/>
          </a:xfrm>
          <a:custGeom>
            <a:rect b="b" l="l" r="r" t="t"/>
            <a:pathLst>
              <a:path extrusionOk="0" h="233" w="349">
                <a:moveTo>
                  <a:pt x="347" y="231"/>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15"/>
          <p:cNvSpPr txBox="1"/>
          <p:nvPr/>
        </p:nvSpPr>
        <p:spPr>
          <a:xfrm>
            <a:off x="6245225" y="2949575"/>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182" name="Google Shape;182;p15"/>
          <p:cNvSpPr txBox="1"/>
          <p:nvPr/>
        </p:nvSpPr>
        <p:spPr>
          <a:xfrm>
            <a:off x="6323012" y="29495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83" name="Google Shape;183;p15"/>
          <p:cNvSpPr txBox="1"/>
          <p:nvPr/>
        </p:nvSpPr>
        <p:spPr>
          <a:xfrm>
            <a:off x="6381750" y="29495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184" name="Google Shape;184;p15"/>
          <p:cNvSpPr txBox="1"/>
          <p:nvPr/>
        </p:nvSpPr>
        <p:spPr>
          <a:xfrm>
            <a:off x="6411912" y="29495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85" name="Google Shape;185;p15"/>
          <p:cNvSpPr txBox="1"/>
          <p:nvPr/>
        </p:nvSpPr>
        <p:spPr>
          <a:xfrm>
            <a:off x="6473825" y="3433762"/>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5"/>
          <p:cNvSpPr txBox="1"/>
          <p:nvPr/>
        </p:nvSpPr>
        <p:spPr>
          <a:xfrm>
            <a:off x="6189662" y="30797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187" name="Google Shape;187;p15"/>
          <p:cNvSpPr txBox="1"/>
          <p:nvPr/>
        </p:nvSpPr>
        <p:spPr>
          <a:xfrm>
            <a:off x="6248400" y="3079750"/>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88" name="Google Shape;188;p15"/>
          <p:cNvSpPr txBox="1"/>
          <p:nvPr/>
        </p:nvSpPr>
        <p:spPr>
          <a:xfrm>
            <a:off x="6303962" y="3079750"/>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189" name="Google Shape;189;p15"/>
          <p:cNvSpPr txBox="1"/>
          <p:nvPr/>
        </p:nvSpPr>
        <p:spPr>
          <a:xfrm>
            <a:off x="6359525" y="30797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90" name="Google Shape;190;p15"/>
          <p:cNvSpPr txBox="1"/>
          <p:nvPr/>
        </p:nvSpPr>
        <p:spPr>
          <a:xfrm>
            <a:off x="6418262" y="3079750"/>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91" name="Google Shape;191;p15"/>
          <p:cNvSpPr txBox="1"/>
          <p:nvPr/>
        </p:nvSpPr>
        <p:spPr>
          <a:xfrm>
            <a:off x="6470650" y="3079750"/>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192" name="Google Shape;192;p15"/>
          <p:cNvSpPr/>
          <p:nvPr/>
        </p:nvSpPr>
        <p:spPr>
          <a:xfrm>
            <a:off x="6081712" y="2894012"/>
            <a:ext cx="555625" cy="369887"/>
          </a:xfrm>
          <a:custGeom>
            <a:rect b="b" l="l" r="r" t="t"/>
            <a:pathLst>
              <a:path extrusionOk="0" h="233" w="350">
                <a:moveTo>
                  <a:pt x="348" y="231"/>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15"/>
          <p:cNvSpPr txBox="1"/>
          <p:nvPr/>
        </p:nvSpPr>
        <p:spPr>
          <a:xfrm>
            <a:off x="6681787" y="3013075"/>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194" name="Google Shape;194;p15"/>
          <p:cNvSpPr txBox="1"/>
          <p:nvPr/>
        </p:nvSpPr>
        <p:spPr>
          <a:xfrm>
            <a:off x="6762750" y="30130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195" name="Google Shape;195;p15"/>
          <p:cNvSpPr txBox="1"/>
          <p:nvPr/>
        </p:nvSpPr>
        <p:spPr>
          <a:xfrm>
            <a:off x="6823075" y="30130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196" name="Google Shape;196;p15"/>
          <p:cNvSpPr/>
          <p:nvPr/>
        </p:nvSpPr>
        <p:spPr>
          <a:xfrm>
            <a:off x="6637337" y="2894012"/>
            <a:ext cx="277812" cy="369887"/>
          </a:xfrm>
          <a:custGeom>
            <a:rect b="b" l="l" r="r" t="t"/>
            <a:pathLst>
              <a:path extrusionOk="0" h="233" w="175">
                <a:moveTo>
                  <a:pt x="172" y="231"/>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7" name="Google Shape;197;p15"/>
          <p:cNvCxnSpPr/>
          <p:nvPr/>
        </p:nvCxnSpPr>
        <p:spPr>
          <a:xfrm flipH="1">
            <a:off x="4746625" y="3352800"/>
            <a:ext cx="2119312" cy="4762"/>
          </a:xfrm>
          <a:prstGeom prst="straightConnector1">
            <a:avLst/>
          </a:prstGeom>
          <a:noFill/>
          <a:ln cap="flat" cmpd="sng" w="9525">
            <a:solidFill>
              <a:srgbClr val="000000"/>
            </a:solidFill>
            <a:prstDash val="solid"/>
            <a:miter lim="800000"/>
            <a:headEnd len="med" w="med" type="none"/>
            <a:tailEnd len="med" w="med" type="none"/>
          </a:ln>
        </p:spPr>
      </p:cxnSp>
      <p:sp>
        <p:nvSpPr>
          <p:cNvPr id="198" name="Google Shape;198;p15"/>
          <p:cNvSpPr/>
          <p:nvPr/>
        </p:nvSpPr>
        <p:spPr>
          <a:xfrm>
            <a:off x="4702175" y="3324225"/>
            <a:ext cx="58737" cy="61912"/>
          </a:xfrm>
          <a:custGeom>
            <a:rect b="b" l="l" r="r" t="t"/>
            <a:pathLst>
              <a:path extrusionOk="0" h="39" w="37">
                <a:moveTo>
                  <a:pt x="37" y="39"/>
                </a:moveTo>
                <a:lnTo>
                  <a:pt x="37" y="0"/>
                </a:lnTo>
                <a:lnTo>
                  <a:pt x="0" y="21"/>
                </a:lnTo>
                <a:lnTo>
                  <a:pt x="37"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15"/>
          <p:cNvSpPr txBox="1"/>
          <p:nvPr/>
        </p:nvSpPr>
        <p:spPr>
          <a:xfrm>
            <a:off x="5678487" y="3386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sp>
        <p:nvSpPr>
          <p:cNvPr id="200" name="Google Shape;200;p15"/>
          <p:cNvSpPr txBox="1"/>
          <p:nvPr/>
        </p:nvSpPr>
        <p:spPr>
          <a:xfrm>
            <a:off x="5748337" y="33861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01" name="Google Shape;201;p15"/>
          <p:cNvSpPr txBox="1"/>
          <p:nvPr/>
        </p:nvSpPr>
        <p:spPr>
          <a:xfrm>
            <a:off x="5781675" y="3386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02" name="Google Shape;202;p15"/>
          <p:cNvSpPr txBox="1"/>
          <p:nvPr/>
        </p:nvSpPr>
        <p:spPr>
          <a:xfrm>
            <a:off x="5853112" y="3386137"/>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03" name="Google Shape;203;p15"/>
          <p:cNvSpPr txBox="1"/>
          <p:nvPr/>
        </p:nvSpPr>
        <p:spPr>
          <a:xfrm>
            <a:off x="6940550" y="3319462"/>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04" name="Google Shape;204;p15"/>
          <p:cNvSpPr txBox="1"/>
          <p:nvPr/>
        </p:nvSpPr>
        <p:spPr>
          <a:xfrm>
            <a:off x="6970712" y="33194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05" name="Google Shape;205;p15"/>
          <p:cNvSpPr txBox="1"/>
          <p:nvPr/>
        </p:nvSpPr>
        <p:spPr>
          <a:xfrm>
            <a:off x="7029450" y="33194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06" name="Google Shape;206;p15"/>
          <p:cNvSpPr txBox="1"/>
          <p:nvPr/>
        </p:nvSpPr>
        <p:spPr>
          <a:xfrm>
            <a:off x="7085012" y="3319462"/>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07" name="Google Shape;207;p15"/>
          <p:cNvSpPr txBox="1"/>
          <p:nvPr/>
        </p:nvSpPr>
        <p:spPr>
          <a:xfrm>
            <a:off x="7115175" y="3319462"/>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08" name="Google Shape;208;p15"/>
          <p:cNvSpPr txBox="1"/>
          <p:nvPr/>
        </p:nvSpPr>
        <p:spPr>
          <a:xfrm>
            <a:off x="7148512" y="33194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09" name="Google Shape;209;p15"/>
          <p:cNvSpPr txBox="1"/>
          <p:nvPr/>
        </p:nvSpPr>
        <p:spPr>
          <a:xfrm>
            <a:off x="7210425" y="3319462"/>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10" name="Google Shape;210;p15"/>
          <p:cNvSpPr txBox="1"/>
          <p:nvPr/>
        </p:nvSpPr>
        <p:spPr>
          <a:xfrm>
            <a:off x="7262812" y="3319462"/>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11" name="Google Shape;211;p15"/>
          <p:cNvSpPr txBox="1"/>
          <p:nvPr/>
        </p:nvSpPr>
        <p:spPr>
          <a:xfrm>
            <a:off x="7292975" y="3319462"/>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12" name="Google Shape;212;p15"/>
          <p:cNvSpPr txBox="1"/>
          <p:nvPr/>
        </p:nvSpPr>
        <p:spPr>
          <a:xfrm>
            <a:off x="7318375" y="33194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13" name="Google Shape;213;p15"/>
          <p:cNvSpPr txBox="1"/>
          <p:nvPr/>
        </p:nvSpPr>
        <p:spPr>
          <a:xfrm>
            <a:off x="7377112" y="33194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14" name="Google Shape;214;p15"/>
          <p:cNvSpPr txBox="1"/>
          <p:nvPr/>
        </p:nvSpPr>
        <p:spPr>
          <a:xfrm>
            <a:off x="7437437" y="38036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15"/>
          <p:cNvSpPr txBox="1"/>
          <p:nvPr/>
        </p:nvSpPr>
        <p:spPr>
          <a:xfrm>
            <a:off x="7070725" y="3449637"/>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16" name="Google Shape;216;p15"/>
          <p:cNvSpPr txBox="1"/>
          <p:nvPr/>
        </p:nvSpPr>
        <p:spPr>
          <a:xfrm>
            <a:off x="7099300" y="344963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17" name="Google Shape;217;p15"/>
          <p:cNvSpPr txBox="1"/>
          <p:nvPr/>
        </p:nvSpPr>
        <p:spPr>
          <a:xfrm>
            <a:off x="7162800" y="3449637"/>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18" name="Google Shape;218;p15"/>
          <p:cNvSpPr txBox="1"/>
          <p:nvPr/>
        </p:nvSpPr>
        <p:spPr>
          <a:xfrm>
            <a:off x="7192962" y="3449637"/>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19" name="Google Shape;219;p15"/>
          <p:cNvSpPr txBox="1"/>
          <p:nvPr/>
        </p:nvSpPr>
        <p:spPr>
          <a:xfrm>
            <a:off x="7243762" y="3449637"/>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20" name="Google Shape;220;p15"/>
          <p:cNvSpPr/>
          <p:nvPr/>
        </p:nvSpPr>
        <p:spPr>
          <a:xfrm>
            <a:off x="6915150" y="3263900"/>
            <a:ext cx="555625" cy="369887"/>
          </a:xfrm>
          <a:custGeom>
            <a:rect b="b" l="l" r="r" t="t"/>
            <a:pathLst>
              <a:path extrusionOk="0" h="233" w="350">
                <a:moveTo>
                  <a:pt x="347" y="231"/>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1" name="Google Shape;221;p15"/>
          <p:cNvCxnSpPr/>
          <p:nvPr/>
        </p:nvCxnSpPr>
        <p:spPr>
          <a:xfrm flipH="1">
            <a:off x="6965950" y="3722687"/>
            <a:ext cx="407987" cy="4762"/>
          </a:xfrm>
          <a:prstGeom prst="straightConnector1">
            <a:avLst/>
          </a:prstGeom>
          <a:noFill/>
          <a:ln cap="flat" cmpd="sng" w="9525">
            <a:solidFill>
              <a:srgbClr val="000000"/>
            </a:solidFill>
            <a:prstDash val="solid"/>
            <a:miter lim="800000"/>
            <a:headEnd len="med" w="med" type="none"/>
            <a:tailEnd len="med" w="med" type="none"/>
          </a:ln>
        </p:spPr>
      </p:cxnSp>
      <p:cxnSp>
        <p:nvCxnSpPr>
          <p:cNvPr id="222" name="Google Shape;222;p15"/>
          <p:cNvCxnSpPr/>
          <p:nvPr/>
        </p:nvCxnSpPr>
        <p:spPr>
          <a:xfrm flipH="1">
            <a:off x="7673975" y="3722687"/>
            <a:ext cx="80962" cy="4762"/>
          </a:xfrm>
          <a:prstGeom prst="straightConnector1">
            <a:avLst/>
          </a:prstGeom>
          <a:noFill/>
          <a:ln cap="flat" cmpd="sng" w="9525">
            <a:solidFill>
              <a:srgbClr val="000000"/>
            </a:solidFill>
            <a:prstDash val="solid"/>
            <a:miter lim="800000"/>
            <a:headEnd len="med" w="med" type="none"/>
            <a:tailEnd len="med" w="med" type="none"/>
          </a:ln>
        </p:spPr>
      </p:cxnSp>
      <p:sp>
        <p:nvSpPr>
          <p:cNvPr id="223" name="Google Shape;223;p15"/>
          <p:cNvSpPr/>
          <p:nvPr/>
        </p:nvSpPr>
        <p:spPr>
          <a:xfrm>
            <a:off x="6921500" y="3694112"/>
            <a:ext cx="60325" cy="61912"/>
          </a:xfrm>
          <a:custGeom>
            <a:rect b="b" l="l" r="r" t="t"/>
            <a:pathLst>
              <a:path extrusionOk="0" h="39" w="38">
                <a:moveTo>
                  <a:pt x="38" y="39"/>
                </a:moveTo>
                <a:lnTo>
                  <a:pt x="38" y="0"/>
                </a:lnTo>
                <a:lnTo>
                  <a:pt x="0" y="21"/>
                </a:lnTo>
                <a:lnTo>
                  <a:pt x="38"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15"/>
          <p:cNvSpPr txBox="1"/>
          <p:nvPr/>
        </p:nvSpPr>
        <p:spPr>
          <a:xfrm>
            <a:off x="7199312" y="3752850"/>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25" name="Google Shape;225;p15"/>
          <p:cNvSpPr txBox="1"/>
          <p:nvPr/>
        </p:nvSpPr>
        <p:spPr>
          <a:xfrm>
            <a:off x="7232650" y="37528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sp>
        <p:nvSpPr>
          <p:cNvPr id="226" name="Google Shape;226;p15"/>
          <p:cNvSpPr txBox="1"/>
          <p:nvPr/>
        </p:nvSpPr>
        <p:spPr>
          <a:xfrm>
            <a:off x="7304087" y="3752850"/>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27" name="Google Shape;227;p15"/>
          <p:cNvSpPr txBox="1"/>
          <p:nvPr/>
        </p:nvSpPr>
        <p:spPr>
          <a:xfrm>
            <a:off x="7337425" y="37528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28" name="Google Shape;228;p15"/>
          <p:cNvSpPr txBox="1"/>
          <p:nvPr/>
        </p:nvSpPr>
        <p:spPr>
          <a:xfrm>
            <a:off x="7404100" y="3752850"/>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29" name="Google Shape;229;p15"/>
          <p:cNvSpPr txBox="1"/>
          <p:nvPr/>
        </p:nvSpPr>
        <p:spPr>
          <a:xfrm>
            <a:off x="2081212" y="2220912"/>
            <a:ext cx="7778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230" name="Google Shape;230;p15"/>
          <p:cNvSpPr txBox="1"/>
          <p:nvPr/>
        </p:nvSpPr>
        <p:spPr>
          <a:xfrm>
            <a:off x="2155825" y="2220912"/>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31" name="Google Shape;231;p15"/>
          <p:cNvSpPr txBox="1"/>
          <p:nvPr/>
        </p:nvSpPr>
        <p:spPr>
          <a:xfrm>
            <a:off x="2181225" y="2220912"/>
            <a:ext cx="106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232" name="Google Shape;232;p15"/>
          <p:cNvSpPr txBox="1"/>
          <p:nvPr/>
        </p:nvSpPr>
        <p:spPr>
          <a:xfrm>
            <a:off x="2284412" y="22209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233" name="Google Shape;233;p15"/>
          <p:cNvSpPr txBox="1"/>
          <p:nvPr/>
        </p:nvSpPr>
        <p:spPr>
          <a:xfrm>
            <a:off x="1519237" y="2635250"/>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34" name="Google Shape;234;p15"/>
          <p:cNvSpPr txBox="1"/>
          <p:nvPr/>
        </p:nvSpPr>
        <p:spPr>
          <a:xfrm>
            <a:off x="1544637" y="2635250"/>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35" name="Google Shape;235;p15"/>
          <p:cNvSpPr txBox="1"/>
          <p:nvPr/>
        </p:nvSpPr>
        <p:spPr>
          <a:xfrm>
            <a:off x="1633537" y="2635250"/>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36" name="Google Shape;236;p15"/>
          <p:cNvSpPr txBox="1"/>
          <p:nvPr/>
        </p:nvSpPr>
        <p:spPr>
          <a:xfrm>
            <a:off x="1666875"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37" name="Google Shape;237;p15"/>
          <p:cNvSpPr txBox="1"/>
          <p:nvPr/>
        </p:nvSpPr>
        <p:spPr>
          <a:xfrm>
            <a:off x="1736725"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38" name="Google Shape;238;p15"/>
          <p:cNvSpPr txBox="1"/>
          <p:nvPr/>
        </p:nvSpPr>
        <p:spPr>
          <a:xfrm>
            <a:off x="1803400" y="2635250"/>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39" name="Google Shape;239;p15"/>
          <p:cNvSpPr txBox="1"/>
          <p:nvPr/>
        </p:nvSpPr>
        <p:spPr>
          <a:xfrm>
            <a:off x="1839912" y="2635250"/>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40" name="Google Shape;240;p15"/>
          <p:cNvSpPr txBox="1"/>
          <p:nvPr/>
        </p:nvSpPr>
        <p:spPr>
          <a:xfrm>
            <a:off x="1873250"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41" name="Google Shape;241;p15"/>
          <p:cNvSpPr txBox="1"/>
          <p:nvPr/>
        </p:nvSpPr>
        <p:spPr>
          <a:xfrm>
            <a:off x="1939925"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42" name="Google Shape;242;p15"/>
          <p:cNvSpPr txBox="1"/>
          <p:nvPr/>
        </p:nvSpPr>
        <p:spPr>
          <a:xfrm>
            <a:off x="2011362"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43" name="Google Shape;243;p15"/>
          <p:cNvSpPr txBox="1"/>
          <p:nvPr/>
        </p:nvSpPr>
        <p:spPr>
          <a:xfrm>
            <a:off x="2081212" y="2635250"/>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44" name="Google Shape;244;p15"/>
          <p:cNvSpPr txBox="1"/>
          <p:nvPr/>
        </p:nvSpPr>
        <p:spPr>
          <a:xfrm>
            <a:off x="2122487"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45" name="Google Shape;245;p15"/>
          <p:cNvSpPr txBox="1"/>
          <p:nvPr/>
        </p:nvSpPr>
        <p:spPr>
          <a:xfrm>
            <a:off x="2189162" y="263525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46" name="Google Shape;246;p15"/>
          <p:cNvSpPr txBox="1"/>
          <p:nvPr/>
        </p:nvSpPr>
        <p:spPr>
          <a:xfrm>
            <a:off x="2259012" y="2635250"/>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47" name="Google Shape;247;p15"/>
          <p:cNvSpPr txBox="1"/>
          <p:nvPr/>
        </p:nvSpPr>
        <p:spPr>
          <a:xfrm>
            <a:off x="1519237" y="3005137"/>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48" name="Google Shape;248;p15"/>
          <p:cNvSpPr txBox="1"/>
          <p:nvPr/>
        </p:nvSpPr>
        <p:spPr>
          <a:xfrm>
            <a:off x="1544637" y="3005137"/>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49" name="Google Shape;249;p15"/>
          <p:cNvSpPr txBox="1"/>
          <p:nvPr/>
        </p:nvSpPr>
        <p:spPr>
          <a:xfrm>
            <a:off x="1633537" y="30051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50" name="Google Shape;250;p15"/>
          <p:cNvSpPr txBox="1"/>
          <p:nvPr/>
        </p:nvSpPr>
        <p:spPr>
          <a:xfrm>
            <a:off x="1666875"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1" name="Google Shape;251;p15"/>
          <p:cNvSpPr txBox="1"/>
          <p:nvPr/>
        </p:nvSpPr>
        <p:spPr>
          <a:xfrm>
            <a:off x="1736725"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52" name="Google Shape;252;p15"/>
          <p:cNvSpPr txBox="1"/>
          <p:nvPr/>
        </p:nvSpPr>
        <p:spPr>
          <a:xfrm>
            <a:off x="1803400" y="30051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3" name="Google Shape;253;p15"/>
          <p:cNvSpPr txBox="1"/>
          <p:nvPr/>
        </p:nvSpPr>
        <p:spPr>
          <a:xfrm>
            <a:off x="1839912" y="30051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54" name="Google Shape;254;p15"/>
          <p:cNvSpPr txBox="1"/>
          <p:nvPr/>
        </p:nvSpPr>
        <p:spPr>
          <a:xfrm>
            <a:off x="1873250"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55" name="Google Shape;255;p15"/>
          <p:cNvSpPr txBox="1"/>
          <p:nvPr/>
        </p:nvSpPr>
        <p:spPr>
          <a:xfrm>
            <a:off x="1939925"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56" name="Google Shape;256;p15"/>
          <p:cNvSpPr txBox="1"/>
          <p:nvPr/>
        </p:nvSpPr>
        <p:spPr>
          <a:xfrm>
            <a:off x="2011362"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57" name="Google Shape;257;p15"/>
          <p:cNvSpPr txBox="1"/>
          <p:nvPr/>
        </p:nvSpPr>
        <p:spPr>
          <a:xfrm>
            <a:off x="2081212" y="3005137"/>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8" name="Google Shape;258;p15"/>
          <p:cNvSpPr txBox="1"/>
          <p:nvPr/>
        </p:nvSpPr>
        <p:spPr>
          <a:xfrm>
            <a:off x="2122487"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9" name="Google Shape;259;p15"/>
          <p:cNvSpPr txBox="1"/>
          <p:nvPr/>
        </p:nvSpPr>
        <p:spPr>
          <a:xfrm>
            <a:off x="2189162" y="30051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0" name="Google Shape;260;p15"/>
          <p:cNvSpPr txBox="1"/>
          <p:nvPr/>
        </p:nvSpPr>
        <p:spPr>
          <a:xfrm>
            <a:off x="2259012" y="3005137"/>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1" name="Google Shape;261;p15"/>
          <p:cNvSpPr txBox="1"/>
          <p:nvPr/>
        </p:nvSpPr>
        <p:spPr>
          <a:xfrm>
            <a:off x="1519237" y="3375025"/>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62" name="Google Shape;262;p15"/>
          <p:cNvSpPr txBox="1"/>
          <p:nvPr/>
        </p:nvSpPr>
        <p:spPr>
          <a:xfrm>
            <a:off x="1544637" y="3375025"/>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63" name="Google Shape;263;p15"/>
          <p:cNvSpPr txBox="1"/>
          <p:nvPr/>
        </p:nvSpPr>
        <p:spPr>
          <a:xfrm>
            <a:off x="1633537" y="33750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4" name="Google Shape;264;p15"/>
          <p:cNvSpPr txBox="1"/>
          <p:nvPr/>
        </p:nvSpPr>
        <p:spPr>
          <a:xfrm>
            <a:off x="1666875"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5" name="Google Shape;265;p15"/>
          <p:cNvSpPr txBox="1"/>
          <p:nvPr/>
        </p:nvSpPr>
        <p:spPr>
          <a:xfrm>
            <a:off x="1736725"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266" name="Google Shape;266;p15"/>
          <p:cNvSpPr txBox="1"/>
          <p:nvPr/>
        </p:nvSpPr>
        <p:spPr>
          <a:xfrm>
            <a:off x="1803400" y="33750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7" name="Google Shape;267;p15"/>
          <p:cNvSpPr txBox="1"/>
          <p:nvPr/>
        </p:nvSpPr>
        <p:spPr>
          <a:xfrm>
            <a:off x="1839912" y="33750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8" name="Google Shape;268;p15"/>
          <p:cNvSpPr txBox="1"/>
          <p:nvPr/>
        </p:nvSpPr>
        <p:spPr>
          <a:xfrm>
            <a:off x="1873250"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269" name="Google Shape;269;p15"/>
          <p:cNvSpPr txBox="1"/>
          <p:nvPr/>
        </p:nvSpPr>
        <p:spPr>
          <a:xfrm>
            <a:off x="1939925"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70" name="Google Shape;270;p15"/>
          <p:cNvSpPr txBox="1"/>
          <p:nvPr/>
        </p:nvSpPr>
        <p:spPr>
          <a:xfrm>
            <a:off x="2011362"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71" name="Google Shape;271;p15"/>
          <p:cNvSpPr txBox="1"/>
          <p:nvPr/>
        </p:nvSpPr>
        <p:spPr>
          <a:xfrm>
            <a:off x="2081212" y="3375025"/>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72" name="Google Shape;272;p15"/>
          <p:cNvSpPr txBox="1"/>
          <p:nvPr/>
        </p:nvSpPr>
        <p:spPr>
          <a:xfrm>
            <a:off x="2122487"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73" name="Google Shape;273;p15"/>
          <p:cNvSpPr txBox="1"/>
          <p:nvPr/>
        </p:nvSpPr>
        <p:spPr>
          <a:xfrm>
            <a:off x="2189162" y="33750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74" name="Google Shape;274;p15"/>
          <p:cNvSpPr txBox="1"/>
          <p:nvPr/>
        </p:nvSpPr>
        <p:spPr>
          <a:xfrm>
            <a:off x="2259012" y="3375025"/>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cxnSp>
        <p:nvCxnSpPr>
          <p:cNvPr id="275" name="Google Shape;275;p15"/>
          <p:cNvCxnSpPr/>
          <p:nvPr/>
        </p:nvCxnSpPr>
        <p:spPr>
          <a:xfrm>
            <a:off x="1392237" y="2646362"/>
            <a:ext cx="4762" cy="1003300"/>
          </a:xfrm>
          <a:prstGeom prst="straightConnector1">
            <a:avLst/>
          </a:prstGeom>
          <a:noFill/>
          <a:ln cap="flat" cmpd="sng" w="9525">
            <a:solidFill>
              <a:srgbClr val="000000"/>
            </a:solidFill>
            <a:prstDash val="solid"/>
            <a:miter lim="800000"/>
            <a:headEnd len="med" w="med" type="none"/>
            <a:tailEnd len="med" w="med" type="none"/>
          </a:ln>
        </p:spPr>
      </p:cxnSp>
      <p:sp>
        <p:nvSpPr>
          <p:cNvPr id="276" name="Google Shape;276;p15"/>
          <p:cNvSpPr/>
          <p:nvPr/>
        </p:nvSpPr>
        <p:spPr>
          <a:xfrm>
            <a:off x="1363662" y="3571875"/>
            <a:ext cx="61912" cy="61912"/>
          </a:xfrm>
          <a:custGeom>
            <a:rect b="b" l="l" r="r" t="t"/>
            <a:pathLst>
              <a:path extrusionOk="0" h="39" w="39">
                <a:moveTo>
                  <a:pt x="39" y="0"/>
                </a:moveTo>
                <a:lnTo>
                  <a:pt x="0" y="0"/>
                </a:lnTo>
                <a:lnTo>
                  <a:pt x="21" y="39"/>
                </a:lnTo>
                <a:lnTo>
                  <a:pt x="3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7" name="Google Shape;277;p15"/>
          <p:cNvCxnSpPr/>
          <p:nvPr/>
        </p:nvCxnSpPr>
        <p:spPr>
          <a:xfrm>
            <a:off x="2481262" y="2298700"/>
            <a:ext cx="5214937" cy="3175"/>
          </a:xfrm>
          <a:prstGeom prst="straightConnector1">
            <a:avLst/>
          </a:prstGeom>
          <a:noFill/>
          <a:ln cap="flat" cmpd="sng" w="9525">
            <a:solidFill>
              <a:srgbClr val="000000"/>
            </a:solidFill>
            <a:prstDash val="solid"/>
            <a:miter lim="800000"/>
            <a:headEnd len="med" w="med" type="none"/>
            <a:tailEnd len="med" w="med" type="none"/>
          </a:ln>
        </p:spPr>
      </p:cxnSp>
      <p:sp>
        <p:nvSpPr>
          <p:cNvPr id="278" name="Google Shape;278;p15"/>
          <p:cNvSpPr/>
          <p:nvPr/>
        </p:nvSpPr>
        <p:spPr>
          <a:xfrm>
            <a:off x="7680325" y="2268537"/>
            <a:ext cx="63500" cy="63500"/>
          </a:xfrm>
          <a:custGeom>
            <a:rect b="b" l="l" r="r" t="t"/>
            <a:pathLst>
              <a:path extrusionOk="0" h="40" w="40">
                <a:moveTo>
                  <a:pt x="0" y="0"/>
                </a:moveTo>
                <a:lnTo>
                  <a:pt x="0" y="40"/>
                </a:lnTo>
                <a:lnTo>
                  <a:pt x="40" y="2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9" name="Google Shape;279;p15"/>
          <p:cNvCxnSpPr/>
          <p:nvPr/>
        </p:nvCxnSpPr>
        <p:spPr>
          <a:xfrm flipH="1" rot="10800000">
            <a:off x="3013075" y="2301875"/>
            <a:ext cx="4762" cy="58737"/>
          </a:xfrm>
          <a:prstGeom prst="straightConnector1">
            <a:avLst/>
          </a:prstGeom>
          <a:noFill/>
          <a:ln cap="flat" cmpd="sng" w="9525">
            <a:solidFill>
              <a:srgbClr val="000000"/>
            </a:solidFill>
            <a:prstDash val="solid"/>
            <a:miter lim="800000"/>
            <a:headEnd len="med" w="med" type="none"/>
            <a:tailEnd len="med" w="med" type="none"/>
          </a:ln>
        </p:spPr>
      </p:cxnSp>
      <p:sp>
        <p:nvSpPr>
          <p:cNvPr id="280" name="Google Shape;280;p15"/>
          <p:cNvSpPr txBox="1"/>
          <p:nvPr/>
        </p:nvSpPr>
        <p:spPr>
          <a:xfrm>
            <a:off x="2976562"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cxnSp>
        <p:nvCxnSpPr>
          <p:cNvPr id="281" name="Google Shape;281;p15"/>
          <p:cNvCxnSpPr/>
          <p:nvPr/>
        </p:nvCxnSpPr>
        <p:spPr>
          <a:xfrm flipH="1" rot="10800000">
            <a:off x="3568700" y="2301875"/>
            <a:ext cx="4762" cy="58737"/>
          </a:xfrm>
          <a:prstGeom prst="straightConnector1">
            <a:avLst/>
          </a:prstGeom>
          <a:noFill/>
          <a:ln cap="flat" cmpd="sng" w="9525">
            <a:solidFill>
              <a:srgbClr val="000000"/>
            </a:solidFill>
            <a:prstDash val="solid"/>
            <a:miter lim="800000"/>
            <a:headEnd len="med" w="med" type="none"/>
            <a:tailEnd len="med" w="med" type="none"/>
          </a:ln>
        </p:spPr>
      </p:cxnSp>
      <p:sp>
        <p:nvSpPr>
          <p:cNvPr id="282" name="Google Shape;282;p15"/>
          <p:cNvSpPr txBox="1"/>
          <p:nvPr/>
        </p:nvSpPr>
        <p:spPr>
          <a:xfrm>
            <a:off x="3532187"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cxnSp>
        <p:nvCxnSpPr>
          <p:cNvPr id="283" name="Google Shape;283;p15"/>
          <p:cNvCxnSpPr/>
          <p:nvPr/>
        </p:nvCxnSpPr>
        <p:spPr>
          <a:xfrm flipH="1" rot="10800000">
            <a:off x="4124325" y="2301875"/>
            <a:ext cx="3175" cy="58737"/>
          </a:xfrm>
          <a:prstGeom prst="straightConnector1">
            <a:avLst/>
          </a:prstGeom>
          <a:noFill/>
          <a:ln cap="flat" cmpd="sng" w="9525">
            <a:solidFill>
              <a:srgbClr val="000000"/>
            </a:solidFill>
            <a:prstDash val="solid"/>
            <a:miter lim="800000"/>
            <a:headEnd len="med" w="med" type="none"/>
            <a:tailEnd len="med" w="med" type="none"/>
          </a:ln>
        </p:spPr>
      </p:cxnSp>
      <p:sp>
        <p:nvSpPr>
          <p:cNvPr id="284" name="Google Shape;284;p15"/>
          <p:cNvSpPr txBox="1"/>
          <p:nvPr/>
        </p:nvSpPr>
        <p:spPr>
          <a:xfrm>
            <a:off x="4087812"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6</a:t>
            </a:r>
            <a:endParaRPr/>
          </a:p>
        </p:txBody>
      </p:sp>
      <p:cxnSp>
        <p:nvCxnSpPr>
          <p:cNvPr id="285" name="Google Shape;285;p15"/>
          <p:cNvCxnSpPr/>
          <p:nvPr/>
        </p:nvCxnSpPr>
        <p:spPr>
          <a:xfrm flipH="1" rot="10800000">
            <a:off x="4679950" y="2301875"/>
            <a:ext cx="3175" cy="58737"/>
          </a:xfrm>
          <a:prstGeom prst="straightConnector1">
            <a:avLst/>
          </a:prstGeom>
          <a:noFill/>
          <a:ln cap="flat" cmpd="sng" w="9525">
            <a:solidFill>
              <a:srgbClr val="000000"/>
            </a:solidFill>
            <a:prstDash val="solid"/>
            <a:miter lim="800000"/>
            <a:headEnd len="med" w="med" type="none"/>
            <a:tailEnd len="med" w="med" type="none"/>
          </a:ln>
        </p:spPr>
      </p:cxnSp>
      <p:sp>
        <p:nvSpPr>
          <p:cNvPr id="286" name="Google Shape;286;p15"/>
          <p:cNvSpPr txBox="1"/>
          <p:nvPr/>
        </p:nvSpPr>
        <p:spPr>
          <a:xfrm>
            <a:off x="4641850"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cxnSp>
        <p:nvCxnSpPr>
          <p:cNvPr id="287" name="Google Shape;287;p15"/>
          <p:cNvCxnSpPr/>
          <p:nvPr/>
        </p:nvCxnSpPr>
        <p:spPr>
          <a:xfrm flipH="1" rot="10800000">
            <a:off x="5233987" y="2301875"/>
            <a:ext cx="4762" cy="58737"/>
          </a:xfrm>
          <a:prstGeom prst="straightConnector1">
            <a:avLst/>
          </a:prstGeom>
          <a:noFill/>
          <a:ln cap="flat" cmpd="sng" w="9525">
            <a:solidFill>
              <a:srgbClr val="000000"/>
            </a:solidFill>
            <a:prstDash val="solid"/>
            <a:miter lim="800000"/>
            <a:headEnd len="med" w="med" type="none"/>
            <a:tailEnd len="med" w="med" type="none"/>
          </a:ln>
        </p:spPr>
      </p:cxnSp>
      <p:sp>
        <p:nvSpPr>
          <p:cNvPr id="288" name="Google Shape;288;p15"/>
          <p:cNvSpPr txBox="1"/>
          <p:nvPr/>
        </p:nvSpPr>
        <p:spPr>
          <a:xfrm>
            <a:off x="5160962"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89" name="Google Shape;289;p15"/>
          <p:cNvSpPr txBox="1"/>
          <p:nvPr/>
        </p:nvSpPr>
        <p:spPr>
          <a:xfrm>
            <a:off x="5230812"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cxnSp>
        <p:nvCxnSpPr>
          <p:cNvPr id="290" name="Google Shape;290;p15"/>
          <p:cNvCxnSpPr/>
          <p:nvPr/>
        </p:nvCxnSpPr>
        <p:spPr>
          <a:xfrm flipH="1" rot="10800000">
            <a:off x="5789612" y="2301875"/>
            <a:ext cx="3175" cy="58737"/>
          </a:xfrm>
          <a:prstGeom prst="straightConnector1">
            <a:avLst/>
          </a:prstGeom>
          <a:noFill/>
          <a:ln cap="flat" cmpd="sng" w="9525">
            <a:solidFill>
              <a:srgbClr val="000000"/>
            </a:solidFill>
            <a:prstDash val="solid"/>
            <a:miter lim="800000"/>
            <a:headEnd len="med" w="med" type="none"/>
            <a:tailEnd len="med" w="med" type="none"/>
          </a:ln>
        </p:spPr>
      </p:cxnSp>
      <p:sp>
        <p:nvSpPr>
          <p:cNvPr id="291" name="Google Shape;291;p15"/>
          <p:cNvSpPr txBox="1"/>
          <p:nvPr/>
        </p:nvSpPr>
        <p:spPr>
          <a:xfrm>
            <a:off x="5715000"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92" name="Google Shape;292;p15"/>
          <p:cNvSpPr txBox="1"/>
          <p:nvPr/>
        </p:nvSpPr>
        <p:spPr>
          <a:xfrm>
            <a:off x="5786437"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93" name="Google Shape;293;p15"/>
          <p:cNvSpPr txBox="1"/>
          <p:nvPr/>
        </p:nvSpPr>
        <p:spPr>
          <a:xfrm>
            <a:off x="6262687"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94" name="Google Shape;294;p15"/>
          <p:cNvSpPr txBox="1"/>
          <p:nvPr/>
        </p:nvSpPr>
        <p:spPr>
          <a:xfrm>
            <a:off x="6329362"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cxnSp>
        <p:nvCxnSpPr>
          <p:cNvPr id="295" name="Google Shape;295;p15"/>
          <p:cNvCxnSpPr/>
          <p:nvPr/>
        </p:nvCxnSpPr>
        <p:spPr>
          <a:xfrm flipH="1" rot="10800000">
            <a:off x="6337300" y="2301875"/>
            <a:ext cx="1587" cy="58737"/>
          </a:xfrm>
          <a:prstGeom prst="straightConnector1">
            <a:avLst/>
          </a:prstGeom>
          <a:noFill/>
          <a:ln cap="flat" cmpd="sng" w="9525">
            <a:solidFill>
              <a:srgbClr val="000000"/>
            </a:solidFill>
            <a:prstDash val="solid"/>
            <a:miter lim="800000"/>
            <a:headEnd len="med" w="med" type="none"/>
            <a:tailEnd len="med" w="med" type="none"/>
          </a:ln>
        </p:spPr>
      </p:cxnSp>
      <p:cxnSp>
        <p:nvCxnSpPr>
          <p:cNvPr id="296" name="Google Shape;296;p15"/>
          <p:cNvCxnSpPr/>
          <p:nvPr/>
        </p:nvCxnSpPr>
        <p:spPr>
          <a:xfrm flipH="1" rot="10800000">
            <a:off x="6892925" y="2301875"/>
            <a:ext cx="1587" cy="58737"/>
          </a:xfrm>
          <a:prstGeom prst="straightConnector1">
            <a:avLst/>
          </a:prstGeom>
          <a:noFill/>
          <a:ln cap="flat" cmpd="sng" w="9525">
            <a:solidFill>
              <a:srgbClr val="000000"/>
            </a:solidFill>
            <a:prstDash val="solid"/>
            <a:miter lim="800000"/>
            <a:headEnd len="med" w="med" type="none"/>
            <a:tailEnd len="med" w="med" type="none"/>
          </a:ln>
        </p:spPr>
      </p:cxnSp>
      <p:cxnSp>
        <p:nvCxnSpPr>
          <p:cNvPr id="297" name="Google Shape;297;p15"/>
          <p:cNvCxnSpPr/>
          <p:nvPr/>
        </p:nvCxnSpPr>
        <p:spPr>
          <a:xfrm flipH="1" rot="10800000">
            <a:off x="7448550" y="2301875"/>
            <a:ext cx="1587" cy="58737"/>
          </a:xfrm>
          <a:prstGeom prst="straightConnector1">
            <a:avLst/>
          </a:prstGeom>
          <a:noFill/>
          <a:ln cap="flat" cmpd="sng" w="9525">
            <a:solidFill>
              <a:srgbClr val="000000"/>
            </a:solidFill>
            <a:prstDash val="solid"/>
            <a:miter lim="800000"/>
            <a:headEnd len="med" w="med" type="none"/>
            <a:tailEnd len="med" w="med" type="none"/>
          </a:ln>
        </p:spPr>
      </p:cxnSp>
      <p:sp>
        <p:nvSpPr>
          <p:cNvPr id="298" name="Google Shape;298;p15"/>
          <p:cNvSpPr txBox="1"/>
          <p:nvPr/>
        </p:nvSpPr>
        <p:spPr>
          <a:xfrm>
            <a:off x="6818312"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99" name="Google Shape;299;p15"/>
          <p:cNvSpPr txBox="1"/>
          <p:nvPr/>
        </p:nvSpPr>
        <p:spPr>
          <a:xfrm>
            <a:off x="6884987"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6</a:t>
            </a:r>
            <a:endParaRPr/>
          </a:p>
        </p:txBody>
      </p:sp>
      <p:sp>
        <p:nvSpPr>
          <p:cNvPr id="300" name="Google Shape;300;p15"/>
          <p:cNvSpPr txBox="1"/>
          <p:nvPr/>
        </p:nvSpPr>
        <p:spPr>
          <a:xfrm>
            <a:off x="7362825"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301" name="Google Shape;301;p15"/>
          <p:cNvSpPr txBox="1"/>
          <p:nvPr/>
        </p:nvSpPr>
        <p:spPr>
          <a:xfrm>
            <a:off x="7432675" y="210661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sp>
        <p:nvSpPr>
          <p:cNvPr id="302" name="Google Shape;302;p15"/>
          <p:cNvSpPr txBox="1"/>
          <p:nvPr/>
        </p:nvSpPr>
        <p:spPr>
          <a:xfrm>
            <a:off x="7466012" y="3554412"/>
            <a:ext cx="52387" cy="2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a:t>
            </a:r>
            <a:endParaRPr/>
          </a:p>
        </p:txBody>
      </p:sp>
      <p:sp>
        <p:nvSpPr>
          <p:cNvPr id="303" name="Google Shape;303;p15"/>
          <p:cNvSpPr txBox="1"/>
          <p:nvPr/>
        </p:nvSpPr>
        <p:spPr>
          <a:xfrm>
            <a:off x="7518400" y="3554412"/>
            <a:ext cx="52387" cy="2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a:t>
            </a:r>
            <a:endParaRPr/>
          </a:p>
        </p:txBody>
      </p:sp>
      <p:sp>
        <p:nvSpPr>
          <p:cNvPr id="304" name="Google Shape;304;p15"/>
          <p:cNvSpPr txBox="1"/>
          <p:nvPr/>
        </p:nvSpPr>
        <p:spPr>
          <a:xfrm>
            <a:off x="7569200" y="3554412"/>
            <a:ext cx="52387" cy="2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a:t>
            </a:r>
            <a:endParaRPr/>
          </a:p>
        </p:txBody>
      </p:sp>
      <p:sp>
        <p:nvSpPr>
          <p:cNvPr id="305" name="Google Shape;305;p15"/>
          <p:cNvSpPr txBox="1"/>
          <p:nvPr/>
        </p:nvSpPr>
        <p:spPr>
          <a:xfrm>
            <a:off x="1344612" y="1981200"/>
            <a:ext cx="84137"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P</a:t>
            </a:r>
            <a:endParaRPr/>
          </a:p>
        </p:txBody>
      </p:sp>
      <p:sp>
        <p:nvSpPr>
          <p:cNvPr id="306" name="Google Shape;306;p15"/>
          <p:cNvSpPr txBox="1"/>
          <p:nvPr/>
        </p:nvSpPr>
        <p:spPr>
          <a:xfrm>
            <a:off x="1430337" y="1981200"/>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07" name="Google Shape;307;p15"/>
          <p:cNvSpPr txBox="1"/>
          <p:nvPr/>
        </p:nvSpPr>
        <p:spPr>
          <a:xfrm>
            <a:off x="1470025" y="198120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08" name="Google Shape;308;p15"/>
          <p:cNvSpPr txBox="1"/>
          <p:nvPr/>
        </p:nvSpPr>
        <p:spPr>
          <a:xfrm>
            <a:off x="1536700" y="198120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g</a:t>
            </a:r>
            <a:endParaRPr/>
          </a:p>
        </p:txBody>
      </p:sp>
      <p:sp>
        <p:nvSpPr>
          <p:cNvPr id="309" name="Google Shape;309;p15"/>
          <p:cNvSpPr txBox="1"/>
          <p:nvPr/>
        </p:nvSpPr>
        <p:spPr>
          <a:xfrm>
            <a:off x="1608137" y="1981200"/>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10" name="Google Shape;310;p15"/>
          <p:cNvSpPr txBox="1"/>
          <p:nvPr/>
        </p:nvSpPr>
        <p:spPr>
          <a:xfrm>
            <a:off x="1647825" y="198120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a:t>
            </a:r>
            <a:endParaRPr/>
          </a:p>
        </p:txBody>
      </p:sp>
      <p:sp>
        <p:nvSpPr>
          <p:cNvPr id="311" name="Google Shape;311;p15"/>
          <p:cNvSpPr txBox="1"/>
          <p:nvPr/>
        </p:nvSpPr>
        <p:spPr>
          <a:xfrm>
            <a:off x="1714500" y="1981200"/>
            <a:ext cx="106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312" name="Google Shape;312;p15"/>
          <p:cNvSpPr txBox="1"/>
          <p:nvPr/>
        </p:nvSpPr>
        <p:spPr>
          <a:xfrm>
            <a:off x="1817687" y="24463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3" name="Google Shape;313;p15"/>
          <p:cNvSpPr txBox="1"/>
          <p:nvPr/>
        </p:nvSpPr>
        <p:spPr>
          <a:xfrm>
            <a:off x="1344612" y="212566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314" name="Google Shape;314;p15"/>
          <p:cNvSpPr txBox="1"/>
          <p:nvPr/>
        </p:nvSpPr>
        <p:spPr>
          <a:xfrm>
            <a:off x="1414462" y="2125662"/>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x</a:t>
            </a:r>
            <a:endParaRPr/>
          </a:p>
        </p:txBody>
      </p:sp>
      <p:sp>
        <p:nvSpPr>
          <p:cNvPr id="315" name="Google Shape;315;p15"/>
          <p:cNvSpPr txBox="1"/>
          <p:nvPr/>
        </p:nvSpPr>
        <p:spPr>
          <a:xfrm>
            <a:off x="1477962" y="212566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316" name="Google Shape;316;p15"/>
          <p:cNvSpPr txBox="1"/>
          <p:nvPr/>
        </p:nvSpPr>
        <p:spPr>
          <a:xfrm>
            <a:off x="1544637" y="2125662"/>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317" name="Google Shape;317;p15"/>
          <p:cNvSpPr txBox="1"/>
          <p:nvPr/>
        </p:nvSpPr>
        <p:spPr>
          <a:xfrm>
            <a:off x="1608137" y="212566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318" name="Google Shape;318;p15"/>
          <p:cNvSpPr txBox="1"/>
          <p:nvPr/>
        </p:nvSpPr>
        <p:spPr>
          <a:xfrm>
            <a:off x="1673225" y="2125662"/>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319" name="Google Shape;319;p15"/>
          <p:cNvSpPr txBox="1"/>
          <p:nvPr/>
        </p:nvSpPr>
        <p:spPr>
          <a:xfrm>
            <a:off x="1711325" y="2125662"/>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20" name="Google Shape;320;p15"/>
          <p:cNvSpPr txBox="1"/>
          <p:nvPr/>
        </p:nvSpPr>
        <p:spPr>
          <a:xfrm>
            <a:off x="1736725" y="212566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21" name="Google Shape;321;p15"/>
          <p:cNvSpPr txBox="1"/>
          <p:nvPr/>
        </p:nvSpPr>
        <p:spPr>
          <a:xfrm>
            <a:off x="1803400" y="2125662"/>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22" name="Google Shape;322;p15"/>
          <p:cNvSpPr txBox="1"/>
          <p:nvPr/>
        </p:nvSpPr>
        <p:spPr>
          <a:xfrm>
            <a:off x="1873250" y="2125662"/>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15"/>
          <p:cNvSpPr txBox="1"/>
          <p:nvPr/>
        </p:nvSpPr>
        <p:spPr>
          <a:xfrm>
            <a:off x="1344612" y="227330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24" name="Google Shape;324;p15"/>
          <p:cNvSpPr txBox="1"/>
          <p:nvPr/>
        </p:nvSpPr>
        <p:spPr>
          <a:xfrm>
            <a:off x="1414462" y="2273300"/>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25" name="Google Shape;325;p15"/>
          <p:cNvSpPr txBox="1"/>
          <p:nvPr/>
        </p:nvSpPr>
        <p:spPr>
          <a:xfrm>
            <a:off x="1455737" y="227330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d</a:t>
            </a:r>
            <a:endParaRPr/>
          </a:p>
        </p:txBody>
      </p:sp>
      <p:sp>
        <p:nvSpPr>
          <p:cNvPr id="326" name="Google Shape;326;p15"/>
          <p:cNvSpPr txBox="1"/>
          <p:nvPr/>
        </p:nvSpPr>
        <p:spPr>
          <a:xfrm>
            <a:off x="1525587" y="2273300"/>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327" name="Google Shape;327;p15"/>
          <p:cNvSpPr txBox="1"/>
          <p:nvPr/>
        </p:nvSpPr>
        <p:spPr>
          <a:xfrm>
            <a:off x="1592262" y="2273300"/>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28" name="Google Shape;328;p15"/>
          <p:cNvSpPr txBox="1"/>
          <p:nvPr/>
        </p:nvSpPr>
        <p:spPr>
          <a:xfrm>
            <a:off x="1633537" y="27384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15"/>
          <p:cNvSpPr txBox="1"/>
          <p:nvPr/>
        </p:nvSpPr>
        <p:spPr>
          <a:xfrm>
            <a:off x="1344612" y="2420937"/>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30" name="Google Shape;330;p15"/>
          <p:cNvSpPr txBox="1"/>
          <p:nvPr/>
        </p:nvSpPr>
        <p:spPr>
          <a:xfrm>
            <a:off x="1385887" y="2420937"/>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31" name="Google Shape;331;p15"/>
          <p:cNvSpPr txBox="1"/>
          <p:nvPr/>
        </p:nvSpPr>
        <p:spPr>
          <a:xfrm>
            <a:off x="1414462" y="24209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32" name="Google Shape;332;p15"/>
          <p:cNvSpPr txBox="1"/>
          <p:nvPr/>
        </p:nvSpPr>
        <p:spPr>
          <a:xfrm>
            <a:off x="1481137" y="24209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33" name="Google Shape;333;p15"/>
          <p:cNvSpPr txBox="1"/>
          <p:nvPr/>
        </p:nvSpPr>
        <p:spPr>
          <a:xfrm>
            <a:off x="1519237" y="2420937"/>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34" name="Google Shape;334;p15"/>
          <p:cNvSpPr txBox="1"/>
          <p:nvPr/>
        </p:nvSpPr>
        <p:spPr>
          <a:xfrm>
            <a:off x="1544637" y="24209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35" name="Google Shape;335;p15"/>
          <p:cNvSpPr txBox="1"/>
          <p:nvPr/>
        </p:nvSpPr>
        <p:spPr>
          <a:xfrm>
            <a:off x="1614487" y="2420937"/>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36" name="Google Shape;336;p15"/>
          <p:cNvSpPr txBox="1"/>
          <p:nvPr/>
        </p:nvSpPr>
        <p:spPr>
          <a:xfrm>
            <a:off x="1673225" y="24209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337" name="Google Shape;337;p15"/>
          <p:cNvSpPr txBox="1"/>
          <p:nvPr/>
        </p:nvSpPr>
        <p:spPr>
          <a:xfrm>
            <a:off x="1706562" y="2420937"/>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38" name="Google Shape;338;p15"/>
          <p:cNvSpPr txBox="1"/>
          <p:nvPr/>
        </p:nvSpPr>
        <p:spPr>
          <a:xfrm>
            <a:off x="1751012" y="24209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339" name="Google Shape;339;p15"/>
          <p:cNvSpPr txBox="1"/>
          <p:nvPr/>
        </p:nvSpPr>
        <p:spPr>
          <a:xfrm>
            <a:off x="1817687" y="2420937"/>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340" name="Google Shape;340;p15"/>
          <p:cNvSpPr txBox="1"/>
          <p:nvPr/>
        </p:nvSpPr>
        <p:spPr>
          <a:xfrm>
            <a:off x="1881187" y="2420937"/>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341" name="Google Shape;341;p15"/>
          <p:cNvSpPr txBox="1"/>
          <p:nvPr/>
        </p:nvSpPr>
        <p:spPr>
          <a:xfrm>
            <a:off x="1914525" y="2420937"/>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42" name="Google Shape;342;p15"/>
          <p:cNvSpPr txBox="1"/>
          <p:nvPr/>
        </p:nvSpPr>
        <p:spPr>
          <a:xfrm>
            <a:off x="1939925" y="24209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43" name="Google Shape;343;p15"/>
          <p:cNvSpPr txBox="1"/>
          <p:nvPr/>
        </p:nvSpPr>
        <p:spPr>
          <a:xfrm>
            <a:off x="2011362" y="2420937"/>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44" name="Google Shape;344;p15"/>
          <p:cNvSpPr txBox="1"/>
          <p:nvPr/>
        </p:nvSpPr>
        <p:spPr>
          <a:xfrm>
            <a:off x="2078037" y="2420937"/>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45" name="Google Shape;345;p15"/>
          <p:cNvSpPr txBox="1"/>
          <p:nvPr/>
        </p:nvSpPr>
        <p:spPr>
          <a:xfrm>
            <a:off x="2139950" y="2420937"/>
            <a:ext cx="428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46" name="Google Shape;346;p15"/>
          <p:cNvSpPr txBox="1"/>
          <p:nvPr/>
        </p:nvSpPr>
        <p:spPr>
          <a:xfrm>
            <a:off x="1347787" y="4522787"/>
            <a:ext cx="14128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P</a:t>
            </a:r>
            <a:endParaRPr/>
          </a:p>
        </p:txBody>
      </p:sp>
      <p:sp>
        <p:nvSpPr>
          <p:cNvPr id="347" name="Google Shape;347;p15"/>
          <p:cNvSpPr txBox="1"/>
          <p:nvPr/>
        </p:nvSpPr>
        <p:spPr>
          <a:xfrm>
            <a:off x="1433512" y="4522787"/>
            <a:ext cx="968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48" name="Google Shape;348;p15"/>
          <p:cNvSpPr txBox="1"/>
          <p:nvPr/>
        </p:nvSpPr>
        <p:spPr>
          <a:xfrm>
            <a:off x="1474787" y="4522787"/>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49" name="Google Shape;349;p15"/>
          <p:cNvSpPr txBox="1"/>
          <p:nvPr/>
        </p:nvSpPr>
        <p:spPr>
          <a:xfrm>
            <a:off x="1541462" y="4522787"/>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g</a:t>
            </a:r>
            <a:endParaRPr/>
          </a:p>
        </p:txBody>
      </p:sp>
      <p:sp>
        <p:nvSpPr>
          <p:cNvPr id="350" name="Google Shape;350;p15"/>
          <p:cNvSpPr txBox="1"/>
          <p:nvPr/>
        </p:nvSpPr>
        <p:spPr>
          <a:xfrm>
            <a:off x="1611312" y="4522787"/>
            <a:ext cx="968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51" name="Google Shape;351;p15"/>
          <p:cNvSpPr txBox="1"/>
          <p:nvPr/>
        </p:nvSpPr>
        <p:spPr>
          <a:xfrm>
            <a:off x="1652587" y="4522787"/>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a:t>
            </a:r>
            <a:endParaRPr/>
          </a:p>
        </p:txBody>
      </p:sp>
      <p:sp>
        <p:nvSpPr>
          <p:cNvPr id="352" name="Google Shape;352;p15"/>
          <p:cNvSpPr txBox="1"/>
          <p:nvPr/>
        </p:nvSpPr>
        <p:spPr>
          <a:xfrm>
            <a:off x="1717675" y="4522787"/>
            <a:ext cx="155575"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353" name="Google Shape;353;p15"/>
          <p:cNvSpPr txBox="1"/>
          <p:nvPr/>
        </p:nvSpPr>
        <p:spPr>
          <a:xfrm>
            <a:off x="1822450" y="4522787"/>
            <a:ext cx="1524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4" name="Google Shape;354;p15"/>
          <p:cNvGrpSpPr/>
          <p:nvPr/>
        </p:nvGrpSpPr>
        <p:grpSpPr>
          <a:xfrm>
            <a:off x="1347787" y="4633912"/>
            <a:ext cx="5459412" cy="1808162"/>
            <a:chOff x="1347788" y="4633913"/>
            <a:chExt cx="5459412" cy="1808162"/>
          </a:xfrm>
        </p:grpSpPr>
        <p:sp>
          <p:nvSpPr>
            <p:cNvPr id="355" name="Google Shape;355;p15"/>
            <p:cNvSpPr/>
            <p:nvPr/>
          </p:nvSpPr>
          <p:spPr>
            <a:xfrm>
              <a:off x="6745288" y="4814888"/>
              <a:ext cx="61912" cy="61912"/>
            </a:xfrm>
            <a:custGeom>
              <a:rect b="b" l="l" r="r" t="t"/>
              <a:pathLst>
                <a:path extrusionOk="0" h="39" w="39">
                  <a:moveTo>
                    <a:pt x="0" y="0"/>
                  </a:moveTo>
                  <a:lnTo>
                    <a:pt x="0" y="39"/>
                  </a:lnTo>
                  <a:lnTo>
                    <a:pt x="39" y="1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6" name="Google Shape;356;p15"/>
            <p:cNvCxnSpPr/>
            <p:nvPr/>
          </p:nvCxnSpPr>
          <p:spPr>
            <a:xfrm>
              <a:off x="2481263" y="4848225"/>
              <a:ext cx="4278312" cy="3175"/>
            </a:xfrm>
            <a:prstGeom prst="straightConnector1">
              <a:avLst/>
            </a:prstGeom>
            <a:noFill/>
            <a:ln cap="flat" cmpd="sng" w="9525">
              <a:solidFill>
                <a:srgbClr val="000000"/>
              </a:solidFill>
              <a:prstDash val="solid"/>
              <a:miter lim="800000"/>
              <a:headEnd len="med" w="med" type="none"/>
              <a:tailEnd len="med" w="med" type="none"/>
            </a:ln>
          </p:spPr>
        </p:cxnSp>
        <p:cxnSp>
          <p:nvCxnSpPr>
            <p:cNvPr id="357" name="Google Shape;357;p15"/>
            <p:cNvCxnSpPr/>
            <p:nvPr/>
          </p:nvCxnSpPr>
          <p:spPr>
            <a:xfrm flipH="1" rot="10800000">
              <a:off x="3013075" y="4832350"/>
              <a:ext cx="4763" cy="60325"/>
            </a:xfrm>
            <a:prstGeom prst="straightConnector1">
              <a:avLst/>
            </a:prstGeom>
            <a:noFill/>
            <a:ln cap="flat" cmpd="sng" w="9525">
              <a:solidFill>
                <a:srgbClr val="000000"/>
              </a:solidFill>
              <a:prstDash val="solid"/>
              <a:miter lim="800000"/>
              <a:headEnd len="med" w="med" type="none"/>
              <a:tailEnd len="med" w="med" type="none"/>
            </a:ln>
          </p:spPr>
        </p:cxnSp>
        <p:sp>
          <p:nvSpPr>
            <p:cNvPr id="358" name="Google Shape;358;p15"/>
            <p:cNvSpPr txBox="1"/>
            <p:nvPr/>
          </p:nvSpPr>
          <p:spPr>
            <a:xfrm>
              <a:off x="297656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cxnSp>
          <p:nvCxnSpPr>
            <p:cNvPr id="359" name="Google Shape;359;p15"/>
            <p:cNvCxnSpPr/>
            <p:nvPr/>
          </p:nvCxnSpPr>
          <p:spPr>
            <a:xfrm flipH="1" rot="10800000">
              <a:off x="3568700" y="4832350"/>
              <a:ext cx="4763" cy="60325"/>
            </a:xfrm>
            <a:prstGeom prst="straightConnector1">
              <a:avLst/>
            </a:prstGeom>
            <a:noFill/>
            <a:ln cap="flat" cmpd="sng" w="9525">
              <a:solidFill>
                <a:srgbClr val="000000"/>
              </a:solidFill>
              <a:prstDash val="solid"/>
              <a:miter lim="800000"/>
              <a:headEnd len="med" w="med" type="none"/>
              <a:tailEnd len="med" w="med" type="none"/>
            </a:ln>
          </p:spPr>
        </p:cxnSp>
        <p:sp>
          <p:nvSpPr>
            <p:cNvPr id="360" name="Google Shape;360;p15"/>
            <p:cNvSpPr txBox="1"/>
            <p:nvPr/>
          </p:nvSpPr>
          <p:spPr>
            <a:xfrm>
              <a:off x="3532188"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cxnSp>
          <p:nvCxnSpPr>
            <p:cNvPr id="361" name="Google Shape;361;p15"/>
            <p:cNvCxnSpPr/>
            <p:nvPr/>
          </p:nvCxnSpPr>
          <p:spPr>
            <a:xfrm flipH="1" rot="10800000">
              <a:off x="4124325" y="4832350"/>
              <a:ext cx="3175" cy="60325"/>
            </a:xfrm>
            <a:prstGeom prst="straightConnector1">
              <a:avLst/>
            </a:prstGeom>
            <a:noFill/>
            <a:ln cap="flat" cmpd="sng" w="9525">
              <a:solidFill>
                <a:srgbClr val="000000"/>
              </a:solidFill>
              <a:prstDash val="solid"/>
              <a:miter lim="800000"/>
              <a:headEnd len="med" w="med" type="none"/>
              <a:tailEnd len="med" w="med" type="none"/>
            </a:ln>
          </p:spPr>
        </p:cxnSp>
        <p:sp>
          <p:nvSpPr>
            <p:cNvPr id="362" name="Google Shape;362;p15"/>
            <p:cNvSpPr txBox="1"/>
            <p:nvPr/>
          </p:nvSpPr>
          <p:spPr>
            <a:xfrm>
              <a:off x="408781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6</a:t>
              </a:r>
              <a:endParaRPr/>
            </a:p>
          </p:txBody>
        </p:sp>
        <p:cxnSp>
          <p:nvCxnSpPr>
            <p:cNvPr id="363" name="Google Shape;363;p15"/>
            <p:cNvCxnSpPr/>
            <p:nvPr/>
          </p:nvCxnSpPr>
          <p:spPr>
            <a:xfrm flipH="1" rot="10800000">
              <a:off x="4679950" y="4832350"/>
              <a:ext cx="3175" cy="60325"/>
            </a:xfrm>
            <a:prstGeom prst="straightConnector1">
              <a:avLst/>
            </a:prstGeom>
            <a:noFill/>
            <a:ln cap="flat" cmpd="sng" w="9525">
              <a:solidFill>
                <a:srgbClr val="000000"/>
              </a:solidFill>
              <a:prstDash val="solid"/>
              <a:miter lim="800000"/>
              <a:headEnd len="med" w="med" type="none"/>
              <a:tailEnd len="med" w="med" type="none"/>
            </a:ln>
          </p:spPr>
        </p:cxnSp>
        <p:sp>
          <p:nvSpPr>
            <p:cNvPr id="364" name="Google Shape;364;p15"/>
            <p:cNvSpPr txBox="1"/>
            <p:nvPr/>
          </p:nvSpPr>
          <p:spPr>
            <a:xfrm>
              <a:off x="4641850"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cxnSp>
          <p:nvCxnSpPr>
            <p:cNvPr id="365" name="Google Shape;365;p15"/>
            <p:cNvCxnSpPr/>
            <p:nvPr/>
          </p:nvCxnSpPr>
          <p:spPr>
            <a:xfrm flipH="1" rot="10800000">
              <a:off x="5233988" y="4832350"/>
              <a:ext cx="4762" cy="60325"/>
            </a:xfrm>
            <a:prstGeom prst="straightConnector1">
              <a:avLst/>
            </a:prstGeom>
            <a:noFill/>
            <a:ln cap="flat" cmpd="sng" w="9525">
              <a:solidFill>
                <a:srgbClr val="000000"/>
              </a:solidFill>
              <a:prstDash val="solid"/>
              <a:miter lim="800000"/>
              <a:headEnd len="med" w="med" type="none"/>
              <a:tailEnd len="med" w="med" type="none"/>
            </a:ln>
          </p:spPr>
        </p:cxnSp>
        <p:sp>
          <p:nvSpPr>
            <p:cNvPr id="366" name="Google Shape;366;p15"/>
            <p:cNvSpPr txBox="1"/>
            <p:nvPr/>
          </p:nvSpPr>
          <p:spPr>
            <a:xfrm>
              <a:off x="516096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367" name="Google Shape;367;p15"/>
            <p:cNvSpPr txBox="1"/>
            <p:nvPr/>
          </p:nvSpPr>
          <p:spPr>
            <a:xfrm>
              <a:off x="523081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cxnSp>
          <p:nvCxnSpPr>
            <p:cNvPr id="368" name="Google Shape;368;p15"/>
            <p:cNvCxnSpPr/>
            <p:nvPr/>
          </p:nvCxnSpPr>
          <p:spPr>
            <a:xfrm flipH="1" rot="10800000">
              <a:off x="5789613" y="4832350"/>
              <a:ext cx="3175" cy="60325"/>
            </a:xfrm>
            <a:prstGeom prst="straightConnector1">
              <a:avLst/>
            </a:prstGeom>
            <a:noFill/>
            <a:ln cap="flat" cmpd="sng" w="9525">
              <a:solidFill>
                <a:srgbClr val="000000"/>
              </a:solidFill>
              <a:prstDash val="solid"/>
              <a:miter lim="800000"/>
              <a:headEnd len="med" w="med" type="none"/>
              <a:tailEnd len="med" w="med" type="none"/>
            </a:ln>
          </p:spPr>
        </p:cxnSp>
        <p:cxnSp>
          <p:nvCxnSpPr>
            <p:cNvPr id="369" name="Google Shape;369;p15"/>
            <p:cNvCxnSpPr/>
            <p:nvPr/>
          </p:nvCxnSpPr>
          <p:spPr>
            <a:xfrm flipH="1" rot="10800000">
              <a:off x="6334125" y="4832350"/>
              <a:ext cx="1588" cy="60325"/>
            </a:xfrm>
            <a:prstGeom prst="straightConnector1">
              <a:avLst/>
            </a:prstGeom>
            <a:noFill/>
            <a:ln cap="flat" cmpd="sng" w="9525">
              <a:solidFill>
                <a:srgbClr val="000000"/>
              </a:solidFill>
              <a:prstDash val="solid"/>
              <a:miter lim="800000"/>
              <a:headEnd len="med" w="med" type="none"/>
              <a:tailEnd len="med" w="med" type="none"/>
            </a:ln>
          </p:spPr>
        </p:cxnSp>
        <p:sp>
          <p:nvSpPr>
            <p:cNvPr id="370" name="Google Shape;370;p15"/>
            <p:cNvSpPr txBox="1"/>
            <p:nvPr/>
          </p:nvSpPr>
          <p:spPr>
            <a:xfrm>
              <a:off x="5715000"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371" name="Google Shape;371;p15"/>
            <p:cNvSpPr txBox="1"/>
            <p:nvPr/>
          </p:nvSpPr>
          <p:spPr>
            <a:xfrm>
              <a:off x="5786438"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72" name="Google Shape;372;p15"/>
            <p:cNvSpPr txBox="1"/>
            <p:nvPr/>
          </p:nvSpPr>
          <p:spPr>
            <a:xfrm>
              <a:off x="6262688" y="46339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373" name="Google Shape;373;p15"/>
            <p:cNvSpPr txBox="1"/>
            <p:nvPr/>
          </p:nvSpPr>
          <p:spPr>
            <a:xfrm>
              <a:off x="6329363" y="46339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sp>
          <p:nvSpPr>
            <p:cNvPr id="374" name="Google Shape;374;p15"/>
            <p:cNvSpPr txBox="1"/>
            <p:nvPr/>
          </p:nvSpPr>
          <p:spPr>
            <a:xfrm>
              <a:off x="2506663"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375" name="Google Shape;375;p15"/>
            <p:cNvSpPr txBox="1"/>
            <p:nvPr/>
          </p:nvSpPr>
          <p:spPr>
            <a:xfrm>
              <a:off x="2536825"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376" name="Google Shape;376;p15"/>
            <p:cNvSpPr txBox="1"/>
            <p:nvPr/>
          </p:nvSpPr>
          <p:spPr>
            <a:xfrm>
              <a:off x="2595563" y="509587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377" name="Google Shape;377;p15"/>
            <p:cNvSpPr txBox="1"/>
            <p:nvPr/>
          </p:nvSpPr>
          <p:spPr>
            <a:xfrm>
              <a:off x="2651125"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78" name="Google Shape;378;p15"/>
            <p:cNvSpPr txBox="1"/>
            <p:nvPr/>
          </p:nvSpPr>
          <p:spPr>
            <a:xfrm>
              <a:off x="2681288" y="5095875"/>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79" name="Google Shape;379;p15"/>
            <p:cNvSpPr txBox="1"/>
            <p:nvPr/>
          </p:nvSpPr>
          <p:spPr>
            <a:xfrm>
              <a:off x="2717800"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380" name="Google Shape;380;p15"/>
            <p:cNvSpPr txBox="1"/>
            <p:nvPr/>
          </p:nvSpPr>
          <p:spPr>
            <a:xfrm>
              <a:off x="2776538" y="509587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81" name="Google Shape;381;p15"/>
            <p:cNvSpPr txBox="1"/>
            <p:nvPr/>
          </p:nvSpPr>
          <p:spPr>
            <a:xfrm>
              <a:off x="2832100"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82" name="Google Shape;382;p15"/>
            <p:cNvSpPr txBox="1"/>
            <p:nvPr/>
          </p:nvSpPr>
          <p:spPr>
            <a:xfrm>
              <a:off x="2862263" y="5095875"/>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383" name="Google Shape;383;p15"/>
            <p:cNvSpPr txBox="1"/>
            <p:nvPr/>
          </p:nvSpPr>
          <p:spPr>
            <a:xfrm>
              <a:off x="2884488"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384" name="Google Shape;384;p15"/>
            <p:cNvSpPr txBox="1"/>
            <p:nvPr/>
          </p:nvSpPr>
          <p:spPr>
            <a:xfrm>
              <a:off x="2943225"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385" name="Google Shape;385;p15"/>
            <p:cNvSpPr txBox="1"/>
            <p:nvPr/>
          </p:nvSpPr>
          <p:spPr>
            <a:xfrm>
              <a:off x="3006725" y="50958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 name="Google Shape;386;p15"/>
            <p:cNvSpPr txBox="1"/>
            <p:nvPr/>
          </p:nvSpPr>
          <p:spPr>
            <a:xfrm>
              <a:off x="2640013" y="522922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387" name="Google Shape;387;p15"/>
            <p:cNvSpPr txBox="1"/>
            <p:nvPr/>
          </p:nvSpPr>
          <p:spPr>
            <a:xfrm>
              <a:off x="2670175"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88" name="Google Shape;388;p15"/>
            <p:cNvSpPr txBox="1"/>
            <p:nvPr/>
          </p:nvSpPr>
          <p:spPr>
            <a:xfrm>
              <a:off x="2728913" y="522922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89" name="Google Shape;389;p15"/>
            <p:cNvSpPr txBox="1"/>
            <p:nvPr/>
          </p:nvSpPr>
          <p:spPr>
            <a:xfrm>
              <a:off x="2759075"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90" name="Google Shape;390;p15"/>
            <p:cNvSpPr txBox="1"/>
            <p:nvPr/>
          </p:nvSpPr>
          <p:spPr>
            <a:xfrm>
              <a:off x="2814638"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391" name="Google Shape;391;p15"/>
            <p:cNvSpPr/>
            <p:nvPr/>
          </p:nvSpPr>
          <p:spPr>
            <a:xfrm>
              <a:off x="2965450" y="5473700"/>
              <a:ext cx="63500" cy="58738"/>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15"/>
            <p:cNvSpPr/>
            <p:nvPr/>
          </p:nvSpPr>
          <p:spPr>
            <a:xfrm>
              <a:off x="2481263" y="5040313"/>
              <a:ext cx="554037"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15"/>
            <p:cNvSpPr txBox="1"/>
            <p:nvPr/>
          </p:nvSpPr>
          <p:spPr>
            <a:xfrm>
              <a:off x="3351213" y="5162550"/>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94" name="Google Shape;394;p15"/>
            <p:cNvSpPr txBox="1"/>
            <p:nvPr/>
          </p:nvSpPr>
          <p:spPr>
            <a:xfrm>
              <a:off x="3429000"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95" name="Google Shape;395;p15"/>
            <p:cNvSpPr txBox="1"/>
            <p:nvPr/>
          </p:nvSpPr>
          <p:spPr>
            <a:xfrm>
              <a:off x="3487738"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396" name="Google Shape;396;p15"/>
            <p:cNvSpPr/>
            <p:nvPr/>
          </p:nvSpPr>
          <p:spPr>
            <a:xfrm>
              <a:off x="3313113" y="5040313"/>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15"/>
            <p:cNvSpPr txBox="1"/>
            <p:nvPr/>
          </p:nvSpPr>
          <p:spPr>
            <a:xfrm>
              <a:off x="3776663" y="5162550"/>
              <a:ext cx="76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98" name="Google Shape;398;p15"/>
            <p:cNvSpPr txBox="1"/>
            <p:nvPr/>
          </p:nvSpPr>
          <p:spPr>
            <a:xfrm>
              <a:off x="3846513"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399" name="Google Shape;399;p15"/>
            <p:cNvSpPr txBox="1"/>
            <p:nvPr/>
          </p:nvSpPr>
          <p:spPr>
            <a:xfrm>
              <a:off x="3905250" y="5162550"/>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400" name="Google Shape;400;p15"/>
            <p:cNvSpPr/>
            <p:nvPr/>
          </p:nvSpPr>
          <p:spPr>
            <a:xfrm>
              <a:off x="3590925" y="5040313"/>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1" name="Google Shape;401;p15"/>
            <p:cNvSpPr txBox="1"/>
            <p:nvPr/>
          </p:nvSpPr>
          <p:spPr>
            <a:xfrm>
              <a:off x="4308475" y="5095875"/>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402" name="Google Shape;402;p15"/>
            <p:cNvSpPr txBox="1"/>
            <p:nvPr/>
          </p:nvSpPr>
          <p:spPr>
            <a:xfrm>
              <a:off x="4386263"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403" name="Google Shape;403;p15"/>
            <p:cNvSpPr txBox="1"/>
            <p:nvPr/>
          </p:nvSpPr>
          <p:spPr>
            <a:xfrm>
              <a:off x="4449763"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404" name="Google Shape;404;p15"/>
            <p:cNvSpPr txBox="1"/>
            <p:nvPr/>
          </p:nvSpPr>
          <p:spPr>
            <a:xfrm>
              <a:off x="4479925"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405" name="Google Shape;405;p15"/>
            <p:cNvSpPr txBox="1"/>
            <p:nvPr/>
          </p:nvSpPr>
          <p:spPr>
            <a:xfrm>
              <a:off x="4538663" y="50958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15"/>
            <p:cNvSpPr txBox="1"/>
            <p:nvPr/>
          </p:nvSpPr>
          <p:spPr>
            <a:xfrm>
              <a:off x="4257675"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407" name="Google Shape;407;p15"/>
            <p:cNvSpPr txBox="1"/>
            <p:nvPr/>
          </p:nvSpPr>
          <p:spPr>
            <a:xfrm>
              <a:off x="4316413"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408" name="Google Shape;408;p15"/>
            <p:cNvSpPr txBox="1"/>
            <p:nvPr/>
          </p:nvSpPr>
          <p:spPr>
            <a:xfrm>
              <a:off x="4368800"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409" name="Google Shape;409;p15"/>
            <p:cNvSpPr txBox="1"/>
            <p:nvPr/>
          </p:nvSpPr>
          <p:spPr>
            <a:xfrm>
              <a:off x="4424363"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410" name="Google Shape;410;p15"/>
            <p:cNvSpPr txBox="1"/>
            <p:nvPr/>
          </p:nvSpPr>
          <p:spPr>
            <a:xfrm>
              <a:off x="4483100"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411" name="Google Shape;411;p15"/>
            <p:cNvSpPr txBox="1"/>
            <p:nvPr/>
          </p:nvSpPr>
          <p:spPr>
            <a:xfrm>
              <a:off x="4538663"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412" name="Google Shape;412;p15"/>
            <p:cNvSpPr/>
            <p:nvPr/>
          </p:nvSpPr>
          <p:spPr>
            <a:xfrm>
              <a:off x="4146550" y="5040313"/>
              <a:ext cx="555625" cy="369887"/>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15"/>
            <p:cNvSpPr txBox="1"/>
            <p:nvPr/>
          </p:nvSpPr>
          <p:spPr>
            <a:xfrm>
              <a:off x="4749800" y="5162550"/>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414" name="Google Shape;414;p15"/>
            <p:cNvSpPr txBox="1"/>
            <p:nvPr/>
          </p:nvSpPr>
          <p:spPr>
            <a:xfrm>
              <a:off x="4827588"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415" name="Google Shape;415;p15"/>
            <p:cNvSpPr txBox="1"/>
            <p:nvPr/>
          </p:nvSpPr>
          <p:spPr>
            <a:xfrm>
              <a:off x="4886325"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416" name="Google Shape;416;p15"/>
            <p:cNvSpPr/>
            <p:nvPr/>
          </p:nvSpPr>
          <p:spPr>
            <a:xfrm>
              <a:off x="4702175" y="5040313"/>
              <a:ext cx="276225" cy="369887"/>
            </a:xfrm>
            <a:custGeom>
              <a:rect b="b" l="l" r="r" t="t"/>
              <a:pathLst>
                <a:path extrusionOk="0" h="233" w="174">
                  <a:moveTo>
                    <a:pt x="172" y="233"/>
                  </a:moveTo>
                  <a:lnTo>
                    <a:pt x="174" y="0"/>
                  </a:lnTo>
                  <a:lnTo>
                    <a:pt x="0" y="0"/>
                  </a:lnTo>
                  <a:lnTo>
                    <a:pt x="0" y="233"/>
                  </a:lnTo>
                  <a:lnTo>
                    <a:pt x="174"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7" name="Google Shape;417;p15"/>
            <p:cNvCxnSpPr/>
            <p:nvPr/>
          </p:nvCxnSpPr>
          <p:spPr>
            <a:xfrm flipH="1">
              <a:off x="2536825" y="5502275"/>
              <a:ext cx="450850" cy="1588"/>
            </a:xfrm>
            <a:prstGeom prst="straightConnector1">
              <a:avLst/>
            </a:prstGeom>
            <a:noFill/>
            <a:ln cap="flat" cmpd="sng" w="9525">
              <a:solidFill>
                <a:srgbClr val="000000"/>
              </a:solidFill>
              <a:prstDash val="solid"/>
              <a:miter lim="800000"/>
              <a:headEnd len="med" w="med" type="none"/>
              <a:tailEnd len="med" w="med" type="none"/>
            </a:ln>
          </p:spPr>
        </p:cxnSp>
        <p:sp>
          <p:nvSpPr>
            <p:cNvPr id="418" name="Google Shape;418;p15"/>
            <p:cNvSpPr/>
            <p:nvPr/>
          </p:nvSpPr>
          <p:spPr>
            <a:xfrm>
              <a:off x="2487613" y="5473700"/>
              <a:ext cx="63500" cy="58738"/>
            </a:xfrm>
            <a:custGeom>
              <a:rect b="b" l="l" r="r" t="t"/>
              <a:pathLst>
                <a:path extrusionOk="0" h="37" w="40">
                  <a:moveTo>
                    <a:pt x="38" y="37"/>
                  </a:moveTo>
                  <a:lnTo>
                    <a:pt x="40" y="0"/>
                  </a:lnTo>
                  <a:lnTo>
                    <a:pt x="0" y="18"/>
                  </a:lnTo>
                  <a:lnTo>
                    <a:pt x="40" y="37"/>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15"/>
            <p:cNvSpPr txBox="1"/>
            <p:nvPr/>
          </p:nvSpPr>
          <p:spPr>
            <a:xfrm>
              <a:off x="2155825" y="4740275"/>
              <a:ext cx="77788"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420" name="Google Shape;420;p15"/>
            <p:cNvSpPr txBox="1"/>
            <p:nvPr/>
          </p:nvSpPr>
          <p:spPr>
            <a:xfrm>
              <a:off x="2228850" y="4740275"/>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421" name="Google Shape;421;p15"/>
            <p:cNvSpPr txBox="1"/>
            <p:nvPr/>
          </p:nvSpPr>
          <p:spPr>
            <a:xfrm>
              <a:off x="2259013" y="4740275"/>
              <a:ext cx="106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422" name="Google Shape;422;p15"/>
            <p:cNvSpPr txBox="1"/>
            <p:nvPr/>
          </p:nvSpPr>
          <p:spPr>
            <a:xfrm>
              <a:off x="2359025" y="474027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423" name="Google Shape;423;p15"/>
            <p:cNvSpPr txBox="1"/>
            <p:nvPr/>
          </p:nvSpPr>
          <p:spPr>
            <a:xfrm>
              <a:off x="1525588" y="5151438"/>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424" name="Google Shape;424;p15"/>
            <p:cNvSpPr txBox="1"/>
            <p:nvPr/>
          </p:nvSpPr>
          <p:spPr>
            <a:xfrm>
              <a:off x="1552575" y="5151438"/>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425" name="Google Shape;425;p15"/>
            <p:cNvSpPr txBox="1"/>
            <p:nvPr/>
          </p:nvSpPr>
          <p:spPr>
            <a:xfrm>
              <a:off x="1644650" y="5151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26" name="Google Shape;426;p15"/>
            <p:cNvSpPr txBox="1"/>
            <p:nvPr/>
          </p:nvSpPr>
          <p:spPr>
            <a:xfrm>
              <a:off x="167798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27" name="Google Shape;427;p15"/>
            <p:cNvSpPr txBox="1"/>
            <p:nvPr/>
          </p:nvSpPr>
          <p:spPr>
            <a:xfrm>
              <a:off x="1744663"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428" name="Google Shape;428;p15"/>
            <p:cNvSpPr txBox="1"/>
            <p:nvPr/>
          </p:nvSpPr>
          <p:spPr>
            <a:xfrm>
              <a:off x="1814513" y="5151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29" name="Google Shape;429;p15"/>
            <p:cNvSpPr txBox="1"/>
            <p:nvPr/>
          </p:nvSpPr>
          <p:spPr>
            <a:xfrm>
              <a:off x="1847850" y="5151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30" name="Google Shape;430;p15"/>
            <p:cNvSpPr txBox="1"/>
            <p:nvPr/>
          </p:nvSpPr>
          <p:spPr>
            <a:xfrm>
              <a:off x="188118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431" name="Google Shape;431;p15"/>
            <p:cNvSpPr txBox="1"/>
            <p:nvPr/>
          </p:nvSpPr>
          <p:spPr>
            <a:xfrm>
              <a:off x="195103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32" name="Google Shape;432;p15"/>
            <p:cNvSpPr txBox="1"/>
            <p:nvPr/>
          </p:nvSpPr>
          <p:spPr>
            <a:xfrm>
              <a:off x="2017713"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33" name="Google Shape;433;p15"/>
            <p:cNvSpPr txBox="1"/>
            <p:nvPr/>
          </p:nvSpPr>
          <p:spPr>
            <a:xfrm>
              <a:off x="2089150" y="5151438"/>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34" name="Google Shape;434;p15"/>
            <p:cNvSpPr txBox="1"/>
            <p:nvPr/>
          </p:nvSpPr>
          <p:spPr>
            <a:xfrm>
              <a:off x="212883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35" name="Google Shape;435;p15"/>
            <p:cNvSpPr txBox="1"/>
            <p:nvPr/>
          </p:nvSpPr>
          <p:spPr>
            <a:xfrm>
              <a:off x="2200275"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36" name="Google Shape;436;p15"/>
            <p:cNvSpPr txBox="1"/>
            <p:nvPr/>
          </p:nvSpPr>
          <p:spPr>
            <a:xfrm>
              <a:off x="2266950" y="5151438"/>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37" name="Google Shape;437;p15"/>
            <p:cNvSpPr txBox="1"/>
            <p:nvPr/>
          </p:nvSpPr>
          <p:spPr>
            <a:xfrm>
              <a:off x="1525588" y="5521325"/>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438" name="Google Shape;438;p15"/>
            <p:cNvSpPr txBox="1"/>
            <p:nvPr/>
          </p:nvSpPr>
          <p:spPr>
            <a:xfrm>
              <a:off x="1552575" y="5521325"/>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439" name="Google Shape;439;p15"/>
            <p:cNvSpPr txBox="1"/>
            <p:nvPr/>
          </p:nvSpPr>
          <p:spPr>
            <a:xfrm>
              <a:off x="1644650" y="55213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40" name="Google Shape;440;p15"/>
            <p:cNvSpPr txBox="1"/>
            <p:nvPr/>
          </p:nvSpPr>
          <p:spPr>
            <a:xfrm>
              <a:off x="167798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41" name="Google Shape;441;p15"/>
            <p:cNvSpPr txBox="1"/>
            <p:nvPr/>
          </p:nvSpPr>
          <p:spPr>
            <a:xfrm>
              <a:off x="1744663"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442" name="Google Shape;442;p15"/>
            <p:cNvSpPr txBox="1"/>
            <p:nvPr/>
          </p:nvSpPr>
          <p:spPr>
            <a:xfrm>
              <a:off x="1814513" y="55213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43" name="Google Shape;443;p15"/>
            <p:cNvSpPr txBox="1"/>
            <p:nvPr/>
          </p:nvSpPr>
          <p:spPr>
            <a:xfrm>
              <a:off x="1847850" y="55213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44" name="Google Shape;444;p15"/>
            <p:cNvSpPr txBox="1"/>
            <p:nvPr/>
          </p:nvSpPr>
          <p:spPr>
            <a:xfrm>
              <a:off x="188118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445" name="Google Shape;445;p15"/>
            <p:cNvSpPr txBox="1"/>
            <p:nvPr/>
          </p:nvSpPr>
          <p:spPr>
            <a:xfrm>
              <a:off x="195103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46" name="Google Shape;446;p15"/>
            <p:cNvSpPr txBox="1"/>
            <p:nvPr/>
          </p:nvSpPr>
          <p:spPr>
            <a:xfrm>
              <a:off x="2017713"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47" name="Google Shape;447;p15"/>
            <p:cNvSpPr txBox="1"/>
            <p:nvPr/>
          </p:nvSpPr>
          <p:spPr>
            <a:xfrm>
              <a:off x="2089150" y="5521325"/>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48" name="Google Shape;448;p15"/>
            <p:cNvSpPr txBox="1"/>
            <p:nvPr/>
          </p:nvSpPr>
          <p:spPr>
            <a:xfrm>
              <a:off x="212883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49" name="Google Shape;449;p15"/>
            <p:cNvSpPr txBox="1"/>
            <p:nvPr/>
          </p:nvSpPr>
          <p:spPr>
            <a:xfrm>
              <a:off x="2200275"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50" name="Google Shape;450;p15"/>
            <p:cNvSpPr txBox="1"/>
            <p:nvPr/>
          </p:nvSpPr>
          <p:spPr>
            <a:xfrm>
              <a:off x="2266950" y="5521325"/>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51" name="Google Shape;451;p15"/>
            <p:cNvSpPr txBox="1"/>
            <p:nvPr/>
          </p:nvSpPr>
          <p:spPr>
            <a:xfrm>
              <a:off x="1525588" y="5891213"/>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452" name="Google Shape;452;p15"/>
            <p:cNvSpPr txBox="1"/>
            <p:nvPr/>
          </p:nvSpPr>
          <p:spPr>
            <a:xfrm>
              <a:off x="1552575" y="5891213"/>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453" name="Google Shape;453;p15"/>
            <p:cNvSpPr txBox="1"/>
            <p:nvPr/>
          </p:nvSpPr>
          <p:spPr>
            <a:xfrm>
              <a:off x="1644650" y="5891213"/>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54" name="Google Shape;454;p15"/>
            <p:cNvSpPr txBox="1"/>
            <p:nvPr/>
          </p:nvSpPr>
          <p:spPr>
            <a:xfrm>
              <a:off x="167798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55" name="Google Shape;455;p15"/>
            <p:cNvSpPr txBox="1"/>
            <p:nvPr/>
          </p:nvSpPr>
          <p:spPr>
            <a:xfrm>
              <a:off x="1744663"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456" name="Google Shape;456;p15"/>
            <p:cNvSpPr txBox="1"/>
            <p:nvPr/>
          </p:nvSpPr>
          <p:spPr>
            <a:xfrm>
              <a:off x="1814513" y="5891213"/>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57" name="Google Shape;457;p15"/>
            <p:cNvSpPr txBox="1"/>
            <p:nvPr/>
          </p:nvSpPr>
          <p:spPr>
            <a:xfrm>
              <a:off x="1847850" y="5891213"/>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58" name="Google Shape;458;p15"/>
            <p:cNvSpPr txBox="1"/>
            <p:nvPr/>
          </p:nvSpPr>
          <p:spPr>
            <a:xfrm>
              <a:off x="188118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459" name="Google Shape;459;p15"/>
            <p:cNvSpPr txBox="1"/>
            <p:nvPr/>
          </p:nvSpPr>
          <p:spPr>
            <a:xfrm>
              <a:off x="195103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60" name="Google Shape;460;p15"/>
            <p:cNvSpPr txBox="1"/>
            <p:nvPr/>
          </p:nvSpPr>
          <p:spPr>
            <a:xfrm>
              <a:off x="2017713"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61" name="Google Shape;461;p15"/>
            <p:cNvSpPr txBox="1"/>
            <p:nvPr/>
          </p:nvSpPr>
          <p:spPr>
            <a:xfrm>
              <a:off x="2089150" y="5891213"/>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62" name="Google Shape;462;p15"/>
            <p:cNvSpPr txBox="1"/>
            <p:nvPr/>
          </p:nvSpPr>
          <p:spPr>
            <a:xfrm>
              <a:off x="212883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463" name="Google Shape;463;p15"/>
            <p:cNvSpPr txBox="1"/>
            <p:nvPr/>
          </p:nvSpPr>
          <p:spPr>
            <a:xfrm>
              <a:off x="2200275"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464" name="Google Shape;464;p15"/>
            <p:cNvSpPr txBox="1"/>
            <p:nvPr/>
          </p:nvSpPr>
          <p:spPr>
            <a:xfrm>
              <a:off x="2266950" y="5891213"/>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cxnSp>
          <p:nvCxnSpPr>
            <p:cNvPr id="465" name="Google Shape;465;p15"/>
            <p:cNvCxnSpPr/>
            <p:nvPr/>
          </p:nvCxnSpPr>
          <p:spPr>
            <a:xfrm>
              <a:off x="1400175" y="5165725"/>
              <a:ext cx="1588" cy="936625"/>
            </a:xfrm>
            <a:prstGeom prst="straightConnector1">
              <a:avLst/>
            </a:prstGeom>
            <a:noFill/>
            <a:ln cap="flat" cmpd="sng" w="9525">
              <a:solidFill>
                <a:srgbClr val="000000"/>
              </a:solidFill>
              <a:prstDash val="solid"/>
              <a:miter lim="800000"/>
              <a:headEnd len="med" w="med" type="none"/>
              <a:tailEnd len="med" w="med" type="none"/>
            </a:ln>
          </p:spPr>
        </p:cxnSp>
        <p:sp>
          <p:nvSpPr>
            <p:cNvPr id="466" name="Google Shape;466;p15"/>
            <p:cNvSpPr/>
            <p:nvPr/>
          </p:nvSpPr>
          <p:spPr>
            <a:xfrm>
              <a:off x="1370013" y="6088063"/>
              <a:ext cx="63500" cy="61912"/>
            </a:xfrm>
            <a:custGeom>
              <a:rect b="b" l="l" r="r" t="t"/>
              <a:pathLst>
                <a:path extrusionOk="0" h="39" w="40">
                  <a:moveTo>
                    <a:pt x="38" y="0"/>
                  </a:moveTo>
                  <a:lnTo>
                    <a:pt x="0" y="0"/>
                  </a:lnTo>
                  <a:lnTo>
                    <a:pt x="19" y="39"/>
                  </a:lnTo>
                  <a:lnTo>
                    <a:pt x="40"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7" name="Google Shape;467;p15"/>
            <p:cNvSpPr txBox="1"/>
            <p:nvPr/>
          </p:nvSpPr>
          <p:spPr>
            <a:xfrm>
              <a:off x="2636838" y="5532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468" name="Google Shape;468;p15"/>
            <p:cNvSpPr txBox="1"/>
            <p:nvPr/>
          </p:nvSpPr>
          <p:spPr>
            <a:xfrm>
              <a:off x="2703513" y="5532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469" name="Google Shape;469;p15"/>
            <p:cNvSpPr txBox="1"/>
            <p:nvPr/>
          </p:nvSpPr>
          <p:spPr>
            <a:xfrm>
              <a:off x="2740025" y="5532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470" name="Google Shape;470;p15"/>
            <p:cNvSpPr txBox="1"/>
            <p:nvPr/>
          </p:nvSpPr>
          <p:spPr>
            <a:xfrm>
              <a:off x="2806700" y="5532438"/>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471" name="Google Shape;471;p15"/>
            <p:cNvSpPr txBox="1"/>
            <p:nvPr/>
          </p:nvSpPr>
          <p:spPr>
            <a:xfrm>
              <a:off x="3062288"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472" name="Google Shape;472;p15"/>
            <p:cNvSpPr txBox="1"/>
            <p:nvPr/>
          </p:nvSpPr>
          <p:spPr>
            <a:xfrm>
              <a:off x="3090863"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473" name="Google Shape;473;p15"/>
            <p:cNvSpPr txBox="1"/>
            <p:nvPr/>
          </p:nvSpPr>
          <p:spPr>
            <a:xfrm>
              <a:off x="3151188" y="546576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474" name="Google Shape;474;p15"/>
            <p:cNvSpPr txBox="1"/>
            <p:nvPr/>
          </p:nvSpPr>
          <p:spPr>
            <a:xfrm>
              <a:off x="3206750"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475" name="Google Shape;475;p15"/>
            <p:cNvSpPr txBox="1"/>
            <p:nvPr/>
          </p:nvSpPr>
          <p:spPr>
            <a:xfrm>
              <a:off x="3235325" y="5465763"/>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476" name="Google Shape;476;p15"/>
            <p:cNvSpPr txBox="1"/>
            <p:nvPr/>
          </p:nvSpPr>
          <p:spPr>
            <a:xfrm>
              <a:off x="3273425"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477" name="Google Shape;477;p15"/>
            <p:cNvSpPr txBox="1"/>
            <p:nvPr/>
          </p:nvSpPr>
          <p:spPr>
            <a:xfrm>
              <a:off x="3332163" y="546576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478" name="Google Shape;478;p15"/>
            <p:cNvSpPr txBox="1"/>
            <p:nvPr/>
          </p:nvSpPr>
          <p:spPr>
            <a:xfrm>
              <a:off x="3387725"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479" name="Google Shape;479;p15"/>
            <p:cNvSpPr txBox="1"/>
            <p:nvPr/>
          </p:nvSpPr>
          <p:spPr>
            <a:xfrm>
              <a:off x="3417888" y="5465763"/>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480" name="Google Shape;480;p15"/>
            <p:cNvSpPr txBox="1"/>
            <p:nvPr/>
          </p:nvSpPr>
          <p:spPr>
            <a:xfrm>
              <a:off x="3440113"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481" name="Google Shape;481;p15"/>
            <p:cNvSpPr txBox="1"/>
            <p:nvPr/>
          </p:nvSpPr>
          <p:spPr>
            <a:xfrm>
              <a:off x="3498850"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482" name="Google Shape;482;p15"/>
            <p:cNvSpPr txBox="1"/>
            <p:nvPr/>
          </p:nvSpPr>
          <p:spPr>
            <a:xfrm>
              <a:off x="3562350" y="5465763"/>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15"/>
            <p:cNvSpPr txBox="1"/>
            <p:nvPr/>
          </p:nvSpPr>
          <p:spPr>
            <a:xfrm>
              <a:off x="3195638" y="559911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484" name="Google Shape;484;p15"/>
            <p:cNvSpPr txBox="1"/>
            <p:nvPr/>
          </p:nvSpPr>
          <p:spPr>
            <a:xfrm>
              <a:off x="3224213"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485" name="Google Shape;485;p15"/>
            <p:cNvSpPr txBox="1"/>
            <p:nvPr/>
          </p:nvSpPr>
          <p:spPr>
            <a:xfrm>
              <a:off x="3284538" y="559911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486" name="Google Shape;486;p15"/>
            <p:cNvSpPr txBox="1"/>
            <p:nvPr/>
          </p:nvSpPr>
          <p:spPr>
            <a:xfrm>
              <a:off x="3313113"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487" name="Google Shape;487;p15"/>
            <p:cNvSpPr txBox="1"/>
            <p:nvPr/>
          </p:nvSpPr>
          <p:spPr>
            <a:xfrm>
              <a:off x="3368675"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488" name="Google Shape;488;p15"/>
            <p:cNvSpPr/>
            <p:nvPr/>
          </p:nvSpPr>
          <p:spPr>
            <a:xfrm>
              <a:off x="3521075" y="5843588"/>
              <a:ext cx="63500" cy="587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 name="Google Shape;489;p15"/>
            <p:cNvSpPr/>
            <p:nvPr/>
          </p:nvSpPr>
          <p:spPr>
            <a:xfrm>
              <a:off x="3035300" y="5410200"/>
              <a:ext cx="555625" cy="369888"/>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0" name="Google Shape;490;p15"/>
            <p:cNvSpPr txBox="1"/>
            <p:nvPr/>
          </p:nvSpPr>
          <p:spPr>
            <a:xfrm>
              <a:off x="3905250" y="5532438"/>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491" name="Google Shape;491;p15"/>
            <p:cNvSpPr txBox="1"/>
            <p:nvPr/>
          </p:nvSpPr>
          <p:spPr>
            <a:xfrm>
              <a:off x="3983038"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492" name="Google Shape;492;p15"/>
            <p:cNvSpPr txBox="1"/>
            <p:nvPr/>
          </p:nvSpPr>
          <p:spPr>
            <a:xfrm>
              <a:off x="4043363"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493" name="Google Shape;493;p15"/>
            <p:cNvSpPr/>
            <p:nvPr/>
          </p:nvSpPr>
          <p:spPr>
            <a:xfrm>
              <a:off x="3868738" y="5410200"/>
              <a:ext cx="277812" cy="369888"/>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4" name="Google Shape;494;p15"/>
            <p:cNvSpPr txBox="1"/>
            <p:nvPr/>
          </p:nvSpPr>
          <p:spPr>
            <a:xfrm>
              <a:off x="4330700" y="5532438"/>
              <a:ext cx="76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495" name="Google Shape;495;p15"/>
            <p:cNvSpPr txBox="1"/>
            <p:nvPr/>
          </p:nvSpPr>
          <p:spPr>
            <a:xfrm>
              <a:off x="4402138"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496" name="Google Shape;496;p15"/>
            <p:cNvSpPr txBox="1"/>
            <p:nvPr/>
          </p:nvSpPr>
          <p:spPr>
            <a:xfrm>
              <a:off x="4460875" y="5532438"/>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497" name="Google Shape;497;p15"/>
            <p:cNvSpPr/>
            <p:nvPr/>
          </p:nvSpPr>
          <p:spPr>
            <a:xfrm>
              <a:off x="4146550" y="5410200"/>
              <a:ext cx="555625" cy="369888"/>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8" name="Google Shape;498;p15"/>
            <p:cNvSpPr txBox="1"/>
            <p:nvPr/>
          </p:nvSpPr>
          <p:spPr>
            <a:xfrm>
              <a:off x="4864100" y="5465763"/>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499" name="Google Shape;499;p15"/>
            <p:cNvSpPr txBox="1"/>
            <p:nvPr/>
          </p:nvSpPr>
          <p:spPr>
            <a:xfrm>
              <a:off x="4941888"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00" name="Google Shape;500;p15"/>
            <p:cNvSpPr txBox="1"/>
            <p:nvPr/>
          </p:nvSpPr>
          <p:spPr>
            <a:xfrm>
              <a:off x="5005388"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501" name="Google Shape;501;p15"/>
            <p:cNvSpPr txBox="1"/>
            <p:nvPr/>
          </p:nvSpPr>
          <p:spPr>
            <a:xfrm>
              <a:off x="5033963"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02" name="Google Shape;502;p15"/>
            <p:cNvSpPr txBox="1"/>
            <p:nvPr/>
          </p:nvSpPr>
          <p:spPr>
            <a:xfrm>
              <a:off x="5094288" y="5465763"/>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3" name="Google Shape;503;p15"/>
            <p:cNvSpPr txBox="1"/>
            <p:nvPr/>
          </p:nvSpPr>
          <p:spPr>
            <a:xfrm>
              <a:off x="4813300"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04" name="Google Shape;504;p15"/>
            <p:cNvSpPr txBox="1"/>
            <p:nvPr/>
          </p:nvSpPr>
          <p:spPr>
            <a:xfrm>
              <a:off x="4872038"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505" name="Google Shape;505;p15"/>
            <p:cNvSpPr txBox="1"/>
            <p:nvPr/>
          </p:nvSpPr>
          <p:spPr>
            <a:xfrm>
              <a:off x="4922838"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506" name="Google Shape;506;p15"/>
            <p:cNvSpPr txBox="1"/>
            <p:nvPr/>
          </p:nvSpPr>
          <p:spPr>
            <a:xfrm>
              <a:off x="4978400"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507" name="Google Shape;507;p15"/>
            <p:cNvSpPr txBox="1"/>
            <p:nvPr/>
          </p:nvSpPr>
          <p:spPr>
            <a:xfrm>
              <a:off x="5038725"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508" name="Google Shape;508;p15"/>
            <p:cNvSpPr txBox="1"/>
            <p:nvPr/>
          </p:nvSpPr>
          <p:spPr>
            <a:xfrm>
              <a:off x="5094288"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509" name="Google Shape;509;p15"/>
            <p:cNvSpPr/>
            <p:nvPr/>
          </p:nvSpPr>
          <p:spPr>
            <a:xfrm>
              <a:off x="4702175" y="5410200"/>
              <a:ext cx="554038" cy="369888"/>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15"/>
            <p:cNvSpPr txBox="1"/>
            <p:nvPr/>
          </p:nvSpPr>
          <p:spPr>
            <a:xfrm>
              <a:off x="5305425" y="5532438"/>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511" name="Google Shape;511;p15"/>
            <p:cNvSpPr txBox="1"/>
            <p:nvPr/>
          </p:nvSpPr>
          <p:spPr>
            <a:xfrm>
              <a:off x="5383213"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512" name="Google Shape;512;p15"/>
            <p:cNvSpPr txBox="1"/>
            <p:nvPr/>
          </p:nvSpPr>
          <p:spPr>
            <a:xfrm>
              <a:off x="5441950"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513" name="Google Shape;513;p15"/>
            <p:cNvSpPr/>
            <p:nvPr/>
          </p:nvSpPr>
          <p:spPr>
            <a:xfrm>
              <a:off x="5256213" y="5410200"/>
              <a:ext cx="277812" cy="369888"/>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4" name="Google Shape;514;p15"/>
            <p:cNvCxnSpPr/>
            <p:nvPr/>
          </p:nvCxnSpPr>
          <p:spPr>
            <a:xfrm flipH="1">
              <a:off x="3090863" y="5872163"/>
              <a:ext cx="452437" cy="1587"/>
            </a:xfrm>
            <a:prstGeom prst="straightConnector1">
              <a:avLst/>
            </a:prstGeom>
            <a:noFill/>
            <a:ln cap="flat" cmpd="sng" w="9525">
              <a:solidFill>
                <a:srgbClr val="000000"/>
              </a:solidFill>
              <a:prstDash val="solid"/>
              <a:miter lim="800000"/>
              <a:headEnd len="med" w="med" type="none"/>
              <a:tailEnd len="med" w="med" type="none"/>
            </a:ln>
          </p:spPr>
        </p:cxnSp>
        <p:sp>
          <p:nvSpPr>
            <p:cNvPr id="515" name="Google Shape;515;p15"/>
            <p:cNvSpPr/>
            <p:nvPr/>
          </p:nvSpPr>
          <p:spPr>
            <a:xfrm>
              <a:off x="3043238" y="5843588"/>
              <a:ext cx="63500" cy="587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6" name="Google Shape;516;p15"/>
            <p:cNvSpPr txBox="1"/>
            <p:nvPr/>
          </p:nvSpPr>
          <p:spPr>
            <a:xfrm>
              <a:off x="3190875" y="59023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517" name="Google Shape;517;p15"/>
            <p:cNvSpPr txBox="1"/>
            <p:nvPr/>
          </p:nvSpPr>
          <p:spPr>
            <a:xfrm>
              <a:off x="3257550" y="59023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518" name="Google Shape;518;p15"/>
            <p:cNvSpPr txBox="1"/>
            <p:nvPr/>
          </p:nvSpPr>
          <p:spPr>
            <a:xfrm>
              <a:off x="3295650" y="59023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519" name="Google Shape;519;p15"/>
            <p:cNvSpPr txBox="1"/>
            <p:nvPr/>
          </p:nvSpPr>
          <p:spPr>
            <a:xfrm>
              <a:off x="3362325" y="5902325"/>
              <a:ext cx="1190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520" name="Google Shape;520;p15"/>
            <p:cNvSpPr txBox="1"/>
            <p:nvPr/>
          </p:nvSpPr>
          <p:spPr>
            <a:xfrm>
              <a:off x="3616325"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521" name="Google Shape;521;p15"/>
            <p:cNvSpPr txBox="1"/>
            <p:nvPr/>
          </p:nvSpPr>
          <p:spPr>
            <a:xfrm>
              <a:off x="3646488" y="583565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522" name="Google Shape;522;p15"/>
            <p:cNvSpPr txBox="1"/>
            <p:nvPr/>
          </p:nvSpPr>
          <p:spPr>
            <a:xfrm>
              <a:off x="3705225" y="5835650"/>
              <a:ext cx="1079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523" name="Google Shape;523;p15"/>
            <p:cNvSpPr txBox="1"/>
            <p:nvPr/>
          </p:nvSpPr>
          <p:spPr>
            <a:xfrm>
              <a:off x="3760788"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524" name="Google Shape;524;p15"/>
            <p:cNvSpPr txBox="1"/>
            <p:nvPr/>
          </p:nvSpPr>
          <p:spPr>
            <a:xfrm>
              <a:off x="3790950" y="5835650"/>
              <a:ext cx="889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525" name="Google Shape;525;p15"/>
            <p:cNvSpPr txBox="1"/>
            <p:nvPr/>
          </p:nvSpPr>
          <p:spPr>
            <a:xfrm>
              <a:off x="3827463" y="583565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526" name="Google Shape;526;p15"/>
            <p:cNvSpPr txBox="1"/>
            <p:nvPr/>
          </p:nvSpPr>
          <p:spPr>
            <a:xfrm>
              <a:off x="3887788"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527" name="Google Shape;527;p15"/>
            <p:cNvSpPr txBox="1"/>
            <p:nvPr/>
          </p:nvSpPr>
          <p:spPr>
            <a:xfrm>
              <a:off x="3943350"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528" name="Google Shape;528;p15"/>
            <p:cNvSpPr txBox="1"/>
            <p:nvPr/>
          </p:nvSpPr>
          <p:spPr>
            <a:xfrm>
              <a:off x="3971925" y="5835650"/>
              <a:ext cx="77788"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529" name="Google Shape;529;p15"/>
            <p:cNvSpPr txBox="1"/>
            <p:nvPr/>
          </p:nvSpPr>
          <p:spPr>
            <a:xfrm>
              <a:off x="3994150"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530" name="Google Shape;530;p15"/>
            <p:cNvSpPr txBox="1"/>
            <p:nvPr/>
          </p:nvSpPr>
          <p:spPr>
            <a:xfrm>
              <a:off x="4054475" y="583565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531" name="Google Shape;531;p15"/>
            <p:cNvSpPr txBox="1"/>
            <p:nvPr/>
          </p:nvSpPr>
          <p:spPr>
            <a:xfrm>
              <a:off x="4116388" y="5835650"/>
              <a:ext cx="1365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2" name="Google Shape;532;p15"/>
            <p:cNvSpPr txBox="1"/>
            <p:nvPr/>
          </p:nvSpPr>
          <p:spPr>
            <a:xfrm>
              <a:off x="3749675" y="5969000"/>
              <a:ext cx="80963"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533" name="Google Shape;533;p15"/>
            <p:cNvSpPr txBox="1"/>
            <p:nvPr/>
          </p:nvSpPr>
          <p:spPr>
            <a:xfrm>
              <a:off x="3779838"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534" name="Google Shape;534;p15"/>
            <p:cNvSpPr txBox="1"/>
            <p:nvPr/>
          </p:nvSpPr>
          <p:spPr>
            <a:xfrm>
              <a:off x="3838575" y="596900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535" name="Google Shape;535;p15"/>
            <p:cNvSpPr txBox="1"/>
            <p:nvPr/>
          </p:nvSpPr>
          <p:spPr>
            <a:xfrm>
              <a:off x="3868738"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536" name="Google Shape;536;p15"/>
            <p:cNvSpPr txBox="1"/>
            <p:nvPr/>
          </p:nvSpPr>
          <p:spPr>
            <a:xfrm>
              <a:off x="3924300" y="596900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537" name="Google Shape;537;p15"/>
            <p:cNvSpPr/>
            <p:nvPr/>
          </p:nvSpPr>
          <p:spPr>
            <a:xfrm>
              <a:off x="3590925" y="5780088"/>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8" name="Google Shape;538;p15"/>
            <p:cNvSpPr txBox="1"/>
            <p:nvPr/>
          </p:nvSpPr>
          <p:spPr>
            <a:xfrm>
              <a:off x="4460875" y="5902325"/>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539" name="Google Shape;539;p15"/>
            <p:cNvSpPr txBox="1"/>
            <p:nvPr/>
          </p:nvSpPr>
          <p:spPr>
            <a:xfrm>
              <a:off x="4538663" y="5902325"/>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540" name="Google Shape;540;p15"/>
            <p:cNvSpPr txBox="1"/>
            <p:nvPr/>
          </p:nvSpPr>
          <p:spPr>
            <a:xfrm>
              <a:off x="4597400" y="5902325"/>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541" name="Google Shape;541;p15"/>
            <p:cNvSpPr/>
            <p:nvPr/>
          </p:nvSpPr>
          <p:spPr>
            <a:xfrm>
              <a:off x="4424363" y="5780088"/>
              <a:ext cx="277812" cy="369887"/>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2" name="Google Shape;542;p15"/>
            <p:cNvSpPr txBox="1"/>
            <p:nvPr/>
          </p:nvSpPr>
          <p:spPr>
            <a:xfrm>
              <a:off x="4886325" y="5902325"/>
              <a:ext cx="13017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43" name="Google Shape;543;p15"/>
            <p:cNvSpPr txBox="1"/>
            <p:nvPr/>
          </p:nvSpPr>
          <p:spPr>
            <a:xfrm>
              <a:off x="4956175" y="5902325"/>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544" name="Google Shape;544;p15"/>
            <p:cNvSpPr txBox="1"/>
            <p:nvPr/>
          </p:nvSpPr>
          <p:spPr>
            <a:xfrm>
              <a:off x="5016500" y="5902325"/>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545" name="Google Shape;545;p15"/>
            <p:cNvSpPr/>
            <p:nvPr/>
          </p:nvSpPr>
          <p:spPr>
            <a:xfrm>
              <a:off x="4702175" y="5780088"/>
              <a:ext cx="554038"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6" name="Google Shape;546;p15"/>
            <p:cNvSpPr txBox="1"/>
            <p:nvPr/>
          </p:nvSpPr>
          <p:spPr>
            <a:xfrm>
              <a:off x="5419725" y="5835650"/>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547" name="Google Shape;547;p15"/>
            <p:cNvSpPr txBox="1"/>
            <p:nvPr/>
          </p:nvSpPr>
          <p:spPr>
            <a:xfrm>
              <a:off x="5497513"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48" name="Google Shape;548;p15"/>
            <p:cNvSpPr txBox="1"/>
            <p:nvPr/>
          </p:nvSpPr>
          <p:spPr>
            <a:xfrm>
              <a:off x="5559425"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549" name="Google Shape;549;p15"/>
            <p:cNvSpPr txBox="1"/>
            <p:nvPr/>
          </p:nvSpPr>
          <p:spPr>
            <a:xfrm>
              <a:off x="5589588"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50" name="Google Shape;550;p15"/>
            <p:cNvSpPr txBox="1"/>
            <p:nvPr/>
          </p:nvSpPr>
          <p:spPr>
            <a:xfrm>
              <a:off x="5648325" y="5835650"/>
              <a:ext cx="1365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1" name="Google Shape;551;p15"/>
            <p:cNvSpPr txBox="1"/>
            <p:nvPr/>
          </p:nvSpPr>
          <p:spPr>
            <a:xfrm>
              <a:off x="5367338"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552" name="Google Shape;552;p15"/>
            <p:cNvSpPr txBox="1"/>
            <p:nvPr/>
          </p:nvSpPr>
          <p:spPr>
            <a:xfrm>
              <a:off x="5427663"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553" name="Google Shape;553;p15"/>
            <p:cNvSpPr txBox="1"/>
            <p:nvPr/>
          </p:nvSpPr>
          <p:spPr>
            <a:xfrm>
              <a:off x="5478463"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554" name="Google Shape;554;p15"/>
            <p:cNvSpPr txBox="1"/>
            <p:nvPr/>
          </p:nvSpPr>
          <p:spPr>
            <a:xfrm>
              <a:off x="5534025"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555" name="Google Shape;555;p15"/>
            <p:cNvSpPr txBox="1"/>
            <p:nvPr/>
          </p:nvSpPr>
          <p:spPr>
            <a:xfrm>
              <a:off x="5592763" y="5969000"/>
              <a:ext cx="1079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556" name="Google Shape;556;p15"/>
            <p:cNvSpPr txBox="1"/>
            <p:nvPr/>
          </p:nvSpPr>
          <p:spPr>
            <a:xfrm>
              <a:off x="5648325" y="5969000"/>
              <a:ext cx="1079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557" name="Google Shape;557;p15"/>
            <p:cNvSpPr/>
            <p:nvPr/>
          </p:nvSpPr>
          <p:spPr>
            <a:xfrm>
              <a:off x="5256213" y="5780088"/>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8" name="Google Shape;558;p15"/>
            <p:cNvSpPr txBox="1"/>
            <p:nvPr/>
          </p:nvSpPr>
          <p:spPr>
            <a:xfrm>
              <a:off x="5859463" y="5902325"/>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559" name="Google Shape;559;p15"/>
            <p:cNvSpPr txBox="1"/>
            <p:nvPr/>
          </p:nvSpPr>
          <p:spPr>
            <a:xfrm>
              <a:off x="5937250" y="5902325"/>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560" name="Google Shape;560;p15"/>
            <p:cNvSpPr txBox="1"/>
            <p:nvPr/>
          </p:nvSpPr>
          <p:spPr>
            <a:xfrm>
              <a:off x="5997575" y="5902325"/>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561" name="Google Shape;561;p15"/>
            <p:cNvSpPr/>
            <p:nvPr/>
          </p:nvSpPr>
          <p:spPr>
            <a:xfrm>
              <a:off x="5811838" y="5780088"/>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2" name="Google Shape;562;p15"/>
            <p:cNvSpPr/>
            <p:nvPr/>
          </p:nvSpPr>
          <p:spPr>
            <a:xfrm>
              <a:off x="4076700" y="6213475"/>
              <a:ext cx="61913" cy="58738"/>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63" name="Google Shape;563;p15"/>
            <p:cNvCxnSpPr/>
            <p:nvPr/>
          </p:nvCxnSpPr>
          <p:spPr>
            <a:xfrm flipH="1">
              <a:off x="3646488" y="6242050"/>
              <a:ext cx="452437" cy="1588"/>
            </a:xfrm>
            <a:prstGeom prst="straightConnector1">
              <a:avLst/>
            </a:prstGeom>
            <a:noFill/>
            <a:ln cap="flat" cmpd="sng" w="9525">
              <a:solidFill>
                <a:srgbClr val="000000"/>
              </a:solidFill>
              <a:prstDash val="solid"/>
              <a:miter lim="800000"/>
              <a:headEnd len="med" w="med" type="none"/>
              <a:tailEnd len="med" w="med" type="none"/>
            </a:ln>
          </p:spPr>
        </p:cxnSp>
        <p:sp>
          <p:nvSpPr>
            <p:cNvPr id="564" name="Google Shape;564;p15"/>
            <p:cNvSpPr/>
            <p:nvPr/>
          </p:nvSpPr>
          <p:spPr>
            <a:xfrm>
              <a:off x="3598863" y="6213475"/>
              <a:ext cx="61912" cy="58738"/>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5" name="Google Shape;565;p15"/>
            <p:cNvSpPr txBox="1"/>
            <p:nvPr/>
          </p:nvSpPr>
          <p:spPr>
            <a:xfrm>
              <a:off x="3746500"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566" name="Google Shape;566;p15"/>
            <p:cNvSpPr txBox="1"/>
            <p:nvPr/>
          </p:nvSpPr>
          <p:spPr>
            <a:xfrm>
              <a:off x="3813175"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567" name="Google Shape;567;p15"/>
            <p:cNvSpPr txBox="1"/>
            <p:nvPr/>
          </p:nvSpPr>
          <p:spPr>
            <a:xfrm>
              <a:off x="3849688"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568" name="Google Shape;568;p15"/>
            <p:cNvSpPr txBox="1"/>
            <p:nvPr/>
          </p:nvSpPr>
          <p:spPr>
            <a:xfrm>
              <a:off x="391636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569" name="Google Shape;569;p15"/>
            <p:cNvSpPr/>
            <p:nvPr/>
          </p:nvSpPr>
          <p:spPr>
            <a:xfrm>
              <a:off x="4624388" y="6213475"/>
              <a:ext cx="61912" cy="58738"/>
            </a:xfrm>
            <a:custGeom>
              <a:rect b="b" l="l" r="r" t="t"/>
              <a:pathLst>
                <a:path extrusionOk="0" h="37" w="39">
                  <a:moveTo>
                    <a:pt x="0" y="37"/>
                  </a:moveTo>
                  <a:lnTo>
                    <a:pt x="2" y="0"/>
                  </a:lnTo>
                  <a:lnTo>
                    <a:pt x="39"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0" name="Google Shape;570;p15"/>
            <p:cNvCxnSpPr/>
            <p:nvPr/>
          </p:nvCxnSpPr>
          <p:spPr>
            <a:xfrm flipH="1">
              <a:off x="4194175" y="6242050"/>
              <a:ext cx="455613" cy="1588"/>
            </a:xfrm>
            <a:prstGeom prst="straightConnector1">
              <a:avLst/>
            </a:prstGeom>
            <a:noFill/>
            <a:ln cap="flat" cmpd="sng" w="9525">
              <a:solidFill>
                <a:srgbClr val="000000"/>
              </a:solidFill>
              <a:prstDash val="solid"/>
              <a:miter lim="800000"/>
              <a:headEnd len="med" w="med" type="none"/>
              <a:tailEnd len="med" w="med" type="none"/>
            </a:ln>
          </p:spPr>
        </p:cxnSp>
        <p:sp>
          <p:nvSpPr>
            <p:cNvPr id="571" name="Google Shape;571;p15"/>
            <p:cNvSpPr/>
            <p:nvPr/>
          </p:nvSpPr>
          <p:spPr>
            <a:xfrm>
              <a:off x="4149725" y="6213475"/>
              <a:ext cx="60325" cy="58738"/>
            </a:xfrm>
            <a:custGeom>
              <a:rect b="b" l="l" r="r" t="t"/>
              <a:pathLst>
                <a:path extrusionOk="0" h="37" w="38">
                  <a:moveTo>
                    <a:pt x="38" y="37"/>
                  </a:moveTo>
                  <a:lnTo>
                    <a:pt x="38" y="0"/>
                  </a:lnTo>
                  <a:lnTo>
                    <a:pt x="0" y="18"/>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2" name="Google Shape;572;p15"/>
            <p:cNvSpPr txBox="1"/>
            <p:nvPr/>
          </p:nvSpPr>
          <p:spPr>
            <a:xfrm>
              <a:off x="4297363"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573" name="Google Shape;573;p15"/>
            <p:cNvSpPr txBox="1"/>
            <p:nvPr/>
          </p:nvSpPr>
          <p:spPr>
            <a:xfrm>
              <a:off x="4364038"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574" name="Google Shape;574;p15"/>
            <p:cNvSpPr txBox="1"/>
            <p:nvPr/>
          </p:nvSpPr>
          <p:spPr>
            <a:xfrm>
              <a:off x="4397375"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575" name="Google Shape;575;p15"/>
            <p:cNvSpPr txBox="1"/>
            <p:nvPr/>
          </p:nvSpPr>
          <p:spPr>
            <a:xfrm>
              <a:off x="446881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576" name="Google Shape;576;p15"/>
            <p:cNvSpPr/>
            <p:nvPr/>
          </p:nvSpPr>
          <p:spPr>
            <a:xfrm>
              <a:off x="5175250" y="6213475"/>
              <a:ext cx="63500" cy="58738"/>
            </a:xfrm>
            <a:custGeom>
              <a:rect b="b" l="l" r="r" t="t"/>
              <a:pathLst>
                <a:path extrusionOk="0" h="37" w="40">
                  <a:moveTo>
                    <a:pt x="0" y="37"/>
                  </a:moveTo>
                  <a:lnTo>
                    <a:pt x="2" y="0"/>
                  </a:lnTo>
                  <a:lnTo>
                    <a:pt x="40"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7" name="Google Shape;577;p15"/>
            <p:cNvCxnSpPr/>
            <p:nvPr/>
          </p:nvCxnSpPr>
          <p:spPr>
            <a:xfrm flipH="1">
              <a:off x="4746625" y="6242050"/>
              <a:ext cx="450850" cy="1588"/>
            </a:xfrm>
            <a:prstGeom prst="straightConnector1">
              <a:avLst/>
            </a:prstGeom>
            <a:noFill/>
            <a:ln cap="flat" cmpd="sng" w="9525">
              <a:solidFill>
                <a:srgbClr val="000000"/>
              </a:solidFill>
              <a:prstDash val="solid"/>
              <a:miter lim="800000"/>
              <a:headEnd len="med" w="med" type="none"/>
              <a:tailEnd len="med" w="med" type="none"/>
            </a:ln>
          </p:spPr>
        </p:cxnSp>
        <p:sp>
          <p:nvSpPr>
            <p:cNvPr id="578" name="Google Shape;578;p15"/>
            <p:cNvSpPr/>
            <p:nvPr/>
          </p:nvSpPr>
          <p:spPr>
            <a:xfrm>
              <a:off x="4697413" y="6213475"/>
              <a:ext cx="63500" cy="58738"/>
            </a:xfrm>
            <a:custGeom>
              <a:rect b="b" l="l" r="r" t="t"/>
              <a:pathLst>
                <a:path extrusionOk="0" h="37" w="40">
                  <a:moveTo>
                    <a:pt x="40" y="37"/>
                  </a:moveTo>
                  <a:lnTo>
                    <a:pt x="40" y="0"/>
                  </a:lnTo>
                  <a:lnTo>
                    <a:pt x="0" y="18"/>
                  </a:lnTo>
                  <a:lnTo>
                    <a:pt x="4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9" name="Google Shape;579;p15"/>
            <p:cNvSpPr txBox="1"/>
            <p:nvPr/>
          </p:nvSpPr>
          <p:spPr>
            <a:xfrm>
              <a:off x="4846638"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580" name="Google Shape;580;p15"/>
            <p:cNvSpPr txBox="1"/>
            <p:nvPr/>
          </p:nvSpPr>
          <p:spPr>
            <a:xfrm>
              <a:off x="4916488"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581" name="Google Shape;581;p15"/>
            <p:cNvSpPr txBox="1"/>
            <p:nvPr/>
          </p:nvSpPr>
          <p:spPr>
            <a:xfrm>
              <a:off x="4949825"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582" name="Google Shape;582;p15"/>
            <p:cNvSpPr txBox="1"/>
            <p:nvPr/>
          </p:nvSpPr>
          <p:spPr>
            <a:xfrm>
              <a:off x="5019675" y="6272213"/>
              <a:ext cx="11906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583" name="Google Shape;583;p15"/>
            <p:cNvSpPr/>
            <p:nvPr/>
          </p:nvSpPr>
          <p:spPr>
            <a:xfrm>
              <a:off x="5726113" y="6213475"/>
              <a:ext cx="63500" cy="58738"/>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84" name="Google Shape;584;p15"/>
            <p:cNvCxnSpPr/>
            <p:nvPr/>
          </p:nvCxnSpPr>
          <p:spPr>
            <a:xfrm flipH="1">
              <a:off x="5297488" y="6242050"/>
              <a:ext cx="450850" cy="1588"/>
            </a:xfrm>
            <a:prstGeom prst="straightConnector1">
              <a:avLst/>
            </a:prstGeom>
            <a:noFill/>
            <a:ln cap="flat" cmpd="sng" w="9525">
              <a:solidFill>
                <a:srgbClr val="000000"/>
              </a:solidFill>
              <a:prstDash val="solid"/>
              <a:miter lim="800000"/>
              <a:headEnd len="med" w="med" type="none"/>
              <a:tailEnd len="med" w="med" type="none"/>
            </a:ln>
          </p:spPr>
        </p:cxnSp>
        <p:sp>
          <p:nvSpPr>
            <p:cNvPr id="585" name="Google Shape;585;p15"/>
            <p:cNvSpPr/>
            <p:nvPr/>
          </p:nvSpPr>
          <p:spPr>
            <a:xfrm>
              <a:off x="5249863" y="6213475"/>
              <a:ext cx="61912" cy="58738"/>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6" name="Google Shape;586;p15"/>
            <p:cNvSpPr txBox="1"/>
            <p:nvPr/>
          </p:nvSpPr>
          <p:spPr>
            <a:xfrm>
              <a:off x="5397500"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587" name="Google Shape;587;p15"/>
            <p:cNvSpPr txBox="1"/>
            <p:nvPr/>
          </p:nvSpPr>
          <p:spPr>
            <a:xfrm>
              <a:off x="5464175"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588" name="Google Shape;588;p15"/>
            <p:cNvSpPr txBox="1"/>
            <p:nvPr/>
          </p:nvSpPr>
          <p:spPr>
            <a:xfrm>
              <a:off x="5500688"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589" name="Google Shape;589;p15"/>
            <p:cNvSpPr txBox="1"/>
            <p:nvPr/>
          </p:nvSpPr>
          <p:spPr>
            <a:xfrm>
              <a:off x="556736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590" name="Google Shape;590;p15"/>
            <p:cNvSpPr/>
            <p:nvPr/>
          </p:nvSpPr>
          <p:spPr>
            <a:xfrm>
              <a:off x="6278563" y="6213475"/>
              <a:ext cx="61912" cy="58738"/>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1" name="Google Shape;591;p15"/>
            <p:cNvCxnSpPr/>
            <p:nvPr/>
          </p:nvCxnSpPr>
          <p:spPr>
            <a:xfrm flipH="1">
              <a:off x="5848350" y="6242050"/>
              <a:ext cx="452438" cy="1588"/>
            </a:xfrm>
            <a:prstGeom prst="straightConnector1">
              <a:avLst/>
            </a:prstGeom>
            <a:noFill/>
            <a:ln cap="flat" cmpd="sng" w="9525">
              <a:solidFill>
                <a:srgbClr val="000000"/>
              </a:solidFill>
              <a:prstDash val="solid"/>
              <a:miter lim="800000"/>
              <a:headEnd len="med" w="med" type="none"/>
              <a:tailEnd len="med" w="med" type="none"/>
            </a:ln>
          </p:spPr>
        </p:cxnSp>
        <p:sp>
          <p:nvSpPr>
            <p:cNvPr id="592" name="Google Shape;592;p15"/>
            <p:cNvSpPr/>
            <p:nvPr/>
          </p:nvSpPr>
          <p:spPr>
            <a:xfrm>
              <a:off x="5800725" y="6213475"/>
              <a:ext cx="58738" cy="58738"/>
            </a:xfrm>
            <a:custGeom>
              <a:rect b="b" l="l" r="r" t="t"/>
              <a:pathLst>
                <a:path extrusionOk="0" h="37" w="37">
                  <a:moveTo>
                    <a:pt x="37" y="37"/>
                  </a:moveTo>
                  <a:lnTo>
                    <a:pt x="37" y="0"/>
                  </a:lnTo>
                  <a:lnTo>
                    <a:pt x="0" y="18"/>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3" name="Google Shape;593;p15"/>
            <p:cNvSpPr txBox="1"/>
            <p:nvPr/>
          </p:nvSpPr>
          <p:spPr>
            <a:xfrm>
              <a:off x="5948363"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594" name="Google Shape;594;p15"/>
            <p:cNvSpPr txBox="1"/>
            <p:nvPr/>
          </p:nvSpPr>
          <p:spPr>
            <a:xfrm>
              <a:off x="6015038"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595" name="Google Shape;595;p15"/>
            <p:cNvSpPr txBox="1"/>
            <p:nvPr/>
          </p:nvSpPr>
          <p:spPr>
            <a:xfrm>
              <a:off x="6048375"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596" name="Google Shape;596;p15"/>
            <p:cNvSpPr txBox="1"/>
            <p:nvPr/>
          </p:nvSpPr>
          <p:spPr>
            <a:xfrm>
              <a:off x="611981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597" name="Google Shape;597;p15"/>
            <p:cNvSpPr txBox="1"/>
            <p:nvPr/>
          </p:nvSpPr>
          <p:spPr>
            <a:xfrm>
              <a:off x="4397375" y="5268913"/>
              <a:ext cx="1365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8" name="Google Shape;598;p15"/>
            <p:cNvSpPr txBox="1"/>
            <p:nvPr/>
          </p:nvSpPr>
          <p:spPr>
            <a:xfrm>
              <a:off x="1347788" y="4670425"/>
              <a:ext cx="1222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599" name="Google Shape;599;p15"/>
            <p:cNvSpPr txBox="1"/>
            <p:nvPr/>
          </p:nvSpPr>
          <p:spPr>
            <a:xfrm>
              <a:off x="1419225" y="4670425"/>
              <a:ext cx="1143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x</a:t>
              </a:r>
              <a:endParaRPr/>
            </a:p>
          </p:txBody>
        </p:sp>
        <p:sp>
          <p:nvSpPr>
            <p:cNvPr id="600" name="Google Shape;600;p15"/>
            <p:cNvSpPr txBox="1"/>
            <p:nvPr/>
          </p:nvSpPr>
          <p:spPr>
            <a:xfrm>
              <a:off x="1481138" y="4670425"/>
              <a:ext cx="1222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601" name="Google Shape;601;p15"/>
            <p:cNvSpPr txBox="1"/>
            <p:nvPr/>
          </p:nvSpPr>
          <p:spPr>
            <a:xfrm>
              <a:off x="1547813" y="4670425"/>
              <a:ext cx="1190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602" name="Google Shape;602;p15"/>
            <p:cNvSpPr txBox="1"/>
            <p:nvPr/>
          </p:nvSpPr>
          <p:spPr>
            <a:xfrm>
              <a:off x="1611313" y="46704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603" name="Google Shape;603;p15"/>
            <p:cNvSpPr txBox="1"/>
            <p:nvPr/>
          </p:nvSpPr>
          <p:spPr>
            <a:xfrm>
              <a:off x="1677988" y="46704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604" name="Google Shape;604;p15"/>
            <p:cNvSpPr txBox="1"/>
            <p:nvPr/>
          </p:nvSpPr>
          <p:spPr>
            <a:xfrm>
              <a:off x="1714500" y="4670425"/>
              <a:ext cx="809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605" name="Google Shape;605;p15"/>
            <p:cNvSpPr txBox="1"/>
            <p:nvPr/>
          </p:nvSpPr>
          <p:spPr>
            <a:xfrm>
              <a:off x="1739900" y="4670425"/>
              <a:ext cx="122238"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606" name="Google Shape;606;p15"/>
            <p:cNvSpPr txBox="1"/>
            <p:nvPr/>
          </p:nvSpPr>
          <p:spPr>
            <a:xfrm>
              <a:off x="1811338" y="46704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607" name="Google Shape;607;p15"/>
            <p:cNvSpPr txBox="1"/>
            <p:nvPr/>
          </p:nvSpPr>
          <p:spPr>
            <a:xfrm>
              <a:off x="1878013" y="4670425"/>
              <a:ext cx="1524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8" name="Google Shape;608;p15"/>
            <p:cNvSpPr txBox="1"/>
            <p:nvPr/>
          </p:nvSpPr>
          <p:spPr>
            <a:xfrm>
              <a:off x="1347788" y="4814888"/>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609" name="Google Shape;609;p15"/>
            <p:cNvSpPr txBox="1"/>
            <p:nvPr/>
          </p:nvSpPr>
          <p:spPr>
            <a:xfrm>
              <a:off x="1419225" y="4814888"/>
              <a:ext cx="96838"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610" name="Google Shape;610;p15"/>
            <p:cNvSpPr txBox="1"/>
            <p:nvPr/>
          </p:nvSpPr>
          <p:spPr>
            <a:xfrm>
              <a:off x="1458913" y="4814888"/>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d</a:t>
              </a:r>
              <a:endParaRPr/>
            </a:p>
          </p:txBody>
        </p:sp>
        <p:sp>
          <p:nvSpPr>
            <p:cNvPr id="611" name="Google Shape;611;p15"/>
            <p:cNvSpPr txBox="1"/>
            <p:nvPr/>
          </p:nvSpPr>
          <p:spPr>
            <a:xfrm>
              <a:off x="1530350" y="4814888"/>
              <a:ext cx="122238"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612" name="Google Shape;612;p15"/>
            <p:cNvSpPr txBox="1"/>
            <p:nvPr/>
          </p:nvSpPr>
          <p:spPr>
            <a:xfrm>
              <a:off x="1597025" y="4814888"/>
              <a:ext cx="96838"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613" name="Google Shape;613;p15"/>
            <p:cNvSpPr txBox="1"/>
            <p:nvPr/>
          </p:nvSpPr>
          <p:spPr>
            <a:xfrm>
              <a:off x="1636713" y="4814888"/>
              <a:ext cx="1524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4" name="Google Shape;614;p15"/>
            <p:cNvSpPr txBox="1"/>
            <p:nvPr/>
          </p:nvSpPr>
          <p:spPr>
            <a:xfrm>
              <a:off x="1347788" y="4962525"/>
              <a:ext cx="968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615" name="Google Shape;615;p15"/>
            <p:cNvSpPr txBox="1"/>
            <p:nvPr/>
          </p:nvSpPr>
          <p:spPr>
            <a:xfrm>
              <a:off x="1392238" y="4962525"/>
              <a:ext cx="809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616" name="Google Shape;616;p15"/>
            <p:cNvSpPr txBox="1"/>
            <p:nvPr/>
          </p:nvSpPr>
          <p:spPr>
            <a:xfrm>
              <a:off x="1419225" y="49625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617" name="Google Shape;617;p15"/>
            <p:cNvSpPr txBox="1"/>
            <p:nvPr/>
          </p:nvSpPr>
          <p:spPr>
            <a:xfrm>
              <a:off x="1485900" y="49625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618" name="Google Shape;618;p15"/>
            <p:cNvSpPr txBox="1"/>
            <p:nvPr/>
          </p:nvSpPr>
          <p:spPr>
            <a:xfrm>
              <a:off x="1522413" y="4962525"/>
              <a:ext cx="809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619" name="Google Shape;619;p15"/>
            <p:cNvSpPr txBox="1"/>
            <p:nvPr/>
          </p:nvSpPr>
          <p:spPr>
            <a:xfrm>
              <a:off x="1547813" y="49625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620" name="Google Shape;620;p15"/>
            <p:cNvSpPr txBox="1"/>
            <p:nvPr/>
          </p:nvSpPr>
          <p:spPr>
            <a:xfrm>
              <a:off x="1619250" y="4962525"/>
              <a:ext cx="1190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621" name="Google Shape;621;p15"/>
            <p:cNvSpPr txBox="1"/>
            <p:nvPr/>
          </p:nvSpPr>
          <p:spPr>
            <a:xfrm>
              <a:off x="1677988" y="49625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622" name="Google Shape;622;p15"/>
            <p:cNvSpPr txBox="1"/>
            <p:nvPr/>
          </p:nvSpPr>
          <p:spPr>
            <a:xfrm>
              <a:off x="1714500" y="4962525"/>
              <a:ext cx="96838"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623" name="Google Shape;623;p15"/>
            <p:cNvSpPr txBox="1"/>
            <p:nvPr/>
          </p:nvSpPr>
          <p:spPr>
            <a:xfrm>
              <a:off x="1755775" y="49625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624" name="Google Shape;624;p15"/>
            <p:cNvSpPr txBox="1"/>
            <p:nvPr/>
          </p:nvSpPr>
          <p:spPr>
            <a:xfrm>
              <a:off x="1822450" y="4962525"/>
              <a:ext cx="1190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625" name="Google Shape;625;p15"/>
            <p:cNvSpPr txBox="1"/>
            <p:nvPr/>
          </p:nvSpPr>
          <p:spPr>
            <a:xfrm>
              <a:off x="1884363" y="49625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626" name="Google Shape;626;p15"/>
            <p:cNvSpPr txBox="1"/>
            <p:nvPr/>
          </p:nvSpPr>
          <p:spPr>
            <a:xfrm>
              <a:off x="1917700" y="4962525"/>
              <a:ext cx="809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627" name="Google Shape;627;p15"/>
            <p:cNvSpPr txBox="1"/>
            <p:nvPr/>
          </p:nvSpPr>
          <p:spPr>
            <a:xfrm>
              <a:off x="1944688" y="4962525"/>
              <a:ext cx="1222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628" name="Google Shape;628;p15"/>
            <p:cNvSpPr txBox="1"/>
            <p:nvPr/>
          </p:nvSpPr>
          <p:spPr>
            <a:xfrm>
              <a:off x="2014538" y="49625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629" name="Google Shape;629;p15"/>
            <p:cNvSpPr txBox="1"/>
            <p:nvPr/>
          </p:nvSpPr>
          <p:spPr>
            <a:xfrm>
              <a:off x="2084388" y="4962525"/>
              <a:ext cx="1190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630" name="Google Shape;630;p15"/>
            <p:cNvSpPr txBox="1"/>
            <p:nvPr/>
          </p:nvSpPr>
          <p:spPr>
            <a:xfrm>
              <a:off x="2144713" y="4962525"/>
              <a:ext cx="968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grpSp>
      <p:sp>
        <p:nvSpPr>
          <p:cNvPr id="631" name="Google Shape;631;p15"/>
          <p:cNvSpPr txBox="1"/>
          <p:nvPr/>
        </p:nvSpPr>
        <p:spPr>
          <a:xfrm>
            <a:off x="6096000" y="2398712"/>
            <a:ext cx="14192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Single-cycle</a:t>
            </a:r>
            <a:endParaRPr/>
          </a:p>
        </p:txBody>
      </p:sp>
      <p:sp>
        <p:nvSpPr>
          <p:cNvPr id="632" name="Google Shape;632;p15"/>
          <p:cNvSpPr txBox="1"/>
          <p:nvPr/>
        </p:nvSpPr>
        <p:spPr>
          <a:xfrm>
            <a:off x="6335712" y="5235575"/>
            <a:ext cx="11318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Pipelined</a:t>
            </a:r>
            <a:endParaRPr/>
          </a:p>
        </p:txBody>
      </p:sp>
      <p:sp>
        <p:nvSpPr>
          <p:cNvPr id="633" name="Google Shape;633;p15"/>
          <p:cNvSpPr txBox="1"/>
          <p:nvPr/>
        </p:nvSpPr>
        <p:spPr>
          <a:xfrm>
            <a:off x="685800" y="3886200"/>
            <a:ext cx="75977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Assume 2 ns for memory access, ALU operation; 1 ns for register access: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therefore, single cycle clock 8 ns; pipelined clock cycle 2 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42"/>
          <p:cNvSpPr txBox="1"/>
          <p:nvPr>
            <p:ph type="title"/>
          </p:nvPr>
        </p:nvSpPr>
        <p:spPr>
          <a:xfrm>
            <a:off x="0" y="0"/>
            <a:ext cx="91440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Recall Single-Cycle – Control Signals</a:t>
            </a:r>
            <a:endParaRPr/>
          </a:p>
        </p:txBody>
      </p:sp>
      <p:sp>
        <p:nvSpPr>
          <p:cNvPr id="2432" name="Google Shape;2432;p42"/>
          <p:cNvSpPr txBox="1"/>
          <p:nvPr>
            <p:ph idx="1" type="body"/>
          </p:nvPr>
        </p:nvSpPr>
        <p:spPr>
          <a:xfrm>
            <a:off x="457200" y="1447800"/>
            <a:ext cx="9829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Signal Name       Effect when deasserted                                         Effect when asserted</a:t>
            </a:r>
            <a:endParaRPr/>
          </a:p>
          <a:p>
            <a:pPr indent="-342900" lvl="0" marL="342900" rtl="0" algn="l">
              <a:lnSpc>
                <a:spcPct val="100000"/>
              </a:lnSpc>
              <a:spcBef>
                <a:spcPts val="24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RegDst                The register destination number for the                    The register destination number for the</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Write register comes from the rt field (bits 20-16)     Write register comes from the rd field (bits 15-11)</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RegWrite              None                                                                    The register on the Write register input is written </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with the value on the Write data input</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AlLUSrc                The second ALU operand comes from the                 The second ALU operand is the sign-extended, </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second register file output (Read data 2)                  lower 16 bits of the instruction</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PCSrc                  The PC is replaced by the output of the adder            The PC is replaced by the output of the adder</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that computes the value of PC + 4                            that computes the branch target</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MemRead            None				       Data memory contents designated by the address</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input are put on the first Read data output</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MemWrite            None				       Data memory contents designated by the address</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input are replaced by the value of the Write data input</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MemtoReg           The value fed to the register Write data input  	       The value fed to the register Write data input</a:t>
            </a:r>
            <a:endParaRPr/>
          </a:p>
          <a:p>
            <a:pPr indent="-342900" lvl="0" marL="34290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comes from ALU			       comes from the data memory</a:t>
            </a:r>
            <a:endParaRPr/>
          </a:p>
          <a:p>
            <a:pPr indent="-342900" lvl="0" marL="34290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266700" lvl="0" marL="342900" rtl="0" algn="l">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p:txBody>
      </p:sp>
      <p:cxnSp>
        <p:nvCxnSpPr>
          <p:cNvPr id="2433" name="Google Shape;2433;p42"/>
          <p:cNvCxnSpPr/>
          <p:nvPr/>
        </p:nvCxnSpPr>
        <p:spPr>
          <a:xfrm>
            <a:off x="304800" y="2362200"/>
            <a:ext cx="8686800" cy="0"/>
          </a:xfrm>
          <a:prstGeom prst="straightConnector1">
            <a:avLst/>
          </a:prstGeom>
          <a:noFill/>
          <a:ln cap="flat" cmpd="sng" w="9525">
            <a:solidFill>
              <a:schemeClr val="dk1"/>
            </a:solidFill>
            <a:prstDash val="solid"/>
            <a:miter lim="800000"/>
            <a:headEnd len="med" w="med" type="none"/>
            <a:tailEnd len="med" w="med" type="none"/>
          </a:ln>
        </p:spPr>
      </p:cxnSp>
      <p:cxnSp>
        <p:nvCxnSpPr>
          <p:cNvPr id="2434" name="Google Shape;2434;p42"/>
          <p:cNvCxnSpPr/>
          <p:nvPr/>
        </p:nvCxnSpPr>
        <p:spPr>
          <a:xfrm>
            <a:off x="304800" y="2743200"/>
            <a:ext cx="8686800" cy="0"/>
          </a:xfrm>
          <a:prstGeom prst="straightConnector1">
            <a:avLst/>
          </a:prstGeom>
          <a:noFill/>
          <a:ln cap="flat" cmpd="sng" w="9525">
            <a:solidFill>
              <a:schemeClr val="dk1"/>
            </a:solidFill>
            <a:prstDash val="solid"/>
            <a:miter lim="800000"/>
            <a:headEnd len="med" w="med" type="none"/>
            <a:tailEnd len="med" w="med" type="none"/>
          </a:ln>
        </p:spPr>
      </p:cxnSp>
      <p:cxnSp>
        <p:nvCxnSpPr>
          <p:cNvPr id="2435" name="Google Shape;2435;p42"/>
          <p:cNvCxnSpPr/>
          <p:nvPr/>
        </p:nvCxnSpPr>
        <p:spPr>
          <a:xfrm>
            <a:off x="304800" y="3200400"/>
            <a:ext cx="8686800" cy="0"/>
          </a:xfrm>
          <a:prstGeom prst="straightConnector1">
            <a:avLst/>
          </a:prstGeom>
          <a:noFill/>
          <a:ln cap="flat" cmpd="sng" w="9525">
            <a:solidFill>
              <a:schemeClr val="dk1"/>
            </a:solidFill>
            <a:prstDash val="solid"/>
            <a:miter lim="800000"/>
            <a:headEnd len="med" w="med" type="none"/>
            <a:tailEnd len="med" w="med" type="none"/>
          </a:ln>
        </p:spPr>
      </p:cxnSp>
      <p:cxnSp>
        <p:nvCxnSpPr>
          <p:cNvPr id="2436" name="Google Shape;2436;p42"/>
          <p:cNvCxnSpPr/>
          <p:nvPr/>
        </p:nvCxnSpPr>
        <p:spPr>
          <a:xfrm>
            <a:off x="304800" y="3657600"/>
            <a:ext cx="8686800" cy="0"/>
          </a:xfrm>
          <a:prstGeom prst="straightConnector1">
            <a:avLst/>
          </a:prstGeom>
          <a:noFill/>
          <a:ln cap="flat" cmpd="sng" w="9525">
            <a:solidFill>
              <a:schemeClr val="dk1"/>
            </a:solidFill>
            <a:prstDash val="solid"/>
            <a:miter lim="800000"/>
            <a:headEnd len="med" w="med" type="none"/>
            <a:tailEnd len="med" w="med" type="none"/>
          </a:ln>
        </p:spPr>
      </p:cxnSp>
      <p:cxnSp>
        <p:nvCxnSpPr>
          <p:cNvPr id="2437" name="Google Shape;2437;p42"/>
          <p:cNvCxnSpPr/>
          <p:nvPr/>
        </p:nvCxnSpPr>
        <p:spPr>
          <a:xfrm>
            <a:off x="304800" y="4114800"/>
            <a:ext cx="8686800" cy="0"/>
          </a:xfrm>
          <a:prstGeom prst="straightConnector1">
            <a:avLst/>
          </a:prstGeom>
          <a:noFill/>
          <a:ln cap="flat" cmpd="sng" w="9525">
            <a:solidFill>
              <a:schemeClr val="dk1"/>
            </a:solidFill>
            <a:prstDash val="solid"/>
            <a:miter lim="800000"/>
            <a:headEnd len="med" w="med" type="none"/>
            <a:tailEnd len="med" w="med" type="none"/>
          </a:ln>
        </p:spPr>
      </p:cxnSp>
      <p:cxnSp>
        <p:nvCxnSpPr>
          <p:cNvPr id="2438" name="Google Shape;2438;p42"/>
          <p:cNvCxnSpPr/>
          <p:nvPr/>
        </p:nvCxnSpPr>
        <p:spPr>
          <a:xfrm>
            <a:off x="304800" y="4572000"/>
            <a:ext cx="8686800" cy="0"/>
          </a:xfrm>
          <a:prstGeom prst="straightConnector1">
            <a:avLst/>
          </a:prstGeom>
          <a:noFill/>
          <a:ln cap="flat" cmpd="sng" w="9525">
            <a:solidFill>
              <a:schemeClr val="dk1"/>
            </a:solidFill>
            <a:prstDash val="solid"/>
            <a:miter lim="800000"/>
            <a:headEnd len="med" w="med" type="none"/>
            <a:tailEnd len="med" w="med" type="none"/>
          </a:ln>
        </p:spPr>
      </p:cxnSp>
      <p:cxnSp>
        <p:nvCxnSpPr>
          <p:cNvPr id="2439" name="Google Shape;2439;p42"/>
          <p:cNvCxnSpPr/>
          <p:nvPr/>
        </p:nvCxnSpPr>
        <p:spPr>
          <a:xfrm>
            <a:off x="304800" y="1828800"/>
            <a:ext cx="8686800" cy="0"/>
          </a:xfrm>
          <a:prstGeom prst="straightConnector1">
            <a:avLst/>
          </a:prstGeom>
          <a:noFill/>
          <a:ln cap="flat" cmpd="sng" w="25400">
            <a:solidFill>
              <a:schemeClr val="dk1"/>
            </a:solidFill>
            <a:prstDash val="solid"/>
            <a:miter lim="800000"/>
            <a:headEnd len="med" w="med" type="none"/>
            <a:tailEnd len="med" w="med" type="none"/>
          </a:ln>
        </p:spPr>
      </p:cxnSp>
      <p:cxnSp>
        <p:nvCxnSpPr>
          <p:cNvPr id="2440" name="Google Shape;2440;p42"/>
          <p:cNvCxnSpPr/>
          <p:nvPr/>
        </p:nvCxnSpPr>
        <p:spPr>
          <a:xfrm>
            <a:off x="1447800" y="1371600"/>
            <a:ext cx="0" cy="3657600"/>
          </a:xfrm>
          <a:prstGeom prst="straightConnector1">
            <a:avLst/>
          </a:prstGeom>
          <a:noFill/>
          <a:ln cap="flat" cmpd="sng" w="25400">
            <a:solidFill>
              <a:schemeClr val="dk1"/>
            </a:solidFill>
            <a:prstDash val="solid"/>
            <a:miter lim="800000"/>
            <a:headEnd len="med" w="med" type="none"/>
            <a:tailEnd len="med" w="med" type="none"/>
          </a:ln>
        </p:spPr>
      </p:cxnSp>
      <p:cxnSp>
        <p:nvCxnSpPr>
          <p:cNvPr id="2441" name="Google Shape;2441;p42"/>
          <p:cNvCxnSpPr/>
          <p:nvPr/>
        </p:nvCxnSpPr>
        <p:spPr>
          <a:xfrm>
            <a:off x="5105400" y="1371600"/>
            <a:ext cx="0" cy="3657600"/>
          </a:xfrm>
          <a:prstGeom prst="straightConnector1">
            <a:avLst/>
          </a:prstGeom>
          <a:noFill/>
          <a:ln cap="flat" cmpd="sng" w="25400">
            <a:solidFill>
              <a:schemeClr val="dk1"/>
            </a:solidFill>
            <a:prstDash val="solid"/>
            <a:miter lim="800000"/>
            <a:headEnd len="med" w="med" type="none"/>
            <a:tailEnd len="med" w="med" type="none"/>
          </a:ln>
        </p:spPr>
      </p:cxnSp>
      <p:pic>
        <p:nvPicPr>
          <p:cNvPr id="2442" name="Google Shape;2442;p42"/>
          <p:cNvPicPr preferRelativeResize="0"/>
          <p:nvPr/>
        </p:nvPicPr>
        <p:blipFill rotWithShape="1">
          <a:blip r:embed="rId3">
            <a:alphaModFix/>
          </a:blip>
          <a:srcRect b="0" l="0" r="0" t="0"/>
          <a:stretch/>
        </p:blipFill>
        <p:spPr>
          <a:xfrm>
            <a:off x="1066800" y="5181600"/>
            <a:ext cx="7772400" cy="1519237"/>
          </a:xfrm>
          <a:prstGeom prst="rect">
            <a:avLst/>
          </a:prstGeom>
          <a:noFill/>
          <a:ln>
            <a:noFill/>
          </a:ln>
        </p:spPr>
      </p:pic>
      <p:sp>
        <p:nvSpPr>
          <p:cNvPr id="2443" name="Google Shape;2443;p42"/>
          <p:cNvSpPr txBox="1"/>
          <p:nvPr/>
        </p:nvSpPr>
        <p:spPr>
          <a:xfrm>
            <a:off x="3906837" y="1066800"/>
            <a:ext cx="2265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Effect of control bits</a:t>
            </a:r>
            <a:endParaRPr/>
          </a:p>
        </p:txBody>
      </p:sp>
      <p:sp>
        <p:nvSpPr>
          <p:cNvPr id="2444" name="Google Shape;2444;p42"/>
          <p:cNvSpPr txBox="1"/>
          <p:nvPr/>
        </p:nvSpPr>
        <p:spPr>
          <a:xfrm>
            <a:off x="158750" y="5407025"/>
            <a:ext cx="908050"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Deter-</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mining</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control</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bits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 Control</a:t>
            </a:r>
            <a:endParaRPr/>
          </a:p>
        </p:txBody>
      </p:sp>
      <p:sp>
        <p:nvSpPr>
          <p:cNvPr id="2450" name="Google Shape;2450;p43"/>
          <p:cNvSpPr txBox="1"/>
          <p:nvPr>
            <p:ph idx="1" type="body"/>
          </p:nvPr>
        </p:nvSpPr>
        <p:spPr>
          <a:xfrm>
            <a:off x="381000" y="1981200"/>
            <a:ext cx="7924800" cy="4611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Initial design – </a:t>
            </a:r>
            <a:r>
              <a:rPr b="0" i="1" lang="en-US" sz="1800" u="none">
                <a:solidFill>
                  <a:schemeClr val="dk1"/>
                </a:solidFill>
                <a:latin typeface="Arial"/>
                <a:ea typeface="Arial"/>
                <a:cs typeface="Arial"/>
                <a:sym typeface="Arial"/>
              </a:rPr>
              <a:t>motivated by single-cycle datapath control</a:t>
            </a:r>
            <a:r>
              <a:rPr b="0" i="0" lang="en-US" sz="1800" u="none">
                <a:solidFill>
                  <a:schemeClr val="dk1"/>
                </a:solidFill>
                <a:latin typeface="Arial"/>
                <a:ea typeface="Arial"/>
                <a:cs typeface="Arial"/>
                <a:sym typeface="Arial"/>
              </a:rPr>
              <a:t> –  use the </a:t>
            </a:r>
            <a:r>
              <a:rPr b="0" i="1" lang="en-US" sz="1800" u="none">
                <a:solidFill>
                  <a:schemeClr val="dk1"/>
                </a:solidFill>
                <a:latin typeface="Arial"/>
                <a:ea typeface="Arial"/>
                <a:cs typeface="Arial"/>
                <a:sym typeface="Arial"/>
              </a:rPr>
              <a:t>same</a:t>
            </a:r>
            <a:r>
              <a:rPr b="0" i="0" lang="en-US" sz="1800" u="none">
                <a:solidFill>
                  <a:schemeClr val="dk1"/>
                </a:solidFill>
                <a:latin typeface="Arial"/>
                <a:ea typeface="Arial"/>
                <a:cs typeface="Arial"/>
                <a:sym typeface="Arial"/>
              </a:rPr>
              <a:t> control signals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Modified Signals:</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No separate write signal for the PC as it is written every cycle</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No separate write signals for the pipeline registers as they are written every cycle</a:t>
            </a:r>
            <a:endParaRPr/>
          </a:p>
          <a:p>
            <a:pPr indent="-285750" lvl="1" marL="742950" rtl="0" algn="l">
              <a:lnSpc>
                <a:spcPct val="100000"/>
              </a:lnSpc>
              <a:spcBef>
                <a:spcPts val="320"/>
              </a:spcBef>
              <a:spcAft>
                <a:spcPts val="0"/>
              </a:spcAft>
              <a:buClr>
                <a:schemeClr val="dk1"/>
              </a:buClr>
              <a:buSzPts val="1600"/>
              <a:buFont typeface="Arial"/>
              <a:buChar char="–"/>
            </a:pPr>
            <a:r>
              <a:rPr b="0" i="1" lang="en-US" sz="1600" u="none">
                <a:solidFill>
                  <a:schemeClr val="dk1"/>
                </a:solidFill>
                <a:latin typeface="Arial"/>
                <a:ea typeface="Arial"/>
                <a:cs typeface="Arial"/>
                <a:sym typeface="Arial"/>
              </a:rPr>
              <a:t>No separate read signal for instruction memory</a:t>
            </a:r>
            <a:r>
              <a:rPr b="0" i="0" lang="en-US" sz="1600" u="none">
                <a:solidFill>
                  <a:schemeClr val="dk1"/>
                </a:solidFill>
                <a:latin typeface="Arial"/>
                <a:ea typeface="Arial"/>
                <a:cs typeface="Arial"/>
                <a:sym typeface="Arial"/>
              </a:rPr>
              <a:t> as it is read every clock cycle</a:t>
            </a:r>
            <a:endParaRPr/>
          </a:p>
          <a:p>
            <a:pPr indent="-285750" lvl="1" marL="742950" rtl="0" algn="l">
              <a:lnSpc>
                <a:spcPct val="100000"/>
              </a:lnSpc>
              <a:spcBef>
                <a:spcPts val="320"/>
              </a:spcBef>
              <a:spcAft>
                <a:spcPts val="0"/>
              </a:spcAft>
              <a:buClr>
                <a:schemeClr val="dk1"/>
              </a:buClr>
              <a:buSzPts val="1600"/>
              <a:buFont typeface="Arial"/>
              <a:buChar char="–"/>
            </a:pPr>
            <a:r>
              <a:rPr b="0" i="1" lang="en-US" sz="1600" u="none">
                <a:solidFill>
                  <a:schemeClr val="dk1"/>
                </a:solidFill>
                <a:latin typeface="Arial"/>
                <a:ea typeface="Arial"/>
                <a:cs typeface="Arial"/>
                <a:sym typeface="Arial"/>
              </a:rPr>
              <a:t>No separate read signal for register file</a:t>
            </a:r>
            <a:r>
              <a:rPr b="0" i="0" lang="en-US" sz="1600" u="none">
                <a:solidFill>
                  <a:schemeClr val="dk1"/>
                </a:solidFill>
                <a:latin typeface="Arial"/>
                <a:ea typeface="Arial"/>
                <a:cs typeface="Arial"/>
                <a:sym typeface="Arial"/>
              </a:rPr>
              <a:t> as it is read every clock cycle</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Need to </a:t>
            </a:r>
            <a:r>
              <a:rPr b="0" i="1" lang="en-US" sz="1800" u="none">
                <a:solidFill>
                  <a:schemeClr val="dk1"/>
                </a:solidFill>
                <a:latin typeface="Arial"/>
                <a:ea typeface="Arial"/>
                <a:cs typeface="Arial"/>
                <a:sym typeface="Arial"/>
              </a:rPr>
              <a:t>set control signals during each pipeline stage</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Since control signals are associated with components active during a single pipeline stage, can </a:t>
            </a:r>
            <a:r>
              <a:rPr b="0" i="1" lang="en-US" sz="1800" u="none">
                <a:solidFill>
                  <a:schemeClr val="dk1"/>
                </a:solidFill>
                <a:latin typeface="Arial"/>
                <a:ea typeface="Arial"/>
                <a:cs typeface="Arial"/>
                <a:sym typeface="Arial"/>
              </a:rPr>
              <a:t>group control lines into five groups according to pipeline stage</a:t>
            </a:r>
            <a:endParaRPr/>
          </a:p>
        </p:txBody>
      </p:sp>
      <p:sp>
        <p:nvSpPr>
          <p:cNvPr id="2451" name="Google Shape;2451;p43"/>
          <p:cNvSpPr txBox="1"/>
          <p:nvPr/>
        </p:nvSpPr>
        <p:spPr>
          <a:xfrm>
            <a:off x="8077200" y="2819400"/>
            <a:ext cx="931862" cy="1004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Will be</a:t>
            </a:r>
            <a:endParaRPr/>
          </a:p>
          <a:p>
            <a:pPr indent="0" lvl="0" marL="0" marR="0" rtl="0" algn="l">
              <a:lnSpc>
                <a:spcPct val="10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modified</a:t>
            </a:r>
            <a:endParaRPr/>
          </a:p>
          <a:p>
            <a:pPr indent="0" lvl="0" marL="0" marR="0" rtl="0" algn="l">
              <a:lnSpc>
                <a:spcPct val="10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by hazard</a:t>
            </a:r>
            <a:endParaRPr/>
          </a:p>
          <a:p>
            <a:pPr indent="0" lvl="0" marL="0" marR="0" rtl="0" algn="l">
              <a:lnSpc>
                <a:spcPct val="10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detection</a:t>
            </a:r>
            <a:endParaRPr/>
          </a:p>
          <a:p>
            <a:pPr indent="0" lvl="0" marL="0" marR="0" rtl="0" algn="l">
              <a:lnSpc>
                <a:spcPct val="10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unit!!</a:t>
            </a:r>
            <a:endParaRPr/>
          </a:p>
        </p:txBody>
      </p:sp>
      <p:sp>
        <p:nvSpPr>
          <p:cNvPr id="2452" name="Google Shape;2452;p43"/>
          <p:cNvSpPr/>
          <p:nvPr/>
        </p:nvSpPr>
        <p:spPr>
          <a:xfrm>
            <a:off x="8001000" y="2971800"/>
            <a:ext cx="76200" cy="8382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1"/>
                                        </p:tgtEl>
                                        <p:attrNameLst>
                                          <p:attrName>style.visibility</p:attrName>
                                        </p:attrNameLst>
                                      </p:cBhvr>
                                      <p:to>
                                        <p:strVal val="visible"/>
                                      </p:to>
                                    </p:set>
                                    <p:animEffect filter="fade" transition="in">
                                      <p:cBhvr>
                                        <p:cTn dur="500"/>
                                        <p:tgtEl>
                                          <p:spTgt spid="2451"/>
                                        </p:tgtEl>
                                      </p:cBhvr>
                                    </p:animEffect>
                                  </p:childTnLst>
                                </p:cTn>
                              </p:par>
                              <p:par>
                                <p:cTn fill="hold" nodeType="withEffect" presetClass="entr" presetID="10" presetSubtype="0">
                                  <p:stCondLst>
                                    <p:cond delay="0"/>
                                  </p:stCondLst>
                                  <p:childTnLst>
                                    <p:set>
                                      <p:cBhvr>
                                        <p:cTn dur="1" fill="hold">
                                          <p:stCondLst>
                                            <p:cond delay="0"/>
                                          </p:stCondLst>
                                        </p:cTn>
                                        <p:tgtEl>
                                          <p:spTgt spid="2452"/>
                                        </p:tgtEl>
                                        <p:attrNameLst>
                                          <p:attrName>style.visibility</p:attrName>
                                        </p:attrNameLst>
                                      </p:cBhvr>
                                      <p:to>
                                        <p:strVal val="visible"/>
                                      </p:to>
                                    </p:set>
                                    <p:animEffect filter="fade" transition="in">
                                      <p:cBhvr>
                                        <p:cTn dur="500"/>
                                        <p:tgtEl>
                                          <p:spTgt spid="2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7" name="Shape 2457"/>
        <p:cNvGrpSpPr/>
        <p:nvPr/>
      </p:nvGrpSpPr>
      <p:grpSpPr>
        <a:xfrm>
          <a:off x="0" y="0"/>
          <a:ext cx="0" cy="0"/>
          <a:chOff x="0" y="0"/>
          <a:chExt cx="0" cy="0"/>
        </a:xfrm>
      </p:grpSpPr>
      <p:sp>
        <p:nvSpPr>
          <p:cNvPr id="2458" name="Google Shape;2458;p44"/>
          <p:cNvSpPr txBox="1"/>
          <p:nvPr>
            <p:ph type="title"/>
          </p:nvPr>
        </p:nvSpPr>
        <p:spPr>
          <a:xfrm>
            <a:off x="990600" y="304800"/>
            <a:ext cx="7793037" cy="6096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Pipelined Datapath with Control I</a:t>
            </a:r>
            <a:endParaRPr/>
          </a:p>
        </p:txBody>
      </p:sp>
      <p:pic>
        <p:nvPicPr>
          <p:cNvPr descr="F0625" id="2459" name="Google Shape;2459;p44"/>
          <p:cNvPicPr preferRelativeResize="0"/>
          <p:nvPr/>
        </p:nvPicPr>
        <p:blipFill rotWithShape="1">
          <a:blip r:embed="rId3">
            <a:alphaModFix/>
          </a:blip>
          <a:srcRect b="0" l="0" r="0" t="0"/>
          <a:stretch/>
        </p:blipFill>
        <p:spPr>
          <a:xfrm>
            <a:off x="195262" y="1066800"/>
            <a:ext cx="8682037" cy="5791200"/>
          </a:xfrm>
          <a:prstGeom prst="rect">
            <a:avLst/>
          </a:prstGeom>
          <a:noFill/>
          <a:ln>
            <a:noFill/>
          </a:ln>
        </p:spPr>
      </p:pic>
      <p:sp>
        <p:nvSpPr>
          <p:cNvPr id="2460" name="Google Shape;2460;p44"/>
          <p:cNvSpPr txBox="1"/>
          <p:nvPr/>
        </p:nvSpPr>
        <p:spPr>
          <a:xfrm>
            <a:off x="304800" y="5181600"/>
            <a:ext cx="1581150"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Same control</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signals as the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single-cycle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datapath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 name="Shape 2465"/>
        <p:cNvGrpSpPr/>
        <p:nvPr/>
      </p:nvGrpSpPr>
      <p:grpSpPr>
        <a:xfrm>
          <a:off x="0" y="0"/>
          <a:ext cx="0" cy="0"/>
          <a:chOff x="0" y="0"/>
          <a:chExt cx="0" cy="0"/>
        </a:xfrm>
      </p:grpSpPr>
      <p:sp>
        <p:nvSpPr>
          <p:cNvPr id="2466" name="Google Shape;2466;p45"/>
          <p:cNvSpPr txBox="1"/>
          <p:nvPr/>
        </p:nvSpPr>
        <p:spPr>
          <a:xfrm>
            <a:off x="225425" y="312737"/>
            <a:ext cx="13525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7" name="Google Shape;2467;p45"/>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There are five stages in the pipeline</a:t>
            </a:r>
            <a:endParaRPr/>
          </a:p>
          <a:p>
            <a:pPr indent="-285750" lvl="1" marL="74295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instruction fetch</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PC increment</a:t>
            </a:r>
            <a:endParaRPr/>
          </a:p>
          <a:p>
            <a:pPr indent="-285750" lvl="1" marL="74295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instruction decode</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register fetch</a:t>
            </a:r>
            <a:endParaRPr/>
          </a:p>
          <a:p>
            <a:pPr indent="-285750" lvl="1" marL="74295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execution </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address calculation</a:t>
            </a:r>
            <a:endParaRPr/>
          </a:p>
          <a:p>
            <a:pPr indent="-285750" lvl="1" marL="74295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memory access</a:t>
            </a:r>
            <a:endParaRPr/>
          </a:p>
          <a:p>
            <a:pPr indent="-285750" lvl="1" marL="74295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write back</a:t>
            </a:r>
            <a:br>
              <a:rPr b="0" i="1" lang="en-US" sz="2000" u="none">
                <a:solidFill>
                  <a:schemeClr val="dk1"/>
                </a:solidFill>
                <a:latin typeface="Arial"/>
                <a:ea typeface="Arial"/>
                <a:cs typeface="Arial"/>
                <a:sym typeface="Arial"/>
              </a:rPr>
            </a:b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a:t>
            </a: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endParaRPr/>
          </a:p>
        </p:txBody>
      </p:sp>
      <p:sp>
        <p:nvSpPr>
          <p:cNvPr id="2468" name="Google Shape;2468;p45"/>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 Control Signals</a:t>
            </a:r>
            <a:endParaRPr/>
          </a:p>
        </p:txBody>
      </p:sp>
      <p:pic>
        <p:nvPicPr>
          <p:cNvPr id="2469" name="Google Shape;2469;p45"/>
          <p:cNvPicPr preferRelativeResize="0"/>
          <p:nvPr/>
        </p:nvPicPr>
        <p:blipFill rotWithShape="1">
          <a:blip r:embed="rId3">
            <a:alphaModFix/>
          </a:blip>
          <a:srcRect b="0" l="0" r="0" t="0"/>
          <a:stretch/>
        </p:blipFill>
        <p:spPr>
          <a:xfrm>
            <a:off x="1371600" y="4191000"/>
            <a:ext cx="6248400" cy="1641475"/>
          </a:xfrm>
          <a:prstGeom prst="rect">
            <a:avLst/>
          </a:prstGeom>
          <a:noFill/>
          <a:ln>
            <a:noFill/>
          </a:ln>
        </p:spPr>
      </p:pic>
      <p:sp>
        <p:nvSpPr>
          <p:cNvPr id="2470" name="Google Shape;2470;p45"/>
          <p:cNvSpPr/>
          <p:nvPr/>
        </p:nvSpPr>
        <p:spPr>
          <a:xfrm>
            <a:off x="5081587" y="1981200"/>
            <a:ext cx="76200" cy="685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1" name="Google Shape;2471;p45"/>
          <p:cNvSpPr txBox="1"/>
          <p:nvPr/>
        </p:nvSpPr>
        <p:spPr>
          <a:xfrm>
            <a:off x="5105400" y="2057400"/>
            <a:ext cx="29479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Nothing to control as instruction memory</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read and PC write are always enabled</a:t>
            </a:r>
            <a:endParaRPr/>
          </a:p>
        </p:txBody>
      </p:sp>
      <p:sp>
        <p:nvSpPr>
          <p:cNvPr id="2472" name="Google Shape;2472;p45"/>
          <p:cNvSpPr/>
          <p:nvPr/>
        </p:nvSpPr>
        <p:spPr>
          <a:xfrm>
            <a:off x="4876800" y="2743200"/>
            <a:ext cx="76200" cy="8382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3" name="Google Shape;2473;p45"/>
          <p:cNvSpPr/>
          <p:nvPr/>
        </p:nvSpPr>
        <p:spPr>
          <a:xfrm>
            <a:off x="3733800" y="3200400"/>
            <a:ext cx="1727200" cy="914400"/>
          </a:xfrm>
          <a:custGeom>
            <a:rect b="b" l="l" r="r" t="t"/>
            <a:pathLst>
              <a:path extrusionOk="0" h="576" w="1088">
                <a:moveTo>
                  <a:pt x="768" y="0"/>
                </a:moveTo>
                <a:cubicBezTo>
                  <a:pt x="928" y="72"/>
                  <a:pt x="1088" y="144"/>
                  <a:pt x="960" y="240"/>
                </a:cubicBezTo>
                <a:cubicBezTo>
                  <a:pt x="832" y="336"/>
                  <a:pt x="160" y="520"/>
                  <a:pt x="0" y="576"/>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46"/>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80" name="Google Shape;2480;p46"/>
          <p:cNvSpPr txBox="1"/>
          <p:nvPr>
            <p:ph idx="1" type="body"/>
          </p:nvPr>
        </p:nvSpPr>
        <p:spPr>
          <a:xfrm>
            <a:off x="685800" y="1524000"/>
            <a:ext cx="7961312" cy="45720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Pass control signals along just like the data</a:t>
            </a:r>
            <a:r>
              <a:rPr b="0" i="0" lang="en-US" sz="1800" u="none">
                <a:solidFill>
                  <a:schemeClr val="dk1"/>
                </a:solidFill>
                <a:latin typeface="Arial"/>
                <a:ea typeface="Arial"/>
                <a:cs typeface="Arial"/>
                <a:sym typeface="Arial"/>
              </a:rPr>
              <a:t> – extend each pipeline register to hold needed control bits for succeeding stages</a:t>
            </a:r>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342900" lvl="0" marL="342900" rtl="0" algn="l">
              <a:lnSpc>
                <a:spcPct val="9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Note</a:t>
            </a:r>
            <a:r>
              <a:rPr b="0" i="0" lang="en-US" sz="1800" u="none">
                <a:solidFill>
                  <a:schemeClr val="dk1"/>
                </a:solidFill>
                <a:latin typeface="Arial"/>
                <a:ea typeface="Arial"/>
                <a:cs typeface="Arial"/>
                <a:sym typeface="Arial"/>
              </a:rPr>
              <a:t>: The 6-bit </a:t>
            </a:r>
            <a:r>
              <a:rPr b="0" i="1" lang="en-US" sz="1800" u="none">
                <a:solidFill>
                  <a:schemeClr val="dk1"/>
                </a:solidFill>
                <a:latin typeface="Arial"/>
                <a:ea typeface="Arial"/>
                <a:cs typeface="Arial"/>
                <a:sym typeface="Arial"/>
              </a:rPr>
              <a:t>funct field</a:t>
            </a:r>
            <a:r>
              <a:rPr b="0" i="0" lang="en-US" sz="1800" u="none">
                <a:solidFill>
                  <a:schemeClr val="dk1"/>
                </a:solidFill>
                <a:latin typeface="Arial"/>
                <a:ea typeface="Arial"/>
                <a:cs typeface="Arial"/>
                <a:sym typeface="Arial"/>
              </a:rPr>
              <a:t> of the instruction required in the EX stage to generate ALU control can be retrieved as the 6 least significant bits of the immediate field which is sign-extended and passed from the IF/ID register to the ID/EX register</a:t>
            </a:r>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br>
              <a:rPr b="0" i="0" lang="en-US" sz="2400" u="none">
                <a:solidFill>
                  <a:schemeClr val="dk1"/>
                </a:solidFill>
                <a:latin typeface="Arial"/>
                <a:ea typeface="Arial"/>
                <a:cs typeface="Arial"/>
                <a:sym typeface="Arial"/>
              </a:rPr>
            </a:br>
            <a:endParaRPr/>
          </a:p>
        </p:txBody>
      </p:sp>
      <p:sp>
        <p:nvSpPr>
          <p:cNvPr id="2481" name="Google Shape;2481;p46"/>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 Control Implementation</a:t>
            </a:r>
            <a:endParaRPr/>
          </a:p>
        </p:txBody>
      </p:sp>
      <p:pic>
        <p:nvPicPr>
          <p:cNvPr descr="F0629" id="2482" name="Google Shape;2482;p46"/>
          <p:cNvPicPr preferRelativeResize="0"/>
          <p:nvPr/>
        </p:nvPicPr>
        <p:blipFill rotWithShape="1">
          <a:blip r:embed="rId3">
            <a:alphaModFix/>
          </a:blip>
          <a:srcRect b="0" l="0" r="0" t="0"/>
          <a:stretch/>
        </p:blipFill>
        <p:spPr>
          <a:xfrm>
            <a:off x="1427162" y="2057400"/>
            <a:ext cx="6192837" cy="2971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6" name="Shape 2486"/>
        <p:cNvGrpSpPr/>
        <p:nvPr/>
      </p:nvGrpSpPr>
      <p:grpSpPr>
        <a:xfrm>
          <a:off x="0" y="0"/>
          <a:ext cx="0" cy="0"/>
          <a:chOff x="0" y="0"/>
          <a:chExt cx="0" cy="0"/>
        </a:xfrm>
      </p:grpSpPr>
      <p:sp>
        <p:nvSpPr>
          <p:cNvPr id="2487" name="Google Shape;248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 Hazards</a:t>
            </a:r>
            <a:endParaRPr/>
          </a:p>
        </p:txBody>
      </p:sp>
      <p:sp>
        <p:nvSpPr>
          <p:cNvPr id="2488" name="Google Shape;2488;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Situations that would cause incorrect execution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Data flow problems that arise as a result of pipelining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Limits the amount of parallelism, sometimes induces “penalties” that prevent one instruction per clock cycle</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Structural hazards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hazards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Control hazards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48"/>
          <p:cNvSpPr txBox="1"/>
          <p:nvPr>
            <p:ph idx="1" type="body"/>
          </p:nvPr>
        </p:nvSpPr>
        <p:spPr>
          <a:xfrm>
            <a:off x="914400" y="1600200"/>
            <a:ext cx="7848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Draw pipeline diagram, and check hazard is exist or not?</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$1, 100($0)</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$2, 200($0)</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$3, 300($0)</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$4, 400($0)</a:t>
            </a:r>
            <a:endParaRPr/>
          </a:p>
          <a:p>
            <a:pPr indent="-215900" lvl="0" marL="342900" rtl="0" algn="l">
              <a:lnSpc>
                <a:spcPct val="100000"/>
              </a:lnSpc>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rtl="0" algn="l">
              <a:lnSpc>
                <a:spcPct val="100000"/>
              </a:lnSpc>
              <a:spcBef>
                <a:spcPts val="400"/>
              </a:spcBef>
              <a:spcAft>
                <a:spcPts val="0"/>
              </a:spcAft>
              <a:buClr>
                <a:schemeClr val="dk1"/>
              </a:buClr>
              <a:buSzPts val="2000"/>
              <a:buFont typeface="Arial"/>
              <a:buNone/>
            </a:pPr>
            <a:r>
              <a:t/>
            </a:r>
            <a:endParaRPr b="0" i="1"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1" sz="2000" u="none">
              <a:solidFill>
                <a:schemeClr val="dk1"/>
              </a:solidFill>
              <a:latin typeface="Arial"/>
              <a:ea typeface="Arial"/>
              <a:cs typeface="Arial"/>
              <a:sym typeface="Arial"/>
            </a:endParaRPr>
          </a:p>
        </p:txBody>
      </p:sp>
      <p:sp>
        <p:nvSpPr>
          <p:cNvPr id="2494" name="Google Shape;2494;p48"/>
          <p:cNvSpPr txBox="1"/>
          <p:nvPr>
            <p:ph type="title"/>
          </p:nvPr>
        </p:nvSpPr>
        <p:spPr>
          <a:xfrm>
            <a:off x="838200" y="3810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Hazards</a:t>
            </a:r>
            <a:endParaRPr/>
          </a:p>
        </p:txBody>
      </p:sp>
      <p:sp>
        <p:nvSpPr>
          <p:cNvPr id="2495" name="Google Shape;2495;p48"/>
          <p:cNvSpPr txBox="1"/>
          <p:nvPr/>
        </p:nvSpPr>
        <p:spPr>
          <a:xfrm>
            <a:off x="2995612" y="32702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6" name="Google Shape;2496;p48"/>
          <p:cNvSpPr txBox="1"/>
          <p:nvPr/>
        </p:nvSpPr>
        <p:spPr>
          <a:xfrm>
            <a:off x="4252912" y="32702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7" name="Google Shape;2497;p48"/>
          <p:cNvSpPr txBox="1"/>
          <p:nvPr/>
        </p:nvSpPr>
        <p:spPr>
          <a:xfrm>
            <a:off x="5216525" y="36401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8" name="Google Shape;2498;p48"/>
          <p:cNvSpPr txBox="1"/>
          <p:nvPr/>
        </p:nvSpPr>
        <p:spPr>
          <a:xfrm>
            <a:off x="6473825" y="36401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9" name="Google Shape;2499;p48"/>
          <p:cNvSpPr txBox="1"/>
          <p:nvPr/>
        </p:nvSpPr>
        <p:spPr>
          <a:xfrm>
            <a:off x="7437437" y="401002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00" name="Google Shape;2500;p48"/>
          <p:cNvGrpSpPr/>
          <p:nvPr/>
        </p:nvGrpSpPr>
        <p:grpSpPr>
          <a:xfrm>
            <a:off x="1344612" y="2674937"/>
            <a:ext cx="3749675" cy="3263900"/>
            <a:chOff x="847" y="1685"/>
            <a:chExt cx="2362" cy="2056"/>
          </a:xfrm>
        </p:grpSpPr>
        <p:sp>
          <p:nvSpPr>
            <p:cNvPr id="2501" name="Google Shape;2501;p48"/>
            <p:cNvSpPr txBox="1"/>
            <p:nvPr/>
          </p:nvSpPr>
          <p:spPr>
            <a:xfrm>
              <a:off x="847" y="1685"/>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2" name="Google Shape;2502;p48"/>
            <p:cNvSpPr txBox="1"/>
            <p:nvPr/>
          </p:nvSpPr>
          <p:spPr>
            <a:xfrm>
              <a:off x="1145" y="1685"/>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3" name="Google Shape;2503;p48"/>
            <p:cNvSpPr txBox="1"/>
            <p:nvPr/>
          </p:nvSpPr>
          <p:spPr>
            <a:xfrm>
              <a:off x="1029" y="1869"/>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4" name="Google Shape;2504;p48"/>
            <p:cNvSpPr txBox="1"/>
            <p:nvPr/>
          </p:nvSpPr>
          <p:spPr>
            <a:xfrm>
              <a:off x="1894" y="3354"/>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5" name="Google Shape;2505;p48"/>
            <p:cNvSpPr txBox="1"/>
            <p:nvPr/>
          </p:nvSpPr>
          <p:spPr>
            <a:xfrm>
              <a:off x="2859" y="3354"/>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6" name="Google Shape;2506;p48"/>
            <p:cNvSpPr txBox="1"/>
            <p:nvPr/>
          </p:nvSpPr>
          <p:spPr>
            <a:xfrm>
              <a:off x="3209" y="3587"/>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07" name="Google Shape;2507;p48"/>
          <p:cNvSpPr txBox="1"/>
          <p:nvPr/>
        </p:nvSpPr>
        <p:spPr>
          <a:xfrm>
            <a:off x="7696200" y="36909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8" name="Google Shape;2508;p48"/>
          <p:cNvSpPr txBox="1"/>
          <p:nvPr/>
        </p:nvSpPr>
        <p:spPr>
          <a:xfrm>
            <a:off x="4243387" y="55070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9" name="Google Shape;2509;p48"/>
          <p:cNvSpPr txBox="1"/>
          <p:nvPr/>
        </p:nvSpPr>
        <p:spPr>
          <a:xfrm>
            <a:off x="5775325" y="55070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0" name="Google Shape;2510;p48"/>
          <p:cNvSpPr txBox="1"/>
          <p:nvPr/>
        </p:nvSpPr>
        <p:spPr>
          <a:xfrm>
            <a:off x="4524375" y="494030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1" name="Google Shape;2511;p48"/>
          <p:cNvSpPr txBox="1"/>
          <p:nvPr/>
        </p:nvSpPr>
        <p:spPr>
          <a:xfrm>
            <a:off x="2005012" y="4341812"/>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2" name="Google Shape;2512;p48"/>
          <p:cNvSpPr txBox="1"/>
          <p:nvPr/>
        </p:nvSpPr>
        <p:spPr>
          <a:xfrm>
            <a:off x="1763712" y="44862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a:t>
            </a:r>
            <a:endParaRPr/>
          </a:p>
        </p:txBody>
      </p:sp>
      <p:grpSp>
        <p:nvGrpSpPr>
          <p:cNvPr id="2518" name="Google Shape;2518;p49"/>
          <p:cNvGrpSpPr/>
          <p:nvPr/>
        </p:nvGrpSpPr>
        <p:grpSpPr>
          <a:xfrm>
            <a:off x="838200" y="1600200"/>
            <a:ext cx="7315201" cy="3124200"/>
            <a:chOff x="1347788" y="4633913"/>
            <a:chExt cx="5459412" cy="1808162"/>
          </a:xfrm>
        </p:grpSpPr>
        <p:sp>
          <p:nvSpPr>
            <p:cNvPr id="2519" name="Google Shape;2519;p49"/>
            <p:cNvSpPr/>
            <p:nvPr/>
          </p:nvSpPr>
          <p:spPr>
            <a:xfrm>
              <a:off x="6745288" y="4814888"/>
              <a:ext cx="61912" cy="61912"/>
            </a:xfrm>
            <a:custGeom>
              <a:rect b="b" l="l" r="r" t="t"/>
              <a:pathLst>
                <a:path extrusionOk="0" h="39" w="39">
                  <a:moveTo>
                    <a:pt x="0" y="0"/>
                  </a:moveTo>
                  <a:lnTo>
                    <a:pt x="0" y="39"/>
                  </a:lnTo>
                  <a:lnTo>
                    <a:pt x="39" y="1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20" name="Google Shape;2520;p49"/>
            <p:cNvCxnSpPr/>
            <p:nvPr/>
          </p:nvCxnSpPr>
          <p:spPr>
            <a:xfrm>
              <a:off x="2481263" y="4848225"/>
              <a:ext cx="4278312" cy="3175"/>
            </a:xfrm>
            <a:prstGeom prst="straightConnector1">
              <a:avLst/>
            </a:prstGeom>
            <a:noFill/>
            <a:ln cap="flat" cmpd="sng" w="9525">
              <a:solidFill>
                <a:srgbClr val="000000"/>
              </a:solidFill>
              <a:prstDash val="solid"/>
              <a:miter lim="800000"/>
              <a:headEnd len="med" w="med" type="none"/>
              <a:tailEnd len="med" w="med" type="none"/>
            </a:ln>
          </p:spPr>
        </p:cxnSp>
        <p:cxnSp>
          <p:nvCxnSpPr>
            <p:cNvPr id="2521" name="Google Shape;2521;p49"/>
            <p:cNvCxnSpPr/>
            <p:nvPr/>
          </p:nvCxnSpPr>
          <p:spPr>
            <a:xfrm flipH="1" rot="10800000">
              <a:off x="3013075" y="4832350"/>
              <a:ext cx="4763" cy="60325"/>
            </a:xfrm>
            <a:prstGeom prst="straightConnector1">
              <a:avLst/>
            </a:prstGeom>
            <a:noFill/>
            <a:ln cap="flat" cmpd="sng" w="9525">
              <a:solidFill>
                <a:srgbClr val="000000"/>
              </a:solidFill>
              <a:prstDash val="solid"/>
              <a:miter lim="800000"/>
              <a:headEnd len="med" w="med" type="none"/>
              <a:tailEnd len="med" w="med" type="none"/>
            </a:ln>
          </p:spPr>
        </p:cxnSp>
        <p:sp>
          <p:nvSpPr>
            <p:cNvPr id="2522" name="Google Shape;2522;p49"/>
            <p:cNvSpPr txBox="1"/>
            <p:nvPr/>
          </p:nvSpPr>
          <p:spPr>
            <a:xfrm>
              <a:off x="297656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cxnSp>
          <p:nvCxnSpPr>
            <p:cNvPr id="2523" name="Google Shape;2523;p49"/>
            <p:cNvCxnSpPr/>
            <p:nvPr/>
          </p:nvCxnSpPr>
          <p:spPr>
            <a:xfrm flipH="1" rot="10800000">
              <a:off x="3568700" y="4832350"/>
              <a:ext cx="4763" cy="60325"/>
            </a:xfrm>
            <a:prstGeom prst="straightConnector1">
              <a:avLst/>
            </a:prstGeom>
            <a:noFill/>
            <a:ln cap="flat" cmpd="sng" w="9525">
              <a:solidFill>
                <a:srgbClr val="000000"/>
              </a:solidFill>
              <a:prstDash val="solid"/>
              <a:miter lim="800000"/>
              <a:headEnd len="med" w="med" type="none"/>
              <a:tailEnd len="med" w="med" type="none"/>
            </a:ln>
          </p:spPr>
        </p:cxnSp>
        <p:sp>
          <p:nvSpPr>
            <p:cNvPr id="2524" name="Google Shape;2524;p49"/>
            <p:cNvSpPr txBox="1"/>
            <p:nvPr/>
          </p:nvSpPr>
          <p:spPr>
            <a:xfrm>
              <a:off x="3532188"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cxnSp>
          <p:nvCxnSpPr>
            <p:cNvPr id="2525" name="Google Shape;2525;p49"/>
            <p:cNvCxnSpPr/>
            <p:nvPr/>
          </p:nvCxnSpPr>
          <p:spPr>
            <a:xfrm flipH="1" rot="10800000">
              <a:off x="4124325" y="4832350"/>
              <a:ext cx="3175" cy="60325"/>
            </a:xfrm>
            <a:prstGeom prst="straightConnector1">
              <a:avLst/>
            </a:prstGeom>
            <a:noFill/>
            <a:ln cap="flat" cmpd="sng" w="9525">
              <a:solidFill>
                <a:srgbClr val="000000"/>
              </a:solidFill>
              <a:prstDash val="solid"/>
              <a:miter lim="800000"/>
              <a:headEnd len="med" w="med" type="none"/>
              <a:tailEnd len="med" w="med" type="none"/>
            </a:ln>
          </p:spPr>
        </p:cxnSp>
        <p:sp>
          <p:nvSpPr>
            <p:cNvPr id="2526" name="Google Shape;2526;p49"/>
            <p:cNvSpPr txBox="1"/>
            <p:nvPr/>
          </p:nvSpPr>
          <p:spPr>
            <a:xfrm>
              <a:off x="408781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6</a:t>
              </a:r>
              <a:endParaRPr/>
            </a:p>
          </p:txBody>
        </p:sp>
        <p:cxnSp>
          <p:nvCxnSpPr>
            <p:cNvPr id="2527" name="Google Shape;2527;p49"/>
            <p:cNvCxnSpPr/>
            <p:nvPr/>
          </p:nvCxnSpPr>
          <p:spPr>
            <a:xfrm flipH="1" rot="10800000">
              <a:off x="4679950" y="4832350"/>
              <a:ext cx="3175" cy="60325"/>
            </a:xfrm>
            <a:prstGeom prst="straightConnector1">
              <a:avLst/>
            </a:prstGeom>
            <a:noFill/>
            <a:ln cap="flat" cmpd="sng" w="9525">
              <a:solidFill>
                <a:srgbClr val="000000"/>
              </a:solidFill>
              <a:prstDash val="solid"/>
              <a:miter lim="800000"/>
              <a:headEnd len="med" w="med" type="none"/>
              <a:tailEnd len="med" w="med" type="none"/>
            </a:ln>
          </p:spPr>
        </p:cxnSp>
        <p:sp>
          <p:nvSpPr>
            <p:cNvPr id="2528" name="Google Shape;2528;p49"/>
            <p:cNvSpPr txBox="1"/>
            <p:nvPr/>
          </p:nvSpPr>
          <p:spPr>
            <a:xfrm>
              <a:off x="4641850"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cxnSp>
          <p:nvCxnSpPr>
            <p:cNvPr id="2529" name="Google Shape;2529;p49"/>
            <p:cNvCxnSpPr/>
            <p:nvPr/>
          </p:nvCxnSpPr>
          <p:spPr>
            <a:xfrm flipH="1" rot="10800000">
              <a:off x="5233988" y="4832350"/>
              <a:ext cx="4762" cy="60325"/>
            </a:xfrm>
            <a:prstGeom prst="straightConnector1">
              <a:avLst/>
            </a:prstGeom>
            <a:noFill/>
            <a:ln cap="flat" cmpd="sng" w="9525">
              <a:solidFill>
                <a:srgbClr val="000000"/>
              </a:solidFill>
              <a:prstDash val="solid"/>
              <a:miter lim="800000"/>
              <a:headEnd len="med" w="med" type="none"/>
              <a:tailEnd len="med" w="med" type="none"/>
            </a:ln>
          </p:spPr>
        </p:cxnSp>
        <p:sp>
          <p:nvSpPr>
            <p:cNvPr id="2530" name="Google Shape;2530;p49"/>
            <p:cNvSpPr txBox="1"/>
            <p:nvPr/>
          </p:nvSpPr>
          <p:spPr>
            <a:xfrm>
              <a:off x="516096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531" name="Google Shape;2531;p49"/>
            <p:cNvSpPr txBox="1"/>
            <p:nvPr/>
          </p:nvSpPr>
          <p:spPr>
            <a:xfrm>
              <a:off x="5230813"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cxnSp>
          <p:nvCxnSpPr>
            <p:cNvPr id="2532" name="Google Shape;2532;p49"/>
            <p:cNvCxnSpPr/>
            <p:nvPr/>
          </p:nvCxnSpPr>
          <p:spPr>
            <a:xfrm flipH="1" rot="10800000">
              <a:off x="5789613" y="4832350"/>
              <a:ext cx="3175" cy="60325"/>
            </a:xfrm>
            <a:prstGeom prst="straightConnector1">
              <a:avLst/>
            </a:prstGeom>
            <a:noFill/>
            <a:ln cap="flat" cmpd="sng" w="9525">
              <a:solidFill>
                <a:srgbClr val="000000"/>
              </a:solidFill>
              <a:prstDash val="solid"/>
              <a:miter lim="800000"/>
              <a:headEnd len="med" w="med" type="none"/>
              <a:tailEnd len="med" w="med" type="none"/>
            </a:ln>
          </p:spPr>
        </p:cxnSp>
        <p:cxnSp>
          <p:nvCxnSpPr>
            <p:cNvPr id="2533" name="Google Shape;2533;p49"/>
            <p:cNvCxnSpPr/>
            <p:nvPr/>
          </p:nvCxnSpPr>
          <p:spPr>
            <a:xfrm flipH="1" rot="10800000">
              <a:off x="6334125" y="4832350"/>
              <a:ext cx="1588" cy="60325"/>
            </a:xfrm>
            <a:prstGeom prst="straightConnector1">
              <a:avLst/>
            </a:prstGeom>
            <a:noFill/>
            <a:ln cap="flat" cmpd="sng" w="9525">
              <a:solidFill>
                <a:srgbClr val="000000"/>
              </a:solidFill>
              <a:prstDash val="solid"/>
              <a:miter lim="800000"/>
              <a:headEnd len="med" w="med" type="none"/>
              <a:tailEnd len="med" w="med" type="none"/>
            </a:ln>
          </p:spPr>
        </p:cxnSp>
        <p:sp>
          <p:nvSpPr>
            <p:cNvPr id="2534" name="Google Shape;2534;p49"/>
            <p:cNvSpPr txBox="1"/>
            <p:nvPr/>
          </p:nvSpPr>
          <p:spPr>
            <a:xfrm>
              <a:off x="5715000"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535" name="Google Shape;2535;p49"/>
            <p:cNvSpPr txBox="1"/>
            <p:nvPr/>
          </p:nvSpPr>
          <p:spPr>
            <a:xfrm>
              <a:off x="5786438" y="463708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536" name="Google Shape;2536;p49"/>
            <p:cNvSpPr txBox="1"/>
            <p:nvPr/>
          </p:nvSpPr>
          <p:spPr>
            <a:xfrm>
              <a:off x="6262688" y="46339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537" name="Google Shape;2537;p49"/>
            <p:cNvSpPr txBox="1"/>
            <p:nvPr/>
          </p:nvSpPr>
          <p:spPr>
            <a:xfrm>
              <a:off x="6329363" y="46339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sp>
          <p:nvSpPr>
            <p:cNvPr id="2538" name="Google Shape;2538;p49"/>
            <p:cNvSpPr txBox="1"/>
            <p:nvPr/>
          </p:nvSpPr>
          <p:spPr>
            <a:xfrm>
              <a:off x="2506663"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539" name="Google Shape;2539;p49"/>
            <p:cNvSpPr txBox="1"/>
            <p:nvPr/>
          </p:nvSpPr>
          <p:spPr>
            <a:xfrm>
              <a:off x="2536825"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540" name="Google Shape;2540;p49"/>
            <p:cNvSpPr txBox="1"/>
            <p:nvPr/>
          </p:nvSpPr>
          <p:spPr>
            <a:xfrm>
              <a:off x="2595563" y="509587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541" name="Google Shape;2541;p49"/>
            <p:cNvSpPr txBox="1"/>
            <p:nvPr/>
          </p:nvSpPr>
          <p:spPr>
            <a:xfrm>
              <a:off x="2651125"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542" name="Google Shape;2542;p49"/>
            <p:cNvSpPr txBox="1"/>
            <p:nvPr/>
          </p:nvSpPr>
          <p:spPr>
            <a:xfrm>
              <a:off x="2681288" y="5095875"/>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543" name="Google Shape;2543;p49"/>
            <p:cNvSpPr txBox="1"/>
            <p:nvPr/>
          </p:nvSpPr>
          <p:spPr>
            <a:xfrm>
              <a:off x="2717800"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544" name="Google Shape;2544;p49"/>
            <p:cNvSpPr txBox="1"/>
            <p:nvPr/>
          </p:nvSpPr>
          <p:spPr>
            <a:xfrm>
              <a:off x="2776538" y="509587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545" name="Google Shape;2545;p49"/>
            <p:cNvSpPr txBox="1"/>
            <p:nvPr/>
          </p:nvSpPr>
          <p:spPr>
            <a:xfrm>
              <a:off x="2832100"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546" name="Google Shape;2546;p49"/>
            <p:cNvSpPr txBox="1"/>
            <p:nvPr/>
          </p:nvSpPr>
          <p:spPr>
            <a:xfrm>
              <a:off x="2862263" y="5095875"/>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547" name="Google Shape;2547;p49"/>
            <p:cNvSpPr txBox="1"/>
            <p:nvPr/>
          </p:nvSpPr>
          <p:spPr>
            <a:xfrm>
              <a:off x="2884488"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548" name="Google Shape;2548;p49"/>
            <p:cNvSpPr txBox="1"/>
            <p:nvPr/>
          </p:nvSpPr>
          <p:spPr>
            <a:xfrm>
              <a:off x="2943225"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549" name="Google Shape;2549;p49"/>
            <p:cNvSpPr txBox="1"/>
            <p:nvPr/>
          </p:nvSpPr>
          <p:spPr>
            <a:xfrm>
              <a:off x="3006725" y="50958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0" name="Google Shape;2550;p49"/>
            <p:cNvSpPr txBox="1"/>
            <p:nvPr/>
          </p:nvSpPr>
          <p:spPr>
            <a:xfrm>
              <a:off x="2640013" y="522922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551" name="Google Shape;2551;p49"/>
            <p:cNvSpPr txBox="1"/>
            <p:nvPr/>
          </p:nvSpPr>
          <p:spPr>
            <a:xfrm>
              <a:off x="2670175"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552" name="Google Shape;2552;p49"/>
            <p:cNvSpPr txBox="1"/>
            <p:nvPr/>
          </p:nvSpPr>
          <p:spPr>
            <a:xfrm>
              <a:off x="2728913" y="522922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553" name="Google Shape;2553;p49"/>
            <p:cNvSpPr txBox="1"/>
            <p:nvPr/>
          </p:nvSpPr>
          <p:spPr>
            <a:xfrm>
              <a:off x="2759075"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554" name="Google Shape;2554;p49"/>
            <p:cNvSpPr txBox="1"/>
            <p:nvPr/>
          </p:nvSpPr>
          <p:spPr>
            <a:xfrm>
              <a:off x="2814638"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555" name="Google Shape;2555;p49"/>
            <p:cNvSpPr/>
            <p:nvPr/>
          </p:nvSpPr>
          <p:spPr>
            <a:xfrm>
              <a:off x="2965450" y="5473700"/>
              <a:ext cx="63500" cy="58738"/>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6" name="Google Shape;2556;p49"/>
            <p:cNvSpPr/>
            <p:nvPr/>
          </p:nvSpPr>
          <p:spPr>
            <a:xfrm>
              <a:off x="2481263" y="5040313"/>
              <a:ext cx="554037"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7" name="Google Shape;2557;p49"/>
            <p:cNvSpPr txBox="1"/>
            <p:nvPr/>
          </p:nvSpPr>
          <p:spPr>
            <a:xfrm>
              <a:off x="3351213" y="5162550"/>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558" name="Google Shape;2558;p49"/>
            <p:cNvSpPr txBox="1"/>
            <p:nvPr/>
          </p:nvSpPr>
          <p:spPr>
            <a:xfrm>
              <a:off x="3429000"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559" name="Google Shape;2559;p49"/>
            <p:cNvSpPr txBox="1"/>
            <p:nvPr/>
          </p:nvSpPr>
          <p:spPr>
            <a:xfrm>
              <a:off x="3487738"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560" name="Google Shape;2560;p49"/>
            <p:cNvSpPr/>
            <p:nvPr/>
          </p:nvSpPr>
          <p:spPr>
            <a:xfrm>
              <a:off x="3313113" y="5040313"/>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1" name="Google Shape;2561;p49"/>
            <p:cNvSpPr txBox="1"/>
            <p:nvPr/>
          </p:nvSpPr>
          <p:spPr>
            <a:xfrm>
              <a:off x="3776663" y="5162550"/>
              <a:ext cx="76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562" name="Google Shape;2562;p49"/>
            <p:cNvSpPr txBox="1"/>
            <p:nvPr/>
          </p:nvSpPr>
          <p:spPr>
            <a:xfrm>
              <a:off x="3846513"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2563" name="Google Shape;2563;p49"/>
            <p:cNvSpPr txBox="1"/>
            <p:nvPr/>
          </p:nvSpPr>
          <p:spPr>
            <a:xfrm>
              <a:off x="3905250" y="5162550"/>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564" name="Google Shape;2564;p49"/>
            <p:cNvSpPr/>
            <p:nvPr/>
          </p:nvSpPr>
          <p:spPr>
            <a:xfrm>
              <a:off x="3590925" y="5040313"/>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5" name="Google Shape;2565;p49"/>
            <p:cNvSpPr txBox="1"/>
            <p:nvPr/>
          </p:nvSpPr>
          <p:spPr>
            <a:xfrm>
              <a:off x="4308475" y="5095875"/>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2566" name="Google Shape;2566;p49"/>
            <p:cNvSpPr txBox="1"/>
            <p:nvPr/>
          </p:nvSpPr>
          <p:spPr>
            <a:xfrm>
              <a:off x="4386263"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567" name="Google Shape;2567;p49"/>
            <p:cNvSpPr txBox="1"/>
            <p:nvPr/>
          </p:nvSpPr>
          <p:spPr>
            <a:xfrm>
              <a:off x="4449763" y="5095875"/>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568" name="Google Shape;2568;p49"/>
            <p:cNvSpPr txBox="1"/>
            <p:nvPr/>
          </p:nvSpPr>
          <p:spPr>
            <a:xfrm>
              <a:off x="4479925" y="509587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569" name="Google Shape;2569;p49"/>
            <p:cNvSpPr txBox="1"/>
            <p:nvPr/>
          </p:nvSpPr>
          <p:spPr>
            <a:xfrm>
              <a:off x="4538663" y="50958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0" name="Google Shape;2570;p49"/>
            <p:cNvSpPr txBox="1"/>
            <p:nvPr/>
          </p:nvSpPr>
          <p:spPr>
            <a:xfrm>
              <a:off x="4257675"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571" name="Google Shape;2571;p49"/>
            <p:cNvSpPr txBox="1"/>
            <p:nvPr/>
          </p:nvSpPr>
          <p:spPr>
            <a:xfrm>
              <a:off x="4316413"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572" name="Google Shape;2572;p49"/>
            <p:cNvSpPr txBox="1"/>
            <p:nvPr/>
          </p:nvSpPr>
          <p:spPr>
            <a:xfrm>
              <a:off x="4368800"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573" name="Google Shape;2573;p49"/>
            <p:cNvSpPr txBox="1"/>
            <p:nvPr/>
          </p:nvSpPr>
          <p:spPr>
            <a:xfrm>
              <a:off x="4424363" y="5229225"/>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574" name="Google Shape;2574;p49"/>
            <p:cNvSpPr txBox="1"/>
            <p:nvPr/>
          </p:nvSpPr>
          <p:spPr>
            <a:xfrm>
              <a:off x="4483100"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575" name="Google Shape;2575;p49"/>
            <p:cNvSpPr txBox="1"/>
            <p:nvPr/>
          </p:nvSpPr>
          <p:spPr>
            <a:xfrm>
              <a:off x="4538663" y="5229225"/>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576" name="Google Shape;2576;p49"/>
            <p:cNvSpPr/>
            <p:nvPr/>
          </p:nvSpPr>
          <p:spPr>
            <a:xfrm>
              <a:off x="4146550" y="5040313"/>
              <a:ext cx="555625" cy="369887"/>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7" name="Google Shape;2577;p49"/>
            <p:cNvSpPr txBox="1"/>
            <p:nvPr/>
          </p:nvSpPr>
          <p:spPr>
            <a:xfrm>
              <a:off x="4749800" y="5162550"/>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578" name="Google Shape;2578;p49"/>
            <p:cNvSpPr txBox="1"/>
            <p:nvPr/>
          </p:nvSpPr>
          <p:spPr>
            <a:xfrm>
              <a:off x="4827588"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579" name="Google Shape;2579;p49"/>
            <p:cNvSpPr txBox="1"/>
            <p:nvPr/>
          </p:nvSpPr>
          <p:spPr>
            <a:xfrm>
              <a:off x="4886325" y="5162550"/>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580" name="Google Shape;2580;p49"/>
            <p:cNvSpPr/>
            <p:nvPr/>
          </p:nvSpPr>
          <p:spPr>
            <a:xfrm>
              <a:off x="4702175" y="5040313"/>
              <a:ext cx="276225" cy="369887"/>
            </a:xfrm>
            <a:custGeom>
              <a:rect b="b" l="l" r="r" t="t"/>
              <a:pathLst>
                <a:path extrusionOk="0" h="233" w="174">
                  <a:moveTo>
                    <a:pt x="172" y="233"/>
                  </a:moveTo>
                  <a:lnTo>
                    <a:pt x="174" y="0"/>
                  </a:lnTo>
                  <a:lnTo>
                    <a:pt x="0" y="0"/>
                  </a:lnTo>
                  <a:lnTo>
                    <a:pt x="0" y="233"/>
                  </a:lnTo>
                  <a:lnTo>
                    <a:pt x="174"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81" name="Google Shape;2581;p49"/>
            <p:cNvCxnSpPr/>
            <p:nvPr/>
          </p:nvCxnSpPr>
          <p:spPr>
            <a:xfrm flipH="1">
              <a:off x="2536825" y="5502275"/>
              <a:ext cx="450850" cy="1588"/>
            </a:xfrm>
            <a:prstGeom prst="straightConnector1">
              <a:avLst/>
            </a:prstGeom>
            <a:noFill/>
            <a:ln cap="flat" cmpd="sng" w="9525">
              <a:solidFill>
                <a:srgbClr val="000000"/>
              </a:solidFill>
              <a:prstDash val="solid"/>
              <a:miter lim="800000"/>
              <a:headEnd len="med" w="med" type="none"/>
              <a:tailEnd len="med" w="med" type="none"/>
            </a:ln>
          </p:spPr>
        </p:cxnSp>
        <p:sp>
          <p:nvSpPr>
            <p:cNvPr id="2582" name="Google Shape;2582;p49"/>
            <p:cNvSpPr/>
            <p:nvPr/>
          </p:nvSpPr>
          <p:spPr>
            <a:xfrm>
              <a:off x="2487613" y="5473700"/>
              <a:ext cx="63500" cy="58738"/>
            </a:xfrm>
            <a:custGeom>
              <a:rect b="b" l="l" r="r" t="t"/>
              <a:pathLst>
                <a:path extrusionOk="0" h="37" w="40">
                  <a:moveTo>
                    <a:pt x="38" y="37"/>
                  </a:moveTo>
                  <a:lnTo>
                    <a:pt x="40" y="0"/>
                  </a:lnTo>
                  <a:lnTo>
                    <a:pt x="0" y="18"/>
                  </a:lnTo>
                  <a:lnTo>
                    <a:pt x="40" y="37"/>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3" name="Google Shape;2583;p49"/>
            <p:cNvSpPr txBox="1"/>
            <p:nvPr/>
          </p:nvSpPr>
          <p:spPr>
            <a:xfrm>
              <a:off x="2155825" y="4740275"/>
              <a:ext cx="77788"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2584" name="Google Shape;2584;p49"/>
            <p:cNvSpPr txBox="1"/>
            <p:nvPr/>
          </p:nvSpPr>
          <p:spPr>
            <a:xfrm>
              <a:off x="2228850" y="4740275"/>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585" name="Google Shape;2585;p49"/>
            <p:cNvSpPr txBox="1"/>
            <p:nvPr/>
          </p:nvSpPr>
          <p:spPr>
            <a:xfrm>
              <a:off x="2259013" y="4740275"/>
              <a:ext cx="106362"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2586" name="Google Shape;2586;p49"/>
            <p:cNvSpPr txBox="1"/>
            <p:nvPr/>
          </p:nvSpPr>
          <p:spPr>
            <a:xfrm>
              <a:off x="2359025" y="474027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2587" name="Google Shape;2587;p49"/>
            <p:cNvSpPr txBox="1"/>
            <p:nvPr/>
          </p:nvSpPr>
          <p:spPr>
            <a:xfrm>
              <a:off x="1525588" y="5151438"/>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588" name="Google Shape;2588;p49"/>
            <p:cNvSpPr txBox="1"/>
            <p:nvPr/>
          </p:nvSpPr>
          <p:spPr>
            <a:xfrm>
              <a:off x="1552575" y="5151438"/>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589" name="Google Shape;2589;p49"/>
            <p:cNvSpPr txBox="1"/>
            <p:nvPr/>
          </p:nvSpPr>
          <p:spPr>
            <a:xfrm>
              <a:off x="1644650" y="5151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590" name="Google Shape;2590;p49"/>
            <p:cNvSpPr txBox="1"/>
            <p:nvPr/>
          </p:nvSpPr>
          <p:spPr>
            <a:xfrm>
              <a:off x="167798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91" name="Google Shape;2591;p49"/>
            <p:cNvSpPr txBox="1"/>
            <p:nvPr/>
          </p:nvSpPr>
          <p:spPr>
            <a:xfrm>
              <a:off x="1744663"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592" name="Google Shape;2592;p49"/>
            <p:cNvSpPr txBox="1"/>
            <p:nvPr/>
          </p:nvSpPr>
          <p:spPr>
            <a:xfrm>
              <a:off x="1814513" y="5151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93" name="Google Shape;2593;p49"/>
            <p:cNvSpPr txBox="1"/>
            <p:nvPr/>
          </p:nvSpPr>
          <p:spPr>
            <a:xfrm>
              <a:off x="1847850" y="5151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594" name="Google Shape;2594;p49"/>
            <p:cNvSpPr txBox="1"/>
            <p:nvPr/>
          </p:nvSpPr>
          <p:spPr>
            <a:xfrm>
              <a:off x="188118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595" name="Google Shape;2595;p49"/>
            <p:cNvSpPr txBox="1"/>
            <p:nvPr/>
          </p:nvSpPr>
          <p:spPr>
            <a:xfrm>
              <a:off x="195103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596" name="Google Shape;2596;p49"/>
            <p:cNvSpPr txBox="1"/>
            <p:nvPr/>
          </p:nvSpPr>
          <p:spPr>
            <a:xfrm>
              <a:off x="2017713"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597" name="Google Shape;2597;p49"/>
            <p:cNvSpPr txBox="1"/>
            <p:nvPr/>
          </p:nvSpPr>
          <p:spPr>
            <a:xfrm>
              <a:off x="2089150" y="5151438"/>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98" name="Google Shape;2598;p49"/>
            <p:cNvSpPr txBox="1"/>
            <p:nvPr/>
          </p:nvSpPr>
          <p:spPr>
            <a:xfrm>
              <a:off x="2128838"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599" name="Google Shape;2599;p49"/>
            <p:cNvSpPr txBox="1"/>
            <p:nvPr/>
          </p:nvSpPr>
          <p:spPr>
            <a:xfrm>
              <a:off x="2200275" y="5151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00" name="Google Shape;2600;p49"/>
            <p:cNvSpPr txBox="1"/>
            <p:nvPr/>
          </p:nvSpPr>
          <p:spPr>
            <a:xfrm>
              <a:off x="2266950" y="5151438"/>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01" name="Google Shape;2601;p49"/>
            <p:cNvSpPr txBox="1"/>
            <p:nvPr/>
          </p:nvSpPr>
          <p:spPr>
            <a:xfrm>
              <a:off x="1525588" y="5521325"/>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602" name="Google Shape;2602;p49"/>
            <p:cNvSpPr txBox="1"/>
            <p:nvPr/>
          </p:nvSpPr>
          <p:spPr>
            <a:xfrm>
              <a:off x="1552575" y="5521325"/>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603" name="Google Shape;2603;p49"/>
            <p:cNvSpPr txBox="1"/>
            <p:nvPr/>
          </p:nvSpPr>
          <p:spPr>
            <a:xfrm>
              <a:off x="1644650" y="55213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04" name="Google Shape;2604;p49"/>
            <p:cNvSpPr txBox="1"/>
            <p:nvPr/>
          </p:nvSpPr>
          <p:spPr>
            <a:xfrm>
              <a:off x="167798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05" name="Google Shape;2605;p49"/>
            <p:cNvSpPr txBox="1"/>
            <p:nvPr/>
          </p:nvSpPr>
          <p:spPr>
            <a:xfrm>
              <a:off x="1744663"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606" name="Google Shape;2606;p49"/>
            <p:cNvSpPr txBox="1"/>
            <p:nvPr/>
          </p:nvSpPr>
          <p:spPr>
            <a:xfrm>
              <a:off x="1814513" y="55213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07" name="Google Shape;2607;p49"/>
            <p:cNvSpPr txBox="1"/>
            <p:nvPr/>
          </p:nvSpPr>
          <p:spPr>
            <a:xfrm>
              <a:off x="1847850" y="5521325"/>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08" name="Google Shape;2608;p49"/>
            <p:cNvSpPr txBox="1"/>
            <p:nvPr/>
          </p:nvSpPr>
          <p:spPr>
            <a:xfrm>
              <a:off x="188118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609" name="Google Shape;2609;p49"/>
            <p:cNvSpPr txBox="1"/>
            <p:nvPr/>
          </p:nvSpPr>
          <p:spPr>
            <a:xfrm>
              <a:off x="195103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10" name="Google Shape;2610;p49"/>
            <p:cNvSpPr txBox="1"/>
            <p:nvPr/>
          </p:nvSpPr>
          <p:spPr>
            <a:xfrm>
              <a:off x="2017713"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11" name="Google Shape;2611;p49"/>
            <p:cNvSpPr txBox="1"/>
            <p:nvPr/>
          </p:nvSpPr>
          <p:spPr>
            <a:xfrm>
              <a:off x="2089150" y="5521325"/>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12" name="Google Shape;2612;p49"/>
            <p:cNvSpPr txBox="1"/>
            <p:nvPr/>
          </p:nvSpPr>
          <p:spPr>
            <a:xfrm>
              <a:off x="2128838"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13" name="Google Shape;2613;p49"/>
            <p:cNvSpPr txBox="1"/>
            <p:nvPr/>
          </p:nvSpPr>
          <p:spPr>
            <a:xfrm>
              <a:off x="2200275" y="5521325"/>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14" name="Google Shape;2614;p49"/>
            <p:cNvSpPr txBox="1"/>
            <p:nvPr/>
          </p:nvSpPr>
          <p:spPr>
            <a:xfrm>
              <a:off x="2266950" y="5521325"/>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15" name="Google Shape;2615;p49"/>
            <p:cNvSpPr txBox="1"/>
            <p:nvPr/>
          </p:nvSpPr>
          <p:spPr>
            <a:xfrm>
              <a:off x="1525588" y="5891213"/>
              <a:ext cx="285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616" name="Google Shape;2616;p49"/>
            <p:cNvSpPr txBox="1"/>
            <p:nvPr/>
          </p:nvSpPr>
          <p:spPr>
            <a:xfrm>
              <a:off x="1552575" y="5891213"/>
              <a:ext cx="9207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617" name="Google Shape;2617;p49"/>
            <p:cNvSpPr txBox="1"/>
            <p:nvPr/>
          </p:nvSpPr>
          <p:spPr>
            <a:xfrm>
              <a:off x="1644650" y="5891213"/>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18" name="Google Shape;2618;p49"/>
            <p:cNvSpPr txBox="1"/>
            <p:nvPr/>
          </p:nvSpPr>
          <p:spPr>
            <a:xfrm>
              <a:off x="167798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19" name="Google Shape;2619;p49"/>
            <p:cNvSpPr txBox="1"/>
            <p:nvPr/>
          </p:nvSpPr>
          <p:spPr>
            <a:xfrm>
              <a:off x="1744663"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2620" name="Google Shape;2620;p49"/>
            <p:cNvSpPr txBox="1"/>
            <p:nvPr/>
          </p:nvSpPr>
          <p:spPr>
            <a:xfrm>
              <a:off x="1814513" y="5891213"/>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21" name="Google Shape;2621;p49"/>
            <p:cNvSpPr txBox="1"/>
            <p:nvPr/>
          </p:nvSpPr>
          <p:spPr>
            <a:xfrm>
              <a:off x="1847850" y="5891213"/>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22" name="Google Shape;2622;p49"/>
            <p:cNvSpPr txBox="1"/>
            <p:nvPr/>
          </p:nvSpPr>
          <p:spPr>
            <a:xfrm>
              <a:off x="188118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2623" name="Google Shape;2623;p49"/>
            <p:cNvSpPr txBox="1"/>
            <p:nvPr/>
          </p:nvSpPr>
          <p:spPr>
            <a:xfrm>
              <a:off x="195103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24" name="Google Shape;2624;p49"/>
            <p:cNvSpPr txBox="1"/>
            <p:nvPr/>
          </p:nvSpPr>
          <p:spPr>
            <a:xfrm>
              <a:off x="2017713"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25" name="Google Shape;2625;p49"/>
            <p:cNvSpPr txBox="1"/>
            <p:nvPr/>
          </p:nvSpPr>
          <p:spPr>
            <a:xfrm>
              <a:off x="2089150" y="5891213"/>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26" name="Google Shape;2626;p49"/>
            <p:cNvSpPr txBox="1"/>
            <p:nvPr/>
          </p:nvSpPr>
          <p:spPr>
            <a:xfrm>
              <a:off x="2128838"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627" name="Google Shape;2627;p49"/>
            <p:cNvSpPr txBox="1"/>
            <p:nvPr/>
          </p:nvSpPr>
          <p:spPr>
            <a:xfrm>
              <a:off x="2200275" y="5891213"/>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628" name="Google Shape;2628;p49"/>
            <p:cNvSpPr txBox="1"/>
            <p:nvPr/>
          </p:nvSpPr>
          <p:spPr>
            <a:xfrm>
              <a:off x="2266950" y="5891213"/>
              <a:ext cx="42863"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cxnSp>
          <p:nvCxnSpPr>
            <p:cNvPr id="2629" name="Google Shape;2629;p49"/>
            <p:cNvCxnSpPr/>
            <p:nvPr/>
          </p:nvCxnSpPr>
          <p:spPr>
            <a:xfrm>
              <a:off x="1400175" y="5165725"/>
              <a:ext cx="1588" cy="936625"/>
            </a:xfrm>
            <a:prstGeom prst="straightConnector1">
              <a:avLst/>
            </a:prstGeom>
            <a:noFill/>
            <a:ln cap="flat" cmpd="sng" w="9525">
              <a:solidFill>
                <a:srgbClr val="000000"/>
              </a:solidFill>
              <a:prstDash val="solid"/>
              <a:miter lim="800000"/>
              <a:headEnd len="med" w="med" type="none"/>
              <a:tailEnd len="med" w="med" type="none"/>
            </a:ln>
          </p:spPr>
        </p:cxnSp>
        <p:sp>
          <p:nvSpPr>
            <p:cNvPr id="2630" name="Google Shape;2630;p49"/>
            <p:cNvSpPr/>
            <p:nvPr/>
          </p:nvSpPr>
          <p:spPr>
            <a:xfrm>
              <a:off x="1370013" y="6088063"/>
              <a:ext cx="63500" cy="61912"/>
            </a:xfrm>
            <a:custGeom>
              <a:rect b="b" l="l" r="r" t="t"/>
              <a:pathLst>
                <a:path extrusionOk="0" h="39" w="40">
                  <a:moveTo>
                    <a:pt x="38" y="0"/>
                  </a:moveTo>
                  <a:lnTo>
                    <a:pt x="0" y="0"/>
                  </a:lnTo>
                  <a:lnTo>
                    <a:pt x="19" y="39"/>
                  </a:lnTo>
                  <a:lnTo>
                    <a:pt x="40"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1" name="Google Shape;2631;p49"/>
            <p:cNvSpPr txBox="1"/>
            <p:nvPr/>
          </p:nvSpPr>
          <p:spPr>
            <a:xfrm>
              <a:off x="2636838" y="5532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632" name="Google Shape;2632;p49"/>
            <p:cNvSpPr txBox="1"/>
            <p:nvPr/>
          </p:nvSpPr>
          <p:spPr>
            <a:xfrm>
              <a:off x="2703513" y="5532438"/>
              <a:ext cx="34925"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33" name="Google Shape;2633;p49"/>
            <p:cNvSpPr txBox="1"/>
            <p:nvPr/>
          </p:nvSpPr>
          <p:spPr>
            <a:xfrm>
              <a:off x="2740025" y="5532438"/>
              <a:ext cx="6985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634" name="Google Shape;2634;p49"/>
            <p:cNvSpPr txBox="1"/>
            <p:nvPr/>
          </p:nvSpPr>
          <p:spPr>
            <a:xfrm>
              <a:off x="2806700" y="5532438"/>
              <a:ext cx="63500" cy="15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635" name="Google Shape;2635;p49"/>
            <p:cNvSpPr txBox="1"/>
            <p:nvPr/>
          </p:nvSpPr>
          <p:spPr>
            <a:xfrm>
              <a:off x="3062288"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636" name="Google Shape;2636;p49"/>
            <p:cNvSpPr txBox="1"/>
            <p:nvPr/>
          </p:nvSpPr>
          <p:spPr>
            <a:xfrm>
              <a:off x="3090863"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637" name="Google Shape;2637;p49"/>
            <p:cNvSpPr txBox="1"/>
            <p:nvPr/>
          </p:nvSpPr>
          <p:spPr>
            <a:xfrm>
              <a:off x="3151188" y="546576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638" name="Google Shape;2638;p49"/>
            <p:cNvSpPr txBox="1"/>
            <p:nvPr/>
          </p:nvSpPr>
          <p:spPr>
            <a:xfrm>
              <a:off x="3206750"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39" name="Google Shape;2639;p49"/>
            <p:cNvSpPr txBox="1"/>
            <p:nvPr/>
          </p:nvSpPr>
          <p:spPr>
            <a:xfrm>
              <a:off x="3235325" y="5465763"/>
              <a:ext cx="38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640" name="Google Shape;2640;p49"/>
            <p:cNvSpPr txBox="1"/>
            <p:nvPr/>
          </p:nvSpPr>
          <p:spPr>
            <a:xfrm>
              <a:off x="3273425"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641" name="Google Shape;2641;p49"/>
            <p:cNvSpPr txBox="1"/>
            <p:nvPr/>
          </p:nvSpPr>
          <p:spPr>
            <a:xfrm>
              <a:off x="3332163" y="546576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642" name="Google Shape;2642;p49"/>
            <p:cNvSpPr txBox="1"/>
            <p:nvPr/>
          </p:nvSpPr>
          <p:spPr>
            <a:xfrm>
              <a:off x="3387725"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43" name="Google Shape;2643;p49"/>
            <p:cNvSpPr txBox="1"/>
            <p:nvPr/>
          </p:nvSpPr>
          <p:spPr>
            <a:xfrm>
              <a:off x="3417888" y="5465763"/>
              <a:ext cx="254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644" name="Google Shape;2644;p49"/>
            <p:cNvSpPr txBox="1"/>
            <p:nvPr/>
          </p:nvSpPr>
          <p:spPr>
            <a:xfrm>
              <a:off x="3440113"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645" name="Google Shape;2645;p49"/>
            <p:cNvSpPr txBox="1"/>
            <p:nvPr/>
          </p:nvSpPr>
          <p:spPr>
            <a:xfrm>
              <a:off x="3498850"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646" name="Google Shape;2646;p49"/>
            <p:cNvSpPr txBox="1"/>
            <p:nvPr/>
          </p:nvSpPr>
          <p:spPr>
            <a:xfrm>
              <a:off x="3562350" y="5465763"/>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7" name="Google Shape;2647;p49"/>
            <p:cNvSpPr txBox="1"/>
            <p:nvPr/>
          </p:nvSpPr>
          <p:spPr>
            <a:xfrm>
              <a:off x="3195638" y="559911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648" name="Google Shape;2648;p49"/>
            <p:cNvSpPr txBox="1"/>
            <p:nvPr/>
          </p:nvSpPr>
          <p:spPr>
            <a:xfrm>
              <a:off x="3224213"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649" name="Google Shape;2649;p49"/>
            <p:cNvSpPr txBox="1"/>
            <p:nvPr/>
          </p:nvSpPr>
          <p:spPr>
            <a:xfrm>
              <a:off x="3284538" y="559911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50" name="Google Shape;2650;p49"/>
            <p:cNvSpPr txBox="1"/>
            <p:nvPr/>
          </p:nvSpPr>
          <p:spPr>
            <a:xfrm>
              <a:off x="3313113"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651" name="Google Shape;2651;p49"/>
            <p:cNvSpPr txBox="1"/>
            <p:nvPr/>
          </p:nvSpPr>
          <p:spPr>
            <a:xfrm>
              <a:off x="3368675"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652" name="Google Shape;2652;p49"/>
            <p:cNvSpPr/>
            <p:nvPr/>
          </p:nvSpPr>
          <p:spPr>
            <a:xfrm>
              <a:off x="3521075" y="5843588"/>
              <a:ext cx="63500" cy="587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3" name="Google Shape;2653;p49"/>
            <p:cNvSpPr/>
            <p:nvPr/>
          </p:nvSpPr>
          <p:spPr>
            <a:xfrm>
              <a:off x="3035300" y="5410200"/>
              <a:ext cx="555625" cy="369888"/>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4" name="Google Shape;2654;p49"/>
            <p:cNvSpPr txBox="1"/>
            <p:nvPr/>
          </p:nvSpPr>
          <p:spPr>
            <a:xfrm>
              <a:off x="3905250" y="5532438"/>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655" name="Google Shape;2655;p49"/>
            <p:cNvSpPr txBox="1"/>
            <p:nvPr/>
          </p:nvSpPr>
          <p:spPr>
            <a:xfrm>
              <a:off x="3983038"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656" name="Google Shape;2656;p49"/>
            <p:cNvSpPr txBox="1"/>
            <p:nvPr/>
          </p:nvSpPr>
          <p:spPr>
            <a:xfrm>
              <a:off x="4043363"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657" name="Google Shape;2657;p49"/>
            <p:cNvSpPr/>
            <p:nvPr/>
          </p:nvSpPr>
          <p:spPr>
            <a:xfrm>
              <a:off x="3868738" y="5410200"/>
              <a:ext cx="277812" cy="369888"/>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8" name="Google Shape;2658;p49"/>
            <p:cNvSpPr txBox="1"/>
            <p:nvPr/>
          </p:nvSpPr>
          <p:spPr>
            <a:xfrm>
              <a:off x="4330700" y="5532438"/>
              <a:ext cx="76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659" name="Google Shape;2659;p49"/>
            <p:cNvSpPr txBox="1"/>
            <p:nvPr/>
          </p:nvSpPr>
          <p:spPr>
            <a:xfrm>
              <a:off x="4402138"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2660" name="Google Shape;2660;p49"/>
            <p:cNvSpPr txBox="1"/>
            <p:nvPr/>
          </p:nvSpPr>
          <p:spPr>
            <a:xfrm>
              <a:off x="4460875" y="5532438"/>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661" name="Google Shape;2661;p49"/>
            <p:cNvSpPr/>
            <p:nvPr/>
          </p:nvSpPr>
          <p:spPr>
            <a:xfrm>
              <a:off x="4146550" y="5410200"/>
              <a:ext cx="555625" cy="369888"/>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2" name="Google Shape;2662;p49"/>
            <p:cNvSpPr txBox="1"/>
            <p:nvPr/>
          </p:nvSpPr>
          <p:spPr>
            <a:xfrm>
              <a:off x="4864100" y="5465763"/>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2663" name="Google Shape;2663;p49"/>
            <p:cNvSpPr txBox="1"/>
            <p:nvPr/>
          </p:nvSpPr>
          <p:spPr>
            <a:xfrm>
              <a:off x="4941888"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664" name="Google Shape;2664;p49"/>
            <p:cNvSpPr txBox="1"/>
            <p:nvPr/>
          </p:nvSpPr>
          <p:spPr>
            <a:xfrm>
              <a:off x="5005388" y="5465763"/>
              <a:ext cx="317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65" name="Google Shape;2665;p49"/>
            <p:cNvSpPr txBox="1"/>
            <p:nvPr/>
          </p:nvSpPr>
          <p:spPr>
            <a:xfrm>
              <a:off x="5033963" y="546576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666" name="Google Shape;2666;p49"/>
            <p:cNvSpPr txBox="1"/>
            <p:nvPr/>
          </p:nvSpPr>
          <p:spPr>
            <a:xfrm>
              <a:off x="5094288" y="5465763"/>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7" name="Google Shape;2667;p49"/>
            <p:cNvSpPr txBox="1"/>
            <p:nvPr/>
          </p:nvSpPr>
          <p:spPr>
            <a:xfrm>
              <a:off x="4813300"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668" name="Google Shape;2668;p49"/>
            <p:cNvSpPr txBox="1"/>
            <p:nvPr/>
          </p:nvSpPr>
          <p:spPr>
            <a:xfrm>
              <a:off x="4872038"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669" name="Google Shape;2669;p49"/>
            <p:cNvSpPr txBox="1"/>
            <p:nvPr/>
          </p:nvSpPr>
          <p:spPr>
            <a:xfrm>
              <a:off x="4922838"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670" name="Google Shape;2670;p49"/>
            <p:cNvSpPr txBox="1"/>
            <p:nvPr/>
          </p:nvSpPr>
          <p:spPr>
            <a:xfrm>
              <a:off x="4978400" y="5599113"/>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671" name="Google Shape;2671;p49"/>
            <p:cNvSpPr txBox="1"/>
            <p:nvPr/>
          </p:nvSpPr>
          <p:spPr>
            <a:xfrm>
              <a:off x="5038725"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672" name="Google Shape;2672;p49"/>
            <p:cNvSpPr txBox="1"/>
            <p:nvPr/>
          </p:nvSpPr>
          <p:spPr>
            <a:xfrm>
              <a:off x="5094288" y="5599113"/>
              <a:ext cx="571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673" name="Google Shape;2673;p49"/>
            <p:cNvSpPr/>
            <p:nvPr/>
          </p:nvSpPr>
          <p:spPr>
            <a:xfrm>
              <a:off x="4702175" y="5410200"/>
              <a:ext cx="554038" cy="369888"/>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74" name="Google Shape;2674;p49"/>
            <p:cNvSpPr txBox="1"/>
            <p:nvPr/>
          </p:nvSpPr>
          <p:spPr>
            <a:xfrm>
              <a:off x="5305425" y="5532438"/>
              <a:ext cx="8255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675" name="Google Shape;2675;p49"/>
            <p:cNvSpPr txBox="1"/>
            <p:nvPr/>
          </p:nvSpPr>
          <p:spPr>
            <a:xfrm>
              <a:off x="5383213"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676" name="Google Shape;2676;p49"/>
            <p:cNvSpPr txBox="1"/>
            <p:nvPr/>
          </p:nvSpPr>
          <p:spPr>
            <a:xfrm>
              <a:off x="5441950" y="5532438"/>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677" name="Google Shape;2677;p49"/>
            <p:cNvSpPr/>
            <p:nvPr/>
          </p:nvSpPr>
          <p:spPr>
            <a:xfrm>
              <a:off x="5256213" y="5410200"/>
              <a:ext cx="277812" cy="369888"/>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678" name="Google Shape;2678;p49"/>
            <p:cNvCxnSpPr/>
            <p:nvPr/>
          </p:nvCxnSpPr>
          <p:spPr>
            <a:xfrm flipH="1">
              <a:off x="3090863" y="5872163"/>
              <a:ext cx="452437" cy="1587"/>
            </a:xfrm>
            <a:prstGeom prst="straightConnector1">
              <a:avLst/>
            </a:prstGeom>
            <a:noFill/>
            <a:ln cap="flat" cmpd="sng" w="9525">
              <a:solidFill>
                <a:srgbClr val="000000"/>
              </a:solidFill>
              <a:prstDash val="solid"/>
              <a:miter lim="800000"/>
              <a:headEnd len="med" w="med" type="none"/>
              <a:tailEnd len="med" w="med" type="none"/>
            </a:ln>
          </p:spPr>
        </p:cxnSp>
        <p:sp>
          <p:nvSpPr>
            <p:cNvPr id="2679" name="Google Shape;2679;p49"/>
            <p:cNvSpPr/>
            <p:nvPr/>
          </p:nvSpPr>
          <p:spPr>
            <a:xfrm>
              <a:off x="3043238" y="5843588"/>
              <a:ext cx="63500" cy="587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0" name="Google Shape;2680;p49"/>
            <p:cNvSpPr txBox="1"/>
            <p:nvPr/>
          </p:nvSpPr>
          <p:spPr>
            <a:xfrm>
              <a:off x="3190875" y="59023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681" name="Google Shape;2681;p49"/>
            <p:cNvSpPr txBox="1"/>
            <p:nvPr/>
          </p:nvSpPr>
          <p:spPr>
            <a:xfrm>
              <a:off x="3257550" y="59023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682" name="Google Shape;2682;p49"/>
            <p:cNvSpPr txBox="1"/>
            <p:nvPr/>
          </p:nvSpPr>
          <p:spPr>
            <a:xfrm>
              <a:off x="3295650" y="59023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683" name="Google Shape;2683;p49"/>
            <p:cNvSpPr txBox="1"/>
            <p:nvPr/>
          </p:nvSpPr>
          <p:spPr>
            <a:xfrm>
              <a:off x="3362325" y="5902325"/>
              <a:ext cx="1190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684" name="Google Shape;2684;p49"/>
            <p:cNvSpPr txBox="1"/>
            <p:nvPr/>
          </p:nvSpPr>
          <p:spPr>
            <a:xfrm>
              <a:off x="3616325"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685" name="Google Shape;2685;p49"/>
            <p:cNvSpPr txBox="1"/>
            <p:nvPr/>
          </p:nvSpPr>
          <p:spPr>
            <a:xfrm>
              <a:off x="3646488" y="583565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686" name="Google Shape;2686;p49"/>
            <p:cNvSpPr txBox="1"/>
            <p:nvPr/>
          </p:nvSpPr>
          <p:spPr>
            <a:xfrm>
              <a:off x="3705225" y="5835650"/>
              <a:ext cx="1079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687" name="Google Shape;2687;p49"/>
            <p:cNvSpPr txBox="1"/>
            <p:nvPr/>
          </p:nvSpPr>
          <p:spPr>
            <a:xfrm>
              <a:off x="3760788"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88" name="Google Shape;2688;p49"/>
            <p:cNvSpPr txBox="1"/>
            <p:nvPr/>
          </p:nvSpPr>
          <p:spPr>
            <a:xfrm>
              <a:off x="3790950" y="5835650"/>
              <a:ext cx="889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689" name="Google Shape;2689;p49"/>
            <p:cNvSpPr txBox="1"/>
            <p:nvPr/>
          </p:nvSpPr>
          <p:spPr>
            <a:xfrm>
              <a:off x="3827463" y="583565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690" name="Google Shape;2690;p49"/>
            <p:cNvSpPr txBox="1"/>
            <p:nvPr/>
          </p:nvSpPr>
          <p:spPr>
            <a:xfrm>
              <a:off x="3887788"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691" name="Google Shape;2691;p49"/>
            <p:cNvSpPr txBox="1"/>
            <p:nvPr/>
          </p:nvSpPr>
          <p:spPr>
            <a:xfrm>
              <a:off x="3943350"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92" name="Google Shape;2692;p49"/>
            <p:cNvSpPr txBox="1"/>
            <p:nvPr/>
          </p:nvSpPr>
          <p:spPr>
            <a:xfrm>
              <a:off x="3971925" y="5835650"/>
              <a:ext cx="77788"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693" name="Google Shape;2693;p49"/>
            <p:cNvSpPr txBox="1"/>
            <p:nvPr/>
          </p:nvSpPr>
          <p:spPr>
            <a:xfrm>
              <a:off x="3994150"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694" name="Google Shape;2694;p49"/>
            <p:cNvSpPr txBox="1"/>
            <p:nvPr/>
          </p:nvSpPr>
          <p:spPr>
            <a:xfrm>
              <a:off x="4054475" y="583565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695" name="Google Shape;2695;p49"/>
            <p:cNvSpPr txBox="1"/>
            <p:nvPr/>
          </p:nvSpPr>
          <p:spPr>
            <a:xfrm>
              <a:off x="4116388" y="5835650"/>
              <a:ext cx="1365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6" name="Google Shape;2696;p49"/>
            <p:cNvSpPr txBox="1"/>
            <p:nvPr/>
          </p:nvSpPr>
          <p:spPr>
            <a:xfrm>
              <a:off x="3749675" y="5969000"/>
              <a:ext cx="80963"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697" name="Google Shape;2697;p49"/>
            <p:cNvSpPr txBox="1"/>
            <p:nvPr/>
          </p:nvSpPr>
          <p:spPr>
            <a:xfrm>
              <a:off x="3779838"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698" name="Google Shape;2698;p49"/>
            <p:cNvSpPr txBox="1"/>
            <p:nvPr/>
          </p:nvSpPr>
          <p:spPr>
            <a:xfrm>
              <a:off x="3838575" y="596900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699" name="Google Shape;2699;p49"/>
            <p:cNvSpPr txBox="1"/>
            <p:nvPr/>
          </p:nvSpPr>
          <p:spPr>
            <a:xfrm>
              <a:off x="3868738"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700" name="Google Shape;2700;p49"/>
            <p:cNvSpPr txBox="1"/>
            <p:nvPr/>
          </p:nvSpPr>
          <p:spPr>
            <a:xfrm>
              <a:off x="3924300" y="5969000"/>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701" name="Google Shape;2701;p49"/>
            <p:cNvSpPr/>
            <p:nvPr/>
          </p:nvSpPr>
          <p:spPr>
            <a:xfrm>
              <a:off x="3590925" y="5780088"/>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2" name="Google Shape;2702;p49"/>
            <p:cNvSpPr txBox="1"/>
            <p:nvPr/>
          </p:nvSpPr>
          <p:spPr>
            <a:xfrm>
              <a:off x="4460875" y="5902325"/>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703" name="Google Shape;2703;p49"/>
            <p:cNvSpPr txBox="1"/>
            <p:nvPr/>
          </p:nvSpPr>
          <p:spPr>
            <a:xfrm>
              <a:off x="4538663" y="5902325"/>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704" name="Google Shape;2704;p49"/>
            <p:cNvSpPr txBox="1"/>
            <p:nvPr/>
          </p:nvSpPr>
          <p:spPr>
            <a:xfrm>
              <a:off x="4597400" y="5902325"/>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705" name="Google Shape;2705;p49"/>
            <p:cNvSpPr/>
            <p:nvPr/>
          </p:nvSpPr>
          <p:spPr>
            <a:xfrm>
              <a:off x="4424363" y="5780088"/>
              <a:ext cx="277812" cy="369887"/>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6" name="Google Shape;2706;p49"/>
            <p:cNvSpPr txBox="1"/>
            <p:nvPr/>
          </p:nvSpPr>
          <p:spPr>
            <a:xfrm>
              <a:off x="4886325" y="5902325"/>
              <a:ext cx="13017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707" name="Google Shape;2707;p49"/>
            <p:cNvSpPr txBox="1"/>
            <p:nvPr/>
          </p:nvSpPr>
          <p:spPr>
            <a:xfrm>
              <a:off x="4956175" y="5902325"/>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2708" name="Google Shape;2708;p49"/>
            <p:cNvSpPr txBox="1"/>
            <p:nvPr/>
          </p:nvSpPr>
          <p:spPr>
            <a:xfrm>
              <a:off x="5016500" y="5902325"/>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709" name="Google Shape;2709;p49"/>
            <p:cNvSpPr/>
            <p:nvPr/>
          </p:nvSpPr>
          <p:spPr>
            <a:xfrm>
              <a:off x="4702175" y="5780088"/>
              <a:ext cx="554038"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0" name="Google Shape;2710;p49"/>
            <p:cNvSpPr txBox="1"/>
            <p:nvPr/>
          </p:nvSpPr>
          <p:spPr>
            <a:xfrm>
              <a:off x="5419725" y="5835650"/>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2711" name="Google Shape;2711;p49"/>
            <p:cNvSpPr txBox="1"/>
            <p:nvPr/>
          </p:nvSpPr>
          <p:spPr>
            <a:xfrm>
              <a:off x="5497513"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712" name="Google Shape;2712;p49"/>
            <p:cNvSpPr txBox="1"/>
            <p:nvPr/>
          </p:nvSpPr>
          <p:spPr>
            <a:xfrm>
              <a:off x="5559425" y="5835650"/>
              <a:ext cx="857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713" name="Google Shape;2713;p49"/>
            <p:cNvSpPr txBox="1"/>
            <p:nvPr/>
          </p:nvSpPr>
          <p:spPr>
            <a:xfrm>
              <a:off x="5589588" y="583565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714" name="Google Shape;2714;p49"/>
            <p:cNvSpPr txBox="1"/>
            <p:nvPr/>
          </p:nvSpPr>
          <p:spPr>
            <a:xfrm>
              <a:off x="5648325" y="5835650"/>
              <a:ext cx="1365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5" name="Google Shape;2715;p49"/>
            <p:cNvSpPr txBox="1"/>
            <p:nvPr/>
          </p:nvSpPr>
          <p:spPr>
            <a:xfrm>
              <a:off x="5367338"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716" name="Google Shape;2716;p49"/>
            <p:cNvSpPr txBox="1"/>
            <p:nvPr/>
          </p:nvSpPr>
          <p:spPr>
            <a:xfrm>
              <a:off x="5427663"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717" name="Google Shape;2717;p49"/>
            <p:cNvSpPr txBox="1"/>
            <p:nvPr/>
          </p:nvSpPr>
          <p:spPr>
            <a:xfrm>
              <a:off x="5478463"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718" name="Google Shape;2718;p49"/>
            <p:cNvSpPr txBox="1"/>
            <p:nvPr/>
          </p:nvSpPr>
          <p:spPr>
            <a:xfrm>
              <a:off x="5534025" y="5969000"/>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719" name="Google Shape;2719;p49"/>
            <p:cNvSpPr txBox="1"/>
            <p:nvPr/>
          </p:nvSpPr>
          <p:spPr>
            <a:xfrm>
              <a:off x="5592763" y="5969000"/>
              <a:ext cx="1079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720" name="Google Shape;2720;p49"/>
            <p:cNvSpPr txBox="1"/>
            <p:nvPr/>
          </p:nvSpPr>
          <p:spPr>
            <a:xfrm>
              <a:off x="5648325" y="5969000"/>
              <a:ext cx="1079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721" name="Google Shape;2721;p49"/>
            <p:cNvSpPr/>
            <p:nvPr/>
          </p:nvSpPr>
          <p:spPr>
            <a:xfrm>
              <a:off x="5256213" y="5780088"/>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2" name="Google Shape;2722;p49"/>
            <p:cNvSpPr txBox="1"/>
            <p:nvPr/>
          </p:nvSpPr>
          <p:spPr>
            <a:xfrm>
              <a:off x="5859463" y="5902325"/>
              <a:ext cx="13335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723" name="Google Shape;2723;p49"/>
            <p:cNvSpPr txBox="1"/>
            <p:nvPr/>
          </p:nvSpPr>
          <p:spPr>
            <a:xfrm>
              <a:off x="5937250" y="5902325"/>
              <a:ext cx="1111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724" name="Google Shape;2724;p49"/>
            <p:cNvSpPr txBox="1"/>
            <p:nvPr/>
          </p:nvSpPr>
          <p:spPr>
            <a:xfrm>
              <a:off x="5997575" y="5902325"/>
              <a:ext cx="114300"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725" name="Google Shape;2725;p49"/>
            <p:cNvSpPr/>
            <p:nvPr/>
          </p:nvSpPr>
          <p:spPr>
            <a:xfrm>
              <a:off x="5811838" y="5780088"/>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6" name="Google Shape;2726;p49"/>
            <p:cNvSpPr/>
            <p:nvPr/>
          </p:nvSpPr>
          <p:spPr>
            <a:xfrm>
              <a:off x="4076700" y="6213475"/>
              <a:ext cx="61913" cy="58738"/>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27" name="Google Shape;2727;p49"/>
            <p:cNvCxnSpPr/>
            <p:nvPr/>
          </p:nvCxnSpPr>
          <p:spPr>
            <a:xfrm flipH="1">
              <a:off x="3646488" y="6242050"/>
              <a:ext cx="452437" cy="1588"/>
            </a:xfrm>
            <a:prstGeom prst="straightConnector1">
              <a:avLst/>
            </a:prstGeom>
            <a:noFill/>
            <a:ln cap="flat" cmpd="sng" w="9525">
              <a:solidFill>
                <a:srgbClr val="000000"/>
              </a:solidFill>
              <a:prstDash val="solid"/>
              <a:miter lim="800000"/>
              <a:headEnd len="med" w="med" type="none"/>
              <a:tailEnd len="med" w="med" type="none"/>
            </a:ln>
          </p:spPr>
        </p:cxnSp>
        <p:sp>
          <p:nvSpPr>
            <p:cNvPr id="2728" name="Google Shape;2728;p49"/>
            <p:cNvSpPr/>
            <p:nvPr/>
          </p:nvSpPr>
          <p:spPr>
            <a:xfrm>
              <a:off x="3598863" y="6213475"/>
              <a:ext cx="61912" cy="58738"/>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9" name="Google Shape;2729;p49"/>
            <p:cNvSpPr txBox="1"/>
            <p:nvPr/>
          </p:nvSpPr>
          <p:spPr>
            <a:xfrm>
              <a:off x="3746500"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730" name="Google Shape;2730;p49"/>
            <p:cNvSpPr txBox="1"/>
            <p:nvPr/>
          </p:nvSpPr>
          <p:spPr>
            <a:xfrm>
              <a:off x="3813175"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731" name="Google Shape;2731;p49"/>
            <p:cNvSpPr txBox="1"/>
            <p:nvPr/>
          </p:nvSpPr>
          <p:spPr>
            <a:xfrm>
              <a:off x="3849688"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32" name="Google Shape;2732;p49"/>
            <p:cNvSpPr txBox="1"/>
            <p:nvPr/>
          </p:nvSpPr>
          <p:spPr>
            <a:xfrm>
              <a:off x="391636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33" name="Google Shape;2733;p49"/>
            <p:cNvSpPr/>
            <p:nvPr/>
          </p:nvSpPr>
          <p:spPr>
            <a:xfrm>
              <a:off x="4624388" y="6213475"/>
              <a:ext cx="61912" cy="58738"/>
            </a:xfrm>
            <a:custGeom>
              <a:rect b="b" l="l" r="r" t="t"/>
              <a:pathLst>
                <a:path extrusionOk="0" h="37" w="39">
                  <a:moveTo>
                    <a:pt x="0" y="37"/>
                  </a:moveTo>
                  <a:lnTo>
                    <a:pt x="2" y="0"/>
                  </a:lnTo>
                  <a:lnTo>
                    <a:pt x="39"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34" name="Google Shape;2734;p49"/>
            <p:cNvCxnSpPr/>
            <p:nvPr/>
          </p:nvCxnSpPr>
          <p:spPr>
            <a:xfrm flipH="1">
              <a:off x="4194175" y="6242050"/>
              <a:ext cx="455613" cy="1588"/>
            </a:xfrm>
            <a:prstGeom prst="straightConnector1">
              <a:avLst/>
            </a:prstGeom>
            <a:noFill/>
            <a:ln cap="flat" cmpd="sng" w="9525">
              <a:solidFill>
                <a:srgbClr val="000000"/>
              </a:solidFill>
              <a:prstDash val="solid"/>
              <a:miter lim="800000"/>
              <a:headEnd len="med" w="med" type="none"/>
              <a:tailEnd len="med" w="med" type="none"/>
            </a:ln>
          </p:spPr>
        </p:cxnSp>
        <p:sp>
          <p:nvSpPr>
            <p:cNvPr id="2735" name="Google Shape;2735;p49"/>
            <p:cNvSpPr/>
            <p:nvPr/>
          </p:nvSpPr>
          <p:spPr>
            <a:xfrm>
              <a:off x="4149725" y="6213475"/>
              <a:ext cx="60325" cy="58738"/>
            </a:xfrm>
            <a:custGeom>
              <a:rect b="b" l="l" r="r" t="t"/>
              <a:pathLst>
                <a:path extrusionOk="0" h="37" w="38">
                  <a:moveTo>
                    <a:pt x="38" y="37"/>
                  </a:moveTo>
                  <a:lnTo>
                    <a:pt x="38" y="0"/>
                  </a:lnTo>
                  <a:lnTo>
                    <a:pt x="0" y="18"/>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6" name="Google Shape;2736;p49"/>
            <p:cNvSpPr txBox="1"/>
            <p:nvPr/>
          </p:nvSpPr>
          <p:spPr>
            <a:xfrm>
              <a:off x="4297363"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737" name="Google Shape;2737;p49"/>
            <p:cNvSpPr txBox="1"/>
            <p:nvPr/>
          </p:nvSpPr>
          <p:spPr>
            <a:xfrm>
              <a:off x="4364038"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738" name="Google Shape;2738;p49"/>
            <p:cNvSpPr txBox="1"/>
            <p:nvPr/>
          </p:nvSpPr>
          <p:spPr>
            <a:xfrm>
              <a:off x="4397375"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39" name="Google Shape;2739;p49"/>
            <p:cNvSpPr txBox="1"/>
            <p:nvPr/>
          </p:nvSpPr>
          <p:spPr>
            <a:xfrm>
              <a:off x="446881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40" name="Google Shape;2740;p49"/>
            <p:cNvSpPr/>
            <p:nvPr/>
          </p:nvSpPr>
          <p:spPr>
            <a:xfrm>
              <a:off x="5175250" y="6213475"/>
              <a:ext cx="63500" cy="58738"/>
            </a:xfrm>
            <a:custGeom>
              <a:rect b="b" l="l" r="r" t="t"/>
              <a:pathLst>
                <a:path extrusionOk="0" h="37" w="40">
                  <a:moveTo>
                    <a:pt x="0" y="37"/>
                  </a:moveTo>
                  <a:lnTo>
                    <a:pt x="2" y="0"/>
                  </a:lnTo>
                  <a:lnTo>
                    <a:pt x="40"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41" name="Google Shape;2741;p49"/>
            <p:cNvCxnSpPr/>
            <p:nvPr/>
          </p:nvCxnSpPr>
          <p:spPr>
            <a:xfrm flipH="1">
              <a:off x="4746625" y="6242050"/>
              <a:ext cx="450850" cy="1588"/>
            </a:xfrm>
            <a:prstGeom prst="straightConnector1">
              <a:avLst/>
            </a:prstGeom>
            <a:noFill/>
            <a:ln cap="flat" cmpd="sng" w="9525">
              <a:solidFill>
                <a:srgbClr val="000000"/>
              </a:solidFill>
              <a:prstDash val="solid"/>
              <a:miter lim="800000"/>
              <a:headEnd len="med" w="med" type="none"/>
              <a:tailEnd len="med" w="med" type="none"/>
            </a:ln>
          </p:spPr>
        </p:cxnSp>
        <p:sp>
          <p:nvSpPr>
            <p:cNvPr id="2742" name="Google Shape;2742;p49"/>
            <p:cNvSpPr/>
            <p:nvPr/>
          </p:nvSpPr>
          <p:spPr>
            <a:xfrm>
              <a:off x="4697413" y="6213475"/>
              <a:ext cx="63500" cy="58738"/>
            </a:xfrm>
            <a:custGeom>
              <a:rect b="b" l="l" r="r" t="t"/>
              <a:pathLst>
                <a:path extrusionOk="0" h="37" w="40">
                  <a:moveTo>
                    <a:pt x="40" y="37"/>
                  </a:moveTo>
                  <a:lnTo>
                    <a:pt x="40" y="0"/>
                  </a:lnTo>
                  <a:lnTo>
                    <a:pt x="0" y="18"/>
                  </a:lnTo>
                  <a:lnTo>
                    <a:pt x="4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3" name="Google Shape;2743;p49"/>
            <p:cNvSpPr txBox="1"/>
            <p:nvPr/>
          </p:nvSpPr>
          <p:spPr>
            <a:xfrm>
              <a:off x="4846638"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744" name="Google Shape;2744;p49"/>
            <p:cNvSpPr txBox="1"/>
            <p:nvPr/>
          </p:nvSpPr>
          <p:spPr>
            <a:xfrm>
              <a:off x="4916488"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745" name="Google Shape;2745;p49"/>
            <p:cNvSpPr txBox="1"/>
            <p:nvPr/>
          </p:nvSpPr>
          <p:spPr>
            <a:xfrm>
              <a:off x="4949825"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46" name="Google Shape;2746;p49"/>
            <p:cNvSpPr txBox="1"/>
            <p:nvPr/>
          </p:nvSpPr>
          <p:spPr>
            <a:xfrm>
              <a:off x="5019675" y="6272213"/>
              <a:ext cx="11906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47" name="Google Shape;2747;p49"/>
            <p:cNvSpPr/>
            <p:nvPr/>
          </p:nvSpPr>
          <p:spPr>
            <a:xfrm>
              <a:off x="5726113" y="6213475"/>
              <a:ext cx="63500" cy="58738"/>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48" name="Google Shape;2748;p49"/>
            <p:cNvCxnSpPr/>
            <p:nvPr/>
          </p:nvCxnSpPr>
          <p:spPr>
            <a:xfrm flipH="1">
              <a:off x="5297488" y="6242050"/>
              <a:ext cx="450850" cy="1588"/>
            </a:xfrm>
            <a:prstGeom prst="straightConnector1">
              <a:avLst/>
            </a:prstGeom>
            <a:noFill/>
            <a:ln cap="flat" cmpd="sng" w="9525">
              <a:solidFill>
                <a:srgbClr val="000000"/>
              </a:solidFill>
              <a:prstDash val="solid"/>
              <a:miter lim="800000"/>
              <a:headEnd len="med" w="med" type="none"/>
              <a:tailEnd len="med" w="med" type="none"/>
            </a:ln>
          </p:spPr>
        </p:cxnSp>
        <p:sp>
          <p:nvSpPr>
            <p:cNvPr id="2749" name="Google Shape;2749;p49"/>
            <p:cNvSpPr/>
            <p:nvPr/>
          </p:nvSpPr>
          <p:spPr>
            <a:xfrm>
              <a:off x="5249863" y="6213475"/>
              <a:ext cx="61912" cy="58738"/>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0" name="Google Shape;2750;p49"/>
            <p:cNvSpPr txBox="1"/>
            <p:nvPr/>
          </p:nvSpPr>
          <p:spPr>
            <a:xfrm>
              <a:off x="5397500"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751" name="Google Shape;2751;p49"/>
            <p:cNvSpPr txBox="1"/>
            <p:nvPr/>
          </p:nvSpPr>
          <p:spPr>
            <a:xfrm>
              <a:off x="5464175"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752" name="Google Shape;2752;p49"/>
            <p:cNvSpPr txBox="1"/>
            <p:nvPr/>
          </p:nvSpPr>
          <p:spPr>
            <a:xfrm>
              <a:off x="5500688"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53" name="Google Shape;2753;p49"/>
            <p:cNvSpPr txBox="1"/>
            <p:nvPr/>
          </p:nvSpPr>
          <p:spPr>
            <a:xfrm>
              <a:off x="556736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54" name="Google Shape;2754;p49"/>
            <p:cNvSpPr/>
            <p:nvPr/>
          </p:nvSpPr>
          <p:spPr>
            <a:xfrm>
              <a:off x="6278563" y="6213475"/>
              <a:ext cx="61912" cy="58738"/>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755" name="Google Shape;2755;p49"/>
            <p:cNvCxnSpPr/>
            <p:nvPr/>
          </p:nvCxnSpPr>
          <p:spPr>
            <a:xfrm flipH="1">
              <a:off x="5848350" y="6242050"/>
              <a:ext cx="452438" cy="1588"/>
            </a:xfrm>
            <a:prstGeom prst="straightConnector1">
              <a:avLst/>
            </a:prstGeom>
            <a:noFill/>
            <a:ln cap="flat" cmpd="sng" w="9525">
              <a:solidFill>
                <a:srgbClr val="000000"/>
              </a:solidFill>
              <a:prstDash val="solid"/>
              <a:miter lim="800000"/>
              <a:headEnd len="med" w="med" type="none"/>
              <a:tailEnd len="med" w="med" type="none"/>
            </a:ln>
          </p:spPr>
        </p:cxnSp>
        <p:sp>
          <p:nvSpPr>
            <p:cNvPr id="2756" name="Google Shape;2756;p49"/>
            <p:cNvSpPr/>
            <p:nvPr/>
          </p:nvSpPr>
          <p:spPr>
            <a:xfrm>
              <a:off x="5800725" y="6213475"/>
              <a:ext cx="58738" cy="58738"/>
            </a:xfrm>
            <a:custGeom>
              <a:rect b="b" l="l" r="r" t="t"/>
              <a:pathLst>
                <a:path extrusionOk="0" h="37" w="37">
                  <a:moveTo>
                    <a:pt x="37" y="37"/>
                  </a:moveTo>
                  <a:lnTo>
                    <a:pt x="37" y="0"/>
                  </a:lnTo>
                  <a:lnTo>
                    <a:pt x="0" y="18"/>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7" name="Google Shape;2757;p49"/>
            <p:cNvSpPr txBox="1"/>
            <p:nvPr/>
          </p:nvSpPr>
          <p:spPr>
            <a:xfrm>
              <a:off x="5948363" y="6272213"/>
              <a:ext cx="12541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758" name="Google Shape;2758;p49"/>
            <p:cNvSpPr txBox="1"/>
            <p:nvPr/>
          </p:nvSpPr>
          <p:spPr>
            <a:xfrm>
              <a:off x="6015038" y="6272213"/>
              <a:ext cx="889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759" name="Google Shape;2759;p49"/>
            <p:cNvSpPr txBox="1"/>
            <p:nvPr/>
          </p:nvSpPr>
          <p:spPr>
            <a:xfrm>
              <a:off x="6048375" y="6272213"/>
              <a:ext cx="125413"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60" name="Google Shape;2760;p49"/>
            <p:cNvSpPr txBox="1"/>
            <p:nvPr/>
          </p:nvSpPr>
          <p:spPr>
            <a:xfrm>
              <a:off x="6119813" y="6272213"/>
              <a:ext cx="119062"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61" name="Google Shape;2761;p49"/>
            <p:cNvSpPr txBox="1"/>
            <p:nvPr/>
          </p:nvSpPr>
          <p:spPr>
            <a:xfrm>
              <a:off x="4397375" y="5268913"/>
              <a:ext cx="136525" cy="1555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2" name="Google Shape;2762;p49"/>
            <p:cNvSpPr txBox="1"/>
            <p:nvPr/>
          </p:nvSpPr>
          <p:spPr>
            <a:xfrm>
              <a:off x="1347788" y="4670425"/>
              <a:ext cx="1222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2763" name="Google Shape;2763;p49"/>
            <p:cNvSpPr txBox="1"/>
            <p:nvPr/>
          </p:nvSpPr>
          <p:spPr>
            <a:xfrm>
              <a:off x="1419225" y="4670425"/>
              <a:ext cx="1143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x</a:t>
              </a:r>
              <a:endParaRPr/>
            </a:p>
          </p:txBody>
        </p:sp>
        <p:sp>
          <p:nvSpPr>
            <p:cNvPr id="2764" name="Google Shape;2764;p49"/>
            <p:cNvSpPr txBox="1"/>
            <p:nvPr/>
          </p:nvSpPr>
          <p:spPr>
            <a:xfrm>
              <a:off x="1481138" y="4670425"/>
              <a:ext cx="1222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2765" name="Google Shape;2765;p49"/>
            <p:cNvSpPr txBox="1"/>
            <p:nvPr/>
          </p:nvSpPr>
          <p:spPr>
            <a:xfrm>
              <a:off x="1547813" y="4670425"/>
              <a:ext cx="1190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2766" name="Google Shape;2766;p49"/>
            <p:cNvSpPr txBox="1"/>
            <p:nvPr/>
          </p:nvSpPr>
          <p:spPr>
            <a:xfrm>
              <a:off x="1611313" y="46704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2767" name="Google Shape;2767;p49"/>
            <p:cNvSpPr txBox="1"/>
            <p:nvPr/>
          </p:nvSpPr>
          <p:spPr>
            <a:xfrm>
              <a:off x="1677988" y="46704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2768" name="Google Shape;2768;p49"/>
            <p:cNvSpPr txBox="1"/>
            <p:nvPr/>
          </p:nvSpPr>
          <p:spPr>
            <a:xfrm>
              <a:off x="1714500" y="4670425"/>
              <a:ext cx="809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769" name="Google Shape;2769;p49"/>
            <p:cNvSpPr txBox="1"/>
            <p:nvPr/>
          </p:nvSpPr>
          <p:spPr>
            <a:xfrm>
              <a:off x="1739900" y="4670425"/>
              <a:ext cx="122238"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2770" name="Google Shape;2770;p49"/>
            <p:cNvSpPr txBox="1"/>
            <p:nvPr/>
          </p:nvSpPr>
          <p:spPr>
            <a:xfrm>
              <a:off x="1811338" y="46704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71" name="Google Shape;2771;p49"/>
            <p:cNvSpPr txBox="1"/>
            <p:nvPr/>
          </p:nvSpPr>
          <p:spPr>
            <a:xfrm>
              <a:off x="1878013" y="4670425"/>
              <a:ext cx="1524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2" name="Google Shape;2772;p49"/>
            <p:cNvSpPr txBox="1"/>
            <p:nvPr/>
          </p:nvSpPr>
          <p:spPr>
            <a:xfrm>
              <a:off x="1347788" y="4814888"/>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2773" name="Google Shape;2773;p49"/>
            <p:cNvSpPr txBox="1"/>
            <p:nvPr/>
          </p:nvSpPr>
          <p:spPr>
            <a:xfrm>
              <a:off x="1419225" y="4814888"/>
              <a:ext cx="96838"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2774" name="Google Shape;2774;p49"/>
            <p:cNvSpPr txBox="1"/>
            <p:nvPr/>
          </p:nvSpPr>
          <p:spPr>
            <a:xfrm>
              <a:off x="1458913" y="4814888"/>
              <a:ext cx="122237"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d</a:t>
              </a:r>
              <a:endParaRPr/>
            </a:p>
          </p:txBody>
        </p:sp>
        <p:sp>
          <p:nvSpPr>
            <p:cNvPr id="2775" name="Google Shape;2775;p49"/>
            <p:cNvSpPr txBox="1"/>
            <p:nvPr/>
          </p:nvSpPr>
          <p:spPr>
            <a:xfrm>
              <a:off x="1530350" y="4814888"/>
              <a:ext cx="122238"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2776" name="Google Shape;2776;p49"/>
            <p:cNvSpPr txBox="1"/>
            <p:nvPr/>
          </p:nvSpPr>
          <p:spPr>
            <a:xfrm>
              <a:off x="1597025" y="4814888"/>
              <a:ext cx="96838"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2777" name="Google Shape;2777;p49"/>
            <p:cNvSpPr txBox="1"/>
            <p:nvPr/>
          </p:nvSpPr>
          <p:spPr>
            <a:xfrm>
              <a:off x="1636713" y="4814888"/>
              <a:ext cx="152400" cy="1698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8" name="Google Shape;2778;p49"/>
            <p:cNvSpPr txBox="1"/>
            <p:nvPr/>
          </p:nvSpPr>
          <p:spPr>
            <a:xfrm>
              <a:off x="1347788" y="4962525"/>
              <a:ext cx="968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779" name="Google Shape;2779;p49"/>
            <p:cNvSpPr txBox="1"/>
            <p:nvPr/>
          </p:nvSpPr>
          <p:spPr>
            <a:xfrm>
              <a:off x="1392238" y="4962525"/>
              <a:ext cx="809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780" name="Google Shape;2780;p49"/>
            <p:cNvSpPr txBox="1"/>
            <p:nvPr/>
          </p:nvSpPr>
          <p:spPr>
            <a:xfrm>
              <a:off x="1419225" y="49625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81" name="Google Shape;2781;p49"/>
            <p:cNvSpPr txBox="1"/>
            <p:nvPr/>
          </p:nvSpPr>
          <p:spPr>
            <a:xfrm>
              <a:off x="1485900" y="49625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782" name="Google Shape;2782;p49"/>
            <p:cNvSpPr txBox="1"/>
            <p:nvPr/>
          </p:nvSpPr>
          <p:spPr>
            <a:xfrm>
              <a:off x="1522413" y="4962525"/>
              <a:ext cx="809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783" name="Google Shape;2783;p49"/>
            <p:cNvSpPr txBox="1"/>
            <p:nvPr/>
          </p:nvSpPr>
          <p:spPr>
            <a:xfrm>
              <a:off x="1547813" y="49625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84" name="Google Shape;2784;p49"/>
            <p:cNvSpPr txBox="1"/>
            <p:nvPr/>
          </p:nvSpPr>
          <p:spPr>
            <a:xfrm>
              <a:off x="1619250" y="4962525"/>
              <a:ext cx="1190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85" name="Google Shape;2785;p49"/>
            <p:cNvSpPr txBox="1"/>
            <p:nvPr/>
          </p:nvSpPr>
          <p:spPr>
            <a:xfrm>
              <a:off x="1677988" y="49625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2786" name="Google Shape;2786;p49"/>
            <p:cNvSpPr txBox="1"/>
            <p:nvPr/>
          </p:nvSpPr>
          <p:spPr>
            <a:xfrm>
              <a:off x="1714500" y="4962525"/>
              <a:ext cx="96838"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2787" name="Google Shape;2787;p49"/>
            <p:cNvSpPr txBox="1"/>
            <p:nvPr/>
          </p:nvSpPr>
          <p:spPr>
            <a:xfrm>
              <a:off x="1755775" y="4962525"/>
              <a:ext cx="12541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2788" name="Google Shape;2788;p49"/>
            <p:cNvSpPr txBox="1"/>
            <p:nvPr/>
          </p:nvSpPr>
          <p:spPr>
            <a:xfrm>
              <a:off x="1822450" y="4962525"/>
              <a:ext cx="1190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2789" name="Google Shape;2789;p49"/>
            <p:cNvSpPr txBox="1"/>
            <p:nvPr/>
          </p:nvSpPr>
          <p:spPr>
            <a:xfrm>
              <a:off x="1884363" y="4962525"/>
              <a:ext cx="88900"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2790" name="Google Shape;2790;p49"/>
            <p:cNvSpPr txBox="1"/>
            <p:nvPr/>
          </p:nvSpPr>
          <p:spPr>
            <a:xfrm>
              <a:off x="1917700" y="4962525"/>
              <a:ext cx="80963"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791" name="Google Shape;2791;p49"/>
            <p:cNvSpPr txBox="1"/>
            <p:nvPr/>
          </p:nvSpPr>
          <p:spPr>
            <a:xfrm>
              <a:off x="1944688" y="4962525"/>
              <a:ext cx="1222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2792" name="Google Shape;2792;p49"/>
            <p:cNvSpPr txBox="1"/>
            <p:nvPr/>
          </p:nvSpPr>
          <p:spPr>
            <a:xfrm>
              <a:off x="2014538" y="4962525"/>
              <a:ext cx="12541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793" name="Google Shape;2793;p49"/>
            <p:cNvSpPr txBox="1"/>
            <p:nvPr/>
          </p:nvSpPr>
          <p:spPr>
            <a:xfrm>
              <a:off x="2084388" y="4962525"/>
              <a:ext cx="119062"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794" name="Google Shape;2794;p49"/>
            <p:cNvSpPr txBox="1"/>
            <p:nvPr/>
          </p:nvSpPr>
          <p:spPr>
            <a:xfrm>
              <a:off x="2144713" y="4962525"/>
              <a:ext cx="96837" cy="169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grpSp>
      <p:sp>
        <p:nvSpPr>
          <p:cNvPr id="2795" name="Google Shape;2795;p49"/>
          <p:cNvSpPr txBox="1"/>
          <p:nvPr/>
        </p:nvSpPr>
        <p:spPr>
          <a:xfrm>
            <a:off x="990600" y="4267200"/>
            <a:ext cx="2362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lw $4, 400($0)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p50"/>
          <p:cNvSpPr txBox="1"/>
          <p:nvPr>
            <p:ph idx="1" type="body"/>
          </p:nvPr>
        </p:nvSpPr>
        <p:spPr>
          <a:xfrm>
            <a:off x="990600" y="1447800"/>
            <a:ext cx="7848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E.g.,  suppose </a:t>
            </a:r>
            <a:r>
              <a:rPr b="0" i="1" lang="en-US" sz="1800" u="none">
                <a:solidFill>
                  <a:schemeClr val="dk1"/>
                </a:solidFill>
                <a:latin typeface="Arial"/>
                <a:ea typeface="Arial"/>
                <a:cs typeface="Arial"/>
                <a:sym typeface="Arial"/>
              </a:rPr>
              <a:t>single – not separate – </a:t>
            </a:r>
            <a:r>
              <a:rPr b="0" i="0" lang="en-US" sz="1800" u="none">
                <a:solidFill>
                  <a:schemeClr val="dk1"/>
                </a:solidFill>
                <a:latin typeface="Arial"/>
                <a:ea typeface="Arial"/>
                <a:cs typeface="Arial"/>
                <a:sym typeface="Arial"/>
              </a:rPr>
              <a:t>instruction and data memory in pipeline below with </a:t>
            </a:r>
            <a:r>
              <a:rPr b="0" i="1" lang="en-US" sz="1800" u="none">
                <a:solidFill>
                  <a:schemeClr val="dk1"/>
                </a:solidFill>
                <a:latin typeface="Arial"/>
                <a:ea typeface="Arial"/>
                <a:cs typeface="Arial"/>
                <a:sym typeface="Arial"/>
              </a:rPr>
              <a:t>one read port</a:t>
            </a:r>
            <a:endParaRPr/>
          </a:p>
          <a:p>
            <a:pPr indent="-285750" lvl="1" marL="74295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then a structural hazard between first and fourth</a:t>
            </a:r>
            <a:r>
              <a:rPr b="0" i="0" lang="en-US" sz="1600" u="none">
                <a:solidFill>
                  <a:schemeClr val="dk1"/>
                </a:solidFill>
                <a:latin typeface="Courier New"/>
                <a:ea typeface="Courier New"/>
                <a:cs typeface="Courier New"/>
                <a:sym typeface="Courier New"/>
              </a:rPr>
              <a:t> lw</a:t>
            </a:r>
            <a:r>
              <a:rPr b="0" i="0" lang="en-US" sz="1600" u="none">
                <a:solidFill>
                  <a:schemeClr val="dk1"/>
                </a:solidFill>
                <a:latin typeface="Arial"/>
                <a:ea typeface="Arial"/>
                <a:cs typeface="Arial"/>
                <a:sym typeface="Arial"/>
              </a:rPr>
              <a:t> instructions</a:t>
            </a:r>
            <a:endParaRPr/>
          </a:p>
          <a:p>
            <a:pPr indent="-184150" lvl="1" marL="74295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184150" lvl="1" marL="74295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184150" lvl="1" marL="74295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184150" lvl="1" marL="74295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184150" lvl="1" marL="74295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184150" lvl="1" marL="74295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28600" lvl="0" marL="342900" rtl="0" algn="l">
              <a:lnSpc>
                <a:spcPct val="8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8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8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8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8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lnSpc>
                <a:spcPct val="8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p:txBody>
      </p:sp>
      <p:sp>
        <p:nvSpPr>
          <p:cNvPr id="2801" name="Google Shape;2801;p50"/>
          <p:cNvSpPr txBox="1"/>
          <p:nvPr>
            <p:ph type="title"/>
          </p:nvPr>
        </p:nvSpPr>
        <p:spPr>
          <a:xfrm>
            <a:off x="838200" y="3810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Structural Hazards</a:t>
            </a:r>
            <a:endParaRPr/>
          </a:p>
        </p:txBody>
      </p:sp>
      <p:sp>
        <p:nvSpPr>
          <p:cNvPr id="2802" name="Google Shape;2802;p50"/>
          <p:cNvSpPr txBox="1"/>
          <p:nvPr/>
        </p:nvSpPr>
        <p:spPr>
          <a:xfrm>
            <a:off x="2995612" y="32702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3" name="Google Shape;2803;p50"/>
          <p:cNvSpPr txBox="1"/>
          <p:nvPr/>
        </p:nvSpPr>
        <p:spPr>
          <a:xfrm>
            <a:off x="4252912" y="32702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4" name="Google Shape;2804;p50"/>
          <p:cNvSpPr txBox="1"/>
          <p:nvPr/>
        </p:nvSpPr>
        <p:spPr>
          <a:xfrm>
            <a:off x="5216525" y="36401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5" name="Google Shape;2805;p50"/>
          <p:cNvSpPr txBox="1"/>
          <p:nvPr/>
        </p:nvSpPr>
        <p:spPr>
          <a:xfrm>
            <a:off x="6473825" y="36401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6" name="Google Shape;2806;p50"/>
          <p:cNvSpPr txBox="1"/>
          <p:nvPr/>
        </p:nvSpPr>
        <p:spPr>
          <a:xfrm>
            <a:off x="7437437" y="401002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807" name="Google Shape;2807;p50"/>
          <p:cNvGrpSpPr/>
          <p:nvPr/>
        </p:nvGrpSpPr>
        <p:grpSpPr>
          <a:xfrm>
            <a:off x="1344612" y="2674937"/>
            <a:ext cx="3749675" cy="3263900"/>
            <a:chOff x="847" y="1685"/>
            <a:chExt cx="2362" cy="2056"/>
          </a:xfrm>
        </p:grpSpPr>
        <p:sp>
          <p:nvSpPr>
            <p:cNvPr id="2808" name="Google Shape;2808;p50"/>
            <p:cNvSpPr txBox="1"/>
            <p:nvPr/>
          </p:nvSpPr>
          <p:spPr>
            <a:xfrm>
              <a:off x="847" y="1685"/>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9" name="Google Shape;2809;p50"/>
            <p:cNvSpPr txBox="1"/>
            <p:nvPr/>
          </p:nvSpPr>
          <p:spPr>
            <a:xfrm>
              <a:off x="1145" y="1685"/>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0" name="Google Shape;2810;p50"/>
            <p:cNvSpPr txBox="1"/>
            <p:nvPr/>
          </p:nvSpPr>
          <p:spPr>
            <a:xfrm>
              <a:off x="1029" y="1869"/>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1" name="Google Shape;2811;p50"/>
            <p:cNvSpPr txBox="1"/>
            <p:nvPr/>
          </p:nvSpPr>
          <p:spPr>
            <a:xfrm>
              <a:off x="1894" y="3354"/>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2" name="Google Shape;2812;p50"/>
            <p:cNvSpPr txBox="1"/>
            <p:nvPr/>
          </p:nvSpPr>
          <p:spPr>
            <a:xfrm>
              <a:off x="2859" y="3354"/>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3" name="Google Shape;2813;p50"/>
            <p:cNvSpPr txBox="1"/>
            <p:nvPr/>
          </p:nvSpPr>
          <p:spPr>
            <a:xfrm>
              <a:off x="3209" y="3587"/>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814" name="Google Shape;2814;p50"/>
          <p:cNvSpPr txBox="1"/>
          <p:nvPr/>
        </p:nvSpPr>
        <p:spPr>
          <a:xfrm>
            <a:off x="7696200" y="36909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5" name="Google Shape;2815;p50"/>
          <p:cNvSpPr txBox="1"/>
          <p:nvPr/>
        </p:nvSpPr>
        <p:spPr>
          <a:xfrm>
            <a:off x="4243387" y="55070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6" name="Google Shape;2816;p50"/>
          <p:cNvSpPr txBox="1"/>
          <p:nvPr/>
        </p:nvSpPr>
        <p:spPr>
          <a:xfrm>
            <a:off x="5775325" y="55070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7" name="Google Shape;2817;p50"/>
          <p:cNvSpPr txBox="1"/>
          <p:nvPr/>
        </p:nvSpPr>
        <p:spPr>
          <a:xfrm>
            <a:off x="4524375" y="494030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8" name="Google Shape;2818;p50"/>
          <p:cNvSpPr txBox="1"/>
          <p:nvPr/>
        </p:nvSpPr>
        <p:spPr>
          <a:xfrm>
            <a:off x="2005012" y="4341812"/>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9" name="Google Shape;2819;p50"/>
          <p:cNvSpPr txBox="1"/>
          <p:nvPr/>
        </p:nvSpPr>
        <p:spPr>
          <a:xfrm>
            <a:off x="1763712" y="44862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820" name="Google Shape;2820;p50"/>
          <p:cNvGrpSpPr/>
          <p:nvPr/>
        </p:nvGrpSpPr>
        <p:grpSpPr>
          <a:xfrm>
            <a:off x="1524000" y="2286000"/>
            <a:ext cx="6629400" cy="3505200"/>
            <a:chOff x="929" y="2642"/>
            <a:chExt cx="3563" cy="1406"/>
          </a:xfrm>
        </p:grpSpPr>
        <p:sp>
          <p:nvSpPr>
            <p:cNvPr id="2821" name="Google Shape;2821;p50"/>
            <p:cNvSpPr/>
            <p:nvPr/>
          </p:nvSpPr>
          <p:spPr>
            <a:xfrm>
              <a:off x="4329" y="2812"/>
              <a:ext cx="39" cy="39"/>
            </a:xfrm>
            <a:custGeom>
              <a:rect b="b" l="l" r="r" t="t"/>
              <a:pathLst>
                <a:path extrusionOk="0" h="39" w="39">
                  <a:moveTo>
                    <a:pt x="0" y="0"/>
                  </a:moveTo>
                  <a:lnTo>
                    <a:pt x="0" y="39"/>
                  </a:lnTo>
                  <a:lnTo>
                    <a:pt x="39" y="1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822" name="Google Shape;2822;p50"/>
            <p:cNvCxnSpPr/>
            <p:nvPr/>
          </p:nvCxnSpPr>
          <p:spPr>
            <a:xfrm>
              <a:off x="1643" y="2833"/>
              <a:ext cx="2695" cy="2"/>
            </a:xfrm>
            <a:prstGeom prst="straightConnector1">
              <a:avLst/>
            </a:prstGeom>
            <a:noFill/>
            <a:ln cap="flat" cmpd="sng" w="9525">
              <a:solidFill>
                <a:srgbClr val="000000"/>
              </a:solidFill>
              <a:prstDash val="solid"/>
              <a:miter lim="800000"/>
              <a:headEnd len="med" w="med" type="none"/>
              <a:tailEnd len="med" w="med" type="none"/>
            </a:ln>
          </p:spPr>
        </p:cxnSp>
        <p:cxnSp>
          <p:nvCxnSpPr>
            <p:cNvPr id="2823" name="Google Shape;2823;p50"/>
            <p:cNvCxnSpPr/>
            <p:nvPr/>
          </p:nvCxnSpPr>
          <p:spPr>
            <a:xfrm flipH="1" rot="10800000">
              <a:off x="1978" y="2837"/>
              <a:ext cx="3" cy="38"/>
            </a:xfrm>
            <a:prstGeom prst="straightConnector1">
              <a:avLst/>
            </a:prstGeom>
            <a:noFill/>
            <a:ln cap="flat" cmpd="sng" w="9525">
              <a:solidFill>
                <a:srgbClr val="000000"/>
              </a:solidFill>
              <a:prstDash val="solid"/>
              <a:miter lim="800000"/>
              <a:headEnd len="med" w="med" type="none"/>
              <a:tailEnd len="med" w="med" type="none"/>
            </a:ln>
          </p:spPr>
        </p:cxnSp>
        <p:sp>
          <p:nvSpPr>
            <p:cNvPr id="2824" name="Google Shape;2824;p50"/>
            <p:cNvSpPr txBox="1"/>
            <p:nvPr/>
          </p:nvSpPr>
          <p:spPr>
            <a:xfrm>
              <a:off x="1955" y="271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cxnSp>
          <p:nvCxnSpPr>
            <p:cNvPr id="2825" name="Google Shape;2825;p50"/>
            <p:cNvCxnSpPr/>
            <p:nvPr/>
          </p:nvCxnSpPr>
          <p:spPr>
            <a:xfrm flipH="1" rot="10800000">
              <a:off x="2328" y="2837"/>
              <a:ext cx="3" cy="38"/>
            </a:xfrm>
            <a:prstGeom prst="straightConnector1">
              <a:avLst/>
            </a:prstGeom>
            <a:noFill/>
            <a:ln cap="flat" cmpd="sng" w="9525">
              <a:solidFill>
                <a:srgbClr val="000000"/>
              </a:solidFill>
              <a:prstDash val="solid"/>
              <a:miter lim="800000"/>
              <a:headEnd len="med" w="med" type="none"/>
              <a:tailEnd len="med" w="med" type="none"/>
            </a:ln>
          </p:spPr>
        </p:cxnSp>
        <p:sp>
          <p:nvSpPr>
            <p:cNvPr id="2826" name="Google Shape;2826;p50"/>
            <p:cNvSpPr txBox="1"/>
            <p:nvPr/>
          </p:nvSpPr>
          <p:spPr>
            <a:xfrm>
              <a:off x="2305" y="271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cxnSp>
          <p:nvCxnSpPr>
            <p:cNvPr id="2827" name="Google Shape;2827;p50"/>
            <p:cNvCxnSpPr/>
            <p:nvPr/>
          </p:nvCxnSpPr>
          <p:spPr>
            <a:xfrm flipH="1" rot="10800000">
              <a:off x="2678" y="2837"/>
              <a:ext cx="2" cy="38"/>
            </a:xfrm>
            <a:prstGeom prst="straightConnector1">
              <a:avLst/>
            </a:prstGeom>
            <a:noFill/>
            <a:ln cap="flat" cmpd="sng" w="9525">
              <a:solidFill>
                <a:srgbClr val="000000"/>
              </a:solidFill>
              <a:prstDash val="solid"/>
              <a:miter lim="800000"/>
              <a:headEnd len="med" w="med" type="none"/>
              <a:tailEnd len="med" w="med" type="none"/>
            </a:ln>
          </p:spPr>
        </p:cxnSp>
        <p:sp>
          <p:nvSpPr>
            <p:cNvPr id="2828" name="Google Shape;2828;p50"/>
            <p:cNvSpPr txBox="1"/>
            <p:nvPr/>
          </p:nvSpPr>
          <p:spPr>
            <a:xfrm>
              <a:off x="2655" y="271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6</a:t>
              </a:r>
              <a:endParaRPr/>
            </a:p>
          </p:txBody>
        </p:sp>
        <p:cxnSp>
          <p:nvCxnSpPr>
            <p:cNvPr id="2829" name="Google Shape;2829;p50"/>
            <p:cNvCxnSpPr/>
            <p:nvPr/>
          </p:nvCxnSpPr>
          <p:spPr>
            <a:xfrm flipH="1" rot="10800000">
              <a:off x="3028" y="2837"/>
              <a:ext cx="2" cy="38"/>
            </a:xfrm>
            <a:prstGeom prst="straightConnector1">
              <a:avLst/>
            </a:prstGeom>
            <a:noFill/>
            <a:ln cap="flat" cmpd="sng" w="9525">
              <a:solidFill>
                <a:srgbClr val="000000"/>
              </a:solidFill>
              <a:prstDash val="solid"/>
              <a:miter lim="800000"/>
              <a:headEnd len="med" w="med" type="none"/>
              <a:tailEnd len="med" w="med" type="none"/>
            </a:ln>
          </p:spPr>
        </p:cxnSp>
        <p:sp>
          <p:nvSpPr>
            <p:cNvPr id="2830" name="Google Shape;2830;p50"/>
            <p:cNvSpPr txBox="1"/>
            <p:nvPr/>
          </p:nvSpPr>
          <p:spPr>
            <a:xfrm>
              <a:off x="3004" y="2714"/>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8</a:t>
              </a:r>
              <a:endParaRPr/>
            </a:p>
          </p:txBody>
        </p:sp>
        <p:cxnSp>
          <p:nvCxnSpPr>
            <p:cNvPr id="2831" name="Google Shape;2831;p50"/>
            <p:cNvCxnSpPr/>
            <p:nvPr/>
          </p:nvCxnSpPr>
          <p:spPr>
            <a:xfrm flipH="1" rot="10800000">
              <a:off x="3377" y="2837"/>
              <a:ext cx="3" cy="38"/>
            </a:xfrm>
            <a:prstGeom prst="straightConnector1">
              <a:avLst/>
            </a:prstGeom>
            <a:noFill/>
            <a:ln cap="flat" cmpd="sng" w="9525">
              <a:solidFill>
                <a:srgbClr val="000000"/>
              </a:solidFill>
              <a:prstDash val="solid"/>
              <a:miter lim="800000"/>
              <a:headEnd len="med" w="med" type="none"/>
              <a:tailEnd len="med" w="med" type="none"/>
            </a:ln>
          </p:spPr>
        </p:cxnSp>
        <p:sp>
          <p:nvSpPr>
            <p:cNvPr id="2832" name="Google Shape;2832;p50"/>
            <p:cNvSpPr txBox="1"/>
            <p:nvPr/>
          </p:nvSpPr>
          <p:spPr>
            <a:xfrm>
              <a:off x="3331" y="271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833" name="Google Shape;2833;p50"/>
            <p:cNvSpPr txBox="1"/>
            <p:nvPr/>
          </p:nvSpPr>
          <p:spPr>
            <a:xfrm>
              <a:off x="3375" y="271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cxnSp>
          <p:nvCxnSpPr>
            <p:cNvPr id="2834" name="Google Shape;2834;p50"/>
            <p:cNvCxnSpPr/>
            <p:nvPr/>
          </p:nvCxnSpPr>
          <p:spPr>
            <a:xfrm flipH="1" rot="10800000">
              <a:off x="3727" y="2837"/>
              <a:ext cx="2" cy="38"/>
            </a:xfrm>
            <a:prstGeom prst="straightConnector1">
              <a:avLst/>
            </a:prstGeom>
            <a:noFill/>
            <a:ln cap="flat" cmpd="sng" w="9525">
              <a:solidFill>
                <a:srgbClr val="000000"/>
              </a:solidFill>
              <a:prstDash val="solid"/>
              <a:miter lim="800000"/>
              <a:headEnd len="med" w="med" type="none"/>
              <a:tailEnd len="med" w="med" type="none"/>
            </a:ln>
          </p:spPr>
        </p:cxnSp>
        <p:cxnSp>
          <p:nvCxnSpPr>
            <p:cNvPr id="2835" name="Google Shape;2835;p50"/>
            <p:cNvCxnSpPr/>
            <p:nvPr/>
          </p:nvCxnSpPr>
          <p:spPr>
            <a:xfrm flipH="1" rot="10800000">
              <a:off x="4070" y="2837"/>
              <a:ext cx="1" cy="38"/>
            </a:xfrm>
            <a:prstGeom prst="straightConnector1">
              <a:avLst/>
            </a:prstGeom>
            <a:noFill/>
            <a:ln cap="flat" cmpd="sng" w="9525">
              <a:solidFill>
                <a:srgbClr val="000000"/>
              </a:solidFill>
              <a:prstDash val="solid"/>
              <a:miter lim="800000"/>
              <a:headEnd len="med" w="med" type="none"/>
              <a:tailEnd len="med" w="med" type="none"/>
            </a:ln>
          </p:spPr>
        </p:cxnSp>
        <p:sp>
          <p:nvSpPr>
            <p:cNvPr id="2836" name="Google Shape;2836;p50"/>
            <p:cNvSpPr txBox="1"/>
            <p:nvPr/>
          </p:nvSpPr>
          <p:spPr>
            <a:xfrm>
              <a:off x="3680" y="2714"/>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837" name="Google Shape;2837;p50"/>
            <p:cNvSpPr txBox="1"/>
            <p:nvPr/>
          </p:nvSpPr>
          <p:spPr>
            <a:xfrm>
              <a:off x="3725" y="271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838" name="Google Shape;2838;p50"/>
            <p:cNvSpPr txBox="1"/>
            <p:nvPr/>
          </p:nvSpPr>
          <p:spPr>
            <a:xfrm>
              <a:off x="4025" y="271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839" name="Google Shape;2839;p50"/>
            <p:cNvSpPr txBox="1"/>
            <p:nvPr/>
          </p:nvSpPr>
          <p:spPr>
            <a:xfrm>
              <a:off x="4067" y="271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sp>
          <p:nvSpPr>
            <p:cNvPr id="2840" name="Google Shape;2840;p50"/>
            <p:cNvSpPr txBox="1"/>
            <p:nvPr/>
          </p:nvSpPr>
          <p:spPr>
            <a:xfrm>
              <a:off x="1659" y="3003"/>
              <a:ext cx="2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841" name="Google Shape;2841;p50"/>
            <p:cNvSpPr txBox="1"/>
            <p:nvPr/>
          </p:nvSpPr>
          <p:spPr>
            <a:xfrm>
              <a:off x="1678" y="3003"/>
              <a:ext cx="41"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842" name="Google Shape;2842;p50"/>
            <p:cNvSpPr txBox="1"/>
            <p:nvPr/>
          </p:nvSpPr>
          <p:spPr>
            <a:xfrm>
              <a:off x="1715" y="3003"/>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843" name="Google Shape;2843;p50"/>
            <p:cNvSpPr txBox="1"/>
            <p:nvPr/>
          </p:nvSpPr>
          <p:spPr>
            <a:xfrm>
              <a:off x="1750" y="3003"/>
              <a:ext cx="2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844" name="Google Shape;2844;p50"/>
            <p:cNvSpPr txBox="1"/>
            <p:nvPr/>
          </p:nvSpPr>
          <p:spPr>
            <a:xfrm>
              <a:off x="1769" y="3003"/>
              <a:ext cx="24"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845" name="Google Shape;2845;p50"/>
            <p:cNvSpPr txBox="1"/>
            <p:nvPr/>
          </p:nvSpPr>
          <p:spPr>
            <a:xfrm>
              <a:off x="1792" y="3003"/>
              <a:ext cx="4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846" name="Google Shape;2846;p50"/>
            <p:cNvSpPr txBox="1"/>
            <p:nvPr/>
          </p:nvSpPr>
          <p:spPr>
            <a:xfrm>
              <a:off x="1829" y="3003"/>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847" name="Google Shape;2847;p50"/>
            <p:cNvSpPr txBox="1"/>
            <p:nvPr/>
          </p:nvSpPr>
          <p:spPr>
            <a:xfrm>
              <a:off x="1864" y="3003"/>
              <a:ext cx="2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848" name="Google Shape;2848;p50"/>
            <p:cNvSpPr txBox="1"/>
            <p:nvPr/>
          </p:nvSpPr>
          <p:spPr>
            <a:xfrm>
              <a:off x="1883" y="3003"/>
              <a:ext cx="1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849" name="Google Shape;2849;p50"/>
            <p:cNvSpPr txBox="1"/>
            <p:nvPr/>
          </p:nvSpPr>
          <p:spPr>
            <a:xfrm>
              <a:off x="1897" y="3003"/>
              <a:ext cx="41"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850" name="Google Shape;2850;p50"/>
            <p:cNvSpPr txBox="1"/>
            <p:nvPr/>
          </p:nvSpPr>
          <p:spPr>
            <a:xfrm>
              <a:off x="1934" y="3003"/>
              <a:ext cx="4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851" name="Google Shape;2851;p50"/>
            <p:cNvSpPr txBox="1"/>
            <p:nvPr/>
          </p:nvSpPr>
          <p:spPr>
            <a:xfrm>
              <a:off x="1743" y="3087"/>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852" name="Google Shape;2852;p50"/>
            <p:cNvSpPr txBox="1"/>
            <p:nvPr/>
          </p:nvSpPr>
          <p:spPr>
            <a:xfrm>
              <a:off x="1762" y="3087"/>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853" name="Google Shape;2853;p50"/>
            <p:cNvSpPr txBox="1"/>
            <p:nvPr/>
          </p:nvSpPr>
          <p:spPr>
            <a:xfrm>
              <a:off x="1799" y="3087"/>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854" name="Google Shape;2854;p50"/>
            <p:cNvSpPr txBox="1"/>
            <p:nvPr/>
          </p:nvSpPr>
          <p:spPr>
            <a:xfrm>
              <a:off x="1818" y="3087"/>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855" name="Google Shape;2855;p50"/>
            <p:cNvSpPr txBox="1"/>
            <p:nvPr/>
          </p:nvSpPr>
          <p:spPr>
            <a:xfrm>
              <a:off x="1853" y="3087"/>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856" name="Google Shape;2856;p50"/>
            <p:cNvSpPr/>
            <p:nvPr/>
          </p:nvSpPr>
          <p:spPr>
            <a:xfrm>
              <a:off x="1948" y="3241"/>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7" name="Google Shape;2857;p50"/>
            <p:cNvSpPr/>
            <p:nvPr/>
          </p:nvSpPr>
          <p:spPr>
            <a:xfrm>
              <a:off x="1643" y="2968"/>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8" name="Google Shape;2858;p50"/>
            <p:cNvSpPr txBox="1"/>
            <p:nvPr/>
          </p:nvSpPr>
          <p:spPr>
            <a:xfrm>
              <a:off x="2191" y="3045"/>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859" name="Google Shape;2859;p50"/>
            <p:cNvSpPr txBox="1"/>
            <p:nvPr/>
          </p:nvSpPr>
          <p:spPr>
            <a:xfrm>
              <a:off x="2240" y="3045"/>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860" name="Google Shape;2860;p50"/>
            <p:cNvSpPr txBox="1"/>
            <p:nvPr/>
          </p:nvSpPr>
          <p:spPr>
            <a:xfrm>
              <a:off x="2277" y="3045"/>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861" name="Google Shape;2861;p50"/>
            <p:cNvSpPr/>
            <p:nvPr/>
          </p:nvSpPr>
          <p:spPr>
            <a:xfrm>
              <a:off x="2167" y="2968"/>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2" name="Google Shape;2862;p50"/>
            <p:cNvSpPr txBox="1"/>
            <p:nvPr/>
          </p:nvSpPr>
          <p:spPr>
            <a:xfrm>
              <a:off x="2459" y="3045"/>
              <a:ext cx="48"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863" name="Google Shape;2863;p50"/>
            <p:cNvSpPr txBox="1"/>
            <p:nvPr/>
          </p:nvSpPr>
          <p:spPr>
            <a:xfrm>
              <a:off x="2503" y="3045"/>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2864" name="Google Shape;2864;p50"/>
            <p:cNvSpPr txBox="1"/>
            <p:nvPr/>
          </p:nvSpPr>
          <p:spPr>
            <a:xfrm>
              <a:off x="2540" y="3045"/>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865" name="Google Shape;2865;p50"/>
            <p:cNvSpPr/>
            <p:nvPr/>
          </p:nvSpPr>
          <p:spPr>
            <a:xfrm>
              <a:off x="2342" y="2968"/>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6" name="Google Shape;2866;p50"/>
            <p:cNvSpPr txBox="1"/>
            <p:nvPr/>
          </p:nvSpPr>
          <p:spPr>
            <a:xfrm>
              <a:off x="2794" y="3003"/>
              <a:ext cx="53"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2867" name="Google Shape;2867;p50"/>
            <p:cNvSpPr txBox="1"/>
            <p:nvPr/>
          </p:nvSpPr>
          <p:spPr>
            <a:xfrm>
              <a:off x="2843" y="3003"/>
              <a:ext cx="4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868" name="Google Shape;2868;p50"/>
            <p:cNvSpPr txBox="1"/>
            <p:nvPr/>
          </p:nvSpPr>
          <p:spPr>
            <a:xfrm>
              <a:off x="2883" y="3003"/>
              <a:ext cx="2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869" name="Google Shape;2869;p50"/>
            <p:cNvSpPr txBox="1"/>
            <p:nvPr/>
          </p:nvSpPr>
          <p:spPr>
            <a:xfrm>
              <a:off x="2902" y="3003"/>
              <a:ext cx="4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870" name="Google Shape;2870;p50"/>
            <p:cNvSpPr txBox="1"/>
            <p:nvPr/>
          </p:nvSpPr>
          <p:spPr>
            <a:xfrm>
              <a:off x="2762" y="3087"/>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871" name="Google Shape;2871;p50"/>
            <p:cNvSpPr txBox="1"/>
            <p:nvPr/>
          </p:nvSpPr>
          <p:spPr>
            <a:xfrm>
              <a:off x="2799" y="3087"/>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872" name="Google Shape;2872;p50"/>
            <p:cNvSpPr txBox="1"/>
            <p:nvPr/>
          </p:nvSpPr>
          <p:spPr>
            <a:xfrm>
              <a:off x="2832" y="3087"/>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873" name="Google Shape;2873;p50"/>
            <p:cNvSpPr txBox="1"/>
            <p:nvPr/>
          </p:nvSpPr>
          <p:spPr>
            <a:xfrm>
              <a:off x="2867" y="3087"/>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874" name="Google Shape;2874;p50"/>
            <p:cNvSpPr txBox="1"/>
            <p:nvPr/>
          </p:nvSpPr>
          <p:spPr>
            <a:xfrm>
              <a:off x="2904" y="3087"/>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875" name="Google Shape;2875;p50"/>
            <p:cNvSpPr txBox="1"/>
            <p:nvPr/>
          </p:nvSpPr>
          <p:spPr>
            <a:xfrm>
              <a:off x="2939" y="3087"/>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876" name="Google Shape;2876;p50"/>
            <p:cNvSpPr/>
            <p:nvPr/>
          </p:nvSpPr>
          <p:spPr>
            <a:xfrm>
              <a:off x="2692" y="2968"/>
              <a:ext cx="350" cy="233"/>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7" name="Google Shape;2877;p50"/>
            <p:cNvSpPr txBox="1"/>
            <p:nvPr/>
          </p:nvSpPr>
          <p:spPr>
            <a:xfrm>
              <a:off x="3072" y="3045"/>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878" name="Google Shape;2878;p50"/>
            <p:cNvSpPr txBox="1"/>
            <p:nvPr/>
          </p:nvSpPr>
          <p:spPr>
            <a:xfrm>
              <a:off x="3121" y="3045"/>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879" name="Google Shape;2879;p50"/>
            <p:cNvSpPr txBox="1"/>
            <p:nvPr/>
          </p:nvSpPr>
          <p:spPr>
            <a:xfrm>
              <a:off x="3158" y="3045"/>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880" name="Google Shape;2880;p50"/>
            <p:cNvSpPr/>
            <p:nvPr/>
          </p:nvSpPr>
          <p:spPr>
            <a:xfrm>
              <a:off x="3042" y="2968"/>
              <a:ext cx="174" cy="233"/>
            </a:xfrm>
            <a:custGeom>
              <a:rect b="b" l="l" r="r" t="t"/>
              <a:pathLst>
                <a:path extrusionOk="0" h="233" w="174">
                  <a:moveTo>
                    <a:pt x="172" y="233"/>
                  </a:moveTo>
                  <a:lnTo>
                    <a:pt x="174" y="0"/>
                  </a:lnTo>
                  <a:lnTo>
                    <a:pt x="0" y="0"/>
                  </a:lnTo>
                  <a:lnTo>
                    <a:pt x="0" y="233"/>
                  </a:lnTo>
                  <a:lnTo>
                    <a:pt x="174"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881" name="Google Shape;2881;p50"/>
            <p:cNvCxnSpPr/>
            <p:nvPr/>
          </p:nvCxnSpPr>
          <p:spPr>
            <a:xfrm flipH="1">
              <a:off x="1678" y="3259"/>
              <a:ext cx="284" cy="1"/>
            </a:xfrm>
            <a:prstGeom prst="straightConnector1">
              <a:avLst/>
            </a:prstGeom>
            <a:noFill/>
            <a:ln cap="flat" cmpd="sng" w="9525">
              <a:solidFill>
                <a:srgbClr val="000000"/>
              </a:solidFill>
              <a:prstDash val="solid"/>
              <a:miter lim="800000"/>
              <a:headEnd len="med" w="med" type="none"/>
              <a:tailEnd len="med" w="med" type="none"/>
            </a:ln>
          </p:spPr>
        </p:cxnSp>
        <p:sp>
          <p:nvSpPr>
            <p:cNvPr id="2882" name="Google Shape;2882;p50"/>
            <p:cNvSpPr/>
            <p:nvPr/>
          </p:nvSpPr>
          <p:spPr>
            <a:xfrm>
              <a:off x="1647" y="3241"/>
              <a:ext cx="40" cy="37"/>
            </a:xfrm>
            <a:custGeom>
              <a:rect b="b" l="l" r="r" t="t"/>
              <a:pathLst>
                <a:path extrusionOk="0" h="37" w="40">
                  <a:moveTo>
                    <a:pt x="38" y="37"/>
                  </a:moveTo>
                  <a:lnTo>
                    <a:pt x="40" y="0"/>
                  </a:lnTo>
                  <a:lnTo>
                    <a:pt x="0" y="18"/>
                  </a:lnTo>
                  <a:lnTo>
                    <a:pt x="40" y="37"/>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3" name="Google Shape;2883;p50"/>
            <p:cNvSpPr txBox="1"/>
            <p:nvPr/>
          </p:nvSpPr>
          <p:spPr>
            <a:xfrm>
              <a:off x="1438" y="2779"/>
              <a:ext cx="50"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2884" name="Google Shape;2884;p50"/>
            <p:cNvSpPr txBox="1"/>
            <p:nvPr/>
          </p:nvSpPr>
          <p:spPr>
            <a:xfrm>
              <a:off x="1484" y="2779"/>
              <a:ext cx="19"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2885" name="Google Shape;2885;p50"/>
            <p:cNvSpPr txBox="1"/>
            <p:nvPr/>
          </p:nvSpPr>
          <p:spPr>
            <a:xfrm>
              <a:off x="1503" y="2779"/>
              <a:ext cx="67"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2886" name="Google Shape;2886;p50"/>
            <p:cNvSpPr txBox="1"/>
            <p:nvPr/>
          </p:nvSpPr>
          <p:spPr>
            <a:xfrm>
              <a:off x="1566" y="2779"/>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2887" name="Google Shape;2887;p50"/>
            <p:cNvSpPr txBox="1"/>
            <p:nvPr/>
          </p:nvSpPr>
          <p:spPr>
            <a:xfrm>
              <a:off x="1041" y="3038"/>
              <a:ext cx="1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888" name="Google Shape;2888;p50"/>
            <p:cNvSpPr txBox="1"/>
            <p:nvPr/>
          </p:nvSpPr>
          <p:spPr>
            <a:xfrm>
              <a:off x="1058" y="3038"/>
              <a:ext cx="5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889" name="Google Shape;2889;p50"/>
            <p:cNvSpPr txBox="1"/>
            <p:nvPr/>
          </p:nvSpPr>
          <p:spPr>
            <a:xfrm>
              <a:off x="1116" y="3038"/>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890" name="Google Shape;2890;p50"/>
            <p:cNvSpPr txBox="1"/>
            <p:nvPr/>
          </p:nvSpPr>
          <p:spPr>
            <a:xfrm>
              <a:off x="1137" y="3038"/>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891" name="Google Shape;2891;p50"/>
            <p:cNvSpPr txBox="1"/>
            <p:nvPr/>
          </p:nvSpPr>
          <p:spPr>
            <a:xfrm>
              <a:off x="1179" y="3038"/>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892" name="Google Shape;2892;p50"/>
            <p:cNvSpPr txBox="1"/>
            <p:nvPr/>
          </p:nvSpPr>
          <p:spPr>
            <a:xfrm>
              <a:off x="1223" y="3038"/>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893" name="Google Shape;2893;p50"/>
            <p:cNvSpPr txBox="1"/>
            <p:nvPr/>
          </p:nvSpPr>
          <p:spPr>
            <a:xfrm>
              <a:off x="1244" y="3038"/>
              <a:ext cx="23"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894" name="Google Shape;2894;p50"/>
            <p:cNvSpPr txBox="1"/>
            <p:nvPr/>
          </p:nvSpPr>
          <p:spPr>
            <a:xfrm>
              <a:off x="1265" y="3038"/>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1</a:t>
              </a:r>
              <a:endParaRPr/>
            </a:p>
          </p:txBody>
        </p:sp>
        <p:sp>
          <p:nvSpPr>
            <p:cNvPr id="2895" name="Google Shape;2895;p50"/>
            <p:cNvSpPr txBox="1"/>
            <p:nvPr/>
          </p:nvSpPr>
          <p:spPr>
            <a:xfrm>
              <a:off x="1309" y="3038"/>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896" name="Google Shape;2896;p50"/>
            <p:cNvSpPr txBox="1"/>
            <p:nvPr/>
          </p:nvSpPr>
          <p:spPr>
            <a:xfrm>
              <a:off x="1351" y="3038"/>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897" name="Google Shape;2897;p50"/>
            <p:cNvSpPr txBox="1"/>
            <p:nvPr/>
          </p:nvSpPr>
          <p:spPr>
            <a:xfrm>
              <a:off x="1396" y="3038"/>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898" name="Google Shape;2898;p50"/>
            <p:cNvSpPr txBox="1"/>
            <p:nvPr/>
          </p:nvSpPr>
          <p:spPr>
            <a:xfrm>
              <a:off x="1421" y="3038"/>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899" name="Google Shape;2899;p50"/>
            <p:cNvSpPr txBox="1"/>
            <p:nvPr/>
          </p:nvSpPr>
          <p:spPr>
            <a:xfrm>
              <a:off x="1466" y="3038"/>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00" name="Google Shape;2900;p50"/>
            <p:cNvSpPr txBox="1"/>
            <p:nvPr/>
          </p:nvSpPr>
          <p:spPr>
            <a:xfrm>
              <a:off x="1508" y="3038"/>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01" name="Google Shape;2901;p50"/>
            <p:cNvSpPr txBox="1"/>
            <p:nvPr/>
          </p:nvSpPr>
          <p:spPr>
            <a:xfrm>
              <a:off x="1041" y="3271"/>
              <a:ext cx="18"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902" name="Google Shape;2902;p50"/>
            <p:cNvSpPr txBox="1"/>
            <p:nvPr/>
          </p:nvSpPr>
          <p:spPr>
            <a:xfrm>
              <a:off x="1058" y="3271"/>
              <a:ext cx="58"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903" name="Google Shape;2903;p50"/>
            <p:cNvSpPr txBox="1"/>
            <p:nvPr/>
          </p:nvSpPr>
          <p:spPr>
            <a:xfrm>
              <a:off x="1116" y="3271"/>
              <a:ext cx="22"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904" name="Google Shape;2904;p50"/>
            <p:cNvSpPr txBox="1"/>
            <p:nvPr/>
          </p:nvSpPr>
          <p:spPr>
            <a:xfrm>
              <a:off x="1137" y="3271"/>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05" name="Google Shape;2905;p50"/>
            <p:cNvSpPr txBox="1"/>
            <p:nvPr/>
          </p:nvSpPr>
          <p:spPr>
            <a:xfrm>
              <a:off x="1179" y="3271"/>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906" name="Google Shape;2906;p50"/>
            <p:cNvSpPr txBox="1"/>
            <p:nvPr/>
          </p:nvSpPr>
          <p:spPr>
            <a:xfrm>
              <a:off x="1223" y="3271"/>
              <a:ext cx="22"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07" name="Google Shape;2907;p50"/>
            <p:cNvSpPr txBox="1"/>
            <p:nvPr/>
          </p:nvSpPr>
          <p:spPr>
            <a:xfrm>
              <a:off x="1244" y="3271"/>
              <a:ext cx="23"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908" name="Google Shape;2908;p50"/>
            <p:cNvSpPr txBox="1"/>
            <p:nvPr/>
          </p:nvSpPr>
          <p:spPr>
            <a:xfrm>
              <a:off x="1265" y="3271"/>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909" name="Google Shape;2909;p50"/>
            <p:cNvSpPr txBox="1"/>
            <p:nvPr/>
          </p:nvSpPr>
          <p:spPr>
            <a:xfrm>
              <a:off x="1309" y="3271"/>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10" name="Google Shape;2910;p50"/>
            <p:cNvSpPr txBox="1"/>
            <p:nvPr/>
          </p:nvSpPr>
          <p:spPr>
            <a:xfrm>
              <a:off x="1351" y="3271"/>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11" name="Google Shape;2911;p50"/>
            <p:cNvSpPr txBox="1"/>
            <p:nvPr/>
          </p:nvSpPr>
          <p:spPr>
            <a:xfrm>
              <a:off x="1396" y="3271"/>
              <a:ext cx="27"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12" name="Google Shape;2912;p50"/>
            <p:cNvSpPr txBox="1"/>
            <p:nvPr/>
          </p:nvSpPr>
          <p:spPr>
            <a:xfrm>
              <a:off x="1421" y="3271"/>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13" name="Google Shape;2913;p50"/>
            <p:cNvSpPr txBox="1"/>
            <p:nvPr/>
          </p:nvSpPr>
          <p:spPr>
            <a:xfrm>
              <a:off x="1466" y="3271"/>
              <a:ext cx="45"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14" name="Google Shape;2914;p50"/>
            <p:cNvSpPr txBox="1"/>
            <p:nvPr/>
          </p:nvSpPr>
          <p:spPr>
            <a:xfrm>
              <a:off x="1508" y="3271"/>
              <a:ext cx="27"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15" name="Google Shape;2915;p50"/>
            <p:cNvSpPr txBox="1"/>
            <p:nvPr/>
          </p:nvSpPr>
          <p:spPr>
            <a:xfrm>
              <a:off x="1041" y="3504"/>
              <a:ext cx="1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2916" name="Google Shape;2916;p50"/>
            <p:cNvSpPr txBox="1"/>
            <p:nvPr/>
          </p:nvSpPr>
          <p:spPr>
            <a:xfrm>
              <a:off x="1058" y="3504"/>
              <a:ext cx="5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2917" name="Google Shape;2917;p50"/>
            <p:cNvSpPr txBox="1"/>
            <p:nvPr/>
          </p:nvSpPr>
          <p:spPr>
            <a:xfrm>
              <a:off x="1116" y="3504"/>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918" name="Google Shape;2918;p50"/>
            <p:cNvSpPr txBox="1"/>
            <p:nvPr/>
          </p:nvSpPr>
          <p:spPr>
            <a:xfrm>
              <a:off x="1137" y="350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19" name="Google Shape;2919;p50"/>
            <p:cNvSpPr txBox="1"/>
            <p:nvPr/>
          </p:nvSpPr>
          <p:spPr>
            <a:xfrm>
              <a:off x="1179" y="350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2920" name="Google Shape;2920;p50"/>
            <p:cNvSpPr txBox="1"/>
            <p:nvPr/>
          </p:nvSpPr>
          <p:spPr>
            <a:xfrm>
              <a:off x="1223" y="3504"/>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21" name="Google Shape;2921;p50"/>
            <p:cNvSpPr txBox="1"/>
            <p:nvPr/>
          </p:nvSpPr>
          <p:spPr>
            <a:xfrm>
              <a:off x="1244" y="3504"/>
              <a:ext cx="23"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922" name="Google Shape;2922;p50"/>
            <p:cNvSpPr txBox="1"/>
            <p:nvPr/>
          </p:nvSpPr>
          <p:spPr>
            <a:xfrm>
              <a:off x="1265" y="350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3</a:t>
              </a:r>
              <a:endParaRPr/>
            </a:p>
          </p:txBody>
        </p:sp>
        <p:sp>
          <p:nvSpPr>
            <p:cNvPr id="2923" name="Google Shape;2923;p50"/>
            <p:cNvSpPr txBox="1"/>
            <p:nvPr/>
          </p:nvSpPr>
          <p:spPr>
            <a:xfrm>
              <a:off x="1309" y="350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24" name="Google Shape;2924;p50"/>
            <p:cNvSpPr txBox="1"/>
            <p:nvPr/>
          </p:nvSpPr>
          <p:spPr>
            <a:xfrm>
              <a:off x="1351" y="350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25" name="Google Shape;2925;p50"/>
            <p:cNvSpPr txBox="1"/>
            <p:nvPr/>
          </p:nvSpPr>
          <p:spPr>
            <a:xfrm>
              <a:off x="1396" y="3504"/>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26" name="Google Shape;2926;p50"/>
            <p:cNvSpPr txBox="1"/>
            <p:nvPr/>
          </p:nvSpPr>
          <p:spPr>
            <a:xfrm>
              <a:off x="1421" y="350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2927" name="Google Shape;2927;p50"/>
            <p:cNvSpPr txBox="1"/>
            <p:nvPr/>
          </p:nvSpPr>
          <p:spPr>
            <a:xfrm>
              <a:off x="1466" y="3504"/>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2928" name="Google Shape;2928;p50"/>
            <p:cNvSpPr txBox="1"/>
            <p:nvPr/>
          </p:nvSpPr>
          <p:spPr>
            <a:xfrm>
              <a:off x="1508" y="3504"/>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cxnSp>
          <p:nvCxnSpPr>
            <p:cNvPr id="2929" name="Google Shape;2929;p50"/>
            <p:cNvCxnSpPr/>
            <p:nvPr/>
          </p:nvCxnSpPr>
          <p:spPr>
            <a:xfrm flipH="1">
              <a:off x="960" y="3047"/>
              <a:ext cx="2" cy="889"/>
            </a:xfrm>
            <a:prstGeom prst="straightConnector1">
              <a:avLst/>
            </a:prstGeom>
            <a:noFill/>
            <a:ln cap="flat" cmpd="sng" w="9525">
              <a:solidFill>
                <a:srgbClr val="000000"/>
              </a:solidFill>
              <a:prstDash val="solid"/>
              <a:miter lim="800000"/>
              <a:headEnd len="med" w="med" type="none"/>
              <a:tailEnd len="med" w="med" type="none"/>
            </a:ln>
          </p:spPr>
        </p:cxnSp>
        <p:sp>
          <p:nvSpPr>
            <p:cNvPr id="2930" name="Google Shape;2930;p50"/>
            <p:cNvSpPr/>
            <p:nvPr/>
          </p:nvSpPr>
          <p:spPr>
            <a:xfrm>
              <a:off x="943" y="3897"/>
              <a:ext cx="40" cy="39"/>
            </a:xfrm>
            <a:custGeom>
              <a:rect b="b" l="l" r="r" t="t"/>
              <a:pathLst>
                <a:path extrusionOk="0" h="39" w="40">
                  <a:moveTo>
                    <a:pt x="38" y="0"/>
                  </a:moveTo>
                  <a:lnTo>
                    <a:pt x="0" y="0"/>
                  </a:lnTo>
                  <a:lnTo>
                    <a:pt x="19" y="39"/>
                  </a:lnTo>
                  <a:lnTo>
                    <a:pt x="40"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1" name="Google Shape;2931;p50"/>
            <p:cNvSpPr txBox="1"/>
            <p:nvPr/>
          </p:nvSpPr>
          <p:spPr>
            <a:xfrm>
              <a:off x="1741" y="3278"/>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932" name="Google Shape;2932;p50"/>
            <p:cNvSpPr txBox="1"/>
            <p:nvPr/>
          </p:nvSpPr>
          <p:spPr>
            <a:xfrm>
              <a:off x="1783" y="3278"/>
              <a:ext cx="22"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933" name="Google Shape;2933;p50"/>
            <p:cNvSpPr txBox="1"/>
            <p:nvPr/>
          </p:nvSpPr>
          <p:spPr>
            <a:xfrm>
              <a:off x="1806" y="3278"/>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934" name="Google Shape;2934;p50"/>
            <p:cNvSpPr txBox="1"/>
            <p:nvPr/>
          </p:nvSpPr>
          <p:spPr>
            <a:xfrm>
              <a:off x="1848" y="3278"/>
              <a:ext cx="40"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935" name="Google Shape;2935;p50"/>
            <p:cNvSpPr txBox="1"/>
            <p:nvPr/>
          </p:nvSpPr>
          <p:spPr>
            <a:xfrm>
              <a:off x="2009" y="3236"/>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936" name="Google Shape;2936;p50"/>
            <p:cNvSpPr txBox="1"/>
            <p:nvPr/>
          </p:nvSpPr>
          <p:spPr>
            <a:xfrm>
              <a:off x="2027" y="3236"/>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937" name="Google Shape;2937;p50"/>
            <p:cNvSpPr txBox="1"/>
            <p:nvPr/>
          </p:nvSpPr>
          <p:spPr>
            <a:xfrm>
              <a:off x="2065" y="3236"/>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938" name="Google Shape;2938;p50"/>
            <p:cNvSpPr txBox="1"/>
            <p:nvPr/>
          </p:nvSpPr>
          <p:spPr>
            <a:xfrm>
              <a:off x="2100" y="3236"/>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39" name="Google Shape;2939;p50"/>
            <p:cNvSpPr txBox="1"/>
            <p:nvPr/>
          </p:nvSpPr>
          <p:spPr>
            <a:xfrm>
              <a:off x="2118" y="3236"/>
              <a:ext cx="24"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940" name="Google Shape;2940;p50"/>
            <p:cNvSpPr txBox="1"/>
            <p:nvPr/>
          </p:nvSpPr>
          <p:spPr>
            <a:xfrm>
              <a:off x="2142" y="3236"/>
              <a:ext cx="4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941" name="Google Shape;2941;p50"/>
            <p:cNvSpPr txBox="1"/>
            <p:nvPr/>
          </p:nvSpPr>
          <p:spPr>
            <a:xfrm>
              <a:off x="2179" y="3236"/>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942" name="Google Shape;2942;p50"/>
            <p:cNvSpPr txBox="1"/>
            <p:nvPr/>
          </p:nvSpPr>
          <p:spPr>
            <a:xfrm>
              <a:off x="2214" y="3236"/>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43" name="Google Shape;2943;p50"/>
            <p:cNvSpPr txBox="1"/>
            <p:nvPr/>
          </p:nvSpPr>
          <p:spPr>
            <a:xfrm>
              <a:off x="2233" y="3236"/>
              <a:ext cx="1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944" name="Google Shape;2944;p50"/>
            <p:cNvSpPr txBox="1"/>
            <p:nvPr/>
          </p:nvSpPr>
          <p:spPr>
            <a:xfrm>
              <a:off x="2247" y="3236"/>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945" name="Google Shape;2945;p50"/>
            <p:cNvSpPr txBox="1"/>
            <p:nvPr/>
          </p:nvSpPr>
          <p:spPr>
            <a:xfrm>
              <a:off x="2284" y="3236"/>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946" name="Google Shape;2946;p50"/>
            <p:cNvSpPr txBox="1"/>
            <p:nvPr/>
          </p:nvSpPr>
          <p:spPr>
            <a:xfrm>
              <a:off x="2324" y="3236"/>
              <a:ext cx="1" cy="1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7" name="Google Shape;2947;p50"/>
            <p:cNvSpPr txBox="1"/>
            <p:nvPr/>
          </p:nvSpPr>
          <p:spPr>
            <a:xfrm>
              <a:off x="2093" y="3320"/>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948" name="Google Shape;2948;p50"/>
            <p:cNvSpPr txBox="1"/>
            <p:nvPr/>
          </p:nvSpPr>
          <p:spPr>
            <a:xfrm>
              <a:off x="2111" y="332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949" name="Google Shape;2949;p50"/>
            <p:cNvSpPr txBox="1"/>
            <p:nvPr/>
          </p:nvSpPr>
          <p:spPr>
            <a:xfrm>
              <a:off x="2149" y="3320"/>
              <a:ext cx="2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50" name="Google Shape;2950;p50"/>
            <p:cNvSpPr txBox="1"/>
            <p:nvPr/>
          </p:nvSpPr>
          <p:spPr>
            <a:xfrm>
              <a:off x="2167" y="3320"/>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951" name="Google Shape;2951;p50"/>
            <p:cNvSpPr txBox="1"/>
            <p:nvPr/>
          </p:nvSpPr>
          <p:spPr>
            <a:xfrm>
              <a:off x="2202" y="332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952" name="Google Shape;2952;p50"/>
            <p:cNvSpPr/>
            <p:nvPr/>
          </p:nvSpPr>
          <p:spPr>
            <a:xfrm>
              <a:off x="2298" y="3474"/>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3" name="Google Shape;2953;p50"/>
            <p:cNvSpPr/>
            <p:nvPr/>
          </p:nvSpPr>
          <p:spPr>
            <a:xfrm>
              <a:off x="1992" y="3201"/>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4" name="Google Shape;2954;p50"/>
            <p:cNvSpPr txBox="1"/>
            <p:nvPr/>
          </p:nvSpPr>
          <p:spPr>
            <a:xfrm>
              <a:off x="2540" y="3278"/>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955" name="Google Shape;2955;p50"/>
            <p:cNvSpPr txBox="1"/>
            <p:nvPr/>
          </p:nvSpPr>
          <p:spPr>
            <a:xfrm>
              <a:off x="2589" y="3278"/>
              <a:ext cx="4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956" name="Google Shape;2956;p50"/>
            <p:cNvSpPr txBox="1"/>
            <p:nvPr/>
          </p:nvSpPr>
          <p:spPr>
            <a:xfrm>
              <a:off x="2627" y="3278"/>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957" name="Google Shape;2957;p50"/>
            <p:cNvSpPr/>
            <p:nvPr/>
          </p:nvSpPr>
          <p:spPr>
            <a:xfrm>
              <a:off x="2517" y="3201"/>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8" name="Google Shape;2958;p50"/>
            <p:cNvSpPr txBox="1"/>
            <p:nvPr/>
          </p:nvSpPr>
          <p:spPr>
            <a:xfrm>
              <a:off x="2808" y="3278"/>
              <a:ext cx="49"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959" name="Google Shape;2959;p50"/>
            <p:cNvSpPr txBox="1"/>
            <p:nvPr/>
          </p:nvSpPr>
          <p:spPr>
            <a:xfrm>
              <a:off x="2853" y="3278"/>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2960" name="Google Shape;2960;p50"/>
            <p:cNvSpPr txBox="1"/>
            <p:nvPr/>
          </p:nvSpPr>
          <p:spPr>
            <a:xfrm>
              <a:off x="2890" y="3278"/>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961" name="Google Shape;2961;p50"/>
            <p:cNvSpPr/>
            <p:nvPr/>
          </p:nvSpPr>
          <p:spPr>
            <a:xfrm>
              <a:off x="2692" y="3201"/>
              <a:ext cx="350" cy="233"/>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2" name="Google Shape;2962;p50"/>
            <p:cNvSpPr txBox="1"/>
            <p:nvPr/>
          </p:nvSpPr>
          <p:spPr>
            <a:xfrm>
              <a:off x="3144" y="3236"/>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2963" name="Google Shape;2963;p50"/>
            <p:cNvSpPr txBox="1"/>
            <p:nvPr/>
          </p:nvSpPr>
          <p:spPr>
            <a:xfrm>
              <a:off x="3193" y="3236"/>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964" name="Google Shape;2964;p50"/>
            <p:cNvSpPr txBox="1"/>
            <p:nvPr/>
          </p:nvSpPr>
          <p:spPr>
            <a:xfrm>
              <a:off x="3233" y="3236"/>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65" name="Google Shape;2965;p50"/>
            <p:cNvSpPr txBox="1"/>
            <p:nvPr/>
          </p:nvSpPr>
          <p:spPr>
            <a:xfrm>
              <a:off x="3251" y="3236"/>
              <a:ext cx="4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966" name="Google Shape;2966;p50"/>
            <p:cNvSpPr txBox="1"/>
            <p:nvPr/>
          </p:nvSpPr>
          <p:spPr>
            <a:xfrm>
              <a:off x="3112" y="332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2967" name="Google Shape;2967;p50"/>
            <p:cNvSpPr txBox="1"/>
            <p:nvPr/>
          </p:nvSpPr>
          <p:spPr>
            <a:xfrm>
              <a:off x="3149" y="3320"/>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968" name="Google Shape;2968;p50"/>
            <p:cNvSpPr txBox="1"/>
            <p:nvPr/>
          </p:nvSpPr>
          <p:spPr>
            <a:xfrm>
              <a:off x="3181" y="3320"/>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969" name="Google Shape;2969;p50"/>
            <p:cNvSpPr txBox="1"/>
            <p:nvPr/>
          </p:nvSpPr>
          <p:spPr>
            <a:xfrm>
              <a:off x="3216" y="332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970" name="Google Shape;2970;p50"/>
            <p:cNvSpPr txBox="1"/>
            <p:nvPr/>
          </p:nvSpPr>
          <p:spPr>
            <a:xfrm>
              <a:off x="3254" y="3320"/>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971" name="Google Shape;2971;p50"/>
            <p:cNvSpPr txBox="1"/>
            <p:nvPr/>
          </p:nvSpPr>
          <p:spPr>
            <a:xfrm>
              <a:off x="3289" y="3320"/>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972" name="Google Shape;2972;p50"/>
            <p:cNvSpPr/>
            <p:nvPr/>
          </p:nvSpPr>
          <p:spPr>
            <a:xfrm>
              <a:off x="3042" y="3201"/>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3" name="Google Shape;2973;p50"/>
            <p:cNvSpPr txBox="1"/>
            <p:nvPr/>
          </p:nvSpPr>
          <p:spPr>
            <a:xfrm>
              <a:off x="3422" y="3278"/>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974" name="Google Shape;2974;p50"/>
            <p:cNvSpPr txBox="1"/>
            <p:nvPr/>
          </p:nvSpPr>
          <p:spPr>
            <a:xfrm>
              <a:off x="3471" y="3278"/>
              <a:ext cx="4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975" name="Google Shape;2975;p50"/>
            <p:cNvSpPr txBox="1"/>
            <p:nvPr/>
          </p:nvSpPr>
          <p:spPr>
            <a:xfrm>
              <a:off x="3508" y="3278"/>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2976" name="Google Shape;2976;p50"/>
            <p:cNvSpPr/>
            <p:nvPr/>
          </p:nvSpPr>
          <p:spPr>
            <a:xfrm>
              <a:off x="3391" y="3201"/>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77" name="Google Shape;2977;p50"/>
            <p:cNvCxnSpPr/>
            <p:nvPr/>
          </p:nvCxnSpPr>
          <p:spPr>
            <a:xfrm flipH="1">
              <a:off x="2027" y="3492"/>
              <a:ext cx="285" cy="1"/>
            </a:xfrm>
            <a:prstGeom prst="straightConnector1">
              <a:avLst/>
            </a:prstGeom>
            <a:noFill/>
            <a:ln cap="flat" cmpd="sng" w="9525">
              <a:solidFill>
                <a:srgbClr val="000000"/>
              </a:solidFill>
              <a:prstDash val="solid"/>
              <a:miter lim="800000"/>
              <a:headEnd len="med" w="med" type="none"/>
              <a:tailEnd len="med" w="med" type="none"/>
            </a:ln>
          </p:spPr>
        </p:cxnSp>
        <p:sp>
          <p:nvSpPr>
            <p:cNvPr id="2978" name="Google Shape;2978;p50"/>
            <p:cNvSpPr/>
            <p:nvPr/>
          </p:nvSpPr>
          <p:spPr>
            <a:xfrm>
              <a:off x="1997" y="3474"/>
              <a:ext cx="40" cy="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9" name="Google Shape;2979;p50"/>
            <p:cNvSpPr txBox="1"/>
            <p:nvPr/>
          </p:nvSpPr>
          <p:spPr>
            <a:xfrm>
              <a:off x="2090" y="3511"/>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2980" name="Google Shape;2980;p50"/>
            <p:cNvSpPr txBox="1"/>
            <p:nvPr/>
          </p:nvSpPr>
          <p:spPr>
            <a:xfrm>
              <a:off x="2132" y="3511"/>
              <a:ext cx="23"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2981" name="Google Shape;2981;p50"/>
            <p:cNvSpPr txBox="1"/>
            <p:nvPr/>
          </p:nvSpPr>
          <p:spPr>
            <a:xfrm>
              <a:off x="2156" y="3511"/>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2982" name="Google Shape;2982;p50"/>
            <p:cNvSpPr txBox="1"/>
            <p:nvPr/>
          </p:nvSpPr>
          <p:spPr>
            <a:xfrm>
              <a:off x="2198" y="3511"/>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2983" name="Google Shape;2983;p50"/>
            <p:cNvSpPr txBox="1"/>
            <p:nvPr/>
          </p:nvSpPr>
          <p:spPr>
            <a:xfrm>
              <a:off x="2358" y="3469"/>
              <a:ext cx="2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984" name="Google Shape;2984;p50"/>
            <p:cNvSpPr txBox="1"/>
            <p:nvPr/>
          </p:nvSpPr>
          <p:spPr>
            <a:xfrm>
              <a:off x="2377" y="3469"/>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985" name="Google Shape;2985;p50"/>
            <p:cNvSpPr txBox="1"/>
            <p:nvPr/>
          </p:nvSpPr>
          <p:spPr>
            <a:xfrm>
              <a:off x="2414" y="3469"/>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2986" name="Google Shape;2986;p50"/>
            <p:cNvSpPr txBox="1"/>
            <p:nvPr/>
          </p:nvSpPr>
          <p:spPr>
            <a:xfrm>
              <a:off x="2449" y="3469"/>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87" name="Google Shape;2987;p50"/>
            <p:cNvSpPr txBox="1"/>
            <p:nvPr/>
          </p:nvSpPr>
          <p:spPr>
            <a:xfrm>
              <a:off x="2468" y="3469"/>
              <a:ext cx="24"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2988" name="Google Shape;2988;p50"/>
            <p:cNvSpPr txBox="1"/>
            <p:nvPr/>
          </p:nvSpPr>
          <p:spPr>
            <a:xfrm>
              <a:off x="2491" y="3469"/>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2989" name="Google Shape;2989;p50"/>
            <p:cNvSpPr txBox="1"/>
            <p:nvPr/>
          </p:nvSpPr>
          <p:spPr>
            <a:xfrm>
              <a:off x="2529" y="3469"/>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990" name="Google Shape;2990;p50"/>
            <p:cNvSpPr txBox="1"/>
            <p:nvPr/>
          </p:nvSpPr>
          <p:spPr>
            <a:xfrm>
              <a:off x="2564" y="3469"/>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91" name="Google Shape;2991;p50"/>
            <p:cNvSpPr txBox="1"/>
            <p:nvPr/>
          </p:nvSpPr>
          <p:spPr>
            <a:xfrm>
              <a:off x="2582" y="3469"/>
              <a:ext cx="1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2992" name="Google Shape;2992;p50"/>
            <p:cNvSpPr txBox="1"/>
            <p:nvPr/>
          </p:nvSpPr>
          <p:spPr>
            <a:xfrm>
              <a:off x="2596" y="3469"/>
              <a:ext cx="4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2993" name="Google Shape;2993;p50"/>
            <p:cNvSpPr txBox="1"/>
            <p:nvPr/>
          </p:nvSpPr>
          <p:spPr>
            <a:xfrm>
              <a:off x="2634" y="3469"/>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2994" name="Google Shape;2994;p50"/>
            <p:cNvSpPr txBox="1"/>
            <p:nvPr/>
          </p:nvSpPr>
          <p:spPr>
            <a:xfrm>
              <a:off x="2442" y="3553"/>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2995" name="Google Shape;2995;p50"/>
            <p:cNvSpPr txBox="1"/>
            <p:nvPr/>
          </p:nvSpPr>
          <p:spPr>
            <a:xfrm>
              <a:off x="2461" y="3553"/>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2996" name="Google Shape;2996;p50"/>
            <p:cNvSpPr txBox="1"/>
            <p:nvPr/>
          </p:nvSpPr>
          <p:spPr>
            <a:xfrm>
              <a:off x="2498" y="3553"/>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2997" name="Google Shape;2997;p50"/>
            <p:cNvSpPr txBox="1"/>
            <p:nvPr/>
          </p:nvSpPr>
          <p:spPr>
            <a:xfrm>
              <a:off x="2517" y="3553"/>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2998" name="Google Shape;2998;p50"/>
            <p:cNvSpPr txBox="1"/>
            <p:nvPr/>
          </p:nvSpPr>
          <p:spPr>
            <a:xfrm>
              <a:off x="2552" y="3553"/>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2999" name="Google Shape;2999;p50"/>
            <p:cNvSpPr/>
            <p:nvPr/>
          </p:nvSpPr>
          <p:spPr>
            <a:xfrm>
              <a:off x="2342" y="3434"/>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0" name="Google Shape;3000;p50"/>
            <p:cNvSpPr txBox="1"/>
            <p:nvPr/>
          </p:nvSpPr>
          <p:spPr>
            <a:xfrm>
              <a:off x="2890" y="3511"/>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001" name="Google Shape;3001;p50"/>
            <p:cNvSpPr txBox="1"/>
            <p:nvPr/>
          </p:nvSpPr>
          <p:spPr>
            <a:xfrm>
              <a:off x="2939" y="3511"/>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002" name="Google Shape;3002;p50"/>
            <p:cNvSpPr txBox="1"/>
            <p:nvPr/>
          </p:nvSpPr>
          <p:spPr>
            <a:xfrm>
              <a:off x="2976" y="3511"/>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3003" name="Google Shape;3003;p50"/>
            <p:cNvSpPr/>
            <p:nvPr/>
          </p:nvSpPr>
          <p:spPr>
            <a:xfrm>
              <a:off x="2867" y="3434"/>
              <a:ext cx="175" cy="233"/>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4" name="Google Shape;3004;p50"/>
            <p:cNvSpPr txBox="1"/>
            <p:nvPr/>
          </p:nvSpPr>
          <p:spPr>
            <a:xfrm>
              <a:off x="3158" y="3511"/>
              <a:ext cx="48"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005" name="Google Shape;3005;p50"/>
            <p:cNvSpPr txBox="1"/>
            <p:nvPr/>
          </p:nvSpPr>
          <p:spPr>
            <a:xfrm>
              <a:off x="3202" y="3511"/>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3006" name="Google Shape;3006;p50"/>
            <p:cNvSpPr txBox="1"/>
            <p:nvPr/>
          </p:nvSpPr>
          <p:spPr>
            <a:xfrm>
              <a:off x="3240" y="3511"/>
              <a:ext cx="53"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3007" name="Google Shape;3007;p50"/>
            <p:cNvSpPr/>
            <p:nvPr/>
          </p:nvSpPr>
          <p:spPr>
            <a:xfrm>
              <a:off x="3042" y="3434"/>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8" name="Google Shape;3008;p50"/>
            <p:cNvSpPr txBox="1"/>
            <p:nvPr/>
          </p:nvSpPr>
          <p:spPr>
            <a:xfrm>
              <a:off x="3494" y="3469"/>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3009" name="Google Shape;3009;p50"/>
            <p:cNvSpPr txBox="1"/>
            <p:nvPr/>
          </p:nvSpPr>
          <p:spPr>
            <a:xfrm>
              <a:off x="3543" y="3469"/>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010" name="Google Shape;3010;p50"/>
            <p:cNvSpPr txBox="1"/>
            <p:nvPr/>
          </p:nvSpPr>
          <p:spPr>
            <a:xfrm>
              <a:off x="3582" y="3469"/>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011" name="Google Shape;3011;p50"/>
            <p:cNvSpPr txBox="1"/>
            <p:nvPr/>
          </p:nvSpPr>
          <p:spPr>
            <a:xfrm>
              <a:off x="3601" y="3469"/>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012" name="Google Shape;3012;p50"/>
            <p:cNvSpPr txBox="1"/>
            <p:nvPr/>
          </p:nvSpPr>
          <p:spPr>
            <a:xfrm>
              <a:off x="3461" y="3553"/>
              <a:ext cx="4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013" name="Google Shape;3013;p50"/>
            <p:cNvSpPr txBox="1"/>
            <p:nvPr/>
          </p:nvSpPr>
          <p:spPr>
            <a:xfrm>
              <a:off x="3499" y="3553"/>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014" name="Google Shape;3014;p50"/>
            <p:cNvSpPr txBox="1"/>
            <p:nvPr/>
          </p:nvSpPr>
          <p:spPr>
            <a:xfrm>
              <a:off x="3531" y="3553"/>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015" name="Google Shape;3015;p50"/>
            <p:cNvSpPr txBox="1"/>
            <p:nvPr/>
          </p:nvSpPr>
          <p:spPr>
            <a:xfrm>
              <a:off x="3566" y="3553"/>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016" name="Google Shape;3016;p50"/>
            <p:cNvSpPr txBox="1"/>
            <p:nvPr/>
          </p:nvSpPr>
          <p:spPr>
            <a:xfrm>
              <a:off x="3603" y="3553"/>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3017" name="Google Shape;3017;p50"/>
            <p:cNvSpPr txBox="1"/>
            <p:nvPr/>
          </p:nvSpPr>
          <p:spPr>
            <a:xfrm>
              <a:off x="3638" y="3553"/>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3018" name="Google Shape;3018;p50"/>
            <p:cNvSpPr/>
            <p:nvPr/>
          </p:nvSpPr>
          <p:spPr>
            <a:xfrm>
              <a:off x="3391" y="3434"/>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9" name="Google Shape;3019;p50"/>
            <p:cNvSpPr txBox="1"/>
            <p:nvPr/>
          </p:nvSpPr>
          <p:spPr>
            <a:xfrm>
              <a:off x="3771" y="3511"/>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020" name="Google Shape;3020;p50"/>
            <p:cNvSpPr txBox="1"/>
            <p:nvPr/>
          </p:nvSpPr>
          <p:spPr>
            <a:xfrm>
              <a:off x="3820" y="3511"/>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021" name="Google Shape;3021;p50"/>
            <p:cNvSpPr txBox="1"/>
            <p:nvPr/>
          </p:nvSpPr>
          <p:spPr>
            <a:xfrm>
              <a:off x="3858" y="3511"/>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3022" name="Google Shape;3022;p50"/>
            <p:cNvSpPr/>
            <p:nvPr/>
          </p:nvSpPr>
          <p:spPr>
            <a:xfrm>
              <a:off x="3741" y="3434"/>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023" name="Google Shape;3023;p50"/>
            <p:cNvGrpSpPr/>
            <p:nvPr/>
          </p:nvGrpSpPr>
          <p:grpSpPr>
            <a:xfrm>
              <a:off x="2689" y="3936"/>
              <a:ext cx="1727" cy="112"/>
              <a:chOff x="672" y="3995"/>
              <a:chExt cx="1727" cy="112"/>
            </a:xfrm>
          </p:grpSpPr>
          <p:sp>
            <p:nvSpPr>
              <p:cNvPr id="3024" name="Google Shape;3024;p50"/>
              <p:cNvSpPr/>
              <p:nvPr/>
            </p:nvSpPr>
            <p:spPr>
              <a:xfrm>
                <a:off x="973" y="3995"/>
                <a:ext cx="39" cy="37"/>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25" name="Google Shape;3025;p50"/>
              <p:cNvCxnSpPr/>
              <p:nvPr/>
            </p:nvCxnSpPr>
            <p:spPr>
              <a:xfrm flipH="1">
                <a:off x="702" y="4013"/>
                <a:ext cx="285" cy="1"/>
              </a:xfrm>
              <a:prstGeom prst="straightConnector1">
                <a:avLst/>
              </a:prstGeom>
              <a:noFill/>
              <a:ln cap="flat" cmpd="sng" w="9525">
                <a:solidFill>
                  <a:srgbClr val="000000"/>
                </a:solidFill>
                <a:prstDash val="solid"/>
                <a:miter lim="800000"/>
                <a:headEnd len="med" w="med" type="none"/>
                <a:tailEnd len="med" w="med" type="none"/>
              </a:ln>
            </p:spPr>
          </p:cxnSp>
          <p:sp>
            <p:nvSpPr>
              <p:cNvPr id="3026" name="Google Shape;3026;p50"/>
              <p:cNvSpPr/>
              <p:nvPr/>
            </p:nvSpPr>
            <p:spPr>
              <a:xfrm>
                <a:off x="672" y="3995"/>
                <a:ext cx="39" cy="37"/>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7" name="Google Shape;3027;p50"/>
              <p:cNvSpPr txBox="1"/>
              <p:nvPr/>
            </p:nvSpPr>
            <p:spPr>
              <a:xfrm>
                <a:off x="765" y="4032"/>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028" name="Google Shape;3028;p50"/>
              <p:cNvSpPr txBox="1"/>
              <p:nvPr/>
            </p:nvSpPr>
            <p:spPr>
              <a:xfrm>
                <a:off x="807" y="4032"/>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029" name="Google Shape;3029;p50"/>
              <p:cNvSpPr txBox="1"/>
              <p:nvPr/>
            </p:nvSpPr>
            <p:spPr>
              <a:xfrm>
                <a:off x="830"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30" name="Google Shape;3030;p50"/>
              <p:cNvSpPr txBox="1"/>
              <p:nvPr/>
            </p:nvSpPr>
            <p:spPr>
              <a:xfrm>
                <a:off x="872" y="4032"/>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031" name="Google Shape;3031;p50"/>
              <p:cNvSpPr/>
              <p:nvPr/>
            </p:nvSpPr>
            <p:spPr>
              <a:xfrm>
                <a:off x="1318" y="3995"/>
                <a:ext cx="39" cy="37"/>
              </a:xfrm>
              <a:custGeom>
                <a:rect b="b" l="l" r="r" t="t"/>
                <a:pathLst>
                  <a:path extrusionOk="0" h="37" w="39">
                    <a:moveTo>
                      <a:pt x="0" y="37"/>
                    </a:moveTo>
                    <a:lnTo>
                      <a:pt x="2" y="0"/>
                    </a:lnTo>
                    <a:lnTo>
                      <a:pt x="39"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32" name="Google Shape;3032;p50"/>
              <p:cNvCxnSpPr/>
              <p:nvPr/>
            </p:nvCxnSpPr>
            <p:spPr>
              <a:xfrm flipH="1">
                <a:off x="1047" y="4013"/>
                <a:ext cx="287" cy="1"/>
              </a:xfrm>
              <a:prstGeom prst="straightConnector1">
                <a:avLst/>
              </a:prstGeom>
              <a:noFill/>
              <a:ln cap="flat" cmpd="sng" w="9525">
                <a:solidFill>
                  <a:srgbClr val="000000"/>
                </a:solidFill>
                <a:prstDash val="solid"/>
                <a:miter lim="800000"/>
                <a:headEnd len="med" w="med" type="none"/>
                <a:tailEnd len="med" w="med" type="none"/>
              </a:ln>
            </p:spPr>
          </p:cxnSp>
          <p:sp>
            <p:nvSpPr>
              <p:cNvPr id="3033" name="Google Shape;3033;p50"/>
              <p:cNvSpPr/>
              <p:nvPr/>
            </p:nvSpPr>
            <p:spPr>
              <a:xfrm>
                <a:off x="1019" y="3995"/>
                <a:ext cx="38" cy="37"/>
              </a:xfrm>
              <a:custGeom>
                <a:rect b="b" l="l" r="r" t="t"/>
                <a:pathLst>
                  <a:path extrusionOk="0" h="37" w="38">
                    <a:moveTo>
                      <a:pt x="38" y="37"/>
                    </a:moveTo>
                    <a:lnTo>
                      <a:pt x="38" y="0"/>
                    </a:lnTo>
                    <a:lnTo>
                      <a:pt x="0" y="18"/>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4" name="Google Shape;3034;p50"/>
              <p:cNvSpPr txBox="1"/>
              <p:nvPr/>
            </p:nvSpPr>
            <p:spPr>
              <a:xfrm>
                <a:off x="1112"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035" name="Google Shape;3035;p50"/>
              <p:cNvSpPr txBox="1"/>
              <p:nvPr/>
            </p:nvSpPr>
            <p:spPr>
              <a:xfrm>
                <a:off x="1154" y="4032"/>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036" name="Google Shape;3036;p50"/>
              <p:cNvSpPr txBox="1"/>
              <p:nvPr/>
            </p:nvSpPr>
            <p:spPr>
              <a:xfrm>
                <a:off x="1175" y="4032"/>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37" name="Google Shape;3037;p50"/>
              <p:cNvSpPr txBox="1"/>
              <p:nvPr/>
            </p:nvSpPr>
            <p:spPr>
              <a:xfrm>
                <a:off x="1220" y="4032"/>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038" name="Google Shape;3038;p50"/>
              <p:cNvSpPr/>
              <p:nvPr/>
            </p:nvSpPr>
            <p:spPr>
              <a:xfrm>
                <a:off x="1665" y="3995"/>
                <a:ext cx="40" cy="37"/>
              </a:xfrm>
              <a:custGeom>
                <a:rect b="b" l="l" r="r" t="t"/>
                <a:pathLst>
                  <a:path extrusionOk="0" h="37" w="40">
                    <a:moveTo>
                      <a:pt x="0" y="37"/>
                    </a:moveTo>
                    <a:lnTo>
                      <a:pt x="2" y="0"/>
                    </a:lnTo>
                    <a:lnTo>
                      <a:pt x="40"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39" name="Google Shape;3039;p50"/>
              <p:cNvCxnSpPr/>
              <p:nvPr/>
            </p:nvCxnSpPr>
            <p:spPr>
              <a:xfrm flipH="1">
                <a:off x="1395" y="4013"/>
                <a:ext cx="284" cy="1"/>
              </a:xfrm>
              <a:prstGeom prst="straightConnector1">
                <a:avLst/>
              </a:prstGeom>
              <a:noFill/>
              <a:ln cap="flat" cmpd="sng" w="9525">
                <a:solidFill>
                  <a:srgbClr val="000000"/>
                </a:solidFill>
                <a:prstDash val="solid"/>
                <a:miter lim="800000"/>
                <a:headEnd len="med" w="med" type="none"/>
                <a:tailEnd len="med" w="med" type="none"/>
              </a:ln>
            </p:spPr>
          </p:cxnSp>
          <p:sp>
            <p:nvSpPr>
              <p:cNvPr id="3040" name="Google Shape;3040;p50"/>
              <p:cNvSpPr/>
              <p:nvPr/>
            </p:nvSpPr>
            <p:spPr>
              <a:xfrm>
                <a:off x="1364" y="3995"/>
                <a:ext cx="40" cy="37"/>
              </a:xfrm>
              <a:custGeom>
                <a:rect b="b" l="l" r="r" t="t"/>
                <a:pathLst>
                  <a:path extrusionOk="0" h="37" w="40">
                    <a:moveTo>
                      <a:pt x="40" y="37"/>
                    </a:moveTo>
                    <a:lnTo>
                      <a:pt x="40" y="0"/>
                    </a:lnTo>
                    <a:lnTo>
                      <a:pt x="0" y="18"/>
                    </a:lnTo>
                    <a:lnTo>
                      <a:pt x="4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1" name="Google Shape;3041;p50"/>
              <p:cNvSpPr txBox="1"/>
              <p:nvPr/>
            </p:nvSpPr>
            <p:spPr>
              <a:xfrm>
                <a:off x="1458"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042" name="Google Shape;3042;p50"/>
              <p:cNvSpPr txBox="1"/>
              <p:nvPr/>
            </p:nvSpPr>
            <p:spPr>
              <a:xfrm>
                <a:off x="1502" y="4032"/>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043" name="Google Shape;3043;p50"/>
              <p:cNvSpPr txBox="1"/>
              <p:nvPr/>
            </p:nvSpPr>
            <p:spPr>
              <a:xfrm>
                <a:off x="1523"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44" name="Google Shape;3044;p50"/>
              <p:cNvSpPr txBox="1"/>
              <p:nvPr/>
            </p:nvSpPr>
            <p:spPr>
              <a:xfrm>
                <a:off x="1567" y="4032"/>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045" name="Google Shape;3045;p50"/>
              <p:cNvSpPr/>
              <p:nvPr/>
            </p:nvSpPr>
            <p:spPr>
              <a:xfrm>
                <a:off x="2012" y="3995"/>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46" name="Google Shape;3046;p50"/>
              <p:cNvCxnSpPr/>
              <p:nvPr/>
            </p:nvCxnSpPr>
            <p:spPr>
              <a:xfrm flipH="1">
                <a:off x="1742" y="4013"/>
                <a:ext cx="284" cy="1"/>
              </a:xfrm>
              <a:prstGeom prst="straightConnector1">
                <a:avLst/>
              </a:prstGeom>
              <a:noFill/>
              <a:ln cap="flat" cmpd="sng" w="9525">
                <a:solidFill>
                  <a:srgbClr val="000000"/>
                </a:solidFill>
                <a:prstDash val="solid"/>
                <a:miter lim="800000"/>
                <a:headEnd len="med" w="med" type="none"/>
                <a:tailEnd len="med" w="med" type="none"/>
              </a:ln>
            </p:spPr>
          </p:cxnSp>
          <p:sp>
            <p:nvSpPr>
              <p:cNvPr id="3047" name="Google Shape;3047;p50"/>
              <p:cNvSpPr/>
              <p:nvPr/>
            </p:nvSpPr>
            <p:spPr>
              <a:xfrm>
                <a:off x="1712" y="3995"/>
                <a:ext cx="39" cy="37"/>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8" name="Google Shape;3048;p50"/>
              <p:cNvSpPr txBox="1"/>
              <p:nvPr/>
            </p:nvSpPr>
            <p:spPr>
              <a:xfrm>
                <a:off x="1805"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049" name="Google Shape;3049;p50"/>
              <p:cNvSpPr txBox="1"/>
              <p:nvPr/>
            </p:nvSpPr>
            <p:spPr>
              <a:xfrm>
                <a:off x="1847" y="4032"/>
                <a:ext cx="23"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050" name="Google Shape;3050;p50"/>
              <p:cNvSpPr txBox="1"/>
              <p:nvPr/>
            </p:nvSpPr>
            <p:spPr>
              <a:xfrm>
                <a:off x="1870"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51" name="Google Shape;3051;p50"/>
              <p:cNvSpPr txBox="1"/>
              <p:nvPr/>
            </p:nvSpPr>
            <p:spPr>
              <a:xfrm>
                <a:off x="1912" y="4032"/>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052" name="Google Shape;3052;p50"/>
              <p:cNvSpPr/>
              <p:nvPr/>
            </p:nvSpPr>
            <p:spPr>
              <a:xfrm>
                <a:off x="2360" y="3995"/>
                <a:ext cx="39" cy="37"/>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53" name="Google Shape;3053;p50"/>
              <p:cNvCxnSpPr/>
              <p:nvPr/>
            </p:nvCxnSpPr>
            <p:spPr>
              <a:xfrm flipH="1">
                <a:off x="2089" y="4013"/>
                <a:ext cx="285" cy="1"/>
              </a:xfrm>
              <a:prstGeom prst="straightConnector1">
                <a:avLst/>
              </a:prstGeom>
              <a:noFill/>
              <a:ln cap="flat" cmpd="sng" w="9525">
                <a:solidFill>
                  <a:srgbClr val="000000"/>
                </a:solidFill>
                <a:prstDash val="solid"/>
                <a:miter lim="800000"/>
                <a:headEnd len="med" w="med" type="none"/>
                <a:tailEnd len="med" w="med" type="none"/>
              </a:ln>
            </p:spPr>
          </p:cxnSp>
          <p:sp>
            <p:nvSpPr>
              <p:cNvPr id="3054" name="Google Shape;3054;p50"/>
              <p:cNvSpPr/>
              <p:nvPr/>
            </p:nvSpPr>
            <p:spPr>
              <a:xfrm>
                <a:off x="2059" y="3995"/>
                <a:ext cx="37" cy="37"/>
              </a:xfrm>
              <a:custGeom>
                <a:rect b="b" l="l" r="r" t="t"/>
                <a:pathLst>
                  <a:path extrusionOk="0" h="37" w="37">
                    <a:moveTo>
                      <a:pt x="37" y="37"/>
                    </a:moveTo>
                    <a:lnTo>
                      <a:pt x="37" y="0"/>
                    </a:lnTo>
                    <a:lnTo>
                      <a:pt x="0" y="18"/>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5" name="Google Shape;3055;p50"/>
              <p:cNvSpPr txBox="1"/>
              <p:nvPr/>
            </p:nvSpPr>
            <p:spPr>
              <a:xfrm>
                <a:off x="2152"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056" name="Google Shape;3056;p50"/>
              <p:cNvSpPr txBox="1"/>
              <p:nvPr/>
            </p:nvSpPr>
            <p:spPr>
              <a:xfrm>
                <a:off x="2194" y="4032"/>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057" name="Google Shape;3057;p50"/>
              <p:cNvSpPr txBox="1"/>
              <p:nvPr/>
            </p:nvSpPr>
            <p:spPr>
              <a:xfrm>
                <a:off x="2215" y="403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58" name="Google Shape;3058;p50"/>
              <p:cNvSpPr txBox="1"/>
              <p:nvPr/>
            </p:nvSpPr>
            <p:spPr>
              <a:xfrm>
                <a:off x="2260" y="4032"/>
                <a:ext cx="41"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grpSp>
        <p:sp>
          <p:nvSpPr>
            <p:cNvPr id="3059" name="Google Shape;3059;p50"/>
            <p:cNvSpPr txBox="1"/>
            <p:nvPr/>
          </p:nvSpPr>
          <p:spPr>
            <a:xfrm>
              <a:off x="929" y="2642"/>
              <a:ext cx="53"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P</a:t>
              </a:r>
              <a:endParaRPr/>
            </a:p>
          </p:txBody>
        </p:sp>
        <p:sp>
          <p:nvSpPr>
            <p:cNvPr id="3060" name="Google Shape;3060;p50"/>
            <p:cNvSpPr txBox="1"/>
            <p:nvPr/>
          </p:nvSpPr>
          <p:spPr>
            <a:xfrm>
              <a:off x="983" y="2642"/>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061" name="Google Shape;3061;p50"/>
            <p:cNvSpPr txBox="1"/>
            <p:nvPr/>
          </p:nvSpPr>
          <p:spPr>
            <a:xfrm>
              <a:off x="1009" y="2642"/>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062" name="Google Shape;3062;p50"/>
            <p:cNvSpPr txBox="1"/>
            <p:nvPr/>
          </p:nvSpPr>
          <p:spPr>
            <a:xfrm>
              <a:off x="1051" y="264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g</a:t>
              </a:r>
              <a:endParaRPr/>
            </a:p>
          </p:txBody>
        </p:sp>
        <p:sp>
          <p:nvSpPr>
            <p:cNvPr id="3063" name="Google Shape;3063;p50"/>
            <p:cNvSpPr txBox="1"/>
            <p:nvPr/>
          </p:nvSpPr>
          <p:spPr>
            <a:xfrm>
              <a:off x="1095" y="2642"/>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064" name="Google Shape;3064;p50"/>
            <p:cNvSpPr txBox="1"/>
            <p:nvPr/>
          </p:nvSpPr>
          <p:spPr>
            <a:xfrm>
              <a:off x="1121" y="2642"/>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a:t>
              </a:r>
              <a:endParaRPr/>
            </a:p>
          </p:txBody>
        </p:sp>
        <p:sp>
          <p:nvSpPr>
            <p:cNvPr id="3065" name="Google Shape;3065;p50"/>
            <p:cNvSpPr txBox="1"/>
            <p:nvPr/>
          </p:nvSpPr>
          <p:spPr>
            <a:xfrm>
              <a:off x="1162" y="2642"/>
              <a:ext cx="6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a:t>
              </a:r>
              <a:endParaRPr/>
            </a:p>
          </p:txBody>
        </p:sp>
        <p:sp>
          <p:nvSpPr>
            <p:cNvPr id="3066" name="Google Shape;3066;p50"/>
            <p:cNvSpPr txBox="1"/>
            <p:nvPr/>
          </p:nvSpPr>
          <p:spPr>
            <a:xfrm>
              <a:off x="1228" y="2642"/>
              <a:ext cx="1" cy="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67" name="Google Shape;3067;p50"/>
            <p:cNvSpPr txBox="1"/>
            <p:nvPr/>
          </p:nvSpPr>
          <p:spPr>
            <a:xfrm>
              <a:off x="929" y="2735"/>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3068" name="Google Shape;3068;p50"/>
            <p:cNvSpPr txBox="1"/>
            <p:nvPr/>
          </p:nvSpPr>
          <p:spPr>
            <a:xfrm>
              <a:off x="974" y="2735"/>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x</a:t>
              </a:r>
              <a:endParaRPr/>
            </a:p>
          </p:txBody>
        </p:sp>
        <p:sp>
          <p:nvSpPr>
            <p:cNvPr id="3069" name="Google Shape;3069;p50"/>
            <p:cNvSpPr txBox="1"/>
            <p:nvPr/>
          </p:nvSpPr>
          <p:spPr>
            <a:xfrm>
              <a:off x="1013" y="2735"/>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3070" name="Google Shape;3070;p50"/>
            <p:cNvSpPr txBox="1"/>
            <p:nvPr/>
          </p:nvSpPr>
          <p:spPr>
            <a:xfrm>
              <a:off x="1055" y="2735"/>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3071" name="Google Shape;3071;p50"/>
            <p:cNvSpPr txBox="1"/>
            <p:nvPr/>
          </p:nvSpPr>
          <p:spPr>
            <a:xfrm>
              <a:off x="1095" y="2735"/>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3072" name="Google Shape;3072;p50"/>
            <p:cNvSpPr txBox="1"/>
            <p:nvPr/>
          </p:nvSpPr>
          <p:spPr>
            <a:xfrm>
              <a:off x="1137" y="2735"/>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3073" name="Google Shape;3073;p50"/>
            <p:cNvSpPr txBox="1"/>
            <p:nvPr/>
          </p:nvSpPr>
          <p:spPr>
            <a:xfrm>
              <a:off x="1160" y="2735"/>
              <a:ext cx="1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074" name="Google Shape;3074;p50"/>
            <p:cNvSpPr txBox="1"/>
            <p:nvPr/>
          </p:nvSpPr>
          <p:spPr>
            <a:xfrm>
              <a:off x="1176" y="2735"/>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075" name="Google Shape;3075;p50"/>
            <p:cNvSpPr txBox="1"/>
            <p:nvPr/>
          </p:nvSpPr>
          <p:spPr>
            <a:xfrm>
              <a:off x="1221" y="2735"/>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76" name="Google Shape;3076;p50"/>
            <p:cNvSpPr txBox="1"/>
            <p:nvPr/>
          </p:nvSpPr>
          <p:spPr>
            <a:xfrm>
              <a:off x="929" y="2826"/>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077" name="Google Shape;3077;p50"/>
            <p:cNvSpPr txBox="1"/>
            <p:nvPr/>
          </p:nvSpPr>
          <p:spPr>
            <a:xfrm>
              <a:off x="974" y="2826"/>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078" name="Google Shape;3078;p50"/>
            <p:cNvSpPr txBox="1"/>
            <p:nvPr/>
          </p:nvSpPr>
          <p:spPr>
            <a:xfrm>
              <a:off x="999" y="2826"/>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d</a:t>
              </a:r>
              <a:endParaRPr/>
            </a:p>
          </p:txBody>
        </p:sp>
        <p:sp>
          <p:nvSpPr>
            <p:cNvPr id="3079" name="Google Shape;3079;p50"/>
            <p:cNvSpPr txBox="1"/>
            <p:nvPr/>
          </p:nvSpPr>
          <p:spPr>
            <a:xfrm>
              <a:off x="1044" y="2826"/>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a:t>
              </a:r>
              <a:endParaRPr/>
            </a:p>
          </p:txBody>
        </p:sp>
        <p:sp>
          <p:nvSpPr>
            <p:cNvPr id="3080" name="Google Shape;3080;p50"/>
            <p:cNvSpPr txBox="1"/>
            <p:nvPr/>
          </p:nvSpPr>
          <p:spPr>
            <a:xfrm>
              <a:off x="1086" y="2826"/>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081" name="Google Shape;3081;p50"/>
            <p:cNvSpPr txBox="1"/>
            <p:nvPr/>
          </p:nvSpPr>
          <p:spPr>
            <a:xfrm>
              <a:off x="929" y="2919"/>
              <a:ext cx="27"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082" name="Google Shape;3082;p50"/>
            <p:cNvSpPr txBox="1"/>
            <p:nvPr/>
          </p:nvSpPr>
          <p:spPr>
            <a:xfrm>
              <a:off x="957" y="2919"/>
              <a:ext cx="18"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083" name="Google Shape;3083;p50"/>
            <p:cNvSpPr txBox="1"/>
            <p:nvPr/>
          </p:nvSpPr>
          <p:spPr>
            <a:xfrm>
              <a:off x="974" y="2919"/>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84" name="Google Shape;3084;p50"/>
            <p:cNvSpPr txBox="1"/>
            <p:nvPr/>
          </p:nvSpPr>
          <p:spPr>
            <a:xfrm>
              <a:off x="1016" y="2919"/>
              <a:ext cx="22"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085" name="Google Shape;3085;p50"/>
            <p:cNvSpPr txBox="1"/>
            <p:nvPr/>
          </p:nvSpPr>
          <p:spPr>
            <a:xfrm>
              <a:off x="1039" y="2919"/>
              <a:ext cx="19"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086" name="Google Shape;3086;p50"/>
            <p:cNvSpPr txBox="1"/>
            <p:nvPr/>
          </p:nvSpPr>
          <p:spPr>
            <a:xfrm>
              <a:off x="1055" y="2919"/>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87" name="Google Shape;3087;p50"/>
            <p:cNvSpPr txBox="1"/>
            <p:nvPr/>
          </p:nvSpPr>
          <p:spPr>
            <a:xfrm>
              <a:off x="1100" y="2919"/>
              <a:ext cx="40"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088" name="Google Shape;3088;p50"/>
            <p:cNvSpPr txBox="1"/>
            <p:nvPr/>
          </p:nvSpPr>
          <p:spPr>
            <a:xfrm>
              <a:off x="1137" y="2919"/>
              <a:ext cx="22"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3089" name="Google Shape;3089;p50"/>
            <p:cNvSpPr txBox="1"/>
            <p:nvPr/>
          </p:nvSpPr>
          <p:spPr>
            <a:xfrm>
              <a:off x="1160" y="2919"/>
              <a:ext cx="27"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r</a:t>
              </a:r>
              <a:endParaRPr/>
            </a:p>
          </p:txBody>
        </p:sp>
        <p:sp>
          <p:nvSpPr>
            <p:cNvPr id="3090" name="Google Shape;3090;p50"/>
            <p:cNvSpPr txBox="1"/>
            <p:nvPr/>
          </p:nvSpPr>
          <p:spPr>
            <a:xfrm>
              <a:off x="1186" y="2919"/>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u</a:t>
              </a:r>
              <a:endParaRPr/>
            </a:p>
          </p:txBody>
        </p:sp>
        <p:sp>
          <p:nvSpPr>
            <p:cNvPr id="3091" name="Google Shape;3091;p50"/>
            <p:cNvSpPr txBox="1"/>
            <p:nvPr/>
          </p:nvSpPr>
          <p:spPr>
            <a:xfrm>
              <a:off x="1228" y="2919"/>
              <a:ext cx="41"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a:t>
              </a:r>
              <a:endParaRPr/>
            </a:p>
          </p:txBody>
        </p:sp>
        <p:sp>
          <p:nvSpPr>
            <p:cNvPr id="3092" name="Google Shape;3092;p50"/>
            <p:cNvSpPr txBox="1"/>
            <p:nvPr/>
          </p:nvSpPr>
          <p:spPr>
            <a:xfrm>
              <a:off x="1267" y="2919"/>
              <a:ext cx="22"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t</a:t>
              </a:r>
              <a:endParaRPr/>
            </a:p>
          </p:txBody>
        </p:sp>
        <p:sp>
          <p:nvSpPr>
            <p:cNvPr id="3093" name="Google Shape;3093;p50"/>
            <p:cNvSpPr txBox="1"/>
            <p:nvPr/>
          </p:nvSpPr>
          <p:spPr>
            <a:xfrm>
              <a:off x="1288" y="2919"/>
              <a:ext cx="18"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a:t>
              </a:r>
              <a:endParaRPr/>
            </a:p>
          </p:txBody>
        </p:sp>
        <p:sp>
          <p:nvSpPr>
            <p:cNvPr id="3094" name="Google Shape;3094;p50"/>
            <p:cNvSpPr txBox="1"/>
            <p:nvPr/>
          </p:nvSpPr>
          <p:spPr>
            <a:xfrm>
              <a:off x="1305" y="2919"/>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o</a:t>
              </a:r>
              <a:endParaRPr/>
            </a:p>
          </p:txBody>
        </p:sp>
        <p:sp>
          <p:nvSpPr>
            <p:cNvPr id="3095" name="Google Shape;3095;p50"/>
            <p:cNvSpPr txBox="1"/>
            <p:nvPr/>
          </p:nvSpPr>
          <p:spPr>
            <a:xfrm>
              <a:off x="1349" y="2919"/>
              <a:ext cx="44"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096" name="Google Shape;3096;p50"/>
            <p:cNvSpPr txBox="1"/>
            <p:nvPr/>
          </p:nvSpPr>
          <p:spPr>
            <a:xfrm>
              <a:off x="1393" y="2919"/>
              <a:ext cx="40"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sp>
          <p:nvSpPr>
            <p:cNvPr id="3097" name="Google Shape;3097;p50"/>
            <p:cNvSpPr txBox="1"/>
            <p:nvPr/>
          </p:nvSpPr>
          <p:spPr>
            <a:xfrm>
              <a:off x="1431" y="2919"/>
              <a:ext cx="27" cy="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098" name="Google Shape;3098;p50"/>
            <p:cNvSpPr txBox="1"/>
            <p:nvPr/>
          </p:nvSpPr>
          <p:spPr>
            <a:xfrm>
              <a:off x="3776" y="3043"/>
              <a:ext cx="716" cy="1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Pipelined</a:t>
              </a:r>
              <a:endParaRPr/>
            </a:p>
          </p:txBody>
        </p:sp>
        <p:sp>
          <p:nvSpPr>
            <p:cNvPr id="3099" name="Google Shape;3099;p50"/>
            <p:cNvSpPr txBox="1"/>
            <p:nvPr/>
          </p:nvSpPr>
          <p:spPr>
            <a:xfrm>
              <a:off x="2700" y="3690"/>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3100" name="Google Shape;3100;p50"/>
            <p:cNvSpPr txBox="1"/>
            <p:nvPr/>
          </p:nvSpPr>
          <p:spPr>
            <a:xfrm>
              <a:off x="2719" y="369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3101" name="Google Shape;3101;p50"/>
            <p:cNvSpPr txBox="1"/>
            <p:nvPr/>
          </p:nvSpPr>
          <p:spPr>
            <a:xfrm>
              <a:off x="2756" y="3690"/>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3102" name="Google Shape;3102;p50"/>
            <p:cNvSpPr txBox="1"/>
            <p:nvPr/>
          </p:nvSpPr>
          <p:spPr>
            <a:xfrm>
              <a:off x="2791" y="3690"/>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103" name="Google Shape;3103;p50"/>
            <p:cNvSpPr txBox="1"/>
            <p:nvPr/>
          </p:nvSpPr>
          <p:spPr>
            <a:xfrm>
              <a:off x="2810" y="3690"/>
              <a:ext cx="25"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104" name="Google Shape;3104;p50"/>
            <p:cNvSpPr txBox="1"/>
            <p:nvPr/>
          </p:nvSpPr>
          <p:spPr>
            <a:xfrm>
              <a:off x="2833" y="369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3105" name="Google Shape;3105;p50"/>
            <p:cNvSpPr txBox="1"/>
            <p:nvPr/>
          </p:nvSpPr>
          <p:spPr>
            <a:xfrm>
              <a:off x="2871" y="3690"/>
              <a:ext cx="3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106" name="Google Shape;3106;p50"/>
            <p:cNvSpPr txBox="1"/>
            <p:nvPr/>
          </p:nvSpPr>
          <p:spPr>
            <a:xfrm>
              <a:off x="2906" y="3690"/>
              <a:ext cx="2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107" name="Google Shape;3107;p50"/>
            <p:cNvSpPr txBox="1"/>
            <p:nvPr/>
          </p:nvSpPr>
          <p:spPr>
            <a:xfrm>
              <a:off x="2924" y="3690"/>
              <a:ext cx="16"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i</a:t>
              </a:r>
              <a:endParaRPr/>
            </a:p>
          </p:txBody>
        </p:sp>
        <p:sp>
          <p:nvSpPr>
            <p:cNvPr id="3108" name="Google Shape;3108;p50"/>
            <p:cNvSpPr txBox="1"/>
            <p:nvPr/>
          </p:nvSpPr>
          <p:spPr>
            <a:xfrm>
              <a:off x="2938" y="369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o</a:t>
              </a:r>
              <a:endParaRPr/>
            </a:p>
          </p:txBody>
        </p:sp>
        <p:sp>
          <p:nvSpPr>
            <p:cNvPr id="3109" name="Google Shape;3109;p50"/>
            <p:cNvSpPr txBox="1"/>
            <p:nvPr/>
          </p:nvSpPr>
          <p:spPr>
            <a:xfrm>
              <a:off x="2976" y="369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n</a:t>
              </a:r>
              <a:endParaRPr/>
            </a:p>
          </p:txBody>
        </p:sp>
        <p:sp>
          <p:nvSpPr>
            <p:cNvPr id="3110" name="Google Shape;3110;p50"/>
            <p:cNvSpPr txBox="1"/>
            <p:nvPr/>
          </p:nvSpPr>
          <p:spPr>
            <a:xfrm>
              <a:off x="2784" y="3774"/>
              <a:ext cx="2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f</a:t>
              </a:r>
              <a:endParaRPr/>
            </a:p>
          </p:txBody>
        </p:sp>
        <p:sp>
          <p:nvSpPr>
            <p:cNvPr id="3111" name="Google Shape;3111;p50"/>
            <p:cNvSpPr txBox="1"/>
            <p:nvPr/>
          </p:nvSpPr>
          <p:spPr>
            <a:xfrm>
              <a:off x="2803" y="3774"/>
              <a:ext cx="41"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112" name="Google Shape;3112;p50"/>
            <p:cNvSpPr txBox="1"/>
            <p:nvPr/>
          </p:nvSpPr>
          <p:spPr>
            <a:xfrm>
              <a:off x="2840" y="3774"/>
              <a:ext cx="2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113" name="Google Shape;3113;p50"/>
            <p:cNvSpPr txBox="1"/>
            <p:nvPr/>
          </p:nvSpPr>
          <p:spPr>
            <a:xfrm>
              <a:off x="2859" y="3774"/>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114" name="Google Shape;3114;p50"/>
            <p:cNvSpPr txBox="1"/>
            <p:nvPr/>
          </p:nvSpPr>
          <p:spPr>
            <a:xfrm>
              <a:off x="2894" y="3774"/>
              <a:ext cx="4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h</a:t>
              </a:r>
              <a:endParaRPr/>
            </a:p>
          </p:txBody>
        </p:sp>
        <p:sp>
          <p:nvSpPr>
            <p:cNvPr id="3115" name="Google Shape;3115;p50"/>
            <p:cNvSpPr/>
            <p:nvPr/>
          </p:nvSpPr>
          <p:spPr>
            <a:xfrm>
              <a:off x="2684" y="3655"/>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6" name="Google Shape;3116;p50"/>
            <p:cNvSpPr txBox="1"/>
            <p:nvPr/>
          </p:nvSpPr>
          <p:spPr>
            <a:xfrm>
              <a:off x="3232" y="3732"/>
              <a:ext cx="53"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117" name="Google Shape;3117;p50"/>
            <p:cNvSpPr txBox="1"/>
            <p:nvPr/>
          </p:nvSpPr>
          <p:spPr>
            <a:xfrm>
              <a:off x="3281" y="3732"/>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118" name="Google Shape;3118;p50"/>
            <p:cNvSpPr txBox="1"/>
            <p:nvPr/>
          </p:nvSpPr>
          <p:spPr>
            <a:xfrm>
              <a:off x="3318" y="3732"/>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3119" name="Google Shape;3119;p50"/>
            <p:cNvSpPr/>
            <p:nvPr/>
          </p:nvSpPr>
          <p:spPr>
            <a:xfrm>
              <a:off x="3209" y="3655"/>
              <a:ext cx="175" cy="233"/>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0" name="Google Shape;3120;p50"/>
            <p:cNvSpPr txBox="1"/>
            <p:nvPr/>
          </p:nvSpPr>
          <p:spPr>
            <a:xfrm>
              <a:off x="3500" y="3732"/>
              <a:ext cx="48"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121" name="Google Shape;3121;p50"/>
            <p:cNvSpPr txBox="1"/>
            <p:nvPr/>
          </p:nvSpPr>
          <p:spPr>
            <a:xfrm>
              <a:off x="3544" y="3732"/>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L</a:t>
              </a:r>
              <a:endParaRPr/>
            </a:p>
          </p:txBody>
        </p:sp>
        <p:sp>
          <p:nvSpPr>
            <p:cNvPr id="3122" name="Google Shape;3122;p50"/>
            <p:cNvSpPr txBox="1"/>
            <p:nvPr/>
          </p:nvSpPr>
          <p:spPr>
            <a:xfrm>
              <a:off x="3582" y="3732"/>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U</a:t>
              </a:r>
              <a:endParaRPr/>
            </a:p>
          </p:txBody>
        </p:sp>
        <p:sp>
          <p:nvSpPr>
            <p:cNvPr id="3123" name="Google Shape;3123;p50"/>
            <p:cNvSpPr/>
            <p:nvPr/>
          </p:nvSpPr>
          <p:spPr>
            <a:xfrm>
              <a:off x="3384" y="3655"/>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4" name="Google Shape;3124;p50"/>
            <p:cNvSpPr txBox="1"/>
            <p:nvPr/>
          </p:nvSpPr>
          <p:spPr>
            <a:xfrm>
              <a:off x="3836" y="3690"/>
              <a:ext cx="52"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D</a:t>
              </a:r>
              <a:endParaRPr/>
            </a:p>
          </p:txBody>
        </p:sp>
        <p:sp>
          <p:nvSpPr>
            <p:cNvPr id="3125" name="Google Shape;3125;p50"/>
            <p:cNvSpPr txBox="1"/>
            <p:nvPr/>
          </p:nvSpPr>
          <p:spPr>
            <a:xfrm>
              <a:off x="3885" y="369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126" name="Google Shape;3126;p50"/>
            <p:cNvSpPr txBox="1"/>
            <p:nvPr/>
          </p:nvSpPr>
          <p:spPr>
            <a:xfrm>
              <a:off x="3924" y="3690"/>
              <a:ext cx="21"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t</a:t>
              </a:r>
              <a:endParaRPr/>
            </a:p>
          </p:txBody>
        </p:sp>
        <p:sp>
          <p:nvSpPr>
            <p:cNvPr id="3127" name="Google Shape;3127;p50"/>
            <p:cNvSpPr txBox="1"/>
            <p:nvPr/>
          </p:nvSpPr>
          <p:spPr>
            <a:xfrm>
              <a:off x="3943" y="3690"/>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128" name="Google Shape;3128;p50"/>
            <p:cNvSpPr txBox="1"/>
            <p:nvPr/>
          </p:nvSpPr>
          <p:spPr>
            <a:xfrm>
              <a:off x="3803" y="3774"/>
              <a:ext cx="40"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a:t>
              </a:r>
              <a:endParaRPr/>
            </a:p>
          </p:txBody>
        </p:sp>
        <p:sp>
          <p:nvSpPr>
            <p:cNvPr id="3129" name="Google Shape;3129;p50"/>
            <p:cNvSpPr txBox="1"/>
            <p:nvPr/>
          </p:nvSpPr>
          <p:spPr>
            <a:xfrm>
              <a:off x="3841" y="3774"/>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130" name="Google Shape;3130;p50"/>
            <p:cNvSpPr txBox="1"/>
            <p:nvPr/>
          </p:nvSpPr>
          <p:spPr>
            <a:xfrm>
              <a:off x="3873" y="3774"/>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c</a:t>
              </a:r>
              <a:endParaRPr/>
            </a:p>
          </p:txBody>
        </p:sp>
        <p:sp>
          <p:nvSpPr>
            <p:cNvPr id="3131" name="Google Shape;3131;p50"/>
            <p:cNvSpPr txBox="1"/>
            <p:nvPr/>
          </p:nvSpPr>
          <p:spPr>
            <a:xfrm>
              <a:off x="3908" y="3774"/>
              <a:ext cx="41"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132" name="Google Shape;3132;p50"/>
            <p:cNvSpPr txBox="1"/>
            <p:nvPr/>
          </p:nvSpPr>
          <p:spPr>
            <a:xfrm>
              <a:off x="3945" y="3774"/>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3133" name="Google Shape;3133;p50"/>
            <p:cNvSpPr txBox="1"/>
            <p:nvPr/>
          </p:nvSpPr>
          <p:spPr>
            <a:xfrm>
              <a:off x="3980" y="3774"/>
              <a:ext cx="36" cy="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s</a:t>
              </a:r>
              <a:endParaRPr/>
            </a:p>
          </p:txBody>
        </p:sp>
        <p:sp>
          <p:nvSpPr>
            <p:cNvPr id="3134" name="Google Shape;3134;p50"/>
            <p:cNvSpPr/>
            <p:nvPr/>
          </p:nvSpPr>
          <p:spPr>
            <a:xfrm>
              <a:off x="3733" y="3655"/>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35" name="Google Shape;3135;p50"/>
            <p:cNvSpPr txBox="1"/>
            <p:nvPr/>
          </p:nvSpPr>
          <p:spPr>
            <a:xfrm>
              <a:off x="4113" y="3732"/>
              <a:ext cx="53"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R</a:t>
              </a:r>
              <a:endParaRPr/>
            </a:p>
          </p:txBody>
        </p:sp>
        <p:sp>
          <p:nvSpPr>
            <p:cNvPr id="3136" name="Google Shape;3136;p50"/>
            <p:cNvSpPr txBox="1"/>
            <p:nvPr/>
          </p:nvSpPr>
          <p:spPr>
            <a:xfrm>
              <a:off x="4162" y="3732"/>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e</a:t>
              </a:r>
              <a:endParaRPr/>
            </a:p>
          </p:txBody>
        </p:sp>
        <p:sp>
          <p:nvSpPr>
            <p:cNvPr id="3137" name="Google Shape;3137;p50"/>
            <p:cNvSpPr txBox="1"/>
            <p:nvPr/>
          </p:nvSpPr>
          <p:spPr>
            <a:xfrm>
              <a:off x="4200" y="3732"/>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g</a:t>
              </a:r>
              <a:endParaRPr/>
            </a:p>
          </p:txBody>
        </p:sp>
        <p:sp>
          <p:nvSpPr>
            <p:cNvPr id="3138" name="Google Shape;3138;p50"/>
            <p:cNvSpPr/>
            <p:nvPr/>
          </p:nvSpPr>
          <p:spPr>
            <a:xfrm>
              <a:off x="4083" y="3655"/>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139" name="Google Shape;3139;p50"/>
            <p:cNvGrpSpPr/>
            <p:nvPr/>
          </p:nvGrpSpPr>
          <p:grpSpPr>
            <a:xfrm>
              <a:off x="2347" y="3744"/>
              <a:ext cx="341" cy="112"/>
              <a:chOff x="1968" y="3803"/>
              <a:chExt cx="341" cy="112"/>
            </a:xfrm>
          </p:grpSpPr>
          <p:sp>
            <p:nvSpPr>
              <p:cNvPr id="3140" name="Google Shape;3140;p50"/>
              <p:cNvSpPr/>
              <p:nvPr/>
            </p:nvSpPr>
            <p:spPr>
              <a:xfrm>
                <a:off x="2269" y="3803"/>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141" name="Google Shape;3141;p50"/>
              <p:cNvCxnSpPr/>
              <p:nvPr/>
            </p:nvCxnSpPr>
            <p:spPr>
              <a:xfrm flipH="1">
                <a:off x="1998" y="3821"/>
                <a:ext cx="285" cy="1"/>
              </a:xfrm>
              <a:prstGeom prst="straightConnector1">
                <a:avLst/>
              </a:prstGeom>
              <a:noFill/>
              <a:ln cap="flat" cmpd="sng" w="9525">
                <a:solidFill>
                  <a:srgbClr val="000000"/>
                </a:solidFill>
                <a:prstDash val="solid"/>
                <a:miter lim="800000"/>
                <a:headEnd len="med" w="med" type="none"/>
                <a:tailEnd len="med" w="med" type="none"/>
              </a:ln>
            </p:spPr>
          </p:cxnSp>
          <p:sp>
            <p:nvSpPr>
              <p:cNvPr id="3142" name="Google Shape;3142;p50"/>
              <p:cNvSpPr/>
              <p:nvPr/>
            </p:nvSpPr>
            <p:spPr>
              <a:xfrm>
                <a:off x="1968" y="3803"/>
                <a:ext cx="40" cy="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43" name="Google Shape;3143;p50"/>
              <p:cNvSpPr txBox="1"/>
              <p:nvPr/>
            </p:nvSpPr>
            <p:spPr>
              <a:xfrm>
                <a:off x="2061" y="3840"/>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2</a:t>
                </a:r>
                <a:endParaRPr/>
              </a:p>
            </p:txBody>
          </p:sp>
          <p:sp>
            <p:nvSpPr>
              <p:cNvPr id="3144" name="Google Shape;3144;p50"/>
              <p:cNvSpPr txBox="1"/>
              <p:nvPr/>
            </p:nvSpPr>
            <p:spPr>
              <a:xfrm>
                <a:off x="2103" y="3840"/>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145" name="Google Shape;3145;p50"/>
              <p:cNvSpPr txBox="1"/>
              <p:nvPr/>
            </p:nvSpPr>
            <p:spPr>
              <a:xfrm>
                <a:off x="2127" y="3840"/>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n</a:t>
                </a:r>
                <a:endParaRPr/>
              </a:p>
            </p:txBody>
          </p:sp>
          <p:sp>
            <p:nvSpPr>
              <p:cNvPr id="3146" name="Google Shape;3146;p50"/>
              <p:cNvSpPr txBox="1"/>
              <p:nvPr/>
            </p:nvSpPr>
            <p:spPr>
              <a:xfrm>
                <a:off x="2169" y="3840"/>
                <a:ext cx="40"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s</a:t>
                </a:r>
                <a:endParaRPr/>
              </a:p>
            </p:txBody>
          </p:sp>
        </p:grpSp>
        <p:sp>
          <p:nvSpPr>
            <p:cNvPr id="3147" name="Google Shape;3147;p50"/>
            <p:cNvSpPr txBox="1"/>
            <p:nvPr/>
          </p:nvSpPr>
          <p:spPr>
            <a:xfrm>
              <a:off x="1042" y="3744"/>
              <a:ext cx="1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a:t>
              </a:r>
              <a:endParaRPr/>
            </a:p>
          </p:txBody>
        </p:sp>
        <p:sp>
          <p:nvSpPr>
            <p:cNvPr id="3148" name="Google Shape;3148;p50"/>
            <p:cNvSpPr txBox="1"/>
            <p:nvPr/>
          </p:nvSpPr>
          <p:spPr>
            <a:xfrm>
              <a:off x="1059" y="3744"/>
              <a:ext cx="58"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w</a:t>
              </a:r>
              <a:endParaRPr/>
            </a:p>
          </p:txBody>
        </p:sp>
        <p:sp>
          <p:nvSpPr>
            <p:cNvPr id="3149" name="Google Shape;3149;p50"/>
            <p:cNvSpPr txBox="1"/>
            <p:nvPr/>
          </p:nvSpPr>
          <p:spPr>
            <a:xfrm>
              <a:off x="1117" y="3744"/>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150" name="Google Shape;3150;p50"/>
            <p:cNvSpPr txBox="1"/>
            <p:nvPr/>
          </p:nvSpPr>
          <p:spPr>
            <a:xfrm>
              <a:off x="1138" y="374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151" name="Google Shape;3151;p50"/>
            <p:cNvSpPr txBox="1"/>
            <p:nvPr/>
          </p:nvSpPr>
          <p:spPr>
            <a:xfrm>
              <a:off x="1180" y="374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sp>
          <p:nvSpPr>
            <p:cNvPr id="3152" name="Google Shape;3152;p50"/>
            <p:cNvSpPr txBox="1"/>
            <p:nvPr/>
          </p:nvSpPr>
          <p:spPr>
            <a:xfrm>
              <a:off x="1224" y="3744"/>
              <a:ext cx="22"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153" name="Google Shape;3153;p50"/>
            <p:cNvSpPr txBox="1"/>
            <p:nvPr/>
          </p:nvSpPr>
          <p:spPr>
            <a:xfrm>
              <a:off x="1245" y="3744"/>
              <a:ext cx="23"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a:t>
              </a:r>
              <a:endParaRPr/>
            </a:p>
          </p:txBody>
        </p:sp>
        <p:sp>
          <p:nvSpPr>
            <p:cNvPr id="3154" name="Google Shape;3154;p50"/>
            <p:cNvSpPr txBox="1"/>
            <p:nvPr/>
          </p:nvSpPr>
          <p:spPr>
            <a:xfrm>
              <a:off x="1266" y="374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4</a:t>
              </a:r>
              <a:endParaRPr/>
            </a:p>
          </p:txBody>
        </p:sp>
        <p:sp>
          <p:nvSpPr>
            <p:cNvPr id="3155" name="Google Shape;3155;p50"/>
            <p:cNvSpPr txBox="1"/>
            <p:nvPr/>
          </p:nvSpPr>
          <p:spPr>
            <a:xfrm>
              <a:off x="1310" y="374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3156" name="Google Shape;3156;p50"/>
            <p:cNvSpPr txBox="1"/>
            <p:nvPr/>
          </p:nvSpPr>
          <p:spPr>
            <a:xfrm>
              <a:off x="1352" y="374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3157" name="Google Shape;3157;p50"/>
            <p:cNvSpPr txBox="1"/>
            <p:nvPr/>
          </p:nvSpPr>
          <p:spPr>
            <a:xfrm>
              <a:off x="1397" y="3744"/>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158" name="Google Shape;3158;p50"/>
            <p:cNvSpPr txBox="1"/>
            <p:nvPr/>
          </p:nvSpPr>
          <p:spPr>
            <a:xfrm>
              <a:off x="1422" y="3744"/>
              <a:ext cx="44"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sp>
          <p:nvSpPr>
            <p:cNvPr id="3159" name="Google Shape;3159;p50"/>
            <p:cNvSpPr txBox="1"/>
            <p:nvPr/>
          </p:nvSpPr>
          <p:spPr>
            <a:xfrm>
              <a:off x="1467" y="3744"/>
              <a:ext cx="45"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0</a:t>
              </a:r>
              <a:endParaRPr/>
            </a:p>
          </p:txBody>
        </p:sp>
        <p:sp>
          <p:nvSpPr>
            <p:cNvPr id="3160" name="Google Shape;3160;p50"/>
            <p:cNvSpPr txBox="1"/>
            <p:nvPr/>
          </p:nvSpPr>
          <p:spPr>
            <a:xfrm>
              <a:off x="1509" y="3744"/>
              <a:ext cx="27" cy="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t>
              </a:r>
              <a:endParaRPr/>
            </a:p>
          </p:txBody>
        </p:sp>
      </p:grpSp>
      <p:sp>
        <p:nvSpPr>
          <p:cNvPr id="3161" name="Google Shape;3161;p50"/>
          <p:cNvSpPr/>
          <p:nvPr/>
        </p:nvSpPr>
        <p:spPr>
          <a:xfrm rot="-720000">
            <a:off x="5257800" y="3429000"/>
            <a:ext cx="1371600" cy="1524000"/>
          </a:xfrm>
          <a:custGeom>
            <a:rect b="b" l="l" r="r" t="t"/>
            <a:pathLst>
              <a:path extrusionOk="0" h="768" w="768">
                <a:moveTo>
                  <a:pt x="0" y="0"/>
                </a:moveTo>
                <a:cubicBezTo>
                  <a:pt x="384" y="128"/>
                  <a:pt x="768" y="256"/>
                  <a:pt x="768" y="384"/>
                </a:cubicBezTo>
                <a:cubicBezTo>
                  <a:pt x="768" y="512"/>
                  <a:pt x="128" y="704"/>
                  <a:pt x="0" y="768"/>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62" name="Google Shape;3162;p50"/>
          <p:cNvSpPr txBox="1"/>
          <p:nvPr/>
        </p:nvSpPr>
        <p:spPr>
          <a:xfrm>
            <a:off x="6629400" y="3886200"/>
            <a:ext cx="2146300"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Hazard if single memory</a:t>
            </a:r>
            <a:endParaRPr/>
          </a:p>
        </p:txBody>
      </p:sp>
      <p:cxnSp>
        <p:nvCxnSpPr>
          <p:cNvPr id="3163" name="Google Shape;3163;p50"/>
          <p:cNvCxnSpPr/>
          <p:nvPr/>
        </p:nvCxnSpPr>
        <p:spPr>
          <a:xfrm>
            <a:off x="6477000" y="3886200"/>
            <a:ext cx="152400" cy="0"/>
          </a:xfrm>
          <a:prstGeom prst="straightConnector1">
            <a:avLst/>
          </a:prstGeom>
          <a:noFill/>
          <a:ln cap="flat" cmpd="sng" w="9525">
            <a:solidFill>
              <a:schemeClr val="hlink"/>
            </a:solidFill>
            <a:prstDash val="solid"/>
            <a:miter lim="800000"/>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7" name="Shape 3167"/>
        <p:cNvGrpSpPr/>
        <p:nvPr/>
      </p:nvGrpSpPr>
      <p:grpSpPr>
        <a:xfrm>
          <a:off x="0" y="0"/>
          <a:ext cx="0" cy="0"/>
          <a:chOff x="0" y="0"/>
          <a:chExt cx="0" cy="0"/>
        </a:xfrm>
      </p:grpSpPr>
      <p:sp>
        <p:nvSpPr>
          <p:cNvPr id="3168" name="Google Shape;3168;p51"/>
          <p:cNvSpPr txBox="1"/>
          <p:nvPr>
            <p:ph idx="1" type="body"/>
          </p:nvPr>
        </p:nvSpPr>
        <p:spPr>
          <a:xfrm>
            <a:off x="914400" y="1600200"/>
            <a:ext cx="7848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Inadequate hardware to simultaneously support all instructions in the pipeline in the same clock cycle</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Attempt to use the same hardware resource by two different instructions during the same cycle</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1"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Structural hazards can be overcome by adding additional hardware</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$1, 100($0)</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$2, 200($0)</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$3, 300($0)</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lw $4, 400($0)</a:t>
            </a:r>
            <a:endParaRPr/>
          </a:p>
          <a:p>
            <a:pPr indent="-215900" lvl="0" marL="342900" rtl="0" algn="l">
              <a:lnSpc>
                <a:spcPct val="100000"/>
              </a:lnSpc>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rtl="0" algn="l">
              <a:lnSpc>
                <a:spcPct val="100000"/>
              </a:lnSpc>
              <a:spcBef>
                <a:spcPts val="400"/>
              </a:spcBef>
              <a:spcAft>
                <a:spcPts val="0"/>
              </a:spcAft>
              <a:buClr>
                <a:schemeClr val="dk1"/>
              </a:buClr>
              <a:buSzPts val="2000"/>
              <a:buFont typeface="Arial"/>
              <a:buNone/>
            </a:pPr>
            <a:r>
              <a:t/>
            </a:r>
            <a:endParaRPr b="0" i="1"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1" sz="2000" u="none">
              <a:solidFill>
                <a:schemeClr val="dk1"/>
              </a:solidFill>
              <a:latin typeface="Arial"/>
              <a:ea typeface="Arial"/>
              <a:cs typeface="Arial"/>
              <a:sym typeface="Arial"/>
            </a:endParaRPr>
          </a:p>
        </p:txBody>
      </p:sp>
      <p:sp>
        <p:nvSpPr>
          <p:cNvPr id="3169" name="Google Shape;3169;p51"/>
          <p:cNvSpPr txBox="1"/>
          <p:nvPr>
            <p:ph type="title"/>
          </p:nvPr>
        </p:nvSpPr>
        <p:spPr>
          <a:xfrm>
            <a:off x="838200" y="3810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Structural Hazards</a:t>
            </a:r>
            <a:endParaRPr/>
          </a:p>
        </p:txBody>
      </p:sp>
      <p:sp>
        <p:nvSpPr>
          <p:cNvPr id="3170" name="Google Shape;3170;p51"/>
          <p:cNvSpPr txBox="1"/>
          <p:nvPr/>
        </p:nvSpPr>
        <p:spPr>
          <a:xfrm>
            <a:off x="2995612" y="32702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1" name="Google Shape;3171;p51"/>
          <p:cNvSpPr txBox="1"/>
          <p:nvPr/>
        </p:nvSpPr>
        <p:spPr>
          <a:xfrm>
            <a:off x="4252912" y="327025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2" name="Google Shape;3172;p51"/>
          <p:cNvSpPr txBox="1"/>
          <p:nvPr/>
        </p:nvSpPr>
        <p:spPr>
          <a:xfrm>
            <a:off x="5216525" y="36401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3" name="Google Shape;3173;p51"/>
          <p:cNvSpPr txBox="1"/>
          <p:nvPr/>
        </p:nvSpPr>
        <p:spPr>
          <a:xfrm>
            <a:off x="6473825" y="36401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4" name="Google Shape;3174;p51"/>
          <p:cNvSpPr txBox="1"/>
          <p:nvPr/>
        </p:nvSpPr>
        <p:spPr>
          <a:xfrm>
            <a:off x="7437437" y="401002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175" name="Google Shape;3175;p51"/>
          <p:cNvGrpSpPr/>
          <p:nvPr/>
        </p:nvGrpSpPr>
        <p:grpSpPr>
          <a:xfrm>
            <a:off x="1344612" y="2674937"/>
            <a:ext cx="3749675" cy="3263900"/>
            <a:chOff x="847" y="1685"/>
            <a:chExt cx="2362" cy="2056"/>
          </a:xfrm>
        </p:grpSpPr>
        <p:sp>
          <p:nvSpPr>
            <p:cNvPr id="3176" name="Google Shape;3176;p51"/>
            <p:cNvSpPr txBox="1"/>
            <p:nvPr/>
          </p:nvSpPr>
          <p:spPr>
            <a:xfrm>
              <a:off x="847" y="1685"/>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7" name="Google Shape;3177;p51"/>
            <p:cNvSpPr txBox="1"/>
            <p:nvPr/>
          </p:nvSpPr>
          <p:spPr>
            <a:xfrm>
              <a:off x="1145" y="1685"/>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8" name="Google Shape;3178;p51"/>
            <p:cNvSpPr txBox="1"/>
            <p:nvPr/>
          </p:nvSpPr>
          <p:spPr>
            <a:xfrm>
              <a:off x="1029" y="1869"/>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9" name="Google Shape;3179;p51"/>
            <p:cNvSpPr txBox="1"/>
            <p:nvPr/>
          </p:nvSpPr>
          <p:spPr>
            <a:xfrm>
              <a:off x="1894" y="3354"/>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0" name="Google Shape;3180;p51"/>
            <p:cNvSpPr txBox="1"/>
            <p:nvPr/>
          </p:nvSpPr>
          <p:spPr>
            <a:xfrm>
              <a:off x="2859" y="3354"/>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1" name="Google Shape;3181;p51"/>
            <p:cNvSpPr txBox="1"/>
            <p:nvPr/>
          </p:nvSpPr>
          <p:spPr>
            <a:xfrm>
              <a:off x="3209" y="3587"/>
              <a:ext cx="0" cy="1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182" name="Google Shape;3182;p51"/>
          <p:cNvSpPr txBox="1"/>
          <p:nvPr/>
        </p:nvSpPr>
        <p:spPr>
          <a:xfrm>
            <a:off x="7696200" y="36909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3" name="Google Shape;3183;p51"/>
          <p:cNvSpPr txBox="1"/>
          <p:nvPr/>
        </p:nvSpPr>
        <p:spPr>
          <a:xfrm>
            <a:off x="4243387" y="55070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4" name="Google Shape;3184;p51"/>
          <p:cNvSpPr txBox="1"/>
          <p:nvPr/>
        </p:nvSpPr>
        <p:spPr>
          <a:xfrm>
            <a:off x="5775325" y="5507037"/>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5" name="Google Shape;3185;p51"/>
          <p:cNvSpPr txBox="1"/>
          <p:nvPr/>
        </p:nvSpPr>
        <p:spPr>
          <a:xfrm>
            <a:off x="4524375" y="4940300"/>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6" name="Google Shape;3186;p51"/>
          <p:cNvSpPr txBox="1"/>
          <p:nvPr/>
        </p:nvSpPr>
        <p:spPr>
          <a:xfrm>
            <a:off x="2005012" y="4341812"/>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7" name="Google Shape;3187;p51"/>
          <p:cNvSpPr txBox="1"/>
          <p:nvPr/>
        </p:nvSpPr>
        <p:spPr>
          <a:xfrm>
            <a:off x="1763712" y="4486275"/>
            <a:ext cx="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 Implementation</a:t>
            </a:r>
            <a:endParaRPr/>
          </a:p>
        </p:txBody>
      </p:sp>
      <p:sp>
        <p:nvSpPr>
          <p:cNvPr id="639" name="Google Shape;639;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Pipelining</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Goal of MIPS:  (Clock cycles Per Instruction) CPI &lt;= 1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Some instructions take longer to execute than others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Don’t want cycle time to depend on slowest instruction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Want 100% hardware utilization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Split execution of each instruction into several, balanced “stages”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stage is a block of combinational logic</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Latency of each stage fits within 1 clock cycle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Insert registers between each pipeline stage to hold intermediate results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Execute each of these steps in parallel for a sequence of instructions</a:t>
            </a:r>
            <a:endParaRPr/>
          </a:p>
          <a:p>
            <a:pPr indent="-228600" lvl="0" marL="342900" rtl="0" algn="l">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1" name="Shape 3191"/>
        <p:cNvGrpSpPr/>
        <p:nvPr/>
      </p:nvGrpSpPr>
      <p:grpSpPr>
        <a:xfrm>
          <a:off x="0" y="0"/>
          <a:ext cx="0" cy="0"/>
          <a:chOff x="0" y="0"/>
          <a:chExt cx="0" cy="0"/>
        </a:xfrm>
      </p:grpSpPr>
      <p:sp>
        <p:nvSpPr>
          <p:cNvPr id="3192" name="Google Shape;3192;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Resolving Structural Hazards</a:t>
            </a:r>
            <a:endParaRPr/>
          </a:p>
        </p:txBody>
      </p:sp>
      <p:sp>
        <p:nvSpPr>
          <p:cNvPr id="3193" name="Google Shape;3193;p52"/>
          <p:cNvSpPr txBox="1"/>
          <p:nvPr>
            <p:ph idx="1" type="body"/>
          </p:nvPr>
        </p:nvSpPr>
        <p:spPr>
          <a:xfrm>
            <a:off x="457200" y="1219200"/>
            <a:ext cx="8229600" cy="50180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Serious Hazard:</a:t>
            </a:r>
            <a:endParaRPr/>
          </a:p>
          <a:p>
            <a:pPr indent="-285750" lvl="1" marL="742950" rtl="0" algn="l">
              <a:lnSpc>
                <a:spcPct val="100000"/>
              </a:lnSpc>
              <a:spcBef>
                <a:spcPts val="10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Hazard cannot be ignored</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Easy to avoid</a:t>
            </a:r>
            <a:endParaRPr/>
          </a:p>
          <a:p>
            <a:pPr indent="-342900" lvl="0" marL="34290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Solution: Add more hardware resources (more costly)</a:t>
            </a:r>
            <a:endParaRPr/>
          </a:p>
          <a:p>
            <a:pPr indent="-285750" lvl="1" marL="742950" rtl="0" algn="l">
              <a:lnSpc>
                <a:spcPct val="100000"/>
              </a:lnSpc>
              <a:spcBef>
                <a:spcPts val="10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Add more additional hardware to eliminate the structural hazard</a:t>
            </a:r>
            <a:endParaRPr/>
          </a:p>
          <a:p>
            <a:pPr indent="-285750" lvl="1" marL="742950" rtl="0" algn="l">
              <a:lnSpc>
                <a:spcPct val="100000"/>
              </a:lnSpc>
              <a:spcBef>
                <a:spcPts val="10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Like, two separate memories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Dependency between instructions causes a data hazard</a:t>
            </a:r>
            <a:endParaRPr/>
          </a:p>
          <a:p>
            <a:pPr indent="-342900" lvl="0" marL="34290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Instruction needs data from the result of a previous instruction still executing in pipeline</a:t>
            </a:r>
            <a:endParaRPr/>
          </a:p>
          <a:p>
            <a:pPr indent="-342900" lvl="0" marL="34290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dependent instructions are close to each other</a:t>
            </a:r>
            <a:endParaRPr/>
          </a:p>
          <a:p>
            <a:pPr indent="-285750" lvl="1" marL="742950" rtl="0" algn="l">
              <a:lnSpc>
                <a:spcPct val="100000"/>
              </a:lnSpc>
              <a:spcBef>
                <a:spcPts val="10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Pipelined execution might change the order of operand access</a:t>
            </a:r>
            <a:endParaRPr/>
          </a:p>
        </p:txBody>
      </p:sp>
      <p:sp>
        <p:nvSpPr>
          <p:cNvPr id="3199" name="Google Shape;3199;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3" name="Shape 3203"/>
        <p:cNvGrpSpPr/>
        <p:nvPr/>
      </p:nvGrpSpPr>
      <p:grpSpPr>
        <a:xfrm>
          <a:off x="0" y="0"/>
          <a:ext cx="0" cy="0"/>
          <a:chOff x="0" y="0"/>
          <a:chExt cx="0" cy="0"/>
        </a:xfrm>
      </p:grpSpPr>
      <p:sp>
        <p:nvSpPr>
          <p:cNvPr id="3204" name="Google Shape;3204;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Type</a:t>
            </a:r>
            <a:endParaRPr/>
          </a:p>
        </p:txBody>
      </p:sp>
      <p:sp>
        <p:nvSpPr>
          <p:cNvPr id="3205" name="Google Shape;3205;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RAR (Read After Read) hazard</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Occurs when two instructions both read from the same register</a:t>
            </a:r>
            <a:endParaRPr/>
          </a:p>
          <a:p>
            <a:pPr indent="-285750" lvl="1" marL="742950" marR="0" rtl="0" algn="l">
              <a:lnSpc>
                <a:spcPct val="100000"/>
              </a:lnSpc>
              <a:spcBef>
                <a:spcPts val="10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Example:</a:t>
            </a:r>
            <a:endParaRPr/>
          </a:p>
          <a:p>
            <a:pPr indent="-228600" lvl="2" marL="114300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ADD $s1, $s2, </a:t>
            </a:r>
            <a:r>
              <a:rPr b="1" i="0" lang="en-US" sz="1800" u="none" cap="none" strike="noStrike">
                <a:solidFill>
                  <a:schemeClr val="dk1"/>
                </a:solidFill>
                <a:latin typeface="Arial"/>
                <a:ea typeface="Arial"/>
                <a:cs typeface="Arial"/>
                <a:sym typeface="Arial"/>
              </a:rPr>
              <a:t>$s3 </a:t>
            </a:r>
            <a:endParaRPr/>
          </a:p>
          <a:p>
            <a:pPr indent="-228600" lvl="2" marL="114300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SUB  $s4, $s5, </a:t>
            </a:r>
            <a:r>
              <a:rPr b="1" i="0" lang="en-US" sz="1800" u="none" cap="none" strike="noStrike">
                <a:solidFill>
                  <a:schemeClr val="dk1"/>
                </a:solidFill>
                <a:latin typeface="Arial"/>
                <a:ea typeface="Arial"/>
                <a:cs typeface="Arial"/>
                <a:sym typeface="Arial"/>
              </a:rPr>
              <a:t>$s3</a:t>
            </a:r>
            <a:endParaRPr/>
          </a:p>
          <a:p>
            <a:pPr indent="-285750" lvl="1" marL="742950" marR="0" rtl="0" algn="l">
              <a:lnSpc>
                <a:spcPct val="100000"/>
              </a:lnSpc>
              <a:spcBef>
                <a:spcPts val="10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Both instructions reading $s3, creating a RAR hazard</a:t>
            </a:r>
            <a:endParaRPr/>
          </a:p>
          <a:p>
            <a:pPr indent="-285750" lvl="1" marL="742950" marR="0" rtl="0" algn="l">
              <a:lnSpc>
                <a:spcPct val="100000"/>
              </a:lnSpc>
              <a:spcBef>
                <a:spcPts val="1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Don't cause a problem for the processor because reading a register doesn't change the register‘s value</a:t>
            </a:r>
            <a:r>
              <a:rPr b="1" i="0" lang="en-US" sz="3200" u="none" cap="none" strike="noStrike">
                <a:solidFill>
                  <a:schemeClr val="dk1"/>
                </a:solidFill>
                <a:latin typeface="Arial"/>
                <a:ea typeface="Arial"/>
                <a:cs typeface="Arial"/>
                <a:sym typeface="Arial"/>
              </a:rPr>
              <a:t> </a:t>
            </a:r>
            <a:endParaRPr/>
          </a:p>
          <a:p>
            <a:pPr indent="-158750" lvl="1" marL="742950" marR="0" rtl="0" algn="l">
              <a:lnSpc>
                <a:spcPct val="100000"/>
              </a:lnSpc>
              <a:spcBef>
                <a:spcPts val="10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9" name="Shape 3209"/>
        <p:cNvGrpSpPr/>
        <p:nvPr/>
      </p:nvGrpSpPr>
      <p:grpSpPr>
        <a:xfrm>
          <a:off x="0" y="0"/>
          <a:ext cx="0" cy="0"/>
          <a:chOff x="0" y="0"/>
          <a:chExt cx="0" cy="0"/>
        </a:xfrm>
      </p:grpSpPr>
      <p:sp>
        <p:nvSpPr>
          <p:cNvPr id="3210" name="Google Shape;3210;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Type</a:t>
            </a:r>
            <a:endParaRPr/>
          </a:p>
        </p:txBody>
      </p:sp>
      <p:sp>
        <p:nvSpPr>
          <p:cNvPr id="3211" name="Google Shape;3211;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RAW (Read After Write) hazard </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Occurs when, one instruction reads a location after an earlier instruction writes new data to it</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instruction </a:t>
            </a:r>
            <a:r>
              <a:rPr b="1" i="1" lang="en-US" sz="1800" u="none" cap="none" strike="noStrike">
                <a:solidFill>
                  <a:schemeClr val="dk1"/>
                </a:solidFill>
                <a:latin typeface="Arial"/>
                <a:ea typeface="Arial"/>
                <a:cs typeface="Arial"/>
                <a:sym typeface="Arial"/>
              </a:rPr>
              <a:t>j</a:t>
            </a:r>
            <a:r>
              <a:rPr b="0" i="1" lang="en-US" sz="1800" u="none" cap="none" strike="noStrike">
                <a:solidFill>
                  <a:schemeClr val="dk1"/>
                </a:solidFill>
                <a:latin typeface="Arial"/>
                <a:ea typeface="Arial"/>
                <a:cs typeface="Arial"/>
                <a:sym typeface="Arial"/>
              </a:rPr>
              <a:t> tries to read a source before instruction </a:t>
            </a:r>
            <a:r>
              <a:rPr b="1" i="1" lang="en-US" sz="1800" u="none" cap="none" strike="noStrike">
                <a:solidFill>
                  <a:schemeClr val="dk1"/>
                </a:solidFill>
                <a:latin typeface="Arial"/>
                <a:ea typeface="Arial"/>
                <a:cs typeface="Arial"/>
                <a:sym typeface="Arial"/>
              </a:rPr>
              <a:t>i</a:t>
            </a:r>
            <a:r>
              <a:rPr b="0" i="1" lang="en-US" sz="1800" u="none" cap="none" strike="noStrike">
                <a:solidFill>
                  <a:schemeClr val="dk1"/>
                </a:solidFill>
                <a:latin typeface="Arial"/>
                <a:ea typeface="Arial"/>
                <a:cs typeface="Arial"/>
                <a:sym typeface="Arial"/>
              </a:rPr>
              <a:t> writes it, so </a:t>
            </a:r>
            <a:r>
              <a:rPr b="1" i="1" lang="en-US" sz="1800" u="none" cap="none" strike="noStrike">
                <a:solidFill>
                  <a:schemeClr val="dk1"/>
                </a:solidFill>
                <a:latin typeface="Arial"/>
                <a:ea typeface="Arial"/>
                <a:cs typeface="Arial"/>
                <a:sym typeface="Arial"/>
              </a:rPr>
              <a:t>j</a:t>
            </a:r>
            <a:r>
              <a:rPr b="0" i="1" lang="en-US" sz="1800" u="none" cap="none" strike="noStrike">
                <a:solidFill>
                  <a:schemeClr val="dk1"/>
                </a:solidFill>
                <a:latin typeface="Arial"/>
                <a:ea typeface="Arial"/>
                <a:cs typeface="Arial"/>
                <a:sym typeface="Arial"/>
              </a:rPr>
              <a:t> incorrectly gets the old value</a:t>
            </a:r>
            <a:endParaRPr/>
          </a:p>
          <a:p>
            <a:pPr indent="-285750" lvl="1" marL="742950" marR="0" rtl="0" algn="l">
              <a:lnSpc>
                <a:spcPct val="100000"/>
              </a:lnSpc>
              <a:spcBef>
                <a:spcPts val="9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Example:</a:t>
            </a:r>
            <a:endParaRPr/>
          </a:p>
          <a:p>
            <a:pPr indent="-285750" lvl="1" marL="74295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 Add </a:t>
            </a:r>
            <a:r>
              <a:rPr b="1" i="0" lang="en-US" sz="1800" u="none" cap="none" strike="noStrike">
                <a:solidFill>
                  <a:schemeClr val="dk1"/>
                </a:solidFill>
                <a:latin typeface="Arial"/>
                <a:ea typeface="Arial"/>
                <a:cs typeface="Arial"/>
                <a:sym typeface="Arial"/>
              </a:rPr>
              <a:t>$s3</a:t>
            </a:r>
            <a:r>
              <a:rPr b="0" i="0" lang="en-US" sz="1800" u="none" cap="none" strike="noStrike">
                <a:solidFill>
                  <a:schemeClr val="dk1"/>
                </a:solidFill>
                <a:latin typeface="Arial"/>
                <a:ea typeface="Arial"/>
                <a:cs typeface="Arial"/>
                <a:sym typeface="Arial"/>
              </a:rPr>
              <a:t>, $s1, $s2</a:t>
            </a:r>
            <a:endParaRPr/>
          </a:p>
          <a:p>
            <a:pPr indent="-285750" lvl="1" marL="74295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 Add $s5, </a:t>
            </a:r>
            <a:r>
              <a:rPr b="1" i="0" lang="en-US" sz="1800" u="none" cap="none" strike="noStrike">
                <a:solidFill>
                  <a:schemeClr val="dk1"/>
                </a:solidFill>
                <a:latin typeface="Arial"/>
                <a:ea typeface="Arial"/>
                <a:cs typeface="Arial"/>
                <a:sym typeface="Arial"/>
              </a:rPr>
              <a:t>$s3</a:t>
            </a:r>
            <a:r>
              <a:rPr b="0" i="0" lang="en-US" sz="1800" u="none" cap="none" strike="noStrike">
                <a:solidFill>
                  <a:schemeClr val="dk1"/>
                </a:solidFill>
                <a:latin typeface="Arial"/>
                <a:ea typeface="Arial"/>
                <a:cs typeface="Arial"/>
                <a:sym typeface="Arial"/>
              </a:rPr>
              <a:t>, $s4</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Result is the instruction reading stale data</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Detected when Output</a:t>
            </a:r>
            <a:r>
              <a:rPr b="0" baseline="-25000" i="0" lang="en-US" sz="1800" u="none" cap="none" strike="noStrike">
                <a:solidFill>
                  <a:schemeClr val="dk1"/>
                </a:solidFill>
                <a:latin typeface="Arial"/>
                <a:ea typeface="Arial"/>
                <a:cs typeface="Arial"/>
                <a:sym typeface="Arial"/>
              </a:rPr>
              <a:t>n</a:t>
            </a:r>
            <a:r>
              <a:rPr b="0" i="0" lang="en-US" sz="1800" u="none" cap="none" strike="noStrike">
                <a:solidFill>
                  <a:schemeClr val="dk1"/>
                </a:solidFill>
                <a:latin typeface="Arial"/>
                <a:ea typeface="Arial"/>
                <a:cs typeface="Arial"/>
                <a:sym typeface="Arial"/>
              </a:rPr>
              <a:t> register ($s3)  and Input</a:t>
            </a:r>
            <a:r>
              <a:rPr b="0" baseline="-25000" i="0" lang="en-US" sz="1800" u="none" cap="none" strike="noStrike">
                <a:solidFill>
                  <a:schemeClr val="dk1"/>
                </a:solidFill>
                <a:latin typeface="Arial"/>
                <a:ea typeface="Arial"/>
                <a:cs typeface="Arial"/>
                <a:sym typeface="Arial"/>
              </a:rPr>
              <a:t>n+1</a:t>
            </a:r>
            <a:r>
              <a:rPr b="0" i="0" lang="en-US" sz="1800" u="none" cap="none" strike="noStrike">
                <a:solidFill>
                  <a:schemeClr val="dk1"/>
                </a:solidFill>
                <a:latin typeface="Arial"/>
                <a:ea typeface="Arial"/>
                <a:cs typeface="Arial"/>
                <a:sym typeface="Arial"/>
              </a:rPr>
              <a:t> registers ($s3, $s4) contain at least one common register</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Need to resolve</a:t>
            </a:r>
            <a:endParaRPr/>
          </a:p>
          <a:p>
            <a:pPr indent="-171450" lvl="1" marL="742950" marR="0" rtl="0" algn="l">
              <a:lnSpc>
                <a:spcPct val="100000"/>
              </a:lnSpc>
              <a:spcBef>
                <a:spcPts val="9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5" name="Shape 3215"/>
        <p:cNvGrpSpPr/>
        <p:nvPr/>
      </p:nvGrpSpPr>
      <p:grpSpPr>
        <a:xfrm>
          <a:off x="0" y="0"/>
          <a:ext cx="0" cy="0"/>
          <a:chOff x="0" y="0"/>
          <a:chExt cx="0" cy="0"/>
        </a:xfrm>
      </p:grpSpPr>
      <p:sp>
        <p:nvSpPr>
          <p:cNvPr id="3216" name="Google Shape;3216;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Type</a:t>
            </a:r>
            <a:endParaRPr/>
          </a:p>
        </p:txBody>
      </p:sp>
      <p:sp>
        <p:nvSpPr>
          <p:cNvPr id="3217" name="Google Shape;3217;p56"/>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WAR (Write After Read) hazard </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Hazards occur when the output register of an instruction is used for write after read by a previous instruction</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Instruction </a:t>
            </a:r>
            <a:r>
              <a:rPr b="1" i="0" lang="en-US" sz="1800" u="none" cap="none" strike="noStrike">
                <a:solidFill>
                  <a:schemeClr val="dk1"/>
                </a:solidFill>
                <a:latin typeface="Arial"/>
                <a:ea typeface="Arial"/>
                <a:cs typeface="Arial"/>
                <a:sym typeface="Arial"/>
              </a:rPr>
              <a:t>j </a:t>
            </a:r>
            <a:r>
              <a:rPr b="0" i="0" lang="en-US" sz="1800" u="none" cap="none" strike="noStrike">
                <a:solidFill>
                  <a:schemeClr val="dk1"/>
                </a:solidFill>
                <a:latin typeface="Arial"/>
                <a:ea typeface="Arial"/>
                <a:cs typeface="Arial"/>
                <a:sym typeface="Arial"/>
              </a:rPr>
              <a:t>tries to write a destination before it is read by instruction </a:t>
            </a:r>
            <a:r>
              <a:rPr b="1"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 so </a:t>
            </a:r>
            <a:r>
              <a:rPr b="1"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 incorrectly gets the new value</a:t>
            </a:r>
            <a:endParaRPr/>
          </a:p>
          <a:p>
            <a:pPr indent="-285750" lvl="1" marL="742950" marR="0" rtl="0" algn="l">
              <a:lnSpc>
                <a:spcPct val="100000"/>
              </a:lnSpc>
              <a:spcBef>
                <a:spcPts val="9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Example:</a:t>
            </a:r>
            <a:endParaRPr/>
          </a:p>
          <a:p>
            <a:pPr indent="-285750" lvl="1" marL="74295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 Add $s3, </a:t>
            </a:r>
            <a:r>
              <a:rPr b="1" i="0" lang="en-US" sz="1800" u="none" cap="none" strike="noStrike">
                <a:solidFill>
                  <a:schemeClr val="dk1"/>
                </a:solidFill>
                <a:latin typeface="Arial"/>
                <a:ea typeface="Arial"/>
                <a:cs typeface="Arial"/>
                <a:sym typeface="Arial"/>
              </a:rPr>
              <a:t>$s1</a:t>
            </a:r>
            <a:r>
              <a:rPr b="0" i="0" lang="en-US" sz="1800" u="none" cap="none" strike="noStrike">
                <a:solidFill>
                  <a:schemeClr val="dk1"/>
                </a:solidFill>
                <a:latin typeface="Arial"/>
                <a:ea typeface="Arial"/>
                <a:cs typeface="Arial"/>
                <a:sym typeface="Arial"/>
              </a:rPr>
              <a:t>, $s2</a:t>
            </a:r>
            <a:endParaRPr/>
          </a:p>
          <a:p>
            <a:pPr indent="-285750" lvl="1" marL="74295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 Add </a:t>
            </a:r>
            <a:r>
              <a:rPr b="1" i="0" lang="en-US" sz="1800" u="none" cap="none" strike="noStrike">
                <a:solidFill>
                  <a:schemeClr val="dk1"/>
                </a:solidFill>
                <a:latin typeface="Arial"/>
                <a:ea typeface="Arial"/>
                <a:cs typeface="Arial"/>
                <a:sym typeface="Arial"/>
              </a:rPr>
              <a:t>$s1</a:t>
            </a:r>
            <a:r>
              <a:rPr b="0" i="0" lang="en-US" sz="1800" u="none" cap="none" strike="noStrike">
                <a:solidFill>
                  <a:schemeClr val="dk1"/>
                </a:solidFill>
                <a:latin typeface="Arial"/>
                <a:ea typeface="Arial"/>
                <a:cs typeface="Arial"/>
                <a:sym typeface="Arial"/>
              </a:rPr>
              <a:t>, $s3, $s4</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Detected when Input</a:t>
            </a:r>
            <a:r>
              <a:rPr b="0" baseline="-25000" i="0" lang="en-US" sz="1800" u="none" cap="none" strike="noStrike">
                <a:solidFill>
                  <a:schemeClr val="dk1"/>
                </a:solidFill>
                <a:latin typeface="Arial"/>
                <a:ea typeface="Arial"/>
                <a:cs typeface="Arial"/>
                <a:sym typeface="Arial"/>
              </a:rPr>
              <a:t>n </a:t>
            </a:r>
            <a:r>
              <a:rPr b="0" i="0" lang="en-US" sz="1800" u="none" cap="none" strike="noStrike">
                <a:solidFill>
                  <a:schemeClr val="dk1"/>
                </a:solidFill>
                <a:latin typeface="Arial"/>
                <a:ea typeface="Arial"/>
                <a:cs typeface="Arial"/>
                <a:sym typeface="Arial"/>
              </a:rPr>
              <a:t>register and Output</a:t>
            </a:r>
            <a:r>
              <a:rPr b="0" baseline="-25000" i="0" lang="en-US" sz="1800" u="none" cap="none" strike="noStrike">
                <a:solidFill>
                  <a:schemeClr val="dk1"/>
                </a:solidFill>
                <a:latin typeface="Arial"/>
                <a:ea typeface="Arial"/>
                <a:cs typeface="Arial"/>
                <a:sym typeface="Arial"/>
              </a:rPr>
              <a:t>n+1</a:t>
            </a:r>
            <a:r>
              <a:rPr b="0" i="0" lang="en-US" sz="1800" u="none" cap="none" strike="noStrike">
                <a:solidFill>
                  <a:schemeClr val="dk1"/>
                </a:solidFill>
                <a:latin typeface="Arial"/>
                <a:ea typeface="Arial"/>
                <a:cs typeface="Arial"/>
                <a:sym typeface="Arial"/>
              </a:rPr>
              <a:t> register contain at least one common operand </a:t>
            </a:r>
            <a:endParaRPr/>
          </a:p>
          <a:p>
            <a:pPr indent="-285750" lvl="1" marL="742950"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Such hazards are rare</a:t>
            </a:r>
            <a:endParaRPr/>
          </a:p>
          <a:p>
            <a:pPr indent="-2286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1" name="Shape 3221"/>
        <p:cNvGrpSpPr/>
        <p:nvPr/>
      </p:nvGrpSpPr>
      <p:grpSpPr>
        <a:xfrm>
          <a:off x="0" y="0"/>
          <a:ext cx="0" cy="0"/>
          <a:chOff x="0" y="0"/>
          <a:chExt cx="0" cy="0"/>
        </a:xfrm>
      </p:grpSpPr>
      <p:sp>
        <p:nvSpPr>
          <p:cNvPr id="3222" name="Google Shape;3222;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Type</a:t>
            </a:r>
            <a:endParaRPr/>
          </a:p>
        </p:txBody>
      </p:sp>
      <p:sp>
        <p:nvSpPr>
          <p:cNvPr id="3223" name="Google Shape;3223;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WAW (Write After Write) hazard </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Hazard occur when the output register of an instruction is used for write after written by a previous instruction</a:t>
            </a:r>
            <a:endParaRPr/>
          </a:p>
          <a:p>
            <a:pPr indent="-285750" lvl="1" marL="742950" marR="0" rtl="0" algn="l">
              <a:lnSpc>
                <a:spcPct val="100000"/>
              </a:lnSpc>
              <a:spcBef>
                <a:spcPts val="9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Example:</a:t>
            </a:r>
            <a:endParaRPr/>
          </a:p>
          <a:p>
            <a:pPr indent="-285750" lvl="1" marL="74295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ADD </a:t>
            </a:r>
            <a:r>
              <a:rPr b="1" i="0" lang="en-US" sz="1800" u="none" cap="none" strike="noStrike">
                <a:solidFill>
                  <a:schemeClr val="dk1"/>
                </a:solidFill>
                <a:latin typeface="Arial"/>
                <a:ea typeface="Arial"/>
                <a:cs typeface="Arial"/>
                <a:sym typeface="Arial"/>
              </a:rPr>
              <a:t>$s1</a:t>
            </a:r>
            <a:r>
              <a:rPr b="0" i="0" lang="en-US" sz="1800" u="none" cap="none" strike="noStrike">
                <a:solidFill>
                  <a:schemeClr val="dk1"/>
                </a:solidFill>
                <a:latin typeface="Arial"/>
                <a:ea typeface="Arial"/>
                <a:cs typeface="Arial"/>
                <a:sym typeface="Arial"/>
              </a:rPr>
              <a:t>, $s2, $s3</a:t>
            </a:r>
            <a:endParaRPr/>
          </a:p>
          <a:p>
            <a:pPr indent="-285750" lvl="1" marL="74295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SUB </a:t>
            </a:r>
            <a:r>
              <a:rPr b="1" i="0" lang="en-US" sz="1800" u="none" cap="none" strike="noStrike">
                <a:solidFill>
                  <a:schemeClr val="dk1"/>
                </a:solidFill>
                <a:latin typeface="Arial"/>
                <a:ea typeface="Arial"/>
                <a:cs typeface="Arial"/>
                <a:sym typeface="Arial"/>
              </a:rPr>
              <a:t>$s1</a:t>
            </a:r>
            <a:r>
              <a:rPr b="0" i="0" lang="en-US" sz="1800" u="none" cap="none" strike="noStrike">
                <a:solidFill>
                  <a:schemeClr val="dk1"/>
                </a:solidFill>
                <a:latin typeface="Arial"/>
                <a:ea typeface="Arial"/>
                <a:cs typeface="Arial"/>
                <a:sym typeface="Arial"/>
              </a:rPr>
              <a:t>, $s5, $s6  //Subtract writes the same register as the addition</a:t>
            </a:r>
            <a:endParaRPr/>
          </a:p>
          <a:p>
            <a:pPr indent="-285750" lvl="1" marL="74295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If a processor executes instructions in the order that they appear in the program and uses the same pipeline for all instructions, WAR and WAW hazards do not cause the delays because of the way instructions flow through the pipeline</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7" name="Shape 3227"/>
        <p:cNvGrpSpPr/>
        <p:nvPr/>
      </p:nvGrpSpPr>
      <p:grpSpPr>
        <a:xfrm>
          <a:off x="0" y="0"/>
          <a:ext cx="0" cy="0"/>
          <a:chOff x="0" y="0"/>
          <a:chExt cx="0" cy="0"/>
        </a:xfrm>
      </p:grpSpPr>
      <p:sp>
        <p:nvSpPr>
          <p:cNvPr id="3228" name="Google Shape;3228;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a:t>
            </a:r>
            <a:endParaRPr/>
          </a:p>
        </p:txBody>
      </p:sp>
      <p:sp>
        <p:nvSpPr>
          <p:cNvPr id="3229" name="Google Shape;3229;p58"/>
          <p:cNvSpPr txBox="1"/>
          <p:nvPr>
            <p:ph idx="1" type="body"/>
          </p:nvPr>
        </p:nvSpPr>
        <p:spPr>
          <a:xfrm>
            <a:off x="457200" y="1600200"/>
            <a:ext cx="8229600" cy="4525962"/>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Example: Draw pipeline diagram and show </a:t>
            </a:r>
            <a:endParaRPr/>
          </a:p>
          <a:p>
            <a:pPr indent="-342900" lvl="0" marL="342900" marR="0" rtl="0" algn="l">
              <a:lnSpc>
                <a:spcPct val="100000"/>
              </a:lnSpc>
              <a:spcBef>
                <a:spcPts val="64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the hazards if any.</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sub	$s2, $t1, $t3</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add	$s4, $s2, $t5</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or	$s6, $t3, $s2</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and	$s7, $t4, $s2</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sw	$t8, 10($s2)</a:t>
            </a:r>
            <a:endParaRPr b="0" i="0" sz="3200" u="none">
              <a:solidFill>
                <a:schemeClr val="dk1"/>
              </a:solidFill>
              <a:latin typeface="Comic Sans MS"/>
              <a:ea typeface="Comic Sans MS"/>
              <a:cs typeface="Comic Sans MS"/>
              <a:sym typeface="Comic Sans MS"/>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3" name="Shape 3233"/>
        <p:cNvGrpSpPr/>
        <p:nvPr/>
      </p:nvGrpSpPr>
      <p:grpSpPr>
        <a:xfrm>
          <a:off x="0" y="0"/>
          <a:ext cx="0" cy="0"/>
          <a:chOff x="0" y="0"/>
          <a:chExt cx="0" cy="0"/>
        </a:xfrm>
      </p:grpSpPr>
      <p:sp>
        <p:nvSpPr>
          <p:cNvPr id="3234" name="Google Shape;3234;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RAW Data Hazard Solutions</a:t>
            </a:r>
            <a:endParaRPr/>
          </a:p>
        </p:txBody>
      </p:sp>
      <p:sp>
        <p:nvSpPr>
          <p:cNvPr id="3235" name="Google Shape;3235;p59"/>
          <p:cNvSpPr txBox="1"/>
          <p:nvPr>
            <p:ph idx="1" type="body"/>
          </p:nvPr>
        </p:nvSpPr>
        <p:spPr>
          <a:xfrm>
            <a:off x="457200" y="1600200"/>
            <a:ext cx="8229600" cy="4525962"/>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Example:</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sub	$s2, $t1, $t3</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add	$s4, $s2, $t5</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or	$s6, $t3, $s2</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and	$s7, $t4, $s2</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sw	$t8, 10($s2)</a:t>
            </a:r>
            <a:endParaRPr b="0" i="0" sz="3200" u="none">
              <a:solidFill>
                <a:schemeClr val="dk1"/>
              </a:solidFill>
              <a:latin typeface="Comic Sans MS"/>
              <a:ea typeface="Comic Sans MS"/>
              <a:cs typeface="Comic Sans MS"/>
              <a:sym typeface="Comic Sans MS"/>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9" name="Shape 3239"/>
        <p:cNvGrpSpPr/>
        <p:nvPr/>
      </p:nvGrpSpPr>
      <p:grpSpPr>
        <a:xfrm>
          <a:off x="0" y="0"/>
          <a:ext cx="0" cy="0"/>
          <a:chOff x="0" y="0"/>
          <a:chExt cx="0" cy="0"/>
        </a:xfrm>
      </p:grpSpPr>
      <p:sp>
        <p:nvSpPr>
          <p:cNvPr id="3240" name="Google Shape;3240;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RAW Data Hazard Solutions</a:t>
            </a:r>
            <a:endParaRPr/>
          </a:p>
        </p:txBody>
      </p:sp>
      <p:sp>
        <p:nvSpPr>
          <p:cNvPr id="3241" name="Google Shape;3241;p60"/>
          <p:cNvSpPr txBox="1"/>
          <p:nvPr>
            <p:ph idx="1" type="body"/>
          </p:nvPr>
        </p:nvSpPr>
        <p:spPr>
          <a:xfrm>
            <a:off x="457200" y="1600200"/>
            <a:ext cx="8229600" cy="4525962"/>
          </a:xfrm>
          <a:prstGeom prst="rect">
            <a:avLst/>
          </a:prstGeom>
          <a:noFill/>
          <a:ln>
            <a:noFill/>
          </a:ln>
        </p:spPr>
        <p:txBody>
          <a:bodyPr anchorCtr="0" anchor="ctr" bIns="0" lIns="0" spcFirstLastPara="1" rIns="0" wrap="square" tIns="0">
            <a:noAutofit/>
          </a:bodyPr>
          <a:lstStyle/>
          <a:p>
            <a:pPr indent="-342900" lvl="0" marL="342900" marR="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Example:</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sub	</a:t>
            </a:r>
            <a:r>
              <a:rPr b="0" i="0" lang="en-US" sz="2800" u="none">
                <a:solidFill>
                  <a:srgbClr val="FF0000"/>
                </a:solidFill>
                <a:latin typeface="Comic Sans MS"/>
                <a:ea typeface="Comic Sans MS"/>
                <a:cs typeface="Comic Sans MS"/>
                <a:sym typeface="Comic Sans MS"/>
              </a:rPr>
              <a:t>$s2</a:t>
            </a:r>
            <a:r>
              <a:rPr b="0" i="0" lang="en-US" sz="2800" u="none">
                <a:solidFill>
                  <a:schemeClr val="dk1"/>
                </a:solidFill>
                <a:latin typeface="Comic Sans MS"/>
                <a:ea typeface="Comic Sans MS"/>
                <a:cs typeface="Comic Sans MS"/>
                <a:sym typeface="Comic Sans MS"/>
              </a:rPr>
              <a:t>, $t1, $t3</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add	$s4, </a:t>
            </a:r>
            <a:r>
              <a:rPr b="0" i="0" lang="en-US" sz="2800" u="none">
                <a:solidFill>
                  <a:srgbClr val="FF0000"/>
                </a:solidFill>
                <a:latin typeface="Comic Sans MS"/>
                <a:ea typeface="Comic Sans MS"/>
                <a:cs typeface="Comic Sans MS"/>
                <a:sym typeface="Comic Sans MS"/>
              </a:rPr>
              <a:t>$s2</a:t>
            </a:r>
            <a:r>
              <a:rPr b="0" i="0" lang="en-US" sz="2800" u="none">
                <a:solidFill>
                  <a:schemeClr val="dk1"/>
                </a:solidFill>
                <a:latin typeface="Comic Sans MS"/>
                <a:ea typeface="Comic Sans MS"/>
                <a:cs typeface="Comic Sans MS"/>
                <a:sym typeface="Comic Sans MS"/>
              </a:rPr>
              <a:t>, $t5</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or	$s6, $t3, </a:t>
            </a:r>
            <a:r>
              <a:rPr b="0" i="0" lang="en-US" sz="2800" u="none">
                <a:solidFill>
                  <a:srgbClr val="FF0000"/>
                </a:solidFill>
                <a:latin typeface="Comic Sans MS"/>
                <a:ea typeface="Comic Sans MS"/>
                <a:cs typeface="Comic Sans MS"/>
                <a:sym typeface="Comic Sans MS"/>
              </a:rPr>
              <a:t>$s2</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and	$s7, $t4, </a:t>
            </a:r>
            <a:r>
              <a:rPr b="0" i="0" lang="en-US" sz="2800" u="none">
                <a:solidFill>
                  <a:srgbClr val="FF0000"/>
                </a:solidFill>
                <a:latin typeface="Comic Sans MS"/>
                <a:ea typeface="Comic Sans MS"/>
                <a:cs typeface="Comic Sans MS"/>
                <a:sym typeface="Comic Sans MS"/>
              </a:rPr>
              <a:t>$s2</a:t>
            </a:r>
            <a:endParaRPr/>
          </a:p>
          <a:p>
            <a:pPr indent="-342900" lvl="0" marL="34290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sw	$t8, 10(</a:t>
            </a:r>
            <a:r>
              <a:rPr b="0" i="0" lang="en-US" sz="2800" u="none">
                <a:solidFill>
                  <a:srgbClr val="FF0000"/>
                </a:solidFill>
                <a:latin typeface="Comic Sans MS"/>
                <a:ea typeface="Comic Sans MS"/>
                <a:cs typeface="Comic Sans MS"/>
                <a:sym typeface="Comic Sans MS"/>
              </a:rPr>
              <a:t>$s2</a:t>
            </a:r>
            <a:r>
              <a:rPr b="0" i="0" lang="en-US" sz="2800" u="none">
                <a:solidFill>
                  <a:schemeClr val="dk1"/>
                </a:solidFill>
                <a:latin typeface="Comic Sans MS"/>
                <a:ea typeface="Comic Sans MS"/>
                <a:cs typeface="Comic Sans MS"/>
                <a:sym typeface="Comic Sans MS"/>
              </a:rPr>
              <a:t>)</a:t>
            </a:r>
            <a:endParaRPr b="0" i="0" sz="2800" u="none">
              <a:solidFill>
                <a:srgbClr val="FF0000"/>
              </a:solidFill>
              <a:latin typeface="Comic Sans MS"/>
              <a:ea typeface="Comic Sans MS"/>
              <a:cs typeface="Comic Sans MS"/>
              <a:sym typeface="Comic Sans MS"/>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omic Sans MS"/>
              <a:ea typeface="Comic Sans MS"/>
              <a:cs typeface="Comic Sans MS"/>
              <a:sym typeface="Comic Sans M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5" name="Shape 3245"/>
        <p:cNvGrpSpPr/>
        <p:nvPr/>
      </p:nvGrpSpPr>
      <p:grpSpPr>
        <a:xfrm>
          <a:off x="0" y="0"/>
          <a:ext cx="0" cy="0"/>
          <a:chOff x="0" y="0"/>
          <a:chExt cx="0" cy="0"/>
        </a:xfrm>
      </p:grpSpPr>
      <p:grpSp>
        <p:nvGrpSpPr>
          <p:cNvPr id="3246" name="Google Shape;3246;p61"/>
          <p:cNvGrpSpPr/>
          <p:nvPr/>
        </p:nvGrpSpPr>
        <p:grpSpPr>
          <a:xfrm>
            <a:off x="3313112" y="1778000"/>
            <a:ext cx="5040312" cy="2927350"/>
            <a:chOff x="3313173" y="1777585"/>
            <a:chExt cx="5040315" cy="2927351"/>
          </a:xfrm>
        </p:grpSpPr>
        <p:sp>
          <p:nvSpPr>
            <p:cNvPr id="3247" name="Google Shape;3247;p61"/>
            <p:cNvSpPr txBox="1"/>
            <p:nvPr/>
          </p:nvSpPr>
          <p:spPr>
            <a:xfrm>
              <a:off x="5426136" y="1868073"/>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3248" name="Google Shape;3248;p61"/>
            <p:cNvCxnSpPr/>
            <p:nvPr/>
          </p:nvCxnSpPr>
          <p:spPr>
            <a:xfrm>
              <a:off x="4056123" y="2098260"/>
              <a:ext cx="90487" cy="0"/>
            </a:xfrm>
            <a:prstGeom prst="straightConnector1">
              <a:avLst/>
            </a:prstGeom>
            <a:noFill/>
            <a:ln cap="flat" cmpd="sng" w="12700">
              <a:solidFill>
                <a:srgbClr val="000000"/>
              </a:solidFill>
              <a:prstDash val="solid"/>
              <a:miter lim="800000"/>
              <a:headEnd len="med" w="med" type="none"/>
              <a:tailEnd len="med" w="med" type="none"/>
            </a:ln>
          </p:spPr>
        </p:cxnSp>
        <p:cxnSp>
          <p:nvCxnSpPr>
            <p:cNvPr id="3249" name="Google Shape;3249;p61"/>
            <p:cNvCxnSpPr/>
            <p:nvPr/>
          </p:nvCxnSpPr>
          <p:spPr>
            <a:xfrm>
              <a:off x="4056123" y="1983960"/>
              <a:ext cx="90487" cy="0"/>
            </a:xfrm>
            <a:prstGeom prst="straightConnector1">
              <a:avLst/>
            </a:prstGeom>
            <a:noFill/>
            <a:ln cap="flat" cmpd="sng" w="12700">
              <a:solidFill>
                <a:srgbClr val="000000"/>
              </a:solidFill>
              <a:prstDash val="solid"/>
              <a:miter lim="800000"/>
              <a:headEnd len="med" w="med" type="none"/>
              <a:tailEnd len="med" w="med" type="none"/>
            </a:ln>
          </p:spPr>
        </p:cxnSp>
        <p:sp>
          <p:nvSpPr>
            <p:cNvPr id="3250" name="Google Shape;3250;p61"/>
            <p:cNvSpPr txBox="1"/>
            <p:nvPr/>
          </p:nvSpPr>
          <p:spPr>
            <a:xfrm>
              <a:off x="3964048" y="1777587"/>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51" name="Google Shape;3251;p61"/>
            <p:cNvSpPr txBox="1"/>
            <p:nvPr/>
          </p:nvSpPr>
          <p:spPr>
            <a:xfrm>
              <a:off x="4146615" y="1868074"/>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252" name="Google Shape;3252;p61"/>
            <p:cNvCxnSpPr/>
            <p:nvPr/>
          </p:nvCxnSpPr>
          <p:spPr>
            <a:xfrm>
              <a:off x="4513327" y="1961736"/>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53" name="Google Shape;3253;p61"/>
            <p:cNvCxnSpPr/>
            <p:nvPr/>
          </p:nvCxnSpPr>
          <p:spPr>
            <a:xfrm>
              <a:off x="4513327" y="2144299"/>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54" name="Google Shape;3254;p61"/>
            <p:cNvCxnSpPr/>
            <p:nvPr/>
          </p:nvCxnSpPr>
          <p:spPr>
            <a:xfrm>
              <a:off x="4513328" y="2645949"/>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255" name="Google Shape;3255;p61"/>
            <p:cNvSpPr txBox="1"/>
            <p:nvPr/>
          </p:nvSpPr>
          <p:spPr>
            <a:xfrm>
              <a:off x="4329178" y="2461799"/>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56" name="Google Shape;3256;p61"/>
            <p:cNvSpPr txBox="1"/>
            <p:nvPr/>
          </p:nvSpPr>
          <p:spPr>
            <a:xfrm>
              <a:off x="4146615" y="2461799"/>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257" name="Google Shape;3257;p61"/>
            <p:cNvSpPr txBox="1"/>
            <p:nvPr/>
          </p:nvSpPr>
          <p:spPr>
            <a:xfrm>
              <a:off x="3962465" y="2372899"/>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58" name="Google Shape;3258;p61"/>
            <p:cNvCxnSpPr/>
            <p:nvPr/>
          </p:nvCxnSpPr>
          <p:spPr>
            <a:xfrm>
              <a:off x="4057715" y="2638011"/>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259" name="Google Shape;3259;p61"/>
            <p:cNvSpPr/>
            <p:nvPr/>
          </p:nvSpPr>
          <p:spPr>
            <a:xfrm>
              <a:off x="5381686" y="1823623"/>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60" name="Google Shape;3260;p61"/>
            <p:cNvCxnSpPr/>
            <p:nvPr/>
          </p:nvCxnSpPr>
          <p:spPr>
            <a:xfrm>
              <a:off x="5335648" y="2052223"/>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61" name="Google Shape;3261;p61"/>
            <p:cNvSpPr txBox="1"/>
            <p:nvPr/>
          </p:nvSpPr>
          <p:spPr>
            <a:xfrm>
              <a:off x="5245161" y="1777586"/>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62" name="Google Shape;3262;p61"/>
            <p:cNvCxnSpPr/>
            <p:nvPr/>
          </p:nvCxnSpPr>
          <p:spPr>
            <a:xfrm>
              <a:off x="5792848" y="2052223"/>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63" name="Google Shape;3263;p61"/>
            <p:cNvCxnSpPr/>
            <p:nvPr/>
          </p:nvCxnSpPr>
          <p:spPr>
            <a:xfrm>
              <a:off x="5337236" y="3285711"/>
              <a:ext cx="90488" cy="0"/>
            </a:xfrm>
            <a:prstGeom prst="straightConnector1">
              <a:avLst/>
            </a:prstGeom>
            <a:noFill/>
            <a:ln cap="flat" cmpd="sng" w="12700">
              <a:solidFill>
                <a:srgbClr val="000000"/>
              </a:solidFill>
              <a:prstDash val="solid"/>
              <a:miter lim="800000"/>
              <a:headEnd len="med" w="med" type="none"/>
              <a:tailEnd len="med" w="med" type="none"/>
            </a:ln>
          </p:spPr>
        </p:cxnSp>
        <p:cxnSp>
          <p:nvCxnSpPr>
            <p:cNvPr id="3264" name="Google Shape;3264;p61"/>
            <p:cNvCxnSpPr/>
            <p:nvPr/>
          </p:nvCxnSpPr>
          <p:spPr>
            <a:xfrm>
              <a:off x="5337236" y="3169823"/>
              <a:ext cx="90488" cy="0"/>
            </a:xfrm>
            <a:prstGeom prst="straightConnector1">
              <a:avLst/>
            </a:prstGeom>
            <a:noFill/>
            <a:ln cap="flat" cmpd="sng" w="12700">
              <a:solidFill>
                <a:srgbClr val="000000"/>
              </a:solidFill>
              <a:prstDash val="solid"/>
              <a:miter lim="800000"/>
              <a:headEnd len="med" w="med" type="none"/>
              <a:tailEnd len="med" w="med" type="none"/>
            </a:ln>
          </p:spPr>
        </p:cxnSp>
        <p:sp>
          <p:nvSpPr>
            <p:cNvPr id="3265" name="Google Shape;3265;p61"/>
            <p:cNvSpPr txBox="1"/>
            <p:nvPr/>
          </p:nvSpPr>
          <p:spPr>
            <a:xfrm>
              <a:off x="5245161" y="2964240"/>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66" name="Google Shape;3266;p61"/>
            <p:cNvSpPr txBox="1"/>
            <p:nvPr/>
          </p:nvSpPr>
          <p:spPr>
            <a:xfrm>
              <a:off x="5427728" y="3054727"/>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267" name="Google Shape;3267;p61"/>
            <p:cNvCxnSpPr/>
            <p:nvPr/>
          </p:nvCxnSpPr>
          <p:spPr>
            <a:xfrm>
              <a:off x="5794440" y="3148389"/>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68" name="Google Shape;3268;p61"/>
            <p:cNvCxnSpPr/>
            <p:nvPr/>
          </p:nvCxnSpPr>
          <p:spPr>
            <a:xfrm>
              <a:off x="5794440" y="3330952"/>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69" name="Google Shape;3269;p61"/>
            <p:cNvSpPr txBox="1"/>
            <p:nvPr/>
          </p:nvSpPr>
          <p:spPr>
            <a:xfrm>
              <a:off x="5243573" y="2371311"/>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70" name="Google Shape;3270;p61"/>
            <p:cNvSpPr/>
            <p:nvPr/>
          </p:nvSpPr>
          <p:spPr>
            <a:xfrm>
              <a:off x="5427723" y="2417348"/>
              <a:ext cx="365125"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71" name="Google Shape;3271;p61"/>
            <p:cNvCxnSpPr/>
            <p:nvPr/>
          </p:nvCxnSpPr>
          <p:spPr>
            <a:xfrm>
              <a:off x="5792848" y="2645948"/>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72" name="Google Shape;3272;p61"/>
            <p:cNvCxnSpPr/>
            <p:nvPr/>
          </p:nvCxnSpPr>
          <p:spPr>
            <a:xfrm>
              <a:off x="5335648" y="2555461"/>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73" name="Google Shape;3273;p61"/>
            <p:cNvCxnSpPr/>
            <p:nvPr/>
          </p:nvCxnSpPr>
          <p:spPr>
            <a:xfrm>
              <a:off x="5335648" y="2738024"/>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74" name="Google Shape;3274;p61"/>
            <p:cNvSpPr txBox="1"/>
            <p:nvPr/>
          </p:nvSpPr>
          <p:spPr>
            <a:xfrm>
              <a:off x="5473760" y="2555460"/>
              <a:ext cx="319087"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cxnSp>
          <p:nvCxnSpPr>
            <p:cNvPr id="3275" name="Google Shape;3275;p61"/>
            <p:cNvCxnSpPr/>
            <p:nvPr/>
          </p:nvCxnSpPr>
          <p:spPr>
            <a:xfrm>
              <a:off x="5792849" y="3834985"/>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276" name="Google Shape;3276;p61"/>
            <p:cNvSpPr txBox="1"/>
            <p:nvPr/>
          </p:nvSpPr>
          <p:spPr>
            <a:xfrm>
              <a:off x="5608699" y="3650835"/>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77" name="Google Shape;3277;p61"/>
            <p:cNvSpPr txBox="1"/>
            <p:nvPr/>
          </p:nvSpPr>
          <p:spPr>
            <a:xfrm>
              <a:off x="5426136" y="3650835"/>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278" name="Google Shape;3278;p61"/>
            <p:cNvSpPr txBox="1"/>
            <p:nvPr/>
          </p:nvSpPr>
          <p:spPr>
            <a:xfrm>
              <a:off x="5245161" y="3558760"/>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79" name="Google Shape;3279;p61"/>
            <p:cNvCxnSpPr/>
            <p:nvPr/>
          </p:nvCxnSpPr>
          <p:spPr>
            <a:xfrm>
              <a:off x="5337236" y="3833398"/>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280" name="Google Shape;3280;p61"/>
            <p:cNvSpPr txBox="1"/>
            <p:nvPr/>
          </p:nvSpPr>
          <p:spPr>
            <a:xfrm>
              <a:off x="5883340" y="4157248"/>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1" name="Google Shape;3281;p61"/>
            <p:cNvSpPr/>
            <p:nvPr/>
          </p:nvSpPr>
          <p:spPr>
            <a:xfrm>
              <a:off x="6021029" y="2418936"/>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82" name="Google Shape;3282;p61"/>
            <p:cNvCxnSpPr/>
            <p:nvPr/>
          </p:nvCxnSpPr>
          <p:spPr>
            <a:xfrm>
              <a:off x="5974991" y="2647536"/>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83" name="Google Shape;3283;p61"/>
            <p:cNvSpPr txBox="1"/>
            <p:nvPr/>
          </p:nvSpPr>
          <p:spPr>
            <a:xfrm>
              <a:off x="5884504" y="2372899"/>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84" name="Google Shape;3284;p61"/>
            <p:cNvCxnSpPr/>
            <p:nvPr/>
          </p:nvCxnSpPr>
          <p:spPr>
            <a:xfrm>
              <a:off x="6432191" y="2647536"/>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85" name="Google Shape;3285;p61"/>
            <p:cNvSpPr txBox="1"/>
            <p:nvPr/>
          </p:nvSpPr>
          <p:spPr>
            <a:xfrm>
              <a:off x="6065479" y="2463386"/>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3286" name="Google Shape;3286;p61"/>
            <p:cNvCxnSpPr/>
            <p:nvPr/>
          </p:nvCxnSpPr>
          <p:spPr>
            <a:xfrm>
              <a:off x="5975412" y="3879436"/>
              <a:ext cx="90488" cy="0"/>
            </a:xfrm>
            <a:prstGeom prst="straightConnector1">
              <a:avLst/>
            </a:prstGeom>
            <a:noFill/>
            <a:ln cap="flat" cmpd="sng" w="12700">
              <a:solidFill>
                <a:srgbClr val="000000"/>
              </a:solidFill>
              <a:prstDash val="solid"/>
              <a:miter lim="800000"/>
              <a:headEnd len="med" w="med" type="none"/>
              <a:tailEnd len="med" w="med" type="none"/>
            </a:ln>
          </p:spPr>
        </p:cxnSp>
        <p:cxnSp>
          <p:nvCxnSpPr>
            <p:cNvPr id="3287" name="Google Shape;3287;p61"/>
            <p:cNvCxnSpPr/>
            <p:nvPr/>
          </p:nvCxnSpPr>
          <p:spPr>
            <a:xfrm>
              <a:off x="5975412" y="3763549"/>
              <a:ext cx="90488" cy="0"/>
            </a:xfrm>
            <a:prstGeom prst="straightConnector1">
              <a:avLst/>
            </a:prstGeom>
            <a:noFill/>
            <a:ln cap="flat" cmpd="sng" w="12700">
              <a:solidFill>
                <a:srgbClr val="000000"/>
              </a:solidFill>
              <a:prstDash val="solid"/>
              <a:miter lim="800000"/>
              <a:headEnd len="med" w="med" type="none"/>
              <a:tailEnd len="med" w="med" type="none"/>
            </a:ln>
          </p:spPr>
        </p:cxnSp>
        <p:sp>
          <p:nvSpPr>
            <p:cNvPr id="3288" name="Google Shape;3288;p61"/>
            <p:cNvSpPr txBox="1"/>
            <p:nvPr/>
          </p:nvSpPr>
          <p:spPr>
            <a:xfrm>
              <a:off x="5884054" y="3558426"/>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9" name="Google Shape;3289;p61"/>
            <p:cNvSpPr txBox="1"/>
            <p:nvPr/>
          </p:nvSpPr>
          <p:spPr>
            <a:xfrm>
              <a:off x="6066621" y="3648913"/>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290" name="Google Shape;3290;p61"/>
            <p:cNvCxnSpPr/>
            <p:nvPr/>
          </p:nvCxnSpPr>
          <p:spPr>
            <a:xfrm>
              <a:off x="6433333" y="3742575"/>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91" name="Google Shape;3291;p61"/>
            <p:cNvCxnSpPr/>
            <p:nvPr/>
          </p:nvCxnSpPr>
          <p:spPr>
            <a:xfrm>
              <a:off x="6433333" y="3925138"/>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92" name="Google Shape;3292;p61"/>
            <p:cNvSpPr txBox="1"/>
            <p:nvPr/>
          </p:nvSpPr>
          <p:spPr>
            <a:xfrm>
              <a:off x="5883335" y="296503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3" name="Google Shape;3293;p61"/>
            <p:cNvSpPr txBox="1"/>
            <p:nvPr/>
          </p:nvSpPr>
          <p:spPr>
            <a:xfrm>
              <a:off x="5884923" y="177758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4" name="Google Shape;3294;p61"/>
            <p:cNvSpPr txBox="1"/>
            <p:nvPr/>
          </p:nvSpPr>
          <p:spPr>
            <a:xfrm>
              <a:off x="6067490" y="1868072"/>
              <a:ext cx="366713"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295" name="Google Shape;3295;p61"/>
            <p:cNvCxnSpPr/>
            <p:nvPr/>
          </p:nvCxnSpPr>
          <p:spPr>
            <a:xfrm>
              <a:off x="5975415" y="2052222"/>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296" name="Google Shape;3296;p61"/>
            <p:cNvSpPr/>
            <p:nvPr/>
          </p:nvSpPr>
          <p:spPr>
            <a:xfrm>
              <a:off x="6067490" y="3011073"/>
              <a:ext cx="365125"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97" name="Google Shape;3297;p61"/>
            <p:cNvCxnSpPr/>
            <p:nvPr/>
          </p:nvCxnSpPr>
          <p:spPr>
            <a:xfrm>
              <a:off x="6432615" y="3239673"/>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98" name="Google Shape;3298;p61"/>
            <p:cNvCxnSpPr/>
            <p:nvPr/>
          </p:nvCxnSpPr>
          <p:spPr>
            <a:xfrm>
              <a:off x="5975415" y="3149186"/>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299" name="Google Shape;3299;p61"/>
            <p:cNvCxnSpPr/>
            <p:nvPr/>
          </p:nvCxnSpPr>
          <p:spPr>
            <a:xfrm>
              <a:off x="5975415" y="3331749"/>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00" name="Google Shape;3300;p61"/>
            <p:cNvSpPr txBox="1"/>
            <p:nvPr/>
          </p:nvSpPr>
          <p:spPr>
            <a:xfrm>
              <a:off x="6113528" y="3149185"/>
              <a:ext cx="319088"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cxnSp>
          <p:nvCxnSpPr>
            <p:cNvPr id="3301" name="Google Shape;3301;p61"/>
            <p:cNvCxnSpPr/>
            <p:nvPr/>
          </p:nvCxnSpPr>
          <p:spPr>
            <a:xfrm>
              <a:off x="6432615" y="4430298"/>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302" name="Google Shape;3302;p61"/>
            <p:cNvSpPr txBox="1"/>
            <p:nvPr/>
          </p:nvSpPr>
          <p:spPr>
            <a:xfrm>
              <a:off x="6248466" y="4246148"/>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03" name="Google Shape;3303;p61"/>
            <p:cNvSpPr txBox="1"/>
            <p:nvPr/>
          </p:nvSpPr>
          <p:spPr>
            <a:xfrm>
              <a:off x="6065903" y="4246148"/>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cxnSp>
          <p:nvCxnSpPr>
            <p:cNvPr id="3304" name="Google Shape;3304;p61"/>
            <p:cNvCxnSpPr/>
            <p:nvPr/>
          </p:nvCxnSpPr>
          <p:spPr>
            <a:xfrm>
              <a:off x="5975415" y="4430298"/>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305" name="Google Shape;3305;p61"/>
            <p:cNvSpPr/>
            <p:nvPr/>
          </p:nvSpPr>
          <p:spPr>
            <a:xfrm>
              <a:off x="6661965" y="3011071"/>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06" name="Google Shape;3306;p61"/>
            <p:cNvCxnSpPr/>
            <p:nvPr/>
          </p:nvCxnSpPr>
          <p:spPr>
            <a:xfrm>
              <a:off x="6615927" y="3239671"/>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07" name="Google Shape;3307;p61"/>
            <p:cNvSpPr txBox="1"/>
            <p:nvPr/>
          </p:nvSpPr>
          <p:spPr>
            <a:xfrm>
              <a:off x="6525440" y="2965034"/>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08" name="Google Shape;3308;p61"/>
            <p:cNvCxnSpPr/>
            <p:nvPr/>
          </p:nvCxnSpPr>
          <p:spPr>
            <a:xfrm>
              <a:off x="7073127" y="3239671"/>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09" name="Google Shape;3309;p61"/>
            <p:cNvSpPr txBox="1"/>
            <p:nvPr/>
          </p:nvSpPr>
          <p:spPr>
            <a:xfrm>
              <a:off x="6706415" y="3055521"/>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3310" name="Google Shape;3310;p61"/>
            <p:cNvCxnSpPr/>
            <p:nvPr/>
          </p:nvCxnSpPr>
          <p:spPr>
            <a:xfrm>
              <a:off x="6618350" y="4477924"/>
              <a:ext cx="90487" cy="0"/>
            </a:xfrm>
            <a:prstGeom prst="straightConnector1">
              <a:avLst/>
            </a:prstGeom>
            <a:noFill/>
            <a:ln cap="flat" cmpd="sng" w="12700">
              <a:solidFill>
                <a:srgbClr val="000000"/>
              </a:solidFill>
              <a:prstDash val="solid"/>
              <a:miter lim="800000"/>
              <a:headEnd len="med" w="med" type="none"/>
              <a:tailEnd len="med" w="med" type="none"/>
            </a:ln>
          </p:spPr>
        </p:cxnSp>
        <p:cxnSp>
          <p:nvCxnSpPr>
            <p:cNvPr id="3311" name="Google Shape;3311;p61"/>
            <p:cNvCxnSpPr/>
            <p:nvPr/>
          </p:nvCxnSpPr>
          <p:spPr>
            <a:xfrm>
              <a:off x="6618350" y="4363624"/>
              <a:ext cx="90487" cy="0"/>
            </a:xfrm>
            <a:prstGeom prst="straightConnector1">
              <a:avLst/>
            </a:prstGeom>
            <a:noFill/>
            <a:ln cap="flat" cmpd="sng" w="12700">
              <a:solidFill>
                <a:srgbClr val="000000"/>
              </a:solidFill>
              <a:prstDash val="solid"/>
              <a:miter lim="800000"/>
              <a:headEnd len="med" w="med" type="none"/>
              <a:tailEnd len="med" w="med" type="none"/>
            </a:ln>
          </p:spPr>
        </p:cxnSp>
        <p:sp>
          <p:nvSpPr>
            <p:cNvPr id="3312" name="Google Shape;3312;p61"/>
            <p:cNvSpPr txBox="1"/>
            <p:nvPr/>
          </p:nvSpPr>
          <p:spPr>
            <a:xfrm>
              <a:off x="6526605" y="4157248"/>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13" name="Google Shape;3313;p61"/>
            <p:cNvSpPr txBox="1"/>
            <p:nvPr/>
          </p:nvSpPr>
          <p:spPr>
            <a:xfrm>
              <a:off x="6709172" y="4247735"/>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314" name="Google Shape;3314;p61"/>
            <p:cNvCxnSpPr/>
            <p:nvPr/>
          </p:nvCxnSpPr>
          <p:spPr>
            <a:xfrm>
              <a:off x="7075884" y="4341397"/>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15" name="Google Shape;3315;p61"/>
            <p:cNvCxnSpPr/>
            <p:nvPr/>
          </p:nvCxnSpPr>
          <p:spPr>
            <a:xfrm>
              <a:off x="7075884" y="4523960"/>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16" name="Google Shape;3316;p61"/>
            <p:cNvSpPr txBox="1"/>
            <p:nvPr/>
          </p:nvSpPr>
          <p:spPr>
            <a:xfrm>
              <a:off x="6524690" y="2371310"/>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17" name="Google Shape;3317;p61"/>
            <p:cNvSpPr txBox="1"/>
            <p:nvPr/>
          </p:nvSpPr>
          <p:spPr>
            <a:xfrm>
              <a:off x="6523103" y="3560347"/>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18" name="Google Shape;3318;p61"/>
            <p:cNvSpPr txBox="1"/>
            <p:nvPr/>
          </p:nvSpPr>
          <p:spPr>
            <a:xfrm>
              <a:off x="6707250" y="2461797"/>
              <a:ext cx="366713"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319" name="Google Shape;3319;p61"/>
            <p:cNvCxnSpPr/>
            <p:nvPr/>
          </p:nvCxnSpPr>
          <p:spPr>
            <a:xfrm>
              <a:off x="6615175" y="2645947"/>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20" name="Google Shape;3320;p61"/>
            <p:cNvSpPr/>
            <p:nvPr/>
          </p:nvSpPr>
          <p:spPr>
            <a:xfrm>
              <a:off x="6707250" y="3606385"/>
              <a:ext cx="365125"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21" name="Google Shape;3321;p61"/>
            <p:cNvCxnSpPr/>
            <p:nvPr/>
          </p:nvCxnSpPr>
          <p:spPr>
            <a:xfrm>
              <a:off x="7072375" y="3834985"/>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22" name="Google Shape;3322;p61"/>
            <p:cNvCxnSpPr/>
            <p:nvPr/>
          </p:nvCxnSpPr>
          <p:spPr>
            <a:xfrm>
              <a:off x="6615175" y="3744498"/>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23" name="Google Shape;3323;p61"/>
            <p:cNvCxnSpPr/>
            <p:nvPr/>
          </p:nvCxnSpPr>
          <p:spPr>
            <a:xfrm>
              <a:off x="6615175" y="3927061"/>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24" name="Google Shape;3324;p61"/>
            <p:cNvSpPr txBox="1"/>
            <p:nvPr/>
          </p:nvSpPr>
          <p:spPr>
            <a:xfrm>
              <a:off x="6753288" y="3744497"/>
              <a:ext cx="319088"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325" name="Google Shape;3325;p61"/>
            <p:cNvSpPr/>
            <p:nvPr/>
          </p:nvSpPr>
          <p:spPr>
            <a:xfrm>
              <a:off x="7299806" y="3607178"/>
              <a:ext cx="457192" cy="232407"/>
            </a:xfrm>
            <a:custGeom>
              <a:rect b="b" l="l" r="r" t="t"/>
              <a:pathLst>
                <a:path extrusionOk="0" h="10236" w="10000">
                  <a:moveTo>
                    <a:pt x="0" y="10000"/>
                  </a:moveTo>
                  <a:lnTo>
                    <a:pt x="0" y="0"/>
                  </a:lnTo>
                  <a:lnTo>
                    <a:pt x="10000" y="0"/>
                  </a:lnTo>
                  <a:lnTo>
                    <a:pt x="10000" y="10236"/>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26" name="Google Shape;3326;p61"/>
            <p:cNvCxnSpPr/>
            <p:nvPr/>
          </p:nvCxnSpPr>
          <p:spPr>
            <a:xfrm>
              <a:off x="7253768" y="3835778"/>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27" name="Google Shape;3327;p61"/>
            <p:cNvSpPr txBox="1"/>
            <p:nvPr/>
          </p:nvSpPr>
          <p:spPr>
            <a:xfrm>
              <a:off x="7163281" y="3561141"/>
              <a:ext cx="9048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28" name="Google Shape;3328;p61"/>
            <p:cNvCxnSpPr/>
            <p:nvPr/>
          </p:nvCxnSpPr>
          <p:spPr>
            <a:xfrm>
              <a:off x="7710968" y="3835778"/>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29" name="Google Shape;3329;p61"/>
            <p:cNvSpPr txBox="1"/>
            <p:nvPr/>
          </p:nvSpPr>
          <p:spPr>
            <a:xfrm>
              <a:off x="7344256" y="3651628"/>
              <a:ext cx="366713" cy="365125"/>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sp>
          <p:nvSpPr>
            <p:cNvPr id="3330" name="Google Shape;3330;p61"/>
            <p:cNvSpPr txBox="1"/>
            <p:nvPr/>
          </p:nvSpPr>
          <p:spPr>
            <a:xfrm>
              <a:off x="7347013" y="3055522"/>
              <a:ext cx="366713"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331" name="Google Shape;3331;p61"/>
            <p:cNvCxnSpPr/>
            <p:nvPr/>
          </p:nvCxnSpPr>
          <p:spPr>
            <a:xfrm>
              <a:off x="7254938" y="3239672"/>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32" name="Google Shape;3332;p61"/>
            <p:cNvSpPr/>
            <p:nvPr/>
          </p:nvSpPr>
          <p:spPr>
            <a:xfrm>
              <a:off x="7347013" y="4201698"/>
              <a:ext cx="365125"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33" name="Google Shape;3333;p61"/>
            <p:cNvCxnSpPr/>
            <p:nvPr/>
          </p:nvCxnSpPr>
          <p:spPr>
            <a:xfrm>
              <a:off x="7712138" y="4430298"/>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34" name="Google Shape;3334;p61"/>
            <p:cNvCxnSpPr/>
            <p:nvPr/>
          </p:nvCxnSpPr>
          <p:spPr>
            <a:xfrm>
              <a:off x="7254938" y="4339811"/>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35" name="Google Shape;3335;p61"/>
            <p:cNvCxnSpPr/>
            <p:nvPr/>
          </p:nvCxnSpPr>
          <p:spPr>
            <a:xfrm>
              <a:off x="7254938" y="4522374"/>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36" name="Google Shape;3336;p61"/>
            <p:cNvSpPr txBox="1"/>
            <p:nvPr/>
          </p:nvSpPr>
          <p:spPr>
            <a:xfrm>
              <a:off x="7393051" y="4339810"/>
              <a:ext cx="319088"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337" name="Google Shape;3337;p61"/>
            <p:cNvSpPr txBox="1"/>
            <p:nvPr/>
          </p:nvSpPr>
          <p:spPr>
            <a:xfrm>
              <a:off x="7164450" y="296503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8" name="Google Shape;3338;p61"/>
            <p:cNvSpPr txBox="1"/>
            <p:nvPr/>
          </p:nvSpPr>
          <p:spPr>
            <a:xfrm>
              <a:off x="7162863" y="4155660"/>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9" name="Google Shape;3339;p61"/>
            <p:cNvSpPr txBox="1"/>
            <p:nvPr/>
          </p:nvSpPr>
          <p:spPr>
            <a:xfrm>
              <a:off x="7804213" y="3560347"/>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0" name="Google Shape;3340;p61"/>
            <p:cNvSpPr txBox="1"/>
            <p:nvPr/>
          </p:nvSpPr>
          <p:spPr>
            <a:xfrm>
              <a:off x="7804213" y="4155660"/>
              <a:ext cx="9048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1" name="Google Shape;3341;p61"/>
            <p:cNvSpPr txBox="1"/>
            <p:nvPr/>
          </p:nvSpPr>
          <p:spPr>
            <a:xfrm>
              <a:off x="7986775" y="3650835"/>
              <a:ext cx="366713"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342" name="Google Shape;3342;p61"/>
            <p:cNvCxnSpPr/>
            <p:nvPr/>
          </p:nvCxnSpPr>
          <p:spPr>
            <a:xfrm>
              <a:off x="7894700" y="3834985"/>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43" name="Google Shape;3343;p61"/>
            <p:cNvSpPr txBox="1"/>
            <p:nvPr/>
          </p:nvSpPr>
          <p:spPr>
            <a:xfrm>
              <a:off x="7985188" y="4246148"/>
              <a:ext cx="366713"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3344" name="Google Shape;3344;p61"/>
            <p:cNvCxnSpPr/>
            <p:nvPr/>
          </p:nvCxnSpPr>
          <p:spPr>
            <a:xfrm>
              <a:off x="7894700" y="4430298"/>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45" name="Google Shape;3345;p61"/>
            <p:cNvCxnSpPr/>
            <p:nvPr/>
          </p:nvCxnSpPr>
          <p:spPr>
            <a:xfrm>
              <a:off x="3873561" y="2052225"/>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346" name="Google Shape;3346;p61"/>
            <p:cNvSpPr txBox="1"/>
            <p:nvPr/>
          </p:nvSpPr>
          <p:spPr>
            <a:xfrm>
              <a:off x="3689411" y="1868075"/>
              <a:ext cx="182563" cy="366713"/>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7" name="Google Shape;3347;p61"/>
            <p:cNvSpPr txBox="1"/>
            <p:nvPr/>
          </p:nvSpPr>
          <p:spPr>
            <a:xfrm>
              <a:off x="3506848" y="1868075"/>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348" name="Google Shape;3348;p61"/>
            <p:cNvSpPr txBox="1"/>
            <p:nvPr/>
          </p:nvSpPr>
          <p:spPr>
            <a:xfrm>
              <a:off x="3313173" y="177917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49" name="Google Shape;3349;p61"/>
            <p:cNvCxnSpPr/>
            <p:nvPr/>
          </p:nvCxnSpPr>
          <p:spPr>
            <a:xfrm>
              <a:off x="3405248" y="2050637"/>
              <a:ext cx="100013" cy="0"/>
            </a:xfrm>
            <a:prstGeom prst="straightConnector1">
              <a:avLst/>
            </a:prstGeom>
            <a:noFill/>
            <a:ln cap="flat" cmpd="sng" w="28575">
              <a:solidFill>
                <a:schemeClr val="dk1"/>
              </a:solidFill>
              <a:prstDash val="solid"/>
              <a:miter lim="800000"/>
              <a:headEnd len="med" w="med" type="none"/>
              <a:tailEnd len="med" w="med" type="none"/>
            </a:ln>
          </p:spPr>
        </p:cxnSp>
        <p:cxnSp>
          <p:nvCxnSpPr>
            <p:cNvPr id="3350" name="Google Shape;3350;p61"/>
            <p:cNvCxnSpPr/>
            <p:nvPr/>
          </p:nvCxnSpPr>
          <p:spPr>
            <a:xfrm>
              <a:off x="4694299" y="2691985"/>
              <a:ext cx="90487" cy="0"/>
            </a:xfrm>
            <a:prstGeom prst="straightConnector1">
              <a:avLst/>
            </a:prstGeom>
            <a:noFill/>
            <a:ln cap="flat" cmpd="sng" w="12700">
              <a:solidFill>
                <a:srgbClr val="000000"/>
              </a:solidFill>
              <a:prstDash val="solid"/>
              <a:miter lim="800000"/>
              <a:headEnd len="med" w="med" type="none"/>
              <a:tailEnd len="med" w="med" type="none"/>
            </a:ln>
          </p:spPr>
        </p:cxnSp>
        <p:cxnSp>
          <p:nvCxnSpPr>
            <p:cNvPr id="3351" name="Google Shape;3351;p61"/>
            <p:cNvCxnSpPr/>
            <p:nvPr/>
          </p:nvCxnSpPr>
          <p:spPr>
            <a:xfrm>
              <a:off x="4694299" y="2576098"/>
              <a:ext cx="90487" cy="0"/>
            </a:xfrm>
            <a:prstGeom prst="straightConnector1">
              <a:avLst/>
            </a:prstGeom>
            <a:noFill/>
            <a:ln cap="flat" cmpd="sng" w="12700">
              <a:solidFill>
                <a:srgbClr val="000000"/>
              </a:solidFill>
              <a:prstDash val="solid"/>
              <a:miter lim="800000"/>
              <a:headEnd len="med" w="med" type="none"/>
              <a:tailEnd len="med" w="med" type="none"/>
            </a:ln>
          </p:spPr>
        </p:cxnSp>
        <p:sp>
          <p:nvSpPr>
            <p:cNvPr id="3352" name="Google Shape;3352;p61"/>
            <p:cNvSpPr txBox="1"/>
            <p:nvPr/>
          </p:nvSpPr>
          <p:spPr>
            <a:xfrm>
              <a:off x="4602219" y="2370515"/>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3" name="Google Shape;3353;p61"/>
            <p:cNvSpPr txBox="1"/>
            <p:nvPr/>
          </p:nvSpPr>
          <p:spPr>
            <a:xfrm>
              <a:off x="4784786" y="2461002"/>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354" name="Google Shape;3354;p61"/>
            <p:cNvCxnSpPr/>
            <p:nvPr/>
          </p:nvCxnSpPr>
          <p:spPr>
            <a:xfrm>
              <a:off x="5151498" y="2554664"/>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55" name="Google Shape;3355;p61"/>
            <p:cNvCxnSpPr/>
            <p:nvPr/>
          </p:nvCxnSpPr>
          <p:spPr>
            <a:xfrm>
              <a:off x="5151498" y="2737227"/>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56" name="Google Shape;3356;p61"/>
            <p:cNvSpPr txBox="1"/>
            <p:nvPr/>
          </p:nvSpPr>
          <p:spPr>
            <a:xfrm>
              <a:off x="4603815" y="1777586"/>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7" name="Google Shape;3357;p61"/>
            <p:cNvSpPr/>
            <p:nvPr/>
          </p:nvSpPr>
          <p:spPr>
            <a:xfrm>
              <a:off x="4787961" y="1823624"/>
              <a:ext cx="365125"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58" name="Google Shape;3358;p61"/>
            <p:cNvCxnSpPr/>
            <p:nvPr/>
          </p:nvCxnSpPr>
          <p:spPr>
            <a:xfrm>
              <a:off x="5153086" y="2052224"/>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59" name="Google Shape;3359;p61"/>
            <p:cNvCxnSpPr/>
            <p:nvPr/>
          </p:nvCxnSpPr>
          <p:spPr>
            <a:xfrm>
              <a:off x="4695886" y="1961737"/>
              <a:ext cx="92075" cy="0"/>
            </a:xfrm>
            <a:prstGeom prst="straightConnector1">
              <a:avLst/>
            </a:prstGeom>
            <a:noFill/>
            <a:ln cap="flat" cmpd="sng" w="28575">
              <a:solidFill>
                <a:schemeClr val="dk1"/>
              </a:solidFill>
              <a:prstDash val="solid"/>
              <a:miter lim="800000"/>
              <a:headEnd len="med" w="med" type="none"/>
              <a:tailEnd len="med" w="med" type="none"/>
            </a:ln>
          </p:spPr>
        </p:cxnSp>
        <p:cxnSp>
          <p:nvCxnSpPr>
            <p:cNvPr id="3360" name="Google Shape;3360;p61"/>
            <p:cNvCxnSpPr/>
            <p:nvPr/>
          </p:nvCxnSpPr>
          <p:spPr>
            <a:xfrm>
              <a:off x="4695886" y="2144300"/>
              <a:ext cx="92075" cy="0"/>
            </a:xfrm>
            <a:prstGeom prst="straightConnector1">
              <a:avLst/>
            </a:prstGeom>
            <a:noFill/>
            <a:ln cap="flat" cmpd="sng" w="28575">
              <a:solidFill>
                <a:schemeClr val="dk1"/>
              </a:solidFill>
              <a:prstDash val="solid"/>
              <a:miter lim="800000"/>
              <a:headEnd len="med" w="med" type="none"/>
              <a:tailEnd len="med" w="med" type="none"/>
            </a:ln>
          </p:spPr>
        </p:cxnSp>
        <p:sp>
          <p:nvSpPr>
            <p:cNvPr id="3361" name="Google Shape;3361;p61"/>
            <p:cNvSpPr txBox="1"/>
            <p:nvPr/>
          </p:nvSpPr>
          <p:spPr>
            <a:xfrm>
              <a:off x="4833998" y="1961736"/>
              <a:ext cx="319087"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cxnSp>
          <p:nvCxnSpPr>
            <p:cNvPr id="3362" name="Google Shape;3362;p61"/>
            <p:cNvCxnSpPr/>
            <p:nvPr/>
          </p:nvCxnSpPr>
          <p:spPr>
            <a:xfrm>
              <a:off x="5153086" y="3239674"/>
              <a:ext cx="90488" cy="0"/>
            </a:xfrm>
            <a:prstGeom prst="straightConnector1">
              <a:avLst/>
            </a:prstGeom>
            <a:noFill/>
            <a:ln cap="flat" cmpd="sng" w="28575">
              <a:solidFill>
                <a:schemeClr val="dk1"/>
              </a:solidFill>
              <a:prstDash val="solid"/>
              <a:miter lim="800000"/>
              <a:headEnd len="med" w="med" type="none"/>
              <a:tailEnd len="med" w="med" type="none"/>
            </a:ln>
          </p:spPr>
        </p:cxnSp>
        <p:sp>
          <p:nvSpPr>
            <p:cNvPr id="3363" name="Google Shape;3363;p61"/>
            <p:cNvSpPr txBox="1"/>
            <p:nvPr/>
          </p:nvSpPr>
          <p:spPr>
            <a:xfrm>
              <a:off x="4786373" y="3055524"/>
              <a:ext cx="366713"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364" name="Google Shape;3364;p61"/>
            <p:cNvSpPr txBox="1"/>
            <p:nvPr/>
          </p:nvSpPr>
          <p:spPr>
            <a:xfrm>
              <a:off x="4605398" y="2966624"/>
              <a:ext cx="92075"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65" name="Google Shape;3365;p61"/>
            <p:cNvCxnSpPr/>
            <p:nvPr/>
          </p:nvCxnSpPr>
          <p:spPr>
            <a:xfrm>
              <a:off x="4695886" y="3241261"/>
              <a:ext cx="90488"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366" name="Google Shape;3366;p61"/>
          <p:cNvCxnSpPr/>
          <p:nvPr/>
        </p:nvCxnSpPr>
        <p:spPr>
          <a:xfrm>
            <a:off x="669925" y="1252537"/>
            <a:ext cx="0" cy="3382962"/>
          </a:xfrm>
          <a:prstGeom prst="straightConnector1">
            <a:avLst/>
          </a:prstGeom>
          <a:noFill/>
          <a:ln cap="flat" cmpd="sng" w="12700">
            <a:solidFill>
              <a:schemeClr val="dk1"/>
            </a:solidFill>
            <a:prstDash val="solid"/>
            <a:miter lim="800000"/>
            <a:headEnd len="med" w="med" type="none"/>
            <a:tailEnd len="med" w="med" type="triangle"/>
          </a:ln>
        </p:spPr>
      </p:cxnSp>
      <p:cxnSp>
        <p:nvCxnSpPr>
          <p:cNvPr id="3367" name="Google Shape;3367;p61"/>
          <p:cNvCxnSpPr/>
          <p:nvPr/>
        </p:nvCxnSpPr>
        <p:spPr>
          <a:xfrm>
            <a:off x="587375" y="1304925"/>
            <a:ext cx="8074025" cy="0"/>
          </a:xfrm>
          <a:prstGeom prst="straightConnector1">
            <a:avLst/>
          </a:prstGeom>
          <a:noFill/>
          <a:ln cap="flat" cmpd="sng" w="12700">
            <a:solidFill>
              <a:schemeClr val="dk1"/>
            </a:solidFill>
            <a:prstDash val="solid"/>
            <a:miter lim="800000"/>
            <a:headEnd len="med" w="med" type="none"/>
            <a:tailEnd len="med" w="med" type="triangle"/>
          </a:ln>
        </p:spPr>
      </p:cxnSp>
      <p:sp>
        <p:nvSpPr>
          <p:cNvPr id="3368" name="Google Shape;3368;p61"/>
          <p:cNvSpPr txBox="1"/>
          <p:nvPr/>
        </p:nvSpPr>
        <p:spPr>
          <a:xfrm>
            <a:off x="871537" y="1160462"/>
            <a:ext cx="1403350"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Time (cycles)</a:t>
            </a:r>
            <a:endParaRPr/>
          </a:p>
        </p:txBody>
      </p:sp>
      <p:sp>
        <p:nvSpPr>
          <p:cNvPr id="3369" name="Google Shape;3369;p61"/>
          <p:cNvSpPr txBox="1"/>
          <p:nvPr/>
        </p:nvSpPr>
        <p:spPr>
          <a:xfrm rot="-5400000">
            <a:off x="-587375" y="2889250"/>
            <a:ext cx="2514600" cy="33655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Program Execution Order</a:t>
            </a:r>
            <a:endParaRPr/>
          </a:p>
        </p:txBody>
      </p:sp>
      <p:sp>
        <p:nvSpPr>
          <p:cNvPr id="3370" name="Google Shape;3370;p61"/>
          <p:cNvSpPr txBox="1"/>
          <p:nvPr/>
        </p:nvSpPr>
        <p:spPr>
          <a:xfrm>
            <a:off x="1901825" y="1435100"/>
            <a:ext cx="1392237"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value of </a:t>
            </a:r>
            <a:r>
              <a:rPr b="0" i="0" lang="en-US" sz="1600" u="none">
                <a:solidFill>
                  <a:srgbClr val="FF0000"/>
                </a:solidFill>
                <a:latin typeface="Comic Sans MS"/>
                <a:ea typeface="Comic Sans MS"/>
                <a:cs typeface="Comic Sans MS"/>
                <a:sym typeface="Comic Sans MS"/>
              </a:rPr>
              <a:t>$s2</a:t>
            </a:r>
            <a:endParaRPr/>
          </a:p>
        </p:txBody>
      </p:sp>
      <p:sp>
        <p:nvSpPr>
          <p:cNvPr id="3371" name="Google Shape;3371;p61"/>
          <p:cNvSpPr txBox="1"/>
          <p:nvPr/>
        </p:nvSpPr>
        <p:spPr>
          <a:xfrm>
            <a:off x="1035050" y="1892300"/>
            <a:ext cx="1747837"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$t1, $t3</a:t>
            </a:r>
            <a:endParaRPr/>
          </a:p>
        </p:txBody>
      </p:sp>
      <p:sp>
        <p:nvSpPr>
          <p:cNvPr id="3372" name="Google Shape;3372;p61"/>
          <p:cNvSpPr txBox="1"/>
          <p:nvPr/>
        </p:nvSpPr>
        <p:spPr>
          <a:xfrm>
            <a:off x="3473450"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CC1</a:t>
            </a:r>
            <a:endParaRPr/>
          </a:p>
        </p:txBody>
      </p:sp>
      <p:sp>
        <p:nvSpPr>
          <p:cNvPr id="3373" name="Google Shape;3373;p61"/>
          <p:cNvSpPr txBox="1"/>
          <p:nvPr/>
        </p:nvSpPr>
        <p:spPr>
          <a:xfrm>
            <a:off x="3430587"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374" name="Google Shape;3374;p61"/>
          <p:cNvCxnSpPr/>
          <p:nvPr/>
        </p:nvCxnSpPr>
        <p:spPr>
          <a:xfrm>
            <a:off x="4002087"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375" name="Google Shape;3375;p61"/>
          <p:cNvSpPr txBox="1"/>
          <p:nvPr/>
        </p:nvSpPr>
        <p:spPr>
          <a:xfrm>
            <a:off x="4087812"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CC2</a:t>
            </a:r>
            <a:endParaRPr/>
          </a:p>
        </p:txBody>
      </p:sp>
      <p:sp>
        <p:nvSpPr>
          <p:cNvPr id="3376" name="Google Shape;3376;p61"/>
          <p:cNvSpPr txBox="1"/>
          <p:nvPr/>
        </p:nvSpPr>
        <p:spPr>
          <a:xfrm>
            <a:off x="1046162" y="2486025"/>
            <a:ext cx="18256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$s4,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$t5</a:t>
            </a:r>
            <a:endParaRPr/>
          </a:p>
        </p:txBody>
      </p:sp>
      <p:sp>
        <p:nvSpPr>
          <p:cNvPr id="3377" name="Google Shape;3377;p61"/>
          <p:cNvSpPr txBox="1"/>
          <p:nvPr/>
        </p:nvSpPr>
        <p:spPr>
          <a:xfrm>
            <a:off x="4083050"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378" name="Google Shape;3378;p61"/>
          <p:cNvCxnSpPr/>
          <p:nvPr/>
        </p:nvCxnSpPr>
        <p:spPr>
          <a:xfrm>
            <a:off x="4652962"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379" name="Google Shape;3379;p61"/>
          <p:cNvSpPr txBox="1"/>
          <p:nvPr/>
        </p:nvSpPr>
        <p:spPr>
          <a:xfrm>
            <a:off x="4740275"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CC3</a:t>
            </a:r>
            <a:endParaRPr/>
          </a:p>
        </p:txBody>
      </p:sp>
      <p:sp>
        <p:nvSpPr>
          <p:cNvPr id="3380" name="Google Shape;3380;p61"/>
          <p:cNvSpPr txBox="1"/>
          <p:nvPr/>
        </p:nvSpPr>
        <p:spPr>
          <a:xfrm>
            <a:off x="1046162" y="3081337"/>
            <a:ext cx="17367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	$s6, $t3, </a:t>
            </a:r>
            <a:r>
              <a:rPr b="0" i="0" lang="en-US" sz="1600" u="none">
                <a:solidFill>
                  <a:srgbClr val="FF0000"/>
                </a:solidFill>
                <a:latin typeface="Comic Sans MS"/>
                <a:ea typeface="Comic Sans MS"/>
                <a:cs typeface="Comic Sans MS"/>
                <a:sym typeface="Comic Sans MS"/>
              </a:rPr>
              <a:t>$s2</a:t>
            </a:r>
            <a:endParaRPr/>
          </a:p>
        </p:txBody>
      </p:sp>
      <p:sp>
        <p:nvSpPr>
          <p:cNvPr id="3381" name="Google Shape;3381;p61"/>
          <p:cNvSpPr txBox="1"/>
          <p:nvPr/>
        </p:nvSpPr>
        <p:spPr>
          <a:xfrm>
            <a:off x="4697412"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382" name="Google Shape;3382;p61"/>
          <p:cNvCxnSpPr/>
          <p:nvPr/>
        </p:nvCxnSpPr>
        <p:spPr>
          <a:xfrm>
            <a:off x="5281612"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383" name="Google Shape;3383;p61"/>
          <p:cNvSpPr txBox="1"/>
          <p:nvPr/>
        </p:nvSpPr>
        <p:spPr>
          <a:xfrm>
            <a:off x="5367337"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CC4</a:t>
            </a:r>
            <a:endParaRPr/>
          </a:p>
        </p:txBody>
      </p:sp>
      <p:sp>
        <p:nvSpPr>
          <p:cNvPr id="3384" name="Google Shape;3384;p61"/>
          <p:cNvSpPr txBox="1"/>
          <p:nvPr/>
        </p:nvSpPr>
        <p:spPr>
          <a:xfrm>
            <a:off x="1049337" y="3675062"/>
            <a:ext cx="17367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and	$s7, $t4, </a:t>
            </a:r>
            <a:r>
              <a:rPr b="0" i="0" lang="en-US" sz="1600" u="none">
                <a:solidFill>
                  <a:srgbClr val="FF0000"/>
                </a:solidFill>
                <a:latin typeface="Comic Sans MS"/>
                <a:ea typeface="Comic Sans MS"/>
                <a:cs typeface="Comic Sans MS"/>
                <a:sym typeface="Comic Sans MS"/>
              </a:rPr>
              <a:t>$s2</a:t>
            </a:r>
            <a:endParaRPr/>
          </a:p>
        </p:txBody>
      </p:sp>
      <p:sp>
        <p:nvSpPr>
          <p:cNvPr id="3385" name="Google Shape;3385;p61"/>
          <p:cNvSpPr txBox="1"/>
          <p:nvPr/>
        </p:nvSpPr>
        <p:spPr>
          <a:xfrm>
            <a:off x="5324475"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386" name="Google Shape;3386;p61"/>
          <p:cNvCxnSpPr/>
          <p:nvPr/>
        </p:nvCxnSpPr>
        <p:spPr>
          <a:xfrm>
            <a:off x="5934075"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387" name="Google Shape;3387;p61"/>
          <p:cNvSpPr txBox="1"/>
          <p:nvPr/>
        </p:nvSpPr>
        <p:spPr>
          <a:xfrm>
            <a:off x="6661150"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CC6</a:t>
            </a:r>
            <a:endParaRPr/>
          </a:p>
        </p:txBody>
      </p:sp>
      <p:sp>
        <p:nvSpPr>
          <p:cNvPr id="3388" name="Google Shape;3388;p61"/>
          <p:cNvSpPr txBox="1"/>
          <p:nvPr/>
        </p:nvSpPr>
        <p:spPr>
          <a:xfrm>
            <a:off x="6618287"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400"/>
              <a:buFont typeface="Comic Sans MS"/>
              <a:buNone/>
            </a:pPr>
            <a:r>
              <a:rPr b="0" i="0" lang="en-US" sz="1400" u="none">
                <a:solidFill>
                  <a:srgbClr val="FF0000"/>
                </a:solidFill>
                <a:latin typeface="Comic Sans MS"/>
                <a:ea typeface="Comic Sans MS"/>
                <a:cs typeface="Comic Sans MS"/>
                <a:sym typeface="Comic Sans MS"/>
              </a:rPr>
              <a:t>20</a:t>
            </a:r>
            <a:endParaRPr/>
          </a:p>
        </p:txBody>
      </p:sp>
      <p:cxnSp>
        <p:nvCxnSpPr>
          <p:cNvPr id="3389" name="Google Shape;3389;p61"/>
          <p:cNvCxnSpPr/>
          <p:nvPr/>
        </p:nvCxnSpPr>
        <p:spPr>
          <a:xfrm>
            <a:off x="7200900"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390" name="Google Shape;3390;p61"/>
          <p:cNvSpPr txBox="1"/>
          <p:nvPr/>
        </p:nvSpPr>
        <p:spPr>
          <a:xfrm>
            <a:off x="7286625"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CC7</a:t>
            </a:r>
            <a:endParaRPr/>
          </a:p>
        </p:txBody>
      </p:sp>
      <p:sp>
        <p:nvSpPr>
          <p:cNvPr id="3391" name="Google Shape;3391;p61"/>
          <p:cNvSpPr txBox="1"/>
          <p:nvPr/>
        </p:nvSpPr>
        <p:spPr>
          <a:xfrm>
            <a:off x="7243762"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cxnSp>
        <p:nvCxnSpPr>
          <p:cNvPr id="3392" name="Google Shape;3392;p61"/>
          <p:cNvCxnSpPr/>
          <p:nvPr/>
        </p:nvCxnSpPr>
        <p:spPr>
          <a:xfrm>
            <a:off x="7854950"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393" name="Google Shape;3393;p61"/>
          <p:cNvSpPr txBox="1"/>
          <p:nvPr/>
        </p:nvSpPr>
        <p:spPr>
          <a:xfrm>
            <a:off x="7942262"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CC8</a:t>
            </a:r>
            <a:endParaRPr/>
          </a:p>
        </p:txBody>
      </p:sp>
      <p:sp>
        <p:nvSpPr>
          <p:cNvPr id="3394" name="Google Shape;3394;p61"/>
          <p:cNvSpPr txBox="1"/>
          <p:nvPr/>
        </p:nvSpPr>
        <p:spPr>
          <a:xfrm>
            <a:off x="7899400" y="1435100"/>
            <a:ext cx="50482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sp>
        <p:nvSpPr>
          <p:cNvPr id="3395" name="Google Shape;3395;p61"/>
          <p:cNvSpPr txBox="1"/>
          <p:nvPr/>
        </p:nvSpPr>
        <p:spPr>
          <a:xfrm>
            <a:off x="6038850" y="116046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CC5</a:t>
            </a:r>
            <a:endParaRPr/>
          </a:p>
        </p:txBody>
      </p:sp>
      <p:sp>
        <p:nvSpPr>
          <p:cNvPr id="3396" name="Google Shape;3396;p61"/>
          <p:cNvSpPr txBox="1"/>
          <p:nvPr/>
        </p:nvSpPr>
        <p:spPr>
          <a:xfrm>
            <a:off x="1046162" y="4270375"/>
            <a:ext cx="17367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sw	$t8, 10(</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a:t>
            </a:r>
            <a:endParaRPr/>
          </a:p>
        </p:txBody>
      </p:sp>
      <p:sp>
        <p:nvSpPr>
          <p:cNvPr id="3397" name="Google Shape;3397;p61"/>
          <p:cNvSpPr txBox="1"/>
          <p:nvPr/>
        </p:nvSpPr>
        <p:spPr>
          <a:xfrm>
            <a:off x="5995987" y="1435100"/>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398" name="Google Shape;3398;p61"/>
          <p:cNvCxnSpPr/>
          <p:nvPr/>
        </p:nvCxnSpPr>
        <p:spPr>
          <a:xfrm>
            <a:off x="6575425" y="1252537"/>
            <a:ext cx="0" cy="3475037"/>
          </a:xfrm>
          <a:prstGeom prst="straightConnector1">
            <a:avLst/>
          </a:prstGeom>
          <a:noFill/>
          <a:ln cap="flat" cmpd="sng" w="9525">
            <a:solidFill>
              <a:schemeClr val="dk1"/>
            </a:solidFill>
            <a:prstDash val="solid"/>
            <a:miter lim="800000"/>
            <a:headEnd len="med" w="med" type="none"/>
            <a:tailEnd len="med" w="med" type="none"/>
          </a:ln>
        </p:spPr>
      </p:cxnSp>
      <p:cxnSp>
        <p:nvCxnSpPr>
          <p:cNvPr id="3399" name="Google Shape;3399;p61"/>
          <p:cNvCxnSpPr/>
          <p:nvPr/>
        </p:nvCxnSpPr>
        <p:spPr>
          <a:xfrm>
            <a:off x="3348037" y="1252537"/>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400" name="Google Shape;3400;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Example of a RAW Data Hazard</a:t>
            </a:r>
            <a:endParaRPr/>
          </a:p>
        </p:txBody>
      </p:sp>
      <p:sp>
        <p:nvSpPr>
          <p:cNvPr id="3401" name="Google Shape;3401;p61"/>
          <p:cNvSpPr txBox="1"/>
          <p:nvPr>
            <p:ph idx="1" type="body"/>
          </p:nvPr>
        </p:nvSpPr>
        <p:spPr>
          <a:xfrm>
            <a:off x="457200" y="4819650"/>
            <a:ext cx="8435975" cy="1489075"/>
          </a:xfrm>
          <a:prstGeom prst="rect">
            <a:avLst/>
          </a:prstGeom>
          <a:noFill/>
          <a:ln>
            <a:noFill/>
          </a:ln>
        </p:spPr>
        <p:txBody>
          <a:bodyPr anchorCtr="0" anchor="t" bIns="46025" lIns="0" spcFirstLastPara="1" rIns="0" wrap="square" tIns="46025">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Result of </a:t>
            </a:r>
            <a:r>
              <a:rPr b="0" i="0" lang="en-US" sz="2000" u="none">
                <a:solidFill>
                  <a:srgbClr val="FF0000"/>
                </a:solidFill>
                <a:latin typeface="Comic Sans MS"/>
                <a:ea typeface="Comic Sans MS"/>
                <a:cs typeface="Comic Sans MS"/>
                <a:sym typeface="Comic Sans MS"/>
              </a:rPr>
              <a:t>sub</a:t>
            </a:r>
            <a:r>
              <a:rPr b="0" i="0" lang="en-US" sz="2000" u="none">
                <a:solidFill>
                  <a:schemeClr val="dk1"/>
                </a:solidFill>
                <a:latin typeface="Arial"/>
                <a:ea typeface="Arial"/>
                <a:cs typeface="Arial"/>
                <a:sym typeface="Arial"/>
              </a:rPr>
              <a:t> is needed by </a:t>
            </a:r>
            <a:r>
              <a:rPr b="0" i="0" lang="en-US" sz="2000" u="none">
                <a:solidFill>
                  <a:srgbClr val="FF0000"/>
                </a:solidFill>
                <a:latin typeface="Comic Sans MS"/>
                <a:ea typeface="Comic Sans MS"/>
                <a:cs typeface="Comic Sans MS"/>
                <a:sym typeface="Comic Sans MS"/>
              </a:rPr>
              <a:t>add</a:t>
            </a:r>
            <a:r>
              <a:rPr b="0" i="0" lang="en-US" sz="2000" u="none">
                <a:solidFill>
                  <a:schemeClr val="dk1"/>
                </a:solidFill>
                <a:latin typeface="Arial"/>
                <a:ea typeface="Arial"/>
                <a:cs typeface="Arial"/>
                <a:sym typeface="Arial"/>
              </a:rPr>
              <a:t>, </a:t>
            </a:r>
            <a:r>
              <a:rPr b="0" i="0" lang="en-US" sz="2000" u="none">
                <a:solidFill>
                  <a:srgbClr val="FF0000"/>
                </a:solidFill>
                <a:latin typeface="Comic Sans MS"/>
                <a:ea typeface="Comic Sans MS"/>
                <a:cs typeface="Comic Sans MS"/>
                <a:sym typeface="Comic Sans MS"/>
              </a:rPr>
              <a:t>or</a:t>
            </a:r>
            <a:r>
              <a:rPr b="0" i="0" lang="en-US" sz="2000" u="none">
                <a:solidFill>
                  <a:schemeClr val="dk1"/>
                </a:solidFill>
                <a:latin typeface="Arial"/>
                <a:ea typeface="Arial"/>
                <a:cs typeface="Arial"/>
                <a:sym typeface="Arial"/>
              </a:rPr>
              <a:t>, </a:t>
            </a:r>
            <a:r>
              <a:rPr b="0" i="0" lang="en-US" sz="2000" u="none">
                <a:solidFill>
                  <a:srgbClr val="FF0000"/>
                </a:solidFill>
                <a:latin typeface="Comic Sans MS"/>
                <a:ea typeface="Comic Sans MS"/>
                <a:cs typeface="Comic Sans MS"/>
                <a:sym typeface="Comic Sans MS"/>
              </a:rPr>
              <a:t>and</a:t>
            </a:r>
            <a:r>
              <a:rPr b="0" i="0" lang="en-US" sz="2000" u="none">
                <a:solidFill>
                  <a:schemeClr val="dk1"/>
                </a:solidFill>
                <a:latin typeface="Arial"/>
                <a:ea typeface="Arial"/>
                <a:cs typeface="Arial"/>
                <a:sym typeface="Arial"/>
              </a:rPr>
              <a:t>, &amp; </a:t>
            </a:r>
            <a:r>
              <a:rPr b="0" i="0" lang="en-US" sz="2000" u="none">
                <a:solidFill>
                  <a:srgbClr val="FF0000"/>
                </a:solidFill>
                <a:latin typeface="Comic Sans MS"/>
                <a:ea typeface="Comic Sans MS"/>
                <a:cs typeface="Comic Sans MS"/>
                <a:sym typeface="Comic Sans MS"/>
              </a:rPr>
              <a:t>sw</a:t>
            </a:r>
            <a:r>
              <a:rPr b="0" i="0" lang="en-US" sz="2000" u="none">
                <a:solidFill>
                  <a:schemeClr val="hlink"/>
                </a:solidFill>
                <a:latin typeface="Arial"/>
                <a:ea typeface="Arial"/>
                <a:cs typeface="Arial"/>
                <a:sym typeface="Arial"/>
              </a:rPr>
              <a:t> </a:t>
            </a:r>
            <a:r>
              <a:rPr b="0" i="0" lang="en-US" sz="2000" u="none">
                <a:solidFill>
                  <a:schemeClr val="dk1"/>
                </a:solidFill>
                <a:latin typeface="Arial"/>
                <a:ea typeface="Arial"/>
                <a:cs typeface="Arial"/>
                <a:sym typeface="Arial"/>
              </a:rPr>
              <a:t>instructions</a:t>
            </a:r>
            <a:endParaRPr b="0" i="0" sz="2000" u="none">
              <a:solidFill>
                <a:schemeClr val="dk1"/>
              </a:solidFill>
              <a:latin typeface="Comic Sans MS"/>
              <a:ea typeface="Comic Sans MS"/>
              <a:cs typeface="Comic Sans MS"/>
              <a:sym typeface="Comic Sans MS"/>
            </a:endParaRPr>
          </a:p>
          <a:p>
            <a:pPr indent="-342900" lvl="0" marL="342900" rtl="0" algn="l">
              <a:lnSpc>
                <a:spcPct val="100000"/>
              </a:lnSpc>
              <a:spcBef>
                <a:spcPts val="6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Instructions </a:t>
            </a:r>
            <a:r>
              <a:rPr b="0" i="0" lang="en-US" sz="2000" u="none">
                <a:solidFill>
                  <a:srgbClr val="FF0000"/>
                </a:solidFill>
                <a:latin typeface="Comic Sans MS"/>
                <a:ea typeface="Comic Sans MS"/>
                <a:cs typeface="Comic Sans MS"/>
                <a:sym typeface="Comic Sans MS"/>
              </a:rPr>
              <a:t>add</a:t>
            </a:r>
            <a:r>
              <a:rPr b="0" i="0" lang="en-US" sz="2000" u="none">
                <a:solidFill>
                  <a:schemeClr val="dk1"/>
                </a:solidFill>
                <a:latin typeface="Arial"/>
                <a:ea typeface="Arial"/>
                <a:cs typeface="Arial"/>
                <a:sym typeface="Arial"/>
              </a:rPr>
              <a:t> &amp; </a:t>
            </a:r>
            <a:r>
              <a:rPr b="0" i="0" lang="en-US" sz="2000" u="none">
                <a:solidFill>
                  <a:srgbClr val="FF0000"/>
                </a:solidFill>
                <a:latin typeface="Comic Sans MS"/>
                <a:ea typeface="Comic Sans MS"/>
                <a:cs typeface="Comic Sans MS"/>
                <a:sym typeface="Comic Sans MS"/>
              </a:rPr>
              <a:t>or</a:t>
            </a:r>
            <a:r>
              <a:rPr b="0" i="0" lang="en-US" sz="2000" u="none">
                <a:solidFill>
                  <a:schemeClr val="dk1"/>
                </a:solidFill>
                <a:latin typeface="Arial"/>
                <a:ea typeface="Arial"/>
                <a:cs typeface="Arial"/>
                <a:sym typeface="Arial"/>
              </a:rPr>
              <a:t> will read </a:t>
            </a:r>
            <a:r>
              <a:rPr b="0" i="0" lang="en-US" sz="2000" u="none">
                <a:solidFill>
                  <a:srgbClr val="FF0000"/>
                </a:solidFill>
                <a:latin typeface="Arial"/>
                <a:ea typeface="Arial"/>
                <a:cs typeface="Arial"/>
                <a:sym typeface="Arial"/>
              </a:rPr>
              <a:t>old value</a:t>
            </a:r>
            <a:r>
              <a:rPr b="0" i="0" lang="en-US" sz="2000" u="none">
                <a:solidFill>
                  <a:schemeClr val="dk1"/>
                </a:solidFill>
                <a:latin typeface="Arial"/>
                <a:ea typeface="Arial"/>
                <a:cs typeface="Arial"/>
                <a:sym typeface="Arial"/>
              </a:rPr>
              <a:t> of </a:t>
            </a:r>
            <a:r>
              <a:rPr b="0" i="0" lang="en-US" sz="2000" u="none">
                <a:solidFill>
                  <a:srgbClr val="FF0000"/>
                </a:solidFill>
                <a:latin typeface="Arial"/>
                <a:ea typeface="Arial"/>
                <a:cs typeface="Arial"/>
                <a:sym typeface="Arial"/>
              </a:rPr>
              <a:t>$s2</a:t>
            </a:r>
            <a:r>
              <a:rPr b="0" i="0" lang="en-US" sz="2000" u="none">
                <a:solidFill>
                  <a:schemeClr val="dk1"/>
                </a:solidFill>
                <a:latin typeface="Arial"/>
                <a:ea typeface="Arial"/>
                <a:cs typeface="Arial"/>
                <a:sym typeface="Arial"/>
              </a:rPr>
              <a:t> from reg file</a:t>
            </a:r>
            <a:endParaRPr/>
          </a:p>
          <a:p>
            <a:pPr indent="-342900" lvl="0" marL="342900" rtl="0" algn="l">
              <a:lnSpc>
                <a:spcPct val="100000"/>
              </a:lnSpc>
              <a:spcBef>
                <a:spcPts val="6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During CC5, </a:t>
            </a:r>
            <a:r>
              <a:rPr b="0" i="0" lang="en-US" sz="2000" u="none">
                <a:solidFill>
                  <a:srgbClr val="FF0000"/>
                </a:solidFill>
                <a:latin typeface="Arial"/>
                <a:ea typeface="Arial"/>
                <a:cs typeface="Arial"/>
                <a:sym typeface="Arial"/>
              </a:rPr>
              <a:t>$s2</a:t>
            </a:r>
            <a:r>
              <a:rPr b="0" i="0" lang="en-US" sz="2000" u="none">
                <a:solidFill>
                  <a:schemeClr val="dk1"/>
                </a:solidFill>
                <a:latin typeface="Arial"/>
                <a:ea typeface="Arial"/>
                <a:cs typeface="Arial"/>
                <a:sym typeface="Arial"/>
              </a:rPr>
              <a:t> is written at end of cycle, </a:t>
            </a:r>
            <a:r>
              <a:rPr b="0" i="0" lang="en-US" sz="2000" u="none">
                <a:solidFill>
                  <a:srgbClr val="FF0000"/>
                </a:solidFill>
                <a:latin typeface="Arial"/>
                <a:ea typeface="Arial"/>
                <a:cs typeface="Arial"/>
                <a:sym typeface="Arial"/>
              </a:rPr>
              <a:t>old value</a:t>
            </a:r>
            <a:r>
              <a:rPr b="0" i="0" lang="en-US" sz="2000" u="none">
                <a:solidFill>
                  <a:schemeClr val="dk1"/>
                </a:solidFill>
                <a:latin typeface="Arial"/>
                <a:ea typeface="Arial"/>
                <a:cs typeface="Arial"/>
                <a:sym typeface="Arial"/>
              </a:rPr>
              <a:t> is read</a:t>
            </a:r>
            <a:endParaRPr/>
          </a:p>
          <a:p>
            <a:pPr indent="-285750" lvl="1" marL="742950" rtl="0" algn="l">
              <a:lnSpc>
                <a:spcPct val="100000"/>
              </a:lnSpc>
              <a:spcBef>
                <a:spcPts val="54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But, can be eliminated by considering in first half write to register and  in second half read from register</a:t>
            </a:r>
            <a:endParaRPr/>
          </a:p>
        </p:txBody>
      </p:sp>
      <p:cxnSp>
        <p:nvCxnSpPr>
          <p:cNvPr id="3402" name="Google Shape;3402;p61"/>
          <p:cNvCxnSpPr/>
          <p:nvPr/>
        </p:nvCxnSpPr>
        <p:spPr>
          <a:xfrm flipH="1">
            <a:off x="5634037" y="2117725"/>
            <a:ext cx="577850" cy="1122362"/>
          </a:xfrm>
          <a:prstGeom prst="straightConnector1">
            <a:avLst/>
          </a:prstGeom>
          <a:noFill/>
          <a:ln cap="flat" cmpd="sng" w="28575">
            <a:solidFill>
              <a:srgbClr val="FF0000"/>
            </a:solidFill>
            <a:prstDash val="solid"/>
            <a:miter lim="800000"/>
            <a:headEnd len="sm" w="sm" type="oval"/>
            <a:tailEnd len="med" w="med" type="none"/>
          </a:ln>
        </p:spPr>
      </p:cxnSp>
      <p:cxnSp>
        <p:nvCxnSpPr>
          <p:cNvPr id="3403" name="Google Shape;3403;p61"/>
          <p:cNvCxnSpPr/>
          <p:nvPr/>
        </p:nvCxnSpPr>
        <p:spPr>
          <a:xfrm flipH="1">
            <a:off x="4968875" y="2117725"/>
            <a:ext cx="1243012" cy="520700"/>
          </a:xfrm>
          <a:prstGeom prst="straightConnector1">
            <a:avLst/>
          </a:prstGeom>
          <a:noFill/>
          <a:ln cap="flat" cmpd="sng" w="28575">
            <a:solidFill>
              <a:srgbClr val="FF0000"/>
            </a:solidFill>
            <a:prstDash val="solid"/>
            <a:miter lim="800000"/>
            <a:headEnd len="sm" w="sm" type="oval"/>
            <a:tailEnd len="med" w="med" type="none"/>
          </a:ln>
        </p:spPr>
      </p:cxnSp>
      <p:cxnSp>
        <p:nvCxnSpPr>
          <p:cNvPr id="3404" name="Google Shape;3404;p61"/>
          <p:cNvCxnSpPr/>
          <p:nvPr/>
        </p:nvCxnSpPr>
        <p:spPr>
          <a:xfrm>
            <a:off x="6211887" y="2117725"/>
            <a:ext cx="681037" cy="2311400"/>
          </a:xfrm>
          <a:prstGeom prst="straightConnector1">
            <a:avLst/>
          </a:prstGeom>
          <a:noFill/>
          <a:ln cap="flat" cmpd="sng" w="28575">
            <a:solidFill>
              <a:srgbClr val="FF0000"/>
            </a:solidFill>
            <a:prstDash val="solid"/>
            <a:miter lim="800000"/>
            <a:headEnd len="sm" w="sm" type="oval"/>
            <a:tailEnd len="med" w="med" type="none"/>
          </a:ln>
        </p:spPr>
      </p:cxnSp>
      <p:cxnSp>
        <p:nvCxnSpPr>
          <p:cNvPr id="3405" name="Google Shape;3405;p61"/>
          <p:cNvCxnSpPr/>
          <p:nvPr/>
        </p:nvCxnSpPr>
        <p:spPr>
          <a:xfrm>
            <a:off x="6211887" y="2117725"/>
            <a:ext cx="30162" cy="1741487"/>
          </a:xfrm>
          <a:prstGeom prst="straightConnector1">
            <a:avLst/>
          </a:prstGeom>
          <a:noFill/>
          <a:ln cap="flat" cmpd="sng" w="28575">
            <a:solidFill>
              <a:srgbClr val="FF0000"/>
            </a:solidFill>
            <a:prstDash val="solid"/>
            <a:miter lim="800000"/>
            <a:headEnd len="sm" w="sm" type="oval"/>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1">
                                            <p:txEl>
                                              <p:pRg end="0" st="0"/>
                                            </p:txEl>
                                          </p:spTgt>
                                        </p:tgtEl>
                                        <p:attrNameLst>
                                          <p:attrName>style.visibility</p:attrName>
                                        </p:attrNameLst>
                                      </p:cBhvr>
                                      <p:to>
                                        <p:strVal val="visible"/>
                                      </p:to>
                                    </p:set>
                                    <p:animEffect filter="fade" transition="in">
                                      <p:cBhvr>
                                        <p:cTn dur="500"/>
                                        <p:tgtEl>
                                          <p:spTgt spid="34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1">
                                            <p:txEl>
                                              <p:pRg end="1" st="1"/>
                                            </p:txEl>
                                          </p:spTgt>
                                        </p:tgtEl>
                                        <p:attrNameLst>
                                          <p:attrName>style.visibility</p:attrName>
                                        </p:attrNameLst>
                                      </p:cBhvr>
                                      <p:to>
                                        <p:strVal val="visible"/>
                                      </p:to>
                                    </p:set>
                                    <p:animEffect filter="fade" transition="in">
                                      <p:cBhvr>
                                        <p:cTn dur="500"/>
                                        <p:tgtEl>
                                          <p:spTgt spid="34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1">
                                            <p:txEl>
                                              <p:pRg end="2" st="2"/>
                                            </p:txEl>
                                          </p:spTgt>
                                        </p:tgtEl>
                                        <p:attrNameLst>
                                          <p:attrName>style.visibility</p:attrName>
                                        </p:attrNameLst>
                                      </p:cBhvr>
                                      <p:to>
                                        <p:strVal val="visible"/>
                                      </p:to>
                                    </p:set>
                                    <p:animEffect filter="fade" transition="in">
                                      <p:cBhvr>
                                        <p:cTn dur="500"/>
                                        <p:tgtEl>
                                          <p:spTgt spid="34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1">
                                            <p:txEl>
                                              <p:pRg end="3" st="3"/>
                                            </p:txEl>
                                          </p:spTgt>
                                        </p:tgtEl>
                                        <p:attrNameLst>
                                          <p:attrName>style.visibility</p:attrName>
                                        </p:attrNameLst>
                                      </p:cBhvr>
                                      <p:to>
                                        <p:strVal val="visible"/>
                                      </p:to>
                                    </p:set>
                                    <p:animEffect filter="fade" transition="in">
                                      <p:cBhvr>
                                        <p:cTn dur="500"/>
                                        <p:tgtEl>
                                          <p:spTgt spid="34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3"/>
                                        </p:tgtEl>
                                        <p:attrNameLst>
                                          <p:attrName>style.visibility</p:attrName>
                                        </p:attrNameLst>
                                      </p:cBhvr>
                                      <p:to>
                                        <p:strVal val="visible"/>
                                      </p:to>
                                    </p:set>
                                    <p:animEffect filter="fade" transition="in">
                                      <p:cBhvr>
                                        <p:cTn dur="500"/>
                                        <p:tgtEl>
                                          <p:spTgt spid="3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2"/>
                                        </p:tgtEl>
                                        <p:attrNameLst>
                                          <p:attrName>style.visibility</p:attrName>
                                        </p:attrNameLst>
                                      </p:cBhvr>
                                      <p:to>
                                        <p:strVal val="visible"/>
                                      </p:to>
                                    </p:set>
                                    <p:animEffect filter="fade" transition="in">
                                      <p:cBhvr>
                                        <p:cTn dur="500"/>
                                        <p:tgtEl>
                                          <p:spTgt spid="3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5"/>
                                        </p:tgtEl>
                                        <p:attrNameLst>
                                          <p:attrName>style.visibility</p:attrName>
                                        </p:attrNameLst>
                                      </p:cBhvr>
                                      <p:to>
                                        <p:strVal val="visible"/>
                                      </p:to>
                                    </p:set>
                                    <p:animEffect filter="fade" transition="in">
                                      <p:cBhvr>
                                        <p:cTn dur="500"/>
                                        <p:tgtEl>
                                          <p:spTgt spid="3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4"/>
                                        </p:tgtEl>
                                        <p:attrNameLst>
                                          <p:attrName>style.visibility</p:attrName>
                                        </p:attrNameLst>
                                      </p:cBhvr>
                                      <p:to>
                                        <p:strVal val="visible"/>
                                      </p:to>
                                    </p:set>
                                    <p:animEffect filter="fade" transition="in">
                                      <p:cBhvr>
                                        <p:cTn dur="500"/>
                                        <p:tgtEl>
                                          <p:spTgt spid="3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7"/>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Pipelining MIPS</a:t>
            </a:r>
            <a:endParaRPr/>
          </a:p>
        </p:txBody>
      </p:sp>
      <p:sp>
        <p:nvSpPr>
          <p:cNvPr id="646" name="Google Shape;646;p17"/>
          <p:cNvSpPr txBox="1"/>
          <p:nvPr>
            <p:ph idx="1" type="body"/>
          </p:nvPr>
        </p:nvSpPr>
        <p:spPr>
          <a:xfrm>
            <a:off x="685800" y="1371600"/>
            <a:ext cx="8077200" cy="42672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MIPS characteristics make pipelining easy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All </a:t>
            </a:r>
            <a:r>
              <a:rPr b="0" i="1" lang="en-US" sz="2400" u="none">
                <a:solidFill>
                  <a:schemeClr val="dk1"/>
                </a:solidFill>
                <a:latin typeface="Arial"/>
                <a:ea typeface="Arial"/>
                <a:cs typeface="Arial"/>
                <a:sym typeface="Arial"/>
              </a:rPr>
              <a:t>instructions are approx. same length</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Fetch and decode stages are similar for all instructions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Just a </a:t>
            </a:r>
            <a:r>
              <a:rPr b="0" i="1" lang="en-US" sz="2400" u="none">
                <a:solidFill>
                  <a:schemeClr val="dk1"/>
                </a:solidFill>
                <a:latin typeface="Arial"/>
                <a:ea typeface="Arial"/>
                <a:cs typeface="Arial"/>
                <a:sym typeface="Arial"/>
              </a:rPr>
              <a:t>few instruction formats</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Simplifies instruction decode and makes it possible in one stage</a:t>
            </a:r>
            <a:endParaRPr/>
          </a:p>
          <a:p>
            <a:pPr indent="-285750" lvl="1" marL="74295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Memory operands appear only in load/stores</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Memory access can be deferred to exactly one later stage</a:t>
            </a:r>
            <a:endParaRPr/>
          </a:p>
          <a:p>
            <a:pPr indent="-285750" lvl="1" marL="74295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Operands are aligned in memory</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One data transfer instruction requires one memory access stage</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9" name="Shape 3409"/>
        <p:cNvGrpSpPr/>
        <p:nvPr/>
      </p:nvGrpSpPr>
      <p:grpSpPr>
        <a:xfrm>
          <a:off x="0" y="0"/>
          <a:ext cx="0" cy="0"/>
          <a:chOff x="0" y="0"/>
          <a:chExt cx="0" cy="0"/>
        </a:xfrm>
      </p:grpSpPr>
      <p:grpSp>
        <p:nvGrpSpPr>
          <p:cNvPr id="3410" name="Google Shape;3410;p62"/>
          <p:cNvGrpSpPr/>
          <p:nvPr/>
        </p:nvGrpSpPr>
        <p:grpSpPr>
          <a:xfrm>
            <a:off x="6067425" y="2562225"/>
            <a:ext cx="506412" cy="365125"/>
            <a:chOff x="3701781" y="1965326"/>
            <a:chExt cx="507023" cy="365125"/>
          </a:xfrm>
        </p:grpSpPr>
        <p:cxnSp>
          <p:nvCxnSpPr>
            <p:cNvPr id="3411" name="Google Shape;3411;p62"/>
            <p:cNvCxnSpPr/>
            <p:nvPr/>
          </p:nvCxnSpPr>
          <p:spPr>
            <a:xfrm>
              <a:off x="3701781" y="220004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412" name="Google Shape;3412;p62"/>
            <p:cNvCxnSpPr/>
            <p:nvPr/>
          </p:nvCxnSpPr>
          <p:spPr>
            <a:xfrm>
              <a:off x="3701935" y="20848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413" name="Google Shape;3413;p62"/>
            <p:cNvSpPr txBox="1"/>
            <p:nvPr/>
          </p:nvSpPr>
          <p:spPr>
            <a:xfrm>
              <a:off x="3785308" y="1965326"/>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414" name="Google Shape;3414;p62"/>
            <p:cNvGrpSpPr/>
            <p:nvPr/>
          </p:nvGrpSpPr>
          <p:grpSpPr>
            <a:xfrm>
              <a:off x="4123812" y="2058988"/>
              <a:ext cx="84992" cy="182563"/>
              <a:chOff x="2544" y="3197"/>
              <a:chExt cx="202" cy="115"/>
            </a:xfrm>
          </p:grpSpPr>
          <p:cxnSp>
            <p:nvCxnSpPr>
              <p:cNvPr id="3415" name="Google Shape;3415;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416" name="Google Shape;3416;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417" name="Google Shape;3417;p62"/>
          <p:cNvSpPr txBox="1"/>
          <p:nvPr/>
        </p:nvSpPr>
        <p:spPr>
          <a:xfrm>
            <a:off x="5976937" y="2476500"/>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418" name="Google Shape;3418;p62"/>
          <p:cNvGrpSpPr/>
          <p:nvPr/>
        </p:nvGrpSpPr>
        <p:grpSpPr>
          <a:xfrm>
            <a:off x="4886325" y="2560637"/>
            <a:ext cx="506412" cy="365125"/>
            <a:chOff x="3701781" y="1965326"/>
            <a:chExt cx="507023" cy="365125"/>
          </a:xfrm>
        </p:grpSpPr>
        <p:cxnSp>
          <p:nvCxnSpPr>
            <p:cNvPr id="3419" name="Google Shape;3419;p62"/>
            <p:cNvCxnSpPr/>
            <p:nvPr/>
          </p:nvCxnSpPr>
          <p:spPr>
            <a:xfrm>
              <a:off x="3701781" y="220004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420" name="Google Shape;3420;p62"/>
            <p:cNvCxnSpPr/>
            <p:nvPr/>
          </p:nvCxnSpPr>
          <p:spPr>
            <a:xfrm>
              <a:off x="3701935" y="20848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421" name="Google Shape;3421;p62"/>
            <p:cNvSpPr txBox="1"/>
            <p:nvPr/>
          </p:nvSpPr>
          <p:spPr>
            <a:xfrm>
              <a:off x="3785308" y="1965326"/>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422" name="Google Shape;3422;p62"/>
            <p:cNvGrpSpPr/>
            <p:nvPr/>
          </p:nvGrpSpPr>
          <p:grpSpPr>
            <a:xfrm>
              <a:off x="4123812" y="2058988"/>
              <a:ext cx="84992" cy="182563"/>
              <a:chOff x="2544" y="3197"/>
              <a:chExt cx="202" cy="115"/>
            </a:xfrm>
          </p:grpSpPr>
          <p:cxnSp>
            <p:nvCxnSpPr>
              <p:cNvPr id="3423" name="Google Shape;3423;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424" name="Google Shape;3424;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425" name="Google Shape;3425;p62"/>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Solution 1: Stalling the Pipeline</a:t>
            </a:r>
            <a:endParaRPr/>
          </a:p>
        </p:txBody>
      </p:sp>
      <p:sp>
        <p:nvSpPr>
          <p:cNvPr id="3426" name="Google Shape;3426;p62"/>
          <p:cNvSpPr txBox="1"/>
          <p:nvPr>
            <p:ph idx="1" type="body"/>
          </p:nvPr>
        </p:nvSpPr>
        <p:spPr>
          <a:xfrm>
            <a:off x="457200" y="3824287"/>
            <a:ext cx="8377237" cy="2462212"/>
          </a:xfrm>
          <a:prstGeom prst="rect">
            <a:avLst/>
          </a:prstGeom>
          <a:noFill/>
          <a:ln>
            <a:noFill/>
          </a:ln>
        </p:spPr>
        <p:txBody>
          <a:bodyPr anchorCtr="0" anchor="t" bIns="46025" lIns="0" spcFirstLastPara="1" rIns="0" wrap="square" tIns="46025">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Three stall cycles during </a:t>
            </a:r>
            <a:r>
              <a:rPr b="1" i="0" lang="en-US" sz="2000" u="none">
                <a:solidFill>
                  <a:schemeClr val="dk1"/>
                </a:solidFill>
                <a:latin typeface="Comic Sans MS"/>
                <a:ea typeface="Comic Sans MS"/>
                <a:cs typeface="Comic Sans MS"/>
                <a:sym typeface="Comic Sans MS"/>
              </a:rPr>
              <a:t>CC3</a:t>
            </a:r>
            <a:r>
              <a:rPr b="0" i="0" lang="en-US" sz="2400" u="none">
                <a:solidFill>
                  <a:schemeClr val="dk1"/>
                </a:solidFill>
                <a:latin typeface="Arial"/>
                <a:ea typeface="Arial"/>
                <a:cs typeface="Arial"/>
                <a:sym typeface="Arial"/>
              </a:rPr>
              <a:t> thru </a:t>
            </a:r>
            <a:r>
              <a:rPr b="1" i="0" lang="en-US" sz="2000" u="none">
                <a:solidFill>
                  <a:schemeClr val="dk1"/>
                </a:solidFill>
                <a:latin typeface="Comic Sans MS"/>
                <a:ea typeface="Comic Sans MS"/>
                <a:cs typeface="Comic Sans MS"/>
                <a:sym typeface="Comic Sans MS"/>
              </a:rPr>
              <a:t>CC5</a:t>
            </a:r>
            <a:r>
              <a:rPr b="0" i="0" lang="en-US" sz="2400" u="none">
                <a:solidFill>
                  <a:schemeClr val="dk1"/>
                </a:solidFill>
                <a:latin typeface="Arial"/>
                <a:ea typeface="Arial"/>
                <a:cs typeface="Arial"/>
                <a:sym typeface="Arial"/>
              </a:rPr>
              <a:t> (wasting 3 cycles)</a:t>
            </a:r>
            <a:endParaRPr/>
          </a:p>
          <a:p>
            <a:pPr indent="-285750" lvl="1" marL="74295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Stall cycles delay execution of </a:t>
            </a:r>
            <a:r>
              <a:rPr b="1" i="0" lang="en-US" sz="2000" u="none">
                <a:solidFill>
                  <a:schemeClr val="dk1"/>
                </a:solidFill>
                <a:latin typeface="Comic Sans MS"/>
                <a:ea typeface="Comic Sans MS"/>
                <a:cs typeface="Comic Sans MS"/>
                <a:sym typeface="Comic Sans MS"/>
              </a:rPr>
              <a:t>add</a:t>
            </a:r>
            <a:r>
              <a:rPr b="0" i="0" lang="en-US" sz="2000" u="none">
                <a:solidFill>
                  <a:srgbClr val="FF0000"/>
                </a:solidFill>
                <a:latin typeface="Comic Sans MS"/>
                <a:ea typeface="Comic Sans MS"/>
                <a:cs typeface="Comic Sans MS"/>
                <a:sym typeface="Comic Sans MS"/>
              </a:rPr>
              <a:t> </a:t>
            </a:r>
            <a:r>
              <a:rPr b="0" i="0" lang="en-US" sz="2000" u="none">
                <a:solidFill>
                  <a:schemeClr val="dk1"/>
                </a:solidFill>
                <a:latin typeface="Arial"/>
                <a:ea typeface="Arial"/>
                <a:cs typeface="Arial"/>
                <a:sym typeface="Arial"/>
              </a:rPr>
              <a:t>&amp; fetching of </a:t>
            </a:r>
            <a:r>
              <a:rPr b="1" i="0" lang="en-US" sz="2000" u="none">
                <a:solidFill>
                  <a:schemeClr val="dk1"/>
                </a:solidFill>
                <a:latin typeface="Comic Sans MS"/>
                <a:ea typeface="Comic Sans MS"/>
                <a:cs typeface="Comic Sans MS"/>
                <a:sym typeface="Comic Sans MS"/>
              </a:rPr>
              <a:t>or</a:t>
            </a:r>
            <a:r>
              <a:rPr b="0" i="0" lang="en-US" sz="2000" u="none">
                <a:solidFill>
                  <a:schemeClr val="dk1"/>
                </a:solidFill>
                <a:latin typeface="Arial"/>
                <a:ea typeface="Arial"/>
                <a:cs typeface="Arial"/>
                <a:sym typeface="Arial"/>
              </a:rPr>
              <a:t> instruction</a:t>
            </a:r>
            <a:endParaRPr/>
          </a:p>
          <a:p>
            <a:pPr indent="-342900" lvl="0" marL="34290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a:t>
            </a:r>
            <a:r>
              <a:rPr b="1" i="0" lang="en-US" sz="2400" u="none">
                <a:solidFill>
                  <a:schemeClr val="dk1"/>
                </a:solidFill>
                <a:latin typeface="Comic Sans MS"/>
                <a:ea typeface="Comic Sans MS"/>
                <a:cs typeface="Comic Sans MS"/>
                <a:sym typeface="Comic Sans MS"/>
              </a:rPr>
              <a:t>add</a:t>
            </a:r>
            <a:r>
              <a:rPr b="0" i="0" lang="en-US" sz="2400" u="none">
                <a:solidFill>
                  <a:schemeClr val="dk1"/>
                </a:solidFill>
                <a:latin typeface="Arial"/>
                <a:ea typeface="Arial"/>
                <a:cs typeface="Arial"/>
                <a:sym typeface="Arial"/>
              </a:rPr>
              <a:t> instruction cannot read </a:t>
            </a:r>
            <a:r>
              <a:rPr b="1" i="0" lang="en-US" sz="2400" u="none">
                <a:solidFill>
                  <a:schemeClr val="dk1"/>
                </a:solidFill>
                <a:latin typeface="Comic Sans MS"/>
                <a:ea typeface="Comic Sans MS"/>
                <a:cs typeface="Comic Sans MS"/>
                <a:sym typeface="Comic Sans MS"/>
              </a:rPr>
              <a:t>$s2 </a:t>
            </a:r>
            <a:r>
              <a:rPr b="0" i="0" lang="en-US" sz="2400" u="none">
                <a:solidFill>
                  <a:schemeClr val="dk1"/>
                </a:solidFill>
                <a:latin typeface="Arial"/>
                <a:ea typeface="Arial"/>
                <a:cs typeface="Arial"/>
                <a:sym typeface="Arial"/>
              </a:rPr>
              <a:t>until beginning of </a:t>
            </a:r>
            <a:r>
              <a:rPr b="1" i="0" lang="en-US" sz="2400" u="none">
                <a:solidFill>
                  <a:schemeClr val="dk1"/>
                </a:solidFill>
                <a:latin typeface="Comic Sans MS"/>
                <a:ea typeface="Comic Sans MS"/>
                <a:cs typeface="Comic Sans MS"/>
                <a:sym typeface="Comic Sans MS"/>
              </a:rPr>
              <a:t>CC6</a:t>
            </a:r>
            <a:endParaRPr/>
          </a:p>
          <a:p>
            <a:pPr indent="-285750" lvl="1" marL="74295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a:t>
            </a:r>
            <a:r>
              <a:rPr b="1" i="0" lang="en-US" sz="2000" u="none">
                <a:solidFill>
                  <a:schemeClr val="dk1"/>
                </a:solidFill>
                <a:latin typeface="Comic Sans MS"/>
                <a:ea typeface="Comic Sans MS"/>
                <a:cs typeface="Comic Sans MS"/>
                <a:sym typeface="Comic Sans MS"/>
              </a:rPr>
              <a:t>add</a:t>
            </a:r>
            <a:r>
              <a:rPr b="0" i="0" lang="en-US" sz="2000" u="none">
                <a:solidFill>
                  <a:schemeClr val="dk1"/>
                </a:solidFill>
                <a:latin typeface="Arial"/>
                <a:ea typeface="Arial"/>
                <a:cs typeface="Arial"/>
                <a:sym typeface="Arial"/>
              </a:rPr>
              <a:t> instruction remains in the </a:t>
            </a:r>
            <a:r>
              <a:rPr b="1" i="0" lang="en-US" sz="2000" u="none">
                <a:solidFill>
                  <a:schemeClr val="dk1"/>
                </a:solidFill>
                <a:latin typeface="Comic Sans MS"/>
                <a:ea typeface="Comic Sans MS"/>
                <a:cs typeface="Comic Sans MS"/>
                <a:sym typeface="Comic Sans MS"/>
              </a:rPr>
              <a:t>Instruction register </a:t>
            </a:r>
            <a:r>
              <a:rPr b="0" i="0" lang="en-US" sz="2000" u="none">
                <a:solidFill>
                  <a:schemeClr val="dk1"/>
                </a:solidFill>
                <a:latin typeface="Arial"/>
                <a:ea typeface="Arial"/>
                <a:cs typeface="Arial"/>
                <a:sym typeface="Arial"/>
              </a:rPr>
              <a:t>until </a:t>
            </a:r>
            <a:r>
              <a:rPr b="1" i="0" lang="en-US" sz="2000" u="none">
                <a:solidFill>
                  <a:schemeClr val="dk1"/>
                </a:solidFill>
                <a:latin typeface="Comic Sans MS"/>
                <a:ea typeface="Comic Sans MS"/>
                <a:cs typeface="Comic Sans MS"/>
                <a:sym typeface="Comic Sans MS"/>
              </a:rPr>
              <a:t>CC6</a:t>
            </a:r>
            <a:endParaRPr/>
          </a:p>
          <a:p>
            <a:pPr indent="-285750" lvl="1" marL="74295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a:t>
            </a:r>
            <a:r>
              <a:rPr b="0" i="0" lang="en-US" sz="2000" u="none">
                <a:solidFill>
                  <a:srgbClr val="FF0000"/>
                </a:solidFill>
                <a:latin typeface="Arial"/>
                <a:ea typeface="Arial"/>
                <a:cs typeface="Arial"/>
                <a:sym typeface="Arial"/>
              </a:rPr>
              <a:t> </a:t>
            </a:r>
            <a:r>
              <a:rPr b="1" i="0" lang="en-US" sz="2000" u="none">
                <a:solidFill>
                  <a:schemeClr val="dk1"/>
                </a:solidFill>
                <a:latin typeface="Comic Sans MS"/>
                <a:ea typeface="Comic Sans MS"/>
                <a:cs typeface="Comic Sans MS"/>
                <a:sym typeface="Comic Sans MS"/>
              </a:rPr>
              <a:t>PC register </a:t>
            </a:r>
            <a:r>
              <a:rPr b="0" i="0" lang="en-US" sz="2000" u="none">
                <a:solidFill>
                  <a:schemeClr val="dk1"/>
                </a:solidFill>
                <a:latin typeface="Arial"/>
                <a:ea typeface="Arial"/>
                <a:cs typeface="Arial"/>
                <a:sym typeface="Arial"/>
              </a:rPr>
              <a:t>is not modified</a:t>
            </a:r>
            <a:r>
              <a:rPr b="0" i="0" lang="en-US" sz="2000" u="none">
                <a:solidFill>
                  <a:srgbClr val="FF0000"/>
                </a:solidFill>
                <a:latin typeface="Arial"/>
                <a:ea typeface="Arial"/>
                <a:cs typeface="Arial"/>
                <a:sym typeface="Arial"/>
              </a:rPr>
              <a:t> </a:t>
            </a:r>
            <a:r>
              <a:rPr b="1" i="0" lang="en-US" sz="2000" u="none">
                <a:solidFill>
                  <a:schemeClr val="dk1"/>
                </a:solidFill>
                <a:latin typeface="Comic Sans MS"/>
                <a:ea typeface="Comic Sans MS"/>
                <a:cs typeface="Comic Sans MS"/>
                <a:sym typeface="Comic Sans MS"/>
              </a:rPr>
              <a:t>until beginning of CC6</a:t>
            </a:r>
            <a:endParaRPr/>
          </a:p>
        </p:txBody>
      </p:sp>
      <p:grpSp>
        <p:nvGrpSpPr>
          <p:cNvPr id="3427" name="Google Shape;3427;p62"/>
          <p:cNvGrpSpPr/>
          <p:nvPr/>
        </p:nvGrpSpPr>
        <p:grpSpPr>
          <a:xfrm>
            <a:off x="7243762" y="2508250"/>
            <a:ext cx="506412" cy="412750"/>
            <a:chOff x="4886056" y="1917701"/>
            <a:chExt cx="506413" cy="412751"/>
          </a:xfrm>
        </p:grpSpPr>
        <p:cxnSp>
          <p:nvCxnSpPr>
            <p:cNvPr id="3428" name="Google Shape;3428;p62"/>
            <p:cNvCxnSpPr/>
            <p:nvPr/>
          </p:nvCxnSpPr>
          <p:spPr>
            <a:xfrm>
              <a:off x="5308331" y="2147888"/>
              <a:ext cx="84138" cy="0"/>
            </a:xfrm>
            <a:prstGeom prst="straightConnector1">
              <a:avLst/>
            </a:prstGeom>
            <a:noFill/>
            <a:ln cap="flat" cmpd="sng" w="28575">
              <a:solidFill>
                <a:schemeClr val="dk1"/>
              </a:solidFill>
              <a:prstDash val="solid"/>
              <a:miter lim="800000"/>
              <a:headEnd len="med" w="med" type="none"/>
              <a:tailEnd len="med" w="med" type="none"/>
            </a:ln>
          </p:spPr>
        </p:cxnSp>
        <p:grpSp>
          <p:nvGrpSpPr>
            <p:cNvPr id="3429" name="Google Shape;3429;p62"/>
            <p:cNvGrpSpPr/>
            <p:nvPr/>
          </p:nvGrpSpPr>
          <p:grpSpPr>
            <a:xfrm>
              <a:off x="4969600" y="1963739"/>
              <a:ext cx="338574" cy="366713"/>
              <a:chOff x="1910" y="3139"/>
              <a:chExt cx="231" cy="231"/>
            </a:xfrm>
          </p:grpSpPr>
          <p:sp>
            <p:nvSpPr>
              <p:cNvPr id="3430" name="Google Shape;3430;p62"/>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31" name="Google Shape;3431;p62"/>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432" name="Google Shape;3432;p62"/>
            <p:cNvSpPr/>
            <p:nvPr/>
          </p:nvSpPr>
          <p:spPr>
            <a:xfrm>
              <a:off x="4928561" y="1917701"/>
              <a:ext cx="422363" cy="236190"/>
            </a:xfrm>
            <a:custGeom>
              <a:rect b="b" l="l" r="r" t="t"/>
              <a:pathLst>
                <a:path extrusionOk="0" h="10332" w="10006">
                  <a:moveTo>
                    <a:pt x="0" y="10000"/>
                  </a:moveTo>
                  <a:lnTo>
                    <a:pt x="0" y="0"/>
                  </a:lnTo>
                  <a:lnTo>
                    <a:pt x="10000" y="0"/>
                  </a:lnTo>
                  <a:cubicBezTo>
                    <a:pt x="9979" y="3521"/>
                    <a:pt x="10021" y="6811"/>
                    <a:pt x="10000" y="10332"/>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433" name="Google Shape;3433;p62"/>
            <p:cNvCxnSpPr/>
            <p:nvPr/>
          </p:nvCxnSpPr>
          <p:spPr>
            <a:xfrm>
              <a:off x="4886056" y="2147889"/>
              <a:ext cx="85010"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434" name="Google Shape;3434;p62"/>
          <p:cNvGrpSpPr/>
          <p:nvPr/>
        </p:nvGrpSpPr>
        <p:grpSpPr>
          <a:xfrm>
            <a:off x="6656387" y="3194050"/>
            <a:ext cx="506412" cy="365125"/>
            <a:chOff x="3701781" y="1965326"/>
            <a:chExt cx="507023" cy="365125"/>
          </a:xfrm>
        </p:grpSpPr>
        <p:cxnSp>
          <p:nvCxnSpPr>
            <p:cNvPr id="3435" name="Google Shape;3435;p62"/>
            <p:cNvCxnSpPr/>
            <p:nvPr/>
          </p:nvCxnSpPr>
          <p:spPr>
            <a:xfrm>
              <a:off x="3701781" y="220004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436" name="Google Shape;3436;p62"/>
            <p:cNvCxnSpPr/>
            <p:nvPr/>
          </p:nvCxnSpPr>
          <p:spPr>
            <a:xfrm>
              <a:off x="3701935" y="20848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437" name="Google Shape;3437;p62"/>
            <p:cNvSpPr txBox="1"/>
            <p:nvPr/>
          </p:nvSpPr>
          <p:spPr>
            <a:xfrm>
              <a:off x="3785308" y="1965326"/>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438" name="Google Shape;3438;p62"/>
            <p:cNvGrpSpPr/>
            <p:nvPr/>
          </p:nvGrpSpPr>
          <p:grpSpPr>
            <a:xfrm>
              <a:off x="4123812" y="2058988"/>
              <a:ext cx="84992" cy="182563"/>
              <a:chOff x="2544" y="3197"/>
              <a:chExt cx="202" cy="115"/>
            </a:xfrm>
          </p:grpSpPr>
          <p:cxnSp>
            <p:nvCxnSpPr>
              <p:cNvPr id="3439" name="Google Shape;3439;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440" name="Google Shape;3440;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441" name="Google Shape;3441;p62"/>
          <p:cNvGrpSpPr/>
          <p:nvPr/>
        </p:nvGrpSpPr>
        <p:grpSpPr>
          <a:xfrm>
            <a:off x="5481637" y="2555875"/>
            <a:ext cx="506412" cy="365125"/>
            <a:chOff x="3701781" y="1965326"/>
            <a:chExt cx="507023" cy="365125"/>
          </a:xfrm>
        </p:grpSpPr>
        <p:cxnSp>
          <p:nvCxnSpPr>
            <p:cNvPr id="3442" name="Google Shape;3442;p62"/>
            <p:cNvCxnSpPr/>
            <p:nvPr/>
          </p:nvCxnSpPr>
          <p:spPr>
            <a:xfrm>
              <a:off x="3701781" y="220004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443" name="Google Shape;3443;p62"/>
            <p:cNvCxnSpPr/>
            <p:nvPr/>
          </p:nvCxnSpPr>
          <p:spPr>
            <a:xfrm>
              <a:off x="3701935" y="20848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444" name="Google Shape;3444;p62"/>
            <p:cNvSpPr txBox="1"/>
            <p:nvPr/>
          </p:nvSpPr>
          <p:spPr>
            <a:xfrm>
              <a:off x="3785308" y="1965326"/>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445" name="Google Shape;3445;p62"/>
            <p:cNvGrpSpPr/>
            <p:nvPr/>
          </p:nvGrpSpPr>
          <p:grpSpPr>
            <a:xfrm>
              <a:off x="4123812" y="2058988"/>
              <a:ext cx="84992" cy="182563"/>
              <a:chOff x="2544" y="3197"/>
              <a:chExt cx="202" cy="115"/>
            </a:xfrm>
          </p:grpSpPr>
          <p:cxnSp>
            <p:nvCxnSpPr>
              <p:cNvPr id="3446" name="Google Shape;3446;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447" name="Google Shape;3447;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448" name="Google Shape;3448;p62"/>
          <p:cNvGrpSpPr/>
          <p:nvPr/>
        </p:nvGrpSpPr>
        <p:grpSpPr>
          <a:xfrm>
            <a:off x="4291012" y="2563812"/>
            <a:ext cx="508000" cy="365125"/>
            <a:chOff x="3701781" y="1965326"/>
            <a:chExt cx="507023" cy="365125"/>
          </a:xfrm>
        </p:grpSpPr>
        <p:cxnSp>
          <p:nvCxnSpPr>
            <p:cNvPr id="3449" name="Google Shape;3449;p62"/>
            <p:cNvCxnSpPr/>
            <p:nvPr/>
          </p:nvCxnSpPr>
          <p:spPr>
            <a:xfrm>
              <a:off x="3701781" y="220004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450" name="Google Shape;3450;p62"/>
            <p:cNvCxnSpPr/>
            <p:nvPr/>
          </p:nvCxnSpPr>
          <p:spPr>
            <a:xfrm>
              <a:off x="3701935" y="20848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451" name="Google Shape;3451;p62"/>
            <p:cNvSpPr txBox="1"/>
            <p:nvPr/>
          </p:nvSpPr>
          <p:spPr>
            <a:xfrm>
              <a:off x="3785308" y="1965326"/>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452" name="Google Shape;3452;p62"/>
            <p:cNvGrpSpPr/>
            <p:nvPr/>
          </p:nvGrpSpPr>
          <p:grpSpPr>
            <a:xfrm>
              <a:off x="4123812" y="2058988"/>
              <a:ext cx="84992" cy="182563"/>
              <a:chOff x="2544" y="3197"/>
              <a:chExt cx="202" cy="115"/>
            </a:xfrm>
          </p:grpSpPr>
          <p:cxnSp>
            <p:nvCxnSpPr>
              <p:cNvPr id="3453" name="Google Shape;3453;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454" name="Google Shape;3454;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cxnSp>
        <p:nvCxnSpPr>
          <p:cNvPr id="3455" name="Google Shape;3455;p62"/>
          <p:cNvCxnSpPr/>
          <p:nvPr/>
        </p:nvCxnSpPr>
        <p:spPr>
          <a:xfrm>
            <a:off x="604837" y="1330325"/>
            <a:ext cx="0" cy="2376487"/>
          </a:xfrm>
          <a:prstGeom prst="straightConnector1">
            <a:avLst/>
          </a:prstGeom>
          <a:noFill/>
          <a:ln cap="flat" cmpd="sng" w="12700">
            <a:solidFill>
              <a:schemeClr val="dk1"/>
            </a:solidFill>
            <a:prstDash val="solid"/>
            <a:miter lim="800000"/>
            <a:headEnd len="med" w="med" type="none"/>
            <a:tailEnd len="med" w="med" type="triangle"/>
          </a:ln>
        </p:spPr>
      </p:cxnSp>
      <p:cxnSp>
        <p:nvCxnSpPr>
          <p:cNvPr id="3456" name="Google Shape;3456;p62"/>
          <p:cNvCxnSpPr/>
          <p:nvPr/>
        </p:nvCxnSpPr>
        <p:spPr>
          <a:xfrm>
            <a:off x="533400" y="1366837"/>
            <a:ext cx="7956550" cy="3175"/>
          </a:xfrm>
          <a:prstGeom prst="straightConnector1">
            <a:avLst/>
          </a:prstGeom>
          <a:noFill/>
          <a:ln cap="flat" cmpd="sng" w="12700">
            <a:solidFill>
              <a:schemeClr val="dk1"/>
            </a:solidFill>
            <a:prstDash val="solid"/>
            <a:miter lim="800000"/>
            <a:headEnd len="med" w="med" type="none"/>
            <a:tailEnd len="med" w="med" type="triangle"/>
          </a:ln>
        </p:spPr>
      </p:cxnSp>
      <p:sp>
        <p:nvSpPr>
          <p:cNvPr id="3457" name="Google Shape;3457;p62"/>
          <p:cNvSpPr txBox="1"/>
          <p:nvPr/>
        </p:nvSpPr>
        <p:spPr>
          <a:xfrm>
            <a:off x="804862" y="1233487"/>
            <a:ext cx="1563687"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Time (in cycles)</a:t>
            </a:r>
            <a:endParaRPr/>
          </a:p>
        </p:txBody>
      </p:sp>
      <p:sp>
        <p:nvSpPr>
          <p:cNvPr id="3458" name="Google Shape;3458;p62"/>
          <p:cNvSpPr txBox="1"/>
          <p:nvPr/>
        </p:nvSpPr>
        <p:spPr>
          <a:xfrm rot="-5400000">
            <a:off x="-324643" y="2404268"/>
            <a:ext cx="1833562" cy="33655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Instruction Order</a:t>
            </a:r>
            <a:endParaRPr/>
          </a:p>
        </p:txBody>
      </p:sp>
      <p:sp>
        <p:nvSpPr>
          <p:cNvPr id="3459" name="Google Shape;3459;p62"/>
          <p:cNvSpPr txBox="1"/>
          <p:nvPr/>
        </p:nvSpPr>
        <p:spPr>
          <a:xfrm>
            <a:off x="804862" y="1508125"/>
            <a:ext cx="1392237"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value of </a:t>
            </a:r>
            <a:r>
              <a:rPr b="0" i="0" lang="en-US" sz="1600" u="none">
                <a:solidFill>
                  <a:srgbClr val="FF0000"/>
                </a:solidFill>
                <a:latin typeface="Comic Sans MS"/>
                <a:ea typeface="Comic Sans MS"/>
                <a:cs typeface="Comic Sans MS"/>
                <a:sym typeface="Comic Sans MS"/>
              </a:rPr>
              <a:t>$s2</a:t>
            </a:r>
            <a:endParaRPr/>
          </a:p>
        </p:txBody>
      </p:sp>
      <p:sp>
        <p:nvSpPr>
          <p:cNvPr id="3460" name="Google Shape;3460;p62"/>
          <p:cNvSpPr txBox="1"/>
          <p:nvPr/>
        </p:nvSpPr>
        <p:spPr>
          <a:xfrm>
            <a:off x="3154362"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CC1</a:t>
            </a:r>
            <a:endParaRPr/>
          </a:p>
        </p:txBody>
      </p:sp>
      <p:sp>
        <p:nvSpPr>
          <p:cNvPr id="3461" name="Google Shape;3461;p62"/>
          <p:cNvSpPr txBox="1"/>
          <p:nvPr/>
        </p:nvSpPr>
        <p:spPr>
          <a:xfrm>
            <a:off x="3111500"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sp>
        <p:nvSpPr>
          <p:cNvPr id="3462" name="Google Shape;3462;p62"/>
          <p:cNvSpPr txBox="1"/>
          <p:nvPr/>
        </p:nvSpPr>
        <p:spPr>
          <a:xfrm>
            <a:off x="3744912"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CC2</a:t>
            </a:r>
            <a:endParaRPr/>
          </a:p>
        </p:txBody>
      </p:sp>
      <p:sp>
        <p:nvSpPr>
          <p:cNvPr id="3463" name="Google Shape;3463;p62"/>
          <p:cNvSpPr txBox="1"/>
          <p:nvPr/>
        </p:nvSpPr>
        <p:spPr>
          <a:xfrm>
            <a:off x="3702050"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sp>
        <p:nvSpPr>
          <p:cNvPr id="3464" name="Google Shape;3464;p62"/>
          <p:cNvSpPr txBox="1"/>
          <p:nvPr/>
        </p:nvSpPr>
        <p:spPr>
          <a:xfrm>
            <a:off x="4337050"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CC3</a:t>
            </a:r>
            <a:endParaRPr/>
          </a:p>
        </p:txBody>
      </p:sp>
      <p:sp>
        <p:nvSpPr>
          <p:cNvPr id="3465" name="Google Shape;3465;p62"/>
          <p:cNvSpPr txBox="1"/>
          <p:nvPr/>
        </p:nvSpPr>
        <p:spPr>
          <a:xfrm>
            <a:off x="4294187"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sp>
        <p:nvSpPr>
          <p:cNvPr id="3466" name="Google Shape;3466;p62"/>
          <p:cNvSpPr txBox="1"/>
          <p:nvPr/>
        </p:nvSpPr>
        <p:spPr>
          <a:xfrm>
            <a:off x="4927600"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CC4</a:t>
            </a:r>
            <a:endParaRPr/>
          </a:p>
        </p:txBody>
      </p:sp>
      <p:sp>
        <p:nvSpPr>
          <p:cNvPr id="3467" name="Google Shape;3467;p62"/>
          <p:cNvSpPr txBox="1"/>
          <p:nvPr/>
        </p:nvSpPr>
        <p:spPr>
          <a:xfrm>
            <a:off x="4884737"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sp>
        <p:nvSpPr>
          <p:cNvPr id="3468" name="Google Shape;3468;p62"/>
          <p:cNvSpPr txBox="1"/>
          <p:nvPr/>
        </p:nvSpPr>
        <p:spPr>
          <a:xfrm>
            <a:off x="6108700"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CC6</a:t>
            </a:r>
            <a:endParaRPr/>
          </a:p>
        </p:txBody>
      </p:sp>
      <p:sp>
        <p:nvSpPr>
          <p:cNvPr id="3469" name="Google Shape;3469;p62"/>
          <p:cNvSpPr txBox="1"/>
          <p:nvPr/>
        </p:nvSpPr>
        <p:spPr>
          <a:xfrm>
            <a:off x="6065837"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400"/>
              <a:buFont typeface="Comic Sans MS"/>
              <a:buNone/>
            </a:pPr>
            <a:r>
              <a:rPr b="0" i="0" lang="en-US" sz="1400" u="none">
                <a:solidFill>
                  <a:srgbClr val="FF0000"/>
                </a:solidFill>
                <a:latin typeface="Comic Sans MS"/>
                <a:ea typeface="Comic Sans MS"/>
                <a:cs typeface="Comic Sans MS"/>
                <a:sym typeface="Comic Sans MS"/>
              </a:rPr>
              <a:t>20</a:t>
            </a:r>
            <a:endParaRPr/>
          </a:p>
        </p:txBody>
      </p:sp>
      <p:sp>
        <p:nvSpPr>
          <p:cNvPr id="3470" name="Google Shape;3470;p62"/>
          <p:cNvSpPr txBox="1"/>
          <p:nvPr/>
        </p:nvSpPr>
        <p:spPr>
          <a:xfrm>
            <a:off x="6699250"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CC7</a:t>
            </a:r>
            <a:endParaRPr/>
          </a:p>
        </p:txBody>
      </p:sp>
      <p:sp>
        <p:nvSpPr>
          <p:cNvPr id="3471" name="Google Shape;3471;p62"/>
          <p:cNvSpPr txBox="1"/>
          <p:nvPr/>
        </p:nvSpPr>
        <p:spPr>
          <a:xfrm>
            <a:off x="6656387"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sp>
        <p:nvSpPr>
          <p:cNvPr id="3472" name="Google Shape;3472;p62"/>
          <p:cNvSpPr txBox="1"/>
          <p:nvPr/>
        </p:nvSpPr>
        <p:spPr>
          <a:xfrm>
            <a:off x="7291387"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CC8</a:t>
            </a:r>
            <a:endParaRPr/>
          </a:p>
        </p:txBody>
      </p:sp>
      <p:sp>
        <p:nvSpPr>
          <p:cNvPr id="3473" name="Google Shape;3473;p62"/>
          <p:cNvSpPr txBox="1"/>
          <p:nvPr/>
        </p:nvSpPr>
        <p:spPr>
          <a:xfrm>
            <a:off x="7248525" y="1508125"/>
            <a:ext cx="50482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sp>
        <p:nvSpPr>
          <p:cNvPr id="3474" name="Google Shape;3474;p62"/>
          <p:cNvSpPr txBox="1"/>
          <p:nvPr/>
        </p:nvSpPr>
        <p:spPr>
          <a:xfrm>
            <a:off x="5518150" y="1233487"/>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CC5</a:t>
            </a:r>
            <a:endParaRPr/>
          </a:p>
        </p:txBody>
      </p:sp>
      <p:sp>
        <p:nvSpPr>
          <p:cNvPr id="3475" name="Google Shape;3475;p62"/>
          <p:cNvSpPr txBox="1"/>
          <p:nvPr/>
        </p:nvSpPr>
        <p:spPr>
          <a:xfrm>
            <a:off x="5475287" y="1508125"/>
            <a:ext cx="506412"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sp>
        <p:nvSpPr>
          <p:cNvPr id="3476" name="Google Shape;3476;p62"/>
          <p:cNvSpPr txBox="1"/>
          <p:nvPr/>
        </p:nvSpPr>
        <p:spPr>
          <a:xfrm>
            <a:off x="4800600" y="2468562"/>
            <a:ext cx="84137"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7" name="Google Shape;3477;p62"/>
          <p:cNvSpPr txBox="1"/>
          <p:nvPr/>
        </p:nvSpPr>
        <p:spPr>
          <a:xfrm>
            <a:off x="977900" y="2559050"/>
            <a:ext cx="1754187"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$s4,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$t5</a:t>
            </a:r>
            <a:endParaRPr/>
          </a:p>
        </p:txBody>
      </p:sp>
      <p:grpSp>
        <p:nvGrpSpPr>
          <p:cNvPr id="3478" name="Google Shape;3478;p62"/>
          <p:cNvGrpSpPr/>
          <p:nvPr/>
        </p:nvGrpSpPr>
        <p:grpSpPr>
          <a:xfrm>
            <a:off x="3786187" y="2468562"/>
            <a:ext cx="506412" cy="547687"/>
            <a:chOff x="1910" y="2102"/>
            <a:chExt cx="346" cy="345"/>
          </a:xfrm>
        </p:grpSpPr>
        <p:cxnSp>
          <p:nvCxnSpPr>
            <p:cNvPr id="3479" name="Google Shape;3479;p62"/>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480" name="Google Shape;3480;p62"/>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481" name="Google Shape;3481;p62"/>
            <p:cNvGrpSpPr/>
            <p:nvPr/>
          </p:nvGrpSpPr>
          <p:grpSpPr>
            <a:xfrm>
              <a:off x="1910" y="2159"/>
              <a:ext cx="231" cy="231"/>
              <a:chOff x="1910" y="3139"/>
              <a:chExt cx="231" cy="231"/>
            </a:xfrm>
          </p:grpSpPr>
          <p:sp>
            <p:nvSpPr>
              <p:cNvPr id="3482" name="Google Shape;3482;p62"/>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83" name="Google Shape;3483;p62"/>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grpSp>
      <p:sp>
        <p:nvSpPr>
          <p:cNvPr id="3484" name="Google Shape;3484;p62"/>
          <p:cNvSpPr txBox="1"/>
          <p:nvPr/>
        </p:nvSpPr>
        <p:spPr>
          <a:xfrm>
            <a:off x="977900" y="3187700"/>
            <a:ext cx="1754187"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	$s6, $t3, </a:t>
            </a:r>
            <a:r>
              <a:rPr b="0" i="0" lang="en-US" sz="1600" u="none">
                <a:solidFill>
                  <a:srgbClr val="FF0000"/>
                </a:solidFill>
                <a:latin typeface="Comic Sans MS"/>
                <a:ea typeface="Comic Sans MS"/>
                <a:cs typeface="Comic Sans MS"/>
                <a:sym typeface="Comic Sans MS"/>
              </a:rPr>
              <a:t>$s2</a:t>
            </a:r>
            <a:endParaRPr/>
          </a:p>
        </p:txBody>
      </p:sp>
      <p:grpSp>
        <p:nvGrpSpPr>
          <p:cNvPr id="3485" name="Google Shape;3485;p62"/>
          <p:cNvGrpSpPr/>
          <p:nvPr/>
        </p:nvGrpSpPr>
        <p:grpSpPr>
          <a:xfrm>
            <a:off x="6149975" y="3095625"/>
            <a:ext cx="506412" cy="547687"/>
            <a:chOff x="1910" y="2102"/>
            <a:chExt cx="346" cy="345"/>
          </a:xfrm>
        </p:grpSpPr>
        <p:cxnSp>
          <p:nvCxnSpPr>
            <p:cNvPr id="3486" name="Google Shape;3486;p62"/>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487" name="Google Shape;3487;p62"/>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488" name="Google Shape;3488;p62"/>
            <p:cNvGrpSpPr/>
            <p:nvPr/>
          </p:nvGrpSpPr>
          <p:grpSpPr>
            <a:xfrm>
              <a:off x="1910" y="2159"/>
              <a:ext cx="231" cy="231"/>
              <a:chOff x="1910" y="3139"/>
              <a:chExt cx="231" cy="231"/>
            </a:xfrm>
          </p:grpSpPr>
          <p:sp>
            <p:nvSpPr>
              <p:cNvPr id="3489" name="Google Shape;3489;p62"/>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90" name="Google Shape;3490;p62"/>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grpSp>
      <p:sp>
        <p:nvSpPr>
          <p:cNvPr id="3491" name="Google Shape;3491;p62"/>
          <p:cNvSpPr txBox="1"/>
          <p:nvPr/>
        </p:nvSpPr>
        <p:spPr>
          <a:xfrm>
            <a:off x="7164387" y="3094037"/>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492" name="Google Shape;3492;p62"/>
          <p:cNvGrpSpPr/>
          <p:nvPr/>
        </p:nvGrpSpPr>
        <p:grpSpPr>
          <a:xfrm>
            <a:off x="7246937" y="3095625"/>
            <a:ext cx="590550" cy="547687"/>
            <a:chOff x="2659" y="2102"/>
            <a:chExt cx="403" cy="345"/>
          </a:xfrm>
        </p:grpSpPr>
        <p:grpSp>
          <p:nvGrpSpPr>
            <p:cNvPr id="3493" name="Google Shape;3493;p62"/>
            <p:cNvGrpSpPr/>
            <p:nvPr/>
          </p:nvGrpSpPr>
          <p:grpSpPr>
            <a:xfrm>
              <a:off x="2659" y="2131"/>
              <a:ext cx="346" cy="288"/>
              <a:chOff x="2659" y="2131"/>
              <a:chExt cx="346" cy="288"/>
            </a:xfrm>
          </p:grpSpPr>
          <p:sp>
            <p:nvSpPr>
              <p:cNvPr id="3494" name="Google Shape;3494;p62"/>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495" name="Google Shape;3495;p62"/>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496" name="Google Shape;3496;p62"/>
              <p:cNvGrpSpPr/>
              <p:nvPr/>
            </p:nvGrpSpPr>
            <p:grpSpPr>
              <a:xfrm>
                <a:off x="2659" y="2218"/>
                <a:ext cx="58" cy="115"/>
                <a:chOff x="2544" y="3197"/>
                <a:chExt cx="202" cy="115"/>
              </a:xfrm>
            </p:grpSpPr>
            <p:cxnSp>
              <p:nvCxnSpPr>
                <p:cNvPr id="3497" name="Google Shape;3497;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498" name="Google Shape;3498;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499" name="Google Shape;3499;p62"/>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500" name="Google Shape;3500;p62"/>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01" name="Google Shape;3501;p62"/>
          <p:cNvGrpSpPr/>
          <p:nvPr/>
        </p:nvGrpSpPr>
        <p:grpSpPr>
          <a:xfrm>
            <a:off x="6656387" y="2468562"/>
            <a:ext cx="590550" cy="547687"/>
            <a:chOff x="2659" y="2102"/>
            <a:chExt cx="403" cy="345"/>
          </a:xfrm>
        </p:grpSpPr>
        <p:grpSp>
          <p:nvGrpSpPr>
            <p:cNvPr id="3502" name="Google Shape;3502;p62"/>
            <p:cNvGrpSpPr/>
            <p:nvPr/>
          </p:nvGrpSpPr>
          <p:grpSpPr>
            <a:xfrm>
              <a:off x="2659" y="2131"/>
              <a:ext cx="346" cy="288"/>
              <a:chOff x="2659" y="2131"/>
              <a:chExt cx="346" cy="288"/>
            </a:xfrm>
          </p:grpSpPr>
          <p:sp>
            <p:nvSpPr>
              <p:cNvPr id="3503" name="Google Shape;3503;p62"/>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04" name="Google Shape;3504;p62"/>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505" name="Google Shape;3505;p62"/>
              <p:cNvGrpSpPr/>
              <p:nvPr/>
            </p:nvGrpSpPr>
            <p:grpSpPr>
              <a:xfrm>
                <a:off x="2659" y="2218"/>
                <a:ext cx="58" cy="115"/>
                <a:chOff x="2544" y="3197"/>
                <a:chExt cx="202" cy="115"/>
              </a:xfrm>
            </p:grpSpPr>
            <p:cxnSp>
              <p:nvCxnSpPr>
                <p:cNvPr id="3506" name="Google Shape;3506;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507" name="Google Shape;3507;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508" name="Google Shape;3508;p62"/>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509" name="Google Shape;3509;p62"/>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10" name="Google Shape;3510;p62"/>
          <p:cNvGrpSpPr/>
          <p:nvPr/>
        </p:nvGrpSpPr>
        <p:grpSpPr>
          <a:xfrm>
            <a:off x="7834312" y="2560637"/>
            <a:ext cx="423862" cy="365125"/>
            <a:chOff x="3465" y="2159"/>
            <a:chExt cx="289" cy="230"/>
          </a:xfrm>
        </p:grpSpPr>
        <p:sp>
          <p:nvSpPr>
            <p:cNvPr id="3511" name="Google Shape;3511;p62"/>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512" name="Google Shape;3512;p62"/>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sp>
        <p:nvSpPr>
          <p:cNvPr id="3513" name="Google Shape;3513;p62"/>
          <p:cNvSpPr txBox="1"/>
          <p:nvPr/>
        </p:nvSpPr>
        <p:spPr>
          <a:xfrm>
            <a:off x="7750175" y="2470150"/>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4" name="Google Shape;3514;p62"/>
          <p:cNvSpPr txBox="1"/>
          <p:nvPr/>
        </p:nvSpPr>
        <p:spPr>
          <a:xfrm>
            <a:off x="6569075" y="2473325"/>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5" name="Google Shape;3515;p62"/>
          <p:cNvSpPr txBox="1"/>
          <p:nvPr/>
        </p:nvSpPr>
        <p:spPr>
          <a:xfrm>
            <a:off x="5391150" y="2470150"/>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6" name="Google Shape;3516;p62"/>
          <p:cNvSpPr txBox="1"/>
          <p:nvPr/>
        </p:nvSpPr>
        <p:spPr>
          <a:xfrm>
            <a:off x="965200" y="1965325"/>
            <a:ext cx="1763712"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$t1, $t3</a:t>
            </a:r>
            <a:endParaRPr/>
          </a:p>
        </p:txBody>
      </p:sp>
      <p:cxnSp>
        <p:nvCxnSpPr>
          <p:cNvPr id="3517" name="Google Shape;3517;p62"/>
          <p:cNvCxnSpPr/>
          <p:nvPr/>
        </p:nvCxnSpPr>
        <p:spPr>
          <a:xfrm>
            <a:off x="3533775" y="2149475"/>
            <a:ext cx="84137" cy="0"/>
          </a:xfrm>
          <a:prstGeom prst="straightConnector1">
            <a:avLst/>
          </a:prstGeom>
          <a:noFill/>
          <a:ln cap="flat" cmpd="sng" w="28575">
            <a:solidFill>
              <a:schemeClr val="dk1"/>
            </a:solidFill>
            <a:prstDash val="solid"/>
            <a:miter lim="800000"/>
            <a:headEnd len="med" w="med" type="none"/>
            <a:tailEnd len="med" w="med" type="none"/>
          </a:ln>
        </p:spPr>
      </p:cxnSp>
      <p:sp>
        <p:nvSpPr>
          <p:cNvPr id="3518" name="Google Shape;3518;p62"/>
          <p:cNvSpPr txBox="1"/>
          <p:nvPr/>
        </p:nvSpPr>
        <p:spPr>
          <a:xfrm>
            <a:off x="3617912" y="1874837"/>
            <a:ext cx="84137"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19" name="Google Shape;3519;p62"/>
          <p:cNvGrpSpPr/>
          <p:nvPr/>
        </p:nvGrpSpPr>
        <p:grpSpPr>
          <a:xfrm>
            <a:off x="3195637" y="1965325"/>
            <a:ext cx="338137" cy="366712"/>
            <a:chOff x="1910" y="3139"/>
            <a:chExt cx="231" cy="231"/>
          </a:xfrm>
        </p:grpSpPr>
        <p:sp>
          <p:nvSpPr>
            <p:cNvPr id="3520" name="Google Shape;3520;p62"/>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21" name="Google Shape;3521;p62"/>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grpSp>
        <p:nvGrpSpPr>
          <p:cNvPr id="3522" name="Google Shape;3522;p62"/>
          <p:cNvGrpSpPr/>
          <p:nvPr/>
        </p:nvGrpSpPr>
        <p:grpSpPr>
          <a:xfrm>
            <a:off x="3702050" y="1965325"/>
            <a:ext cx="506412" cy="365125"/>
            <a:chOff x="3701781" y="1965326"/>
            <a:chExt cx="507023" cy="365125"/>
          </a:xfrm>
        </p:grpSpPr>
        <p:cxnSp>
          <p:nvCxnSpPr>
            <p:cNvPr id="3523" name="Google Shape;3523;p62"/>
            <p:cNvCxnSpPr/>
            <p:nvPr/>
          </p:nvCxnSpPr>
          <p:spPr>
            <a:xfrm>
              <a:off x="3701781" y="220004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524" name="Google Shape;3524;p62"/>
            <p:cNvCxnSpPr/>
            <p:nvPr/>
          </p:nvCxnSpPr>
          <p:spPr>
            <a:xfrm>
              <a:off x="3701935" y="20848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525" name="Google Shape;3525;p62"/>
            <p:cNvSpPr txBox="1"/>
            <p:nvPr/>
          </p:nvSpPr>
          <p:spPr>
            <a:xfrm>
              <a:off x="3785308" y="1965326"/>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526" name="Google Shape;3526;p62"/>
            <p:cNvGrpSpPr/>
            <p:nvPr/>
          </p:nvGrpSpPr>
          <p:grpSpPr>
            <a:xfrm>
              <a:off x="4123812" y="2058988"/>
              <a:ext cx="84992" cy="182563"/>
              <a:chOff x="2544" y="3197"/>
              <a:chExt cx="202" cy="115"/>
            </a:xfrm>
          </p:grpSpPr>
          <p:cxnSp>
            <p:nvCxnSpPr>
              <p:cNvPr id="3527" name="Google Shape;3527;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528" name="Google Shape;3528;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529" name="Google Shape;3529;p62"/>
          <p:cNvSpPr txBox="1"/>
          <p:nvPr/>
        </p:nvSpPr>
        <p:spPr>
          <a:xfrm>
            <a:off x="4206875" y="1874837"/>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30" name="Google Shape;3530;p62"/>
          <p:cNvGrpSpPr/>
          <p:nvPr/>
        </p:nvGrpSpPr>
        <p:grpSpPr>
          <a:xfrm>
            <a:off x="4292600" y="1920875"/>
            <a:ext cx="506412" cy="457200"/>
            <a:chOff x="2659" y="2131"/>
            <a:chExt cx="346" cy="288"/>
          </a:xfrm>
        </p:grpSpPr>
        <p:sp>
          <p:nvSpPr>
            <p:cNvPr id="3531" name="Google Shape;3531;p62"/>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32" name="Google Shape;3532;p62"/>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533" name="Google Shape;3533;p62"/>
            <p:cNvGrpSpPr/>
            <p:nvPr/>
          </p:nvGrpSpPr>
          <p:grpSpPr>
            <a:xfrm>
              <a:off x="2659" y="2218"/>
              <a:ext cx="58" cy="115"/>
              <a:chOff x="2544" y="3197"/>
              <a:chExt cx="202" cy="115"/>
            </a:xfrm>
          </p:grpSpPr>
          <p:cxnSp>
            <p:nvCxnSpPr>
              <p:cNvPr id="3534" name="Google Shape;3534;p62"/>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535" name="Google Shape;3535;p62"/>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536" name="Google Shape;3536;p62"/>
          <p:cNvSpPr txBox="1"/>
          <p:nvPr/>
        </p:nvSpPr>
        <p:spPr>
          <a:xfrm>
            <a:off x="4419600" y="2058987"/>
            <a:ext cx="295275"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537" name="Google Shape;3537;p62"/>
          <p:cNvSpPr txBox="1"/>
          <p:nvPr/>
        </p:nvSpPr>
        <p:spPr>
          <a:xfrm>
            <a:off x="4799012" y="1874837"/>
            <a:ext cx="84137"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38" name="Google Shape;3538;p62"/>
          <p:cNvSpPr txBox="1"/>
          <p:nvPr/>
        </p:nvSpPr>
        <p:spPr>
          <a:xfrm>
            <a:off x="5392737" y="1873250"/>
            <a:ext cx="85725"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39" name="Google Shape;3539;p62"/>
          <p:cNvGrpSpPr/>
          <p:nvPr/>
        </p:nvGrpSpPr>
        <p:grpSpPr>
          <a:xfrm>
            <a:off x="4886325" y="1917700"/>
            <a:ext cx="506412" cy="412750"/>
            <a:chOff x="4886056" y="1917701"/>
            <a:chExt cx="506413" cy="412751"/>
          </a:xfrm>
        </p:grpSpPr>
        <p:cxnSp>
          <p:nvCxnSpPr>
            <p:cNvPr id="3540" name="Google Shape;3540;p62"/>
            <p:cNvCxnSpPr/>
            <p:nvPr/>
          </p:nvCxnSpPr>
          <p:spPr>
            <a:xfrm>
              <a:off x="5308331" y="2147888"/>
              <a:ext cx="84138" cy="0"/>
            </a:xfrm>
            <a:prstGeom prst="straightConnector1">
              <a:avLst/>
            </a:prstGeom>
            <a:noFill/>
            <a:ln cap="flat" cmpd="sng" w="28575">
              <a:solidFill>
                <a:schemeClr val="dk1"/>
              </a:solidFill>
              <a:prstDash val="solid"/>
              <a:miter lim="800000"/>
              <a:headEnd len="med" w="med" type="none"/>
              <a:tailEnd len="med" w="med" type="none"/>
            </a:ln>
          </p:spPr>
        </p:cxnSp>
        <p:grpSp>
          <p:nvGrpSpPr>
            <p:cNvPr id="3541" name="Google Shape;3541;p62"/>
            <p:cNvGrpSpPr/>
            <p:nvPr/>
          </p:nvGrpSpPr>
          <p:grpSpPr>
            <a:xfrm>
              <a:off x="4969600" y="1963739"/>
              <a:ext cx="338574" cy="366713"/>
              <a:chOff x="1910" y="3139"/>
              <a:chExt cx="231" cy="231"/>
            </a:xfrm>
          </p:grpSpPr>
          <p:sp>
            <p:nvSpPr>
              <p:cNvPr id="3542" name="Google Shape;3542;p62"/>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3" name="Google Shape;3543;p62"/>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544" name="Google Shape;3544;p62"/>
            <p:cNvSpPr/>
            <p:nvPr/>
          </p:nvSpPr>
          <p:spPr>
            <a:xfrm>
              <a:off x="4928561" y="1917701"/>
              <a:ext cx="422363" cy="236190"/>
            </a:xfrm>
            <a:custGeom>
              <a:rect b="b" l="l" r="r" t="t"/>
              <a:pathLst>
                <a:path extrusionOk="0" h="10332" w="10006">
                  <a:moveTo>
                    <a:pt x="0" y="10000"/>
                  </a:moveTo>
                  <a:lnTo>
                    <a:pt x="0" y="0"/>
                  </a:lnTo>
                  <a:lnTo>
                    <a:pt x="10000" y="0"/>
                  </a:lnTo>
                  <a:cubicBezTo>
                    <a:pt x="9979" y="3521"/>
                    <a:pt x="10021" y="6811"/>
                    <a:pt x="10000" y="10332"/>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45" name="Google Shape;3545;p62"/>
            <p:cNvCxnSpPr/>
            <p:nvPr/>
          </p:nvCxnSpPr>
          <p:spPr>
            <a:xfrm>
              <a:off x="4886056" y="2147889"/>
              <a:ext cx="85010"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546" name="Google Shape;3546;p62"/>
          <p:cNvGrpSpPr/>
          <p:nvPr/>
        </p:nvGrpSpPr>
        <p:grpSpPr>
          <a:xfrm>
            <a:off x="5473700" y="1965325"/>
            <a:ext cx="423862" cy="365125"/>
            <a:chOff x="3465" y="2159"/>
            <a:chExt cx="289" cy="230"/>
          </a:xfrm>
        </p:grpSpPr>
        <p:sp>
          <p:nvSpPr>
            <p:cNvPr id="3547" name="Google Shape;3547;p62"/>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548" name="Google Shape;3548;p62"/>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pic>
        <p:nvPicPr>
          <p:cNvPr id="3549" name="Google Shape;3549;p62"/>
          <p:cNvPicPr preferRelativeResize="0"/>
          <p:nvPr/>
        </p:nvPicPr>
        <p:blipFill rotWithShape="1">
          <a:blip r:embed="rId3">
            <a:alphaModFix/>
          </a:blip>
          <a:srcRect b="0" l="0" r="0" t="0"/>
          <a:stretch/>
        </p:blipFill>
        <p:spPr>
          <a:xfrm>
            <a:off x="3024187" y="1865312"/>
            <a:ext cx="182562" cy="573087"/>
          </a:xfrm>
          <a:prstGeom prst="rect">
            <a:avLst/>
          </a:prstGeom>
          <a:noFill/>
          <a:ln>
            <a:noFill/>
          </a:ln>
        </p:spPr>
      </p:pic>
      <p:grpSp>
        <p:nvGrpSpPr>
          <p:cNvPr id="3550" name="Google Shape;3550;p62"/>
          <p:cNvGrpSpPr/>
          <p:nvPr/>
        </p:nvGrpSpPr>
        <p:grpSpPr>
          <a:xfrm>
            <a:off x="3621087" y="2471737"/>
            <a:ext cx="160337" cy="547687"/>
            <a:chOff x="3151015" y="1877360"/>
            <a:chExt cx="160948" cy="547688"/>
          </a:xfrm>
        </p:grpSpPr>
        <p:cxnSp>
          <p:nvCxnSpPr>
            <p:cNvPr id="3551" name="Google Shape;3551;p62"/>
            <p:cNvCxnSpPr/>
            <p:nvPr/>
          </p:nvCxnSpPr>
          <p:spPr>
            <a:xfrm>
              <a:off x="3227825" y="2144595"/>
              <a:ext cx="84138" cy="0"/>
            </a:xfrm>
            <a:prstGeom prst="straightConnector1">
              <a:avLst/>
            </a:prstGeom>
            <a:noFill/>
            <a:ln cap="flat" cmpd="sng" w="28575">
              <a:solidFill>
                <a:schemeClr val="dk1"/>
              </a:solidFill>
              <a:prstDash val="solid"/>
              <a:miter lim="800000"/>
              <a:headEnd len="med" w="med" type="none"/>
              <a:tailEnd len="med" w="med" type="none"/>
            </a:ln>
          </p:spPr>
        </p:cxnSp>
        <p:sp>
          <p:nvSpPr>
            <p:cNvPr id="3552" name="Google Shape;3552;p62"/>
            <p:cNvSpPr txBox="1"/>
            <p:nvPr/>
          </p:nvSpPr>
          <p:spPr>
            <a:xfrm>
              <a:off x="3151015" y="1877360"/>
              <a:ext cx="8413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53" name="Google Shape;3553;p62"/>
          <p:cNvGrpSpPr/>
          <p:nvPr/>
        </p:nvGrpSpPr>
        <p:grpSpPr>
          <a:xfrm>
            <a:off x="5983287" y="3103562"/>
            <a:ext cx="160337" cy="547687"/>
            <a:chOff x="3151015" y="1877360"/>
            <a:chExt cx="160948" cy="547688"/>
          </a:xfrm>
        </p:grpSpPr>
        <p:cxnSp>
          <p:nvCxnSpPr>
            <p:cNvPr id="3554" name="Google Shape;3554;p62"/>
            <p:cNvCxnSpPr/>
            <p:nvPr/>
          </p:nvCxnSpPr>
          <p:spPr>
            <a:xfrm>
              <a:off x="3227825" y="2144595"/>
              <a:ext cx="84138" cy="0"/>
            </a:xfrm>
            <a:prstGeom prst="straightConnector1">
              <a:avLst/>
            </a:prstGeom>
            <a:noFill/>
            <a:ln cap="flat" cmpd="sng" w="28575">
              <a:solidFill>
                <a:schemeClr val="dk1"/>
              </a:solidFill>
              <a:prstDash val="solid"/>
              <a:miter lim="800000"/>
              <a:headEnd len="med" w="med" type="none"/>
              <a:tailEnd len="med" w="med" type="none"/>
            </a:ln>
          </p:spPr>
        </p:cxnSp>
        <p:sp>
          <p:nvSpPr>
            <p:cNvPr id="3555" name="Google Shape;3555;p62"/>
            <p:cNvSpPr txBox="1"/>
            <p:nvPr/>
          </p:nvSpPr>
          <p:spPr>
            <a:xfrm>
              <a:off x="3151015" y="1877360"/>
              <a:ext cx="8413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556" name="Google Shape;3556;p62"/>
          <p:cNvSpPr txBox="1"/>
          <p:nvPr/>
        </p:nvSpPr>
        <p:spPr>
          <a:xfrm>
            <a:off x="7869237" y="1230312"/>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CC9</a:t>
            </a:r>
            <a:endParaRPr/>
          </a:p>
        </p:txBody>
      </p:sp>
      <p:sp>
        <p:nvSpPr>
          <p:cNvPr id="3557" name="Google Shape;3557;p62"/>
          <p:cNvSpPr txBox="1"/>
          <p:nvPr/>
        </p:nvSpPr>
        <p:spPr>
          <a:xfrm>
            <a:off x="7826375" y="1504950"/>
            <a:ext cx="50482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cxnSp>
        <p:nvCxnSpPr>
          <p:cNvPr id="3558" name="Google Shape;3558;p62"/>
          <p:cNvCxnSpPr/>
          <p:nvPr/>
        </p:nvCxnSpPr>
        <p:spPr>
          <a:xfrm>
            <a:off x="3659187"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59" name="Google Shape;3559;p62"/>
          <p:cNvCxnSpPr/>
          <p:nvPr/>
        </p:nvCxnSpPr>
        <p:spPr>
          <a:xfrm>
            <a:off x="4841875"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60" name="Google Shape;3560;p62"/>
          <p:cNvCxnSpPr/>
          <p:nvPr/>
        </p:nvCxnSpPr>
        <p:spPr>
          <a:xfrm>
            <a:off x="5426075"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61" name="Google Shape;3561;p62"/>
          <p:cNvCxnSpPr/>
          <p:nvPr/>
        </p:nvCxnSpPr>
        <p:spPr>
          <a:xfrm>
            <a:off x="6613525"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62" name="Google Shape;3562;p62"/>
          <p:cNvCxnSpPr/>
          <p:nvPr/>
        </p:nvCxnSpPr>
        <p:spPr>
          <a:xfrm>
            <a:off x="7796212"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63" name="Google Shape;3563;p62"/>
          <p:cNvCxnSpPr/>
          <p:nvPr/>
        </p:nvCxnSpPr>
        <p:spPr>
          <a:xfrm>
            <a:off x="7204075"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64" name="Google Shape;3564;p62"/>
          <p:cNvCxnSpPr/>
          <p:nvPr/>
        </p:nvCxnSpPr>
        <p:spPr>
          <a:xfrm>
            <a:off x="4249737" y="1325562"/>
            <a:ext cx="0" cy="2344737"/>
          </a:xfrm>
          <a:prstGeom prst="straightConnector1">
            <a:avLst/>
          </a:prstGeom>
          <a:noFill/>
          <a:ln cap="flat" cmpd="sng" w="9525">
            <a:solidFill>
              <a:schemeClr val="dk1"/>
            </a:solidFill>
            <a:prstDash val="solid"/>
            <a:miter lim="800000"/>
            <a:headEnd len="med" w="med" type="none"/>
            <a:tailEnd len="med" w="med" type="none"/>
          </a:ln>
        </p:spPr>
      </p:cxnSp>
      <p:cxnSp>
        <p:nvCxnSpPr>
          <p:cNvPr id="3565" name="Google Shape;3565;p62"/>
          <p:cNvCxnSpPr/>
          <p:nvPr/>
        </p:nvCxnSpPr>
        <p:spPr>
          <a:xfrm>
            <a:off x="3078162" y="1328737"/>
            <a:ext cx="0" cy="2344737"/>
          </a:xfrm>
          <a:prstGeom prst="straightConnector1">
            <a:avLst/>
          </a:prstGeom>
          <a:noFill/>
          <a:ln cap="flat" cmpd="sng" w="9525">
            <a:solidFill>
              <a:schemeClr val="dk1"/>
            </a:solidFill>
            <a:prstDash val="solid"/>
            <a:miter lim="800000"/>
            <a:headEnd len="med" w="med" type="none"/>
            <a:tailEnd len="med" w="med" type="none"/>
          </a:ln>
        </p:spPr>
      </p:cxnSp>
      <p:grpSp>
        <p:nvGrpSpPr>
          <p:cNvPr id="3566" name="Google Shape;3566;p62"/>
          <p:cNvGrpSpPr/>
          <p:nvPr/>
        </p:nvGrpSpPr>
        <p:grpSpPr>
          <a:xfrm>
            <a:off x="4572000" y="2239962"/>
            <a:ext cx="1747838" cy="479425"/>
            <a:chOff x="2788" y="1411"/>
            <a:chExt cx="1101" cy="302"/>
          </a:xfrm>
        </p:grpSpPr>
        <p:cxnSp>
          <p:nvCxnSpPr>
            <p:cNvPr id="3567" name="Google Shape;3567;p62"/>
            <p:cNvCxnSpPr/>
            <p:nvPr/>
          </p:nvCxnSpPr>
          <p:spPr>
            <a:xfrm>
              <a:off x="3516" y="1411"/>
              <a:ext cx="1" cy="280"/>
            </a:xfrm>
            <a:prstGeom prst="straightConnector1">
              <a:avLst/>
            </a:prstGeom>
            <a:noFill/>
            <a:ln cap="flat" cmpd="sng" w="25400">
              <a:solidFill>
                <a:srgbClr val="FF0000"/>
              </a:solidFill>
              <a:prstDash val="solid"/>
              <a:miter lim="800000"/>
              <a:headEnd len="sm" w="sm" type="oval"/>
              <a:tailEnd len="med" w="med" type="none"/>
            </a:ln>
          </p:spPr>
        </p:cxnSp>
        <p:cxnSp>
          <p:nvCxnSpPr>
            <p:cNvPr id="3568" name="Google Shape;3568;p62"/>
            <p:cNvCxnSpPr/>
            <p:nvPr/>
          </p:nvCxnSpPr>
          <p:spPr>
            <a:xfrm flipH="1">
              <a:off x="2788" y="1412"/>
              <a:ext cx="729" cy="279"/>
            </a:xfrm>
            <a:prstGeom prst="straightConnector1">
              <a:avLst/>
            </a:prstGeom>
            <a:noFill/>
            <a:ln cap="flat" cmpd="sng" w="25400">
              <a:solidFill>
                <a:srgbClr val="FF0000"/>
              </a:solidFill>
              <a:prstDash val="solid"/>
              <a:miter lim="800000"/>
              <a:headEnd len="sm" w="sm" type="oval"/>
              <a:tailEnd len="med" w="med" type="none"/>
            </a:ln>
          </p:spPr>
        </p:cxnSp>
        <p:cxnSp>
          <p:nvCxnSpPr>
            <p:cNvPr id="3569" name="Google Shape;3569;p62"/>
            <p:cNvCxnSpPr/>
            <p:nvPr/>
          </p:nvCxnSpPr>
          <p:spPr>
            <a:xfrm flipH="1">
              <a:off x="3145" y="1411"/>
              <a:ext cx="371" cy="302"/>
            </a:xfrm>
            <a:prstGeom prst="straightConnector1">
              <a:avLst/>
            </a:prstGeom>
            <a:noFill/>
            <a:ln cap="flat" cmpd="sng" w="25400">
              <a:solidFill>
                <a:srgbClr val="FF0000"/>
              </a:solidFill>
              <a:prstDash val="solid"/>
              <a:miter lim="800000"/>
              <a:headEnd len="sm" w="sm" type="oval"/>
              <a:tailEnd len="med" w="med" type="none"/>
            </a:ln>
          </p:spPr>
        </p:cxnSp>
        <p:cxnSp>
          <p:nvCxnSpPr>
            <p:cNvPr id="3570" name="Google Shape;3570;p62"/>
            <p:cNvCxnSpPr/>
            <p:nvPr/>
          </p:nvCxnSpPr>
          <p:spPr>
            <a:xfrm>
              <a:off x="3524" y="1414"/>
              <a:ext cx="365" cy="277"/>
            </a:xfrm>
            <a:prstGeom prst="straightConnector1">
              <a:avLst/>
            </a:prstGeom>
            <a:noFill/>
            <a:ln cap="flat" cmpd="sng" w="28575">
              <a:solidFill>
                <a:srgbClr val="FF0000"/>
              </a:solidFill>
              <a:prstDash val="solid"/>
              <a:miter lim="800000"/>
              <a:headEnd len="sm" w="sm" type="oval"/>
              <a:tailEnd len="med" w="med" type="none"/>
            </a:ln>
          </p:spPr>
        </p:cxnSp>
      </p:grpSp>
      <p:sp>
        <p:nvSpPr>
          <p:cNvPr id="3571" name="Google Shape;3571;p62"/>
          <p:cNvSpPr txBox="1"/>
          <p:nvPr/>
        </p:nvSpPr>
        <p:spPr>
          <a:xfrm>
            <a:off x="4303712" y="2965450"/>
            <a:ext cx="463550" cy="258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stall</a:t>
            </a:r>
            <a:endParaRPr/>
          </a:p>
        </p:txBody>
      </p:sp>
      <p:sp>
        <p:nvSpPr>
          <p:cNvPr id="3572" name="Google Shape;3572;p62"/>
          <p:cNvSpPr txBox="1"/>
          <p:nvPr/>
        </p:nvSpPr>
        <p:spPr>
          <a:xfrm>
            <a:off x="4892675" y="2965450"/>
            <a:ext cx="465137" cy="258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stall</a:t>
            </a:r>
            <a:endParaRPr/>
          </a:p>
        </p:txBody>
      </p:sp>
      <p:grpSp>
        <p:nvGrpSpPr>
          <p:cNvPr id="3573" name="Google Shape;3573;p62"/>
          <p:cNvGrpSpPr/>
          <p:nvPr/>
        </p:nvGrpSpPr>
        <p:grpSpPr>
          <a:xfrm>
            <a:off x="7837487" y="3138487"/>
            <a:ext cx="506412" cy="412750"/>
            <a:chOff x="4886056" y="1917701"/>
            <a:chExt cx="506413" cy="412751"/>
          </a:xfrm>
        </p:grpSpPr>
        <p:cxnSp>
          <p:nvCxnSpPr>
            <p:cNvPr id="3574" name="Google Shape;3574;p62"/>
            <p:cNvCxnSpPr/>
            <p:nvPr/>
          </p:nvCxnSpPr>
          <p:spPr>
            <a:xfrm>
              <a:off x="5308331" y="2147888"/>
              <a:ext cx="84138" cy="0"/>
            </a:xfrm>
            <a:prstGeom prst="straightConnector1">
              <a:avLst/>
            </a:prstGeom>
            <a:noFill/>
            <a:ln cap="flat" cmpd="sng" w="28575">
              <a:solidFill>
                <a:schemeClr val="dk1"/>
              </a:solidFill>
              <a:prstDash val="solid"/>
              <a:miter lim="800000"/>
              <a:headEnd len="med" w="med" type="none"/>
              <a:tailEnd len="med" w="med" type="none"/>
            </a:ln>
          </p:spPr>
        </p:cxnSp>
        <p:grpSp>
          <p:nvGrpSpPr>
            <p:cNvPr id="3575" name="Google Shape;3575;p62"/>
            <p:cNvGrpSpPr/>
            <p:nvPr/>
          </p:nvGrpSpPr>
          <p:grpSpPr>
            <a:xfrm>
              <a:off x="4969600" y="1963739"/>
              <a:ext cx="338574" cy="366713"/>
              <a:chOff x="1910" y="3139"/>
              <a:chExt cx="231" cy="231"/>
            </a:xfrm>
          </p:grpSpPr>
          <p:sp>
            <p:nvSpPr>
              <p:cNvPr id="3576" name="Google Shape;3576;p62"/>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77" name="Google Shape;3577;p62"/>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578" name="Google Shape;3578;p62"/>
            <p:cNvSpPr/>
            <p:nvPr/>
          </p:nvSpPr>
          <p:spPr>
            <a:xfrm>
              <a:off x="4928561" y="1917701"/>
              <a:ext cx="422363" cy="236190"/>
            </a:xfrm>
            <a:custGeom>
              <a:rect b="b" l="l" r="r" t="t"/>
              <a:pathLst>
                <a:path extrusionOk="0" h="10332" w="10006">
                  <a:moveTo>
                    <a:pt x="0" y="10000"/>
                  </a:moveTo>
                  <a:lnTo>
                    <a:pt x="0" y="0"/>
                  </a:lnTo>
                  <a:lnTo>
                    <a:pt x="10000" y="0"/>
                  </a:lnTo>
                  <a:cubicBezTo>
                    <a:pt x="9979" y="3521"/>
                    <a:pt x="10021" y="6811"/>
                    <a:pt x="10000" y="10332"/>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79" name="Google Shape;3579;p62"/>
            <p:cNvCxnSpPr/>
            <p:nvPr/>
          </p:nvCxnSpPr>
          <p:spPr>
            <a:xfrm>
              <a:off x="4886056" y="2147889"/>
              <a:ext cx="85010"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580" name="Google Shape;3580;p62"/>
          <p:cNvCxnSpPr/>
          <p:nvPr/>
        </p:nvCxnSpPr>
        <p:spPr>
          <a:xfrm>
            <a:off x="6022975" y="1325562"/>
            <a:ext cx="0" cy="2344737"/>
          </a:xfrm>
          <a:prstGeom prst="straightConnector1">
            <a:avLst/>
          </a:prstGeom>
          <a:noFill/>
          <a:ln cap="flat" cmpd="sng" w="9525">
            <a:solidFill>
              <a:schemeClr val="dk1"/>
            </a:solidFill>
            <a:prstDash val="solid"/>
            <a:miter lim="800000"/>
            <a:headEnd len="med" w="med" type="none"/>
            <a:tailEnd len="med" w="med" type="none"/>
          </a:ln>
        </p:spPr>
      </p:cxnSp>
      <p:sp>
        <p:nvSpPr>
          <p:cNvPr id="3581" name="Google Shape;3581;p62"/>
          <p:cNvSpPr txBox="1"/>
          <p:nvPr/>
        </p:nvSpPr>
        <p:spPr>
          <a:xfrm>
            <a:off x="5494337" y="2965450"/>
            <a:ext cx="465137" cy="258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stall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426">
                                            <p:txEl>
                                              <p:pRg end="0" st="0"/>
                                            </p:txEl>
                                          </p:spTgt>
                                        </p:tgtEl>
                                        <p:attrNameLst>
                                          <p:attrName>style.visibility</p:attrName>
                                        </p:attrNameLst>
                                      </p:cBhvr>
                                      <p:to>
                                        <p:strVal val="visible"/>
                                      </p:to>
                                    </p:set>
                                    <p:animEffect filter="fade" transition="in">
                                      <p:cBhvr>
                                        <p:cTn dur="500"/>
                                        <p:tgtEl>
                                          <p:spTgt spid="342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26">
                                            <p:txEl>
                                              <p:pRg end="1" st="1"/>
                                            </p:txEl>
                                          </p:spTgt>
                                        </p:tgtEl>
                                        <p:attrNameLst>
                                          <p:attrName>style.visibility</p:attrName>
                                        </p:attrNameLst>
                                      </p:cBhvr>
                                      <p:to>
                                        <p:strVal val="visible"/>
                                      </p:to>
                                    </p:set>
                                    <p:animEffect filter="fade" transition="in">
                                      <p:cBhvr>
                                        <p:cTn dur="500"/>
                                        <p:tgtEl>
                                          <p:spTgt spid="342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26">
                                            <p:txEl>
                                              <p:pRg end="2" st="2"/>
                                            </p:txEl>
                                          </p:spTgt>
                                        </p:tgtEl>
                                        <p:attrNameLst>
                                          <p:attrName>style.visibility</p:attrName>
                                        </p:attrNameLst>
                                      </p:cBhvr>
                                      <p:to>
                                        <p:strVal val="visible"/>
                                      </p:to>
                                    </p:set>
                                    <p:animEffect filter="fade" transition="in">
                                      <p:cBhvr>
                                        <p:cTn dur="500"/>
                                        <p:tgtEl>
                                          <p:spTgt spid="342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26">
                                            <p:txEl>
                                              <p:pRg end="3" st="3"/>
                                            </p:txEl>
                                          </p:spTgt>
                                        </p:tgtEl>
                                        <p:attrNameLst>
                                          <p:attrName>style.visibility</p:attrName>
                                        </p:attrNameLst>
                                      </p:cBhvr>
                                      <p:to>
                                        <p:strVal val="visible"/>
                                      </p:to>
                                    </p:set>
                                    <p:animEffect filter="fade" transition="in">
                                      <p:cBhvr>
                                        <p:cTn dur="500"/>
                                        <p:tgtEl>
                                          <p:spTgt spid="342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26">
                                            <p:txEl>
                                              <p:pRg end="4" st="4"/>
                                            </p:txEl>
                                          </p:spTgt>
                                        </p:tgtEl>
                                        <p:attrNameLst>
                                          <p:attrName>style.visibility</p:attrName>
                                        </p:attrNameLst>
                                      </p:cBhvr>
                                      <p:to>
                                        <p:strVal val="visible"/>
                                      </p:to>
                                    </p:set>
                                    <p:animEffect filter="fade" transition="in">
                                      <p:cBhvr>
                                        <p:cTn dur="500"/>
                                        <p:tgtEl>
                                          <p:spTgt spid="342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5" name="Shape 3585"/>
        <p:cNvGrpSpPr/>
        <p:nvPr/>
      </p:nvGrpSpPr>
      <p:grpSpPr>
        <a:xfrm>
          <a:off x="0" y="0"/>
          <a:ext cx="0" cy="0"/>
          <a:chOff x="0" y="0"/>
          <a:chExt cx="0" cy="0"/>
        </a:xfrm>
      </p:grpSpPr>
      <p:grpSp>
        <p:nvGrpSpPr>
          <p:cNvPr id="3586" name="Google Shape;3586;p63"/>
          <p:cNvGrpSpPr/>
          <p:nvPr/>
        </p:nvGrpSpPr>
        <p:grpSpPr>
          <a:xfrm>
            <a:off x="636587" y="2660650"/>
            <a:ext cx="7891462" cy="3571875"/>
            <a:chOff x="598488" y="2661366"/>
            <a:chExt cx="7890821" cy="3571199"/>
          </a:xfrm>
        </p:grpSpPr>
        <p:grpSp>
          <p:nvGrpSpPr>
            <p:cNvPr id="3587" name="Google Shape;3587;p63"/>
            <p:cNvGrpSpPr/>
            <p:nvPr/>
          </p:nvGrpSpPr>
          <p:grpSpPr>
            <a:xfrm>
              <a:off x="5269312" y="3345578"/>
              <a:ext cx="507128" cy="412751"/>
              <a:chOff x="5269312" y="3345578"/>
              <a:chExt cx="507128" cy="412751"/>
            </a:xfrm>
          </p:grpSpPr>
          <p:cxnSp>
            <p:nvCxnSpPr>
              <p:cNvPr id="3588" name="Google Shape;3588;p63"/>
              <p:cNvCxnSpPr/>
              <p:nvPr/>
            </p:nvCxnSpPr>
            <p:spPr>
              <a:xfrm>
                <a:off x="5691430" y="3575766"/>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589" name="Google Shape;3589;p63"/>
              <p:cNvGrpSpPr/>
              <p:nvPr/>
            </p:nvGrpSpPr>
            <p:grpSpPr>
              <a:xfrm>
                <a:off x="5352856" y="3391616"/>
                <a:ext cx="338574" cy="366713"/>
                <a:chOff x="1910" y="3139"/>
                <a:chExt cx="231" cy="231"/>
              </a:xfrm>
            </p:grpSpPr>
            <p:sp>
              <p:nvSpPr>
                <p:cNvPr id="3590" name="Google Shape;3590;p63"/>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91" name="Google Shape;3591;p63"/>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592" name="Google Shape;3592;p63"/>
              <p:cNvSpPr/>
              <p:nvPr/>
            </p:nvSpPr>
            <p:spPr>
              <a:xfrm>
                <a:off x="5311817" y="3345578"/>
                <a:ext cx="422321" cy="228600"/>
              </a:xfrm>
              <a:custGeom>
                <a:rect b="b" l="l" r="r" t="t"/>
                <a:pathLst>
                  <a:path extrusionOk="0" h="10000" w="10005">
                    <a:moveTo>
                      <a:pt x="0" y="10000"/>
                    </a:moveTo>
                    <a:lnTo>
                      <a:pt x="0" y="0"/>
                    </a:lnTo>
                    <a:lnTo>
                      <a:pt x="10000" y="0"/>
                    </a:lnTo>
                    <a:cubicBezTo>
                      <a:pt x="9979" y="3367"/>
                      <a:pt x="10020" y="6617"/>
                      <a:pt x="9999" y="9984"/>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93" name="Google Shape;3593;p63"/>
              <p:cNvCxnSpPr/>
              <p:nvPr/>
            </p:nvCxnSpPr>
            <p:spPr>
              <a:xfrm>
                <a:off x="5269312" y="3575766"/>
                <a:ext cx="85010"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594" name="Google Shape;3594;p63"/>
            <p:cNvGrpSpPr/>
            <p:nvPr/>
          </p:nvGrpSpPr>
          <p:grpSpPr>
            <a:xfrm>
              <a:off x="6449312" y="5776159"/>
              <a:ext cx="507023" cy="365125"/>
              <a:chOff x="4085037" y="3393203"/>
              <a:chExt cx="507023" cy="365125"/>
            </a:xfrm>
          </p:grpSpPr>
          <p:cxnSp>
            <p:nvCxnSpPr>
              <p:cNvPr id="3595" name="Google Shape;3595;p63"/>
              <p:cNvCxnSpPr/>
              <p:nvPr/>
            </p:nvCxnSpPr>
            <p:spPr>
              <a:xfrm>
                <a:off x="4085985" y="350581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596" name="Google Shape;3596;p63"/>
              <p:cNvCxnSpPr/>
              <p:nvPr/>
            </p:nvCxnSpPr>
            <p:spPr>
              <a:xfrm>
                <a:off x="4085037" y="36369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597" name="Google Shape;3597;p63"/>
              <p:cNvSpPr txBox="1"/>
              <p:nvPr/>
            </p:nvSpPr>
            <p:spPr>
              <a:xfrm>
                <a:off x="4168564" y="3393203"/>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598" name="Google Shape;3598;p63"/>
              <p:cNvGrpSpPr/>
              <p:nvPr/>
            </p:nvGrpSpPr>
            <p:grpSpPr>
              <a:xfrm>
                <a:off x="4507068" y="3486866"/>
                <a:ext cx="84992" cy="182562"/>
                <a:chOff x="2544" y="3197"/>
                <a:chExt cx="202" cy="115"/>
              </a:xfrm>
            </p:grpSpPr>
            <p:cxnSp>
              <p:nvCxnSpPr>
                <p:cNvPr id="3599" name="Google Shape;3599;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00" name="Google Shape;3600;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601" name="Google Shape;3601;p63"/>
            <p:cNvGrpSpPr/>
            <p:nvPr/>
          </p:nvGrpSpPr>
          <p:grpSpPr>
            <a:xfrm>
              <a:off x="5858762" y="5179515"/>
              <a:ext cx="507023" cy="365125"/>
              <a:chOff x="4085037" y="3393203"/>
              <a:chExt cx="507023" cy="365125"/>
            </a:xfrm>
          </p:grpSpPr>
          <p:cxnSp>
            <p:nvCxnSpPr>
              <p:cNvPr id="3602" name="Google Shape;3602;p63"/>
              <p:cNvCxnSpPr/>
              <p:nvPr/>
            </p:nvCxnSpPr>
            <p:spPr>
              <a:xfrm>
                <a:off x="4085985" y="350581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603" name="Google Shape;3603;p63"/>
              <p:cNvCxnSpPr/>
              <p:nvPr/>
            </p:nvCxnSpPr>
            <p:spPr>
              <a:xfrm>
                <a:off x="4085037" y="36369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604" name="Google Shape;3604;p63"/>
              <p:cNvSpPr txBox="1"/>
              <p:nvPr/>
            </p:nvSpPr>
            <p:spPr>
              <a:xfrm>
                <a:off x="4168564" y="3393203"/>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605" name="Google Shape;3605;p63"/>
              <p:cNvGrpSpPr/>
              <p:nvPr/>
            </p:nvGrpSpPr>
            <p:grpSpPr>
              <a:xfrm>
                <a:off x="4507068" y="3486866"/>
                <a:ext cx="84992" cy="182562"/>
                <a:chOff x="2544" y="3197"/>
                <a:chExt cx="202" cy="115"/>
              </a:xfrm>
            </p:grpSpPr>
            <p:cxnSp>
              <p:nvCxnSpPr>
                <p:cNvPr id="3606" name="Google Shape;3606;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07" name="Google Shape;3607;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608" name="Google Shape;3608;p63"/>
            <p:cNvGrpSpPr/>
            <p:nvPr/>
          </p:nvGrpSpPr>
          <p:grpSpPr>
            <a:xfrm>
              <a:off x="5269417" y="4582809"/>
              <a:ext cx="507023" cy="365125"/>
              <a:chOff x="4085037" y="3393203"/>
              <a:chExt cx="507023" cy="365125"/>
            </a:xfrm>
          </p:grpSpPr>
          <p:cxnSp>
            <p:nvCxnSpPr>
              <p:cNvPr id="3609" name="Google Shape;3609;p63"/>
              <p:cNvCxnSpPr/>
              <p:nvPr/>
            </p:nvCxnSpPr>
            <p:spPr>
              <a:xfrm>
                <a:off x="4085985" y="350581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610" name="Google Shape;3610;p63"/>
              <p:cNvCxnSpPr/>
              <p:nvPr/>
            </p:nvCxnSpPr>
            <p:spPr>
              <a:xfrm>
                <a:off x="4085037" y="36369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611" name="Google Shape;3611;p63"/>
              <p:cNvSpPr txBox="1"/>
              <p:nvPr/>
            </p:nvSpPr>
            <p:spPr>
              <a:xfrm>
                <a:off x="4168564" y="3393203"/>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612" name="Google Shape;3612;p63"/>
              <p:cNvGrpSpPr/>
              <p:nvPr/>
            </p:nvGrpSpPr>
            <p:grpSpPr>
              <a:xfrm>
                <a:off x="4507068" y="3486866"/>
                <a:ext cx="84992" cy="182562"/>
                <a:chOff x="2544" y="3197"/>
                <a:chExt cx="202" cy="115"/>
              </a:xfrm>
            </p:grpSpPr>
            <p:cxnSp>
              <p:nvCxnSpPr>
                <p:cNvPr id="3613" name="Google Shape;3613;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14" name="Google Shape;3614;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615" name="Google Shape;3615;p63"/>
            <p:cNvGrpSpPr/>
            <p:nvPr/>
          </p:nvGrpSpPr>
          <p:grpSpPr>
            <a:xfrm>
              <a:off x="4677174" y="3987723"/>
              <a:ext cx="507023" cy="365125"/>
              <a:chOff x="4085037" y="3393203"/>
              <a:chExt cx="507023" cy="365125"/>
            </a:xfrm>
          </p:grpSpPr>
          <p:cxnSp>
            <p:nvCxnSpPr>
              <p:cNvPr id="3616" name="Google Shape;3616;p63"/>
              <p:cNvCxnSpPr/>
              <p:nvPr/>
            </p:nvCxnSpPr>
            <p:spPr>
              <a:xfrm>
                <a:off x="4085985" y="350581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617" name="Google Shape;3617;p63"/>
              <p:cNvCxnSpPr/>
              <p:nvPr/>
            </p:nvCxnSpPr>
            <p:spPr>
              <a:xfrm>
                <a:off x="4085037" y="36369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618" name="Google Shape;3618;p63"/>
              <p:cNvSpPr txBox="1"/>
              <p:nvPr/>
            </p:nvSpPr>
            <p:spPr>
              <a:xfrm>
                <a:off x="4168564" y="3393203"/>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619" name="Google Shape;3619;p63"/>
              <p:cNvGrpSpPr/>
              <p:nvPr/>
            </p:nvGrpSpPr>
            <p:grpSpPr>
              <a:xfrm>
                <a:off x="4507068" y="3486866"/>
                <a:ext cx="84992" cy="182562"/>
                <a:chOff x="2544" y="3197"/>
                <a:chExt cx="202" cy="115"/>
              </a:xfrm>
            </p:grpSpPr>
            <p:cxnSp>
              <p:nvCxnSpPr>
                <p:cNvPr id="3620" name="Google Shape;3620;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21" name="Google Shape;3621;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622" name="Google Shape;3622;p63"/>
            <p:cNvGrpSpPr/>
            <p:nvPr/>
          </p:nvGrpSpPr>
          <p:grpSpPr>
            <a:xfrm>
              <a:off x="4085037" y="3393203"/>
              <a:ext cx="507023" cy="365125"/>
              <a:chOff x="4085037" y="3393203"/>
              <a:chExt cx="507023" cy="365125"/>
            </a:xfrm>
          </p:grpSpPr>
          <p:cxnSp>
            <p:nvCxnSpPr>
              <p:cNvPr id="3623" name="Google Shape;3623;p63"/>
              <p:cNvCxnSpPr/>
              <p:nvPr/>
            </p:nvCxnSpPr>
            <p:spPr>
              <a:xfrm>
                <a:off x="4085985" y="3505810"/>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624" name="Google Shape;3624;p63"/>
              <p:cNvCxnSpPr/>
              <p:nvPr/>
            </p:nvCxnSpPr>
            <p:spPr>
              <a:xfrm>
                <a:off x="4085037" y="3636925"/>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625" name="Google Shape;3625;p63"/>
              <p:cNvSpPr txBox="1"/>
              <p:nvPr/>
            </p:nvSpPr>
            <p:spPr>
              <a:xfrm>
                <a:off x="4168564" y="3393203"/>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626" name="Google Shape;3626;p63"/>
              <p:cNvGrpSpPr/>
              <p:nvPr/>
            </p:nvGrpSpPr>
            <p:grpSpPr>
              <a:xfrm>
                <a:off x="4507068" y="3486866"/>
                <a:ext cx="84992" cy="182562"/>
                <a:chOff x="2544" y="3197"/>
                <a:chExt cx="202" cy="115"/>
              </a:xfrm>
            </p:grpSpPr>
            <p:cxnSp>
              <p:nvCxnSpPr>
                <p:cNvPr id="3627" name="Google Shape;3627;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28" name="Google Shape;3628;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3629" name="Google Shape;3629;p63"/>
            <p:cNvGrpSpPr/>
            <p:nvPr/>
          </p:nvGrpSpPr>
          <p:grpSpPr>
            <a:xfrm>
              <a:off x="5769996" y="5684878"/>
              <a:ext cx="170293" cy="547687"/>
              <a:chOff x="3555577" y="1954782"/>
              <a:chExt cx="170293" cy="547687"/>
            </a:xfrm>
          </p:grpSpPr>
          <p:cxnSp>
            <p:nvCxnSpPr>
              <p:cNvPr id="3630" name="Google Shape;3630;p63"/>
              <p:cNvCxnSpPr/>
              <p:nvPr/>
            </p:nvCxnSpPr>
            <p:spPr>
              <a:xfrm>
                <a:off x="3642444" y="2229419"/>
                <a:ext cx="83426" cy="0"/>
              </a:xfrm>
              <a:prstGeom prst="straightConnector1">
                <a:avLst/>
              </a:prstGeom>
              <a:noFill/>
              <a:ln cap="flat" cmpd="sng" w="28575">
                <a:solidFill>
                  <a:schemeClr val="dk1"/>
                </a:solidFill>
                <a:prstDash val="solid"/>
                <a:miter lim="800000"/>
                <a:headEnd len="med" w="med" type="none"/>
                <a:tailEnd len="med" w="med" type="none"/>
              </a:ln>
            </p:spPr>
          </p:cxnSp>
          <p:sp>
            <p:nvSpPr>
              <p:cNvPr id="3631" name="Google Shape;3631;p63"/>
              <p:cNvSpPr txBox="1"/>
              <p:nvPr/>
            </p:nvSpPr>
            <p:spPr>
              <a:xfrm>
                <a:off x="3555577" y="1954782"/>
                <a:ext cx="84890"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632" name="Google Shape;3632;p63"/>
            <p:cNvGrpSpPr/>
            <p:nvPr/>
          </p:nvGrpSpPr>
          <p:grpSpPr>
            <a:xfrm>
              <a:off x="5183403" y="5088203"/>
              <a:ext cx="170293" cy="547687"/>
              <a:chOff x="3555577" y="1954782"/>
              <a:chExt cx="170293" cy="547687"/>
            </a:xfrm>
          </p:grpSpPr>
          <p:cxnSp>
            <p:nvCxnSpPr>
              <p:cNvPr id="3633" name="Google Shape;3633;p63"/>
              <p:cNvCxnSpPr/>
              <p:nvPr/>
            </p:nvCxnSpPr>
            <p:spPr>
              <a:xfrm>
                <a:off x="3642444" y="2229419"/>
                <a:ext cx="83426" cy="0"/>
              </a:xfrm>
              <a:prstGeom prst="straightConnector1">
                <a:avLst/>
              </a:prstGeom>
              <a:noFill/>
              <a:ln cap="flat" cmpd="sng" w="28575">
                <a:solidFill>
                  <a:schemeClr val="dk1"/>
                </a:solidFill>
                <a:prstDash val="solid"/>
                <a:miter lim="800000"/>
                <a:headEnd len="med" w="med" type="none"/>
                <a:tailEnd len="med" w="med" type="none"/>
              </a:ln>
            </p:spPr>
          </p:cxnSp>
          <p:sp>
            <p:nvSpPr>
              <p:cNvPr id="3634" name="Google Shape;3634;p63"/>
              <p:cNvSpPr txBox="1"/>
              <p:nvPr/>
            </p:nvSpPr>
            <p:spPr>
              <a:xfrm>
                <a:off x="3555577" y="1954782"/>
                <a:ext cx="84890"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635" name="Google Shape;3635;p63"/>
            <p:cNvGrpSpPr/>
            <p:nvPr/>
          </p:nvGrpSpPr>
          <p:grpSpPr>
            <a:xfrm>
              <a:off x="4589252" y="4491528"/>
              <a:ext cx="170293" cy="547687"/>
              <a:chOff x="3555577" y="1954782"/>
              <a:chExt cx="170293" cy="547687"/>
            </a:xfrm>
          </p:grpSpPr>
          <p:cxnSp>
            <p:nvCxnSpPr>
              <p:cNvPr id="3636" name="Google Shape;3636;p63"/>
              <p:cNvCxnSpPr/>
              <p:nvPr/>
            </p:nvCxnSpPr>
            <p:spPr>
              <a:xfrm>
                <a:off x="3642444" y="2229419"/>
                <a:ext cx="83426" cy="0"/>
              </a:xfrm>
              <a:prstGeom prst="straightConnector1">
                <a:avLst/>
              </a:prstGeom>
              <a:noFill/>
              <a:ln cap="flat" cmpd="sng" w="28575">
                <a:solidFill>
                  <a:schemeClr val="dk1"/>
                </a:solidFill>
                <a:prstDash val="solid"/>
                <a:miter lim="800000"/>
                <a:headEnd len="med" w="med" type="none"/>
                <a:tailEnd len="med" w="med" type="none"/>
              </a:ln>
            </p:spPr>
          </p:cxnSp>
          <p:sp>
            <p:nvSpPr>
              <p:cNvPr id="3637" name="Google Shape;3637;p63"/>
              <p:cNvSpPr txBox="1"/>
              <p:nvPr/>
            </p:nvSpPr>
            <p:spPr>
              <a:xfrm>
                <a:off x="3555577" y="1954782"/>
                <a:ext cx="84890"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638" name="Google Shape;3638;p63"/>
            <p:cNvGrpSpPr/>
            <p:nvPr/>
          </p:nvGrpSpPr>
          <p:grpSpPr>
            <a:xfrm>
              <a:off x="4002659" y="3894853"/>
              <a:ext cx="170293" cy="547687"/>
              <a:chOff x="3555577" y="1954782"/>
              <a:chExt cx="170293" cy="547687"/>
            </a:xfrm>
          </p:grpSpPr>
          <p:cxnSp>
            <p:nvCxnSpPr>
              <p:cNvPr id="3639" name="Google Shape;3639;p63"/>
              <p:cNvCxnSpPr/>
              <p:nvPr/>
            </p:nvCxnSpPr>
            <p:spPr>
              <a:xfrm>
                <a:off x="3642444" y="2229419"/>
                <a:ext cx="83426" cy="0"/>
              </a:xfrm>
              <a:prstGeom prst="straightConnector1">
                <a:avLst/>
              </a:prstGeom>
              <a:noFill/>
              <a:ln cap="flat" cmpd="sng" w="28575">
                <a:solidFill>
                  <a:schemeClr val="dk1"/>
                </a:solidFill>
                <a:prstDash val="solid"/>
                <a:miter lim="800000"/>
                <a:headEnd len="med" w="med" type="none"/>
                <a:tailEnd len="med" w="med" type="none"/>
              </a:ln>
            </p:spPr>
          </p:cxnSp>
          <p:sp>
            <p:nvSpPr>
              <p:cNvPr id="3640" name="Google Shape;3640;p63"/>
              <p:cNvSpPr txBox="1"/>
              <p:nvPr/>
            </p:nvSpPr>
            <p:spPr>
              <a:xfrm>
                <a:off x="3555577" y="1954782"/>
                <a:ext cx="84890"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3641" name="Google Shape;3641;p63"/>
            <p:cNvCxnSpPr/>
            <p:nvPr/>
          </p:nvCxnSpPr>
          <p:spPr>
            <a:xfrm>
              <a:off x="3490044" y="3577922"/>
              <a:ext cx="83426" cy="0"/>
            </a:xfrm>
            <a:prstGeom prst="straightConnector1">
              <a:avLst/>
            </a:prstGeom>
            <a:noFill/>
            <a:ln cap="flat" cmpd="sng" w="28575">
              <a:solidFill>
                <a:schemeClr val="dk1"/>
              </a:solidFill>
              <a:prstDash val="solid"/>
              <a:miter lim="800000"/>
              <a:headEnd len="med" w="med" type="none"/>
              <a:tailEnd len="med" w="med" type="none"/>
            </a:ln>
          </p:spPr>
        </p:cxnSp>
        <p:cxnSp>
          <p:nvCxnSpPr>
            <p:cNvPr id="3642" name="Google Shape;3642;p63"/>
            <p:cNvCxnSpPr/>
            <p:nvPr/>
          </p:nvCxnSpPr>
          <p:spPr>
            <a:xfrm>
              <a:off x="766763" y="2753441"/>
              <a:ext cx="0" cy="3382962"/>
            </a:xfrm>
            <a:prstGeom prst="straightConnector1">
              <a:avLst/>
            </a:prstGeom>
            <a:noFill/>
            <a:ln cap="flat" cmpd="sng" w="12700">
              <a:solidFill>
                <a:schemeClr val="dk1"/>
              </a:solidFill>
              <a:prstDash val="solid"/>
              <a:miter lim="800000"/>
              <a:headEnd len="med" w="med" type="none"/>
              <a:tailEnd len="med" w="med" type="triangle"/>
            </a:ln>
          </p:spPr>
        </p:cxnSp>
        <p:cxnSp>
          <p:nvCxnSpPr>
            <p:cNvPr id="3643" name="Google Shape;3643;p63"/>
            <p:cNvCxnSpPr/>
            <p:nvPr/>
          </p:nvCxnSpPr>
          <p:spPr>
            <a:xfrm>
              <a:off x="684212" y="2805828"/>
              <a:ext cx="7805097" cy="0"/>
            </a:xfrm>
            <a:prstGeom prst="straightConnector1">
              <a:avLst/>
            </a:prstGeom>
            <a:noFill/>
            <a:ln cap="flat" cmpd="sng" w="12700">
              <a:solidFill>
                <a:schemeClr val="dk1"/>
              </a:solidFill>
              <a:prstDash val="solid"/>
              <a:miter lim="800000"/>
              <a:headEnd len="med" w="med" type="none"/>
              <a:tailEnd len="med" w="med" type="triangle"/>
            </a:ln>
          </p:spPr>
        </p:cxnSp>
        <p:sp>
          <p:nvSpPr>
            <p:cNvPr id="3644" name="Google Shape;3644;p63"/>
            <p:cNvSpPr txBox="1"/>
            <p:nvPr/>
          </p:nvSpPr>
          <p:spPr>
            <a:xfrm>
              <a:off x="968376" y="2661366"/>
              <a:ext cx="1403350"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Time (cycles)</a:t>
              </a:r>
              <a:endParaRPr/>
            </a:p>
          </p:txBody>
        </p:sp>
        <p:sp>
          <p:nvSpPr>
            <p:cNvPr id="3645" name="Google Shape;3645;p63"/>
            <p:cNvSpPr txBox="1"/>
            <p:nvPr/>
          </p:nvSpPr>
          <p:spPr>
            <a:xfrm rot="-5400000">
              <a:off x="-490537" y="4390153"/>
              <a:ext cx="2514600" cy="33655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Program Execution Order</a:t>
              </a:r>
              <a:endParaRPr/>
            </a:p>
          </p:txBody>
        </p:sp>
        <p:sp>
          <p:nvSpPr>
            <p:cNvPr id="3646" name="Google Shape;3646;p63"/>
            <p:cNvSpPr txBox="1"/>
            <p:nvPr/>
          </p:nvSpPr>
          <p:spPr>
            <a:xfrm>
              <a:off x="1998865" y="2936003"/>
              <a:ext cx="1392238"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value of </a:t>
              </a:r>
              <a:r>
                <a:rPr b="0" i="0" lang="en-US" sz="1600" u="none">
                  <a:solidFill>
                    <a:srgbClr val="FF0000"/>
                  </a:solidFill>
                  <a:latin typeface="Comic Sans MS"/>
                  <a:ea typeface="Comic Sans MS"/>
                  <a:cs typeface="Comic Sans MS"/>
                  <a:sym typeface="Comic Sans MS"/>
                </a:rPr>
                <a:t>$s2</a:t>
              </a:r>
              <a:endParaRPr/>
            </a:p>
          </p:txBody>
        </p:sp>
        <p:sp>
          <p:nvSpPr>
            <p:cNvPr id="3647" name="Google Shape;3647;p63"/>
            <p:cNvSpPr txBox="1"/>
            <p:nvPr/>
          </p:nvSpPr>
          <p:spPr>
            <a:xfrm>
              <a:off x="1131888" y="3393203"/>
              <a:ext cx="1747838"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$t1, $t3</a:t>
              </a:r>
              <a:endParaRPr/>
            </a:p>
          </p:txBody>
        </p:sp>
        <p:sp>
          <p:nvSpPr>
            <p:cNvPr id="3648" name="Google Shape;3648;p63"/>
            <p:cNvSpPr txBox="1"/>
            <p:nvPr/>
          </p:nvSpPr>
          <p:spPr>
            <a:xfrm>
              <a:off x="3578624" y="3393210"/>
              <a:ext cx="338097"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649" name="Google Shape;3649;p63"/>
            <p:cNvSpPr txBox="1"/>
            <p:nvPr/>
          </p:nvSpPr>
          <p:spPr>
            <a:xfrm>
              <a:off x="3537349"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CC1</a:t>
              </a:r>
              <a:endParaRPr/>
            </a:p>
          </p:txBody>
        </p:sp>
        <p:sp>
          <p:nvSpPr>
            <p:cNvPr id="3650" name="Google Shape;3650;p63"/>
            <p:cNvSpPr txBox="1"/>
            <p:nvPr/>
          </p:nvSpPr>
          <p:spPr>
            <a:xfrm>
              <a:off x="3494487"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grpSp>
          <p:nvGrpSpPr>
            <p:cNvPr id="3651" name="Google Shape;3651;p63"/>
            <p:cNvGrpSpPr/>
            <p:nvPr/>
          </p:nvGrpSpPr>
          <p:grpSpPr>
            <a:xfrm>
              <a:off x="3916721" y="2753441"/>
              <a:ext cx="168316" cy="3475037"/>
              <a:chOff x="3916721" y="1252538"/>
              <a:chExt cx="168316" cy="3475037"/>
            </a:xfrm>
          </p:grpSpPr>
          <p:cxnSp>
            <p:nvCxnSpPr>
              <p:cNvPr id="3652" name="Google Shape;3652;p63"/>
              <p:cNvCxnSpPr/>
              <p:nvPr/>
            </p:nvCxnSpPr>
            <p:spPr>
              <a:xfrm>
                <a:off x="3916721" y="2076450"/>
                <a:ext cx="83426" cy="0"/>
              </a:xfrm>
              <a:prstGeom prst="straightConnector1">
                <a:avLst/>
              </a:prstGeom>
              <a:noFill/>
              <a:ln cap="flat" cmpd="sng" w="28575">
                <a:solidFill>
                  <a:schemeClr val="dk1"/>
                </a:solidFill>
                <a:prstDash val="solid"/>
                <a:miter lim="800000"/>
                <a:headEnd len="med" w="med" type="none"/>
                <a:tailEnd len="med" w="med" type="none"/>
              </a:ln>
            </p:spPr>
          </p:cxnSp>
          <p:sp>
            <p:nvSpPr>
              <p:cNvPr id="3653" name="Google Shape;3653;p63"/>
              <p:cNvSpPr txBox="1"/>
              <p:nvPr/>
            </p:nvSpPr>
            <p:spPr>
              <a:xfrm>
                <a:off x="4000147" y="1801813"/>
                <a:ext cx="84890"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54" name="Google Shape;3654;p63"/>
              <p:cNvCxnSpPr/>
              <p:nvPr/>
            </p:nvCxnSpPr>
            <p:spPr>
              <a:xfrm>
                <a:off x="4042174" y="1252538"/>
                <a:ext cx="0" cy="3475037"/>
              </a:xfrm>
              <a:prstGeom prst="straightConnector1">
                <a:avLst/>
              </a:prstGeom>
              <a:noFill/>
              <a:ln cap="flat" cmpd="sng" w="9525">
                <a:solidFill>
                  <a:schemeClr val="dk1"/>
                </a:solidFill>
                <a:prstDash val="solid"/>
                <a:miter lim="800000"/>
                <a:headEnd len="med" w="med" type="none"/>
                <a:tailEnd len="med" w="med" type="none"/>
              </a:ln>
            </p:spPr>
          </p:cxnSp>
        </p:grpSp>
        <p:sp>
          <p:nvSpPr>
            <p:cNvPr id="3655" name="Google Shape;3655;p63"/>
            <p:cNvSpPr txBox="1"/>
            <p:nvPr/>
          </p:nvSpPr>
          <p:spPr>
            <a:xfrm>
              <a:off x="4127899"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CC2</a:t>
              </a:r>
              <a:endParaRPr/>
            </a:p>
          </p:txBody>
        </p:sp>
        <p:sp>
          <p:nvSpPr>
            <p:cNvPr id="3656" name="Google Shape;3656;p63"/>
            <p:cNvSpPr txBox="1"/>
            <p:nvPr/>
          </p:nvSpPr>
          <p:spPr>
            <a:xfrm>
              <a:off x="1143001" y="3986928"/>
              <a:ext cx="18256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$s4,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$t5</a:t>
              </a:r>
              <a:endParaRPr/>
            </a:p>
          </p:txBody>
        </p:sp>
        <p:sp>
          <p:nvSpPr>
            <p:cNvPr id="3657" name="Google Shape;3657;p63"/>
            <p:cNvSpPr txBox="1"/>
            <p:nvPr/>
          </p:nvSpPr>
          <p:spPr>
            <a:xfrm>
              <a:off x="4590595" y="3302716"/>
              <a:ext cx="84992"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658" name="Google Shape;3658;p63"/>
            <p:cNvGrpSpPr/>
            <p:nvPr/>
          </p:nvGrpSpPr>
          <p:grpSpPr>
            <a:xfrm>
              <a:off x="4168564" y="3896441"/>
              <a:ext cx="507023" cy="547687"/>
              <a:chOff x="1910" y="2102"/>
              <a:chExt cx="346" cy="345"/>
            </a:xfrm>
          </p:grpSpPr>
          <p:cxnSp>
            <p:nvCxnSpPr>
              <p:cNvPr id="3659" name="Google Shape;3659;p63"/>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660" name="Google Shape;3660;p63"/>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61" name="Google Shape;3661;p63"/>
              <p:cNvSpPr txBox="1"/>
              <p:nvPr/>
            </p:nvSpPr>
            <p:spPr>
              <a:xfrm>
                <a:off x="1910" y="215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3662" name="Google Shape;3662;p63"/>
            <p:cNvSpPr txBox="1"/>
            <p:nvPr/>
          </p:nvSpPr>
          <p:spPr>
            <a:xfrm>
              <a:off x="4085037"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663" name="Google Shape;3663;p63"/>
            <p:cNvCxnSpPr/>
            <p:nvPr/>
          </p:nvCxnSpPr>
          <p:spPr>
            <a:xfrm>
              <a:off x="4632724" y="2753441"/>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664" name="Google Shape;3664;p63"/>
            <p:cNvSpPr txBox="1"/>
            <p:nvPr/>
          </p:nvSpPr>
          <p:spPr>
            <a:xfrm>
              <a:off x="4720037"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CC3</a:t>
              </a:r>
              <a:endParaRPr/>
            </a:p>
          </p:txBody>
        </p:sp>
        <p:sp>
          <p:nvSpPr>
            <p:cNvPr id="3665" name="Google Shape;3665;p63"/>
            <p:cNvSpPr txBox="1"/>
            <p:nvPr/>
          </p:nvSpPr>
          <p:spPr>
            <a:xfrm>
              <a:off x="1143001" y="4582241"/>
              <a:ext cx="17367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	</a:t>
              </a:r>
              <a:r>
                <a:rPr b="0" i="0" lang="en-US" sz="1600" u="none">
                  <a:solidFill>
                    <a:srgbClr val="FF0000"/>
                  </a:solidFill>
                  <a:latin typeface="Comic Sans MS"/>
                  <a:ea typeface="Comic Sans MS"/>
                  <a:cs typeface="Comic Sans MS"/>
                  <a:sym typeface="Comic Sans MS"/>
                </a:rPr>
                <a:t>$s6</a:t>
              </a:r>
              <a:r>
                <a:rPr b="0" i="0" lang="en-US" sz="1600" u="none">
                  <a:solidFill>
                    <a:schemeClr val="dk1"/>
                  </a:solidFill>
                  <a:latin typeface="Comic Sans MS"/>
                  <a:ea typeface="Comic Sans MS"/>
                  <a:cs typeface="Comic Sans MS"/>
                  <a:sym typeface="Comic Sans MS"/>
                </a:rPr>
                <a:t>, $t3, </a:t>
              </a:r>
              <a:r>
                <a:rPr b="0" i="0" lang="en-US" sz="1600" u="none">
                  <a:solidFill>
                    <a:srgbClr val="FF0000"/>
                  </a:solidFill>
                  <a:latin typeface="Comic Sans MS"/>
                  <a:ea typeface="Comic Sans MS"/>
                  <a:cs typeface="Comic Sans MS"/>
                  <a:sym typeface="Comic Sans MS"/>
                </a:rPr>
                <a:t>$s2</a:t>
              </a:r>
              <a:endParaRPr/>
            </a:p>
          </p:txBody>
        </p:sp>
        <p:grpSp>
          <p:nvGrpSpPr>
            <p:cNvPr id="3666" name="Google Shape;3666;p63"/>
            <p:cNvGrpSpPr/>
            <p:nvPr/>
          </p:nvGrpSpPr>
          <p:grpSpPr>
            <a:xfrm>
              <a:off x="4675587" y="3348753"/>
              <a:ext cx="507023" cy="457200"/>
              <a:chOff x="2659" y="2131"/>
              <a:chExt cx="346" cy="288"/>
            </a:xfrm>
          </p:grpSpPr>
          <p:sp>
            <p:nvSpPr>
              <p:cNvPr id="3667" name="Google Shape;3667;p63"/>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68" name="Google Shape;3668;p63"/>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669" name="Google Shape;3669;p63"/>
              <p:cNvGrpSpPr/>
              <p:nvPr/>
            </p:nvGrpSpPr>
            <p:grpSpPr>
              <a:xfrm>
                <a:off x="2659" y="2218"/>
                <a:ext cx="58" cy="115"/>
                <a:chOff x="2544" y="3197"/>
                <a:chExt cx="202" cy="115"/>
              </a:xfrm>
            </p:grpSpPr>
            <p:cxnSp>
              <p:nvCxnSpPr>
                <p:cNvPr id="3670" name="Google Shape;3670;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71" name="Google Shape;3671;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672" name="Google Shape;3672;p63"/>
            <p:cNvSpPr txBox="1"/>
            <p:nvPr/>
          </p:nvSpPr>
          <p:spPr>
            <a:xfrm>
              <a:off x="4803075" y="3486866"/>
              <a:ext cx="294542"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673" name="Google Shape;3673;p63"/>
            <p:cNvSpPr txBox="1"/>
            <p:nvPr/>
          </p:nvSpPr>
          <p:spPr>
            <a:xfrm>
              <a:off x="5182610" y="3302716"/>
              <a:ext cx="83527"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4" name="Google Shape;3674;p63"/>
            <p:cNvSpPr txBox="1"/>
            <p:nvPr/>
          </p:nvSpPr>
          <p:spPr>
            <a:xfrm>
              <a:off x="5181145" y="3896441"/>
              <a:ext cx="84992"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75" name="Google Shape;3675;p63"/>
            <p:cNvCxnSpPr/>
            <p:nvPr/>
          </p:nvCxnSpPr>
          <p:spPr>
            <a:xfrm>
              <a:off x="5097618" y="4764803"/>
              <a:ext cx="83527" cy="0"/>
            </a:xfrm>
            <a:prstGeom prst="straightConnector1">
              <a:avLst/>
            </a:prstGeom>
            <a:noFill/>
            <a:ln cap="flat" cmpd="sng" w="28575">
              <a:solidFill>
                <a:schemeClr val="dk1"/>
              </a:solidFill>
              <a:prstDash val="solid"/>
              <a:miter lim="800000"/>
              <a:headEnd len="med" w="med" type="none"/>
              <a:tailEnd len="med" w="med" type="none"/>
            </a:ln>
          </p:spPr>
        </p:cxnSp>
        <p:sp>
          <p:nvSpPr>
            <p:cNvPr id="3676" name="Google Shape;3676;p63"/>
            <p:cNvSpPr txBox="1"/>
            <p:nvPr/>
          </p:nvSpPr>
          <p:spPr>
            <a:xfrm>
              <a:off x="5181145" y="4490166"/>
              <a:ext cx="84992"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7" name="Google Shape;3677;p63"/>
            <p:cNvSpPr txBox="1"/>
            <p:nvPr/>
          </p:nvSpPr>
          <p:spPr>
            <a:xfrm>
              <a:off x="4759114" y="4580660"/>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678" name="Google Shape;3678;p63"/>
            <p:cNvSpPr txBox="1"/>
            <p:nvPr/>
          </p:nvSpPr>
          <p:spPr>
            <a:xfrm>
              <a:off x="4677174"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679" name="Google Shape;3679;p63"/>
            <p:cNvCxnSpPr/>
            <p:nvPr/>
          </p:nvCxnSpPr>
          <p:spPr>
            <a:xfrm>
              <a:off x="5224862" y="2753441"/>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680" name="Google Shape;3680;p63"/>
            <p:cNvSpPr txBox="1"/>
            <p:nvPr/>
          </p:nvSpPr>
          <p:spPr>
            <a:xfrm>
              <a:off x="5310587"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CC4</a:t>
              </a:r>
              <a:endParaRPr/>
            </a:p>
          </p:txBody>
        </p:sp>
        <p:sp>
          <p:nvSpPr>
            <p:cNvPr id="3681" name="Google Shape;3681;p63"/>
            <p:cNvSpPr txBox="1"/>
            <p:nvPr/>
          </p:nvSpPr>
          <p:spPr>
            <a:xfrm>
              <a:off x="1146176" y="5175966"/>
              <a:ext cx="17367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and	$s7, </a:t>
              </a:r>
              <a:r>
                <a:rPr b="0" i="0" lang="en-US" sz="1600" u="none">
                  <a:solidFill>
                    <a:srgbClr val="FF0000"/>
                  </a:solidFill>
                  <a:latin typeface="Comic Sans MS"/>
                  <a:ea typeface="Comic Sans MS"/>
                  <a:cs typeface="Comic Sans MS"/>
                  <a:sym typeface="Comic Sans MS"/>
                </a:rPr>
                <a:t>$s6</a:t>
              </a:r>
              <a:r>
                <a:rPr b="0" i="0" lang="en-US" sz="1600" u="none">
                  <a:solidFill>
                    <a:schemeClr val="dk1"/>
                  </a:solidFill>
                  <a:latin typeface="Comic Sans MS"/>
                  <a:ea typeface="Comic Sans MS"/>
                  <a:cs typeface="Comic Sans MS"/>
                  <a:sym typeface="Comic Sans MS"/>
                </a:rPr>
                <a:t>, </a:t>
              </a:r>
              <a:r>
                <a:rPr b="0" i="0" lang="en-US" sz="1600" u="none">
                  <a:solidFill>
                    <a:srgbClr val="FF0000"/>
                  </a:solidFill>
                  <a:latin typeface="Comic Sans MS"/>
                  <a:ea typeface="Comic Sans MS"/>
                  <a:cs typeface="Comic Sans MS"/>
                  <a:sym typeface="Comic Sans MS"/>
                </a:rPr>
                <a:t>$s2</a:t>
              </a:r>
              <a:endParaRPr/>
            </a:p>
          </p:txBody>
        </p:sp>
        <p:sp>
          <p:nvSpPr>
            <p:cNvPr id="3682" name="Google Shape;3682;p63"/>
            <p:cNvSpPr txBox="1"/>
            <p:nvPr/>
          </p:nvSpPr>
          <p:spPr>
            <a:xfrm>
              <a:off x="5776440" y="3301128"/>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683" name="Google Shape;3683;p63"/>
            <p:cNvGrpSpPr/>
            <p:nvPr/>
          </p:nvGrpSpPr>
          <p:grpSpPr>
            <a:xfrm>
              <a:off x="5269312" y="3894853"/>
              <a:ext cx="590672" cy="547688"/>
              <a:chOff x="2659" y="2102"/>
              <a:chExt cx="403" cy="345"/>
            </a:xfrm>
          </p:grpSpPr>
          <p:grpSp>
            <p:nvGrpSpPr>
              <p:cNvPr id="3684" name="Google Shape;3684;p63"/>
              <p:cNvGrpSpPr/>
              <p:nvPr/>
            </p:nvGrpSpPr>
            <p:grpSpPr>
              <a:xfrm>
                <a:off x="2659" y="2131"/>
                <a:ext cx="346" cy="288"/>
                <a:chOff x="2659" y="2131"/>
                <a:chExt cx="346" cy="288"/>
              </a:xfrm>
            </p:grpSpPr>
            <p:sp>
              <p:nvSpPr>
                <p:cNvPr id="3685" name="Google Shape;3685;p63"/>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86" name="Google Shape;3686;p63"/>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687" name="Google Shape;3687;p63"/>
                <p:cNvGrpSpPr/>
                <p:nvPr/>
              </p:nvGrpSpPr>
              <p:grpSpPr>
                <a:xfrm>
                  <a:off x="2659" y="2218"/>
                  <a:ext cx="58" cy="115"/>
                  <a:chOff x="2544" y="3197"/>
                  <a:chExt cx="202" cy="115"/>
                </a:xfrm>
              </p:grpSpPr>
              <p:cxnSp>
                <p:nvCxnSpPr>
                  <p:cNvPr id="3688" name="Google Shape;3688;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689" name="Google Shape;3689;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690" name="Google Shape;3690;p63"/>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691" name="Google Shape;3691;p63"/>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692" name="Google Shape;3692;p63"/>
            <p:cNvSpPr txBox="1"/>
            <p:nvPr/>
          </p:nvSpPr>
          <p:spPr>
            <a:xfrm>
              <a:off x="5774974" y="4488578"/>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693" name="Google Shape;3693;p63"/>
            <p:cNvGrpSpPr/>
            <p:nvPr/>
          </p:nvGrpSpPr>
          <p:grpSpPr>
            <a:xfrm>
              <a:off x="5352856" y="5083891"/>
              <a:ext cx="507128" cy="547688"/>
              <a:chOff x="1910" y="2102"/>
              <a:chExt cx="346" cy="345"/>
            </a:xfrm>
          </p:grpSpPr>
          <p:cxnSp>
            <p:nvCxnSpPr>
              <p:cNvPr id="3694" name="Google Shape;3694;p63"/>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695" name="Google Shape;3695;p63"/>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96" name="Google Shape;3696;p63"/>
              <p:cNvSpPr txBox="1"/>
              <p:nvPr/>
            </p:nvSpPr>
            <p:spPr>
              <a:xfrm>
                <a:off x="1910" y="215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3697" name="Google Shape;3697;p63"/>
            <p:cNvSpPr txBox="1"/>
            <p:nvPr/>
          </p:nvSpPr>
          <p:spPr>
            <a:xfrm>
              <a:off x="5267724"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698" name="Google Shape;3698;p63"/>
            <p:cNvCxnSpPr/>
            <p:nvPr/>
          </p:nvCxnSpPr>
          <p:spPr>
            <a:xfrm>
              <a:off x="5816860" y="2753441"/>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699" name="Google Shape;3699;p63"/>
            <p:cNvSpPr txBox="1"/>
            <p:nvPr/>
          </p:nvSpPr>
          <p:spPr>
            <a:xfrm>
              <a:off x="6491687"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CC6</a:t>
              </a:r>
              <a:endParaRPr/>
            </a:p>
          </p:txBody>
        </p:sp>
        <p:grpSp>
          <p:nvGrpSpPr>
            <p:cNvPr id="3700" name="Google Shape;3700;p63"/>
            <p:cNvGrpSpPr/>
            <p:nvPr/>
          </p:nvGrpSpPr>
          <p:grpSpPr>
            <a:xfrm>
              <a:off x="6447237" y="3986923"/>
              <a:ext cx="423584" cy="365125"/>
              <a:chOff x="3465" y="2159"/>
              <a:chExt cx="289" cy="230"/>
            </a:xfrm>
          </p:grpSpPr>
          <p:sp>
            <p:nvSpPr>
              <p:cNvPr id="3701" name="Google Shape;3701;p63"/>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702" name="Google Shape;3702;p63"/>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703" name="Google Shape;3703;p63"/>
            <p:cNvCxnSpPr/>
            <p:nvPr/>
          </p:nvCxnSpPr>
          <p:spPr>
            <a:xfrm>
              <a:off x="6869355" y="4764804"/>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704" name="Google Shape;3704;p63"/>
            <p:cNvGrpSpPr/>
            <p:nvPr/>
          </p:nvGrpSpPr>
          <p:grpSpPr>
            <a:xfrm>
              <a:off x="6530781" y="4580654"/>
              <a:ext cx="338574" cy="366713"/>
              <a:chOff x="1910" y="3139"/>
              <a:chExt cx="231" cy="231"/>
            </a:xfrm>
          </p:grpSpPr>
          <p:sp>
            <p:nvSpPr>
              <p:cNvPr id="3705" name="Google Shape;3705;p63"/>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06" name="Google Shape;3706;p63"/>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707" name="Google Shape;3707;p63"/>
            <p:cNvSpPr txBox="1"/>
            <p:nvPr/>
          </p:nvSpPr>
          <p:spPr>
            <a:xfrm>
              <a:off x="6954365" y="4490166"/>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08" name="Google Shape;3708;p63"/>
            <p:cNvCxnSpPr/>
            <p:nvPr/>
          </p:nvCxnSpPr>
          <p:spPr>
            <a:xfrm>
              <a:off x="6447237" y="4764804"/>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709" name="Google Shape;3709;p63"/>
            <p:cNvGrpSpPr/>
            <p:nvPr/>
          </p:nvGrpSpPr>
          <p:grpSpPr>
            <a:xfrm>
              <a:off x="6447237" y="5085478"/>
              <a:ext cx="590672" cy="547688"/>
              <a:chOff x="2659" y="2102"/>
              <a:chExt cx="403" cy="345"/>
            </a:xfrm>
          </p:grpSpPr>
          <p:grpSp>
            <p:nvGrpSpPr>
              <p:cNvPr id="3710" name="Google Shape;3710;p63"/>
              <p:cNvGrpSpPr/>
              <p:nvPr/>
            </p:nvGrpSpPr>
            <p:grpSpPr>
              <a:xfrm>
                <a:off x="2659" y="2131"/>
                <a:ext cx="346" cy="288"/>
                <a:chOff x="2659" y="2131"/>
                <a:chExt cx="346" cy="288"/>
              </a:xfrm>
            </p:grpSpPr>
            <p:sp>
              <p:nvSpPr>
                <p:cNvPr id="3711" name="Google Shape;3711;p63"/>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12" name="Google Shape;3712;p63"/>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713" name="Google Shape;3713;p63"/>
                <p:cNvGrpSpPr/>
                <p:nvPr/>
              </p:nvGrpSpPr>
              <p:grpSpPr>
                <a:xfrm>
                  <a:off x="2659" y="2218"/>
                  <a:ext cx="58" cy="115"/>
                  <a:chOff x="2544" y="3197"/>
                  <a:chExt cx="202" cy="115"/>
                </a:xfrm>
              </p:grpSpPr>
              <p:cxnSp>
                <p:nvCxnSpPr>
                  <p:cNvPr id="3714" name="Google Shape;3714;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715" name="Google Shape;3715;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716" name="Google Shape;3716;p63"/>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717" name="Google Shape;3717;p63"/>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718" name="Google Shape;3718;p63"/>
            <p:cNvSpPr txBox="1"/>
            <p:nvPr/>
          </p:nvSpPr>
          <p:spPr>
            <a:xfrm>
              <a:off x="6952899" y="5680791"/>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9" name="Google Shape;3719;p63"/>
            <p:cNvSpPr txBox="1"/>
            <p:nvPr/>
          </p:nvSpPr>
          <p:spPr>
            <a:xfrm>
              <a:off x="6448824"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400"/>
                <a:buFont typeface="Comic Sans MS"/>
                <a:buNone/>
              </a:pPr>
              <a:r>
                <a:rPr b="0" i="0" lang="en-US" sz="1400" u="none">
                  <a:solidFill>
                    <a:srgbClr val="FF0000"/>
                  </a:solidFill>
                  <a:latin typeface="Comic Sans MS"/>
                  <a:ea typeface="Comic Sans MS"/>
                  <a:cs typeface="Comic Sans MS"/>
                  <a:sym typeface="Comic Sans MS"/>
                </a:rPr>
                <a:t>20</a:t>
              </a:r>
              <a:endParaRPr/>
            </a:p>
          </p:txBody>
        </p:sp>
        <p:cxnSp>
          <p:nvCxnSpPr>
            <p:cNvPr id="3720" name="Google Shape;3720;p63"/>
            <p:cNvCxnSpPr/>
            <p:nvPr/>
          </p:nvCxnSpPr>
          <p:spPr>
            <a:xfrm>
              <a:off x="6996512" y="2753441"/>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721" name="Google Shape;3721;p63"/>
            <p:cNvSpPr txBox="1"/>
            <p:nvPr/>
          </p:nvSpPr>
          <p:spPr>
            <a:xfrm>
              <a:off x="7082237"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CC7</a:t>
              </a:r>
              <a:endParaRPr/>
            </a:p>
          </p:txBody>
        </p:sp>
        <p:sp>
          <p:nvSpPr>
            <p:cNvPr id="3722" name="Google Shape;3722;p63"/>
            <p:cNvSpPr txBox="1"/>
            <p:nvPr/>
          </p:nvSpPr>
          <p:spPr>
            <a:xfrm>
              <a:off x="7122797" y="4580653"/>
              <a:ext cx="338574"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723" name="Google Shape;3723;p63"/>
            <p:cNvCxnSpPr/>
            <p:nvPr/>
          </p:nvCxnSpPr>
          <p:spPr>
            <a:xfrm>
              <a:off x="7037787" y="4764803"/>
              <a:ext cx="85010" cy="0"/>
            </a:xfrm>
            <a:prstGeom prst="straightConnector1">
              <a:avLst/>
            </a:prstGeom>
            <a:noFill/>
            <a:ln cap="flat" cmpd="sng" w="28575">
              <a:solidFill>
                <a:schemeClr val="dk1"/>
              </a:solidFill>
              <a:prstDash val="solid"/>
              <a:miter lim="800000"/>
              <a:headEnd len="med" w="med" type="none"/>
              <a:tailEnd len="med" w="med" type="none"/>
            </a:ln>
          </p:spPr>
        </p:cxnSp>
        <p:cxnSp>
          <p:nvCxnSpPr>
            <p:cNvPr id="3724" name="Google Shape;3724;p63"/>
            <p:cNvCxnSpPr/>
            <p:nvPr/>
          </p:nvCxnSpPr>
          <p:spPr>
            <a:xfrm>
              <a:off x="7459905" y="5360116"/>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725" name="Google Shape;3725;p63"/>
            <p:cNvGrpSpPr/>
            <p:nvPr/>
          </p:nvGrpSpPr>
          <p:grpSpPr>
            <a:xfrm>
              <a:off x="7121331" y="5175966"/>
              <a:ext cx="338574" cy="366713"/>
              <a:chOff x="1910" y="3139"/>
              <a:chExt cx="231" cy="231"/>
            </a:xfrm>
          </p:grpSpPr>
          <p:sp>
            <p:nvSpPr>
              <p:cNvPr id="3726" name="Google Shape;3726;p63"/>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27" name="Google Shape;3727;p63"/>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728" name="Google Shape;3728;p63"/>
            <p:cNvSpPr txBox="1"/>
            <p:nvPr/>
          </p:nvSpPr>
          <p:spPr>
            <a:xfrm>
              <a:off x="7544915" y="5085478"/>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29" name="Google Shape;3729;p63"/>
            <p:cNvCxnSpPr/>
            <p:nvPr/>
          </p:nvCxnSpPr>
          <p:spPr>
            <a:xfrm>
              <a:off x="7037787" y="5360116"/>
              <a:ext cx="85010" cy="0"/>
            </a:xfrm>
            <a:prstGeom prst="straightConnector1">
              <a:avLst/>
            </a:prstGeom>
            <a:noFill/>
            <a:ln cap="flat" cmpd="sng" w="28575">
              <a:solidFill>
                <a:schemeClr val="dk1"/>
              </a:solidFill>
              <a:prstDash val="solid"/>
              <a:miter lim="800000"/>
              <a:headEnd len="med" w="med" type="none"/>
              <a:tailEnd len="med" w="med" type="none"/>
            </a:ln>
          </p:spPr>
        </p:cxnSp>
        <p:sp>
          <p:nvSpPr>
            <p:cNvPr id="3730" name="Google Shape;3730;p63"/>
            <p:cNvSpPr/>
            <p:nvPr/>
          </p:nvSpPr>
          <p:spPr>
            <a:xfrm>
              <a:off x="7122797" y="5726829"/>
              <a:ext cx="337108"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31" name="Google Shape;3731;p63"/>
            <p:cNvCxnSpPr/>
            <p:nvPr/>
          </p:nvCxnSpPr>
          <p:spPr>
            <a:xfrm>
              <a:off x="7459905" y="5955429"/>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732" name="Google Shape;3732;p63"/>
            <p:cNvGrpSpPr/>
            <p:nvPr/>
          </p:nvGrpSpPr>
          <p:grpSpPr>
            <a:xfrm>
              <a:off x="7037787" y="5864942"/>
              <a:ext cx="85010" cy="182563"/>
              <a:chOff x="2544" y="3197"/>
              <a:chExt cx="202" cy="115"/>
            </a:xfrm>
          </p:grpSpPr>
          <p:cxnSp>
            <p:nvCxnSpPr>
              <p:cNvPr id="3733" name="Google Shape;3733;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734" name="Google Shape;3734;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sp>
          <p:nvSpPr>
            <p:cNvPr id="3735" name="Google Shape;3735;p63"/>
            <p:cNvSpPr txBox="1"/>
            <p:nvPr/>
          </p:nvSpPr>
          <p:spPr>
            <a:xfrm>
              <a:off x="7165302" y="5864941"/>
              <a:ext cx="294603"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736" name="Google Shape;3736;p63"/>
            <p:cNvSpPr txBox="1"/>
            <p:nvPr/>
          </p:nvSpPr>
          <p:spPr>
            <a:xfrm>
              <a:off x="7544915" y="5680791"/>
              <a:ext cx="83544"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37" name="Google Shape;3737;p63"/>
            <p:cNvSpPr txBox="1"/>
            <p:nvPr/>
          </p:nvSpPr>
          <p:spPr>
            <a:xfrm>
              <a:off x="7039374"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cxnSp>
          <p:nvCxnSpPr>
            <p:cNvPr id="3738" name="Google Shape;3738;p63"/>
            <p:cNvCxnSpPr/>
            <p:nvPr/>
          </p:nvCxnSpPr>
          <p:spPr>
            <a:xfrm>
              <a:off x="7587062" y="2753441"/>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739" name="Google Shape;3739;p63"/>
            <p:cNvSpPr txBox="1"/>
            <p:nvPr/>
          </p:nvSpPr>
          <p:spPr>
            <a:xfrm>
              <a:off x="7674374"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CC8</a:t>
              </a:r>
              <a:endParaRPr/>
            </a:p>
          </p:txBody>
        </p:sp>
        <p:grpSp>
          <p:nvGrpSpPr>
            <p:cNvPr id="3740" name="Google Shape;3740;p63"/>
            <p:cNvGrpSpPr/>
            <p:nvPr/>
          </p:nvGrpSpPr>
          <p:grpSpPr>
            <a:xfrm>
              <a:off x="7628343" y="5175971"/>
              <a:ext cx="430913" cy="365125"/>
              <a:chOff x="3465" y="2159"/>
              <a:chExt cx="294" cy="230"/>
            </a:xfrm>
          </p:grpSpPr>
          <p:sp>
            <p:nvSpPr>
              <p:cNvPr id="3741" name="Google Shape;3741;p63"/>
              <p:cNvSpPr txBox="1"/>
              <p:nvPr/>
            </p:nvSpPr>
            <p:spPr>
              <a:xfrm>
                <a:off x="3528"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742" name="Google Shape;3742;p63"/>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sp>
          <p:nvSpPr>
            <p:cNvPr id="3743" name="Google Shape;3743;p63"/>
            <p:cNvSpPr txBox="1"/>
            <p:nvPr/>
          </p:nvSpPr>
          <p:spPr>
            <a:xfrm>
              <a:off x="7880435" y="5771278"/>
              <a:ext cx="168554"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4" name="Google Shape;3744;p63"/>
            <p:cNvSpPr txBox="1"/>
            <p:nvPr/>
          </p:nvSpPr>
          <p:spPr>
            <a:xfrm>
              <a:off x="7721209" y="5771278"/>
              <a:ext cx="338574"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3745" name="Google Shape;3745;p63"/>
            <p:cNvCxnSpPr/>
            <p:nvPr/>
          </p:nvCxnSpPr>
          <p:spPr>
            <a:xfrm>
              <a:off x="7628337" y="5955428"/>
              <a:ext cx="85010" cy="0"/>
            </a:xfrm>
            <a:prstGeom prst="straightConnector1">
              <a:avLst/>
            </a:prstGeom>
            <a:noFill/>
            <a:ln cap="flat" cmpd="sng" w="28575">
              <a:solidFill>
                <a:schemeClr val="dk1"/>
              </a:solidFill>
              <a:prstDash val="solid"/>
              <a:miter lim="800000"/>
              <a:headEnd len="med" w="med" type="none"/>
              <a:tailEnd len="med" w="med" type="none"/>
            </a:ln>
          </p:spPr>
        </p:cxnSp>
        <p:sp>
          <p:nvSpPr>
            <p:cNvPr id="3746" name="Google Shape;3746;p63"/>
            <p:cNvSpPr txBox="1"/>
            <p:nvPr/>
          </p:nvSpPr>
          <p:spPr>
            <a:xfrm>
              <a:off x="7631512" y="2936003"/>
              <a:ext cx="50482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20</a:t>
              </a:r>
              <a:endParaRPr/>
            </a:p>
          </p:txBody>
        </p:sp>
        <p:sp>
          <p:nvSpPr>
            <p:cNvPr id="3747" name="Google Shape;3747;p63"/>
            <p:cNvSpPr txBox="1"/>
            <p:nvPr/>
          </p:nvSpPr>
          <p:spPr>
            <a:xfrm>
              <a:off x="5901137" y="2661366"/>
              <a:ext cx="422275"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CC5</a:t>
              </a:r>
              <a:endParaRPr/>
            </a:p>
          </p:txBody>
        </p:sp>
        <p:sp>
          <p:nvSpPr>
            <p:cNvPr id="3748" name="Google Shape;3748;p63"/>
            <p:cNvSpPr txBox="1"/>
            <p:nvPr/>
          </p:nvSpPr>
          <p:spPr>
            <a:xfrm>
              <a:off x="1143001" y="5771278"/>
              <a:ext cx="17367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sw	$t8, 10(</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a:t>
              </a:r>
              <a:endParaRPr/>
            </a:p>
          </p:txBody>
        </p:sp>
        <p:grpSp>
          <p:nvGrpSpPr>
            <p:cNvPr id="3749" name="Google Shape;3749;p63"/>
            <p:cNvGrpSpPr/>
            <p:nvPr/>
          </p:nvGrpSpPr>
          <p:grpSpPr>
            <a:xfrm>
              <a:off x="5856687" y="3393198"/>
              <a:ext cx="423584" cy="365125"/>
              <a:chOff x="3465" y="2159"/>
              <a:chExt cx="289" cy="230"/>
            </a:xfrm>
          </p:grpSpPr>
          <p:sp>
            <p:nvSpPr>
              <p:cNvPr id="3750" name="Google Shape;3750;p63"/>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751" name="Google Shape;3751;p63"/>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752" name="Google Shape;3752;p63"/>
            <p:cNvCxnSpPr/>
            <p:nvPr/>
          </p:nvCxnSpPr>
          <p:spPr>
            <a:xfrm>
              <a:off x="6278805" y="4171079"/>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753" name="Google Shape;3753;p63"/>
            <p:cNvGrpSpPr/>
            <p:nvPr/>
          </p:nvGrpSpPr>
          <p:grpSpPr>
            <a:xfrm>
              <a:off x="5940231" y="3986929"/>
              <a:ext cx="338574" cy="366713"/>
              <a:chOff x="1910" y="3139"/>
              <a:chExt cx="231" cy="231"/>
            </a:xfrm>
          </p:grpSpPr>
          <p:sp>
            <p:nvSpPr>
              <p:cNvPr id="3754" name="Google Shape;3754;p63"/>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55" name="Google Shape;3755;p63"/>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756" name="Google Shape;3756;p63"/>
            <p:cNvSpPr txBox="1"/>
            <p:nvPr/>
          </p:nvSpPr>
          <p:spPr>
            <a:xfrm>
              <a:off x="6363815" y="3896441"/>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57" name="Google Shape;3757;p63"/>
            <p:cNvCxnSpPr/>
            <p:nvPr/>
          </p:nvCxnSpPr>
          <p:spPr>
            <a:xfrm>
              <a:off x="5856687" y="4171079"/>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758" name="Google Shape;3758;p63"/>
            <p:cNvGrpSpPr/>
            <p:nvPr/>
          </p:nvGrpSpPr>
          <p:grpSpPr>
            <a:xfrm>
              <a:off x="5856687" y="4490166"/>
              <a:ext cx="590672" cy="547688"/>
              <a:chOff x="2659" y="2102"/>
              <a:chExt cx="403" cy="345"/>
            </a:xfrm>
          </p:grpSpPr>
          <p:grpSp>
            <p:nvGrpSpPr>
              <p:cNvPr id="3759" name="Google Shape;3759;p63"/>
              <p:cNvGrpSpPr/>
              <p:nvPr/>
            </p:nvGrpSpPr>
            <p:grpSpPr>
              <a:xfrm>
                <a:off x="2659" y="2131"/>
                <a:ext cx="346" cy="288"/>
                <a:chOff x="2659" y="2131"/>
                <a:chExt cx="346" cy="288"/>
              </a:xfrm>
            </p:grpSpPr>
            <p:sp>
              <p:nvSpPr>
                <p:cNvPr id="3760" name="Google Shape;3760;p63"/>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61" name="Google Shape;3761;p63"/>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762" name="Google Shape;3762;p63"/>
                <p:cNvGrpSpPr/>
                <p:nvPr/>
              </p:nvGrpSpPr>
              <p:grpSpPr>
                <a:xfrm>
                  <a:off x="2659" y="2218"/>
                  <a:ext cx="58" cy="115"/>
                  <a:chOff x="2544" y="3197"/>
                  <a:chExt cx="202" cy="115"/>
                </a:xfrm>
              </p:grpSpPr>
              <p:cxnSp>
                <p:nvCxnSpPr>
                  <p:cNvPr id="3763" name="Google Shape;3763;p63"/>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764" name="Google Shape;3764;p63"/>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765" name="Google Shape;3765;p63"/>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766" name="Google Shape;3766;p63"/>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767" name="Google Shape;3767;p63"/>
            <p:cNvSpPr txBox="1"/>
            <p:nvPr/>
          </p:nvSpPr>
          <p:spPr>
            <a:xfrm>
              <a:off x="6362349" y="5085478"/>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768" name="Google Shape;3768;p63"/>
            <p:cNvGrpSpPr/>
            <p:nvPr/>
          </p:nvGrpSpPr>
          <p:grpSpPr>
            <a:xfrm>
              <a:off x="5940231" y="5680791"/>
              <a:ext cx="507128" cy="547688"/>
              <a:chOff x="1910" y="2102"/>
              <a:chExt cx="346" cy="345"/>
            </a:xfrm>
          </p:grpSpPr>
          <p:cxnSp>
            <p:nvCxnSpPr>
              <p:cNvPr id="3769" name="Google Shape;3769;p63"/>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770" name="Google Shape;3770;p63"/>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1" name="Google Shape;3771;p63"/>
              <p:cNvSpPr txBox="1"/>
              <p:nvPr/>
            </p:nvSpPr>
            <p:spPr>
              <a:xfrm>
                <a:off x="1910" y="215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sp>
          <p:nvSpPr>
            <p:cNvPr id="3772" name="Google Shape;3772;p63"/>
            <p:cNvSpPr txBox="1"/>
            <p:nvPr/>
          </p:nvSpPr>
          <p:spPr>
            <a:xfrm>
              <a:off x="5858274" y="2936003"/>
              <a:ext cx="506413" cy="274637"/>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10</a:t>
              </a:r>
              <a:endParaRPr/>
            </a:p>
          </p:txBody>
        </p:sp>
        <p:cxnSp>
          <p:nvCxnSpPr>
            <p:cNvPr id="3773" name="Google Shape;3773;p63"/>
            <p:cNvCxnSpPr/>
            <p:nvPr/>
          </p:nvCxnSpPr>
          <p:spPr>
            <a:xfrm>
              <a:off x="6405962" y="2753441"/>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774" name="Google Shape;3774;p63"/>
            <p:cNvSpPr txBox="1"/>
            <p:nvPr/>
          </p:nvSpPr>
          <p:spPr>
            <a:xfrm>
              <a:off x="3403177" y="3303285"/>
              <a:ext cx="84890" cy="547687"/>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75" name="Google Shape;3775;p63"/>
            <p:cNvCxnSpPr/>
            <p:nvPr/>
          </p:nvCxnSpPr>
          <p:spPr>
            <a:xfrm>
              <a:off x="3445204" y="2754010"/>
              <a:ext cx="0" cy="3475037"/>
            </a:xfrm>
            <a:prstGeom prst="straightConnector1">
              <a:avLst/>
            </a:prstGeom>
            <a:noFill/>
            <a:ln cap="flat" cmpd="sng" w="9525">
              <a:solidFill>
                <a:schemeClr val="dk1"/>
              </a:solidFill>
              <a:prstDash val="solid"/>
              <a:miter lim="800000"/>
              <a:headEnd len="med" w="med" type="none"/>
              <a:tailEnd len="med" w="med" type="none"/>
            </a:ln>
          </p:spPr>
        </p:cxnSp>
        <p:sp>
          <p:nvSpPr>
            <p:cNvPr id="3776" name="Google Shape;3776;p63"/>
            <p:cNvSpPr/>
            <p:nvPr/>
          </p:nvSpPr>
          <p:spPr>
            <a:xfrm>
              <a:off x="5902206" y="3940096"/>
              <a:ext cx="422321" cy="228600"/>
            </a:xfrm>
            <a:custGeom>
              <a:rect b="b" l="l" r="r" t="t"/>
              <a:pathLst>
                <a:path extrusionOk="0" h="10000" w="10005">
                  <a:moveTo>
                    <a:pt x="0" y="10000"/>
                  </a:moveTo>
                  <a:lnTo>
                    <a:pt x="0" y="0"/>
                  </a:lnTo>
                  <a:lnTo>
                    <a:pt x="10000" y="0"/>
                  </a:lnTo>
                  <a:cubicBezTo>
                    <a:pt x="9979" y="3367"/>
                    <a:pt x="10020" y="6617"/>
                    <a:pt x="9999" y="9984"/>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7" name="Google Shape;3777;p63"/>
            <p:cNvSpPr/>
            <p:nvPr/>
          </p:nvSpPr>
          <p:spPr>
            <a:xfrm>
              <a:off x="6489877" y="4534616"/>
              <a:ext cx="422321" cy="228600"/>
            </a:xfrm>
            <a:custGeom>
              <a:rect b="b" l="l" r="r" t="t"/>
              <a:pathLst>
                <a:path extrusionOk="0" h="10000" w="10005">
                  <a:moveTo>
                    <a:pt x="0" y="10000"/>
                  </a:moveTo>
                  <a:lnTo>
                    <a:pt x="0" y="0"/>
                  </a:lnTo>
                  <a:lnTo>
                    <a:pt x="10000" y="0"/>
                  </a:lnTo>
                  <a:cubicBezTo>
                    <a:pt x="9979" y="3367"/>
                    <a:pt x="10020" y="6617"/>
                    <a:pt x="9999" y="9984"/>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8" name="Google Shape;3778;p63"/>
            <p:cNvSpPr/>
            <p:nvPr/>
          </p:nvSpPr>
          <p:spPr>
            <a:xfrm>
              <a:off x="7082237" y="5134868"/>
              <a:ext cx="422321" cy="228600"/>
            </a:xfrm>
            <a:custGeom>
              <a:rect b="b" l="l" r="r" t="t"/>
              <a:pathLst>
                <a:path extrusionOk="0" h="10000" w="10005">
                  <a:moveTo>
                    <a:pt x="0" y="10000"/>
                  </a:moveTo>
                  <a:lnTo>
                    <a:pt x="0" y="0"/>
                  </a:lnTo>
                  <a:lnTo>
                    <a:pt x="10000" y="0"/>
                  </a:lnTo>
                  <a:cubicBezTo>
                    <a:pt x="9979" y="3367"/>
                    <a:pt x="10020" y="6617"/>
                    <a:pt x="9999" y="9984"/>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779" name="Google Shape;3779;p63"/>
          <p:cNvSpPr/>
          <p:nvPr/>
        </p:nvSpPr>
        <p:spPr>
          <a:xfrm>
            <a:off x="5643562" y="3348037"/>
            <a:ext cx="249237" cy="1504950"/>
          </a:xfrm>
          <a:custGeom>
            <a:rect b="b" l="l" r="r" t="t"/>
            <a:pathLst>
              <a:path extrusionOk="0" h="317" w="86">
                <a:moveTo>
                  <a:pt x="0" y="0"/>
                </a:moveTo>
                <a:lnTo>
                  <a:pt x="57" y="317"/>
                </a:lnTo>
                <a:lnTo>
                  <a:pt x="86" y="317"/>
                </a:lnTo>
              </a:path>
            </a:pathLst>
          </a:custGeom>
          <a:noFill/>
          <a:ln cap="flat" cmpd="sng" w="28575">
            <a:solidFill>
              <a:srgbClr val="FF0000"/>
            </a:solidFill>
            <a:prstDash val="solid"/>
            <a:round/>
            <a:headEnd len="sm" w="sm" type="oval"/>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0" name="Google Shape;3780;p63"/>
          <p:cNvSpPr txBox="1"/>
          <p:nvPr>
            <p:ph type="title"/>
          </p:nvPr>
        </p:nvSpPr>
        <p:spPr>
          <a:xfrm>
            <a:off x="0" y="274637"/>
            <a:ext cx="91440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Solution 2: Forwarding ALU Result</a:t>
            </a:r>
            <a:endParaRPr/>
          </a:p>
        </p:txBody>
      </p:sp>
      <p:sp>
        <p:nvSpPr>
          <p:cNvPr id="3781" name="Google Shape;3781;p63"/>
          <p:cNvSpPr txBox="1"/>
          <p:nvPr>
            <p:ph idx="1" type="body"/>
          </p:nvPr>
        </p:nvSpPr>
        <p:spPr>
          <a:xfrm>
            <a:off x="457200" y="1143000"/>
            <a:ext cx="8686800" cy="1565275"/>
          </a:xfrm>
          <a:prstGeom prst="rect">
            <a:avLst/>
          </a:prstGeom>
          <a:noFill/>
          <a:ln>
            <a:noFill/>
          </a:ln>
        </p:spPr>
        <p:txBody>
          <a:bodyPr anchorCtr="0" anchor="t" bIns="46025" lIns="0" spcFirstLastPara="1" rIns="0" wrap="square" tIns="46025">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a:t>
            </a:r>
            <a:r>
              <a:rPr b="1" i="0" lang="en-US" sz="2400" u="none">
                <a:solidFill>
                  <a:schemeClr val="dk1"/>
                </a:solidFill>
                <a:latin typeface="Arial"/>
                <a:ea typeface="Arial"/>
                <a:cs typeface="Arial"/>
                <a:sym typeface="Arial"/>
              </a:rPr>
              <a:t>ALU result </a:t>
            </a:r>
            <a:r>
              <a:rPr b="0" i="0" lang="en-US" sz="2400" u="none">
                <a:solidFill>
                  <a:schemeClr val="dk1"/>
                </a:solidFill>
                <a:latin typeface="Arial"/>
                <a:ea typeface="Arial"/>
                <a:cs typeface="Arial"/>
                <a:sym typeface="Arial"/>
              </a:rPr>
              <a:t>is </a:t>
            </a:r>
            <a:r>
              <a:rPr b="1" i="0" lang="en-US" sz="2400" u="none">
                <a:solidFill>
                  <a:schemeClr val="dk1"/>
                </a:solidFill>
                <a:latin typeface="Arial"/>
                <a:ea typeface="Arial"/>
                <a:cs typeface="Arial"/>
                <a:sym typeface="Arial"/>
              </a:rPr>
              <a:t>forwarded </a:t>
            </a:r>
            <a:r>
              <a:rPr b="0" i="0" lang="en-US" sz="2400" u="none">
                <a:solidFill>
                  <a:schemeClr val="dk1"/>
                </a:solidFill>
                <a:latin typeface="Arial"/>
                <a:ea typeface="Arial"/>
                <a:cs typeface="Arial"/>
                <a:sym typeface="Arial"/>
              </a:rPr>
              <a:t>(fed back) to the </a:t>
            </a:r>
            <a:r>
              <a:rPr b="1" i="0" lang="en-US" sz="2400" u="none">
                <a:solidFill>
                  <a:schemeClr val="dk1"/>
                </a:solidFill>
                <a:latin typeface="Arial"/>
                <a:ea typeface="Arial"/>
                <a:cs typeface="Arial"/>
                <a:sym typeface="Arial"/>
              </a:rPr>
              <a:t>ALU input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 bubbles are inserted into the pipeline and </a:t>
            </a:r>
            <a:r>
              <a:rPr b="1" i="0" lang="en-US" sz="2000" u="none">
                <a:solidFill>
                  <a:schemeClr val="dk1"/>
                </a:solidFill>
                <a:latin typeface="Arial"/>
                <a:ea typeface="Arial"/>
                <a:cs typeface="Arial"/>
                <a:sym typeface="Arial"/>
              </a:rPr>
              <a:t>no cycles are wasted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ALU result is forwarded from </a:t>
            </a:r>
            <a:r>
              <a:rPr b="1" i="0" lang="en-US" sz="2400" u="none">
                <a:solidFill>
                  <a:schemeClr val="dk1"/>
                </a:solidFill>
                <a:latin typeface="Arial"/>
                <a:ea typeface="Arial"/>
                <a:cs typeface="Arial"/>
                <a:sym typeface="Arial"/>
              </a:rPr>
              <a:t>ALU, MEM, </a:t>
            </a:r>
            <a:r>
              <a:rPr b="0" i="0" lang="en-US" sz="2400" u="none">
                <a:solidFill>
                  <a:schemeClr val="dk1"/>
                </a:solidFill>
                <a:latin typeface="Arial"/>
                <a:ea typeface="Arial"/>
                <a:cs typeface="Arial"/>
                <a:sym typeface="Arial"/>
              </a:rPr>
              <a:t>and</a:t>
            </a:r>
            <a:r>
              <a:rPr b="0" i="0" lang="en-US" sz="2400" u="none">
                <a:solidFill>
                  <a:srgbClr val="FF0000"/>
                </a:solidFill>
                <a:latin typeface="Arial"/>
                <a:ea typeface="Arial"/>
                <a:cs typeface="Arial"/>
                <a:sym typeface="Arial"/>
              </a:rPr>
              <a:t> </a:t>
            </a:r>
            <a:r>
              <a:rPr b="1" i="0" lang="en-US" sz="2400" u="none">
                <a:solidFill>
                  <a:schemeClr val="dk1"/>
                </a:solidFill>
                <a:latin typeface="Arial"/>
                <a:ea typeface="Arial"/>
                <a:cs typeface="Arial"/>
                <a:sym typeface="Arial"/>
              </a:rPr>
              <a:t>WB</a:t>
            </a:r>
            <a:r>
              <a:rPr b="0" i="0" lang="en-US" sz="2400" u="none">
                <a:solidFill>
                  <a:schemeClr val="dk1"/>
                </a:solidFill>
                <a:latin typeface="Arial"/>
                <a:ea typeface="Arial"/>
                <a:cs typeface="Arial"/>
                <a:sym typeface="Arial"/>
              </a:rPr>
              <a:t> stages</a:t>
            </a:r>
            <a:endParaRPr/>
          </a:p>
        </p:txBody>
      </p:sp>
      <p:sp>
        <p:nvSpPr>
          <p:cNvPr id="3782" name="Google Shape;3782;p63"/>
          <p:cNvSpPr/>
          <p:nvPr/>
        </p:nvSpPr>
        <p:spPr>
          <a:xfrm>
            <a:off x="5178425" y="3571875"/>
            <a:ext cx="134937" cy="508000"/>
          </a:xfrm>
          <a:custGeom>
            <a:rect b="b" l="l" r="r" t="t"/>
            <a:pathLst>
              <a:path extrusionOk="0" h="10105" w="10000">
                <a:moveTo>
                  <a:pt x="0" y="0"/>
                </a:moveTo>
                <a:lnTo>
                  <a:pt x="3901" y="10105"/>
                </a:lnTo>
                <a:cubicBezTo>
                  <a:pt x="5025" y="10105"/>
                  <a:pt x="8876" y="10000"/>
                  <a:pt x="10000" y="1000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3" name="Google Shape;3783;p63"/>
          <p:cNvSpPr/>
          <p:nvPr/>
        </p:nvSpPr>
        <p:spPr>
          <a:xfrm>
            <a:off x="5937250" y="3578225"/>
            <a:ext cx="554037" cy="1878012"/>
          </a:xfrm>
          <a:custGeom>
            <a:rect b="b" l="l" r="r" t="t"/>
            <a:pathLst>
              <a:path extrusionOk="0" h="10000" w="9527">
                <a:moveTo>
                  <a:pt x="0" y="0"/>
                </a:moveTo>
                <a:lnTo>
                  <a:pt x="7757" y="10000"/>
                </a:lnTo>
                <a:lnTo>
                  <a:pt x="9527" y="9969"/>
                </a:lnTo>
              </a:path>
            </a:pathLst>
          </a:custGeom>
          <a:noFill/>
          <a:ln cap="flat" cmpd="sng" w="28575">
            <a:solidFill>
              <a:srgbClr val="FF0000"/>
            </a:solidFill>
            <a:prstDash val="solid"/>
            <a:round/>
            <a:headEnd len="sm" w="sm" type="oval"/>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4" name="Google Shape;3784;p63"/>
          <p:cNvSpPr/>
          <p:nvPr/>
        </p:nvSpPr>
        <p:spPr>
          <a:xfrm>
            <a:off x="6356350" y="4760912"/>
            <a:ext cx="136525" cy="508000"/>
          </a:xfrm>
          <a:custGeom>
            <a:rect b="b" l="l" r="r" t="t"/>
            <a:pathLst>
              <a:path extrusionOk="0" h="10105" w="10000">
                <a:moveTo>
                  <a:pt x="0" y="0"/>
                </a:moveTo>
                <a:lnTo>
                  <a:pt x="3901" y="10105"/>
                </a:lnTo>
                <a:cubicBezTo>
                  <a:pt x="5025" y="10105"/>
                  <a:pt x="8876" y="10000"/>
                  <a:pt x="10000" y="1000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2"/>
                                        </p:tgtEl>
                                        <p:attrNameLst>
                                          <p:attrName>style.visibility</p:attrName>
                                        </p:attrNameLst>
                                      </p:cBhvr>
                                      <p:to>
                                        <p:strVal val="visible"/>
                                      </p:to>
                                    </p:set>
                                    <p:animEffect filter="fade" transition="in">
                                      <p:cBhvr>
                                        <p:cTn dur="500"/>
                                        <p:tgtEl>
                                          <p:spTgt spid="3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9"/>
                                        </p:tgtEl>
                                        <p:attrNameLst>
                                          <p:attrName>style.visibility</p:attrName>
                                        </p:attrNameLst>
                                      </p:cBhvr>
                                      <p:to>
                                        <p:strVal val="visible"/>
                                      </p:to>
                                    </p:set>
                                    <p:animEffect filter="fade" transition="in">
                                      <p:cBhvr>
                                        <p:cTn dur="500"/>
                                        <p:tgtEl>
                                          <p:spTgt spid="3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4"/>
                                        </p:tgtEl>
                                        <p:attrNameLst>
                                          <p:attrName>style.visibility</p:attrName>
                                        </p:attrNameLst>
                                      </p:cBhvr>
                                      <p:to>
                                        <p:strVal val="visible"/>
                                      </p:to>
                                    </p:set>
                                    <p:animEffect filter="fade" transition="in">
                                      <p:cBhvr>
                                        <p:cTn dur="500"/>
                                        <p:tgtEl>
                                          <p:spTgt spid="3784"/>
                                        </p:tgtEl>
                                      </p:cBhvr>
                                    </p:animEffect>
                                  </p:childTnLst>
                                </p:cTn>
                              </p:par>
                              <p:par>
                                <p:cTn fill="hold" nodeType="withEffect" presetClass="entr" presetID="10" presetSubtype="0">
                                  <p:stCondLst>
                                    <p:cond delay="0"/>
                                  </p:stCondLst>
                                  <p:childTnLst>
                                    <p:set>
                                      <p:cBhvr>
                                        <p:cTn dur="1" fill="hold">
                                          <p:stCondLst>
                                            <p:cond delay="0"/>
                                          </p:stCondLst>
                                        </p:cTn>
                                        <p:tgtEl>
                                          <p:spTgt spid="3783"/>
                                        </p:tgtEl>
                                        <p:attrNameLst>
                                          <p:attrName>style.visibility</p:attrName>
                                        </p:attrNameLst>
                                      </p:cBhvr>
                                      <p:to>
                                        <p:strVal val="visible"/>
                                      </p:to>
                                    </p:set>
                                    <p:animEffect filter="fade" transition="in">
                                      <p:cBhvr>
                                        <p:cTn dur="500"/>
                                        <p:tgtEl>
                                          <p:spTgt spid="37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8" name="Shape 3788"/>
        <p:cNvGrpSpPr/>
        <p:nvPr/>
      </p:nvGrpSpPr>
      <p:grpSpPr>
        <a:xfrm>
          <a:off x="0" y="0"/>
          <a:ext cx="0" cy="0"/>
          <a:chOff x="0" y="0"/>
          <a:chExt cx="0" cy="0"/>
        </a:xfrm>
      </p:grpSpPr>
      <p:sp>
        <p:nvSpPr>
          <p:cNvPr id="3789" name="Google Shape;3789;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RAW Data Hazard Solutions</a:t>
            </a:r>
            <a:endParaRPr/>
          </a:p>
        </p:txBody>
      </p:sp>
      <p:sp>
        <p:nvSpPr>
          <p:cNvPr id="3790" name="Google Shape;3790;p64"/>
          <p:cNvSpPr txBox="1"/>
          <p:nvPr>
            <p:ph idx="1" type="body"/>
          </p:nvPr>
        </p:nvSpPr>
        <p:spPr>
          <a:xfrm>
            <a:off x="457200" y="1600200"/>
            <a:ext cx="8229600" cy="3908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For the following code, detect the hazard, if any.</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lw $s0, 20($t1)</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sub $t2, $s0,$t3</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Is forwarding useful?</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If an R-type instruction following a load uses the result of the load – called </a:t>
            </a:r>
            <a:r>
              <a:rPr b="0" i="1" lang="en-US" sz="2800" u="none">
                <a:solidFill>
                  <a:schemeClr val="dk1"/>
                </a:solidFill>
                <a:latin typeface="Arial"/>
                <a:ea typeface="Arial"/>
                <a:cs typeface="Arial"/>
                <a:sym typeface="Arial"/>
              </a:rPr>
              <a:t>load-use data hazard</a:t>
            </a:r>
            <a:endParaRPr b="0" i="0" sz="2800" u="none">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4" name="Shape 3794"/>
        <p:cNvGrpSpPr/>
        <p:nvPr/>
      </p:nvGrpSpPr>
      <p:grpSpPr>
        <a:xfrm>
          <a:off x="0" y="0"/>
          <a:ext cx="0" cy="0"/>
          <a:chOff x="0" y="0"/>
          <a:chExt cx="0" cy="0"/>
        </a:xfrm>
      </p:grpSpPr>
      <p:grpSp>
        <p:nvGrpSpPr>
          <p:cNvPr id="3795" name="Google Shape;3795;p65"/>
          <p:cNvGrpSpPr/>
          <p:nvPr/>
        </p:nvGrpSpPr>
        <p:grpSpPr>
          <a:xfrm>
            <a:off x="549275" y="596900"/>
            <a:ext cx="7748586" cy="5668962"/>
            <a:chOff x="548698" y="597584"/>
            <a:chExt cx="7748588" cy="5667742"/>
          </a:xfrm>
        </p:grpSpPr>
        <p:grpSp>
          <p:nvGrpSpPr>
            <p:cNvPr id="3796" name="Google Shape;3796;p65"/>
            <p:cNvGrpSpPr/>
            <p:nvPr/>
          </p:nvGrpSpPr>
          <p:grpSpPr>
            <a:xfrm>
              <a:off x="5286849" y="5714207"/>
              <a:ext cx="606446" cy="547688"/>
              <a:chOff x="3498253" y="3932239"/>
              <a:chExt cx="606446" cy="547688"/>
            </a:xfrm>
          </p:grpSpPr>
          <p:grpSp>
            <p:nvGrpSpPr>
              <p:cNvPr id="3797" name="Google Shape;3797;p65"/>
              <p:cNvGrpSpPr/>
              <p:nvPr/>
            </p:nvGrpSpPr>
            <p:grpSpPr>
              <a:xfrm>
                <a:off x="3498253" y="4022727"/>
                <a:ext cx="522919" cy="365125"/>
                <a:chOff x="3498253" y="4022727"/>
                <a:chExt cx="522919" cy="365125"/>
              </a:xfrm>
            </p:grpSpPr>
            <p:cxnSp>
              <p:nvCxnSpPr>
                <p:cNvPr id="3798" name="Google Shape;3798;p65"/>
                <p:cNvCxnSpPr/>
                <p:nvPr/>
              </p:nvCxnSpPr>
              <p:spPr>
                <a:xfrm>
                  <a:off x="3498253" y="4152902"/>
                  <a:ext cx="99984" cy="0"/>
                </a:xfrm>
                <a:prstGeom prst="straightConnector1">
                  <a:avLst/>
                </a:prstGeom>
                <a:noFill/>
                <a:ln cap="flat" cmpd="sng" w="12700">
                  <a:solidFill>
                    <a:schemeClr val="dk1"/>
                  </a:solidFill>
                  <a:prstDash val="solid"/>
                  <a:miter lim="800000"/>
                  <a:headEnd len="med" w="med" type="none"/>
                  <a:tailEnd len="med" w="med" type="none"/>
                </a:ln>
              </p:spPr>
            </p:cxnSp>
            <p:cxnSp>
              <p:nvCxnSpPr>
                <p:cNvPr id="3799" name="Google Shape;3799;p65"/>
                <p:cNvCxnSpPr/>
                <p:nvPr/>
              </p:nvCxnSpPr>
              <p:spPr>
                <a:xfrm>
                  <a:off x="3498253" y="4273552"/>
                  <a:ext cx="100888" cy="0"/>
                </a:xfrm>
                <a:prstGeom prst="straightConnector1">
                  <a:avLst/>
                </a:prstGeom>
                <a:noFill/>
                <a:ln cap="flat" cmpd="sng" w="12700">
                  <a:solidFill>
                    <a:schemeClr val="dk1"/>
                  </a:solidFill>
                  <a:prstDash val="solid"/>
                  <a:miter lim="800000"/>
                  <a:headEnd len="med" w="med" type="none"/>
                  <a:tailEnd len="med" w="med" type="none"/>
                </a:ln>
              </p:spPr>
            </p:cxnSp>
            <p:sp>
              <p:nvSpPr>
                <p:cNvPr id="3800" name="Google Shape;3800;p65"/>
                <p:cNvSpPr txBox="1"/>
                <p:nvPr/>
              </p:nvSpPr>
              <p:spPr>
                <a:xfrm>
                  <a:off x="3597676" y="4022727"/>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801" name="Google Shape;3801;p65"/>
                <p:cNvGrpSpPr/>
                <p:nvPr/>
              </p:nvGrpSpPr>
              <p:grpSpPr>
                <a:xfrm>
                  <a:off x="3936180" y="4116389"/>
                  <a:ext cx="84992" cy="182563"/>
                  <a:chOff x="2544" y="3197"/>
                  <a:chExt cx="202" cy="115"/>
                </a:xfrm>
              </p:grpSpPr>
              <p:cxnSp>
                <p:nvCxnSpPr>
                  <p:cNvPr id="3802" name="Google Shape;3802;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803" name="Google Shape;3803;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804" name="Google Shape;3804;p65"/>
              <p:cNvSpPr txBox="1"/>
              <p:nvPr/>
            </p:nvSpPr>
            <p:spPr>
              <a:xfrm>
                <a:off x="4019707" y="3932239"/>
                <a:ext cx="84992"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05" name="Google Shape;3805;p65"/>
            <p:cNvGrpSpPr/>
            <p:nvPr/>
          </p:nvGrpSpPr>
          <p:grpSpPr>
            <a:xfrm>
              <a:off x="4700549" y="5117308"/>
              <a:ext cx="606446" cy="547688"/>
              <a:chOff x="3498253" y="3932239"/>
              <a:chExt cx="606446" cy="547688"/>
            </a:xfrm>
          </p:grpSpPr>
          <p:grpSp>
            <p:nvGrpSpPr>
              <p:cNvPr id="3806" name="Google Shape;3806;p65"/>
              <p:cNvGrpSpPr/>
              <p:nvPr/>
            </p:nvGrpSpPr>
            <p:grpSpPr>
              <a:xfrm>
                <a:off x="3498253" y="4022727"/>
                <a:ext cx="522919" cy="365125"/>
                <a:chOff x="3498253" y="4022727"/>
                <a:chExt cx="522919" cy="365125"/>
              </a:xfrm>
            </p:grpSpPr>
            <p:cxnSp>
              <p:nvCxnSpPr>
                <p:cNvPr id="3807" name="Google Shape;3807;p65"/>
                <p:cNvCxnSpPr/>
                <p:nvPr/>
              </p:nvCxnSpPr>
              <p:spPr>
                <a:xfrm>
                  <a:off x="3498253" y="4152902"/>
                  <a:ext cx="99984" cy="0"/>
                </a:xfrm>
                <a:prstGeom prst="straightConnector1">
                  <a:avLst/>
                </a:prstGeom>
                <a:noFill/>
                <a:ln cap="flat" cmpd="sng" w="12700">
                  <a:solidFill>
                    <a:schemeClr val="dk1"/>
                  </a:solidFill>
                  <a:prstDash val="solid"/>
                  <a:miter lim="800000"/>
                  <a:headEnd len="med" w="med" type="none"/>
                  <a:tailEnd len="med" w="med" type="none"/>
                </a:ln>
              </p:spPr>
            </p:cxnSp>
            <p:cxnSp>
              <p:nvCxnSpPr>
                <p:cNvPr id="3808" name="Google Shape;3808;p65"/>
                <p:cNvCxnSpPr/>
                <p:nvPr/>
              </p:nvCxnSpPr>
              <p:spPr>
                <a:xfrm>
                  <a:off x="3498253" y="4273552"/>
                  <a:ext cx="100888" cy="0"/>
                </a:xfrm>
                <a:prstGeom prst="straightConnector1">
                  <a:avLst/>
                </a:prstGeom>
                <a:noFill/>
                <a:ln cap="flat" cmpd="sng" w="12700">
                  <a:solidFill>
                    <a:schemeClr val="dk1"/>
                  </a:solidFill>
                  <a:prstDash val="solid"/>
                  <a:miter lim="800000"/>
                  <a:headEnd len="med" w="med" type="none"/>
                  <a:tailEnd len="med" w="med" type="none"/>
                </a:ln>
              </p:spPr>
            </p:cxnSp>
            <p:sp>
              <p:nvSpPr>
                <p:cNvPr id="3809" name="Google Shape;3809;p65"/>
                <p:cNvSpPr txBox="1"/>
                <p:nvPr/>
              </p:nvSpPr>
              <p:spPr>
                <a:xfrm>
                  <a:off x="3597676" y="4022727"/>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810" name="Google Shape;3810;p65"/>
                <p:cNvGrpSpPr/>
                <p:nvPr/>
              </p:nvGrpSpPr>
              <p:grpSpPr>
                <a:xfrm>
                  <a:off x="3936180" y="4116389"/>
                  <a:ext cx="84992" cy="182563"/>
                  <a:chOff x="2544" y="3197"/>
                  <a:chExt cx="202" cy="115"/>
                </a:xfrm>
              </p:grpSpPr>
              <p:cxnSp>
                <p:nvCxnSpPr>
                  <p:cNvPr id="3811" name="Google Shape;3811;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812" name="Google Shape;3812;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813" name="Google Shape;3813;p65"/>
              <p:cNvSpPr txBox="1"/>
              <p:nvPr/>
            </p:nvSpPr>
            <p:spPr>
              <a:xfrm>
                <a:off x="4019707" y="3932239"/>
                <a:ext cx="84992"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14" name="Google Shape;3814;p65"/>
            <p:cNvGrpSpPr/>
            <p:nvPr/>
          </p:nvGrpSpPr>
          <p:grpSpPr>
            <a:xfrm>
              <a:off x="4107666" y="4528672"/>
              <a:ext cx="591454" cy="547688"/>
              <a:chOff x="3513245" y="3932239"/>
              <a:chExt cx="591454" cy="547688"/>
            </a:xfrm>
          </p:grpSpPr>
          <p:grpSp>
            <p:nvGrpSpPr>
              <p:cNvPr id="3815" name="Google Shape;3815;p65"/>
              <p:cNvGrpSpPr/>
              <p:nvPr/>
            </p:nvGrpSpPr>
            <p:grpSpPr>
              <a:xfrm>
                <a:off x="3513245" y="4022727"/>
                <a:ext cx="507927" cy="365125"/>
                <a:chOff x="3513245" y="4022727"/>
                <a:chExt cx="507927" cy="365125"/>
              </a:xfrm>
            </p:grpSpPr>
            <p:cxnSp>
              <p:nvCxnSpPr>
                <p:cNvPr id="3816" name="Google Shape;3816;p65"/>
                <p:cNvCxnSpPr/>
                <p:nvPr/>
              </p:nvCxnSpPr>
              <p:spPr>
                <a:xfrm>
                  <a:off x="3513245" y="4152902"/>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817" name="Google Shape;3817;p65"/>
                <p:cNvCxnSpPr/>
                <p:nvPr/>
              </p:nvCxnSpPr>
              <p:spPr>
                <a:xfrm>
                  <a:off x="3514149" y="4273552"/>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818" name="Google Shape;3818;p65"/>
                <p:cNvSpPr txBox="1"/>
                <p:nvPr/>
              </p:nvSpPr>
              <p:spPr>
                <a:xfrm>
                  <a:off x="3597676" y="4022727"/>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819" name="Google Shape;3819;p65"/>
                <p:cNvGrpSpPr/>
                <p:nvPr/>
              </p:nvGrpSpPr>
              <p:grpSpPr>
                <a:xfrm>
                  <a:off x="3936180" y="4116389"/>
                  <a:ext cx="84992" cy="182563"/>
                  <a:chOff x="2544" y="3197"/>
                  <a:chExt cx="202" cy="115"/>
                </a:xfrm>
              </p:grpSpPr>
              <p:cxnSp>
                <p:nvCxnSpPr>
                  <p:cNvPr id="3820" name="Google Shape;3820;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821" name="Google Shape;3821;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822" name="Google Shape;3822;p65"/>
              <p:cNvSpPr txBox="1"/>
              <p:nvPr/>
            </p:nvSpPr>
            <p:spPr>
              <a:xfrm>
                <a:off x="4019707" y="3932239"/>
                <a:ext cx="84992"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3823" name="Google Shape;3823;p65"/>
            <p:cNvCxnSpPr/>
            <p:nvPr/>
          </p:nvCxnSpPr>
          <p:spPr>
            <a:xfrm>
              <a:off x="716973" y="3657601"/>
              <a:ext cx="0" cy="2514600"/>
            </a:xfrm>
            <a:prstGeom prst="straightConnector1">
              <a:avLst/>
            </a:prstGeom>
            <a:noFill/>
            <a:ln cap="flat" cmpd="sng" w="12700">
              <a:solidFill>
                <a:schemeClr val="dk1"/>
              </a:solidFill>
              <a:prstDash val="solid"/>
              <a:miter lim="800000"/>
              <a:headEnd len="med" w="med" type="none"/>
              <a:tailEnd len="med" w="med" type="triangle"/>
            </a:ln>
          </p:spPr>
        </p:cxnSp>
        <p:cxnSp>
          <p:nvCxnSpPr>
            <p:cNvPr id="3824" name="Google Shape;3824;p65"/>
            <p:cNvCxnSpPr/>
            <p:nvPr/>
          </p:nvCxnSpPr>
          <p:spPr>
            <a:xfrm>
              <a:off x="655061" y="3716339"/>
              <a:ext cx="7642226" cy="0"/>
            </a:xfrm>
            <a:prstGeom prst="straightConnector1">
              <a:avLst/>
            </a:prstGeom>
            <a:noFill/>
            <a:ln cap="flat" cmpd="sng" w="12700">
              <a:solidFill>
                <a:schemeClr val="dk1"/>
              </a:solidFill>
              <a:prstDash val="solid"/>
              <a:miter lim="800000"/>
              <a:headEnd len="med" w="med" type="none"/>
              <a:tailEnd len="med" w="med" type="triangle"/>
            </a:ln>
          </p:spPr>
        </p:cxnSp>
        <p:sp>
          <p:nvSpPr>
            <p:cNvPr id="3825" name="Google Shape;3825;p65"/>
            <p:cNvSpPr txBox="1"/>
            <p:nvPr/>
          </p:nvSpPr>
          <p:spPr>
            <a:xfrm>
              <a:off x="1188461" y="3565526"/>
              <a:ext cx="1392238"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Time (cycles)</a:t>
              </a:r>
              <a:endParaRPr/>
            </a:p>
          </p:txBody>
        </p:sp>
        <p:sp>
          <p:nvSpPr>
            <p:cNvPr id="3826" name="Google Shape;3826;p65"/>
            <p:cNvSpPr txBox="1"/>
            <p:nvPr/>
          </p:nvSpPr>
          <p:spPr>
            <a:xfrm rot="-5400000">
              <a:off x="-265689" y="4700588"/>
              <a:ext cx="1965325" cy="33655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Program Order</a:t>
              </a:r>
              <a:endParaRPr/>
            </a:p>
          </p:txBody>
        </p:sp>
        <p:sp>
          <p:nvSpPr>
            <p:cNvPr id="3827" name="Google Shape;3827;p65"/>
            <p:cNvSpPr txBox="1"/>
            <p:nvPr/>
          </p:nvSpPr>
          <p:spPr>
            <a:xfrm>
              <a:off x="3572886"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CC2</a:t>
              </a:r>
              <a:endParaRPr/>
            </a:p>
          </p:txBody>
        </p:sp>
        <p:sp>
          <p:nvSpPr>
            <p:cNvPr id="3828" name="Google Shape;3828;p65"/>
            <p:cNvSpPr txBox="1"/>
            <p:nvPr/>
          </p:nvSpPr>
          <p:spPr>
            <a:xfrm>
              <a:off x="1012248" y="4616451"/>
              <a:ext cx="1754188"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$s4,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$t5</a:t>
              </a:r>
              <a:endParaRPr/>
            </a:p>
          </p:txBody>
        </p:sp>
        <p:grpSp>
          <p:nvGrpSpPr>
            <p:cNvPr id="3829" name="Google Shape;3829;p65"/>
            <p:cNvGrpSpPr/>
            <p:nvPr/>
          </p:nvGrpSpPr>
          <p:grpSpPr>
            <a:xfrm>
              <a:off x="3513245" y="3932239"/>
              <a:ext cx="591454" cy="547688"/>
              <a:chOff x="3513245" y="3932239"/>
              <a:chExt cx="591454" cy="547688"/>
            </a:xfrm>
          </p:grpSpPr>
          <p:grpSp>
            <p:nvGrpSpPr>
              <p:cNvPr id="3830" name="Google Shape;3830;p65"/>
              <p:cNvGrpSpPr/>
              <p:nvPr/>
            </p:nvGrpSpPr>
            <p:grpSpPr>
              <a:xfrm>
                <a:off x="3513245" y="4022727"/>
                <a:ext cx="507927" cy="365125"/>
                <a:chOff x="3513245" y="4022727"/>
                <a:chExt cx="507927" cy="365125"/>
              </a:xfrm>
            </p:grpSpPr>
            <p:cxnSp>
              <p:nvCxnSpPr>
                <p:cNvPr id="3831" name="Google Shape;3831;p65"/>
                <p:cNvCxnSpPr/>
                <p:nvPr/>
              </p:nvCxnSpPr>
              <p:spPr>
                <a:xfrm>
                  <a:off x="3513245" y="4152902"/>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832" name="Google Shape;3832;p65"/>
                <p:cNvCxnSpPr/>
                <p:nvPr/>
              </p:nvCxnSpPr>
              <p:spPr>
                <a:xfrm>
                  <a:off x="3514149" y="4273552"/>
                  <a:ext cx="84992" cy="0"/>
                </a:xfrm>
                <a:prstGeom prst="straightConnector1">
                  <a:avLst/>
                </a:prstGeom>
                <a:noFill/>
                <a:ln cap="flat" cmpd="sng" w="12700">
                  <a:solidFill>
                    <a:schemeClr val="dk1"/>
                  </a:solidFill>
                  <a:prstDash val="solid"/>
                  <a:miter lim="800000"/>
                  <a:headEnd len="med" w="med" type="none"/>
                  <a:tailEnd len="med" w="med" type="none"/>
                </a:ln>
              </p:spPr>
            </p:cxnSp>
            <p:sp>
              <p:nvSpPr>
                <p:cNvPr id="3833" name="Google Shape;3833;p65"/>
                <p:cNvSpPr txBox="1"/>
                <p:nvPr/>
              </p:nvSpPr>
              <p:spPr>
                <a:xfrm>
                  <a:off x="3597676" y="4022727"/>
                  <a:ext cx="338504"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834" name="Google Shape;3834;p65"/>
                <p:cNvGrpSpPr/>
                <p:nvPr/>
              </p:nvGrpSpPr>
              <p:grpSpPr>
                <a:xfrm>
                  <a:off x="3936180" y="4116389"/>
                  <a:ext cx="84992" cy="182563"/>
                  <a:chOff x="2544" y="3197"/>
                  <a:chExt cx="202" cy="115"/>
                </a:xfrm>
              </p:grpSpPr>
              <p:cxnSp>
                <p:nvCxnSpPr>
                  <p:cNvPr id="3835" name="Google Shape;3835;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836" name="Google Shape;3836;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837" name="Google Shape;3837;p65"/>
              <p:cNvSpPr txBox="1"/>
              <p:nvPr/>
            </p:nvSpPr>
            <p:spPr>
              <a:xfrm>
                <a:off x="4019707" y="3932239"/>
                <a:ext cx="84992"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38" name="Google Shape;3838;p65"/>
            <p:cNvGrpSpPr/>
            <p:nvPr/>
          </p:nvGrpSpPr>
          <p:grpSpPr>
            <a:xfrm>
              <a:off x="3597676" y="4525964"/>
              <a:ext cx="507023" cy="547688"/>
              <a:chOff x="1910" y="2102"/>
              <a:chExt cx="346" cy="345"/>
            </a:xfrm>
          </p:grpSpPr>
          <p:cxnSp>
            <p:nvCxnSpPr>
              <p:cNvPr id="3839" name="Google Shape;3839;p65"/>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840" name="Google Shape;3840;p65"/>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41" name="Google Shape;3841;p65"/>
              <p:cNvSpPr txBox="1"/>
              <p:nvPr/>
            </p:nvSpPr>
            <p:spPr>
              <a:xfrm>
                <a:off x="1910" y="215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sp>
          <p:nvSpPr>
            <p:cNvPr id="3842" name="Google Shape;3842;p65"/>
            <p:cNvSpPr txBox="1"/>
            <p:nvPr/>
          </p:nvSpPr>
          <p:spPr>
            <a:xfrm>
              <a:off x="4165024"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CC3</a:t>
              </a:r>
              <a:endParaRPr/>
            </a:p>
          </p:txBody>
        </p:sp>
        <p:sp>
          <p:nvSpPr>
            <p:cNvPr id="3843" name="Google Shape;3843;p65"/>
            <p:cNvSpPr txBox="1"/>
            <p:nvPr/>
          </p:nvSpPr>
          <p:spPr>
            <a:xfrm>
              <a:off x="1012248" y="5211764"/>
              <a:ext cx="1754188"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	$t6, $t3, </a:t>
              </a:r>
              <a:r>
                <a:rPr b="0" i="0" lang="en-US" sz="1600" u="none">
                  <a:solidFill>
                    <a:srgbClr val="FF0000"/>
                  </a:solidFill>
                  <a:latin typeface="Comic Sans MS"/>
                  <a:ea typeface="Comic Sans MS"/>
                  <a:cs typeface="Comic Sans MS"/>
                  <a:sym typeface="Comic Sans MS"/>
                </a:rPr>
                <a:t>$s2</a:t>
              </a:r>
              <a:endParaRPr/>
            </a:p>
          </p:txBody>
        </p:sp>
        <p:grpSp>
          <p:nvGrpSpPr>
            <p:cNvPr id="3844" name="Google Shape;3844;p65"/>
            <p:cNvGrpSpPr/>
            <p:nvPr/>
          </p:nvGrpSpPr>
          <p:grpSpPr>
            <a:xfrm>
              <a:off x="4104699" y="3932239"/>
              <a:ext cx="590550" cy="547688"/>
              <a:chOff x="2659" y="2102"/>
              <a:chExt cx="403" cy="345"/>
            </a:xfrm>
          </p:grpSpPr>
          <p:grpSp>
            <p:nvGrpSpPr>
              <p:cNvPr id="3845" name="Google Shape;3845;p65"/>
              <p:cNvGrpSpPr/>
              <p:nvPr/>
            </p:nvGrpSpPr>
            <p:grpSpPr>
              <a:xfrm>
                <a:off x="2659" y="2131"/>
                <a:ext cx="346" cy="288"/>
                <a:chOff x="2659" y="2131"/>
                <a:chExt cx="346" cy="288"/>
              </a:xfrm>
            </p:grpSpPr>
            <p:sp>
              <p:nvSpPr>
                <p:cNvPr id="3846" name="Google Shape;3846;p65"/>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47" name="Google Shape;3847;p65"/>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848" name="Google Shape;3848;p65"/>
                <p:cNvGrpSpPr/>
                <p:nvPr/>
              </p:nvGrpSpPr>
              <p:grpSpPr>
                <a:xfrm>
                  <a:off x="2659" y="2218"/>
                  <a:ext cx="58" cy="115"/>
                  <a:chOff x="2544" y="3197"/>
                  <a:chExt cx="202" cy="115"/>
                </a:xfrm>
              </p:grpSpPr>
              <p:cxnSp>
                <p:nvCxnSpPr>
                  <p:cNvPr id="3849" name="Google Shape;3849;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850" name="Google Shape;3850;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851" name="Google Shape;3851;p65"/>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852" name="Google Shape;3852;p65"/>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53" name="Google Shape;3853;p65"/>
            <p:cNvGrpSpPr/>
            <p:nvPr/>
          </p:nvGrpSpPr>
          <p:grpSpPr>
            <a:xfrm>
              <a:off x="4188226" y="5119689"/>
              <a:ext cx="507023" cy="547688"/>
              <a:chOff x="1910" y="2102"/>
              <a:chExt cx="346" cy="345"/>
            </a:xfrm>
          </p:grpSpPr>
          <p:cxnSp>
            <p:nvCxnSpPr>
              <p:cNvPr id="3854" name="Google Shape;3854;p65"/>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3855" name="Google Shape;3855;p65"/>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56" name="Google Shape;3856;p65"/>
              <p:cNvSpPr txBox="1"/>
              <p:nvPr/>
            </p:nvSpPr>
            <p:spPr>
              <a:xfrm>
                <a:off x="1910" y="215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sp>
          <p:nvSpPr>
            <p:cNvPr id="3857" name="Google Shape;3857;p65"/>
            <p:cNvSpPr txBox="1"/>
            <p:nvPr/>
          </p:nvSpPr>
          <p:spPr>
            <a:xfrm>
              <a:off x="5936674"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CC6</a:t>
              </a:r>
              <a:endParaRPr/>
            </a:p>
          </p:txBody>
        </p:sp>
        <p:grpSp>
          <p:nvGrpSpPr>
            <p:cNvPr id="3858" name="Google Shape;3858;p65"/>
            <p:cNvGrpSpPr/>
            <p:nvPr/>
          </p:nvGrpSpPr>
          <p:grpSpPr>
            <a:xfrm>
              <a:off x="5892224" y="4616446"/>
              <a:ext cx="423863" cy="365125"/>
              <a:chOff x="3465" y="2159"/>
              <a:chExt cx="289" cy="230"/>
            </a:xfrm>
          </p:grpSpPr>
          <p:sp>
            <p:nvSpPr>
              <p:cNvPr id="3859" name="Google Shape;3859;p65"/>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860" name="Google Shape;3860;p65"/>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861" name="Google Shape;3861;p65"/>
            <p:cNvCxnSpPr/>
            <p:nvPr/>
          </p:nvCxnSpPr>
          <p:spPr>
            <a:xfrm>
              <a:off x="6314342" y="5394327"/>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862" name="Google Shape;3862;p65"/>
            <p:cNvGrpSpPr/>
            <p:nvPr/>
          </p:nvGrpSpPr>
          <p:grpSpPr>
            <a:xfrm>
              <a:off x="5975768" y="5210177"/>
              <a:ext cx="338574" cy="366713"/>
              <a:chOff x="1910" y="3139"/>
              <a:chExt cx="231" cy="231"/>
            </a:xfrm>
          </p:grpSpPr>
          <p:sp>
            <p:nvSpPr>
              <p:cNvPr id="3863" name="Google Shape;3863;p65"/>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4" name="Google Shape;3864;p65"/>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865" name="Google Shape;3865;p65"/>
            <p:cNvSpPr txBox="1"/>
            <p:nvPr/>
          </p:nvSpPr>
          <p:spPr>
            <a:xfrm>
              <a:off x="6399352" y="5119689"/>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66" name="Google Shape;3866;p65"/>
            <p:cNvCxnSpPr/>
            <p:nvPr/>
          </p:nvCxnSpPr>
          <p:spPr>
            <a:xfrm>
              <a:off x="5892224" y="5394327"/>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867" name="Google Shape;3867;p65"/>
            <p:cNvGrpSpPr/>
            <p:nvPr/>
          </p:nvGrpSpPr>
          <p:grpSpPr>
            <a:xfrm>
              <a:off x="5892224" y="5761039"/>
              <a:ext cx="507023" cy="457200"/>
              <a:chOff x="2659" y="2131"/>
              <a:chExt cx="346" cy="288"/>
            </a:xfrm>
          </p:grpSpPr>
          <p:sp>
            <p:nvSpPr>
              <p:cNvPr id="3868" name="Google Shape;3868;p65"/>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69" name="Google Shape;3869;p65"/>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870" name="Google Shape;3870;p65"/>
              <p:cNvGrpSpPr/>
              <p:nvPr/>
            </p:nvGrpSpPr>
            <p:grpSpPr>
              <a:xfrm>
                <a:off x="2659" y="2218"/>
                <a:ext cx="58" cy="115"/>
                <a:chOff x="2544" y="3197"/>
                <a:chExt cx="202" cy="115"/>
              </a:xfrm>
            </p:grpSpPr>
            <p:cxnSp>
              <p:nvCxnSpPr>
                <p:cNvPr id="3871" name="Google Shape;3871;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872" name="Google Shape;3872;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873" name="Google Shape;3873;p65"/>
            <p:cNvSpPr txBox="1"/>
            <p:nvPr/>
          </p:nvSpPr>
          <p:spPr>
            <a:xfrm>
              <a:off x="6019712" y="5899151"/>
              <a:ext cx="294542"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874" name="Google Shape;3874;p65"/>
            <p:cNvSpPr txBox="1"/>
            <p:nvPr/>
          </p:nvSpPr>
          <p:spPr>
            <a:xfrm>
              <a:off x="6399247" y="5715001"/>
              <a:ext cx="8352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75" name="Google Shape;3875;p65"/>
            <p:cNvSpPr txBox="1"/>
            <p:nvPr/>
          </p:nvSpPr>
          <p:spPr>
            <a:xfrm>
              <a:off x="6527224"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CC7</a:t>
              </a:r>
              <a:endParaRPr/>
            </a:p>
          </p:txBody>
        </p:sp>
        <p:grpSp>
          <p:nvGrpSpPr>
            <p:cNvPr id="3876" name="Google Shape;3876;p65"/>
            <p:cNvGrpSpPr/>
            <p:nvPr/>
          </p:nvGrpSpPr>
          <p:grpSpPr>
            <a:xfrm>
              <a:off x="5309449" y="4024309"/>
              <a:ext cx="1597186" cy="1550988"/>
              <a:chOff x="2665" y="1412"/>
              <a:chExt cx="1089" cy="977"/>
            </a:xfrm>
          </p:grpSpPr>
          <p:sp>
            <p:nvSpPr>
              <p:cNvPr id="3877" name="Google Shape;3877;p65"/>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878" name="Google Shape;3878;p65"/>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sp>
            <p:nvSpPr>
              <p:cNvPr id="3879" name="Google Shape;3879;p65"/>
              <p:cNvSpPr txBox="1"/>
              <p:nvPr/>
            </p:nvSpPr>
            <p:spPr>
              <a:xfrm>
                <a:off x="2723" y="1412"/>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880" name="Google Shape;3880;p65"/>
              <p:cNvCxnSpPr/>
              <p:nvPr/>
            </p:nvCxnSpPr>
            <p:spPr>
              <a:xfrm>
                <a:off x="2665" y="1527"/>
                <a:ext cx="58"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881" name="Google Shape;3881;p65"/>
            <p:cNvCxnSpPr/>
            <p:nvPr/>
          </p:nvCxnSpPr>
          <p:spPr>
            <a:xfrm>
              <a:off x="6904892" y="5989639"/>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882" name="Google Shape;3882;p65"/>
            <p:cNvGrpSpPr/>
            <p:nvPr/>
          </p:nvGrpSpPr>
          <p:grpSpPr>
            <a:xfrm>
              <a:off x="6566318" y="5805489"/>
              <a:ext cx="338574" cy="366713"/>
              <a:chOff x="1910" y="3139"/>
              <a:chExt cx="231" cy="231"/>
            </a:xfrm>
          </p:grpSpPr>
          <p:sp>
            <p:nvSpPr>
              <p:cNvPr id="3883" name="Google Shape;3883;p65"/>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84" name="Google Shape;3884;p65"/>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885" name="Google Shape;3885;p65"/>
            <p:cNvSpPr txBox="1"/>
            <p:nvPr/>
          </p:nvSpPr>
          <p:spPr>
            <a:xfrm>
              <a:off x="6989902" y="5715001"/>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86" name="Google Shape;3886;p65"/>
            <p:cNvCxnSpPr/>
            <p:nvPr/>
          </p:nvCxnSpPr>
          <p:spPr>
            <a:xfrm>
              <a:off x="6482774" y="5989639"/>
              <a:ext cx="85010" cy="0"/>
            </a:xfrm>
            <a:prstGeom prst="straightConnector1">
              <a:avLst/>
            </a:prstGeom>
            <a:noFill/>
            <a:ln cap="flat" cmpd="sng" w="28575">
              <a:solidFill>
                <a:schemeClr val="dk1"/>
              </a:solidFill>
              <a:prstDash val="solid"/>
              <a:miter lim="800000"/>
              <a:headEnd len="med" w="med" type="none"/>
              <a:tailEnd len="med" w="med" type="none"/>
            </a:ln>
          </p:spPr>
        </p:cxnSp>
        <p:sp>
          <p:nvSpPr>
            <p:cNvPr id="3887" name="Google Shape;3887;p65"/>
            <p:cNvSpPr txBox="1"/>
            <p:nvPr/>
          </p:nvSpPr>
          <p:spPr>
            <a:xfrm>
              <a:off x="7119362"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CC8</a:t>
              </a:r>
              <a:endParaRPr/>
            </a:p>
          </p:txBody>
        </p:sp>
        <p:grpSp>
          <p:nvGrpSpPr>
            <p:cNvPr id="3888" name="Google Shape;3888;p65"/>
            <p:cNvGrpSpPr/>
            <p:nvPr/>
          </p:nvGrpSpPr>
          <p:grpSpPr>
            <a:xfrm>
              <a:off x="7073324" y="5805484"/>
              <a:ext cx="423863" cy="365125"/>
              <a:chOff x="3465" y="2159"/>
              <a:chExt cx="289" cy="230"/>
            </a:xfrm>
          </p:grpSpPr>
          <p:sp>
            <p:nvSpPr>
              <p:cNvPr id="3889" name="Google Shape;3889;p65"/>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890" name="Google Shape;3890;p65"/>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sp>
          <p:nvSpPr>
            <p:cNvPr id="3891" name="Google Shape;3891;p65"/>
            <p:cNvSpPr txBox="1"/>
            <p:nvPr/>
          </p:nvSpPr>
          <p:spPr>
            <a:xfrm>
              <a:off x="999548" y="4022726"/>
              <a:ext cx="1652588"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20($t1)</a:t>
              </a:r>
              <a:endParaRPr/>
            </a:p>
          </p:txBody>
        </p:sp>
        <p:cxnSp>
          <p:nvCxnSpPr>
            <p:cNvPr id="3892" name="Google Shape;3892;p65"/>
            <p:cNvCxnSpPr/>
            <p:nvPr/>
          </p:nvCxnSpPr>
          <p:spPr>
            <a:xfrm>
              <a:off x="2921629" y="4205289"/>
              <a:ext cx="83511" cy="0"/>
            </a:xfrm>
            <a:prstGeom prst="straightConnector1">
              <a:avLst/>
            </a:prstGeom>
            <a:noFill/>
            <a:ln cap="flat" cmpd="sng" w="28575">
              <a:solidFill>
                <a:schemeClr val="dk1"/>
              </a:solidFill>
              <a:prstDash val="solid"/>
              <a:miter lim="800000"/>
              <a:headEnd len="med" w="med" type="none"/>
              <a:tailEnd len="med" w="med" type="none"/>
            </a:ln>
          </p:spPr>
        </p:cxnSp>
        <p:cxnSp>
          <p:nvCxnSpPr>
            <p:cNvPr id="3893" name="Google Shape;3893;p65"/>
            <p:cNvCxnSpPr/>
            <p:nvPr/>
          </p:nvCxnSpPr>
          <p:spPr>
            <a:xfrm>
              <a:off x="3346511" y="4206877"/>
              <a:ext cx="83511" cy="0"/>
            </a:xfrm>
            <a:prstGeom prst="straightConnector1">
              <a:avLst/>
            </a:prstGeom>
            <a:noFill/>
            <a:ln cap="flat" cmpd="sng" w="28575">
              <a:solidFill>
                <a:schemeClr val="dk1"/>
              </a:solidFill>
              <a:prstDash val="solid"/>
              <a:miter lim="800000"/>
              <a:headEnd len="med" w="med" type="none"/>
              <a:tailEnd len="med" w="med" type="none"/>
            </a:ln>
          </p:spPr>
        </p:cxnSp>
        <p:sp>
          <p:nvSpPr>
            <p:cNvPr id="3894" name="Google Shape;3894;p65"/>
            <p:cNvSpPr txBox="1"/>
            <p:nvPr/>
          </p:nvSpPr>
          <p:spPr>
            <a:xfrm>
              <a:off x="3430023" y="3932239"/>
              <a:ext cx="84976"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95" name="Google Shape;3895;p65"/>
            <p:cNvSpPr txBox="1"/>
            <p:nvPr/>
          </p:nvSpPr>
          <p:spPr>
            <a:xfrm>
              <a:off x="3008071" y="4022720"/>
              <a:ext cx="338441"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sp>
          <p:nvSpPr>
            <p:cNvPr id="3896" name="Google Shape;3896;p65"/>
            <p:cNvSpPr txBox="1"/>
            <p:nvPr/>
          </p:nvSpPr>
          <p:spPr>
            <a:xfrm>
              <a:off x="2841048" y="3932239"/>
              <a:ext cx="84976"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97" name="Google Shape;3897;p65"/>
            <p:cNvCxnSpPr/>
            <p:nvPr/>
          </p:nvCxnSpPr>
          <p:spPr>
            <a:xfrm>
              <a:off x="3512069" y="4794252"/>
              <a:ext cx="83511" cy="0"/>
            </a:xfrm>
            <a:prstGeom prst="straightConnector1">
              <a:avLst/>
            </a:prstGeom>
            <a:noFill/>
            <a:ln cap="flat" cmpd="sng" w="28575">
              <a:solidFill>
                <a:schemeClr val="dk1"/>
              </a:solidFill>
              <a:prstDash val="solid"/>
              <a:miter lim="800000"/>
              <a:headEnd len="med" w="med" type="none"/>
              <a:tailEnd len="med" w="med" type="none"/>
            </a:ln>
          </p:spPr>
        </p:cxnSp>
        <p:sp>
          <p:nvSpPr>
            <p:cNvPr id="3898" name="Google Shape;3898;p65"/>
            <p:cNvSpPr txBox="1"/>
            <p:nvPr/>
          </p:nvSpPr>
          <p:spPr>
            <a:xfrm>
              <a:off x="3431488" y="4521202"/>
              <a:ext cx="84976"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99" name="Google Shape;3899;p65"/>
            <p:cNvCxnSpPr/>
            <p:nvPr/>
          </p:nvCxnSpPr>
          <p:spPr>
            <a:xfrm>
              <a:off x="4101043" y="5391152"/>
              <a:ext cx="83511" cy="0"/>
            </a:xfrm>
            <a:prstGeom prst="straightConnector1">
              <a:avLst/>
            </a:prstGeom>
            <a:noFill/>
            <a:ln cap="flat" cmpd="sng" w="28575">
              <a:solidFill>
                <a:schemeClr val="dk1"/>
              </a:solidFill>
              <a:prstDash val="solid"/>
              <a:miter lim="800000"/>
              <a:headEnd len="med" w="med" type="none"/>
              <a:tailEnd len="med" w="med" type="none"/>
            </a:ln>
          </p:spPr>
        </p:cxnSp>
        <p:sp>
          <p:nvSpPr>
            <p:cNvPr id="3900" name="Google Shape;3900;p65"/>
            <p:cNvSpPr txBox="1"/>
            <p:nvPr/>
          </p:nvSpPr>
          <p:spPr>
            <a:xfrm>
              <a:off x="4018997" y="5118102"/>
              <a:ext cx="84976"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01" name="Google Shape;3901;p65"/>
            <p:cNvCxnSpPr/>
            <p:nvPr/>
          </p:nvCxnSpPr>
          <p:spPr>
            <a:xfrm>
              <a:off x="4697343" y="5988052"/>
              <a:ext cx="101093" cy="1588"/>
            </a:xfrm>
            <a:prstGeom prst="straightConnector1">
              <a:avLst/>
            </a:prstGeom>
            <a:noFill/>
            <a:ln cap="flat" cmpd="sng" w="28575">
              <a:solidFill>
                <a:schemeClr val="dk1"/>
              </a:solidFill>
              <a:prstDash val="solid"/>
              <a:miter lim="800000"/>
              <a:headEnd len="med" w="med" type="none"/>
              <a:tailEnd len="med" w="med" type="none"/>
            </a:ln>
          </p:spPr>
        </p:cxnSp>
        <p:sp>
          <p:nvSpPr>
            <p:cNvPr id="3902" name="Google Shape;3902;p65"/>
            <p:cNvSpPr txBox="1"/>
            <p:nvPr/>
          </p:nvSpPr>
          <p:spPr>
            <a:xfrm>
              <a:off x="4615297" y="5715002"/>
              <a:ext cx="84976"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03" name="Google Shape;3903;p65"/>
            <p:cNvSpPr txBox="1"/>
            <p:nvPr/>
          </p:nvSpPr>
          <p:spPr>
            <a:xfrm>
              <a:off x="2982336"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CC1</a:t>
              </a:r>
              <a:endParaRPr/>
            </a:p>
          </p:txBody>
        </p:sp>
        <p:sp>
          <p:nvSpPr>
            <p:cNvPr id="3904" name="Google Shape;3904;p65"/>
            <p:cNvSpPr txBox="1"/>
            <p:nvPr/>
          </p:nvSpPr>
          <p:spPr>
            <a:xfrm>
              <a:off x="4755574"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CC4</a:t>
              </a:r>
              <a:endParaRPr/>
            </a:p>
          </p:txBody>
        </p:sp>
        <p:sp>
          <p:nvSpPr>
            <p:cNvPr id="3905" name="Google Shape;3905;p65"/>
            <p:cNvSpPr txBox="1"/>
            <p:nvPr/>
          </p:nvSpPr>
          <p:spPr>
            <a:xfrm>
              <a:off x="1013836" y="5807076"/>
              <a:ext cx="1792288"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and	$t7,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$t4</a:t>
              </a:r>
              <a:endParaRPr/>
            </a:p>
          </p:txBody>
        </p:sp>
        <p:sp>
          <p:nvSpPr>
            <p:cNvPr id="3906" name="Google Shape;3906;p65"/>
            <p:cNvSpPr txBox="1"/>
            <p:nvPr/>
          </p:nvSpPr>
          <p:spPr>
            <a:xfrm>
              <a:off x="5222299" y="3932239"/>
              <a:ext cx="8413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07" name="Google Shape;3907;p65"/>
            <p:cNvSpPr txBox="1"/>
            <p:nvPr/>
          </p:nvSpPr>
          <p:spPr>
            <a:xfrm>
              <a:off x="4793136" y="4022726"/>
              <a:ext cx="338138"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3908" name="Google Shape;3908;p65"/>
            <p:cNvCxnSpPr/>
            <p:nvPr/>
          </p:nvCxnSpPr>
          <p:spPr>
            <a:xfrm>
              <a:off x="5136574" y="4206876"/>
              <a:ext cx="85725" cy="0"/>
            </a:xfrm>
            <a:prstGeom prst="straightConnector1">
              <a:avLst/>
            </a:prstGeom>
            <a:noFill/>
            <a:ln cap="flat" cmpd="sng" w="28575">
              <a:solidFill>
                <a:schemeClr val="dk1"/>
              </a:solidFill>
              <a:prstDash val="solid"/>
              <a:miter lim="800000"/>
              <a:headEnd len="med" w="med" type="none"/>
              <a:tailEnd len="med" w="med" type="none"/>
            </a:ln>
          </p:spPr>
        </p:cxnSp>
        <p:sp>
          <p:nvSpPr>
            <p:cNvPr id="3909" name="Google Shape;3909;p65"/>
            <p:cNvSpPr/>
            <p:nvPr/>
          </p:nvSpPr>
          <p:spPr>
            <a:xfrm>
              <a:off x="4744170" y="3976689"/>
              <a:ext cx="436802" cy="236190"/>
            </a:xfrm>
            <a:custGeom>
              <a:rect b="b" l="l" r="r" t="t"/>
              <a:pathLst>
                <a:path extrusionOk="0" h="10332" w="10000">
                  <a:moveTo>
                    <a:pt x="0" y="10000"/>
                  </a:moveTo>
                  <a:lnTo>
                    <a:pt x="0" y="0"/>
                  </a:lnTo>
                  <a:lnTo>
                    <a:pt x="10000" y="0"/>
                  </a:lnTo>
                  <a:lnTo>
                    <a:pt x="10000" y="10332"/>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10" name="Google Shape;3910;p65"/>
            <p:cNvCxnSpPr/>
            <p:nvPr/>
          </p:nvCxnSpPr>
          <p:spPr>
            <a:xfrm>
              <a:off x="4700549" y="4203612"/>
              <a:ext cx="99423" cy="0"/>
            </a:xfrm>
            <a:prstGeom prst="straightConnector1">
              <a:avLst/>
            </a:prstGeom>
            <a:noFill/>
            <a:ln cap="flat" cmpd="sng" w="28575">
              <a:solidFill>
                <a:schemeClr val="dk1"/>
              </a:solidFill>
              <a:prstDash val="solid"/>
              <a:miter lim="800000"/>
              <a:headEnd len="med" w="med" type="none"/>
              <a:tailEnd len="med" w="med" type="none"/>
            </a:ln>
          </p:spPr>
        </p:cxnSp>
        <p:grpSp>
          <p:nvGrpSpPr>
            <p:cNvPr id="3911" name="Google Shape;3911;p65"/>
            <p:cNvGrpSpPr/>
            <p:nvPr/>
          </p:nvGrpSpPr>
          <p:grpSpPr>
            <a:xfrm>
              <a:off x="4704612" y="4572002"/>
              <a:ext cx="507023" cy="457200"/>
              <a:chOff x="2659" y="2131"/>
              <a:chExt cx="346" cy="288"/>
            </a:xfrm>
          </p:grpSpPr>
          <p:sp>
            <p:nvSpPr>
              <p:cNvPr id="3912" name="Google Shape;3912;p65"/>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13" name="Google Shape;3913;p65"/>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914" name="Google Shape;3914;p65"/>
              <p:cNvGrpSpPr/>
              <p:nvPr/>
            </p:nvGrpSpPr>
            <p:grpSpPr>
              <a:xfrm>
                <a:off x="2659" y="2218"/>
                <a:ext cx="58" cy="115"/>
                <a:chOff x="2544" y="3197"/>
                <a:chExt cx="202" cy="115"/>
              </a:xfrm>
            </p:grpSpPr>
            <p:cxnSp>
              <p:nvCxnSpPr>
                <p:cNvPr id="3915" name="Google Shape;3915;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916" name="Google Shape;3916;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917" name="Google Shape;3917;p65"/>
            <p:cNvSpPr txBox="1"/>
            <p:nvPr/>
          </p:nvSpPr>
          <p:spPr>
            <a:xfrm>
              <a:off x="4841787" y="4710114"/>
              <a:ext cx="294542"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918" name="Google Shape;3918;p65"/>
            <p:cNvSpPr txBox="1"/>
            <p:nvPr/>
          </p:nvSpPr>
          <p:spPr>
            <a:xfrm>
              <a:off x="5221322" y="4525964"/>
              <a:ext cx="8352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19" name="Google Shape;3919;p65"/>
            <p:cNvCxnSpPr/>
            <p:nvPr/>
          </p:nvCxnSpPr>
          <p:spPr>
            <a:xfrm>
              <a:off x="5136533" y="5989639"/>
              <a:ext cx="83426" cy="0"/>
            </a:xfrm>
            <a:prstGeom prst="straightConnector1">
              <a:avLst/>
            </a:prstGeom>
            <a:noFill/>
            <a:ln cap="flat" cmpd="sng" w="28575">
              <a:solidFill>
                <a:schemeClr val="dk1"/>
              </a:solidFill>
              <a:prstDash val="solid"/>
              <a:miter lim="800000"/>
              <a:headEnd len="med" w="med" type="none"/>
              <a:tailEnd len="med" w="med" type="none"/>
            </a:ln>
          </p:spPr>
        </p:cxnSp>
        <p:sp>
          <p:nvSpPr>
            <p:cNvPr id="3920" name="Google Shape;3920;p65"/>
            <p:cNvSpPr txBox="1"/>
            <p:nvPr/>
          </p:nvSpPr>
          <p:spPr>
            <a:xfrm>
              <a:off x="5219959" y="5715001"/>
              <a:ext cx="8489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921" name="Google Shape;3921;p65"/>
            <p:cNvGrpSpPr/>
            <p:nvPr/>
          </p:nvGrpSpPr>
          <p:grpSpPr>
            <a:xfrm>
              <a:off x="4798436" y="5805489"/>
              <a:ext cx="338097" cy="366713"/>
              <a:chOff x="1910" y="3139"/>
              <a:chExt cx="231" cy="231"/>
            </a:xfrm>
          </p:grpSpPr>
          <p:sp>
            <p:nvSpPr>
              <p:cNvPr id="3922" name="Google Shape;3922;p65"/>
              <p:cNvSpPr txBox="1"/>
              <p:nvPr/>
            </p:nvSpPr>
            <p:spPr>
              <a:xfrm>
                <a:off x="2025" y="3139"/>
                <a:ext cx="115" cy="231"/>
              </a:xfrm>
              <a:prstGeom prst="rect">
                <a:avLst/>
              </a:prstGeom>
              <a:solidFill>
                <a:srgbClr val="9CB8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3" name="Google Shape;3923;p65"/>
              <p:cNvSpPr txBox="1"/>
              <p:nvPr/>
            </p:nvSpPr>
            <p:spPr>
              <a:xfrm>
                <a:off x="1910" y="313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sp>
          <p:nvSpPr>
            <p:cNvPr id="3924" name="Google Shape;3924;p65"/>
            <p:cNvSpPr txBox="1"/>
            <p:nvPr/>
          </p:nvSpPr>
          <p:spPr>
            <a:xfrm>
              <a:off x="5346124" y="3565526"/>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CC5</a:t>
              </a:r>
              <a:endParaRPr/>
            </a:p>
          </p:txBody>
        </p:sp>
        <p:cxnSp>
          <p:nvCxnSpPr>
            <p:cNvPr id="3925" name="Google Shape;3925;p65"/>
            <p:cNvCxnSpPr/>
            <p:nvPr/>
          </p:nvCxnSpPr>
          <p:spPr>
            <a:xfrm>
              <a:off x="5301678" y="597584"/>
              <a:ext cx="85066" cy="0"/>
            </a:xfrm>
            <a:prstGeom prst="straightConnector1">
              <a:avLst/>
            </a:prstGeom>
            <a:noFill/>
            <a:ln cap="flat" cmpd="sng" w="28575">
              <a:solidFill>
                <a:schemeClr val="dk1"/>
              </a:solidFill>
              <a:prstDash val="solid"/>
              <a:miter lim="800000"/>
              <a:headEnd len="med" w="med" type="none"/>
              <a:tailEnd len="med" w="med" type="none"/>
            </a:ln>
          </p:spPr>
        </p:cxnSp>
        <p:cxnSp>
          <p:nvCxnSpPr>
            <p:cNvPr id="3926" name="Google Shape;3926;p65"/>
            <p:cNvCxnSpPr/>
            <p:nvPr/>
          </p:nvCxnSpPr>
          <p:spPr>
            <a:xfrm>
              <a:off x="5723792" y="4800602"/>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927" name="Google Shape;3927;p65"/>
            <p:cNvGrpSpPr/>
            <p:nvPr/>
          </p:nvGrpSpPr>
          <p:grpSpPr>
            <a:xfrm>
              <a:off x="5385218" y="4616452"/>
              <a:ext cx="338574" cy="366713"/>
              <a:chOff x="1910" y="3139"/>
              <a:chExt cx="231" cy="231"/>
            </a:xfrm>
          </p:grpSpPr>
          <p:sp>
            <p:nvSpPr>
              <p:cNvPr id="3928" name="Google Shape;3928;p65"/>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9" name="Google Shape;3929;p65"/>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930" name="Google Shape;3930;p65"/>
            <p:cNvSpPr txBox="1"/>
            <p:nvPr/>
          </p:nvSpPr>
          <p:spPr>
            <a:xfrm>
              <a:off x="5808802" y="4525964"/>
              <a:ext cx="85010"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31" name="Google Shape;3931;p65"/>
            <p:cNvCxnSpPr/>
            <p:nvPr/>
          </p:nvCxnSpPr>
          <p:spPr>
            <a:xfrm>
              <a:off x="5301674" y="4800602"/>
              <a:ext cx="85010" cy="0"/>
            </a:xfrm>
            <a:prstGeom prst="straightConnector1">
              <a:avLst/>
            </a:prstGeom>
            <a:noFill/>
            <a:ln cap="flat" cmpd="sng" w="28575">
              <a:solidFill>
                <a:schemeClr val="dk1"/>
              </a:solidFill>
              <a:prstDash val="solid"/>
              <a:miter lim="800000"/>
              <a:headEnd len="med" w="med" type="none"/>
              <a:tailEnd len="med" w="med" type="none"/>
            </a:ln>
          </p:spPr>
        </p:cxnSp>
        <p:grpSp>
          <p:nvGrpSpPr>
            <p:cNvPr id="3932" name="Google Shape;3932;p65"/>
            <p:cNvGrpSpPr/>
            <p:nvPr/>
          </p:nvGrpSpPr>
          <p:grpSpPr>
            <a:xfrm>
              <a:off x="5301674" y="5165727"/>
              <a:ext cx="507023" cy="457200"/>
              <a:chOff x="2659" y="2131"/>
              <a:chExt cx="346" cy="288"/>
            </a:xfrm>
          </p:grpSpPr>
          <p:sp>
            <p:nvSpPr>
              <p:cNvPr id="3933" name="Google Shape;3933;p65"/>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34" name="Google Shape;3934;p65"/>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3935" name="Google Shape;3935;p65"/>
              <p:cNvGrpSpPr/>
              <p:nvPr/>
            </p:nvGrpSpPr>
            <p:grpSpPr>
              <a:xfrm>
                <a:off x="2659" y="2218"/>
                <a:ext cx="58" cy="115"/>
                <a:chOff x="2544" y="3197"/>
                <a:chExt cx="202" cy="115"/>
              </a:xfrm>
            </p:grpSpPr>
            <p:cxnSp>
              <p:nvCxnSpPr>
                <p:cNvPr id="3936" name="Google Shape;3936;p65"/>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937" name="Google Shape;3937;p65"/>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3938" name="Google Shape;3938;p65"/>
            <p:cNvSpPr txBox="1"/>
            <p:nvPr/>
          </p:nvSpPr>
          <p:spPr>
            <a:xfrm>
              <a:off x="5429162" y="5303839"/>
              <a:ext cx="294542"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939" name="Google Shape;3939;p65"/>
            <p:cNvSpPr txBox="1"/>
            <p:nvPr/>
          </p:nvSpPr>
          <p:spPr>
            <a:xfrm>
              <a:off x="5808697" y="5119689"/>
              <a:ext cx="8352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40" name="Google Shape;3940;p65"/>
            <p:cNvCxnSpPr/>
            <p:nvPr/>
          </p:nvCxnSpPr>
          <p:spPr>
            <a:xfrm>
              <a:off x="3473986" y="3656017"/>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1" name="Google Shape;3941;p65"/>
            <p:cNvCxnSpPr/>
            <p:nvPr/>
          </p:nvCxnSpPr>
          <p:spPr>
            <a:xfrm>
              <a:off x="2883911" y="3658654"/>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2" name="Google Shape;3942;p65"/>
            <p:cNvCxnSpPr/>
            <p:nvPr/>
          </p:nvCxnSpPr>
          <p:spPr>
            <a:xfrm>
              <a:off x="4064316" y="3656017"/>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3" name="Google Shape;3943;p65"/>
            <p:cNvCxnSpPr/>
            <p:nvPr/>
          </p:nvCxnSpPr>
          <p:spPr>
            <a:xfrm>
              <a:off x="4654110" y="3656017"/>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4" name="Google Shape;3944;p65"/>
            <p:cNvCxnSpPr/>
            <p:nvPr/>
          </p:nvCxnSpPr>
          <p:spPr>
            <a:xfrm>
              <a:off x="5262714" y="3656017"/>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5" name="Google Shape;3945;p65"/>
            <p:cNvCxnSpPr/>
            <p:nvPr/>
          </p:nvCxnSpPr>
          <p:spPr>
            <a:xfrm>
              <a:off x="5852606" y="3656017"/>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6" name="Google Shape;3946;p65"/>
            <p:cNvCxnSpPr/>
            <p:nvPr/>
          </p:nvCxnSpPr>
          <p:spPr>
            <a:xfrm>
              <a:off x="6443122" y="3656017"/>
              <a:ext cx="0" cy="2606672"/>
            </a:xfrm>
            <a:prstGeom prst="straightConnector1">
              <a:avLst/>
            </a:prstGeom>
            <a:noFill/>
            <a:ln cap="flat" cmpd="sng" w="9525">
              <a:solidFill>
                <a:schemeClr val="dk1"/>
              </a:solidFill>
              <a:prstDash val="solid"/>
              <a:miter lim="800000"/>
              <a:headEnd len="med" w="med" type="none"/>
              <a:tailEnd len="med" w="med" type="none"/>
            </a:ln>
          </p:spPr>
        </p:cxnSp>
        <p:cxnSp>
          <p:nvCxnSpPr>
            <p:cNvPr id="3947" name="Google Shape;3947;p65"/>
            <p:cNvCxnSpPr/>
            <p:nvPr/>
          </p:nvCxnSpPr>
          <p:spPr>
            <a:xfrm>
              <a:off x="7033637" y="3656017"/>
              <a:ext cx="0" cy="2606672"/>
            </a:xfrm>
            <a:prstGeom prst="straightConnector1">
              <a:avLst/>
            </a:prstGeom>
            <a:noFill/>
            <a:ln cap="flat" cmpd="sng" w="9525">
              <a:solidFill>
                <a:schemeClr val="dk1"/>
              </a:solidFill>
              <a:prstDash val="solid"/>
              <a:miter lim="800000"/>
              <a:headEnd len="med" w="med" type="none"/>
              <a:tailEnd len="med" w="med" type="none"/>
            </a:ln>
          </p:spPr>
        </p:cxnSp>
        <p:sp>
          <p:nvSpPr>
            <p:cNvPr id="3948" name="Google Shape;3948;p65"/>
            <p:cNvSpPr/>
            <p:nvPr/>
          </p:nvSpPr>
          <p:spPr>
            <a:xfrm>
              <a:off x="5346124" y="4564790"/>
              <a:ext cx="426448" cy="236190"/>
            </a:xfrm>
            <a:custGeom>
              <a:rect b="b" l="l" r="r" t="t"/>
              <a:pathLst>
                <a:path extrusionOk="0" h="10332" w="10000">
                  <a:moveTo>
                    <a:pt x="0" y="10000"/>
                  </a:moveTo>
                  <a:lnTo>
                    <a:pt x="0" y="0"/>
                  </a:lnTo>
                  <a:lnTo>
                    <a:pt x="10000" y="0"/>
                  </a:lnTo>
                  <a:lnTo>
                    <a:pt x="10000" y="10332"/>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9" name="Google Shape;3949;p65"/>
            <p:cNvSpPr/>
            <p:nvPr/>
          </p:nvSpPr>
          <p:spPr>
            <a:xfrm>
              <a:off x="5937745" y="5157225"/>
              <a:ext cx="413706" cy="236190"/>
            </a:xfrm>
            <a:custGeom>
              <a:rect b="b" l="l" r="r" t="t"/>
              <a:pathLst>
                <a:path extrusionOk="0" h="10332" w="10000">
                  <a:moveTo>
                    <a:pt x="0" y="10000"/>
                  </a:moveTo>
                  <a:lnTo>
                    <a:pt x="0" y="0"/>
                  </a:lnTo>
                  <a:lnTo>
                    <a:pt x="10000" y="0"/>
                  </a:lnTo>
                  <a:lnTo>
                    <a:pt x="10000" y="10332"/>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0" name="Google Shape;3950;p65"/>
            <p:cNvSpPr/>
            <p:nvPr/>
          </p:nvSpPr>
          <p:spPr>
            <a:xfrm>
              <a:off x="6525355" y="5761039"/>
              <a:ext cx="413706" cy="236190"/>
            </a:xfrm>
            <a:custGeom>
              <a:rect b="b" l="l" r="r" t="t"/>
              <a:pathLst>
                <a:path extrusionOk="0" h="10332" w="10000">
                  <a:moveTo>
                    <a:pt x="0" y="10000"/>
                  </a:moveTo>
                  <a:lnTo>
                    <a:pt x="0" y="0"/>
                  </a:lnTo>
                  <a:lnTo>
                    <a:pt x="10000" y="0"/>
                  </a:lnTo>
                  <a:lnTo>
                    <a:pt x="10000" y="10332"/>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951" name="Google Shape;3951;p65"/>
          <p:cNvSpPr txBox="1"/>
          <p:nvPr>
            <p:ph type="title"/>
          </p:nvPr>
        </p:nvSpPr>
        <p:spPr>
          <a:xfrm>
            <a:off x="457200" y="457200"/>
            <a:ext cx="8229600" cy="762000"/>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RAW Data Hazard Solutions</a:t>
            </a:r>
            <a:endParaRPr/>
          </a:p>
        </p:txBody>
      </p:sp>
      <p:sp>
        <p:nvSpPr>
          <p:cNvPr id="3952" name="Google Shape;3952;p65"/>
          <p:cNvSpPr txBox="1"/>
          <p:nvPr>
            <p:ph idx="1" type="body"/>
          </p:nvPr>
        </p:nvSpPr>
        <p:spPr>
          <a:xfrm>
            <a:off x="457200" y="1371600"/>
            <a:ext cx="8229600" cy="22272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Unfortunately, not all data hazards can be forwarded</a:t>
            </a:r>
            <a:endParaRPr/>
          </a:p>
          <a:p>
            <a:pPr indent="-285750" lvl="1" marL="74295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Load</a:t>
            </a:r>
            <a:r>
              <a:rPr b="0" i="0" lang="en-US" sz="2000" u="none">
                <a:solidFill>
                  <a:schemeClr val="dk1"/>
                </a:solidFill>
                <a:latin typeface="Arial"/>
                <a:ea typeface="Arial"/>
                <a:cs typeface="Arial"/>
                <a:sym typeface="Arial"/>
              </a:rPr>
              <a:t> has a delay that cannot be eliminated by forwarding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the example shown below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a:t>
            </a:r>
            <a:r>
              <a:rPr b="1" i="0" lang="en-US" sz="2000" u="none">
                <a:solidFill>
                  <a:schemeClr val="dk1"/>
                </a:solidFill>
                <a:latin typeface="Comic Sans MS"/>
                <a:ea typeface="Comic Sans MS"/>
                <a:cs typeface="Comic Sans MS"/>
                <a:sym typeface="Comic Sans MS"/>
              </a:rPr>
              <a:t>LW</a:t>
            </a:r>
            <a:r>
              <a:rPr b="0" i="0" lang="en-US" sz="2000" u="none">
                <a:solidFill>
                  <a:schemeClr val="dk1"/>
                </a:solidFill>
                <a:latin typeface="Arial"/>
                <a:ea typeface="Arial"/>
                <a:cs typeface="Arial"/>
                <a:sym typeface="Arial"/>
              </a:rPr>
              <a:t> instruction does not read data until end of CC4</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Cannot forward data to </a:t>
            </a:r>
            <a:r>
              <a:rPr b="1" i="0" lang="en-US" sz="2000" u="none">
                <a:solidFill>
                  <a:schemeClr val="dk1"/>
                </a:solidFill>
                <a:latin typeface="Comic Sans MS"/>
                <a:ea typeface="Comic Sans MS"/>
                <a:cs typeface="Comic Sans MS"/>
                <a:sym typeface="Comic Sans MS"/>
              </a:rPr>
              <a:t>ADD</a:t>
            </a:r>
            <a:r>
              <a:rPr b="0" i="0" lang="en-US" sz="2000" u="none">
                <a:solidFill>
                  <a:schemeClr val="dk1"/>
                </a:solidFill>
                <a:latin typeface="Arial"/>
                <a:ea typeface="Arial"/>
                <a:cs typeface="Arial"/>
                <a:sym typeface="Arial"/>
              </a:rPr>
              <a:t> at end of CC3 - </a:t>
            </a:r>
            <a:r>
              <a:rPr b="1" i="0" lang="en-US" sz="2000" u="none">
                <a:solidFill>
                  <a:schemeClr val="dk1"/>
                </a:solidFill>
                <a:latin typeface="Comic Sans MS"/>
                <a:ea typeface="Comic Sans MS"/>
                <a:cs typeface="Comic Sans MS"/>
                <a:sym typeface="Comic Sans MS"/>
              </a:rPr>
              <a:t>NOT possible</a:t>
            </a:r>
            <a:endParaRPr/>
          </a:p>
          <a:p>
            <a:pPr indent="-215900" lvl="0" marL="342900" rtl="0" algn="l">
              <a:spcBef>
                <a:spcPts val="400"/>
              </a:spcBef>
              <a:spcAft>
                <a:spcPts val="0"/>
              </a:spcAft>
              <a:buClr>
                <a:schemeClr val="dk1"/>
              </a:buClr>
              <a:buSzPts val="2000"/>
              <a:buFont typeface="Arial"/>
              <a:buNone/>
            </a:pPr>
            <a:r>
              <a:t/>
            </a:r>
            <a:endParaRPr b="1" i="0" sz="2000" u="none">
              <a:solidFill>
                <a:schemeClr val="dk1"/>
              </a:solidFill>
              <a:latin typeface="Comic Sans MS"/>
              <a:ea typeface="Comic Sans MS"/>
              <a:cs typeface="Comic Sans MS"/>
              <a:sym typeface="Comic Sans MS"/>
            </a:endParaRPr>
          </a:p>
        </p:txBody>
      </p:sp>
      <p:sp>
        <p:nvSpPr>
          <p:cNvPr id="3953" name="Google Shape;3953;p65"/>
          <p:cNvSpPr/>
          <p:nvPr/>
        </p:nvSpPr>
        <p:spPr>
          <a:xfrm>
            <a:off x="5126037" y="4213225"/>
            <a:ext cx="190500" cy="1279525"/>
          </a:xfrm>
          <a:custGeom>
            <a:rect b="b" l="l" r="r" t="t"/>
            <a:pathLst>
              <a:path extrusionOk="0" h="10000" w="11268">
                <a:moveTo>
                  <a:pt x="0" y="0"/>
                </a:moveTo>
                <a:lnTo>
                  <a:pt x="4409" y="10000"/>
                </a:lnTo>
                <a:lnTo>
                  <a:pt x="11268" y="10000"/>
                </a:lnTo>
              </a:path>
            </a:pathLst>
          </a:custGeom>
          <a:noFill/>
          <a:ln cap="flat" cmpd="sng" w="28575">
            <a:solidFill>
              <a:srgbClr val="FF0000"/>
            </a:solidFill>
            <a:prstDash val="solid"/>
            <a:round/>
            <a:headEnd len="sm" w="sm" type="oval"/>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4" name="Google Shape;3954;p65"/>
          <p:cNvSpPr txBox="1"/>
          <p:nvPr/>
        </p:nvSpPr>
        <p:spPr>
          <a:xfrm>
            <a:off x="6530975" y="3879850"/>
            <a:ext cx="2066925" cy="120015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However, load can forward data to 2nd next and later instructions</a:t>
            </a:r>
            <a:endParaRPr/>
          </a:p>
        </p:txBody>
      </p:sp>
      <p:sp>
        <p:nvSpPr>
          <p:cNvPr id="3955" name="Google Shape;3955;p65"/>
          <p:cNvSpPr/>
          <p:nvPr/>
        </p:nvSpPr>
        <p:spPr>
          <a:xfrm>
            <a:off x="4575175" y="4203700"/>
            <a:ext cx="550862" cy="501650"/>
          </a:xfrm>
          <a:custGeom>
            <a:rect b="b" l="l" r="r" t="t"/>
            <a:pathLst>
              <a:path extrusionOk="0" h="316" w="375">
                <a:moveTo>
                  <a:pt x="375" y="0"/>
                </a:moveTo>
                <a:lnTo>
                  <a:pt x="0" y="316"/>
                </a:lnTo>
                <a:lnTo>
                  <a:pt x="58" y="316"/>
                </a:lnTo>
              </a:path>
            </a:pathLst>
          </a:custGeom>
          <a:noFill/>
          <a:ln cap="flat" cmpd="sng" w="28575">
            <a:solidFill>
              <a:srgbClr val="FF0000"/>
            </a:solidFill>
            <a:prstDash val="solid"/>
            <a:round/>
            <a:headEnd len="sm" w="sm" type="oval"/>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6" name="Google Shape;3956;p65"/>
          <p:cNvSpPr/>
          <p:nvPr/>
        </p:nvSpPr>
        <p:spPr>
          <a:xfrm>
            <a:off x="5365750" y="4206875"/>
            <a:ext cx="527050" cy="1692275"/>
          </a:xfrm>
          <a:custGeom>
            <a:rect b="b" l="l" r="r" t="t"/>
            <a:pathLst>
              <a:path extrusionOk="0" h="10021" w="9636">
                <a:moveTo>
                  <a:pt x="0" y="0"/>
                </a:moveTo>
                <a:lnTo>
                  <a:pt x="7931" y="10000"/>
                </a:lnTo>
                <a:lnTo>
                  <a:pt x="9636" y="10021"/>
                </a:lnTo>
              </a:path>
            </a:pathLst>
          </a:custGeom>
          <a:noFill/>
          <a:ln cap="flat" cmpd="sng" w="28575">
            <a:solidFill>
              <a:srgbClr val="FF0000"/>
            </a:solidFill>
            <a:prstDash val="solid"/>
            <a:round/>
            <a:headEnd len="sm" w="sm" type="oval"/>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5"/>
                                        </p:tgtEl>
                                        <p:attrNameLst>
                                          <p:attrName>style.visibility</p:attrName>
                                        </p:attrNameLst>
                                      </p:cBhvr>
                                      <p:to>
                                        <p:strVal val="visible"/>
                                      </p:to>
                                    </p:set>
                                    <p:animEffect filter="fade" transition="in">
                                      <p:cBhvr>
                                        <p:cTn dur="500"/>
                                        <p:tgtEl>
                                          <p:spTgt spid="3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4"/>
                                        </p:tgtEl>
                                        <p:attrNameLst>
                                          <p:attrName>style.visibility</p:attrName>
                                        </p:attrNameLst>
                                      </p:cBhvr>
                                      <p:to>
                                        <p:strVal val="visible"/>
                                      </p:to>
                                    </p:set>
                                    <p:animEffect filter="fade" transition="in">
                                      <p:cBhvr>
                                        <p:cTn dur="500"/>
                                        <p:tgtEl>
                                          <p:spTgt spid="3954"/>
                                        </p:tgtEl>
                                      </p:cBhvr>
                                    </p:animEffect>
                                  </p:childTnLst>
                                </p:cTn>
                              </p:par>
                              <p:par>
                                <p:cTn fill="hold" nodeType="withEffect" presetClass="entr" presetID="10" presetSubtype="0">
                                  <p:stCondLst>
                                    <p:cond delay="0"/>
                                  </p:stCondLst>
                                  <p:childTnLst>
                                    <p:set>
                                      <p:cBhvr>
                                        <p:cTn dur="1" fill="hold">
                                          <p:stCondLst>
                                            <p:cond delay="0"/>
                                          </p:stCondLst>
                                        </p:cTn>
                                        <p:tgtEl>
                                          <p:spTgt spid="3953"/>
                                        </p:tgtEl>
                                        <p:attrNameLst>
                                          <p:attrName>style.visibility</p:attrName>
                                        </p:attrNameLst>
                                      </p:cBhvr>
                                      <p:to>
                                        <p:strVal val="visible"/>
                                      </p:to>
                                    </p:set>
                                    <p:animEffect filter="fade" transition="in">
                                      <p:cBhvr>
                                        <p:cTn dur="500"/>
                                        <p:tgtEl>
                                          <p:spTgt spid="3953"/>
                                        </p:tgtEl>
                                      </p:cBhvr>
                                    </p:animEffect>
                                  </p:childTnLst>
                                </p:cTn>
                              </p:par>
                              <p:par>
                                <p:cTn fill="hold" nodeType="withEffect" presetClass="entr" presetID="10" presetSubtype="0">
                                  <p:stCondLst>
                                    <p:cond delay="0"/>
                                  </p:stCondLst>
                                  <p:childTnLst>
                                    <p:set>
                                      <p:cBhvr>
                                        <p:cTn dur="1" fill="hold">
                                          <p:stCondLst>
                                            <p:cond delay="0"/>
                                          </p:stCondLst>
                                        </p:cTn>
                                        <p:tgtEl>
                                          <p:spTgt spid="3956"/>
                                        </p:tgtEl>
                                        <p:attrNameLst>
                                          <p:attrName>style.visibility</p:attrName>
                                        </p:attrNameLst>
                                      </p:cBhvr>
                                      <p:to>
                                        <p:strVal val="visible"/>
                                      </p:to>
                                    </p:set>
                                    <p:animEffect filter="fade" transition="in">
                                      <p:cBhvr>
                                        <p:cTn dur="500"/>
                                        <p:tgtEl>
                                          <p:spTgt spid="39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0" name="Shape 3960"/>
        <p:cNvGrpSpPr/>
        <p:nvPr/>
      </p:nvGrpSpPr>
      <p:grpSpPr>
        <a:xfrm>
          <a:off x="0" y="0"/>
          <a:ext cx="0" cy="0"/>
          <a:chOff x="0" y="0"/>
          <a:chExt cx="0" cy="0"/>
        </a:xfrm>
      </p:grpSpPr>
      <p:grpSp>
        <p:nvGrpSpPr>
          <p:cNvPr id="3961" name="Google Shape;3961;p66"/>
          <p:cNvGrpSpPr/>
          <p:nvPr/>
        </p:nvGrpSpPr>
        <p:grpSpPr>
          <a:xfrm>
            <a:off x="1247775" y="5072062"/>
            <a:ext cx="6743700" cy="1160462"/>
            <a:chOff x="1247198" y="5033677"/>
            <a:chExt cx="6743702" cy="1160483"/>
          </a:xfrm>
        </p:grpSpPr>
        <p:grpSp>
          <p:nvGrpSpPr>
            <p:cNvPr id="3962" name="Google Shape;3962;p66"/>
            <p:cNvGrpSpPr/>
            <p:nvPr/>
          </p:nvGrpSpPr>
          <p:grpSpPr>
            <a:xfrm>
              <a:off x="1247198" y="5640915"/>
              <a:ext cx="6743702" cy="553245"/>
              <a:chOff x="1247198" y="5640915"/>
              <a:chExt cx="6743702" cy="553245"/>
            </a:xfrm>
          </p:grpSpPr>
          <p:sp>
            <p:nvSpPr>
              <p:cNvPr id="3963" name="Google Shape;3963;p66"/>
              <p:cNvSpPr txBox="1"/>
              <p:nvPr/>
            </p:nvSpPr>
            <p:spPr>
              <a:xfrm>
                <a:off x="5123752" y="5640915"/>
                <a:ext cx="8471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964" name="Google Shape;3964;p66"/>
              <p:cNvGrpSpPr/>
              <p:nvPr/>
            </p:nvGrpSpPr>
            <p:grpSpPr>
              <a:xfrm>
                <a:off x="5800149" y="5735372"/>
                <a:ext cx="512884" cy="366713"/>
                <a:chOff x="3341111" y="4968181"/>
                <a:chExt cx="512884" cy="366713"/>
              </a:xfrm>
            </p:grpSpPr>
            <p:sp>
              <p:nvSpPr>
                <p:cNvPr id="3965" name="Google Shape;3965;p66"/>
                <p:cNvSpPr/>
                <p:nvPr/>
              </p:nvSpPr>
              <p:spPr>
                <a:xfrm>
                  <a:off x="3600488" y="4968181"/>
                  <a:ext cx="168519" cy="366713"/>
                </a:xfrm>
                <a:custGeom>
                  <a:rect b="b" l="l" r="r" t="t"/>
                  <a:pathLst>
                    <a:path extrusionOk="0" h="231" w="115">
                      <a:moveTo>
                        <a:pt x="0" y="0"/>
                      </a:moveTo>
                      <a:lnTo>
                        <a:pt x="115" y="0"/>
                      </a:lnTo>
                      <a:lnTo>
                        <a:pt x="115" y="231"/>
                      </a:lnTo>
                      <a:lnTo>
                        <a:pt x="0" y="231"/>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66" name="Google Shape;3966;p66"/>
                <p:cNvSpPr txBox="1"/>
                <p:nvPr/>
              </p:nvSpPr>
              <p:spPr>
                <a:xfrm>
                  <a:off x="3430499" y="4968181"/>
                  <a:ext cx="338504" cy="36671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3967" name="Google Shape;3967;p66"/>
                <p:cNvGrpSpPr/>
                <p:nvPr/>
              </p:nvGrpSpPr>
              <p:grpSpPr>
                <a:xfrm>
                  <a:off x="3769003" y="5061843"/>
                  <a:ext cx="84992" cy="182563"/>
                  <a:chOff x="2544" y="3197"/>
                  <a:chExt cx="202" cy="115"/>
                </a:xfrm>
              </p:grpSpPr>
              <p:cxnSp>
                <p:nvCxnSpPr>
                  <p:cNvPr id="3968" name="Google Shape;3968;p66"/>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969" name="Google Shape;3969;p66"/>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3970" name="Google Shape;3970;p66"/>
                <p:cNvCxnSpPr/>
                <p:nvPr/>
              </p:nvCxnSpPr>
              <p:spPr>
                <a:xfrm>
                  <a:off x="3341111" y="5220593"/>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3971" name="Google Shape;3971;p66"/>
                <p:cNvCxnSpPr/>
                <p:nvPr/>
              </p:nvCxnSpPr>
              <p:spPr>
                <a:xfrm>
                  <a:off x="3341111" y="5096768"/>
                  <a:ext cx="84992" cy="0"/>
                </a:xfrm>
                <a:prstGeom prst="straightConnector1">
                  <a:avLst/>
                </a:prstGeom>
                <a:noFill/>
                <a:ln cap="flat" cmpd="sng" w="12700">
                  <a:solidFill>
                    <a:schemeClr val="dk1"/>
                  </a:solidFill>
                  <a:prstDash val="solid"/>
                  <a:miter lim="800000"/>
                  <a:headEnd len="med" w="med" type="none"/>
                  <a:tailEnd len="med" w="med" type="none"/>
                </a:ln>
              </p:spPr>
            </p:cxnSp>
          </p:grpSp>
          <p:sp>
            <p:nvSpPr>
              <p:cNvPr id="3972" name="Google Shape;3972;p66"/>
              <p:cNvSpPr txBox="1"/>
              <p:nvPr/>
            </p:nvSpPr>
            <p:spPr>
              <a:xfrm>
                <a:off x="1247198" y="5792827"/>
                <a:ext cx="17494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or	$t6, $s3, </a:t>
                </a:r>
                <a:r>
                  <a:rPr b="0" i="0" lang="en-US" sz="1600" u="none">
                    <a:solidFill>
                      <a:srgbClr val="FF0000"/>
                    </a:solidFill>
                    <a:latin typeface="Comic Sans MS"/>
                    <a:ea typeface="Comic Sans MS"/>
                    <a:cs typeface="Comic Sans MS"/>
                    <a:sym typeface="Comic Sans MS"/>
                  </a:rPr>
                  <a:t>$s2</a:t>
                </a:r>
                <a:endParaRPr/>
              </a:p>
            </p:txBody>
          </p:sp>
          <p:cxnSp>
            <p:nvCxnSpPr>
              <p:cNvPr id="3973" name="Google Shape;3973;p66"/>
              <p:cNvCxnSpPr/>
              <p:nvPr/>
            </p:nvCxnSpPr>
            <p:spPr>
              <a:xfrm>
                <a:off x="5627111" y="5921110"/>
                <a:ext cx="84138" cy="0"/>
              </a:xfrm>
              <a:prstGeom prst="straightConnector1">
                <a:avLst/>
              </a:prstGeom>
              <a:noFill/>
              <a:ln cap="flat" cmpd="sng" w="28575">
                <a:solidFill>
                  <a:schemeClr val="dk1"/>
                </a:solidFill>
                <a:prstDash val="solid"/>
                <a:miter lim="800000"/>
                <a:headEnd len="med" w="med" type="none"/>
                <a:tailEnd len="med" w="med" type="none"/>
              </a:ln>
            </p:spPr>
          </p:cxnSp>
          <p:sp>
            <p:nvSpPr>
              <p:cNvPr id="3974" name="Google Shape;3974;p66"/>
              <p:cNvSpPr txBox="1"/>
              <p:nvPr/>
            </p:nvSpPr>
            <p:spPr>
              <a:xfrm>
                <a:off x="5711249" y="5646472"/>
                <a:ext cx="8413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5" name="Google Shape;3975;p66"/>
              <p:cNvSpPr txBox="1"/>
              <p:nvPr/>
            </p:nvSpPr>
            <p:spPr>
              <a:xfrm>
                <a:off x="5288974" y="5736953"/>
                <a:ext cx="338138"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sp>
            <p:nvSpPr>
              <p:cNvPr id="3976" name="Google Shape;3976;p66"/>
              <p:cNvSpPr txBox="1"/>
              <p:nvPr/>
            </p:nvSpPr>
            <p:spPr>
              <a:xfrm>
                <a:off x="6304119" y="5646472"/>
                <a:ext cx="84992"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77" name="Google Shape;3977;p66"/>
              <p:cNvCxnSpPr/>
              <p:nvPr/>
            </p:nvCxnSpPr>
            <p:spPr>
              <a:xfrm>
                <a:off x="7398749" y="5921110"/>
                <a:ext cx="85012" cy="0"/>
              </a:xfrm>
              <a:prstGeom prst="straightConnector1">
                <a:avLst/>
              </a:prstGeom>
              <a:noFill/>
              <a:ln cap="flat" cmpd="sng" w="28575">
                <a:solidFill>
                  <a:schemeClr val="dk1"/>
                </a:solidFill>
                <a:prstDash val="solid"/>
                <a:miter lim="800000"/>
                <a:headEnd len="med" w="med" type="none"/>
                <a:tailEnd len="med" w="med" type="none"/>
              </a:ln>
            </p:spPr>
          </p:cxnSp>
          <p:grpSp>
            <p:nvGrpSpPr>
              <p:cNvPr id="3978" name="Google Shape;3978;p66"/>
              <p:cNvGrpSpPr/>
              <p:nvPr/>
            </p:nvGrpSpPr>
            <p:grpSpPr>
              <a:xfrm>
                <a:off x="7060168" y="5736960"/>
                <a:ext cx="338581" cy="366713"/>
                <a:chOff x="1910" y="3139"/>
                <a:chExt cx="231" cy="231"/>
              </a:xfrm>
            </p:grpSpPr>
            <p:sp>
              <p:nvSpPr>
                <p:cNvPr id="3979" name="Google Shape;3979;p66"/>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0" name="Google Shape;3980;p66"/>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3981" name="Google Shape;3981;p66"/>
              <p:cNvSpPr txBox="1"/>
              <p:nvPr/>
            </p:nvSpPr>
            <p:spPr>
              <a:xfrm>
                <a:off x="7483761" y="5646472"/>
                <a:ext cx="85012"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82" name="Google Shape;3982;p66"/>
              <p:cNvCxnSpPr/>
              <p:nvPr/>
            </p:nvCxnSpPr>
            <p:spPr>
              <a:xfrm>
                <a:off x="6976622" y="5921110"/>
                <a:ext cx="85012" cy="0"/>
              </a:xfrm>
              <a:prstGeom prst="straightConnector1">
                <a:avLst/>
              </a:prstGeom>
              <a:noFill/>
              <a:ln cap="flat" cmpd="sng" w="28575">
                <a:solidFill>
                  <a:schemeClr val="dk1"/>
                </a:solidFill>
                <a:prstDash val="solid"/>
                <a:miter lim="800000"/>
                <a:headEnd len="med" w="med" type="none"/>
                <a:tailEnd len="med" w="med" type="none"/>
              </a:ln>
            </p:spPr>
          </p:cxnSp>
          <p:sp>
            <p:nvSpPr>
              <p:cNvPr id="3983" name="Google Shape;3983;p66"/>
              <p:cNvSpPr txBox="1"/>
              <p:nvPr/>
            </p:nvSpPr>
            <p:spPr>
              <a:xfrm>
                <a:off x="7652319" y="5736960"/>
                <a:ext cx="338581" cy="365125"/>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sp>
            <p:nvSpPr>
              <p:cNvPr id="3984" name="Google Shape;3984;p66"/>
              <p:cNvSpPr/>
              <p:nvPr/>
            </p:nvSpPr>
            <p:spPr>
              <a:xfrm flipH="1">
                <a:off x="7652319" y="5736960"/>
                <a:ext cx="168558" cy="366713"/>
              </a:xfrm>
              <a:custGeom>
                <a:rect b="b" l="l" r="r" t="t"/>
                <a:pathLst>
                  <a:path extrusionOk="0" h="231" w="115">
                    <a:moveTo>
                      <a:pt x="0" y="0"/>
                    </a:moveTo>
                    <a:lnTo>
                      <a:pt x="115" y="0"/>
                    </a:lnTo>
                    <a:lnTo>
                      <a:pt x="115" y="231"/>
                    </a:lnTo>
                    <a:lnTo>
                      <a:pt x="0" y="231"/>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85" name="Google Shape;3985;p66"/>
              <p:cNvCxnSpPr/>
              <p:nvPr/>
            </p:nvCxnSpPr>
            <p:spPr>
              <a:xfrm>
                <a:off x="7567307" y="5921110"/>
                <a:ext cx="85012" cy="0"/>
              </a:xfrm>
              <a:prstGeom prst="straightConnector1">
                <a:avLst/>
              </a:prstGeom>
              <a:noFill/>
              <a:ln cap="flat" cmpd="sng" w="28575">
                <a:solidFill>
                  <a:schemeClr val="dk1"/>
                </a:solidFill>
                <a:prstDash val="solid"/>
                <a:miter lim="800000"/>
                <a:headEnd len="med" w="med" type="none"/>
                <a:tailEnd len="med" w="med" type="none"/>
              </a:ln>
            </p:spPr>
          </p:cxnSp>
          <p:sp>
            <p:nvSpPr>
              <p:cNvPr id="3986" name="Google Shape;3986;p66"/>
              <p:cNvSpPr/>
              <p:nvPr/>
            </p:nvSpPr>
            <p:spPr>
              <a:xfrm>
                <a:off x="6470949" y="5692510"/>
                <a:ext cx="337116" cy="457200"/>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87" name="Google Shape;3987;p66"/>
              <p:cNvCxnSpPr/>
              <p:nvPr/>
            </p:nvCxnSpPr>
            <p:spPr>
              <a:xfrm>
                <a:off x="6808064" y="5921110"/>
                <a:ext cx="85012" cy="0"/>
              </a:xfrm>
              <a:prstGeom prst="straightConnector1">
                <a:avLst/>
              </a:prstGeom>
              <a:noFill/>
              <a:ln cap="flat" cmpd="sng" w="28575">
                <a:solidFill>
                  <a:schemeClr val="dk1"/>
                </a:solidFill>
                <a:prstDash val="solid"/>
                <a:miter lim="800000"/>
                <a:headEnd len="med" w="med" type="none"/>
                <a:tailEnd len="med" w="med" type="none"/>
              </a:ln>
            </p:spPr>
          </p:cxnSp>
          <p:grpSp>
            <p:nvGrpSpPr>
              <p:cNvPr id="3988" name="Google Shape;3988;p66"/>
              <p:cNvGrpSpPr/>
              <p:nvPr/>
            </p:nvGrpSpPr>
            <p:grpSpPr>
              <a:xfrm>
                <a:off x="6385937" y="5830623"/>
                <a:ext cx="85012" cy="182563"/>
                <a:chOff x="2544" y="3197"/>
                <a:chExt cx="202" cy="115"/>
              </a:xfrm>
            </p:grpSpPr>
            <p:cxnSp>
              <p:nvCxnSpPr>
                <p:cNvPr id="3989" name="Google Shape;3989;p66"/>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3990" name="Google Shape;3990;p66"/>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sp>
            <p:nvSpPr>
              <p:cNvPr id="3991" name="Google Shape;3991;p66"/>
              <p:cNvSpPr txBox="1"/>
              <p:nvPr/>
            </p:nvSpPr>
            <p:spPr>
              <a:xfrm>
                <a:off x="6513455" y="5830622"/>
                <a:ext cx="294610"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3992" name="Google Shape;3992;p66"/>
              <p:cNvSpPr txBox="1"/>
              <p:nvPr/>
            </p:nvSpPr>
            <p:spPr>
              <a:xfrm>
                <a:off x="6893076" y="5646472"/>
                <a:ext cx="83546"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3" name="Google Shape;3993;p66"/>
              <p:cNvSpPr/>
              <p:nvPr/>
            </p:nvSpPr>
            <p:spPr>
              <a:xfrm>
                <a:off x="7016961" y="5684845"/>
                <a:ext cx="422578" cy="237515"/>
              </a:xfrm>
              <a:custGeom>
                <a:rect b="b" l="l" r="r" t="t"/>
                <a:pathLst>
                  <a:path extrusionOk="0" h="10390" w="10000">
                    <a:moveTo>
                      <a:pt x="0" y="10000"/>
                    </a:moveTo>
                    <a:lnTo>
                      <a:pt x="0" y="0"/>
                    </a:lnTo>
                    <a:lnTo>
                      <a:pt x="10000" y="0"/>
                    </a:lnTo>
                    <a:lnTo>
                      <a:pt x="10000" y="1039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94" name="Google Shape;3994;p66"/>
              <p:cNvCxnSpPr/>
              <p:nvPr/>
            </p:nvCxnSpPr>
            <p:spPr>
              <a:xfrm>
                <a:off x="5212346" y="5922699"/>
                <a:ext cx="83256" cy="0"/>
              </a:xfrm>
              <a:prstGeom prst="straightConnector1">
                <a:avLst/>
              </a:prstGeom>
              <a:noFill/>
              <a:ln cap="flat" cmpd="sng" w="28575">
                <a:solidFill>
                  <a:schemeClr val="dk1"/>
                </a:solidFill>
                <a:prstDash val="solid"/>
                <a:miter lim="800000"/>
                <a:headEnd len="med" w="med" type="none"/>
                <a:tailEnd len="med" w="med" type="none"/>
              </a:ln>
            </p:spPr>
          </p:cxnSp>
        </p:grpSp>
        <p:sp>
          <p:nvSpPr>
            <p:cNvPr id="3995" name="Google Shape;3995;p66"/>
            <p:cNvSpPr txBox="1"/>
            <p:nvPr/>
          </p:nvSpPr>
          <p:spPr>
            <a:xfrm>
              <a:off x="5713460" y="5035265"/>
              <a:ext cx="84974"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996" name="Google Shape;3996;p66"/>
            <p:cNvGrpSpPr/>
            <p:nvPr/>
          </p:nvGrpSpPr>
          <p:grpSpPr>
            <a:xfrm>
              <a:off x="6979282" y="5125747"/>
              <a:ext cx="423405" cy="365125"/>
              <a:chOff x="3465" y="2159"/>
              <a:chExt cx="289" cy="230"/>
            </a:xfrm>
          </p:grpSpPr>
          <p:sp>
            <p:nvSpPr>
              <p:cNvPr id="3997" name="Google Shape;3997;p66"/>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cxnSp>
            <p:nvCxnSpPr>
              <p:cNvPr id="3998" name="Google Shape;3998;p66"/>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99" name="Google Shape;3999;p66"/>
            <p:cNvGrpSpPr/>
            <p:nvPr/>
          </p:nvGrpSpPr>
          <p:grpSpPr>
            <a:xfrm>
              <a:off x="5801365" y="5035265"/>
              <a:ext cx="590423" cy="547688"/>
              <a:chOff x="2659" y="2102"/>
              <a:chExt cx="403" cy="345"/>
            </a:xfrm>
          </p:grpSpPr>
          <p:grpSp>
            <p:nvGrpSpPr>
              <p:cNvPr id="4000" name="Google Shape;4000;p66"/>
              <p:cNvGrpSpPr/>
              <p:nvPr/>
            </p:nvGrpSpPr>
            <p:grpSpPr>
              <a:xfrm>
                <a:off x="2659" y="2131"/>
                <a:ext cx="346" cy="288"/>
                <a:chOff x="2659" y="2131"/>
                <a:chExt cx="346" cy="288"/>
              </a:xfrm>
            </p:grpSpPr>
            <p:sp>
              <p:nvSpPr>
                <p:cNvPr id="4001" name="Google Shape;4001;p66"/>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02" name="Google Shape;4002;p66"/>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4003" name="Google Shape;4003;p66"/>
                <p:cNvGrpSpPr/>
                <p:nvPr/>
              </p:nvGrpSpPr>
              <p:grpSpPr>
                <a:xfrm>
                  <a:off x="2659" y="2218"/>
                  <a:ext cx="58" cy="115"/>
                  <a:chOff x="2544" y="3197"/>
                  <a:chExt cx="202" cy="115"/>
                </a:xfrm>
              </p:grpSpPr>
              <p:cxnSp>
                <p:nvCxnSpPr>
                  <p:cNvPr id="4004" name="Google Shape;4004;p66"/>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4005" name="Google Shape;4005;p66"/>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4006" name="Google Shape;4006;p66"/>
              <p:cNvSpPr txBox="1"/>
              <p:nvPr/>
            </p:nvSpPr>
            <p:spPr>
              <a:xfrm>
                <a:off x="2746" y="2218"/>
                <a:ext cx="201" cy="144"/>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sp>
            <p:nvSpPr>
              <p:cNvPr id="4007" name="Google Shape;4007;p66"/>
              <p:cNvSpPr txBox="1"/>
              <p:nvPr/>
            </p:nvSpPr>
            <p:spPr>
              <a:xfrm>
                <a:off x="3005" y="2102"/>
                <a:ext cx="57"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008" name="Google Shape;4008;p66"/>
            <p:cNvCxnSpPr/>
            <p:nvPr/>
          </p:nvCxnSpPr>
          <p:spPr>
            <a:xfrm>
              <a:off x="6810799" y="5309903"/>
              <a:ext cx="84974" cy="0"/>
            </a:xfrm>
            <a:prstGeom prst="straightConnector1">
              <a:avLst/>
            </a:prstGeom>
            <a:noFill/>
            <a:ln cap="flat" cmpd="sng" w="28575">
              <a:solidFill>
                <a:schemeClr val="dk1"/>
              </a:solidFill>
              <a:prstDash val="solid"/>
              <a:miter lim="800000"/>
              <a:headEnd len="med" w="med" type="none"/>
              <a:tailEnd len="med" w="med" type="none"/>
            </a:ln>
          </p:spPr>
        </p:cxnSp>
        <p:grpSp>
          <p:nvGrpSpPr>
            <p:cNvPr id="4009" name="Google Shape;4009;p66"/>
            <p:cNvGrpSpPr/>
            <p:nvPr/>
          </p:nvGrpSpPr>
          <p:grpSpPr>
            <a:xfrm>
              <a:off x="6472367" y="5125753"/>
              <a:ext cx="338432" cy="366713"/>
              <a:chOff x="1910" y="3139"/>
              <a:chExt cx="231" cy="231"/>
            </a:xfrm>
          </p:grpSpPr>
          <p:sp>
            <p:nvSpPr>
              <p:cNvPr id="4010" name="Google Shape;4010;p66"/>
              <p:cNvSpPr txBox="1"/>
              <p:nvPr/>
            </p:nvSpPr>
            <p:spPr>
              <a:xfrm>
                <a:off x="2025" y="3139"/>
                <a:ext cx="115" cy="2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11" name="Google Shape;4011;p66"/>
              <p:cNvSpPr txBox="1"/>
              <p:nvPr/>
            </p:nvSpPr>
            <p:spPr>
              <a:xfrm>
                <a:off x="1910" y="3139"/>
                <a:ext cx="231" cy="230"/>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grpSp>
        <p:sp>
          <p:nvSpPr>
            <p:cNvPr id="4012" name="Google Shape;4012;p66"/>
            <p:cNvSpPr txBox="1"/>
            <p:nvPr/>
          </p:nvSpPr>
          <p:spPr>
            <a:xfrm>
              <a:off x="6895773" y="5035265"/>
              <a:ext cx="84974"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13" name="Google Shape;4013;p66"/>
            <p:cNvCxnSpPr/>
            <p:nvPr/>
          </p:nvCxnSpPr>
          <p:spPr>
            <a:xfrm>
              <a:off x="6388858" y="5309903"/>
              <a:ext cx="84974" cy="0"/>
            </a:xfrm>
            <a:prstGeom prst="straightConnector1">
              <a:avLst/>
            </a:prstGeom>
            <a:noFill/>
            <a:ln cap="flat" cmpd="sng" w="28575">
              <a:solidFill>
                <a:schemeClr val="dk1"/>
              </a:solidFill>
              <a:prstDash val="solid"/>
              <a:miter lim="800000"/>
              <a:headEnd len="med" w="med" type="none"/>
              <a:tailEnd len="med" w="med" type="none"/>
            </a:ln>
          </p:spPr>
        </p:cxnSp>
        <p:sp>
          <p:nvSpPr>
            <p:cNvPr id="4014" name="Google Shape;4014;p66"/>
            <p:cNvSpPr txBox="1"/>
            <p:nvPr/>
          </p:nvSpPr>
          <p:spPr>
            <a:xfrm>
              <a:off x="5123037" y="5033677"/>
              <a:ext cx="84974"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015" name="Google Shape;4015;p66"/>
            <p:cNvGrpSpPr/>
            <p:nvPr/>
          </p:nvGrpSpPr>
          <p:grpSpPr>
            <a:xfrm>
              <a:off x="5197059" y="5124164"/>
              <a:ext cx="512884" cy="366713"/>
              <a:chOff x="3341111" y="4968181"/>
              <a:chExt cx="512884" cy="366713"/>
            </a:xfrm>
          </p:grpSpPr>
          <p:sp>
            <p:nvSpPr>
              <p:cNvPr id="4016" name="Google Shape;4016;p66"/>
              <p:cNvSpPr/>
              <p:nvPr/>
            </p:nvSpPr>
            <p:spPr>
              <a:xfrm>
                <a:off x="3600488" y="4968181"/>
                <a:ext cx="168519" cy="366713"/>
              </a:xfrm>
              <a:custGeom>
                <a:rect b="b" l="l" r="r" t="t"/>
                <a:pathLst>
                  <a:path extrusionOk="0" h="231" w="115">
                    <a:moveTo>
                      <a:pt x="0" y="0"/>
                    </a:moveTo>
                    <a:lnTo>
                      <a:pt x="115" y="0"/>
                    </a:lnTo>
                    <a:lnTo>
                      <a:pt x="115" y="231"/>
                    </a:lnTo>
                    <a:lnTo>
                      <a:pt x="0" y="231"/>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17" name="Google Shape;4017;p66"/>
              <p:cNvSpPr txBox="1"/>
              <p:nvPr/>
            </p:nvSpPr>
            <p:spPr>
              <a:xfrm>
                <a:off x="3430499" y="4968181"/>
                <a:ext cx="338504" cy="36671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4018" name="Google Shape;4018;p66"/>
              <p:cNvGrpSpPr/>
              <p:nvPr/>
            </p:nvGrpSpPr>
            <p:grpSpPr>
              <a:xfrm>
                <a:off x="3769003" y="5061843"/>
                <a:ext cx="84992" cy="182563"/>
                <a:chOff x="2544" y="3197"/>
                <a:chExt cx="202" cy="115"/>
              </a:xfrm>
            </p:grpSpPr>
            <p:cxnSp>
              <p:nvCxnSpPr>
                <p:cNvPr id="4019" name="Google Shape;4019;p66"/>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4020" name="Google Shape;4020;p66"/>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4021" name="Google Shape;4021;p66"/>
              <p:cNvCxnSpPr/>
              <p:nvPr/>
            </p:nvCxnSpPr>
            <p:spPr>
              <a:xfrm>
                <a:off x="3341111" y="5220593"/>
                <a:ext cx="8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4022" name="Google Shape;4022;p66"/>
              <p:cNvCxnSpPr/>
              <p:nvPr/>
            </p:nvCxnSpPr>
            <p:spPr>
              <a:xfrm>
                <a:off x="3341111" y="5096768"/>
                <a:ext cx="84992" cy="0"/>
              </a:xfrm>
              <a:prstGeom prst="straightConnector1">
                <a:avLst/>
              </a:prstGeom>
              <a:noFill/>
              <a:ln cap="flat" cmpd="sng" w="12700">
                <a:solidFill>
                  <a:schemeClr val="dk1"/>
                </a:solidFill>
                <a:prstDash val="solid"/>
                <a:miter lim="800000"/>
                <a:headEnd len="med" w="med" type="none"/>
                <a:tailEnd len="med" w="med" type="none"/>
              </a:ln>
            </p:spPr>
          </p:cxnSp>
        </p:grpSp>
        <p:sp>
          <p:nvSpPr>
            <p:cNvPr id="4023" name="Google Shape;4023;p66"/>
            <p:cNvSpPr/>
            <p:nvPr/>
          </p:nvSpPr>
          <p:spPr>
            <a:xfrm>
              <a:off x="6432725" y="5082343"/>
              <a:ext cx="422578" cy="237515"/>
            </a:xfrm>
            <a:custGeom>
              <a:rect b="b" l="l" r="r" t="t"/>
              <a:pathLst>
                <a:path extrusionOk="0" h="10390" w="10000">
                  <a:moveTo>
                    <a:pt x="0" y="10000"/>
                  </a:moveTo>
                  <a:lnTo>
                    <a:pt x="0" y="0"/>
                  </a:lnTo>
                  <a:lnTo>
                    <a:pt x="10000" y="0"/>
                  </a:lnTo>
                  <a:lnTo>
                    <a:pt x="10000" y="1039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24" name="Google Shape;4024;p66"/>
          <p:cNvGrpSpPr/>
          <p:nvPr/>
        </p:nvGrpSpPr>
        <p:grpSpPr>
          <a:xfrm>
            <a:off x="1235075" y="3871912"/>
            <a:ext cx="3379787" cy="1144587"/>
            <a:chOff x="1234498" y="3834118"/>
            <a:chExt cx="3379789" cy="1143795"/>
          </a:xfrm>
        </p:grpSpPr>
        <p:sp>
          <p:nvSpPr>
            <p:cNvPr id="4025" name="Google Shape;4025;p66"/>
            <p:cNvSpPr txBox="1"/>
            <p:nvPr/>
          </p:nvSpPr>
          <p:spPr>
            <a:xfrm>
              <a:off x="3933295" y="4430225"/>
              <a:ext cx="8471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6" name="Google Shape;4026;p66"/>
            <p:cNvSpPr txBox="1"/>
            <p:nvPr/>
          </p:nvSpPr>
          <p:spPr>
            <a:xfrm>
              <a:off x="1247198" y="4519918"/>
              <a:ext cx="17494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$s4,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$t5</a:t>
              </a:r>
              <a:endParaRPr/>
            </a:p>
          </p:txBody>
        </p:sp>
        <p:grpSp>
          <p:nvGrpSpPr>
            <p:cNvPr id="4027" name="Google Shape;4027;p66"/>
            <p:cNvGrpSpPr/>
            <p:nvPr/>
          </p:nvGrpSpPr>
          <p:grpSpPr>
            <a:xfrm>
              <a:off x="4107874" y="4429430"/>
              <a:ext cx="506413" cy="547688"/>
              <a:chOff x="1910" y="2102"/>
              <a:chExt cx="346" cy="345"/>
            </a:xfrm>
          </p:grpSpPr>
          <p:cxnSp>
            <p:nvCxnSpPr>
              <p:cNvPr id="4028" name="Google Shape;4028;p66"/>
              <p:cNvCxnSpPr/>
              <p:nvPr/>
            </p:nvCxnSpPr>
            <p:spPr>
              <a:xfrm>
                <a:off x="2141" y="2275"/>
                <a:ext cx="57" cy="0"/>
              </a:xfrm>
              <a:prstGeom prst="straightConnector1">
                <a:avLst/>
              </a:prstGeom>
              <a:noFill/>
              <a:ln cap="flat" cmpd="sng" w="28575">
                <a:solidFill>
                  <a:schemeClr val="dk1"/>
                </a:solidFill>
                <a:prstDash val="solid"/>
                <a:miter lim="800000"/>
                <a:headEnd len="med" w="med" type="none"/>
                <a:tailEnd len="med" w="med" type="none"/>
              </a:ln>
            </p:spPr>
          </p:cxnSp>
          <p:sp>
            <p:nvSpPr>
              <p:cNvPr id="4029" name="Google Shape;4029;p66"/>
              <p:cNvSpPr txBox="1"/>
              <p:nvPr/>
            </p:nvSpPr>
            <p:spPr>
              <a:xfrm>
                <a:off x="2198"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0" name="Google Shape;4030;p66"/>
              <p:cNvSpPr txBox="1"/>
              <p:nvPr/>
            </p:nvSpPr>
            <p:spPr>
              <a:xfrm>
                <a:off x="1910" y="2159"/>
                <a:ext cx="231" cy="230"/>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grpSp>
        <p:cxnSp>
          <p:nvCxnSpPr>
            <p:cNvPr id="4031" name="Google Shape;4031;p66"/>
            <p:cNvCxnSpPr/>
            <p:nvPr/>
          </p:nvCxnSpPr>
          <p:spPr>
            <a:xfrm>
              <a:off x="4025487" y="4704069"/>
              <a:ext cx="83256" cy="0"/>
            </a:xfrm>
            <a:prstGeom prst="straightConnector1">
              <a:avLst/>
            </a:prstGeom>
            <a:noFill/>
            <a:ln cap="flat" cmpd="sng" w="28575">
              <a:solidFill>
                <a:schemeClr val="dk1"/>
              </a:solidFill>
              <a:prstDash val="solid"/>
              <a:miter lim="800000"/>
              <a:headEnd len="med" w="med" type="none"/>
              <a:tailEnd len="med" w="med" type="none"/>
            </a:ln>
          </p:spPr>
        </p:cxnSp>
        <p:grpSp>
          <p:nvGrpSpPr>
            <p:cNvPr id="4032" name="Google Shape;4032;p66"/>
            <p:cNvGrpSpPr/>
            <p:nvPr/>
          </p:nvGrpSpPr>
          <p:grpSpPr>
            <a:xfrm>
              <a:off x="4017871" y="3834118"/>
              <a:ext cx="596411" cy="547688"/>
              <a:chOff x="2252" y="2102"/>
              <a:chExt cx="407" cy="345"/>
            </a:xfrm>
          </p:grpSpPr>
          <p:sp>
            <p:nvSpPr>
              <p:cNvPr id="4033" name="Google Shape;4033;p66"/>
              <p:cNvSpPr txBox="1"/>
              <p:nvPr/>
            </p:nvSpPr>
            <p:spPr>
              <a:xfrm>
                <a:off x="2313" y="2159"/>
                <a:ext cx="231" cy="231"/>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grpSp>
            <p:nvGrpSpPr>
              <p:cNvPr id="4034" name="Google Shape;4034;p66"/>
              <p:cNvGrpSpPr/>
              <p:nvPr/>
            </p:nvGrpSpPr>
            <p:grpSpPr>
              <a:xfrm>
                <a:off x="2544" y="2218"/>
                <a:ext cx="58" cy="115"/>
                <a:chOff x="2544" y="3197"/>
                <a:chExt cx="202" cy="115"/>
              </a:xfrm>
            </p:grpSpPr>
            <p:cxnSp>
              <p:nvCxnSpPr>
                <p:cNvPr id="4035" name="Google Shape;4035;p66"/>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4036" name="Google Shape;4036;p66"/>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sp>
            <p:nvSpPr>
              <p:cNvPr id="4037" name="Google Shape;4037;p66"/>
              <p:cNvSpPr txBox="1"/>
              <p:nvPr/>
            </p:nvSpPr>
            <p:spPr>
              <a:xfrm>
                <a:off x="2601" y="2102"/>
                <a:ext cx="58" cy="345"/>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38" name="Google Shape;4038;p66"/>
              <p:cNvCxnSpPr/>
              <p:nvPr/>
            </p:nvCxnSpPr>
            <p:spPr>
              <a:xfrm>
                <a:off x="2252" y="2318"/>
                <a:ext cx="58" cy="0"/>
              </a:xfrm>
              <a:prstGeom prst="straightConnector1">
                <a:avLst/>
              </a:prstGeom>
              <a:noFill/>
              <a:ln cap="flat" cmpd="sng" w="12700">
                <a:solidFill>
                  <a:schemeClr val="dk1"/>
                </a:solidFill>
                <a:prstDash val="solid"/>
                <a:miter lim="800000"/>
                <a:headEnd len="med" w="med" type="none"/>
                <a:tailEnd len="med" w="med" type="none"/>
              </a:ln>
            </p:spPr>
          </p:cxnSp>
          <p:cxnSp>
            <p:nvCxnSpPr>
              <p:cNvPr id="4039" name="Google Shape;4039;p66"/>
              <p:cNvCxnSpPr/>
              <p:nvPr/>
            </p:nvCxnSpPr>
            <p:spPr>
              <a:xfrm>
                <a:off x="2252" y="2240"/>
                <a:ext cx="58" cy="0"/>
              </a:xfrm>
              <a:prstGeom prst="straightConnector1">
                <a:avLst/>
              </a:prstGeom>
              <a:noFill/>
              <a:ln cap="flat" cmpd="sng" w="12700">
                <a:solidFill>
                  <a:schemeClr val="dk1"/>
                </a:solidFill>
                <a:prstDash val="solid"/>
                <a:miter lim="800000"/>
                <a:headEnd len="med" w="med" type="none"/>
                <a:tailEnd len="med" w="med" type="none"/>
              </a:ln>
            </p:spPr>
          </p:cxnSp>
        </p:grpSp>
        <p:sp>
          <p:nvSpPr>
            <p:cNvPr id="4040" name="Google Shape;4040;p66"/>
            <p:cNvSpPr txBox="1"/>
            <p:nvPr/>
          </p:nvSpPr>
          <p:spPr>
            <a:xfrm>
              <a:off x="1234498" y="3924605"/>
              <a:ext cx="1762125"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20($s1)</a:t>
              </a:r>
              <a:endParaRPr/>
            </a:p>
          </p:txBody>
        </p:sp>
        <p:cxnSp>
          <p:nvCxnSpPr>
            <p:cNvPr id="4041" name="Google Shape;4041;p66"/>
            <p:cNvCxnSpPr/>
            <p:nvPr/>
          </p:nvCxnSpPr>
          <p:spPr>
            <a:xfrm>
              <a:off x="3849413" y="4108756"/>
              <a:ext cx="83256" cy="0"/>
            </a:xfrm>
            <a:prstGeom prst="straightConnector1">
              <a:avLst/>
            </a:prstGeom>
            <a:noFill/>
            <a:ln cap="flat" cmpd="sng" w="28575">
              <a:solidFill>
                <a:schemeClr val="dk1"/>
              </a:solidFill>
              <a:prstDash val="solid"/>
              <a:miter lim="800000"/>
              <a:headEnd len="med" w="med" type="none"/>
              <a:tailEnd len="med" w="med" type="none"/>
            </a:ln>
          </p:spPr>
        </p:cxnSp>
        <p:sp>
          <p:nvSpPr>
            <p:cNvPr id="4042" name="Google Shape;4042;p66"/>
            <p:cNvSpPr txBox="1"/>
            <p:nvPr/>
          </p:nvSpPr>
          <p:spPr>
            <a:xfrm>
              <a:off x="3932669" y="3834118"/>
              <a:ext cx="8471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3" name="Google Shape;4043;p66"/>
            <p:cNvSpPr txBox="1"/>
            <p:nvPr/>
          </p:nvSpPr>
          <p:spPr>
            <a:xfrm>
              <a:off x="3512006" y="3924599"/>
              <a:ext cx="337407"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t>
              </a:r>
              <a:endParaRPr/>
            </a:p>
          </p:txBody>
        </p:sp>
        <p:cxnSp>
          <p:nvCxnSpPr>
            <p:cNvPr id="4044" name="Google Shape;4044;p66"/>
            <p:cNvCxnSpPr/>
            <p:nvPr/>
          </p:nvCxnSpPr>
          <p:spPr>
            <a:xfrm>
              <a:off x="3428749" y="4108756"/>
              <a:ext cx="83256" cy="0"/>
            </a:xfrm>
            <a:prstGeom prst="straightConnector1">
              <a:avLst/>
            </a:prstGeom>
            <a:noFill/>
            <a:ln cap="flat" cmpd="sng" w="28575">
              <a:solidFill>
                <a:schemeClr val="dk1"/>
              </a:solidFill>
              <a:prstDash val="solid"/>
              <a:miter lim="800000"/>
              <a:headEnd len="med" w="med" type="none"/>
              <a:tailEnd len="med" w="med" type="none"/>
            </a:ln>
          </p:spPr>
        </p:cxnSp>
        <p:sp>
          <p:nvSpPr>
            <p:cNvPr id="4045" name="Google Shape;4045;p66"/>
            <p:cNvSpPr txBox="1"/>
            <p:nvPr/>
          </p:nvSpPr>
          <p:spPr>
            <a:xfrm>
              <a:off x="3341111" y="3835706"/>
              <a:ext cx="8471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46" name="Google Shape;4046;p66"/>
          <p:cNvGrpSpPr/>
          <p:nvPr/>
        </p:nvGrpSpPr>
        <p:grpSpPr>
          <a:xfrm>
            <a:off x="4614862" y="3871912"/>
            <a:ext cx="590550" cy="1141412"/>
            <a:chOff x="4614286" y="3834118"/>
            <a:chExt cx="591387" cy="1141413"/>
          </a:xfrm>
        </p:grpSpPr>
        <p:sp>
          <p:nvSpPr>
            <p:cNvPr id="4047" name="Google Shape;4047;p66"/>
            <p:cNvSpPr txBox="1"/>
            <p:nvPr/>
          </p:nvSpPr>
          <p:spPr>
            <a:xfrm>
              <a:off x="5120699" y="4427843"/>
              <a:ext cx="84974"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8" name="Google Shape;4048;p66"/>
            <p:cNvSpPr txBox="1"/>
            <p:nvPr/>
          </p:nvSpPr>
          <p:spPr>
            <a:xfrm>
              <a:off x="4648846" y="4517592"/>
              <a:ext cx="435671" cy="3206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00"/>
                </a:buClr>
                <a:buSzPts val="1600"/>
                <a:buFont typeface="Comic Sans MS"/>
                <a:buNone/>
              </a:pPr>
              <a:r>
                <a:rPr b="0" i="0" lang="en-US" sz="1600" u="none">
                  <a:solidFill>
                    <a:srgbClr val="FF0000"/>
                  </a:solidFill>
                  <a:latin typeface="Comic Sans MS"/>
                  <a:ea typeface="Comic Sans MS"/>
                  <a:cs typeface="Comic Sans MS"/>
                  <a:sym typeface="Comic Sans MS"/>
                </a:rPr>
                <a:t>stall</a:t>
              </a:r>
              <a:endParaRPr/>
            </a:p>
          </p:txBody>
        </p:sp>
        <p:sp>
          <p:nvSpPr>
            <p:cNvPr id="4049" name="Google Shape;4049;p66"/>
            <p:cNvSpPr txBox="1"/>
            <p:nvPr/>
          </p:nvSpPr>
          <p:spPr>
            <a:xfrm>
              <a:off x="5121309" y="3834118"/>
              <a:ext cx="83527"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050" name="Google Shape;4050;p66"/>
            <p:cNvGrpSpPr/>
            <p:nvPr/>
          </p:nvGrpSpPr>
          <p:grpSpPr>
            <a:xfrm>
              <a:off x="4614286" y="3880156"/>
              <a:ext cx="507023" cy="457200"/>
              <a:chOff x="2659" y="2131"/>
              <a:chExt cx="346" cy="288"/>
            </a:xfrm>
          </p:grpSpPr>
          <p:sp>
            <p:nvSpPr>
              <p:cNvPr id="4051" name="Google Shape;4051;p66"/>
              <p:cNvSpPr/>
              <p:nvPr/>
            </p:nvSpPr>
            <p:spPr>
              <a:xfrm>
                <a:off x="2717" y="2131"/>
                <a:ext cx="230" cy="288"/>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52" name="Google Shape;4052;p66"/>
              <p:cNvCxnSpPr/>
              <p:nvPr/>
            </p:nvCxnSpPr>
            <p:spPr>
              <a:xfrm>
                <a:off x="2947" y="2275"/>
                <a:ext cx="58" cy="0"/>
              </a:xfrm>
              <a:prstGeom prst="straightConnector1">
                <a:avLst/>
              </a:prstGeom>
              <a:noFill/>
              <a:ln cap="flat" cmpd="sng" w="28575">
                <a:solidFill>
                  <a:schemeClr val="dk1"/>
                </a:solidFill>
                <a:prstDash val="solid"/>
                <a:miter lim="800000"/>
                <a:headEnd len="med" w="med" type="none"/>
                <a:tailEnd len="med" w="med" type="none"/>
              </a:ln>
            </p:spPr>
          </p:cxnSp>
          <p:grpSp>
            <p:nvGrpSpPr>
              <p:cNvPr id="4053" name="Google Shape;4053;p66"/>
              <p:cNvGrpSpPr/>
              <p:nvPr/>
            </p:nvGrpSpPr>
            <p:grpSpPr>
              <a:xfrm>
                <a:off x="2659" y="2218"/>
                <a:ext cx="58" cy="115"/>
                <a:chOff x="2544" y="3197"/>
                <a:chExt cx="202" cy="115"/>
              </a:xfrm>
            </p:grpSpPr>
            <p:cxnSp>
              <p:nvCxnSpPr>
                <p:cNvPr id="4054" name="Google Shape;4054;p66"/>
                <p:cNvCxnSpPr/>
                <p:nvPr/>
              </p:nvCxnSpPr>
              <p:spPr>
                <a:xfrm>
                  <a:off x="2544" y="3197"/>
                  <a:ext cx="202" cy="0"/>
                </a:xfrm>
                <a:prstGeom prst="straightConnector1">
                  <a:avLst/>
                </a:prstGeom>
                <a:noFill/>
                <a:ln cap="flat" cmpd="sng" w="28575">
                  <a:solidFill>
                    <a:schemeClr val="dk1"/>
                  </a:solidFill>
                  <a:prstDash val="solid"/>
                  <a:miter lim="800000"/>
                  <a:headEnd len="med" w="med" type="none"/>
                  <a:tailEnd len="med" w="med" type="none"/>
                </a:ln>
              </p:spPr>
            </p:cxnSp>
            <p:cxnSp>
              <p:nvCxnSpPr>
                <p:cNvPr id="4055" name="Google Shape;4055;p66"/>
                <p:cNvCxnSpPr/>
                <p:nvPr/>
              </p:nvCxnSpPr>
              <p:spPr>
                <a:xfrm>
                  <a:off x="2544" y="3312"/>
                  <a:ext cx="202"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4056" name="Google Shape;4056;p66"/>
            <p:cNvSpPr txBox="1"/>
            <p:nvPr/>
          </p:nvSpPr>
          <p:spPr>
            <a:xfrm>
              <a:off x="4741774" y="4018268"/>
              <a:ext cx="294542" cy="228600"/>
            </a:xfrm>
            <a:prstGeom prst="rect">
              <a:avLst/>
            </a:prstGeom>
            <a:no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dk1"/>
                </a:buClr>
                <a:buSzPts val="1200"/>
                <a:buFont typeface="Arial Narrow"/>
                <a:buNone/>
              </a:pPr>
              <a:r>
                <a:rPr b="0" i="0" lang="en-US" sz="1200" u="none">
                  <a:solidFill>
                    <a:schemeClr val="dk1"/>
                  </a:solidFill>
                  <a:latin typeface="Arial Narrow"/>
                  <a:ea typeface="Arial Narrow"/>
                  <a:cs typeface="Arial Narrow"/>
                  <a:sym typeface="Arial Narrow"/>
                </a:rPr>
                <a:t>ALU</a:t>
              </a:r>
              <a:endParaRPr/>
            </a:p>
          </p:txBody>
        </p:sp>
      </p:grpSp>
      <p:grpSp>
        <p:nvGrpSpPr>
          <p:cNvPr id="4057" name="Google Shape;4057;p66"/>
          <p:cNvGrpSpPr/>
          <p:nvPr/>
        </p:nvGrpSpPr>
        <p:grpSpPr>
          <a:xfrm>
            <a:off x="4572000" y="3871912"/>
            <a:ext cx="1647825" cy="1293812"/>
            <a:chOff x="4571307" y="3834118"/>
            <a:chExt cx="1647942" cy="1293168"/>
          </a:xfrm>
        </p:grpSpPr>
        <p:sp>
          <p:nvSpPr>
            <p:cNvPr id="4058" name="Google Shape;4058;p66"/>
            <p:cNvSpPr/>
            <p:nvPr/>
          </p:nvSpPr>
          <p:spPr>
            <a:xfrm>
              <a:off x="4571307" y="4762161"/>
              <a:ext cx="506412" cy="365125"/>
            </a:xfrm>
            <a:prstGeom prst="cloudCallout">
              <a:avLst>
                <a:gd fmla="val 13678" name="adj1"/>
                <a:gd fmla="val 15590" name="adj2"/>
              </a:avLst>
            </a:prstGeom>
            <a:solidFill>
              <a:srgbClr val="90AFFE"/>
            </a:solidFill>
            <a:ln cap="flat" cmpd="sng" w="12700">
              <a:solidFill>
                <a:schemeClr val="dk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bubble</a:t>
              </a:r>
              <a:endParaRPr/>
            </a:p>
          </p:txBody>
        </p:sp>
        <p:sp>
          <p:nvSpPr>
            <p:cNvPr id="4059" name="Google Shape;4059;p66"/>
            <p:cNvSpPr txBox="1"/>
            <p:nvPr/>
          </p:nvSpPr>
          <p:spPr>
            <a:xfrm>
              <a:off x="5292149" y="3924605"/>
              <a:ext cx="338138" cy="365125"/>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DM</a:t>
              </a:r>
              <a:endParaRPr/>
            </a:p>
          </p:txBody>
        </p:sp>
        <p:cxnSp>
          <p:nvCxnSpPr>
            <p:cNvPr id="4060" name="Google Shape;4060;p66"/>
            <p:cNvCxnSpPr/>
            <p:nvPr/>
          </p:nvCxnSpPr>
          <p:spPr>
            <a:xfrm>
              <a:off x="5630286" y="4108755"/>
              <a:ext cx="85725" cy="0"/>
            </a:xfrm>
            <a:prstGeom prst="straightConnector1">
              <a:avLst/>
            </a:prstGeom>
            <a:noFill/>
            <a:ln cap="flat" cmpd="sng" w="28575">
              <a:solidFill>
                <a:schemeClr val="dk1"/>
              </a:solidFill>
              <a:prstDash val="solid"/>
              <a:miter lim="800000"/>
              <a:headEnd len="med" w="med" type="none"/>
              <a:tailEnd len="med" w="med" type="none"/>
            </a:ln>
          </p:spPr>
        </p:cxnSp>
        <p:sp>
          <p:nvSpPr>
            <p:cNvPr id="4061" name="Google Shape;4061;p66"/>
            <p:cNvSpPr txBox="1"/>
            <p:nvPr/>
          </p:nvSpPr>
          <p:spPr>
            <a:xfrm>
              <a:off x="5716011" y="3834118"/>
              <a:ext cx="84138" cy="547688"/>
            </a:xfrm>
            <a:prstGeom prst="rect">
              <a:avLst/>
            </a:prstGeom>
            <a:solidFill>
              <a:srgbClr val="92D05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2" name="Google Shape;4062;p66"/>
            <p:cNvSpPr/>
            <p:nvPr/>
          </p:nvSpPr>
          <p:spPr>
            <a:xfrm>
              <a:off x="5250874" y="3878568"/>
              <a:ext cx="422578" cy="237515"/>
            </a:xfrm>
            <a:custGeom>
              <a:rect b="b" l="l" r="r" t="t"/>
              <a:pathLst>
                <a:path extrusionOk="0" h="10390" w="10000">
                  <a:moveTo>
                    <a:pt x="0" y="10000"/>
                  </a:moveTo>
                  <a:lnTo>
                    <a:pt x="0" y="0"/>
                  </a:lnTo>
                  <a:lnTo>
                    <a:pt x="10000" y="0"/>
                  </a:lnTo>
                  <a:lnTo>
                    <a:pt x="10000" y="1039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63" name="Google Shape;4063;p66"/>
            <p:cNvCxnSpPr/>
            <p:nvPr/>
          </p:nvCxnSpPr>
          <p:spPr>
            <a:xfrm>
              <a:off x="5208011" y="4108755"/>
              <a:ext cx="85725" cy="0"/>
            </a:xfrm>
            <a:prstGeom prst="straightConnector1">
              <a:avLst/>
            </a:prstGeom>
            <a:noFill/>
            <a:ln cap="flat" cmpd="sng" w="28575">
              <a:solidFill>
                <a:schemeClr val="dk1"/>
              </a:solidFill>
              <a:prstDash val="solid"/>
              <a:miter lim="800000"/>
              <a:headEnd len="med" w="med" type="none"/>
              <a:tailEnd len="med" w="med" type="none"/>
            </a:ln>
          </p:spPr>
        </p:cxnSp>
        <p:grpSp>
          <p:nvGrpSpPr>
            <p:cNvPr id="4064" name="Google Shape;4064;p66"/>
            <p:cNvGrpSpPr/>
            <p:nvPr/>
          </p:nvGrpSpPr>
          <p:grpSpPr>
            <a:xfrm>
              <a:off x="5795386" y="3924605"/>
              <a:ext cx="423863" cy="366713"/>
              <a:chOff x="3465" y="2159"/>
              <a:chExt cx="289" cy="231"/>
            </a:xfrm>
          </p:grpSpPr>
          <p:sp>
            <p:nvSpPr>
              <p:cNvPr id="4065" name="Google Shape;4065;p66"/>
              <p:cNvSpPr txBox="1"/>
              <p:nvPr/>
            </p:nvSpPr>
            <p:spPr>
              <a:xfrm>
                <a:off x="3523" y="2159"/>
                <a:ext cx="231" cy="23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Reg</a:t>
                </a:r>
                <a:endParaRPr/>
              </a:p>
            </p:txBody>
          </p:sp>
          <p:sp>
            <p:nvSpPr>
              <p:cNvPr id="4066" name="Google Shape;4066;p66"/>
              <p:cNvSpPr/>
              <p:nvPr/>
            </p:nvSpPr>
            <p:spPr>
              <a:xfrm flipH="1">
                <a:off x="3523" y="2159"/>
                <a:ext cx="115" cy="231"/>
              </a:xfrm>
              <a:custGeom>
                <a:rect b="b" l="l" r="r" t="t"/>
                <a:pathLst>
                  <a:path extrusionOk="0" h="231" w="115">
                    <a:moveTo>
                      <a:pt x="0" y="0"/>
                    </a:moveTo>
                    <a:lnTo>
                      <a:pt x="115" y="0"/>
                    </a:lnTo>
                    <a:lnTo>
                      <a:pt x="115" y="231"/>
                    </a:lnTo>
                    <a:lnTo>
                      <a:pt x="0" y="231"/>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67" name="Google Shape;4067;p66"/>
              <p:cNvCxnSpPr/>
              <p:nvPr/>
            </p:nvCxnSpPr>
            <p:spPr>
              <a:xfrm>
                <a:off x="3465" y="2275"/>
                <a:ext cx="58" cy="0"/>
              </a:xfrm>
              <a:prstGeom prst="straightConnector1">
                <a:avLst/>
              </a:prstGeom>
              <a:noFill/>
              <a:ln cap="flat" cmpd="sng" w="28575">
                <a:solidFill>
                  <a:schemeClr val="dk1"/>
                </a:solidFill>
                <a:prstDash val="solid"/>
                <a:miter lim="800000"/>
                <a:headEnd len="med" w="med" type="none"/>
                <a:tailEnd len="med" w="med" type="none"/>
              </a:ln>
            </p:spPr>
          </p:cxnSp>
        </p:grpSp>
      </p:grpSp>
      <p:sp>
        <p:nvSpPr>
          <p:cNvPr id="4068" name="Google Shape;4068;p66"/>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Stall the Pipeline for one Cycle</a:t>
            </a:r>
            <a:endParaRPr/>
          </a:p>
        </p:txBody>
      </p:sp>
      <p:sp>
        <p:nvSpPr>
          <p:cNvPr id="4069" name="Google Shape;4069;p66"/>
          <p:cNvSpPr txBox="1"/>
          <p:nvPr>
            <p:ph idx="1" type="body"/>
          </p:nvPr>
        </p:nvSpPr>
        <p:spPr>
          <a:xfrm>
            <a:off x="468312" y="1085850"/>
            <a:ext cx="8207375" cy="2305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Comic Sans MS"/>
              <a:buChar char="•"/>
            </a:pPr>
            <a:r>
              <a:rPr b="1" i="0" lang="en-US" sz="2400" u="none">
                <a:solidFill>
                  <a:schemeClr val="dk1"/>
                </a:solidFill>
                <a:latin typeface="Comic Sans MS"/>
                <a:ea typeface="Comic Sans MS"/>
                <a:cs typeface="Comic Sans MS"/>
                <a:sym typeface="Comic Sans MS"/>
              </a:rPr>
              <a:t>ADD</a:t>
            </a:r>
            <a:r>
              <a:rPr b="0" i="0" lang="en-US" sz="2400" u="none">
                <a:solidFill>
                  <a:schemeClr val="dk1"/>
                </a:solidFill>
                <a:latin typeface="Arial"/>
                <a:ea typeface="Arial"/>
                <a:cs typeface="Arial"/>
                <a:sym typeface="Arial"/>
              </a:rPr>
              <a:t> instruction depends on </a:t>
            </a:r>
            <a:r>
              <a:rPr b="1" i="0" lang="en-US" sz="2400" u="none">
                <a:solidFill>
                  <a:schemeClr val="dk1"/>
                </a:solidFill>
                <a:latin typeface="Comic Sans MS"/>
                <a:ea typeface="Comic Sans MS"/>
                <a:cs typeface="Comic Sans MS"/>
                <a:sym typeface="Comic Sans MS"/>
              </a:rPr>
              <a:t>LW</a:t>
            </a:r>
            <a:r>
              <a:rPr b="0" i="0" lang="en-US" sz="2400" u="none">
                <a:solidFill>
                  <a:schemeClr val="dk1"/>
                </a:solidFill>
                <a:latin typeface="Arial"/>
                <a:ea typeface="Arial"/>
                <a:cs typeface="Arial"/>
                <a:sym typeface="Arial"/>
              </a:rPr>
              <a:t> 🡺 stall at CC3</a:t>
            </a:r>
            <a:endParaRPr b="0" i="0" sz="2400" u="none">
              <a:solidFill>
                <a:srgbClr val="FF0000"/>
              </a:solidFill>
              <a:latin typeface="Comic Sans MS"/>
              <a:ea typeface="Comic Sans MS"/>
              <a:cs typeface="Comic Sans MS"/>
              <a:sym typeface="Comic Sans MS"/>
            </a:endParaRPr>
          </a:p>
          <a:p>
            <a:pPr indent="-285750" lvl="1" marL="74295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Allow </a:t>
            </a:r>
            <a:r>
              <a:rPr b="1" i="0" lang="en-US" sz="2000" u="none">
                <a:solidFill>
                  <a:schemeClr val="dk1"/>
                </a:solidFill>
                <a:latin typeface="Comic Sans MS"/>
                <a:ea typeface="Comic Sans MS"/>
                <a:cs typeface="Comic Sans MS"/>
                <a:sym typeface="Comic Sans MS"/>
              </a:rPr>
              <a:t>Load</a:t>
            </a:r>
            <a:r>
              <a:rPr b="1" i="0"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instruction in </a:t>
            </a:r>
            <a:r>
              <a:rPr b="1" i="0" lang="en-US" sz="2000" u="none">
                <a:solidFill>
                  <a:schemeClr val="dk1"/>
                </a:solidFill>
                <a:latin typeface="Comic Sans MS"/>
                <a:ea typeface="Comic Sans MS"/>
                <a:cs typeface="Comic Sans MS"/>
                <a:sym typeface="Comic Sans MS"/>
              </a:rPr>
              <a:t>ALU</a:t>
            </a:r>
            <a:r>
              <a:rPr b="0" i="0" lang="en-US" sz="2000" u="none">
                <a:solidFill>
                  <a:schemeClr val="dk1"/>
                </a:solidFill>
                <a:latin typeface="Arial"/>
                <a:ea typeface="Arial"/>
                <a:cs typeface="Arial"/>
                <a:sym typeface="Arial"/>
              </a:rPr>
              <a:t> stage to proceed</a:t>
            </a:r>
            <a:endParaRPr/>
          </a:p>
          <a:p>
            <a:pPr indent="-285750" lvl="1" marL="74295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Freeze </a:t>
            </a:r>
            <a:r>
              <a:rPr b="1" i="0" lang="en-US" sz="2000" u="none">
                <a:solidFill>
                  <a:schemeClr val="dk1"/>
                </a:solidFill>
                <a:latin typeface="Comic Sans MS"/>
                <a:ea typeface="Comic Sans MS"/>
                <a:cs typeface="Comic Sans MS"/>
                <a:sym typeface="Comic Sans MS"/>
              </a:rPr>
              <a:t>PC</a:t>
            </a:r>
            <a:r>
              <a:rPr b="0" i="0" lang="en-US" sz="2000" u="none">
                <a:solidFill>
                  <a:schemeClr val="dk1"/>
                </a:solidFill>
                <a:latin typeface="Arial"/>
                <a:ea typeface="Arial"/>
                <a:cs typeface="Arial"/>
                <a:sym typeface="Arial"/>
              </a:rPr>
              <a:t> and </a:t>
            </a:r>
            <a:r>
              <a:rPr b="1" i="0" lang="en-US" sz="2000" u="none">
                <a:solidFill>
                  <a:schemeClr val="dk1"/>
                </a:solidFill>
                <a:latin typeface="Comic Sans MS"/>
                <a:ea typeface="Comic Sans MS"/>
                <a:cs typeface="Comic Sans MS"/>
                <a:sym typeface="Comic Sans MS"/>
              </a:rPr>
              <a:t>Instruction</a:t>
            </a:r>
            <a:r>
              <a:rPr b="0" i="0" lang="en-US" sz="2000" u="none">
                <a:solidFill>
                  <a:schemeClr val="dk1"/>
                </a:solidFill>
                <a:latin typeface="Arial"/>
                <a:ea typeface="Arial"/>
                <a:cs typeface="Arial"/>
                <a:sym typeface="Arial"/>
              </a:rPr>
              <a:t> registers (NO instruction is fetched)</a:t>
            </a:r>
            <a:endParaRPr/>
          </a:p>
          <a:p>
            <a:pPr indent="-285750" lvl="1" marL="74295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Introduce a </a:t>
            </a:r>
            <a:r>
              <a:rPr b="1" i="0" lang="en-US" sz="2000" u="none">
                <a:solidFill>
                  <a:schemeClr val="dk1"/>
                </a:solidFill>
                <a:latin typeface="Comic Sans MS"/>
                <a:ea typeface="Comic Sans MS"/>
                <a:cs typeface="Comic Sans MS"/>
                <a:sym typeface="Comic Sans MS"/>
              </a:rPr>
              <a:t>bubble</a:t>
            </a:r>
            <a:r>
              <a:rPr b="0" i="0" lang="en-US" sz="2000" u="none">
                <a:solidFill>
                  <a:schemeClr val="dk1"/>
                </a:solidFill>
                <a:latin typeface="Arial"/>
                <a:ea typeface="Arial"/>
                <a:cs typeface="Arial"/>
                <a:sym typeface="Arial"/>
              </a:rPr>
              <a:t> into the </a:t>
            </a:r>
            <a:r>
              <a:rPr b="1" i="0" lang="en-US" sz="2000" u="none">
                <a:solidFill>
                  <a:schemeClr val="dk1"/>
                </a:solidFill>
                <a:latin typeface="Comic Sans MS"/>
                <a:ea typeface="Comic Sans MS"/>
                <a:cs typeface="Comic Sans MS"/>
                <a:sym typeface="Comic Sans MS"/>
              </a:rPr>
              <a:t>ALU </a:t>
            </a:r>
            <a:r>
              <a:rPr b="0" i="0" lang="en-US" sz="2000" u="none">
                <a:solidFill>
                  <a:schemeClr val="dk1"/>
                </a:solidFill>
                <a:latin typeface="Arial"/>
                <a:ea typeface="Arial"/>
                <a:cs typeface="Arial"/>
                <a:sym typeface="Arial"/>
              </a:rPr>
              <a:t>stage (bubble is a NO-OP)</a:t>
            </a:r>
            <a:endParaRPr/>
          </a:p>
          <a:p>
            <a:pPr indent="-342900" lvl="0" marL="342900" rtl="0" algn="l">
              <a:lnSpc>
                <a:spcPct val="100000"/>
              </a:lnSpc>
              <a:spcBef>
                <a:spcPts val="1200"/>
              </a:spcBef>
              <a:spcAft>
                <a:spcPts val="0"/>
              </a:spcAft>
              <a:buClr>
                <a:schemeClr val="dk1"/>
              </a:buClr>
              <a:buSzPts val="2400"/>
              <a:buFont typeface="Comic Sans MS"/>
              <a:buChar char="•"/>
            </a:pPr>
            <a:r>
              <a:rPr b="1" i="0" lang="en-US" sz="2400" u="none">
                <a:solidFill>
                  <a:schemeClr val="dk1"/>
                </a:solidFill>
                <a:latin typeface="Comic Sans MS"/>
                <a:ea typeface="Comic Sans MS"/>
                <a:cs typeface="Comic Sans MS"/>
                <a:sym typeface="Comic Sans MS"/>
              </a:rPr>
              <a:t>Load</a:t>
            </a:r>
            <a:r>
              <a:rPr b="0" i="0" lang="en-US" sz="2400" u="none">
                <a:solidFill>
                  <a:schemeClr val="dk1"/>
                </a:solidFill>
                <a:latin typeface="Arial"/>
                <a:ea typeface="Arial"/>
                <a:cs typeface="Arial"/>
                <a:sym typeface="Arial"/>
              </a:rPr>
              <a:t> can forward data to next instruction after delaying it</a:t>
            </a:r>
            <a:endParaRPr/>
          </a:p>
        </p:txBody>
      </p:sp>
      <p:grpSp>
        <p:nvGrpSpPr>
          <p:cNvPr id="4070" name="Google Shape;4070;p66"/>
          <p:cNvGrpSpPr/>
          <p:nvPr/>
        </p:nvGrpSpPr>
        <p:grpSpPr>
          <a:xfrm>
            <a:off x="820737" y="3505200"/>
            <a:ext cx="7477125" cy="2803525"/>
            <a:chOff x="821506" y="3467405"/>
            <a:chExt cx="7475781" cy="2803565"/>
          </a:xfrm>
        </p:grpSpPr>
        <p:cxnSp>
          <p:nvCxnSpPr>
            <p:cNvPr id="4071" name="Google Shape;4071;p66"/>
            <p:cNvCxnSpPr/>
            <p:nvPr/>
          </p:nvCxnSpPr>
          <p:spPr>
            <a:xfrm>
              <a:off x="1001136" y="3546780"/>
              <a:ext cx="0" cy="2602930"/>
            </a:xfrm>
            <a:prstGeom prst="straightConnector1">
              <a:avLst/>
            </a:prstGeom>
            <a:noFill/>
            <a:ln cap="flat" cmpd="sng" w="12700">
              <a:solidFill>
                <a:schemeClr val="dk1"/>
              </a:solidFill>
              <a:prstDash val="solid"/>
              <a:miter lim="800000"/>
              <a:headEnd len="med" w="med" type="none"/>
              <a:tailEnd len="med" w="med" type="triangle"/>
            </a:ln>
          </p:spPr>
        </p:cxnSp>
        <p:cxnSp>
          <p:nvCxnSpPr>
            <p:cNvPr id="4072" name="Google Shape;4072;p66"/>
            <p:cNvCxnSpPr/>
            <p:nvPr/>
          </p:nvCxnSpPr>
          <p:spPr>
            <a:xfrm flipH="1" rot="10800000">
              <a:off x="923348" y="3603930"/>
              <a:ext cx="7373939" cy="1588"/>
            </a:xfrm>
            <a:prstGeom prst="straightConnector1">
              <a:avLst/>
            </a:prstGeom>
            <a:noFill/>
            <a:ln cap="flat" cmpd="sng" w="12700">
              <a:solidFill>
                <a:schemeClr val="dk1"/>
              </a:solidFill>
              <a:prstDash val="solid"/>
              <a:miter lim="800000"/>
              <a:headEnd len="med" w="med" type="none"/>
              <a:tailEnd len="med" w="med" type="triangle"/>
            </a:ln>
          </p:spPr>
        </p:cxnSp>
        <p:sp>
          <p:nvSpPr>
            <p:cNvPr id="4073" name="Google Shape;4073;p66"/>
            <p:cNvSpPr txBox="1"/>
            <p:nvPr/>
          </p:nvSpPr>
          <p:spPr>
            <a:xfrm>
              <a:off x="1755198" y="3467405"/>
              <a:ext cx="1392238"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Time (cycles)</a:t>
              </a:r>
              <a:endParaRPr/>
            </a:p>
          </p:txBody>
        </p:sp>
        <p:sp>
          <p:nvSpPr>
            <p:cNvPr id="4074" name="Google Shape;4074;p66"/>
            <p:cNvSpPr txBox="1"/>
            <p:nvPr/>
          </p:nvSpPr>
          <p:spPr>
            <a:xfrm rot="-5400000">
              <a:off x="192754" y="4696876"/>
              <a:ext cx="1594054" cy="33655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Program Order</a:t>
              </a:r>
              <a:endParaRPr/>
            </a:p>
          </p:txBody>
        </p:sp>
        <p:sp>
          <p:nvSpPr>
            <p:cNvPr id="4075" name="Google Shape;4075;p66"/>
            <p:cNvSpPr txBox="1"/>
            <p:nvPr/>
          </p:nvSpPr>
          <p:spPr>
            <a:xfrm>
              <a:off x="4066599"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CC2</a:t>
              </a:r>
              <a:endParaRPr/>
            </a:p>
          </p:txBody>
        </p:sp>
        <p:sp>
          <p:nvSpPr>
            <p:cNvPr id="4076" name="Google Shape;4076;p66"/>
            <p:cNvSpPr txBox="1"/>
            <p:nvPr/>
          </p:nvSpPr>
          <p:spPr>
            <a:xfrm>
              <a:off x="4658736"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CC3</a:t>
              </a:r>
              <a:endParaRPr/>
            </a:p>
          </p:txBody>
        </p:sp>
        <p:sp>
          <p:nvSpPr>
            <p:cNvPr id="4077" name="Google Shape;4077;p66"/>
            <p:cNvSpPr txBox="1"/>
            <p:nvPr/>
          </p:nvSpPr>
          <p:spPr>
            <a:xfrm>
              <a:off x="6430387"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CC6</a:t>
              </a:r>
              <a:endParaRPr/>
            </a:p>
          </p:txBody>
        </p:sp>
        <p:sp>
          <p:nvSpPr>
            <p:cNvPr id="4078" name="Google Shape;4078;p66"/>
            <p:cNvSpPr txBox="1"/>
            <p:nvPr/>
          </p:nvSpPr>
          <p:spPr>
            <a:xfrm>
              <a:off x="7020937"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CC7</a:t>
              </a:r>
              <a:endParaRPr/>
            </a:p>
          </p:txBody>
        </p:sp>
        <p:sp>
          <p:nvSpPr>
            <p:cNvPr id="4079" name="Google Shape;4079;p66"/>
            <p:cNvSpPr txBox="1"/>
            <p:nvPr/>
          </p:nvSpPr>
          <p:spPr>
            <a:xfrm>
              <a:off x="7613074"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CC8</a:t>
              </a:r>
              <a:endParaRPr/>
            </a:p>
          </p:txBody>
        </p:sp>
        <p:sp>
          <p:nvSpPr>
            <p:cNvPr id="4080" name="Google Shape;4080;p66"/>
            <p:cNvSpPr txBox="1"/>
            <p:nvPr/>
          </p:nvSpPr>
          <p:spPr>
            <a:xfrm>
              <a:off x="3476049"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CC1</a:t>
              </a:r>
              <a:endParaRPr/>
            </a:p>
          </p:txBody>
        </p:sp>
        <p:sp>
          <p:nvSpPr>
            <p:cNvPr id="4081" name="Google Shape;4081;p66"/>
            <p:cNvSpPr txBox="1"/>
            <p:nvPr/>
          </p:nvSpPr>
          <p:spPr>
            <a:xfrm>
              <a:off x="5249286"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CC4</a:t>
              </a:r>
              <a:endParaRPr/>
            </a:p>
          </p:txBody>
        </p:sp>
        <p:sp>
          <p:nvSpPr>
            <p:cNvPr id="4082" name="Google Shape;4082;p66"/>
            <p:cNvSpPr txBox="1"/>
            <p:nvPr/>
          </p:nvSpPr>
          <p:spPr>
            <a:xfrm>
              <a:off x="5839837" y="3467405"/>
              <a:ext cx="422275" cy="27463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CC5</a:t>
              </a:r>
              <a:endParaRPr/>
            </a:p>
          </p:txBody>
        </p:sp>
        <p:cxnSp>
          <p:nvCxnSpPr>
            <p:cNvPr id="4083" name="Google Shape;4083;p66"/>
            <p:cNvCxnSpPr/>
            <p:nvPr/>
          </p:nvCxnSpPr>
          <p:spPr>
            <a:xfrm>
              <a:off x="3974398" y="3546780"/>
              <a:ext cx="0" cy="2076450"/>
            </a:xfrm>
            <a:prstGeom prst="straightConnector1">
              <a:avLst/>
            </a:prstGeom>
            <a:noFill/>
            <a:ln cap="flat" cmpd="sng" w="9525">
              <a:solidFill>
                <a:schemeClr val="dk1"/>
              </a:solidFill>
              <a:prstDash val="solid"/>
              <a:miter lim="800000"/>
              <a:headEnd len="med" w="med" type="none"/>
              <a:tailEnd len="med" w="med" type="none"/>
            </a:ln>
          </p:spPr>
        </p:cxnSp>
        <p:cxnSp>
          <p:nvCxnSpPr>
            <p:cNvPr id="4084" name="Google Shape;4084;p66"/>
            <p:cNvCxnSpPr/>
            <p:nvPr/>
          </p:nvCxnSpPr>
          <p:spPr>
            <a:xfrm>
              <a:off x="4573938" y="3546780"/>
              <a:ext cx="0" cy="2076450"/>
            </a:xfrm>
            <a:prstGeom prst="straightConnector1">
              <a:avLst/>
            </a:prstGeom>
            <a:noFill/>
            <a:ln cap="flat" cmpd="sng" w="9525">
              <a:solidFill>
                <a:schemeClr val="dk1"/>
              </a:solidFill>
              <a:prstDash val="solid"/>
              <a:miter lim="800000"/>
              <a:headEnd len="med" w="med" type="none"/>
              <a:tailEnd len="med" w="med" type="none"/>
            </a:ln>
          </p:spPr>
        </p:cxnSp>
        <p:cxnSp>
          <p:nvCxnSpPr>
            <p:cNvPr id="4085" name="Google Shape;4085;p66"/>
            <p:cNvCxnSpPr/>
            <p:nvPr/>
          </p:nvCxnSpPr>
          <p:spPr>
            <a:xfrm>
              <a:off x="3380799" y="3546780"/>
              <a:ext cx="0" cy="2076450"/>
            </a:xfrm>
            <a:prstGeom prst="straightConnector1">
              <a:avLst/>
            </a:prstGeom>
            <a:noFill/>
            <a:ln cap="flat" cmpd="sng" w="9525">
              <a:solidFill>
                <a:schemeClr val="dk1"/>
              </a:solidFill>
              <a:prstDash val="solid"/>
              <a:miter lim="800000"/>
              <a:headEnd len="med" w="med" type="none"/>
              <a:tailEnd len="med" w="med" type="none"/>
            </a:ln>
          </p:spPr>
        </p:cxnSp>
        <p:grpSp>
          <p:nvGrpSpPr>
            <p:cNvPr id="4086" name="Google Shape;4086;p66"/>
            <p:cNvGrpSpPr/>
            <p:nvPr/>
          </p:nvGrpSpPr>
          <p:grpSpPr>
            <a:xfrm>
              <a:off x="5166111" y="3546780"/>
              <a:ext cx="2362826" cy="2724190"/>
              <a:chOff x="5166111" y="3546780"/>
              <a:chExt cx="2362826" cy="2076450"/>
            </a:xfrm>
          </p:grpSpPr>
          <p:cxnSp>
            <p:nvCxnSpPr>
              <p:cNvPr id="4087" name="Google Shape;4087;p66"/>
              <p:cNvCxnSpPr/>
              <p:nvPr/>
            </p:nvCxnSpPr>
            <p:spPr>
              <a:xfrm>
                <a:off x="5166111" y="3546780"/>
                <a:ext cx="0" cy="2076450"/>
              </a:xfrm>
              <a:prstGeom prst="straightConnector1">
                <a:avLst/>
              </a:prstGeom>
              <a:noFill/>
              <a:ln cap="flat" cmpd="sng" w="9525">
                <a:solidFill>
                  <a:schemeClr val="dk1"/>
                </a:solidFill>
                <a:prstDash val="solid"/>
                <a:miter lim="800000"/>
                <a:headEnd len="med" w="med" type="none"/>
                <a:tailEnd len="med" w="med" type="none"/>
              </a:ln>
            </p:spPr>
          </p:cxnSp>
          <p:cxnSp>
            <p:nvCxnSpPr>
              <p:cNvPr id="4088" name="Google Shape;4088;p66"/>
              <p:cNvCxnSpPr/>
              <p:nvPr/>
            </p:nvCxnSpPr>
            <p:spPr>
              <a:xfrm>
                <a:off x="5749488" y="3546780"/>
                <a:ext cx="0" cy="2076450"/>
              </a:xfrm>
              <a:prstGeom prst="straightConnector1">
                <a:avLst/>
              </a:prstGeom>
              <a:noFill/>
              <a:ln cap="flat" cmpd="sng" w="9525">
                <a:solidFill>
                  <a:schemeClr val="dk1"/>
                </a:solidFill>
                <a:prstDash val="solid"/>
                <a:miter lim="800000"/>
                <a:headEnd len="med" w="med" type="none"/>
                <a:tailEnd len="med" w="med" type="none"/>
              </a:ln>
            </p:spPr>
          </p:cxnSp>
          <p:cxnSp>
            <p:nvCxnSpPr>
              <p:cNvPr id="4089" name="Google Shape;4089;p66"/>
              <p:cNvCxnSpPr/>
              <p:nvPr/>
            </p:nvCxnSpPr>
            <p:spPr>
              <a:xfrm>
                <a:off x="6347524" y="3546780"/>
                <a:ext cx="0" cy="2076450"/>
              </a:xfrm>
              <a:prstGeom prst="straightConnector1">
                <a:avLst/>
              </a:prstGeom>
              <a:noFill/>
              <a:ln cap="flat" cmpd="sng" w="9525">
                <a:solidFill>
                  <a:schemeClr val="dk1"/>
                </a:solidFill>
                <a:prstDash val="solid"/>
                <a:miter lim="800000"/>
                <a:headEnd len="med" w="med" type="none"/>
                <a:tailEnd len="med" w="med" type="none"/>
              </a:ln>
            </p:spPr>
          </p:cxnSp>
          <p:cxnSp>
            <p:nvCxnSpPr>
              <p:cNvPr id="4090" name="Google Shape;4090;p66"/>
              <p:cNvCxnSpPr/>
              <p:nvPr/>
            </p:nvCxnSpPr>
            <p:spPr>
              <a:xfrm>
                <a:off x="6938230" y="3546780"/>
                <a:ext cx="0" cy="2076450"/>
              </a:xfrm>
              <a:prstGeom prst="straightConnector1">
                <a:avLst/>
              </a:prstGeom>
              <a:noFill/>
              <a:ln cap="flat" cmpd="sng" w="9525">
                <a:solidFill>
                  <a:schemeClr val="dk1"/>
                </a:solidFill>
                <a:prstDash val="solid"/>
                <a:miter lim="800000"/>
                <a:headEnd len="med" w="med" type="none"/>
                <a:tailEnd len="med" w="med" type="none"/>
              </a:ln>
            </p:spPr>
          </p:cxnSp>
          <p:cxnSp>
            <p:nvCxnSpPr>
              <p:cNvPr id="4091" name="Google Shape;4091;p66"/>
              <p:cNvCxnSpPr/>
              <p:nvPr/>
            </p:nvCxnSpPr>
            <p:spPr>
              <a:xfrm>
                <a:off x="7528937" y="3546780"/>
                <a:ext cx="0" cy="2076450"/>
              </a:xfrm>
              <a:prstGeom prst="straightConnector1">
                <a:avLst/>
              </a:prstGeom>
              <a:noFill/>
              <a:ln cap="flat" cmpd="sng" w="9525">
                <a:solidFill>
                  <a:schemeClr val="dk1"/>
                </a:solidFill>
                <a:prstDash val="solid"/>
                <a:miter lim="800000"/>
                <a:headEnd len="med" w="med" type="none"/>
                <a:tailEnd len="med" w="med" type="none"/>
              </a:ln>
            </p:spPr>
          </p:cxnSp>
        </p:grpSp>
      </p:grpSp>
      <p:sp>
        <p:nvSpPr>
          <p:cNvPr id="4092" name="Google Shape;4092;p66"/>
          <p:cNvSpPr/>
          <p:nvPr/>
        </p:nvSpPr>
        <p:spPr>
          <a:xfrm>
            <a:off x="5630862" y="4144962"/>
            <a:ext cx="174625" cy="1111250"/>
          </a:xfrm>
          <a:custGeom>
            <a:rect b="b" l="l" r="r" t="t"/>
            <a:pathLst>
              <a:path extrusionOk="0" h="10000" w="10000">
                <a:moveTo>
                  <a:pt x="0" y="0"/>
                </a:moveTo>
                <a:lnTo>
                  <a:pt x="5008" y="9949"/>
                </a:lnTo>
                <a:cubicBezTo>
                  <a:pt x="6132" y="9949"/>
                  <a:pt x="8876" y="10000"/>
                  <a:pt x="10000" y="1000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3" name="Google Shape;4093;p66"/>
          <p:cNvSpPr/>
          <p:nvPr/>
        </p:nvSpPr>
        <p:spPr>
          <a:xfrm>
            <a:off x="5848350" y="4144962"/>
            <a:ext cx="558800" cy="1914525"/>
          </a:xfrm>
          <a:custGeom>
            <a:rect b="b" l="l" r="r" t="t"/>
            <a:pathLst>
              <a:path extrusionOk="0" h="10093" w="10636">
                <a:moveTo>
                  <a:pt x="0" y="0"/>
                </a:moveTo>
                <a:lnTo>
                  <a:pt x="8568" y="10093"/>
                </a:lnTo>
                <a:cubicBezTo>
                  <a:pt x="10397" y="10093"/>
                  <a:pt x="8807" y="10082"/>
                  <a:pt x="10636" y="1008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2"/>
                                        </p:tgtEl>
                                        <p:attrNameLst>
                                          <p:attrName>style.visibility</p:attrName>
                                        </p:attrNameLst>
                                      </p:cBhvr>
                                      <p:to>
                                        <p:strVal val="visible"/>
                                      </p:to>
                                    </p:set>
                                    <p:animEffect filter="fade" transition="in">
                                      <p:cBhvr>
                                        <p:cTn dur="500"/>
                                        <p:tgtEl>
                                          <p:spTgt spid="40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3"/>
                                        </p:tgtEl>
                                        <p:attrNameLst>
                                          <p:attrName>style.visibility</p:attrName>
                                        </p:attrNameLst>
                                      </p:cBhvr>
                                      <p:to>
                                        <p:strVal val="visible"/>
                                      </p:to>
                                    </p:set>
                                    <p:animEffect filter="fade" transition="in">
                                      <p:cBhvr>
                                        <p:cTn dur="500"/>
                                        <p:tgtEl>
                                          <p:spTgt spid="40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7" name="Shape 4097"/>
        <p:cNvGrpSpPr/>
        <p:nvPr/>
      </p:nvGrpSpPr>
      <p:grpSpPr>
        <a:xfrm>
          <a:off x="0" y="0"/>
          <a:ext cx="0" cy="0"/>
          <a:chOff x="0" y="0"/>
          <a:chExt cx="0" cy="0"/>
        </a:xfrm>
      </p:grpSpPr>
      <p:grpSp>
        <p:nvGrpSpPr>
          <p:cNvPr id="4098" name="Google Shape;4098;p67"/>
          <p:cNvGrpSpPr/>
          <p:nvPr/>
        </p:nvGrpSpPr>
        <p:grpSpPr>
          <a:xfrm>
            <a:off x="949325" y="4567237"/>
            <a:ext cx="5508625" cy="368300"/>
            <a:chOff x="910273" y="4490177"/>
            <a:chExt cx="5508753" cy="368300"/>
          </a:xfrm>
        </p:grpSpPr>
        <p:sp>
          <p:nvSpPr>
            <p:cNvPr id="4099" name="Google Shape;4099;p67"/>
            <p:cNvSpPr txBox="1"/>
            <p:nvPr/>
          </p:nvSpPr>
          <p:spPr>
            <a:xfrm>
              <a:off x="910273" y="4490177"/>
              <a:ext cx="1706538"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8(</a:t>
              </a:r>
              <a:r>
                <a:rPr b="0" i="0" lang="en-US" sz="1600" u="none">
                  <a:solidFill>
                    <a:srgbClr val="FF0000"/>
                  </a:solidFill>
                  <a:latin typeface="Comic Sans MS"/>
                  <a:ea typeface="Comic Sans MS"/>
                  <a:cs typeface="Comic Sans MS"/>
                  <a:sym typeface="Comic Sans MS"/>
                </a:rPr>
                <a:t>$s1</a:t>
              </a:r>
              <a:r>
                <a:rPr b="0" i="0" lang="en-US" sz="1600" u="none">
                  <a:solidFill>
                    <a:schemeClr val="dk1"/>
                  </a:solidFill>
                  <a:latin typeface="Comic Sans MS"/>
                  <a:ea typeface="Comic Sans MS"/>
                  <a:cs typeface="Comic Sans MS"/>
                  <a:sym typeface="Comic Sans MS"/>
                </a:rPr>
                <a:t>)</a:t>
              </a:r>
              <a:endParaRPr/>
            </a:p>
          </p:txBody>
        </p:sp>
        <p:grpSp>
          <p:nvGrpSpPr>
            <p:cNvPr id="4100" name="Google Shape;4100;p67"/>
            <p:cNvGrpSpPr/>
            <p:nvPr/>
          </p:nvGrpSpPr>
          <p:grpSpPr>
            <a:xfrm>
              <a:off x="3200162" y="4493188"/>
              <a:ext cx="3218864" cy="364139"/>
              <a:chOff x="2898614" y="4081885"/>
              <a:chExt cx="3218864" cy="364139"/>
            </a:xfrm>
          </p:grpSpPr>
          <p:sp>
            <p:nvSpPr>
              <p:cNvPr id="4101" name="Google Shape;4101;p67"/>
              <p:cNvSpPr txBox="1"/>
              <p:nvPr/>
            </p:nvSpPr>
            <p:spPr>
              <a:xfrm>
                <a:off x="5046832" y="4081973"/>
                <a:ext cx="533177" cy="364051"/>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02" name="Google Shape;4102;p67"/>
              <p:cNvSpPr txBox="1"/>
              <p:nvPr/>
            </p:nvSpPr>
            <p:spPr>
              <a:xfrm>
                <a:off x="5580009"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03" name="Google Shape;4103;p67"/>
              <p:cNvSpPr txBox="1"/>
              <p:nvPr/>
            </p:nvSpPr>
            <p:spPr>
              <a:xfrm>
                <a:off x="4509363"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04" name="Google Shape;4104;p67"/>
              <p:cNvSpPr txBox="1"/>
              <p:nvPr/>
            </p:nvSpPr>
            <p:spPr>
              <a:xfrm>
                <a:off x="3969586" y="4081885"/>
                <a:ext cx="539777"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05" name="Google Shape;4105;p67"/>
              <p:cNvSpPr txBox="1"/>
              <p:nvPr/>
            </p:nvSpPr>
            <p:spPr>
              <a:xfrm>
                <a:off x="3434100" y="4081885"/>
                <a:ext cx="535486"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Stall</a:t>
                </a:r>
                <a:endParaRPr/>
              </a:p>
            </p:txBody>
          </p:sp>
          <p:sp>
            <p:nvSpPr>
              <p:cNvPr id="4106" name="Google Shape;4106;p67"/>
              <p:cNvSpPr txBox="1"/>
              <p:nvPr/>
            </p:nvSpPr>
            <p:spPr>
              <a:xfrm>
                <a:off x="2898614" y="4081885"/>
                <a:ext cx="535486"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grpSp>
        <p:nvGrpSpPr>
          <p:cNvPr id="4107" name="Google Shape;4107;p67"/>
          <p:cNvGrpSpPr/>
          <p:nvPr/>
        </p:nvGrpSpPr>
        <p:grpSpPr>
          <a:xfrm>
            <a:off x="949325" y="4197350"/>
            <a:ext cx="4437062" cy="373062"/>
            <a:chOff x="910274" y="4120290"/>
            <a:chExt cx="4438106" cy="372987"/>
          </a:xfrm>
        </p:grpSpPr>
        <p:sp>
          <p:nvSpPr>
            <p:cNvPr id="4108" name="Google Shape;4108;p67"/>
            <p:cNvSpPr txBox="1"/>
            <p:nvPr/>
          </p:nvSpPr>
          <p:spPr>
            <a:xfrm>
              <a:off x="910274" y="4120290"/>
              <a:ext cx="1706539"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a:t>
              </a:r>
              <a:r>
                <a:rPr b="0" i="0" lang="en-US" sz="1600" u="none">
                  <a:solidFill>
                    <a:srgbClr val="FF0000"/>
                  </a:solidFill>
                  <a:latin typeface="Comic Sans MS"/>
                  <a:ea typeface="Comic Sans MS"/>
                  <a:cs typeface="Comic Sans MS"/>
                  <a:sym typeface="Comic Sans MS"/>
                </a:rPr>
                <a:t>$s1</a:t>
              </a:r>
              <a:r>
                <a:rPr b="0" i="0" lang="en-US" sz="1600" u="none">
                  <a:solidFill>
                    <a:schemeClr val="dk1"/>
                  </a:solidFill>
                  <a:latin typeface="Comic Sans MS"/>
                  <a:ea typeface="Comic Sans MS"/>
                  <a:cs typeface="Comic Sans MS"/>
                  <a:sym typeface="Comic Sans MS"/>
                </a:rPr>
                <a:t>, ($t5)</a:t>
              </a:r>
              <a:endParaRPr/>
            </a:p>
          </p:txBody>
        </p:sp>
        <p:grpSp>
          <p:nvGrpSpPr>
            <p:cNvPr id="4109" name="Google Shape;4109;p67"/>
            <p:cNvGrpSpPr/>
            <p:nvPr/>
          </p:nvGrpSpPr>
          <p:grpSpPr>
            <a:xfrm>
              <a:off x="2665002" y="4132363"/>
              <a:ext cx="2683378" cy="360914"/>
              <a:chOff x="2065928" y="4160244"/>
              <a:chExt cx="2683378" cy="360914"/>
            </a:xfrm>
          </p:grpSpPr>
          <p:sp>
            <p:nvSpPr>
              <p:cNvPr id="4110" name="Google Shape;4110;p67"/>
              <p:cNvSpPr txBox="1"/>
              <p:nvPr/>
            </p:nvSpPr>
            <p:spPr>
              <a:xfrm>
                <a:off x="3672060" y="4160432"/>
                <a:ext cx="539778" cy="360726"/>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11" name="Google Shape;4111;p67"/>
              <p:cNvSpPr txBox="1"/>
              <p:nvPr/>
            </p:nvSpPr>
            <p:spPr>
              <a:xfrm>
                <a:off x="4211837" y="4160244"/>
                <a:ext cx="537469" cy="360826"/>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12" name="Google Shape;4112;p67"/>
              <p:cNvSpPr txBox="1"/>
              <p:nvPr/>
            </p:nvSpPr>
            <p:spPr>
              <a:xfrm>
                <a:off x="3136900" y="4160432"/>
                <a:ext cx="535160" cy="36063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13" name="Google Shape;4113;p67"/>
              <p:cNvSpPr txBox="1"/>
              <p:nvPr/>
            </p:nvSpPr>
            <p:spPr>
              <a:xfrm>
                <a:off x="2601414" y="4160432"/>
                <a:ext cx="535486" cy="360638"/>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14" name="Google Shape;4114;p67"/>
              <p:cNvSpPr txBox="1"/>
              <p:nvPr/>
            </p:nvSpPr>
            <p:spPr>
              <a:xfrm>
                <a:off x="2065928" y="4160432"/>
                <a:ext cx="535486" cy="36063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sp>
        <p:nvSpPr>
          <p:cNvPr id="4115" name="Google Shape;4115;p67"/>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Showing Stall Cycles</a:t>
            </a:r>
            <a:endParaRPr/>
          </a:p>
        </p:txBody>
      </p:sp>
      <p:sp>
        <p:nvSpPr>
          <p:cNvPr id="4116" name="Google Shape;4116;p67"/>
          <p:cNvSpPr txBox="1"/>
          <p:nvPr>
            <p:ph idx="1" type="body"/>
          </p:nvPr>
        </p:nvSpPr>
        <p:spPr>
          <a:xfrm>
            <a:off x="457200" y="1093787"/>
            <a:ext cx="8255000" cy="2833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Stall cycles can be shown on instruction-time diagram</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Hazard is detected in the Decode stage</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Stall indicates that instruction is delayed</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Instruction fetching is also delayed after a stall</a:t>
            </a:r>
            <a:endParaRPr/>
          </a:p>
          <a:p>
            <a:pPr indent="-342900" lvl="0" marL="342900" rtl="0" algn="l">
              <a:lnSpc>
                <a:spcPct val="100000"/>
              </a:lnSpc>
              <a:spcBef>
                <a:spcPts val="12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Example:</a:t>
            </a:r>
            <a:endParaRPr/>
          </a:p>
        </p:txBody>
      </p:sp>
      <p:grpSp>
        <p:nvGrpSpPr>
          <p:cNvPr id="4117" name="Google Shape;4117;p67"/>
          <p:cNvGrpSpPr/>
          <p:nvPr/>
        </p:nvGrpSpPr>
        <p:grpSpPr>
          <a:xfrm>
            <a:off x="949325" y="4933950"/>
            <a:ext cx="6578600" cy="369887"/>
            <a:chOff x="910272" y="4857327"/>
            <a:chExt cx="6579726" cy="369450"/>
          </a:xfrm>
        </p:grpSpPr>
        <p:sp>
          <p:nvSpPr>
            <p:cNvPr id="4118" name="Google Shape;4118;p67"/>
            <p:cNvSpPr txBox="1"/>
            <p:nvPr/>
          </p:nvSpPr>
          <p:spPr>
            <a:xfrm>
              <a:off x="910272" y="4858477"/>
              <a:ext cx="1895098"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a:t>
              </a:r>
              <a:r>
                <a:rPr b="0" i="0" lang="en-US" sz="1600" u="none">
                  <a:solidFill>
                    <a:srgbClr val="FF0000"/>
                  </a:solidFill>
                  <a:latin typeface="Comic Sans MS"/>
                  <a:ea typeface="Comic Sans MS"/>
                  <a:cs typeface="Comic Sans MS"/>
                  <a:sym typeface="Comic Sans MS"/>
                </a:rPr>
                <a:t>$v0</a:t>
              </a:r>
              <a:r>
                <a:rPr b="0" i="0" lang="en-US" sz="1600" u="none">
                  <a:solidFill>
                    <a:schemeClr val="dk1"/>
                  </a:solidFill>
                  <a:latin typeface="Comic Sans MS"/>
                  <a:ea typeface="Comic Sans MS"/>
                  <a:cs typeface="Comic Sans MS"/>
                  <a:sym typeface="Comic Sans MS"/>
                </a:rPr>
                <a:t>,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$t3</a:t>
              </a:r>
              <a:endParaRPr/>
            </a:p>
          </p:txBody>
        </p:sp>
        <p:grpSp>
          <p:nvGrpSpPr>
            <p:cNvPr id="4119" name="Google Shape;4119;p67"/>
            <p:cNvGrpSpPr/>
            <p:nvPr/>
          </p:nvGrpSpPr>
          <p:grpSpPr>
            <a:xfrm>
              <a:off x="4271133" y="4857327"/>
              <a:ext cx="3218865" cy="364139"/>
              <a:chOff x="2898613" y="4081885"/>
              <a:chExt cx="3218865" cy="364139"/>
            </a:xfrm>
          </p:grpSpPr>
          <p:sp>
            <p:nvSpPr>
              <p:cNvPr id="4120" name="Google Shape;4120;p67"/>
              <p:cNvSpPr txBox="1"/>
              <p:nvPr/>
            </p:nvSpPr>
            <p:spPr>
              <a:xfrm>
                <a:off x="5046832" y="4081973"/>
                <a:ext cx="533177" cy="364051"/>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21" name="Google Shape;4121;p67"/>
              <p:cNvSpPr txBox="1"/>
              <p:nvPr/>
            </p:nvSpPr>
            <p:spPr>
              <a:xfrm>
                <a:off x="5580009"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22" name="Google Shape;4122;p67"/>
              <p:cNvSpPr txBox="1"/>
              <p:nvPr/>
            </p:nvSpPr>
            <p:spPr>
              <a:xfrm>
                <a:off x="4509363"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23" name="Google Shape;4123;p67"/>
              <p:cNvSpPr txBox="1"/>
              <p:nvPr/>
            </p:nvSpPr>
            <p:spPr>
              <a:xfrm>
                <a:off x="3975860" y="4081885"/>
                <a:ext cx="533503"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24" name="Google Shape;4124;p67"/>
              <p:cNvSpPr txBox="1"/>
              <p:nvPr/>
            </p:nvSpPr>
            <p:spPr>
              <a:xfrm>
                <a:off x="3438390" y="4081885"/>
                <a:ext cx="537470"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Stall</a:t>
                </a:r>
                <a:endParaRPr/>
              </a:p>
            </p:txBody>
          </p:sp>
          <p:sp>
            <p:nvSpPr>
              <p:cNvPr id="4125" name="Google Shape;4125;p67"/>
              <p:cNvSpPr txBox="1"/>
              <p:nvPr/>
            </p:nvSpPr>
            <p:spPr>
              <a:xfrm>
                <a:off x="2898613" y="4081885"/>
                <a:ext cx="539777"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grpSp>
        <p:nvGrpSpPr>
          <p:cNvPr id="4126" name="Google Shape;4126;p67"/>
          <p:cNvGrpSpPr/>
          <p:nvPr/>
        </p:nvGrpSpPr>
        <p:grpSpPr>
          <a:xfrm>
            <a:off x="949325" y="5297487"/>
            <a:ext cx="7121525" cy="387350"/>
            <a:chOff x="910274" y="5221466"/>
            <a:chExt cx="7121485" cy="385931"/>
          </a:xfrm>
        </p:grpSpPr>
        <p:sp>
          <p:nvSpPr>
            <p:cNvPr id="4127" name="Google Shape;4127;p67"/>
            <p:cNvSpPr txBox="1"/>
            <p:nvPr/>
          </p:nvSpPr>
          <p:spPr>
            <a:xfrm>
              <a:off x="910274" y="5239097"/>
              <a:ext cx="1891188"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$v1,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a:t>
              </a:r>
              <a:r>
                <a:rPr b="0" i="0" lang="en-US" sz="1600" u="none">
                  <a:solidFill>
                    <a:srgbClr val="FF0000"/>
                  </a:solidFill>
                  <a:latin typeface="Comic Sans MS"/>
                  <a:ea typeface="Comic Sans MS"/>
                  <a:cs typeface="Comic Sans MS"/>
                  <a:sym typeface="Comic Sans MS"/>
                </a:rPr>
                <a:t>$v0</a:t>
              </a:r>
              <a:endParaRPr/>
            </a:p>
          </p:txBody>
        </p:sp>
        <p:grpSp>
          <p:nvGrpSpPr>
            <p:cNvPr id="4128" name="Google Shape;4128;p67"/>
            <p:cNvGrpSpPr/>
            <p:nvPr/>
          </p:nvGrpSpPr>
          <p:grpSpPr>
            <a:xfrm>
              <a:off x="5348380" y="5221466"/>
              <a:ext cx="2683379" cy="362388"/>
              <a:chOff x="2065928" y="4158682"/>
              <a:chExt cx="2683379" cy="362388"/>
            </a:xfrm>
          </p:grpSpPr>
          <p:sp>
            <p:nvSpPr>
              <p:cNvPr id="4129" name="Google Shape;4129;p67"/>
              <p:cNvSpPr txBox="1"/>
              <p:nvPr/>
            </p:nvSpPr>
            <p:spPr>
              <a:xfrm>
                <a:off x="3670077" y="4158770"/>
                <a:ext cx="537469" cy="36229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30" name="Google Shape;4130;p67"/>
              <p:cNvSpPr txBox="1"/>
              <p:nvPr/>
            </p:nvSpPr>
            <p:spPr>
              <a:xfrm>
                <a:off x="4207547" y="4160244"/>
                <a:ext cx="541760" cy="360826"/>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31" name="Google Shape;4131;p67"/>
              <p:cNvSpPr txBox="1"/>
              <p:nvPr/>
            </p:nvSpPr>
            <p:spPr>
              <a:xfrm>
                <a:off x="3136900" y="4158682"/>
                <a:ext cx="533177" cy="36238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32" name="Google Shape;4132;p67"/>
              <p:cNvSpPr txBox="1"/>
              <p:nvPr/>
            </p:nvSpPr>
            <p:spPr>
              <a:xfrm>
                <a:off x="2599105" y="4158682"/>
                <a:ext cx="537795" cy="362388"/>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33" name="Google Shape;4133;p67"/>
              <p:cNvSpPr txBox="1"/>
              <p:nvPr/>
            </p:nvSpPr>
            <p:spPr>
              <a:xfrm>
                <a:off x="2065928" y="4158682"/>
                <a:ext cx="533177" cy="36238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grpSp>
        <p:nvGrpSpPr>
          <p:cNvPr id="4134" name="Google Shape;4134;p67"/>
          <p:cNvGrpSpPr/>
          <p:nvPr/>
        </p:nvGrpSpPr>
        <p:grpSpPr>
          <a:xfrm>
            <a:off x="2420937" y="5751512"/>
            <a:ext cx="6221412" cy="365125"/>
            <a:chOff x="1883650" y="5137744"/>
            <a:chExt cx="6221610" cy="365126"/>
          </a:xfrm>
        </p:grpSpPr>
        <p:sp>
          <p:nvSpPr>
            <p:cNvPr id="4135" name="Google Shape;4135;p67"/>
            <p:cNvSpPr txBox="1"/>
            <p:nvPr/>
          </p:nvSpPr>
          <p:spPr>
            <a:xfrm>
              <a:off x="7558956" y="5218244"/>
              <a:ext cx="546304" cy="246221"/>
            </a:xfrm>
            <a:prstGeom prst="rect">
              <a:avLst/>
            </a:prstGeom>
            <a:noFill/>
            <a:ln>
              <a:noFill/>
            </a:ln>
          </p:spPr>
          <p:txBody>
            <a:bodyPr anchorCtr="0" anchor="ctr"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Time</a:t>
              </a:r>
              <a:endParaRPr/>
            </a:p>
          </p:txBody>
        </p:sp>
        <p:grpSp>
          <p:nvGrpSpPr>
            <p:cNvPr id="4136" name="Google Shape;4136;p67"/>
            <p:cNvGrpSpPr/>
            <p:nvPr/>
          </p:nvGrpSpPr>
          <p:grpSpPr>
            <a:xfrm>
              <a:off x="1883650" y="5137744"/>
              <a:ext cx="6106395" cy="365126"/>
              <a:chOff x="1883650" y="5137744"/>
              <a:chExt cx="6106395" cy="365126"/>
            </a:xfrm>
          </p:grpSpPr>
          <p:cxnSp>
            <p:nvCxnSpPr>
              <p:cNvPr id="4137" name="Google Shape;4137;p67"/>
              <p:cNvCxnSpPr/>
              <p:nvPr/>
            </p:nvCxnSpPr>
            <p:spPr>
              <a:xfrm>
                <a:off x="1883650" y="5188544"/>
                <a:ext cx="6106395"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4138" name="Google Shape;4138;p67"/>
              <p:cNvCxnSpPr/>
              <p:nvPr/>
            </p:nvCxnSpPr>
            <p:spPr>
              <a:xfrm>
                <a:off x="2150636"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39" name="Google Shape;4139;p67"/>
              <p:cNvCxnSpPr/>
              <p:nvPr/>
            </p:nvCxnSpPr>
            <p:spPr>
              <a:xfrm>
                <a:off x="2689274"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0" name="Google Shape;4140;p67"/>
              <p:cNvCxnSpPr/>
              <p:nvPr/>
            </p:nvCxnSpPr>
            <p:spPr>
              <a:xfrm>
                <a:off x="3229497"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1" name="Google Shape;4141;p67"/>
              <p:cNvCxnSpPr/>
              <p:nvPr/>
            </p:nvCxnSpPr>
            <p:spPr>
              <a:xfrm>
                <a:off x="3768135"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2" name="Google Shape;4142;p67"/>
              <p:cNvCxnSpPr/>
              <p:nvPr/>
            </p:nvCxnSpPr>
            <p:spPr>
              <a:xfrm>
                <a:off x="4306773"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3" name="Google Shape;4143;p67"/>
              <p:cNvCxnSpPr/>
              <p:nvPr/>
            </p:nvCxnSpPr>
            <p:spPr>
              <a:xfrm>
                <a:off x="4845411"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4" name="Google Shape;4144;p67"/>
              <p:cNvCxnSpPr/>
              <p:nvPr/>
            </p:nvCxnSpPr>
            <p:spPr>
              <a:xfrm>
                <a:off x="5384050"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5" name="Google Shape;4145;p67"/>
              <p:cNvCxnSpPr/>
              <p:nvPr/>
            </p:nvCxnSpPr>
            <p:spPr>
              <a:xfrm>
                <a:off x="5924273"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6" name="Google Shape;4146;p67"/>
              <p:cNvCxnSpPr/>
              <p:nvPr/>
            </p:nvCxnSpPr>
            <p:spPr>
              <a:xfrm>
                <a:off x="6462911"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147" name="Google Shape;4147;p67"/>
              <p:cNvCxnSpPr/>
              <p:nvPr/>
            </p:nvCxnSpPr>
            <p:spPr>
              <a:xfrm>
                <a:off x="7001549" y="5137744"/>
                <a:ext cx="0" cy="90488"/>
              </a:xfrm>
              <a:prstGeom prst="straightConnector1">
                <a:avLst/>
              </a:prstGeom>
              <a:noFill/>
              <a:ln cap="flat" cmpd="sng" w="19050">
                <a:solidFill>
                  <a:schemeClr val="dk1"/>
                </a:solidFill>
                <a:prstDash val="solid"/>
                <a:miter lim="800000"/>
                <a:headEnd len="med" w="med" type="none"/>
                <a:tailEnd len="med" w="med" type="none"/>
              </a:ln>
            </p:spPr>
          </p:cxnSp>
          <p:sp>
            <p:nvSpPr>
              <p:cNvPr id="4148" name="Google Shape;4148;p67"/>
              <p:cNvSpPr txBox="1"/>
              <p:nvPr/>
            </p:nvSpPr>
            <p:spPr>
              <a:xfrm>
                <a:off x="2141131"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CC1</a:t>
                </a:r>
                <a:endParaRPr/>
              </a:p>
            </p:txBody>
          </p:sp>
          <p:sp>
            <p:nvSpPr>
              <p:cNvPr id="4149" name="Google Shape;4149;p67"/>
              <p:cNvSpPr txBox="1"/>
              <p:nvPr/>
            </p:nvSpPr>
            <p:spPr>
              <a:xfrm>
                <a:off x="3758630"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CC4</a:t>
                </a:r>
                <a:endParaRPr/>
              </a:p>
            </p:txBody>
          </p:sp>
          <p:sp>
            <p:nvSpPr>
              <p:cNvPr id="4150" name="Google Shape;4150;p67"/>
              <p:cNvSpPr txBox="1"/>
              <p:nvPr/>
            </p:nvSpPr>
            <p:spPr>
              <a:xfrm>
                <a:off x="4297268"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CC5</a:t>
                </a:r>
                <a:endParaRPr/>
              </a:p>
            </p:txBody>
          </p:sp>
          <p:sp>
            <p:nvSpPr>
              <p:cNvPr id="4151" name="Google Shape;4151;p67"/>
              <p:cNvSpPr txBox="1"/>
              <p:nvPr/>
            </p:nvSpPr>
            <p:spPr>
              <a:xfrm>
                <a:off x="4835906"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CC6</a:t>
                </a:r>
                <a:endParaRPr/>
              </a:p>
            </p:txBody>
          </p:sp>
          <p:sp>
            <p:nvSpPr>
              <p:cNvPr id="4152" name="Google Shape;4152;p67"/>
              <p:cNvSpPr txBox="1"/>
              <p:nvPr/>
            </p:nvSpPr>
            <p:spPr>
              <a:xfrm>
                <a:off x="5384050" y="5228232"/>
                <a:ext cx="549728"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CC7</a:t>
                </a:r>
                <a:endParaRPr/>
              </a:p>
            </p:txBody>
          </p:sp>
          <p:sp>
            <p:nvSpPr>
              <p:cNvPr id="4153" name="Google Shape;4153;p67"/>
              <p:cNvSpPr txBox="1"/>
              <p:nvPr/>
            </p:nvSpPr>
            <p:spPr>
              <a:xfrm>
                <a:off x="5919520"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CC8</a:t>
                </a:r>
                <a:endParaRPr/>
              </a:p>
            </p:txBody>
          </p:sp>
          <p:sp>
            <p:nvSpPr>
              <p:cNvPr id="4154" name="Google Shape;4154;p67"/>
              <p:cNvSpPr txBox="1"/>
              <p:nvPr/>
            </p:nvSpPr>
            <p:spPr>
              <a:xfrm>
                <a:off x="6466079" y="5228232"/>
                <a:ext cx="548144" cy="274638"/>
              </a:xfrm>
              <a:prstGeom prst="rect">
                <a:avLst/>
              </a:prstGeom>
              <a:noFill/>
              <a:ln>
                <a:noFill/>
              </a:ln>
            </p:spPr>
            <p:txBody>
              <a:bodyPr anchorCtr="0" anchor="t" bIns="0" lIns="0" spcFirstLastPara="1" rIns="0" wrap="square" tIns="0">
                <a:noAutofit/>
              </a:bodyPr>
              <a:lstStyle/>
              <a:p>
                <a:pPr indent="-1587" lvl="1" marL="1587"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CC9</a:t>
                </a:r>
                <a:endParaRPr/>
              </a:p>
            </p:txBody>
          </p:sp>
          <p:sp>
            <p:nvSpPr>
              <p:cNvPr id="4155" name="Google Shape;4155;p67"/>
              <p:cNvSpPr txBox="1"/>
              <p:nvPr/>
            </p:nvSpPr>
            <p:spPr>
              <a:xfrm>
                <a:off x="2679769" y="5228232"/>
                <a:ext cx="549728"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CC2</a:t>
                </a:r>
                <a:endParaRPr/>
              </a:p>
            </p:txBody>
          </p:sp>
          <p:sp>
            <p:nvSpPr>
              <p:cNvPr id="4156" name="Google Shape;4156;p67"/>
              <p:cNvSpPr txBox="1"/>
              <p:nvPr/>
            </p:nvSpPr>
            <p:spPr>
              <a:xfrm>
                <a:off x="3219991"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CC3</a:t>
                </a:r>
                <a:endParaRPr/>
              </a:p>
            </p:txBody>
          </p:sp>
          <p:sp>
            <p:nvSpPr>
              <p:cNvPr id="4157" name="Google Shape;4157;p67"/>
              <p:cNvSpPr txBox="1"/>
              <p:nvPr/>
            </p:nvSpPr>
            <p:spPr>
              <a:xfrm>
                <a:off x="6999111" y="5228232"/>
                <a:ext cx="548144" cy="274638"/>
              </a:xfrm>
              <a:prstGeom prst="rect">
                <a:avLst/>
              </a:prstGeom>
              <a:noFill/>
              <a:ln>
                <a:noFill/>
              </a:ln>
            </p:spPr>
            <p:txBody>
              <a:bodyPr anchorCtr="0" anchor="t" bIns="0" lIns="0" spcFirstLastPara="1" rIns="0" wrap="square" tIns="0">
                <a:noAutofit/>
              </a:bodyPr>
              <a:lstStyle/>
              <a:p>
                <a:pPr indent="-1587" lvl="1" marL="1587"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CC10</a:t>
                </a:r>
                <a:endParaRPr/>
              </a:p>
            </p:txBody>
          </p:sp>
          <p:cxnSp>
            <p:nvCxnSpPr>
              <p:cNvPr id="4158" name="Google Shape;4158;p67"/>
              <p:cNvCxnSpPr/>
              <p:nvPr/>
            </p:nvCxnSpPr>
            <p:spPr>
              <a:xfrm>
                <a:off x="7529185" y="5143547"/>
                <a:ext cx="0" cy="90488"/>
              </a:xfrm>
              <a:prstGeom prst="straightConnector1">
                <a:avLst/>
              </a:prstGeom>
              <a:noFill/>
              <a:ln cap="flat" cmpd="sng" w="19050">
                <a:solidFill>
                  <a:schemeClr val="dk1"/>
                </a:solidFill>
                <a:prstDash val="solid"/>
                <a:miter lim="800000"/>
                <a:headEnd len="med" w="med" type="none"/>
                <a:tailEnd len="med" w="med" type="none"/>
              </a:ln>
            </p:spPr>
          </p:cxnSp>
        </p:grpSp>
      </p:grpSp>
      <p:grpSp>
        <p:nvGrpSpPr>
          <p:cNvPr id="4159" name="Google Shape;4159;p67"/>
          <p:cNvGrpSpPr/>
          <p:nvPr/>
        </p:nvGrpSpPr>
        <p:grpSpPr>
          <a:xfrm>
            <a:off x="2708275" y="3590925"/>
            <a:ext cx="6207125" cy="1884362"/>
            <a:chOff x="2448890" y="3613992"/>
            <a:chExt cx="6207288" cy="1884153"/>
          </a:xfrm>
        </p:grpSpPr>
        <p:cxnSp>
          <p:nvCxnSpPr>
            <p:cNvPr id="4160" name="Google Shape;4160;p67"/>
            <p:cNvCxnSpPr/>
            <p:nvPr/>
          </p:nvCxnSpPr>
          <p:spPr>
            <a:xfrm>
              <a:off x="4504757" y="4507655"/>
              <a:ext cx="220668" cy="287305"/>
            </a:xfrm>
            <a:prstGeom prst="straightConnector1">
              <a:avLst/>
            </a:prstGeom>
            <a:noFill/>
            <a:ln cap="flat" cmpd="sng" w="38100">
              <a:solidFill>
                <a:srgbClr val="006600"/>
              </a:solidFill>
              <a:prstDash val="solid"/>
              <a:miter lim="800000"/>
              <a:headEnd len="med" w="med" type="none"/>
              <a:tailEnd len="med" w="med" type="stealth"/>
            </a:ln>
          </p:spPr>
        </p:cxnSp>
        <p:cxnSp>
          <p:nvCxnSpPr>
            <p:cNvPr id="4161" name="Google Shape;4161;p67"/>
            <p:cNvCxnSpPr/>
            <p:nvPr/>
          </p:nvCxnSpPr>
          <p:spPr>
            <a:xfrm>
              <a:off x="6117699" y="5210839"/>
              <a:ext cx="220668" cy="287306"/>
            </a:xfrm>
            <a:prstGeom prst="straightConnector1">
              <a:avLst/>
            </a:prstGeom>
            <a:noFill/>
            <a:ln cap="flat" cmpd="sng" w="38100">
              <a:solidFill>
                <a:srgbClr val="006600"/>
              </a:solidFill>
              <a:prstDash val="solid"/>
              <a:miter lim="800000"/>
              <a:headEnd len="med" w="med" type="none"/>
              <a:tailEnd len="med" w="med" type="stealth"/>
            </a:ln>
          </p:spPr>
        </p:cxnSp>
        <p:sp>
          <p:nvSpPr>
            <p:cNvPr id="4162" name="Google Shape;4162;p67"/>
            <p:cNvSpPr txBox="1"/>
            <p:nvPr/>
          </p:nvSpPr>
          <p:spPr>
            <a:xfrm>
              <a:off x="2448890" y="3613992"/>
              <a:ext cx="6207288" cy="400065"/>
            </a:xfrm>
            <a:prstGeom prst="rect">
              <a:avLst/>
            </a:prstGeom>
            <a:noFill/>
            <a:ln cap="flat" cmpd="sng" w="254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Data forwarding is to be shown using </a:t>
              </a:r>
              <a:r>
                <a:rPr b="1" i="0" lang="en-US" sz="2000" u="none">
                  <a:solidFill>
                    <a:srgbClr val="006600"/>
                  </a:solidFill>
                  <a:latin typeface="Arial"/>
                  <a:ea typeface="Arial"/>
                  <a:cs typeface="Arial"/>
                  <a:sym typeface="Arial"/>
                </a:rPr>
                <a:t>green arrows</a:t>
              </a:r>
              <a:endParaRPr/>
            </a:p>
          </p:txBody>
        </p:sp>
        <p:cxnSp>
          <p:nvCxnSpPr>
            <p:cNvPr id="4163" name="Google Shape;4163;p67"/>
            <p:cNvCxnSpPr/>
            <p:nvPr/>
          </p:nvCxnSpPr>
          <p:spPr>
            <a:xfrm>
              <a:off x="5585872" y="4853692"/>
              <a:ext cx="220669" cy="287305"/>
            </a:xfrm>
            <a:prstGeom prst="straightConnector1">
              <a:avLst/>
            </a:prstGeom>
            <a:noFill/>
            <a:ln cap="flat" cmpd="sng" w="38100">
              <a:solidFill>
                <a:srgbClr val="006600"/>
              </a:solidFill>
              <a:prstDash val="solid"/>
              <a:miter lim="800000"/>
              <a:headEnd len="med" w="med" type="none"/>
              <a:tailEnd len="med" w="med" type="stealth"/>
            </a:ln>
          </p:spPr>
        </p:cxnSp>
      </p:grpSp>
      <p:sp>
        <p:nvSpPr>
          <p:cNvPr id="4164" name="Google Shape;4164;p67"/>
          <p:cNvSpPr txBox="1"/>
          <p:nvPr/>
        </p:nvSpPr>
        <p:spPr>
          <a:xfrm>
            <a:off x="2667000" y="4114800"/>
            <a:ext cx="4267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65" name="Google Shape;4165;p67"/>
          <p:cNvSpPr txBox="1"/>
          <p:nvPr/>
        </p:nvSpPr>
        <p:spPr>
          <a:xfrm>
            <a:off x="3962400" y="4876800"/>
            <a:ext cx="4267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9" name="Shape 4169"/>
        <p:cNvGrpSpPr/>
        <p:nvPr/>
      </p:nvGrpSpPr>
      <p:grpSpPr>
        <a:xfrm>
          <a:off x="0" y="0"/>
          <a:ext cx="0" cy="0"/>
          <a:chOff x="0" y="0"/>
          <a:chExt cx="0" cy="0"/>
        </a:xfrm>
      </p:grpSpPr>
      <p:grpSp>
        <p:nvGrpSpPr>
          <p:cNvPr id="4170" name="Google Shape;4170;p68"/>
          <p:cNvGrpSpPr/>
          <p:nvPr/>
        </p:nvGrpSpPr>
        <p:grpSpPr>
          <a:xfrm>
            <a:off x="949325" y="4567237"/>
            <a:ext cx="5508625" cy="368300"/>
            <a:chOff x="910273" y="4490177"/>
            <a:chExt cx="5508753" cy="368300"/>
          </a:xfrm>
        </p:grpSpPr>
        <p:sp>
          <p:nvSpPr>
            <p:cNvPr id="4171" name="Google Shape;4171;p68"/>
            <p:cNvSpPr txBox="1"/>
            <p:nvPr/>
          </p:nvSpPr>
          <p:spPr>
            <a:xfrm>
              <a:off x="910273" y="4490177"/>
              <a:ext cx="1706538"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8(</a:t>
              </a:r>
              <a:r>
                <a:rPr b="0" i="0" lang="en-US" sz="1600" u="none">
                  <a:solidFill>
                    <a:srgbClr val="FF0000"/>
                  </a:solidFill>
                  <a:latin typeface="Comic Sans MS"/>
                  <a:ea typeface="Comic Sans MS"/>
                  <a:cs typeface="Comic Sans MS"/>
                  <a:sym typeface="Comic Sans MS"/>
                </a:rPr>
                <a:t>$s1</a:t>
              </a:r>
              <a:r>
                <a:rPr b="0" i="0" lang="en-US" sz="1600" u="none">
                  <a:solidFill>
                    <a:schemeClr val="dk1"/>
                  </a:solidFill>
                  <a:latin typeface="Comic Sans MS"/>
                  <a:ea typeface="Comic Sans MS"/>
                  <a:cs typeface="Comic Sans MS"/>
                  <a:sym typeface="Comic Sans MS"/>
                </a:rPr>
                <a:t>)</a:t>
              </a:r>
              <a:endParaRPr/>
            </a:p>
          </p:txBody>
        </p:sp>
        <p:grpSp>
          <p:nvGrpSpPr>
            <p:cNvPr id="4172" name="Google Shape;4172;p68"/>
            <p:cNvGrpSpPr/>
            <p:nvPr/>
          </p:nvGrpSpPr>
          <p:grpSpPr>
            <a:xfrm>
              <a:off x="3200162" y="4493188"/>
              <a:ext cx="3218864" cy="364139"/>
              <a:chOff x="2898614" y="4081885"/>
              <a:chExt cx="3218864" cy="364139"/>
            </a:xfrm>
          </p:grpSpPr>
          <p:sp>
            <p:nvSpPr>
              <p:cNvPr id="4173" name="Google Shape;4173;p68"/>
              <p:cNvSpPr txBox="1"/>
              <p:nvPr/>
            </p:nvSpPr>
            <p:spPr>
              <a:xfrm>
                <a:off x="5046832" y="4081973"/>
                <a:ext cx="533177" cy="364051"/>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74" name="Google Shape;4174;p68"/>
              <p:cNvSpPr txBox="1"/>
              <p:nvPr/>
            </p:nvSpPr>
            <p:spPr>
              <a:xfrm>
                <a:off x="5580009"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75" name="Google Shape;4175;p68"/>
              <p:cNvSpPr txBox="1"/>
              <p:nvPr/>
            </p:nvSpPr>
            <p:spPr>
              <a:xfrm>
                <a:off x="4509363"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76" name="Google Shape;4176;p68"/>
              <p:cNvSpPr txBox="1"/>
              <p:nvPr/>
            </p:nvSpPr>
            <p:spPr>
              <a:xfrm>
                <a:off x="3969586" y="4081885"/>
                <a:ext cx="539777"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77" name="Google Shape;4177;p68"/>
              <p:cNvSpPr txBox="1"/>
              <p:nvPr/>
            </p:nvSpPr>
            <p:spPr>
              <a:xfrm>
                <a:off x="3434100" y="4081885"/>
                <a:ext cx="535486"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Stall</a:t>
                </a:r>
                <a:endParaRPr/>
              </a:p>
            </p:txBody>
          </p:sp>
          <p:sp>
            <p:nvSpPr>
              <p:cNvPr id="4178" name="Google Shape;4178;p68"/>
              <p:cNvSpPr txBox="1"/>
              <p:nvPr/>
            </p:nvSpPr>
            <p:spPr>
              <a:xfrm>
                <a:off x="2898614" y="4081885"/>
                <a:ext cx="535486"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grpSp>
        <p:nvGrpSpPr>
          <p:cNvPr id="4179" name="Google Shape;4179;p68"/>
          <p:cNvGrpSpPr/>
          <p:nvPr/>
        </p:nvGrpSpPr>
        <p:grpSpPr>
          <a:xfrm>
            <a:off x="949325" y="4197350"/>
            <a:ext cx="4437062" cy="373062"/>
            <a:chOff x="910274" y="4120290"/>
            <a:chExt cx="4438106" cy="372987"/>
          </a:xfrm>
        </p:grpSpPr>
        <p:sp>
          <p:nvSpPr>
            <p:cNvPr id="4180" name="Google Shape;4180;p68"/>
            <p:cNvSpPr txBox="1"/>
            <p:nvPr/>
          </p:nvSpPr>
          <p:spPr>
            <a:xfrm>
              <a:off x="910274" y="4120290"/>
              <a:ext cx="1706539"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lw	</a:t>
              </a:r>
              <a:r>
                <a:rPr b="0" i="0" lang="en-US" sz="1600" u="none">
                  <a:solidFill>
                    <a:srgbClr val="FF0000"/>
                  </a:solidFill>
                  <a:latin typeface="Comic Sans MS"/>
                  <a:ea typeface="Comic Sans MS"/>
                  <a:cs typeface="Comic Sans MS"/>
                  <a:sym typeface="Comic Sans MS"/>
                </a:rPr>
                <a:t>$s1</a:t>
              </a:r>
              <a:r>
                <a:rPr b="0" i="0" lang="en-US" sz="1600" u="none">
                  <a:solidFill>
                    <a:schemeClr val="dk1"/>
                  </a:solidFill>
                  <a:latin typeface="Comic Sans MS"/>
                  <a:ea typeface="Comic Sans MS"/>
                  <a:cs typeface="Comic Sans MS"/>
                  <a:sym typeface="Comic Sans MS"/>
                </a:rPr>
                <a:t>, ($t5)</a:t>
              </a:r>
              <a:endParaRPr/>
            </a:p>
          </p:txBody>
        </p:sp>
        <p:grpSp>
          <p:nvGrpSpPr>
            <p:cNvPr id="4181" name="Google Shape;4181;p68"/>
            <p:cNvGrpSpPr/>
            <p:nvPr/>
          </p:nvGrpSpPr>
          <p:grpSpPr>
            <a:xfrm>
              <a:off x="2665002" y="4132363"/>
              <a:ext cx="2683378" cy="360914"/>
              <a:chOff x="2065928" y="4160244"/>
              <a:chExt cx="2683378" cy="360914"/>
            </a:xfrm>
          </p:grpSpPr>
          <p:sp>
            <p:nvSpPr>
              <p:cNvPr id="4182" name="Google Shape;4182;p68"/>
              <p:cNvSpPr txBox="1"/>
              <p:nvPr/>
            </p:nvSpPr>
            <p:spPr>
              <a:xfrm>
                <a:off x="3672060" y="4160432"/>
                <a:ext cx="539778" cy="360726"/>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83" name="Google Shape;4183;p68"/>
              <p:cNvSpPr txBox="1"/>
              <p:nvPr/>
            </p:nvSpPr>
            <p:spPr>
              <a:xfrm>
                <a:off x="4211837" y="4160244"/>
                <a:ext cx="537469" cy="360826"/>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84" name="Google Shape;4184;p68"/>
              <p:cNvSpPr txBox="1"/>
              <p:nvPr/>
            </p:nvSpPr>
            <p:spPr>
              <a:xfrm>
                <a:off x="3136900" y="4160432"/>
                <a:ext cx="535160" cy="36063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85" name="Google Shape;4185;p68"/>
              <p:cNvSpPr txBox="1"/>
              <p:nvPr/>
            </p:nvSpPr>
            <p:spPr>
              <a:xfrm>
                <a:off x="2601414" y="4160432"/>
                <a:ext cx="535486" cy="360638"/>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86" name="Google Shape;4186;p68"/>
              <p:cNvSpPr txBox="1"/>
              <p:nvPr/>
            </p:nvSpPr>
            <p:spPr>
              <a:xfrm>
                <a:off x="2065928" y="4160432"/>
                <a:ext cx="535486" cy="36063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sp>
        <p:nvSpPr>
          <p:cNvPr id="4187" name="Google Shape;4187;p6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Showing Stall Cycles</a:t>
            </a:r>
            <a:endParaRPr/>
          </a:p>
        </p:txBody>
      </p:sp>
      <p:sp>
        <p:nvSpPr>
          <p:cNvPr id="4188" name="Google Shape;4188;p68"/>
          <p:cNvSpPr txBox="1"/>
          <p:nvPr>
            <p:ph idx="1" type="body"/>
          </p:nvPr>
        </p:nvSpPr>
        <p:spPr>
          <a:xfrm>
            <a:off x="457200" y="1093787"/>
            <a:ext cx="8255000" cy="2833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Stall cycles can be shown on instruction-time diagram</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Hazard is detected in the Decode stage</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Stall indicates that instruction is delayed</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Instruction fetching is also delayed after a stall</a:t>
            </a:r>
            <a:endParaRPr/>
          </a:p>
          <a:p>
            <a:pPr indent="-342900" lvl="0" marL="342900" rtl="0" algn="l">
              <a:lnSpc>
                <a:spcPct val="100000"/>
              </a:lnSpc>
              <a:spcBef>
                <a:spcPts val="12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Example:</a:t>
            </a:r>
            <a:endParaRPr/>
          </a:p>
        </p:txBody>
      </p:sp>
      <p:grpSp>
        <p:nvGrpSpPr>
          <p:cNvPr id="4189" name="Google Shape;4189;p68"/>
          <p:cNvGrpSpPr/>
          <p:nvPr/>
        </p:nvGrpSpPr>
        <p:grpSpPr>
          <a:xfrm>
            <a:off x="949325" y="4933950"/>
            <a:ext cx="6578600" cy="369887"/>
            <a:chOff x="910272" y="4857327"/>
            <a:chExt cx="6579726" cy="369450"/>
          </a:xfrm>
        </p:grpSpPr>
        <p:sp>
          <p:nvSpPr>
            <p:cNvPr id="4190" name="Google Shape;4190;p68"/>
            <p:cNvSpPr txBox="1"/>
            <p:nvPr/>
          </p:nvSpPr>
          <p:spPr>
            <a:xfrm>
              <a:off x="910272" y="4858477"/>
              <a:ext cx="1895098"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add	</a:t>
              </a:r>
              <a:r>
                <a:rPr b="0" i="0" lang="en-US" sz="1600" u="none">
                  <a:solidFill>
                    <a:srgbClr val="FF0000"/>
                  </a:solidFill>
                  <a:latin typeface="Comic Sans MS"/>
                  <a:ea typeface="Comic Sans MS"/>
                  <a:cs typeface="Comic Sans MS"/>
                  <a:sym typeface="Comic Sans MS"/>
                </a:rPr>
                <a:t>$v0</a:t>
              </a:r>
              <a:r>
                <a:rPr b="0" i="0" lang="en-US" sz="1600" u="none">
                  <a:solidFill>
                    <a:schemeClr val="dk1"/>
                  </a:solidFill>
                  <a:latin typeface="Comic Sans MS"/>
                  <a:ea typeface="Comic Sans MS"/>
                  <a:cs typeface="Comic Sans MS"/>
                  <a:sym typeface="Comic Sans MS"/>
                </a:rPr>
                <a:t>,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$t3</a:t>
              </a:r>
              <a:endParaRPr/>
            </a:p>
          </p:txBody>
        </p:sp>
        <p:grpSp>
          <p:nvGrpSpPr>
            <p:cNvPr id="4191" name="Google Shape;4191;p68"/>
            <p:cNvGrpSpPr/>
            <p:nvPr/>
          </p:nvGrpSpPr>
          <p:grpSpPr>
            <a:xfrm>
              <a:off x="4271133" y="4857327"/>
              <a:ext cx="3218865" cy="364139"/>
              <a:chOff x="2898613" y="4081885"/>
              <a:chExt cx="3218865" cy="364139"/>
            </a:xfrm>
          </p:grpSpPr>
          <p:sp>
            <p:nvSpPr>
              <p:cNvPr id="4192" name="Google Shape;4192;p68"/>
              <p:cNvSpPr txBox="1"/>
              <p:nvPr/>
            </p:nvSpPr>
            <p:spPr>
              <a:xfrm>
                <a:off x="5046832" y="4081973"/>
                <a:ext cx="533177" cy="364051"/>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193" name="Google Shape;4193;p68"/>
              <p:cNvSpPr txBox="1"/>
              <p:nvPr/>
            </p:nvSpPr>
            <p:spPr>
              <a:xfrm>
                <a:off x="5580009"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194" name="Google Shape;4194;p68"/>
              <p:cNvSpPr txBox="1"/>
              <p:nvPr/>
            </p:nvSpPr>
            <p:spPr>
              <a:xfrm>
                <a:off x="4509363" y="4081885"/>
                <a:ext cx="537469"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195" name="Google Shape;4195;p68"/>
              <p:cNvSpPr txBox="1"/>
              <p:nvPr/>
            </p:nvSpPr>
            <p:spPr>
              <a:xfrm>
                <a:off x="3975860" y="4081885"/>
                <a:ext cx="533503"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196" name="Google Shape;4196;p68"/>
              <p:cNvSpPr txBox="1"/>
              <p:nvPr/>
            </p:nvSpPr>
            <p:spPr>
              <a:xfrm>
                <a:off x="3438390" y="4081885"/>
                <a:ext cx="537470"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Stall</a:t>
                </a:r>
                <a:endParaRPr/>
              </a:p>
            </p:txBody>
          </p:sp>
          <p:sp>
            <p:nvSpPr>
              <p:cNvPr id="4197" name="Google Shape;4197;p68"/>
              <p:cNvSpPr txBox="1"/>
              <p:nvPr/>
            </p:nvSpPr>
            <p:spPr>
              <a:xfrm>
                <a:off x="2898613" y="4081885"/>
                <a:ext cx="539777" cy="36413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grpSp>
        <p:nvGrpSpPr>
          <p:cNvPr id="4198" name="Google Shape;4198;p68"/>
          <p:cNvGrpSpPr/>
          <p:nvPr/>
        </p:nvGrpSpPr>
        <p:grpSpPr>
          <a:xfrm>
            <a:off x="949325" y="5297487"/>
            <a:ext cx="7121525" cy="387350"/>
            <a:chOff x="910274" y="5221466"/>
            <a:chExt cx="7121485" cy="385931"/>
          </a:xfrm>
        </p:grpSpPr>
        <p:sp>
          <p:nvSpPr>
            <p:cNvPr id="4199" name="Google Shape;4199;p68"/>
            <p:cNvSpPr txBox="1"/>
            <p:nvPr/>
          </p:nvSpPr>
          <p:spPr>
            <a:xfrm>
              <a:off x="910274" y="5239097"/>
              <a:ext cx="1891188" cy="3683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sub	$v1, </a:t>
              </a:r>
              <a:r>
                <a:rPr b="0" i="0" lang="en-US" sz="1600" u="none">
                  <a:solidFill>
                    <a:srgbClr val="FF0000"/>
                  </a:solidFill>
                  <a:latin typeface="Comic Sans MS"/>
                  <a:ea typeface="Comic Sans MS"/>
                  <a:cs typeface="Comic Sans MS"/>
                  <a:sym typeface="Comic Sans MS"/>
                </a:rPr>
                <a:t>$s2</a:t>
              </a:r>
              <a:r>
                <a:rPr b="0" i="0" lang="en-US" sz="1600" u="none">
                  <a:solidFill>
                    <a:schemeClr val="dk1"/>
                  </a:solidFill>
                  <a:latin typeface="Comic Sans MS"/>
                  <a:ea typeface="Comic Sans MS"/>
                  <a:cs typeface="Comic Sans MS"/>
                  <a:sym typeface="Comic Sans MS"/>
                </a:rPr>
                <a:t>, </a:t>
              </a:r>
              <a:r>
                <a:rPr b="0" i="0" lang="en-US" sz="1600" u="none">
                  <a:solidFill>
                    <a:srgbClr val="FF0000"/>
                  </a:solidFill>
                  <a:latin typeface="Comic Sans MS"/>
                  <a:ea typeface="Comic Sans MS"/>
                  <a:cs typeface="Comic Sans MS"/>
                  <a:sym typeface="Comic Sans MS"/>
                </a:rPr>
                <a:t>$v0</a:t>
              </a:r>
              <a:endParaRPr/>
            </a:p>
          </p:txBody>
        </p:sp>
        <p:grpSp>
          <p:nvGrpSpPr>
            <p:cNvPr id="4200" name="Google Shape;4200;p68"/>
            <p:cNvGrpSpPr/>
            <p:nvPr/>
          </p:nvGrpSpPr>
          <p:grpSpPr>
            <a:xfrm>
              <a:off x="5348380" y="5221466"/>
              <a:ext cx="2683379" cy="362388"/>
              <a:chOff x="2065928" y="4158682"/>
              <a:chExt cx="2683379" cy="362388"/>
            </a:xfrm>
          </p:grpSpPr>
          <p:sp>
            <p:nvSpPr>
              <p:cNvPr id="4201" name="Google Shape;4201;p68"/>
              <p:cNvSpPr txBox="1"/>
              <p:nvPr/>
            </p:nvSpPr>
            <p:spPr>
              <a:xfrm>
                <a:off x="3670077" y="4158770"/>
                <a:ext cx="537469" cy="362299"/>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MEM</a:t>
                </a:r>
                <a:endParaRPr/>
              </a:p>
            </p:txBody>
          </p:sp>
          <p:sp>
            <p:nvSpPr>
              <p:cNvPr id="4202" name="Google Shape;4202;p68"/>
              <p:cNvSpPr txBox="1"/>
              <p:nvPr/>
            </p:nvSpPr>
            <p:spPr>
              <a:xfrm>
                <a:off x="4207547" y="4160244"/>
                <a:ext cx="541760" cy="360826"/>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WB</a:t>
                </a:r>
                <a:endParaRPr/>
              </a:p>
            </p:txBody>
          </p:sp>
          <p:sp>
            <p:nvSpPr>
              <p:cNvPr id="4203" name="Google Shape;4203;p68"/>
              <p:cNvSpPr txBox="1"/>
              <p:nvPr/>
            </p:nvSpPr>
            <p:spPr>
              <a:xfrm>
                <a:off x="3136900" y="4158682"/>
                <a:ext cx="533177" cy="36238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t>
                </a:r>
                <a:endParaRPr/>
              </a:p>
            </p:txBody>
          </p:sp>
          <p:sp>
            <p:nvSpPr>
              <p:cNvPr id="4204" name="Google Shape;4204;p68"/>
              <p:cNvSpPr txBox="1"/>
              <p:nvPr/>
            </p:nvSpPr>
            <p:spPr>
              <a:xfrm>
                <a:off x="2599105" y="4158682"/>
                <a:ext cx="537795" cy="362388"/>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a:t>
                </a:r>
                <a:endParaRPr/>
              </a:p>
            </p:txBody>
          </p:sp>
          <p:sp>
            <p:nvSpPr>
              <p:cNvPr id="4205" name="Google Shape;4205;p68"/>
              <p:cNvSpPr txBox="1"/>
              <p:nvPr/>
            </p:nvSpPr>
            <p:spPr>
              <a:xfrm>
                <a:off x="2065928" y="4158682"/>
                <a:ext cx="533177" cy="362387"/>
              </a:xfrm>
              <a:prstGeom prst="rect">
                <a:avLst/>
              </a:prstGeom>
              <a:no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a:t>
                </a:r>
                <a:endParaRPr/>
              </a:p>
            </p:txBody>
          </p:sp>
        </p:grpSp>
      </p:grpSp>
      <p:grpSp>
        <p:nvGrpSpPr>
          <p:cNvPr id="4206" name="Google Shape;4206;p68"/>
          <p:cNvGrpSpPr/>
          <p:nvPr/>
        </p:nvGrpSpPr>
        <p:grpSpPr>
          <a:xfrm>
            <a:off x="2420937" y="5751512"/>
            <a:ext cx="6221412" cy="365125"/>
            <a:chOff x="1883650" y="5137744"/>
            <a:chExt cx="6221610" cy="365126"/>
          </a:xfrm>
        </p:grpSpPr>
        <p:sp>
          <p:nvSpPr>
            <p:cNvPr id="4207" name="Google Shape;4207;p68"/>
            <p:cNvSpPr txBox="1"/>
            <p:nvPr/>
          </p:nvSpPr>
          <p:spPr>
            <a:xfrm>
              <a:off x="7558956" y="5218244"/>
              <a:ext cx="546304" cy="246221"/>
            </a:xfrm>
            <a:prstGeom prst="rect">
              <a:avLst/>
            </a:prstGeom>
            <a:noFill/>
            <a:ln>
              <a:noFill/>
            </a:ln>
          </p:spPr>
          <p:txBody>
            <a:bodyPr anchorCtr="0" anchor="ctr"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Time</a:t>
              </a:r>
              <a:endParaRPr/>
            </a:p>
          </p:txBody>
        </p:sp>
        <p:grpSp>
          <p:nvGrpSpPr>
            <p:cNvPr id="4208" name="Google Shape;4208;p68"/>
            <p:cNvGrpSpPr/>
            <p:nvPr/>
          </p:nvGrpSpPr>
          <p:grpSpPr>
            <a:xfrm>
              <a:off x="1883650" y="5137744"/>
              <a:ext cx="6106395" cy="365126"/>
              <a:chOff x="1883650" y="5137744"/>
              <a:chExt cx="6106395" cy="365126"/>
            </a:xfrm>
          </p:grpSpPr>
          <p:cxnSp>
            <p:nvCxnSpPr>
              <p:cNvPr id="4209" name="Google Shape;4209;p68"/>
              <p:cNvCxnSpPr/>
              <p:nvPr/>
            </p:nvCxnSpPr>
            <p:spPr>
              <a:xfrm>
                <a:off x="1883650" y="5188544"/>
                <a:ext cx="6106395"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4210" name="Google Shape;4210;p68"/>
              <p:cNvCxnSpPr/>
              <p:nvPr/>
            </p:nvCxnSpPr>
            <p:spPr>
              <a:xfrm>
                <a:off x="2150636"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1" name="Google Shape;4211;p68"/>
              <p:cNvCxnSpPr/>
              <p:nvPr/>
            </p:nvCxnSpPr>
            <p:spPr>
              <a:xfrm>
                <a:off x="2689274"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2" name="Google Shape;4212;p68"/>
              <p:cNvCxnSpPr/>
              <p:nvPr/>
            </p:nvCxnSpPr>
            <p:spPr>
              <a:xfrm>
                <a:off x="3229497"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3" name="Google Shape;4213;p68"/>
              <p:cNvCxnSpPr/>
              <p:nvPr/>
            </p:nvCxnSpPr>
            <p:spPr>
              <a:xfrm>
                <a:off x="3768135"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4" name="Google Shape;4214;p68"/>
              <p:cNvCxnSpPr/>
              <p:nvPr/>
            </p:nvCxnSpPr>
            <p:spPr>
              <a:xfrm>
                <a:off x="4306773"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5" name="Google Shape;4215;p68"/>
              <p:cNvCxnSpPr/>
              <p:nvPr/>
            </p:nvCxnSpPr>
            <p:spPr>
              <a:xfrm>
                <a:off x="4845411"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6" name="Google Shape;4216;p68"/>
              <p:cNvCxnSpPr/>
              <p:nvPr/>
            </p:nvCxnSpPr>
            <p:spPr>
              <a:xfrm>
                <a:off x="5384050"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7" name="Google Shape;4217;p68"/>
              <p:cNvCxnSpPr/>
              <p:nvPr/>
            </p:nvCxnSpPr>
            <p:spPr>
              <a:xfrm>
                <a:off x="5924273"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8" name="Google Shape;4218;p68"/>
              <p:cNvCxnSpPr/>
              <p:nvPr/>
            </p:nvCxnSpPr>
            <p:spPr>
              <a:xfrm>
                <a:off x="6462911" y="5137744"/>
                <a:ext cx="0" cy="90488"/>
              </a:xfrm>
              <a:prstGeom prst="straightConnector1">
                <a:avLst/>
              </a:prstGeom>
              <a:noFill/>
              <a:ln cap="flat" cmpd="sng" w="19050">
                <a:solidFill>
                  <a:schemeClr val="dk1"/>
                </a:solidFill>
                <a:prstDash val="solid"/>
                <a:miter lim="800000"/>
                <a:headEnd len="med" w="med" type="none"/>
                <a:tailEnd len="med" w="med" type="none"/>
              </a:ln>
            </p:spPr>
          </p:cxnSp>
          <p:cxnSp>
            <p:nvCxnSpPr>
              <p:cNvPr id="4219" name="Google Shape;4219;p68"/>
              <p:cNvCxnSpPr/>
              <p:nvPr/>
            </p:nvCxnSpPr>
            <p:spPr>
              <a:xfrm>
                <a:off x="7001549" y="5137744"/>
                <a:ext cx="0" cy="90488"/>
              </a:xfrm>
              <a:prstGeom prst="straightConnector1">
                <a:avLst/>
              </a:prstGeom>
              <a:noFill/>
              <a:ln cap="flat" cmpd="sng" w="19050">
                <a:solidFill>
                  <a:schemeClr val="dk1"/>
                </a:solidFill>
                <a:prstDash val="solid"/>
                <a:miter lim="800000"/>
                <a:headEnd len="med" w="med" type="none"/>
                <a:tailEnd len="med" w="med" type="none"/>
              </a:ln>
            </p:spPr>
          </p:cxnSp>
          <p:sp>
            <p:nvSpPr>
              <p:cNvPr id="4220" name="Google Shape;4220;p68"/>
              <p:cNvSpPr txBox="1"/>
              <p:nvPr/>
            </p:nvSpPr>
            <p:spPr>
              <a:xfrm>
                <a:off x="2141131"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CC1</a:t>
                </a:r>
                <a:endParaRPr/>
              </a:p>
            </p:txBody>
          </p:sp>
          <p:sp>
            <p:nvSpPr>
              <p:cNvPr id="4221" name="Google Shape;4221;p68"/>
              <p:cNvSpPr txBox="1"/>
              <p:nvPr/>
            </p:nvSpPr>
            <p:spPr>
              <a:xfrm>
                <a:off x="3758630"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CC4</a:t>
                </a:r>
                <a:endParaRPr/>
              </a:p>
            </p:txBody>
          </p:sp>
          <p:sp>
            <p:nvSpPr>
              <p:cNvPr id="4222" name="Google Shape;4222;p68"/>
              <p:cNvSpPr txBox="1"/>
              <p:nvPr/>
            </p:nvSpPr>
            <p:spPr>
              <a:xfrm>
                <a:off x="4297268"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CC5</a:t>
                </a:r>
                <a:endParaRPr/>
              </a:p>
            </p:txBody>
          </p:sp>
          <p:sp>
            <p:nvSpPr>
              <p:cNvPr id="4223" name="Google Shape;4223;p68"/>
              <p:cNvSpPr txBox="1"/>
              <p:nvPr/>
            </p:nvSpPr>
            <p:spPr>
              <a:xfrm>
                <a:off x="4835906"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CC6</a:t>
                </a:r>
                <a:endParaRPr/>
              </a:p>
            </p:txBody>
          </p:sp>
          <p:sp>
            <p:nvSpPr>
              <p:cNvPr id="4224" name="Google Shape;4224;p68"/>
              <p:cNvSpPr txBox="1"/>
              <p:nvPr/>
            </p:nvSpPr>
            <p:spPr>
              <a:xfrm>
                <a:off x="5384050" y="5228232"/>
                <a:ext cx="549728"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CC7</a:t>
                </a:r>
                <a:endParaRPr/>
              </a:p>
            </p:txBody>
          </p:sp>
          <p:sp>
            <p:nvSpPr>
              <p:cNvPr id="4225" name="Google Shape;4225;p68"/>
              <p:cNvSpPr txBox="1"/>
              <p:nvPr/>
            </p:nvSpPr>
            <p:spPr>
              <a:xfrm>
                <a:off x="5919520"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CC8</a:t>
                </a:r>
                <a:endParaRPr/>
              </a:p>
            </p:txBody>
          </p:sp>
          <p:sp>
            <p:nvSpPr>
              <p:cNvPr id="4226" name="Google Shape;4226;p68"/>
              <p:cNvSpPr txBox="1"/>
              <p:nvPr/>
            </p:nvSpPr>
            <p:spPr>
              <a:xfrm>
                <a:off x="6466079" y="5228232"/>
                <a:ext cx="548144" cy="274638"/>
              </a:xfrm>
              <a:prstGeom prst="rect">
                <a:avLst/>
              </a:prstGeom>
              <a:noFill/>
              <a:ln>
                <a:noFill/>
              </a:ln>
            </p:spPr>
            <p:txBody>
              <a:bodyPr anchorCtr="0" anchor="t" bIns="0" lIns="0" spcFirstLastPara="1" rIns="0" wrap="square" tIns="0">
                <a:noAutofit/>
              </a:bodyPr>
              <a:lstStyle/>
              <a:p>
                <a:pPr indent="-1587" lvl="1" marL="1587"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CC9</a:t>
                </a:r>
                <a:endParaRPr/>
              </a:p>
            </p:txBody>
          </p:sp>
          <p:sp>
            <p:nvSpPr>
              <p:cNvPr id="4227" name="Google Shape;4227;p68"/>
              <p:cNvSpPr txBox="1"/>
              <p:nvPr/>
            </p:nvSpPr>
            <p:spPr>
              <a:xfrm>
                <a:off x="2679769" y="5228232"/>
                <a:ext cx="549728"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CC2</a:t>
                </a:r>
                <a:endParaRPr/>
              </a:p>
            </p:txBody>
          </p:sp>
          <p:sp>
            <p:nvSpPr>
              <p:cNvPr id="4228" name="Google Shape;4228;p68"/>
              <p:cNvSpPr txBox="1"/>
              <p:nvPr/>
            </p:nvSpPr>
            <p:spPr>
              <a:xfrm>
                <a:off x="3219991" y="5228232"/>
                <a:ext cx="548144" cy="274638"/>
              </a:xfrm>
              <a:prstGeom prst="rect">
                <a:avLst/>
              </a:prstGeom>
              <a:noFill/>
              <a:ln>
                <a:noFill/>
              </a:ln>
            </p:spPr>
            <p:txBody>
              <a:bodyPr anchorCtr="0" anchor="t" bIns="0" lIns="0" spcFirstLastPara="1" rIns="0" wrap="square" tIns="0">
                <a:noAutofit/>
              </a:bodyPr>
              <a:lstStyle/>
              <a:p>
                <a:pPr indent="0" lvl="1"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CC3</a:t>
                </a:r>
                <a:endParaRPr/>
              </a:p>
            </p:txBody>
          </p:sp>
          <p:sp>
            <p:nvSpPr>
              <p:cNvPr id="4229" name="Google Shape;4229;p68"/>
              <p:cNvSpPr txBox="1"/>
              <p:nvPr/>
            </p:nvSpPr>
            <p:spPr>
              <a:xfrm>
                <a:off x="6999111" y="5228232"/>
                <a:ext cx="548144" cy="274638"/>
              </a:xfrm>
              <a:prstGeom prst="rect">
                <a:avLst/>
              </a:prstGeom>
              <a:noFill/>
              <a:ln>
                <a:noFill/>
              </a:ln>
            </p:spPr>
            <p:txBody>
              <a:bodyPr anchorCtr="0" anchor="t" bIns="0" lIns="0" spcFirstLastPara="1" rIns="0" wrap="square" tIns="0">
                <a:noAutofit/>
              </a:bodyPr>
              <a:lstStyle/>
              <a:p>
                <a:pPr indent="-1587" lvl="1" marL="1587"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CC10</a:t>
                </a:r>
                <a:endParaRPr/>
              </a:p>
            </p:txBody>
          </p:sp>
          <p:cxnSp>
            <p:nvCxnSpPr>
              <p:cNvPr id="4230" name="Google Shape;4230;p68"/>
              <p:cNvCxnSpPr/>
              <p:nvPr/>
            </p:nvCxnSpPr>
            <p:spPr>
              <a:xfrm>
                <a:off x="7529185" y="5143547"/>
                <a:ext cx="0" cy="90488"/>
              </a:xfrm>
              <a:prstGeom prst="straightConnector1">
                <a:avLst/>
              </a:prstGeom>
              <a:noFill/>
              <a:ln cap="flat" cmpd="sng" w="19050">
                <a:solidFill>
                  <a:schemeClr val="dk1"/>
                </a:solidFill>
                <a:prstDash val="solid"/>
                <a:miter lim="800000"/>
                <a:headEnd len="med" w="med" type="none"/>
                <a:tailEnd len="med" w="med" type="none"/>
              </a:ln>
            </p:spPr>
          </p:cxnSp>
        </p:grpSp>
      </p:grpSp>
      <p:grpSp>
        <p:nvGrpSpPr>
          <p:cNvPr id="4231" name="Google Shape;4231;p68"/>
          <p:cNvGrpSpPr/>
          <p:nvPr/>
        </p:nvGrpSpPr>
        <p:grpSpPr>
          <a:xfrm>
            <a:off x="2708275" y="3590925"/>
            <a:ext cx="5414962" cy="1884362"/>
            <a:chOff x="2448890" y="3613992"/>
            <a:chExt cx="5415105" cy="1884153"/>
          </a:xfrm>
        </p:grpSpPr>
        <p:cxnSp>
          <p:nvCxnSpPr>
            <p:cNvPr id="4232" name="Google Shape;4232;p68"/>
            <p:cNvCxnSpPr/>
            <p:nvPr/>
          </p:nvCxnSpPr>
          <p:spPr>
            <a:xfrm>
              <a:off x="4504757" y="4507655"/>
              <a:ext cx="220668" cy="287305"/>
            </a:xfrm>
            <a:prstGeom prst="straightConnector1">
              <a:avLst/>
            </a:prstGeom>
            <a:noFill/>
            <a:ln cap="flat" cmpd="sng" w="38100">
              <a:solidFill>
                <a:srgbClr val="006600"/>
              </a:solidFill>
              <a:prstDash val="solid"/>
              <a:miter lim="800000"/>
              <a:headEnd len="med" w="med" type="none"/>
              <a:tailEnd len="med" w="med" type="stealth"/>
            </a:ln>
          </p:spPr>
        </p:cxnSp>
        <p:cxnSp>
          <p:nvCxnSpPr>
            <p:cNvPr id="4233" name="Google Shape;4233;p68"/>
            <p:cNvCxnSpPr/>
            <p:nvPr/>
          </p:nvCxnSpPr>
          <p:spPr>
            <a:xfrm>
              <a:off x="6117699" y="5210839"/>
              <a:ext cx="220668" cy="287306"/>
            </a:xfrm>
            <a:prstGeom prst="straightConnector1">
              <a:avLst/>
            </a:prstGeom>
            <a:noFill/>
            <a:ln cap="flat" cmpd="sng" w="38100">
              <a:solidFill>
                <a:srgbClr val="006600"/>
              </a:solidFill>
              <a:prstDash val="solid"/>
              <a:miter lim="800000"/>
              <a:headEnd len="med" w="med" type="none"/>
              <a:tailEnd len="med" w="med" type="stealth"/>
            </a:ln>
          </p:spPr>
        </p:cxnSp>
        <p:sp>
          <p:nvSpPr>
            <p:cNvPr id="4234" name="Google Shape;4234;p68"/>
            <p:cNvSpPr txBox="1"/>
            <p:nvPr/>
          </p:nvSpPr>
          <p:spPr>
            <a:xfrm>
              <a:off x="2448890" y="3613992"/>
              <a:ext cx="5415105" cy="400110"/>
            </a:xfrm>
            <a:prstGeom prst="rect">
              <a:avLst/>
            </a:prstGeom>
            <a:noFill/>
            <a:ln cap="flat" cmpd="sng" w="254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Data forwarding is shown using </a:t>
              </a:r>
              <a:r>
                <a:rPr b="1" i="0" lang="en-US" sz="2000" u="none">
                  <a:solidFill>
                    <a:srgbClr val="006600"/>
                  </a:solidFill>
                  <a:latin typeface="Arial"/>
                  <a:ea typeface="Arial"/>
                  <a:cs typeface="Arial"/>
                  <a:sym typeface="Arial"/>
                </a:rPr>
                <a:t>green arrows</a:t>
              </a:r>
              <a:endParaRPr/>
            </a:p>
          </p:txBody>
        </p:sp>
        <p:cxnSp>
          <p:nvCxnSpPr>
            <p:cNvPr id="4235" name="Google Shape;4235;p68"/>
            <p:cNvCxnSpPr/>
            <p:nvPr/>
          </p:nvCxnSpPr>
          <p:spPr>
            <a:xfrm>
              <a:off x="5585872" y="4853692"/>
              <a:ext cx="220669" cy="287305"/>
            </a:xfrm>
            <a:prstGeom prst="straightConnector1">
              <a:avLst/>
            </a:prstGeom>
            <a:noFill/>
            <a:ln cap="flat" cmpd="sng" w="38100">
              <a:solidFill>
                <a:srgbClr val="006600"/>
              </a:solidFill>
              <a:prstDash val="solid"/>
              <a:miter lim="800000"/>
              <a:headEnd len="med" w="med" type="none"/>
              <a:tailEnd len="med" w="med" type="stealth"/>
            </a:ln>
          </p:spPr>
        </p:cxn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9" name="Shape 4239"/>
        <p:cNvGrpSpPr/>
        <p:nvPr/>
      </p:nvGrpSpPr>
      <p:grpSpPr>
        <a:xfrm>
          <a:off x="0" y="0"/>
          <a:ext cx="0" cy="0"/>
          <a:chOff x="0" y="0"/>
          <a:chExt cx="0" cy="0"/>
        </a:xfrm>
      </p:grpSpPr>
      <p:sp>
        <p:nvSpPr>
          <p:cNvPr id="4240" name="Google Shape;4240;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RAW Data Hazard Solutions</a:t>
            </a:r>
            <a:endParaRPr/>
          </a:p>
        </p:txBody>
      </p:sp>
      <p:sp>
        <p:nvSpPr>
          <p:cNvPr id="4241" name="Google Shape;4241;p69"/>
          <p:cNvSpPr txBox="1"/>
          <p:nvPr>
            <p:ph idx="1" type="body"/>
          </p:nvPr>
        </p:nvSpPr>
        <p:spPr>
          <a:xfrm>
            <a:off x="685800" y="1219200"/>
            <a:ext cx="8077200" cy="3429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Software Solution</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Reordering Code to Avoid Pipeline Stall</a:t>
            </a:r>
            <a:endParaRPr b="0" i="0" sz="32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Example:</a:t>
            </a:r>
            <a:endParaRPr/>
          </a:p>
          <a:p>
            <a:pPr indent="-342900" lvl="0" marL="34290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lw $t0, 0($t1)</a:t>
            </a:r>
            <a:endParaRPr/>
          </a:p>
          <a:p>
            <a:pPr indent="-342900" lvl="0" marL="34290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lw $t2, 4($t1)</a:t>
            </a:r>
            <a:endParaRPr/>
          </a:p>
          <a:p>
            <a:pPr indent="-342900" lvl="0" marL="34290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sw $t2, 0($t1)</a:t>
            </a:r>
            <a:endParaRPr/>
          </a:p>
          <a:p>
            <a:pPr indent="-342900" lvl="0" marL="34290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sw $t0, 4($t1)</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5" name="Shape 4245"/>
        <p:cNvGrpSpPr/>
        <p:nvPr/>
      </p:nvGrpSpPr>
      <p:grpSpPr>
        <a:xfrm>
          <a:off x="0" y="0"/>
          <a:ext cx="0" cy="0"/>
          <a:chOff x="0" y="0"/>
          <a:chExt cx="0" cy="0"/>
        </a:xfrm>
      </p:grpSpPr>
      <p:sp>
        <p:nvSpPr>
          <p:cNvPr id="4246" name="Google Shape;4246;p70"/>
          <p:cNvSpPr txBox="1"/>
          <p:nvPr>
            <p:ph type="title"/>
          </p:nvPr>
        </p:nvSpPr>
        <p:spPr>
          <a:xfrm>
            <a:off x="657225" y="617537"/>
            <a:ext cx="833437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RAW Data Hazard Solutions</a:t>
            </a:r>
            <a:endParaRPr/>
          </a:p>
        </p:txBody>
      </p:sp>
      <p:sp>
        <p:nvSpPr>
          <p:cNvPr id="4247" name="Google Shape;4247;p70"/>
          <p:cNvSpPr txBox="1"/>
          <p:nvPr>
            <p:ph idx="1" type="body"/>
          </p:nvPr>
        </p:nvSpPr>
        <p:spPr>
          <a:xfrm>
            <a:off x="457200" y="1600200"/>
            <a:ext cx="8229600" cy="2819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Example:</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lw $t0, 0($t1)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lw $t2, 4($t1)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sw </a:t>
            </a:r>
            <a:r>
              <a:rPr b="1" i="0" lang="en-US" sz="2000" u="none">
                <a:solidFill>
                  <a:schemeClr val="dk1"/>
                </a:solidFill>
                <a:latin typeface="Courier New"/>
                <a:ea typeface="Courier New"/>
                <a:cs typeface="Courier New"/>
                <a:sym typeface="Courier New"/>
              </a:rPr>
              <a:t>$t2</a:t>
            </a:r>
            <a:r>
              <a:rPr b="0" i="0" lang="en-US" sz="2000" u="none">
                <a:solidFill>
                  <a:schemeClr val="dk1"/>
                </a:solidFill>
                <a:latin typeface="Courier New"/>
                <a:ea typeface="Courier New"/>
                <a:cs typeface="Courier New"/>
                <a:sym typeface="Courier New"/>
              </a:rPr>
              <a:t>, 0($t1)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sw $t0, 4($t1)</a:t>
            </a:r>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Reordered code:</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lw $t0, 0($t1)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lw $t2, 4($t1)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sw $t0, 4($t1)</a:t>
            </a:r>
            <a:endParaRPr/>
          </a:p>
          <a:p>
            <a:pPr indent="-342900" lvl="0" marL="34290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sw </a:t>
            </a:r>
            <a:r>
              <a:rPr b="1" i="0" lang="en-US" sz="2000" u="none">
                <a:solidFill>
                  <a:schemeClr val="dk1"/>
                </a:solidFill>
                <a:latin typeface="Courier New"/>
                <a:ea typeface="Courier New"/>
                <a:cs typeface="Courier New"/>
                <a:sym typeface="Courier New"/>
              </a:rPr>
              <a:t>$t2</a:t>
            </a:r>
            <a:r>
              <a:rPr b="0" i="0" lang="en-US" sz="2000" u="none">
                <a:solidFill>
                  <a:schemeClr val="dk1"/>
                </a:solidFill>
                <a:latin typeface="Courier New"/>
                <a:ea typeface="Courier New"/>
                <a:cs typeface="Courier New"/>
                <a:sym typeface="Courier New"/>
              </a:rPr>
              <a:t>, 0($t1)</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p:txBody>
      </p:sp>
      <p:sp>
        <p:nvSpPr>
          <p:cNvPr id="4248" name="Google Shape;4248;p70"/>
          <p:cNvSpPr/>
          <p:nvPr/>
        </p:nvSpPr>
        <p:spPr>
          <a:xfrm>
            <a:off x="2673350" y="2560637"/>
            <a:ext cx="457200" cy="381000"/>
          </a:xfrm>
          <a:custGeom>
            <a:rect b="b" l="l" r="r" t="t"/>
            <a:pathLst>
              <a:path extrusionOk="0" h="240" w="288">
                <a:moveTo>
                  <a:pt x="48" y="0"/>
                </a:moveTo>
                <a:cubicBezTo>
                  <a:pt x="124" y="16"/>
                  <a:pt x="200" y="32"/>
                  <a:pt x="240" y="48"/>
                </a:cubicBezTo>
                <a:cubicBezTo>
                  <a:pt x="280" y="64"/>
                  <a:pt x="288" y="72"/>
                  <a:pt x="288" y="96"/>
                </a:cubicBezTo>
                <a:cubicBezTo>
                  <a:pt x="288" y="120"/>
                  <a:pt x="288" y="168"/>
                  <a:pt x="240" y="192"/>
                </a:cubicBezTo>
                <a:cubicBezTo>
                  <a:pt x="192" y="216"/>
                  <a:pt x="96" y="228"/>
                  <a:pt x="0" y="240"/>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9" name="Google Shape;4249;p70"/>
          <p:cNvSpPr txBox="1"/>
          <p:nvPr/>
        </p:nvSpPr>
        <p:spPr>
          <a:xfrm>
            <a:off x="3124200" y="2590800"/>
            <a:ext cx="9969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Data hazard</a:t>
            </a:r>
            <a:endParaRPr/>
          </a:p>
        </p:txBody>
      </p:sp>
      <p:sp>
        <p:nvSpPr>
          <p:cNvPr id="4250" name="Google Shape;4250;p70"/>
          <p:cNvSpPr/>
          <p:nvPr/>
        </p:nvSpPr>
        <p:spPr>
          <a:xfrm>
            <a:off x="2743200" y="5105400"/>
            <a:ext cx="520700" cy="457200"/>
          </a:xfrm>
          <a:custGeom>
            <a:rect b="b" l="l" r="r" t="t"/>
            <a:pathLst>
              <a:path extrusionOk="0" h="288" w="328">
                <a:moveTo>
                  <a:pt x="0" y="0"/>
                </a:moveTo>
                <a:cubicBezTo>
                  <a:pt x="124" y="4"/>
                  <a:pt x="248" y="8"/>
                  <a:pt x="288" y="48"/>
                </a:cubicBezTo>
                <a:cubicBezTo>
                  <a:pt x="328" y="88"/>
                  <a:pt x="288" y="200"/>
                  <a:pt x="240" y="240"/>
                </a:cubicBezTo>
                <a:cubicBezTo>
                  <a:pt x="192" y="280"/>
                  <a:pt x="96" y="284"/>
                  <a:pt x="0" y="288"/>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1" name="Google Shape;4251;p70"/>
          <p:cNvSpPr txBox="1"/>
          <p:nvPr/>
        </p:nvSpPr>
        <p:spPr>
          <a:xfrm>
            <a:off x="4479925" y="3003550"/>
            <a:ext cx="18415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2" name="Google Shape;4252;p70"/>
          <p:cNvSpPr txBox="1"/>
          <p:nvPr/>
        </p:nvSpPr>
        <p:spPr>
          <a:xfrm>
            <a:off x="3200400" y="5135562"/>
            <a:ext cx="108426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Interchanged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2"/>
                                        </p:tgtEl>
                                        <p:attrNameLst>
                                          <p:attrName>style.visibility</p:attrName>
                                        </p:attrNameLst>
                                      </p:cBhvr>
                                      <p:to>
                                        <p:strVal val="visible"/>
                                      </p:to>
                                    </p:set>
                                    <p:animEffect filter="fade" transition="in">
                                      <p:cBhvr>
                                        <p:cTn dur="500"/>
                                        <p:tgtEl>
                                          <p:spTgt spid="4252"/>
                                        </p:tgtEl>
                                      </p:cBhvr>
                                    </p:animEffect>
                                  </p:childTnLst>
                                </p:cTn>
                              </p:par>
                              <p:par>
                                <p:cTn fill="hold" nodeType="withEffect" presetClass="entr" presetID="10" presetSubtype="0">
                                  <p:stCondLst>
                                    <p:cond delay="0"/>
                                  </p:stCondLst>
                                  <p:childTnLst>
                                    <p:set>
                                      <p:cBhvr>
                                        <p:cTn dur="1" fill="hold">
                                          <p:stCondLst>
                                            <p:cond delay="0"/>
                                          </p:stCondLst>
                                        </p:cTn>
                                        <p:tgtEl>
                                          <p:spTgt spid="4250"/>
                                        </p:tgtEl>
                                        <p:attrNameLst>
                                          <p:attrName>style.visibility</p:attrName>
                                        </p:attrNameLst>
                                      </p:cBhvr>
                                      <p:to>
                                        <p:strVal val="visible"/>
                                      </p:to>
                                    </p:set>
                                    <p:animEffect filter="fade" transition="in">
                                      <p:cBhvr>
                                        <p:cTn dur="500"/>
                                        <p:tgtEl>
                                          <p:spTgt spid="4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6" name="Shape 4256"/>
        <p:cNvGrpSpPr/>
        <p:nvPr/>
      </p:nvGrpSpPr>
      <p:grpSpPr>
        <a:xfrm>
          <a:off x="0" y="0"/>
          <a:ext cx="0" cy="0"/>
          <a:chOff x="0" y="0"/>
          <a:chExt cx="0" cy="0"/>
        </a:xfrm>
      </p:grpSpPr>
      <p:sp>
        <p:nvSpPr>
          <p:cNvPr id="4257" name="Google Shape;4257;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Example</a:t>
            </a:r>
            <a:endParaRPr/>
          </a:p>
        </p:txBody>
      </p:sp>
      <p:sp>
        <p:nvSpPr>
          <p:cNvPr id="4258" name="Google Shape;4258;p71"/>
          <p:cNvSpPr txBox="1"/>
          <p:nvPr>
            <p:ph idx="1" type="body"/>
          </p:nvPr>
        </p:nvSpPr>
        <p:spPr>
          <a:xfrm>
            <a:off x="457200" y="1600200"/>
            <a:ext cx="738028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Draw the pipelining execution for the following code and detect and resolve the hazard, if any.</a:t>
            </a:r>
            <a:endParaRPr/>
          </a:p>
        </p:txBody>
      </p:sp>
      <p:sp>
        <p:nvSpPr>
          <p:cNvPr id="4259" name="Google Shape;4259;p71"/>
          <p:cNvSpPr txBox="1"/>
          <p:nvPr/>
        </p:nvSpPr>
        <p:spPr>
          <a:xfrm>
            <a:off x="1600200" y="2971800"/>
            <a:ext cx="3621087" cy="2246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sub $2,  $1,  $3</a:t>
            </a:r>
            <a:endParaRPr/>
          </a:p>
          <a:p>
            <a:pPr indent="0" lvl="0" marL="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and $12, $2,  $5</a:t>
            </a:r>
            <a:endParaRPr/>
          </a:p>
          <a:p>
            <a:pPr indent="0" lvl="0" marL="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or  $13, $6,  $2</a:t>
            </a:r>
            <a:endParaRPr/>
          </a:p>
          <a:p>
            <a:pPr indent="0" lvl="0" marL="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add $14, $2,  $2</a:t>
            </a:r>
            <a:endParaRPr/>
          </a:p>
          <a:p>
            <a:pPr indent="0" lvl="0" marL="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sw  $15, 100($2)</a:t>
            </a:r>
            <a:endParaRPr/>
          </a:p>
        </p:txBody>
      </p:sp>
      <p:sp>
        <p:nvSpPr>
          <p:cNvPr id="4260" name="Google Shape;4260;p71"/>
          <p:cNvSpPr txBox="1"/>
          <p:nvPr/>
        </p:nvSpPr>
        <p:spPr>
          <a:xfrm>
            <a:off x="5410200" y="3048000"/>
            <a:ext cx="3081337" cy="8302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$2 = 10 before</a:t>
            </a:r>
            <a:r>
              <a:rPr b="0" i="0" lang="en-US" sz="2400" u="none">
                <a:solidFill>
                  <a:schemeClr val="dk1"/>
                </a:solidFill>
                <a:latin typeface="Courier New"/>
                <a:ea typeface="Courier New"/>
                <a:cs typeface="Courier New"/>
                <a:sym typeface="Courier New"/>
              </a:rPr>
              <a:t> sub</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$2 = -20 after </a:t>
            </a:r>
            <a:r>
              <a:rPr b="0" i="0" lang="en-US" sz="2400" u="none">
                <a:solidFill>
                  <a:schemeClr val="dk1"/>
                </a:solidFill>
                <a:latin typeface="Courier New"/>
                <a:ea typeface="Courier New"/>
                <a:cs typeface="Courier New"/>
                <a:sym typeface="Courier New"/>
              </a:rPr>
              <a:t>sub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MIPS pipeline stages</a:t>
            </a:r>
            <a:endParaRPr/>
          </a:p>
        </p:txBody>
      </p:sp>
      <p:sp>
        <p:nvSpPr>
          <p:cNvPr id="652" name="Google Shape;652;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Fetch (IF)</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Read next instruction from memory</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Increment address counter</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Decode (ID)</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Read register operands,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Resolve instruction in control signals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Compute branch target</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Execute (EX)</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Execute arithmetic/resolve branches</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Memory (MEM)</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Perform load/store accesses to memory</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Take branches</a:t>
            </a:r>
            <a:endParaRPr/>
          </a:p>
          <a:p>
            <a:pPr indent="-342900" lvl="0" marL="34290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Write back (WB)</a:t>
            </a:r>
            <a:endParaRPr/>
          </a:p>
          <a:p>
            <a:pPr indent="-285750" lvl="1" marL="742950" rtl="0" algn="l">
              <a:lnSpc>
                <a:spcPct val="100000"/>
              </a:lnSpc>
              <a:spcBef>
                <a:spcPts val="360"/>
              </a:spcBef>
              <a:spcAft>
                <a:spcPts val="0"/>
              </a:spcAft>
              <a:buClr>
                <a:srgbClr val="0070C0"/>
              </a:buClr>
              <a:buSzPts val="1800"/>
              <a:buFont typeface="Arial"/>
              <a:buChar char="–"/>
            </a:pPr>
            <a:r>
              <a:rPr b="0" i="0" lang="en-US" sz="1800" u="none">
                <a:solidFill>
                  <a:srgbClr val="0070C0"/>
                </a:solidFill>
                <a:latin typeface="Arial"/>
                <a:ea typeface="Arial"/>
                <a:cs typeface="Arial"/>
                <a:sym typeface="Arial"/>
              </a:rPr>
              <a:t>Write arithmetic results to register file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5" name="Shape 4265"/>
        <p:cNvGrpSpPr/>
        <p:nvPr/>
      </p:nvGrpSpPr>
      <p:grpSpPr>
        <a:xfrm>
          <a:off x="0" y="0"/>
          <a:ext cx="0" cy="0"/>
          <a:chOff x="0" y="0"/>
          <a:chExt cx="0" cy="0"/>
        </a:xfrm>
      </p:grpSpPr>
      <p:sp>
        <p:nvSpPr>
          <p:cNvPr id="4266" name="Google Shape;4266;p72"/>
          <p:cNvSpPr txBox="1"/>
          <p:nvPr/>
        </p:nvSpPr>
        <p:spPr>
          <a:xfrm>
            <a:off x="225425" y="312737"/>
            <a:ext cx="21542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67" name="Google Shape;4267;p72"/>
          <p:cNvSpPr txBox="1"/>
          <p:nvPr>
            <p:ph idx="1" type="body"/>
          </p:nvPr>
        </p:nvSpPr>
        <p:spPr>
          <a:xfrm>
            <a:off x="533400" y="1447800"/>
            <a:ext cx="7924800" cy="468471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endParaRPr/>
          </a:p>
        </p:txBody>
      </p:sp>
      <p:sp>
        <p:nvSpPr>
          <p:cNvPr id="4268" name="Google Shape;4268;p72"/>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and Forwarding</a:t>
            </a:r>
            <a:endParaRPr/>
          </a:p>
        </p:txBody>
      </p:sp>
      <p:grpSp>
        <p:nvGrpSpPr>
          <p:cNvPr id="4269" name="Google Shape;4269;p72"/>
          <p:cNvGrpSpPr/>
          <p:nvPr/>
        </p:nvGrpSpPr>
        <p:grpSpPr>
          <a:xfrm>
            <a:off x="0" y="1219200"/>
            <a:ext cx="9144000" cy="5413375"/>
            <a:chOff x="576263" y="2743200"/>
            <a:chExt cx="7805737" cy="3889375"/>
          </a:xfrm>
        </p:grpSpPr>
        <p:pic>
          <p:nvPicPr>
            <p:cNvPr id="4270" name="Google Shape;4270;p72"/>
            <p:cNvPicPr preferRelativeResize="0"/>
            <p:nvPr/>
          </p:nvPicPr>
          <p:blipFill rotWithShape="1">
            <a:blip r:embed="rId3">
              <a:alphaModFix/>
            </a:blip>
            <a:srcRect b="0" l="0" r="0" t="0"/>
            <a:stretch/>
          </p:blipFill>
          <p:spPr>
            <a:xfrm>
              <a:off x="2514600" y="2743200"/>
              <a:ext cx="5867400" cy="3889375"/>
            </a:xfrm>
            <a:prstGeom prst="rect">
              <a:avLst/>
            </a:prstGeom>
            <a:noFill/>
            <a:ln>
              <a:noFill/>
            </a:ln>
          </p:spPr>
        </p:pic>
        <p:sp>
          <p:nvSpPr>
            <p:cNvPr id="4271" name="Google Shape;4271;p72"/>
            <p:cNvSpPr txBox="1"/>
            <p:nvPr/>
          </p:nvSpPr>
          <p:spPr>
            <a:xfrm>
              <a:off x="576263" y="2886075"/>
              <a:ext cx="163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$2 = 10 before</a:t>
              </a:r>
              <a:r>
                <a:rPr b="0" i="0" lang="en-US" sz="1200" u="none">
                  <a:solidFill>
                    <a:schemeClr val="dk1"/>
                  </a:solidFill>
                  <a:latin typeface="Courier New"/>
                  <a:ea typeface="Courier New"/>
                  <a:cs typeface="Courier New"/>
                  <a:sym typeface="Courier New"/>
                </a:rPr>
                <a:t> sub</a:t>
              </a:r>
              <a:r>
                <a:rPr b="0" i="0" lang="en-US" sz="1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$2 = -20 after </a:t>
              </a:r>
              <a:r>
                <a:rPr b="0" i="0" lang="en-US" sz="1200" u="none">
                  <a:solidFill>
                    <a:schemeClr val="dk1"/>
                  </a:solidFill>
                  <a:latin typeface="Courier New"/>
                  <a:ea typeface="Courier New"/>
                  <a:cs typeface="Courier New"/>
                  <a:sym typeface="Courier New"/>
                </a:rPr>
                <a:t>sub</a:t>
              </a:r>
              <a:endParaRPr/>
            </a:p>
          </p:txBody>
        </p:sp>
        <p:cxnSp>
          <p:nvCxnSpPr>
            <p:cNvPr id="4272" name="Google Shape;4272;p72"/>
            <p:cNvCxnSpPr/>
            <p:nvPr/>
          </p:nvCxnSpPr>
          <p:spPr>
            <a:xfrm>
              <a:off x="2209800" y="3200400"/>
              <a:ext cx="609600"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7" name="Shape 4277"/>
        <p:cNvGrpSpPr/>
        <p:nvPr/>
      </p:nvGrpSpPr>
      <p:grpSpPr>
        <a:xfrm>
          <a:off x="0" y="0"/>
          <a:ext cx="0" cy="0"/>
          <a:chOff x="0" y="0"/>
          <a:chExt cx="0" cy="0"/>
        </a:xfrm>
      </p:grpSpPr>
      <p:sp>
        <p:nvSpPr>
          <p:cNvPr id="4278" name="Google Shape;4278;p73"/>
          <p:cNvSpPr txBox="1"/>
          <p:nvPr/>
        </p:nvSpPr>
        <p:spPr>
          <a:xfrm>
            <a:off x="225425" y="312737"/>
            <a:ext cx="26685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79" name="Google Shape;4279;p73"/>
          <p:cNvSpPr txBox="1"/>
          <p:nvPr>
            <p:ph idx="1" type="body"/>
          </p:nvPr>
        </p:nvSpPr>
        <p:spPr>
          <a:xfrm>
            <a:off x="1143000" y="1560512"/>
            <a:ext cx="7961312" cy="4611687"/>
          </a:xfrm>
          <a:prstGeom prst="rect">
            <a:avLst/>
          </a:prstGeom>
          <a:noFill/>
          <a:ln>
            <a:noFill/>
          </a:ln>
        </p:spPr>
        <p:txBody>
          <a:bodyPr anchorCtr="0" anchor="t" bIns="44450" lIns="90475" spcFirstLastPara="1" rIns="90475" wrap="square" tIns="44450">
            <a:noAutofit/>
          </a:bodyPr>
          <a:lstStyle/>
          <a:p>
            <a:pPr indent="-285750" lvl="1" marL="74295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By </a:t>
            </a:r>
            <a:r>
              <a:rPr b="0" i="1" lang="en-US" sz="1800" u="none">
                <a:solidFill>
                  <a:schemeClr val="dk1"/>
                </a:solidFill>
                <a:latin typeface="Arial"/>
                <a:ea typeface="Arial"/>
                <a:cs typeface="Arial"/>
                <a:sym typeface="Arial"/>
              </a:rPr>
              <a:t>rearranging instructions to insert independent instructions</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between instructions</a:t>
            </a:r>
            <a:r>
              <a:rPr b="0" i="0" lang="en-US" sz="1800" u="none">
                <a:solidFill>
                  <a:schemeClr val="dk1"/>
                </a:solidFill>
                <a:latin typeface="Arial"/>
                <a:ea typeface="Arial"/>
                <a:cs typeface="Arial"/>
                <a:sym typeface="Arial"/>
              </a:rPr>
              <a:t> that would otherwise have a data hazard between them,</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Or, if such rearrangement is not possible, </a:t>
            </a:r>
            <a:r>
              <a:rPr b="0" i="1" lang="en-US" sz="1800" u="none">
                <a:solidFill>
                  <a:schemeClr val="dk1"/>
                </a:solidFill>
                <a:latin typeface="Arial"/>
                <a:ea typeface="Arial"/>
                <a:cs typeface="Arial"/>
                <a:sym typeface="Arial"/>
              </a:rPr>
              <a:t>insert</a:t>
            </a:r>
            <a:r>
              <a:rPr b="0" i="0" lang="en-US" sz="1800" u="none">
                <a:solidFill>
                  <a:schemeClr val="dk1"/>
                </a:solidFill>
                <a:latin typeface="Arial"/>
                <a:ea typeface="Arial"/>
                <a:cs typeface="Arial"/>
                <a:sym typeface="Arial"/>
              </a:rPr>
              <a:t> </a:t>
            </a:r>
            <a:r>
              <a:rPr b="0" i="0" lang="en-US" sz="1800" u="none">
                <a:solidFill>
                  <a:schemeClr val="dk1"/>
                </a:solidFill>
                <a:latin typeface="Courier New"/>
                <a:ea typeface="Courier New"/>
                <a:cs typeface="Courier New"/>
                <a:sym typeface="Courier New"/>
              </a:rPr>
              <a:t>nop</a:t>
            </a:r>
            <a:r>
              <a:rPr b="0" i="0" lang="en-US" sz="1800" u="none">
                <a:solidFill>
                  <a:schemeClr val="dk1"/>
                </a:solidFill>
                <a:latin typeface="Arial"/>
                <a:ea typeface="Arial"/>
                <a:cs typeface="Arial"/>
                <a:sym typeface="Arial"/>
              </a:rPr>
              <a:t>s</a:t>
            </a:r>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Such compiler solutions may not always be possible, and </a:t>
            </a:r>
            <a:r>
              <a:rPr b="1" i="0" lang="en-US" sz="2400" u="none">
                <a:solidFill>
                  <a:schemeClr val="dk1"/>
                </a:solidFill>
                <a:latin typeface="Courier New"/>
                <a:ea typeface="Courier New"/>
                <a:cs typeface="Courier New"/>
                <a:sym typeface="Courier New"/>
              </a:rPr>
              <a:t>nop</a:t>
            </a:r>
            <a:r>
              <a:rPr b="1" i="0" lang="en-US" sz="2400" u="none">
                <a:solidFill>
                  <a:schemeClr val="dk1"/>
                </a:solidFill>
                <a:latin typeface="Arial"/>
                <a:ea typeface="Arial"/>
                <a:cs typeface="Arial"/>
                <a:sym typeface="Arial"/>
              </a:rPr>
              <a:t>s slow the machine down</a:t>
            </a:r>
            <a:endParaRPr/>
          </a:p>
        </p:txBody>
      </p:sp>
      <p:sp>
        <p:nvSpPr>
          <p:cNvPr id="4280" name="Google Shape;4280;p73"/>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Example: Software Solution</a:t>
            </a:r>
            <a:endParaRPr/>
          </a:p>
        </p:txBody>
      </p:sp>
      <p:sp>
        <p:nvSpPr>
          <p:cNvPr id="4281" name="Google Shape;4281;p73"/>
          <p:cNvSpPr txBox="1"/>
          <p:nvPr/>
        </p:nvSpPr>
        <p:spPr>
          <a:xfrm>
            <a:off x="2667000" y="2895600"/>
            <a:ext cx="2927350" cy="2108200"/>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1800"/>
              <a:buFont typeface="Courier New"/>
              <a:buNone/>
            </a:pPr>
            <a:r>
              <a:rPr b="1" i="0" lang="en-US" sz="1800" u="none" cap="none" strike="noStrike">
                <a:solidFill>
                  <a:schemeClr val="dk1"/>
                </a:solidFill>
                <a:latin typeface="Courier New"/>
                <a:ea typeface="Courier New"/>
                <a:cs typeface="Courier New"/>
                <a:sym typeface="Courier New"/>
              </a:rPr>
              <a:t>sub	$2,  $1, $3</a:t>
            </a:r>
            <a:endParaRPr/>
          </a:p>
          <a:p>
            <a:pPr indent="0" lvl="0" marL="0" marR="0" rtl="0" algn="l">
              <a:lnSpc>
                <a:spcPct val="90000"/>
              </a:lnSpc>
              <a:spcBef>
                <a:spcPts val="40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chemeClr val="hlink"/>
                </a:solidFill>
                <a:latin typeface="Courier New"/>
                <a:ea typeface="Courier New"/>
                <a:cs typeface="Courier New"/>
                <a:sym typeface="Courier New"/>
              </a:rPr>
              <a:t>lw    $10, 40($3)</a:t>
            </a:r>
            <a:endParaRPr/>
          </a:p>
          <a:p>
            <a:pPr indent="0" lvl="0" marL="0" marR="0" rtl="0" algn="l">
              <a:lnSpc>
                <a:spcPct val="90000"/>
              </a:lnSpc>
              <a:spcBef>
                <a:spcPts val="400"/>
              </a:spcBef>
              <a:spcAft>
                <a:spcPts val="0"/>
              </a:spcAft>
              <a:buClr>
                <a:schemeClr val="hlink"/>
              </a:buClr>
              <a:buSzPts val="2000"/>
              <a:buFont typeface="Courier New"/>
              <a:buNone/>
            </a:pPr>
            <a:r>
              <a:rPr b="1" i="0" lang="en-US" sz="2000" u="none">
                <a:solidFill>
                  <a:schemeClr val="hlink"/>
                </a:solidFill>
                <a:latin typeface="Courier New"/>
                <a:ea typeface="Courier New"/>
                <a:cs typeface="Courier New"/>
                <a:sym typeface="Courier New"/>
              </a:rPr>
              <a:t> slt   $5, $6, $7</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and 	$12, $2, $5</a:t>
            </a:r>
            <a:br>
              <a:rPr b="1" i="0" lang="en-US" sz="1800" u="none">
                <a:solidFill>
                  <a:schemeClr val="dk1"/>
                </a:solidFill>
                <a:latin typeface="Courier New"/>
                <a:ea typeface="Courier New"/>
                <a:cs typeface="Courier New"/>
                <a:sym typeface="Courier New"/>
              </a:rPr>
            </a:br>
            <a:r>
              <a:rPr b="1" i="0" lang="en-US" sz="1800" u="none">
                <a:solidFill>
                  <a:schemeClr val="dk1"/>
                </a:solidFill>
                <a:latin typeface="Courier New"/>
                <a:ea typeface="Courier New"/>
                <a:cs typeface="Courier New"/>
                <a:sym typeface="Courier New"/>
              </a:rPr>
              <a:t> or	$13, $6, $2</a:t>
            </a:r>
            <a:br>
              <a:rPr b="1" i="0" lang="en-US" sz="1800" u="none">
                <a:solidFill>
                  <a:schemeClr val="dk1"/>
                </a:solidFill>
                <a:latin typeface="Courier New"/>
                <a:ea typeface="Courier New"/>
                <a:cs typeface="Courier New"/>
                <a:sym typeface="Courier New"/>
              </a:rPr>
            </a:br>
            <a:r>
              <a:rPr b="1" i="0" lang="en-US" sz="1800" u="none">
                <a:solidFill>
                  <a:schemeClr val="dk1"/>
                </a:solidFill>
                <a:latin typeface="Courier New"/>
                <a:ea typeface="Courier New"/>
                <a:cs typeface="Courier New"/>
                <a:sym typeface="Courier New"/>
              </a:rPr>
              <a:t> add	$14, $2, $2</a:t>
            </a:r>
            <a:br>
              <a:rPr b="1" i="0" lang="en-US" sz="1800" u="none">
                <a:solidFill>
                  <a:schemeClr val="dk1"/>
                </a:solidFill>
                <a:latin typeface="Courier New"/>
                <a:ea typeface="Courier New"/>
                <a:cs typeface="Courier New"/>
                <a:sym typeface="Courier New"/>
              </a:rPr>
            </a:br>
            <a:r>
              <a:rPr b="1" i="0" lang="en-US" sz="1800" u="none">
                <a:solidFill>
                  <a:schemeClr val="dk1"/>
                </a:solidFill>
                <a:latin typeface="Courier New"/>
                <a:ea typeface="Courier New"/>
                <a:cs typeface="Courier New"/>
                <a:sym typeface="Courier New"/>
              </a:rPr>
              <a:t> sw	$15, 100($2)</a:t>
            </a:r>
            <a:endParaRPr/>
          </a:p>
        </p:txBody>
      </p:sp>
      <p:sp>
        <p:nvSpPr>
          <p:cNvPr id="4282" name="Google Shape;4282;p73"/>
          <p:cNvSpPr txBox="1"/>
          <p:nvPr/>
        </p:nvSpPr>
        <p:spPr>
          <a:xfrm>
            <a:off x="5105400" y="2895600"/>
            <a:ext cx="3878262" cy="2411412"/>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800"/>
              <a:buFont typeface="Courier New"/>
              <a:buNone/>
            </a:pPr>
            <a:r>
              <a:rPr b="1" i="0" lang="en-US" sz="1800" u="none" cap="none" strike="noStrike">
                <a:solidFill>
                  <a:schemeClr val="dk1"/>
                </a:solidFill>
                <a:latin typeface="Courier New"/>
                <a:ea typeface="Courier New"/>
                <a:cs typeface="Courier New"/>
                <a:sym typeface="Courier New"/>
              </a:rPr>
              <a:t>   sub	$2,  $1, $3</a:t>
            </a:r>
            <a:endParaRPr/>
          </a:p>
          <a:p>
            <a:pPr indent="0" lvl="0" marL="0" marR="0" rtl="0" algn="l">
              <a:lnSpc>
                <a:spcPct val="90000"/>
              </a:lnSpc>
              <a:spcBef>
                <a:spcPts val="40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chemeClr val="hlink"/>
                </a:solidFill>
                <a:latin typeface="Courier New"/>
                <a:ea typeface="Courier New"/>
                <a:cs typeface="Courier New"/>
                <a:sym typeface="Courier New"/>
              </a:rPr>
              <a:t>nop</a:t>
            </a:r>
            <a:endParaRPr/>
          </a:p>
          <a:p>
            <a:pPr indent="0" lvl="0" marL="0" marR="0" rtl="0" algn="l">
              <a:lnSpc>
                <a:spcPct val="90000"/>
              </a:lnSpc>
              <a:spcBef>
                <a:spcPts val="400"/>
              </a:spcBef>
              <a:spcAft>
                <a:spcPts val="0"/>
              </a:spcAft>
              <a:buClr>
                <a:schemeClr val="hlink"/>
              </a:buClr>
              <a:buSzPts val="2000"/>
              <a:buFont typeface="Courier New"/>
              <a:buNone/>
            </a:pPr>
            <a:r>
              <a:rPr b="1" i="0" lang="en-US" sz="2000" u="none">
                <a:solidFill>
                  <a:schemeClr val="hlink"/>
                </a:solidFill>
                <a:latin typeface="Courier New"/>
                <a:ea typeface="Courier New"/>
                <a:cs typeface="Courier New"/>
                <a:sym typeface="Courier New"/>
              </a:rPr>
              <a:t>      nop</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and 	$12, $2, $5</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or	$13, $6, $2</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add	$14, $2, $2</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sw	$15, 100($2)</a:t>
            </a:r>
            <a:br>
              <a:rPr b="1" i="0" lang="en-US" sz="2000" u="none">
                <a:solidFill>
                  <a:schemeClr val="dk1"/>
                </a:solidFill>
                <a:latin typeface="Courier New"/>
                <a:ea typeface="Courier New"/>
                <a:cs typeface="Courier New"/>
                <a:sym typeface="Courier New"/>
              </a:rPr>
            </a:br>
            <a:endParaRPr/>
          </a:p>
        </p:txBody>
      </p:sp>
      <p:sp>
        <p:nvSpPr>
          <p:cNvPr id="4283" name="Google Shape;4283;p73"/>
          <p:cNvSpPr txBox="1"/>
          <p:nvPr/>
        </p:nvSpPr>
        <p:spPr>
          <a:xfrm>
            <a:off x="5562600" y="3733800"/>
            <a:ext cx="390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or</a:t>
            </a:r>
            <a:endParaRPr/>
          </a:p>
        </p:txBody>
      </p:sp>
      <p:sp>
        <p:nvSpPr>
          <p:cNvPr id="4284" name="Google Shape;4284;p73"/>
          <p:cNvSpPr txBox="1"/>
          <p:nvPr/>
        </p:nvSpPr>
        <p:spPr>
          <a:xfrm>
            <a:off x="3886200" y="6019800"/>
            <a:ext cx="4691062" cy="2841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MIPS: </a:t>
            </a:r>
            <a:r>
              <a:rPr b="0" i="0" lang="en-US" sz="1200" u="none">
                <a:solidFill>
                  <a:schemeClr val="dk1"/>
                </a:solidFill>
                <a:latin typeface="Courier New"/>
                <a:ea typeface="Courier New"/>
                <a:cs typeface="Courier New"/>
                <a:sym typeface="Courier New"/>
              </a:rPr>
              <a:t>nop </a:t>
            </a:r>
            <a:r>
              <a:rPr b="0" i="0" lang="en-US" sz="1200" u="none">
                <a:solidFill>
                  <a:schemeClr val="dk1"/>
                </a:solidFill>
                <a:latin typeface="Tahoma"/>
                <a:ea typeface="Tahoma"/>
                <a:cs typeface="Tahoma"/>
                <a:sym typeface="Tahoma"/>
              </a:rPr>
              <a:t>= “no operation” = 00…0 (32bits) = </a:t>
            </a:r>
            <a:r>
              <a:rPr b="0" i="0" lang="en-US" sz="1200" u="none">
                <a:solidFill>
                  <a:schemeClr val="dk1"/>
                </a:solidFill>
                <a:latin typeface="Courier New"/>
                <a:ea typeface="Courier New"/>
                <a:cs typeface="Courier New"/>
                <a:sym typeface="Courier New"/>
              </a:rPr>
              <a:t>sll $0, $0, 0</a:t>
            </a:r>
            <a:endParaRPr/>
          </a:p>
        </p:txBody>
      </p:sp>
      <p:sp>
        <p:nvSpPr>
          <p:cNvPr id="4285" name="Google Shape;4285;p73"/>
          <p:cNvSpPr/>
          <p:nvPr/>
        </p:nvSpPr>
        <p:spPr>
          <a:xfrm>
            <a:off x="6629400" y="3276600"/>
            <a:ext cx="2273300" cy="2895600"/>
          </a:xfrm>
          <a:custGeom>
            <a:rect b="b" l="l" r="r" t="t"/>
            <a:pathLst>
              <a:path extrusionOk="0" h="1808" w="1864">
                <a:moveTo>
                  <a:pt x="0" y="176"/>
                </a:moveTo>
                <a:cubicBezTo>
                  <a:pt x="652" y="88"/>
                  <a:pt x="1304" y="0"/>
                  <a:pt x="1584" y="272"/>
                </a:cubicBezTo>
                <a:cubicBezTo>
                  <a:pt x="1864" y="544"/>
                  <a:pt x="1772" y="1176"/>
                  <a:pt x="1680" y="180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86" name="Google Shape;4286;p73"/>
          <p:cNvSpPr txBox="1"/>
          <p:nvPr/>
        </p:nvSpPr>
        <p:spPr>
          <a:xfrm>
            <a:off x="152400" y="2971800"/>
            <a:ext cx="2667000" cy="15668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sub $2,  $1,  $3</a:t>
            </a:r>
            <a:endParaRPr/>
          </a:p>
          <a:p>
            <a:pPr indent="0" lvl="0" marL="0" marR="0" rtl="0" algn="l">
              <a:lnSpc>
                <a:spcPct val="9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and $12, $2,  $5</a:t>
            </a:r>
            <a:endParaRPr/>
          </a:p>
          <a:p>
            <a:pPr indent="0" lvl="0" marL="0" marR="0" rtl="0" algn="l">
              <a:lnSpc>
                <a:spcPct val="9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or  $13, $6,  $2</a:t>
            </a:r>
            <a:endParaRPr/>
          </a:p>
          <a:p>
            <a:pPr indent="0" lvl="0" marL="0" marR="0" rtl="0" algn="l">
              <a:lnSpc>
                <a:spcPct val="9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add $14, $2,  $2</a:t>
            </a:r>
            <a:endParaRPr/>
          </a:p>
          <a:p>
            <a:pPr indent="0" lvl="0" marL="0" marR="0" rtl="0" algn="l">
              <a:lnSpc>
                <a:spcPct val="9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sw  $15, 100($2)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0" name="Shape 4290"/>
        <p:cNvGrpSpPr/>
        <p:nvPr/>
      </p:nvGrpSpPr>
      <p:grpSpPr>
        <a:xfrm>
          <a:off x="0" y="0"/>
          <a:ext cx="0" cy="0"/>
          <a:chOff x="0" y="0"/>
          <a:chExt cx="0" cy="0"/>
        </a:xfrm>
      </p:grpSpPr>
      <p:sp>
        <p:nvSpPr>
          <p:cNvPr id="4291" name="Google Shape;4291;p74"/>
          <p:cNvSpPr txBox="1"/>
          <p:nvPr>
            <p:ph type="title"/>
          </p:nvPr>
        </p:nvSpPr>
        <p:spPr>
          <a:xfrm>
            <a:off x="152400" y="274637"/>
            <a:ext cx="8534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RAW Hazard-Hardware Solution</a:t>
            </a:r>
            <a:endParaRPr/>
          </a:p>
        </p:txBody>
      </p:sp>
      <p:sp>
        <p:nvSpPr>
          <p:cNvPr id="4292" name="Google Shape;4292;p7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4487" lvl="0" marL="344487"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Arial"/>
                <a:ea typeface="Arial"/>
                <a:cs typeface="Arial"/>
                <a:sym typeface="Arial"/>
              </a:rPr>
              <a:t>Forwarding</a:t>
            </a:r>
            <a:endParaRPr/>
          </a:p>
          <a:p>
            <a:pPr indent="-344487" lvl="0" marL="344487"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Idea:</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Use intermediate data</a:t>
            </a:r>
            <a:r>
              <a:rPr b="0" i="0" lang="en-US" sz="2400" u="none">
                <a:solidFill>
                  <a:schemeClr val="dk1"/>
                </a:solidFill>
                <a:latin typeface="Arial"/>
                <a:ea typeface="Arial"/>
                <a:cs typeface="Arial"/>
                <a:sym typeface="Arial"/>
              </a:rPr>
              <a:t>, do not wait for result to be finally written to the destination register. </a:t>
            </a:r>
            <a:endParaRPr/>
          </a:p>
          <a:p>
            <a:pPr indent="-344487" lvl="0" marL="344487"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Two steps:</a:t>
            </a:r>
            <a:endParaRPr/>
          </a:p>
          <a:p>
            <a:pPr indent="-533399" lvl="1" marL="1217612" rtl="0" algn="l">
              <a:lnSpc>
                <a:spcPct val="100000"/>
              </a:lnSpc>
              <a:spcBef>
                <a:spcPts val="480"/>
              </a:spcBef>
              <a:spcAft>
                <a:spcPts val="0"/>
              </a:spcAft>
              <a:buClr>
                <a:schemeClr val="dk1"/>
              </a:buClr>
              <a:buSzPts val="2400"/>
              <a:buFont typeface="Noto Sans Symbols"/>
              <a:buAutoNum type="arabicPeriod"/>
            </a:pP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Detect</a:t>
            </a:r>
            <a:r>
              <a:rPr b="0" i="0" lang="en-US" sz="2400" u="none">
                <a:solidFill>
                  <a:schemeClr val="dk1"/>
                </a:solidFill>
                <a:latin typeface="Arial"/>
                <a:ea typeface="Arial"/>
                <a:cs typeface="Arial"/>
                <a:sym typeface="Arial"/>
              </a:rPr>
              <a:t> data hazard</a:t>
            </a:r>
            <a:endParaRPr/>
          </a:p>
          <a:p>
            <a:pPr indent="-533399" lvl="1" marL="1217612" rtl="0" algn="l">
              <a:lnSpc>
                <a:spcPct val="100000"/>
              </a:lnSpc>
              <a:spcBef>
                <a:spcPts val="480"/>
              </a:spcBef>
              <a:spcAft>
                <a:spcPts val="0"/>
              </a:spcAft>
              <a:buClr>
                <a:schemeClr val="dk1"/>
              </a:buClr>
              <a:buSzPts val="2400"/>
              <a:buFont typeface="Noto Sans Symbols"/>
              <a:buAutoNum type="arabicPeriod"/>
            </a:pP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Forward </a:t>
            </a:r>
            <a:r>
              <a:rPr b="0" i="0" lang="en-US" sz="2400" u="none">
                <a:solidFill>
                  <a:schemeClr val="dk1"/>
                </a:solidFill>
                <a:latin typeface="Arial"/>
                <a:ea typeface="Arial"/>
                <a:cs typeface="Arial"/>
                <a:sym typeface="Arial"/>
              </a:rPr>
              <a:t>intermediate data to resolve hazard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7" name="Shape 4297"/>
        <p:cNvGrpSpPr/>
        <p:nvPr/>
      </p:nvGrpSpPr>
      <p:grpSpPr>
        <a:xfrm>
          <a:off x="0" y="0"/>
          <a:ext cx="0" cy="0"/>
          <a:chOff x="0" y="0"/>
          <a:chExt cx="0" cy="0"/>
        </a:xfrm>
      </p:grpSpPr>
      <p:sp>
        <p:nvSpPr>
          <p:cNvPr id="4298" name="Google Shape;4298;p75"/>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99" name="Google Shape;4299;p75"/>
          <p:cNvSpPr txBox="1"/>
          <p:nvPr>
            <p:ph type="title"/>
          </p:nvPr>
        </p:nvSpPr>
        <p:spPr>
          <a:xfrm>
            <a:off x="1046162" y="228600"/>
            <a:ext cx="7793037"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Pipelined Datapath with Control II (as before)</a:t>
            </a:r>
            <a:endParaRPr/>
          </a:p>
        </p:txBody>
      </p:sp>
      <p:pic>
        <p:nvPicPr>
          <p:cNvPr descr="F0630" id="4300" name="Google Shape;4300;p75"/>
          <p:cNvPicPr preferRelativeResize="0"/>
          <p:nvPr/>
        </p:nvPicPr>
        <p:blipFill rotWithShape="1">
          <a:blip r:embed="rId3">
            <a:alphaModFix/>
          </a:blip>
          <a:srcRect b="0" l="0" r="0" t="0"/>
          <a:stretch/>
        </p:blipFill>
        <p:spPr>
          <a:xfrm>
            <a:off x="952500" y="1546225"/>
            <a:ext cx="7429500" cy="5048250"/>
          </a:xfrm>
          <a:prstGeom prst="rect">
            <a:avLst/>
          </a:prstGeom>
          <a:noFill/>
          <a:ln>
            <a:noFill/>
          </a:ln>
        </p:spPr>
      </p:pic>
      <p:sp>
        <p:nvSpPr>
          <p:cNvPr id="4301" name="Google Shape;4301;p75"/>
          <p:cNvSpPr txBox="1"/>
          <p:nvPr/>
        </p:nvSpPr>
        <p:spPr>
          <a:xfrm>
            <a:off x="704850" y="5238750"/>
            <a:ext cx="1962150"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Control signals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emanate from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the control</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portions of the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pipeline registers</a:t>
            </a:r>
            <a:endParaRPr/>
          </a:p>
        </p:txBody>
      </p:sp>
      <p:sp>
        <p:nvSpPr>
          <p:cNvPr id="4302" name="Google Shape;4302;p75"/>
          <p:cNvSpPr txBox="1"/>
          <p:nvPr/>
        </p:nvSpPr>
        <p:spPr>
          <a:xfrm>
            <a:off x="6477000" y="685800"/>
            <a:ext cx="2667000" cy="12446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a:t>
            </a:r>
            <a:r>
              <a:rPr b="1" i="0" lang="en-US" sz="1600" u="none" cap="none" strike="noStrike">
                <a:solidFill>
                  <a:schemeClr val="dk1"/>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$1, $3</a:t>
            </a:r>
            <a:endParaRPr/>
          </a:p>
          <a:p>
            <a:pPr indent="0" lvl="1" marL="457200" marR="0" rtl="0" algn="l">
              <a:lnSpc>
                <a:spcPct val="9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$12, </a:t>
            </a:r>
            <a:r>
              <a:rPr b="1" i="0" lang="en-US" sz="1600" u="none" cap="none" strike="noStrike">
                <a:solidFill>
                  <a:schemeClr val="dk1"/>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$5</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or	$13, $6, $2</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add	$14, $2, $2</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sw	$15, 100($2)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2"/>
                                        </p:tgtEl>
                                        <p:attrNameLst>
                                          <p:attrName>style.visibility</p:attrName>
                                        </p:attrNameLst>
                                      </p:cBhvr>
                                      <p:to>
                                        <p:strVal val="visible"/>
                                      </p:to>
                                    </p:set>
                                    <p:animEffect filter="fade" transition="in">
                                      <p:cBhvr>
                                        <p:cTn dur="500"/>
                                        <p:tgtEl>
                                          <p:spTgt spid="4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7" name="Shape 4307"/>
        <p:cNvGrpSpPr/>
        <p:nvPr/>
      </p:nvGrpSpPr>
      <p:grpSpPr>
        <a:xfrm>
          <a:off x="0" y="0"/>
          <a:ext cx="0" cy="0"/>
          <a:chOff x="0" y="0"/>
          <a:chExt cx="0" cy="0"/>
        </a:xfrm>
      </p:grpSpPr>
      <p:sp>
        <p:nvSpPr>
          <p:cNvPr id="4308" name="Google Shape;4308;p76"/>
          <p:cNvSpPr txBox="1"/>
          <p:nvPr/>
        </p:nvSpPr>
        <p:spPr>
          <a:xfrm>
            <a:off x="225425" y="312737"/>
            <a:ext cx="21542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09" name="Google Shape;4309;p76"/>
          <p:cNvSpPr txBox="1"/>
          <p:nvPr>
            <p:ph idx="1" type="body"/>
          </p:nvPr>
        </p:nvSpPr>
        <p:spPr>
          <a:xfrm>
            <a:off x="533400" y="1447800"/>
            <a:ext cx="7924800" cy="468471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endParaRPr/>
          </a:p>
        </p:txBody>
      </p:sp>
      <p:sp>
        <p:nvSpPr>
          <p:cNvPr id="4310" name="Google Shape;4310;p76"/>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and Forwarding</a:t>
            </a:r>
            <a:endParaRPr/>
          </a:p>
        </p:txBody>
      </p:sp>
      <p:grpSp>
        <p:nvGrpSpPr>
          <p:cNvPr id="4311" name="Google Shape;4311;p76"/>
          <p:cNvGrpSpPr/>
          <p:nvPr/>
        </p:nvGrpSpPr>
        <p:grpSpPr>
          <a:xfrm>
            <a:off x="0" y="1219200"/>
            <a:ext cx="9144000" cy="5413375"/>
            <a:chOff x="576263" y="2743200"/>
            <a:chExt cx="7805737" cy="3889375"/>
          </a:xfrm>
        </p:grpSpPr>
        <p:pic>
          <p:nvPicPr>
            <p:cNvPr id="4312" name="Google Shape;4312;p76"/>
            <p:cNvPicPr preferRelativeResize="0"/>
            <p:nvPr/>
          </p:nvPicPr>
          <p:blipFill rotWithShape="1">
            <a:blip r:embed="rId3">
              <a:alphaModFix/>
            </a:blip>
            <a:srcRect b="0" l="0" r="0" t="0"/>
            <a:stretch/>
          </p:blipFill>
          <p:spPr>
            <a:xfrm>
              <a:off x="2514600" y="2743200"/>
              <a:ext cx="5867400" cy="3889375"/>
            </a:xfrm>
            <a:prstGeom prst="rect">
              <a:avLst/>
            </a:prstGeom>
            <a:noFill/>
            <a:ln>
              <a:noFill/>
            </a:ln>
          </p:spPr>
        </p:pic>
        <p:sp>
          <p:nvSpPr>
            <p:cNvPr id="4313" name="Google Shape;4313;p76"/>
            <p:cNvSpPr txBox="1"/>
            <p:nvPr/>
          </p:nvSpPr>
          <p:spPr>
            <a:xfrm>
              <a:off x="576263" y="2886075"/>
              <a:ext cx="163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$2 = 10 before</a:t>
              </a:r>
              <a:r>
                <a:rPr b="0" i="0" lang="en-US" sz="1200" u="none">
                  <a:solidFill>
                    <a:schemeClr val="dk1"/>
                  </a:solidFill>
                  <a:latin typeface="Courier New"/>
                  <a:ea typeface="Courier New"/>
                  <a:cs typeface="Courier New"/>
                  <a:sym typeface="Courier New"/>
                </a:rPr>
                <a:t> sub</a:t>
              </a:r>
              <a:r>
                <a:rPr b="0" i="0" lang="en-US" sz="1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$2 = -20 after </a:t>
              </a:r>
              <a:r>
                <a:rPr b="0" i="0" lang="en-US" sz="1200" u="none">
                  <a:solidFill>
                    <a:schemeClr val="dk1"/>
                  </a:solidFill>
                  <a:latin typeface="Courier New"/>
                  <a:ea typeface="Courier New"/>
                  <a:cs typeface="Courier New"/>
                  <a:sym typeface="Courier New"/>
                </a:rPr>
                <a:t>sub</a:t>
              </a:r>
              <a:endParaRPr/>
            </a:p>
          </p:txBody>
        </p:sp>
        <p:cxnSp>
          <p:nvCxnSpPr>
            <p:cNvPr id="4314" name="Google Shape;4314;p76"/>
            <p:cNvCxnSpPr/>
            <p:nvPr/>
          </p:nvCxnSpPr>
          <p:spPr>
            <a:xfrm>
              <a:off x="2209800" y="3200400"/>
              <a:ext cx="60960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4315" name="Google Shape;4315;p76"/>
          <p:cNvSpPr txBox="1"/>
          <p:nvPr/>
        </p:nvSpPr>
        <p:spPr>
          <a:xfrm>
            <a:off x="5638800" y="4191000"/>
            <a:ext cx="3505200" cy="2432050"/>
          </a:xfrm>
          <a:prstGeom prst="rect">
            <a:avLst/>
          </a:prstGeom>
          <a:solidFill>
            <a:schemeClr val="lt1"/>
          </a:solid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 hazard between </a:t>
            </a:r>
            <a:endParaRPr/>
          </a:p>
          <a:p>
            <a:pPr indent="0" lvl="2"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a:t>
            </a:r>
            <a:r>
              <a:rPr b="1" i="0" lang="en-US" sz="1600" u="none" cap="none" strike="noStrike">
                <a:solidFill>
                  <a:schemeClr val="dk1"/>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$1, $3 </a:t>
            </a:r>
            <a:r>
              <a:rPr b="0" i="0" lang="en-US" sz="1800" u="none" cap="none" strike="noStrike">
                <a:solidFill>
                  <a:schemeClr val="dk1"/>
                </a:solidFill>
                <a:latin typeface="Arial"/>
                <a:ea typeface="Arial"/>
                <a:cs typeface="Arial"/>
                <a:sym typeface="Arial"/>
              </a:rPr>
              <a:t>and </a:t>
            </a:r>
            <a:endParaRPr/>
          </a:p>
          <a:p>
            <a:pPr indent="0" lvl="2"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$12, </a:t>
            </a:r>
            <a:r>
              <a:rPr b="1" i="0" lang="en-US" sz="1600" u="none" cap="none" strike="noStrike">
                <a:solidFill>
                  <a:schemeClr val="dk1"/>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$5 </a:t>
            </a:r>
            <a:r>
              <a:rPr b="0" i="0" lang="en-US" sz="1800" u="none" cap="none" strike="noStrike">
                <a:solidFill>
                  <a:schemeClr val="dk1"/>
                </a:solidFill>
                <a:latin typeface="Arial"/>
                <a:ea typeface="Arial"/>
                <a:cs typeface="Arial"/>
                <a:sym typeface="Arial"/>
              </a:rPr>
              <a:t>is detected </a:t>
            </a:r>
            <a:endParaRPr/>
          </a:p>
          <a:p>
            <a:pPr indent="0" lvl="1"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When the</a:t>
            </a:r>
            <a:r>
              <a:rPr b="0" i="0" lang="en-US" sz="1800" u="none" cap="none" strike="noStrike">
                <a:solidFill>
                  <a:schemeClr val="dk1"/>
                </a:solidFill>
                <a:latin typeface="Courier New"/>
                <a:ea typeface="Courier New"/>
                <a:cs typeface="Courier New"/>
                <a:sym typeface="Courier New"/>
              </a:rPr>
              <a:t> sub </a:t>
            </a:r>
            <a:r>
              <a:rPr b="0" i="0" lang="en-US" sz="2000" u="none" cap="none" strike="noStrike">
                <a:solidFill>
                  <a:schemeClr val="dk1"/>
                </a:solidFill>
                <a:latin typeface="Arial"/>
                <a:ea typeface="Arial"/>
                <a:cs typeface="Arial"/>
                <a:sym typeface="Arial"/>
              </a:rPr>
              <a:t>is in EX stage and the </a:t>
            </a:r>
            <a:r>
              <a:rPr b="0" i="0" lang="en-US" sz="1800" u="none" cap="none" strike="noStrike">
                <a:solidFill>
                  <a:schemeClr val="dk1"/>
                </a:solidFill>
                <a:latin typeface="Courier New"/>
                <a:ea typeface="Courier New"/>
                <a:cs typeface="Courier New"/>
                <a:sym typeface="Courier New"/>
              </a:rPr>
              <a:t>and </a:t>
            </a:r>
            <a:r>
              <a:rPr b="0" i="0" lang="en-US" sz="2000" u="none" cap="none" strike="noStrike">
                <a:solidFill>
                  <a:schemeClr val="dk1"/>
                </a:solidFill>
                <a:latin typeface="Arial"/>
                <a:ea typeface="Arial"/>
                <a:cs typeface="Arial"/>
                <a:sym typeface="Arial"/>
              </a:rPr>
              <a:t>is in ID stage because</a:t>
            </a:r>
            <a:endParaRPr/>
          </a:p>
          <a:p>
            <a:pPr indent="0" lvl="2"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EX/MEM.RegisterRd = ID/EX.RegisterRs = $2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9" name="Shape 4319"/>
        <p:cNvGrpSpPr/>
        <p:nvPr/>
      </p:nvGrpSpPr>
      <p:grpSpPr>
        <a:xfrm>
          <a:off x="0" y="0"/>
          <a:ext cx="0" cy="0"/>
          <a:chOff x="0" y="0"/>
          <a:chExt cx="0" cy="0"/>
        </a:xfrm>
      </p:grpSpPr>
      <p:sp>
        <p:nvSpPr>
          <p:cNvPr id="4320" name="Google Shape;4320;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 Detection</a:t>
            </a:r>
            <a:endParaRPr/>
          </a:p>
        </p:txBody>
      </p:sp>
      <p:sp>
        <p:nvSpPr>
          <p:cNvPr id="4321" name="Google Shape;4321;p77"/>
          <p:cNvSpPr txBox="1"/>
          <p:nvPr>
            <p:ph idx="1" type="body"/>
          </p:nvPr>
        </p:nvSpPr>
        <p:spPr>
          <a:xfrm>
            <a:off x="457200" y="1752600"/>
            <a:ext cx="8534400"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Hazard conditions:</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 EX/MEM.RegisterRd = ID/EX.RegisterRs</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1b. EX/MEM.RegisterRd = ID/EX.RegisterRt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2a. MEM/WB.RegisterRd = ID/EX.RegisterRs</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2b. MEM/WB.RegisterRd = ID/EX.RegisterRt</a:t>
            </a:r>
            <a:endParaRPr b="0" i="0" sz="2800" u="none">
              <a:solidFill>
                <a:schemeClr val="dk1"/>
              </a:solidFill>
              <a:latin typeface="Arial"/>
              <a:ea typeface="Arial"/>
              <a:cs typeface="Arial"/>
              <a:sym typeface="Arial"/>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Eg., in the example, first hazard between </a:t>
            </a:r>
            <a:endParaRPr/>
          </a:p>
          <a:p>
            <a:pPr indent="-228600" lvl="2" marL="1143000" rtl="0" algn="l">
              <a:lnSpc>
                <a:spcPct val="100000"/>
              </a:lnSpc>
              <a:spcBef>
                <a:spcPts val="400"/>
              </a:spcBef>
              <a:spcAft>
                <a:spcPts val="0"/>
              </a:spcAft>
              <a:buClr>
                <a:schemeClr val="dk1"/>
              </a:buClr>
              <a:buSzPts val="1800"/>
              <a:buFont typeface="Courier New"/>
              <a:buChar char="•"/>
            </a:pPr>
            <a:r>
              <a:rPr b="0" i="0" lang="en-US" sz="1800" u="none">
                <a:solidFill>
                  <a:schemeClr val="dk1"/>
                </a:solidFill>
                <a:latin typeface="Courier New"/>
                <a:ea typeface="Courier New"/>
                <a:cs typeface="Courier New"/>
                <a:sym typeface="Courier New"/>
              </a:rPr>
              <a:t>sub </a:t>
            </a:r>
            <a:r>
              <a:rPr b="1" i="0" lang="en-US" sz="1800" u="none">
                <a:solidFill>
                  <a:schemeClr val="dk1"/>
                </a:solidFill>
                <a:latin typeface="Courier New"/>
                <a:ea typeface="Courier New"/>
                <a:cs typeface="Courier New"/>
                <a:sym typeface="Courier New"/>
              </a:rPr>
              <a:t>$2</a:t>
            </a:r>
            <a:r>
              <a:rPr b="0" i="0" lang="en-US" sz="1800" u="none">
                <a:solidFill>
                  <a:schemeClr val="dk1"/>
                </a:solidFill>
                <a:latin typeface="Courier New"/>
                <a:ea typeface="Courier New"/>
                <a:cs typeface="Courier New"/>
                <a:sym typeface="Courier New"/>
              </a:rPr>
              <a:t>, $1, $3 </a:t>
            </a:r>
            <a:r>
              <a:rPr b="0" i="0" lang="en-US" sz="2000" u="none">
                <a:solidFill>
                  <a:schemeClr val="dk1"/>
                </a:solidFill>
                <a:latin typeface="Arial"/>
                <a:ea typeface="Arial"/>
                <a:cs typeface="Arial"/>
                <a:sym typeface="Arial"/>
              </a:rPr>
              <a:t>and </a:t>
            </a:r>
            <a:endParaRPr/>
          </a:p>
          <a:p>
            <a:pPr indent="-228600" lvl="2" marL="1143000" rtl="0" algn="l">
              <a:lnSpc>
                <a:spcPct val="100000"/>
              </a:lnSpc>
              <a:spcBef>
                <a:spcPts val="400"/>
              </a:spcBef>
              <a:spcAft>
                <a:spcPts val="0"/>
              </a:spcAft>
              <a:buClr>
                <a:schemeClr val="dk1"/>
              </a:buClr>
              <a:buSzPts val="1800"/>
              <a:buFont typeface="Courier New"/>
              <a:buChar char="•"/>
            </a:pPr>
            <a:r>
              <a:rPr b="0" i="0" lang="en-US" sz="1800" u="none">
                <a:solidFill>
                  <a:schemeClr val="dk1"/>
                </a:solidFill>
                <a:latin typeface="Courier New"/>
                <a:ea typeface="Courier New"/>
                <a:cs typeface="Courier New"/>
                <a:sym typeface="Courier New"/>
              </a:rPr>
              <a:t>and $12, </a:t>
            </a:r>
            <a:r>
              <a:rPr b="1" i="0" lang="en-US" sz="1800" u="none">
                <a:solidFill>
                  <a:schemeClr val="dk1"/>
                </a:solidFill>
                <a:latin typeface="Courier New"/>
                <a:ea typeface="Courier New"/>
                <a:cs typeface="Courier New"/>
                <a:sym typeface="Courier New"/>
              </a:rPr>
              <a:t>$2</a:t>
            </a:r>
            <a:r>
              <a:rPr b="0" i="0" lang="en-US" sz="1800" u="none">
                <a:solidFill>
                  <a:schemeClr val="dk1"/>
                </a:solidFill>
                <a:latin typeface="Courier New"/>
                <a:ea typeface="Courier New"/>
                <a:cs typeface="Courier New"/>
                <a:sym typeface="Courier New"/>
              </a:rPr>
              <a:t>, $5 </a:t>
            </a:r>
            <a:r>
              <a:rPr b="0" i="0" lang="en-US" sz="2000" u="none">
                <a:solidFill>
                  <a:schemeClr val="dk1"/>
                </a:solidFill>
                <a:latin typeface="Arial"/>
                <a:ea typeface="Arial"/>
                <a:cs typeface="Arial"/>
                <a:sym typeface="Arial"/>
              </a:rPr>
              <a:t>is detected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When the</a:t>
            </a:r>
            <a:r>
              <a:rPr b="0" i="0" lang="en-US" sz="2000" u="none">
                <a:solidFill>
                  <a:schemeClr val="dk1"/>
                </a:solidFill>
                <a:latin typeface="Courier New"/>
                <a:ea typeface="Courier New"/>
                <a:cs typeface="Courier New"/>
                <a:sym typeface="Courier New"/>
              </a:rPr>
              <a:t> sub </a:t>
            </a:r>
            <a:r>
              <a:rPr b="0" i="0" lang="en-US" sz="2400" u="none">
                <a:solidFill>
                  <a:schemeClr val="dk1"/>
                </a:solidFill>
                <a:latin typeface="Arial"/>
                <a:ea typeface="Arial"/>
                <a:cs typeface="Arial"/>
                <a:sym typeface="Arial"/>
              </a:rPr>
              <a:t>is in EX stage and the </a:t>
            </a:r>
            <a:r>
              <a:rPr b="0" i="0" lang="en-US" sz="2000" u="none">
                <a:solidFill>
                  <a:schemeClr val="dk1"/>
                </a:solidFill>
                <a:latin typeface="Courier New"/>
                <a:ea typeface="Courier New"/>
                <a:cs typeface="Courier New"/>
                <a:sym typeface="Courier New"/>
              </a:rPr>
              <a:t>and </a:t>
            </a:r>
            <a:r>
              <a:rPr b="0" i="0" lang="en-US" sz="2400" u="none">
                <a:solidFill>
                  <a:schemeClr val="dk1"/>
                </a:solidFill>
                <a:latin typeface="Arial"/>
                <a:ea typeface="Arial"/>
                <a:cs typeface="Arial"/>
                <a:sym typeface="Arial"/>
              </a:rPr>
              <a:t>is in ID stage because</a:t>
            </a:r>
            <a:endParaRPr/>
          </a:p>
          <a:p>
            <a:pPr indent="-228600" lvl="2" marL="1143000" rtl="0" algn="l">
              <a:lnSpc>
                <a:spcPct val="100000"/>
              </a:lnSpc>
              <a:spcBef>
                <a:spcPts val="400"/>
              </a:spcBef>
              <a:spcAft>
                <a:spcPts val="0"/>
              </a:spcAft>
              <a:buClr>
                <a:schemeClr val="dk1"/>
              </a:buClr>
              <a:buSzPts val="2000"/>
              <a:buFont typeface="Courier New"/>
              <a:buChar char="•"/>
            </a:pPr>
            <a:r>
              <a:rPr b="0" i="0" lang="en-US" sz="2000" u="none">
                <a:solidFill>
                  <a:schemeClr val="dk1"/>
                </a:solidFill>
                <a:latin typeface="Courier New"/>
                <a:ea typeface="Courier New"/>
                <a:cs typeface="Courier New"/>
                <a:sym typeface="Courier New"/>
              </a:rPr>
              <a:t>EX/MEM.RegisterRd = ID/EX.RegisterRs = $2 (1a)</a:t>
            </a:r>
            <a:endParaRPr/>
          </a:p>
        </p:txBody>
      </p:sp>
      <p:sp>
        <p:nvSpPr>
          <p:cNvPr id="4322" name="Google Shape;4322;p77"/>
          <p:cNvSpPr txBox="1"/>
          <p:nvPr/>
        </p:nvSpPr>
        <p:spPr>
          <a:xfrm>
            <a:off x="6248400" y="1828800"/>
            <a:ext cx="2667000" cy="12446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$2,  $1, $3</a:t>
            </a:r>
            <a:endParaRPr/>
          </a:p>
          <a:p>
            <a:pPr indent="0" lvl="1" marL="457200" marR="0" rtl="0" algn="l">
              <a:lnSpc>
                <a:spcPct val="9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$12, $2, $5</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or	$13, $6, $2</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add	$14, $2, $2</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sw	$15, 100($2)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2"/>
                                        </p:tgtEl>
                                        <p:attrNameLst>
                                          <p:attrName>style.visibility</p:attrName>
                                        </p:attrNameLst>
                                      </p:cBhvr>
                                      <p:to>
                                        <p:strVal val="visible"/>
                                      </p:to>
                                    </p:set>
                                    <p:animEffect filter="fade" transition="in">
                                      <p:cBhvr>
                                        <p:cTn dur="500"/>
                                        <p:tgtEl>
                                          <p:spTgt spid="4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6" name="Shape 4326"/>
        <p:cNvGrpSpPr/>
        <p:nvPr/>
      </p:nvGrpSpPr>
      <p:grpSpPr>
        <a:xfrm>
          <a:off x="0" y="0"/>
          <a:ext cx="0" cy="0"/>
          <a:chOff x="0" y="0"/>
          <a:chExt cx="0" cy="0"/>
        </a:xfrm>
      </p:grpSpPr>
      <p:sp>
        <p:nvSpPr>
          <p:cNvPr id="4327" name="Google Shape;4327;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 Detection</a:t>
            </a:r>
            <a:endParaRPr/>
          </a:p>
        </p:txBody>
      </p:sp>
      <p:pic>
        <p:nvPicPr>
          <p:cNvPr id="4328" name="Google Shape;4328;p78"/>
          <p:cNvPicPr preferRelativeResize="0"/>
          <p:nvPr>
            <p:ph idx="1" type="body"/>
          </p:nvPr>
        </p:nvPicPr>
        <p:blipFill rotWithShape="1">
          <a:blip r:embed="rId3">
            <a:alphaModFix/>
          </a:blip>
          <a:srcRect b="0" l="0" r="0" t="0"/>
          <a:stretch/>
        </p:blipFill>
        <p:spPr>
          <a:xfrm>
            <a:off x="838200" y="1600200"/>
            <a:ext cx="6172200" cy="4724400"/>
          </a:xfrm>
          <a:prstGeom prst="rect">
            <a:avLst/>
          </a:prstGeom>
          <a:noFill/>
          <a:ln>
            <a:noFill/>
          </a:ln>
        </p:spPr>
      </p:pic>
      <p:sp>
        <p:nvSpPr>
          <p:cNvPr id="4329" name="Google Shape;4329;p78"/>
          <p:cNvSpPr txBox="1"/>
          <p:nvPr/>
        </p:nvSpPr>
        <p:spPr>
          <a:xfrm>
            <a:off x="6172200" y="2743200"/>
            <a:ext cx="2667000" cy="12446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sub	$2,  $1, $3</a:t>
            </a:r>
            <a:endParaRPr/>
          </a:p>
          <a:p>
            <a:pPr indent="0" lvl="1" marL="457200" marR="0" rtl="0" algn="l">
              <a:lnSpc>
                <a:spcPct val="9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$12, $2, $5</a:t>
            </a:r>
            <a:br>
              <a:rPr b="0" i="0" lang="en-US" sz="1600" u="none" cap="none" strike="noStrike">
                <a:solidFill>
                  <a:schemeClr val="dk1"/>
                </a:solidFill>
                <a:latin typeface="Courier New"/>
                <a:ea typeface="Courier New"/>
                <a:cs typeface="Courier New"/>
                <a:sym typeface="Courier New"/>
              </a:rPr>
            </a:br>
            <a:r>
              <a:rPr b="1" i="0" lang="en-US" sz="1600" u="none" cap="none" strike="noStrike">
                <a:solidFill>
                  <a:schemeClr val="dk1"/>
                </a:solidFill>
                <a:latin typeface="Courier New"/>
                <a:ea typeface="Courier New"/>
                <a:cs typeface="Courier New"/>
                <a:sym typeface="Courier New"/>
              </a:rPr>
              <a:t>or	$13, $6, $2</a:t>
            </a:r>
            <a:br>
              <a:rPr b="1"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add	$14, $2, $2</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sw	$15, 100($2)</a:t>
            </a:r>
            <a:endParaRPr/>
          </a:p>
        </p:txBody>
      </p:sp>
      <p:sp>
        <p:nvSpPr>
          <p:cNvPr id="4330" name="Google Shape;4330;p78"/>
          <p:cNvSpPr txBox="1"/>
          <p:nvPr/>
        </p:nvSpPr>
        <p:spPr>
          <a:xfrm>
            <a:off x="6629400" y="4114800"/>
            <a:ext cx="2514600" cy="1169987"/>
          </a:xfrm>
          <a:prstGeom prst="rect">
            <a:avLst/>
          </a:prstGeom>
          <a:noFill/>
          <a:ln>
            <a:noFill/>
          </a:ln>
        </p:spPr>
        <p:txBody>
          <a:bodyPr anchorCtr="0" anchor="t" bIns="45700" lIns="91425" spcFirstLastPara="1" rIns="91425" wrap="square" tIns="45700">
            <a:noAutofit/>
          </a:bodyPr>
          <a:lstStyle/>
          <a:p>
            <a:pPr indent="0" lvl="1" marL="11430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When the sub is in  WB stage and the or is in ID stage</a:t>
            </a:r>
            <a:endParaRPr/>
          </a:p>
          <a:p>
            <a:pPr indent="0" lvl="1" marL="11430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MEM/WB.RegisterRd = ID/EX.RegisterRt = $2 (2b)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9"/>
                                        </p:tgtEl>
                                        <p:attrNameLst>
                                          <p:attrName>style.visibility</p:attrName>
                                        </p:attrNameLst>
                                      </p:cBhvr>
                                      <p:to>
                                        <p:strVal val="visible"/>
                                      </p:to>
                                    </p:set>
                                    <p:animEffect filter="fade" transition="in">
                                      <p:cBhvr>
                                        <p:cTn dur="500"/>
                                        <p:tgtEl>
                                          <p:spTgt spid="4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0"/>
                                        </p:tgtEl>
                                        <p:attrNameLst>
                                          <p:attrName>style.visibility</p:attrName>
                                        </p:attrNameLst>
                                      </p:cBhvr>
                                      <p:to>
                                        <p:strVal val="visible"/>
                                      </p:to>
                                    </p:set>
                                    <p:animEffect filter="fade" transition="in">
                                      <p:cBhvr>
                                        <p:cTn dur="500"/>
                                        <p:tgtEl>
                                          <p:spTgt spid="4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4" name="Shape 4334"/>
        <p:cNvGrpSpPr/>
        <p:nvPr/>
      </p:nvGrpSpPr>
      <p:grpSpPr>
        <a:xfrm>
          <a:off x="0" y="0"/>
          <a:ext cx="0" cy="0"/>
          <a:chOff x="0" y="0"/>
          <a:chExt cx="0" cy="0"/>
        </a:xfrm>
      </p:grpSpPr>
      <p:sp>
        <p:nvSpPr>
          <p:cNvPr id="4335" name="Google Shape;4335;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 Detection</a:t>
            </a:r>
            <a:endParaRPr/>
          </a:p>
        </p:txBody>
      </p:sp>
      <p:sp>
        <p:nvSpPr>
          <p:cNvPr id="4336" name="Google Shape;4336;p79"/>
          <p:cNvSpPr txBox="1"/>
          <p:nvPr>
            <p:ph idx="1" type="body"/>
          </p:nvPr>
        </p:nvSpPr>
        <p:spPr>
          <a:xfrm>
            <a:off x="457200" y="1752600"/>
            <a:ext cx="8534400"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Whether to forward also depends on:</a:t>
            </a:r>
            <a:endParaRPr/>
          </a:p>
          <a:p>
            <a:pPr indent="-285750" lvl="1" marL="74295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if the later instruction is going to write a register </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if </a:t>
            </a:r>
            <a:r>
              <a:rPr b="0" i="1" lang="en-US" sz="2000" u="none">
                <a:solidFill>
                  <a:schemeClr val="dk1"/>
                </a:solidFill>
                <a:latin typeface="Arial"/>
                <a:ea typeface="Arial"/>
                <a:cs typeface="Arial"/>
                <a:sym typeface="Arial"/>
              </a:rPr>
              <a:t>not</a:t>
            </a:r>
            <a:r>
              <a:rPr b="0" i="0" lang="en-US" sz="2000" u="none">
                <a:solidFill>
                  <a:schemeClr val="dk1"/>
                </a:solidFill>
                <a:latin typeface="Arial"/>
                <a:ea typeface="Arial"/>
                <a:cs typeface="Arial"/>
                <a:sym typeface="Arial"/>
              </a:rPr>
              <a:t>, no need to forward</a:t>
            </a:r>
            <a:endParaRPr/>
          </a:p>
          <a:p>
            <a:pPr indent="-285750" lvl="1" marL="74295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if the destination register of the later instruction is $0</a:t>
            </a:r>
            <a:r>
              <a:rPr b="0" i="0" lang="en-US" sz="2400" u="none">
                <a:solidFill>
                  <a:schemeClr val="dk1"/>
                </a:solidFill>
                <a:latin typeface="Arial"/>
                <a:ea typeface="Arial"/>
                <a:cs typeface="Arial"/>
                <a:sym typeface="Arial"/>
              </a:rPr>
              <a:t> </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 need to forward value ($0 is always 0 and never overwritten)</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0" name="Shape 4340"/>
        <p:cNvGrpSpPr/>
        <p:nvPr/>
      </p:nvGrpSpPr>
      <p:grpSpPr>
        <a:xfrm>
          <a:off x="0" y="0"/>
          <a:ext cx="0" cy="0"/>
          <a:chOff x="0" y="0"/>
          <a:chExt cx="0" cy="0"/>
        </a:xfrm>
      </p:grpSpPr>
      <p:sp>
        <p:nvSpPr>
          <p:cNvPr id="4341" name="Google Shape;4341;p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Forwarding</a:t>
            </a:r>
            <a:br>
              <a:rPr b="0" i="0" lang="en-US" sz="4400" u="none">
                <a:solidFill>
                  <a:schemeClr val="dk2"/>
                </a:solidFill>
                <a:latin typeface="Arial"/>
                <a:ea typeface="Arial"/>
                <a:cs typeface="Arial"/>
                <a:sym typeface="Arial"/>
              </a:rPr>
            </a:br>
            <a:endParaRPr/>
          </a:p>
        </p:txBody>
      </p:sp>
      <p:sp>
        <p:nvSpPr>
          <p:cNvPr id="4342" name="Google Shape;4342;p80"/>
          <p:cNvSpPr txBox="1"/>
          <p:nvPr>
            <p:ph idx="1" type="body"/>
          </p:nvPr>
        </p:nvSpPr>
        <p:spPr>
          <a:xfrm>
            <a:off x="228600" y="838200"/>
            <a:ext cx="8458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Plan:</a:t>
            </a:r>
            <a:endParaRPr/>
          </a:p>
          <a:p>
            <a:pPr indent="-285750" lvl="1" marL="742950" rtl="0" algn="l">
              <a:lnSpc>
                <a:spcPct val="10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Allow inputs to the ALU not just from ID/EX, but also later pipeline registers</a:t>
            </a:r>
            <a:r>
              <a:rPr b="0" i="0" lang="en-US" sz="2000" u="none">
                <a:solidFill>
                  <a:schemeClr val="dk1"/>
                </a:solidFill>
                <a:latin typeface="Arial"/>
                <a:ea typeface="Arial"/>
                <a:cs typeface="Arial"/>
                <a:sym typeface="Arial"/>
              </a:rPr>
              <a:t>, and</a:t>
            </a:r>
            <a:endParaRPr/>
          </a:p>
          <a:p>
            <a:pPr indent="-285750" lvl="1" marL="742950" rtl="0" algn="l">
              <a:lnSpc>
                <a:spcPct val="10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Use multiplexors and control signals to choose appropriate inputs</a:t>
            </a:r>
            <a:r>
              <a:rPr b="0" i="0" lang="en-US" sz="2000" u="none">
                <a:solidFill>
                  <a:schemeClr val="dk1"/>
                </a:solidFill>
                <a:latin typeface="Arial"/>
                <a:ea typeface="Arial"/>
                <a:cs typeface="Arial"/>
                <a:sym typeface="Arial"/>
              </a:rPr>
              <a:t> to ALU</a:t>
            </a:r>
            <a:endParaRPr/>
          </a:p>
        </p:txBody>
      </p:sp>
      <p:pic>
        <p:nvPicPr>
          <p:cNvPr id="4343" name="Google Shape;4343;p80"/>
          <p:cNvPicPr preferRelativeResize="0"/>
          <p:nvPr/>
        </p:nvPicPr>
        <p:blipFill rotWithShape="1">
          <a:blip r:embed="rId3">
            <a:alphaModFix/>
          </a:blip>
          <a:srcRect b="0" l="0" r="0" t="0"/>
          <a:stretch/>
        </p:blipFill>
        <p:spPr>
          <a:xfrm>
            <a:off x="2551112" y="2438400"/>
            <a:ext cx="5907087" cy="3962400"/>
          </a:xfrm>
          <a:prstGeom prst="rect">
            <a:avLst/>
          </a:prstGeom>
          <a:noFill/>
          <a:ln>
            <a:noFill/>
          </a:ln>
        </p:spPr>
      </p:pic>
      <p:sp>
        <p:nvSpPr>
          <p:cNvPr id="4344" name="Google Shape;4344;p80"/>
          <p:cNvSpPr txBox="1"/>
          <p:nvPr/>
        </p:nvSpPr>
        <p:spPr>
          <a:xfrm>
            <a:off x="298450" y="3962400"/>
            <a:ext cx="2139950"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sub $2,  $1,  $3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$12,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$13, $6,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$14, $2,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sw  $15, 100($2)</a:t>
            </a:r>
            <a:endParaRPr/>
          </a:p>
        </p:txBody>
      </p:sp>
      <p:sp>
        <p:nvSpPr>
          <p:cNvPr id="4345" name="Google Shape;4345;p80"/>
          <p:cNvSpPr txBox="1"/>
          <p:nvPr/>
        </p:nvSpPr>
        <p:spPr>
          <a:xfrm>
            <a:off x="2808287" y="6324600"/>
            <a:ext cx="580231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Dependencies between pipelines move forward in time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9" name="Shape 4349"/>
        <p:cNvGrpSpPr/>
        <p:nvPr/>
      </p:nvGrpSpPr>
      <p:grpSpPr>
        <a:xfrm>
          <a:off x="0" y="0"/>
          <a:ext cx="0" cy="0"/>
          <a:chOff x="0" y="0"/>
          <a:chExt cx="0" cy="0"/>
        </a:xfrm>
      </p:grpSpPr>
      <p:sp>
        <p:nvSpPr>
          <p:cNvPr id="4350" name="Google Shape;4350;p81"/>
          <p:cNvSpPr txBox="1"/>
          <p:nvPr>
            <p:ph type="title"/>
          </p:nvPr>
        </p:nvSpPr>
        <p:spPr>
          <a:xfrm>
            <a:off x="0" y="3048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Datapath Before Forwarding Hardware</a:t>
            </a:r>
            <a:endParaRPr/>
          </a:p>
        </p:txBody>
      </p:sp>
      <p:pic>
        <p:nvPicPr>
          <p:cNvPr descr="F0638" id="4351" name="Google Shape;4351;p81"/>
          <p:cNvPicPr preferRelativeResize="0"/>
          <p:nvPr/>
        </p:nvPicPr>
        <p:blipFill rotWithShape="1">
          <a:blip r:embed="rId3">
            <a:alphaModFix/>
          </a:blip>
          <a:srcRect b="54762" l="0" r="-4642" t="0"/>
          <a:stretch/>
        </p:blipFill>
        <p:spPr>
          <a:xfrm>
            <a:off x="762000" y="1828800"/>
            <a:ext cx="8183562" cy="4038600"/>
          </a:xfrm>
          <a:prstGeom prst="rect">
            <a:avLst/>
          </a:prstGeom>
          <a:noFill/>
          <a:ln>
            <a:noFill/>
          </a:ln>
        </p:spPr>
      </p:pic>
      <p:sp>
        <p:nvSpPr>
          <p:cNvPr id="4352" name="Google Shape;4352;p81"/>
          <p:cNvSpPr txBox="1"/>
          <p:nvPr/>
        </p:nvSpPr>
        <p:spPr>
          <a:xfrm>
            <a:off x="4267200" y="6400800"/>
            <a:ext cx="46831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Datapath after adding forwarding hardware</a:t>
            </a:r>
            <a:endParaRPr/>
          </a:p>
        </p:txBody>
      </p:sp>
      <p:sp>
        <p:nvSpPr>
          <p:cNvPr id="4353" name="Google Shape;4353;p81"/>
          <p:cNvSpPr txBox="1"/>
          <p:nvPr/>
        </p:nvSpPr>
        <p:spPr>
          <a:xfrm>
            <a:off x="3048000" y="228600"/>
            <a:ext cx="5607050" cy="64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54" name="Google Shape;4354;p81"/>
          <p:cNvSpPr/>
          <p:nvPr/>
        </p:nvSpPr>
        <p:spPr>
          <a:xfrm>
            <a:off x="533400" y="5486400"/>
            <a:ext cx="1600200" cy="457200"/>
          </a:xfrm>
          <a:prstGeom prst="ellipse">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Datapath</a:t>
            </a:r>
            <a:endParaRPr/>
          </a:p>
        </p:txBody>
      </p:sp>
      <p:sp>
        <p:nvSpPr>
          <p:cNvPr id="658" name="Google Shape;658;p19"/>
          <p:cNvSpPr txBox="1"/>
          <p:nvPr>
            <p:ph idx="1" type="body"/>
          </p:nvPr>
        </p:nvSpPr>
        <p:spPr>
          <a:xfrm>
            <a:off x="762000" y="1524000"/>
            <a:ext cx="7808912" cy="491648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Recall the 5 steps in instruction execution</a:t>
            </a:r>
            <a:endParaRPr/>
          </a:p>
          <a:p>
            <a:pPr indent="-533400" lvl="1" marL="990600" rtl="0" algn="l">
              <a:lnSpc>
                <a:spcPct val="100000"/>
              </a:lnSpc>
              <a:spcBef>
                <a:spcPts val="36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Instruction Fetch &amp; PC Increment (IF)</a:t>
            </a:r>
            <a:endParaRPr/>
          </a:p>
          <a:p>
            <a:pPr indent="-533400" lvl="1" marL="990600" rtl="0" algn="l">
              <a:lnSpc>
                <a:spcPct val="100000"/>
              </a:lnSpc>
              <a:spcBef>
                <a:spcPts val="36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Instruction Decode and Register Read (ID)</a:t>
            </a:r>
            <a:endParaRPr/>
          </a:p>
          <a:p>
            <a:pPr indent="-533400" lvl="1" marL="990600" rtl="0" algn="l">
              <a:lnSpc>
                <a:spcPct val="100000"/>
              </a:lnSpc>
              <a:spcBef>
                <a:spcPts val="36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Execution or calculate address (EX)</a:t>
            </a:r>
            <a:endParaRPr/>
          </a:p>
          <a:p>
            <a:pPr indent="-533400" lvl="1" marL="990600" rtl="0" algn="l">
              <a:lnSpc>
                <a:spcPct val="100000"/>
              </a:lnSpc>
              <a:spcBef>
                <a:spcPts val="36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Memory access (MEM)</a:t>
            </a:r>
            <a:endParaRPr/>
          </a:p>
          <a:p>
            <a:pPr indent="-533400" lvl="1" marL="990600" rtl="0" algn="l">
              <a:lnSpc>
                <a:spcPct val="100000"/>
              </a:lnSpc>
              <a:spcBef>
                <a:spcPts val="36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Write result into register (WB)</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8" name="Shape 4358"/>
        <p:cNvGrpSpPr/>
        <p:nvPr/>
      </p:nvGrpSpPr>
      <p:grpSpPr>
        <a:xfrm>
          <a:off x="0" y="0"/>
          <a:ext cx="0" cy="0"/>
          <a:chOff x="0" y="0"/>
          <a:chExt cx="0" cy="0"/>
        </a:xfrm>
      </p:grpSpPr>
      <p:sp>
        <p:nvSpPr>
          <p:cNvPr id="4359" name="Google Shape;4359;p82"/>
          <p:cNvSpPr txBox="1"/>
          <p:nvPr>
            <p:ph type="title"/>
          </p:nvPr>
        </p:nvSpPr>
        <p:spPr>
          <a:xfrm>
            <a:off x="-228600" y="228600"/>
            <a:ext cx="9372600" cy="144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 Datapath after adding </a:t>
            </a:r>
            <a:r>
              <a:rPr b="0" i="0" lang="en-US" sz="3600" u="none">
                <a:solidFill>
                  <a:schemeClr val="dk2"/>
                </a:solidFill>
                <a:latin typeface="Arial"/>
                <a:ea typeface="Arial"/>
                <a:cs typeface="Arial"/>
                <a:sym typeface="Arial"/>
              </a:rPr>
              <a:t>Forwarding Hardware</a:t>
            </a:r>
            <a:endParaRPr/>
          </a:p>
        </p:txBody>
      </p:sp>
      <p:pic>
        <p:nvPicPr>
          <p:cNvPr descr="F0638" id="4360" name="Google Shape;4360;p82"/>
          <p:cNvPicPr preferRelativeResize="0"/>
          <p:nvPr/>
        </p:nvPicPr>
        <p:blipFill rotWithShape="1">
          <a:blip r:embed="rId3">
            <a:alphaModFix/>
          </a:blip>
          <a:srcRect b="0" l="0" r="-1925" t="46429"/>
          <a:stretch/>
        </p:blipFill>
        <p:spPr>
          <a:xfrm>
            <a:off x="381000" y="1600200"/>
            <a:ext cx="8382000" cy="5029200"/>
          </a:xfrm>
          <a:prstGeom prst="rect">
            <a:avLst/>
          </a:prstGeom>
          <a:noFill/>
          <a:ln>
            <a:noFill/>
          </a:ln>
        </p:spPr>
      </p:pic>
      <p:sp>
        <p:nvSpPr>
          <p:cNvPr id="4361" name="Google Shape;4361;p82"/>
          <p:cNvSpPr txBox="1"/>
          <p:nvPr/>
        </p:nvSpPr>
        <p:spPr>
          <a:xfrm>
            <a:off x="3429000" y="6324600"/>
            <a:ext cx="2447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Forwarding Hardware</a:t>
            </a:r>
            <a:endParaRPr/>
          </a:p>
        </p:txBody>
      </p:sp>
      <p:sp>
        <p:nvSpPr>
          <p:cNvPr id="4362" name="Google Shape;4362;p82"/>
          <p:cNvSpPr/>
          <p:nvPr/>
        </p:nvSpPr>
        <p:spPr>
          <a:xfrm>
            <a:off x="2733675" y="3736975"/>
            <a:ext cx="5969000" cy="2733675"/>
          </a:xfrm>
          <a:custGeom>
            <a:rect b="b" l="l" r="r" t="t"/>
            <a:pathLst>
              <a:path extrusionOk="0" h="2733124" w="5969583">
                <a:moveTo>
                  <a:pt x="5687716" y="179389"/>
                </a:moveTo>
                <a:cubicBezTo>
                  <a:pt x="5726074" y="182876"/>
                  <a:pt x="5826272" y="180429"/>
                  <a:pt x="5878784" y="206685"/>
                </a:cubicBezTo>
                <a:cubicBezTo>
                  <a:pt x="5893455" y="214021"/>
                  <a:pt x="5906080" y="224882"/>
                  <a:pt x="5919728" y="233981"/>
                </a:cubicBezTo>
                <a:cubicBezTo>
                  <a:pt x="5915179" y="297670"/>
                  <a:pt x="5921566" y="363104"/>
                  <a:pt x="5906080" y="425049"/>
                </a:cubicBezTo>
                <a:cubicBezTo>
                  <a:pt x="5902102" y="440962"/>
                  <a:pt x="5875384" y="439537"/>
                  <a:pt x="5865137" y="452345"/>
                </a:cubicBezTo>
                <a:cubicBezTo>
                  <a:pt x="5856965" y="462560"/>
                  <a:pt x="5840105" y="542597"/>
                  <a:pt x="5837841" y="547879"/>
                </a:cubicBezTo>
                <a:cubicBezTo>
                  <a:pt x="5758472" y="733073"/>
                  <a:pt x="5854407" y="457240"/>
                  <a:pt x="5796898" y="629766"/>
                </a:cubicBezTo>
                <a:cubicBezTo>
                  <a:pt x="5801447" y="716202"/>
                  <a:pt x="5785344" y="806268"/>
                  <a:pt x="5810546" y="889073"/>
                </a:cubicBezTo>
                <a:cubicBezTo>
                  <a:pt x="5820098" y="920457"/>
                  <a:pt x="5892432" y="943664"/>
                  <a:pt x="5892432" y="943664"/>
                </a:cubicBezTo>
                <a:cubicBezTo>
                  <a:pt x="5886460" y="985470"/>
                  <a:pt x="5891530" y="1048109"/>
                  <a:pt x="5851489" y="1080142"/>
                </a:cubicBezTo>
                <a:cubicBezTo>
                  <a:pt x="5840256" y="1089129"/>
                  <a:pt x="5824194" y="1089240"/>
                  <a:pt x="5810546" y="1093789"/>
                </a:cubicBezTo>
                <a:cubicBezTo>
                  <a:pt x="5766056" y="1138279"/>
                  <a:pt x="5770767" y="1121361"/>
                  <a:pt x="5755954" y="1175676"/>
                </a:cubicBezTo>
                <a:cubicBezTo>
                  <a:pt x="5746083" y="1211868"/>
                  <a:pt x="5728659" y="1284858"/>
                  <a:pt x="5728659" y="1284858"/>
                </a:cubicBezTo>
                <a:cubicBezTo>
                  <a:pt x="5746707" y="1375096"/>
                  <a:pt x="5728603" y="1329613"/>
                  <a:pt x="5769602" y="1394040"/>
                </a:cubicBezTo>
                <a:cubicBezTo>
                  <a:pt x="5792141" y="1429458"/>
                  <a:pt x="5832647" y="1513408"/>
                  <a:pt x="5878784" y="1544166"/>
                </a:cubicBezTo>
                <a:cubicBezTo>
                  <a:pt x="5890754" y="1552146"/>
                  <a:pt x="5906080" y="1553264"/>
                  <a:pt x="5919728" y="1557813"/>
                </a:cubicBezTo>
                <a:cubicBezTo>
                  <a:pt x="5933376" y="1571461"/>
                  <a:pt x="5957941" y="1579650"/>
                  <a:pt x="5960671" y="1598757"/>
                </a:cubicBezTo>
                <a:cubicBezTo>
                  <a:pt x="5967777" y="1648500"/>
                  <a:pt x="5961800" y="1700856"/>
                  <a:pt x="5947023" y="1748882"/>
                </a:cubicBezTo>
                <a:cubicBezTo>
                  <a:pt x="5942199" y="1764559"/>
                  <a:pt x="5921156" y="1769717"/>
                  <a:pt x="5906080" y="1776178"/>
                </a:cubicBezTo>
                <a:cubicBezTo>
                  <a:pt x="5844846" y="1802421"/>
                  <a:pt x="5863674" y="1776908"/>
                  <a:pt x="5810546" y="1803473"/>
                </a:cubicBezTo>
                <a:cubicBezTo>
                  <a:pt x="5795875" y="1810809"/>
                  <a:pt x="5783250" y="1821670"/>
                  <a:pt x="5769602" y="1830769"/>
                </a:cubicBezTo>
                <a:cubicBezTo>
                  <a:pt x="5746014" y="1901532"/>
                  <a:pt x="5755877" y="1850659"/>
                  <a:pt x="5769602" y="1953598"/>
                </a:cubicBezTo>
                <a:cubicBezTo>
                  <a:pt x="5775047" y="1994432"/>
                  <a:pt x="5776477" y="2035793"/>
                  <a:pt x="5783250" y="2076428"/>
                </a:cubicBezTo>
                <a:cubicBezTo>
                  <a:pt x="5786656" y="2096864"/>
                  <a:pt x="5806509" y="2146526"/>
                  <a:pt x="5824193" y="2158315"/>
                </a:cubicBezTo>
                <a:cubicBezTo>
                  <a:pt x="5839800" y="2168720"/>
                  <a:pt x="5860749" y="2166810"/>
                  <a:pt x="5878784" y="2171963"/>
                </a:cubicBezTo>
                <a:cubicBezTo>
                  <a:pt x="5892617" y="2175915"/>
                  <a:pt x="5906080" y="2181061"/>
                  <a:pt x="5919728" y="2185610"/>
                </a:cubicBezTo>
                <a:cubicBezTo>
                  <a:pt x="5928826" y="2199258"/>
                  <a:pt x="5939688" y="2211883"/>
                  <a:pt x="5947023" y="2226554"/>
                </a:cubicBezTo>
                <a:cubicBezTo>
                  <a:pt x="5969583" y="2271675"/>
                  <a:pt x="5965524" y="2312153"/>
                  <a:pt x="5947023" y="2363031"/>
                </a:cubicBezTo>
                <a:cubicBezTo>
                  <a:pt x="5939250" y="2384408"/>
                  <a:pt x="5919728" y="2399425"/>
                  <a:pt x="5906080" y="2417622"/>
                </a:cubicBezTo>
                <a:cubicBezTo>
                  <a:pt x="5876302" y="2506955"/>
                  <a:pt x="5917660" y="2419276"/>
                  <a:pt x="5851489" y="2472213"/>
                </a:cubicBezTo>
                <a:cubicBezTo>
                  <a:pt x="5838681" y="2482460"/>
                  <a:pt x="5835792" y="2501558"/>
                  <a:pt x="5824193" y="2513157"/>
                </a:cubicBezTo>
                <a:cubicBezTo>
                  <a:pt x="5812595" y="2524755"/>
                  <a:pt x="5796898" y="2531354"/>
                  <a:pt x="5783250" y="2540452"/>
                </a:cubicBezTo>
                <a:cubicBezTo>
                  <a:pt x="5769602" y="2526804"/>
                  <a:pt x="5754868" y="2514163"/>
                  <a:pt x="5742307" y="2499509"/>
                </a:cubicBezTo>
                <a:cubicBezTo>
                  <a:pt x="5727504" y="2482239"/>
                  <a:pt x="5717447" y="2461002"/>
                  <a:pt x="5701363" y="2444918"/>
                </a:cubicBezTo>
                <a:cubicBezTo>
                  <a:pt x="5689765" y="2433320"/>
                  <a:pt x="5674068" y="2426721"/>
                  <a:pt x="5660420" y="2417622"/>
                </a:cubicBezTo>
                <a:cubicBezTo>
                  <a:pt x="5633125" y="2422171"/>
                  <a:pt x="5602560" y="2417541"/>
                  <a:pt x="5578534" y="2431270"/>
                </a:cubicBezTo>
                <a:cubicBezTo>
                  <a:pt x="5566044" y="2438407"/>
                  <a:pt x="5571320" y="2459346"/>
                  <a:pt x="5564886" y="2472213"/>
                </a:cubicBezTo>
                <a:cubicBezTo>
                  <a:pt x="5539165" y="2523655"/>
                  <a:pt x="5536311" y="2513797"/>
                  <a:pt x="5482999" y="2540452"/>
                </a:cubicBezTo>
                <a:cubicBezTo>
                  <a:pt x="5464802" y="2558649"/>
                  <a:pt x="5444484" y="2574948"/>
                  <a:pt x="5428408" y="2595043"/>
                </a:cubicBezTo>
                <a:cubicBezTo>
                  <a:pt x="5407915" y="2620660"/>
                  <a:pt x="5405985" y="2670496"/>
                  <a:pt x="5373817" y="2676930"/>
                </a:cubicBezTo>
                <a:cubicBezTo>
                  <a:pt x="5291472" y="2693399"/>
                  <a:pt x="5327585" y="2683243"/>
                  <a:pt x="5264635" y="2704225"/>
                </a:cubicBezTo>
                <a:cubicBezTo>
                  <a:pt x="5237241" y="2697377"/>
                  <a:pt x="5187952" y="2691559"/>
                  <a:pt x="5169101" y="2663282"/>
                </a:cubicBezTo>
                <a:cubicBezTo>
                  <a:pt x="5158696" y="2647675"/>
                  <a:pt x="5162842" y="2625931"/>
                  <a:pt x="5155453" y="2608691"/>
                </a:cubicBezTo>
                <a:cubicBezTo>
                  <a:pt x="5148992" y="2593615"/>
                  <a:pt x="5137256" y="2581396"/>
                  <a:pt x="5128157" y="2567748"/>
                </a:cubicBezTo>
                <a:cubicBezTo>
                  <a:pt x="5123608" y="2554100"/>
                  <a:pt x="5126216" y="2535166"/>
                  <a:pt x="5114510" y="2526804"/>
                </a:cubicBezTo>
                <a:cubicBezTo>
                  <a:pt x="5096621" y="2514026"/>
                  <a:pt x="5007214" y="2493157"/>
                  <a:pt x="4978032" y="2485861"/>
                </a:cubicBezTo>
                <a:cubicBezTo>
                  <a:pt x="4914342" y="2490410"/>
                  <a:pt x="4850498" y="2493155"/>
                  <a:pt x="4786963" y="2499509"/>
                </a:cubicBezTo>
                <a:cubicBezTo>
                  <a:pt x="4759428" y="2502263"/>
                  <a:pt x="4729103" y="2499428"/>
                  <a:pt x="4705077" y="2513157"/>
                </a:cubicBezTo>
                <a:cubicBezTo>
                  <a:pt x="4692587" y="2520294"/>
                  <a:pt x="4695978" y="2540452"/>
                  <a:pt x="4691429" y="2554100"/>
                </a:cubicBezTo>
                <a:cubicBezTo>
                  <a:pt x="4686880" y="2585945"/>
                  <a:pt x="4690846" y="2620239"/>
                  <a:pt x="4677781" y="2649634"/>
                </a:cubicBezTo>
                <a:cubicBezTo>
                  <a:pt x="4654874" y="2701174"/>
                  <a:pt x="4565213" y="2666698"/>
                  <a:pt x="4541304" y="2663282"/>
                </a:cubicBezTo>
                <a:cubicBezTo>
                  <a:pt x="4527656" y="2654183"/>
                  <a:pt x="4515031" y="2643322"/>
                  <a:pt x="4500360" y="2635986"/>
                </a:cubicBezTo>
                <a:cubicBezTo>
                  <a:pt x="4480785" y="2626199"/>
                  <a:pt x="4422311" y="2613062"/>
                  <a:pt x="4404826" y="2608691"/>
                </a:cubicBezTo>
                <a:cubicBezTo>
                  <a:pt x="4395091" y="2579487"/>
                  <a:pt x="4388782" y="2548590"/>
                  <a:pt x="4363883" y="2526804"/>
                </a:cubicBezTo>
                <a:cubicBezTo>
                  <a:pt x="4339195" y="2505201"/>
                  <a:pt x="4281996" y="2472213"/>
                  <a:pt x="4281996" y="2472213"/>
                </a:cubicBezTo>
                <a:cubicBezTo>
                  <a:pt x="4236504" y="2476762"/>
                  <a:pt x="4189216" y="2472416"/>
                  <a:pt x="4145519" y="2485861"/>
                </a:cubicBezTo>
                <a:cubicBezTo>
                  <a:pt x="4113220" y="2495799"/>
                  <a:pt x="4098078" y="2546950"/>
                  <a:pt x="4077280" y="2567748"/>
                </a:cubicBezTo>
                <a:cubicBezTo>
                  <a:pt x="4065682" y="2579346"/>
                  <a:pt x="4049985" y="2585945"/>
                  <a:pt x="4036337" y="2595043"/>
                </a:cubicBezTo>
                <a:cubicBezTo>
                  <a:pt x="3940803" y="2590494"/>
                  <a:pt x="3845046" y="2589338"/>
                  <a:pt x="3749734" y="2581395"/>
                </a:cubicBezTo>
                <a:cubicBezTo>
                  <a:pt x="3735398" y="2580200"/>
                  <a:pt x="3721657" y="2574182"/>
                  <a:pt x="3708790" y="2567748"/>
                </a:cubicBezTo>
                <a:cubicBezTo>
                  <a:pt x="3694119" y="2560413"/>
                  <a:pt x="3681495" y="2549551"/>
                  <a:pt x="3667847" y="2540452"/>
                </a:cubicBezTo>
                <a:cubicBezTo>
                  <a:pt x="3663298" y="2526804"/>
                  <a:pt x="3663186" y="2510743"/>
                  <a:pt x="3654199" y="2499509"/>
                </a:cubicBezTo>
                <a:cubicBezTo>
                  <a:pt x="3617301" y="2453387"/>
                  <a:pt x="3583767" y="2475381"/>
                  <a:pt x="3531369" y="2485861"/>
                </a:cubicBezTo>
                <a:cubicBezTo>
                  <a:pt x="3512976" y="2489540"/>
                  <a:pt x="3494975" y="2494960"/>
                  <a:pt x="3476778" y="2499509"/>
                </a:cubicBezTo>
                <a:cubicBezTo>
                  <a:pt x="3449483" y="2517706"/>
                  <a:pt x="3426014" y="2543726"/>
                  <a:pt x="3394892" y="2554100"/>
                </a:cubicBezTo>
                <a:cubicBezTo>
                  <a:pt x="3295210" y="2587326"/>
                  <a:pt x="3340918" y="2574417"/>
                  <a:pt x="3258414" y="2595043"/>
                </a:cubicBezTo>
                <a:cubicBezTo>
                  <a:pt x="3249316" y="2608691"/>
                  <a:pt x="3242717" y="2624388"/>
                  <a:pt x="3231119" y="2635986"/>
                </a:cubicBezTo>
                <a:cubicBezTo>
                  <a:pt x="3156415" y="2710690"/>
                  <a:pt x="3034163" y="2654614"/>
                  <a:pt x="2944516" y="2649634"/>
                </a:cubicBezTo>
                <a:cubicBezTo>
                  <a:pt x="2939967" y="2631437"/>
                  <a:pt x="2943220" y="2609159"/>
                  <a:pt x="2930868" y="2595043"/>
                </a:cubicBezTo>
                <a:cubicBezTo>
                  <a:pt x="2878593" y="2535300"/>
                  <a:pt x="2846563" y="2541430"/>
                  <a:pt x="2780743" y="2526804"/>
                </a:cubicBezTo>
                <a:cubicBezTo>
                  <a:pt x="2762432" y="2522735"/>
                  <a:pt x="2744348" y="2517706"/>
                  <a:pt x="2726151" y="2513157"/>
                </a:cubicBezTo>
                <a:cubicBezTo>
                  <a:pt x="2716188" y="2506515"/>
                  <a:pt x="2663100" y="2465935"/>
                  <a:pt x="2644265" y="2472213"/>
                </a:cubicBezTo>
                <a:cubicBezTo>
                  <a:pt x="2613143" y="2482587"/>
                  <a:pt x="2593500" y="2516430"/>
                  <a:pt x="2562378" y="2526804"/>
                </a:cubicBezTo>
                <a:lnTo>
                  <a:pt x="2480492" y="2554100"/>
                </a:lnTo>
                <a:cubicBezTo>
                  <a:pt x="2381143" y="2703120"/>
                  <a:pt x="2527672" y="2473387"/>
                  <a:pt x="2439548" y="2649634"/>
                </a:cubicBezTo>
                <a:cubicBezTo>
                  <a:pt x="2424877" y="2678976"/>
                  <a:pt x="2384957" y="2731521"/>
                  <a:pt x="2384957" y="2731521"/>
                </a:cubicBezTo>
                <a:cubicBezTo>
                  <a:pt x="2353112" y="2726972"/>
                  <a:pt x="2317746" y="2733124"/>
                  <a:pt x="2289423" y="2717873"/>
                </a:cubicBezTo>
                <a:cubicBezTo>
                  <a:pt x="2255435" y="2699572"/>
                  <a:pt x="2244158" y="2648192"/>
                  <a:pt x="2207537" y="2635986"/>
                </a:cubicBezTo>
                <a:lnTo>
                  <a:pt x="2166593" y="2622339"/>
                </a:lnTo>
                <a:cubicBezTo>
                  <a:pt x="2152945" y="2608691"/>
                  <a:pt x="2137231" y="2596836"/>
                  <a:pt x="2125650" y="2581395"/>
                </a:cubicBezTo>
                <a:cubicBezTo>
                  <a:pt x="2068213" y="2504811"/>
                  <a:pt x="2108240" y="2525944"/>
                  <a:pt x="2043763" y="2472213"/>
                </a:cubicBezTo>
                <a:cubicBezTo>
                  <a:pt x="1985097" y="2423325"/>
                  <a:pt x="2023426" y="2462045"/>
                  <a:pt x="1961877" y="2431270"/>
                </a:cubicBezTo>
                <a:cubicBezTo>
                  <a:pt x="1947206" y="2423935"/>
                  <a:pt x="1934582" y="2413073"/>
                  <a:pt x="1920934" y="2403975"/>
                </a:cubicBezTo>
                <a:cubicBezTo>
                  <a:pt x="1910648" y="2405689"/>
                  <a:pt x="1804818" y="2421089"/>
                  <a:pt x="1784456" y="2431270"/>
                </a:cubicBezTo>
                <a:cubicBezTo>
                  <a:pt x="1755114" y="2445941"/>
                  <a:pt x="1733691" y="2475487"/>
                  <a:pt x="1702569" y="2485861"/>
                </a:cubicBezTo>
                <a:cubicBezTo>
                  <a:pt x="1643832" y="2505441"/>
                  <a:pt x="1675582" y="2496020"/>
                  <a:pt x="1607035" y="2513157"/>
                </a:cubicBezTo>
                <a:cubicBezTo>
                  <a:pt x="1579739" y="2531354"/>
                  <a:pt x="1556270" y="2557375"/>
                  <a:pt x="1525148" y="2567748"/>
                </a:cubicBezTo>
                <a:cubicBezTo>
                  <a:pt x="1511500" y="2572297"/>
                  <a:pt x="1498037" y="2577443"/>
                  <a:pt x="1484205" y="2581395"/>
                </a:cubicBezTo>
                <a:cubicBezTo>
                  <a:pt x="1423393" y="2598770"/>
                  <a:pt x="1424113" y="2590970"/>
                  <a:pt x="1361375" y="2622339"/>
                </a:cubicBezTo>
                <a:cubicBezTo>
                  <a:pt x="1346704" y="2629674"/>
                  <a:pt x="1335421" y="2642972"/>
                  <a:pt x="1320432" y="2649634"/>
                </a:cubicBezTo>
                <a:cubicBezTo>
                  <a:pt x="1294140" y="2661319"/>
                  <a:pt x="1238546" y="2676930"/>
                  <a:pt x="1238546" y="2676930"/>
                </a:cubicBezTo>
                <a:cubicBezTo>
                  <a:pt x="1128274" y="2658551"/>
                  <a:pt x="1182916" y="2672034"/>
                  <a:pt x="1074772" y="2635986"/>
                </a:cubicBezTo>
                <a:cubicBezTo>
                  <a:pt x="1074767" y="2635984"/>
                  <a:pt x="992890" y="2608694"/>
                  <a:pt x="992886" y="2608691"/>
                </a:cubicBezTo>
                <a:cubicBezTo>
                  <a:pt x="930555" y="2567136"/>
                  <a:pt x="974467" y="2589781"/>
                  <a:pt x="897351" y="2567748"/>
                </a:cubicBezTo>
                <a:cubicBezTo>
                  <a:pt x="792831" y="2537886"/>
                  <a:pt x="923125" y="2574653"/>
                  <a:pt x="815465" y="2526804"/>
                </a:cubicBezTo>
                <a:cubicBezTo>
                  <a:pt x="789173" y="2515119"/>
                  <a:pt x="733578" y="2499509"/>
                  <a:pt x="733578" y="2499509"/>
                </a:cubicBezTo>
                <a:cubicBezTo>
                  <a:pt x="715381" y="2504058"/>
                  <a:pt x="693634" y="2501439"/>
                  <a:pt x="678987" y="2513157"/>
                </a:cubicBezTo>
                <a:cubicBezTo>
                  <a:pt x="667754" y="2522144"/>
                  <a:pt x="671774" y="2541233"/>
                  <a:pt x="665340" y="2554100"/>
                </a:cubicBezTo>
                <a:cubicBezTo>
                  <a:pt x="658005" y="2568771"/>
                  <a:pt x="650498" y="2584368"/>
                  <a:pt x="638044" y="2595043"/>
                </a:cubicBezTo>
                <a:cubicBezTo>
                  <a:pt x="617903" y="2612306"/>
                  <a:pt x="591876" y="2621272"/>
                  <a:pt x="569805" y="2635986"/>
                </a:cubicBezTo>
                <a:cubicBezTo>
                  <a:pt x="550879" y="2648603"/>
                  <a:pt x="535559" y="2666757"/>
                  <a:pt x="515214" y="2676930"/>
                </a:cubicBezTo>
                <a:cubicBezTo>
                  <a:pt x="489480" y="2689797"/>
                  <a:pt x="433328" y="2704225"/>
                  <a:pt x="433328" y="2704225"/>
                </a:cubicBezTo>
                <a:cubicBezTo>
                  <a:pt x="419680" y="2699676"/>
                  <a:pt x="400746" y="2702284"/>
                  <a:pt x="392384" y="2690578"/>
                </a:cubicBezTo>
                <a:cubicBezTo>
                  <a:pt x="375660" y="2667165"/>
                  <a:pt x="372993" y="2636356"/>
                  <a:pt x="365089" y="2608691"/>
                </a:cubicBezTo>
                <a:cubicBezTo>
                  <a:pt x="355990" y="2576846"/>
                  <a:pt x="359796" y="2537910"/>
                  <a:pt x="337793" y="2513157"/>
                </a:cubicBezTo>
                <a:cubicBezTo>
                  <a:pt x="322817" y="2496309"/>
                  <a:pt x="212433" y="2477166"/>
                  <a:pt x="187668" y="2472213"/>
                </a:cubicBezTo>
                <a:cubicBezTo>
                  <a:pt x="178569" y="2454016"/>
                  <a:pt x="177625" y="2428405"/>
                  <a:pt x="160372" y="2417622"/>
                </a:cubicBezTo>
                <a:cubicBezTo>
                  <a:pt x="136906" y="2402956"/>
                  <a:pt x="105499" y="2409978"/>
                  <a:pt x="78486" y="2403975"/>
                </a:cubicBezTo>
                <a:cubicBezTo>
                  <a:pt x="64443" y="2400854"/>
                  <a:pt x="51191" y="2394876"/>
                  <a:pt x="37543" y="2390327"/>
                </a:cubicBezTo>
                <a:cubicBezTo>
                  <a:pt x="28444" y="2376679"/>
                  <a:pt x="0" y="2362191"/>
                  <a:pt x="10247" y="2349383"/>
                </a:cubicBezTo>
                <a:cubicBezTo>
                  <a:pt x="28221" y="2326916"/>
                  <a:pt x="64221" y="2329066"/>
                  <a:pt x="92134" y="2322088"/>
                </a:cubicBezTo>
                <a:cubicBezTo>
                  <a:pt x="109627" y="2317715"/>
                  <a:pt x="168088" y="2304582"/>
                  <a:pt x="187668" y="2294792"/>
                </a:cubicBezTo>
                <a:cubicBezTo>
                  <a:pt x="202339" y="2287457"/>
                  <a:pt x="214963" y="2276595"/>
                  <a:pt x="228611" y="2267497"/>
                </a:cubicBezTo>
                <a:cubicBezTo>
                  <a:pt x="237710" y="2253849"/>
                  <a:pt x="254096" y="2242856"/>
                  <a:pt x="255907" y="2226554"/>
                </a:cubicBezTo>
                <a:cubicBezTo>
                  <a:pt x="259910" y="2190525"/>
                  <a:pt x="240604" y="2139702"/>
                  <a:pt x="228611" y="2103724"/>
                </a:cubicBezTo>
                <a:cubicBezTo>
                  <a:pt x="233160" y="2062781"/>
                  <a:pt x="236433" y="2021675"/>
                  <a:pt x="242259" y="1980894"/>
                </a:cubicBezTo>
                <a:cubicBezTo>
                  <a:pt x="245540" y="1957930"/>
                  <a:pt x="253030" y="1935673"/>
                  <a:pt x="255907" y="1912655"/>
                </a:cubicBezTo>
                <a:cubicBezTo>
                  <a:pt x="262139" y="1862795"/>
                  <a:pt x="262448" y="1812273"/>
                  <a:pt x="269554" y="1762530"/>
                </a:cubicBezTo>
                <a:cubicBezTo>
                  <a:pt x="271588" y="1748288"/>
                  <a:pt x="279250" y="1735419"/>
                  <a:pt x="283202" y="1721586"/>
                </a:cubicBezTo>
                <a:cubicBezTo>
                  <a:pt x="317474" y="1601636"/>
                  <a:pt x="277777" y="1724213"/>
                  <a:pt x="310498" y="1626052"/>
                </a:cubicBezTo>
                <a:cubicBezTo>
                  <a:pt x="327412" y="1490742"/>
                  <a:pt x="336313" y="1475648"/>
                  <a:pt x="310498" y="1312154"/>
                </a:cubicBezTo>
                <a:cubicBezTo>
                  <a:pt x="307325" y="1292058"/>
                  <a:pt x="296226" y="1273192"/>
                  <a:pt x="283202" y="1257563"/>
                </a:cubicBezTo>
                <a:cubicBezTo>
                  <a:pt x="272701" y="1244962"/>
                  <a:pt x="255907" y="1239366"/>
                  <a:pt x="242259" y="1230267"/>
                </a:cubicBezTo>
                <a:cubicBezTo>
                  <a:pt x="233160" y="1216619"/>
                  <a:pt x="221625" y="1204313"/>
                  <a:pt x="214963" y="1189324"/>
                </a:cubicBezTo>
                <a:cubicBezTo>
                  <a:pt x="203278" y="1163032"/>
                  <a:pt x="187668" y="1107437"/>
                  <a:pt x="187668" y="1107437"/>
                </a:cubicBezTo>
                <a:cubicBezTo>
                  <a:pt x="183119" y="1061945"/>
                  <a:pt x="180972" y="1016148"/>
                  <a:pt x="174020" y="970960"/>
                </a:cubicBezTo>
                <a:cubicBezTo>
                  <a:pt x="171832" y="956741"/>
                  <a:pt x="160372" y="944402"/>
                  <a:pt x="160372" y="930016"/>
                </a:cubicBezTo>
                <a:cubicBezTo>
                  <a:pt x="160372" y="807102"/>
                  <a:pt x="166106" y="684186"/>
                  <a:pt x="174020" y="561527"/>
                </a:cubicBezTo>
                <a:cubicBezTo>
                  <a:pt x="175228" y="542809"/>
                  <a:pt x="179280" y="523713"/>
                  <a:pt x="187668" y="506936"/>
                </a:cubicBezTo>
                <a:cubicBezTo>
                  <a:pt x="197840" y="486591"/>
                  <a:pt x="214963" y="470542"/>
                  <a:pt x="228611" y="452345"/>
                </a:cubicBezTo>
                <a:cubicBezTo>
                  <a:pt x="265756" y="340909"/>
                  <a:pt x="226563" y="469765"/>
                  <a:pt x="255907" y="220333"/>
                </a:cubicBezTo>
                <a:cubicBezTo>
                  <a:pt x="259943" y="186023"/>
                  <a:pt x="278445" y="166053"/>
                  <a:pt x="296850" y="138446"/>
                </a:cubicBezTo>
                <a:cubicBezTo>
                  <a:pt x="331462" y="0"/>
                  <a:pt x="291741" y="83855"/>
                  <a:pt x="569805" y="83855"/>
                </a:cubicBezTo>
              </a:path>
            </a:pathLst>
          </a:cu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3" name="Google Shape;4363;p82"/>
          <p:cNvSpPr/>
          <p:nvPr/>
        </p:nvSpPr>
        <p:spPr>
          <a:xfrm>
            <a:off x="2811462" y="2419350"/>
            <a:ext cx="519112" cy="1579562"/>
          </a:xfrm>
          <a:custGeom>
            <a:rect b="b" l="l" r="r" t="t"/>
            <a:pathLst>
              <a:path extrusionOk="0" h="1580213" w="518615">
                <a:moveTo>
                  <a:pt x="191068" y="1580213"/>
                </a:moveTo>
                <a:cubicBezTo>
                  <a:pt x="186519" y="1543819"/>
                  <a:pt x="189955" y="1505500"/>
                  <a:pt x="177421" y="1471031"/>
                </a:cubicBezTo>
                <a:cubicBezTo>
                  <a:pt x="170825" y="1452892"/>
                  <a:pt x="151304" y="1442444"/>
                  <a:pt x="136477" y="1430088"/>
                </a:cubicBezTo>
                <a:cubicBezTo>
                  <a:pt x="101200" y="1400691"/>
                  <a:pt x="95627" y="1402823"/>
                  <a:pt x="54591" y="1389144"/>
                </a:cubicBezTo>
                <a:cubicBezTo>
                  <a:pt x="45492" y="1375496"/>
                  <a:pt x="28927" y="1364522"/>
                  <a:pt x="27295" y="1348201"/>
                </a:cubicBezTo>
                <a:cubicBezTo>
                  <a:pt x="24094" y="1316193"/>
                  <a:pt x="23673" y="1279806"/>
                  <a:pt x="40943" y="1252667"/>
                </a:cubicBezTo>
                <a:cubicBezTo>
                  <a:pt x="58555" y="1224991"/>
                  <a:pt x="99633" y="1221273"/>
                  <a:pt x="122830" y="1198076"/>
                </a:cubicBezTo>
                <a:lnTo>
                  <a:pt x="163773" y="1157132"/>
                </a:lnTo>
                <a:cubicBezTo>
                  <a:pt x="154657" y="1038624"/>
                  <a:pt x="99171" y="991801"/>
                  <a:pt x="191068" y="952416"/>
                </a:cubicBezTo>
                <a:cubicBezTo>
                  <a:pt x="208309" y="945027"/>
                  <a:pt x="227463" y="943317"/>
                  <a:pt x="245660" y="938768"/>
                </a:cubicBezTo>
                <a:cubicBezTo>
                  <a:pt x="235688" y="878938"/>
                  <a:pt x="246802" y="847786"/>
                  <a:pt x="191068" y="815938"/>
                </a:cubicBezTo>
                <a:cubicBezTo>
                  <a:pt x="174782" y="806632"/>
                  <a:pt x="154674" y="806840"/>
                  <a:pt x="136477" y="802291"/>
                </a:cubicBezTo>
                <a:cubicBezTo>
                  <a:pt x="124181" y="789994"/>
                  <a:pt x="72039" y="743205"/>
                  <a:pt x="68239" y="720404"/>
                </a:cubicBezTo>
                <a:cubicBezTo>
                  <a:pt x="62242" y="684426"/>
                  <a:pt x="106257" y="658406"/>
                  <a:pt x="122830" y="638518"/>
                </a:cubicBezTo>
                <a:cubicBezTo>
                  <a:pt x="152224" y="603245"/>
                  <a:pt x="150095" y="597663"/>
                  <a:pt x="163773" y="556631"/>
                </a:cubicBezTo>
                <a:cubicBezTo>
                  <a:pt x="159224" y="511138"/>
                  <a:pt x="173162" y="459645"/>
                  <a:pt x="150125" y="420153"/>
                </a:cubicBezTo>
                <a:cubicBezTo>
                  <a:pt x="140978" y="404472"/>
                  <a:pt x="20065" y="383223"/>
                  <a:pt x="0" y="379210"/>
                </a:cubicBezTo>
                <a:cubicBezTo>
                  <a:pt x="14308" y="336286"/>
                  <a:pt x="10779" y="326531"/>
                  <a:pt x="54591" y="297323"/>
                </a:cubicBezTo>
                <a:cubicBezTo>
                  <a:pt x="66561" y="289343"/>
                  <a:pt x="81886" y="288225"/>
                  <a:pt x="95534" y="283676"/>
                </a:cubicBezTo>
                <a:cubicBezTo>
                  <a:pt x="109182" y="274577"/>
                  <a:pt x="121806" y="263716"/>
                  <a:pt x="136477" y="256380"/>
                </a:cubicBezTo>
                <a:cubicBezTo>
                  <a:pt x="149344" y="249946"/>
                  <a:pt x="164198" y="248399"/>
                  <a:pt x="177421" y="242732"/>
                </a:cubicBezTo>
                <a:cubicBezTo>
                  <a:pt x="196121" y="234718"/>
                  <a:pt x="213815" y="224535"/>
                  <a:pt x="232012" y="215437"/>
                </a:cubicBezTo>
                <a:cubicBezTo>
                  <a:pt x="210468" y="0"/>
                  <a:pt x="176483" y="92607"/>
                  <a:pt x="272955" y="92607"/>
                </a:cubicBezTo>
                <a:cubicBezTo>
                  <a:pt x="309632" y="92607"/>
                  <a:pt x="345743" y="83508"/>
                  <a:pt x="382137" y="78959"/>
                </a:cubicBezTo>
                <a:cubicBezTo>
                  <a:pt x="411623" y="59302"/>
                  <a:pt x="428067" y="43153"/>
                  <a:pt x="464024" y="38016"/>
                </a:cubicBezTo>
                <a:cubicBezTo>
                  <a:pt x="482038" y="35443"/>
                  <a:pt x="500418" y="38016"/>
                  <a:pt x="518615" y="38016"/>
                </a:cubicBezTo>
              </a:path>
            </a:pathLst>
          </a:cu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4" name="Google Shape;4364;p82"/>
          <p:cNvSpPr/>
          <p:nvPr/>
        </p:nvSpPr>
        <p:spPr>
          <a:xfrm>
            <a:off x="244475" y="3373437"/>
            <a:ext cx="2730500" cy="3092450"/>
          </a:xfrm>
          <a:custGeom>
            <a:rect b="b" l="l" r="r" t="t"/>
            <a:pathLst>
              <a:path extrusionOk="0" h="3091650" w="2729983">
                <a:moveTo>
                  <a:pt x="2729983" y="2835691"/>
                </a:moveTo>
                <a:cubicBezTo>
                  <a:pt x="2693589" y="2840240"/>
                  <a:pt x="2654855" y="2835717"/>
                  <a:pt x="2620801" y="2849339"/>
                </a:cubicBezTo>
                <a:cubicBezTo>
                  <a:pt x="2605572" y="2855431"/>
                  <a:pt x="2600840" y="2875611"/>
                  <a:pt x="2593505" y="2890282"/>
                </a:cubicBezTo>
                <a:cubicBezTo>
                  <a:pt x="2580660" y="2915973"/>
                  <a:pt x="2581011" y="2954389"/>
                  <a:pt x="2552562" y="2972169"/>
                </a:cubicBezTo>
                <a:cubicBezTo>
                  <a:pt x="2528163" y="2987418"/>
                  <a:pt x="2470675" y="2999464"/>
                  <a:pt x="2470675" y="2999464"/>
                </a:cubicBezTo>
                <a:cubicBezTo>
                  <a:pt x="2420633" y="2994915"/>
                  <a:pt x="2366084" y="3007066"/>
                  <a:pt x="2320550" y="2985817"/>
                </a:cubicBezTo>
                <a:cubicBezTo>
                  <a:pt x="2290822" y="2971944"/>
                  <a:pt x="2265959" y="2903930"/>
                  <a:pt x="2265959" y="2903930"/>
                </a:cubicBezTo>
                <a:cubicBezTo>
                  <a:pt x="2202269" y="2908479"/>
                  <a:pt x="2138305" y="2910117"/>
                  <a:pt x="2074890" y="2917578"/>
                </a:cubicBezTo>
                <a:cubicBezTo>
                  <a:pt x="2060603" y="2919259"/>
                  <a:pt x="2046814" y="2924792"/>
                  <a:pt x="2033947" y="2931226"/>
                </a:cubicBezTo>
                <a:cubicBezTo>
                  <a:pt x="2019276" y="2938561"/>
                  <a:pt x="2009269" y="2956400"/>
                  <a:pt x="1993004" y="2958521"/>
                </a:cubicBezTo>
                <a:cubicBezTo>
                  <a:pt x="1902671" y="2970304"/>
                  <a:pt x="1811034" y="2967620"/>
                  <a:pt x="1720049" y="2972169"/>
                </a:cubicBezTo>
                <a:cubicBezTo>
                  <a:pt x="1688204" y="3067704"/>
                  <a:pt x="1701852" y="3081352"/>
                  <a:pt x="1679105" y="3013112"/>
                </a:cubicBezTo>
                <a:cubicBezTo>
                  <a:pt x="1675453" y="2980242"/>
                  <a:pt x="1695034" y="2870822"/>
                  <a:pt x="1624514" y="2862987"/>
                </a:cubicBezTo>
                <a:cubicBezTo>
                  <a:pt x="1597011" y="2859931"/>
                  <a:pt x="1569923" y="2872086"/>
                  <a:pt x="1542628" y="2876635"/>
                </a:cubicBezTo>
                <a:cubicBezTo>
                  <a:pt x="1495644" y="2911873"/>
                  <a:pt x="1438803" y="2950482"/>
                  <a:pt x="1406150" y="2999464"/>
                </a:cubicBezTo>
                <a:cubicBezTo>
                  <a:pt x="1397052" y="3013112"/>
                  <a:pt x="1390453" y="3028810"/>
                  <a:pt x="1378855" y="3040408"/>
                </a:cubicBezTo>
                <a:cubicBezTo>
                  <a:pt x="1352400" y="3066863"/>
                  <a:pt x="1330266" y="3070251"/>
                  <a:pt x="1296968" y="3081351"/>
                </a:cubicBezTo>
                <a:cubicBezTo>
                  <a:pt x="1287869" y="3067703"/>
                  <a:pt x="1276133" y="3055484"/>
                  <a:pt x="1269672" y="3040408"/>
                </a:cubicBezTo>
                <a:cubicBezTo>
                  <a:pt x="1262283" y="3023168"/>
                  <a:pt x="1262611" y="3003380"/>
                  <a:pt x="1256025" y="2985817"/>
                </a:cubicBezTo>
                <a:cubicBezTo>
                  <a:pt x="1249604" y="2968695"/>
                  <a:pt x="1217270" y="2906118"/>
                  <a:pt x="1201434" y="2890282"/>
                </a:cubicBezTo>
                <a:cubicBezTo>
                  <a:pt x="1189836" y="2878684"/>
                  <a:pt x="1175161" y="2870322"/>
                  <a:pt x="1160490" y="2862987"/>
                </a:cubicBezTo>
                <a:cubicBezTo>
                  <a:pt x="1127839" y="2846662"/>
                  <a:pt x="1086752" y="2833858"/>
                  <a:pt x="1051308" y="2822044"/>
                </a:cubicBezTo>
                <a:cubicBezTo>
                  <a:pt x="973971" y="2826593"/>
                  <a:pt x="894922" y="2818885"/>
                  <a:pt x="819296" y="2835691"/>
                </a:cubicBezTo>
                <a:cubicBezTo>
                  <a:pt x="805252" y="2838812"/>
                  <a:pt x="812083" y="2863768"/>
                  <a:pt x="805649" y="2876635"/>
                </a:cubicBezTo>
                <a:cubicBezTo>
                  <a:pt x="798314" y="2891306"/>
                  <a:pt x="785688" y="2902907"/>
                  <a:pt x="778353" y="2917578"/>
                </a:cubicBezTo>
                <a:cubicBezTo>
                  <a:pt x="767397" y="2939490"/>
                  <a:pt x="762014" y="2963905"/>
                  <a:pt x="751058" y="2985817"/>
                </a:cubicBezTo>
                <a:cubicBezTo>
                  <a:pt x="698141" y="3091650"/>
                  <a:pt x="744421" y="2964785"/>
                  <a:pt x="710114" y="3067703"/>
                </a:cubicBezTo>
                <a:cubicBezTo>
                  <a:pt x="607179" y="3033393"/>
                  <a:pt x="708532" y="3081114"/>
                  <a:pt x="655523" y="2890282"/>
                </a:cubicBezTo>
                <a:cubicBezTo>
                  <a:pt x="633176" y="2809835"/>
                  <a:pt x="614414" y="2812890"/>
                  <a:pt x="559989" y="2794748"/>
                </a:cubicBezTo>
                <a:cubicBezTo>
                  <a:pt x="523595" y="2803847"/>
                  <a:pt x="486063" y="2809224"/>
                  <a:pt x="450807" y="2822044"/>
                </a:cubicBezTo>
                <a:cubicBezTo>
                  <a:pt x="435392" y="2827649"/>
                  <a:pt x="425222" y="2843580"/>
                  <a:pt x="409864" y="2849339"/>
                </a:cubicBezTo>
                <a:cubicBezTo>
                  <a:pt x="388144" y="2857484"/>
                  <a:pt x="364129" y="2857361"/>
                  <a:pt x="341625" y="2862987"/>
                </a:cubicBezTo>
                <a:cubicBezTo>
                  <a:pt x="327668" y="2866476"/>
                  <a:pt x="314329" y="2872086"/>
                  <a:pt x="300681" y="2876635"/>
                </a:cubicBezTo>
                <a:cubicBezTo>
                  <a:pt x="291583" y="2894832"/>
                  <a:pt x="281400" y="2912526"/>
                  <a:pt x="273386" y="2931226"/>
                </a:cubicBezTo>
                <a:cubicBezTo>
                  <a:pt x="260487" y="2961323"/>
                  <a:pt x="260950" y="2990307"/>
                  <a:pt x="232443" y="3013112"/>
                </a:cubicBezTo>
                <a:cubicBezTo>
                  <a:pt x="221209" y="3022099"/>
                  <a:pt x="205147" y="3022211"/>
                  <a:pt x="191499" y="3026760"/>
                </a:cubicBezTo>
                <a:cubicBezTo>
                  <a:pt x="177851" y="3022211"/>
                  <a:pt x="162526" y="3021092"/>
                  <a:pt x="150556" y="3013112"/>
                </a:cubicBezTo>
                <a:cubicBezTo>
                  <a:pt x="112071" y="2987455"/>
                  <a:pt x="76713" y="2922819"/>
                  <a:pt x="55022" y="2890282"/>
                </a:cubicBezTo>
                <a:lnTo>
                  <a:pt x="27726" y="2849339"/>
                </a:lnTo>
                <a:cubicBezTo>
                  <a:pt x="32275" y="2808396"/>
                  <a:pt x="26074" y="2764758"/>
                  <a:pt x="41374" y="2726509"/>
                </a:cubicBezTo>
                <a:cubicBezTo>
                  <a:pt x="46717" y="2713152"/>
                  <a:pt x="68098" y="2715048"/>
                  <a:pt x="82317" y="2712861"/>
                </a:cubicBezTo>
                <a:cubicBezTo>
                  <a:pt x="127505" y="2705909"/>
                  <a:pt x="173302" y="2703763"/>
                  <a:pt x="218795" y="2699214"/>
                </a:cubicBezTo>
                <a:cubicBezTo>
                  <a:pt x="240631" y="2633707"/>
                  <a:pt x="253801" y="2612807"/>
                  <a:pt x="218795" y="2521793"/>
                </a:cubicBezTo>
                <a:cubicBezTo>
                  <a:pt x="210630" y="2500563"/>
                  <a:pt x="182713" y="2494071"/>
                  <a:pt x="164204" y="2480850"/>
                </a:cubicBezTo>
                <a:cubicBezTo>
                  <a:pt x="117903" y="2447778"/>
                  <a:pt x="133022" y="2456808"/>
                  <a:pt x="82317" y="2439906"/>
                </a:cubicBezTo>
                <a:cubicBezTo>
                  <a:pt x="86866" y="2421709"/>
                  <a:pt x="85560" y="2400922"/>
                  <a:pt x="95965" y="2385315"/>
                </a:cubicBezTo>
                <a:cubicBezTo>
                  <a:pt x="111083" y="2362638"/>
                  <a:pt x="154497" y="2352157"/>
                  <a:pt x="177852" y="2344372"/>
                </a:cubicBezTo>
                <a:cubicBezTo>
                  <a:pt x="207627" y="2255043"/>
                  <a:pt x="166272" y="2342717"/>
                  <a:pt x="232443" y="2289781"/>
                </a:cubicBezTo>
                <a:cubicBezTo>
                  <a:pt x="320633" y="2219229"/>
                  <a:pt x="197767" y="2269495"/>
                  <a:pt x="300681" y="2235190"/>
                </a:cubicBezTo>
                <a:cubicBezTo>
                  <a:pt x="309780" y="2216993"/>
                  <a:pt x="330854" y="2200739"/>
                  <a:pt x="327977" y="2180599"/>
                </a:cubicBezTo>
                <a:cubicBezTo>
                  <a:pt x="325212" y="2161242"/>
                  <a:pt x="260790" y="2122160"/>
                  <a:pt x="246090" y="2112360"/>
                </a:cubicBezTo>
                <a:cubicBezTo>
                  <a:pt x="222070" y="2040296"/>
                  <a:pt x="240422" y="2083385"/>
                  <a:pt x="177852" y="1989530"/>
                </a:cubicBezTo>
                <a:cubicBezTo>
                  <a:pt x="168753" y="1975882"/>
                  <a:pt x="155743" y="1964148"/>
                  <a:pt x="150556" y="1948587"/>
                </a:cubicBezTo>
                <a:lnTo>
                  <a:pt x="123261" y="1866700"/>
                </a:lnTo>
                <a:cubicBezTo>
                  <a:pt x="118712" y="1853052"/>
                  <a:pt x="113102" y="1839713"/>
                  <a:pt x="109613" y="1825757"/>
                </a:cubicBezTo>
                <a:lnTo>
                  <a:pt x="95965" y="1771166"/>
                </a:lnTo>
                <a:cubicBezTo>
                  <a:pt x="100514" y="1734772"/>
                  <a:pt x="97079" y="1696453"/>
                  <a:pt x="109613" y="1661984"/>
                </a:cubicBezTo>
                <a:cubicBezTo>
                  <a:pt x="122388" y="1626852"/>
                  <a:pt x="168292" y="1616952"/>
                  <a:pt x="191499" y="1593745"/>
                </a:cubicBezTo>
                <a:cubicBezTo>
                  <a:pt x="207583" y="1577661"/>
                  <a:pt x="217640" y="1556424"/>
                  <a:pt x="232443" y="1539154"/>
                </a:cubicBezTo>
                <a:cubicBezTo>
                  <a:pt x="311248" y="1447215"/>
                  <a:pt x="240360" y="1547752"/>
                  <a:pt x="300681" y="1457267"/>
                </a:cubicBezTo>
                <a:cubicBezTo>
                  <a:pt x="276735" y="1361478"/>
                  <a:pt x="304088" y="1440881"/>
                  <a:pt x="246090" y="1348085"/>
                </a:cubicBezTo>
                <a:cubicBezTo>
                  <a:pt x="235307" y="1330833"/>
                  <a:pt x="227058" y="1312085"/>
                  <a:pt x="218795" y="1293494"/>
                </a:cubicBezTo>
                <a:cubicBezTo>
                  <a:pt x="197897" y="1246473"/>
                  <a:pt x="192414" y="1205546"/>
                  <a:pt x="150556" y="1170664"/>
                </a:cubicBezTo>
                <a:cubicBezTo>
                  <a:pt x="139505" y="1161454"/>
                  <a:pt x="123261" y="1161566"/>
                  <a:pt x="109613" y="1157017"/>
                </a:cubicBezTo>
                <a:cubicBezTo>
                  <a:pt x="95965" y="1147918"/>
                  <a:pt x="80268" y="1141319"/>
                  <a:pt x="68670" y="1129721"/>
                </a:cubicBezTo>
                <a:cubicBezTo>
                  <a:pt x="51738" y="1112789"/>
                  <a:pt x="15932" y="1057438"/>
                  <a:pt x="431" y="1034187"/>
                </a:cubicBezTo>
                <a:cubicBezTo>
                  <a:pt x="4980" y="993244"/>
                  <a:pt x="0" y="950072"/>
                  <a:pt x="14078" y="911357"/>
                </a:cubicBezTo>
                <a:cubicBezTo>
                  <a:pt x="19684" y="895942"/>
                  <a:pt x="42421" y="894562"/>
                  <a:pt x="55022" y="884061"/>
                </a:cubicBezTo>
                <a:cubicBezTo>
                  <a:pt x="69849" y="871705"/>
                  <a:pt x="79906" y="853824"/>
                  <a:pt x="95965" y="843118"/>
                </a:cubicBezTo>
                <a:cubicBezTo>
                  <a:pt x="107935" y="835138"/>
                  <a:pt x="124041" y="835904"/>
                  <a:pt x="136908" y="829470"/>
                </a:cubicBezTo>
                <a:cubicBezTo>
                  <a:pt x="242735" y="776557"/>
                  <a:pt x="115884" y="822831"/>
                  <a:pt x="218795" y="788527"/>
                </a:cubicBezTo>
                <a:cubicBezTo>
                  <a:pt x="227893" y="774879"/>
                  <a:pt x="244279" y="763886"/>
                  <a:pt x="246090" y="747584"/>
                </a:cubicBezTo>
                <a:cubicBezTo>
                  <a:pt x="247996" y="730427"/>
                  <a:pt x="231879" y="650921"/>
                  <a:pt x="218795" y="624754"/>
                </a:cubicBezTo>
                <a:cubicBezTo>
                  <a:pt x="211459" y="610083"/>
                  <a:pt x="200192" y="597720"/>
                  <a:pt x="191499" y="583811"/>
                </a:cubicBezTo>
                <a:cubicBezTo>
                  <a:pt x="177440" y="561317"/>
                  <a:pt x="167819" y="535713"/>
                  <a:pt x="150556" y="515572"/>
                </a:cubicBezTo>
                <a:cubicBezTo>
                  <a:pt x="139881" y="503118"/>
                  <a:pt x="123261" y="497375"/>
                  <a:pt x="109613" y="488276"/>
                </a:cubicBezTo>
                <a:cubicBezTo>
                  <a:pt x="114162" y="456431"/>
                  <a:pt x="108875" y="421514"/>
                  <a:pt x="123261" y="392742"/>
                </a:cubicBezTo>
                <a:cubicBezTo>
                  <a:pt x="129695" y="379875"/>
                  <a:pt x="150248" y="382583"/>
                  <a:pt x="164204" y="379094"/>
                </a:cubicBezTo>
                <a:cubicBezTo>
                  <a:pt x="204894" y="368922"/>
                  <a:pt x="246091" y="360897"/>
                  <a:pt x="287034" y="351799"/>
                </a:cubicBezTo>
                <a:cubicBezTo>
                  <a:pt x="279461" y="238210"/>
                  <a:pt x="319669" y="164289"/>
                  <a:pt x="232443" y="106139"/>
                </a:cubicBezTo>
                <a:cubicBezTo>
                  <a:pt x="220473" y="98159"/>
                  <a:pt x="205147" y="97040"/>
                  <a:pt x="191499" y="92491"/>
                </a:cubicBezTo>
                <a:cubicBezTo>
                  <a:pt x="182401" y="78843"/>
                  <a:pt x="160987" y="67632"/>
                  <a:pt x="164204" y="51548"/>
                </a:cubicBezTo>
                <a:cubicBezTo>
                  <a:pt x="174514" y="0"/>
                  <a:pt x="259681" y="37139"/>
                  <a:pt x="273386" y="37900"/>
                </a:cubicBezTo>
                <a:cubicBezTo>
                  <a:pt x="332435" y="41180"/>
                  <a:pt x="391667" y="37900"/>
                  <a:pt x="450807" y="37900"/>
                </a:cubicBezTo>
              </a:path>
            </a:pathLst>
          </a:cu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8" name="Shape 4368"/>
        <p:cNvGrpSpPr/>
        <p:nvPr/>
      </p:nvGrpSpPr>
      <p:grpSpPr>
        <a:xfrm>
          <a:off x="0" y="0"/>
          <a:ext cx="0" cy="0"/>
          <a:chOff x="0" y="0"/>
          <a:chExt cx="0" cy="0"/>
        </a:xfrm>
      </p:grpSpPr>
      <p:sp>
        <p:nvSpPr>
          <p:cNvPr id="4369" name="Google Shape;4369;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Forwarding Hardware: Multiplexor Control</a:t>
            </a:r>
            <a:endParaRPr/>
          </a:p>
        </p:txBody>
      </p:sp>
      <p:sp>
        <p:nvSpPr>
          <p:cNvPr id="4370" name="Google Shape;4370;p83"/>
          <p:cNvSpPr txBox="1"/>
          <p:nvPr>
            <p:ph idx="1" type="body"/>
          </p:nvPr>
        </p:nvSpPr>
        <p:spPr>
          <a:xfrm>
            <a:off x="533400" y="2133600"/>
            <a:ext cx="8458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Mux control     Source     Explanation</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Forward</a:t>
            </a:r>
            <a:r>
              <a:rPr b="1" i="0" lang="en-US" sz="16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00      ID/EX        The first ALU operand comes from </a:t>
            </a:r>
            <a:r>
              <a:rPr b="0" i="0" lang="en-US" sz="1600" u="none">
                <a:solidFill>
                  <a:srgbClr val="C00000"/>
                </a:solidFill>
                <a:latin typeface="Arial"/>
                <a:ea typeface="Arial"/>
                <a:cs typeface="Arial"/>
                <a:sym typeface="Arial"/>
              </a:rPr>
              <a:t>the register file</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Forward</a:t>
            </a:r>
            <a:r>
              <a:rPr b="1" i="0" lang="en-US" sz="16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10      EX/MEM     The first ALU operand is forwarded from </a:t>
            </a:r>
            <a:r>
              <a:rPr b="0" i="0" lang="en-US" sz="1600" u="none">
                <a:solidFill>
                  <a:srgbClr val="002060"/>
                </a:solidFill>
                <a:latin typeface="Arial"/>
                <a:ea typeface="Arial"/>
                <a:cs typeface="Arial"/>
                <a:sym typeface="Arial"/>
              </a:rPr>
              <a:t>prior ALU result</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Forward</a:t>
            </a:r>
            <a:r>
              <a:rPr b="1" i="0" lang="en-US" sz="16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01      MEM/WB    The first ALU operand is forwarded from </a:t>
            </a:r>
            <a:r>
              <a:rPr b="0" i="0" lang="en-US" sz="1600" u="none">
                <a:solidFill>
                  <a:srgbClr val="C00000"/>
                </a:solidFill>
                <a:latin typeface="Arial"/>
                <a:ea typeface="Arial"/>
                <a:cs typeface="Arial"/>
                <a:sym typeface="Arial"/>
              </a:rPr>
              <a:t>data memory </a:t>
            </a:r>
            <a:endParaRPr/>
          </a:p>
          <a:p>
            <a:pPr indent="-342900" lvl="0" marL="342900" rtl="0" algn="l">
              <a:lnSpc>
                <a:spcPct val="100000"/>
              </a:lnSpc>
              <a:spcBef>
                <a:spcPts val="320"/>
              </a:spcBef>
              <a:spcAft>
                <a:spcPts val="0"/>
              </a:spcAft>
              <a:buClr>
                <a:srgbClr val="C00000"/>
              </a:buClr>
              <a:buSzPts val="1600"/>
              <a:buFont typeface="Arial"/>
              <a:buNone/>
            </a:pPr>
            <a:r>
              <a:rPr b="0" i="0" lang="en-US" sz="1600" u="none">
                <a:solidFill>
                  <a:srgbClr val="C00000"/>
                </a:solidFill>
                <a:latin typeface="Arial"/>
                <a:ea typeface="Arial"/>
                <a:cs typeface="Arial"/>
                <a:sym typeface="Arial"/>
              </a:rPr>
              <a:t>                                             or an earlier ALU result</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Forward</a:t>
            </a:r>
            <a:r>
              <a:rPr b="1" i="0" lang="en-US" sz="16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 00      ID/EX        The second ALU operand comes from the register file</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Forward</a:t>
            </a:r>
            <a:r>
              <a:rPr b="1" i="0" lang="en-US" sz="16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 10      EX/MEM     The second ALU operand is forwarded from prior ALU result</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Forward</a:t>
            </a:r>
            <a:r>
              <a:rPr b="1" i="0" lang="en-US" sz="16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 01      MEM/WB    The second ALU operand is forwarded from data memory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or an earlier ALU result</a:t>
            </a:r>
            <a:endParaRPr/>
          </a:p>
        </p:txBody>
      </p:sp>
      <p:sp>
        <p:nvSpPr>
          <p:cNvPr id="4371" name="Google Shape;4371;p83"/>
          <p:cNvSpPr txBox="1"/>
          <p:nvPr/>
        </p:nvSpPr>
        <p:spPr>
          <a:xfrm>
            <a:off x="3429000" y="5670550"/>
            <a:ext cx="3954462"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Depending on the selection in the rightmost multiplexor</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(see datapath with control diagram)</a:t>
            </a:r>
            <a:endParaRPr/>
          </a:p>
        </p:txBody>
      </p:sp>
      <p:sp>
        <p:nvSpPr>
          <p:cNvPr id="4372" name="Google Shape;4372;p83"/>
          <p:cNvSpPr/>
          <p:nvPr/>
        </p:nvSpPr>
        <p:spPr>
          <a:xfrm>
            <a:off x="5257800" y="4724400"/>
            <a:ext cx="482600" cy="914400"/>
          </a:xfrm>
          <a:custGeom>
            <a:rect b="b" l="l" r="r" t="t"/>
            <a:pathLst>
              <a:path extrusionOk="0" h="576" w="304">
                <a:moveTo>
                  <a:pt x="0" y="0"/>
                </a:moveTo>
                <a:cubicBezTo>
                  <a:pt x="136" y="48"/>
                  <a:pt x="272" y="96"/>
                  <a:pt x="288" y="192"/>
                </a:cubicBezTo>
                <a:cubicBezTo>
                  <a:pt x="304" y="288"/>
                  <a:pt x="200" y="432"/>
                  <a:pt x="96" y="576"/>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3" name="Google Shape;4373;p83"/>
          <p:cNvSpPr/>
          <p:nvPr/>
        </p:nvSpPr>
        <p:spPr>
          <a:xfrm>
            <a:off x="5257800" y="3276600"/>
            <a:ext cx="3124200" cy="2362200"/>
          </a:xfrm>
          <a:custGeom>
            <a:rect b="b" l="l" r="r" t="t"/>
            <a:pathLst>
              <a:path extrusionOk="0" h="1520" w="1720">
                <a:moveTo>
                  <a:pt x="0" y="176"/>
                </a:moveTo>
                <a:cubicBezTo>
                  <a:pt x="820" y="88"/>
                  <a:pt x="1640" y="0"/>
                  <a:pt x="1680" y="224"/>
                </a:cubicBezTo>
                <a:cubicBezTo>
                  <a:pt x="1720" y="448"/>
                  <a:pt x="980" y="984"/>
                  <a:pt x="240" y="152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7" name="Shape 4377"/>
        <p:cNvGrpSpPr/>
        <p:nvPr/>
      </p:nvGrpSpPr>
      <p:grpSpPr>
        <a:xfrm>
          <a:off x="0" y="0"/>
          <a:ext cx="0" cy="0"/>
          <a:chOff x="0" y="0"/>
          <a:chExt cx="0" cy="0"/>
        </a:xfrm>
      </p:grpSpPr>
      <p:sp>
        <p:nvSpPr>
          <p:cNvPr id="4378" name="Google Shape;4378;p84"/>
          <p:cNvSpPr txBox="1"/>
          <p:nvPr>
            <p:ph type="title"/>
          </p:nvPr>
        </p:nvSpPr>
        <p:spPr>
          <a:xfrm>
            <a:off x="381000" y="274637"/>
            <a:ext cx="8305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Data Hazard: Detection and Forwarding</a:t>
            </a:r>
            <a:endParaRPr/>
          </a:p>
        </p:txBody>
      </p:sp>
      <p:sp>
        <p:nvSpPr>
          <p:cNvPr id="4379" name="Google Shape;4379;p84"/>
          <p:cNvSpPr txBox="1"/>
          <p:nvPr>
            <p:ph idx="1" type="body"/>
          </p:nvPr>
        </p:nvSpPr>
        <p:spPr>
          <a:xfrm>
            <a:off x="381000" y="1371600"/>
            <a:ext cx="80772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Forwarding unit determines multiplexor control according to the following rules:</a:t>
            </a:r>
            <a:endParaRPr/>
          </a:p>
          <a:p>
            <a:pPr indent="-609600" lvl="0" marL="6096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609600" lvl="0" marL="609600" rtl="0" algn="l">
              <a:lnSpc>
                <a:spcPct val="90000"/>
              </a:lnSpc>
              <a:spcBef>
                <a:spcPts val="360"/>
              </a:spcBef>
              <a:spcAft>
                <a:spcPts val="0"/>
              </a:spcAft>
              <a:buClr>
                <a:schemeClr val="dk1"/>
              </a:buClr>
              <a:buSzPts val="1800"/>
              <a:buFont typeface="Noto Sans Symbols"/>
              <a:buAutoNum type="arabicPeriod"/>
            </a:pPr>
            <a:r>
              <a:rPr b="1" i="0" lang="en-US" sz="1800" u="none">
                <a:solidFill>
                  <a:schemeClr val="dk1"/>
                </a:solidFill>
                <a:latin typeface="Arial"/>
                <a:ea typeface="Arial"/>
                <a:cs typeface="Arial"/>
                <a:sym typeface="Arial"/>
              </a:rPr>
              <a:t>EX hazard</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if (  EX/MEM.RegWrite                                      // if there is a write…</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EX/MEM.RegisterRd ≠ 0 )                   // to a non-$0 register…</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EX/MEM.RegisterRd = ID/EX.RegisterR</a:t>
            </a:r>
            <a:r>
              <a:rPr b="1" i="0" lang="en-US" sz="1800" u="none">
                <a:solidFill>
                  <a:schemeClr val="accent2"/>
                </a:solidFill>
                <a:latin typeface="Arial"/>
                <a:ea typeface="Arial"/>
                <a:cs typeface="Arial"/>
                <a:sym typeface="Arial"/>
              </a:rPr>
              <a:t>s</a:t>
            </a:r>
            <a:r>
              <a:rPr b="0" i="0" lang="en-US" sz="1800" u="none">
                <a:solidFill>
                  <a:schemeClr val="dk1"/>
                </a:solidFill>
                <a:latin typeface="Arial"/>
                <a:ea typeface="Arial"/>
                <a:cs typeface="Arial"/>
                <a:sym typeface="Arial"/>
              </a:rPr>
              <a:t> ) )  // matches,  then  ForwardA = 10</a:t>
            </a:r>
            <a:endParaRPr/>
          </a:p>
          <a:p>
            <a:pPr indent="-495300" lvl="0" marL="609600" rtl="0" algn="l">
              <a:lnSpc>
                <a:spcPct val="90000"/>
              </a:lnSpc>
              <a:spcBef>
                <a:spcPts val="36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if (  EX/MEM.RegWrite                                        // if there is a write…</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EX/MEM.RegisterRd ≠ 0 )                    // to a non-$0 register…</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EX/MEM.RegisterRd = ID/EX.RegisterR</a:t>
            </a:r>
            <a:r>
              <a:rPr b="1" i="0" lang="en-US" sz="1800" u="none">
                <a:solidFill>
                  <a:schemeClr val="accent2"/>
                </a:solidFill>
                <a:latin typeface="Arial"/>
                <a:ea typeface="Arial"/>
                <a:cs typeface="Arial"/>
                <a:sym typeface="Arial"/>
              </a:rPr>
              <a:t>t</a:t>
            </a:r>
            <a:r>
              <a:rPr b="0" i="0" lang="en-US" sz="1800" u="none">
                <a:solidFill>
                  <a:schemeClr val="dk1"/>
                </a:solidFill>
                <a:latin typeface="Arial"/>
                <a:ea typeface="Arial"/>
                <a:cs typeface="Arial"/>
                <a:sym typeface="Arial"/>
              </a:rPr>
              <a:t> ) )  // matches then… ForwardB = 10</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3" name="Shape 4383"/>
        <p:cNvGrpSpPr/>
        <p:nvPr/>
      </p:nvGrpSpPr>
      <p:grpSpPr>
        <a:xfrm>
          <a:off x="0" y="0"/>
          <a:ext cx="0" cy="0"/>
          <a:chOff x="0" y="0"/>
          <a:chExt cx="0" cy="0"/>
        </a:xfrm>
      </p:grpSpPr>
      <p:sp>
        <p:nvSpPr>
          <p:cNvPr id="4384" name="Google Shape;4384;p85"/>
          <p:cNvSpPr txBox="1"/>
          <p:nvPr>
            <p:ph type="title"/>
          </p:nvPr>
        </p:nvSpPr>
        <p:spPr>
          <a:xfrm>
            <a:off x="533400" y="304800"/>
            <a:ext cx="841057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Data Hazard: Detection and Forwarding</a:t>
            </a:r>
            <a:endParaRPr/>
          </a:p>
        </p:txBody>
      </p:sp>
      <p:sp>
        <p:nvSpPr>
          <p:cNvPr id="4385" name="Google Shape;4385;p85"/>
          <p:cNvSpPr txBox="1"/>
          <p:nvPr>
            <p:ph idx="1" type="body"/>
          </p:nvPr>
        </p:nvSpPr>
        <p:spPr>
          <a:xfrm>
            <a:off x="304800" y="1295400"/>
            <a:ext cx="88392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1800"/>
              <a:buFont typeface="Noto Sans Symbols"/>
              <a:buAutoNum type="arabicPeriod" startAt="2"/>
            </a:pPr>
            <a:r>
              <a:rPr b="1" i="0" lang="en-US" sz="1800" u="none">
                <a:solidFill>
                  <a:schemeClr val="dk1"/>
                </a:solidFill>
                <a:latin typeface="Arial"/>
                <a:ea typeface="Arial"/>
                <a:cs typeface="Arial"/>
                <a:sym typeface="Arial"/>
              </a:rPr>
              <a:t>MEM hazard</a:t>
            </a:r>
            <a:endParaRPr/>
          </a:p>
          <a:p>
            <a:pPr indent="-609600" lvl="0" marL="609600" rtl="0" algn="l">
              <a:lnSpc>
                <a:spcPct val="90000"/>
              </a:lnSpc>
              <a:spcBef>
                <a:spcPts val="36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if (         MEM/WB.RegWrite                                     // if there is a write…</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MEM/WB.RegisterRd ≠ 0 )                           // to a non-$0 register…</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EX/MEM.RegisterRd ≠ ID/EX.RegisterRs )  // and not already a //register match with earlier pipeline register…</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MEM/WB.RegisterRd = ID/EX.RegisterRs ) )  // but match with later //pipeline register, then…</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ForwardA = 01</a:t>
            </a:r>
            <a:endParaRPr/>
          </a:p>
          <a:p>
            <a:pPr indent="-609600" lvl="0" marL="60960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if (         MEM/WB.RegWrite                                     // if there is a write…</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MEM/WB.RegisterRd ≠ 0 )                           // to a non-$0 register…</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EX/MEM.RegisterRd ≠ ID/EX.RegisterRt )      // and not already a </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register match with earlier pipeline register…</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and ( MEM/WB.RegisterRd = ID/EX.RegisterRt ) )  // but match with later pipeline register, then…</a:t>
            </a:r>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ForwardB = 01</a:t>
            </a:r>
            <a:endParaRPr/>
          </a:p>
          <a:p>
            <a:pPr indent="-609600" lvl="0" marL="60960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609600" lvl="0" marL="6096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p:txBody>
      </p:sp>
      <p:sp>
        <p:nvSpPr>
          <p:cNvPr id="4386" name="Google Shape;4386;p85"/>
          <p:cNvSpPr txBox="1"/>
          <p:nvPr/>
        </p:nvSpPr>
        <p:spPr>
          <a:xfrm>
            <a:off x="812800" y="6053137"/>
            <a:ext cx="66548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This check is necessary, e.g., for sequences such as </a:t>
            </a:r>
            <a:r>
              <a:rPr b="0" i="0" lang="en-US" sz="1200" u="none">
                <a:solidFill>
                  <a:schemeClr val="dk1"/>
                </a:solidFill>
                <a:latin typeface="Times New Roman"/>
                <a:ea typeface="Times New Roman"/>
                <a:cs typeface="Times New Roman"/>
                <a:sym typeface="Times New Roman"/>
              </a:rPr>
              <a:t>add $1, $1, $2; add $1, $1, $3; add $1, $1, $4;</a:t>
            </a: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(array summing…), where an earlier pipeline (EX/MEM) register has more recent data</a:t>
            </a:r>
            <a:endParaRPr/>
          </a:p>
        </p:txBody>
      </p:sp>
      <p:sp>
        <p:nvSpPr>
          <p:cNvPr id="4387" name="Google Shape;4387;p85"/>
          <p:cNvSpPr/>
          <p:nvPr/>
        </p:nvSpPr>
        <p:spPr>
          <a:xfrm>
            <a:off x="304800" y="2971800"/>
            <a:ext cx="609600" cy="3352800"/>
          </a:xfrm>
          <a:custGeom>
            <a:rect b="b" l="l" r="r" t="t"/>
            <a:pathLst>
              <a:path extrusionOk="0" h="2352" w="464">
                <a:moveTo>
                  <a:pt x="464" y="0"/>
                </a:moveTo>
                <a:cubicBezTo>
                  <a:pt x="264" y="428"/>
                  <a:pt x="64" y="856"/>
                  <a:pt x="32" y="1248"/>
                </a:cubicBezTo>
                <a:cubicBezTo>
                  <a:pt x="0" y="1640"/>
                  <a:pt x="136" y="1996"/>
                  <a:pt x="272" y="235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8" name="Google Shape;4388;p85"/>
          <p:cNvSpPr/>
          <p:nvPr/>
        </p:nvSpPr>
        <p:spPr>
          <a:xfrm>
            <a:off x="609600" y="5257800"/>
            <a:ext cx="457200" cy="914400"/>
          </a:xfrm>
          <a:custGeom>
            <a:rect b="b" l="l" r="r" t="t"/>
            <a:pathLst>
              <a:path extrusionOk="0" h="912" w="272">
                <a:moveTo>
                  <a:pt x="272" y="0"/>
                </a:moveTo>
                <a:cubicBezTo>
                  <a:pt x="168" y="116"/>
                  <a:pt x="64" y="232"/>
                  <a:pt x="32" y="384"/>
                </a:cubicBezTo>
                <a:cubicBezTo>
                  <a:pt x="0" y="536"/>
                  <a:pt x="40" y="724"/>
                  <a:pt x="80" y="91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3" name="Shape 4393"/>
        <p:cNvGrpSpPr/>
        <p:nvPr/>
      </p:nvGrpSpPr>
      <p:grpSpPr>
        <a:xfrm>
          <a:off x="0" y="0"/>
          <a:ext cx="0" cy="0"/>
          <a:chOff x="0" y="0"/>
          <a:chExt cx="0" cy="0"/>
        </a:xfrm>
      </p:grpSpPr>
      <p:sp>
        <p:nvSpPr>
          <p:cNvPr id="4394" name="Google Shape;4394;p86"/>
          <p:cNvSpPr txBox="1"/>
          <p:nvPr>
            <p:ph type="title"/>
          </p:nvPr>
        </p:nvSpPr>
        <p:spPr>
          <a:xfrm>
            <a:off x="381000" y="304800"/>
            <a:ext cx="8562975" cy="8382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Forwarding Hardware with Control</a:t>
            </a:r>
            <a:endParaRPr/>
          </a:p>
        </p:txBody>
      </p:sp>
      <p:pic>
        <p:nvPicPr>
          <p:cNvPr descr="F0640" id="4395" name="Google Shape;4395;p86"/>
          <p:cNvPicPr preferRelativeResize="0"/>
          <p:nvPr/>
        </p:nvPicPr>
        <p:blipFill rotWithShape="1">
          <a:blip r:embed="rId3">
            <a:alphaModFix/>
          </a:blip>
          <a:srcRect b="0" l="0" r="0" t="0"/>
          <a:stretch/>
        </p:blipFill>
        <p:spPr>
          <a:xfrm>
            <a:off x="228600" y="1447800"/>
            <a:ext cx="8610600" cy="4397375"/>
          </a:xfrm>
          <a:prstGeom prst="rect">
            <a:avLst/>
          </a:prstGeom>
          <a:noFill/>
          <a:ln>
            <a:noFill/>
          </a:ln>
        </p:spPr>
      </p:pic>
      <p:sp>
        <p:nvSpPr>
          <p:cNvPr id="4396" name="Google Shape;4396;p86"/>
          <p:cNvSpPr txBox="1"/>
          <p:nvPr/>
        </p:nvSpPr>
        <p:spPr>
          <a:xfrm>
            <a:off x="1066800" y="5791200"/>
            <a:ext cx="7504112"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Datapath with forwarding hardware and control wires – certain details,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e.g., branching hardware, are omitted to simplify the drawing</a:t>
            </a:r>
            <a:endParaRPr/>
          </a:p>
        </p:txBody>
      </p:sp>
      <p:sp>
        <p:nvSpPr>
          <p:cNvPr id="4397" name="Google Shape;4397;p86"/>
          <p:cNvSpPr txBox="1"/>
          <p:nvPr/>
        </p:nvSpPr>
        <p:spPr>
          <a:xfrm>
            <a:off x="1066800" y="6292850"/>
            <a:ext cx="74342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a:solidFill>
                  <a:schemeClr val="hlink"/>
                </a:solidFill>
                <a:latin typeface="Tahoma"/>
                <a:ea typeface="Tahoma"/>
                <a:cs typeface="Tahoma"/>
                <a:sym typeface="Tahoma"/>
              </a:rPr>
              <a:t>Note: so far we have only handled forwarding to R-type instructions…!</a:t>
            </a:r>
            <a:endParaRPr/>
          </a:p>
        </p:txBody>
      </p:sp>
      <p:sp>
        <p:nvSpPr>
          <p:cNvPr id="4398" name="Google Shape;4398;p86"/>
          <p:cNvSpPr txBox="1"/>
          <p:nvPr/>
        </p:nvSpPr>
        <p:spPr>
          <a:xfrm>
            <a:off x="4860925" y="1057275"/>
            <a:ext cx="3673475"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Called forwarding unit, not hazard detection unit, </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because once data is forwarded there is no hazard!</a:t>
            </a:r>
            <a:endParaRPr/>
          </a:p>
        </p:txBody>
      </p:sp>
      <p:sp>
        <p:nvSpPr>
          <p:cNvPr id="4399" name="Google Shape;4399;p86"/>
          <p:cNvSpPr/>
          <p:nvPr/>
        </p:nvSpPr>
        <p:spPr>
          <a:xfrm>
            <a:off x="5867400" y="1524000"/>
            <a:ext cx="1524000" cy="3429000"/>
          </a:xfrm>
          <a:custGeom>
            <a:rect b="b" l="l" r="r" t="t"/>
            <a:pathLst>
              <a:path extrusionOk="0" h="2160" w="960">
                <a:moveTo>
                  <a:pt x="864" y="0"/>
                </a:moveTo>
                <a:cubicBezTo>
                  <a:pt x="912" y="252"/>
                  <a:pt x="960" y="504"/>
                  <a:pt x="816" y="864"/>
                </a:cubicBezTo>
                <a:cubicBezTo>
                  <a:pt x="672" y="1224"/>
                  <a:pt x="336" y="1692"/>
                  <a:pt x="0" y="216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3" name="Shape 4403"/>
        <p:cNvGrpSpPr/>
        <p:nvPr/>
      </p:nvGrpSpPr>
      <p:grpSpPr>
        <a:xfrm>
          <a:off x="0" y="0"/>
          <a:ext cx="0" cy="0"/>
          <a:chOff x="0" y="0"/>
          <a:chExt cx="0" cy="0"/>
        </a:xfrm>
      </p:grpSpPr>
      <p:pic>
        <p:nvPicPr>
          <p:cNvPr descr="F0641" id="4404" name="Google Shape;4404;p87"/>
          <p:cNvPicPr preferRelativeResize="0"/>
          <p:nvPr/>
        </p:nvPicPr>
        <p:blipFill rotWithShape="1">
          <a:blip r:embed="rId3">
            <a:alphaModFix/>
          </a:blip>
          <a:srcRect b="0" l="0" r="0" t="0"/>
          <a:stretch/>
        </p:blipFill>
        <p:spPr>
          <a:xfrm>
            <a:off x="2819400" y="152400"/>
            <a:ext cx="5686425" cy="6542087"/>
          </a:xfrm>
          <a:prstGeom prst="rect">
            <a:avLst/>
          </a:prstGeom>
          <a:noFill/>
          <a:ln>
            <a:noFill/>
          </a:ln>
        </p:spPr>
      </p:pic>
      <p:sp>
        <p:nvSpPr>
          <p:cNvPr id="4405" name="Google Shape;4405;p87"/>
          <p:cNvSpPr txBox="1"/>
          <p:nvPr>
            <p:ph type="title"/>
          </p:nvPr>
        </p:nvSpPr>
        <p:spPr>
          <a:xfrm>
            <a:off x="228600" y="304800"/>
            <a:ext cx="3048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Forwarding</a:t>
            </a:r>
            <a:endParaRPr/>
          </a:p>
        </p:txBody>
      </p:sp>
      <p:sp>
        <p:nvSpPr>
          <p:cNvPr id="4406" name="Google Shape;4406;p87"/>
          <p:cNvSpPr txBox="1"/>
          <p:nvPr/>
        </p:nvSpPr>
        <p:spPr>
          <a:xfrm>
            <a:off x="466725" y="3886200"/>
            <a:ext cx="1895475"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sub </a:t>
            </a:r>
            <a:r>
              <a:rPr b="0" i="0" lang="en-US" sz="1600" u="none">
                <a:solidFill>
                  <a:schemeClr val="hlink"/>
                </a:solidFill>
                <a:latin typeface="Courier New"/>
                <a:ea typeface="Courier New"/>
                <a:cs typeface="Courier New"/>
                <a:sym typeface="Courier New"/>
              </a:rPr>
              <a:t>$2</a:t>
            </a:r>
            <a:r>
              <a:rPr b="0" i="0" lang="en-US" sz="1600" u="none">
                <a:solidFill>
                  <a:schemeClr val="dk1"/>
                </a:solidFill>
                <a:latin typeface="Courier New"/>
                <a:ea typeface="Courier New"/>
                <a:cs typeface="Courier New"/>
                <a:sym typeface="Courier New"/>
              </a:rPr>
              <a:t>, $1, $3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a:t>
            </a:r>
            <a:r>
              <a:rPr b="0" i="0" lang="en-US" sz="1600" u="none">
                <a:solidFill>
                  <a:schemeClr val="hlink"/>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a:t>
            </a:r>
            <a:r>
              <a:rPr b="0" i="0" lang="en-US" sz="1600" u="none">
                <a:solidFill>
                  <a:schemeClr val="hlink"/>
                </a:solidFill>
                <a:latin typeface="Courier New"/>
                <a:ea typeface="Courier New"/>
                <a:cs typeface="Courier New"/>
                <a:sym typeface="Courier New"/>
              </a:rPr>
              <a:t>$2</a:t>
            </a:r>
            <a:r>
              <a:rPr b="0" i="0" lang="en-US" sz="1600" u="none">
                <a:solidFill>
                  <a:schemeClr val="dk1"/>
                </a:solidFill>
                <a:latin typeface="Courier New"/>
                <a:ea typeface="Courier New"/>
                <a:cs typeface="Courier New"/>
                <a:sym typeface="Courier New"/>
              </a:rPr>
              <a:t>,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a:t>
            </a:r>
            <a:r>
              <a:rPr b="0" i="0" lang="en-US" sz="1600" u="none">
                <a:solidFill>
                  <a:schemeClr val="hlink"/>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a:t>
            </a:r>
            <a:r>
              <a:rPr b="0" i="0" lang="en-US" sz="1600" u="none">
                <a:solidFill>
                  <a:schemeClr val="hlink"/>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a:t>
            </a:r>
            <a:r>
              <a:rPr b="0" i="0" lang="en-US" sz="1600" u="none">
                <a:solidFill>
                  <a:schemeClr val="hlink"/>
                </a:solidFill>
                <a:latin typeface="Courier New"/>
                <a:ea typeface="Courier New"/>
                <a:cs typeface="Courier New"/>
                <a:sym typeface="Courier New"/>
              </a:rPr>
              <a:t>$2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a:t>
            </a:r>
            <a:r>
              <a:rPr b="0" i="0" lang="en-US" sz="1600" u="none">
                <a:solidFill>
                  <a:schemeClr val="hlink"/>
                </a:solidFill>
                <a:latin typeface="Courier New"/>
                <a:ea typeface="Courier New"/>
                <a:cs typeface="Courier New"/>
                <a:sym typeface="Courier New"/>
              </a:rPr>
              <a:t>$2</a:t>
            </a:r>
            <a:endParaRPr/>
          </a:p>
        </p:txBody>
      </p:sp>
      <p:sp>
        <p:nvSpPr>
          <p:cNvPr id="4407" name="Google Shape;4407;p87"/>
          <p:cNvSpPr txBox="1"/>
          <p:nvPr>
            <p:ph idx="1" type="body"/>
          </p:nvPr>
        </p:nvSpPr>
        <p:spPr>
          <a:xfrm>
            <a:off x="417512" y="3011487"/>
            <a:ext cx="8269287" cy="41513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Execution </a:t>
            </a:r>
            <a:endParaRPr/>
          </a:p>
          <a:p>
            <a:pPr indent="-342900" lvl="0" marL="342900" rtl="0" algn="l">
              <a:lnSpc>
                <a:spcPct val="90000"/>
              </a:lnSpc>
              <a:spcBef>
                <a:spcPts val="36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example:</a:t>
            </a:r>
            <a:br>
              <a:rPr b="0" i="0" lang="en-US" sz="1600" u="none">
                <a:solidFill>
                  <a:schemeClr val="dk1"/>
                </a:solidFill>
                <a:latin typeface="Arial"/>
                <a:ea typeface="Arial"/>
                <a:cs typeface="Arial"/>
                <a:sym typeface="Arial"/>
              </a:rPr>
            </a:br>
            <a:br>
              <a:rPr b="0" i="0" lang="en-US" sz="16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endParaRPr/>
          </a:p>
          <a:p>
            <a:pPr indent="-342900" lvl="0" marL="342900" rtl="0" algn="l">
              <a:lnSpc>
                <a:spcPct val="90000"/>
              </a:lnSpc>
              <a:spcBef>
                <a:spcPts val="36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a:t>
            </a:r>
            <a:endParaRPr/>
          </a:p>
        </p:txBody>
      </p:sp>
      <p:sp>
        <p:nvSpPr>
          <p:cNvPr id="4408" name="Google Shape;4408;p87"/>
          <p:cNvSpPr txBox="1"/>
          <p:nvPr/>
        </p:nvSpPr>
        <p:spPr>
          <a:xfrm>
            <a:off x="2286000" y="27876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3</a:t>
            </a:r>
            <a:endParaRPr/>
          </a:p>
        </p:txBody>
      </p:sp>
      <p:sp>
        <p:nvSpPr>
          <p:cNvPr id="4409" name="Google Shape;4409;p87"/>
          <p:cNvSpPr txBox="1"/>
          <p:nvPr/>
        </p:nvSpPr>
        <p:spPr>
          <a:xfrm>
            <a:off x="2230437" y="609600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4</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3" name="Shape 4413"/>
        <p:cNvGrpSpPr/>
        <p:nvPr/>
      </p:nvGrpSpPr>
      <p:grpSpPr>
        <a:xfrm>
          <a:off x="0" y="0"/>
          <a:ext cx="0" cy="0"/>
          <a:chOff x="0" y="0"/>
          <a:chExt cx="0" cy="0"/>
        </a:xfrm>
      </p:grpSpPr>
      <p:sp>
        <p:nvSpPr>
          <p:cNvPr id="4414" name="Google Shape;4414;p88"/>
          <p:cNvSpPr txBox="1"/>
          <p:nvPr>
            <p:ph idx="1" type="body"/>
          </p:nvPr>
        </p:nvSpPr>
        <p:spPr>
          <a:xfrm>
            <a:off x="457200" y="2590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Execution</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example</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(cont.):</a:t>
            </a:r>
            <a:endParaRPr/>
          </a:p>
        </p:txBody>
      </p:sp>
      <p:pic>
        <p:nvPicPr>
          <p:cNvPr descr="F0642" id="4415" name="Google Shape;4415;p88"/>
          <p:cNvPicPr preferRelativeResize="0"/>
          <p:nvPr/>
        </p:nvPicPr>
        <p:blipFill rotWithShape="1">
          <a:blip r:embed="rId3">
            <a:alphaModFix/>
          </a:blip>
          <a:srcRect b="0" l="0" r="0" t="0"/>
          <a:stretch/>
        </p:blipFill>
        <p:spPr>
          <a:xfrm>
            <a:off x="2897187" y="158750"/>
            <a:ext cx="5713412" cy="6540500"/>
          </a:xfrm>
          <a:prstGeom prst="rect">
            <a:avLst/>
          </a:prstGeom>
          <a:noFill/>
          <a:ln>
            <a:noFill/>
          </a:ln>
        </p:spPr>
      </p:pic>
      <p:sp>
        <p:nvSpPr>
          <p:cNvPr id="4416" name="Google Shape;4416;p88"/>
          <p:cNvSpPr txBox="1"/>
          <p:nvPr/>
        </p:nvSpPr>
        <p:spPr>
          <a:xfrm>
            <a:off x="466725" y="3886200"/>
            <a:ext cx="1895475"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sub </a:t>
            </a:r>
            <a:r>
              <a:rPr b="0" i="0" lang="en-US" sz="1600" u="none">
                <a:solidFill>
                  <a:schemeClr val="hlink"/>
                </a:solidFill>
                <a:latin typeface="Courier New"/>
                <a:ea typeface="Courier New"/>
                <a:cs typeface="Courier New"/>
                <a:sym typeface="Courier New"/>
              </a:rPr>
              <a:t>$2</a:t>
            </a:r>
            <a:r>
              <a:rPr b="0" i="0" lang="en-US" sz="1600" u="none">
                <a:solidFill>
                  <a:schemeClr val="dk1"/>
                </a:solidFill>
                <a:latin typeface="Courier New"/>
                <a:ea typeface="Courier New"/>
                <a:cs typeface="Courier New"/>
                <a:sym typeface="Courier New"/>
              </a:rPr>
              <a:t>, $1, $3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a:t>
            </a:r>
            <a:r>
              <a:rPr b="0" i="0" lang="en-US" sz="1600" u="none">
                <a:solidFill>
                  <a:schemeClr val="hlink"/>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a:t>
            </a:r>
            <a:r>
              <a:rPr b="0" i="0" lang="en-US" sz="1600" u="none">
                <a:solidFill>
                  <a:schemeClr val="hlink"/>
                </a:solidFill>
                <a:latin typeface="Courier New"/>
                <a:ea typeface="Courier New"/>
                <a:cs typeface="Courier New"/>
                <a:sym typeface="Courier New"/>
              </a:rPr>
              <a:t>$2</a:t>
            </a:r>
            <a:r>
              <a:rPr b="0" i="0" lang="en-US" sz="1600" u="none">
                <a:solidFill>
                  <a:schemeClr val="dk1"/>
                </a:solidFill>
                <a:latin typeface="Courier New"/>
                <a:ea typeface="Courier New"/>
                <a:cs typeface="Courier New"/>
                <a:sym typeface="Courier New"/>
              </a:rPr>
              <a:t>,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a:t>
            </a:r>
            <a:r>
              <a:rPr b="0" i="0" lang="en-US" sz="1600" u="none">
                <a:solidFill>
                  <a:schemeClr val="hlink"/>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a:t>
            </a:r>
            <a:r>
              <a:rPr b="0" i="0" lang="en-US" sz="1600" u="none">
                <a:solidFill>
                  <a:schemeClr val="hlink"/>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a:t>
            </a:r>
            <a:r>
              <a:rPr b="0" i="0" lang="en-US" sz="1600" u="none">
                <a:solidFill>
                  <a:schemeClr val="hlink"/>
                </a:solidFill>
                <a:latin typeface="Courier New"/>
                <a:ea typeface="Courier New"/>
                <a:cs typeface="Courier New"/>
                <a:sym typeface="Courier New"/>
              </a:rPr>
              <a:t>$2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a:t>
            </a:r>
            <a:r>
              <a:rPr b="0" i="0" lang="en-US" sz="1600" u="none">
                <a:solidFill>
                  <a:schemeClr val="hlink"/>
                </a:solidFill>
                <a:latin typeface="Courier New"/>
                <a:ea typeface="Courier New"/>
                <a:cs typeface="Courier New"/>
                <a:sym typeface="Courier New"/>
              </a:rPr>
              <a:t>$2</a:t>
            </a:r>
            <a:endParaRPr/>
          </a:p>
        </p:txBody>
      </p:sp>
      <p:sp>
        <p:nvSpPr>
          <p:cNvPr id="4417" name="Google Shape;4417;p88"/>
          <p:cNvSpPr txBox="1"/>
          <p:nvPr/>
        </p:nvSpPr>
        <p:spPr>
          <a:xfrm>
            <a:off x="2286000" y="27876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5</a:t>
            </a:r>
            <a:endParaRPr/>
          </a:p>
        </p:txBody>
      </p:sp>
      <p:sp>
        <p:nvSpPr>
          <p:cNvPr id="4418" name="Google Shape;4418;p88"/>
          <p:cNvSpPr txBox="1"/>
          <p:nvPr/>
        </p:nvSpPr>
        <p:spPr>
          <a:xfrm>
            <a:off x="2209800" y="609600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6</a:t>
            </a:r>
            <a:endParaRPr/>
          </a:p>
        </p:txBody>
      </p:sp>
      <p:sp>
        <p:nvSpPr>
          <p:cNvPr id="4419" name="Google Shape;4419;p88"/>
          <p:cNvSpPr txBox="1"/>
          <p:nvPr>
            <p:ph type="title"/>
          </p:nvPr>
        </p:nvSpPr>
        <p:spPr>
          <a:xfrm>
            <a:off x="228600" y="304800"/>
            <a:ext cx="3048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Forwarding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4" name="Shape 4424"/>
        <p:cNvGrpSpPr/>
        <p:nvPr/>
      </p:nvGrpSpPr>
      <p:grpSpPr>
        <a:xfrm>
          <a:off x="0" y="0"/>
          <a:ext cx="0" cy="0"/>
          <a:chOff x="0" y="0"/>
          <a:chExt cx="0" cy="0"/>
        </a:xfrm>
      </p:grpSpPr>
      <p:sp>
        <p:nvSpPr>
          <p:cNvPr id="4425" name="Google Shape;4425;p89"/>
          <p:cNvSpPr txBox="1"/>
          <p:nvPr/>
        </p:nvSpPr>
        <p:spPr>
          <a:xfrm>
            <a:off x="225425" y="312737"/>
            <a:ext cx="31194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26" name="Google Shape;4426;p89"/>
          <p:cNvSpPr txBox="1"/>
          <p:nvPr>
            <p:ph idx="1" type="body"/>
          </p:nvPr>
        </p:nvSpPr>
        <p:spPr>
          <a:xfrm>
            <a:off x="609600" y="1295400"/>
            <a:ext cx="8001000" cy="41910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Load word can cause a hazard:</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An instruction tries to read a register following a load instruction that writes to the same register</a:t>
            </a:r>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Therefore, we need a </a:t>
            </a:r>
            <a:r>
              <a:rPr b="1" i="1" lang="en-US" sz="2800" u="none">
                <a:solidFill>
                  <a:schemeClr val="dk1"/>
                </a:solidFill>
                <a:latin typeface="Arial"/>
                <a:ea typeface="Arial"/>
                <a:cs typeface="Arial"/>
                <a:sym typeface="Arial"/>
              </a:rPr>
              <a:t>hazard detection unit</a:t>
            </a:r>
            <a:r>
              <a:rPr b="1" i="0" lang="en-US" sz="2800" u="none">
                <a:solidFill>
                  <a:schemeClr val="dk1"/>
                </a:solidFill>
                <a:latin typeface="Arial"/>
                <a:ea typeface="Arial"/>
                <a:cs typeface="Arial"/>
                <a:sym typeface="Arial"/>
              </a:rPr>
              <a:t> to </a:t>
            </a:r>
            <a:r>
              <a:rPr b="1" i="1" lang="en-US" sz="2800" u="none">
                <a:solidFill>
                  <a:schemeClr val="dk1"/>
                </a:solidFill>
                <a:latin typeface="Arial"/>
                <a:ea typeface="Arial"/>
                <a:cs typeface="Arial"/>
                <a:sym typeface="Arial"/>
              </a:rPr>
              <a:t>stall </a:t>
            </a:r>
            <a:r>
              <a:rPr b="1" i="0" lang="en-US" sz="2800" u="none">
                <a:solidFill>
                  <a:schemeClr val="dk1"/>
                </a:solidFill>
                <a:latin typeface="Arial"/>
                <a:ea typeface="Arial"/>
                <a:cs typeface="Arial"/>
                <a:sym typeface="Arial"/>
              </a:rPr>
              <a:t>the pipeline after the load instruction </a:t>
            </a:r>
            <a:endParaRPr/>
          </a:p>
          <a:p>
            <a:pPr indent="-1714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1" marL="742950" rtl="0" algn="l">
              <a:lnSpc>
                <a:spcPct val="90000"/>
              </a:lnSpc>
              <a:spcBef>
                <a:spcPts val="40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427" name="Google Shape;4427;p89"/>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Data Hazards and Stalls</a:t>
            </a:r>
            <a:endParaRPr/>
          </a:p>
        </p:txBody>
      </p:sp>
      <p:pic>
        <p:nvPicPr>
          <p:cNvPr id="4428" name="Google Shape;4428;p89"/>
          <p:cNvPicPr preferRelativeResize="0"/>
          <p:nvPr/>
        </p:nvPicPr>
        <p:blipFill rotWithShape="1">
          <a:blip r:embed="rId3">
            <a:alphaModFix/>
          </a:blip>
          <a:srcRect b="0" l="0" r="0" t="0"/>
          <a:stretch/>
        </p:blipFill>
        <p:spPr>
          <a:xfrm>
            <a:off x="2486025" y="2590800"/>
            <a:ext cx="5591175" cy="3154362"/>
          </a:xfrm>
          <a:prstGeom prst="rect">
            <a:avLst/>
          </a:prstGeom>
          <a:noFill/>
          <a:ln>
            <a:noFill/>
          </a:ln>
        </p:spPr>
      </p:pic>
      <p:sp>
        <p:nvSpPr>
          <p:cNvPr id="4429" name="Google Shape;4429;p89"/>
          <p:cNvSpPr txBox="1"/>
          <p:nvPr/>
        </p:nvSpPr>
        <p:spPr>
          <a:xfrm>
            <a:off x="314325" y="2514600"/>
            <a:ext cx="1895475"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lw  $2, 20($1)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$4,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$8, $2, $6</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Slt $1, $6, $7</a:t>
            </a:r>
            <a:endParaRPr/>
          </a:p>
        </p:txBody>
      </p:sp>
      <p:sp>
        <p:nvSpPr>
          <p:cNvPr id="4430" name="Google Shape;4430;p89"/>
          <p:cNvSpPr txBox="1"/>
          <p:nvPr/>
        </p:nvSpPr>
        <p:spPr>
          <a:xfrm>
            <a:off x="293687" y="4094162"/>
            <a:ext cx="2144712"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As even a pipeline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dependency goes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backward in time</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forwarding will not</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solve the hazard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5" name="Shape 4435"/>
        <p:cNvGrpSpPr/>
        <p:nvPr/>
      </p:nvGrpSpPr>
      <p:grpSpPr>
        <a:xfrm>
          <a:off x="0" y="0"/>
          <a:ext cx="0" cy="0"/>
          <a:chOff x="0" y="0"/>
          <a:chExt cx="0" cy="0"/>
        </a:xfrm>
      </p:grpSpPr>
      <p:sp>
        <p:nvSpPr>
          <p:cNvPr id="4436" name="Google Shape;4436;p90"/>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37" name="Google Shape;4437;p90"/>
          <p:cNvSpPr txBox="1"/>
          <p:nvPr>
            <p:ph type="title"/>
          </p:nvPr>
        </p:nvSpPr>
        <p:spPr>
          <a:xfrm>
            <a:off x="381000" y="228600"/>
            <a:ext cx="84582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Pipelined Datapath with Control II (as before)</a:t>
            </a:r>
            <a:endParaRPr/>
          </a:p>
        </p:txBody>
      </p:sp>
      <p:pic>
        <p:nvPicPr>
          <p:cNvPr descr="F0630" id="4438" name="Google Shape;4438;p90"/>
          <p:cNvPicPr preferRelativeResize="0"/>
          <p:nvPr/>
        </p:nvPicPr>
        <p:blipFill rotWithShape="1">
          <a:blip r:embed="rId3">
            <a:alphaModFix/>
          </a:blip>
          <a:srcRect b="0" l="0" r="0" t="0"/>
          <a:stretch/>
        </p:blipFill>
        <p:spPr>
          <a:xfrm>
            <a:off x="952500" y="1546225"/>
            <a:ext cx="7429500" cy="5048250"/>
          </a:xfrm>
          <a:prstGeom prst="rect">
            <a:avLst/>
          </a:prstGeom>
          <a:noFill/>
          <a:ln>
            <a:noFill/>
          </a:ln>
        </p:spPr>
      </p:pic>
      <p:sp>
        <p:nvSpPr>
          <p:cNvPr id="4439" name="Google Shape;4439;p90"/>
          <p:cNvSpPr txBox="1"/>
          <p:nvPr/>
        </p:nvSpPr>
        <p:spPr>
          <a:xfrm>
            <a:off x="704850" y="5238750"/>
            <a:ext cx="1962150"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Control signals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emanate from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the control</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portions of the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pipeline registers</a:t>
            </a:r>
            <a:endParaRPr/>
          </a:p>
        </p:txBody>
      </p:sp>
      <p:sp>
        <p:nvSpPr>
          <p:cNvPr id="4440" name="Google Shape;4440;p90"/>
          <p:cNvSpPr txBox="1"/>
          <p:nvPr/>
        </p:nvSpPr>
        <p:spPr>
          <a:xfrm>
            <a:off x="2590800" y="1676400"/>
            <a:ext cx="1295400" cy="944562"/>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Hazard Detection Unit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4" name="Shape 4444"/>
        <p:cNvGrpSpPr/>
        <p:nvPr/>
      </p:nvGrpSpPr>
      <p:grpSpPr>
        <a:xfrm>
          <a:off x="0" y="0"/>
          <a:ext cx="0" cy="0"/>
          <a:chOff x="0" y="0"/>
          <a:chExt cx="0" cy="0"/>
        </a:xfrm>
      </p:grpSpPr>
      <p:sp>
        <p:nvSpPr>
          <p:cNvPr id="4445" name="Google Shape;4445;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 Detection Logic to Stall</a:t>
            </a:r>
            <a:endParaRPr/>
          </a:p>
        </p:txBody>
      </p:sp>
      <p:sp>
        <p:nvSpPr>
          <p:cNvPr id="4446" name="Google Shape;4446;p91"/>
          <p:cNvSpPr txBox="1"/>
          <p:nvPr>
            <p:ph idx="1" type="body"/>
          </p:nvPr>
        </p:nvSpPr>
        <p:spPr>
          <a:xfrm>
            <a:off x="457200" y="1447800"/>
            <a:ext cx="8305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Hazard detection unit implements the following check at </a:t>
            </a:r>
            <a:r>
              <a:rPr b="1" i="0" lang="en-US" sz="2000" u="none">
                <a:solidFill>
                  <a:schemeClr val="dk1"/>
                </a:solidFill>
                <a:latin typeface="Arial"/>
                <a:ea typeface="Arial"/>
                <a:cs typeface="Arial"/>
                <a:sym typeface="Arial"/>
              </a:rPr>
              <a:t>ID stage</a:t>
            </a:r>
            <a:r>
              <a:rPr b="0" i="0" lang="en-US" sz="2000" u="none">
                <a:solidFill>
                  <a:schemeClr val="dk1"/>
                </a:solidFill>
                <a:latin typeface="Arial"/>
                <a:ea typeface="Arial"/>
                <a:cs typeface="Arial"/>
                <a:sym typeface="Arial"/>
              </a:rPr>
              <a:t>, if to stall by inserting a bubble into the pipeline by changing the EX, MEM and WB control fields of the ID/EX pipeline register to 0</a:t>
            </a:r>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 ( ID/EX.MemRead                               // if the instruction in the EX stage is a load…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and ( ( ID/EX.RegisterRt = IF/ID.RegisterRs )         // and the destination register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or  ( ID/EX.RegisterRt = IF/ID.RegisterRt ) ) )  // matches either source register</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STALL              // of the instruction in the ID stage, then…stall the pipeline</a:t>
            </a:r>
            <a:endParaRPr/>
          </a:p>
          <a:p>
            <a:pPr indent="-241300" lvl="0" marL="342900" rtl="0" algn="l">
              <a:lnSpc>
                <a:spcPct val="100000"/>
              </a:lnSpc>
              <a:spcBef>
                <a:spcPts val="96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Insert a </a:t>
            </a:r>
            <a:r>
              <a:rPr b="0" i="0" lang="en-US" sz="2000" u="none">
                <a:solidFill>
                  <a:srgbClr val="FF0000"/>
                </a:solidFill>
                <a:latin typeface="Arial"/>
                <a:ea typeface="Arial"/>
                <a:cs typeface="Arial"/>
                <a:sym typeface="Arial"/>
              </a:rPr>
              <a:t>bubble</a:t>
            </a:r>
            <a:r>
              <a:rPr b="0" i="0" lang="en-US" sz="2000" u="none">
                <a:solidFill>
                  <a:schemeClr val="dk1"/>
                </a:solidFill>
                <a:latin typeface="Arial"/>
                <a:ea typeface="Arial"/>
                <a:cs typeface="Arial"/>
                <a:sym typeface="Arial"/>
              </a:rPr>
              <a:t> into the EX stage after a load instruction</a:t>
            </a:r>
            <a:endParaRPr/>
          </a:p>
          <a:p>
            <a:pPr indent="-285750" lvl="1" marL="742950" rtl="0" algn="l">
              <a:lnSpc>
                <a:spcPct val="100000"/>
              </a:lnSpc>
              <a:spcBef>
                <a:spcPts val="108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Bubble is a </a:t>
            </a:r>
            <a:r>
              <a:rPr b="0" i="0" lang="en-US" sz="1800" u="none">
                <a:solidFill>
                  <a:srgbClr val="FF0000"/>
                </a:solidFill>
                <a:latin typeface="Arial"/>
                <a:ea typeface="Arial"/>
                <a:cs typeface="Arial"/>
                <a:sym typeface="Arial"/>
              </a:rPr>
              <a:t>no-op</a:t>
            </a:r>
            <a:r>
              <a:rPr b="0" i="0" lang="en-US" sz="1800" u="none">
                <a:solidFill>
                  <a:schemeClr val="dk1"/>
                </a:solidFill>
                <a:latin typeface="Arial"/>
                <a:ea typeface="Arial"/>
                <a:cs typeface="Arial"/>
                <a:sym typeface="Arial"/>
              </a:rPr>
              <a:t> that wastes one clock cycle</a:t>
            </a:r>
            <a:endParaRPr/>
          </a:p>
          <a:p>
            <a:pPr indent="-285750" lvl="1" marL="742950" rtl="0" algn="l">
              <a:lnSpc>
                <a:spcPct val="100000"/>
              </a:lnSpc>
              <a:spcBef>
                <a:spcPts val="108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By deasserting all nine control signals (setting them to 0) in EX, MEM and WB stages</a:t>
            </a:r>
            <a:endParaRPr/>
          </a:p>
          <a:p>
            <a:pPr indent="-228600" lvl="2" marL="1143000" rtl="0" algn="l">
              <a:lnSpc>
                <a:spcPct val="100000"/>
              </a:lnSpc>
              <a:spcBef>
                <a:spcPts val="108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Restrict the write operation to any register or memory </a:t>
            </a:r>
            <a:endParaRPr b="0" i="0" sz="16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0"/>
          <p:cNvSpPr txBox="1"/>
          <p:nvPr>
            <p:ph type="title"/>
          </p:nvPr>
        </p:nvSpPr>
        <p:spPr>
          <a:xfrm>
            <a:off x="512762" y="762000"/>
            <a:ext cx="80216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Review - Single-Cycle Datapath “Steps”</a:t>
            </a:r>
            <a:endParaRPr/>
          </a:p>
        </p:txBody>
      </p:sp>
      <p:sp>
        <p:nvSpPr>
          <p:cNvPr id="664" name="Google Shape;664;p20"/>
          <p:cNvSpPr txBox="1"/>
          <p:nvPr/>
        </p:nvSpPr>
        <p:spPr>
          <a:xfrm>
            <a:off x="2901950" y="4024312"/>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65" name="Google Shape;665;p20"/>
          <p:cNvGrpSpPr/>
          <p:nvPr/>
        </p:nvGrpSpPr>
        <p:grpSpPr>
          <a:xfrm>
            <a:off x="2667000" y="4506912"/>
            <a:ext cx="238125" cy="101600"/>
            <a:chOff x="1680" y="2503"/>
            <a:chExt cx="150" cy="64"/>
          </a:xfrm>
        </p:grpSpPr>
        <p:sp>
          <p:nvSpPr>
            <p:cNvPr id="666" name="Google Shape;666;p20"/>
            <p:cNvSpPr/>
            <p:nvPr/>
          </p:nvSpPr>
          <p:spPr>
            <a:xfrm>
              <a:off x="1755" y="2503"/>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67" name="Google Shape;667;p20"/>
            <p:cNvCxnSpPr/>
            <p:nvPr/>
          </p:nvCxnSpPr>
          <p:spPr>
            <a:xfrm flipH="1">
              <a:off x="1680" y="2535"/>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668" name="Google Shape;668;p20"/>
          <p:cNvGrpSpPr/>
          <p:nvPr/>
        </p:nvGrpSpPr>
        <p:grpSpPr>
          <a:xfrm>
            <a:off x="3170237" y="3721100"/>
            <a:ext cx="85725" cy="307975"/>
            <a:chOff x="1997" y="2008"/>
            <a:chExt cx="54" cy="194"/>
          </a:xfrm>
        </p:grpSpPr>
        <p:sp>
          <p:nvSpPr>
            <p:cNvPr id="669" name="Google Shape;669;p20"/>
            <p:cNvSpPr/>
            <p:nvPr/>
          </p:nvSpPr>
          <p:spPr>
            <a:xfrm>
              <a:off x="1997" y="2137"/>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70" name="Google Shape;670;p20"/>
            <p:cNvCxnSpPr/>
            <p:nvPr/>
          </p:nvCxnSpPr>
          <p:spPr>
            <a:xfrm>
              <a:off x="2024" y="2008"/>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671" name="Google Shape;671;p20"/>
          <p:cNvGrpSpPr/>
          <p:nvPr/>
        </p:nvGrpSpPr>
        <p:grpSpPr>
          <a:xfrm>
            <a:off x="3554412" y="3721100"/>
            <a:ext cx="84137" cy="307975"/>
            <a:chOff x="2239" y="2008"/>
            <a:chExt cx="53" cy="194"/>
          </a:xfrm>
        </p:grpSpPr>
        <p:sp>
          <p:nvSpPr>
            <p:cNvPr id="672" name="Google Shape;672;p20"/>
            <p:cNvSpPr/>
            <p:nvPr/>
          </p:nvSpPr>
          <p:spPr>
            <a:xfrm>
              <a:off x="2239" y="2137"/>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73" name="Google Shape;673;p20"/>
            <p:cNvCxnSpPr/>
            <p:nvPr/>
          </p:nvCxnSpPr>
          <p:spPr>
            <a:xfrm>
              <a:off x="2265" y="2008"/>
              <a:ext cx="1" cy="172"/>
            </a:xfrm>
            <a:prstGeom prst="straightConnector1">
              <a:avLst/>
            </a:prstGeom>
            <a:noFill/>
            <a:ln cap="flat" cmpd="sng" w="17450">
              <a:solidFill>
                <a:srgbClr val="440000"/>
              </a:solidFill>
              <a:prstDash val="solid"/>
              <a:miter lim="800000"/>
              <a:headEnd len="med" w="med" type="none"/>
              <a:tailEnd len="med" w="med" type="none"/>
            </a:ln>
          </p:spPr>
        </p:cxnSp>
      </p:grpSp>
      <p:cxnSp>
        <p:nvCxnSpPr>
          <p:cNvPr id="674" name="Google Shape;674;p20"/>
          <p:cNvCxnSpPr/>
          <p:nvPr/>
        </p:nvCxnSpPr>
        <p:spPr>
          <a:xfrm flipH="1">
            <a:off x="3170237" y="3824287"/>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675" name="Google Shape;675;p20"/>
          <p:cNvSpPr txBox="1"/>
          <p:nvPr/>
        </p:nvSpPr>
        <p:spPr>
          <a:xfrm>
            <a:off x="3255962" y="3816350"/>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676" name="Google Shape;676;p20"/>
          <p:cNvCxnSpPr/>
          <p:nvPr/>
        </p:nvCxnSpPr>
        <p:spPr>
          <a:xfrm flipH="1">
            <a:off x="3554412" y="3824287"/>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677" name="Google Shape;677;p20"/>
          <p:cNvSpPr txBox="1"/>
          <p:nvPr/>
        </p:nvSpPr>
        <p:spPr>
          <a:xfrm>
            <a:off x="3638550" y="3816350"/>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cxnSp>
        <p:nvCxnSpPr>
          <p:cNvPr id="678" name="Google Shape;678;p20"/>
          <p:cNvCxnSpPr/>
          <p:nvPr/>
        </p:nvCxnSpPr>
        <p:spPr>
          <a:xfrm flipH="1">
            <a:off x="2436812" y="4097337"/>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679" name="Google Shape;679;p20"/>
          <p:cNvSpPr txBox="1"/>
          <p:nvPr/>
        </p:nvSpPr>
        <p:spPr>
          <a:xfrm>
            <a:off x="2522537" y="3783012"/>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sp>
        <p:nvSpPr>
          <p:cNvPr id="680" name="Google Shape;680;p20"/>
          <p:cNvSpPr txBox="1"/>
          <p:nvPr/>
        </p:nvSpPr>
        <p:spPr>
          <a:xfrm>
            <a:off x="3987800" y="4191000"/>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RD1</a:t>
            </a:r>
            <a:endParaRPr/>
          </a:p>
        </p:txBody>
      </p:sp>
      <p:sp>
        <p:nvSpPr>
          <p:cNvPr id="681" name="Google Shape;681;p20"/>
          <p:cNvSpPr txBox="1"/>
          <p:nvPr/>
        </p:nvSpPr>
        <p:spPr>
          <a:xfrm>
            <a:off x="3987800" y="4684712"/>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RD2</a:t>
            </a:r>
            <a:endParaRPr/>
          </a:p>
        </p:txBody>
      </p:sp>
      <p:sp>
        <p:nvSpPr>
          <p:cNvPr id="682" name="Google Shape;682;p20"/>
          <p:cNvSpPr txBox="1"/>
          <p:nvPr/>
        </p:nvSpPr>
        <p:spPr>
          <a:xfrm>
            <a:off x="3109912" y="4037012"/>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RN1</a:t>
            </a:r>
            <a:endParaRPr/>
          </a:p>
        </p:txBody>
      </p:sp>
      <p:sp>
        <p:nvSpPr>
          <p:cNvPr id="683" name="Google Shape;683;p20"/>
          <p:cNvSpPr txBox="1"/>
          <p:nvPr/>
        </p:nvSpPr>
        <p:spPr>
          <a:xfrm>
            <a:off x="3494087" y="4037012"/>
            <a:ext cx="2286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RN2</a:t>
            </a:r>
            <a:endParaRPr/>
          </a:p>
        </p:txBody>
      </p:sp>
      <p:sp>
        <p:nvSpPr>
          <p:cNvPr id="684" name="Google Shape;684;p20"/>
          <p:cNvSpPr txBox="1"/>
          <p:nvPr/>
        </p:nvSpPr>
        <p:spPr>
          <a:xfrm>
            <a:off x="3878262" y="4037012"/>
            <a:ext cx="190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WN</a:t>
            </a:r>
            <a:endParaRPr/>
          </a:p>
        </p:txBody>
      </p:sp>
      <p:sp>
        <p:nvSpPr>
          <p:cNvPr id="685" name="Google Shape;685;p20"/>
          <p:cNvSpPr txBox="1"/>
          <p:nvPr/>
        </p:nvSpPr>
        <p:spPr>
          <a:xfrm>
            <a:off x="2957512" y="4497387"/>
            <a:ext cx="190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686" name="Google Shape;686;p20"/>
          <p:cNvSpPr txBox="1"/>
          <p:nvPr/>
        </p:nvSpPr>
        <p:spPr>
          <a:xfrm>
            <a:off x="3094037" y="4284662"/>
            <a:ext cx="914400"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Register File</a:t>
            </a:r>
            <a:endParaRPr/>
          </a:p>
        </p:txBody>
      </p:sp>
      <p:sp>
        <p:nvSpPr>
          <p:cNvPr id="687" name="Google Shape;687;p20"/>
          <p:cNvSpPr/>
          <p:nvPr/>
        </p:nvSpPr>
        <p:spPr>
          <a:xfrm>
            <a:off x="5472112" y="4021137"/>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8" name="Google Shape;688;p20"/>
          <p:cNvSpPr/>
          <p:nvPr/>
        </p:nvSpPr>
        <p:spPr>
          <a:xfrm>
            <a:off x="5489575" y="4037012"/>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89" name="Google Shape;689;p20"/>
          <p:cNvGrpSpPr/>
          <p:nvPr/>
        </p:nvGrpSpPr>
        <p:grpSpPr>
          <a:xfrm>
            <a:off x="4278312" y="4198937"/>
            <a:ext cx="1201737" cy="103187"/>
            <a:chOff x="2695" y="2309"/>
            <a:chExt cx="757" cy="65"/>
          </a:xfrm>
        </p:grpSpPr>
        <p:sp>
          <p:nvSpPr>
            <p:cNvPr id="690" name="Google Shape;690;p20"/>
            <p:cNvSpPr/>
            <p:nvPr/>
          </p:nvSpPr>
          <p:spPr>
            <a:xfrm>
              <a:off x="3377" y="2309"/>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91" name="Google Shape;691;p20"/>
            <p:cNvCxnSpPr/>
            <p:nvPr/>
          </p:nvCxnSpPr>
          <p:spPr>
            <a:xfrm flipH="1">
              <a:off x="2695" y="2342"/>
              <a:ext cx="72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692" name="Google Shape;692;p20"/>
          <p:cNvCxnSpPr/>
          <p:nvPr/>
        </p:nvCxnSpPr>
        <p:spPr>
          <a:xfrm flipH="1">
            <a:off x="5932487" y="4557712"/>
            <a:ext cx="571500" cy="1587"/>
          </a:xfrm>
          <a:prstGeom prst="straightConnector1">
            <a:avLst/>
          </a:prstGeom>
          <a:noFill/>
          <a:ln cap="flat" cmpd="sng" w="25400">
            <a:solidFill>
              <a:srgbClr val="000000"/>
            </a:solidFill>
            <a:prstDash val="solid"/>
            <a:miter lim="800000"/>
            <a:headEnd len="med" w="med" type="none"/>
            <a:tailEnd len="med" w="med" type="none"/>
          </a:ln>
        </p:spPr>
      </p:cxnSp>
      <p:sp>
        <p:nvSpPr>
          <p:cNvPr id="693" name="Google Shape;693;p20"/>
          <p:cNvSpPr txBox="1"/>
          <p:nvPr/>
        </p:nvSpPr>
        <p:spPr>
          <a:xfrm>
            <a:off x="5540375" y="4284662"/>
            <a:ext cx="3127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ALU</a:t>
            </a:r>
            <a:endParaRPr/>
          </a:p>
        </p:txBody>
      </p:sp>
      <p:cxnSp>
        <p:nvCxnSpPr>
          <p:cNvPr id="694" name="Google Shape;694;p20"/>
          <p:cNvCxnSpPr/>
          <p:nvPr/>
        </p:nvCxnSpPr>
        <p:spPr>
          <a:xfrm flipH="1">
            <a:off x="2667000" y="6510337"/>
            <a:ext cx="641191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695" name="Google Shape;695;p20"/>
          <p:cNvCxnSpPr/>
          <p:nvPr/>
        </p:nvCxnSpPr>
        <p:spPr>
          <a:xfrm>
            <a:off x="9078912" y="5359400"/>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696" name="Google Shape;696;p20"/>
          <p:cNvCxnSpPr/>
          <p:nvPr/>
        </p:nvCxnSpPr>
        <p:spPr>
          <a:xfrm>
            <a:off x="2667000" y="4557712"/>
            <a:ext cx="1587" cy="1952625"/>
          </a:xfrm>
          <a:prstGeom prst="straightConnector1">
            <a:avLst/>
          </a:prstGeom>
          <a:noFill/>
          <a:ln cap="flat" cmpd="sng" w="25400">
            <a:solidFill>
              <a:srgbClr val="000000"/>
            </a:solidFill>
            <a:prstDash val="solid"/>
            <a:miter lim="800000"/>
            <a:headEnd len="med" w="med" type="none"/>
            <a:tailEnd len="med" w="med" type="none"/>
          </a:ln>
        </p:spPr>
      </p:cxnSp>
      <p:cxnSp>
        <p:nvCxnSpPr>
          <p:cNvPr id="697" name="Google Shape;697;p20"/>
          <p:cNvCxnSpPr/>
          <p:nvPr/>
        </p:nvCxnSpPr>
        <p:spPr>
          <a:xfrm flipH="1">
            <a:off x="2019300" y="3713162"/>
            <a:ext cx="1952625" cy="1587"/>
          </a:xfrm>
          <a:prstGeom prst="straightConnector1">
            <a:avLst/>
          </a:prstGeom>
          <a:noFill/>
          <a:ln cap="flat" cmpd="sng" w="25400">
            <a:solidFill>
              <a:srgbClr val="440000"/>
            </a:solidFill>
            <a:prstDash val="solid"/>
            <a:miter lim="800000"/>
            <a:headEnd len="med" w="med" type="none"/>
            <a:tailEnd len="med" w="med" type="none"/>
          </a:ln>
        </p:spPr>
      </p:cxnSp>
      <p:grpSp>
        <p:nvGrpSpPr>
          <p:cNvPr id="698" name="Google Shape;698;p20"/>
          <p:cNvGrpSpPr/>
          <p:nvPr/>
        </p:nvGrpSpPr>
        <p:grpSpPr>
          <a:xfrm>
            <a:off x="4278312" y="4694237"/>
            <a:ext cx="819150" cy="101600"/>
            <a:chOff x="2695" y="2621"/>
            <a:chExt cx="516" cy="64"/>
          </a:xfrm>
        </p:grpSpPr>
        <p:sp>
          <p:nvSpPr>
            <p:cNvPr id="699" name="Google Shape;699;p20"/>
            <p:cNvSpPr/>
            <p:nvPr/>
          </p:nvSpPr>
          <p:spPr>
            <a:xfrm>
              <a:off x="3136" y="262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00" name="Google Shape;700;p20"/>
            <p:cNvCxnSpPr/>
            <p:nvPr/>
          </p:nvCxnSpPr>
          <p:spPr>
            <a:xfrm flipH="1">
              <a:off x="2695" y="2653"/>
              <a:ext cx="47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701" name="Google Shape;701;p20"/>
          <p:cNvGrpSpPr/>
          <p:nvPr/>
        </p:nvGrpSpPr>
        <p:grpSpPr>
          <a:xfrm>
            <a:off x="4738687" y="5000625"/>
            <a:ext cx="358775" cy="103187"/>
            <a:chOff x="2985" y="2814"/>
            <a:chExt cx="226" cy="65"/>
          </a:xfrm>
        </p:grpSpPr>
        <p:sp>
          <p:nvSpPr>
            <p:cNvPr id="702" name="Google Shape;702;p20"/>
            <p:cNvSpPr/>
            <p:nvPr/>
          </p:nvSpPr>
          <p:spPr>
            <a:xfrm>
              <a:off x="3136" y="2814"/>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03" name="Google Shape;703;p20"/>
            <p:cNvCxnSpPr/>
            <p:nvPr/>
          </p:nvCxnSpPr>
          <p:spPr>
            <a:xfrm flipH="1">
              <a:off x="2985" y="2847"/>
              <a:ext cx="188"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704" name="Google Shape;704;p20"/>
          <p:cNvCxnSpPr/>
          <p:nvPr/>
        </p:nvCxnSpPr>
        <p:spPr>
          <a:xfrm>
            <a:off x="4738687" y="3517900"/>
            <a:ext cx="1587" cy="1995487"/>
          </a:xfrm>
          <a:prstGeom prst="straightConnector1">
            <a:avLst/>
          </a:prstGeom>
          <a:noFill/>
          <a:ln cap="flat" cmpd="sng" w="25400">
            <a:solidFill>
              <a:srgbClr val="000000"/>
            </a:solidFill>
            <a:prstDash val="solid"/>
            <a:miter lim="800000"/>
            <a:headEnd len="med" w="med" type="none"/>
            <a:tailEnd len="med" w="med" type="none"/>
          </a:ln>
        </p:spPr>
      </p:cxnSp>
      <p:grpSp>
        <p:nvGrpSpPr>
          <p:cNvPr id="705" name="Google Shape;705;p20"/>
          <p:cNvGrpSpPr/>
          <p:nvPr/>
        </p:nvGrpSpPr>
        <p:grpSpPr>
          <a:xfrm>
            <a:off x="3865562" y="5175250"/>
            <a:ext cx="263525" cy="692150"/>
            <a:chOff x="2435" y="2924"/>
            <a:chExt cx="166" cy="436"/>
          </a:xfrm>
        </p:grpSpPr>
        <p:sp>
          <p:nvSpPr>
            <p:cNvPr id="706" name="Google Shape;706;p20"/>
            <p:cNvSpPr/>
            <p:nvPr/>
          </p:nvSpPr>
          <p:spPr>
            <a:xfrm>
              <a:off x="2435" y="2924"/>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7" name="Google Shape;707;p20"/>
            <p:cNvSpPr txBox="1"/>
            <p:nvPr/>
          </p:nvSpPr>
          <p:spPr>
            <a:xfrm>
              <a:off x="2496" y="2943"/>
              <a:ext cx="48"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E</a:t>
              </a:r>
              <a:endParaRPr/>
            </a:p>
          </p:txBody>
        </p:sp>
        <p:sp>
          <p:nvSpPr>
            <p:cNvPr id="708" name="Google Shape;708;p20"/>
            <p:cNvSpPr txBox="1"/>
            <p:nvPr/>
          </p:nvSpPr>
          <p:spPr>
            <a:xfrm>
              <a:off x="2496" y="3024"/>
              <a:ext cx="48"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X</a:t>
              </a:r>
              <a:endParaRPr/>
            </a:p>
          </p:txBody>
        </p:sp>
        <p:sp>
          <p:nvSpPr>
            <p:cNvPr id="709" name="Google Shape;709;p20"/>
            <p:cNvSpPr txBox="1"/>
            <p:nvPr/>
          </p:nvSpPr>
          <p:spPr>
            <a:xfrm>
              <a:off x="2496" y="3104"/>
              <a:ext cx="44"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T</a:t>
              </a:r>
              <a:endParaRPr/>
            </a:p>
          </p:txBody>
        </p:sp>
        <p:sp>
          <p:nvSpPr>
            <p:cNvPr id="710" name="Google Shape;710;p20"/>
            <p:cNvSpPr txBox="1"/>
            <p:nvPr/>
          </p:nvSpPr>
          <p:spPr>
            <a:xfrm>
              <a:off x="2496" y="3185"/>
              <a:ext cx="52"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N</a:t>
              </a:r>
              <a:endParaRPr/>
            </a:p>
          </p:txBody>
        </p:sp>
        <p:sp>
          <p:nvSpPr>
            <p:cNvPr id="711" name="Google Shape;711;p20"/>
            <p:cNvSpPr txBox="1"/>
            <p:nvPr/>
          </p:nvSpPr>
          <p:spPr>
            <a:xfrm>
              <a:off x="2496" y="3265"/>
              <a:ext cx="52"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D</a:t>
              </a:r>
              <a:endParaRPr/>
            </a:p>
          </p:txBody>
        </p:sp>
      </p:grpSp>
      <p:cxnSp>
        <p:nvCxnSpPr>
          <p:cNvPr id="712" name="Google Shape;712;p20"/>
          <p:cNvCxnSpPr/>
          <p:nvPr/>
        </p:nvCxnSpPr>
        <p:spPr>
          <a:xfrm flipH="1">
            <a:off x="3587750" y="5478462"/>
            <a:ext cx="76200" cy="76200"/>
          </a:xfrm>
          <a:prstGeom prst="straightConnector1">
            <a:avLst/>
          </a:prstGeom>
          <a:noFill/>
          <a:ln cap="flat" cmpd="sng" w="9525">
            <a:solidFill>
              <a:srgbClr val="440000"/>
            </a:solidFill>
            <a:prstDash val="solid"/>
            <a:miter lim="800000"/>
            <a:headEnd len="med" w="med" type="none"/>
            <a:tailEnd len="med" w="med" type="none"/>
          </a:ln>
        </p:spPr>
      </p:cxnSp>
      <p:sp>
        <p:nvSpPr>
          <p:cNvPr id="713" name="Google Shape;713;p20"/>
          <p:cNvSpPr txBox="1"/>
          <p:nvPr/>
        </p:nvSpPr>
        <p:spPr>
          <a:xfrm>
            <a:off x="3595687" y="5351462"/>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16</a:t>
            </a:r>
            <a:endParaRPr/>
          </a:p>
        </p:txBody>
      </p:sp>
      <p:grpSp>
        <p:nvGrpSpPr>
          <p:cNvPr id="714" name="Google Shape;714;p20"/>
          <p:cNvGrpSpPr/>
          <p:nvPr/>
        </p:nvGrpSpPr>
        <p:grpSpPr>
          <a:xfrm>
            <a:off x="2479675" y="5461000"/>
            <a:ext cx="1389062" cy="103187"/>
            <a:chOff x="1562" y="3104"/>
            <a:chExt cx="875" cy="65"/>
          </a:xfrm>
        </p:grpSpPr>
        <p:sp>
          <p:nvSpPr>
            <p:cNvPr id="715" name="Google Shape;715;p20"/>
            <p:cNvSpPr/>
            <p:nvPr/>
          </p:nvSpPr>
          <p:spPr>
            <a:xfrm>
              <a:off x="2362" y="3104"/>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16" name="Google Shape;716;p20"/>
            <p:cNvCxnSpPr/>
            <p:nvPr/>
          </p:nvCxnSpPr>
          <p:spPr>
            <a:xfrm flipH="1">
              <a:off x="1562" y="3137"/>
              <a:ext cx="838" cy="1"/>
            </a:xfrm>
            <a:prstGeom prst="straightConnector1">
              <a:avLst/>
            </a:prstGeom>
            <a:noFill/>
            <a:ln cap="flat" cmpd="sng" w="25400">
              <a:solidFill>
                <a:srgbClr val="440000"/>
              </a:solidFill>
              <a:prstDash val="solid"/>
              <a:miter lim="800000"/>
              <a:headEnd len="med" w="med" type="none"/>
              <a:tailEnd len="med" w="med" type="none"/>
            </a:ln>
          </p:spPr>
        </p:cxnSp>
      </p:grpSp>
      <p:cxnSp>
        <p:nvCxnSpPr>
          <p:cNvPr id="717" name="Google Shape;717;p20"/>
          <p:cNvCxnSpPr/>
          <p:nvPr/>
        </p:nvCxnSpPr>
        <p:spPr>
          <a:xfrm flipH="1">
            <a:off x="4202112" y="5478462"/>
            <a:ext cx="76200" cy="76200"/>
          </a:xfrm>
          <a:prstGeom prst="straightConnector1">
            <a:avLst/>
          </a:prstGeom>
          <a:noFill/>
          <a:ln cap="flat" cmpd="sng" w="9525">
            <a:solidFill>
              <a:srgbClr val="000000"/>
            </a:solidFill>
            <a:prstDash val="solid"/>
            <a:miter lim="800000"/>
            <a:headEnd len="med" w="med" type="none"/>
            <a:tailEnd len="med" w="med" type="none"/>
          </a:ln>
        </p:spPr>
      </p:cxnSp>
      <p:sp>
        <p:nvSpPr>
          <p:cNvPr id="718" name="Google Shape;718;p20"/>
          <p:cNvSpPr txBox="1"/>
          <p:nvPr/>
        </p:nvSpPr>
        <p:spPr>
          <a:xfrm>
            <a:off x="4176712" y="5351462"/>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cxnSp>
        <p:nvCxnSpPr>
          <p:cNvPr id="719" name="Google Shape;719;p20"/>
          <p:cNvCxnSpPr/>
          <p:nvPr/>
        </p:nvCxnSpPr>
        <p:spPr>
          <a:xfrm flipH="1">
            <a:off x="4124325" y="5513387"/>
            <a:ext cx="614362"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720" name="Google Shape;720;p20"/>
          <p:cNvCxnSpPr/>
          <p:nvPr/>
        </p:nvCxnSpPr>
        <p:spPr>
          <a:xfrm>
            <a:off x="2479675" y="3713162"/>
            <a:ext cx="1587" cy="1800225"/>
          </a:xfrm>
          <a:prstGeom prst="straightConnector1">
            <a:avLst/>
          </a:prstGeom>
          <a:noFill/>
          <a:ln cap="flat" cmpd="sng" w="25400">
            <a:solidFill>
              <a:srgbClr val="440000"/>
            </a:solidFill>
            <a:prstDash val="solid"/>
            <a:miter lim="800000"/>
            <a:headEnd len="med" w="med" type="none"/>
            <a:tailEnd len="med" w="med" type="none"/>
          </a:ln>
        </p:spPr>
      </p:cxnSp>
      <p:sp>
        <p:nvSpPr>
          <p:cNvPr id="721" name="Google Shape;721;p20"/>
          <p:cNvSpPr txBox="1"/>
          <p:nvPr/>
        </p:nvSpPr>
        <p:spPr>
          <a:xfrm>
            <a:off x="6738937" y="4672012"/>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22" name="Google Shape;722;p20"/>
          <p:cNvCxnSpPr/>
          <p:nvPr/>
        </p:nvCxnSpPr>
        <p:spPr>
          <a:xfrm flipH="1">
            <a:off x="8848725" y="5359400"/>
            <a:ext cx="230187" cy="1587"/>
          </a:xfrm>
          <a:prstGeom prst="straightConnector1">
            <a:avLst/>
          </a:prstGeom>
          <a:noFill/>
          <a:ln cap="flat" cmpd="sng" w="25400">
            <a:solidFill>
              <a:srgbClr val="000000"/>
            </a:solidFill>
            <a:prstDash val="solid"/>
            <a:miter lim="800000"/>
            <a:headEnd len="med" w="med" type="none"/>
            <a:tailEnd len="med" w="med" type="none"/>
          </a:ln>
        </p:spPr>
      </p:cxnSp>
      <p:sp>
        <p:nvSpPr>
          <p:cNvPr id="723" name="Google Shape;723;p20"/>
          <p:cNvSpPr txBox="1"/>
          <p:nvPr/>
        </p:nvSpPr>
        <p:spPr>
          <a:xfrm>
            <a:off x="7672387" y="5145087"/>
            <a:ext cx="165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724" name="Google Shape;724;p20"/>
          <p:cNvSpPr txBox="1"/>
          <p:nvPr/>
        </p:nvSpPr>
        <p:spPr>
          <a:xfrm>
            <a:off x="6794500" y="5418137"/>
            <a:ext cx="190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WD</a:t>
            </a:r>
            <a:endParaRPr/>
          </a:p>
        </p:txBody>
      </p:sp>
      <p:sp>
        <p:nvSpPr>
          <p:cNvPr id="725" name="Google Shape;725;p20"/>
          <p:cNvSpPr txBox="1"/>
          <p:nvPr/>
        </p:nvSpPr>
        <p:spPr>
          <a:xfrm>
            <a:off x="7118350" y="5010150"/>
            <a:ext cx="328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Data</a:t>
            </a:r>
            <a:endParaRPr/>
          </a:p>
        </p:txBody>
      </p:sp>
      <p:sp>
        <p:nvSpPr>
          <p:cNvPr id="726" name="Google Shape;726;p20"/>
          <p:cNvSpPr txBox="1"/>
          <p:nvPr/>
        </p:nvSpPr>
        <p:spPr>
          <a:xfrm>
            <a:off x="6999287" y="5164137"/>
            <a:ext cx="582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grpSp>
        <p:nvGrpSpPr>
          <p:cNvPr id="727" name="Google Shape;727;p20"/>
          <p:cNvGrpSpPr/>
          <p:nvPr/>
        </p:nvGrpSpPr>
        <p:grpSpPr>
          <a:xfrm>
            <a:off x="6503987" y="4848225"/>
            <a:ext cx="238125" cy="101600"/>
            <a:chOff x="4097" y="2718"/>
            <a:chExt cx="150" cy="64"/>
          </a:xfrm>
        </p:grpSpPr>
        <p:sp>
          <p:nvSpPr>
            <p:cNvPr id="728" name="Google Shape;728;p20"/>
            <p:cNvSpPr/>
            <p:nvPr/>
          </p:nvSpPr>
          <p:spPr>
            <a:xfrm>
              <a:off x="4172" y="2718"/>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29" name="Google Shape;729;p20"/>
            <p:cNvCxnSpPr/>
            <p:nvPr/>
          </p:nvCxnSpPr>
          <p:spPr>
            <a:xfrm flipH="1">
              <a:off x="4097" y="2750"/>
              <a:ext cx="113" cy="1"/>
            </a:xfrm>
            <a:prstGeom prst="straightConnector1">
              <a:avLst/>
            </a:prstGeom>
            <a:noFill/>
            <a:ln cap="flat" cmpd="sng" w="25400">
              <a:solidFill>
                <a:srgbClr val="000000"/>
              </a:solidFill>
              <a:prstDash val="solid"/>
              <a:miter lim="800000"/>
              <a:headEnd len="med" w="med" type="none"/>
              <a:tailEnd len="med" w="med" type="none"/>
            </a:ln>
          </p:spPr>
        </p:cxnSp>
      </p:grpSp>
      <p:sp>
        <p:nvSpPr>
          <p:cNvPr id="730" name="Google Shape;730;p20"/>
          <p:cNvSpPr txBox="1"/>
          <p:nvPr/>
        </p:nvSpPr>
        <p:spPr>
          <a:xfrm>
            <a:off x="6794500" y="4838700"/>
            <a:ext cx="330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cxnSp>
        <p:nvCxnSpPr>
          <p:cNvPr id="731" name="Google Shape;731;p20"/>
          <p:cNvCxnSpPr/>
          <p:nvPr/>
        </p:nvCxnSpPr>
        <p:spPr>
          <a:xfrm>
            <a:off x="6503987" y="4557712"/>
            <a:ext cx="1587" cy="1458912"/>
          </a:xfrm>
          <a:prstGeom prst="straightConnector1">
            <a:avLst/>
          </a:prstGeom>
          <a:noFill/>
          <a:ln cap="flat" cmpd="sng" w="25400">
            <a:solidFill>
              <a:srgbClr val="000000"/>
            </a:solidFill>
            <a:prstDash val="solid"/>
            <a:miter lim="800000"/>
            <a:headEnd len="med" w="med" type="none"/>
            <a:tailEnd len="med" w="med" type="none"/>
          </a:ln>
        </p:spPr>
      </p:cxnSp>
      <p:cxnSp>
        <p:nvCxnSpPr>
          <p:cNvPr id="732" name="Google Shape;732;p20"/>
          <p:cNvCxnSpPr/>
          <p:nvPr/>
        </p:nvCxnSpPr>
        <p:spPr>
          <a:xfrm flipH="1">
            <a:off x="3937000" y="3824287"/>
            <a:ext cx="77787" cy="76200"/>
          </a:xfrm>
          <a:prstGeom prst="straightConnector1">
            <a:avLst/>
          </a:prstGeom>
          <a:noFill/>
          <a:ln cap="flat" cmpd="sng" w="9525">
            <a:solidFill>
              <a:srgbClr val="440000"/>
            </a:solidFill>
            <a:prstDash val="solid"/>
            <a:miter lim="800000"/>
            <a:headEnd len="med" w="med" type="none"/>
            <a:tailEnd len="med" w="med" type="none"/>
          </a:ln>
        </p:spPr>
      </p:cxnSp>
      <p:sp>
        <p:nvSpPr>
          <p:cNvPr id="733" name="Google Shape;733;p20"/>
          <p:cNvSpPr txBox="1"/>
          <p:nvPr/>
        </p:nvSpPr>
        <p:spPr>
          <a:xfrm>
            <a:off x="4022725" y="3816350"/>
            <a:ext cx="5715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a:t>
            </a:r>
            <a:endParaRPr/>
          </a:p>
        </p:txBody>
      </p:sp>
      <p:grpSp>
        <p:nvGrpSpPr>
          <p:cNvPr id="734" name="Google Shape;734;p20"/>
          <p:cNvGrpSpPr/>
          <p:nvPr/>
        </p:nvGrpSpPr>
        <p:grpSpPr>
          <a:xfrm>
            <a:off x="3937000" y="3721100"/>
            <a:ext cx="85725" cy="307975"/>
            <a:chOff x="2480" y="2008"/>
            <a:chExt cx="54" cy="194"/>
          </a:xfrm>
        </p:grpSpPr>
        <p:sp>
          <p:nvSpPr>
            <p:cNvPr id="735" name="Google Shape;735;p20"/>
            <p:cNvSpPr/>
            <p:nvPr/>
          </p:nvSpPr>
          <p:spPr>
            <a:xfrm>
              <a:off x="2480" y="2137"/>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36" name="Google Shape;736;p20"/>
            <p:cNvCxnSpPr/>
            <p:nvPr/>
          </p:nvCxnSpPr>
          <p:spPr>
            <a:xfrm>
              <a:off x="2507" y="2008"/>
              <a:ext cx="1" cy="172"/>
            </a:xfrm>
            <a:prstGeom prst="straightConnector1">
              <a:avLst/>
            </a:prstGeom>
            <a:noFill/>
            <a:ln cap="flat" cmpd="sng" w="17450">
              <a:solidFill>
                <a:srgbClr val="440000"/>
              </a:solidFill>
              <a:prstDash val="solid"/>
              <a:miter lim="800000"/>
              <a:headEnd len="med" w="med" type="none"/>
              <a:tailEnd len="med" w="med" type="none"/>
            </a:ln>
          </p:spPr>
        </p:cxnSp>
      </p:grpSp>
      <p:grpSp>
        <p:nvGrpSpPr>
          <p:cNvPr id="737" name="Google Shape;737;p20"/>
          <p:cNvGrpSpPr/>
          <p:nvPr/>
        </p:nvGrpSpPr>
        <p:grpSpPr>
          <a:xfrm>
            <a:off x="5276850" y="4848225"/>
            <a:ext cx="203200" cy="101600"/>
            <a:chOff x="3324" y="2718"/>
            <a:chExt cx="128" cy="64"/>
          </a:xfrm>
        </p:grpSpPr>
        <p:sp>
          <p:nvSpPr>
            <p:cNvPr id="738" name="Google Shape;738;p20"/>
            <p:cNvSpPr/>
            <p:nvPr/>
          </p:nvSpPr>
          <p:spPr>
            <a:xfrm>
              <a:off x="3377" y="2718"/>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39" name="Google Shape;739;p20"/>
            <p:cNvCxnSpPr/>
            <p:nvPr/>
          </p:nvCxnSpPr>
          <p:spPr>
            <a:xfrm flipH="1">
              <a:off x="3324" y="2750"/>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740" name="Google Shape;740;p20"/>
          <p:cNvSpPr txBox="1"/>
          <p:nvPr/>
        </p:nvSpPr>
        <p:spPr>
          <a:xfrm>
            <a:off x="2684462" y="3568700"/>
            <a:ext cx="6223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Arial"/>
              <a:buNone/>
            </a:pPr>
            <a:r>
              <a:rPr b="1" i="0" lang="en-US" sz="900" u="none">
                <a:solidFill>
                  <a:srgbClr val="440000"/>
                </a:solidFill>
                <a:latin typeface="Arial"/>
                <a:ea typeface="Arial"/>
                <a:cs typeface="Arial"/>
                <a:sym typeface="Arial"/>
              </a:rPr>
              <a:t>Instruction </a:t>
            </a:r>
            <a:endParaRPr/>
          </a:p>
        </p:txBody>
      </p:sp>
      <p:sp>
        <p:nvSpPr>
          <p:cNvPr id="741" name="Google Shape;741;p20"/>
          <p:cNvSpPr txBox="1"/>
          <p:nvPr/>
        </p:nvSpPr>
        <p:spPr>
          <a:xfrm>
            <a:off x="3375025" y="3578225"/>
            <a:ext cx="68262"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a:solidFill>
                  <a:srgbClr val="440000"/>
                </a:solidFill>
                <a:latin typeface="Courier New"/>
                <a:ea typeface="Courier New"/>
                <a:cs typeface="Courier New"/>
                <a:sym typeface="Courier New"/>
              </a:rPr>
              <a:t>I</a:t>
            </a:r>
            <a:endParaRPr/>
          </a:p>
        </p:txBody>
      </p:sp>
      <p:cxnSp>
        <p:nvCxnSpPr>
          <p:cNvPr id="742" name="Google Shape;742;p20"/>
          <p:cNvCxnSpPr/>
          <p:nvPr/>
        </p:nvCxnSpPr>
        <p:spPr>
          <a:xfrm flipH="1">
            <a:off x="2052637" y="3670300"/>
            <a:ext cx="77787" cy="77787"/>
          </a:xfrm>
          <a:prstGeom prst="straightConnector1">
            <a:avLst/>
          </a:prstGeom>
          <a:noFill/>
          <a:ln cap="flat" cmpd="sng" w="9525">
            <a:solidFill>
              <a:srgbClr val="440000"/>
            </a:solidFill>
            <a:prstDash val="solid"/>
            <a:miter lim="800000"/>
            <a:headEnd len="med" w="med" type="none"/>
            <a:tailEnd len="med" w="med" type="none"/>
          </a:ln>
        </p:spPr>
      </p:cxnSp>
      <p:sp>
        <p:nvSpPr>
          <p:cNvPr id="743" name="Google Shape;743;p20"/>
          <p:cNvSpPr txBox="1"/>
          <p:nvPr/>
        </p:nvSpPr>
        <p:spPr>
          <a:xfrm>
            <a:off x="2062162" y="3740150"/>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grpSp>
        <p:nvGrpSpPr>
          <p:cNvPr id="744" name="Google Shape;744;p20"/>
          <p:cNvGrpSpPr/>
          <p:nvPr/>
        </p:nvGrpSpPr>
        <p:grpSpPr>
          <a:xfrm>
            <a:off x="5080000" y="4633912"/>
            <a:ext cx="169862" cy="554037"/>
            <a:chOff x="3200" y="2583"/>
            <a:chExt cx="107" cy="349"/>
          </a:xfrm>
        </p:grpSpPr>
        <p:sp>
          <p:nvSpPr>
            <p:cNvPr id="745" name="Google Shape;745;p20"/>
            <p:cNvSpPr/>
            <p:nvPr/>
          </p:nvSpPr>
          <p:spPr>
            <a:xfrm>
              <a:off x="3200" y="2583"/>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20"/>
            <p:cNvSpPr/>
            <p:nvPr/>
          </p:nvSpPr>
          <p:spPr>
            <a:xfrm>
              <a:off x="3211" y="2594"/>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7" name="Google Shape;747;p20"/>
            <p:cNvSpPr txBox="1"/>
            <p:nvPr/>
          </p:nvSpPr>
          <p:spPr>
            <a:xfrm>
              <a:off x="3232" y="2664"/>
              <a:ext cx="4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748" name="Google Shape;748;p20"/>
            <p:cNvSpPr txBox="1"/>
            <p:nvPr/>
          </p:nvSpPr>
          <p:spPr>
            <a:xfrm>
              <a:off x="3232" y="2728"/>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749" name="Google Shape;749;p20"/>
            <p:cNvSpPr txBox="1"/>
            <p:nvPr/>
          </p:nvSpPr>
          <p:spPr>
            <a:xfrm>
              <a:off x="3238" y="2793"/>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750" name="Google Shape;750;p20"/>
          <p:cNvGrpSpPr/>
          <p:nvPr/>
        </p:nvGrpSpPr>
        <p:grpSpPr>
          <a:xfrm>
            <a:off x="7885112" y="5154612"/>
            <a:ext cx="776287" cy="101600"/>
            <a:chOff x="4967" y="2911"/>
            <a:chExt cx="489" cy="64"/>
          </a:xfrm>
        </p:grpSpPr>
        <p:sp>
          <p:nvSpPr>
            <p:cNvPr id="751" name="Google Shape;751;p20"/>
            <p:cNvSpPr/>
            <p:nvPr/>
          </p:nvSpPr>
          <p:spPr>
            <a:xfrm>
              <a:off x="5381" y="291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52" name="Google Shape;752;p20"/>
            <p:cNvCxnSpPr/>
            <p:nvPr/>
          </p:nvCxnSpPr>
          <p:spPr>
            <a:xfrm flipH="1">
              <a:off x="4967" y="2943"/>
              <a:ext cx="451"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753" name="Google Shape;753;p20"/>
          <p:cNvGrpSpPr/>
          <p:nvPr/>
        </p:nvGrpSpPr>
        <p:grpSpPr>
          <a:xfrm>
            <a:off x="8345487" y="5427662"/>
            <a:ext cx="358775" cy="101600"/>
            <a:chOff x="5257" y="3083"/>
            <a:chExt cx="226" cy="64"/>
          </a:xfrm>
        </p:grpSpPr>
        <p:sp>
          <p:nvSpPr>
            <p:cNvPr id="754" name="Google Shape;754;p20"/>
            <p:cNvSpPr/>
            <p:nvPr/>
          </p:nvSpPr>
          <p:spPr>
            <a:xfrm>
              <a:off x="5408" y="3083"/>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55" name="Google Shape;755;p20"/>
            <p:cNvCxnSpPr/>
            <p:nvPr/>
          </p:nvCxnSpPr>
          <p:spPr>
            <a:xfrm flipH="1">
              <a:off x="5257" y="3115"/>
              <a:ext cx="188"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756" name="Google Shape;756;p20"/>
          <p:cNvGrpSpPr/>
          <p:nvPr/>
        </p:nvGrpSpPr>
        <p:grpSpPr>
          <a:xfrm>
            <a:off x="4857750" y="5427662"/>
            <a:ext cx="1884362" cy="101600"/>
            <a:chOff x="3060" y="3083"/>
            <a:chExt cx="1187" cy="64"/>
          </a:xfrm>
        </p:grpSpPr>
        <p:sp>
          <p:nvSpPr>
            <p:cNvPr id="757" name="Google Shape;757;p20"/>
            <p:cNvSpPr/>
            <p:nvPr/>
          </p:nvSpPr>
          <p:spPr>
            <a:xfrm>
              <a:off x="4172" y="3083"/>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58" name="Google Shape;758;p20"/>
            <p:cNvCxnSpPr/>
            <p:nvPr/>
          </p:nvCxnSpPr>
          <p:spPr>
            <a:xfrm flipH="1">
              <a:off x="3060" y="3115"/>
              <a:ext cx="1150" cy="1"/>
            </a:xfrm>
            <a:prstGeom prst="straightConnector1">
              <a:avLst/>
            </a:prstGeom>
            <a:noFill/>
            <a:ln cap="flat" cmpd="sng" w="25400">
              <a:solidFill>
                <a:srgbClr val="000000"/>
              </a:solidFill>
              <a:prstDash val="solid"/>
              <a:miter lim="800000"/>
              <a:headEnd len="med" w="med" type="none"/>
              <a:tailEnd len="med" w="med" type="none"/>
            </a:ln>
          </p:spPr>
        </p:cxnSp>
      </p:grpSp>
      <p:cxnSp>
        <p:nvCxnSpPr>
          <p:cNvPr id="759" name="Google Shape;759;p20"/>
          <p:cNvCxnSpPr/>
          <p:nvPr/>
        </p:nvCxnSpPr>
        <p:spPr>
          <a:xfrm>
            <a:off x="4857750" y="4745037"/>
            <a:ext cx="1587" cy="733425"/>
          </a:xfrm>
          <a:prstGeom prst="straightConnector1">
            <a:avLst/>
          </a:prstGeom>
          <a:noFill/>
          <a:ln cap="flat" cmpd="sng" w="25400">
            <a:solidFill>
              <a:srgbClr val="000000"/>
            </a:solidFill>
            <a:prstDash val="solid"/>
            <a:miter lim="800000"/>
            <a:headEnd len="med" w="med" type="none"/>
            <a:tailEnd len="med" w="med" type="none"/>
          </a:ln>
        </p:spPr>
      </p:cxnSp>
      <p:sp>
        <p:nvSpPr>
          <p:cNvPr id="760" name="Google Shape;760;p20"/>
          <p:cNvSpPr/>
          <p:nvPr/>
        </p:nvSpPr>
        <p:spPr>
          <a:xfrm>
            <a:off x="4837112" y="4732337"/>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61" name="Google Shape;761;p20"/>
          <p:cNvCxnSpPr/>
          <p:nvPr/>
        </p:nvCxnSpPr>
        <p:spPr>
          <a:xfrm flipH="1">
            <a:off x="6503987" y="6016625"/>
            <a:ext cx="184150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762" name="Google Shape;762;p20"/>
          <p:cNvCxnSpPr/>
          <p:nvPr/>
        </p:nvCxnSpPr>
        <p:spPr>
          <a:xfrm>
            <a:off x="8345487" y="5478462"/>
            <a:ext cx="1587" cy="538162"/>
          </a:xfrm>
          <a:prstGeom prst="straightConnector1">
            <a:avLst/>
          </a:prstGeom>
          <a:noFill/>
          <a:ln cap="flat" cmpd="sng" w="25400">
            <a:solidFill>
              <a:srgbClr val="000000"/>
            </a:solidFill>
            <a:prstDash val="solid"/>
            <a:miter lim="800000"/>
            <a:headEnd len="med" w="med" type="none"/>
            <a:tailEnd len="med" w="med" type="none"/>
          </a:ln>
        </p:spPr>
      </p:cxnSp>
      <p:grpSp>
        <p:nvGrpSpPr>
          <p:cNvPr id="763" name="Google Shape;763;p20"/>
          <p:cNvGrpSpPr/>
          <p:nvPr/>
        </p:nvGrpSpPr>
        <p:grpSpPr>
          <a:xfrm>
            <a:off x="5353050" y="3465512"/>
            <a:ext cx="315912" cy="103187"/>
            <a:chOff x="3372" y="1847"/>
            <a:chExt cx="199" cy="65"/>
          </a:xfrm>
        </p:grpSpPr>
        <p:sp>
          <p:nvSpPr>
            <p:cNvPr id="764" name="Google Shape;764;p20"/>
            <p:cNvSpPr/>
            <p:nvPr/>
          </p:nvSpPr>
          <p:spPr>
            <a:xfrm>
              <a:off x="3495" y="1847"/>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65" name="Google Shape;765;p20"/>
            <p:cNvCxnSpPr/>
            <p:nvPr/>
          </p:nvCxnSpPr>
          <p:spPr>
            <a:xfrm flipH="1">
              <a:off x="3372" y="1880"/>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766" name="Google Shape;766;p20"/>
          <p:cNvSpPr/>
          <p:nvPr/>
        </p:nvSpPr>
        <p:spPr>
          <a:xfrm>
            <a:off x="4973637" y="3367087"/>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7" name="Google Shape;767;p20"/>
          <p:cNvSpPr txBox="1"/>
          <p:nvPr/>
        </p:nvSpPr>
        <p:spPr>
          <a:xfrm>
            <a:off x="4994275" y="3422650"/>
            <a:ext cx="276225"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&lt;&lt;2</a:t>
            </a:r>
            <a:endParaRPr/>
          </a:p>
        </p:txBody>
      </p:sp>
      <p:grpSp>
        <p:nvGrpSpPr>
          <p:cNvPr id="768" name="Google Shape;768;p20"/>
          <p:cNvGrpSpPr/>
          <p:nvPr/>
        </p:nvGrpSpPr>
        <p:grpSpPr>
          <a:xfrm>
            <a:off x="1941512" y="2928937"/>
            <a:ext cx="3727450" cy="101600"/>
            <a:chOff x="1223" y="1509"/>
            <a:chExt cx="2348" cy="64"/>
          </a:xfrm>
        </p:grpSpPr>
        <p:sp>
          <p:nvSpPr>
            <p:cNvPr id="769" name="Google Shape;769;p20"/>
            <p:cNvSpPr/>
            <p:nvPr/>
          </p:nvSpPr>
          <p:spPr>
            <a:xfrm>
              <a:off x="3495" y="1509"/>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70" name="Google Shape;770;p20"/>
            <p:cNvCxnSpPr/>
            <p:nvPr/>
          </p:nvCxnSpPr>
          <p:spPr>
            <a:xfrm flipH="1">
              <a:off x="1223" y="1541"/>
              <a:ext cx="2310" cy="1"/>
            </a:xfrm>
            <a:prstGeom prst="straightConnector1">
              <a:avLst/>
            </a:prstGeom>
            <a:noFill/>
            <a:ln cap="flat" cmpd="sng" w="25400">
              <a:solidFill>
                <a:srgbClr val="000000"/>
              </a:solidFill>
              <a:prstDash val="solid"/>
              <a:miter lim="800000"/>
              <a:headEnd len="med" w="med" type="none"/>
              <a:tailEnd len="med" w="med" type="none"/>
            </a:ln>
          </p:spPr>
        </p:cxnSp>
      </p:grpSp>
      <p:sp>
        <p:nvSpPr>
          <p:cNvPr id="771" name="Google Shape;771;p20"/>
          <p:cNvSpPr txBox="1"/>
          <p:nvPr/>
        </p:nvSpPr>
        <p:spPr>
          <a:xfrm>
            <a:off x="906462" y="3487737"/>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2" name="Google Shape;772;p20"/>
          <p:cNvSpPr txBox="1"/>
          <p:nvPr/>
        </p:nvSpPr>
        <p:spPr>
          <a:xfrm>
            <a:off x="1804987" y="3652837"/>
            <a:ext cx="1651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RD</a:t>
            </a:r>
            <a:endParaRPr/>
          </a:p>
        </p:txBody>
      </p:sp>
      <p:sp>
        <p:nvSpPr>
          <p:cNvPr id="773" name="Google Shape;773;p20"/>
          <p:cNvSpPr txBox="1"/>
          <p:nvPr/>
        </p:nvSpPr>
        <p:spPr>
          <a:xfrm>
            <a:off x="1063625" y="3824287"/>
            <a:ext cx="78898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Instruction</a:t>
            </a:r>
            <a:endParaRPr/>
          </a:p>
        </p:txBody>
      </p:sp>
      <p:sp>
        <p:nvSpPr>
          <p:cNvPr id="774" name="Google Shape;774;p20"/>
          <p:cNvSpPr txBox="1"/>
          <p:nvPr/>
        </p:nvSpPr>
        <p:spPr>
          <a:xfrm>
            <a:off x="1166812" y="3978275"/>
            <a:ext cx="58261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Memory</a:t>
            </a:r>
            <a:endParaRPr/>
          </a:p>
        </p:txBody>
      </p:sp>
      <p:sp>
        <p:nvSpPr>
          <p:cNvPr id="775" name="Google Shape;775;p20"/>
          <p:cNvSpPr txBox="1"/>
          <p:nvPr/>
        </p:nvSpPr>
        <p:spPr>
          <a:xfrm>
            <a:off x="962025" y="3652837"/>
            <a:ext cx="3302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ADDR</a:t>
            </a:r>
            <a:endParaRPr/>
          </a:p>
        </p:txBody>
      </p:sp>
      <p:sp>
        <p:nvSpPr>
          <p:cNvPr id="776" name="Google Shape;776;p20"/>
          <p:cNvSpPr txBox="1"/>
          <p:nvPr/>
        </p:nvSpPr>
        <p:spPr>
          <a:xfrm>
            <a:off x="292100" y="3179762"/>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77" name="Google Shape;777;p20"/>
          <p:cNvGrpSpPr/>
          <p:nvPr/>
        </p:nvGrpSpPr>
        <p:grpSpPr>
          <a:xfrm>
            <a:off x="57150" y="3662362"/>
            <a:ext cx="239712" cy="101600"/>
            <a:chOff x="36" y="1971"/>
            <a:chExt cx="151" cy="64"/>
          </a:xfrm>
        </p:grpSpPr>
        <p:sp>
          <p:nvSpPr>
            <p:cNvPr id="778" name="Google Shape;778;p20"/>
            <p:cNvSpPr/>
            <p:nvPr/>
          </p:nvSpPr>
          <p:spPr>
            <a:xfrm>
              <a:off x="112" y="197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79" name="Google Shape;779;p20"/>
            <p:cNvCxnSpPr/>
            <p:nvPr/>
          </p:nvCxnSpPr>
          <p:spPr>
            <a:xfrm flipH="1">
              <a:off x="36" y="2003"/>
              <a:ext cx="113"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780" name="Google Shape;780;p20"/>
          <p:cNvGrpSpPr/>
          <p:nvPr/>
        </p:nvGrpSpPr>
        <p:grpSpPr>
          <a:xfrm>
            <a:off x="595312" y="3662362"/>
            <a:ext cx="314325" cy="101600"/>
            <a:chOff x="375" y="1971"/>
            <a:chExt cx="198" cy="64"/>
          </a:xfrm>
        </p:grpSpPr>
        <p:sp>
          <p:nvSpPr>
            <p:cNvPr id="781" name="Google Shape;781;p20"/>
            <p:cNvSpPr/>
            <p:nvPr/>
          </p:nvSpPr>
          <p:spPr>
            <a:xfrm>
              <a:off x="498" y="197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82" name="Google Shape;782;p20"/>
            <p:cNvCxnSpPr/>
            <p:nvPr/>
          </p:nvCxnSpPr>
          <p:spPr>
            <a:xfrm flipH="1">
              <a:off x="375" y="2003"/>
              <a:ext cx="161" cy="1"/>
            </a:xfrm>
            <a:prstGeom prst="straightConnector1">
              <a:avLst/>
            </a:prstGeom>
            <a:noFill/>
            <a:ln cap="flat" cmpd="sng" w="25400">
              <a:solidFill>
                <a:srgbClr val="000000"/>
              </a:solidFill>
              <a:prstDash val="solid"/>
              <a:miter lim="800000"/>
              <a:headEnd len="med" w="med" type="none"/>
              <a:tailEnd len="med" w="med" type="none"/>
            </a:ln>
          </p:spPr>
        </p:cxnSp>
      </p:grpSp>
      <p:sp>
        <p:nvSpPr>
          <p:cNvPr id="783" name="Google Shape;783;p20"/>
          <p:cNvSpPr txBox="1"/>
          <p:nvPr/>
        </p:nvSpPr>
        <p:spPr>
          <a:xfrm>
            <a:off x="339725" y="3363912"/>
            <a:ext cx="211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PC</a:t>
            </a:r>
            <a:endParaRPr/>
          </a:p>
        </p:txBody>
      </p:sp>
      <p:grpSp>
        <p:nvGrpSpPr>
          <p:cNvPr id="784" name="Google Shape;784;p20"/>
          <p:cNvGrpSpPr/>
          <p:nvPr/>
        </p:nvGrpSpPr>
        <p:grpSpPr>
          <a:xfrm>
            <a:off x="714375" y="2544762"/>
            <a:ext cx="852487" cy="103187"/>
            <a:chOff x="450" y="1267"/>
            <a:chExt cx="537" cy="65"/>
          </a:xfrm>
        </p:grpSpPr>
        <p:sp>
          <p:nvSpPr>
            <p:cNvPr id="785" name="Google Shape;785;p20"/>
            <p:cNvSpPr/>
            <p:nvPr/>
          </p:nvSpPr>
          <p:spPr>
            <a:xfrm>
              <a:off x="912" y="1267"/>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86" name="Google Shape;786;p20"/>
            <p:cNvCxnSpPr/>
            <p:nvPr/>
          </p:nvCxnSpPr>
          <p:spPr>
            <a:xfrm flipH="1">
              <a:off x="450" y="1299"/>
              <a:ext cx="499" cy="1"/>
            </a:xfrm>
            <a:prstGeom prst="straightConnector1">
              <a:avLst/>
            </a:prstGeom>
            <a:noFill/>
            <a:ln cap="flat" cmpd="sng" w="25400">
              <a:solidFill>
                <a:srgbClr val="000000"/>
              </a:solidFill>
              <a:prstDash val="solid"/>
              <a:miter lim="800000"/>
              <a:headEnd len="med" w="med" type="none"/>
              <a:tailEnd len="med" w="med" type="none"/>
            </a:ln>
          </p:spPr>
        </p:cxnSp>
      </p:grpSp>
      <p:sp>
        <p:nvSpPr>
          <p:cNvPr id="787" name="Google Shape;787;p20"/>
          <p:cNvSpPr txBox="1"/>
          <p:nvPr/>
        </p:nvSpPr>
        <p:spPr>
          <a:xfrm>
            <a:off x="1038225" y="3065462"/>
            <a:ext cx="63500" cy="1365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4</a:t>
            </a:r>
            <a:endParaRPr/>
          </a:p>
        </p:txBody>
      </p:sp>
      <p:grpSp>
        <p:nvGrpSpPr>
          <p:cNvPr id="788" name="Google Shape;788;p20"/>
          <p:cNvGrpSpPr/>
          <p:nvPr/>
        </p:nvGrpSpPr>
        <p:grpSpPr>
          <a:xfrm>
            <a:off x="1174750" y="3082925"/>
            <a:ext cx="392112" cy="101600"/>
            <a:chOff x="740" y="1606"/>
            <a:chExt cx="247" cy="64"/>
          </a:xfrm>
        </p:grpSpPr>
        <p:sp>
          <p:nvSpPr>
            <p:cNvPr id="789" name="Google Shape;789;p20"/>
            <p:cNvSpPr/>
            <p:nvPr/>
          </p:nvSpPr>
          <p:spPr>
            <a:xfrm>
              <a:off x="912" y="1606"/>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90" name="Google Shape;790;p20"/>
            <p:cNvCxnSpPr/>
            <p:nvPr/>
          </p:nvCxnSpPr>
          <p:spPr>
            <a:xfrm flipH="1">
              <a:off x="740" y="1638"/>
              <a:ext cx="209" cy="1"/>
            </a:xfrm>
            <a:prstGeom prst="straightConnector1">
              <a:avLst/>
            </a:prstGeom>
            <a:noFill/>
            <a:ln cap="flat" cmpd="sng" w="25400">
              <a:solidFill>
                <a:srgbClr val="000000"/>
              </a:solidFill>
              <a:prstDash val="solid"/>
              <a:miter lim="800000"/>
              <a:headEnd len="med" w="med" type="none"/>
              <a:tailEnd len="med" w="med" type="none"/>
            </a:ln>
          </p:spPr>
        </p:cxnSp>
      </p:grpSp>
      <p:grpSp>
        <p:nvGrpSpPr>
          <p:cNvPr id="791" name="Google Shape;791;p20"/>
          <p:cNvGrpSpPr/>
          <p:nvPr/>
        </p:nvGrpSpPr>
        <p:grpSpPr>
          <a:xfrm>
            <a:off x="1558925" y="2408237"/>
            <a:ext cx="400050" cy="938212"/>
            <a:chOff x="982" y="1181"/>
            <a:chExt cx="252" cy="591"/>
          </a:xfrm>
        </p:grpSpPr>
        <p:sp>
          <p:nvSpPr>
            <p:cNvPr id="792" name="Google Shape;792;p20"/>
            <p:cNvSpPr/>
            <p:nvPr/>
          </p:nvSpPr>
          <p:spPr>
            <a:xfrm>
              <a:off x="982" y="1181"/>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3" name="Google Shape;793;p20"/>
            <p:cNvSpPr/>
            <p:nvPr/>
          </p:nvSpPr>
          <p:spPr>
            <a:xfrm>
              <a:off x="992" y="1192"/>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4" name="Google Shape;794;p20"/>
            <p:cNvSpPr txBox="1"/>
            <p:nvPr/>
          </p:nvSpPr>
          <p:spPr>
            <a:xfrm>
              <a:off x="1019" y="1326"/>
              <a:ext cx="156"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cxnSp>
        <p:nvCxnSpPr>
          <p:cNvPr id="795" name="Google Shape;795;p20"/>
          <p:cNvCxnSpPr/>
          <p:nvPr/>
        </p:nvCxnSpPr>
        <p:spPr>
          <a:xfrm>
            <a:off x="714375" y="2595562"/>
            <a:ext cx="1587" cy="1117600"/>
          </a:xfrm>
          <a:prstGeom prst="straightConnector1">
            <a:avLst/>
          </a:prstGeom>
          <a:noFill/>
          <a:ln cap="flat" cmpd="sng" w="25400">
            <a:solidFill>
              <a:srgbClr val="000000"/>
            </a:solidFill>
            <a:prstDash val="solid"/>
            <a:miter lim="800000"/>
            <a:headEnd len="med" w="med" type="none"/>
            <a:tailEnd len="med" w="med" type="none"/>
          </a:ln>
        </p:spPr>
      </p:cxnSp>
      <p:cxnSp>
        <p:nvCxnSpPr>
          <p:cNvPr id="796" name="Google Shape;796;p20"/>
          <p:cNvCxnSpPr/>
          <p:nvPr/>
        </p:nvCxnSpPr>
        <p:spPr>
          <a:xfrm>
            <a:off x="57150" y="2212975"/>
            <a:ext cx="1587" cy="1500187"/>
          </a:xfrm>
          <a:prstGeom prst="straightConnector1">
            <a:avLst/>
          </a:prstGeom>
          <a:noFill/>
          <a:ln cap="flat" cmpd="sng" w="25400">
            <a:solidFill>
              <a:srgbClr val="000000"/>
            </a:solidFill>
            <a:prstDash val="solid"/>
            <a:miter lim="800000"/>
            <a:headEnd len="med" w="med" type="none"/>
            <a:tailEnd len="med" w="med" type="none"/>
          </a:ln>
        </p:spPr>
      </p:cxnSp>
      <p:cxnSp>
        <p:nvCxnSpPr>
          <p:cNvPr id="797" name="Google Shape;797;p20"/>
          <p:cNvCxnSpPr/>
          <p:nvPr/>
        </p:nvCxnSpPr>
        <p:spPr>
          <a:xfrm flipH="1">
            <a:off x="1098550" y="2101850"/>
            <a:ext cx="5405437"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798" name="Google Shape;798;p20"/>
          <p:cNvGrpSpPr/>
          <p:nvPr/>
        </p:nvGrpSpPr>
        <p:grpSpPr>
          <a:xfrm>
            <a:off x="5659437" y="2792412"/>
            <a:ext cx="401636" cy="938212"/>
            <a:chOff x="3565" y="1423"/>
            <a:chExt cx="253" cy="591"/>
          </a:xfrm>
        </p:grpSpPr>
        <p:sp>
          <p:nvSpPr>
            <p:cNvPr id="799" name="Google Shape;799;p20"/>
            <p:cNvSpPr/>
            <p:nvPr/>
          </p:nvSpPr>
          <p:spPr>
            <a:xfrm>
              <a:off x="3565" y="1423"/>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0" name="Google Shape;800;p20"/>
            <p:cNvSpPr/>
            <p:nvPr/>
          </p:nvSpPr>
          <p:spPr>
            <a:xfrm>
              <a:off x="3576" y="1434"/>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1" name="Google Shape;801;p20"/>
            <p:cNvSpPr txBox="1"/>
            <p:nvPr/>
          </p:nvSpPr>
          <p:spPr>
            <a:xfrm>
              <a:off x="3603" y="1568"/>
              <a:ext cx="156" cy="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a:solidFill>
                    <a:srgbClr val="000000"/>
                  </a:solidFill>
                  <a:latin typeface="Arial"/>
                  <a:ea typeface="Arial"/>
                  <a:cs typeface="Arial"/>
                  <a:sym typeface="Arial"/>
                </a:rPr>
                <a:t>ADD</a:t>
              </a:r>
              <a:endParaRPr/>
            </a:p>
          </p:txBody>
        </p:sp>
      </p:grpSp>
      <p:grpSp>
        <p:nvGrpSpPr>
          <p:cNvPr id="802" name="Google Shape;802;p20"/>
          <p:cNvGrpSpPr/>
          <p:nvPr/>
        </p:nvGrpSpPr>
        <p:grpSpPr>
          <a:xfrm>
            <a:off x="8686800" y="5053012"/>
            <a:ext cx="169862" cy="554037"/>
            <a:chOff x="5472" y="2847"/>
            <a:chExt cx="107" cy="349"/>
          </a:xfrm>
        </p:grpSpPr>
        <p:sp>
          <p:nvSpPr>
            <p:cNvPr id="803" name="Google Shape;803;p20"/>
            <p:cNvSpPr/>
            <p:nvPr/>
          </p:nvSpPr>
          <p:spPr>
            <a:xfrm>
              <a:off x="5472" y="2847"/>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4" name="Google Shape;804;p20"/>
            <p:cNvSpPr/>
            <p:nvPr/>
          </p:nvSpPr>
          <p:spPr>
            <a:xfrm>
              <a:off x="5483" y="2857"/>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5" name="Google Shape;805;p20"/>
            <p:cNvSpPr txBox="1"/>
            <p:nvPr/>
          </p:nvSpPr>
          <p:spPr>
            <a:xfrm>
              <a:off x="5504" y="2927"/>
              <a:ext cx="4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M</a:t>
              </a:r>
              <a:endParaRPr/>
            </a:p>
          </p:txBody>
        </p:sp>
        <p:sp>
          <p:nvSpPr>
            <p:cNvPr id="806" name="Google Shape;806;p20"/>
            <p:cNvSpPr txBox="1"/>
            <p:nvPr/>
          </p:nvSpPr>
          <p:spPr>
            <a:xfrm>
              <a:off x="5504" y="2991"/>
              <a:ext cx="40"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U</a:t>
              </a:r>
              <a:endParaRPr/>
            </a:p>
          </p:txBody>
        </p:sp>
        <p:sp>
          <p:nvSpPr>
            <p:cNvPr id="807" name="Google Shape;807;p20"/>
            <p:cNvSpPr txBox="1"/>
            <p:nvPr/>
          </p:nvSpPr>
          <p:spPr>
            <a:xfrm>
              <a:off x="5510" y="3056"/>
              <a:ext cx="37" cy="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X</a:t>
              </a:r>
              <a:endParaRPr/>
            </a:p>
          </p:txBody>
        </p:sp>
      </p:grpSp>
      <p:grpSp>
        <p:nvGrpSpPr>
          <p:cNvPr id="808" name="Google Shape;808;p20"/>
          <p:cNvGrpSpPr/>
          <p:nvPr/>
        </p:nvGrpSpPr>
        <p:grpSpPr>
          <a:xfrm>
            <a:off x="4738687" y="3465512"/>
            <a:ext cx="204787" cy="103187"/>
            <a:chOff x="2985" y="1847"/>
            <a:chExt cx="129" cy="65"/>
          </a:xfrm>
        </p:grpSpPr>
        <p:sp>
          <p:nvSpPr>
            <p:cNvPr id="809" name="Google Shape;809;p20"/>
            <p:cNvSpPr/>
            <p:nvPr/>
          </p:nvSpPr>
          <p:spPr>
            <a:xfrm>
              <a:off x="3039" y="1847"/>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10" name="Google Shape;810;p20"/>
            <p:cNvCxnSpPr/>
            <p:nvPr/>
          </p:nvCxnSpPr>
          <p:spPr>
            <a:xfrm flipH="1">
              <a:off x="2985" y="1880"/>
              <a:ext cx="91" cy="1"/>
            </a:xfrm>
            <a:prstGeom prst="straightConnector1">
              <a:avLst/>
            </a:prstGeom>
            <a:noFill/>
            <a:ln cap="flat" cmpd="sng" w="25400">
              <a:solidFill>
                <a:srgbClr val="000000"/>
              </a:solidFill>
              <a:prstDash val="solid"/>
              <a:miter lim="800000"/>
              <a:headEnd len="med" w="med" type="none"/>
              <a:tailEnd len="med" w="med" type="none"/>
            </a:ln>
          </p:spPr>
        </p:cxnSp>
      </p:grpSp>
      <p:sp>
        <p:nvSpPr>
          <p:cNvPr id="811" name="Google Shape;811;p20"/>
          <p:cNvSpPr/>
          <p:nvPr/>
        </p:nvSpPr>
        <p:spPr>
          <a:xfrm>
            <a:off x="4725987" y="5038725"/>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12" name="Google Shape;812;p20"/>
          <p:cNvCxnSpPr/>
          <p:nvPr/>
        </p:nvCxnSpPr>
        <p:spPr>
          <a:xfrm flipH="1">
            <a:off x="6043612" y="3252787"/>
            <a:ext cx="460375" cy="1587"/>
          </a:xfrm>
          <a:prstGeom prst="straightConnector1">
            <a:avLst/>
          </a:prstGeom>
          <a:noFill/>
          <a:ln cap="flat" cmpd="sng" w="25400">
            <a:solidFill>
              <a:srgbClr val="000000"/>
            </a:solidFill>
            <a:prstDash val="solid"/>
            <a:miter lim="800000"/>
            <a:headEnd len="med" w="med" type="none"/>
            <a:tailEnd len="med" w="med" type="none"/>
          </a:ln>
        </p:spPr>
      </p:cxnSp>
      <p:grpSp>
        <p:nvGrpSpPr>
          <p:cNvPr id="813" name="Google Shape;813;p20"/>
          <p:cNvGrpSpPr/>
          <p:nvPr/>
        </p:nvGrpSpPr>
        <p:grpSpPr>
          <a:xfrm>
            <a:off x="884237" y="1947862"/>
            <a:ext cx="273050" cy="554037"/>
            <a:chOff x="557" y="891"/>
            <a:chExt cx="172" cy="349"/>
          </a:xfrm>
        </p:grpSpPr>
        <p:sp>
          <p:nvSpPr>
            <p:cNvPr id="814" name="Google Shape;814;p20"/>
            <p:cNvSpPr/>
            <p:nvPr/>
          </p:nvSpPr>
          <p:spPr>
            <a:xfrm>
              <a:off x="590" y="891"/>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5" name="Google Shape;815;p20"/>
            <p:cNvSpPr/>
            <p:nvPr/>
          </p:nvSpPr>
          <p:spPr>
            <a:xfrm>
              <a:off x="600" y="902"/>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16" name="Google Shape;816;p20"/>
            <p:cNvPicPr preferRelativeResize="0"/>
            <p:nvPr/>
          </p:nvPicPr>
          <p:blipFill rotWithShape="1">
            <a:blip r:embed="rId3">
              <a:alphaModFix/>
            </a:blip>
            <a:srcRect b="0" l="0" r="0" t="0"/>
            <a:stretch/>
          </p:blipFill>
          <p:spPr>
            <a:xfrm>
              <a:off x="557" y="977"/>
              <a:ext cx="172" cy="193"/>
            </a:xfrm>
            <a:prstGeom prst="rect">
              <a:avLst/>
            </a:prstGeom>
            <a:noFill/>
            <a:ln>
              <a:noFill/>
            </a:ln>
          </p:spPr>
        </p:pic>
      </p:grpSp>
      <p:cxnSp>
        <p:nvCxnSpPr>
          <p:cNvPr id="817" name="Google Shape;817;p20"/>
          <p:cNvCxnSpPr/>
          <p:nvPr/>
        </p:nvCxnSpPr>
        <p:spPr>
          <a:xfrm flipH="1">
            <a:off x="1098550" y="2332037"/>
            <a:ext cx="9969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818" name="Google Shape;818;p20"/>
          <p:cNvCxnSpPr/>
          <p:nvPr/>
        </p:nvCxnSpPr>
        <p:spPr>
          <a:xfrm flipH="1">
            <a:off x="57150" y="2212975"/>
            <a:ext cx="844550" cy="1587"/>
          </a:xfrm>
          <a:prstGeom prst="straightConnector1">
            <a:avLst/>
          </a:prstGeom>
          <a:noFill/>
          <a:ln cap="flat" cmpd="sng" w="25400">
            <a:solidFill>
              <a:srgbClr val="000000"/>
            </a:solidFill>
            <a:prstDash val="solid"/>
            <a:miter lim="800000"/>
            <a:headEnd len="med" w="med" type="none"/>
            <a:tailEnd len="med" w="med" type="none"/>
          </a:ln>
        </p:spPr>
      </p:cxnSp>
      <p:cxnSp>
        <p:nvCxnSpPr>
          <p:cNvPr id="819" name="Google Shape;819;p20"/>
          <p:cNvCxnSpPr/>
          <p:nvPr/>
        </p:nvCxnSpPr>
        <p:spPr>
          <a:xfrm>
            <a:off x="2095500" y="2332037"/>
            <a:ext cx="1587" cy="647700"/>
          </a:xfrm>
          <a:prstGeom prst="straightConnector1">
            <a:avLst/>
          </a:prstGeom>
          <a:noFill/>
          <a:ln cap="flat" cmpd="sng" w="25400">
            <a:solidFill>
              <a:srgbClr val="000000"/>
            </a:solidFill>
            <a:prstDash val="solid"/>
            <a:miter lim="800000"/>
            <a:headEnd len="med" w="med" type="none"/>
            <a:tailEnd len="med" w="med" type="none"/>
          </a:ln>
        </p:spPr>
      </p:cxnSp>
      <p:sp>
        <p:nvSpPr>
          <p:cNvPr id="820" name="Google Shape;820;p20"/>
          <p:cNvSpPr/>
          <p:nvPr/>
        </p:nvSpPr>
        <p:spPr>
          <a:xfrm>
            <a:off x="2074862" y="2967037"/>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21" name="Google Shape;821;p20"/>
          <p:cNvCxnSpPr/>
          <p:nvPr/>
        </p:nvCxnSpPr>
        <p:spPr>
          <a:xfrm>
            <a:off x="6503987" y="2101850"/>
            <a:ext cx="1587" cy="1150937"/>
          </a:xfrm>
          <a:prstGeom prst="straightConnector1">
            <a:avLst/>
          </a:prstGeom>
          <a:noFill/>
          <a:ln cap="flat" cmpd="sng" w="25400">
            <a:solidFill>
              <a:srgbClr val="000000"/>
            </a:solidFill>
            <a:prstDash val="solid"/>
            <a:miter lim="800000"/>
            <a:headEnd len="med" w="med" type="none"/>
            <a:tailEnd len="med" w="med" type="none"/>
          </a:ln>
        </p:spPr>
      </p:cxnSp>
      <p:cxnSp>
        <p:nvCxnSpPr>
          <p:cNvPr id="822" name="Google Shape;822;p20"/>
          <p:cNvCxnSpPr/>
          <p:nvPr/>
        </p:nvCxnSpPr>
        <p:spPr>
          <a:xfrm>
            <a:off x="6503987" y="4557712"/>
            <a:ext cx="1587" cy="341312"/>
          </a:xfrm>
          <a:prstGeom prst="straightConnector1">
            <a:avLst/>
          </a:prstGeom>
          <a:noFill/>
          <a:ln cap="flat" cmpd="sng" w="25400">
            <a:solidFill>
              <a:srgbClr val="000000"/>
            </a:solidFill>
            <a:prstDash val="solid"/>
            <a:miter lim="800000"/>
            <a:headEnd len="med" w="med" type="none"/>
            <a:tailEnd len="med" w="med" type="none"/>
          </a:ln>
        </p:spPr>
      </p:cxnSp>
      <p:cxnSp>
        <p:nvCxnSpPr>
          <p:cNvPr id="823" name="Google Shape;823;p20"/>
          <p:cNvCxnSpPr/>
          <p:nvPr/>
        </p:nvCxnSpPr>
        <p:spPr>
          <a:xfrm flipH="1">
            <a:off x="2820987" y="3670300"/>
            <a:ext cx="76200" cy="77787"/>
          </a:xfrm>
          <a:prstGeom prst="straightConnector1">
            <a:avLst/>
          </a:prstGeom>
          <a:noFill/>
          <a:ln cap="flat" cmpd="sng" w="9525">
            <a:solidFill>
              <a:srgbClr val="440000"/>
            </a:solidFill>
            <a:prstDash val="solid"/>
            <a:miter lim="800000"/>
            <a:headEnd len="med" w="med" type="none"/>
            <a:tailEnd len="med" w="med" type="none"/>
          </a:ln>
        </p:spPr>
      </p:cxnSp>
      <p:sp>
        <p:nvSpPr>
          <p:cNvPr id="824" name="Google Shape;824;p20"/>
          <p:cNvSpPr txBox="1"/>
          <p:nvPr/>
        </p:nvSpPr>
        <p:spPr>
          <a:xfrm>
            <a:off x="2828925" y="3740150"/>
            <a:ext cx="114300" cy="1222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32</a:t>
            </a:r>
            <a:endParaRPr/>
          </a:p>
        </p:txBody>
      </p:sp>
      <p:cxnSp>
        <p:nvCxnSpPr>
          <p:cNvPr id="825" name="Google Shape;825;p20"/>
          <p:cNvCxnSpPr/>
          <p:nvPr/>
        </p:nvCxnSpPr>
        <p:spPr>
          <a:xfrm>
            <a:off x="2286000" y="2057400"/>
            <a:ext cx="0" cy="4800600"/>
          </a:xfrm>
          <a:prstGeom prst="straightConnector1">
            <a:avLst/>
          </a:prstGeom>
          <a:noFill/>
          <a:ln cap="flat" cmpd="sng" w="28575">
            <a:solidFill>
              <a:srgbClr val="FF0000"/>
            </a:solidFill>
            <a:prstDash val="solid"/>
            <a:miter lim="800000"/>
            <a:headEnd len="med" w="med" type="none"/>
            <a:tailEnd len="med" w="med" type="none"/>
          </a:ln>
        </p:spPr>
      </p:cxnSp>
      <p:cxnSp>
        <p:nvCxnSpPr>
          <p:cNvPr id="826" name="Google Shape;826;p20"/>
          <p:cNvCxnSpPr/>
          <p:nvPr/>
        </p:nvCxnSpPr>
        <p:spPr>
          <a:xfrm>
            <a:off x="4518025" y="2057400"/>
            <a:ext cx="0" cy="4800600"/>
          </a:xfrm>
          <a:prstGeom prst="straightConnector1">
            <a:avLst/>
          </a:prstGeom>
          <a:noFill/>
          <a:ln cap="flat" cmpd="sng" w="28575">
            <a:solidFill>
              <a:srgbClr val="FF0000"/>
            </a:solidFill>
            <a:prstDash val="solid"/>
            <a:miter lim="800000"/>
            <a:headEnd len="med" w="med" type="none"/>
            <a:tailEnd len="med" w="med" type="none"/>
          </a:ln>
        </p:spPr>
      </p:cxnSp>
      <p:cxnSp>
        <p:nvCxnSpPr>
          <p:cNvPr id="827" name="Google Shape;827;p20"/>
          <p:cNvCxnSpPr/>
          <p:nvPr/>
        </p:nvCxnSpPr>
        <p:spPr>
          <a:xfrm>
            <a:off x="6248400" y="2057400"/>
            <a:ext cx="0" cy="4800600"/>
          </a:xfrm>
          <a:prstGeom prst="straightConnector1">
            <a:avLst/>
          </a:prstGeom>
          <a:noFill/>
          <a:ln cap="flat" cmpd="sng" w="28575">
            <a:solidFill>
              <a:srgbClr val="FF0000"/>
            </a:solidFill>
            <a:prstDash val="solid"/>
            <a:miter lim="800000"/>
            <a:headEnd len="med" w="med" type="none"/>
            <a:tailEnd len="med" w="med" type="none"/>
          </a:ln>
        </p:spPr>
      </p:cxnSp>
      <p:cxnSp>
        <p:nvCxnSpPr>
          <p:cNvPr id="828" name="Google Shape;828;p20"/>
          <p:cNvCxnSpPr/>
          <p:nvPr/>
        </p:nvCxnSpPr>
        <p:spPr>
          <a:xfrm>
            <a:off x="8077200" y="2057400"/>
            <a:ext cx="0" cy="4800600"/>
          </a:xfrm>
          <a:prstGeom prst="straightConnector1">
            <a:avLst/>
          </a:prstGeom>
          <a:noFill/>
          <a:ln cap="flat" cmpd="sng" w="28575">
            <a:solidFill>
              <a:srgbClr val="FF0000"/>
            </a:solidFill>
            <a:prstDash val="solid"/>
            <a:miter lim="800000"/>
            <a:headEnd len="med" w="med" type="none"/>
            <a:tailEnd len="med" w="med" type="none"/>
          </a:ln>
        </p:spPr>
      </p:cxnSp>
      <p:sp>
        <p:nvSpPr>
          <p:cNvPr id="829" name="Google Shape;829;p20"/>
          <p:cNvSpPr txBox="1"/>
          <p:nvPr/>
        </p:nvSpPr>
        <p:spPr>
          <a:xfrm>
            <a:off x="417512" y="6216650"/>
            <a:ext cx="1504950" cy="5191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IF</a:t>
            </a:r>
            <a:endParaRPr/>
          </a:p>
          <a:p>
            <a:pPr indent="0" lvl="0" marL="0" marR="0" rtl="0" algn="ctr">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Instruction Fetch</a:t>
            </a:r>
            <a:endParaRPr/>
          </a:p>
        </p:txBody>
      </p:sp>
      <p:sp>
        <p:nvSpPr>
          <p:cNvPr id="830" name="Google Shape;830;p20"/>
          <p:cNvSpPr txBox="1"/>
          <p:nvPr/>
        </p:nvSpPr>
        <p:spPr>
          <a:xfrm>
            <a:off x="2754312" y="6216650"/>
            <a:ext cx="1651000" cy="5191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ID</a:t>
            </a:r>
            <a:endParaRPr/>
          </a:p>
          <a:p>
            <a:pPr indent="0" lvl="0" marL="0" marR="0" rtl="0" algn="ctr">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Instruction Decode</a:t>
            </a:r>
            <a:endParaRPr/>
          </a:p>
        </p:txBody>
      </p:sp>
      <p:sp>
        <p:nvSpPr>
          <p:cNvPr id="831" name="Google Shape;831;p20"/>
          <p:cNvSpPr txBox="1"/>
          <p:nvPr/>
        </p:nvSpPr>
        <p:spPr>
          <a:xfrm>
            <a:off x="4416425" y="6216650"/>
            <a:ext cx="1944687" cy="5492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Helvetica Neue"/>
              <a:buNone/>
            </a:pPr>
            <a:r>
              <a:rPr b="1" i="0" lang="en-US" sz="1600" u="none">
                <a:solidFill>
                  <a:srgbClr val="FF0000"/>
                </a:solidFill>
                <a:latin typeface="Helvetica Neue"/>
                <a:ea typeface="Helvetica Neue"/>
                <a:cs typeface="Helvetica Neue"/>
                <a:sym typeface="Helvetica Neue"/>
              </a:rPr>
              <a:t>EX</a:t>
            </a:r>
            <a:endParaRPr/>
          </a:p>
          <a:p>
            <a:pPr indent="0" lvl="0" marL="0" marR="0" rtl="0" algn="ctr">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Execute/ Address Calc</a:t>
            </a:r>
            <a:r>
              <a:rPr b="1" i="0" lang="en-US" sz="1400" u="none">
                <a:solidFill>
                  <a:srgbClr val="FF0000"/>
                </a:solidFill>
                <a:latin typeface="Helvetica Neue"/>
                <a:ea typeface="Helvetica Neue"/>
                <a:cs typeface="Helvetica Neue"/>
                <a:sym typeface="Helvetica Neue"/>
              </a:rPr>
              <a:t>.</a:t>
            </a:r>
            <a:endParaRPr/>
          </a:p>
        </p:txBody>
      </p:sp>
      <p:sp>
        <p:nvSpPr>
          <p:cNvPr id="832" name="Google Shape;832;p20"/>
          <p:cNvSpPr txBox="1"/>
          <p:nvPr/>
        </p:nvSpPr>
        <p:spPr>
          <a:xfrm>
            <a:off x="6465887" y="6216650"/>
            <a:ext cx="1362075" cy="5191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MEM</a:t>
            </a:r>
            <a:endParaRPr/>
          </a:p>
          <a:p>
            <a:pPr indent="0" lvl="0" marL="0" marR="0" rtl="0" algn="ctr">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Memory Access</a:t>
            </a:r>
            <a:endParaRPr/>
          </a:p>
        </p:txBody>
      </p:sp>
      <p:sp>
        <p:nvSpPr>
          <p:cNvPr id="833" name="Google Shape;833;p20"/>
          <p:cNvSpPr txBox="1"/>
          <p:nvPr/>
        </p:nvSpPr>
        <p:spPr>
          <a:xfrm>
            <a:off x="8039100" y="6216650"/>
            <a:ext cx="1020762" cy="5191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a:solidFill>
                  <a:srgbClr val="FF0000"/>
                </a:solidFill>
                <a:latin typeface="Tahoma"/>
                <a:ea typeface="Tahoma"/>
                <a:cs typeface="Tahoma"/>
                <a:sym typeface="Tahoma"/>
              </a:rPr>
              <a:t>WB</a:t>
            </a:r>
            <a:endParaRPr/>
          </a:p>
          <a:p>
            <a:pPr indent="0" lvl="0" marL="0" marR="0" rtl="0" algn="ctr">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Write Back</a:t>
            </a:r>
            <a:endParaRPr/>
          </a:p>
        </p:txBody>
      </p:sp>
      <p:cxnSp>
        <p:nvCxnSpPr>
          <p:cNvPr id="834" name="Google Shape;834;p20"/>
          <p:cNvCxnSpPr/>
          <p:nvPr/>
        </p:nvCxnSpPr>
        <p:spPr>
          <a:xfrm>
            <a:off x="5943600" y="4343400"/>
            <a:ext cx="609600" cy="0"/>
          </a:xfrm>
          <a:prstGeom prst="straightConnector1">
            <a:avLst/>
          </a:prstGeom>
          <a:noFill/>
          <a:ln cap="flat" cmpd="sng" w="25400">
            <a:solidFill>
              <a:schemeClr val="dk1"/>
            </a:solidFill>
            <a:prstDash val="solid"/>
            <a:miter lim="800000"/>
            <a:headEnd len="med" w="med" type="none"/>
            <a:tailEnd len="med" w="med" type="triangle"/>
          </a:ln>
        </p:spPr>
      </p:cxnSp>
      <p:sp>
        <p:nvSpPr>
          <p:cNvPr id="835" name="Google Shape;835;p20"/>
          <p:cNvSpPr txBox="1"/>
          <p:nvPr/>
        </p:nvSpPr>
        <p:spPr>
          <a:xfrm>
            <a:off x="6515100" y="4191000"/>
            <a:ext cx="4191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500"/>
                                        <p:tgtEl>
                                          <p:spTgt spid="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500"/>
                                        <p:tgtEl>
                                          <p:spTgt spid="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1" name="Shape 4451"/>
        <p:cNvGrpSpPr/>
        <p:nvPr/>
      </p:nvGrpSpPr>
      <p:grpSpPr>
        <a:xfrm>
          <a:off x="0" y="0"/>
          <a:ext cx="0" cy="0"/>
          <a:chOff x="0" y="0"/>
          <a:chExt cx="0" cy="0"/>
        </a:xfrm>
      </p:grpSpPr>
      <p:sp>
        <p:nvSpPr>
          <p:cNvPr id="4452" name="Google Shape;4452;p92"/>
          <p:cNvSpPr txBox="1"/>
          <p:nvPr>
            <p:ph type="title"/>
          </p:nvPr>
        </p:nvSpPr>
        <p:spPr>
          <a:xfrm>
            <a:off x="685800" y="457200"/>
            <a:ext cx="7793037"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Hazard Detection Unit</a:t>
            </a:r>
            <a:br>
              <a:rPr b="0" i="0" lang="en-US" sz="4400" u="none">
                <a:solidFill>
                  <a:schemeClr val="dk2"/>
                </a:solidFill>
                <a:latin typeface="Arial"/>
                <a:ea typeface="Arial"/>
                <a:cs typeface="Arial"/>
                <a:sym typeface="Arial"/>
              </a:rPr>
            </a:br>
            <a:endParaRPr/>
          </a:p>
        </p:txBody>
      </p:sp>
      <p:sp>
        <p:nvSpPr>
          <p:cNvPr id="4453" name="Google Shape;4453;p92"/>
          <p:cNvSpPr txBox="1"/>
          <p:nvPr>
            <p:ph idx="1" type="body"/>
          </p:nvPr>
        </p:nvSpPr>
        <p:spPr>
          <a:xfrm>
            <a:off x="1143000" y="1295400"/>
            <a:ext cx="7772400" cy="4114800"/>
          </a:xfrm>
          <a:prstGeom prst="rect">
            <a:avLst/>
          </a:prstGeom>
          <a:noFill/>
          <a:ln>
            <a:noFill/>
          </a:ln>
        </p:spPr>
        <p:txBody>
          <a:bodyPr anchorCtr="0" anchor="t" bIns="44450" lIns="90475" spcFirstLastPara="1" rIns="90475" wrap="square" tIns="44450">
            <a:noAutofit/>
          </a:bodyPr>
          <a:lstStyle/>
          <a:p>
            <a:pPr indent="-215900" lvl="0" marL="34290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id="4454" name="Google Shape;4454;p92"/>
          <p:cNvPicPr preferRelativeResize="0"/>
          <p:nvPr/>
        </p:nvPicPr>
        <p:blipFill rotWithShape="1">
          <a:blip r:embed="rId3">
            <a:alphaModFix/>
          </a:blip>
          <a:srcRect b="0" l="0" r="0" t="0"/>
          <a:stretch/>
        </p:blipFill>
        <p:spPr>
          <a:xfrm>
            <a:off x="800100" y="1152525"/>
            <a:ext cx="7734300" cy="4562475"/>
          </a:xfrm>
          <a:prstGeom prst="rect">
            <a:avLst/>
          </a:prstGeom>
          <a:noFill/>
          <a:ln>
            <a:noFill/>
          </a:ln>
        </p:spPr>
      </p:pic>
      <p:sp>
        <p:nvSpPr>
          <p:cNvPr id="4455" name="Google Shape;4455;p92"/>
          <p:cNvSpPr txBox="1"/>
          <p:nvPr/>
        </p:nvSpPr>
        <p:spPr>
          <a:xfrm>
            <a:off x="1109662" y="5791200"/>
            <a:ext cx="7729537"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Datapath with forwarding hardware, the hazard detection unit and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controls wires – certain details, e.g., branching hardware are omitted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to simplify the drawing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9" name="Shape 4459"/>
        <p:cNvGrpSpPr/>
        <p:nvPr/>
      </p:nvGrpSpPr>
      <p:grpSpPr>
        <a:xfrm>
          <a:off x="0" y="0"/>
          <a:ext cx="0" cy="0"/>
          <a:chOff x="0" y="0"/>
          <a:chExt cx="0" cy="0"/>
        </a:xfrm>
      </p:grpSpPr>
      <p:sp>
        <p:nvSpPr>
          <p:cNvPr id="4460" name="Google Shape;4460;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Mechanics of Stalling</a:t>
            </a:r>
            <a:endParaRPr/>
          </a:p>
        </p:txBody>
      </p:sp>
      <p:sp>
        <p:nvSpPr>
          <p:cNvPr id="4461" name="Google Shape;4461;p93"/>
          <p:cNvSpPr txBox="1"/>
          <p:nvPr>
            <p:ph idx="1" type="body"/>
          </p:nvPr>
        </p:nvSpPr>
        <p:spPr>
          <a:xfrm>
            <a:off x="762000" y="1371600"/>
            <a:ext cx="8001000" cy="46878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the check to stall verifies, then the </a:t>
            </a:r>
            <a:r>
              <a:rPr b="0" i="1" lang="en-US" sz="2400" u="none">
                <a:solidFill>
                  <a:schemeClr val="dk1"/>
                </a:solidFill>
                <a:latin typeface="Arial"/>
                <a:ea typeface="Arial"/>
                <a:cs typeface="Arial"/>
                <a:sym typeface="Arial"/>
              </a:rPr>
              <a:t>pipeline needs to stall only 1 clock cycle</a:t>
            </a:r>
            <a:r>
              <a:rPr b="0" i="0" lang="en-US" sz="2400" u="none">
                <a:solidFill>
                  <a:schemeClr val="dk1"/>
                </a:solidFill>
                <a:latin typeface="Arial"/>
                <a:ea typeface="Arial"/>
                <a:cs typeface="Arial"/>
                <a:sym typeface="Arial"/>
              </a:rPr>
              <a:t> after the load as after that the forwarding unit can resolve the dependency</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the hardware does to stall the pipeline 1 cycle:</a:t>
            </a:r>
            <a:endParaRPr/>
          </a:p>
          <a:p>
            <a:pPr indent="-285750" lvl="1" marL="742950" rtl="0" algn="l">
              <a:lnSpc>
                <a:spcPct val="90000"/>
              </a:lnSpc>
              <a:spcBef>
                <a:spcPts val="400"/>
              </a:spcBef>
              <a:spcAft>
                <a:spcPts val="0"/>
              </a:spcAft>
              <a:buClr>
                <a:srgbClr val="C00000"/>
              </a:buClr>
              <a:buSzPts val="2000"/>
              <a:buFont typeface="Arial"/>
              <a:buChar char="–"/>
            </a:pPr>
            <a:r>
              <a:rPr b="0" i="1" lang="en-US" sz="2000" u="none">
                <a:solidFill>
                  <a:srgbClr val="C00000"/>
                </a:solidFill>
                <a:latin typeface="Arial"/>
                <a:ea typeface="Arial"/>
                <a:cs typeface="Arial"/>
                <a:sym typeface="Arial"/>
              </a:rPr>
              <a:t>does not let the IF/ID register change </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disable write</a:t>
            </a:r>
            <a:r>
              <a:rPr b="0" i="0" lang="en-US" sz="2000" u="none">
                <a:solidFill>
                  <a:schemeClr val="dk1"/>
                </a:solidFill>
                <a:latin typeface="Arial"/>
                <a:ea typeface="Arial"/>
                <a:cs typeface="Arial"/>
                <a:sym typeface="Arial"/>
              </a:rPr>
              <a:t>!) – this will cause the instruction in the ID stage to repeat, i.e., </a:t>
            </a:r>
            <a:r>
              <a:rPr b="0" i="1" lang="en-US" sz="2000" u="none">
                <a:solidFill>
                  <a:schemeClr val="dk1"/>
                </a:solidFill>
                <a:latin typeface="Arial"/>
                <a:ea typeface="Arial"/>
                <a:cs typeface="Arial"/>
                <a:sym typeface="Arial"/>
              </a:rPr>
              <a:t>stall</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therefore, the instruction, just behind, in the IF stage must be stalled as well – so hardware </a:t>
            </a:r>
            <a:r>
              <a:rPr b="0" i="1" lang="en-US" sz="2000" u="none">
                <a:solidFill>
                  <a:srgbClr val="C00000"/>
                </a:solidFill>
                <a:latin typeface="Arial"/>
                <a:ea typeface="Arial"/>
                <a:cs typeface="Arial"/>
                <a:sym typeface="Arial"/>
              </a:rPr>
              <a:t>does not let the PC change</a:t>
            </a:r>
            <a:r>
              <a:rPr b="0" i="0" lang="en-US" sz="2000" u="none">
                <a:solidFill>
                  <a:srgbClr val="C00000"/>
                </a:solidFill>
                <a:latin typeface="Arial"/>
                <a:ea typeface="Arial"/>
                <a:cs typeface="Arial"/>
                <a:sym typeface="Arial"/>
              </a:rPr>
              <a:t> </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disable write</a:t>
            </a:r>
            <a:r>
              <a:rPr b="0" i="0" lang="en-US" sz="2000" u="none">
                <a:solidFill>
                  <a:schemeClr val="dk1"/>
                </a:solidFill>
                <a:latin typeface="Arial"/>
                <a:ea typeface="Arial"/>
                <a:cs typeface="Arial"/>
                <a:sym typeface="Arial"/>
              </a:rPr>
              <a:t>!) – this will cause the instruction in the IF stage to repeat, i.e., </a:t>
            </a:r>
            <a:r>
              <a:rPr b="0" i="1" lang="en-US" sz="2000" u="none">
                <a:solidFill>
                  <a:schemeClr val="dk1"/>
                </a:solidFill>
                <a:latin typeface="Arial"/>
                <a:ea typeface="Arial"/>
                <a:cs typeface="Arial"/>
                <a:sym typeface="Arial"/>
              </a:rPr>
              <a:t>stall</a:t>
            </a:r>
            <a:endParaRPr/>
          </a:p>
          <a:p>
            <a:pPr indent="-285750" lvl="1" marL="742950" rtl="0" algn="l">
              <a:lnSpc>
                <a:spcPct val="90000"/>
              </a:lnSpc>
              <a:spcBef>
                <a:spcPts val="400"/>
              </a:spcBef>
              <a:spcAft>
                <a:spcPts val="0"/>
              </a:spcAft>
              <a:buClr>
                <a:srgbClr val="C00000"/>
              </a:buClr>
              <a:buSzPts val="2000"/>
              <a:buFont typeface="Arial"/>
              <a:buChar char="–"/>
            </a:pPr>
            <a:r>
              <a:rPr b="0" i="1" lang="en-US" sz="2000" u="none">
                <a:solidFill>
                  <a:srgbClr val="C00000"/>
                </a:solidFill>
                <a:latin typeface="Arial"/>
                <a:ea typeface="Arial"/>
                <a:cs typeface="Arial"/>
                <a:sym typeface="Arial"/>
              </a:rPr>
              <a:t>changes all the EX, MEM and WB control fields in the ID/EX pipeline register to 0</a:t>
            </a:r>
            <a:r>
              <a:rPr b="0" i="0" lang="en-US" sz="2000" u="none">
                <a:solidFill>
                  <a:schemeClr val="dk1"/>
                </a:solidFill>
                <a:latin typeface="Arial"/>
                <a:ea typeface="Arial"/>
                <a:cs typeface="Arial"/>
                <a:sym typeface="Arial"/>
              </a:rPr>
              <a:t>, so effectively the instruction just behind the load becomes a </a:t>
            </a:r>
            <a:r>
              <a:rPr b="0" i="0" lang="en-US" sz="2000" u="none">
                <a:solidFill>
                  <a:schemeClr val="dk1"/>
                </a:solidFill>
                <a:latin typeface="Courier New"/>
                <a:ea typeface="Courier New"/>
                <a:cs typeface="Courier New"/>
                <a:sym typeface="Courier New"/>
              </a:rPr>
              <a:t>nop</a:t>
            </a:r>
            <a:r>
              <a:rPr b="0" i="0" lang="en-US" sz="2000" u="none">
                <a:solidFill>
                  <a:schemeClr val="dk1"/>
                </a:solidFill>
                <a:latin typeface="Arial"/>
                <a:ea typeface="Arial"/>
                <a:cs typeface="Arial"/>
                <a:sym typeface="Arial"/>
              </a:rPr>
              <a:t> – a </a:t>
            </a:r>
            <a:r>
              <a:rPr b="0" i="1" lang="en-US" sz="2000" u="none">
                <a:solidFill>
                  <a:schemeClr val="dk1"/>
                </a:solidFill>
                <a:latin typeface="Arial"/>
                <a:ea typeface="Arial"/>
                <a:cs typeface="Arial"/>
                <a:sym typeface="Arial"/>
              </a:rPr>
              <a:t>bubble</a:t>
            </a:r>
            <a:r>
              <a:rPr b="0" i="0" lang="en-US" sz="2000" u="none">
                <a:solidFill>
                  <a:schemeClr val="dk1"/>
                </a:solidFill>
                <a:latin typeface="Arial"/>
                <a:ea typeface="Arial"/>
                <a:cs typeface="Arial"/>
                <a:sym typeface="Arial"/>
              </a:rPr>
              <a:t> is said to have been inserted into the pipeline</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note that we cannot turn that instruction into an </a:t>
            </a:r>
            <a:r>
              <a:rPr b="0" i="0" lang="en-US" sz="1800" u="none">
                <a:solidFill>
                  <a:schemeClr val="dk1"/>
                </a:solidFill>
                <a:latin typeface="Courier New"/>
                <a:ea typeface="Courier New"/>
                <a:cs typeface="Courier New"/>
                <a:sym typeface="Courier New"/>
              </a:rPr>
              <a:t>nop</a:t>
            </a:r>
            <a:r>
              <a:rPr b="0" i="0" lang="en-US" sz="1800" u="none">
                <a:solidFill>
                  <a:schemeClr val="dk1"/>
                </a:solidFill>
                <a:latin typeface="Arial"/>
                <a:ea typeface="Arial"/>
                <a:cs typeface="Arial"/>
                <a:sym typeface="Arial"/>
              </a:rPr>
              <a:t> by 0ing all the bits in the instruction itself – recall </a:t>
            </a:r>
            <a:r>
              <a:rPr b="0" i="0" lang="en-US" sz="1800" u="none">
                <a:solidFill>
                  <a:schemeClr val="dk1"/>
                </a:solidFill>
                <a:latin typeface="Courier New"/>
                <a:ea typeface="Courier New"/>
                <a:cs typeface="Courier New"/>
                <a:sym typeface="Courier New"/>
              </a:rPr>
              <a:t>nop</a:t>
            </a:r>
            <a:r>
              <a:rPr b="0" i="0" lang="en-US" sz="1800" u="none">
                <a:solidFill>
                  <a:schemeClr val="dk1"/>
                </a:solidFill>
                <a:latin typeface="Arial"/>
                <a:ea typeface="Arial"/>
                <a:cs typeface="Arial"/>
                <a:sym typeface="Arial"/>
              </a:rPr>
              <a:t> = 00…0 (32 bits) –  because it has already been decoded and control signals generated</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6" name="Shape 4466"/>
        <p:cNvGrpSpPr/>
        <p:nvPr/>
      </p:nvGrpSpPr>
      <p:grpSpPr>
        <a:xfrm>
          <a:off x="0" y="0"/>
          <a:ext cx="0" cy="0"/>
          <a:chOff x="0" y="0"/>
          <a:chExt cx="0" cy="0"/>
        </a:xfrm>
      </p:grpSpPr>
      <p:sp>
        <p:nvSpPr>
          <p:cNvPr id="4467" name="Google Shape;4467;p94"/>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Stalling Resolves a Hazard</a:t>
            </a:r>
            <a:endParaRPr/>
          </a:p>
        </p:txBody>
      </p:sp>
      <p:sp>
        <p:nvSpPr>
          <p:cNvPr id="4468" name="Google Shape;4468;p94"/>
          <p:cNvSpPr txBox="1"/>
          <p:nvPr>
            <p:ph idx="1" type="body"/>
          </p:nvPr>
        </p:nvSpPr>
        <p:spPr>
          <a:xfrm>
            <a:off x="1182687" y="1752600"/>
            <a:ext cx="7427912"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Same instruction sequence as before for which forwarding by itself could not resolve the hazard:</a:t>
            </a:r>
            <a:endParaRPr/>
          </a:p>
        </p:txBody>
      </p:sp>
      <p:pic>
        <p:nvPicPr>
          <p:cNvPr id="4469" name="Google Shape;4469;p94"/>
          <p:cNvPicPr preferRelativeResize="0"/>
          <p:nvPr/>
        </p:nvPicPr>
        <p:blipFill rotWithShape="1">
          <a:blip r:embed="rId3">
            <a:alphaModFix/>
          </a:blip>
          <a:srcRect b="0" l="0" r="0" t="0"/>
          <a:stretch/>
        </p:blipFill>
        <p:spPr>
          <a:xfrm>
            <a:off x="2438400" y="2438400"/>
            <a:ext cx="6172200" cy="3535362"/>
          </a:xfrm>
          <a:prstGeom prst="rect">
            <a:avLst/>
          </a:prstGeom>
          <a:noFill/>
          <a:ln>
            <a:noFill/>
          </a:ln>
        </p:spPr>
      </p:pic>
      <p:sp>
        <p:nvSpPr>
          <p:cNvPr id="4470" name="Google Shape;4470;p94"/>
          <p:cNvSpPr txBox="1"/>
          <p:nvPr/>
        </p:nvSpPr>
        <p:spPr>
          <a:xfrm>
            <a:off x="381000" y="3028950"/>
            <a:ext cx="1895475"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lw  $2, 20($1)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$4,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$8, $2, $6</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Slt $1, $6, $7</a:t>
            </a:r>
            <a:endParaRPr/>
          </a:p>
        </p:txBody>
      </p:sp>
      <p:sp>
        <p:nvSpPr>
          <p:cNvPr id="4471" name="Google Shape;4471;p94"/>
          <p:cNvSpPr txBox="1"/>
          <p:nvPr/>
        </p:nvSpPr>
        <p:spPr>
          <a:xfrm>
            <a:off x="1752600" y="5867400"/>
            <a:ext cx="7029450"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Hazard detection unit inserts a 1-cycle bubble in the pipeline, after</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which all pipeline register dependencies go forward so then the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forwarding unit can handle them and there are no more hazards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5" name="Shape 4475"/>
        <p:cNvGrpSpPr/>
        <p:nvPr/>
      </p:nvGrpSpPr>
      <p:grpSpPr>
        <a:xfrm>
          <a:off x="0" y="0"/>
          <a:ext cx="0" cy="0"/>
          <a:chOff x="0" y="0"/>
          <a:chExt cx="0" cy="0"/>
        </a:xfrm>
      </p:grpSpPr>
      <p:pic>
        <p:nvPicPr>
          <p:cNvPr descr="F0647" id="4476" name="Google Shape;4476;p95"/>
          <p:cNvPicPr preferRelativeResize="0"/>
          <p:nvPr/>
        </p:nvPicPr>
        <p:blipFill rotWithShape="1">
          <a:blip r:embed="rId3">
            <a:alphaModFix/>
          </a:blip>
          <a:srcRect b="0" l="0" r="0" t="0"/>
          <a:stretch/>
        </p:blipFill>
        <p:spPr>
          <a:xfrm>
            <a:off x="3001962" y="117475"/>
            <a:ext cx="5608637" cy="6623050"/>
          </a:xfrm>
          <a:prstGeom prst="rect">
            <a:avLst/>
          </a:prstGeom>
          <a:noFill/>
          <a:ln>
            <a:noFill/>
          </a:ln>
        </p:spPr>
      </p:pic>
      <p:sp>
        <p:nvSpPr>
          <p:cNvPr id="4477" name="Google Shape;4477;p95"/>
          <p:cNvSpPr txBox="1"/>
          <p:nvPr>
            <p:ph type="title"/>
          </p:nvPr>
        </p:nvSpPr>
        <p:spPr>
          <a:xfrm>
            <a:off x="457200" y="274637"/>
            <a:ext cx="2590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Stalling</a:t>
            </a:r>
            <a:endParaRPr/>
          </a:p>
        </p:txBody>
      </p:sp>
      <p:sp>
        <p:nvSpPr>
          <p:cNvPr id="4478" name="Google Shape;4478;p95"/>
          <p:cNvSpPr txBox="1"/>
          <p:nvPr>
            <p:ph idx="1" type="body"/>
          </p:nvPr>
        </p:nvSpPr>
        <p:spPr>
          <a:xfrm>
            <a:off x="304800" y="2286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Execution</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example:</a:t>
            </a:r>
            <a:endParaRPr/>
          </a:p>
        </p:txBody>
      </p:sp>
      <p:sp>
        <p:nvSpPr>
          <p:cNvPr id="4479" name="Google Shape;4479;p95"/>
          <p:cNvSpPr txBox="1"/>
          <p:nvPr/>
        </p:nvSpPr>
        <p:spPr>
          <a:xfrm>
            <a:off x="-92075" y="3887787"/>
            <a:ext cx="18415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0" name="Google Shape;4480;p95"/>
          <p:cNvSpPr txBox="1"/>
          <p:nvPr/>
        </p:nvSpPr>
        <p:spPr>
          <a:xfrm>
            <a:off x="573087" y="3352800"/>
            <a:ext cx="2017712"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lw  $2, 20($1)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$4,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$4, $4,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$2 </a:t>
            </a:r>
            <a:endParaRPr/>
          </a:p>
        </p:txBody>
      </p:sp>
      <p:sp>
        <p:nvSpPr>
          <p:cNvPr id="4481" name="Google Shape;4481;p95"/>
          <p:cNvSpPr txBox="1"/>
          <p:nvPr/>
        </p:nvSpPr>
        <p:spPr>
          <a:xfrm>
            <a:off x="2459037" y="30162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2</a:t>
            </a:r>
            <a:endParaRPr/>
          </a:p>
        </p:txBody>
      </p:sp>
      <p:sp>
        <p:nvSpPr>
          <p:cNvPr id="4482" name="Google Shape;4482;p95"/>
          <p:cNvSpPr txBox="1"/>
          <p:nvPr/>
        </p:nvSpPr>
        <p:spPr>
          <a:xfrm>
            <a:off x="2438400" y="62166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3</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6" name="Shape 4486"/>
        <p:cNvGrpSpPr/>
        <p:nvPr/>
      </p:nvGrpSpPr>
      <p:grpSpPr>
        <a:xfrm>
          <a:off x="0" y="0"/>
          <a:ext cx="0" cy="0"/>
          <a:chOff x="0" y="0"/>
          <a:chExt cx="0" cy="0"/>
        </a:xfrm>
      </p:grpSpPr>
      <p:pic>
        <p:nvPicPr>
          <p:cNvPr descr="F0648" id="4487" name="Google Shape;4487;p96"/>
          <p:cNvPicPr preferRelativeResize="0"/>
          <p:nvPr/>
        </p:nvPicPr>
        <p:blipFill rotWithShape="1">
          <a:blip r:embed="rId3">
            <a:alphaModFix/>
          </a:blip>
          <a:srcRect b="0" l="0" r="0" t="0"/>
          <a:stretch/>
        </p:blipFill>
        <p:spPr>
          <a:xfrm>
            <a:off x="2803525" y="190500"/>
            <a:ext cx="5502275" cy="6477000"/>
          </a:xfrm>
          <a:prstGeom prst="rect">
            <a:avLst/>
          </a:prstGeom>
          <a:noFill/>
          <a:ln>
            <a:noFill/>
          </a:ln>
        </p:spPr>
      </p:pic>
      <p:sp>
        <p:nvSpPr>
          <p:cNvPr id="4488" name="Google Shape;4488;p96"/>
          <p:cNvSpPr txBox="1"/>
          <p:nvPr>
            <p:ph type="title"/>
          </p:nvPr>
        </p:nvSpPr>
        <p:spPr>
          <a:xfrm>
            <a:off x="762000" y="457200"/>
            <a:ext cx="1981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Stalling</a:t>
            </a:r>
            <a:endParaRPr/>
          </a:p>
        </p:txBody>
      </p:sp>
      <p:sp>
        <p:nvSpPr>
          <p:cNvPr id="4489" name="Google Shape;4489;p96"/>
          <p:cNvSpPr txBox="1"/>
          <p:nvPr>
            <p:ph idx="1" type="body"/>
          </p:nvPr>
        </p:nvSpPr>
        <p:spPr>
          <a:xfrm>
            <a:off x="304800" y="2286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Execution </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example</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(cont.):</a:t>
            </a:r>
            <a:endParaRPr/>
          </a:p>
        </p:txBody>
      </p:sp>
      <p:sp>
        <p:nvSpPr>
          <p:cNvPr id="4490" name="Google Shape;4490;p96"/>
          <p:cNvSpPr txBox="1"/>
          <p:nvPr/>
        </p:nvSpPr>
        <p:spPr>
          <a:xfrm>
            <a:off x="573087" y="3654425"/>
            <a:ext cx="2017712"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lw  $2, 20($1)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$4,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$4, $4,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$2 </a:t>
            </a:r>
            <a:endParaRPr/>
          </a:p>
        </p:txBody>
      </p:sp>
      <p:sp>
        <p:nvSpPr>
          <p:cNvPr id="4491" name="Google Shape;4491;p96"/>
          <p:cNvSpPr txBox="1"/>
          <p:nvPr/>
        </p:nvSpPr>
        <p:spPr>
          <a:xfrm>
            <a:off x="2209800" y="289560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4</a:t>
            </a:r>
            <a:endParaRPr/>
          </a:p>
        </p:txBody>
      </p:sp>
      <p:sp>
        <p:nvSpPr>
          <p:cNvPr id="4492" name="Google Shape;4492;p96"/>
          <p:cNvSpPr txBox="1"/>
          <p:nvPr/>
        </p:nvSpPr>
        <p:spPr>
          <a:xfrm>
            <a:off x="2209800" y="61404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5</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6" name="Shape 4496"/>
        <p:cNvGrpSpPr/>
        <p:nvPr/>
      </p:nvGrpSpPr>
      <p:grpSpPr>
        <a:xfrm>
          <a:off x="0" y="0"/>
          <a:ext cx="0" cy="0"/>
          <a:chOff x="0" y="0"/>
          <a:chExt cx="0" cy="0"/>
        </a:xfrm>
      </p:grpSpPr>
      <p:pic>
        <p:nvPicPr>
          <p:cNvPr descr="F0649" id="4497" name="Google Shape;4497;p97"/>
          <p:cNvPicPr preferRelativeResize="0"/>
          <p:nvPr/>
        </p:nvPicPr>
        <p:blipFill rotWithShape="1">
          <a:blip r:embed="rId3">
            <a:alphaModFix/>
          </a:blip>
          <a:srcRect b="0" l="0" r="0" t="0"/>
          <a:stretch/>
        </p:blipFill>
        <p:spPr>
          <a:xfrm>
            <a:off x="2976562" y="152400"/>
            <a:ext cx="5634037" cy="6553200"/>
          </a:xfrm>
          <a:prstGeom prst="rect">
            <a:avLst/>
          </a:prstGeom>
          <a:noFill/>
          <a:ln>
            <a:noFill/>
          </a:ln>
        </p:spPr>
      </p:pic>
      <p:sp>
        <p:nvSpPr>
          <p:cNvPr id="4498" name="Google Shape;4498;p97"/>
          <p:cNvSpPr txBox="1"/>
          <p:nvPr>
            <p:ph type="title"/>
          </p:nvPr>
        </p:nvSpPr>
        <p:spPr>
          <a:xfrm>
            <a:off x="457200" y="274637"/>
            <a:ext cx="2438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Stalling</a:t>
            </a:r>
            <a:endParaRPr/>
          </a:p>
        </p:txBody>
      </p:sp>
      <p:sp>
        <p:nvSpPr>
          <p:cNvPr id="4499" name="Google Shape;4499;p97"/>
          <p:cNvSpPr txBox="1"/>
          <p:nvPr>
            <p:ph idx="1" type="body"/>
          </p:nvPr>
        </p:nvSpPr>
        <p:spPr>
          <a:xfrm>
            <a:off x="304800" y="2362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Execution </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example</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(cont.):</a:t>
            </a:r>
            <a:endParaRPr/>
          </a:p>
        </p:txBody>
      </p:sp>
      <p:sp>
        <p:nvSpPr>
          <p:cNvPr id="4500" name="Google Shape;4500;p97"/>
          <p:cNvSpPr txBox="1"/>
          <p:nvPr/>
        </p:nvSpPr>
        <p:spPr>
          <a:xfrm>
            <a:off x="649287" y="3654425"/>
            <a:ext cx="2017712"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lw  $2, 20($1)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and $4,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  $4, $4,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add $9, $4, $2 </a:t>
            </a:r>
            <a:endParaRPr/>
          </a:p>
        </p:txBody>
      </p:sp>
      <p:sp>
        <p:nvSpPr>
          <p:cNvPr id="4501" name="Google Shape;4501;p97"/>
          <p:cNvSpPr txBox="1"/>
          <p:nvPr/>
        </p:nvSpPr>
        <p:spPr>
          <a:xfrm>
            <a:off x="2459037" y="294005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6</a:t>
            </a:r>
            <a:endParaRPr/>
          </a:p>
        </p:txBody>
      </p:sp>
      <p:sp>
        <p:nvSpPr>
          <p:cNvPr id="4502" name="Google Shape;4502;p97"/>
          <p:cNvSpPr txBox="1"/>
          <p:nvPr/>
        </p:nvSpPr>
        <p:spPr>
          <a:xfrm>
            <a:off x="2459037" y="6172200"/>
            <a:ext cx="1503362"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7</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6" name="Shape 4506"/>
        <p:cNvGrpSpPr/>
        <p:nvPr/>
      </p:nvGrpSpPr>
      <p:grpSpPr>
        <a:xfrm>
          <a:off x="0" y="0"/>
          <a:ext cx="0" cy="0"/>
          <a:chOff x="0" y="0"/>
          <a:chExt cx="0" cy="0"/>
        </a:xfrm>
      </p:grpSpPr>
      <p:sp>
        <p:nvSpPr>
          <p:cNvPr id="4507" name="Google Shape;4507;p9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Control Hazards</a:t>
            </a:r>
            <a:endParaRPr/>
          </a:p>
        </p:txBody>
      </p:sp>
      <p:sp>
        <p:nvSpPr>
          <p:cNvPr id="4508" name="Google Shape;4508;p9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Need to make a decision based on the result of a previous instruction still executing in pipeline</a:t>
            </a:r>
            <a:endParaRPr/>
          </a:p>
          <a:p>
            <a:pPr indent="-342900" lvl="0" marL="342900" rtl="0" algn="l">
              <a:lnSpc>
                <a:spcPct val="100000"/>
              </a:lnSpc>
              <a:spcBef>
                <a:spcPts val="9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Jump and Branch can cause great performance loss</a:t>
            </a:r>
            <a:endParaRPr/>
          </a:p>
          <a:p>
            <a:pPr indent="-342900" lvl="0" marL="342900" rtl="0" algn="l">
              <a:lnSpc>
                <a:spcPct val="100000"/>
              </a:lnSpc>
              <a:spcBef>
                <a:spcPts val="9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Jump instruction needs only the </a:t>
            </a:r>
            <a:r>
              <a:rPr b="1" i="0" lang="en-US" sz="2000" u="none">
                <a:solidFill>
                  <a:schemeClr val="dk1"/>
                </a:solidFill>
                <a:latin typeface="Arial"/>
                <a:ea typeface="Arial"/>
                <a:cs typeface="Arial"/>
                <a:sym typeface="Arial"/>
              </a:rPr>
              <a:t>jump target address</a:t>
            </a:r>
            <a:endParaRPr/>
          </a:p>
          <a:p>
            <a:pPr indent="-342900" lvl="0" marL="342900" rtl="0" algn="l">
              <a:lnSpc>
                <a:spcPct val="100000"/>
              </a:lnSpc>
              <a:spcBef>
                <a:spcPts val="9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Branch instruction needs two things:</a:t>
            </a:r>
            <a:endParaRPr/>
          </a:p>
          <a:p>
            <a:pPr indent="-276225" lvl="1" marL="739775" rtl="0" algn="l">
              <a:lnSpc>
                <a:spcPct val="100000"/>
              </a:lnSpc>
              <a:spcBef>
                <a:spcPts val="9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Branch Result	Taken or Not Taken</a:t>
            </a:r>
            <a:endParaRPr/>
          </a:p>
          <a:p>
            <a:pPr indent="-276225" lvl="1" marL="739775" rtl="0" algn="l">
              <a:lnSpc>
                <a:spcPct val="100000"/>
              </a:lnSpc>
              <a:spcBef>
                <a:spcPts val="9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Branch Target Address</a:t>
            </a:r>
            <a:endParaRPr/>
          </a:p>
          <a:p>
            <a:pPr indent="-288925" lvl="2" marL="1143000" rtl="0" algn="l">
              <a:lnSpc>
                <a:spcPct val="100000"/>
              </a:lnSpc>
              <a:spcBef>
                <a:spcPts val="72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PC + 4	If Branch is NOT taken</a:t>
            </a:r>
            <a:endParaRPr/>
          </a:p>
          <a:p>
            <a:pPr indent="-288925" lvl="2" marL="1143000" rtl="0" algn="l">
              <a:lnSpc>
                <a:spcPct val="100000"/>
              </a:lnSpc>
              <a:spcBef>
                <a:spcPts val="72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PC + 4 + 4 × immediate	If Branch is Taken</a:t>
            </a:r>
            <a:endParaRPr/>
          </a:p>
          <a:p>
            <a:pPr indent="-241300" lvl="0" marL="342900" rtl="0" algn="l">
              <a:spcBef>
                <a:spcPts val="32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2" name="Shape 4512"/>
        <p:cNvGrpSpPr/>
        <p:nvPr/>
      </p:nvGrpSpPr>
      <p:grpSpPr>
        <a:xfrm>
          <a:off x="0" y="0"/>
          <a:ext cx="0" cy="0"/>
          <a:chOff x="0" y="0"/>
          <a:chExt cx="0" cy="0"/>
        </a:xfrm>
      </p:grpSpPr>
      <p:sp>
        <p:nvSpPr>
          <p:cNvPr id="4513" name="Google Shape;4513;p9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Control Hazards</a:t>
            </a:r>
            <a:endParaRPr/>
          </a:p>
        </p:txBody>
      </p:sp>
      <p:sp>
        <p:nvSpPr>
          <p:cNvPr id="4514" name="Google Shape;4514;p99"/>
          <p:cNvSpPr txBox="1"/>
          <p:nvPr>
            <p:ph idx="1" type="body"/>
          </p:nvPr>
        </p:nvSpPr>
        <p:spPr>
          <a:xfrm>
            <a:off x="457200" y="1219200"/>
            <a:ext cx="8458200" cy="1924050"/>
          </a:xfrm>
          <a:prstGeom prst="rect">
            <a:avLst/>
          </a:prstGeom>
          <a:noFill/>
          <a:ln>
            <a:noFill/>
          </a:ln>
        </p:spPr>
        <p:txBody>
          <a:bodyPr anchorCtr="0" anchor="t" bIns="46025" lIns="0" spcFirstLastPara="1" rIns="0" wrap="square" tIns="46025">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sng">
                <a:solidFill>
                  <a:schemeClr val="dk1"/>
                </a:solidFill>
                <a:latin typeface="Arial"/>
                <a:ea typeface="Arial"/>
                <a:cs typeface="Arial"/>
                <a:sym typeface="Arial"/>
              </a:rPr>
              <a:t>Solution 1</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Stall </a:t>
            </a:r>
            <a:r>
              <a:rPr b="0" i="0" lang="en-US" sz="2000" u="none">
                <a:solidFill>
                  <a:schemeClr val="dk1"/>
                </a:solidFill>
                <a:latin typeface="Arial"/>
                <a:ea typeface="Arial"/>
                <a:cs typeface="Arial"/>
                <a:sym typeface="Arial"/>
              </a:rPr>
              <a:t>the pipeline</a:t>
            </a:r>
            <a:endParaRPr b="0" i="1" sz="2000" u="none">
              <a:solidFill>
                <a:schemeClr val="dk1"/>
              </a:solidFill>
              <a:latin typeface="Arial"/>
              <a:ea typeface="Arial"/>
              <a:cs typeface="Arial"/>
              <a:sym typeface="Arial"/>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Control logic detects a </a:t>
            </a:r>
            <a:r>
              <a:rPr b="1" i="0" lang="en-US" sz="2000" u="none">
                <a:solidFill>
                  <a:schemeClr val="dk1"/>
                </a:solidFill>
                <a:latin typeface="Arial"/>
                <a:ea typeface="Arial"/>
                <a:cs typeface="Arial"/>
                <a:sym typeface="Arial"/>
              </a:rPr>
              <a:t>Branch </a:t>
            </a:r>
            <a:r>
              <a:rPr b="0" i="0" lang="en-US" sz="2000" u="none">
                <a:solidFill>
                  <a:schemeClr val="dk1"/>
                </a:solidFill>
                <a:latin typeface="Arial"/>
                <a:ea typeface="Arial"/>
                <a:cs typeface="Arial"/>
                <a:sym typeface="Arial"/>
              </a:rPr>
              <a:t>instruction in the 2</a:t>
            </a:r>
            <a:r>
              <a:rPr b="0" baseline="30000" i="0" lang="en-US" sz="2000" u="none">
                <a:solidFill>
                  <a:schemeClr val="dk1"/>
                </a:solidFill>
                <a:latin typeface="Arial"/>
                <a:ea typeface="Arial"/>
                <a:cs typeface="Arial"/>
                <a:sym typeface="Arial"/>
              </a:rPr>
              <a:t>nd</a:t>
            </a:r>
            <a:r>
              <a:rPr b="0" i="0" lang="en-US" sz="2000" u="none">
                <a:solidFill>
                  <a:schemeClr val="dk1"/>
                </a:solidFill>
                <a:latin typeface="Arial"/>
                <a:ea typeface="Arial"/>
                <a:cs typeface="Arial"/>
                <a:sym typeface="Arial"/>
              </a:rPr>
              <a:t> Stage</a:t>
            </a:r>
            <a:endParaRPr b="0" i="0" sz="2000" u="none">
              <a:solidFill>
                <a:srgbClr val="FF0000"/>
              </a:solidFill>
              <a:latin typeface="Arial"/>
              <a:ea typeface="Arial"/>
              <a:cs typeface="Arial"/>
              <a:sym typeface="Arial"/>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ALU computes the </a:t>
            </a:r>
            <a:r>
              <a:rPr b="1" i="0" lang="en-US" sz="2000" u="none">
                <a:solidFill>
                  <a:schemeClr val="dk1"/>
                </a:solidFill>
                <a:latin typeface="Arial"/>
                <a:ea typeface="Arial"/>
                <a:cs typeface="Arial"/>
                <a:sym typeface="Arial"/>
              </a:rPr>
              <a:t>Branch outcome </a:t>
            </a:r>
            <a:r>
              <a:rPr b="0" i="0" lang="en-US" sz="2000" u="none">
                <a:solidFill>
                  <a:schemeClr val="dk1"/>
                </a:solidFill>
                <a:latin typeface="Arial"/>
                <a:ea typeface="Arial"/>
                <a:cs typeface="Arial"/>
                <a:sym typeface="Arial"/>
              </a:rPr>
              <a:t>in the 3</a:t>
            </a:r>
            <a:r>
              <a:rPr b="0" baseline="30000" i="0" lang="en-US" sz="2000" u="none">
                <a:solidFill>
                  <a:schemeClr val="dk1"/>
                </a:solidFill>
                <a:latin typeface="Arial"/>
                <a:ea typeface="Arial"/>
                <a:cs typeface="Arial"/>
                <a:sym typeface="Arial"/>
              </a:rPr>
              <a:t>rd</a:t>
            </a:r>
            <a:r>
              <a:rPr b="0" i="0" lang="en-US" sz="2000" u="none">
                <a:solidFill>
                  <a:schemeClr val="dk1"/>
                </a:solidFill>
                <a:latin typeface="Arial"/>
                <a:ea typeface="Arial"/>
                <a:cs typeface="Arial"/>
                <a:sym typeface="Arial"/>
              </a:rPr>
              <a:t> Stage</a:t>
            </a:r>
            <a:endParaRPr b="0" i="0" sz="2000" u="none">
              <a:solidFill>
                <a:srgbClr val="FF0000"/>
              </a:solidFill>
              <a:latin typeface="Arial"/>
              <a:ea typeface="Arial"/>
              <a:cs typeface="Arial"/>
              <a:sym typeface="Arial"/>
            </a:endParaRPr>
          </a:p>
          <a:p>
            <a:pPr indent="-342900" lvl="0" marL="342900" rtl="0" algn="l">
              <a:lnSpc>
                <a:spcPct val="100000"/>
              </a:lnSpc>
              <a:spcBef>
                <a:spcPts val="12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Next1 </a:t>
            </a:r>
            <a:r>
              <a:rPr b="0" i="0" lang="en-US" sz="2000" u="none">
                <a:solidFill>
                  <a:schemeClr val="dk1"/>
                </a:solidFill>
                <a:latin typeface="Arial"/>
                <a:ea typeface="Arial"/>
                <a:cs typeface="Arial"/>
                <a:sym typeface="Arial"/>
              </a:rPr>
              <a:t>and</a:t>
            </a:r>
            <a:r>
              <a:rPr b="0" i="0" lang="en-US" sz="2000" u="none">
                <a:solidFill>
                  <a:srgbClr val="FF0000"/>
                </a:solidFill>
                <a:latin typeface="Arial"/>
                <a:ea typeface="Arial"/>
                <a:cs typeface="Arial"/>
                <a:sym typeface="Arial"/>
              </a:rPr>
              <a:t> </a:t>
            </a:r>
            <a:r>
              <a:rPr b="1" i="0" lang="en-US" sz="2000" u="none">
                <a:solidFill>
                  <a:schemeClr val="dk1"/>
                </a:solidFill>
                <a:latin typeface="Arial"/>
                <a:ea typeface="Arial"/>
                <a:cs typeface="Arial"/>
                <a:sym typeface="Arial"/>
              </a:rPr>
              <a:t>Next2 </a:t>
            </a:r>
            <a:r>
              <a:rPr b="0" i="0" lang="en-US" sz="2000" u="none">
                <a:solidFill>
                  <a:schemeClr val="dk1"/>
                </a:solidFill>
                <a:latin typeface="Arial"/>
                <a:ea typeface="Arial"/>
                <a:cs typeface="Arial"/>
                <a:sym typeface="Arial"/>
              </a:rPr>
              <a:t>instructions will be fetched anyway</a:t>
            </a:r>
            <a:endParaRPr/>
          </a:p>
          <a:p>
            <a:pPr indent="-342900" lvl="0" marL="342900" rtl="0" algn="l">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Convert </a:t>
            </a:r>
            <a:r>
              <a:rPr b="1" i="0" lang="en-US" sz="2000" u="none">
                <a:solidFill>
                  <a:schemeClr val="dk1"/>
                </a:solidFill>
                <a:latin typeface="Arial"/>
                <a:ea typeface="Arial"/>
                <a:cs typeface="Arial"/>
                <a:sym typeface="Arial"/>
              </a:rPr>
              <a:t>Next1 </a:t>
            </a:r>
            <a:r>
              <a:rPr b="0" i="0" lang="en-US" sz="2000" u="none">
                <a:solidFill>
                  <a:schemeClr val="dk1"/>
                </a:solidFill>
                <a:latin typeface="Arial"/>
                <a:ea typeface="Arial"/>
                <a:cs typeface="Arial"/>
                <a:sym typeface="Arial"/>
              </a:rPr>
              <a:t>and </a:t>
            </a:r>
            <a:r>
              <a:rPr b="1" i="0" lang="en-US" sz="2000" u="none">
                <a:solidFill>
                  <a:schemeClr val="dk1"/>
                </a:solidFill>
                <a:latin typeface="Arial"/>
                <a:ea typeface="Arial"/>
                <a:cs typeface="Arial"/>
                <a:sym typeface="Arial"/>
              </a:rPr>
              <a:t>Next2</a:t>
            </a:r>
            <a:r>
              <a:rPr b="0" i="0" lang="en-US" sz="2000" u="none">
                <a:solidFill>
                  <a:schemeClr val="dk1"/>
                </a:solidFill>
                <a:latin typeface="Arial"/>
                <a:ea typeface="Arial"/>
                <a:cs typeface="Arial"/>
                <a:sym typeface="Arial"/>
              </a:rPr>
              <a:t> into bubbles </a:t>
            </a:r>
            <a:r>
              <a:rPr b="1" i="0" lang="en-US" sz="2000" u="none">
                <a:solidFill>
                  <a:schemeClr val="dk1"/>
                </a:solidFill>
                <a:latin typeface="Arial"/>
                <a:ea typeface="Arial"/>
                <a:cs typeface="Arial"/>
                <a:sym typeface="Arial"/>
              </a:rPr>
              <a:t>if branch is taken</a:t>
            </a:r>
            <a:endParaRPr/>
          </a:p>
          <a:p>
            <a:pPr indent="-215900" lvl="0" marL="342900" rtl="0" algn="l">
              <a:lnSpc>
                <a:spcPct val="100000"/>
              </a:lnSpc>
              <a:spcBef>
                <a:spcPts val="12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12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12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12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12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15900" lvl="0" marL="342900" rtl="0" algn="l">
              <a:lnSpc>
                <a:spcPct val="100000"/>
              </a:lnSpc>
              <a:spcBef>
                <a:spcPts val="12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66700" lvl="0" marL="342900" rtl="0" algn="l">
              <a:lnSpc>
                <a:spcPct val="100000"/>
              </a:lnSpc>
              <a:spcBef>
                <a:spcPts val="240"/>
              </a:spcBef>
              <a:spcAft>
                <a:spcPts val="0"/>
              </a:spcAft>
              <a:buClr>
                <a:schemeClr val="dk1"/>
              </a:buClr>
              <a:buSzPts val="1200"/>
              <a:buFont typeface="Arial"/>
              <a:buNone/>
            </a:pPr>
            <a:r>
              <a:t/>
            </a:r>
            <a:endParaRPr b="0" i="0" sz="1200" u="none">
              <a:solidFill>
                <a:schemeClr val="hlink"/>
              </a:solidFill>
              <a:latin typeface="Tahoma"/>
              <a:ea typeface="Tahoma"/>
              <a:cs typeface="Tahoma"/>
              <a:sym typeface="Tahoma"/>
            </a:endParaRPr>
          </a:p>
          <a:p>
            <a:pPr indent="-342900" lvl="0" marL="342900" rtl="0" algn="l">
              <a:lnSpc>
                <a:spcPct val="100000"/>
              </a:lnSpc>
              <a:spcBef>
                <a:spcPts val="400"/>
              </a:spcBef>
              <a:spcAft>
                <a:spcPts val="0"/>
              </a:spcAft>
              <a:buClr>
                <a:schemeClr val="hlink"/>
              </a:buClr>
              <a:buSzPts val="2000"/>
              <a:buFont typeface="Tahoma"/>
              <a:buChar char="•"/>
            </a:pPr>
            <a:r>
              <a:rPr b="0" i="0" lang="en-US" sz="2000" u="none">
                <a:solidFill>
                  <a:schemeClr val="hlink"/>
                </a:solidFill>
                <a:latin typeface="Tahoma"/>
                <a:ea typeface="Tahoma"/>
                <a:cs typeface="Tahoma"/>
                <a:sym typeface="Tahoma"/>
              </a:rPr>
              <a:t>Branch outcome is computed in ID stage with added hardware (later…)</a:t>
            </a:r>
            <a:endParaRPr/>
          </a:p>
          <a:p>
            <a:pPr indent="-215900" lvl="0" marL="342900" rtl="0" algn="l">
              <a:spcBef>
                <a:spcPts val="400"/>
              </a:spcBef>
              <a:spcAft>
                <a:spcPts val="0"/>
              </a:spcAft>
              <a:buClr>
                <a:schemeClr val="dk1"/>
              </a:buClr>
              <a:buSzPts val="2000"/>
              <a:buFont typeface="Arial"/>
              <a:buNone/>
            </a:pPr>
            <a:r>
              <a:t/>
            </a:r>
            <a:endParaRPr b="0" i="0" sz="2000" u="none">
              <a:solidFill>
                <a:schemeClr val="hlink"/>
              </a:solidFill>
              <a:latin typeface="Tahoma"/>
              <a:ea typeface="Tahoma"/>
              <a:cs typeface="Tahoma"/>
              <a:sym typeface="Tahoma"/>
            </a:endParaRPr>
          </a:p>
        </p:txBody>
      </p:sp>
      <p:grpSp>
        <p:nvGrpSpPr>
          <p:cNvPr id="4515" name="Google Shape;4515;p99"/>
          <p:cNvGrpSpPr/>
          <p:nvPr/>
        </p:nvGrpSpPr>
        <p:grpSpPr>
          <a:xfrm>
            <a:off x="538162" y="3313112"/>
            <a:ext cx="2787650" cy="1455737"/>
            <a:chOff x="537451" y="3313785"/>
            <a:chExt cx="2789062" cy="1454557"/>
          </a:xfrm>
        </p:grpSpPr>
        <p:cxnSp>
          <p:nvCxnSpPr>
            <p:cNvPr id="4516" name="Google Shape;4516;p99"/>
            <p:cNvCxnSpPr/>
            <p:nvPr/>
          </p:nvCxnSpPr>
          <p:spPr>
            <a:xfrm>
              <a:off x="3115375" y="3956064"/>
              <a:ext cx="139700" cy="0"/>
            </a:xfrm>
            <a:prstGeom prst="straightConnector1">
              <a:avLst/>
            </a:prstGeom>
            <a:noFill/>
            <a:ln cap="flat" cmpd="sng" w="25400">
              <a:solidFill>
                <a:schemeClr val="dk1"/>
              </a:solidFill>
              <a:prstDash val="solid"/>
              <a:miter lim="800000"/>
              <a:headEnd len="med" w="med" type="none"/>
              <a:tailEnd len="med" w="med" type="none"/>
            </a:ln>
          </p:spPr>
        </p:cxnSp>
        <p:cxnSp>
          <p:nvCxnSpPr>
            <p:cNvPr id="4517" name="Google Shape;4517;p99"/>
            <p:cNvCxnSpPr/>
            <p:nvPr/>
          </p:nvCxnSpPr>
          <p:spPr>
            <a:xfrm>
              <a:off x="2481962" y="3956064"/>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518" name="Google Shape;4518;p99"/>
            <p:cNvSpPr txBox="1"/>
            <p:nvPr/>
          </p:nvSpPr>
          <p:spPr>
            <a:xfrm>
              <a:off x="537451" y="3800567"/>
              <a:ext cx="1766631" cy="338554"/>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Beq $t1,$t2,L1</a:t>
              </a:r>
              <a:endParaRPr/>
            </a:p>
          </p:txBody>
        </p:sp>
        <p:sp>
          <p:nvSpPr>
            <p:cNvPr id="4519" name="Google Shape;4519;p99"/>
            <p:cNvSpPr txBox="1"/>
            <p:nvPr/>
          </p:nvSpPr>
          <p:spPr>
            <a:xfrm>
              <a:off x="2623250" y="3727464"/>
              <a:ext cx="492125" cy="45720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a:t>
              </a:r>
              <a:endParaRPr/>
            </a:p>
          </p:txBody>
        </p:sp>
        <p:sp>
          <p:nvSpPr>
            <p:cNvPr id="4520" name="Google Shape;4520;p99"/>
            <p:cNvSpPr txBox="1"/>
            <p:nvPr/>
          </p:nvSpPr>
          <p:spPr>
            <a:xfrm>
              <a:off x="3255075" y="3727464"/>
              <a:ext cx="71438"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1" name="Google Shape;4521;p99"/>
            <p:cNvSpPr txBox="1"/>
            <p:nvPr/>
          </p:nvSpPr>
          <p:spPr>
            <a:xfrm>
              <a:off x="2623250" y="3313785"/>
              <a:ext cx="561975"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cc1</a:t>
              </a:r>
              <a:endParaRPr/>
            </a:p>
          </p:txBody>
        </p:sp>
        <p:sp>
          <p:nvSpPr>
            <p:cNvPr id="4522" name="Google Shape;4522;p99"/>
            <p:cNvSpPr txBox="1"/>
            <p:nvPr/>
          </p:nvSpPr>
          <p:spPr>
            <a:xfrm>
              <a:off x="2412112" y="3727464"/>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3" name="Google Shape;4523;p99"/>
            <p:cNvSpPr txBox="1"/>
            <p:nvPr/>
          </p:nvSpPr>
          <p:spPr>
            <a:xfrm>
              <a:off x="543802" y="4355592"/>
              <a:ext cx="617157" cy="338554"/>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Next1</a:t>
              </a:r>
              <a:endParaRPr/>
            </a:p>
          </p:txBody>
        </p:sp>
        <p:sp>
          <p:nvSpPr>
            <p:cNvPr id="4524" name="Google Shape;4524;p99"/>
            <p:cNvSpPr txBox="1"/>
            <p:nvPr/>
          </p:nvSpPr>
          <p:spPr>
            <a:xfrm>
              <a:off x="3255075" y="4311142"/>
              <a:ext cx="71438"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525" name="Google Shape;4525;p99"/>
          <p:cNvGrpSpPr/>
          <p:nvPr/>
        </p:nvGrpSpPr>
        <p:grpSpPr>
          <a:xfrm>
            <a:off x="546100" y="3313112"/>
            <a:ext cx="3624262" cy="2074862"/>
            <a:chOff x="546499" y="3313785"/>
            <a:chExt cx="3624565" cy="2073870"/>
          </a:xfrm>
        </p:grpSpPr>
        <p:sp>
          <p:nvSpPr>
            <p:cNvPr id="4526" name="Google Shape;4526;p99"/>
            <p:cNvSpPr txBox="1"/>
            <p:nvPr/>
          </p:nvSpPr>
          <p:spPr>
            <a:xfrm>
              <a:off x="3396362" y="3313785"/>
              <a:ext cx="561975"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cc2</a:t>
              </a:r>
              <a:endParaRPr/>
            </a:p>
          </p:txBody>
        </p:sp>
        <p:grpSp>
          <p:nvGrpSpPr>
            <p:cNvPr id="4527" name="Google Shape;4527;p99"/>
            <p:cNvGrpSpPr/>
            <p:nvPr/>
          </p:nvGrpSpPr>
          <p:grpSpPr>
            <a:xfrm>
              <a:off x="3327827" y="3727464"/>
              <a:ext cx="774700" cy="457200"/>
              <a:chOff x="5145486" y="5229580"/>
              <a:chExt cx="774700" cy="457200"/>
            </a:xfrm>
          </p:grpSpPr>
          <p:cxnSp>
            <p:nvCxnSpPr>
              <p:cNvPr id="4528" name="Google Shape;4528;p99"/>
              <p:cNvCxnSpPr/>
              <p:nvPr/>
            </p:nvCxnSpPr>
            <p:spPr>
              <a:xfrm>
                <a:off x="5145486" y="5388330"/>
                <a:ext cx="141288" cy="0"/>
              </a:xfrm>
              <a:prstGeom prst="straightConnector1">
                <a:avLst/>
              </a:prstGeom>
              <a:noFill/>
              <a:ln cap="flat" cmpd="sng" w="9525">
                <a:solidFill>
                  <a:schemeClr val="dk1"/>
                </a:solidFill>
                <a:prstDash val="solid"/>
                <a:miter lim="800000"/>
                <a:headEnd len="med" w="med" type="none"/>
                <a:tailEnd len="med" w="med" type="none"/>
              </a:ln>
            </p:spPr>
          </p:cxnSp>
          <p:cxnSp>
            <p:nvCxnSpPr>
              <p:cNvPr id="4529" name="Google Shape;4529;p99"/>
              <p:cNvCxnSpPr/>
              <p:nvPr/>
            </p:nvCxnSpPr>
            <p:spPr>
              <a:xfrm>
                <a:off x="5145486" y="5540730"/>
                <a:ext cx="141288" cy="0"/>
              </a:xfrm>
              <a:prstGeom prst="straightConnector1">
                <a:avLst/>
              </a:prstGeom>
              <a:noFill/>
              <a:ln cap="flat" cmpd="sng" w="9525">
                <a:solidFill>
                  <a:schemeClr val="dk1"/>
                </a:solidFill>
                <a:prstDash val="solid"/>
                <a:miter lim="800000"/>
                <a:headEnd len="med" w="med" type="none"/>
                <a:tailEnd len="med" w="med" type="none"/>
              </a:ln>
            </p:spPr>
          </p:cxnSp>
          <p:cxnSp>
            <p:nvCxnSpPr>
              <p:cNvPr id="4530" name="Google Shape;4530;p99"/>
              <p:cNvCxnSpPr/>
              <p:nvPr/>
            </p:nvCxnSpPr>
            <p:spPr>
              <a:xfrm>
                <a:off x="5778898" y="5349250"/>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531" name="Google Shape;4531;p99"/>
              <p:cNvCxnSpPr/>
              <p:nvPr/>
            </p:nvCxnSpPr>
            <p:spPr>
              <a:xfrm>
                <a:off x="5778898" y="5579680"/>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532" name="Google Shape;4532;p99"/>
              <p:cNvSpPr txBox="1"/>
              <p:nvPr/>
            </p:nvSpPr>
            <p:spPr>
              <a:xfrm>
                <a:off x="5291712" y="5229580"/>
                <a:ext cx="492125" cy="457200"/>
              </a:xfrm>
              <a:prstGeom prst="rect">
                <a:avLst/>
              </a:prstGeom>
              <a:solidFill>
                <a:srgbClr val="CCECFF"/>
              </a:solidFill>
              <a:ln cap="rnd"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3" name="Google Shape;4533;p99"/>
              <p:cNvSpPr txBox="1"/>
              <p:nvPr/>
            </p:nvSpPr>
            <p:spPr>
              <a:xfrm>
                <a:off x="5301237" y="5280380"/>
                <a:ext cx="468313" cy="33655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Reg</a:t>
                </a:r>
                <a:endParaRPr/>
              </a:p>
            </p:txBody>
          </p:sp>
        </p:grpSp>
        <p:sp>
          <p:nvSpPr>
            <p:cNvPr id="4534" name="Google Shape;4534;p99"/>
            <p:cNvSpPr txBox="1"/>
            <p:nvPr/>
          </p:nvSpPr>
          <p:spPr>
            <a:xfrm>
              <a:off x="4101214" y="3729705"/>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5" name="Google Shape;4535;p99"/>
            <p:cNvSpPr txBox="1"/>
            <p:nvPr/>
          </p:nvSpPr>
          <p:spPr>
            <a:xfrm>
              <a:off x="3466212" y="4311142"/>
              <a:ext cx="492125" cy="45720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a:t>
              </a:r>
              <a:endParaRPr/>
            </a:p>
          </p:txBody>
        </p:sp>
        <p:sp>
          <p:nvSpPr>
            <p:cNvPr id="4536" name="Google Shape;4536;p99"/>
            <p:cNvSpPr txBox="1"/>
            <p:nvPr/>
          </p:nvSpPr>
          <p:spPr>
            <a:xfrm>
              <a:off x="4099625" y="4311142"/>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37" name="Google Shape;4537;p99"/>
            <p:cNvCxnSpPr/>
            <p:nvPr/>
          </p:nvCxnSpPr>
          <p:spPr>
            <a:xfrm>
              <a:off x="3958337" y="4539742"/>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538" name="Google Shape;4538;p99"/>
            <p:cNvCxnSpPr/>
            <p:nvPr/>
          </p:nvCxnSpPr>
          <p:spPr>
            <a:xfrm>
              <a:off x="3326512" y="4539742"/>
              <a:ext cx="139700" cy="0"/>
            </a:xfrm>
            <a:prstGeom prst="straightConnector1">
              <a:avLst/>
            </a:prstGeom>
            <a:noFill/>
            <a:ln cap="flat" cmpd="sng" w="25400">
              <a:solidFill>
                <a:schemeClr val="dk1"/>
              </a:solidFill>
              <a:prstDash val="solid"/>
              <a:miter lim="800000"/>
              <a:headEnd len="med" w="med" type="none"/>
              <a:tailEnd len="med" w="med" type="none"/>
            </a:ln>
          </p:spPr>
        </p:cxnSp>
        <p:sp>
          <p:nvSpPr>
            <p:cNvPr id="4539" name="Google Shape;4539;p99"/>
            <p:cNvSpPr txBox="1"/>
            <p:nvPr/>
          </p:nvSpPr>
          <p:spPr>
            <a:xfrm>
              <a:off x="546499" y="4974905"/>
              <a:ext cx="617157" cy="338554"/>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Next2</a:t>
              </a:r>
              <a:endParaRPr/>
            </a:p>
          </p:txBody>
        </p:sp>
        <p:sp>
          <p:nvSpPr>
            <p:cNvPr id="4540" name="Google Shape;4540;p99"/>
            <p:cNvSpPr txBox="1"/>
            <p:nvPr/>
          </p:nvSpPr>
          <p:spPr>
            <a:xfrm>
              <a:off x="4093307" y="4930455"/>
              <a:ext cx="71438"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541" name="Google Shape;4541;p99"/>
          <p:cNvGrpSpPr/>
          <p:nvPr/>
        </p:nvGrpSpPr>
        <p:grpSpPr>
          <a:xfrm>
            <a:off x="5010150" y="3313112"/>
            <a:ext cx="3359150" cy="2919412"/>
            <a:chOff x="5009634" y="3313785"/>
            <a:chExt cx="3359089" cy="2918780"/>
          </a:xfrm>
        </p:grpSpPr>
        <p:sp>
          <p:nvSpPr>
            <p:cNvPr id="4542" name="Google Shape;4542;p99"/>
            <p:cNvSpPr txBox="1"/>
            <p:nvPr/>
          </p:nvSpPr>
          <p:spPr>
            <a:xfrm>
              <a:off x="5082288" y="3313785"/>
              <a:ext cx="563563"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cc4</a:t>
              </a:r>
              <a:endParaRPr/>
            </a:p>
          </p:txBody>
        </p:sp>
        <p:sp>
          <p:nvSpPr>
            <p:cNvPr id="4543" name="Google Shape;4543;p99"/>
            <p:cNvSpPr txBox="1"/>
            <p:nvPr/>
          </p:nvSpPr>
          <p:spPr>
            <a:xfrm>
              <a:off x="5926838" y="3313785"/>
              <a:ext cx="563563"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cc5</a:t>
              </a:r>
              <a:endParaRPr/>
            </a:p>
          </p:txBody>
        </p:sp>
        <p:sp>
          <p:nvSpPr>
            <p:cNvPr id="4544" name="Google Shape;4544;p99"/>
            <p:cNvSpPr txBox="1"/>
            <p:nvPr/>
          </p:nvSpPr>
          <p:spPr>
            <a:xfrm>
              <a:off x="6771388" y="3313785"/>
              <a:ext cx="561975"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cc6</a:t>
              </a:r>
              <a:endParaRPr/>
            </a:p>
          </p:txBody>
        </p:sp>
        <p:sp>
          <p:nvSpPr>
            <p:cNvPr id="4545" name="Google Shape;4545;p99"/>
            <p:cNvSpPr txBox="1"/>
            <p:nvPr/>
          </p:nvSpPr>
          <p:spPr>
            <a:xfrm>
              <a:off x="7615938" y="3313785"/>
              <a:ext cx="561975"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cc7</a:t>
              </a:r>
              <a:endParaRPr/>
            </a:p>
          </p:txBody>
        </p:sp>
        <p:cxnSp>
          <p:nvCxnSpPr>
            <p:cNvPr id="4546" name="Google Shape;4546;p99"/>
            <p:cNvCxnSpPr/>
            <p:nvPr/>
          </p:nvCxnSpPr>
          <p:spPr>
            <a:xfrm>
              <a:off x="8170523" y="5982003"/>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547" name="Google Shape;4547;p99"/>
            <p:cNvCxnSpPr/>
            <p:nvPr/>
          </p:nvCxnSpPr>
          <p:spPr>
            <a:xfrm>
              <a:off x="7536409" y="5987420"/>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548" name="Google Shape;4548;p99"/>
            <p:cNvSpPr txBox="1"/>
            <p:nvPr/>
          </p:nvSpPr>
          <p:spPr>
            <a:xfrm>
              <a:off x="5150921" y="5765170"/>
              <a:ext cx="490538" cy="45720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a:t>
              </a:r>
              <a:endParaRPr/>
            </a:p>
          </p:txBody>
        </p:sp>
        <p:sp>
          <p:nvSpPr>
            <p:cNvPr id="4549" name="Google Shape;4549;p99"/>
            <p:cNvSpPr txBox="1"/>
            <p:nvPr/>
          </p:nvSpPr>
          <p:spPr>
            <a:xfrm>
              <a:off x="5782746" y="5765170"/>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50" name="Google Shape;4550;p99"/>
            <p:cNvCxnSpPr/>
            <p:nvPr/>
          </p:nvCxnSpPr>
          <p:spPr>
            <a:xfrm>
              <a:off x="5641459" y="5993770"/>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551" name="Google Shape;4551;p99"/>
            <p:cNvCxnSpPr/>
            <p:nvPr/>
          </p:nvCxnSpPr>
          <p:spPr>
            <a:xfrm>
              <a:off x="5009634" y="5993770"/>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552" name="Google Shape;4552;p99"/>
            <p:cNvSpPr txBox="1"/>
            <p:nvPr/>
          </p:nvSpPr>
          <p:spPr>
            <a:xfrm>
              <a:off x="6627297" y="5765170"/>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53" name="Google Shape;4553;p99"/>
            <p:cNvCxnSpPr/>
            <p:nvPr/>
          </p:nvCxnSpPr>
          <p:spPr>
            <a:xfrm>
              <a:off x="6697147" y="5878490"/>
              <a:ext cx="139700" cy="0"/>
            </a:xfrm>
            <a:prstGeom prst="straightConnector1">
              <a:avLst/>
            </a:prstGeom>
            <a:noFill/>
            <a:ln cap="flat" cmpd="sng" w="25400">
              <a:solidFill>
                <a:schemeClr val="dk1"/>
              </a:solidFill>
              <a:prstDash val="solid"/>
              <a:miter lim="800000"/>
              <a:headEnd len="med" w="med" type="none"/>
              <a:tailEnd len="med" w="med" type="none"/>
            </a:ln>
          </p:spPr>
        </p:cxnSp>
        <p:cxnSp>
          <p:nvCxnSpPr>
            <p:cNvPr id="4554" name="Google Shape;4554;p99"/>
            <p:cNvCxnSpPr/>
            <p:nvPr/>
          </p:nvCxnSpPr>
          <p:spPr>
            <a:xfrm>
              <a:off x="6697147" y="6108920"/>
              <a:ext cx="139700" cy="0"/>
            </a:xfrm>
            <a:prstGeom prst="straightConnector1">
              <a:avLst/>
            </a:prstGeom>
            <a:noFill/>
            <a:ln cap="flat" cmpd="sng" w="25400">
              <a:solidFill>
                <a:schemeClr val="dk1"/>
              </a:solidFill>
              <a:prstDash val="solid"/>
              <a:miter lim="800000"/>
              <a:headEnd len="med" w="med" type="none"/>
              <a:tailEnd len="med" w="med" type="none"/>
            </a:ln>
          </p:spPr>
        </p:cxnSp>
        <p:grpSp>
          <p:nvGrpSpPr>
            <p:cNvPr id="4555" name="Google Shape;4555;p99"/>
            <p:cNvGrpSpPr/>
            <p:nvPr/>
          </p:nvGrpSpPr>
          <p:grpSpPr>
            <a:xfrm>
              <a:off x="5852597" y="5758820"/>
              <a:ext cx="774700" cy="457200"/>
              <a:chOff x="5145486" y="5229580"/>
              <a:chExt cx="774700" cy="457200"/>
            </a:xfrm>
          </p:grpSpPr>
          <p:sp>
            <p:nvSpPr>
              <p:cNvPr id="4556" name="Google Shape;4556;p99"/>
              <p:cNvSpPr txBox="1"/>
              <p:nvPr/>
            </p:nvSpPr>
            <p:spPr>
              <a:xfrm>
                <a:off x="5291712" y="5229580"/>
                <a:ext cx="492125" cy="457200"/>
              </a:xfrm>
              <a:prstGeom prst="rect">
                <a:avLst/>
              </a:prstGeom>
              <a:solidFill>
                <a:srgbClr val="CCECFF"/>
              </a:solidFill>
              <a:ln cap="rnd"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57" name="Google Shape;4557;p99"/>
              <p:cNvCxnSpPr/>
              <p:nvPr/>
            </p:nvCxnSpPr>
            <p:spPr>
              <a:xfrm>
                <a:off x="5145486" y="5388330"/>
                <a:ext cx="141288" cy="0"/>
              </a:xfrm>
              <a:prstGeom prst="straightConnector1">
                <a:avLst/>
              </a:prstGeom>
              <a:noFill/>
              <a:ln cap="flat" cmpd="sng" w="9525">
                <a:solidFill>
                  <a:schemeClr val="dk1"/>
                </a:solidFill>
                <a:prstDash val="solid"/>
                <a:miter lim="800000"/>
                <a:headEnd len="med" w="med" type="none"/>
                <a:tailEnd len="med" w="med" type="none"/>
              </a:ln>
            </p:spPr>
          </p:cxnSp>
          <p:cxnSp>
            <p:nvCxnSpPr>
              <p:cNvPr id="4558" name="Google Shape;4558;p99"/>
              <p:cNvCxnSpPr/>
              <p:nvPr/>
            </p:nvCxnSpPr>
            <p:spPr>
              <a:xfrm>
                <a:off x="5145486" y="5540730"/>
                <a:ext cx="141288" cy="0"/>
              </a:xfrm>
              <a:prstGeom prst="straightConnector1">
                <a:avLst/>
              </a:prstGeom>
              <a:noFill/>
              <a:ln cap="flat" cmpd="sng" w="9525">
                <a:solidFill>
                  <a:schemeClr val="dk1"/>
                </a:solidFill>
                <a:prstDash val="solid"/>
                <a:miter lim="800000"/>
                <a:headEnd len="med" w="med" type="none"/>
                <a:tailEnd len="med" w="med" type="none"/>
              </a:ln>
            </p:spPr>
          </p:cxnSp>
          <p:cxnSp>
            <p:nvCxnSpPr>
              <p:cNvPr id="4559" name="Google Shape;4559;p99"/>
              <p:cNvCxnSpPr/>
              <p:nvPr/>
            </p:nvCxnSpPr>
            <p:spPr>
              <a:xfrm>
                <a:off x="5778898" y="5349250"/>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560" name="Google Shape;4560;p99"/>
              <p:cNvCxnSpPr/>
              <p:nvPr/>
            </p:nvCxnSpPr>
            <p:spPr>
              <a:xfrm>
                <a:off x="5778898" y="5579680"/>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561" name="Google Shape;4561;p99"/>
              <p:cNvSpPr txBox="1"/>
              <p:nvPr/>
            </p:nvSpPr>
            <p:spPr>
              <a:xfrm>
                <a:off x="5301237" y="5280380"/>
                <a:ext cx="468313" cy="33655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Reg</a:t>
                </a:r>
                <a:endParaRPr/>
              </a:p>
            </p:txBody>
          </p:sp>
        </p:grpSp>
        <p:sp>
          <p:nvSpPr>
            <p:cNvPr id="4562" name="Google Shape;4562;p99"/>
            <p:cNvSpPr txBox="1"/>
            <p:nvPr/>
          </p:nvSpPr>
          <p:spPr>
            <a:xfrm>
              <a:off x="7470259" y="5758820"/>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63" name="Google Shape;4563;p99"/>
            <p:cNvCxnSpPr/>
            <p:nvPr/>
          </p:nvCxnSpPr>
          <p:spPr>
            <a:xfrm>
              <a:off x="7328972" y="5987420"/>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564" name="Google Shape;4564;p99"/>
            <p:cNvSpPr txBox="1"/>
            <p:nvPr/>
          </p:nvSpPr>
          <p:spPr>
            <a:xfrm>
              <a:off x="8297285" y="5758820"/>
              <a:ext cx="71438"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5" name="Google Shape;4565;p99"/>
            <p:cNvSpPr txBox="1"/>
            <p:nvPr/>
          </p:nvSpPr>
          <p:spPr>
            <a:xfrm>
              <a:off x="7678398" y="5749295"/>
              <a:ext cx="492125" cy="457200"/>
            </a:xfrm>
            <a:prstGeom prst="rect">
              <a:avLst/>
            </a:prstGeom>
            <a:no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DM</a:t>
              </a:r>
              <a:endParaRPr/>
            </a:p>
          </p:txBody>
        </p:sp>
        <p:sp>
          <p:nvSpPr>
            <p:cNvPr id="4566" name="Google Shape;4566;p99"/>
            <p:cNvSpPr/>
            <p:nvPr/>
          </p:nvSpPr>
          <p:spPr>
            <a:xfrm>
              <a:off x="6836846" y="5731442"/>
              <a:ext cx="492125" cy="501123"/>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ALU</a:t>
              </a:r>
              <a:endParaRPr/>
            </a:p>
          </p:txBody>
        </p:sp>
        <p:sp>
          <p:nvSpPr>
            <p:cNvPr id="4567" name="Google Shape;4567;p99"/>
            <p:cNvSpPr/>
            <p:nvPr/>
          </p:nvSpPr>
          <p:spPr>
            <a:xfrm>
              <a:off x="7614675" y="5694520"/>
              <a:ext cx="612764" cy="285688"/>
            </a:xfrm>
            <a:custGeom>
              <a:rect b="b" l="l" r="r" t="t"/>
              <a:pathLst>
                <a:path extrusionOk="0" h="318052" w="613387">
                  <a:moveTo>
                    <a:pt x="0" y="318052"/>
                  </a:moveTo>
                  <a:lnTo>
                    <a:pt x="0" y="0"/>
                  </a:lnTo>
                  <a:lnTo>
                    <a:pt x="613387" y="0"/>
                  </a:lnTo>
                  <a:lnTo>
                    <a:pt x="613387" y="312373"/>
                  </a:lnTo>
                </a:path>
              </a:pathLst>
            </a:custGeom>
            <a:noFill/>
            <a:ln cap="flat" cmpd="sng" w="254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8" name="Google Shape;4568;p99"/>
            <p:cNvSpPr txBox="1"/>
            <p:nvPr/>
          </p:nvSpPr>
          <p:spPr>
            <a:xfrm>
              <a:off x="5787138" y="4311142"/>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9" name="Google Shape;4569;p99"/>
            <p:cNvSpPr txBox="1"/>
            <p:nvPr/>
          </p:nvSpPr>
          <p:spPr>
            <a:xfrm>
              <a:off x="6630100" y="4311142"/>
              <a:ext cx="71438"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570" name="Google Shape;4570;p99"/>
            <p:cNvGrpSpPr/>
            <p:nvPr/>
          </p:nvGrpSpPr>
          <p:grpSpPr>
            <a:xfrm>
              <a:off x="5907788" y="4317493"/>
              <a:ext cx="647700" cy="441325"/>
              <a:chOff x="3792" y="3476"/>
              <a:chExt cx="432" cy="278"/>
            </a:xfrm>
          </p:grpSpPr>
          <p:sp>
            <p:nvSpPr>
              <p:cNvPr id="4571" name="Google Shape;4571;p99"/>
              <p:cNvSpPr/>
              <p:nvPr/>
            </p:nvSpPr>
            <p:spPr>
              <a:xfrm>
                <a:off x="3792" y="3476"/>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2" name="Google Shape;4572;p99"/>
              <p:cNvSpPr txBox="1"/>
              <p:nvPr/>
            </p:nvSpPr>
            <p:spPr>
              <a:xfrm>
                <a:off x="3818" y="3524"/>
                <a:ext cx="36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grpSp>
          <p:nvGrpSpPr>
            <p:cNvPr id="4573" name="Google Shape;4573;p99"/>
            <p:cNvGrpSpPr/>
            <p:nvPr/>
          </p:nvGrpSpPr>
          <p:grpSpPr>
            <a:xfrm>
              <a:off x="5042600" y="4317493"/>
              <a:ext cx="684213" cy="441325"/>
              <a:chOff x="3792" y="3481"/>
              <a:chExt cx="432" cy="278"/>
            </a:xfrm>
          </p:grpSpPr>
          <p:sp>
            <p:nvSpPr>
              <p:cNvPr id="4574" name="Google Shape;4574;p99"/>
              <p:cNvSpPr/>
              <p:nvPr/>
            </p:nvSpPr>
            <p:spPr>
              <a:xfrm>
                <a:off x="3792" y="3481"/>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5" name="Google Shape;4575;p99"/>
              <p:cNvSpPr txBox="1"/>
              <p:nvPr/>
            </p:nvSpPr>
            <p:spPr>
              <a:xfrm>
                <a:off x="3831" y="3524"/>
                <a:ext cx="34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grpSp>
          <p:nvGrpSpPr>
            <p:cNvPr id="4576" name="Google Shape;4576;p99"/>
            <p:cNvGrpSpPr/>
            <p:nvPr/>
          </p:nvGrpSpPr>
          <p:grpSpPr>
            <a:xfrm>
              <a:off x="6734875" y="4317493"/>
              <a:ext cx="669925" cy="441325"/>
              <a:chOff x="3792" y="3476"/>
              <a:chExt cx="432" cy="278"/>
            </a:xfrm>
          </p:grpSpPr>
          <p:sp>
            <p:nvSpPr>
              <p:cNvPr id="4577" name="Google Shape;4577;p99"/>
              <p:cNvSpPr/>
              <p:nvPr/>
            </p:nvSpPr>
            <p:spPr>
              <a:xfrm>
                <a:off x="3792" y="3476"/>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8" name="Google Shape;4578;p99"/>
              <p:cNvSpPr txBox="1"/>
              <p:nvPr/>
            </p:nvSpPr>
            <p:spPr>
              <a:xfrm>
                <a:off x="3831" y="3524"/>
                <a:ext cx="34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sp>
          <p:nvSpPr>
            <p:cNvPr id="4579" name="Google Shape;4579;p99"/>
            <p:cNvSpPr txBox="1"/>
            <p:nvPr/>
          </p:nvSpPr>
          <p:spPr>
            <a:xfrm>
              <a:off x="5780819" y="4930455"/>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0" name="Google Shape;4580;p99"/>
            <p:cNvSpPr txBox="1"/>
            <p:nvPr/>
          </p:nvSpPr>
          <p:spPr>
            <a:xfrm>
              <a:off x="6625370" y="4930455"/>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1" name="Google Shape;4581;p99"/>
            <p:cNvSpPr txBox="1"/>
            <p:nvPr/>
          </p:nvSpPr>
          <p:spPr>
            <a:xfrm>
              <a:off x="7468332" y="4930455"/>
              <a:ext cx="71438"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582" name="Google Shape;4582;p99"/>
            <p:cNvGrpSpPr/>
            <p:nvPr/>
          </p:nvGrpSpPr>
          <p:grpSpPr>
            <a:xfrm>
              <a:off x="6746020" y="4930163"/>
              <a:ext cx="647700" cy="441325"/>
              <a:chOff x="3792" y="3476"/>
              <a:chExt cx="432" cy="278"/>
            </a:xfrm>
          </p:grpSpPr>
          <p:sp>
            <p:nvSpPr>
              <p:cNvPr id="4583" name="Google Shape;4583;p99"/>
              <p:cNvSpPr/>
              <p:nvPr/>
            </p:nvSpPr>
            <p:spPr>
              <a:xfrm>
                <a:off x="3792" y="3476"/>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4" name="Google Shape;4584;p99"/>
              <p:cNvSpPr txBox="1"/>
              <p:nvPr/>
            </p:nvSpPr>
            <p:spPr>
              <a:xfrm>
                <a:off x="3818" y="3524"/>
                <a:ext cx="36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grpSp>
          <p:nvGrpSpPr>
            <p:cNvPr id="4585" name="Google Shape;4585;p99"/>
            <p:cNvGrpSpPr/>
            <p:nvPr/>
          </p:nvGrpSpPr>
          <p:grpSpPr>
            <a:xfrm>
              <a:off x="5880832" y="4930163"/>
              <a:ext cx="684213" cy="441325"/>
              <a:chOff x="3792" y="3481"/>
              <a:chExt cx="432" cy="278"/>
            </a:xfrm>
          </p:grpSpPr>
          <p:sp>
            <p:nvSpPr>
              <p:cNvPr id="4586" name="Google Shape;4586;p99"/>
              <p:cNvSpPr/>
              <p:nvPr/>
            </p:nvSpPr>
            <p:spPr>
              <a:xfrm>
                <a:off x="3792" y="3481"/>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7" name="Google Shape;4587;p99"/>
              <p:cNvSpPr txBox="1"/>
              <p:nvPr/>
            </p:nvSpPr>
            <p:spPr>
              <a:xfrm>
                <a:off x="3831" y="3524"/>
                <a:ext cx="34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grpSp>
          <p:nvGrpSpPr>
            <p:cNvPr id="4588" name="Google Shape;4588;p99"/>
            <p:cNvGrpSpPr/>
            <p:nvPr/>
          </p:nvGrpSpPr>
          <p:grpSpPr>
            <a:xfrm>
              <a:off x="7573107" y="4930163"/>
              <a:ext cx="669925" cy="441325"/>
              <a:chOff x="3792" y="3476"/>
              <a:chExt cx="432" cy="278"/>
            </a:xfrm>
          </p:grpSpPr>
          <p:sp>
            <p:nvSpPr>
              <p:cNvPr id="4589" name="Google Shape;4589;p99"/>
              <p:cNvSpPr/>
              <p:nvPr/>
            </p:nvSpPr>
            <p:spPr>
              <a:xfrm>
                <a:off x="3792" y="3476"/>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90" name="Google Shape;4590;p99"/>
              <p:cNvSpPr txBox="1"/>
              <p:nvPr/>
            </p:nvSpPr>
            <p:spPr>
              <a:xfrm>
                <a:off x="3831" y="3524"/>
                <a:ext cx="34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grpSp>
          <p:nvGrpSpPr>
            <p:cNvPr id="4591" name="Google Shape;4591;p99"/>
            <p:cNvGrpSpPr/>
            <p:nvPr/>
          </p:nvGrpSpPr>
          <p:grpSpPr>
            <a:xfrm>
              <a:off x="5062620" y="4930163"/>
              <a:ext cx="684213" cy="441325"/>
              <a:chOff x="3792" y="3481"/>
              <a:chExt cx="432" cy="278"/>
            </a:xfrm>
          </p:grpSpPr>
          <p:sp>
            <p:nvSpPr>
              <p:cNvPr id="4592" name="Google Shape;4592;p99"/>
              <p:cNvSpPr/>
              <p:nvPr/>
            </p:nvSpPr>
            <p:spPr>
              <a:xfrm>
                <a:off x="3792" y="3481"/>
                <a:ext cx="432" cy="278"/>
              </a:xfrm>
              <a:prstGeom prst="cloudCallout">
                <a:avLst>
                  <a:gd fmla="val 5650" name="adj1"/>
                  <a:gd fmla="val 18492" name="adj2"/>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93" name="Google Shape;4593;p99"/>
              <p:cNvSpPr txBox="1"/>
              <p:nvPr/>
            </p:nvSpPr>
            <p:spPr>
              <a:xfrm>
                <a:off x="3831" y="3524"/>
                <a:ext cx="345" cy="173"/>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Bubble</a:t>
                </a:r>
                <a:endParaRPr/>
              </a:p>
            </p:txBody>
          </p:sp>
        </p:grpSp>
      </p:grpSp>
      <p:grpSp>
        <p:nvGrpSpPr>
          <p:cNvPr id="4594" name="Google Shape;4594;p99"/>
          <p:cNvGrpSpPr/>
          <p:nvPr/>
        </p:nvGrpSpPr>
        <p:grpSpPr>
          <a:xfrm>
            <a:off x="544512" y="3313112"/>
            <a:ext cx="4467225" cy="2911475"/>
            <a:chOff x="543801" y="3313785"/>
            <a:chExt cx="4468636" cy="2910350"/>
          </a:xfrm>
        </p:grpSpPr>
        <p:sp>
          <p:nvSpPr>
            <p:cNvPr id="4595" name="Google Shape;4595;p99"/>
            <p:cNvSpPr txBox="1"/>
            <p:nvPr/>
          </p:nvSpPr>
          <p:spPr>
            <a:xfrm>
              <a:off x="543801" y="5808771"/>
              <a:ext cx="2939777" cy="338554"/>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L1: target instruction</a:t>
              </a:r>
              <a:endParaRPr/>
            </a:p>
          </p:txBody>
        </p:sp>
        <p:sp>
          <p:nvSpPr>
            <p:cNvPr id="4596" name="Google Shape;4596;p99"/>
            <p:cNvSpPr txBox="1"/>
            <p:nvPr/>
          </p:nvSpPr>
          <p:spPr>
            <a:xfrm>
              <a:off x="4240912" y="3313785"/>
              <a:ext cx="560388"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cc3</a:t>
              </a:r>
              <a:endParaRPr/>
            </a:p>
          </p:txBody>
        </p:sp>
        <p:sp>
          <p:nvSpPr>
            <p:cNvPr id="4597" name="Google Shape;4597;p99"/>
            <p:cNvSpPr txBox="1"/>
            <p:nvPr/>
          </p:nvSpPr>
          <p:spPr>
            <a:xfrm>
              <a:off x="4323737" y="5695950"/>
              <a:ext cx="576421" cy="52818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Branch</a:t>
              </a:r>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Target</a:t>
              </a:r>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Addr</a:t>
              </a:r>
              <a:endParaRPr/>
            </a:p>
          </p:txBody>
        </p:sp>
        <p:sp>
          <p:nvSpPr>
            <p:cNvPr id="4598" name="Google Shape;4598;p99"/>
            <p:cNvSpPr txBox="1"/>
            <p:nvPr/>
          </p:nvSpPr>
          <p:spPr>
            <a:xfrm>
              <a:off x="4939784" y="5765170"/>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99" name="Google Shape;4599;p99"/>
            <p:cNvCxnSpPr/>
            <p:nvPr/>
          </p:nvCxnSpPr>
          <p:spPr>
            <a:xfrm>
              <a:off x="4171064" y="3843025"/>
              <a:ext cx="139700" cy="0"/>
            </a:xfrm>
            <a:prstGeom prst="straightConnector1">
              <a:avLst/>
            </a:prstGeom>
            <a:noFill/>
            <a:ln cap="flat" cmpd="sng" w="25400">
              <a:solidFill>
                <a:schemeClr val="dk1"/>
              </a:solidFill>
              <a:prstDash val="solid"/>
              <a:miter lim="800000"/>
              <a:headEnd len="med" w="med" type="none"/>
              <a:tailEnd len="med" w="med" type="none"/>
            </a:ln>
          </p:spPr>
        </p:cxnSp>
        <p:cxnSp>
          <p:nvCxnSpPr>
            <p:cNvPr id="4600" name="Google Shape;4600;p99"/>
            <p:cNvCxnSpPr/>
            <p:nvPr/>
          </p:nvCxnSpPr>
          <p:spPr>
            <a:xfrm>
              <a:off x="4171064" y="4073455"/>
              <a:ext cx="139700" cy="0"/>
            </a:xfrm>
            <a:prstGeom prst="straightConnector1">
              <a:avLst/>
            </a:prstGeom>
            <a:noFill/>
            <a:ln cap="flat" cmpd="sng" w="25400">
              <a:solidFill>
                <a:schemeClr val="dk1"/>
              </a:solidFill>
              <a:prstDash val="solid"/>
              <a:miter lim="800000"/>
              <a:headEnd len="med" w="med" type="none"/>
              <a:tailEnd len="med" w="med" type="none"/>
            </a:ln>
          </p:spPr>
        </p:cxnSp>
        <p:sp>
          <p:nvSpPr>
            <p:cNvPr id="4601" name="Google Shape;4601;p99"/>
            <p:cNvSpPr/>
            <p:nvPr/>
          </p:nvSpPr>
          <p:spPr>
            <a:xfrm>
              <a:off x="4310763" y="3695977"/>
              <a:ext cx="492125" cy="501123"/>
            </a:xfrm>
            <a:custGeom>
              <a:rect b="b" l="l" r="r" t="t"/>
              <a:pathLst>
                <a:path extrusionOk="0" h="288" w="259">
                  <a:moveTo>
                    <a:pt x="0" y="288"/>
                  </a:moveTo>
                  <a:lnTo>
                    <a:pt x="0" y="173"/>
                  </a:lnTo>
                  <a:lnTo>
                    <a:pt x="58" y="144"/>
                  </a:lnTo>
                  <a:lnTo>
                    <a:pt x="0" y="116"/>
                  </a:lnTo>
                  <a:lnTo>
                    <a:pt x="0" y="0"/>
                  </a:lnTo>
                  <a:lnTo>
                    <a:pt x="259" y="58"/>
                  </a:lnTo>
                  <a:lnTo>
                    <a:pt x="259" y="231"/>
                  </a:lnTo>
                  <a:lnTo>
                    <a:pt x="0" y="288"/>
                  </a:lnTo>
                  <a:close/>
                </a:path>
              </a:pathLst>
            </a:custGeom>
            <a:solidFill>
              <a:srgbClr val="FFFFCC"/>
            </a:solidFill>
            <a:ln cap="flat" cmpd="sng" w="127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ALU</a:t>
              </a:r>
              <a:endParaRPr/>
            </a:p>
          </p:txBody>
        </p:sp>
        <p:sp>
          <p:nvSpPr>
            <p:cNvPr id="4602" name="Google Shape;4602;p99"/>
            <p:cNvSpPr txBox="1"/>
            <p:nvPr/>
          </p:nvSpPr>
          <p:spPr>
            <a:xfrm>
              <a:off x="4942587" y="4311142"/>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603" name="Google Shape;4603;p99"/>
            <p:cNvGrpSpPr/>
            <p:nvPr/>
          </p:nvGrpSpPr>
          <p:grpSpPr>
            <a:xfrm>
              <a:off x="4171064" y="4309555"/>
              <a:ext cx="774700" cy="457200"/>
              <a:chOff x="5145486" y="5229580"/>
              <a:chExt cx="774700" cy="457200"/>
            </a:xfrm>
          </p:grpSpPr>
          <p:sp>
            <p:nvSpPr>
              <p:cNvPr id="4604" name="Google Shape;4604;p99"/>
              <p:cNvSpPr txBox="1"/>
              <p:nvPr/>
            </p:nvSpPr>
            <p:spPr>
              <a:xfrm>
                <a:off x="5291712" y="5229580"/>
                <a:ext cx="492125" cy="457200"/>
              </a:xfrm>
              <a:prstGeom prst="rect">
                <a:avLst/>
              </a:prstGeom>
              <a:solidFill>
                <a:srgbClr val="CCECFF"/>
              </a:solidFill>
              <a:ln cap="rnd"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05" name="Google Shape;4605;p99"/>
              <p:cNvCxnSpPr/>
              <p:nvPr/>
            </p:nvCxnSpPr>
            <p:spPr>
              <a:xfrm>
                <a:off x="5145486" y="5388330"/>
                <a:ext cx="141288" cy="0"/>
              </a:xfrm>
              <a:prstGeom prst="straightConnector1">
                <a:avLst/>
              </a:prstGeom>
              <a:noFill/>
              <a:ln cap="flat" cmpd="sng" w="9525">
                <a:solidFill>
                  <a:schemeClr val="dk1"/>
                </a:solidFill>
                <a:prstDash val="solid"/>
                <a:miter lim="800000"/>
                <a:headEnd len="med" w="med" type="none"/>
                <a:tailEnd len="med" w="med" type="none"/>
              </a:ln>
            </p:spPr>
          </p:cxnSp>
          <p:cxnSp>
            <p:nvCxnSpPr>
              <p:cNvPr id="4606" name="Google Shape;4606;p99"/>
              <p:cNvCxnSpPr/>
              <p:nvPr/>
            </p:nvCxnSpPr>
            <p:spPr>
              <a:xfrm>
                <a:off x="5145486" y="5540730"/>
                <a:ext cx="141288" cy="0"/>
              </a:xfrm>
              <a:prstGeom prst="straightConnector1">
                <a:avLst/>
              </a:prstGeom>
              <a:noFill/>
              <a:ln cap="flat" cmpd="sng" w="9525">
                <a:solidFill>
                  <a:schemeClr val="dk1"/>
                </a:solidFill>
                <a:prstDash val="solid"/>
                <a:miter lim="800000"/>
                <a:headEnd len="med" w="med" type="none"/>
                <a:tailEnd len="med" w="med" type="none"/>
              </a:ln>
            </p:spPr>
          </p:cxnSp>
          <p:cxnSp>
            <p:nvCxnSpPr>
              <p:cNvPr id="4607" name="Google Shape;4607;p99"/>
              <p:cNvCxnSpPr/>
              <p:nvPr/>
            </p:nvCxnSpPr>
            <p:spPr>
              <a:xfrm>
                <a:off x="5778898" y="5349250"/>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608" name="Google Shape;4608;p99"/>
              <p:cNvCxnSpPr/>
              <p:nvPr/>
            </p:nvCxnSpPr>
            <p:spPr>
              <a:xfrm>
                <a:off x="5778898" y="5579680"/>
                <a:ext cx="141288" cy="0"/>
              </a:xfrm>
              <a:prstGeom prst="straightConnector1">
                <a:avLst/>
              </a:prstGeom>
              <a:noFill/>
              <a:ln cap="flat" cmpd="sng" w="25400">
                <a:solidFill>
                  <a:schemeClr val="dk1"/>
                </a:solidFill>
                <a:prstDash val="solid"/>
                <a:miter lim="800000"/>
                <a:headEnd len="med" w="med" type="none"/>
                <a:tailEnd len="med" w="med" type="none"/>
              </a:ln>
            </p:spPr>
          </p:cxnSp>
          <p:sp>
            <p:nvSpPr>
              <p:cNvPr id="4609" name="Google Shape;4609;p99"/>
              <p:cNvSpPr txBox="1"/>
              <p:nvPr/>
            </p:nvSpPr>
            <p:spPr>
              <a:xfrm>
                <a:off x="5301237" y="5280380"/>
                <a:ext cx="468313" cy="33655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Reg</a:t>
                </a:r>
                <a:endParaRPr/>
              </a:p>
            </p:txBody>
          </p:sp>
        </p:grpSp>
        <p:sp>
          <p:nvSpPr>
            <p:cNvPr id="4610" name="Google Shape;4610;p99"/>
            <p:cNvSpPr txBox="1"/>
            <p:nvPr/>
          </p:nvSpPr>
          <p:spPr>
            <a:xfrm>
              <a:off x="4304444" y="4930455"/>
              <a:ext cx="492125" cy="45720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a:t>
              </a:r>
              <a:endParaRPr/>
            </a:p>
          </p:txBody>
        </p:sp>
        <p:sp>
          <p:nvSpPr>
            <p:cNvPr id="4611" name="Google Shape;4611;p99"/>
            <p:cNvSpPr txBox="1"/>
            <p:nvPr/>
          </p:nvSpPr>
          <p:spPr>
            <a:xfrm>
              <a:off x="4937857" y="4930455"/>
              <a:ext cx="6985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12" name="Google Shape;4612;p99"/>
            <p:cNvCxnSpPr/>
            <p:nvPr/>
          </p:nvCxnSpPr>
          <p:spPr>
            <a:xfrm>
              <a:off x="4796569" y="5159055"/>
              <a:ext cx="141288" cy="0"/>
            </a:xfrm>
            <a:prstGeom prst="straightConnector1">
              <a:avLst/>
            </a:prstGeom>
            <a:noFill/>
            <a:ln cap="flat" cmpd="sng" w="25400">
              <a:solidFill>
                <a:schemeClr val="dk1"/>
              </a:solidFill>
              <a:prstDash val="solid"/>
              <a:miter lim="800000"/>
              <a:headEnd len="med" w="med" type="none"/>
              <a:tailEnd len="med" w="med" type="none"/>
            </a:ln>
          </p:spPr>
        </p:cxnSp>
        <p:cxnSp>
          <p:nvCxnSpPr>
            <p:cNvPr id="4613" name="Google Shape;4613;p99"/>
            <p:cNvCxnSpPr/>
            <p:nvPr/>
          </p:nvCxnSpPr>
          <p:spPr>
            <a:xfrm>
              <a:off x="4164744" y="5159055"/>
              <a:ext cx="139700" cy="0"/>
            </a:xfrm>
            <a:prstGeom prst="straightConnector1">
              <a:avLst/>
            </a:prstGeom>
            <a:noFill/>
            <a:ln cap="flat" cmpd="sng" w="25400">
              <a:solidFill>
                <a:schemeClr val="dk1"/>
              </a:solidFill>
              <a:prstDash val="solid"/>
              <a:miter lim="800000"/>
              <a:headEnd len="med" w="med" type="none"/>
              <a:tailEnd len="med" w="med" type="none"/>
            </a:ln>
          </p:spPr>
        </p:cxnSp>
        <p:cxnSp>
          <p:nvCxnSpPr>
            <p:cNvPr id="4614" name="Google Shape;4614;p99"/>
            <p:cNvCxnSpPr/>
            <p:nvPr/>
          </p:nvCxnSpPr>
          <p:spPr>
            <a:xfrm>
              <a:off x="4661380" y="4038613"/>
              <a:ext cx="311402" cy="1799227"/>
            </a:xfrm>
            <a:prstGeom prst="straightConnector1">
              <a:avLst/>
            </a:prstGeom>
            <a:noFill/>
            <a:ln cap="flat" cmpd="sng" w="38100">
              <a:solidFill>
                <a:srgbClr val="FF0000"/>
              </a:solidFill>
              <a:prstDash val="solid"/>
              <a:miter lim="800000"/>
              <a:headEnd len="med" w="med" type="none"/>
              <a:tailEnd len="med" w="med" type="triangle"/>
            </a:ln>
          </p:spPr>
        </p:cxn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8" name="Shape 4618"/>
        <p:cNvGrpSpPr/>
        <p:nvPr/>
      </p:nvGrpSpPr>
      <p:grpSpPr>
        <a:xfrm>
          <a:off x="0" y="0"/>
          <a:ext cx="0" cy="0"/>
          <a:chOff x="0" y="0"/>
          <a:chExt cx="0" cy="0"/>
        </a:xfrm>
      </p:grpSpPr>
      <p:sp>
        <p:nvSpPr>
          <p:cNvPr id="4619" name="Google Shape;4619;p100"/>
          <p:cNvSpPr txBox="1"/>
          <p:nvPr>
            <p:ph type="title"/>
          </p:nvPr>
        </p:nvSpPr>
        <p:spPr>
          <a:xfrm>
            <a:off x="1150937" y="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Control Hazards</a:t>
            </a:r>
            <a:endParaRPr/>
          </a:p>
        </p:txBody>
      </p:sp>
      <p:sp>
        <p:nvSpPr>
          <p:cNvPr id="4620" name="Google Shape;4620;p100"/>
          <p:cNvSpPr txBox="1"/>
          <p:nvPr>
            <p:ph idx="1" type="body"/>
          </p:nvPr>
        </p:nvSpPr>
        <p:spPr>
          <a:xfrm>
            <a:off x="496887" y="990600"/>
            <a:ext cx="77724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None/>
            </a:pPr>
            <a:r>
              <a:rPr b="0" i="0" lang="en-US" sz="2000" u="sng">
                <a:solidFill>
                  <a:schemeClr val="dk1"/>
                </a:solidFill>
                <a:latin typeface="Arial"/>
                <a:ea typeface="Arial"/>
                <a:cs typeface="Arial"/>
                <a:sym typeface="Arial"/>
              </a:rPr>
              <a:t>Solution 2</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Predict</a:t>
            </a:r>
            <a:r>
              <a:rPr b="0" i="0" lang="en-US" sz="2000" u="none">
                <a:solidFill>
                  <a:schemeClr val="dk1"/>
                </a:solidFill>
                <a:latin typeface="Arial"/>
                <a:ea typeface="Arial"/>
                <a:cs typeface="Arial"/>
                <a:sym typeface="Arial"/>
              </a:rPr>
              <a:t> branch outcome, </a:t>
            </a:r>
            <a:r>
              <a:rPr b="0" i="0" lang="en-US" sz="1800" u="none">
                <a:solidFill>
                  <a:schemeClr val="dk1"/>
                </a:solidFill>
                <a:latin typeface="Arial"/>
                <a:ea typeface="Arial"/>
                <a:cs typeface="Arial"/>
                <a:sym typeface="Arial"/>
              </a:rPr>
              <a:t>e.g., </a:t>
            </a:r>
            <a:r>
              <a:rPr b="1" i="0" lang="en-US" sz="1800" u="none">
                <a:solidFill>
                  <a:schemeClr val="dk1"/>
                </a:solidFill>
                <a:latin typeface="Arial"/>
                <a:ea typeface="Arial"/>
                <a:cs typeface="Arial"/>
                <a:sym typeface="Arial"/>
              </a:rPr>
              <a:t>predict </a:t>
            </a:r>
            <a:r>
              <a:rPr b="1" i="1" lang="en-US" sz="1800" u="none">
                <a:solidFill>
                  <a:schemeClr val="dk1"/>
                </a:solidFill>
                <a:latin typeface="Arial"/>
                <a:ea typeface="Arial"/>
                <a:cs typeface="Arial"/>
                <a:sym typeface="Arial"/>
              </a:rPr>
              <a:t>branch-not-taken</a:t>
            </a:r>
            <a:r>
              <a:rPr b="1" i="0" lang="en-US" sz="1800" u="none">
                <a:solidFill>
                  <a:schemeClr val="dk1"/>
                </a:solidFill>
                <a:latin typeface="Arial"/>
                <a:ea typeface="Arial"/>
                <a:cs typeface="Arial"/>
                <a:sym typeface="Arial"/>
              </a:rPr>
              <a:t> :</a:t>
            </a:r>
            <a:endParaRPr/>
          </a:p>
          <a:p>
            <a:pPr indent="-342900" lvl="0" marL="34290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 waste of cycles, if success</a:t>
            </a:r>
            <a:endParaRPr/>
          </a:p>
          <a:p>
            <a:pPr indent="-228600" lvl="0" marL="342900" rtl="0" algn="l">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pic>
        <p:nvPicPr>
          <p:cNvPr descr="F0605" id="4621" name="Google Shape;4621;p100"/>
          <p:cNvPicPr preferRelativeResize="0"/>
          <p:nvPr/>
        </p:nvPicPr>
        <p:blipFill rotWithShape="1">
          <a:blip r:embed="rId3">
            <a:alphaModFix/>
          </a:blip>
          <a:srcRect b="0" l="0" r="0" t="0"/>
          <a:stretch/>
        </p:blipFill>
        <p:spPr>
          <a:xfrm>
            <a:off x="533400" y="1676400"/>
            <a:ext cx="6781800" cy="4956175"/>
          </a:xfrm>
          <a:prstGeom prst="rect">
            <a:avLst/>
          </a:prstGeom>
          <a:noFill/>
          <a:ln>
            <a:noFill/>
          </a:ln>
        </p:spPr>
      </p:pic>
      <p:sp>
        <p:nvSpPr>
          <p:cNvPr id="4622" name="Google Shape;4622;p100"/>
          <p:cNvSpPr txBox="1"/>
          <p:nvPr/>
        </p:nvSpPr>
        <p:spPr>
          <a:xfrm>
            <a:off x="6553200" y="2895600"/>
            <a:ext cx="2087562"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Prediction success</a:t>
            </a:r>
            <a:endParaRPr/>
          </a:p>
        </p:txBody>
      </p:sp>
      <p:sp>
        <p:nvSpPr>
          <p:cNvPr id="4623" name="Google Shape;4623;p100"/>
          <p:cNvSpPr txBox="1"/>
          <p:nvPr/>
        </p:nvSpPr>
        <p:spPr>
          <a:xfrm>
            <a:off x="6553200" y="5257800"/>
            <a:ext cx="2105025"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Prediction failure: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undo (=flush)</a:t>
            </a:r>
            <a:r>
              <a:rPr b="1" i="0" lang="en-US" sz="1600" u="none">
                <a:solidFill>
                  <a:schemeClr val="dk1"/>
                </a:solidFill>
                <a:latin typeface="Courier New"/>
                <a:ea typeface="Courier New"/>
                <a:cs typeface="Courier New"/>
                <a:sym typeface="Courier New"/>
              </a:rPr>
              <a:t> lw</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7" name="Shape 4627"/>
        <p:cNvGrpSpPr/>
        <p:nvPr/>
      </p:nvGrpSpPr>
      <p:grpSpPr>
        <a:xfrm>
          <a:off x="0" y="0"/>
          <a:ext cx="0" cy="0"/>
          <a:chOff x="0" y="0"/>
          <a:chExt cx="0" cy="0"/>
        </a:xfrm>
      </p:grpSpPr>
      <p:sp>
        <p:nvSpPr>
          <p:cNvPr id="4628" name="Google Shape;4628;p10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Control Hazards</a:t>
            </a:r>
            <a:endParaRPr/>
          </a:p>
        </p:txBody>
      </p:sp>
      <p:sp>
        <p:nvSpPr>
          <p:cNvPr id="4629" name="Google Shape;4629;p101"/>
          <p:cNvSpPr txBox="1"/>
          <p:nvPr>
            <p:ph idx="1" type="body"/>
          </p:nvPr>
        </p:nvSpPr>
        <p:spPr>
          <a:xfrm>
            <a:off x="533400" y="1295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None/>
            </a:pPr>
            <a:r>
              <a:rPr b="0" i="0" lang="en-US" sz="2000" u="sng">
                <a:solidFill>
                  <a:schemeClr val="dk1"/>
                </a:solidFill>
                <a:latin typeface="Arial"/>
                <a:ea typeface="Arial"/>
                <a:cs typeface="Arial"/>
                <a:sym typeface="Arial"/>
              </a:rPr>
              <a:t>Solution 3</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Delayed branch: </a:t>
            </a:r>
            <a:r>
              <a:rPr b="0" i="0" lang="en-US" sz="2000" u="none">
                <a:solidFill>
                  <a:schemeClr val="dk1"/>
                </a:solidFill>
                <a:latin typeface="Arial"/>
                <a:ea typeface="Arial"/>
                <a:cs typeface="Arial"/>
                <a:sym typeface="Arial"/>
              </a:rPr>
              <a:t>always execute the sequentially next statement with the branch executing after one instruction delay </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compiler’s job to find a statement that can be put in the slot that is independent of branch outcome</a:t>
            </a:r>
            <a:endParaRPr/>
          </a:p>
        </p:txBody>
      </p:sp>
      <p:sp>
        <p:nvSpPr>
          <p:cNvPr id="4630" name="Google Shape;4630;p101"/>
          <p:cNvSpPr txBox="1"/>
          <p:nvPr/>
        </p:nvSpPr>
        <p:spPr>
          <a:xfrm>
            <a:off x="4030662" y="6021387"/>
            <a:ext cx="1936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631" name="Google Shape;4631;p101"/>
          <p:cNvGrpSpPr/>
          <p:nvPr/>
        </p:nvGrpSpPr>
        <p:grpSpPr>
          <a:xfrm>
            <a:off x="685800" y="2743200"/>
            <a:ext cx="7305675" cy="3363912"/>
            <a:chOff x="1000125" y="3362325"/>
            <a:chExt cx="6924675" cy="2516188"/>
          </a:xfrm>
        </p:grpSpPr>
        <p:sp>
          <p:nvSpPr>
            <p:cNvPr id="4632" name="Google Shape;4632;p101"/>
            <p:cNvSpPr txBox="1"/>
            <p:nvPr/>
          </p:nvSpPr>
          <p:spPr>
            <a:xfrm>
              <a:off x="2570163" y="4197350"/>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I</a:t>
              </a:r>
              <a:endParaRPr/>
            </a:p>
          </p:txBody>
        </p:sp>
        <p:sp>
          <p:nvSpPr>
            <p:cNvPr id="4633" name="Google Shape;4633;p101"/>
            <p:cNvSpPr txBox="1"/>
            <p:nvPr/>
          </p:nvSpPr>
          <p:spPr>
            <a:xfrm>
              <a:off x="2608263" y="4197350"/>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n</a:t>
              </a:r>
              <a:endParaRPr/>
            </a:p>
          </p:txBody>
        </p:sp>
        <p:sp>
          <p:nvSpPr>
            <p:cNvPr id="4634" name="Google Shape;4634;p101"/>
            <p:cNvSpPr txBox="1"/>
            <p:nvPr/>
          </p:nvSpPr>
          <p:spPr>
            <a:xfrm>
              <a:off x="2682875" y="41973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635" name="Google Shape;4635;p101"/>
            <p:cNvSpPr txBox="1"/>
            <p:nvPr/>
          </p:nvSpPr>
          <p:spPr>
            <a:xfrm>
              <a:off x="2754313" y="4197350"/>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636" name="Google Shape;4636;p101"/>
            <p:cNvSpPr txBox="1"/>
            <p:nvPr/>
          </p:nvSpPr>
          <p:spPr>
            <a:xfrm>
              <a:off x="2790825" y="4197350"/>
              <a:ext cx="4603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637" name="Google Shape;4637;p101"/>
            <p:cNvSpPr txBox="1"/>
            <p:nvPr/>
          </p:nvSpPr>
          <p:spPr>
            <a:xfrm>
              <a:off x="2838450" y="4197350"/>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u</a:t>
              </a:r>
              <a:endParaRPr/>
            </a:p>
          </p:txBody>
        </p:sp>
        <p:sp>
          <p:nvSpPr>
            <p:cNvPr id="4638" name="Google Shape;4638;p101"/>
            <p:cNvSpPr txBox="1"/>
            <p:nvPr/>
          </p:nvSpPr>
          <p:spPr>
            <a:xfrm>
              <a:off x="2914650" y="41973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639" name="Google Shape;4639;p101"/>
            <p:cNvSpPr txBox="1"/>
            <p:nvPr/>
          </p:nvSpPr>
          <p:spPr>
            <a:xfrm>
              <a:off x="2979738" y="4197350"/>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640" name="Google Shape;4640;p101"/>
            <p:cNvSpPr txBox="1"/>
            <p:nvPr/>
          </p:nvSpPr>
          <p:spPr>
            <a:xfrm>
              <a:off x="3022600" y="4197350"/>
              <a:ext cx="317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i</a:t>
              </a:r>
              <a:endParaRPr/>
            </a:p>
          </p:txBody>
        </p:sp>
        <p:sp>
          <p:nvSpPr>
            <p:cNvPr id="4641" name="Google Shape;4641;p101"/>
            <p:cNvSpPr txBox="1"/>
            <p:nvPr/>
          </p:nvSpPr>
          <p:spPr>
            <a:xfrm>
              <a:off x="3051175" y="4197350"/>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o</a:t>
              </a:r>
              <a:endParaRPr/>
            </a:p>
          </p:txBody>
        </p:sp>
        <p:sp>
          <p:nvSpPr>
            <p:cNvPr id="4642" name="Google Shape;4642;p101"/>
            <p:cNvSpPr txBox="1"/>
            <p:nvPr/>
          </p:nvSpPr>
          <p:spPr>
            <a:xfrm>
              <a:off x="3125788" y="4197350"/>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n</a:t>
              </a:r>
              <a:endParaRPr/>
            </a:p>
          </p:txBody>
        </p:sp>
        <p:sp>
          <p:nvSpPr>
            <p:cNvPr id="4643" name="Google Shape;4643;p101"/>
            <p:cNvSpPr txBox="1"/>
            <p:nvPr/>
          </p:nvSpPr>
          <p:spPr>
            <a:xfrm>
              <a:off x="3201988" y="4197350"/>
              <a:ext cx="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44" name="Google Shape;4644;p101"/>
            <p:cNvSpPr txBox="1"/>
            <p:nvPr/>
          </p:nvSpPr>
          <p:spPr>
            <a:xfrm>
              <a:off x="2740025" y="4362450"/>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f</a:t>
              </a:r>
              <a:endParaRPr/>
            </a:p>
          </p:txBody>
        </p:sp>
        <p:sp>
          <p:nvSpPr>
            <p:cNvPr id="4645" name="Google Shape;4645;p101"/>
            <p:cNvSpPr txBox="1"/>
            <p:nvPr/>
          </p:nvSpPr>
          <p:spPr>
            <a:xfrm>
              <a:off x="2776538" y="4362450"/>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646" name="Google Shape;4646;p101"/>
            <p:cNvSpPr txBox="1"/>
            <p:nvPr/>
          </p:nvSpPr>
          <p:spPr>
            <a:xfrm>
              <a:off x="2852738" y="4362450"/>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647" name="Google Shape;4647;p101"/>
            <p:cNvSpPr txBox="1"/>
            <p:nvPr/>
          </p:nvSpPr>
          <p:spPr>
            <a:xfrm>
              <a:off x="2890838" y="43624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648" name="Google Shape;4648;p101"/>
            <p:cNvSpPr txBox="1"/>
            <p:nvPr/>
          </p:nvSpPr>
          <p:spPr>
            <a:xfrm>
              <a:off x="2960688" y="4362450"/>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h</a:t>
              </a:r>
              <a:endParaRPr/>
            </a:p>
          </p:txBody>
        </p:sp>
        <p:sp>
          <p:nvSpPr>
            <p:cNvPr id="4649" name="Google Shape;4649;p101"/>
            <p:cNvSpPr/>
            <p:nvPr/>
          </p:nvSpPr>
          <p:spPr>
            <a:xfrm>
              <a:off x="2536825" y="4125913"/>
              <a:ext cx="706438" cy="471487"/>
            </a:xfrm>
            <a:custGeom>
              <a:rect b="b" l="l" r="r" t="t"/>
              <a:pathLst>
                <a:path extrusionOk="0" h="297" w="445">
                  <a:moveTo>
                    <a:pt x="442" y="294"/>
                  </a:moveTo>
                  <a:lnTo>
                    <a:pt x="445" y="0"/>
                  </a:lnTo>
                  <a:lnTo>
                    <a:pt x="0" y="0"/>
                  </a:lnTo>
                  <a:lnTo>
                    <a:pt x="0" y="297"/>
                  </a:lnTo>
                  <a:lnTo>
                    <a:pt x="445"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0" name="Google Shape;4650;p101"/>
            <p:cNvSpPr txBox="1"/>
            <p:nvPr/>
          </p:nvSpPr>
          <p:spPr>
            <a:xfrm>
              <a:off x="3659188" y="4281488"/>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651" name="Google Shape;4651;p101"/>
            <p:cNvSpPr txBox="1"/>
            <p:nvPr/>
          </p:nvSpPr>
          <p:spPr>
            <a:xfrm>
              <a:off x="3757613" y="428148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652" name="Google Shape;4652;p101"/>
            <p:cNvSpPr txBox="1"/>
            <p:nvPr/>
          </p:nvSpPr>
          <p:spPr>
            <a:xfrm>
              <a:off x="3838575" y="4281488"/>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g</a:t>
              </a:r>
              <a:endParaRPr/>
            </a:p>
          </p:txBody>
        </p:sp>
        <p:sp>
          <p:nvSpPr>
            <p:cNvPr id="4653" name="Google Shape;4653;p101"/>
            <p:cNvSpPr/>
            <p:nvPr/>
          </p:nvSpPr>
          <p:spPr>
            <a:xfrm>
              <a:off x="3597275" y="4125913"/>
              <a:ext cx="354013" cy="471487"/>
            </a:xfrm>
            <a:custGeom>
              <a:rect b="b" l="l" r="r" t="t"/>
              <a:pathLst>
                <a:path extrusionOk="0" h="297" w="223">
                  <a:moveTo>
                    <a:pt x="223" y="294"/>
                  </a:moveTo>
                  <a:lnTo>
                    <a:pt x="223" y="0"/>
                  </a:lnTo>
                  <a:lnTo>
                    <a:pt x="0" y="0"/>
                  </a:lnTo>
                  <a:lnTo>
                    <a:pt x="0" y="297"/>
                  </a:lnTo>
                  <a:lnTo>
                    <a:pt x="223"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4" name="Google Shape;4654;p101"/>
            <p:cNvSpPr txBox="1"/>
            <p:nvPr/>
          </p:nvSpPr>
          <p:spPr>
            <a:xfrm>
              <a:off x="4191000" y="4281488"/>
              <a:ext cx="93663"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655" name="Google Shape;4655;p101"/>
            <p:cNvSpPr txBox="1"/>
            <p:nvPr/>
          </p:nvSpPr>
          <p:spPr>
            <a:xfrm>
              <a:off x="4281488" y="428148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L</a:t>
              </a:r>
              <a:endParaRPr/>
            </a:p>
          </p:txBody>
        </p:sp>
        <p:sp>
          <p:nvSpPr>
            <p:cNvPr id="4656" name="Google Shape;4656;p101"/>
            <p:cNvSpPr txBox="1"/>
            <p:nvPr/>
          </p:nvSpPr>
          <p:spPr>
            <a:xfrm>
              <a:off x="4360863" y="4281488"/>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U</a:t>
              </a:r>
              <a:endParaRPr/>
            </a:p>
          </p:txBody>
        </p:sp>
        <p:sp>
          <p:nvSpPr>
            <p:cNvPr id="4657" name="Google Shape;4657;p101"/>
            <p:cNvSpPr/>
            <p:nvPr/>
          </p:nvSpPr>
          <p:spPr>
            <a:xfrm>
              <a:off x="3956050" y="4125913"/>
              <a:ext cx="706438"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8" name="Google Shape;4658;p101"/>
            <p:cNvSpPr txBox="1"/>
            <p:nvPr/>
          </p:nvSpPr>
          <p:spPr>
            <a:xfrm>
              <a:off x="4875213" y="4197350"/>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D</a:t>
              </a:r>
              <a:endParaRPr/>
            </a:p>
          </p:txBody>
        </p:sp>
        <p:sp>
          <p:nvSpPr>
            <p:cNvPr id="4659" name="Google Shape;4659;p101"/>
            <p:cNvSpPr txBox="1"/>
            <p:nvPr/>
          </p:nvSpPr>
          <p:spPr>
            <a:xfrm>
              <a:off x="4973638" y="4197350"/>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660" name="Google Shape;4660;p101"/>
            <p:cNvSpPr txBox="1"/>
            <p:nvPr/>
          </p:nvSpPr>
          <p:spPr>
            <a:xfrm>
              <a:off x="5049838" y="4197350"/>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661" name="Google Shape;4661;p101"/>
            <p:cNvSpPr txBox="1"/>
            <p:nvPr/>
          </p:nvSpPr>
          <p:spPr>
            <a:xfrm>
              <a:off x="5086350" y="4197350"/>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662" name="Google Shape;4662;p101"/>
            <p:cNvSpPr txBox="1"/>
            <p:nvPr/>
          </p:nvSpPr>
          <p:spPr>
            <a:xfrm>
              <a:off x="5162550" y="4197350"/>
              <a:ext cx="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63" name="Google Shape;4663;p101"/>
            <p:cNvSpPr txBox="1"/>
            <p:nvPr/>
          </p:nvSpPr>
          <p:spPr>
            <a:xfrm>
              <a:off x="4803775" y="4362450"/>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664" name="Google Shape;4664;p101"/>
            <p:cNvSpPr txBox="1"/>
            <p:nvPr/>
          </p:nvSpPr>
          <p:spPr>
            <a:xfrm>
              <a:off x="4879975" y="43624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665" name="Google Shape;4665;p101"/>
            <p:cNvSpPr txBox="1"/>
            <p:nvPr/>
          </p:nvSpPr>
          <p:spPr>
            <a:xfrm>
              <a:off x="4949825" y="43624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666" name="Google Shape;4666;p101"/>
            <p:cNvSpPr txBox="1"/>
            <p:nvPr/>
          </p:nvSpPr>
          <p:spPr>
            <a:xfrm>
              <a:off x="5016500" y="4362450"/>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667" name="Google Shape;4667;p101"/>
            <p:cNvSpPr txBox="1"/>
            <p:nvPr/>
          </p:nvSpPr>
          <p:spPr>
            <a:xfrm>
              <a:off x="5095875" y="43624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668" name="Google Shape;4668;p101"/>
            <p:cNvSpPr txBox="1"/>
            <p:nvPr/>
          </p:nvSpPr>
          <p:spPr>
            <a:xfrm>
              <a:off x="5162550" y="4362450"/>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669" name="Google Shape;4669;p101"/>
            <p:cNvSpPr/>
            <p:nvPr/>
          </p:nvSpPr>
          <p:spPr>
            <a:xfrm>
              <a:off x="4662488" y="4125913"/>
              <a:ext cx="708025" cy="471487"/>
            </a:xfrm>
            <a:custGeom>
              <a:rect b="b" l="l" r="r" t="t"/>
              <a:pathLst>
                <a:path extrusionOk="0" h="297" w="446">
                  <a:moveTo>
                    <a:pt x="446" y="294"/>
                  </a:moveTo>
                  <a:lnTo>
                    <a:pt x="446" y="0"/>
                  </a:lnTo>
                  <a:lnTo>
                    <a:pt x="0" y="0"/>
                  </a:lnTo>
                  <a:lnTo>
                    <a:pt x="0" y="297"/>
                  </a:lnTo>
                  <a:lnTo>
                    <a:pt x="446"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70" name="Google Shape;4670;p101"/>
            <p:cNvSpPr txBox="1"/>
            <p:nvPr/>
          </p:nvSpPr>
          <p:spPr>
            <a:xfrm>
              <a:off x="5430838" y="4281488"/>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671" name="Google Shape;4671;p101"/>
            <p:cNvSpPr txBox="1"/>
            <p:nvPr/>
          </p:nvSpPr>
          <p:spPr>
            <a:xfrm>
              <a:off x="5530850" y="4281488"/>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672" name="Google Shape;4672;p101"/>
            <p:cNvSpPr txBox="1"/>
            <p:nvPr/>
          </p:nvSpPr>
          <p:spPr>
            <a:xfrm>
              <a:off x="5605463" y="428148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g</a:t>
              </a:r>
              <a:endParaRPr/>
            </a:p>
          </p:txBody>
        </p:sp>
        <p:sp>
          <p:nvSpPr>
            <p:cNvPr id="4673" name="Google Shape;4673;p101"/>
            <p:cNvSpPr/>
            <p:nvPr/>
          </p:nvSpPr>
          <p:spPr>
            <a:xfrm>
              <a:off x="5370513" y="4125913"/>
              <a:ext cx="352425" cy="471487"/>
            </a:xfrm>
            <a:custGeom>
              <a:rect b="b" l="l" r="r" t="t"/>
              <a:pathLst>
                <a:path extrusionOk="0" h="297" w="222">
                  <a:moveTo>
                    <a:pt x="222" y="294"/>
                  </a:moveTo>
                  <a:lnTo>
                    <a:pt x="222" y="0"/>
                  </a:lnTo>
                  <a:lnTo>
                    <a:pt x="0" y="0"/>
                  </a:lnTo>
                  <a:lnTo>
                    <a:pt x="0" y="297"/>
                  </a:lnTo>
                  <a:lnTo>
                    <a:pt x="222"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74" name="Google Shape;4674;p101"/>
            <p:cNvSpPr txBox="1"/>
            <p:nvPr/>
          </p:nvSpPr>
          <p:spPr>
            <a:xfrm>
              <a:off x="2146300" y="3740150"/>
              <a:ext cx="93663"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4675" name="Google Shape;4675;p101"/>
            <p:cNvSpPr txBox="1"/>
            <p:nvPr/>
          </p:nvSpPr>
          <p:spPr>
            <a:xfrm>
              <a:off x="2244725" y="3740150"/>
              <a:ext cx="333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4676" name="Google Shape;4676;p101"/>
            <p:cNvSpPr txBox="1"/>
            <p:nvPr/>
          </p:nvSpPr>
          <p:spPr>
            <a:xfrm>
              <a:off x="2278063" y="3740150"/>
              <a:ext cx="12700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m</a:t>
              </a:r>
              <a:endParaRPr/>
            </a:p>
          </p:txBody>
        </p:sp>
        <p:sp>
          <p:nvSpPr>
            <p:cNvPr id="4677" name="Google Shape;4677;p101"/>
            <p:cNvSpPr txBox="1"/>
            <p:nvPr/>
          </p:nvSpPr>
          <p:spPr>
            <a:xfrm>
              <a:off x="2409825" y="374015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4678" name="Google Shape;4678;p101"/>
            <p:cNvSpPr txBox="1"/>
            <p:nvPr/>
          </p:nvSpPr>
          <p:spPr>
            <a:xfrm>
              <a:off x="1249363" y="4230688"/>
              <a:ext cx="84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b</a:t>
              </a:r>
              <a:endParaRPr/>
            </a:p>
          </p:txBody>
        </p:sp>
        <p:sp>
          <p:nvSpPr>
            <p:cNvPr id="4679" name="Google Shape;4679;p101"/>
            <p:cNvSpPr txBox="1"/>
            <p:nvPr/>
          </p:nvSpPr>
          <p:spPr>
            <a:xfrm>
              <a:off x="1335088" y="4230688"/>
              <a:ext cx="84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e</a:t>
              </a:r>
              <a:endParaRPr/>
            </a:p>
          </p:txBody>
        </p:sp>
        <p:sp>
          <p:nvSpPr>
            <p:cNvPr id="4680" name="Google Shape;4680;p101"/>
            <p:cNvSpPr txBox="1"/>
            <p:nvPr/>
          </p:nvSpPr>
          <p:spPr>
            <a:xfrm>
              <a:off x="1423988" y="4230688"/>
              <a:ext cx="84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q</a:t>
              </a:r>
              <a:endParaRPr/>
            </a:p>
          </p:txBody>
        </p:sp>
        <p:sp>
          <p:nvSpPr>
            <p:cNvPr id="4681" name="Google Shape;4681;p101"/>
            <p:cNvSpPr txBox="1"/>
            <p:nvPr/>
          </p:nvSpPr>
          <p:spPr>
            <a:xfrm>
              <a:off x="1509713" y="4230688"/>
              <a:ext cx="428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682" name="Google Shape;4682;p101"/>
            <p:cNvSpPr txBox="1"/>
            <p:nvPr/>
          </p:nvSpPr>
          <p:spPr>
            <a:xfrm>
              <a:off x="1550988" y="4230688"/>
              <a:ext cx="84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683" name="Google Shape;4683;p101"/>
            <p:cNvSpPr txBox="1"/>
            <p:nvPr/>
          </p:nvSpPr>
          <p:spPr>
            <a:xfrm>
              <a:off x="1641475" y="4230688"/>
              <a:ext cx="84138"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1</a:t>
              </a:r>
              <a:endParaRPr/>
            </a:p>
          </p:txBody>
        </p:sp>
        <p:sp>
          <p:nvSpPr>
            <p:cNvPr id="4684" name="Google Shape;4684;p101"/>
            <p:cNvSpPr txBox="1"/>
            <p:nvPr/>
          </p:nvSpPr>
          <p:spPr>
            <a:xfrm>
              <a:off x="1730375" y="4230688"/>
              <a:ext cx="42863"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685" name="Google Shape;4685;p101"/>
            <p:cNvSpPr txBox="1"/>
            <p:nvPr/>
          </p:nvSpPr>
          <p:spPr>
            <a:xfrm>
              <a:off x="1773238" y="4230688"/>
              <a:ext cx="428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686" name="Google Shape;4686;p101"/>
            <p:cNvSpPr txBox="1"/>
            <p:nvPr/>
          </p:nvSpPr>
          <p:spPr>
            <a:xfrm>
              <a:off x="1816100" y="4230688"/>
              <a:ext cx="84138"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687" name="Google Shape;4687;p101"/>
            <p:cNvSpPr txBox="1"/>
            <p:nvPr/>
          </p:nvSpPr>
          <p:spPr>
            <a:xfrm>
              <a:off x="1905000" y="4230688"/>
              <a:ext cx="84138"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2</a:t>
              </a:r>
              <a:endParaRPr/>
            </a:p>
          </p:txBody>
        </p:sp>
        <p:sp>
          <p:nvSpPr>
            <p:cNvPr id="4688" name="Google Shape;4688;p101"/>
            <p:cNvSpPr txBox="1"/>
            <p:nvPr/>
          </p:nvSpPr>
          <p:spPr>
            <a:xfrm>
              <a:off x="1990725" y="4230688"/>
              <a:ext cx="42863"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689" name="Google Shape;4689;p101"/>
            <p:cNvSpPr txBox="1"/>
            <p:nvPr/>
          </p:nvSpPr>
          <p:spPr>
            <a:xfrm>
              <a:off x="2032000" y="4230688"/>
              <a:ext cx="42863"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690" name="Google Shape;4690;p101"/>
            <p:cNvSpPr txBox="1"/>
            <p:nvPr/>
          </p:nvSpPr>
          <p:spPr>
            <a:xfrm>
              <a:off x="2079625" y="4230688"/>
              <a:ext cx="84138"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4</a:t>
              </a:r>
              <a:endParaRPr/>
            </a:p>
          </p:txBody>
        </p:sp>
        <p:sp>
          <p:nvSpPr>
            <p:cNvPr id="4691" name="Google Shape;4691;p101"/>
            <p:cNvSpPr txBox="1"/>
            <p:nvPr/>
          </p:nvSpPr>
          <p:spPr>
            <a:xfrm>
              <a:off x="2163763" y="4230688"/>
              <a:ext cx="84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0</a:t>
              </a:r>
              <a:endParaRPr/>
            </a:p>
          </p:txBody>
        </p:sp>
        <p:sp>
          <p:nvSpPr>
            <p:cNvPr id="4692" name="Google Shape;4692;p101"/>
            <p:cNvSpPr txBox="1"/>
            <p:nvPr/>
          </p:nvSpPr>
          <p:spPr>
            <a:xfrm>
              <a:off x="1208088" y="47117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a:t>
              </a:r>
              <a:endParaRPr/>
            </a:p>
          </p:txBody>
        </p:sp>
        <p:sp>
          <p:nvSpPr>
            <p:cNvPr id="4693" name="Google Shape;4693;p101"/>
            <p:cNvSpPr txBox="1"/>
            <p:nvPr/>
          </p:nvSpPr>
          <p:spPr>
            <a:xfrm>
              <a:off x="1296988" y="47117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d</a:t>
              </a:r>
              <a:endParaRPr/>
            </a:p>
          </p:txBody>
        </p:sp>
        <p:sp>
          <p:nvSpPr>
            <p:cNvPr id="4694" name="Google Shape;4694;p101"/>
            <p:cNvSpPr txBox="1"/>
            <p:nvPr/>
          </p:nvSpPr>
          <p:spPr>
            <a:xfrm>
              <a:off x="1381125" y="47117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d</a:t>
              </a:r>
              <a:endParaRPr/>
            </a:p>
          </p:txBody>
        </p:sp>
        <p:sp>
          <p:nvSpPr>
            <p:cNvPr id="4695" name="Google Shape;4695;p101"/>
            <p:cNvSpPr txBox="1"/>
            <p:nvPr/>
          </p:nvSpPr>
          <p:spPr>
            <a:xfrm>
              <a:off x="1471613" y="4711700"/>
              <a:ext cx="42862"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696" name="Google Shape;4696;p101"/>
            <p:cNvSpPr txBox="1"/>
            <p:nvPr/>
          </p:nvSpPr>
          <p:spPr>
            <a:xfrm>
              <a:off x="1514475" y="47117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697" name="Google Shape;4697;p101"/>
            <p:cNvSpPr txBox="1"/>
            <p:nvPr/>
          </p:nvSpPr>
          <p:spPr>
            <a:xfrm>
              <a:off x="1603375" y="47117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4</a:t>
              </a:r>
              <a:endParaRPr/>
            </a:p>
          </p:txBody>
        </p:sp>
        <p:sp>
          <p:nvSpPr>
            <p:cNvPr id="4698" name="Google Shape;4698;p101"/>
            <p:cNvSpPr txBox="1"/>
            <p:nvPr/>
          </p:nvSpPr>
          <p:spPr>
            <a:xfrm>
              <a:off x="1687513" y="4711700"/>
              <a:ext cx="42862"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699" name="Google Shape;4699;p101"/>
            <p:cNvSpPr txBox="1"/>
            <p:nvPr/>
          </p:nvSpPr>
          <p:spPr>
            <a:xfrm>
              <a:off x="1730375" y="4711700"/>
              <a:ext cx="42863"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700" name="Google Shape;4700;p101"/>
            <p:cNvSpPr txBox="1"/>
            <p:nvPr/>
          </p:nvSpPr>
          <p:spPr>
            <a:xfrm>
              <a:off x="1778000" y="47117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701" name="Google Shape;4701;p101"/>
            <p:cNvSpPr txBox="1"/>
            <p:nvPr/>
          </p:nvSpPr>
          <p:spPr>
            <a:xfrm>
              <a:off x="1862138" y="47117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5</a:t>
              </a:r>
              <a:endParaRPr/>
            </a:p>
          </p:txBody>
        </p:sp>
        <p:sp>
          <p:nvSpPr>
            <p:cNvPr id="4702" name="Google Shape;4702;p101"/>
            <p:cNvSpPr txBox="1"/>
            <p:nvPr/>
          </p:nvSpPr>
          <p:spPr>
            <a:xfrm>
              <a:off x="1952625" y="4711700"/>
              <a:ext cx="42863"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703" name="Google Shape;4703;p101"/>
            <p:cNvSpPr txBox="1"/>
            <p:nvPr/>
          </p:nvSpPr>
          <p:spPr>
            <a:xfrm>
              <a:off x="1993900" y="4711700"/>
              <a:ext cx="42863"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704" name="Google Shape;4704;p101"/>
            <p:cNvSpPr txBox="1"/>
            <p:nvPr/>
          </p:nvSpPr>
          <p:spPr>
            <a:xfrm>
              <a:off x="2036763" y="47117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a:t>
              </a:r>
              <a:endParaRPr/>
            </a:p>
          </p:txBody>
        </p:sp>
        <p:sp>
          <p:nvSpPr>
            <p:cNvPr id="4705" name="Google Shape;4705;p101"/>
            <p:cNvSpPr txBox="1"/>
            <p:nvPr/>
          </p:nvSpPr>
          <p:spPr>
            <a:xfrm>
              <a:off x="2127250" y="47117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6</a:t>
              </a:r>
              <a:endParaRPr/>
            </a:p>
          </p:txBody>
        </p:sp>
        <p:sp>
          <p:nvSpPr>
            <p:cNvPr id="4706" name="Google Shape;4706;p101"/>
            <p:cNvSpPr txBox="1"/>
            <p:nvPr/>
          </p:nvSpPr>
          <p:spPr>
            <a:xfrm>
              <a:off x="1287463" y="5210175"/>
              <a:ext cx="333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a:t>
              </a:r>
              <a:endParaRPr/>
            </a:p>
          </p:txBody>
        </p:sp>
        <p:sp>
          <p:nvSpPr>
            <p:cNvPr id="4707" name="Google Shape;4707;p101"/>
            <p:cNvSpPr txBox="1"/>
            <p:nvPr/>
          </p:nvSpPr>
          <p:spPr>
            <a:xfrm>
              <a:off x="1320800" y="5210175"/>
              <a:ext cx="1095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w</a:t>
              </a:r>
              <a:endParaRPr/>
            </a:p>
          </p:txBody>
        </p:sp>
        <p:sp>
          <p:nvSpPr>
            <p:cNvPr id="4708" name="Google Shape;4708;p101"/>
            <p:cNvSpPr txBox="1"/>
            <p:nvPr/>
          </p:nvSpPr>
          <p:spPr>
            <a:xfrm>
              <a:off x="1433513" y="5210175"/>
              <a:ext cx="42862"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709" name="Google Shape;4709;p101"/>
            <p:cNvSpPr txBox="1"/>
            <p:nvPr/>
          </p:nvSpPr>
          <p:spPr>
            <a:xfrm>
              <a:off x="1481138" y="5210175"/>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710" name="Google Shape;4710;p101"/>
            <p:cNvSpPr txBox="1"/>
            <p:nvPr/>
          </p:nvSpPr>
          <p:spPr>
            <a:xfrm>
              <a:off x="1565275" y="5210175"/>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a:t>
              </a:r>
              <a:endParaRPr/>
            </a:p>
          </p:txBody>
        </p:sp>
        <p:sp>
          <p:nvSpPr>
            <p:cNvPr id="4711" name="Google Shape;4711;p101"/>
            <p:cNvSpPr txBox="1"/>
            <p:nvPr/>
          </p:nvSpPr>
          <p:spPr>
            <a:xfrm>
              <a:off x="1655763" y="5210175"/>
              <a:ext cx="42862"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712" name="Google Shape;4712;p101"/>
            <p:cNvSpPr txBox="1"/>
            <p:nvPr/>
          </p:nvSpPr>
          <p:spPr>
            <a:xfrm>
              <a:off x="1697038" y="5210175"/>
              <a:ext cx="42862"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713" name="Google Shape;4713;p101"/>
            <p:cNvSpPr txBox="1"/>
            <p:nvPr/>
          </p:nvSpPr>
          <p:spPr>
            <a:xfrm>
              <a:off x="1739900" y="5210175"/>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a:t>
              </a:r>
              <a:endParaRPr/>
            </a:p>
          </p:txBody>
        </p:sp>
        <p:sp>
          <p:nvSpPr>
            <p:cNvPr id="4714" name="Google Shape;4714;p101"/>
            <p:cNvSpPr txBox="1"/>
            <p:nvPr/>
          </p:nvSpPr>
          <p:spPr>
            <a:xfrm>
              <a:off x="1830388" y="5210175"/>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0</a:t>
              </a:r>
              <a:endParaRPr/>
            </a:p>
          </p:txBody>
        </p:sp>
        <p:sp>
          <p:nvSpPr>
            <p:cNvPr id="4715" name="Google Shape;4715;p101"/>
            <p:cNvSpPr txBox="1"/>
            <p:nvPr/>
          </p:nvSpPr>
          <p:spPr>
            <a:xfrm>
              <a:off x="1914525" y="5210175"/>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0</a:t>
              </a:r>
              <a:endParaRPr/>
            </a:p>
          </p:txBody>
        </p:sp>
        <p:sp>
          <p:nvSpPr>
            <p:cNvPr id="4716" name="Google Shape;4716;p101"/>
            <p:cNvSpPr txBox="1"/>
            <p:nvPr/>
          </p:nvSpPr>
          <p:spPr>
            <a:xfrm>
              <a:off x="2003425" y="5210175"/>
              <a:ext cx="5080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717" name="Google Shape;4717;p101"/>
            <p:cNvSpPr txBox="1"/>
            <p:nvPr/>
          </p:nvSpPr>
          <p:spPr>
            <a:xfrm>
              <a:off x="2055813" y="5210175"/>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718" name="Google Shape;4718;p101"/>
            <p:cNvSpPr txBox="1"/>
            <p:nvPr/>
          </p:nvSpPr>
          <p:spPr>
            <a:xfrm>
              <a:off x="2141538" y="5210175"/>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0</a:t>
              </a:r>
              <a:endParaRPr/>
            </a:p>
          </p:txBody>
        </p:sp>
        <p:sp>
          <p:nvSpPr>
            <p:cNvPr id="4719" name="Google Shape;4719;p101"/>
            <p:cNvSpPr txBox="1"/>
            <p:nvPr/>
          </p:nvSpPr>
          <p:spPr>
            <a:xfrm>
              <a:off x="2230438" y="5210175"/>
              <a:ext cx="5080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cxnSp>
          <p:nvCxnSpPr>
            <p:cNvPr id="4720" name="Google Shape;4720;p101"/>
            <p:cNvCxnSpPr/>
            <p:nvPr/>
          </p:nvCxnSpPr>
          <p:spPr>
            <a:xfrm>
              <a:off x="1047750" y="4202113"/>
              <a:ext cx="1588" cy="1277937"/>
            </a:xfrm>
            <a:prstGeom prst="straightConnector1">
              <a:avLst/>
            </a:prstGeom>
            <a:noFill/>
            <a:ln cap="flat" cmpd="sng" w="9525">
              <a:solidFill>
                <a:srgbClr val="000000"/>
              </a:solidFill>
              <a:prstDash val="solid"/>
              <a:miter lim="800000"/>
              <a:headEnd len="med" w="med" type="none"/>
              <a:tailEnd len="med" w="med" type="none"/>
            </a:ln>
          </p:spPr>
        </p:cxnSp>
        <p:sp>
          <p:nvSpPr>
            <p:cNvPr id="4721" name="Google Shape;4721;p101"/>
            <p:cNvSpPr/>
            <p:nvPr/>
          </p:nvSpPr>
          <p:spPr>
            <a:xfrm>
              <a:off x="1009650" y="5461000"/>
              <a:ext cx="79375" cy="79375"/>
            </a:xfrm>
            <a:custGeom>
              <a:rect b="b" l="l" r="r" t="t"/>
              <a:pathLst>
                <a:path extrusionOk="0" h="50" w="50">
                  <a:moveTo>
                    <a:pt x="47" y="0"/>
                  </a:moveTo>
                  <a:lnTo>
                    <a:pt x="0" y="0"/>
                  </a:lnTo>
                  <a:lnTo>
                    <a:pt x="24" y="50"/>
                  </a:lnTo>
                  <a:lnTo>
                    <a:pt x="50" y="0"/>
                  </a:lnTo>
                  <a:lnTo>
                    <a:pt x="4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22" name="Google Shape;4722;p101"/>
            <p:cNvCxnSpPr/>
            <p:nvPr/>
          </p:nvCxnSpPr>
          <p:spPr>
            <a:xfrm>
              <a:off x="2555875" y="3833813"/>
              <a:ext cx="5307013" cy="1587"/>
            </a:xfrm>
            <a:prstGeom prst="straightConnector1">
              <a:avLst/>
            </a:prstGeom>
            <a:noFill/>
            <a:ln cap="flat" cmpd="sng" w="9525">
              <a:solidFill>
                <a:srgbClr val="000000"/>
              </a:solidFill>
              <a:prstDash val="solid"/>
              <a:miter lim="800000"/>
              <a:headEnd len="med" w="med" type="none"/>
              <a:tailEnd len="med" w="med" type="none"/>
            </a:ln>
          </p:spPr>
        </p:cxnSp>
        <p:sp>
          <p:nvSpPr>
            <p:cNvPr id="4723" name="Google Shape;4723;p101"/>
            <p:cNvSpPr/>
            <p:nvPr/>
          </p:nvSpPr>
          <p:spPr>
            <a:xfrm>
              <a:off x="7845425" y="3795713"/>
              <a:ext cx="79375" cy="80962"/>
            </a:xfrm>
            <a:custGeom>
              <a:rect b="b" l="l" r="r" t="t"/>
              <a:pathLst>
                <a:path extrusionOk="0" h="51" w="50">
                  <a:moveTo>
                    <a:pt x="0" y="0"/>
                  </a:moveTo>
                  <a:lnTo>
                    <a:pt x="0" y="51"/>
                  </a:lnTo>
                  <a:lnTo>
                    <a:pt x="50" y="2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4" name="Google Shape;4724;p101"/>
            <p:cNvSpPr txBox="1"/>
            <p:nvPr/>
          </p:nvSpPr>
          <p:spPr>
            <a:xfrm>
              <a:off x="3281363" y="4668838"/>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I</a:t>
              </a:r>
              <a:endParaRPr/>
            </a:p>
          </p:txBody>
        </p:sp>
        <p:sp>
          <p:nvSpPr>
            <p:cNvPr id="4725" name="Google Shape;4725;p101"/>
            <p:cNvSpPr txBox="1"/>
            <p:nvPr/>
          </p:nvSpPr>
          <p:spPr>
            <a:xfrm>
              <a:off x="3319463" y="46688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n</a:t>
              </a:r>
              <a:endParaRPr/>
            </a:p>
          </p:txBody>
        </p:sp>
        <p:sp>
          <p:nvSpPr>
            <p:cNvPr id="4726" name="Google Shape;4726;p101"/>
            <p:cNvSpPr txBox="1"/>
            <p:nvPr/>
          </p:nvSpPr>
          <p:spPr>
            <a:xfrm>
              <a:off x="3394075" y="46688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727" name="Google Shape;4727;p101"/>
            <p:cNvSpPr txBox="1"/>
            <p:nvPr/>
          </p:nvSpPr>
          <p:spPr>
            <a:xfrm>
              <a:off x="3465513" y="4668838"/>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28" name="Google Shape;4728;p101"/>
            <p:cNvSpPr txBox="1"/>
            <p:nvPr/>
          </p:nvSpPr>
          <p:spPr>
            <a:xfrm>
              <a:off x="3503613" y="4668838"/>
              <a:ext cx="4603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729" name="Google Shape;4729;p101"/>
            <p:cNvSpPr txBox="1"/>
            <p:nvPr/>
          </p:nvSpPr>
          <p:spPr>
            <a:xfrm>
              <a:off x="3544888" y="46688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u</a:t>
              </a:r>
              <a:endParaRPr/>
            </a:p>
          </p:txBody>
        </p:sp>
        <p:sp>
          <p:nvSpPr>
            <p:cNvPr id="4730" name="Google Shape;4730;p101"/>
            <p:cNvSpPr txBox="1"/>
            <p:nvPr/>
          </p:nvSpPr>
          <p:spPr>
            <a:xfrm>
              <a:off x="3625850" y="46688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731" name="Google Shape;4731;p101"/>
            <p:cNvSpPr txBox="1"/>
            <p:nvPr/>
          </p:nvSpPr>
          <p:spPr>
            <a:xfrm>
              <a:off x="3690938" y="4668838"/>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32" name="Google Shape;4732;p101"/>
            <p:cNvSpPr txBox="1"/>
            <p:nvPr/>
          </p:nvSpPr>
          <p:spPr>
            <a:xfrm>
              <a:off x="3729038" y="4668838"/>
              <a:ext cx="317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i</a:t>
              </a:r>
              <a:endParaRPr/>
            </a:p>
          </p:txBody>
        </p:sp>
        <p:sp>
          <p:nvSpPr>
            <p:cNvPr id="4733" name="Google Shape;4733;p101"/>
            <p:cNvSpPr txBox="1"/>
            <p:nvPr/>
          </p:nvSpPr>
          <p:spPr>
            <a:xfrm>
              <a:off x="3762375" y="4668838"/>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o</a:t>
              </a:r>
              <a:endParaRPr/>
            </a:p>
          </p:txBody>
        </p:sp>
        <p:sp>
          <p:nvSpPr>
            <p:cNvPr id="4734" name="Google Shape;4734;p101"/>
            <p:cNvSpPr txBox="1"/>
            <p:nvPr/>
          </p:nvSpPr>
          <p:spPr>
            <a:xfrm>
              <a:off x="3838575" y="4668838"/>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n</a:t>
              </a:r>
              <a:endParaRPr/>
            </a:p>
          </p:txBody>
        </p:sp>
        <p:sp>
          <p:nvSpPr>
            <p:cNvPr id="4735" name="Google Shape;4735;p101"/>
            <p:cNvSpPr txBox="1"/>
            <p:nvPr/>
          </p:nvSpPr>
          <p:spPr>
            <a:xfrm>
              <a:off x="3913188" y="4668838"/>
              <a:ext cx="0"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6" name="Google Shape;4736;p101"/>
            <p:cNvSpPr txBox="1"/>
            <p:nvPr/>
          </p:nvSpPr>
          <p:spPr>
            <a:xfrm>
              <a:off x="3446463" y="4833938"/>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f</a:t>
              </a:r>
              <a:endParaRPr/>
            </a:p>
          </p:txBody>
        </p:sp>
        <p:sp>
          <p:nvSpPr>
            <p:cNvPr id="4737" name="Google Shape;4737;p101"/>
            <p:cNvSpPr txBox="1"/>
            <p:nvPr/>
          </p:nvSpPr>
          <p:spPr>
            <a:xfrm>
              <a:off x="3484563" y="48339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738" name="Google Shape;4738;p101"/>
            <p:cNvSpPr txBox="1"/>
            <p:nvPr/>
          </p:nvSpPr>
          <p:spPr>
            <a:xfrm>
              <a:off x="3563938" y="4833938"/>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39" name="Google Shape;4739;p101"/>
            <p:cNvSpPr txBox="1"/>
            <p:nvPr/>
          </p:nvSpPr>
          <p:spPr>
            <a:xfrm>
              <a:off x="3602038" y="48339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740" name="Google Shape;4740;p101"/>
            <p:cNvSpPr txBox="1"/>
            <p:nvPr/>
          </p:nvSpPr>
          <p:spPr>
            <a:xfrm>
              <a:off x="3668713" y="48339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h</a:t>
              </a:r>
              <a:endParaRPr/>
            </a:p>
          </p:txBody>
        </p:sp>
        <p:sp>
          <p:nvSpPr>
            <p:cNvPr id="4741" name="Google Shape;4741;p101"/>
            <p:cNvSpPr/>
            <p:nvPr/>
          </p:nvSpPr>
          <p:spPr>
            <a:xfrm>
              <a:off x="3154363" y="4786313"/>
              <a:ext cx="79375" cy="74612"/>
            </a:xfrm>
            <a:custGeom>
              <a:rect b="b" l="l" r="r" t="t"/>
              <a:pathLst>
                <a:path extrusionOk="0" h="47" w="50">
                  <a:moveTo>
                    <a:pt x="0" y="47"/>
                  </a:moveTo>
                  <a:lnTo>
                    <a:pt x="3" y="0"/>
                  </a:lnTo>
                  <a:lnTo>
                    <a:pt x="50" y="24"/>
                  </a:lnTo>
                  <a:lnTo>
                    <a:pt x="3" y="47"/>
                  </a:lnTo>
                  <a:lnTo>
                    <a:pt x="0"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2" name="Google Shape;4742;p101"/>
            <p:cNvSpPr/>
            <p:nvPr/>
          </p:nvSpPr>
          <p:spPr>
            <a:xfrm>
              <a:off x="3243263" y="4597400"/>
              <a:ext cx="708025" cy="471488"/>
            </a:xfrm>
            <a:custGeom>
              <a:rect b="b" l="l" r="r" t="t"/>
              <a:pathLst>
                <a:path extrusionOk="0" h="297" w="446">
                  <a:moveTo>
                    <a:pt x="446" y="294"/>
                  </a:moveTo>
                  <a:lnTo>
                    <a:pt x="446" y="0"/>
                  </a:lnTo>
                  <a:lnTo>
                    <a:pt x="0" y="0"/>
                  </a:lnTo>
                  <a:lnTo>
                    <a:pt x="0" y="297"/>
                  </a:lnTo>
                  <a:lnTo>
                    <a:pt x="446"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3" name="Google Shape;4743;p101"/>
            <p:cNvSpPr txBox="1"/>
            <p:nvPr/>
          </p:nvSpPr>
          <p:spPr>
            <a:xfrm>
              <a:off x="4365625" y="4752975"/>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744" name="Google Shape;4744;p101"/>
            <p:cNvSpPr txBox="1"/>
            <p:nvPr/>
          </p:nvSpPr>
          <p:spPr>
            <a:xfrm>
              <a:off x="4464050" y="475297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745" name="Google Shape;4745;p101"/>
            <p:cNvSpPr txBox="1"/>
            <p:nvPr/>
          </p:nvSpPr>
          <p:spPr>
            <a:xfrm>
              <a:off x="4540250" y="475297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g</a:t>
              </a:r>
              <a:endParaRPr/>
            </a:p>
          </p:txBody>
        </p:sp>
        <p:sp>
          <p:nvSpPr>
            <p:cNvPr id="4746" name="Google Shape;4746;p101"/>
            <p:cNvSpPr/>
            <p:nvPr/>
          </p:nvSpPr>
          <p:spPr>
            <a:xfrm>
              <a:off x="4303713" y="4597400"/>
              <a:ext cx="354012" cy="471488"/>
            </a:xfrm>
            <a:custGeom>
              <a:rect b="b" l="l" r="r" t="t"/>
              <a:pathLst>
                <a:path extrusionOk="0" h="297" w="223">
                  <a:moveTo>
                    <a:pt x="220" y="294"/>
                  </a:moveTo>
                  <a:lnTo>
                    <a:pt x="223" y="0"/>
                  </a:lnTo>
                  <a:lnTo>
                    <a:pt x="0" y="0"/>
                  </a:lnTo>
                  <a:lnTo>
                    <a:pt x="0" y="297"/>
                  </a:lnTo>
                  <a:lnTo>
                    <a:pt x="223"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7" name="Google Shape;4747;p101"/>
            <p:cNvSpPr txBox="1"/>
            <p:nvPr/>
          </p:nvSpPr>
          <p:spPr>
            <a:xfrm>
              <a:off x="4894263" y="4752975"/>
              <a:ext cx="93662"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748" name="Google Shape;4748;p101"/>
            <p:cNvSpPr txBox="1"/>
            <p:nvPr/>
          </p:nvSpPr>
          <p:spPr>
            <a:xfrm>
              <a:off x="4987925" y="475297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L</a:t>
              </a:r>
              <a:endParaRPr/>
            </a:p>
          </p:txBody>
        </p:sp>
        <p:sp>
          <p:nvSpPr>
            <p:cNvPr id="4749" name="Google Shape;4749;p101"/>
            <p:cNvSpPr txBox="1"/>
            <p:nvPr/>
          </p:nvSpPr>
          <p:spPr>
            <a:xfrm>
              <a:off x="5064125" y="4752975"/>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U</a:t>
              </a:r>
              <a:endParaRPr/>
            </a:p>
          </p:txBody>
        </p:sp>
        <p:sp>
          <p:nvSpPr>
            <p:cNvPr id="4750" name="Google Shape;4750;p101"/>
            <p:cNvSpPr/>
            <p:nvPr/>
          </p:nvSpPr>
          <p:spPr>
            <a:xfrm>
              <a:off x="4657725" y="4597400"/>
              <a:ext cx="708025" cy="471488"/>
            </a:xfrm>
            <a:custGeom>
              <a:rect b="b" l="l" r="r" t="t"/>
              <a:pathLst>
                <a:path extrusionOk="0" h="297" w="446">
                  <a:moveTo>
                    <a:pt x="446" y="294"/>
                  </a:moveTo>
                  <a:lnTo>
                    <a:pt x="446" y="0"/>
                  </a:lnTo>
                  <a:lnTo>
                    <a:pt x="0" y="0"/>
                  </a:lnTo>
                  <a:lnTo>
                    <a:pt x="0" y="297"/>
                  </a:lnTo>
                  <a:lnTo>
                    <a:pt x="446"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51" name="Google Shape;4751;p101"/>
            <p:cNvSpPr txBox="1"/>
            <p:nvPr/>
          </p:nvSpPr>
          <p:spPr>
            <a:xfrm>
              <a:off x="5576888" y="4668838"/>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D</a:t>
              </a:r>
              <a:endParaRPr/>
            </a:p>
          </p:txBody>
        </p:sp>
        <p:sp>
          <p:nvSpPr>
            <p:cNvPr id="4752" name="Google Shape;4752;p101"/>
            <p:cNvSpPr txBox="1"/>
            <p:nvPr/>
          </p:nvSpPr>
          <p:spPr>
            <a:xfrm>
              <a:off x="5676900" y="4668838"/>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753" name="Google Shape;4753;p101"/>
            <p:cNvSpPr txBox="1"/>
            <p:nvPr/>
          </p:nvSpPr>
          <p:spPr>
            <a:xfrm>
              <a:off x="5751513" y="4668838"/>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54" name="Google Shape;4754;p101"/>
            <p:cNvSpPr txBox="1"/>
            <p:nvPr/>
          </p:nvSpPr>
          <p:spPr>
            <a:xfrm>
              <a:off x="5789613" y="46688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755" name="Google Shape;4755;p101"/>
            <p:cNvSpPr txBox="1"/>
            <p:nvPr/>
          </p:nvSpPr>
          <p:spPr>
            <a:xfrm>
              <a:off x="5868988" y="4668838"/>
              <a:ext cx="0"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56" name="Google Shape;4756;p101"/>
            <p:cNvSpPr txBox="1"/>
            <p:nvPr/>
          </p:nvSpPr>
          <p:spPr>
            <a:xfrm>
              <a:off x="5507038" y="48339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757" name="Google Shape;4757;p101"/>
            <p:cNvSpPr txBox="1"/>
            <p:nvPr/>
          </p:nvSpPr>
          <p:spPr>
            <a:xfrm>
              <a:off x="5581650" y="48339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758" name="Google Shape;4758;p101"/>
            <p:cNvSpPr txBox="1"/>
            <p:nvPr/>
          </p:nvSpPr>
          <p:spPr>
            <a:xfrm>
              <a:off x="5653088" y="48339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759" name="Google Shape;4759;p101"/>
            <p:cNvSpPr txBox="1"/>
            <p:nvPr/>
          </p:nvSpPr>
          <p:spPr>
            <a:xfrm>
              <a:off x="5722938" y="4833938"/>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760" name="Google Shape;4760;p101"/>
            <p:cNvSpPr txBox="1"/>
            <p:nvPr/>
          </p:nvSpPr>
          <p:spPr>
            <a:xfrm>
              <a:off x="5799138" y="48339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761" name="Google Shape;4761;p101"/>
            <p:cNvSpPr txBox="1"/>
            <p:nvPr/>
          </p:nvSpPr>
          <p:spPr>
            <a:xfrm>
              <a:off x="5864225" y="4833938"/>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762" name="Google Shape;4762;p101"/>
            <p:cNvSpPr/>
            <p:nvPr/>
          </p:nvSpPr>
          <p:spPr>
            <a:xfrm>
              <a:off x="5365750" y="4597400"/>
              <a:ext cx="706438" cy="471488"/>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3" name="Google Shape;4763;p101"/>
            <p:cNvSpPr txBox="1"/>
            <p:nvPr/>
          </p:nvSpPr>
          <p:spPr>
            <a:xfrm>
              <a:off x="6134100" y="4752975"/>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764" name="Google Shape;4764;p101"/>
            <p:cNvSpPr txBox="1"/>
            <p:nvPr/>
          </p:nvSpPr>
          <p:spPr>
            <a:xfrm>
              <a:off x="6232525" y="475297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765" name="Google Shape;4765;p101"/>
            <p:cNvSpPr txBox="1"/>
            <p:nvPr/>
          </p:nvSpPr>
          <p:spPr>
            <a:xfrm>
              <a:off x="6311900" y="475297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g</a:t>
              </a:r>
              <a:endParaRPr/>
            </a:p>
          </p:txBody>
        </p:sp>
        <p:sp>
          <p:nvSpPr>
            <p:cNvPr id="4766" name="Google Shape;4766;p101"/>
            <p:cNvSpPr/>
            <p:nvPr/>
          </p:nvSpPr>
          <p:spPr>
            <a:xfrm>
              <a:off x="6072188" y="4597400"/>
              <a:ext cx="354012" cy="471488"/>
            </a:xfrm>
            <a:custGeom>
              <a:rect b="b" l="l" r="r" t="t"/>
              <a:pathLst>
                <a:path extrusionOk="0" h="297" w="223">
                  <a:moveTo>
                    <a:pt x="223" y="294"/>
                  </a:moveTo>
                  <a:lnTo>
                    <a:pt x="223" y="0"/>
                  </a:lnTo>
                  <a:lnTo>
                    <a:pt x="0" y="0"/>
                  </a:lnTo>
                  <a:lnTo>
                    <a:pt x="0" y="297"/>
                  </a:lnTo>
                  <a:lnTo>
                    <a:pt x="223"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67" name="Google Shape;4767;p101"/>
            <p:cNvCxnSpPr/>
            <p:nvPr/>
          </p:nvCxnSpPr>
          <p:spPr>
            <a:xfrm flipH="1">
              <a:off x="2608263" y="4819650"/>
              <a:ext cx="579437" cy="4763"/>
            </a:xfrm>
            <a:prstGeom prst="straightConnector1">
              <a:avLst/>
            </a:prstGeom>
            <a:noFill/>
            <a:ln cap="flat" cmpd="sng" w="9525">
              <a:solidFill>
                <a:srgbClr val="000000"/>
              </a:solidFill>
              <a:prstDash val="solid"/>
              <a:miter lim="800000"/>
              <a:headEnd len="med" w="med" type="none"/>
              <a:tailEnd len="med" w="med" type="none"/>
            </a:ln>
          </p:spPr>
        </p:cxnSp>
        <p:sp>
          <p:nvSpPr>
            <p:cNvPr id="4768" name="Google Shape;4768;p101"/>
            <p:cNvSpPr/>
            <p:nvPr/>
          </p:nvSpPr>
          <p:spPr>
            <a:xfrm>
              <a:off x="2551113" y="4786313"/>
              <a:ext cx="74612" cy="74612"/>
            </a:xfrm>
            <a:custGeom>
              <a:rect b="b" l="l" r="r" t="t"/>
              <a:pathLst>
                <a:path extrusionOk="0" h="47" w="47">
                  <a:moveTo>
                    <a:pt x="47" y="47"/>
                  </a:moveTo>
                  <a:lnTo>
                    <a:pt x="47" y="0"/>
                  </a:lnTo>
                  <a:lnTo>
                    <a:pt x="0" y="24"/>
                  </a:lnTo>
                  <a:lnTo>
                    <a:pt x="47"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9" name="Google Shape;4769;p101"/>
            <p:cNvSpPr txBox="1"/>
            <p:nvPr/>
          </p:nvSpPr>
          <p:spPr>
            <a:xfrm>
              <a:off x="2735263" y="4862513"/>
              <a:ext cx="84137"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endParaRPr/>
            </a:p>
          </p:txBody>
        </p:sp>
        <p:sp>
          <p:nvSpPr>
            <p:cNvPr id="4770" name="Google Shape;4770;p101"/>
            <p:cNvSpPr txBox="1"/>
            <p:nvPr/>
          </p:nvSpPr>
          <p:spPr>
            <a:xfrm>
              <a:off x="2824163" y="4862513"/>
              <a:ext cx="42862"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771" name="Google Shape;4771;p101"/>
            <p:cNvSpPr txBox="1"/>
            <p:nvPr/>
          </p:nvSpPr>
          <p:spPr>
            <a:xfrm>
              <a:off x="2867025" y="4862513"/>
              <a:ext cx="84138"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772" name="Google Shape;4772;p101"/>
            <p:cNvSpPr txBox="1"/>
            <p:nvPr/>
          </p:nvSpPr>
          <p:spPr>
            <a:xfrm>
              <a:off x="2955925" y="4862513"/>
              <a:ext cx="76200" cy="1825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a:t>
              </a:r>
              <a:endParaRPr/>
            </a:p>
          </p:txBody>
        </p:sp>
        <p:sp>
          <p:nvSpPr>
            <p:cNvPr id="4773" name="Google Shape;4773;p101"/>
            <p:cNvSpPr txBox="1"/>
            <p:nvPr/>
          </p:nvSpPr>
          <p:spPr>
            <a:xfrm>
              <a:off x="3989388" y="5140325"/>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I</a:t>
              </a:r>
              <a:endParaRPr/>
            </a:p>
          </p:txBody>
        </p:sp>
        <p:sp>
          <p:nvSpPr>
            <p:cNvPr id="4774" name="Google Shape;4774;p101"/>
            <p:cNvSpPr txBox="1"/>
            <p:nvPr/>
          </p:nvSpPr>
          <p:spPr>
            <a:xfrm>
              <a:off x="4025900" y="514032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n</a:t>
              </a:r>
              <a:endParaRPr/>
            </a:p>
          </p:txBody>
        </p:sp>
        <p:sp>
          <p:nvSpPr>
            <p:cNvPr id="4775" name="Google Shape;4775;p101"/>
            <p:cNvSpPr txBox="1"/>
            <p:nvPr/>
          </p:nvSpPr>
          <p:spPr>
            <a:xfrm>
              <a:off x="4102100" y="51403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776" name="Google Shape;4776;p101"/>
            <p:cNvSpPr txBox="1"/>
            <p:nvPr/>
          </p:nvSpPr>
          <p:spPr>
            <a:xfrm>
              <a:off x="4171950" y="5140325"/>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77" name="Google Shape;4777;p101"/>
            <p:cNvSpPr txBox="1"/>
            <p:nvPr/>
          </p:nvSpPr>
          <p:spPr>
            <a:xfrm>
              <a:off x="4210050" y="5140325"/>
              <a:ext cx="4603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778" name="Google Shape;4778;p101"/>
            <p:cNvSpPr txBox="1"/>
            <p:nvPr/>
          </p:nvSpPr>
          <p:spPr>
            <a:xfrm>
              <a:off x="4252913" y="5140325"/>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u</a:t>
              </a:r>
              <a:endParaRPr/>
            </a:p>
          </p:txBody>
        </p:sp>
        <p:sp>
          <p:nvSpPr>
            <p:cNvPr id="4779" name="Google Shape;4779;p101"/>
            <p:cNvSpPr txBox="1"/>
            <p:nvPr/>
          </p:nvSpPr>
          <p:spPr>
            <a:xfrm>
              <a:off x="4332288" y="51403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780" name="Google Shape;4780;p101"/>
            <p:cNvSpPr txBox="1"/>
            <p:nvPr/>
          </p:nvSpPr>
          <p:spPr>
            <a:xfrm>
              <a:off x="4398963" y="5140325"/>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81" name="Google Shape;4781;p101"/>
            <p:cNvSpPr txBox="1"/>
            <p:nvPr/>
          </p:nvSpPr>
          <p:spPr>
            <a:xfrm>
              <a:off x="4437063" y="5140325"/>
              <a:ext cx="317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i</a:t>
              </a:r>
              <a:endParaRPr/>
            </a:p>
          </p:txBody>
        </p:sp>
        <p:sp>
          <p:nvSpPr>
            <p:cNvPr id="4782" name="Google Shape;4782;p101"/>
            <p:cNvSpPr txBox="1"/>
            <p:nvPr/>
          </p:nvSpPr>
          <p:spPr>
            <a:xfrm>
              <a:off x="4468813" y="5140325"/>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o</a:t>
              </a:r>
              <a:endParaRPr/>
            </a:p>
          </p:txBody>
        </p:sp>
        <p:sp>
          <p:nvSpPr>
            <p:cNvPr id="4783" name="Google Shape;4783;p101"/>
            <p:cNvSpPr txBox="1"/>
            <p:nvPr/>
          </p:nvSpPr>
          <p:spPr>
            <a:xfrm>
              <a:off x="4545013" y="5140325"/>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n</a:t>
              </a:r>
              <a:endParaRPr/>
            </a:p>
          </p:txBody>
        </p:sp>
        <p:sp>
          <p:nvSpPr>
            <p:cNvPr id="4784" name="Google Shape;4784;p101"/>
            <p:cNvSpPr txBox="1"/>
            <p:nvPr/>
          </p:nvSpPr>
          <p:spPr>
            <a:xfrm>
              <a:off x="4619625" y="5140325"/>
              <a:ext cx="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85" name="Google Shape;4785;p101"/>
            <p:cNvSpPr txBox="1"/>
            <p:nvPr/>
          </p:nvSpPr>
          <p:spPr>
            <a:xfrm>
              <a:off x="4152900" y="5305425"/>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f</a:t>
              </a:r>
              <a:endParaRPr/>
            </a:p>
          </p:txBody>
        </p:sp>
        <p:sp>
          <p:nvSpPr>
            <p:cNvPr id="4786" name="Google Shape;4786;p101"/>
            <p:cNvSpPr txBox="1"/>
            <p:nvPr/>
          </p:nvSpPr>
          <p:spPr>
            <a:xfrm>
              <a:off x="4191000" y="530542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787" name="Google Shape;4787;p101"/>
            <p:cNvSpPr txBox="1"/>
            <p:nvPr/>
          </p:nvSpPr>
          <p:spPr>
            <a:xfrm>
              <a:off x="4271963" y="5305425"/>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788" name="Google Shape;4788;p101"/>
            <p:cNvSpPr txBox="1"/>
            <p:nvPr/>
          </p:nvSpPr>
          <p:spPr>
            <a:xfrm>
              <a:off x="4308475" y="53054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789" name="Google Shape;4789;p101"/>
            <p:cNvSpPr txBox="1"/>
            <p:nvPr/>
          </p:nvSpPr>
          <p:spPr>
            <a:xfrm>
              <a:off x="4375150" y="530542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h</a:t>
              </a:r>
              <a:endParaRPr/>
            </a:p>
          </p:txBody>
        </p:sp>
        <p:sp>
          <p:nvSpPr>
            <p:cNvPr id="4790" name="Google Shape;4790;p101"/>
            <p:cNvSpPr/>
            <p:nvPr/>
          </p:nvSpPr>
          <p:spPr>
            <a:xfrm>
              <a:off x="4568825" y="5616575"/>
              <a:ext cx="79375" cy="79375"/>
            </a:xfrm>
            <a:custGeom>
              <a:rect b="b" l="l" r="r" t="t"/>
              <a:pathLst>
                <a:path extrusionOk="0" h="50" w="50">
                  <a:moveTo>
                    <a:pt x="0" y="50"/>
                  </a:moveTo>
                  <a:lnTo>
                    <a:pt x="3" y="0"/>
                  </a:lnTo>
                  <a:lnTo>
                    <a:pt x="50" y="26"/>
                  </a:lnTo>
                  <a:lnTo>
                    <a:pt x="3" y="50"/>
                  </a:lnTo>
                  <a:lnTo>
                    <a:pt x="0"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91" name="Google Shape;4791;p101"/>
            <p:cNvSpPr/>
            <p:nvPr/>
          </p:nvSpPr>
          <p:spPr>
            <a:xfrm>
              <a:off x="3951288" y="5068888"/>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92" name="Google Shape;4792;p101"/>
            <p:cNvSpPr txBox="1"/>
            <p:nvPr/>
          </p:nvSpPr>
          <p:spPr>
            <a:xfrm>
              <a:off x="5073650" y="5224463"/>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793" name="Google Shape;4793;p101"/>
            <p:cNvSpPr txBox="1"/>
            <p:nvPr/>
          </p:nvSpPr>
          <p:spPr>
            <a:xfrm>
              <a:off x="5172075" y="5224463"/>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794" name="Google Shape;4794;p101"/>
            <p:cNvSpPr txBox="1"/>
            <p:nvPr/>
          </p:nvSpPr>
          <p:spPr>
            <a:xfrm>
              <a:off x="5246688" y="5224463"/>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g</a:t>
              </a:r>
              <a:endParaRPr/>
            </a:p>
          </p:txBody>
        </p:sp>
        <p:sp>
          <p:nvSpPr>
            <p:cNvPr id="4795" name="Google Shape;4795;p101"/>
            <p:cNvSpPr/>
            <p:nvPr/>
          </p:nvSpPr>
          <p:spPr>
            <a:xfrm>
              <a:off x="5011738" y="5068888"/>
              <a:ext cx="354012" cy="471487"/>
            </a:xfrm>
            <a:custGeom>
              <a:rect b="b" l="l" r="r" t="t"/>
              <a:pathLst>
                <a:path extrusionOk="0" h="297" w="223">
                  <a:moveTo>
                    <a:pt x="220" y="294"/>
                  </a:moveTo>
                  <a:lnTo>
                    <a:pt x="223" y="0"/>
                  </a:lnTo>
                  <a:lnTo>
                    <a:pt x="0" y="0"/>
                  </a:lnTo>
                  <a:lnTo>
                    <a:pt x="0" y="297"/>
                  </a:lnTo>
                  <a:lnTo>
                    <a:pt x="223"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96" name="Google Shape;4796;p101"/>
            <p:cNvSpPr txBox="1"/>
            <p:nvPr/>
          </p:nvSpPr>
          <p:spPr>
            <a:xfrm>
              <a:off x="5600700" y="5224463"/>
              <a:ext cx="93663"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797" name="Google Shape;4797;p101"/>
            <p:cNvSpPr txBox="1"/>
            <p:nvPr/>
          </p:nvSpPr>
          <p:spPr>
            <a:xfrm>
              <a:off x="5694363" y="5224463"/>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L</a:t>
              </a:r>
              <a:endParaRPr/>
            </a:p>
          </p:txBody>
        </p:sp>
        <p:sp>
          <p:nvSpPr>
            <p:cNvPr id="4798" name="Google Shape;4798;p101"/>
            <p:cNvSpPr txBox="1"/>
            <p:nvPr/>
          </p:nvSpPr>
          <p:spPr>
            <a:xfrm>
              <a:off x="5770563" y="5224463"/>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U</a:t>
              </a:r>
              <a:endParaRPr/>
            </a:p>
          </p:txBody>
        </p:sp>
        <p:sp>
          <p:nvSpPr>
            <p:cNvPr id="4799" name="Google Shape;4799;p101"/>
            <p:cNvSpPr/>
            <p:nvPr/>
          </p:nvSpPr>
          <p:spPr>
            <a:xfrm>
              <a:off x="5365750" y="5068888"/>
              <a:ext cx="706438"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0" name="Google Shape;4800;p101"/>
            <p:cNvSpPr txBox="1"/>
            <p:nvPr/>
          </p:nvSpPr>
          <p:spPr>
            <a:xfrm>
              <a:off x="6284913" y="5140325"/>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D</a:t>
              </a:r>
              <a:endParaRPr/>
            </a:p>
          </p:txBody>
        </p:sp>
        <p:sp>
          <p:nvSpPr>
            <p:cNvPr id="4801" name="Google Shape;4801;p101"/>
            <p:cNvSpPr txBox="1"/>
            <p:nvPr/>
          </p:nvSpPr>
          <p:spPr>
            <a:xfrm>
              <a:off x="6383338" y="5140325"/>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802" name="Google Shape;4802;p101"/>
            <p:cNvSpPr txBox="1"/>
            <p:nvPr/>
          </p:nvSpPr>
          <p:spPr>
            <a:xfrm>
              <a:off x="6459538" y="5140325"/>
              <a:ext cx="381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t</a:t>
              </a:r>
              <a:endParaRPr/>
            </a:p>
          </p:txBody>
        </p:sp>
        <p:sp>
          <p:nvSpPr>
            <p:cNvPr id="4803" name="Google Shape;4803;p101"/>
            <p:cNvSpPr txBox="1"/>
            <p:nvPr/>
          </p:nvSpPr>
          <p:spPr>
            <a:xfrm>
              <a:off x="6496050" y="514032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804" name="Google Shape;4804;p101"/>
            <p:cNvSpPr txBox="1"/>
            <p:nvPr/>
          </p:nvSpPr>
          <p:spPr>
            <a:xfrm>
              <a:off x="6577013" y="5140325"/>
              <a:ext cx="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5" name="Google Shape;4805;p101"/>
            <p:cNvSpPr txBox="1"/>
            <p:nvPr/>
          </p:nvSpPr>
          <p:spPr>
            <a:xfrm>
              <a:off x="6213475" y="5305425"/>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a</a:t>
              </a:r>
              <a:endParaRPr/>
            </a:p>
          </p:txBody>
        </p:sp>
        <p:sp>
          <p:nvSpPr>
            <p:cNvPr id="4806" name="Google Shape;4806;p101"/>
            <p:cNvSpPr txBox="1"/>
            <p:nvPr/>
          </p:nvSpPr>
          <p:spPr>
            <a:xfrm>
              <a:off x="6289675" y="53054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807" name="Google Shape;4807;p101"/>
            <p:cNvSpPr txBox="1"/>
            <p:nvPr/>
          </p:nvSpPr>
          <p:spPr>
            <a:xfrm>
              <a:off x="6359525" y="53054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c</a:t>
              </a:r>
              <a:endParaRPr/>
            </a:p>
          </p:txBody>
        </p:sp>
        <p:sp>
          <p:nvSpPr>
            <p:cNvPr id="4808" name="Google Shape;4808;p101"/>
            <p:cNvSpPr txBox="1"/>
            <p:nvPr/>
          </p:nvSpPr>
          <p:spPr>
            <a:xfrm>
              <a:off x="6430963" y="5305425"/>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809" name="Google Shape;4809;p101"/>
            <p:cNvSpPr txBox="1"/>
            <p:nvPr/>
          </p:nvSpPr>
          <p:spPr>
            <a:xfrm>
              <a:off x="6505575" y="53054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810" name="Google Shape;4810;p101"/>
            <p:cNvSpPr txBox="1"/>
            <p:nvPr/>
          </p:nvSpPr>
          <p:spPr>
            <a:xfrm>
              <a:off x="6572250" y="5305425"/>
              <a:ext cx="6985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s</a:t>
              </a:r>
              <a:endParaRPr/>
            </a:p>
          </p:txBody>
        </p:sp>
        <p:sp>
          <p:nvSpPr>
            <p:cNvPr id="4811" name="Google Shape;4811;p101"/>
            <p:cNvSpPr/>
            <p:nvPr/>
          </p:nvSpPr>
          <p:spPr>
            <a:xfrm>
              <a:off x="6072188" y="5068888"/>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12" name="Google Shape;4812;p101"/>
            <p:cNvSpPr txBox="1"/>
            <p:nvPr/>
          </p:nvSpPr>
          <p:spPr>
            <a:xfrm>
              <a:off x="6840538" y="5224463"/>
              <a:ext cx="101600"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R</a:t>
              </a:r>
              <a:endParaRPr/>
            </a:p>
          </p:txBody>
        </p:sp>
        <p:sp>
          <p:nvSpPr>
            <p:cNvPr id="4813" name="Google Shape;4813;p101"/>
            <p:cNvSpPr txBox="1"/>
            <p:nvPr/>
          </p:nvSpPr>
          <p:spPr>
            <a:xfrm>
              <a:off x="6938963" y="5224463"/>
              <a:ext cx="77787"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e</a:t>
              </a:r>
              <a:endParaRPr/>
            </a:p>
          </p:txBody>
        </p:sp>
        <p:sp>
          <p:nvSpPr>
            <p:cNvPr id="4814" name="Google Shape;4814;p101"/>
            <p:cNvSpPr txBox="1"/>
            <p:nvPr/>
          </p:nvSpPr>
          <p:spPr>
            <a:xfrm>
              <a:off x="7019925" y="5224463"/>
              <a:ext cx="77788" cy="1682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Arial"/>
                  <a:ea typeface="Arial"/>
                  <a:cs typeface="Arial"/>
                  <a:sym typeface="Arial"/>
                </a:rPr>
                <a:t>g</a:t>
              </a:r>
              <a:endParaRPr/>
            </a:p>
          </p:txBody>
        </p:sp>
        <p:sp>
          <p:nvSpPr>
            <p:cNvPr id="4815" name="Google Shape;4815;p101"/>
            <p:cNvSpPr/>
            <p:nvPr/>
          </p:nvSpPr>
          <p:spPr>
            <a:xfrm>
              <a:off x="6778625" y="5068888"/>
              <a:ext cx="354013" cy="471487"/>
            </a:xfrm>
            <a:custGeom>
              <a:rect b="b" l="l" r="r" t="t"/>
              <a:pathLst>
                <a:path extrusionOk="0" h="297" w="223">
                  <a:moveTo>
                    <a:pt x="223" y="294"/>
                  </a:moveTo>
                  <a:lnTo>
                    <a:pt x="223" y="0"/>
                  </a:lnTo>
                  <a:lnTo>
                    <a:pt x="0" y="0"/>
                  </a:lnTo>
                  <a:lnTo>
                    <a:pt x="0" y="297"/>
                  </a:lnTo>
                  <a:lnTo>
                    <a:pt x="223" y="297"/>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816" name="Google Shape;4816;p101"/>
            <p:cNvCxnSpPr/>
            <p:nvPr/>
          </p:nvCxnSpPr>
          <p:spPr>
            <a:xfrm flipH="1">
              <a:off x="4021138" y="5653088"/>
              <a:ext cx="581025" cy="4762"/>
            </a:xfrm>
            <a:prstGeom prst="straightConnector1">
              <a:avLst/>
            </a:prstGeom>
            <a:noFill/>
            <a:ln cap="flat" cmpd="sng" w="9525">
              <a:solidFill>
                <a:srgbClr val="000000"/>
              </a:solidFill>
              <a:prstDash val="solid"/>
              <a:miter lim="800000"/>
              <a:headEnd len="med" w="med" type="none"/>
              <a:tailEnd len="med" w="med" type="none"/>
            </a:ln>
          </p:spPr>
        </p:cxnSp>
        <p:sp>
          <p:nvSpPr>
            <p:cNvPr id="4817" name="Google Shape;4817;p101"/>
            <p:cNvSpPr/>
            <p:nvPr/>
          </p:nvSpPr>
          <p:spPr>
            <a:xfrm>
              <a:off x="3965575" y="5616575"/>
              <a:ext cx="74613" cy="79375"/>
            </a:xfrm>
            <a:custGeom>
              <a:rect b="b" l="l" r="r" t="t"/>
              <a:pathLst>
                <a:path extrusionOk="0" h="50" w="47">
                  <a:moveTo>
                    <a:pt x="47" y="50"/>
                  </a:moveTo>
                  <a:lnTo>
                    <a:pt x="47" y="0"/>
                  </a:lnTo>
                  <a:lnTo>
                    <a:pt x="0" y="26"/>
                  </a:lnTo>
                  <a:lnTo>
                    <a:pt x="47"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18" name="Google Shape;4818;p101"/>
            <p:cNvSpPr txBox="1"/>
            <p:nvPr/>
          </p:nvSpPr>
          <p:spPr>
            <a:xfrm>
              <a:off x="4149725" y="569595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endParaRPr/>
            </a:p>
          </p:txBody>
        </p:sp>
        <p:sp>
          <p:nvSpPr>
            <p:cNvPr id="4819" name="Google Shape;4819;p101"/>
            <p:cNvSpPr txBox="1"/>
            <p:nvPr/>
          </p:nvSpPr>
          <p:spPr>
            <a:xfrm>
              <a:off x="4238625" y="5695950"/>
              <a:ext cx="42863"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820" name="Google Shape;4820;p101"/>
            <p:cNvSpPr txBox="1"/>
            <p:nvPr/>
          </p:nvSpPr>
          <p:spPr>
            <a:xfrm>
              <a:off x="4281488" y="569595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821" name="Google Shape;4821;p101"/>
            <p:cNvSpPr txBox="1"/>
            <p:nvPr/>
          </p:nvSpPr>
          <p:spPr>
            <a:xfrm>
              <a:off x="4370388" y="5695950"/>
              <a:ext cx="76200"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a:t>
              </a:r>
              <a:endParaRPr/>
            </a:p>
          </p:txBody>
        </p:sp>
        <p:cxnSp>
          <p:nvCxnSpPr>
            <p:cNvPr id="4822" name="Google Shape;4822;p101"/>
            <p:cNvCxnSpPr/>
            <p:nvPr/>
          </p:nvCxnSpPr>
          <p:spPr>
            <a:xfrm flipH="1" rot="10800000">
              <a:off x="3267075" y="3833813"/>
              <a:ext cx="1588" cy="79375"/>
            </a:xfrm>
            <a:prstGeom prst="straightConnector1">
              <a:avLst/>
            </a:prstGeom>
            <a:noFill/>
            <a:ln cap="flat" cmpd="sng" w="9525">
              <a:solidFill>
                <a:srgbClr val="000000"/>
              </a:solidFill>
              <a:prstDash val="solid"/>
              <a:miter lim="800000"/>
              <a:headEnd len="med" w="med" type="none"/>
              <a:tailEnd len="med" w="med" type="none"/>
            </a:ln>
          </p:spPr>
        </p:cxnSp>
        <p:sp>
          <p:nvSpPr>
            <p:cNvPr id="4823" name="Google Shape;4823;p101"/>
            <p:cNvSpPr txBox="1"/>
            <p:nvPr/>
          </p:nvSpPr>
          <p:spPr>
            <a:xfrm>
              <a:off x="3221038" y="36068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endParaRPr/>
            </a:p>
          </p:txBody>
        </p:sp>
        <p:cxnSp>
          <p:nvCxnSpPr>
            <p:cNvPr id="4824" name="Google Shape;4824;p101"/>
            <p:cNvCxnSpPr/>
            <p:nvPr/>
          </p:nvCxnSpPr>
          <p:spPr>
            <a:xfrm flipH="1" rot="10800000">
              <a:off x="3975100" y="3833813"/>
              <a:ext cx="1588" cy="79375"/>
            </a:xfrm>
            <a:prstGeom prst="straightConnector1">
              <a:avLst/>
            </a:prstGeom>
            <a:noFill/>
            <a:ln cap="flat" cmpd="sng" w="9525">
              <a:solidFill>
                <a:srgbClr val="000000"/>
              </a:solidFill>
              <a:prstDash val="solid"/>
              <a:miter lim="800000"/>
              <a:headEnd len="med" w="med" type="none"/>
              <a:tailEnd len="med" w="med" type="none"/>
            </a:ln>
          </p:spPr>
        </p:cxnSp>
        <p:sp>
          <p:nvSpPr>
            <p:cNvPr id="4825" name="Google Shape;4825;p101"/>
            <p:cNvSpPr txBox="1"/>
            <p:nvPr/>
          </p:nvSpPr>
          <p:spPr>
            <a:xfrm>
              <a:off x="3927475" y="36068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a:t>
              </a:r>
              <a:endParaRPr/>
            </a:p>
          </p:txBody>
        </p:sp>
        <p:cxnSp>
          <p:nvCxnSpPr>
            <p:cNvPr id="4826" name="Google Shape;4826;p101"/>
            <p:cNvCxnSpPr/>
            <p:nvPr/>
          </p:nvCxnSpPr>
          <p:spPr>
            <a:xfrm flipH="1" rot="10800000">
              <a:off x="4681538" y="3833813"/>
              <a:ext cx="1587" cy="79375"/>
            </a:xfrm>
            <a:prstGeom prst="straightConnector1">
              <a:avLst/>
            </a:prstGeom>
            <a:noFill/>
            <a:ln cap="flat" cmpd="sng" w="9525">
              <a:solidFill>
                <a:srgbClr val="000000"/>
              </a:solidFill>
              <a:prstDash val="solid"/>
              <a:miter lim="800000"/>
              <a:headEnd len="med" w="med" type="none"/>
              <a:tailEnd len="med" w="med" type="none"/>
            </a:ln>
          </p:spPr>
        </p:cxnSp>
        <p:sp>
          <p:nvSpPr>
            <p:cNvPr id="4827" name="Google Shape;4827;p101"/>
            <p:cNvSpPr txBox="1"/>
            <p:nvPr/>
          </p:nvSpPr>
          <p:spPr>
            <a:xfrm>
              <a:off x="4633913" y="36068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6</a:t>
              </a:r>
              <a:endParaRPr/>
            </a:p>
          </p:txBody>
        </p:sp>
        <p:cxnSp>
          <p:nvCxnSpPr>
            <p:cNvPr id="4828" name="Google Shape;4828;p101"/>
            <p:cNvCxnSpPr/>
            <p:nvPr/>
          </p:nvCxnSpPr>
          <p:spPr>
            <a:xfrm flipH="1" rot="10800000">
              <a:off x="5387975" y="3833813"/>
              <a:ext cx="1588" cy="79375"/>
            </a:xfrm>
            <a:prstGeom prst="straightConnector1">
              <a:avLst/>
            </a:prstGeom>
            <a:noFill/>
            <a:ln cap="flat" cmpd="sng" w="9525">
              <a:solidFill>
                <a:srgbClr val="000000"/>
              </a:solidFill>
              <a:prstDash val="solid"/>
              <a:miter lim="800000"/>
              <a:headEnd len="med" w="med" type="none"/>
              <a:tailEnd len="med" w="med" type="none"/>
            </a:ln>
          </p:spPr>
        </p:cxnSp>
        <p:sp>
          <p:nvSpPr>
            <p:cNvPr id="4829" name="Google Shape;4829;p101"/>
            <p:cNvSpPr txBox="1"/>
            <p:nvPr/>
          </p:nvSpPr>
          <p:spPr>
            <a:xfrm>
              <a:off x="5341938" y="3606800"/>
              <a:ext cx="84137"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8</a:t>
              </a:r>
              <a:endParaRPr/>
            </a:p>
          </p:txBody>
        </p:sp>
        <p:cxnSp>
          <p:nvCxnSpPr>
            <p:cNvPr id="4830" name="Google Shape;4830;p101"/>
            <p:cNvCxnSpPr/>
            <p:nvPr/>
          </p:nvCxnSpPr>
          <p:spPr>
            <a:xfrm flipH="1" rot="10800000">
              <a:off x="6096000" y="3833813"/>
              <a:ext cx="1588" cy="79375"/>
            </a:xfrm>
            <a:prstGeom prst="straightConnector1">
              <a:avLst/>
            </a:prstGeom>
            <a:noFill/>
            <a:ln cap="flat" cmpd="sng" w="9525">
              <a:solidFill>
                <a:srgbClr val="000000"/>
              </a:solidFill>
              <a:prstDash val="solid"/>
              <a:miter lim="800000"/>
              <a:headEnd len="med" w="med" type="none"/>
              <a:tailEnd len="med" w="med" type="none"/>
            </a:ln>
          </p:spPr>
        </p:cxnSp>
        <p:sp>
          <p:nvSpPr>
            <p:cNvPr id="4831" name="Google Shape;4831;p101"/>
            <p:cNvSpPr txBox="1"/>
            <p:nvPr/>
          </p:nvSpPr>
          <p:spPr>
            <a:xfrm>
              <a:off x="6000750" y="36068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a:t>
              </a:r>
              <a:endParaRPr/>
            </a:p>
          </p:txBody>
        </p:sp>
        <p:sp>
          <p:nvSpPr>
            <p:cNvPr id="4832" name="Google Shape;4832;p101"/>
            <p:cNvSpPr txBox="1"/>
            <p:nvPr/>
          </p:nvSpPr>
          <p:spPr>
            <a:xfrm>
              <a:off x="6086475" y="3606800"/>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0</a:t>
              </a:r>
              <a:endParaRPr/>
            </a:p>
          </p:txBody>
        </p:sp>
        <p:cxnSp>
          <p:nvCxnSpPr>
            <p:cNvPr id="4833" name="Google Shape;4833;p101"/>
            <p:cNvCxnSpPr/>
            <p:nvPr/>
          </p:nvCxnSpPr>
          <p:spPr>
            <a:xfrm flipH="1" rot="10800000">
              <a:off x="6802438" y="3833813"/>
              <a:ext cx="1587" cy="79375"/>
            </a:xfrm>
            <a:prstGeom prst="straightConnector1">
              <a:avLst/>
            </a:prstGeom>
            <a:noFill/>
            <a:ln cap="flat" cmpd="sng" w="9525">
              <a:solidFill>
                <a:srgbClr val="000000"/>
              </a:solidFill>
              <a:prstDash val="solid"/>
              <a:miter lim="800000"/>
              <a:headEnd len="med" w="med" type="none"/>
              <a:tailEnd len="med" w="med" type="none"/>
            </a:ln>
          </p:spPr>
        </p:cxnSp>
        <p:cxnSp>
          <p:nvCxnSpPr>
            <p:cNvPr id="4834" name="Google Shape;4834;p101"/>
            <p:cNvCxnSpPr/>
            <p:nvPr/>
          </p:nvCxnSpPr>
          <p:spPr>
            <a:xfrm flipH="1" rot="10800000">
              <a:off x="7500938" y="3833813"/>
              <a:ext cx="1587" cy="79375"/>
            </a:xfrm>
            <a:prstGeom prst="straightConnector1">
              <a:avLst/>
            </a:prstGeom>
            <a:noFill/>
            <a:ln cap="flat" cmpd="sng" w="9525">
              <a:solidFill>
                <a:srgbClr val="000000"/>
              </a:solidFill>
              <a:prstDash val="solid"/>
              <a:miter lim="800000"/>
              <a:headEnd len="med" w="med" type="none"/>
              <a:tailEnd len="med" w="med" type="none"/>
            </a:ln>
          </p:spPr>
        </p:cxnSp>
        <p:sp>
          <p:nvSpPr>
            <p:cNvPr id="4835" name="Google Shape;4835;p101"/>
            <p:cNvSpPr txBox="1"/>
            <p:nvPr/>
          </p:nvSpPr>
          <p:spPr>
            <a:xfrm>
              <a:off x="6708775" y="3606800"/>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a:t>
              </a:r>
              <a:endParaRPr/>
            </a:p>
          </p:txBody>
        </p:sp>
        <p:sp>
          <p:nvSpPr>
            <p:cNvPr id="4836" name="Google Shape;4836;p101"/>
            <p:cNvSpPr txBox="1"/>
            <p:nvPr/>
          </p:nvSpPr>
          <p:spPr>
            <a:xfrm>
              <a:off x="6792913" y="3606800"/>
              <a:ext cx="16033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endParaRPr/>
            </a:p>
          </p:txBody>
        </p:sp>
        <p:sp>
          <p:nvSpPr>
            <p:cNvPr id="4837" name="Google Shape;4837;p101"/>
            <p:cNvSpPr txBox="1"/>
            <p:nvPr/>
          </p:nvSpPr>
          <p:spPr>
            <a:xfrm>
              <a:off x="7400925" y="3603625"/>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a:t>
              </a:r>
              <a:endParaRPr/>
            </a:p>
          </p:txBody>
        </p:sp>
        <p:sp>
          <p:nvSpPr>
            <p:cNvPr id="4838" name="Google Shape;4838;p101"/>
            <p:cNvSpPr txBox="1"/>
            <p:nvPr/>
          </p:nvSpPr>
          <p:spPr>
            <a:xfrm>
              <a:off x="7491413" y="3603625"/>
              <a:ext cx="16033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a:t>
              </a:r>
              <a:endParaRPr/>
            </a:p>
          </p:txBody>
        </p:sp>
        <p:sp>
          <p:nvSpPr>
            <p:cNvPr id="4839" name="Google Shape;4839;p101"/>
            <p:cNvSpPr/>
            <p:nvPr/>
          </p:nvSpPr>
          <p:spPr>
            <a:xfrm>
              <a:off x="3851275" y="5257800"/>
              <a:ext cx="80963" cy="76200"/>
            </a:xfrm>
            <a:custGeom>
              <a:rect b="b" l="l" r="r" t="t"/>
              <a:pathLst>
                <a:path extrusionOk="0" h="48" w="51">
                  <a:moveTo>
                    <a:pt x="0" y="48"/>
                  </a:moveTo>
                  <a:lnTo>
                    <a:pt x="3" y="0"/>
                  </a:lnTo>
                  <a:lnTo>
                    <a:pt x="51" y="24"/>
                  </a:lnTo>
                  <a:lnTo>
                    <a:pt x="3" y="48"/>
                  </a:lnTo>
                  <a:lnTo>
                    <a:pt x="0" y="48"/>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0" name="Google Shape;4840;p101"/>
            <p:cNvSpPr/>
            <p:nvPr/>
          </p:nvSpPr>
          <p:spPr>
            <a:xfrm>
              <a:off x="3851275" y="5257800"/>
              <a:ext cx="80963" cy="76200"/>
            </a:xfrm>
            <a:custGeom>
              <a:rect b="b" l="l" r="r" t="t"/>
              <a:pathLst>
                <a:path extrusionOk="0" h="48" w="51">
                  <a:moveTo>
                    <a:pt x="0" y="48"/>
                  </a:moveTo>
                  <a:lnTo>
                    <a:pt x="3" y="0"/>
                  </a:lnTo>
                  <a:lnTo>
                    <a:pt x="51" y="24"/>
                  </a:lnTo>
                  <a:lnTo>
                    <a:pt x="3" y="48"/>
                  </a:lnTo>
                </a:path>
              </a:pathLst>
            </a:custGeom>
            <a:noFill/>
            <a:ln cap="flat" cmpd="sng" w="19050">
              <a:solidFill>
                <a:srgbClr val="EB75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1" name="Google Shape;4841;p101"/>
            <p:cNvSpPr/>
            <p:nvPr/>
          </p:nvSpPr>
          <p:spPr>
            <a:xfrm>
              <a:off x="3856038" y="5291138"/>
              <a:ext cx="23812" cy="4762"/>
            </a:xfrm>
            <a:custGeom>
              <a:rect b="b" l="l" r="r" t="t"/>
              <a:pathLst>
                <a:path extrusionOk="0" h="3" w="15">
                  <a:moveTo>
                    <a:pt x="15" y="0"/>
                  </a:moveTo>
                  <a:lnTo>
                    <a:pt x="0" y="3"/>
                  </a:lnTo>
                  <a:lnTo>
                    <a:pt x="15"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2" name="Google Shape;4842;p101"/>
            <p:cNvSpPr/>
            <p:nvPr/>
          </p:nvSpPr>
          <p:spPr>
            <a:xfrm>
              <a:off x="3305175" y="5291138"/>
              <a:ext cx="574675" cy="4762"/>
            </a:xfrm>
            <a:custGeom>
              <a:rect b="b" l="l" r="r" t="t"/>
              <a:pathLst>
                <a:path extrusionOk="0" h="3" w="362">
                  <a:moveTo>
                    <a:pt x="362" y="0"/>
                  </a:moveTo>
                  <a:lnTo>
                    <a:pt x="0" y="3"/>
                  </a:lnTo>
                  <a:lnTo>
                    <a:pt x="362" y="0"/>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843" name="Google Shape;4843;p101"/>
            <p:cNvCxnSpPr/>
            <p:nvPr/>
          </p:nvCxnSpPr>
          <p:spPr>
            <a:xfrm flipH="1">
              <a:off x="3305175" y="5291138"/>
              <a:ext cx="574675" cy="4762"/>
            </a:xfrm>
            <a:prstGeom prst="straightConnector1">
              <a:avLst/>
            </a:prstGeom>
            <a:noFill/>
            <a:ln cap="flat" cmpd="sng" w="9525">
              <a:solidFill>
                <a:srgbClr val="EB7500"/>
              </a:solidFill>
              <a:prstDash val="solid"/>
              <a:miter lim="800000"/>
              <a:headEnd len="med" w="med" type="none"/>
              <a:tailEnd len="med" w="med" type="none"/>
            </a:ln>
          </p:spPr>
        </p:cxnSp>
        <p:sp>
          <p:nvSpPr>
            <p:cNvPr id="4844" name="Google Shape;4844;p101"/>
            <p:cNvSpPr/>
            <p:nvPr/>
          </p:nvSpPr>
          <p:spPr>
            <a:xfrm>
              <a:off x="3243263" y="5257800"/>
              <a:ext cx="80962" cy="76200"/>
            </a:xfrm>
            <a:custGeom>
              <a:rect b="b" l="l" r="r" t="t"/>
              <a:pathLst>
                <a:path extrusionOk="0" h="48" w="51">
                  <a:moveTo>
                    <a:pt x="51" y="48"/>
                  </a:moveTo>
                  <a:lnTo>
                    <a:pt x="51" y="0"/>
                  </a:lnTo>
                  <a:lnTo>
                    <a:pt x="0" y="24"/>
                  </a:lnTo>
                  <a:lnTo>
                    <a:pt x="51" y="48"/>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5" name="Google Shape;4845;p101"/>
            <p:cNvSpPr/>
            <p:nvPr/>
          </p:nvSpPr>
          <p:spPr>
            <a:xfrm>
              <a:off x="3243263" y="5257800"/>
              <a:ext cx="80962" cy="76200"/>
            </a:xfrm>
            <a:custGeom>
              <a:rect b="b" l="l" r="r" t="t"/>
              <a:pathLst>
                <a:path extrusionOk="0" h="48" w="51">
                  <a:moveTo>
                    <a:pt x="51" y="48"/>
                  </a:moveTo>
                  <a:lnTo>
                    <a:pt x="51" y="0"/>
                  </a:lnTo>
                  <a:lnTo>
                    <a:pt x="0" y="24"/>
                  </a:lnTo>
                  <a:lnTo>
                    <a:pt x="51" y="48"/>
                  </a:lnTo>
                </a:path>
              </a:pathLst>
            </a:custGeom>
            <a:noFill/>
            <a:ln cap="flat" cmpd="sng" w="19050">
              <a:solidFill>
                <a:srgbClr val="EB75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6" name="Google Shape;4846;p101"/>
            <p:cNvSpPr/>
            <p:nvPr/>
          </p:nvSpPr>
          <p:spPr>
            <a:xfrm>
              <a:off x="3290888" y="5291138"/>
              <a:ext cx="33337" cy="4762"/>
            </a:xfrm>
            <a:custGeom>
              <a:rect b="b" l="l" r="r" t="t"/>
              <a:pathLst>
                <a:path extrusionOk="0" h="3" w="21">
                  <a:moveTo>
                    <a:pt x="0" y="0"/>
                  </a:moveTo>
                  <a:lnTo>
                    <a:pt x="21" y="3"/>
                  </a:lnTo>
                  <a:lnTo>
                    <a:pt x="0"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7" name="Google Shape;4847;p101"/>
            <p:cNvSpPr txBox="1"/>
            <p:nvPr/>
          </p:nvSpPr>
          <p:spPr>
            <a:xfrm>
              <a:off x="3432175" y="5334000"/>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2</a:t>
              </a:r>
              <a:endParaRPr/>
            </a:p>
          </p:txBody>
        </p:sp>
        <p:sp>
          <p:nvSpPr>
            <p:cNvPr id="4848" name="Google Shape;4848;p101"/>
            <p:cNvSpPr txBox="1"/>
            <p:nvPr/>
          </p:nvSpPr>
          <p:spPr>
            <a:xfrm>
              <a:off x="3522663" y="5334000"/>
              <a:ext cx="1174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 </a:t>
              </a:r>
              <a:endParaRPr/>
            </a:p>
          </p:txBody>
        </p:sp>
        <p:sp>
          <p:nvSpPr>
            <p:cNvPr id="4849" name="Google Shape;4849;p101"/>
            <p:cNvSpPr txBox="1"/>
            <p:nvPr/>
          </p:nvSpPr>
          <p:spPr>
            <a:xfrm>
              <a:off x="3563938" y="5334000"/>
              <a:ext cx="16033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n</a:t>
              </a:r>
              <a:endParaRPr/>
            </a:p>
          </p:txBody>
        </p:sp>
        <p:sp>
          <p:nvSpPr>
            <p:cNvPr id="4850" name="Google Shape;4850;p101"/>
            <p:cNvSpPr txBox="1"/>
            <p:nvPr/>
          </p:nvSpPr>
          <p:spPr>
            <a:xfrm>
              <a:off x="3654425" y="53340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a:solidFill>
                    <a:srgbClr val="EB7500"/>
                  </a:solidFill>
                  <a:latin typeface="Arial"/>
                  <a:ea typeface="Arial"/>
                  <a:cs typeface="Arial"/>
                  <a:sym typeface="Arial"/>
                </a:rPr>
                <a:t>s</a:t>
              </a:r>
              <a:endParaRPr/>
            </a:p>
          </p:txBody>
        </p:sp>
        <p:sp>
          <p:nvSpPr>
            <p:cNvPr id="4851" name="Google Shape;4851;p101"/>
            <p:cNvSpPr txBox="1"/>
            <p:nvPr/>
          </p:nvSpPr>
          <p:spPr>
            <a:xfrm>
              <a:off x="1093788" y="4889500"/>
              <a:ext cx="127000"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852" name="Google Shape;4852;p101"/>
            <p:cNvSpPr txBox="1"/>
            <p:nvPr/>
          </p:nvSpPr>
          <p:spPr>
            <a:xfrm>
              <a:off x="1146175" y="4889500"/>
              <a:ext cx="84138" cy="1825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a:t>
              </a:r>
              <a:endParaRPr/>
            </a:p>
          </p:txBody>
        </p:sp>
        <p:sp>
          <p:nvSpPr>
            <p:cNvPr id="4853" name="Google Shape;4853;p101"/>
            <p:cNvSpPr txBox="1"/>
            <p:nvPr/>
          </p:nvSpPr>
          <p:spPr>
            <a:xfrm>
              <a:off x="1258888"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4854" name="Google Shape;4854;p101"/>
            <p:cNvSpPr txBox="1"/>
            <p:nvPr/>
          </p:nvSpPr>
          <p:spPr>
            <a:xfrm>
              <a:off x="1344613" y="4889500"/>
              <a:ext cx="10318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a:t>
              </a:r>
              <a:endParaRPr/>
            </a:p>
          </p:txBody>
        </p:sp>
        <p:sp>
          <p:nvSpPr>
            <p:cNvPr id="4855" name="Google Shape;4855;p101"/>
            <p:cNvSpPr txBox="1"/>
            <p:nvPr/>
          </p:nvSpPr>
          <p:spPr>
            <a:xfrm>
              <a:off x="1381125"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a:t>
              </a:r>
              <a:endParaRPr/>
            </a:p>
          </p:txBody>
        </p:sp>
        <p:sp>
          <p:nvSpPr>
            <p:cNvPr id="4856" name="Google Shape;4856;p101"/>
            <p:cNvSpPr txBox="1"/>
            <p:nvPr/>
          </p:nvSpPr>
          <p:spPr>
            <a:xfrm>
              <a:off x="1466850" y="4889500"/>
              <a:ext cx="150813"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y</a:t>
              </a:r>
              <a:endParaRPr/>
            </a:p>
          </p:txBody>
        </p:sp>
        <p:sp>
          <p:nvSpPr>
            <p:cNvPr id="4857" name="Google Shape;4857;p101"/>
            <p:cNvSpPr txBox="1"/>
            <p:nvPr/>
          </p:nvSpPr>
          <p:spPr>
            <a:xfrm>
              <a:off x="1546225"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4858" name="Google Shape;4858;p101"/>
            <p:cNvSpPr txBox="1"/>
            <p:nvPr/>
          </p:nvSpPr>
          <p:spPr>
            <a:xfrm>
              <a:off x="1636713" y="4889500"/>
              <a:ext cx="16033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a:t>
              </a:r>
              <a:endParaRPr/>
            </a:p>
          </p:txBody>
        </p:sp>
        <p:sp>
          <p:nvSpPr>
            <p:cNvPr id="4859" name="Google Shape;4859;p101"/>
            <p:cNvSpPr txBox="1"/>
            <p:nvPr/>
          </p:nvSpPr>
          <p:spPr>
            <a:xfrm>
              <a:off x="1720850" y="4889500"/>
              <a:ext cx="1174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860" name="Google Shape;4860;p101"/>
            <p:cNvSpPr txBox="1"/>
            <p:nvPr/>
          </p:nvSpPr>
          <p:spPr>
            <a:xfrm>
              <a:off x="1763713" y="4889500"/>
              <a:ext cx="16033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b</a:t>
              </a:r>
              <a:endParaRPr/>
            </a:p>
          </p:txBody>
        </p:sp>
        <p:sp>
          <p:nvSpPr>
            <p:cNvPr id="4861" name="Google Shape;4861;p101"/>
            <p:cNvSpPr txBox="1"/>
            <p:nvPr/>
          </p:nvSpPr>
          <p:spPr>
            <a:xfrm>
              <a:off x="1852613" y="4889500"/>
              <a:ext cx="127000"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a:t>
              </a:r>
              <a:endParaRPr/>
            </a:p>
          </p:txBody>
        </p:sp>
        <p:sp>
          <p:nvSpPr>
            <p:cNvPr id="4862" name="Google Shape;4862;p101"/>
            <p:cNvSpPr txBox="1"/>
            <p:nvPr/>
          </p:nvSpPr>
          <p:spPr>
            <a:xfrm>
              <a:off x="1905000"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a:t>
              </a:r>
              <a:endParaRPr/>
            </a:p>
          </p:txBody>
        </p:sp>
        <p:sp>
          <p:nvSpPr>
            <p:cNvPr id="4863" name="Google Shape;4863;p101"/>
            <p:cNvSpPr txBox="1"/>
            <p:nvPr/>
          </p:nvSpPr>
          <p:spPr>
            <a:xfrm>
              <a:off x="1990725" y="4889500"/>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864" name="Google Shape;4864;p101"/>
            <p:cNvSpPr txBox="1"/>
            <p:nvPr/>
          </p:nvSpPr>
          <p:spPr>
            <a:xfrm>
              <a:off x="2079625"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a:t>
              </a:r>
              <a:endParaRPr/>
            </a:p>
          </p:txBody>
        </p:sp>
        <p:sp>
          <p:nvSpPr>
            <p:cNvPr id="4865" name="Google Shape;4865;p101"/>
            <p:cNvSpPr txBox="1"/>
            <p:nvPr/>
          </p:nvSpPr>
          <p:spPr>
            <a:xfrm>
              <a:off x="2159000" y="4889500"/>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h</a:t>
              </a:r>
              <a:endParaRPr/>
            </a:p>
          </p:txBody>
        </p:sp>
        <p:sp>
          <p:nvSpPr>
            <p:cNvPr id="4866" name="Google Shape;4866;p101"/>
            <p:cNvSpPr txBox="1"/>
            <p:nvPr/>
          </p:nvSpPr>
          <p:spPr>
            <a:xfrm>
              <a:off x="2244725" y="4889500"/>
              <a:ext cx="1174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867" name="Google Shape;4867;p101"/>
            <p:cNvSpPr txBox="1"/>
            <p:nvPr/>
          </p:nvSpPr>
          <p:spPr>
            <a:xfrm>
              <a:off x="2287588"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a:t>
              </a:r>
              <a:endParaRPr/>
            </a:p>
          </p:txBody>
        </p:sp>
        <p:sp>
          <p:nvSpPr>
            <p:cNvPr id="4868" name="Google Shape;4868;p101"/>
            <p:cNvSpPr txBox="1"/>
            <p:nvPr/>
          </p:nvSpPr>
          <p:spPr>
            <a:xfrm>
              <a:off x="2366963" y="4889500"/>
              <a:ext cx="10318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a:t>
              </a:r>
              <a:endParaRPr/>
            </a:p>
          </p:txBody>
        </p:sp>
        <p:sp>
          <p:nvSpPr>
            <p:cNvPr id="4869" name="Google Shape;4869;p101"/>
            <p:cNvSpPr txBox="1"/>
            <p:nvPr/>
          </p:nvSpPr>
          <p:spPr>
            <a:xfrm>
              <a:off x="2400300" y="4889500"/>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a:t>
              </a:r>
              <a:endParaRPr/>
            </a:p>
          </p:txBody>
        </p:sp>
        <p:sp>
          <p:nvSpPr>
            <p:cNvPr id="4870" name="Google Shape;4870;p101"/>
            <p:cNvSpPr txBox="1"/>
            <p:nvPr/>
          </p:nvSpPr>
          <p:spPr>
            <a:xfrm>
              <a:off x="2489200" y="4889500"/>
              <a:ext cx="1174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4871" name="Google Shape;4871;p101"/>
            <p:cNvSpPr txBox="1"/>
            <p:nvPr/>
          </p:nvSpPr>
          <p:spPr>
            <a:xfrm>
              <a:off x="2532063" y="4889500"/>
              <a:ext cx="127000"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872" name="Google Shape;4872;p101"/>
            <p:cNvSpPr txBox="1"/>
            <p:nvPr/>
          </p:nvSpPr>
          <p:spPr>
            <a:xfrm>
              <a:off x="1000125" y="3362325"/>
              <a:ext cx="17938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P</a:t>
              </a:r>
              <a:endParaRPr/>
            </a:p>
          </p:txBody>
        </p:sp>
        <p:sp>
          <p:nvSpPr>
            <p:cNvPr id="4873" name="Google Shape;4873;p101"/>
            <p:cNvSpPr txBox="1"/>
            <p:nvPr/>
          </p:nvSpPr>
          <p:spPr>
            <a:xfrm>
              <a:off x="1103313" y="3362325"/>
              <a:ext cx="127000"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a:t>
              </a:r>
              <a:endParaRPr/>
            </a:p>
          </p:txBody>
        </p:sp>
        <p:sp>
          <p:nvSpPr>
            <p:cNvPr id="4874" name="Google Shape;4874;p101"/>
            <p:cNvSpPr txBox="1"/>
            <p:nvPr/>
          </p:nvSpPr>
          <p:spPr>
            <a:xfrm>
              <a:off x="1155700" y="3362325"/>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a:t>
              </a:r>
              <a:endParaRPr/>
            </a:p>
          </p:txBody>
        </p:sp>
        <p:sp>
          <p:nvSpPr>
            <p:cNvPr id="4875" name="Google Shape;4875;p101"/>
            <p:cNvSpPr txBox="1"/>
            <p:nvPr/>
          </p:nvSpPr>
          <p:spPr>
            <a:xfrm>
              <a:off x="1244600" y="3362325"/>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g</a:t>
              </a:r>
              <a:endParaRPr/>
            </a:p>
          </p:txBody>
        </p:sp>
        <p:sp>
          <p:nvSpPr>
            <p:cNvPr id="4876" name="Google Shape;4876;p101"/>
            <p:cNvSpPr txBox="1"/>
            <p:nvPr/>
          </p:nvSpPr>
          <p:spPr>
            <a:xfrm>
              <a:off x="1330325" y="3362325"/>
              <a:ext cx="127000"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a:t>
              </a:r>
              <a:endParaRPr/>
            </a:p>
          </p:txBody>
        </p:sp>
        <p:sp>
          <p:nvSpPr>
            <p:cNvPr id="4877" name="Google Shape;4877;p101"/>
            <p:cNvSpPr txBox="1"/>
            <p:nvPr/>
          </p:nvSpPr>
          <p:spPr>
            <a:xfrm>
              <a:off x="1381125" y="3362325"/>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a:t>
              </a:r>
              <a:endParaRPr/>
            </a:p>
          </p:txBody>
        </p:sp>
        <p:sp>
          <p:nvSpPr>
            <p:cNvPr id="4878" name="Google Shape;4878;p101"/>
            <p:cNvSpPr txBox="1"/>
            <p:nvPr/>
          </p:nvSpPr>
          <p:spPr>
            <a:xfrm>
              <a:off x="1471613" y="3362325"/>
              <a:ext cx="207962"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m</a:t>
              </a:r>
              <a:endParaRPr/>
            </a:p>
          </p:txBody>
        </p:sp>
        <p:sp>
          <p:nvSpPr>
            <p:cNvPr id="4879" name="Google Shape;4879;p101"/>
            <p:cNvSpPr txBox="1"/>
            <p:nvPr/>
          </p:nvSpPr>
          <p:spPr>
            <a:xfrm>
              <a:off x="1603375" y="3362325"/>
              <a:ext cx="1936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80" name="Google Shape;4880;p101"/>
            <p:cNvSpPr txBox="1"/>
            <p:nvPr/>
          </p:nvSpPr>
          <p:spPr>
            <a:xfrm>
              <a:off x="1000125" y="3546475"/>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4881" name="Google Shape;4881;p101"/>
            <p:cNvSpPr txBox="1"/>
            <p:nvPr/>
          </p:nvSpPr>
          <p:spPr>
            <a:xfrm>
              <a:off x="1089025" y="3546475"/>
              <a:ext cx="146050"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x</a:t>
              </a:r>
              <a:endParaRPr/>
            </a:p>
          </p:txBody>
        </p:sp>
        <p:sp>
          <p:nvSpPr>
            <p:cNvPr id="4882" name="Google Shape;4882;p101"/>
            <p:cNvSpPr txBox="1"/>
            <p:nvPr/>
          </p:nvSpPr>
          <p:spPr>
            <a:xfrm>
              <a:off x="1165225" y="3546475"/>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4883" name="Google Shape;4883;p101"/>
            <p:cNvSpPr txBox="1"/>
            <p:nvPr/>
          </p:nvSpPr>
          <p:spPr>
            <a:xfrm>
              <a:off x="1254125" y="3546475"/>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a:t>
              </a:r>
              <a:endParaRPr/>
            </a:p>
          </p:txBody>
        </p:sp>
        <p:sp>
          <p:nvSpPr>
            <p:cNvPr id="4884" name="Google Shape;4884;p101"/>
            <p:cNvSpPr txBox="1"/>
            <p:nvPr/>
          </p:nvSpPr>
          <p:spPr>
            <a:xfrm>
              <a:off x="1330325" y="3546475"/>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u</a:t>
              </a:r>
              <a:endParaRPr/>
            </a:p>
          </p:txBody>
        </p:sp>
        <p:sp>
          <p:nvSpPr>
            <p:cNvPr id="4885" name="Google Shape;4885;p101"/>
            <p:cNvSpPr txBox="1"/>
            <p:nvPr/>
          </p:nvSpPr>
          <p:spPr>
            <a:xfrm>
              <a:off x="1419225" y="3546475"/>
              <a:ext cx="1174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4886" name="Google Shape;4886;p101"/>
            <p:cNvSpPr txBox="1"/>
            <p:nvPr/>
          </p:nvSpPr>
          <p:spPr>
            <a:xfrm>
              <a:off x="1462088" y="3546475"/>
              <a:ext cx="103187"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4887" name="Google Shape;4887;p101"/>
            <p:cNvSpPr txBox="1"/>
            <p:nvPr/>
          </p:nvSpPr>
          <p:spPr>
            <a:xfrm>
              <a:off x="1500188" y="3546475"/>
              <a:ext cx="1555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a:t>
              </a:r>
              <a:endParaRPr/>
            </a:p>
          </p:txBody>
        </p:sp>
        <p:sp>
          <p:nvSpPr>
            <p:cNvPr id="4888" name="Google Shape;4888;p101"/>
            <p:cNvSpPr txBox="1"/>
            <p:nvPr/>
          </p:nvSpPr>
          <p:spPr>
            <a:xfrm>
              <a:off x="1584325" y="3546475"/>
              <a:ext cx="160338"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889" name="Google Shape;4889;p101"/>
            <p:cNvSpPr txBox="1"/>
            <p:nvPr/>
          </p:nvSpPr>
          <p:spPr>
            <a:xfrm>
              <a:off x="1674813" y="3546475"/>
              <a:ext cx="193675" cy="2270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0" name="Google Shape;4890;p101"/>
            <p:cNvSpPr txBox="1"/>
            <p:nvPr/>
          </p:nvSpPr>
          <p:spPr>
            <a:xfrm>
              <a:off x="1000125" y="3735388"/>
              <a:ext cx="1555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a:t>
              </a:r>
              <a:endParaRPr/>
            </a:p>
          </p:txBody>
        </p:sp>
        <p:sp>
          <p:nvSpPr>
            <p:cNvPr id="4891" name="Google Shape;4891;p101"/>
            <p:cNvSpPr txBox="1"/>
            <p:nvPr/>
          </p:nvSpPr>
          <p:spPr>
            <a:xfrm>
              <a:off x="1089025" y="3735388"/>
              <a:ext cx="127000"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a:t>
              </a:r>
              <a:endParaRPr/>
            </a:p>
          </p:txBody>
        </p:sp>
        <p:sp>
          <p:nvSpPr>
            <p:cNvPr id="4892" name="Google Shape;4892;p101"/>
            <p:cNvSpPr txBox="1"/>
            <p:nvPr/>
          </p:nvSpPr>
          <p:spPr>
            <a:xfrm>
              <a:off x="1141413" y="3735388"/>
              <a:ext cx="160337"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a:t>
              </a:r>
              <a:endParaRPr/>
            </a:p>
          </p:txBody>
        </p:sp>
        <p:sp>
          <p:nvSpPr>
            <p:cNvPr id="4893" name="Google Shape;4893;p101"/>
            <p:cNvSpPr txBox="1"/>
            <p:nvPr/>
          </p:nvSpPr>
          <p:spPr>
            <a:xfrm>
              <a:off x="1225550" y="3735388"/>
              <a:ext cx="1555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e</a:t>
              </a:r>
              <a:endParaRPr/>
            </a:p>
          </p:txBody>
        </p:sp>
        <p:sp>
          <p:nvSpPr>
            <p:cNvPr id="4894" name="Google Shape;4894;p101"/>
            <p:cNvSpPr txBox="1"/>
            <p:nvPr/>
          </p:nvSpPr>
          <p:spPr>
            <a:xfrm>
              <a:off x="1316038" y="3735388"/>
              <a:ext cx="127000"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a:t>
              </a:r>
              <a:endParaRPr/>
            </a:p>
          </p:txBody>
        </p:sp>
        <p:sp>
          <p:nvSpPr>
            <p:cNvPr id="4895" name="Google Shape;4895;p101"/>
            <p:cNvSpPr txBox="1"/>
            <p:nvPr/>
          </p:nvSpPr>
          <p:spPr>
            <a:xfrm>
              <a:off x="1368425" y="3735388"/>
              <a:ext cx="1936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6" name="Google Shape;4896;p101"/>
            <p:cNvSpPr txBox="1"/>
            <p:nvPr/>
          </p:nvSpPr>
          <p:spPr>
            <a:xfrm>
              <a:off x="1000125" y="3919538"/>
              <a:ext cx="127000"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4897" name="Google Shape;4897;p101"/>
            <p:cNvSpPr txBox="1"/>
            <p:nvPr/>
          </p:nvSpPr>
          <p:spPr>
            <a:xfrm>
              <a:off x="1052513" y="3919538"/>
              <a:ext cx="103187"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4898" name="Google Shape;4898;p101"/>
            <p:cNvSpPr txBox="1"/>
            <p:nvPr/>
          </p:nvSpPr>
          <p:spPr>
            <a:xfrm>
              <a:off x="1089025" y="3919538"/>
              <a:ext cx="160338"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899" name="Google Shape;4899;p101"/>
            <p:cNvSpPr txBox="1"/>
            <p:nvPr/>
          </p:nvSpPr>
          <p:spPr>
            <a:xfrm>
              <a:off x="1174750" y="3919538"/>
              <a:ext cx="1174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endParaRPr/>
            </a:p>
          </p:txBody>
        </p:sp>
        <p:sp>
          <p:nvSpPr>
            <p:cNvPr id="4900" name="Google Shape;4900;p101"/>
            <p:cNvSpPr txBox="1"/>
            <p:nvPr/>
          </p:nvSpPr>
          <p:spPr>
            <a:xfrm>
              <a:off x="1217613" y="3919538"/>
              <a:ext cx="103187"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4901" name="Google Shape;4901;p101"/>
            <p:cNvSpPr txBox="1"/>
            <p:nvPr/>
          </p:nvSpPr>
          <p:spPr>
            <a:xfrm>
              <a:off x="1254125" y="3919538"/>
              <a:ext cx="160338"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902" name="Google Shape;4902;p101"/>
            <p:cNvSpPr txBox="1"/>
            <p:nvPr/>
          </p:nvSpPr>
          <p:spPr>
            <a:xfrm>
              <a:off x="1339850" y="3919538"/>
              <a:ext cx="1555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a:t>
              </a:r>
              <a:endParaRPr/>
            </a:p>
          </p:txBody>
        </p:sp>
        <p:sp>
          <p:nvSpPr>
            <p:cNvPr id="4903" name="Google Shape;4903;p101"/>
            <p:cNvSpPr txBox="1"/>
            <p:nvPr/>
          </p:nvSpPr>
          <p:spPr>
            <a:xfrm>
              <a:off x="1419225" y="3919538"/>
              <a:ext cx="1174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4904" name="Google Shape;4904;p101"/>
            <p:cNvSpPr txBox="1"/>
            <p:nvPr/>
          </p:nvSpPr>
          <p:spPr>
            <a:xfrm>
              <a:off x="1462088" y="3919538"/>
              <a:ext cx="127000"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a:t>
              </a:r>
              <a:endParaRPr/>
            </a:p>
          </p:txBody>
        </p:sp>
        <p:sp>
          <p:nvSpPr>
            <p:cNvPr id="4905" name="Google Shape;4905;p101"/>
            <p:cNvSpPr txBox="1"/>
            <p:nvPr/>
          </p:nvSpPr>
          <p:spPr>
            <a:xfrm>
              <a:off x="1514475" y="3919538"/>
              <a:ext cx="160338"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u</a:t>
              </a:r>
              <a:endParaRPr/>
            </a:p>
          </p:txBody>
        </p:sp>
        <p:sp>
          <p:nvSpPr>
            <p:cNvPr id="4906" name="Google Shape;4906;p101"/>
            <p:cNvSpPr txBox="1"/>
            <p:nvPr/>
          </p:nvSpPr>
          <p:spPr>
            <a:xfrm>
              <a:off x="1603375" y="3919538"/>
              <a:ext cx="1555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a:t>
              </a:r>
              <a:endParaRPr/>
            </a:p>
          </p:txBody>
        </p:sp>
        <p:sp>
          <p:nvSpPr>
            <p:cNvPr id="4907" name="Google Shape;4907;p101"/>
            <p:cNvSpPr txBox="1"/>
            <p:nvPr/>
          </p:nvSpPr>
          <p:spPr>
            <a:xfrm>
              <a:off x="1679575" y="3919538"/>
              <a:ext cx="1174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a:t>
              </a:r>
              <a:endParaRPr/>
            </a:p>
          </p:txBody>
        </p:sp>
        <p:sp>
          <p:nvSpPr>
            <p:cNvPr id="4908" name="Google Shape;4908;p101"/>
            <p:cNvSpPr txBox="1"/>
            <p:nvPr/>
          </p:nvSpPr>
          <p:spPr>
            <a:xfrm>
              <a:off x="1725613" y="3919538"/>
              <a:ext cx="103187"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a:t>
              </a:r>
              <a:endParaRPr/>
            </a:p>
          </p:txBody>
        </p:sp>
        <p:sp>
          <p:nvSpPr>
            <p:cNvPr id="4909" name="Google Shape;4909;p101"/>
            <p:cNvSpPr txBox="1"/>
            <p:nvPr/>
          </p:nvSpPr>
          <p:spPr>
            <a:xfrm>
              <a:off x="1758950" y="3919538"/>
              <a:ext cx="1555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a:t>
              </a:r>
              <a:endParaRPr/>
            </a:p>
          </p:txBody>
        </p:sp>
        <p:sp>
          <p:nvSpPr>
            <p:cNvPr id="4910" name="Google Shape;4910;p101"/>
            <p:cNvSpPr txBox="1"/>
            <p:nvPr/>
          </p:nvSpPr>
          <p:spPr>
            <a:xfrm>
              <a:off x="1847850" y="3919538"/>
              <a:ext cx="160338"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n</a:t>
              </a:r>
              <a:endParaRPr/>
            </a:p>
          </p:txBody>
        </p:sp>
        <p:sp>
          <p:nvSpPr>
            <p:cNvPr id="4911" name="Google Shape;4911;p101"/>
            <p:cNvSpPr txBox="1"/>
            <p:nvPr/>
          </p:nvSpPr>
          <p:spPr>
            <a:xfrm>
              <a:off x="1933575" y="3919538"/>
              <a:ext cx="155575"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a:t>
              </a:r>
              <a:endParaRPr/>
            </a:p>
          </p:txBody>
        </p:sp>
        <p:sp>
          <p:nvSpPr>
            <p:cNvPr id="4912" name="Google Shape;4912;p101"/>
            <p:cNvSpPr txBox="1"/>
            <p:nvPr/>
          </p:nvSpPr>
          <p:spPr>
            <a:xfrm>
              <a:off x="2012950" y="3919538"/>
              <a:ext cx="127000" cy="2270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grpSp>
      <p:sp>
        <p:nvSpPr>
          <p:cNvPr id="4913" name="Google Shape;4913;p101"/>
          <p:cNvSpPr txBox="1"/>
          <p:nvPr/>
        </p:nvSpPr>
        <p:spPr>
          <a:xfrm>
            <a:off x="457200" y="6019800"/>
            <a:ext cx="84582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Delayed branch</a:t>
            </a:r>
            <a:r>
              <a:rPr b="1" i="0" lang="en-US" sz="1600" u="none">
                <a:solidFill>
                  <a:schemeClr val="dk1"/>
                </a:solidFill>
                <a:latin typeface="Courier New"/>
                <a:ea typeface="Courier New"/>
                <a:cs typeface="Courier New"/>
                <a:sym typeface="Courier New"/>
              </a:rPr>
              <a:t> beq</a:t>
            </a:r>
            <a:r>
              <a:rPr b="1" i="0" lang="en-US" sz="1600" u="none">
                <a:solidFill>
                  <a:schemeClr val="dk1"/>
                </a:solidFill>
                <a:latin typeface="Tahoma"/>
                <a:ea typeface="Tahoma"/>
                <a:cs typeface="Tahoma"/>
                <a:sym typeface="Tahoma"/>
              </a:rPr>
              <a:t> is followed by </a:t>
            </a:r>
            <a:r>
              <a:rPr b="1" i="0" lang="en-US" sz="1600" u="none">
                <a:solidFill>
                  <a:schemeClr val="dk1"/>
                </a:solidFill>
                <a:latin typeface="Courier New"/>
                <a:ea typeface="Courier New"/>
                <a:cs typeface="Courier New"/>
                <a:sym typeface="Courier New"/>
              </a:rPr>
              <a:t>add</a:t>
            </a:r>
            <a:r>
              <a:rPr b="1" i="0" lang="en-US" sz="1600" u="none">
                <a:solidFill>
                  <a:schemeClr val="dk1"/>
                </a:solidFill>
                <a:latin typeface="Tahoma"/>
                <a:ea typeface="Tahoma"/>
                <a:cs typeface="Tahoma"/>
                <a:sym typeface="Tahoma"/>
              </a:rPr>
              <a:t> that is independent of branch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 Datapath – Key Idea</a:t>
            </a:r>
            <a:endParaRPr/>
          </a:p>
        </p:txBody>
      </p:sp>
      <p:sp>
        <p:nvSpPr>
          <p:cNvPr id="841" name="Google Shape;841;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What happens if we break the execution into multiple cycles, but keep the extra hardware?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Answer: </a:t>
            </a:r>
            <a:r>
              <a:rPr b="0" i="0" lang="en-US" sz="2000" u="none">
                <a:solidFill>
                  <a:schemeClr val="dk1"/>
                </a:solidFill>
                <a:latin typeface="Times New Roman"/>
                <a:ea typeface="Times New Roman"/>
                <a:cs typeface="Times New Roman"/>
                <a:sym typeface="Times New Roman"/>
              </a:rPr>
              <a:t>We may be able to start executing a new instruction at each clock cycle  - </a:t>
            </a:r>
            <a:r>
              <a:rPr b="0" i="0" lang="en-US" sz="2000" u="none">
                <a:solidFill>
                  <a:schemeClr val="dk1"/>
                </a:solidFill>
                <a:latin typeface="Arial"/>
                <a:ea typeface="Arial"/>
                <a:cs typeface="Arial"/>
                <a:sym typeface="Arial"/>
              </a:rPr>
              <a:t>pipelining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we shall need </a:t>
            </a:r>
            <a:r>
              <a:rPr b="0" i="1" lang="en-US" sz="2400" u="none">
                <a:solidFill>
                  <a:schemeClr val="dk1"/>
                </a:solidFill>
                <a:latin typeface="Arial"/>
                <a:ea typeface="Arial"/>
                <a:cs typeface="Arial"/>
                <a:sym typeface="Arial"/>
              </a:rPr>
              <a:t>extra</a:t>
            </a:r>
            <a:r>
              <a:rPr b="0" i="0" lang="en-US" sz="2400" u="none">
                <a:solidFill>
                  <a:schemeClr val="dk1"/>
                </a:solidFill>
                <a:latin typeface="Arial"/>
                <a:ea typeface="Arial"/>
                <a:cs typeface="Arial"/>
                <a:sym typeface="Arial"/>
              </a:rPr>
              <a:t> registers to hold data between cycles – </a:t>
            </a:r>
            <a:r>
              <a:rPr b="0" i="1" lang="en-US" sz="2400" u="none">
                <a:solidFill>
                  <a:schemeClr val="dk1"/>
                </a:solidFill>
                <a:latin typeface="Arial"/>
                <a:ea typeface="Arial"/>
                <a:cs typeface="Arial"/>
                <a:sym typeface="Arial"/>
              </a:rPr>
              <a:t>pipeline registers</a:t>
            </a:r>
            <a:endParaRPr/>
          </a:p>
          <a:p>
            <a:pPr indent="-190500" lvl="0" marL="342900" rtl="0" algn="l">
              <a:lnSpc>
                <a:spcPct val="100000"/>
              </a:lnSpc>
              <a:spcBef>
                <a:spcPts val="480"/>
              </a:spcBef>
              <a:spcAft>
                <a:spcPts val="0"/>
              </a:spcAft>
              <a:buClr>
                <a:schemeClr val="dk1"/>
              </a:buClr>
              <a:buSzPts val="2400"/>
              <a:buFont typeface="Arial"/>
              <a:buNone/>
            </a:pPr>
            <a:r>
              <a:t/>
            </a:r>
            <a:endParaRPr b="0" i="1" sz="2400" u="none">
              <a:solidFill>
                <a:schemeClr val="dk1"/>
              </a:solidFill>
              <a:latin typeface="Arial"/>
              <a:ea typeface="Arial"/>
              <a:cs typeface="Arial"/>
              <a:sym typeface="Arial"/>
            </a:endParaRPr>
          </a:p>
          <a:p>
            <a:pPr indent="-190500" lvl="0" marL="342900" rtl="0" algn="l">
              <a:lnSpc>
                <a:spcPct val="100000"/>
              </a:lnSpc>
              <a:spcBef>
                <a:spcPts val="480"/>
              </a:spcBef>
              <a:spcAft>
                <a:spcPts val="0"/>
              </a:spcAft>
              <a:buClr>
                <a:schemeClr val="dk1"/>
              </a:buClr>
              <a:buSzPts val="2400"/>
              <a:buFont typeface="Arial"/>
              <a:buNone/>
            </a:pPr>
            <a:r>
              <a:t/>
            </a:r>
            <a:endParaRPr b="0" i="1"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0" i="1"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8" name="Shape 4918"/>
        <p:cNvGrpSpPr/>
        <p:nvPr/>
      </p:nvGrpSpPr>
      <p:grpSpPr>
        <a:xfrm>
          <a:off x="0" y="0"/>
          <a:ext cx="0" cy="0"/>
          <a:chOff x="0" y="0"/>
          <a:chExt cx="0" cy="0"/>
        </a:xfrm>
      </p:grpSpPr>
      <p:sp>
        <p:nvSpPr>
          <p:cNvPr id="4919" name="Google Shape;4919;p102"/>
          <p:cNvSpPr txBox="1"/>
          <p:nvPr/>
        </p:nvSpPr>
        <p:spPr>
          <a:xfrm>
            <a:off x="225425" y="312737"/>
            <a:ext cx="240506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20" name="Google Shape;4920;p102"/>
          <p:cNvSpPr txBox="1"/>
          <p:nvPr>
            <p:ph idx="1" type="body"/>
          </p:nvPr>
        </p:nvSpPr>
        <p:spPr>
          <a:xfrm>
            <a:off x="762000" y="1447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Problem with branches in the pipeline we have so far is that the </a:t>
            </a:r>
            <a:r>
              <a:rPr b="0" i="1" lang="en-US" sz="1800" u="none">
                <a:solidFill>
                  <a:schemeClr val="dk1"/>
                </a:solidFill>
                <a:latin typeface="Arial"/>
                <a:ea typeface="Arial"/>
                <a:cs typeface="Arial"/>
                <a:sym typeface="Arial"/>
              </a:rPr>
              <a:t>branch decision is not made till the MEM stage</a:t>
            </a:r>
            <a:r>
              <a:rPr b="0" i="0" lang="en-US" sz="1800" u="none">
                <a:solidFill>
                  <a:schemeClr val="dk1"/>
                </a:solidFill>
                <a:latin typeface="Arial"/>
                <a:ea typeface="Arial"/>
                <a:cs typeface="Arial"/>
                <a:sym typeface="Arial"/>
              </a:rPr>
              <a:t> – so </a:t>
            </a:r>
            <a:r>
              <a:rPr b="0" i="1" lang="en-US" sz="1800" u="none">
                <a:solidFill>
                  <a:schemeClr val="dk1"/>
                </a:solidFill>
                <a:latin typeface="Arial"/>
                <a:ea typeface="Arial"/>
                <a:cs typeface="Arial"/>
                <a:sym typeface="Arial"/>
              </a:rPr>
              <a:t>what instructions, if at all, should we insert into the pipeline following the branch instructions</a:t>
            </a:r>
            <a:r>
              <a:rPr b="0" i="0" lang="en-US" sz="1800" u="none">
                <a:solidFill>
                  <a:schemeClr val="dk1"/>
                </a:solidFill>
                <a:latin typeface="Arial"/>
                <a:ea typeface="Arial"/>
                <a:cs typeface="Arial"/>
                <a:sym typeface="Arial"/>
              </a:rPr>
              <a:t>?</a:t>
            </a:r>
            <a:endParaRPr/>
          </a:p>
          <a:p>
            <a:pPr indent="-228600" lvl="0" marL="342900" rtl="0" algn="l">
              <a:lnSpc>
                <a:spcPct val="9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342900" lvl="0" marL="3429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Possible solution: </a:t>
            </a:r>
            <a:r>
              <a:rPr b="0" i="1" lang="en-US" sz="1800" u="none">
                <a:solidFill>
                  <a:schemeClr val="dk1"/>
                </a:solidFill>
                <a:latin typeface="Arial"/>
                <a:ea typeface="Arial"/>
                <a:cs typeface="Arial"/>
                <a:sym typeface="Arial"/>
              </a:rPr>
              <a:t>stall </a:t>
            </a:r>
            <a:r>
              <a:rPr b="0" i="0" lang="en-US" sz="1800" u="none">
                <a:solidFill>
                  <a:schemeClr val="dk1"/>
                </a:solidFill>
                <a:latin typeface="Arial"/>
                <a:ea typeface="Arial"/>
                <a:cs typeface="Arial"/>
                <a:sym typeface="Arial"/>
              </a:rPr>
              <a:t>the pipeline till branch decision is known</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not efficient, slow the pipeline significantly!</a:t>
            </a:r>
            <a:endParaRPr/>
          </a:p>
          <a:p>
            <a:pPr indent="-184150" lvl="1" marL="74295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Another solution: </a:t>
            </a:r>
            <a:r>
              <a:rPr b="0" i="1" lang="en-US" sz="1800" u="none">
                <a:solidFill>
                  <a:schemeClr val="dk1"/>
                </a:solidFill>
                <a:latin typeface="Arial"/>
                <a:ea typeface="Arial"/>
                <a:cs typeface="Arial"/>
                <a:sym typeface="Arial"/>
              </a:rPr>
              <a:t>predict</a:t>
            </a:r>
            <a:r>
              <a:rPr b="0" i="0" lang="en-US" sz="1800" u="none">
                <a:solidFill>
                  <a:schemeClr val="dk1"/>
                </a:solidFill>
                <a:latin typeface="Arial"/>
                <a:ea typeface="Arial"/>
                <a:cs typeface="Arial"/>
                <a:sym typeface="Arial"/>
              </a:rPr>
              <a:t> the branch outcome</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e.g., always predict </a:t>
            </a:r>
            <a:r>
              <a:rPr b="0" i="1" lang="en-US" sz="1600" u="none">
                <a:solidFill>
                  <a:schemeClr val="dk1"/>
                </a:solidFill>
                <a:latin typeface="Arial"/>
                <a:ea typeface="Arial"/>
                <a:cs typeface="Arial"/>
                <a:sym typeface="Arial"/>
              </a:rPr>
              <a:t>branch-not-taken – continue with next sequential instructions</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if the prediction is wrong have to </a:t>
            </a:r>
            <a:r>
              <a:rPr b="0" i="1" lang="en-US" sz="1600" u="none">
                <a:solidFill>
                  <a:schemeClr val="dk1"/>
                </a:solidFill>
                <a:latin typeface="Arial"/>
                <a:ea typeface="Arial"/>
                <a:cs typeface="Arial"/>
                <a:sym typeface="Arial"/>
              </a:rPr>
              <a:t>flush </a:t>
            </a:r>
            <a:r>
              <a:rPr b="0" i="0" lang="en-US" sz="1600" u="none">
                <a:solidFill>
                  <a:schemeClr val="dk1"/>
                </a:solidFill>
                <a:latin typeface="Arial"/>
                <a:ea typeface="Arial"/>
                <a:cs typeface="Arial"/>
                <a:sym typeface="Arial"/>
              </a:rPr>
              <a:t>the pipeline behind the branch – discard instructions already fetched or decoded – and </a:t>
            </a:r>
            <a:r>
              <a:rPr b="0" i="1" lang="en-US" sz="1600" u="none">
                <a:solidFill>
                  <a:schemeClr val="dk1"/>
                </a:solidFill>
                <a:latin typeface="Arial"/>
                <a:ea typeface="Arial"/>
                <a:cs typeface="Arial"/>
                <a:sym typeface="Arial"/>
              </a:rPr>
              <a:t>continue execution at the branch target</a:t>
            </a:r>
            <a:endParaRPr/>
          </a:p>
          <a:p>
            <a:pPr indent="-184150" lvl="1" marL="742950" rtl="0" algn="l">
              <a:lnSpc>
                <a:spcPct val="90000"/>
              </a:lnSpc>
              <a:spcBef>
                <a:spcPts val="320"/>
              </a:spcBef>
              <a:spcAft>
                <a:spcPts val="0"/>
              </a:spcAft>
              <a:buClr>
                <a:schemeClr val="dk1"/>
              </a:buClr>
              <a:buSzPts val="1600"/>
              <a:buFont typeface="Arial"/>
              <a:buNone/>
            </a:pPr>
            <a:r>
              <a:t/>
            </a:r>
            <a:endParaRPr b="0" i="1"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1" i="1" lang="en-US" sz="2400" u="none">
                <a:solidFill>
                  <a:schemeClr val="dk1"/>
                </a:solidFill>
                <a:latin typeface="Arial"/>
                <a:ea typeface="Arial"/>
                <a:cs typeface="Arial"/>
                <a:sym typeface="Arial"/>
              </a:rPr>
              <a:t>Is there any other OPTIMAL solution?</a:t>
            </a:r>
            <a:endParaRPr/>
          </a:p>
        </p:txBody>
      </p:sp>
      <p:sp>
        <p:nvSpPr>
          <p:cNvPr id="4921" name="Google Shape;4921;p102"/>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Control (or Branch) Hazards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5" name="Shape 4925"/>
        <p:cNvGrpSpPr/>
        <p:nvPr/>
      </p:nvGrpSpPr>
      <p:grpSpPr>
        <a:xfrm>
          <a:off x="0" y="0"/>
          <a:ext cx="0" cy="0"/>
          <a:chOff x="0" y="0"/>
          <a:chExt cx="0" cy="0"/>
        </a:xfrm>
      </p:grpSpPr>
      <p:sp>
        <p:nvSpPr>
          <p:cNvPr id="4926" name="Google Shape;4926;p10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Predicting Branch-not-taken:</a:t>
            </a:r>
            <a:br>
              <a:rPr b="0" i="0" lang="en-US" sz="3600" u="none">
                <a:solidFill>
                  <a:schemeClr val="dk2"/>
                </a:solidFill>
                <a:latin typeface="Arial"/>
                <a:ea typeface="Arial"/>
                <a:cs typeface="Arial"/>
                <a:sym typeface="Arial"/>
              </a:rPr>
            </a:br>
            <a:r>
              <a:rPr b="0" i="0" lang="en-US" sz="3600" u="none">
                <a:solidFill>
                  <a:schemeClr val="dk2"/>
                </a:solidFill>
                <a:latin typeface="Arial"/>
                <a:ea typeface="Arial"/>
                <a:cs typeface="Arial"/>
                <a:sym typeface="Arial"/>
              </a:rPr>
              <a:t>Misprediction delay</a:t>
            </a:r>
            <a:endParaRPr/>
          </a:p>
        </p:txBody>
      </p:sp>
      <p:pic>
        <p:nvPicPr>
          <p:cNvPr id="4927" name="Google Shape;4927;p103"/>
          <p:cNvPicPr preferRelativeResize="0"/>
          <p:nvPr>
            <p:ph idx="1" type="body"/>
          </p:nvPr>
        </p:nvPicPr>
        <p:blipFill rotWithShape="1">
          <a:blip r:embed="rId3">
            <a:alphaModFix/>
          </a:blip>
          <a:srcRect b="0" l="0" r="0" t="0"/>
          <a:stretch/>
        </p:blipFill>
        <p:spPr>
          <a:xfrm>
            <a:off x="1219200" y="1828800"/>
            <a:ext cx="7018337" cy="3922712"/>
          </a:xfrm>
          <a:prstGeom prst="rect">
            <a:avLst/>
          </a:prstGeom>
          <a:noFill/>
          <a:ln>
            <a:noFill/>
          </a:ln>
        </p:spPr>
      </p:pic>
      <p:sp>
        <p:nvSpPr>
          <p:cNvPr id="4928" name="Google Shape;4928;p103"/>
          <p:cNvSpPr txBox="1"/>
          <p:nvPr/>
        </p:nvSpPr>
        <p:spPr>
          <a:xfrm>
            <a:off x="1066800" y="5715000"/>
            <a:ext cx="7437437"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The outcome of branch taken (prediction wrong) is decided only when </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beq </a:t>
            </a:r>
            <a:r>
              <a:rPr b="1" i="0" lang="en-US" sz="1600" u="none">
                <a:solidFill>
                  <a:schemeClr val="dk1"/>
                </a:solidFill>
                <a:latin typeface="Tahoma"/>
                <a:ea typeface="Tahoma"/>
                <a:cs typeface="Tahoma"/>
                <a:sym typeface="Tahoma"/>
              </a:rPr>
              <a:t>is in the MEM stage, so the following three sequential instructions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already in the pipeline have to be flushed and execution resumes at </a:t>
            </a:r>
            <a:r>
              <a:rPr b="1" i="0" lang="en-US" sz="1600" u="none">
                <a:solidFill>
                  <a:schemeClr val="dk1"/>
                </a:solidFill>
                <a:latin typeface="Courier New"/>
                <a:ea typeface="Courier New"/>
                <a:cs typeface="Courier New"/>
                <a:sym typeface="Courier New"/>
              </a:rPr>
              <a:t>lw</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2" name="Shape 4932"/>
        <p:cNvGrpSpPr/>
        <p:nvPr/>
      </p:nvGrpSpPr>
      <p:grpSpPr>
        <a:xfrm>
          <a:off x="0" y="0"/>
          <a:ext cx="0" cy="0"/>
          <a:chOff x="0" y="0"/>
          <a:chExt cx="0" cy="0"/>
        </a:xfrm>
      </p:grpSpPr>
      <p:sp>
        <p:nvSpPr>
          <p:cNvPr id="4933" name="Google Shape;4933;p10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Optimizing the Pipeline to Reduce Branch Delay</a:t>
            </a:r>
            <a:endParaRPr/>
          </a:p>
        </p:txBody>
      </p:sp>
      <p:sp>
        <p:nvSpPr>
          <p:cNvPr id="4934" name="Google Shape;4934;p104"/>
          <p:cNvSpPr txBox="1"/>
          <p:nvPr>
            <p:ph idx="1" type="body"/>
          </p:nvPr>
        </p:nvSpPr>
        <p:spPr>
          <a:xfrm>
            <a:off x="801687" y="1752600"/>
            <a:ext cx="8037512" cy="484028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000"/>
              <a:buFont typeface="Arial"/>
              <a:buChar char="•"/>
            </a:pPr>
            <a:r>
              <a:rPr b="0" i="1" lang="en-US" sz="2000" u="none">
                <a:solidFill>
                  <a:srgbClr val="C00000"/>
                </a:solidFill>
                <a:latin typeface="Arial"/>
                <a:ea typeface="Arial"/>
                <a:cs typeface="Arial"/>
                <a:sym typeface="Arial"/>
              </a:rPr>
              <a:t>Move the branch decision</a:t>
            </a:r>
            <a:r>
              <a:rPr b="0" i="0" lang="en-US" sz="2000" u="none">
                <a:solidFill>
                  <a:srgbClr val="C00000"/>
                </a:solidFill>
                <a:latin typeface="Arial"/>
                <a:ea typeface="Arial"/>
                <a:cs typeface="Arial"/>
                <a:sym typeface="Arial"/>
              </a:rPr>
              <a:t> from the MEM stage (as in our current pipeline) </a:t>
            </a:r>
            <a:r>
              <a:rPr b="0" i="1" lang="en-US" sz="2000" u="none">
                <a:solidFill>
                  <a:srgbClr val="C00000"/>
                </a:solidFill>
                <a:latin typeface="Arial"/>
                <a:ea typeface="Arial"/>
                <a:cs typeface="Arial"/>
                <a:sym typeface="Arial"/>
              </a:rPr>
              <a:t>earlier to the ID stage</a:t>
            </a:r>
            <a:endParaRPr/>
          </a:p>
          <a:p>
            <a:pPr indent="-285750" lvl="1" marL="742950" rtl="0" algn="just">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calculating the branch target address</a:t>
            </a:r>
            <a:r>
              <a:rPr b="0" i="0" lang="en-US" sz="1800" u="none">
                <a:solidFill>
                  <a:schemeClr val="dk1"/>
                </a:solidFill>
                <a:latin typeface="Arial"/>
                <a:ea typeface="Arial"/>
                <a:cs typeface="Arial"/>
                <a:sym typeface="Arial"/>
              </a:rPr>
              <a:t> involves moving the branch adder from the MEM stage to the ID stage – inputs to this adder, the PC value and the immediate fields are already available in the IF/ID pipeline register</a:t>
            </a:r>
            <a:endParaRPr/>
          </a:p>
          <a:p>
            <a:pPr indent="-285750" lvl="1" marL="742950" rtl="0" algn="just">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calculating the branch decision</a:t>
            </a:r>
            <a:r>
              <a:rPr b="0" i="0" lang="en-US" sz="1800" u="none">
                <a:solidFill>
                  <a:schemeClr val="dk1"/>
                </a:solidFill>
                <a:latin typeface="Arial"/>
                <a:ea typeface="Arial"/>
                <a:cs typeface="Arial"/>
                <a:sym typeface="Arial"/>
              </a:rPr>
              <a:t> is efficiently done, e.g., for equality test, by XORing respective bits and then ORing all the results and inverting, rather than using the ALU to subtract and then test for zero (when there is a carry delay)</a:t>
            </a:r>
            <a:endParaRPr/>
          </a:p>
          <a:p>
            <a:pPr indent="-228600" lvl="2" marL="1143000" rtl="0" algn="just">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with the more efficient equality test we can put it in the ID stage without significantly lengthening this stage – remember an objective of pipeline design is to keep pipeline stages balanced</a:t>
            </a:r>
            <a:endParaRPr/>
          </a:p>
          <a:p>
            <a:pPr indent="-285750" lvl="1" marL="742950" rtl="0" algn="just">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we must correspondingly make additions to the forwarding and hazard detection units</a:t>
            </a:r>
            <a:r>
              <a:rPr b="0" i="0" lang="en-US" sz="1800" u="none">
                <a:solidFill>
                  <a:schemeClr val="dk1"/>
                </a:solidFill>
                <a:latin typeface="Arial"/>
                <a:ea typeface="Arial"/>
                <a:cs typeface="Arial"/>
                <a:sym typeface="Arial"/>
              </a:rPr>
              <a:t> to forward to or stall the branch at the ID stage in case the branch decision depends on an earlier result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8" name="Shape 4938"/>
        <p:cNvGrpSpPr/>
        <p:nvPr/>
      </p:nvGrpSpPr>
      <p:grpSpPr>
        <a:xfrm>
          <a:off x="0" y="0"/>
          <a:ext cx="0" cy="0"/>
          <a:chOff x="0" y="0"/>
          <a:chExt cx="0" cy="0"/>
        </a:xfrm>
      </p:grpSpPr>
      <p:sp>
        <p:nvSpPr>
          <p:cNvPr id="4939" name="Google Shape;4939;p1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Flushing on Misprediction</a:t>
            </a:r>
            <a:endParaRPr/>
          </a:p>
        </p:txBody>
      </p:sp>
      <p:sp>
        <p:nvSpPr>
          <p:cNvPr id="4940" name="Google Shape;4940;p105"/>
          <p:cNvSpPr txBox="1"/>
          <p:nvPr>
            <p:ph idx="1" type="body"/>
          </p:nvPr>
        </p:nvSpPr>
        <p:spPr>
          <a:xfrm>
            <a:off x="457200" y="1600200"/>
            <a:ext cx="80264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Same strategy as for stalling on load-use data hazard…</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Zero out all the control values (or the instruction itself) in pipeline registers for the instructions following the branch that are already in the pipeline – effectively turning them into </a:t>
            </a:r>
            <a:r>
              <a:rPr b="0" i="0" lang="en-US" sz="1800" u="none">
                <a:solidFill>
                  <a:schemeClr val="dk1"/>
                </a:solidFill>
                <a:latin typeface="Courier New"/>
                <a:ea typeface="Courier New"/>
                <a:cs typeface="Courier New"/>
                <a:sym typeface="Courier New"/>
              </a:rPr>
              <a:t>nop</a:t>
            </a:r>
            <a:r>
              <a:rPr b="0" i="0" lang="en-US" sz="1800" u="none">
                <a:solidFill>
                  <a:schemeClr val="dk1"/>
                </a:solidFill>
                <a:latin typeface="Arial"/>
                <a:ea typeface="Arial"/>
                <a:cs typeface="Arial"/>
                <a:sym typeface="Arial"/>
              </a:rPr>
              <a:t>s – so they are flushed</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in the optimized pipeline, with branch decision made in the ID stage, we have to flush only one instruction in the IF stage – the branch delay penalty is then only one clock cycle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4" name="Shape 4944"/>
        <p:cNvGrpSpPr/>
        <p:nvPr/>
      </p:nvGrpSpPr>
      <p:grpSpPr>
        <a:xfrm>
          <a:off x="0" y="0"/>
          <a:ext cx="0" cy="0"/>
          <a:chOff x="0" y="0"/>
          <a:chExt cx="0" cy="0"/>
        </a:xfrm>
      </p:grpSpPr>
      <p:sp>
        <p:nvSpPr>
          <p:cNvPr id="4945" name="Google Shape;4945;p106"/>
          <p:cNvSpPr txBox="1"/>
          <p:nvPr>
            <p:ph type="title"/>
          </p:nvPr>
        </p:nvSpPr>
        <p:spPr>
          <a:xfrm>
            <a:off x="609600" y="-304800"/>
            <a:ext cx="79454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Optimized Datapath for Branch</a:t>
            </a:r>
            <a:endParaRPr/>
          </a:p>
        </p:txBody>
      </p:sp>
      <p:sp>
        <p:nvSpPr>
          <p:cNvPr id="4946" name="Google Shape;4946;p10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descr="F0651" id="4947" name="Google Shape;4947;p106"/>
          <p:cNvPicPr preferRelativeResize="0"/>
          <p:nvPr/>
        </p:nvPicPr>
        <p:blipFill rotWithShape="1">
          <a:blip r:embed="rId3">
            <a:alphaModFix/>
          </a:blip>
          <a:srcRect b="0" l="0" r="0" t="0"/>
          <a:stretch/>
        </p:blipFill>
        <p:spPr>
          <a:xfrm>
            <a:off x="533400" y="779462"/>
            <a:ext cx="8382000" cy="5316537"/>
          </a:xfrm>
          <a:prstGeom prst="rect">
            <a:avLst/>
          </a:prstGeom>
          <a:noFill/>
          <a:ln>
            <a:noFill/>
          </a:ln>
        </p:spPr>
      </p:pic>
      <p:sp>
        <p:nvSpPr>
          <p:cNvPr id="4948" name="Google Shape;4948;p106"/>
          <p:cNvSpPr txBox="1"/>
          <p:nvPr/>
        </p:nvSpPr>
        <p:spPr>
          <a:xfrm>
            <a:off x="381000" y="6048375"/>
            <a:ext cx="86868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Branch decision is moved from the MEM stage to the ID stage – simplified drawing not showing enhancements to the forwarding and hazard detection units</a:t>
            </a:r>
            <a:endParaRPr/>
          </a:p>
        </p:txBody>
      </p:sp>
      <p:sp>
        <p:nvSpPr>
          <p:cNvPr id="4949" name="Google Shape;4949;p106"/>
          <p:cNvSpPr txBox="1"/>
          <p:nvPr/>
        </p:nvSpPr>
        <p:spPr>
          <a:xfrm>
            <a:off x="5029200" y="1066800"/>
            <a:ext cx="38862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IF.Flush control zeros out the instruction in the IF/ID </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pipeline register (which follows the branch)</a:t>
            </a:r>
            <a:endParaRPr/>
          </a:p>
        </p:txBody>
      </p:sp>
      <p:sp>
        <p:nvSpPr>
          <p:cNvPr id="4950" name="Google Shape;4950;p106"/>
          <p:cNvSpPr/>
          <p:nvPr/>
        </p:nvSpPr>
        <p:spPr>
          <a:xfrm>
            <a:off x="990600" y="914400"/>
            <a:ext cx="4038600" cy="533400"/>
          </a:xfrm>
          <a:custGeom>
            <a:rect b="b" l="l" r="r" t="t"/>
            <a:pathLst>
              <a:path extrusionOk="0" h="336" w="2544">
                <a:moveTo>
                  <a:pt x="2544" y="336"/>
                </a:moveTo>
                <a:cubicBezTo>
                  <a:pt x="1844" y="268"/>
                  <a:pt x="1144" y="200"/>
                  <a:pt x="720" y="144"/>
                </a:cubicBezTo>
                <a:cubicBezTo>
                  <a:pt x="296" y="88"/>
                  <a:pt x="148" y="44"/>
                  <a:pt x="0"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4" name="Shape 4954"/>
        <p:cNvGrpSpPr/>
        <p:nvPr/>
      </p:nvGrpSpPr>
      <p:grpSpPr>
        <a:xfrm>
          <a:off x="0" y="0"/>
          <a:ext cx="0" cy="0"/>
          <a:chOff x="0" y="0"/>
          <a:chExt cx="0" cy="0"/>
        </a:xfrm>
      </p:grpSpPr>
      <p:pic>
        <p:nvPicPr>
          <p:cNvPr descr="F0652" id="4955" name="Google Shape;4955;p107"/>
          <p:cNvPicPr preferRelativeResize="0"/>
          <p:nvPr/>
        </p:nvPicPr>
        <p:blipFill rotWithShape="1">
          <a:blip r:embed="rId3">
            <a:alphaModFix/>
          </a:blip>
          <a:srcRect b="0" l="0" r="0" t="0"/>
          <a:stretch/>
        </p:blipFill>
        <p:spPr>
          <a:xfrm>
            <a:off x="3657600" y="258762"/>
            <a:ext cx="4611687" cy="6340475"/>
          </a:xfrm>
          <a:prstGeom prst="rect">
            <a:avLst/>
          </a:prstGeom>
          <a:noFill/>
          <a:ln>
            <a:noFill/>
          </a:ln>
        </p:spPr>
      </p:pic>
      <p:sp>
        <p:nvSpPr>
          <p:cNvPr id="4956" name="Google Shape;4956;p107"/>
          <p:cNvSpPr txBox="1"/>
          <p:nvPr>
            <p:ph type="title"/>
          </p:nvPr>
        </p:nvSpPr>
        <p:spPr>
          <a:xfrm>
            <a:off x="609600" y="533400"/>
            <a:ext cx="3048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Pipelined</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Branch</a:t>
            </a:r>
            <a:endParaRPr/>
          </a:p>
        </p:txBody>
      </p:sp>
      <p:sp>
        <p:nvSpPr>
          <p:cNvPr id="4957" name="Google Shape;4957;p107"/>
          <p:cNvSpPr txBox="1"/>
          <p:nvPr>
            <p:ph idx="1" type="body"/>
          </p:nvPr>
        </p:nvSpPr>
        <p:spPr>
          <a:xfrm>
            <a:off x="457200" y="2209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Execution</a:t>
            </a:r>
            <a:endParaRPr/>
          </a:p>
          <a:p>
            <a:pPr indent="-342900" lvl="0" marL="34290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example:</a:t>
            </a:r>
            <a:endParaRPr/>
          </a:p>
        </p:txBody>
      </p:sp>
      <p:sp>
        <p:nvSpPr>
          <p:cNvPr id="4958" name="Google Shape;4958;p107"/>
          <p:cNvSpPr txBox="1"/>
          <p:nvPr/>
        </p:nvSpPr>
        <p:spPr>
          <a:xfrm>
            <a:off x="434975" y="3149600"/>
            <a:ext cx="2384425" cy="21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36 sub $10, $4, $8</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40 beq $1,  $3,  7</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44 and $12  $2, $5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48 or  $13  $2, $6</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52 add $14, $4, $2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56 slt $15, $6, $7</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72 lw  $4,  50($7)</a:t>
            </a:r>
            <a:endParaRPr/>
          </a:p>
        </p:txBody>
      </p:sp>
      <p:sp>
        <p:nvSpPr>
          <p:cNvPr id="4959" name="Google Shape;4959;p107"/>
          <p:cNvSpPr txBox="1"/>
          <p:nvPr/>
        </p:nvSpPr>
        <p:spPr>
          <a:xfrm>
            <a:off x="2855912" y="617220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4 </a:t>
            </a:r>
            <a:endParaRPr/>
          </a:p>
        </p:txBody>
      </p:sp>
      <p:sp>
        <p:nvSpPr>
          <p:cNvPr id="4960" name="Google Shape;4960;p107"/>
          <p:cNvSpPr txBox="1"/>
          <p:nvPr/>
        </p:nvSpPr>
        <p:spPr>
          <a:xfrm>
            <a:off x="2855912" y="2971800"/>
            <a:ext cx="15636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Clock cycle 3 </a:t>
            </a:r>
            <a:endParaRPr/>
          </a:p>
        </p:txBody>
      </p:sp>
      <p:sp>
        <p:nvSpPr>
          <p:cNvPr id="4961" name="Google Shape;4961;p107"/>
          <p:cNvSpPr txBox="1"/>
          <p:nvPr/>
        </p:nvSpPr>
        <p:spPr>
          <a:xfrm>
            <a:off x="457200" y="5334000"/>
            <a:ext cx="2935287" cy="82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Optimized pipeline with</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only one bubble as a result</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of the taken branch</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5" name="Shape 4965"/>
        <p:cNvGrpSpPr/>
        <p:nvPr/>
      </p:nvGrpSpPr>
      <p:grpSpPr>
        <a:xfrm>
          <a:off x="0" y="0"/>
          <a:ext cx="0" cy="0"/>
          <a:chOff x="0" y="0"/>
          <a:chExt cx="0" cy="0"/>
        </a:xfrm>
      </p:grpSpPr>
      <p:sp>
        <p:nvSpPr>
          <p:cNvPr id="4966" name="Google Shape;4966;p108"/>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Pipelining Advantages</a:t>
            </a:r>
            <a:endParaRPr/>
          </a:p>
        </p:txBody>
      </p:sp>
      <p:sp>
        <p:nvSpPr>
          <p:cNvPr id="4967" name="Google Shape;4967;p108"/>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Higher maximum throughput</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Higher utilization of CPU resources</a:t>
            </a:r>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But, more hardware needed, perhaps complex control</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1" name="Shape 4971"/>
        <p:cNvGrpSpPr/>
        <p:nvPr/>
      </p:nvGrpSpPr>
      <p:grpSpPr>
        <a:xfrm>
          <a:off x="0" y="0"/>
          <a:ext cx="0" cy="0"/>
          <a:chOff x="0" y="0"/>
          <a:chExt cx="0" cy="0"/>
        </a:xfrm>
      </p:grpSpPr>
      <p:sp>
        <p:nvSpPr>
          <p:cNvPr id="4972" name="Google Shape;4972;p109"/>
          <p:cNvSpPr txBox="1"/>
          <p:nvPr>
            <p:ph type="title"/>
          </p:nvPr>
        </p:nvSpPr>
        <p:spPr>
          <a:xfrm>
            <a:off x="457200" y="274637"/>
            <a:ext cx="8229600" cy="917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Pipelining Exercise</a:t>
            </a:r>
            <a:endParaRPr/>
          </a:p>
        </p:txBody>
      </p:sp>
      <p:sp>
        <p:nvSpPr>
          <p:cNvPr id="4973" name="Google Shape;4973;p109"/>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Consider the following MIPS assembly code:</a:t>
            </a:r>
            <a:endParaRPr/>
          </a:p>
          <a:p>
            <a:pPr indent="0" lvl="1" marL="461962"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add $3, $2, $3</a:t>
            </a:r>
            <a:endParaRPr/>
          </a:p>
          <a:p>
            <a:pPr indent="0" lvl="1" marL="461962" rtl="0" algn="l">
              <a:lnSpc>
                <a:spcPct val="100000"/>
              </a:lnSpc>
              <a:spcBef>
                <a:spcPts val="9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lw $4, 100($3) </a:t>
            </a:r>
            <a:endParaRPr/>
          </a:p>
          <a:p>
            <a:pPr indent="0" lvl="1" marL="461962" rtl="0" algn="l">
              <a:lnSpc>
                <a:spcPct val="100000"/>
              </a:lnSpc>
              <a:spcBef>
                <a:spcPts val="9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sub $7, $6, $2</a:t>
            </a:r>
            <a:endParaRPr/>
          </a:p>
          <a:p>
            <a:pPr indent="0" lvl="1" marL="461962" rtl="0" algn="l">
              <a:lnSpc>
                <a:spcPct val="100000"/>
              </a:lnSpc>
              <a:spcBef>
                <a:spcPts val="9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xor $6, $4, $3</a:t>
            </a:r>
            <a:endParaRPr/>
          </a:p>
          <a:p>
            <a:pPr indent="0" lvl="1" marL="461962" rtl="0" algn="l">
              <a:lnSpc>
                <a:spcPct val="100000"/>
              </a:lnSpc>
              <a:spcBef>
                <a:spcPts val="9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rtl="0" algn="l">
              <a:lnSpc>
                <a:spcPct val="100000"/>
              </a:lnSpc>
              <a:spcBef>
                <a:spcPts val="9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Assume there is no forwarding or stalling circuitry in a pipelined processor that uses the standard 5-stages (IF, ID, EX, Mem, WB). Instead, we will require the compiler to add no-ops to the code to ensure correct execution. (Assume that if the processor reads and writes to the same register in a given cycle, the value read out will be the new value that is written in.) </a:t>
            </a:r>
            <a:endParaRPr/>
          </a:p>
          <a:p>
            <a:pPr indent="0" lvl="0" marL="0" rtl="0" algn="l">
              <a:lnSpc>
                <a:spcPct val="100000"/>
              </a:lnSpc>
              <a:spcBef>
                <a:spcPts val="45"/>
              </a:spcBef>
              <a:spcAft>
                <a:spcPts val="0"/>
              </a:spcAft>
              <a:buClr>
                <a:schemeClr val="dk1"/>
              </a:buClr>
              <a:buSzPts val="900"/>
              <a:buFont typeface="Arial"/>
              <a:buNone/>
            </a:pPr>
            <a:r>
              <a:t/>
            </a:r>
            <a:endParaRPr b="0" i="0" sz="900" u="none">
              <a:solidFill>
                <a:schemeClr val="dk1"/>
              </a:solidFill>
              <a:latin typeface="Arial"/>
              <a:ea typeface="Arial"/>
              <a:cs typeface="Arial"/>
              <a:sym typeface="Arial"/>
            </a:endParaRPr>
          </a:p>
          <a:p>
            <a:pPr indent="-114300" lvl="0" marL="0" rtl="0" algn="l">
              <a:lnSpc>
                <a:spcPct val="100000"/>
              </a:lnSpc>
              <a:spcBef>
                <a:spcPts val="36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Rewrite the code to include the no-ops that are needed. Do not change the order of the four statements. Use as few no-ops as possible. </a:t>
            </a:r>
            <a:endParaRPr/>
          </a:p>
          <a:p>
            <a:pPr indent="0" lvl="0" marL="0" rtl="0" algn="l">
              <a:lnSpc>
                <a:spcPct val="100000"/>
              </a:lnSpc>
              <a:spcBef>
                <a:spcPts val="180"/>
              </a:spcBef>
              <a:spcAft>
                <a:spcPts val="0"/>
              </a:spcAft>
              <a:buClr>
                <a:schemeClr val="dk1"/>
              </a:buClr>
              <a:buSzPts val="900"/>
              <a:buFont typeface="Arial"/>
              <a:buNone/>
            </a:pPr>
            <a:r>
              <a:t/>
            </a:r>
            <a:endParaRPr b="0" i="0" sz="900" u="none">
              <a:solidFill>
                <a:schemeClr val="dk1"/>
              </a:solidFill>
              <a:latin typeface="Arial"/>
              <a:ea typeface="Arial"/>
              <a:cs typeface="Arial"/>
              <a:sym typeface="Arial"/>
            </a:endParaRPr>
          </a:p>
          <a:p>
            <a:pPr indent="-114300" lvl="0" marL="0" rtl="0" algn="l">
              <a:lnSpc>
                <a:spcPct val="100000"/>
              </a:lnSpc>
              <a:spcBef>
                <a:spcPts val="36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Suppose the complier is allowed to change the order of the four statements, provided it doesn’t change the final answer. Is it possible to reduce the number of no-ops needed? Why or why not?  </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7" name="Shape 4977"/>
        <p:cNvGrpSpPr/>
        <p:nvPr/>
      </p:nvGrpSpPr>
      <p:grpSpPr>
        <a:xfrm>
          <a:off x="0" y="0"/>
          <a:ext cx="0" cy="0"/>
          <a:chOff x="0" y="0"/>
          <a:chExt cx="0" cy="0"/>
        </a:xfrm>
      </p:grpSpPr>
      <p:sp>
        <p:nvSpPr>
          <p:cNvPr id="4978" name="Google Shape;4978;p1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Tutorial Question</a:t>
            </a:r>
            <a:endParaRPr/>
          </a:p>
        </p:txBody>
      </p:sp>
      <p:sp>
        <p:nvSpPr>
          <p:cNvPr id="4979" name="Google Shape;4979;p110"/>
          <p:cNvSpPr txBox="1"/>
          <p:nvPr>
            <p:ph idx="1" type="body"/>
          </p:nvPr>
        </p:nvSpPr>
        <p:spPr>
          <a:xfrm>
            <a:off x="381000" y="1600200"/>
            <a:ext cx="8229600" cy="4525962"/>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9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Draw an execution diagram that shows where forwarding and stalling would take place, if any.</a:t>
            </a:r>
            <a:endParaRPr/>
          </a:p>
          <a:p>
            <a:pPr indent="0" lvl="0" marL="0" rtl="0" algn="l">
              <a:lnSpc>
                <a:spcPct val="90000"/>
              </a:lnSpc>
              <a:spcBef>
                <a:spcPts val="24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add $6,$5,$2</a:t>
            </a:r>
            <a:endParaRPr/>
          </a:p>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lw $7,0($6)</a:t>
            </a:r>
            <a:endParaRPr/>
          </a:p>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addi $7,$7,10</a:t>
            </a:r>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a:t>
            </a:r>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add $6,$4,$2</a:t>
            </a:r>
            <a:endParaRPr/>
          </a:p>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sw $7,0($6)</a:t>
            </a:r>
            <a:endParaRPr/>
          </a:p>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addi $2,$2,4</a:t>
            </a:r>
            <a:endParaRPr/>
          </a:p>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blt $2,$3,loop</a:t>
            </a:r>
            <a:endParaRPr/>
          </a:p>
          <a:p>
            <a:pPr indent="0" lvl="0" marL="0" rtl="0" algn="l">
              <a:lnSpc>
                <a:spcPct val="70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0" lvl="0" marL="0" rtl="0" algn="l">
              <a:lnSpc>
                <a:spcPct val="7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add $6,$5,$2</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3" name="Shape 4983"/>
        <p:cNvGrpSpPr/>
        <p:nvPr/>
      </p:nvGrpSpPr>
      <p:grpSpPr>
        <a:xfrm>
          <a:off x="0" y="0"/>
          <a:ext cx="0" cy="0"/>
          <a:chOff x="0" y="0"/>
          <a:chExt cx="0" cy="0"/>
        </a:xfrm>
      </p:grpSpPr>
      <p:sp>
        <p:nvSpPr>
          <p:cNvPr id="4984" name="Google Shape;4984;p1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Pipeline</a:t>
            </a:r>
            <a:endParaRPr/>
          </a:p>
        </p:txBody>
      </p:sp>
      <p:sp>
        <p:nvSpPr>
          <p:cNvPr id="4985" name="Google Shape;4985;p1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Pipeline depth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is the number of stages of pipeline.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MIPS-32 processor, pipeline depth is five.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