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9926625" cy="6781800"/>
  <p:embeddedFontLst>
    <p:embeddedFont>
      <p:font typeface="Tahom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36">
          <p15:clr>
            <a:srgbClr val="000000"/>
          </p15:clr>
        </p15:guide>
        <p15:guide id="2" pos="3125">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36" orient="horz"/>
        <p:guide pos="312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Tahoma-bold.fntdata"/><Relationship Id="rId50"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00537" cy="339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5626100" y="0"/>
            <a:ext cx="4300537" cy="339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22387" y="3221037"/>
            <a:ext cx="7281862" cy="30527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442075"/>
            <a:ext cx="4300537" cy="3397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28" name="Google Shape;128;p10: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37" name="Google Shape;137;p11: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58" name="Google Shape;158;p14: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9" name="Google Shape;159;p14: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86" name="Google Shape;186;p17: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13" name="Google Shape;213;p20: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48" name="Google Shape;248;p21: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2: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3: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90" name="Google Shape;290;p24: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91" name="Google Shape;291;p24: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5: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6: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6: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7: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11" name="Google Shape;311;p27: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12" name="Google Shape;312;p27: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8: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8: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9: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0: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32" name="Google Shape;332;p30: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33" name="Google Shape;333;p30: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1: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1: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2: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2: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3: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3: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4: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4: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5: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5: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6: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6: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7: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7: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8: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8: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9: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9: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0: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07" name="Google Shape;407;p40:notes"/>
          <p:cNvSpPr txBox="1"/>
          <p:nvPr>
            <p:ph idx="1" type="body"/>
          </p:nvPr>
        </p:nvSpPr>
        <p:spPr>
          <a:xfrm>
            <a:off x="1323975" y="3221037"/>
            <a:ext cx="7278687"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08" name="Google Shape;408;p40:notes"/>
          <p:cNvSpPr/>
          <p:nvPr>
            <p:ph idx="2" type="sldImg"/>
          </p:nvPr>
        </p:nvSpPr>
        <p:spPr>
          <a:xfrm>
            <a:off x="3275012"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1: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41: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2: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2: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3: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28" name="Google Shape;428;p43: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29" name="Google Shape;429;p43: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4: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36" name="Google Shape;436;p44: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37" name="Google Shape;437;p44: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7" name="Google Shape;77;p5:notes"/>
          <p:cNvSpPr txBox="1"/>
          <p:nvPr>
            <p:ph idx="1" type="body"/>
          </p:nvPr>
        </p:nvSpPr>
        <p:spPr>
          <a:xfrm>
            <a:off x="1322387" y="3221037"/>
            <a:ext cx="7281862" cy="305276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1322387" y="3221037"/>
            <a:ext cx="7281862" cy="30527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6:notes"/>
          <p:cNvSpPr/>
          <p:nvPr>
            <p:ph idx="2" type="sldImg"/>
          </p:nvPr>
        </p:nvSpPr>
        <p:spPr>
          <a:xfrm>
            <a:off x="3267075" y="508000"/>
            <a:ext cx="3392487" cy="25447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91" name="Google Shape;91;p7: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2" name="Google Shape;92;p7:notes"/>
          <p:cNvSpPr txBox="1"/>
          <p:nvPr>
            <p:ph idx="1" type="body"/>
          </p:nvPr>
        </p:nvSpPr>
        <p:spPr>
          <a:xfrm>
            <a:off x="625475" y="3598862"/>
            <a:ext cx="7646987" cy="620712"/>
          </a:xfrm>
          <a:prstGeom prst="rect">
            <a:avLst/>
          </a:prstGeom>
          <a:noFill/>
          <a:ln>
            <a:noFill/>
          </a:ln>
        </p:spPr>
        <p:txBody>
          <a:bodyPr anchorCtr="0" anchor="t" bIns="26975" lIns="19050" spcFirstLastPara="1" rIns="19050" wrap="square" tIns="2697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02" name="Google Shape;102;p8: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03" name="Google Shape;103;p8:notes"/>
          <p:cNvSpPr txBox="1"/>
          <p:nvPr>
            <p:ph idx="1" type="body"/>
          </p:nvPr>
        </p:nvSpPr>
        <p:spPr>
          <a:xfrm>
            <a:off x="625475" y="3598862"/>
            <a:ext cx="7646987" cy="620712"/>
          </a:xfrm>
          <a:prstGeom prst="rect">
            <a:avLst/>
          </a:prstGeom>
          <a:noFill/>
          <a:ln>
            <a:noFill/>
          </a:ln>
        </p:spPr>
        <p:txBody>
          <a:bodyPr anchorCtr="0" anchor="t" bIns="26975" lIns="19050" spcFirstLastPara="1" rIns="19050" wrap="square" tIns="2697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nvSpPr>
        <p:spPr>
          <a:xfrm>
            <a:off x="5626100" y="6442075"/>
            <a:ext cx="4300537"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3" name="Google Shape;113;p9:notes"/>
          <p:cNvSpPr/>
          <p:nvPr>
            <p:ph idx="2" type="sldImg"/>
          </p:nvPr>
        </p:nvSpPr>
        <p:spPr>
          <a:xfrm>
            <a:off x="3273425" y="512762"/>
            <a:ext cx="3379787" cy="2535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4" name="Google Shape;114;p9:notes"/>
          <p:cNvSpPr txBox="1"/>
          <p:nvPr>
            <p:ph idx="1" type="body"/>
          </p:nvPr>
        </p:nvSpPr>
        <p:spPr>
          <a:xfrm>
            <a:off x="625475" y="3598862"/>
            <a:ext cx="7646987" cy="620712"/>
          </a:xfrm>
          <a:prstGeom prst="rect">
            <a:avLst/>
          </a:prstGeom>
          <a:noFill/>
          <a:ln>
            <a:noFill/>
          </a:ln>
        </p:spPr>
        <p:txBody>
          <a:bodyPr anchorCtr="0" anchor="t" bIns="26975" lIns="19050" spcFirstLastPara="1" rIns="19050" wrap="square" tIns="2697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5" name="Google Shape;45;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7" name="Shape 17"/>
        <p:cNvGrpSpPr/>
        <p:nvPr/>
      </p:nvGrpSpPr>
      <p:grpSpPr>
        <a:xfrm>
          <a:off x="0" y="0"/>
          <a:ext cx="0" cy="0"/>
          <a:chOff x="0" y="0"/>
          <a:chExt cx="0" cy="0"/>
        </a:xfrm>
      </p:grpSpPr>
      <p:sp>
        <p:nvSpPr>
          <p:cNvPr id="18" name="Google Shape;1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 name="Shape 24"/>
        <p:cNvGrpSpPr/>
        <p:nvPr/>
      </p:nvGrpSpPr>
      <p:grpSpPr>
        <a:xfrm>
          <a:off x="0" y="0"/>
          <a:ext cx="0" cy="0"/>
          <a:chOff x="0" y="0"/>
          <a:chExt cx="0" cy="0"/>
        </a:xfrm>
      </p:grpSpPr>
      <p:sp>
        <p:nvSpPr>
          <p:cNvPr id="25" name="Google Shape;25;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 name="Shape 27"/>
        <p:cNvGrpSpPr/>
        <p:nvPr/>
      </p:nvGrpSpPr>
      <p:grpSpPr>
        <a:xfrm>
          <a:off x="0" y="0"/>
          <a:ext cx="0" cy="0"/>
          <a:chOff x="0" y="0"/>
          <a:chExt cx="0" cy="0"/>
        </a:xfrm>
      </p:grpSpPr>
      <p:sp>
        <p:nvSpPr>
          <p:cNvPr id="28" name="Google Shape;28;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0" name="Google Shape;30;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 name="Shape 31"/>
        <p:cNvGrpSpPr/>
        <p:nvPr/>
      </p:nvGrpSpPr>
      <p:grpSpPr>
        <a:xfrm>
          <a:off x="0" y="0"/>
          <a:ext cx="0" cy="0"/>
          <a:chOff x="0" y="0"/>
          <a:chExt cx="0" cy="0"/>
        </a:xfrm>
      </p:grpSpPr>
      <p:sp>
        <p:nvSpPr>
          <p:cNvPr id="32" name="Google Shape;32;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34" name="Google Shape;34;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39" name="Google Shape;39;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0" name="Google Shape;40;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1" name="Google Shape;41;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txBox="1"/>
          <p:nvPr>
            <p:ph type="title"/>
          </p:nvPr>
        </p:nvSpPr>
        <p:spPr>
          <a:xfrm>
            <a:off x="762000" y="2743200"/>
            <a:ext cx="7793037" cy="11430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Computer Organization</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The Role of Performance</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225425" y="312737"/>
            <a:ext cx="354488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 name="Google Shape;132;p23"/>
          <p:cNvSpPr txBox="1"/>
          <p:nvPr>
            <p:ph idx="1" type="body"/>
          </p:nvPr>
        </p:nvSpPr>
        <p:spPr>
          <a:xfrm>
            <a:off x="609600" y="16002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Elapsed Time</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Counts everything from start to finish</a:t>
            </a:r>
            <a:endParaRPr/>
          </a:p>
          <a:p>
            <a:pPr indent="-228600" lvl="2" marL="1143000" rtl="0" algn="l">
              <a:lnSpc>
                <a:spcPct val="90000"/>
              </a:lnSpc>
              <a:spcBef>
                <a:spcPts val="320"/>
              </a:spcBef>
              <a:spcAft>
                <a:spcPts val="0"/>
              </a:spcAft>
              <a:buClr>
                <a:schemeClr val="dk1"/>
              </a:buClr>
              <a:buSzPts val="1600"/>
              <a:buFont typeface="Arial"/>
              <a:buChar char="•"/>
            </a:pPr>
            <a:r>
              <a:rPr b="0" i="1" lang="en-US" sz="1600" u="none">
                <a:solidFill>
                  <a:schemeClr val="dk1"/>
                </a:solidFill>
                <a:latin typeface="Arial"/>
                <a:ea typeface="Arial"/>
                <a:cs typeface="Arial"/>
                <a:sym typeface="Arial"/>
              </a:rPr>
              <a:t>Disk and memory accesses</a:t>
            </a:r>
            <a:endParaRPr/>
          </a:p>
          <a:p>
            <a:pPr indent="-228600" lvl="2" marL="1143000" rtl="0" algn="l">
              <a:lnSpc>
                <a:spcPct val="90000"/>
              </a:lnSpc>
              <a:spcBef>
                <a:spcPts val="320"/>
              </a:spcBef>
              <a:spcAft>
                <a:spcPts val="0"/>
              </a:spcAft>
              <a:buClr>
                <a:schemeClr val="dk1"/>
              </a:buClr>
              <a:buSzPts val="1600"/>
              <a:buFont typeface="Arial"/>
              <a:buChar char="•"/>
            </a:pPr>
            <a:r>
              <a:rPr b="0" i="1" lang="en-US" sz="1600" u="none">
                <a:solidFill>
                  <a:schemeClr val="dk1"/>
                </a:solidFill>
                <a:latin typeface="Arial"/>
                <a:ea typeface="Arial"/>
                <a:cs typeface="Arial"/>
                <a:sym typeface="Arial"/>
              </a:rPr>
              <a:t>Waiting for I/O</a:t>
            </a:r>
            <a:endParaRPr/>
          </a:p>
          <a:p>
            <a:pPr indent="-228600" lvl="2" marL="1143000" rtl="0" algn="l">
              <a:lnSpc>
                <a:spcPct val="90000"/>
              </a:lnSpc>
              <a:spcBef>
                <a:spcPts val="320"/>
              </a:spcBef>
              <a:spcAft>
                <a:spcPts val="0"/>
              </a:spcAft>
              <a:buClr>
                <a:schemeClr val="dk1"/>
              </a:buClr>
              <a:buSzPts val="1600"/>
              <a:buFont typeface="Arial"/>
              <a:buChar char="•"/>
            </a:pPr>
            <a:r>
              <a:rPr b="0" i="1" lang="en-US" sz="1600" u="none">
                <a:solidFill>
                  <a:schemeClr val="dk1"/>
                </a:solidFill>
                <a:latin typeface="Arial"/>
                <a:ea typeface="Arial"/>
                <a:cs typeface="Arial"/>
                <a:sym typeface="Arial"/>
              </a:rPr>
              <a:t>Running other programs, etc.</a:t>
            </a:r>
            <a:r>
              <a:rPr b="0" i="0" lang="en-US" sz="1600" u="none">
                <a:solidFill>
                  <a:schemeClr val="dk1"/>
                </a:solidFill>
                <a:latin typeface="Arial"/>
                <a:ea typeface="Arial"/>
                <a:cs typeface="Arial"/>
                <a:sym typeface="Arial"/>
              </a:rPr>
              <a:t> </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 useful number, but often not good for comparison purposes</a:t>
            </a:r>
            <a:endParaRPr/>
          </a:p>
          <a:p>
            <a:pPr indent="-184150" lvl="1" marL="74295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0" i="0" lang="en-US" sz="2000" u="none">
                <a:solidFill>
                  <a:schemeClr val="dk1"/>
                </a:solidFill>
                <a:latin typeface="Arial"/>
                <a:ea typeface="Arial"/>
                <a:cs typeface="Arial"/>
                <a:sym typeface="Arial"/>
              </a:rPr>
              <a:t>Elapsed time = CPU time + wait time (I/O, other programs, etc.)</a:t>
            </a:r>
            <a:endParaRPr/>
          </a:p>
        </p:txBody>
      </p:sp>
      <p:sp>
        <p:nvSpPr>
          <p:cNvPr id="133" name="Google Shape;133;p23"/>
          <p:cNvSpPr txBox="1"/>
          <p:nvPr/>
        </p:nvSpPr>
        <p:spPr>
          <a:xfrm>
            <a:off x="881062" y="4718050"/>
            <a:ext cx="7991475" cy="3889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23"/>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Execution Time</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nvSpPr>
        <p:spPr>
          <a:xfrm>
            <a:off x="225425" y="312737"/>
            <a:ext cx="354488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 name="Google Shape;141;p24"/>
          <p:cNvSpPr txBox="1"/>
          <p:nvPr>
            <p:ph idx="1" type="body"/>
          </p:nvPr>
        </p:nvSpPr>
        <p:spPr>
          <a:xfrm>
            <a:off x="609600" y="12954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CPU time</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Doesn't count waiting for I/O or time spent running other programs</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Can be divided into </a:t>
            </a:r>
            <a:r>
              <a:rPr b="0" i="1" lang="en-US" sz="1800" u="none">
                <a:solidFill>
                  <a:schemeClr val="dk1"/>
                </a:solidFill>
                <a:latin typeface="Arial"/>
                <a:ea typeface="Arial"/>
                <a:cs typeface="Arial"/>
                <a:sym typeface="Arial"/>
              </a:rPr>
              <a:t>user CPU time</a:t>
            </a:r>
            <a:r>
              <a:rPr b="0" i="0" lang="en-US" sz="1800" u="none">
                <a:solidFill>
                  <a:schemeClr val="dk1"/>
                </a:solidFill>
                <a:latin typeface="Arial"/>
                <a:ea typeface="Arial"/>
                <a:cs typeface="Arial"/>
                <a:sym typeface="Arial"/>
              </a:rPr>
              <a:t> and </a:t>
            </a:r>
            <a:r>
              <a:rPr b="0" i="1" lang="en-US" sz="1800" u="none">
                <a:solidFill>
                  <a:schemeClr val="dk1"/>
                </a:solidFill>
                <a:latin typeface="Arial"/>
                <a:ea typeface="Arial"/>
                <a:cs typeface="Arial"/>
                <a:sym typeface="Arial"/>
              </a:rPr>
              <a:t>system CPU time </a:t>
            </a:r>
            <a:r>
              <a:rPr b="0" i="0" lang="en-US" sz="1800" u="none">
                <a:solidFill>
                  <a:schemeClr val="dk1"/>
                </a:solidFill>
                <a:latin typeface="Arial"/>
                <a:ea typeface="Arial"/>
                <a:cs typeface="Arial"/>
                <a:sym typeface="Arial"/>
              </a:rPr>
              <a:t>(OS calls on behalf of the program)</a:t>
            </a:r>
            <a:endParaRPr b="0" i="1" sz="1800" u="none">
              <a:solidFill>
                <a:schemeClr val="dk1"/>
              </a:solidFill>
              <a:latin typeface="Arial"/>
              <a:ea typeface="Arial"/>
              <a:cs typeface="Arial"/>
              <a:sym typeface="Arial"/>
            </a:endParaRPr>
          </a:p>
          <a:p>
            <a:pPr indent="-342900" lvl="0" marL="34290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User CPU Time </a:t>
            </a:r>
            <a:r>
              <a:rPr b="0" i="1" lang="en-US" sz="1600" u="none">
                <a:solidFill>
                  <a:schemeClr val="dk1"/>
                </a:solidFill>
                <a:latin typeface="Arial"/>
                <a:ea typeface="Arial"/>
                <a:cs typeface="Arial"/>
                <a:sym typeface="Arial"/>
              </a:rPr>
              <a:t>The CPU Time spent in a program itself</a:t>
            </a:r>
            <a:endParaRPr/>
          </a:p>
          <a:p>
            <a:pPr indent="-342900" lvl="0" marL="34290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System CPU Time </a:t>
            </a:r>
            <a:r>
              <a:rPr b="0" i="1" lang="en-US" sz="1600" u="none">
                <a:solidFill>
                  <a:schemeClr val="dk1"/>
                </a:solidFill>
                <a:latin typeface="Arial"/>
                <a:ea typeface="Arial"/>
                <a:cs typeface="Arial"/>
                <a:sym typeface="Arial"/>
              </a:rPr>
              <a:t>The CPU Time spent in the operating system performing tasks on behalf of the program</a:t>
            </a:r>
            <a:endParaRPr/>
          </a:p>
          <a:p>
            <a:pPr indent="-342900" lvl="0" marL="34290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Arial"/>
                <a:ea typeface="Arial"/>
                <a:cs typeface="Arial"/>
                <a:sym typeface="Arial"/>
              </a:rPr>
              <a:t>CPU time = User CPU time + System CPU time   </a:t>
            </a:r>
            <a:endParaRPr/>
          </a:p>
          <a:p>
            <a:pPr indent="-342900" lvl="0" marL="34290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90000"/>
              </a:lnSpc>
              <a:spcBef>
                <a:spcPts val="40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E</a:t>
            </a:r>
            <a:r>
              <a:rPr b="0" i="0" lang="en-US" sz="2000" u="none">
                <a:solidFill>
                  <a:schemeClr val="dk1"/>
                </a:solidFill>
                <a:latin typeface="Arial"/>
                <a:ea typeface="Arial"/>
                <a:cs typeface="Arial"/>
                <a:sym typeface="Arial"/>
              </a:rPr>
              <a:t>lapsed time = User CPU time + System CPU time + wait time</a:t>
            </a:r>
            <a:endParaRPr/>
          </a:p>
          <a:p>
            <a:pPr indent="-342900" lvl="0" marL="342900" rtl="0" algn="l">
              <a:lnSpc>
                <a:spcPct val="9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Our focus: </a:t>
            </a:r>
            <a:endParaRPr/>
          </a:p>
          <a:p>
            <a:pPr indent="-342900" lvl="0" marL="34290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User CPU time </a:t>
            </a:r>
            <a:r>
              <a:rPr b="0" i="0" lang="en-US" sz="2000" u="none">
                <a:solidFill>
                  <a:schemeClr val="dk1"/>
                </a:solidFill>
                <a:latin typeface="Arial"/>
                <a:ea typeface="Arial"/>
                <a:cs typeface="Arial"/>
                <a:sym typeface="Arial"/>
              </a:rPr>
              <a:t>(</a:t>
            </a:r>
            <a:r>
              <a:rPr b="0" i="1" lang="en-US" sz="2000" u="none">
                <a:solidFill>
                  <a:schemeClr val="dk1"/>
                </a:solidFill>
                <a:latin typeface="Arial"/>
                <a:ea typeface="Arial"/>
                <a:cs typeface="Arial"/>
                <a:sym typeface="Arial"/>
              </a:rPr>
              <a:t>CPU execution time</a:t>
            </a:r>
            <a:r>
              <a:rPr b="0" i="0" lang="en-US" sz="2000" u="none">
                <a:solidFill>
                  <a:schemeClr val="dk1"/>
                </a:solidFill>
                <a:latin typeface="Arial"/>
                <a:ea typeface="Arial"/>
                <a:cs typeface="Arial"/>
                <a:sym typeface="Arial"/>
              </a:rPr>
              <a:t> or, simply, </a:t>
            </a:r>
            <a:r>
              <a:rPr b="0" i="1" lang="en-US" sz="2000" u="none">
                <a:solidFill>
                  <a:schemeClr val="dk1"/>
                </a:solidFill>
                <a:latin typeface="Arial"/>
                <a:ea typeface="Arial"/>
                <a:cs typeface="Arial"/>
                <a:sym typeface="Arial"/>
              </a:rPr>
              <a:t>execution time</a:t>
            </a:r>
            <a:r>
              <a:rPr b="0" i="0" lang="en-US" sz="2000" u="none">
                <a:solidFill>
                  <a:schemeClr val="dk1"/>
                </a:solidFill>
                <a:latin typeface="Arial"/>
                <a:ea typeface="Arial"/>
                <a:cs typeface="Arial"/>
                <a:sym typeface="Arial"/>
              </a:rPr>
              <a:t>)</a:t>
            </a:r>
            <a:endParaRPr b="0" i="0" sz="2400" u="none">
              <a:solidFill>
                <a:schemeClr val="dk1"/>
              </a:solidFill>
              <a:latin typeface="Arial"/>
              <a:ea typeface="Arial"/>
              <a:cs typeface="Arial"/>
              <a:sym typeface="Arial"/>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time spent executing the lines of code that are </a:t>
            </a:r>
            <a:r>
              <a:rPr b="0" i="1" lang="en-US" sz="1800" u="none">
                <a:solidFill>
                  <a:schemeClr val="dk1"/>
                </a:solidFill>
                <a:latin typeface="Arial"/>
                <a:ea typeface="Arial"/>
                <a:cs typeface="Arial"/>
                <a:sym typeface="Arial"/>
              </a:rPr>
              <a:t>in our program</a:t>
            </a:r>
            <a:endParaRPr/>
          </a:p>
        </p:txBody>
      </p:sp>
      <p:sp>
        <p:nvSpPr>
          <p:cNvPr id="142" name="Google Shape;142;p24"/>
          <p:cNvSpPr txBox="1"/>
          <p:nvPr/>
        </p:nvSpPr>
        <p:spPr>
          <a:xfrm>
            <a:off x="881062" y="4718050"/>
            <a:ext cx="7991475" cy="3889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24"/>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Execution Time</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Defining (Speed) Performance</a:t>
            </a:r>
            <a:endParaRPr/>
          </a:p>
        </p:txBody>
      </p:sp>
      <p:sp>
        <p:nvSpPr>
          <p:cNvPr id="149" name="Google Shape;149;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ctr">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Performance = 1/Execution Time</a:t>
            </a:r>
            <a:endParaRPr/>
          </a:p>
          <a:p>
            <a:pPr indent="-342900" lvl="0" marL="342900" rtl="0" algn="ctr">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Lesser the time, Higher the Performance</a:t>
            </a:r>
            <a:endParaRPr/>
          </a:p>
          <a:p>
            <a:pPr indent="-342900" lvl="0" marL="342900" rtl="0" algn="ctr">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ctr">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“Machine X is </a:t>
            </a:r>
            <a:r>
              <a:rPr b="0" i="1" lang="en-US" sz="2400" u="none">
                <a:solidFill>
                  <a:schemeClr val="dk1"/>
                </a:solidFill>
                <a:latin typeface="Arial"/>
                <a:ea typeface="Arial"/>
                <a:cs typeface="Arial"/>
                <a:sym typeface="Arial"/>
              </a:rPr>
              <a:t>n </a:t>
            </a:r>
            <a:r>
              <a:rPr b="0" i="0" lang="en-US" sz="2400" u="none">
                <a:solidFill>
                  <a:schemeClr val="dk1"/>
                </a:solidFill>
                <a:latin typeface="Arial"/>
                <a:ea typeface="Arial"/>
                <a:cs typeface="Arial"/>
                <a:sym typeface="Arial"/>
              </a:rPr>
              <a:t>time faster than Machine Y”, Means ?</a:t>
            </a:r>
            <a:endParaRPr/>
          </a:p>
          <a:p>
            <a:pPr indent="-342900" lvl="0" marL="342900" rtl="0" algn="ctr">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ctr">
              <a:lnSpc>
                <a:spcPct val="100000"/>
              </a:lnSpc>
              <a:spcBef>
                <a:spcPts val="72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Performance</a:t>
            </a:r>
            <a:r>
              <a:rPr b="0" baseline="-25000" i="0" lang="en-US" sz="3600" u="none">
                <a:solidFill>
                  <a:schemeClr val="dk1"/>
                </a:solidFill>
                <a:latin typeface="Arial"/>
                <a:ea typeface="Arial"/>
                <a:cs typeface="Arial"/>
                <a:sym typeface="Arial"/>
              </a:rPr>
              <a:t>X</a:t>
            </a:r>
            <a:r>
              <a:rPr b="0" i="0" lang="en-US" sz="3600" u="none">
                <a:solidFill>
                  <a:schemeClr val="dk1"/>
                </a:solidFill>
                <a:latin typeface="Arial"/>
                <a:ea typeface="Arial"/>
                <a:cs typeface="Arial"/>
                <a:sym typeface="Arial"/>
              </a:rPr>
              <a:t>  / Performance</a:t>
            </a:r>
            <a:r>
              <a:rPr b="0" baseline="-25000" i="0" lang="en-US" sz="3600" u="none">
                <a:solidFill>
                  <a:schemeClr val="dk1"/>
                </a:solidFill>
                <a:latin typeface="Arial"/>
                <a:ea typeface="Arial"/>
                <a:cs typeface="Arial"/>
                <a:sym typeface="Arial"/>
              </a:rPr>
              <a:t>Y</a:t>
            </a:r>
            <a:r>
              <a:rPr b="0" i="0" lang="en-US" sz="3600" u="none">
                <a:solidFill>
                  <a:schemeClr val="dk1"/>
                </a:solidFill>
                <a:latin typeface="Arial"/>
                <a:ea typeface="Arial"/>
                <a:cs typeface="Arial"/>
                <a:sym typeface="Arial"/>
              </a:rPr>
              <a:t> = n</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Performance Example: </a:t>
            </a:r>
            <a:endParaRPr/>
          </a:p>
        </p:txBody>
      </p:sp>
      <p:sp>
        <p:nvSpPr>
          <p:cNvPr id="155" name="Google Shape;155;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Time taken to run a program 10s on machine A and 15s on machine B, how much time, the machine A is faster than machine B?</a:t>
            </a:r>
            <a:endParaRPr/>
          </a:p>
          <a:p>
            <a:pPr indent="0" lvl="0" marL="0" rtl="0" algn="l">
              <a:lnSpc>
                <a:spcPct val="80000"/>
              </a:lnSpc>
              <a:spcBef>
                <a:spcPts val="48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Solution:</a:t>
            </a:r>
            <a:endParaRPr/>
          </a:p>
          <a:p>
            <a:pPr indent="0" lvl="0" marL="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 is n times faster than B, if </a:t>
            </a:r>
            <a:endParaRPr/>
          </a:p>
          <a:p>
            <a:pPr indent="0" lvl="0" marL="0" rtl="0" algn="ctr">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Performance</a:t>
            </a:r>
            <a:r>
              <a:rPr b="1" i="0" lang="en-US" sz="1600" u="none">
                <a:solidFill>
                  <a:schemeClr val="dk1"/>
                </a:solidFill>
                <a:latin typeface="Arial"/>
                <a:ea typeface="Arial"/>
                <a:cs typeface="Arial"/>
                <a:sym typeface="Arial"/>
              </a:rPr>
              <a:t>A</a:t>
            </a:r>
            <a:r>
              <a:rPr b="0" i="0" lang="en-US" sz="2400" u="none">
                <a:solidFill>
                  <a:schemeClr val="dk1"/>
                </a:solidFill>
                <a:latin typeface="Arial"/>
                <a:ea typeface="Arial"/>
                <a:cs typeface="Arial"/>
                <a:sym typeface="Arial"/>
              </a:rPr>
              <a:t>  / Performance</a:t>
            </a:r>
            <a:r>
              <a:rPr b="1" i="0" lang="en-US" sz="1600" u="none">
                <a:solidFill>
                  <a:schemeClr val="dk1"/>
                </a:solidFill>
                <a:latin typeface="Arial"/>
                <a:ea typeface="Arial"/>
                <a:cs typeface="Arial"/>
                <a:sym typeface="Arial"/>
              </a:rPr>
              <a:t>B  </a:t>
            </a:r>
            <a:r>
              <a:rPr b="0" i="0" lang="en-US" sz="2400" u="none">
                <a:solidFill>
                  <a:schemeClr val="dk1"/>
                </a:solidFill>
                <a:latin typeface="Arial"/>
                <a:ea typeface="Arial"/>
                <a:cs typeface="Arial"/>
                <a:sym typeface="Arial"/>
              </a:rPr>
              <a:t>= n</a:t>
            </a:r>
            <a:endParaRPr b="0" i="0" sz="2000" u="none">
              <a:solidFill>
                <a:schemeClr val="dk1"/>
              </a:solidFill>
              <a:latin typeface="Arial"/>
              <a:ea typeface="Arial"/>
              <a:cs typeface="Arial"/>
              <a:sym typeface="Arial"/>
            </a:endParaRPr>
          </a:p>
          <a:p>
            <a:pPr indent="0" lvl="0" marL="0" rtl="0" algn="ctr">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Execution Time</a:t>
            </a:r>
            <a:r>
              <a:rPr b="1" i="0" lang="en-US" sz="1800" u="none">
                <a:solidFill>
                  <a:schemeClr val="dk1"/>
                </a:solidFill>
                <a:latin typeface="Arial"/>
                <a:ea typeface="Arial"/>
                <a:cs typeface="Arial"/>
                <a:sym typeface="Arial"/>
              </a:rPr>
              <a:t>B</a:t>
            </a:r>
            <a:r>
              <a:rPr b="0" i="0" lang="en-US" sz="2400" u="none">
                <a:solidFill>
                  <a:schemeClr val="dk1"/>
                </a:solidFill>
                <a:latin typeface="Arial"/>
                <a:ea typeface="Arial"/>
                <a:cs typeface="Arial"/>
                <a:sym typeface="Arial"/>
              </a:rPr>
              <a:t> / Execution Time</a:t>
            </a:r>
            <a:r>
              <a:rPr b="1" i="0" lang="en-US" sz="1800" u="none">
                <a:solidFill>
                  <a:schemeClr val="dk1"/>
                </a:solidFill>
                <a:latin typeface="Arial"/>
                <a:ea typeface="Arial"/>
                <a:cs typeface="Arial"/>
                <a:sym typeface="Arial"/>
              </a:rPr>
              <a:t>A </a:t>
            </a:r>
            <a:r>
              <a:rPr b="0" i="0" lang="en-US" sz="2400" u="none">
                <a:solidFill>
                  <a:schemeClr val="dk1"/>
                </a:solidFill>
                <a:latin typeface="Arial"/>
                <a:ea typeface="Arial"/>
                <a:cs typeface="Arial"/>
                <a:sym typeface="Arial"/>
              </a:rPr>
              <a:t>= n</a:t>
            </a:r>
            <a:endParaRPr/>
          </a:p>
          <a:p>
            <a:pPr indent="0" lvl="0" marL="0" rtl="0" algn="ctr">
              <a:lnSpc>
                <a:spcPct val="80000"/>
              </a:lnSpc>
              <a:spcBef>
                <a:spcPts val="36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rtl="0" algn="ctr">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n = 15s / 10s = 1.5</a:t>
            </a:r>
            <a:endParaRPr/>
          </a:p>
          <a:p>
            <a:pPr indent="0" lvl="0" marL="0" rtl="0" algn="ctr">
              <a:lnSpc>
                <a:spcPct val="8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52400" lvl="0" marL="0" rtl="0" algn="ctr">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So, A is 1.5 times faster than B</a:t>
            </a:r>
            <a:endParaRPr/>
          </a:p>
          <a:p>
            <a:pPr indent="-177800" lvl="0" marL="0" rtl="0" algn="ctr">
              <a:lnSpc>
                <a:spcPct val="8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Decreasing response time almost always improves throughput</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Clock Cycles</a:t>
            </a:r>
            <a:endParaRPr/>
          </a:p>
        </p:txBody>
      </p:sp>
      <p:sp>
        <p:nvSpPr>
          <p:cNvPr id="162" name="Google Shape;162;p27"/>
          <p:cNvSpPr txBox="1"/>
          <p:nvPr>
            <p:ph idx="1" type="body"/>
          </p:nvPr>
        </p:nvSpPr>
        <p:spPr>
          <a:xfrm>
            <a:off x="457200" y="1600200"/>
            <a:ext cx="81534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Instead of reporting execution time in seconds, often uses the term </a:t>
            </a:r>
            <a:r>
              <a:rPr b="0" i="1" lang="en-US" sz="2400" u="none">
                <a:solidFill>
                  <a:schemeClr val="dk1"/>
                </a:solidFill>
                <a:latin typeface="Arial"/>
                <a:ea typeface="Arial"/>
                <a:cs typeface="Arial"/>
                <a:sym typeface="Arial"/>
              </a:rPr>
              <a:t>cycles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 modern computers hardware events progress cycle by cycle: in other words, each event, e.g., multiplication, addition, etc., is a sequence of cycles</a:t>
            </a:r>
            <a:br>
              <a:rPr b="0" i="0" lang="en-US" sz="2400" u="none">
                <a:solidFill>
                  <a:schemeClr val="dk1"/>
                </a:solidFill>
                <a:latin typeface="Arial"/>
                <a:ea typeface="Arial"/>
                <a:cs typeface="Arial"/>
                <a:sym typeface="Arial"/>
              </a:rPr>
            </a:br>
            <a:br>
              <a:rPr b="0" i="0" lang="en-US" sz="2400" u="none">
                <a:solidFill>
                  <a:schemeClr val="dk1"/>
                </a:solidFill>
                <a:latin typeface="Arial"/>
                <a:ea typeface="Arial"/>
                <a:cs typeface="Arial"/>
                <a:sym typeface="Arial"/>
              </a:rPr>
            </a:br>
            <a:endParaRPr/>
          </a:p>
          <a:p>
            <a:pPr indent="-241300" lvl="0" marL="34290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Also known as tick, clock period, clocks, cycle</a:t>
            </a:r>
            <a:endParaRPr/>
          </a:p>
        </p:txBody>
      </p:sp>
      <p:sp>
        <p:nvSpPr>
          <p:cNvPr id="163" name="Google Shape;163;p27"/>
          <p:cNvSpPr txBox="1"/>
          <p:nvPr/>
        </p:nvSpPr>
        <p:spPr>
          <a:xfrm>
            <a:off x="3489325" y="5789612"/>
            <a:ext cx="1712912" cy="3365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64" name="Google Shape;164;p27"/>
          <p:cNvPicPr preferRelativeResize="0"/>
          <p:nvPr>
            <p:ph idx="1" type="body"/>
          </p:nvPr>
        </p:nvPicPr>
        <p:blipFill rotWithShape="1">
          <a:blip r:embed="rId3">
            <a:alphaModFix/>
          </a:blip>
          <a:srcRect b="0" l="0" r="0" t="0"/>
          <a:stretch/>
        </p:blipFill>
        <p:spPr>
          <a:xfrm>
            <a:off x="3352800" y="3657600"/>
            <a:ext cx="3122612" cy="950912"/>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Clock Cycles</a:t>
            </a:r>
            <a:endParaRPr/>
          </a:p>
        </p:txBody>
      </p:sp>
      <p:sp>
        <p:nvSpPr>
          <p:cNvPr id="170" name="Google Shape;170;p28"/>
          <p:cNvSpPr txBox="1"/>
          <p:nvPr>
            <p:ph idx="1" type="body"/>
          </p:nvPr>
        </p:nvSpPr>
        <p:spPr>
          <a:xfrm>
            <a:off x="457200" y="1600200"/>
            <a:ext cx="8001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1" lang="en-US" sz="2800" u="none">
                <a:solidFill>
                  <a:schemeClr val="dk1"/>
                </a:solidFill>
                <a:latin typeface="Arial"/>
                <a:ea typeface="Arial"/>
                <a:cs typeface="Arial"/>
                <a:sym typeface="Arial"/>
              </a:rPr>
              <a:t>cycle time</a:t>
            </a:r>
            <a:r>
              <a:rPr b="0" i="0" lang="en-US" sz="2800" u="none">
                <a:solidFill>
                  <a:schemeClr val="dk1"/>
                </a:solidFill>
                <a:latin typeface="Arial"/>
                <a:ea typeface="Arial"/>
                <a:cs typeface="Arial"/>
                <a:sym typeface="Arial"/>
              </a:rPr>
              <a:t> = time between ticks </a:t>
            </a:r>
            <a:endParaRPr/>
          </a:p>
          <a:p>
            <a:pPr indent="-342900" lvl="0" marL="34290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 seconds per cycle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e.g., 250ps = 0.25ns = 250×10</a:t>
            </a:r>
            <a:r>
              <a:rPr b="0" baseline="30000" i="0" lang="en-US" sz="2400" u="none">
                <a:solidFill>
                  <a:schemeClr val="dk1"/>
                </a:solidFill>
                <a:latin typeface="Arial"/>
                <a:ea typeface="Arial"/>
                <a:cs typeface="Arial"/>
                <a:sym typeface="Arial"/>
              </a:rPr>
              <a:t>–12</a:t>
            </a:r>
            <a:r>
              <a:rPr b="0" i="0" lang="en-US" sz="2400" u="none">
                <a:solidFill>
                  <a:schemeClr val="dk1"/>
                </a:solidFill>
                <a:latin typeface="Arial"/>
                <a:ea typeface="Arial"/>
                <a:cs typeface="Arial"/>
                <a:sym typeface="Arial"/>
              </a:rPr>
              <a:t>s</a:t>
            </a:r>
            <a:endParaRPr/>
          </a:p>
          <a:p>
            <a:pPr indent="-1651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Char char="•"/>
            </a:pPr>
            <a:r>
              <a:rPr b="0" i="1" lang="en-US" sz="2800" u="none">
                <a:solidFill>
                  <a:schemeClr val="dk1"/>
                </a:solidFill>
                <a:latin typeface="Arial"/>
                <a:ea typeface="Arial"/>
                <a:cs typeface="Arial"/>
                <a:sym typeface="Arial"/>
              </a:rPr>
              <a:t>clock rate</a:t>
            </a:r>
            <a:r>
              <a:rPr b="0" i="0" lang="en-US" sz="2800" u="none">
                <a:solidFill>
                  <a:schemeClr val="dk1"/>
                </a:solidFill>
                <a:latin typeface="Arial"/>
                <a:ea typeface="Arial"/>
                <a:cs typeface="Arial"/>
                <a:sym typeface="Arial"/>
              </a:rPr>
              <a:t> = the inverse of the clock cycle</a:t>
            </a:r>
            <a:endParaRPr/>
          </a:p>
          <a:p>
            <a:pPr indent="-342900" lvl="0" marL="34290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r>
              <a:rPr b="0" i="1" lang="en-US" sz="2800" u="none">
                <a:solidFill>
                  <a:schemeClr val="dk1"/>
                </a:solidFill>
                <a:latin typeface="Arial"/>
                <a:ea typeface="Arial"/>
                <a:cs typeface="Arial"/>
                <a:sym typeface="Arial"/>
              </a:rPr>
              <a:t>frequency</a:t>
            </a:r>
            <a:r>
              <a:rPr b="0" i="0" lang="en-US" sz="28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(1 Hz. = 1 cycle/sec, 1 MHz. = 10</a:t>
            </a:r>
            <a:r>
              <a:rPr b="0" baseline="30000" i="0" lang="en-US" sz="2000" u="none">
                <a:solidFill>
                  <a:schemeClr val="dk1"/>
                </a:solidFill>
                <a:latin typeface="Arial"/>
                <a:ea typeface="Arial"/>
                <a:cs typeface="Arial"/>
                <a:sym typeface="Arial"/>
              </a:rPr>
              <a:t>6</a:t>
            </a:r>
            <a:r>
              <a:rPr b="0" i="0" lang="en-US" sz="2000" u="none">
                <a:solidFill>
                  <a:schemeClr val="dk1"/>
                </a:solidFill>
                <a:latin typeface="Arial"/>
                <a:ea typeface="Arial"/>
                <a:cs typeface="Arial"/>
                <a:sym typeface="Arial"/>
              </a:rPr>
              <a:t> cycles/sec)</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e.g., 4.0GHz = 4000MHz = 4.0×10</a:t>
            </a:r>
            <a:r>
              <a:rPr b="0" baseline="30000" i="0" lang="en-US" sz="2400" u="none">
                <a:solidFill>
                  <a:schemeClr val="dk1"/>
                </a:solidFill>
                <a:latin typeface="Arial"/>
                <a:ea typeface="Arial"/>
                <a:cs typeface="Arial"/>
                <a:sym typeface="Arial"/>
              </a:rPr>
              <a:t>9</a:t>
            </a:r>
            <a:r>
              <a:rPr b="0" i="0" lang="en-US" sz="2400" u="none">
                <a:solidFill>
                  <a:schemeClr val="dk1"/>
                </a:solidFill>
                <a:latin typeface="Arial"/>
                <a:ea typeface="Arial"/>
                <a:cs typeface="Arial"/>
                <a:sym typeface="Arial"/>
              </a:rPr>
              <a:t>Hz</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Performance Equation I</a:t>
            </a:r>
            <a:endParaRPr/>
          </a:p>
        </p:txBody>
      </p:sp>
      <p:sp>
        <p:nvSpPr>
          <p:cNvPr id="176" name="Google Shape;176;p29"/>
          <p:cNvSpPr txBox="1"/>
          <p:nvPr>
            <p:ph idx="1" type="body"/>
          </p:nvPr>
        </p:nvSpPr>
        <p:spPr>
          <a:xfrm>
            <a:off x="1219200" y="4191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So, to improve performance one can either:</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Reduce the number of cycles for a program, or</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Reduce the clock cycle time, or, equivalently,</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Increase the clock rate (frequency)</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pic>
        <p:nvPicPr>
          <p:cNvPr id="177" name="Google Shape;177;p29"/>
          <p:cNvPicPr preferRelativeResize="0"/>
          <p:nvPr/>
        </p:nvPicPr>
        <p:blipFill rotWithShape="1">
          <a:blip r:embed="rId3">
            <a:alphaModFix/>
          </a:blip>
          <a:srcRect b="0" l="0" r="0" t="0"/>
          <a:stretch/>
        </p:blipFill>
        <p:spPr>
          <a:xfrm>
            <a:off x="2971800" y="1752600"/>
            <a:ext cx="3124200" cy="952500"/>
          </a:xfrm>
          <a:prstGeom prst="rect">
            <a:avLst/>
          </a:prstGeom>
          <a:noFill/>
          <a:ln>
            <a:noFill/>
          </a:ln>
        </p:spPr>
      </p:pic>
      <p:grpSp>
        <p:nvGrpSpPr>
          <p:cNvPr id="178" name="Google Shape;178;p29"/>
          <p:cNvGrpSpPr/>
          <p:nvPr/>
        </p:nvGrpSpPr>
        <p:grpSpPr>
          <a:xfrm>
            <a:off x="1371600" y="3276600"/>
            <a:ext cx="6645275" cy="581025"/>
            <a:chOff x="864" y="2064"/>
            <a:chExt cx="4186" cy="366"/>
          </a:xfrm>
        </p:grpSpPr>
        <p:sp>
          <p:nvSpPr>
            <p:cNvPr id="179" name="Google Shape;179;p29"/>
            <p:cNvSpPr txBox="1"/>
            <p:nvPr/>
          </p:nvSpPr>
          <p:spPr>
            <a:xfrm>
              <a:off x="864" y="2064"/>
              <a:ext cx="4186" cy="3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CPU execution time            CPU clock cycles         Clock cycle time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 a program                       for a program</a:t>
              </a:r>
              <a:endParaRPr/>
            </a:p>
          </p:txBody>
        </p:sp>
        <p:sp>
          <p:nvSpPr>
            <p:cNvPr id="180" name="Google Shape;180;p29"/>
            <p:cNvSpPr txBox="1"/>
            <p:nvPr/>
          </p:nvSpPr>
          <p:spPr>
            <a:xfrm>
              <a:off x="2160" y="2174"/>
              <a:ext cx="191"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p:txBody>
        </p:sp>
        <p:sp>
          <p:nvSpPr>
            <p:cNvPr id="181" name="Google Shape;181;p29"/>
            <p:cNvSpPr txBox="1"/>
            <p:nvPr/>
          </p:nvSpPr>
          <p:spPr>
            <a:xfrm>
              <a:off x="3600" y="2128"/>
              <a:ext cx="195"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grpSp>
      <p:sp>
        <p:nvSpPr>
          <p:cNvPr id="182" name="Google Shape;182;p29"/>
          <p:cNvSpPr txBox="1"/>
          <p:nvPr/>
        </p:nvSpPr>
        <p:spPr>
          <a:xfrm>
            <a:off x="3429000" y="2590800"/>
            <a:ext cx="152241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equivalently</a:t>
            </a:r>
            <a:endParaRPr/>
          </a:p>
        </p:txBody>
      </p:sp>
      <p:sp>
        <p:nvSpPr>
          <p:cNvPr id="183" name="Google Shape;183;p29"/>
          <p:cNvSpPr txBox="1"/>
          <p:nvPr/>
        </p:nvSpPr>
        <p:spPr>
          <a:xfrm>
            <a:off x="533400" y="1828800"/>
            <a:ext cx="2154237"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CPU execution time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 a program</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5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5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5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500"/>
                                        <p:tgtEl>
                                          <p:spTgt spid="17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Our favorite program runs in 10 seconds on computer A, which has a 400Mhz clock.</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We are trying to help a computer designer build a new machine B, that will run this program in 6 seconds.  The designer can use new (or perhaps more expensive) technology to substantially increase the clock rate, but has informed us that this increase will affect the rest of the CPU design, causing machine B to require 1.2 times as many clock cycles as machine A for the same program.</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What clock rate should we tell the designer to target?</a:t>
            </a:r>
            <a:br>
              <a:rPr b="0" i="1" lang="en-US" sz="2000" u="none">
                <a:solidFill>
                  <a:schemeClr val="dk1"/>
                </a:solidFill>
                <a:latin typeface="Arial"/>
                <a:ea typeface="Arial"/>
                <a:cs typeface="Arial"/>
                <a:sym typeface="Arial"/>
              </a:rPr>
            </a:br>
            <a:br>
              <a:rPr b="0" i="0" lang="en-US" sz="2000" u="none">
                <a:solidFill>
                  <a:schemeClr val="dk1"/>
                </a:solidFill>
                <a:latin typeface="Times New Roman"/>
                <a:ea typeface="Times New Roman"/>
                <a:cs typeface="Times New Roman"/>
                <a:sym typeface="Times New Roman"/>
              </a:rPr>
            </a:br>
            <a:endParaRPr/>
          </a:p>
        </p:txBody>
      </p:sp>
      <p:sp>
        <p:nvSpPr>
          <p:cNvPr id="190" name="Google Shape;190;p30"/>
          <p:cNvSpPr txBox="1"/>
          <p:nvPr/>
        </p:nvSpPr>
        <p:spPr>
          <a:xfrm>
            <a:off x="225425" y="312737"/>
            <a:ext cx="36449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30"/>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Example</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CPU Time Example</a:t>
            </a:r>
            <a:endParaRPr/>
          </a:p>
        </p:txBody>
      </p:sp>
      <p:sp>
        <p:nvSpPr>
          <p:cNvPr id="197" name="Google Shape;197;p31"/>
          <p:cNvSpPr txBox="1"/>
          <p:nvPr/>
        </p:nvSpPr>
        <p:spPr>
          <a:xfrm>
            <a:off x="1676400" y="1995487"/>
            <a:ext cx="664527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CPU time</a:t>
            </a:r>
            <a:r>
              <a:rPr b="1" i="0" lang="en-US" sz="1200" u="none">
                <a:solidFill>
                  <a:schemeClr val="dk1"/>
                </a:solidFill>
                <a:latin typeface="Arial"/>
                <a:ea typeface="Arial"/>
                <a:cs typeface="Arial"/>
                <a:sym typeface="Arial"/>
              </a:rPr>
              <a:t>A</a:t>
            </a:r>
            <a:r>
              <a:rPr b="0" i="0" lang="en-US" sz="1600" u="none">
                <a:solidFill>
                  <a:schemeClr val="dk1"/>
                </a:solidFill>
                <a:latin typeface="Arial"/>
                <a:ea typeface="Arial"/>
                <a:cs typeface="Arial"/>
                <a:sym typeface="Arial"/>
              </a:rPr>
              <a:t>   =     CPU clock cycles</a:t>
            </a:r>
            <a:r>
              <a:rPr b="1" i="0" lang="en-US" sz="1200" u="none">
                <a:solidFill>
                  <a:schemeClr val="dk1"/>
                </a:solidFill>
                <a:latin typeface="Arial"/>
                <a:ea typeface="Arial"/>
                <a:cs typeface="Arial"/>
                <a:sym typeface="Arial"/>
              </a:rPr>
              <a:t>A</a:t>
            </a:r>
            <a:r>
              <a:rPr b="0" i="0" lang="en-US" sz="1600" u="none">
                <a:solidFill>
                  <a:schemeClr val="dk1"/>
                </a:solidFill>
                <a:latin typeface="Arial"/>
                <a:ea typeface="Arial"/>
                <a:cs typeface="Arial"/>
                <a:sym typeface="Arial"/>
              </a:rPr>
              <a:t>    /    Clock Rate</a:t>
            </a:r>
            <a:r>
              <a:rPr b="1" i="0" lang="en-US" sz="1200" u="none">
                <a:solidFill>
                  <a:schemeClr val="dk1"/>
                </a:solidFill>
                <a:latin typeface="Arial"/>
                <a:ea typeface="Arial"/>
                <a:cs typeface="Arial"/>
                <a:sym typeface="Arial"/>
              </a:rPr>
              <a:t>A</a:t>
            </a:r>
            <a:r>
              <a:rPr b="0" i="0" lang="en-US" sz="1600" u="none">
                <a:solidFill>
                  <a:schemeClr val="dk1"/>
                </a:solidFill>
                <a:latin typeface="Arial"/>
                <a:ea typeface="Arial"/>
                <a:cs typeface="Arial"/>
                <a:sym typeface="Arial"/>
              </a:rPr>
              <a:t>    </a:t>
            </a:r>
            <a:endParaRPr/>
          </a:p>
        </p:txBody>
      </p:sp>
      <p:sp>
        <p:nvSpPr>
          <p:cNvPr id="198" name="Google Shape;198;p31"/>
          <p:cNvSpPr txBox="1"/>
          <p:nvPr/>
        </p:nvSpPr>
        <p:spPr>
          <a:xfrm>
            <a:off x="1676400" y="2514600"/>
            <a:ext cx="664527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10 Seconds   =     CPU clock cycles</a:t>
            </a:r>
            <a:r>
              <a:rPr b="1" i="0" lang="en-US" sz="1200" u="none">
                <a:solidFill>
                  <a:schemeClr val="dk1"/>
                </a:solidFill>
                <a:latin typeface="Arial"/>
                <a:ea typeface="Arial"/>
                <a:cs typeface="Arial"/>
                <a:sym typeface="Arial"/>
              </a:rPr>
              <a:t>A</a:t>
            </a:r>
            <a:r>
              <a:rPr b="0" i="0" lang="en-US" sz="1600" u="none">
                <a:solidFill>
                  <a:schemeClr val="dk1"/>
                </a:solidFill>
                <a:latin typeface="Arial"/>
                <a:ea typeface="Arial"/>
                <a:cs typeface="Arial"/>
                <a:sym typeface="Arial"/>
              </a:rPr>
              <a:t>    /   400 X 10</a:t>
            </a:r>
            <a:r>
              <a:rPr b="0" baseline="30000" i="0" lang="en-US" sz="1600" u="none">
                <a:solidFill>
                  <a:schemeClr val="dk1"/>
                </a:solidFill>
                <a:latin typeface="Arial"/>
                <a:ea typeface="Arial"/>
                <a:cs typeface="Arial"/>
                <a:sym typeface="Arial"/>
              </a:rPr>
              <a:t>6</a:t>
            </a:r>
            <a:r>
              <a:rPr b="0" i="0" lang="en-US" sz="1600" u="none">
                <a:solidFill>
                  <a:schemeClr val="dk1"/>
                </a:solidFill>
                <a:latin typeface="Arial"/>
                <a:ea typeface="Arial"/>
                <a:cs typeface="Arial"/>
                <a:sym typeface="Arial"/>
              </a:rPr>
              <a:t>   Cycles/Second</a:t>
            </a:r>
            <a:endParaRPr/>
          </a:p>
        </p:txBody>
      </p:sp>
      <p:sp>
        <p:nvSpPr>
          <p:cNvPr id="199" name="Google Shape;199;p31"/>
          <p:cNvSpPr txBox="1"/>
          <p:nvPr/>
        </p:nvSpPr>
        <p:spPr>
          <a:xfrm>
            <a:off x="1676400" y="2971800"/>
            <a:ext cx="664527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CPU clock cycles</a:t>
            </a:r>
            <a:r>
              <a:rPr b="1" i="0" lang="en-US" sz="1600" u="none">
                <a:solidFill>
                  <a:schemeClr val="dk1"/>
                </a:solidFill>
                <a:latin typeface="Arial"/>
                <a:ea typeface="Arial"/>
                <a:cs typeface="Arial"/>
                <a:sym typeface="Arial"/>
              </a:rPr>
              <a:t>A</a:t>
            </a:r>
            <a:r>
              <a:rPr b="0" i="0" lang="en-US" sz="1600" u="none">
                <a:solidFill>
                  <a:schemeClr val="dk1"/>
                </a:solidFill>
                <a:latin typeface="Arial"/>
                <a:ea typeface="Arial"/>
                <a:cs typeface="Arial"/>
                <a:sym typeface="Arial"/>
              </a:rPr>
              <a:t> = 10 Seconds   x   400 x 10</a:t>
            </a:r>
            <a:r>
              <a:rPr b="0" baseline="30000" i="0" lang="en-US" sz="1600" u="none">
                <a:solidFill>
                  <a:schemeClr val="dk1"/>
                </a:solidFill>
                <a:latin typeface="Arial"/>
                <a:ea typeface="Arial"/>
                <a:cs typeface="Arial"/>
                <a:sym typeface="Arial"/>
              </a:rPr>
              <a:t>6</a:t>
            </a:r>
            <a:r>
              <a:rPr b="0" i="0" lang="en-US" sz="1600" u="none">
                <a:solidFill>
                  <a:schemeClr val="dk1"/>
                </a:solidFill>
                <a:latin typeface="Arial"/>
                <a:ea typeface="Arial"/>
                <a:cs typeface="Arial"/>
                <a:sym typeface="Arial"/>
              </a:rPr>
              <a:t>   Cycles/Second</a:t>
            </a:r>
            <a:endParaRPr/>
          </a:p>
        </p:txBody>
      </p:sp>
      <p:sp>
        <p:nvSpPr>
          <p:cNvPr id="200" name="Google Shape;200;p31"/>
          <p:cNvSpPr txBox="1"/>
          <p:nvPr/>
        </p:nvSpPr>
        <p:spPr>
          <a:xfrm>
            <a:off x="1676400" y="3429000"/>
            <a:ext cx="664527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CPU clock cycles</a:t>
            </a:r>
            <a:r>
              <a:rPr b="1" i="0" lang="en-US" sz="1600" u="none">
                <a:solidFill>
                  <a:schemeClr val="dk1"/>
                </a:solidFill>
                <a:latin typeface="Arial"/>
                <a:ea typeface="Arial"/>
                <a:cs typeface="Arial"/>
                <a:sym typeface="Arial"/>
              </a:rPr>
              <a:t>A</a:t>
            </a:r>
            <a:r>
              <a:rPr b="0" i="0" lang="en-US" sz="1600" u="none">
                <a:solidFill>
                  <a:schemeClr val="dk1"/>
                </a:solidFill>
                <a:latin typeface="Arial"/>
                <a:ea typeface="Arial"/>
                <a:cs typeface="Arial"/>
                <a:sym typeface="Arial"/>
              </a:rPr>
              <a:t> = 4000 x 10</a:t>
            </a:r>
            <a:r>
              <a:rPr b="0" baseline="30000" i="0" lang="en-US" sz="1600" u="none">
                <a:solidFill>
                  <a:schemeClr val="dk1"/>
                </a:solidFill>
                <a:latin typeface="Arial"/>
                <a:ea typeface="Arial"/>
                <a:cs typeface="Arial"/>
                <a:sym typeface="Arial"/>
              </a:rPr>
              <a:t>6</a:t>
            </a:r>
            <a:r>
              <a:rPr b="0" i="0" lang="en-US" sz="1600" u="none">
                <a:solidFill>
                  <a:schemeClr val="dk1"/>
                </a:solidFill>
                <a:latin typeface="Arial"/>
                <a:ea typeface="Arial"/>
                <a:cs typeface="Arial"/>
                <a:sym typeface="Arial"/>
              </a:rPr>
              <a:t>   Cycles</a:t>
            </a:r>
            <a:endParaRPr/>
          </a:p>
        </p:txBody>
      </p:sp>
      <p:sp>
        <p:nvSpPr>
          <p:cNvPr id="201" name="Google Shape;201;p31"/>
          <p:cNvSpPr txBox="1"/>
          <p:nvPr/>
        </p:nvSpPr>
        <p:spPr>
          <a:xfrm>
            <a:off x="152400" y="1447800"/>
            <a:ext cx="8680450" cy="3397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Our favorite program runs in 10 seconds on computer A, which has a 400Mhz clock.</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CPU Time Example</a:t>
            </a:r>
            <a:endParaRPr/>
          </a:p>
        </p:txBody>
      </p:sp>
      <p:sp>
        <p:nvSpPr>
          <p:cNvPr id="207" name="Google Shape;207;p32"/>
          <p:cNvSpPr txBox="1"/>
          <p:nvPr/>
        </p:nvSpPr>
        <p:spPr>
          <a:xfrm>
            <a:off x="1676400" y="3733800"/>
            <a:ext cx="664527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CPU time</a:t>
            </a:r>
            <a:r>
              <a:rPr b="1" i="0" lang="en-US" sz="1200" u="none">
                <a:solidFill>
                  <a:schemeClr val="dk1"/>
                </a:solidFill>
                <a:latin typeface="Arial"/>
                <a:ea typeface="Arial"/>
                <a:cs typeface="Arial"/>
                <a:sym typeface="Arial"/>
              </a:rPr>
              <a:t>B</a:t>
            </a:r>
            <a:r>
              <a:rPr b="0" i="0" lang="en-US" sz="1600" u="none">
                <a:solidFill>
                  <a:schemeClr val="dk1"/>
                </a:solidFill>
                <a:latin typeface="Arial"/>
                <a:ea typeface="Arial"/>
                <a:cs typeface="Arial"/>
                <a:sym typeface="Arial"/>
              </a:rPr>
              <a:t>   =     1.2 x CPU clock cycles</a:t>
            </a:r>
            <a:r>
              <a:rPr b="1" i="0" lang="en-US" sz="1200" u="none">
                <a:solidFill>
                  <a:schemeClr val="dk1"/>
                </a:solidFill>
                <a:latin typeface="Arial"/>
                <a:ea typeface="Arial"/>
                <a:cs typeface="Arial"/>
                <a:sym typeface="Arial"/>
              </a:rPr>
              <a:t>B</a:t>
            </a:r>
            <a:r>
              <a:rPr b="0" i="0" lang="en-US" sz="1600" u="none">
                <a:solidFill>
                  <a:schemeClr val="dk1"/>
                </a:solidFill>
                <a:latin typeface="Arial"/>
                <a:ea typeface="Arial"/>
                <a:cs typeface="Arial"/>
                <a:sym typeface="Arial"/>
              </a:rPr>
              <a:t>    /    Clock Rate</a:t>
            </a:r>
            <a:r>
              <a:rPr b="1" i="0" lang="en-US" sz="1200" u="none">
                <a:solidFill>
                  <a:schemeClr val="dk1"/>
                </a:solidFill>
                <a:latin typeface="Arial"/>
                <a:ea typeface="Arial"/>
                <a:cs typeface="Arial"/>
                <a:sym typeface="Arial"/>
              </a:rPr>
              <a:t>B</a:t>
            </a:r>
            <a:r>
              <a:rPr b="0" i="0" lang="en-US" sz="1600" u="none">
                <a:solidFill>
                  <a:schemeClr val="dk1"/>
                </a:solidFill>
                <a:latin typeface="Arial"/>
                <a:ea typeface="Arial"/>
                <a:cs typeface="Arial"/>
                <a:sym typeface="Arial"/>
              </a:rPr>
              <a:t>    </a:t>
            </a:r>
            <a:endParaRPr/>
          </a:p>
        </p:txBody>
      </p:sp>
      <p:sp>
        <p:nvSpPr>
          <p:cNvPr id="208" name="Google Shape;208;p32"/>
          <p:cNvSpPr txBox="1"/>
          <p:nvPr/>
        </p:nvSpPr>
        <p:spPr>
          <a:xfrm>
            <a:off x="1676400" y="4191000"/>
            <a:ext cx="664527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 Seconds   =     1.2 x 4000 x 10</a:t>
            </a:r>
            <a:r>
              <a:rPr b="0" baseline="30000" i="0" lang="en-US" sz="1600" u="none">
                <a:solidFill>
                  <a:schemeClr val="dk1"/>
                </a:solidFill>
                <a:latin typeface="Arial"/>
                <a:ea typeface="Arial"/>
                <a:cs typeface="Arial"/>
                <a:sym typeface="Arial"/>
              </a:rPr>
              <a:t>6</a:t>
            </a:r>
            <a:r>
              <a:rPr b="0" i="0" lang="en-US" sz="1600" u="none">
                <a:solidFill>
                  <a:schemeClr val="dk1"/>
                </a:solidFill>
                <a:latin typeface="Arial"/>
                <a:ea typeface="Arial"/>
                <a:cs typeface="Arial"/>
                <a:sym typeface="Arial"/>
              </a:rPr>
              <a:t>   Cycles   / Clock Rate</a:t>
            </a:r>
            <a:r>
              <a:rPr b="1" i="0" lang="en-US" sz="1200" u="none">
                <a:solidFill>
                  <a:schemeClr val="dk1"/>
                </a:solidFill>
                <a:latin typeface="Arial"/>
                <a:ea typeface="Arial"/>
                <a:cs typeface="Arial"/>
                <a:sym typeface="Arial"/>
              </a:rPr>
              <a:t>B</a:t>
            </a:r>
            <a:endParaRPr/>
          </a:p>
        </p:txBody>
      </p:sp>
      <p:sp>
        <p:nvSpPr>
          <p:cNvPr id="209" name="Google Shape;209;p32"/>
          <p:cNvSpPr txBox="1"/>
          <p:nvPr/>
        </p:nvSpPr>
        <p:spPr>
          <a:xfrm>
            <a:off x="1676400" y="4648200"/>
            <a:ext cx="6645275" cy="1114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Clock Rate</a:t>
            </a:r>
            <a:r>
              <a:rPr b="1" i="0" lang="en-US" sz="1200" u="none">
                <a:solidFill>
                  <a:schemeClr val="dk1"/>
                </a:solidFill>
                <a:latin typeface="Arial"/>
                <a:ea typeface="Arial"/>
                <a:cs typeface="Arial"/>
                <a:sym typeface="Arial"/>
              </a:rPr>
              <a:t>B</a:t>
            </a:r>
            <a:r>
              <a:rPr b="0" i="0" lang="en-US" sz="1600" u="none">
                <a:solidFill>
                  <a:schemeClr val="dk1"/>
                </a:solidFill>
                <a:latin typeface="Arial"/>
                <a:ea typeface="Arial"/>
                <a:cs typeface="Arial"/>
                <a:sym typeface="Arial"/>
              </a:rPr>
              <a:t>  =  1.2 x 4000 x 10</a:t>
            </a:r>
            <a:r>
              <a:rPr b="0" baseline="30000" i="0" lang="en-US" sz="1600" u="none">
                <a:solidFill>
                  <a:schemeClr val="dk1"/>
                </a:solidFill>
                <a:latin typeface="Arial"/>
                <a:ea typeface="Arial"/>
                <a:cs typeface="Arial"/>
                <a:sym typeface="Arial"/>
              </a:rPr>
              <a:t>6</a:t>
            </a:r>
            <a:r>
              <a:rPr b="0" i="0" lang="en-US" sz="1600" u="none">
                <a:solidFill>
                  <a:schemeClr val="dk1"/>
                </a:solidFill>
                <a:latin typeface="Arial"/>
                <a:ea typeface="Arial"/>
                <a:cs typeface="Arial"/>
                <a:sym typeface="Arial"/>
              </a:rPr>
              <a:t>   Cycles   / 6 Seconds</a:t>
            </a:r>
            <a:endParaRPr/>
          </a:p>
          <a:p>
            <a:pPr indent="0" lvl="0" marL="0" marR="0" rtl="0" algn="l">
              <a:lnSpc>
                <a:spcPct val="100000"/>
              </a:lnSpc>
              <a:spcBef>
                <a:spcPts val="0"/>
              </a:spcBef>
              <a:spcAft>
                <a:spcPts val="0"/>
              </a:spcAft>
              <a:buClr>
                <a:schemeClr val="dk1"/>
              </a:buClr>
              <a:buSzPts val="900"/>
              <a:buFont typeface="Arial"/>
              <a:buNone/>
            </a:pPr>
            <a:r>
              <a:t/>
            </a:r>
            <a:endParaRPr b="0"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  800 x 10</a:t>
            </a:r>
            <a:r>
              <a:rPr b="0" baseline="30000" i="0" lang="en-US" sz="1600" u="none">
                <a:solidFill>
                  <a:schemeClr val="dk1"/>
                </a:solidFill>
                <a:latin typeface="Arial"/>
                <a:ea typeface="Arial"/>
                <a:cs typeface="Arial"/>
                <a:sym typeface="Arial"/>
              </a:rPr>
              <a:t>6</a:t>
            </a:r>
            <a:r>
              <a:rPr b="0" i="0" lang="en-US" sz="1600" u="none">
                <a:solidFill>
                  <a:schemeClr val="dk1"/>
                </a:solidFill>
                <a:latin typeface="Arial"/>
                <a:ea typeface="Arial"/>
                <a:cs typeface="Arial"/>
                <a:sym typeface="Arial"/>
              </a:rPr>
              <a:t> Cycles / Second </a:t>
            </a:r>
            <a:endParaRPr/>
          </a:p>
          <a:p>
            <a:pPr indent="0" lvl="0" marL="0" marR="0" rtl="0" algn="l">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  800 MHz </a:t>
            </a:r>
            <a:endParaRPr/>
          </a:p>
        </p:txBody>
      </p:sp>
      <p:sp>
        <p:nvSpPr>
          <p:cNvPr id="210" name="Google Shape;210;p32"/>
          <p:cNvSpPr txBox="1"/>
          <p:nvPr/>
        </p:nvSpPr>
        <p:spPr>
          <a:xfrm>
            <a:off x="304800" y="1460500"/>
            <a:ext cx="8534400" cy="2289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 new machine B, that will run this program in 6 seconds.  The designer can use new (or perhaps more expensive) technology to substantially increase the clock rate, but has informed us that this increase will affect the rest of the CPU design, causing machine B to require 1.2 times as many clock cycles as machine A for the same program.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What clock rate should we tell the designer to target?</a:t>
            </a:r>
            <a:br>
              <a:rPr b="0" i="1" lang="en-US" sz="1800" u="none">
                <a:solidFill>
                  <a:schemeClr val="dk1"/>
                </a:solidFill>
                <a:latin typeface="Arial"/>
                <a:ea typeface="Arial"/>
                <a:cs typeface="Arial"/>
                <a:sym typeface="Arial"/>
              </a:rPr>
            </a:b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Need</a:t>
            </a:r>
            <a:endParaRPr/>
          </a:p>
        </p:txBody>
      </p:sp>
      <p:sp>
        <p:nvSpPr>
          <p:cNvPr id="62" name="Google Shape;62;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Hardware performance is the primary key for examining the performance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The way to measure and summarize performance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To determine Major Factors that affect the performance of a computer</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nvSpPr>
        <p:spPr>
          <a:xfrm>
            <a:off x="225425" y="312737"/>
            <a:ext cx="66643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33"/>
          <p:cNvSpPr txBox="1"/>
          <p:nvPr>
            <p:ph idx="1" type="body"/>
          </p:nvPr>
        </p:nvSpPr>
        <p:spPr>
          <a:xfrm>
            <a:off x="1066800" y="16764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Could assume that # of cycles = # of instructions</a:t>
            </a:r>
            <a:endParaRPr/>
          </a:p>
        </p:txBody>
      </p:sp>
      <p:sp>
        <p:nvSpPr>
          <p:cNvPr id="218" name="Google Shape;218;p33"/>
          <p:cNvSpPr txBox="1"/>
          <p:nvPr/>
        </p:nvSpPr>
        <p:spPr>
          <a:xfrm>
            <a:off x="706437" y="4560887"/>
            <a:ext cx="5211762" cy="223202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chemeClr val="dk1"/>
              </a:buClr>
              <a:buSzPts val="1800"/>
              <a:buFont typeface="Arial"/>
              <a:buNone/>
            </a:pPr>
            <a:r>
              <a:t/>
            </a:r>
            <a:endParaRPr b="1" i="1" sz="1800" u="none">
              <a:solidFill>
                <a:srgbClr val="000000"/>
              </a:solidFill>
              <a:latin typeface="Times New Roman"/>
              <a:ea typeface="Times New Roman"/>
              <a:cs typeface="Times New Roman"/>
              <a:sym typeface="Times New Roman"/>
            </a:endParaRPr>
          </a:p>
          <a:p>
            <a:pPr indent="0" lvl="0" marL="0" marR="0" rtl="0" algn="l">
              <a:lnSpc>
                <a:spcPct val="116666"/>
              </a:lnSpc>
              <a:spcBef>
                <a:spcPts val="0"/>
              </a:spcBef>
              <a:spcAft>
                <a:spcPts val="0"/>
              </a:spcAft>
              <a:buClr>
                <a:schemeClr val="dk1"/>
              </a:buClr>
              <a:buSzPts val="1800"/>
              <a:buFont typeface="Arial"/>
              <a:buNone/>
            </a:pPr>
            <a:r>
              <a:t/>
            </a:r>
            <a:endParaRPr b="1" i="1" sz="18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1" sz="1800" u="none">
              <a:solidFill>
                <a:srgbClr val="000000"/>
              </a:solidFill>
              <a:latin typeface="Times New Roman"/>
              <a:ea typeface="Times New Roman"/>
              <a:cs typeface="Times New Roman"/>
              <a:sym typeface="Times New Roman"/>
            </a:endParaRPr>
          </a:p>
        </p:txBody>
      </p:sp>
      <p:sp>
        <p:nvSpPr>
          <p:cNvPr id="219" name="Google Shape;219;p33"/>
          <p:cNvSpPr txBox="1"/>
          <p:nvPr/>
        </p:nvSpPr>
        <p:spPr>
          <a:xfrm>
            <a:off x="5357812" y="3956050"/>
            <a:ext cx="701675" cy="30162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time</a:t>
            </a:r>
            <a:endParaRPr/>
          </a:p>
        </p:txBody>
      </p:sp>
      <p:grpSp>
        <p:nvGrpSpPr>
          <p:cNvPr id="220" name="Google Shape;220;p33"/>
          <p:cNvGrpSpPr/>
          <p:nvPr/>
        </p:nvGrpSpPr>
        <p:grpSpPr>
          <a:xfrm>
            <a:off x="1676400" y="2437606"/>
            <a:ext cx="4160837" cy="2523330"/>
            <a:chOff x="1084" y="1157"/>
            <a:chExt cx="2621" cy="1589"/>
          </a:xfrm>
        </p:grpSpPr>
        <p:cxnSp>
          <p:nvCxnSpPr>
            <p:cNvPr id="221" name="Google Shape;221;p33"/>
            <p:cNvCxnSpPr/>
            <p:nvPr/>
          </p:nvCxnSpPr>
          <p:spPr>
            <a:xfrm>
              <a:off x="1084" y="2671"/>
              <a:ext cx="2621" cy="0"/>
            </a:xfrm>
            <a:prstGeom prst="straightConnector1">
              <a:avLst/>
            </a:prstGeom>
            <a:noFill/>
            <a:ln cap="flat" cmpd="sng" w="12700">
              <a:solidFill>
                <a:srgbClr val="000000"/>
              </a:solidFill>
              <a:prstDash val="solid"/>
              <a:miter lim="800000"/>
              <a:headEnd len="med" w="med" type="none"/>
              <a:tailEnd len="med" w="med" type="triangle"/>
            </a:ln>
          </p:spPr>
        </p:cxnSp>
        <p:cxnSp>
          <p:nvCxnSpPr>
            <p:cNvPr id="222" name="Google Shape;222;p33"/>
            <p:cNvCxnSpPr/>
            <p:nvPr/>
          </p:nvCxnSpPr>
          <p:spPr>
            <a:xfrm rot="10800000">
              <a:off x="1221" y="2597"/>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23" name="Google Shape;223;p33"/>
            <p:cNvCxnSpPr/>
            <p:nvPr/>
          </p:nvCxnSpPr>
          <p:spPr>
            <a:xfrm rot="10800000">
              <a:off x="1506" y="2597"/>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24" name="Google Shape;224;p33"/>
            <p:cNvCxnSpPr/>
            <p:nvPr/>
          </p:nvCxnSpPr>
          <p:spPr>
            <a:xfrm rot="10800000">
              <a:off x="1790" y="2597"/>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25" name="Google Shape;225;p33"/>
            <p:cNvCxnSpPr/>
            <p:nvPr/>
          </p:nvCxnSpPr>
          <p:spPr>
            <a:xfrm rot="10800000">
              <a:off x="2074" y="2597"/>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26" name="Google Shape;226;p33"/>
            <p:cNvCxnSpPr/>
            <p:nvPr/>
          </p:nvCxnSpPr>
          <p:spPr>
            <a:xfrm rot="10800000">
              <a:off x="2359" y="2597"/>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27" name="Google Shape;227;p33"/>
            <p:cNvCxnSpPr/>
            <p:nvPr/>
          </p:nvCxnSpPr>
          <p:spPr>
            <a:xfrm rot="10800000">
              <a:off x="2643" y="2597"/>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28" name="Google Shape;228;p33"/>
            <p:cNvCxnSpPr/>
            <p:nvPr/>
          </p:nvCxnSpPr>
          <p:spPr>
            <a:xfrm rot="10800000">
              <a:off x="2927" y="2597"/>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29" name="Google Shape;229;p33"/>
            <p:cNvCxnSpPr/>
            <p:nvPr/>
          </p:nvCxnSpPr>
          <p:spPr>
            <a:xfrm rot="10800000">
              <a:off x="3212" y="2597"/>
              <a:ext cx="0" cy="149"/>
            </a:xfrm>
            <a:prstGeom prst="straightConnector1">
              <a:avLst/>
            </a:prstGeom>
            <a:noFill/>
            <a:ln cap="flat" cmpd="sng" w="12700">
              <a:solidFill>
                <a:srgbClr val="000000"/>
              </a:solidFill>
              <a:prstDash val="solid"/>
              <a:miter lim="800000"/>
              <a:headEnd len="med" w="med" type="none"/>
              <a:tailEnd len="med" w="med" type="none"/>
            </a:ln>
          </p:spPr>
        </p:cxnSp>
        <p:sp>
          <p:nvSpPr>
            <p:cNvPr id="230" name="Google Shape;230;p33"/>
            <p:cNvSpPr txBox="1"/>
            <p:nvPr/>
          </p:nvSpPr>
          <p:spPr>
            <a:xfrm rot="-5400000">
              <a:off x="873" y="1551"/>
              <a:ext cx="1034" cy="24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1st instruction</a:t>
              </a:r>
              <a:endParaRPr/>
            </a:p>
          </p:txBody>
        </p:sp>
        <p:sp>
          <p:nvSpPr>
            <p:cNvPr id="231" name="Google Shape;231;p33"/>
            <p:cNvSpPr txBox="1"/>
            <p:nvPr/>
          </p:nvSpPr>
          <p:spPr>
            <a:xfrm rot="-5400000">
              <a:off x="1157" y="1551"/>
              <a:ext cx="1034" cy="24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2nd instruction</a:t>
              </a:r>
              <a:endParaRPr/>
            </a:p>
          </p:txBody>
        </p:sp>
        <p:sp>
          <p:nvSpPr>
            <p:cNvPr id="232" name="Google Shape;232;p33"/>
            <p:cNvSpPr txBox="1"/>
            <p:nvPr/>
          </p:nvSpPr>
          <p:spPr>
            <a:xfrm rot="-5400000">
              <a:off x="1441" y="1551"/>
              <a:ext cx="1034" cy="24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3rd instruction</a:t>
              </a:r>
              <a:endParaRPr/>
            </a:p>
          </p:txBody>
        </p:sp>
        <p:sp>
          <p:nvSpPr>
            <p:cNvPr id="233" name="Google Shape;233;p33"/>
            <p:cNvSpPr txBox="1"/>
            <p:nvPr/>
          </p:nvSpPr>
          <p:spPr>
            <a:xfrm rot="-5400000">
              <a:off x="2051" y="1874"/>
              <a:ext cx="387" cy="244"/>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4th</a:t>
              </a:r>
              <a:endParaRPr/>
            </a:p>
          </p:txBody>
        </p:sp>
        <p:sp>
          <p:nvSpPr>
            <p:cNvPr id="234" name="Google Shape;234;p33"/>
            <p:cNvSpPr txBox="1"/>
            <p:nvPr/>
          </p:nvSpPr>
          <p:spPr>
            <a:xfrm rot="-5400000">
              <a:off x="2335" y="1875"/>
              <a:ext cx="387" cy="24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5th</a:t>
              </a:r>
              <a:endParaRPr/>
            </a:p>
          </p:txBody>
        </p:sp>
        <p:sp>
          <p:nvSpPr>
            <p:cNvPr id="235" name="Google Shape;235;p33"/>
            <p:cNvSpPr txBox="1"/>
            <p:nvPr/>
          </p:nvSpPr>
          <p:spPr>
            <a:xfrm rot="-5400000">
              <a:off x="2619" y="1875"/>
              <a:ext cx="387" cy="24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6th</a:t>
              </a:r>
              <a:endParaRPr/>
            </a:p>
          </p:txBody>
        </p:sp>
        <p:sp>
          <p:nvSpPr>
            <p:cNvPr id="236" name="Google Shape;236;p33"/>
            <p:cNvSpPr txBox="1"/>
            <p:nvPr/>
          </p:nvSpPr>
          <p:spPr>
            <a:xfrm rot="-5400000">
              <a:off x="2904" y="1803"/>
              <a:ext cx="387" cy="244"/>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t>
              </a:r>
              <a:endParaRPr/>
            </a:p>
          </p:txBody>
        </p:sp>
        <p:sp>
          <p:nvSpPr>
            <p:cNvPr id="237" name="Google Shape;237;p33"/>
            <p:cNvSpPr txBox="1"/>
            <p:nvPr/>
          </p:nvSpPr>
          <p:spPr>
            <a:xfrm>
              <a:off x="1225" y="2241"/>
              <a:ext cx="285"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8" name="Google Shape;238;p33"/>
            <p:cNvSpPr txBox="1"/>
            <p:nvPr/>
          </p:nvSpPr>
          <p:spPr>
            <a:xfrm>
              <a:off x="1510"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9" name="Google Shape;239;p33"/>
            <p:cNvSpPr txBox="1"/>
            <p:nvPr/>
          </p:nvSpPr>
          <p:spPr>
            <a:xfrm>
              <a:off x="1794"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33"/>
            <p:cNvSpPr txBox="1"/>
            <p:nvPr/>
          </p:nvSpPr>
          <p:spPr>
            <a:xfrm>
              <a:off x="2078"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33"/>
            <p:cNvSpPr txBox="1"/>
            <p:nvPr/>
          </p:nvSpPr>
          <p:spPr>
            <a:xfrm>
              <a:off x="2363"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 name="Google Shape;242;p33"/>
            <p:cNvSpPr txBox="1"/>
            <p:nvPr/>
          </p:nvSpPr>
          <p:spPr>
            <a:xfrm>
              <a:off x="2647"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 name="Google Shape;243;p33"/>
            <p:cNvSpPr txBox="1"/>
            <p:nvPr/>
          </p:nvSpPr>
          <p:spPr>
            <a:xfrm>
              <a:off x="2931"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44" name="Google Shape;244;p33"/>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1"/>
              </a:buClr>
              <a:buSzPts val="4000"/>
              <a:buFont typeface="Arial"/>
              <a:buNone/>
            </a:pPr>
            <a:r>
              <a:rPr b="0" i="0" lang="en-US" sz="4000" u="none">
                <a:solidFill>
                  <a:schemeClr val="dk1"/>
                </a:solidFill>
                <a:latin typeface="Arial"/>
                <a:ea typeface="Arial"/>
                <a:cs typeface="Arial"/>
                <a:sym typeface="Arial"/>
              </a:rPr>
              <a:t>How many cycles for a program?</a:t>
            </a:r>
            <a:endParaRPr/>
          </a:p>
        </p:txBody>
      </p:sp>
      <p:sp>
        <p:nvSpPr>
          <p:cNvPr id="245" name="Google Shape;245;p33"/>
          <p:cNvSpPr txBox="1"/>
          <p:nvPr/>
        </p:nvSpPr>
        <p:spPr>
          <a:xfrm>
            <a:off x="1219200" y="5156200"/>
            <a:ext cx="6905625" cy="1125537"/>
          </a:xfrm>
          <a:prstGeom prst="rect">
            <a:avLst/>
          </a:prstGeom>
          <a:noFill/>
          <a:ln>
            <a:noFill/>
          </a:ln>
        </p:spPr>
        <p:txBody>
          <a:bodyPr anchorCtr="0" anchor="t" bIns="45700" lIns="91425" spcFirstLastPara="1" rIns="91425" wrap="square" tIns="45700">
            <a:noAutofit/>
          </a:bodyPr>
          <a:lstStyle/>
          <a:p>
            <a:pPr indent="-76200" lvl="0" marL="0" marR="0" rtl="0" algn="l">
              <a:lnSpc>
                <a:spcPct val="14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This assumption is incorrect!</a:t>
            </a:r>
            <a:r>
              <a:rPr b="0" i="0" lang="en-US" sz="2000" u="none">
                <a:solidFill>
                  <a:schemeClr val="dk1"/>
                </a:solidFill>
                <a:latin typeface="Tahoma"/>
                <a:ea typeface="Tahoma"/>
                <a:cs typeface="Tahoma"/>
                <a:sym typeface="Tahoma"/>
              </a:rPr>
              <a:t> Because:</a:t>
            </a:r>
            <a:endParaRPr/>
          </a:p>
          <a:p>
            <a:pPr indent="-62865" lvl="1" marL="457200" marR="0" rtl="0" algn="l">
              <a:lnSpc>
                <a:spcPct val="9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 Different instructions take different amounts of time (cycles)</a:t>
            </a:r>
            <a:endParaRPr/>
          </a:p>
          <a:p>
            <a:pPr indent="-62865" lvl="1" marL="457200" marR="0" rtl="0" algn="l">
              <a:lnSpc>
                <a:spcPct val="9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 Why…?</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5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5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500"/>
                                        <p:tgtEl>
                                          <p:spTgt spid="2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nvSpPr>
        <p:spPr>
          <a:xfrm>
            <a:off x="225425" y="312737"/>
            <a:ext cx="76533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2" name="Google Shape;252;p34"/>
          <p:cNvSpPr txBox="1"/>
          <p:nvPr>
            <p:ph idx="1" type="body"/>
          </p:nvPr>
        </p:nvSpPr>
        <p:spPr>
          <a:xfrm>
            <a:off x="381000" y="2667000"/>
            <a:ext cx="7696200" cy="4038600"/>
          </a:xfrm>
          <a:prstGeom prst="rect">
            <a:avLst/>
          </a:prstGeom>
          <a:noFill/>
          <a:ln>
            <a:noFill/>
          </a:ln>
        </p:spPr>
        <p:txBody>
          <a:bodyPr anchorCtr="0" anchor="t" bIns="44450" lIns="90475" spcFirstLastPara="1" rIns="90475" wrap="square" tIns="44450">
            <a:noAutofit/>
          </a:bodyPr>
          <a:lstStyle/>
          <a:p>
            <a:pPr indent="-342900" lvl="0" marL="342900" rtl="0" algn="l">
              <a:lnSpc>
                <a:spcPct val="200000"/>
              </a:lnSpc>
              <a:spcBef>
                <a:spcPts val="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Multiplication takes more time than addition</a:t>
            </a:r>
            <a:endParaRPr/>
          </a:p>
          <a:p>
            <a:pPr indent="-342900" lvl="0" marL="34290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Floating point operations take longer than integer ones</a:t>
            </a:r>
            <a:endParaRPr/>
          </a:p>
          <a:p>
            <a:pPr indent="-342900" lvl="0" marL="34290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Accessing memory takes more time than accessing registers</a:t>
            </a:r>
            <a:endParaRPr/>
          </a:p>
          <a:p>
            <a:pPr indent="-342900" lvl="0" marL="342900" rtl="0" algn="l">
              <a:lnSpc>
                <a:spcPct val="100000"/>
              </a:lnSpc>
              <a:spcBef>
                <a:spcPts val="400"/>
              </a:spcBef>
              <a:spcAft>
                <a:spcPts val="0"/>
              </a:spcAft>
              <a:buClr>
                <a:srgbClr val="000000"/>
              </a:buClr>
              <a:buSzPts val="2000"/>
              <a:buFont typeface="Arial"/>
              <a:buChar char="•"/>
            </a:pPr>
            <a:r>
              <a:rPr b="0" i="1" lang="en-US" sz="2000" u="none">
                <a:solidFill>
                  <a:srgbClr val="000000"/>
                </a:solidFill>
                <a:latin typeface="Arial"/>
                <a:ea typeface="Arial"/>
                <a:cs typeface="Arial"/>
                <a:sym typeface="Arial"/>
              </a:rPr>
              <a:t>Important point</a:t>
            </a:r>
            <a:r>
              <a:rPr b="0" i="0" lang="en-US" sz="2000" u="none">
                <a:solidFill>
                  <a:srgbClr val="000000"/>
                </a:solidFill>
                <a:latin typeface="Arial"/>
                <a:ea typeface="Arial"/>
                <a:cs typeface="Arial"/>
                <a:sym typeface="Arial"/>
              </a:rPr>
              <a:t>: </a:t>
            </a:r>
            <a:endParaRPr/>
          </a:p>
          <a:p>
            <a:pPr indent="-285750" lvl="1" marL="742950" rtl="0" algn="l">
              <a:lnSpc>
                <a:spcPct val="100000"/>
              </a:lnSpc>
              <a:spcBef>
                <a:spcPts val="36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Changing the cycle time often changes the number of cycles required for various instructions because it means changing the hardware design </a:t>
            </a:r>
            <a:endParaRPr/>
          </a:p>
        </p:txBody>
      </p:sp>
      <p:sp>
        <p:nvSpPr>
          <p:cNvPr id="253" name="Google Shape;253;p34"/>
          <p:cNvSpPr txBox="1"/>
          <p:nvPr/>
        </p:nvSpPr>
        <p:spPr>
          <a:xfrm>
            <a:off x="5410200" y="2514600"/>
            <a:ext cx="701675" cy="3000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time</a:t>
            </a:r>
            <a:endParaRPr/>
          </a:p>
        </p:txBody>
      </p:sp>
      <p:sp>
        <p:nvSpPr>
          <p:cNvPr id="254" name="Google Shape;254;p34"/>
          <p:cNvSpPr txBox="1"/>
          <p:nvPr/>
        </p:nvSpPr>
        <p:spPr>
          <a:xfrm>
            <a:off x="2379662" y="1600200"/>
            <a:ext cx="6764337" cy="1443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55" name="Google Shape;255;p34"/>
          <p:cNvGrpSpPr/>
          <p:nvPr/>
        </p:nvGrpSpPr>
        <p:grpSpPr>
          <a:xfrm>
            <a:off x="1782762" y="2133600"/>
            <a:ext cx="4160837" cy="801687"/>
            <a:chOff x="614" y="834"/>
            <a:chExt cx="2621" cy="505"/>
          </a:xfrm>
        </p:grpSpPr>
        <p:cxnSp>
          <p:nvCxnSpPr>
            <p:cNvPr id="256" name="Google Shape;256;p34"/>
            <p:cNvCxnSpPr/>
            <p:nvPr/>
          </p:nvCxnSpPr>
          <p:spPr>
            <a:xfrm>
              <a:off x="614" y="1264"/>
              <a:ext cx="2621" cy="0"/>
            </a:xfrm>
            <a:prstGeom prst="straightConnector1">
              <a:avLst/>
            </a:prstGeom>
            <a:noFill/>
            <a:ln cap="flat" cmpd="sng" w="12700">
              <a:solidFill>
                <a:srgbClr val="000000"/>
              </a:solidFill>
              <a:prstDash val="solid"/>
              <a:miter lim="800000"/>
              <a:headEnd len="med" w="med" type="none"/>
              <a:tailEnd len="med" w="med" type="triangle"/>
            </a:ln>
          </p:spPr>
        </p:cxnSp>
        <p:cxnSp>
          <p:nvCxnSpPr>
            <p:cNvPr id="257" name="Google Shape;257;p34"/>
            <p:cNvCxnSpPr/>
            <p:nvPr/>
          </p:nvCxnSpPr>
          <p:spPr>
            <a:xfrm rot="10800000">
              <a:off x="751" y="1190"/>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58" name="Google Shape;258;p34"/>
            <p:cNvCxnSpPr/>
            <p:nvPr/>
          </p:nvCxnSpPr>
          <p:spPr>
            <a:xfrm rot="10800000">
              <a:off x="1036" y="1190"/>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59" name="Google Shape;259;p34"/>
            <p:cNvCxnSpPr/>
            <p:nvPr/>
          </p:nvCxnSpPr>
          <p:spPr>
            <a:xfrm rot="10800000">
              <a:off x="1320" y="1190"/>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60" name="Google Shape;260;p34"/>
            <p:cNvCxnSpPr/>
            <p:nvPr/>
          </p:nvCxnSpPr>
          <p:spPr>
            <a:xfrm rot="10800000">
              <a:off x="1604" y="1190"/>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61" name="Google Shape;261;p34"/>
            <p:cNvCxnSpPr/>
            <p:nvPr/>
          </p:nvCxnSpPr>
          <p:spPr>
            <a:xfrm rot="10800000">
              <a:off x="1889" y="1190"/>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62" name="Google Shape;262;p34"/>
            <p:cNvCxnSpPr/>
            <p:nvPr/>
          </p:nvCxnSpPr>
          <p:spPr>
            <a:xfrm rot="10800000">
              <a:off x="2173" y="1190"/>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63" name="Google Shape;263;p34"/>
            <p:cNvCxnSpPr/>
            <p:nvPr/>
          </p:nvCxnSpPr>
          <p:spPr>
            <a:xfrm rot="10800000">
              <a:off x="2457" y="1190"/>
              <a:ext cx="0" cy="149"/>
            </a:xfrm>
            <a:prstGeom prst="straightConnector1">
              <a:avLst/>
            </a:prstGeom>
            <a:noFill/>
            <a:ln cap="flat" cmpd="sng" w="12700">
              <a:solidFill>
                <a:srgbClr val="000000"/>
              </a:solidFill>
              <a:prstDash val="solid"/>
              <a:miter lim="800000"/>
              <a:headEnd len="med" w="med" type="none"/>
              <a:tailEnd len="med" w="med" type="none"/>
            </a:ln>
          </p:spPr>
        </p:cxnSp>
        <p:cxnSp>
          <p:nvCxnSpPr>
            <p:cNvPr id="264" name="Google Shape;264;p34"/>
            <p:cNvCxnSpPr/>
            <p:nvPr/>
          </p:nvCxnSpPr>
          <p:spPr>
            <a:xfrm rot="10800000">
              <a:off x="2742" y="1190"/>
              <a:ext cx="0" cy="149"/>
            </a:xfrm>
            <a:prstGeom prst="straightConnector1">
              <a:avLst/>
            </a:prstGeom>
            <a:noFill/>
            <a:ln cap="flat" cmpd="sng" w="12700">
              <a:solidFill>
                <a:srgbClr val="000000"/>
              </a:solidFill>
              <a:prstDash val="solid"/>
              <a:miter lim="800000"/>
              <a:headEnd len="med" w="med" type="none"/>
              <a:tailEnd len="med" w="med" type="none"/>
            </a:ln>
          </p:spPr>
        </p:cxnSp>
        <p:sp>
          <p:nvSpPr>
            <p:cNvPr id="265" name="Google Shape;265;p34"/>
            <p:cNvSpPr txBox="1"/>
            <p:nvPr/>
          </p:nvSpPr>
          <p:spPr>
            <a:xfrm>
              <a:off x="755" y="834"/>
              <a:ext cx="285"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6" name="Google Shape;266;p34"/>
            <p:cNvSpPr txBox="1"/>
            <p:nvPr/>
          </p:nvSpPr>
          <p:spPr>
            <a:xfrm>
              <a:off x="1040" y="834"/>
              <a:ext cx="568"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7" name="Google Shape;267;p34"/>
            <p:cNvSpPr txBox="1"/>
            <p:nvPr/>
          </p:nvSpPr>
          <p:spPr>
            <a:xfrm>
              <a:off x="2177" y="834"/>
              <a:ext cx="569"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 name="Google Shape;268;p34"/>
            <p:cNvSpPr txBox="1"/>
            <p:nvPr/>
          </p:nvSpPr>
          <p:spPr>
            <a:xfrm>
              <a:off x="1608" y="834"/>
              <a:ext cx="285"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 name="Google Shape;269;p34"/>
            <p:cNvSpPr txBox="1"/>
            <p:nvPr/>
          </p:nvSpPr>
          <p:spPr>
            <a:xfrm>
              <a:off x="1893" y="834"/>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70" name="Google Shape;270;p34"/>
          <p:cNvSpPr txBox="1"/>
          <p:nvPr>
            <p:ph type="title"/>
          </p:nvPr>
        </p:nvSpPr>
        <p:spPr>
          <a:xfrm>
            <a:off x="457200" y="457200"/>
            <a:ext cx="8382000" cy="6096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1"/>
              </a:buClr>
              <a:buSzPts val="4000"/>
              <a:buFont typeface="Arial"/>
              <a:buNone/>
            </a:pPr>
            <a:r>
              <a:rPr b="0" i="0" lang="en-US" sz="4000" u="none">
                <a:solidFill>
                  <a:schemeClr val="dk1"/>
                </a:solidFill>
                <a:latin typeface="Arial"/>
                <a:ea typeface="Arial"/>
                <a:cs typeface="Arial"/>
                <a:sym typeface="Arial"/>
              </a:rPr>
              <a:t>How many cycles for a program?</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Performance Equation II</a:t>
            </a:r>
            <a:endParaRPr/>
          </a:p>
        </p:txBody>
      </p:sp>
      <p:sp>
        <p:nvSpPr>
          <p:cNvPr id="276" name="Google Shape;276;p35"/>
          <p:cNvSpPr txBox="1"/>
          <p:nvPr>
            <p:ph idx="1" type="body"/>
          </p:nvPr>
        </p:nvSpPr>
        <p:spPr>
          <a:xfrm>
            <a:off x="762000" y="1524000"/>
            <a:ext cx="3886200" cy="45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Performance Equation I</a:t>
            </a:r>
            <a:endParaRPr/>
          </a:p>
        </p:txBody>
      </p:sp>
      <p:grpSp>
        <p:nvGrpSpPr>
          <p:cNvPr id="277" name="Google Shape;277;p35"/>
          <p:cNvGrpSpPr/>
          <p:nvPr/>
        </p:nvGrpSpPr>
        <p:grpSpPr>
          <a:xfrm>
            <a:off x="1143000" y="2057400"/>
            <a:ext cx="7391400" cy="641350"/>
            <a:chOff x="864" y="2064"/>
            <a:chExt cx="4186" cy="404"/>
          </a:xfrm>
        </p:grpSpPr>
        <p:sp>
          <p:nvSpPr>
            <p:cNvPr id="278" name="Google Shape;278;p35"/>
            <p:cNvSpPr txBox="1"/>
            <p:nvPr/>
          </p:nvSpPr>
          <p:spPr>
            <a:xfrm>
              <a:off x="864" y="2064"/>
              <a:ext cx="4186" cy="4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CPU execution time            CPU clock cycles         Clock cycle time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for a program                       for a program</a:t>
              </a:r>
              <a:endParaRPr/>
            </a:p>
          </p:txBody>
        </p:sp>
        <p:sp>
          <p:nvSpPr>
            <p:cNvPr id="279" name="Google Shape;279;p35"/>
            <p:cNvSpPr txBox="1"/>
            <p:nvPr/>
          </p:nvSpPr>
          <p:spPr>
            <a:xfrm>
              <a:off x="2160" y="2160"/>
              <a:ext cx="17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
          <p:nvSpPr>
            <p:cNvPr id="280" name="Google Shape;280;p35"/>
            <p:cNvSpPr txBox="1"/>
            <p:nvPr/>
          </p:nvSpPr>
          <p:spPr>
            <a:xfrm>
              <a:off x="3600" y="2112"/>
              <a:ext cx="18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t>
              </a:r>
              <a:endParaRPr/>
            </a:p>
          </p:txBody>
        </p:sp>
      </p:grpSp>
      <p:sp>
        <p:nvSpPr>
          <p:cNvPr id="281" name="Google Shape;281;p35"/>
          <p:cNvSpPr txBox="1"/>
          <p:nvPr/>
        </p:nvSpPr>
        <p:spPr>
          <a:xfrm>
            <a:off x="762000" y="2971800"/>
            <a:ext cx="7696200" cy="205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00000"/>
              </a:buClr>
              <a:buSzPts val="2000"/>
              <a:buFont typeface="Arial"/>
              <a:buChar char="•"/>
            </a:pPr>
            <a:r>
              <a:rPr b="0" i="0" lang="en-US" sz="2000" u="none">
                <a:solidFill>
                  <a:srgbClr val="C00000"/>
                </a:solidFill>
                <a:latin typeface="Arial"/>
                <a:ea typeface="Arial"/>
                <a:cs typeface="Arial"/>
                <a:sym typeface="Arial"/>
              </a:rPr>
              <a:t>Do not include any reference to the number of instructions needed for the program</a:t>
            </a:r>
            <a:endParaRPr/>
          </a:p>
          <a:p>
            <a:pPr indent="-342900" lvl="0" marL="342900" marR="0" rtl="0" algn="l">
              <a:lnSpc>
                <a:spcPct val="100000"/>
              </a:lnSpc>
              <a:spcBef>
                <a:spcPts val="400"/>
              </a:spcBef>
              <a:spcAft>
                <a:spcPts val="0"/>
              </a:spcAft>
              <a:buClr>
                <a:srgbClr val="0070C0"/>
              </a:buClr>
              <a:buSzPts val="2000"/>
              <a:buFont typeface="Arial"/>
              <a:buChar char="•"/>
            </a:pPr>
            <a:r>
              <a:rPr b="0" i="0" lang="en-US" sz="2000" u="none">
                <a:solidFill>
                  <a:srgbClr val="0070C0"/>
                </a:solidFill>
                <a:latin typeface="Arial"/>
                <a:ea typeface="Arial"/>
                <a:cs typeface="Arial"/>
                <a:sym typeface="Arial"/>
              </a:rPr>
              <a:t>But, the execution time must depend on the number of instructions in a program</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5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5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500"/>
                                        <p:tgtEl>
                                          <p:spTgt spid="2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Effect filter="fade" transition="in">
                                      <p:cBhvr>
                                        <p:cTn dur="500"/>
                                        <p:tgtEl>
                                          <p:spTgt spid="28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Performance Equation II</a:t>
            </a:r>
            <a:endParaRPr/>
          </a:p>
        </p:txBody>
      </p:sp>
      <p:sp>
        <p:nvSpPr>
          <p:cNvPr id="287" name="Google Shape;287;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CPU Clock cycles </a:t>
            </a:r>
            <a:r>
              <a:rPr b="0" i="0" lang="en-US" sz="1800" u="none">
                <a:solidFill>
                  <a:schemeClr val="dk1"/>
                </a:solidFill>
                <a:latin typeface="Arial"/>
                <a:ea typeface="Arial"/>
                <a:cs typeface="Arial"/>
                <a:sym typeface="Arial"/>
              </a:rPr>
              <a:t>=  Instructions          x    Average</a:t>
            </a:r>
            <a:r>
              <a:rPr b="0" i="0" lang="en-US" sz="1800" u="none">
                <a:solidFill>
                  <a:schemeClr val="accent2"/>
                </a:solidFill>
                <a:latin typeface="Arial"/>
                <a:ea typeface="Arial"/>
                <a:cs typeface="Arial"/>
                <a:sym typeface="Arial"/>
              </a:rPr>
              <a:t> Clock cycles per</a:t>
            </a:r>
            <a:endParaRPr/>
          </a:p>
          <a:p>
            <a:pPr indent="-342900" lvl="0" marL="34290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for a program             </a:t>
            </a:r>
            <a:r>
              <a:rPr b="0" i="0" lang="en-US" sz="1800" u="none">
                <a:solidFill>
                  <a:schemeClr val="accent2"/>
                </a:solidFill>
                <a:latin typeface="Arial"/>
                <a:ea typeface="Arial"/>
                <a:cs typeface="Arial"/>
                <a:sym typeface="Arial"/>
              </a:rPr>
              <a:t>Instruction</a:t>
            </a:r>
            <a:endParaRPr/>
          </a:p>
          <a:p>
            <a:pPr indent="-342900" lvl="0" marL="342900" rtl="0" algn="l">
              <a:lnSpc>
                <a:spcPct val="100000"/>
              </a:lnSpc>
              <a:spcBef>
                <a:spcPts val="0"/>
              </a:spcBef>
              <a:spcAft>
                <a:spcPts val="0"/>
              </a:spcAft>
              <a:buClr>
                <a:schemeClr val="dk1"/>
              </a:buClr>
              <a:buSzPts val="1800"/>
              <a:buFont typeface="Arial"/>
              <a:buNone/>
            </a:pPr>
            <a:r>
              <a:t/>
            </a:r>
            <a:endParaRPr b="0" i="0" sz="1800" u="none">
              <a:solidFill>
                <a:schemeClr val="accent2"/>
              </a:solidFill>
              <a:latin typeface="Arial"/>
              <a:ea typeface="Arial"/>
              <a:cs typeface="Arial"/>
              <a:sym typeface="Arial"/>
            </a:endParaRPr>
          </a:p>
          <a:p>
            <a:pPr indent="-342900" lvl="0" marL="34290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CPU execution time  </a:t>
            </a:r>
            <a:r>
              <a:rPr b="0" i="0" lang="en-US" sz="1800" u="none">
                <a:solidFill>
                  <a:schemeClr val="dk1"/>
                </a:solidFill>
                <a:latin typeface="Arial"/>
                <a:ea typeface="Arial"/>
                <a:cs typeface="Arial"/>
                <a:sym typeface="Arial"/>
              </a:rPr>
              <a:t>=    Instruction count   x   Avg </a:t>
            </a:r>
            <a:r>
              <a:rPr b="0" i="0" lang="en-US" sz="1800" u="none">
                <a:solidFill>
                  <a:schemeClr val="accent2"/>
                </a:solidFill>
                <a:latin typeface="Arial"/>
                <a:ea typeface="Arial"/>
                <a:cs typeface="Arial"/>
                <a:sym typeface="Arial"/>
              </a:rPr>
              <a:t>CPI </a:t>
            </a:r>
            <a:r>
              <a:rPr b="0" i="0" lang="en-US" sz="1800" u="none">
                <a:solidFill>
                  <a:schemeClr val="dk1"/>
                </a:solidFill>
                <a:latin typeface="Arial"/>
                <a:ea typeface="Arial"/>
                <a:cs typeface="Arial"/>
                <a:sym typeface="Arial"/>
              </a:rPr>
              <a:t>   x    Clock cycle time    </a:t>
            </a:r>
            <a:endParaRPr/>
          </a:p>
          <a:p>
            <a:pPr indent="-342900" lvl="0" marL="34290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for a program                   </a:t>
            </a:r>
            <a:r>
              <a:rPr b="0" i="0" lang="en-US" sz="1800" u="none">
                <a:solidFill>
                  <a:schemeClr val="dk1"/>
                </a:solidFill>
                <a:latin typeface="Arial"/>
                <a:ea typeface="Arial"/>
                <a:cs typeface="Arial"/>
                <a:sym typeface="Arial"/>
              </a:rPr>
              <a:t>for a program</a:t>
            </a:r>
            <a:endParaRPr/>
          </a:p>
          <a:p>
            <a:pPr indent="-342900" lvl="0" marL="34290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Useful in evaluation of various implementations of the same instruction set architecture (ISA) for the same program</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Arial"/>
              <a:buNone/>
            </a:pPr>
            <a:r>
              <a:t/>
            </a:r>
            <a:endParaRPr b="0" i="1"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b="0" i="1" sz="24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nvSpPr>
        <p:spPr>
          <a:xfrm>
            <a:off x="225425" y="312737"/>
            <a:ext cx="36703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4" name="Google Shape;294;p37"/>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Suppose we have two implementations of the same instruction set architecture (ISA).  For some program:</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machine A has a clock cycle time of 10 ns. and a CPI of 2.0</a:t>
            </a:r>
            <a:endParaRPr/>
          </a:p>
          <a:p>
            <a:pPr indent="-285750" lvl="1" marL="742950" rtl="0" algn="l">
              <a:lnSpc>
                <a:spcPct val="100000"/>
              </a:lnSpc>
              <a:spcBef>
                <a:spcPts val="40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machine B has a clock cycle time of 20 ns. and a CPI of 1.2</a:t>
            </a:r>
            <a:r>
              <a:rPr b="0" i="0" lang="en-US" sz="20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Which machine is faster for this program, and by how much?</a:t>
            </a:r>
            <a:endParaRPr/>
          </a:p>
          <a:p>
            <a:pPr indent="-342900" lvl="0" marL="342900" rtl="0" algn="l">
              <a:lnSpc>
                <a:spcPct val="100000"/>
              </a:lnSpc>
              <a:spcBef>
                <a:spcPts val="40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 </a:t>
            </a:r>
            <a:endParaRPr/>
          </a:p>
        </p:txBody>
      </p:sp>
      <p:sp>
        <p:nvSpPr>
          <p:cNvPr id="295" name="Google Shape;295;p37"/>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CPI Example I</a:t>
            </a:r>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CPI Example I</a:t>
            </a:r>
            <a:endParaRPr/>
          </a:p>
        </p:txBody>
      </p:sp>
      <p:sp>
        <p:nvSpPr>
          <p:cNvPr id="301" name="Google Shape;301;p38"/>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285750" lvl="1" marL="742950" rtl="0" algn="l">
              <a:lnSpc>
                <a:spcPct val="8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machine A has a clock cycle time of 10 ns. and a CPI of 2.0</a:t>
            </a:r>
            <a:endParaRPr/>
          </a:p>
          <a:p>
            <a:pPr indent="-285750" lvl="1" marL="742950" rtl="0" algn="l">
              <a:lnSpc>
                <a:spcPct val="80000"/>
              </a:lnSpc>
              <a:spcBef>
                <a:spcPts val="32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machine B has a clock cycle time of 20 ns. and a CPI of 1.2</a:t>
            </a:r>
            <a:r>
              <a:rPr b="0" i="0" lang="en-US" sz="1600" u="none">
                <a:solidFill>
                  <a:schemeClr val="dk1"/>
                </a:solidFill>
                <a:latin typeface="Arial"/>
                <a:ea typeface="Arial"/>
                <a:cs typeface="Arial"/>
                <a:sym typeface="Arial"/>
              </a:rPr>
              <a:t> </a:t>
            </a:r>
            <a:endParaRPr/>
          </a:p>
          <a:p>
            <a:pPr indent="-342900" lvl="0" marL="342900" rtl="0" algn="ctr">
              <a:lnSpc>
                <a:spcPct val="8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ctr">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CPU clock cycles</a:t>
            </a:r>
            <a:r>
              <a:rPr b="1" i="0" lang="en-US" sz="1000" u="none">
                <a:solidFill>
                  <a:schemeClr val="dk1"/>
                </a:solidFill>
                <a:latin typeface="Arial"/>
                <a:ea typeface="Arial"/>
                <a:cs typeface="Arial"/>
                <a:sym typeface="Arial"/>
              </a:rPr>
              <a:t>A </a:t>
            </a:r>
            <a:r>
              <a:rPr b="0" i="0" lang="en-US" sz="1800" u="none">
                <a:solidFill>
                  <a:schemeClr val="dk1"/>
                </a:solidFill>
                <a:latin typeface="Arial"/>
                <a:ea typeface="Arial"/>
                <a:cs typeface="Arial"/>
                <a:sym typeface="Arial"/>
              </a:rPr>
              <a:t>= </a:t>
            </a:r>
            <a:r>
              <a:rPr b="0" i="0" lang="en-US" sz="1800" u="none">
                <a:solidFill>
                  <a:schemeClr val="dk1"/>
                </a:solidFill>
                <a:latin typeface="Times New Roman"/>
                <a:ea typeface="Times New Roman"/>
                <a:cs typeface="Times New Roman"/>
                <a:sym typeface="Times New Roman"/>
              </a:rPr>
              <a:t>I</a:t>
            </a:r>
            <a:r>
              <a:rPr b="0" i="0" lang="en-US" sz="1800" u="none">
                <a:solidFill>
                  <a:schemeClr val="dk1"/>
                </a:solidFill>
                <a:latin typeface="Arial"/>
                <a:ea typeface="Arial"/>
                <a:cs typeface="Arial"/>
                <a:sym typeface="Arial"/>
              </a:rPr>
              <a:t> x 2.0</a:t>
            </a:r>
            <a:endParaRPr/>
          </a:p>
          <a:p>
            <a:pPr indent="-342900" lvl="0" marL="342900" rtl="0" algn="ctr">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CPU clock cycles</a:t>
            </a:r>
            <a:r>
              <a:rPr b="1" i="0" lang="en-US" sz="1000" u="none">
                <a:solidFill>
                  <a:schemeClr val="dk1"/>
                </a:solidFill>
                <a:latin typeface="Arial"/>
                <a:ea typeface="Arial"/>
                <a:cs typeface="Arial"/>
                <a:sym typeface="Arial"/>
              </a:rPr>
              <a:t>B </a:t>
            </a:r>
            <a:r>
              <a:rPr b="0" i="0" lang="en-US" sz="1800" u="none">
                <a:solidFill>
                  <a:schemeClr val="dk1"/>
                </a:solidFill>
                <a:latin typeface="Arial"/>
                <a:ea typeface="Arial"/>
                <a:cs typeface="Arial"/>
                <a:sym typeface="Arial"/>
              </a:rPr>
              <a:t>= </a:t>
            </a:r>
            <a:r>
              <a:rPr b="0" i="0" lang="en-US" sz="1800" u="none">
                <a:solidFill>
                  <a:schemeClr val="dk1"/>
                </a:solidFill>
                <a:latin typeface="Times New Roman"/>
                <a:ea typeface="Times New Roman"/>
                <a:cs typeface="Times New Roman"/>
                <a:sym typeface="Times New Roman"/>
              </a:rPr>
              <a:t>I</a:t>
            </a:r>
            <a:r>
              <a:rPr b="0" i="0" lang="en-US" sz="1800" u="none">
                <a:solidFill>
                  <a:schemeClr val="dk1"/>
                </a:solidFill>
                <a:latin typeface="Arial"/>
                <a:ea typeface="Arial"/>
                <a:cs typeface="Arial"/>
                <a:sym typeface="Arial"/>
              </a:rPr>
              <a:t> x 1.2</a:t>
            </a:r>
            <a:endParaRPr/>
          </a:p>
          <a:p>
            <a:pPr indent="-342900" lvl="0" marL="342900" rtl="0" algn="r">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Where, </a:t>
            </a:r>
            <a:r>
              <a:rPr b="0" i="0" lang="en-US" sz="1800" u="none">
                <a:solidFill>
                  <a:schemeClr val="dk1"/>
                </a:solidFill>
                <a:latin typeface="Times New Roman"/>
                <a:ea typeface="Times New Roman"/>
                <a:cs typeface="Times New Roman"/>
                <a:sym typeface="Times New Roman"/>
              </a:rPr>
              <a:t>I</a:t>
            </a:r>
            <a:r>
              <a:rPr b="0" i="0" lang="en-US" sz="1800" u="none">
                <a:solidFill>
                  <a:schemeClr val="dk1"/>
                </a:solidFill>
                <a:latin typeface="Arial"/>
                <a:ea typeface="Arial"/>
                <a:cs typeface="Arial"/>
                <a:sym typeface="Arial"/>
              </a:rPr>
              <a:t> = no. of instructions</a:t>
            </a:r>
            <a:endParaRPr/>
          </a:p>
          <a:p>
            <a:pPr indent="-342900" lvl="0" marL="342900" rtl="0" algn="l">
              <a:lnSpc>
                <a:spcPct val="80000"/>
              </a:lnSpc>
              <a:spcBef>
                <a:spcPts val="20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CPU time</a:t>
            </a:r>
            <a:r>
              <a:rPr b="1" i="0" lang="en-US" sz="1000" u="none">
                <a:solidFill>
                  <a:schemeClr val="dk1"/>
                </a:solidFill>
                <a:latin typeface="Arial"/>
                <a:ea typeface="Arial"/>
                <a:cs typeface="Arial"/>
                <a:sym typeface="Arial"/>
              </a:rPr>
              <a:t>A</a:t>
            </a:r>
            <a:r>
              <a:rPr b="0" i="0" lang="en-US" sz="1800" u="none">
                <a:solidFill>
                  <a:schemeClr val="dk1"/>
                </a:solidFill>
                <a:latin typeface="Arial"/>
                <a:ea typeface="Arial"/>
                <a:cs typeface="Arial"/>
                <a:sym typeface="Arial"/>
              </a:rPr>
              <a:t> = CPU clock cycles</a:t>
            </a:r>
            <a:r>
              <a:rPr b="1" i="0" lang="en-US" sz="1000" u="none">
                <a:solidFill>
                  <a:schemeClr val="dk1"/>
                </a:solidFill>
                <a:latin typeface="Arial"/>
                <a:ea typeface="Arial"/>
                <a:cs typeface="Arial"/>
                <a:sym typeface="Arial"/>
              </a:rPr>
              <a:t>A</a:t>
            </a:r>
            <a:r>
              <a:rPr b="0" i="0" lang="en-US" sz="1800" u="none">
                <a:solidFill>
                  <a:schemeClr val="dk1"/>
                </a:solidFill>
                <a:latin typeface="Arial"/>
                <a:ea typeface="Arial"/>
                <a:cs typeface="Arial"/>
                <a:sym typeface="Arial"/>
              </a:rPr>
              <a:t>  x  Clock cycle time</a:t>
            </a:r>
            <a:r>
              <a:rPr b="1" i="0" lang="en-US" sz="1000" u="none">
                <a:solidFill>
                  <a:schemeClr val="dk1"/>
                </a:solidFill>
                <a:latin typeface="Arial"/>
                <a:ea typeface="Arial"/>
                <a:cs typeface="Arial"/>
                <a:sym typeface="Arial"/>
              </a:rPr>
              <a:t>A</a:t>
            </a:r>
            <a:endParaRPr/>
          </a:p>
          <a:p>
            <a:pPr indent="-342900" lvl="0" marL="342900" rtl="0" algn="l">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a:t>
            </a:r>
            <a:r>
              <a:rPr b="0" i="0" lang="en-US" sz="1800" u="none">
                <a:solidFill>
                  <a:schemeClr val="dk1"/>
                </a:solidFill>
                <a:latin typeface="Times New Roman"/>
                <a:ea typeface="Times New Roman"/>
                <a:cs typeface="Times New Roman"/>
                <a:sym typeface="Times New Roman"/>
              </a:rPr>
              <a:t>I</a:t>
            </a:r>
            <a:r>
              <a:rPr b="0" i="0" lang="en-US" sz="1800" u="none">
                <a:solidFill>
                  <a:schemeClr val="dk1"/>
                </a:solidFill>
                <a:latin typeface="Arial"/>
                <a:ea typeface="Arial"/>
                <a:cs typeface="Arial"/>
                <a:sym typeface="Arial"/>
              </a:rPr>
              <a:t> x 2.0 x 10 ns = 20 x </a:t>
            </a:r>
            <a:r>
              <a:rPr b="0" i="0" lang="en-US" sz="1800" u="none">
                <a:solidFill>
                  <a:schemeClr val="dk1"/>
                </a:solidFill>
                <a:latin typeface="Times New Roman"/>
                <a:ea typeface="Times New Roman"/>
                <a:cs typeface="Times New Roman"/>
                <a:sym typeface="Times New Roman"/>
              </a:rPr>
              <a:t>I</a:t>
            </a:r>
            <a:r>
              <a:rPr b="0" i="0" lang="en-US" sz="1800" u="none">
                <a:solidFill>
                  <a:schemeClr val="dk1"/>
                </a:solidFill>
                <a:latin typeface="Arial"/>
                <a:ea typeface="Arial"/>
                <a:cs typeface="Arial"/>
                <a:sym typeface="Arial"/>
              </a:rPr>
              <a:t> ns</a:t>
            </a:r>
            <a:endParaRPr/>
          </a:p>
          <a:p>
            <a:pPr indent="-342900" lvl="0" marL="342900" rtl="0" algn="l">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CPU time</a:t>
            </a:r>
            <a:r>
              <a:rPr b="1" i="0" lang="en-US" sz="1000" u="none">
                <a:solidFill>
                  <a:schemeClr val="dk1"/>
                </a:solidFill>
                <a:latin typeface="Arial"/>
                <a:ea typeface="Arial"/>
                <a:cs typeface="Arial"/>
                <a:sym typeface="Arial"/>
              </a:rPr>
              <a:t>B</a:t>
            </a:r>
            <a:r>
              <a:rPr b="0" i="0" lang="en-US" sz="1800" u="none">
                <a:solidFill>
                  <a:schemeClr val="dk1"/>
                </a:solidFill>
                <a:latin typeface="Arial"/>
                <a:ea typeface="Arial"/>
                <a:cs typeface="Arial"/>
                <a:sym typeface="Arial"/>
              </a:rPr>
              <a:t> = CPU clock cycles</a:t>
            </a:r>
            <a:r>
              <a:rPr b="1" i="0" lang="en-US" sz="1000" u="none">
                <a:solidFill>
                  <a:schemeClr val="dk1"/>
                </a:solidFill>
                <a:latin typeface="Arial"/>
                <a:ea typeface="Arial"/>
                <a:cs typeface="Arial"/>
                <a:sym typeface="Arial"/>
              </a:rPr>
              <a:t>B</a:t>
            </a:r>
            <a:r>
              <a:rPr b="0" i="0" lang="en-US" sz="1800" u="none">
                <a:solidFill>
                  <a:schemeClr val="dk1"/>
                </a:solidFill>
                <a:latin typeface="Arial"/>
                <a:ea typeface="Arial"/>
                <a:cs typeface="Arial"/>
                <a:sym typeface="Arial"/>
              </a:rPr>
              <a:t>  x  Clock cycle time</a:t>
            </a:r>
            <a:r>
              <a:rPr b="1" i="0" lang="en-US" sz="1000" u="none">
                <a:solidFill>
                  <a:schemeClr val="dk1"/>
                </a:solidFill>
                <a:latin typeface="Arial"/>
                <a:ea typeface="Arial"/>
                <a:cs typeface="Arial"/>
                <a:sym typeface="Arial"/>
              </a:rPr>
              <a:t>B</a:t>
            </a:r>
            <a:endParaRPr/>
          </a:p>
          <a:p>
            <a:pPr indent="-342900" lvl="0" marL="342900" rtl="0" algn="l">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a:t>
            </a:r>
            <a:r>
              <a:rPr b="0" i="0" lang="en-US" sz="1800" u="none">
                <a:solidFill>
                  <a:schemeClr val="dk1"/>
                </a:solidFill>
                <a:latin typeface="Times New Roman"/>
                <a:ea typeface="Times New Roman"/>
                <a:cs typeface="Times New Roman"/>
                <a:sym typeface="Times New Roman"/>
              </a:rPr>
              <a:t>I</a:t>
            </a:r>
            <a:r>
              <a:rPr b="0" i="0" lang="en-US" sz="1800" u="none">
                <a:solidFill>
                  <a:schemeClr val="dk1"/>
                </a:solidFill>
                <a:latin typeface="Arial"/>
                <a:ea typeface="Arial"/>
                <a:cs typeface="Arial"/>
                <a:sym typeface="Arial"/>
              </a:rPr>
              <a:t> x 1.2 x 20 ns = 24 x </a:t>
            </a:r>
            <a:r>
              <a:rPr b="0" i="0" lang="en-US" sz="1800" u="none">
                <a:solidFill>
                  <a:schemeClr val="dk1"/>
                </a:solidFill>
                <a:latin typeface="Times New Roman"/>
                <a:ea typeface="Times New Roman"/>
                <a:cs typeface="Times New Roman"/>
                <a:sym typeface="Times New Roman"/>
              </a:rPr>
              <a:t>I</a:t>
            </a:r>
            <a:r>
              <a:rPr b="0" i="0" lang="en-US" sz="1800" u="none">
                <a:solidFill>
                  <a:schemeClr val="dk1"/>
                </a:solidFill>
                <a:latin typeface="Arial"/>
                <a:ea typeface="Arial"/>
                <a:cs typeface="Arial"/>
                <a:sym typeface="Arial"/>
              </a:rPr>
              <a:t> ns</a:t>
            </a:r>
            <a:endParaRPr/>
          </a:p>
          <a:p>
            <a:pPr indent="-342900" lvl="0" marL="3429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ctr">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Therefore, Performance</a:t>
            </a:r>
            <a:r>
              <a:rPr b="1" i="0" lang="en-US" sz="1200" u="none">
                <a:solidFill>
                  <a:schemeClr val="dk1"/>
                </a:solidFill>
                <a:latin typeface="Arial"/>
                <a:ea typeface="Arial"/>
                <a:cs typeface="Arial"/>
                <a:sym typeface="Arial"/>
              </a:rPr>
              <a:t>A</a:t>
            </a:r>
            <a:r>
              <a:rPr b="0" i="0" lang="en-US" sz="1800" u="none">
                <a:solidFill>
                  <a:schemeClr val="dk1"/>
                </a:solidFill>
                <a:latin typeface="Arial"/>
                <a:ea typeface="Arial"/>
                <a:cs typeface="Arial"/>
                <a:sym typeface="Arial"/>
              </a:rPr>
              <a:t>  / Performance</a:t>
            </a:r>
            <a:r>
              <a:rPr b="1" i="0" lang="en-US" sz="1200" u="none">
                <a:solidFill>
                  <a:schemeClr val="dk1"/>
                </a:solidFill>
                <a:latin typeface="Arial"/>
                <a:ea typeface="Arial"/>
                <a:cs typeface="Arial"/>
                <a:sym typeface="Arial"/>
              </a:rPr>
              <a:t>B</a:t>
            </a:r>
            <a:endParaRPr b="0" i="0" sz="1600" u="none">
              <a:solidFill>
                <a:schemeClr val="dk1"/>
              </a:solidFill>
              <a:latin typeface="Arial"/>
              <a:ea typeface="Arial"/>
              <a:cs typeface="Arial"/>
              <a:sym typeface="Arial"/>
            </a:endParaRPr>
          </a:p>
          <a:p>
            <a:pPr indent="-342900" lvl="0" marL="342900" rtl="0" algn="ctr">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Execution Time</a:t>
            </a:r>
            <a:r>
              <a:rPr b="1" i="0" lang="en-US" sz="1400" u="none">
                <a:solidFill>
                  <a:schemeClr val="dk1"/>
                </a:solidFill>
                <a:latin typeface="Arial"/>
                <a:ea typeface="Arial"/>
                <a:cs typeface="Arial"/>
                <a:sym typeface="Arial"/>
              </a:rPr>
              <a:t>B</a:t>
            </a:r>
            <a:r>
              <a:rPr b="0" i="0" lang="en-US" sz="1800" u="none">
                <a:solidFill>
                  <a:schemeClr val="dk1"/>
                </a:solidFill>
                <a:latin typeface="Arial"/>
                <a:ea typeface="Arial"/>
                <a:cs typeface="Arial"/>
                <a:sym typeface="Arial"/>
              </a:rPr>
              <a:t> / Execution Time</a:t>
            </a:r>
            <a:r>
              <a:rPr b="1" i="0" lang="en-US" sz="1400" u="none">
                <a:solidFill>
                  <a:schemeClr val="dk1"/>
                </a:solidFill>
                <a:latin typeface="Arial"/>
                <a:ea typeface="Arial"/>
                <a:cs typeface="Arial"/>
                <a:sym typeface="Arial"/>
              </a:rPr>
              <a:t>A</a:t>
            </a:r>
            <a:endParaRPr/>
          </a:p>
          <a:p>
            <a:pPr indent="-342900" lvl="0" marL="342900" rtl="0" algn="ctr">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24 * </a:t>
            </a:r>
            <a:r>
              <a:rPr b="0" i="0" lang="en-US" sz="1800" u="none">
                <a:solidFill>
                  <a:schemeClr val="dk1"/>
                </a:solidFill>
                <a:latin typeface="Times New Roman"/>
                <a:ea typeface="Times New Roman"/>
                <a:cs typeface="Times New Roman"/>
                <a:sym typeface="Times New Roman"/>
              </a:rPr>
              <a:t>I</a:t>
            </a:r>
            <a:r>
              <a:rPr b="0" i="0" lang="en-US" sz="1800" u="none">
                <a:solidFill>
                  <a:schemeClr val="dk1"/>
                </a:solidFill>
                <a:latin typeface="Arial"/>
                <a:ea typeface="Arial"/>
                <a:cs typeface="Arial"/>
                <a:sym typeface="Arial"/>
              </a:rPr>
              <a:t> ns / 20 * </a:t>
            </a:r>
            <a:r>
              <a:rPr b="0" i="0" lang="en-US" sz="1800" u="none">
                <a:solidFill>
                  <a:schemeClr val="dk1"/>
                </a:solidFill>
                <a:latin typeface="Times New Roman"/>
                <a:ea typeface="Times New Roman"/>
                <a:cs typeface="Times New Roman"/>
                <a:sym typeface="Times New Roman"/>
              </a:rPr>
              <a:t>I</a:t>
            </a:r>
            <a:r>
              <a:rPr b="0" i="0" lang="en-US" sz="1800" u="none">
                <a:solidFill>
                  <a:schemeClr val="dk1"/>
                </a:solidFill>
                <a:latin typeface="Arial"/>
                <a:ea typeface="Arial"/>
                <a:cs typeface="Arial"/>
                <a:sym typeface="Arial"/>
              </a:rPr>
              <a:t> ns</a:t>
            </a:r>
            <a:endParaRPr/>
          </a:p>
          <a:p>
            <a:pPr indent="-342900" lvl="0" marL="342900" rtl="0" algn="ctr">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1.2</a:t>
            </a:r>
            <a:endParaRPr/>
          </a:p>
          <a:p>
            <a:pPr indent="-342900" lvl="0" marL="342900" rtl="0" algn="ctr">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ctr">
              <a:lnSpc>
                <a:spcPct val="80000"/>
              </a:lnSpc>
              <a:spcBef>
                <a:spcPts val="48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A is 1.2 times faster than B</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CPI in More Detail</a:t>
            </a:r>
            <a:endParaRPr/>
          </a:p>
        </p:txBody>
      </p:sp>
      <p:sp>
        <p:nvSpPr>
          <p:cNvPr id="307" name="Google Shape;307;p39"/>
          <p:cNvSpPr txBox="1"/>
          <p:nvPr>
            <p:ph idx="1" type="body"/>
          </p:nvPr>
        </p:nvSpPr>
        <p:spPr>
          <a:xfrm>
            <a:off x="457200" y="1676400"/>
            <a:ext cx="89154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Overall CPI for a program depends on both the number of cycles for each instruction type and the frequency of each instruction type in the program execution (If different instruction classes take different numbers of cycles)</a:t>
            </a:r>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Clock Cycles =    (CPI</a:t>
            </a:r>
            <a:r>
              <a:rPr b="0" i="0" lang="en-US" sz="2000" u="none">
                <a:solidFill>
                  <a:schemeClr val="dk1"/>
                </a:solidFill>
                <a:latin typeface="Arial"/>
                <a:ea typeface="Arial"/>
                <a:cs typeface="Arial"/>
                <a:sym typeface="Arial"/>
              </a:rPr>
              <a:t>i</a:t>
            </a:r>
            <a:r>
              <a:rPr b="0" i="0" lang="en-US" sz="3200" u="none">
                <a:solidFill>
                  <a:schemeClr val="dk1"/>
                </a:solidFill>
                <a:latin typeface="Arial"/>
                <a:ea typeface="Arial"/>
                <a:cs typeface="Arial"/>
                <a:sym typeface="Arial"/>
              </a:rPr>
              <a:t> x InstructionCount</a:t>
            </a:r>
            <a:r>
              <a:rPr b="0" i="0" lang="en-US" sz="2000" u="none">
                <a:solidFill>
                  <a:schemeClr val="dk1"/>
                </a:solidFill>
                <a:latin typeface="Arial"/>
                <a:ea typeface="Arial"/>
                <a:cs typeface="Arial"/>
                <a:sym typeface="Arial"/>
              </a:rPr>
              <a:t>i</a:t>
            </a:r>
            <a:r>
              <a:rPr b="0" i="0" lang="en-US" sz="3200" u="none">
                <a:solidFill>
                  <a:schemeClr val="dk1"/>
                </a:solidFill>
                <a:latin typeface="Arial"/>
                <a:ea typeface="Arial"/>
                <a:cs typeface="Arial"/>
                <a:sym typeface="Arial"/>
              </a:rPr>
              <a:t>)</a:t>
            </a:r>
            <a:endParaRPr/>
          </a:p>
        </p:txBody>
      </p:sp>
      <p:sp>
        <p:nvSpPr>
          <p:cNvPr id="308" name="Google Shape;308;p39"/>
          <p:cNvSpPr txBox="1"/>
          <p:nvPr/>
        </p:nvSpPr>
        <p:spPr>
          <a:xfrm>
            <a:off x="3505200" y="3276600"/>
            <a:ext cx="685800" cy="781050"/>
          </a:xfrm>
          <a:prstGeom prst="rect">
            <a:avLst/>
          </a:prstGeom>
          <a:noFill/>
          <a:ln>
            <a:noFill/>
          </a:ln>
        </p:spPr>
        <p:txBody>
          <a:bodyPr anchorCtr="0" anchor="t" bIns="45700" lIns="91425" spcFirstLastPara="1" rIns="91425" wrap="square" tIns="45700">
            <a:noAutofit/>
          </a:bodyPr>
          <a:lstStyle/>
          <a:p>
            <a:pPr indent="0" lvl="0" marL="0" marR="0" rtl="0" algn="ctr">
              <a:lnSpc>
                <a:spcPct val="1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a:t>
            </a:r>
            <a:endParaRPr/>
          </a:p>
          <a:p>
            <a:pPr indent="0" lvl="0" marL="0" marR="0" rtl="0" algn="ctr">
              <a:lnSpc>
                <a:spcPct val="10000"/>
              </a:lnSpc>
              <a:spcBef>
                <a:spcPts val="2600"/>
              </a:spcBef>
              <a:spcAft>
                <a:spcPts val="0"/>
              </a:spcAft>
              <a:buClr>
                <a:schemeClr val="dk1"/>
              </a:buClr>
              <a:buSzPts val="4000"/>
              <a:buFont typeface="Arial"/>
              <a:buNone/>
            </a:pPr>
            <a:r>
              <a:rPr b="0" i="0" lang="en-US" sz="4000" u="none">
                <a:solidFill>
                  <a:schemeClr val="dk1"/>
                </a:solidFill>
                <a:latin typeface="Arial"/>
                <a:ea typeface="Arial"/>
                <a:cs typeface="Arial"/>
                <a:sym typeface="Arial"/>
              </a:rPr>
              <a:t>Σ</a:t>
            </a:r>
            <a:endParaRPr/>
          </a:p>
          <a:p>
            <a:pPr indent="0" lvl="0" marL="0" marR="0" rtl="0" algn="ctr">
              <a:lnSpc>
                <a:spcPct val="10000"/>
              </a:lnSpc>
              <a:spcBef>
                <a:spcPts val="117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i=1</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nvSpPr>
        <p:spPr>
          <a:xfrm>
            <a:off x="225425" y="312737"/>
            <a:ext cx="135255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5" name="Google Shape;315;p40"/>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 compiler designer is trying to decide between two code sequences for a particular machine.</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Based on the hardware implementation, there are three different classes of instructions:  Class A, Class B and Class C</a:t>
            </a:r>
            <a:endParaRPr/>
          </a:p>
          <a:p>
            <a:pPr indent="-342900" lvl="0" marL="34290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and they require      1,              2    and 3 cycles resp. </a:t>
            </a:r>
            <a:endParaRPr/>
          </a:p>
          <a:p>
            <a:pPr indent="-342900" lvl="0" marL="34290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Instruction counts for instruction class</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Code sequence      A            B          C</a:t>
            </a:r>
            <a:endParaRPr/>
          </a:p>
          <a:p>
            <a:pPr indent="-342900" lvl="0" marL="34290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1                  2             1           2</a:t>
            </a:r>
            <a:endParaRPr/>
          </a:p>
          <a:p>
            <a:pPr indent="-342900" lvl="0" marL="342900" rtl="0" algn="l">
              <a:lnSpc>
                <a:spcPct val="9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2                  4             1           1  </a:t>
            </a:r>
            <a:endParaRPr/>
          </a:p>
          <a:p>
            <a:pPr indent="-342900" lvl="0" marL="34290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Which sequence will be faster?  </a:t>
            </a:r>
            <a:endParaRPr/>
          </a:p>
          <a:p>
            <a:pPr indent="-342900" lvl="0" marL="34290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How much? </a:t>
            </a:r>
            <a:endParaRPr/>
          </a:p>
          <a:p>
            <a:pPr indent="-342900" lvl="0" marL="342900" rtl="0" algn="l">
              <a:lnSpc>
                <a:spcPct val="9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What is the CPI for each sequence?</a:t>
            </a:r>
            <a:endParaRPr/>
          </a:p>
        </p:txBody>
      </p:sp>
      <p:sp>
        <p:nvSpPr>
          <p:cNvPr id="316" name="Google Shape;316;p40"/>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CPI Example II</a:t>
            </a:r>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CPI Example II</a:t>
            </a:r>
            <a:endParaRPr/>
          </a:p>
        </p:txBody>
      </p:sp>
      <p:sp>
        <p:nvSpPr>
          <p:cNvPr id="322" name="Google Shape;322;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Code Sequence Total instructions</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1                         5</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2                         6</a:t>
            </a:r>
            <a:endParaRPr/>
          </a:p>
          <a:p>
            <a:pPr indent="-342900" lvl="0" marL="342900" rtl="0" algn="l">
              <a:lnSpc>
                <a:spcPct val="80000"/>
              </a:lnSpc>
              <a:spcBef>
                <a:spcPts val="72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Clock Cycles =    (CPI</a:t>
            </a:r>
            <a:r>
              <a:rPr b="0" i="0" lang="en-US" sz="16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x InstructionCount</a:t>
            </a:r>
            <a:r>
              <a:rPr b="0" i="0" lang="en-US" sz="16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a:t>
            </a:r>
            <a:endParaRPr/>
          </a:p>
          <a:p>
            <a:pPr indent="-342900" lvl="0" marL="342900" rtl="0" algn="l">
              <a:lnSpc>
                <a:spcPct val="8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CPU clock cycles1 = (2x1)+(1x2)+(2x3)=10 cycles</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CPU clock cycles2 = 9 cycles</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So, code sequence 2 is faster, even though it actually executes one extra instruction.</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CPI= CPU Clock Cycles/Instruction Count</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CPI1 = 10/5 = 2</a:t>
            </a:r>
            <a:endParaRPr/>
          </a:p>
          <a:p>
            <a:pPr indent="-342900" lvl="0" marL="34290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CPI2 = 9/6  = 1.5</a:t>
            </a:r>
            <a:endParaRPr/>
          </a:p>
        </p:txBody>
      </p:sp>
      <p:sp>
        <p:nvSpPr>
          <p:cNvPr id="323" name="Google Shape;323;p41"/>
          <p:cNvSpPr txBox="1"/>
          <p:nvPr/>
        </p:nvSpPr>
        <p:spPr>
          <a:xfrm>
            <a:off x="2819400" y="2667000"/>
            <a:ext cx="685800" cy="631825"/>
          </a:xfrm>
          <a:prstGeom prst="rect">
            <a:avLst/>
          </a:prstGeom>
          <a:noFill/>
          <a:ln>
            <a:noFill/>
          </a:ln>
        </p:spPr>
        <p:txBody>
          <a:bodyPr anchorCtr="0" anchor="t" bIns="45700" lIns="91425" spcFirstLastPara="1" rIns="91425" wrap="square" tIns="45700">
            <a:noAutofit/>
          </a:bodyPr>
          <a:lstStyle/>
          <a:p>
            <a:pPr indent="0" lvl="0" marL="0" marR="0" rtl="0" algn="ctr">
              <a:lnSpc>
                <a:spcPct val="1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a:t>
            </a:r>
            <a:endParaRPr/>
          </a:p>
          <a:p>
            <a:pPr indent="0" lvl="0" marL="0" marR="0" rtl="0" algn="ctr">
              <a:lnSpc>
                <a:spcPct val="10000"/>
              </a:lnSpc>
              <a:spcBef>
                <a:spcPts val="198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Σ</a:t>
            </a:r>
            <a:endParaRPr/>
          </a:p>
          <a:p>
            <a:pPr indent="0" lvl="0" marL="0" marR="0" rtl="0" algn="ctr">
              <a:lnSpc>
                <a:spcPct val="10000"/>
              </a:lnSpc>
              <a:spcBef>
                <a:spcPts val="88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i=1</a:t>
            </a:r>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Factors in the Performance Equation</a:t>
            </a:r>
            <a:endParaRPr/>
          </a:p>
        </p:txBody>
      </p:sp>
      <p:sp>
        <p:nvSpPr>
          <p:cNvPr id="329" name="Google Shape;329;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CPU Execution time</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Running the program (Seconds for the program)</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Clock Cycle Time</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Published as part of the documentation for a computer (Seconds per clock cycle)</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Instruction Count</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Depends on the architecture (Instructions executed for the program)</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CPI</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Varies by application, as well as among implementations with the same Instruction set (Average number of clock cycles per instruction)</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Performance</a:t>
            </a:r>
            <a:endParaRPr/>
          </a:p>
        </p:txBody>
      </p:sp>
      <p:sp>
        <p:nvSpPr>
          <p:cNvPr id="68" name="Google Shape;68;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Purchasing perspective</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Given a collection of machines, which has the</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Best performance ?</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Least cost ?</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Best performance/cost?</a:t>
            </a:r>
            <a:endParaRPr/>
          </a:p>
          <a:p>
            <a:pPr indent="-342900" lvl="0" marL="34290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Design perspective</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Faced with design options, which has the</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Best performance ?</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Least cost ?</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Best performance/cost? </a:t>
            </a:r>
            <a:endParaRPr/>
          </a:p>
          <a:p>
            <a:pPr indent="-342900" lvl="0" marL="34290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Both require</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Basis for comparison</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Metric for evaluation</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5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5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5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500"/>
                                        <p:tgtEl>
                                          <p:spTgt spid="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animEffect filter="fade" transition="in">
                                      <p:cBhvr>
                                        <p:cTn dur="500"/>
                                        <p:tgtEl>
                                          <p:spTgt spid="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5" st="5"/>
                                            </p:txEl>
                                          </p:spTgt>
                                        </p:tgtEl>
                                        <p:attrNameLst>
                                          <p:attrName>style.visibility</p:attrName>
                                        </p:attrNameLst>
                                      </p:cBhvr>
                                      <p:to>
                                        <p:strVal val="visible"/>
                                      </p:to>
                                    </p:set>
                                    <p:animEffect filter="fade" transition="in">
                                      <p:cBhvr>
                                        <p:cTn dur="500"/>
                                        <p:tgtEl>
                                          <p:spTgt spid="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6" st="6"/>
                                            </p:txEl>
                                          </p:spTgt>
                                        </p:tgtEl>
                                        <p:attrNameLst>
                                          <p:attrName>style.visibility</p:attrName>
                                        </p:attrNameLst>
                                      </p:cBhvr>
                                      <p:to>
                                        <p:strVal val="visible"/>
                                      </p:to>
                                    </p:set>
                                    <p:animEffect filter="fade" transition="in">
                                      <p:cBhvr>
                                        <p:cTn dur="500"/>
                                        <p:tgtEl>
                                          <p:spTgt spid="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7" st="7"/>
                                            </p:txEl>
                                          </p:spTgt>
                                        </p:tgtEl>
                                        <p:attrNameLst>
                                          <p:attrName>style.visibility</p:attrName>
                                        </p:attrNameLst>
                                      </p:cBhvr>
                                      <p:to>
                                        <p:strVal val="visible"/>
                                      </p:to>
                                    </p:set>
                                    <p:animEffect filter="fade" transition="in">
                                      <p:cBhvr>
                                        <p:cTn dur="500"/>
                                        <p:tgtEl>
                                          <p:spTgt spid="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8" st="8"/>
                                            </p:txEl>
                                          </p:spTgt>
                                        </p:tgtEl>
                                        <p:attrNameLst>
                                          <p:attrName>style.visibility</p:attrName>
                                        </p:attrNameLst>
                                      </p:cBhvr>
                                      <p:to>
                                        <p:strVal val="visible"/>
                                      </p:to>
                                    </p:set>
                                    <p:animEffect filter="fade" transition="in">
                                      <p:cBhvr>
                                        <p:cTn dur="500"/>
                                        <p:tgtEl>
                                          <p:spTgt spid="6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9" st="9"/>
                                            </p:txEl>
                                          </p:spTgt>
                                        </p:tgtEl>
                                        <p:attrNameLst>
                                          <p:attrName>style.visibility</p:attrName>
                                        </p:attrNameLst>
                                      </p:cBhvr>
                                      <p:to>
                                        <p:strVal val="visible"/>
                                      </p:to>
                                    </p:set>
                                    <p:animEffect filter="fade" transition="in">
                                      <p:cBhvr>
                                        <p:cTn dur="500"/>
                                        <p:tgtEl>
                                          <p:spTgt spid="6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0" st="10"/>
                                            </p:txEl>
                                          </p:spTgt>
                                        </p:tgtEl>
                                        <p:attrNameLst>
                                          <p:attrName>style.visibility</p:attrName>
                                        </p:attrNameLst>
                                      </p:cBhvr>
                                      <p:to>
                                        <p:strVal val="visible"/>
                                      </p:to>
                                    </p:set>
                                    <p:animEffect filter="fade" transition="in">
                                      <p:cBhvr>
                                        <p:cTn dur="500"/>
                                        <p:tgtEl>
                                          <p:spTgt spid="6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1" st="11"/>
                                            </p:txEl>
                                          </p:spTgt>
                                        </p:tgtEl>
                                        <p:attrNameLst>
                                          <p:attrName>style.visibility</p:attrName>
                                        </p:attrNameLst>
                                      </p:cBhvr>
                                      <p:to>
                                        <p:strVal val="visible"/>
                                      </p:to>
                                    </p:set>
                                    <p:animEffect filter="fade" transition="in">
                                      <p:cBhvr>
                                        <p:cTn dur="500"/>
                                        <p:tgtEl>
                                          <p:spTgt spid="6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2" st="12"/>
                                            </p:txEl>
                                          </p:spTgt>
                                        </p:tgtEl>
                                        <p:attrNameLst>
                                          <p:attrName>style.visibility</p:attrName>
                                        </p:attrNameLst>
                                      </p:cBhvr>
                                      <p:to>
                                        <p:strVal val="visible"/>
                                      </p:to>
                                    </p:set>
                                    <p:animEffect filter="fade" transition="in">
                                      <p:cBhvr>
                                        <p:cTn dur="500"/>
                                        <p:tgtEl>
                                          <p:spTgt spid="6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nvSpPr>
        <p:spPr>
          <a:xfrm>
            <a:off x="225425" y="312737"/>
            <a:ext cx="19288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6" name="Google Shape;336;p43"/>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Performance best determined by running a real application</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Use programs typical of expected workload</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or, typical of expected class of applications</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	e.g., compilers/editors, scientific applications, graphics, etc.</a:t>
            </a:r>
            <a:endParaRPr/>
          </a:p>
          <a:p>
            <a:pPr indent="-285750" lvl="1" marL="74295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Benchmark suites</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Perfect Club: set of application codes</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Livermore Loops: 24 loop kernels</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Linpack: linear algebra package</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SPEC: mix of code from industry organization</a:t>
            </a:r>
            <a:endParaRPr/>
          </a:p>
        </p:txBody>
      </p:sp>
      <p:sp>
        <p:nvSpPr>
          <p:cNvPr id="337" name="Google Shape;337;p43"/>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Benchmarks</a:t>
            </a:r>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SPEC</a:t>
            </a:r>
            <a:endParaRPr/>
          </a:p>
        </p:txBody>
      </p:sp>
      <p:sp>
        <p:nvSpPr>
          <p:cNvPr id="343" name="Google Shape;343;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Programs used to measure performance</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Specialized benchmarks for particular classes of applications</a:t>
            </a:r>
            <a:endParaRPr b="0" i="0" sz="1600" u="none">
              <a:solidFill>
                <a:schemeClr val="dk1"/>
              </a:solidFill>
              <a:latin typeface="Arial"/>
              <a:ea typeface="Arial"/>
              <a:cs typeface="Arial"/>
              <a:sym typeface="Arial"/>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Standard Performance Evaluation Corporation (SPEC)</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Develops benchmarks for CPU, I/O, Web, …</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Elapsed time to execute a selection of programs</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Negligible I/O, so focuses on CPU performance</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Normalize relative to reference machine</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Summarize as geometric mean of performance ratios</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SPEC CPU2006</a:t>
            </a:r>
            <a:endParaRPr/>
          </a:p>
          <a:p>
            <a:pPr indent="-228600" lvl="2" marL="114300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CINT2006 (integer) and CFP2006 (floating-point)</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5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500"/>
                                        <p:tgtEl>
                                          <p:spTgt spid="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Effect filter="fade" transition="in">
                                      <p:cBhvr>
                                        <p:cTn dur="500"/>
                                        <p:tgtEl>
                                          <p:spTgt spid="3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animEffect filter="fade" transition="in">
                                      <p:cBhvr>
                                        <p:cTn dur="500"/>
                                        <p:tgtEl>
                                          <p:spTgt spid="3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animEffect filter="fade" transition="in">
                                      <p:cBhvr>
                                        <p:cTn dur="500"/>
                                        <p:tgtEl>
                                          <p:spTgt spid="3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animEffect filter="fade" transition="in">
                                      <p:cBhvr>
                                        <p:cTn dur="500"/>
                                        <p:tgtEl>
                                          <p:spTgt spid="3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6" st="6"/>
                                            </p:txEl>
                                          </p:spTgt>
                                        </p:tgtEl>
                                        <p:attrNameLst>
                                          <p:attrName>style.visibility</p:attrName>
                                        </p:attrNameLst>
                                      </p:cBhvr>
                                      <p:to>
                                        <p:strVal val="visible"/>
                                      </p:to>
                                    </p:set>
                                    <p:animEffect filter="fade" transition="in">
                                      <p:cBhvr>
                                        <p:cTn dur="500"/>
                                        <p:tgtEl>
                                          <p:spTgt spid="3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7" st="7"/>
                                            </p:txEl>
                                          </p:spTgt>
                                        </p:tgtEl>
                                        <p:attrNameLst>
                                          <p:attrName>style.visibility</p:attrName>
                                        </p:attrNameLst>
                                      </p:cBhvr>
                                      <p:to>
                                        <p:strVal val="visible"/>
                                      </p:to>
                                    </p:set>
                                    <p:animEffect filter="fade" transition="in">
                                      <p:cBhvr>
                                        <p:cTn dur="500"/>
                                        <p:tgtEl>
                                          <p:spTgt spid="3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8" st="8"/>
                                            </p:txEl>
                                          </p:spTgt>
                                        </p:tgtEl>
                                        <p:attrNameLst>
                                          <p:attrName>style.visibility</p:attrName>
                                        </p:attrNameLst>
                                      </p:cBhvr>
                                      <p:to>
                                        <p:strVal val="visible"/>
                                      </p:to>
                                    </p:set>
                                    <p:animEffect filter="fade" transition="in">
                                      <p:cBhvr>
                                        <p:cTn dur="500"/>
                                        <p:tgtEl>
                                          <p:spTgt spid="34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9" st="9"/>
                                            </p:txEl>
                                          </p:spTgt>
                                        </p:tgtEl>
                                        <p:attrNameLst>
                                          <p:attrName>style.visibility</p:attrName>
                                        </p:attrNameLst>
                                      </p:cBhvr>
                                      <p:to>
                                        <p:strVal val="visible"/>
                                      </p:to>
                                    </p:set>
                                    <p:animEffect filter="fade" transition="in">
                                      <p:cBhvr>
                                        <p:cTn dur="500"/>
                                        <p:tgtEl>
                                          <p:spTgt spid="34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Specialized SPEC Benchmarks</a:t>
            </a:r>
            <a:endParaRPr/>
          </a:p>
        </p:txBody>
      </p:sp>
      <p:sp>
        <p:nvSpPr>
          <p:cNvPr id="349" name="Google Shape;349;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I/O</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Network</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Graphics</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Java</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Web server</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Transaction processing (databases)</a:t>
            </a:r>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Other Performance Metrics</a:t>
            </a:r>
            <a:endParaRPr/>
          </a:p>
        </p:txBody>
      </p:sp>
      <p:sp>
        <p:nvSpPr>
          <p:cNvPr id="355" name="Google Shape;355;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Power consumption</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Especially in the embedded market where battery life is important</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For power-limited applications, the most important metric is energy efficiency</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Clock Rate and Power both are co-related</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So, both increased rapidly for decades and then flattened off</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And now there is a practical power limit for cooling commodity microprocessors</a:t>
            </a:r>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Other Performance Metrics</a:t>
            </a:r>
            <a:endParaRPr/>
          </a:p>
        </p:txBody>
      </p:sp>
      <p:sp>
        <p:nvSpPr>
          <p:cNvPr id="361" name="Google Shape;361;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Design of Microprocessors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Power limit forced the drastic change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Rather than to decrease the response time of a single program running on a single microprocessor</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sng">
                <a:solidFill>
                  <a:schemeClr val="dk1"/>
                </a:solidFill>
                <a:latin typeface="Arial"/>
                <a:ea typeface="Arial"/>
                <a:cs typeface="Arial"/>
                <a:sym typeface="Arial"/>
              </a:rPr>
              <a:t>Adapt the microprocessors with multiple processors per chip</a:t>
            </a:r>
            <a:endParaRPr/>
          </a:p>
          <a:p>
            <a:pPr indent="-228600" lvl="3" marL="16002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Where the benefit is often more on throughput than on response time</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Other Performance Metrics</a:t>
            </a:r>
            <a:endParaRPr/>
          </a:p>
        </p:txBody>
      </p:sp>
      <p:sp>
        <p:nvSpPr>
          <p:cNvPr id="367" name="Google Shape;367;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Arial"/>
                <a:ea typeface="Arial"/>
                <a:cs typeface="Arial"/>
                <a:sym typeface="Arial"/>
              </a:rPr>
              <a:t>Amdahl's Law</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rule stating that the performance enhancement possible with a given improvement is limited by the amount that the improved feature is used</a:t>
            </a:r>
            <a:endParaRPr/>
          </a:p>
          <a:p>
            <a:pPr indent="-184150" lvl="1" marL="74295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Execution Time After Improvement = </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Execution Time Unaffected +  </a:t>
            </a:r>
            <a:r>
              <a:rPr b="0" i="0" lang="en-US" sz="2400" u="sng">
                <a:solidFill>
                  <a:schemeClr val="dk1"/>
                </a:solidFill>
                <a:latin typeface="Arial"/>
                <a:ea typeface="Arial"/>
                <a:cs typeface="Arial"/>
                <a:sym typeface="Arial"/>
              </a:rPr>
              <a:t>Execution Time Affected</a:t>
            </a:r>
            <a:r>
              <a:rPr b="0" i="0" lang="en-US" sz="2400" u="none">
                <a:solidFill>
                  <a:schemeClr val="dk1"/>
                </a:solidFill>
                <a:latin typeface="Arial"/>
                <a:ea typeface="Arial"/>
                <a:cs typeface="Arial"/>
                <a:sym typeface="Arial"/>
              </a:rPr>
              <a:t> 					Amount of Improvement </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
        <p:nvSpPr>
          <p:cNvPr id="368" name="Google Shape;368;p48"/>
          <p:cNvSpPr txBox="1"/>
          <p:nvPr/>
        </p:nvSpPr>
        <p:spPr>
          <a:xfrm>
            <a:off x="4724400" y="4038600"/>
            <a:ext cx="3048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Arial"/>
                <a:ea typeface="Arial"/>
                <a:cs typeface="Arial"/>
                <a:sym typeface="Arial"/>
              </a:rPr>
              <a:t>(</a:t>
            </a:r>
            <a:endParaRPr/>
          </a:p>
        </p:txBody>
      </p:sp>
      <p:sp>
        <p:nvSpPr>
          <p:cNvPr id="369" name="Google Shape;369;p48"/>
          <p:cNvSpPr txBox="1"/>
          <p:nvPr/>
        </p:nvSpPr>
        <p:spPr>
          <a:xfrm>
            <a:off x="8305800" y="4038600"/>
            <a:ext cx="3048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Arial"/>
                <a:ea typeface="Arial"/>
                <a:cs typeface="Arial"/>
                <a:sym typeface="Arial"/>
              </a:rPr>
              <a:t>)</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Amdahl's Law</a:t>
            </a:r>
            <a:endParaRPr/>
          </a:p>
        </p:txBody>
      </p:sp>
      <p:sp>
        <p:nvSpPr>
          <p:cNvPr id="375" name="Google Shape;375;p49"/>
          <p:cNvSpPr txBox="1"/>
          <p:nvPr>
            <p:ph idx="1" type="body"/>
          </p:nvPr>
        </p:nvSpPr>
        <p:spPr>
          <a:xfrm>
            <a:off x="457200" y="1600200"/>
            <a:ext cx="86868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Suppose a program runs in 100 seconds on a machine, with multiply operations responsible for 80 seconds of this time.</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How much do I have to improve the speed of multiplication if I want my program to run 5 times faster?</a:t>
            </a:r>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Execution Time After Improvement = </a:t>
            </a:r>
            <a:endParaRPr/>
          </a:p>
          <a:p>
            <a:pPr indent="-342900" lvl="0" marL="342900" rtl="0" algn="l">
              <a:lnSpc>
                <a:spcPct val="9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Execution Time Unaffected +  </a:t>
            </a:r>
            <a:r>
              <a:rPr b="0" i="0" lang="en-US" sz="2400" u="sng">
                <a:solidFill>
                  <a:schemeClr val="dk1"/>
                </a:solidFill>
                <a:latin typeface="Arial"/>
                <a:ea typeface="Arial"/>
                <a:cs typeface="Arial"/>
                <a:sym typeface="Arial"/>
              </a:rPr>
              <a:t>Execution Time Affected</a:t>
            </a:r>
            <a:r>
              <a:rPr b="0" i="0" lang="en-US" sz="2400" u="none">
                <a:solidFill>
                  <a:schemeClr val="dk1"/>
                </a:solidFill>
                <a:latin typeface="Arial"/>
                <a:ea typeface="Arial"/>
                <a:cs typeface="Arial"/>
                <a:sym typeface="Arial"/>
              </a:rPr>
              <a:t> 					Amount of Improvement </a:t>
            </a:r>
            <a:endParaRPr/>
          </a:p>
        </p:txBody>
      </p:sp>
      <p:sp>
        <p:nvSpPr>
          <p:cNvPr id="376" name="Google Shape;376;p49"/>
          <p:cNvSpPr txBox="1"/>
          <p:nvPr/>
        </p:nvSpPr>
        <p:spPr>
          <a:xfrm>
            <a:off x="4876800" y="4038600"/>
            <a:ext cx="3048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Arial"/>
                <a:ea typeface="Arial"/>
                <a:cs typeface="Arial"/>
                <a:sym typeface="Arial"/>
              </a:rPr>
              <a:t>(</a:t>
            </a:r>
            <a:endParaRPr/>
          </a:p>
        </p:txBody>
      </p:sp>
      <p:sp>
        <p:nvSpPr>
          <p:cNvPr id="377" name="Google Shape;377;p49"/>
          <p:cNvSpPr txBox="1"/>
          <p:nvPr/>
        </p:nvSpPr>
        <p:spPr>
          <a:xfrm>
            <a:off x="8686800" y="4038600"/>
            <a:ext cx="3048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Arial"/>
                <a:ea typeface="Arial"/>
                <a:cs typeface="Arial"/>
                <a:sym typeface="Arial"/>
              </a:rPr>
              <a:t>)</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Amdahl's Law</a:t>
            </a:r>
            <a:endParaRPr/>
          </a:p>
        </p:txBody>
      </p:sp>
      <p:sp>
        <p:nvSpPr>
          <p:cNvPr id="383" name="Google Shape;383;p50"/>
          <p:cNvSpPr txBox="1"/>
          <p:nvPr>
            <p:ph idx="1" type="body"/>
          </p:nvPr>
        </p:nvSpPr>
        <p:spPr>
          <a:xfrm>
            <a:off x="457200" y="1676400"/>
            <a:ext cx="8229600" cy="44497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Improving an aspect of a computer and expecting a proportional improvement in overall performance</a:t>
            </a:r>
            <a:endParaRPr b="0"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Execution Time After Improvement = </a:t>
            </a:r>
            <a:endParaRPr/>
          </a:p>
          <a:p>
            <a:pPr indent="-342900" lvl="0" marL="342900" rtl="0" algn="l">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Execution Time Unaffected +  </a:t>
            </a:r>
            <a:r>
              <a:rPr b="0" i="0" lang="en-US" sz="1800" u="sng">
                <a:solidFill>
                  <a:schemeClr val="dk1"/>
                </a:solidFill>
                <a:latin typeface="Arial"/>
                <a:ea typeface="Arial"/>
                <a:cs typeface="Arial"/>
                <a:sym typeface="Arial"/>
              </a:rPr>
              <a:t>Execution Time Affected</a:t>
            </a:r>
            <a:r>
              <a:rPr b="0" i="0" lang="en-US" sz="1800" u="none">
                <a:solidFill>
                  <a:schemeClr val="dk1"/>
                </a:solidFill>
                <a:latin typeface="Arial"/>
                <a:ea typeface="Arial"/>
                <a:cs typeface="Arial"/>
                <a:sym typeface="Arial"/>
              </a:rPr>
              <a:t> 					         Amount of Improvement </a:t>
            </a:r>
            <a:endParaRPr/>
          </a:p>
          <a:p>
            <a:pPr indent="-215900" lvl="0" marL="34290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Execution Time After Improvement = 20+(80/n)</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100/5 = 20 = 20 + (80/n)</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0 = 80/n  </a:t>
            </a:r>
            <a:r>
              <a:rPr b="1" i="0" lang="en-US" sz="1800" u="none">
                <a:solidFill>
                  <a:srgbClr val="FF0000"/>
                </a:solidFill>
                <a:latin typeface="Arial"/>
                <a:ea typeface="Arial"/>
                <a:cs typeface="Arial"/>
                <a:sym typeface="Arial"/>
              </a:rPr>
              <a:t>Can’t be done!</a:t>
            </a:r>
            <a:endParaRPr/>
          </a:p>
        </p:txBody>
      </p:sp>
      <p:grpSp>
        <p:nvGrpSpPr>
          <p:cNvPr id="384" name="Google Shape;384;p50"/>
          <p:cNvGrpSpPr/>
          <p:nvPr/>
        </p:nvGrpSpPr>
        <p:grpSpPr>
          <a:xfrm>
            <a:off x="990600" y="2438400"/>
            <a:ext cx="7467600" cy="957262"/>
            <a:chOff x="768" y="2044"/>
            <a:chExt cx="4704" cy="740"/>
          </a:xfrm>
        </p:grpSpPr>
        <p:cxnSp>
          <p:nvCxnSpPr>
            <p:cNvPr id="385" name="Google Shape;385;p50"/>
            <p:cNvCxnSpPr/>
            <p:nvPr/>
          </p:nvCxnSpPr>
          <p:spPr>
            <a:xfrm>
              <a:off x="1584" y="2044"/>
              <a:ext cx="0" cy="192"/>
            </a:xfrm>
            <a:prstGeom prst="straightConnector1">
              <a:avLst/>
            </a:prstGeom>
            <a:noFill/>
            <a:ln cap="flat" cmpd="sng" w="9525">
              <a:solidFill>
                <a:schemeClr val="folHlink"/>
              </a:solidFill>
              <a:prstDash val="solid"/>
              <a:miter lim="800000"/>
              <a:headEnd len="med" w="med" type="none"/>
              <a:tailEnd len="med" w="med" type="none"/>
            </a:ln>
          </p:spPr>
        </p:cxnSp>
        <p:cxnSp>
          <p:nvCxnSpPr>
            <p:cNvPr id="386" name="Google Shape;386;p50"/>
            <p:cNvCxnSpPr/>
            <p:nvPr/>
          </p:nvCxnSpPr>
          <p:spPr>
            <a:xfrm>
              <a:off x="2256" y="2044"/>
              <a:ext cx="0" cy="192"/>
            </a:xfrm>
            <a:prstGeom prst="straightConnector1">
              <a:avLst/>
            </a:prstGeom>
            <a:noFill/>
            <a:ln cap="flat" cmpd="sng" w="9525">
              <a:solidFill>
                <a:schemeClr val="folHlink"/>
              </a:solidFill>
              <a:prstDash val="solid"/>
              <a:miter lim="800000"/>
              <a:headEnd len="med" w="med" type="none"/>
              <a:tailEnd len="med" w="med" type="none"/>
            </a:ln>
          </p:spPr>
        </p:cxnSp>
        <p:cxnSp>
          <p:nvCxnSpPr>
            <p:cNvPr id="387" name="Google Shape;387;p50"/>
            <p:cNvCxnSpPr/>
            <p:nvPr/>
          </p:nvCxnSpPr>
          <p:spPr>
            <a:xfrm>
              <a:off x="4272" y="2044"/>
              <a:ext cx="0" cy="192"/>
            </a:xfrm>
            <a:prstGeom prst="straightConnector1">
              <a:avLst/>
            </a:prstGeom>
            <a:noFill/>
            <a:ln cap="flat" cmpd="sng" w="9525">
              <a:solidFill>
                <a:schemeClr val="folHlink"/>
              </a:solidFill>
              <a:prstDash val="solid"/>
              <a:miter lim="800000"/>
              <a:headEnd len="med" w="med" type="none"/>
              <a:tailEnd len="med" w="med" type="none"/>
            </a:ln>
          </p:spPr>
        </p:cxnSp>
        <p:cxnSp>
          <p:nvCxnSpPr>
            <p:cNvPr id="388" name="Google Shape;388;p50"/>
            <p:cNvCxnSpPr/>
            <p:nvPr/>
          </p:nvCxnSpPr>
          <p:spPr>
            <a:xfrm>
              <a:off x="4608" y="2044"/>
              <a:ext cx="0" cy="192"/>
            </a:xfrm>
            <a:prstGeom prst="straightConnector1">
              <a:avLst/>
            </a:prstGeom>
            <a:noFill/>
            <a:ln cap="flat" cmpd="sng" w="9525">
              <a:solidFill>
                <a:schemeClr val="folHlink"/>
              </a:solidFill>
              <a:prstDash val="solid"/>
              <a:miter lim="800000"/>
              <a:headEnd len="med" w="med" type="none"/>
              <a:tailEnd len="med" w="med" type="none"/>
            </a:ln>
          </p:spPr>
        </p:cxnSp>
        <p:sp>
          <p:nvSpPr>
            <p:cNvPr id="389" name="Google Shape;389;p50"/>
            <p:cNvSpPr txBox="1"/>
            <p:nvPr/>
          </p:nvSpPr>
          <p:spPr>
            <a:xfrm>
              <a:off x="768" y="2044"/>
              <a:ext cx="2400" cy="192"/>
            </a:xfrm>
            <a:prstGeom prst="rect">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0" name="Google Shape;390;p50"/>
            <p:cNvSpPr txBox="1"/>
            <p:nvPr/>
          </p:nvSpPr>
          <p:spPr>
            <a:xfrm>
              <a:off x="3504" y="2044"/>
              <a:ext cx="1968" cy="192"/>
            </a:xfrm>
            <a:prstGeom prst="rect">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1" name="Google Shape;391;p50"/>
            <p:cNvSpPr/>
            <p:nvPr/>
          </p:nvSpPr>
          <p:spPr>
            <a:xfrm>
              <a:off x="1872" y="2284"/>
              <a:ext cx="2544" cy="192"/>
            </a:xfrm>
            <a:custGeom>
              <a:rect b="b" l="l" r="r" t="t"/>
              <a:pathLst>
                <a:path extrusionOk="0" h="192" w="2544">
                  <a:moveTo>
                    <a:pt x="0" y="0"/>
                  </a:moveTo>
                  <a:cubicBezTo>
                    <a:pt x="436" y="96"/>
                    <a:pt x="872" y="192"/>
                    <a:pt x="1296" y="192"/>
                  </a:cubicBezTo>
                  <a:cubicBezTo>
                    <a:pt x="1720" y="192"/>
                    <a:pt x="2336" y="32"/>
                    <a:pt x="2544" y="0"/>
                  </a:cubicBezTo>
                </a:path>
              </a:pathLst>
            </a:custGeom>
            <a:no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2" name="Google Shape;392;p50"/>
            <p:cNvSpPr txBox="1"/>
            <p:nvPr/>
          </p:nvSpPr>
          <p:spPr>
            <a:xfrm>
              <a:off x="2496" y="2524"/>
              <a:ext cx="1386" cy="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Tahoma"/>
                <a:buNone/>
              </a:pPr>
              <a:r>
                <a:rPr b="0" i="0" lang="en-US" sz="1600" u="none">
                  <a:solidFill>
                    <a:schemeClr val="dk2"/>
                  </a:solidFill>
                  <a:latin typeface="Tahoma"/>
                  <a:ea typeface="Tahoma"/>
                  <a:cs typeface="Tahoma"/>
                  <a:sym typeface="Tahoma"/>
                </a:rPr>
                <a:t>Improved part of code</a:t>
              </a:r>
              <a:endParaRPr/>
            </a:p>
          </p:txBody>
        </p:sp>
      </p:gr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Other Performance Metrics</a:t>
            </a:r>
            <a:endParaRPr/>
          </a:p>
        </p:txBody>
      </p:sp>
      <p:sp>
        <p:nvSpPr>
          <p:cNvPr id="398" name="Google Shape;398;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MIPS (</a:t>
            </a:r>
            <a:r>
              <a:rPr b="0" i="0" lang="en-US" sz="2800" u="none">
                <a:solidFill>
                  <a:schemeClr val="dk1"/>
                </a:solidFill>
                <a:latin typeface="Arial"/>
                <a:ea typeface="Arial"/>
                <a:cs typeface="Arial"/>
                <a:sym typeface="Arial"/>
              </a:rPr>
              <a:t>Millions of Instructions Per Second</a:t>
            </a:r>
            <a:r>
              <a:rPr b="1" i="0" lang="en-US" sz="2800" u="none">
                <a:solidFill>
                  <a:schemeClr val="dk1"/>
                </a:solidFill>
                <a:latin typeface="Arial"/>
                <a:ea typeface="Arial"/>
                <a:cs typeface="Arial"/>
                <a:sym typeface="Arial"/>
              </a:rPr>
              <a:t>)</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It is an instruction execution rate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Specifies performance inversely to execution time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Faster computers have a higher MIPS rating</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Easy to understand</a:t>
            </a:r>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MIPS</a:t>
            </a:r>
            <a:endParaRPr/>
          </a:p>
        </p:txBody>
      </p:sp>
      <p:sp>
        <p:nvSpPr>
          <p:cNvPr id="404" name="Google Shape;404;p52"/>
          <p:cNvSpPr txBox="1"/>
          <p:nvPr>
            <p:ph idx="1" type="body"/>
          </p:nvPr>
        </p:nvSpPr>
        <p:spPr>
          <a:xfrm>
            <a:off x="457200" y="1600200"/>
            <a:ext cx="8458200" cy="4525962"/>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MIPS =   </a:t>
            </a:r>
            <a:r>
              <a:rPr b="0" i="1" lang="en-US" sz="2800" u="sng">
                <a:solidFill>
                  <a:schemeClr val="dk1"/>
                </a:solidFill>
                <a:latin typeface="Arial"/>
                <a:ea typeface="Arial"/>
                <a:cs typeface="Arial"/>
                <a:sym typeface="Arial"/>
              </a:rPr>
              <a:t> </a:t>
            </a:r>
            <a:r>
              <a:rPr b="0" i="0" lang="en-US" sz="2800" u="sng">
                <a:solidFill>
                  <a:schemeClr val="dk1"/>
                </a:solidFill>
                <a:latin typeface="Arial"/>
                <a:ea typeface="Arial"/>
                <a:cs typeface="Arial"/>
                <a:sym typeface="Arial"/>
              </a:rPr>
              <a:t>Instruction Count           </a:t>
            </a:r>
            <a:endParaRPr b="0" i="0" sz="600" u="sng">
              <a:solidFill>
                <a:schemeClr val="dk1"/>
              </a:solidFill>
              <a:latin typeface="Arial"/>
              <a:ea typeface="Arial"/>
              <a:cs typeface="Arial"/>
              <a:sym typeface="Arial"/>
            </a:endParaRPr>
          </a:p>
          <a:p>
            <a:pPr indent="-342900" lvl="0" marL="34290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Execution time x 10</a:t>
            </a:r>
            <a:r>
              <a:rPr b="0" baseline="30000" i="0" lang="en-US" sz="2800" u="none">
                <a:solidFill>
                  <a:schemeClr val="dk1"/>
                </a:solidFill>
                <a:latin typeface="Arial"/>
                <a:ea typeface="Arial"/>
                <a:cs typeface="Arial"/>
                <a:sym typeface="Arial"/>
              </a:rPr>
              <a:t>6</a:t>
            </a:r>
            <a:endParaRPr/>
          </a:p>
          <a:p>
            <a:pPr indent="-342900" lvl="0" marL="342900" rtl="0" algn="l">
              <a:lnSpc>
                <a:spcPct val="100000"/>
              </a:lnSpc>
              <a:spcBef>
                <a:spcPts val="0"/>
              </a:spcBef>
              <a:spcAft>
                <a:spcPts val="0"/>
              </a:spcAft>
              <a:buClr>
                <a:schemeClr val="dk1"/>
              </a:buClr>
              <a:buSzPts val="1800"/>
              <a:buFont typeface="Arial"/>
              <a:buNone/>
            </a:pPr>
            <a:r>
              <a:t/>
            </a:r>
            <a:endParaRPr b="0" baseline="30000" i="0" sz="1800" u="none">
              <a:solidFill>
                <a:schemeClr val="dk1"/>
              </a:solidFill>
              <a:latin typeface="Arial"/>
              <a:ea typeface="Arial"/>
              <a:cs typeface="Arial"/>
              <a:sym typeface="Arial"/>
            </a:endParaRPr>
          </a:p>
          <a:p>
            <a:pPr indent="-342900" lvl="0" marL="342900" rtl="0" algn="l">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     </a:t>
            </a:r>
            <a:r>
              <a:rPr b="0" i="0" lang="en-US" sz="2800" u="sng">
                <a:solidFill>
                  <a:schemeClr val="dk1"/>
                </a:solidFill>
                <a:latin typeface="Arial"/>
                <a:ea typeface="Arial"/>
                <a:cs typeface="Arial"/>
                <a:sym typeface="Arial"/>
              </a:rPr>
              <a:t>Instruction Count   </a:t>
            </a:r>
            <a:r>
              <a:rPr b="0" i="0" lang="en-US" sz="2800" u="none">
                <a:solidFill>
                  <a:schemeClr val="dk1"/>
                </a:solidFill>
                <a:latin typeface="Arial"/>
                <a:ea typeface="Arial"/>
                <a:cs typeface="Arial"/>
                <a:sym typeface="Arial"/>
              </a:rPr>
              <a:t>      = </a:t>
            </a:r>
            <a:r>
              <a:rPr b="0" i="0" lang="en-US" sz="2800" u="sng">
                <a:solidFill>
                  <a:schemeClr val="dk1"/>
                </a:solidFill>
                <a:latin typeface="Arial"/>
                <a:ea typeface="Arial"/>
                <a:cs typeface="Arial"/>
                <a:sym typeface="Arial"/>
              </a:rPr>
              <a:t>  Clock Rate</a:t>
            </a:r>
            <a:endParaRPr b="0" i="0" sz="600" u="sng">
              <a:solidFill>
                <a:schemeClr val="dk1"/>
              </a:solidFill>
              <a:latin typeface="Arial"/>
              <a:ea typeface="Arial"/>
              <a:cs typeface="Arial"/>
              <a:sym typeface="Arial"/>
            </a:endParaRPr>
          </a:p>
          <a:p>
            <a:pPr indent="-342900" lvl="0" marL="342900" rtl="0" algn="l">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r>
              <a:rPr b="0" i="0" lang="en-US" sz="2000" u="sng">
                <a:solidFill>
                  <a:schemeClr val="dk1"/>
                </a:solidFill>
                <a:latin typeface="Arial"/>
                <a:ea typeface="Arial"/>
                <a:cs typeface="Arial"/>
                <a:sym typeface="Arial"/>
              </a:rPr>
              <a:t>CPU Clock Cycles </a:t>
            </a:r>
            <a:r>
              <a:rPr b="0" i="0" lang="en-US" sz="2000" u="none">
                <a:solidFill>
                  <a:schemeClr val="dk1"/>
                </a:solidFill>
                <a:latin typeface="Arial"/>
                <a:ea typeface="Arial"/>
                <a:cs typeface="Arial"/>
                <a:sym typeface="Arial"/>
              </a:rPr>
              <a:t>  </a:t>
            </a:r>
            <a:r>
              <a:rPr b="0" i="0" lang="en-US" sz="2800" u="none">
                <a:solidFill>
                  <a:schemeClr val="dk1"/>
                </a:solidFill>
                <a:latin typeface="Arial"/>
                <a:ea typeface="Arial"/>
                <a:cs typeface="Arial"/>
                <a:sym typeface="Arial"/>
              </a:rPr>
              <a:t>x 10</a:t>
            </a:r>
            <a:r>
              <a:rPr b="0" baseline="30000" i="0" lang="en-US" sz="2800" u="none">
                <a:solidFill>
                  <a:schemeClr val="dk1"/>
                </a:solidFill>
                <a:latin typeface="Arial"/>
                <a:ea typeface="Arial"/>
                <a:cs typeface="Arial"/>
                <a:sym typeface="Arial"/>
              </a:rPr>
              <a:t>6                </a:t>
            </a:r>
            <a:r>
              <a:rPr b="0" i="0" lang="en-US" sz="2800" u="none">
                <a:solidFill>
                  <a:schemeClr val="dk1"/>
                </a:solidFill>
                <a:latin typeface="Arial"/>
                <a:ea typeface="Arial"/>
                <a:cs typeface="Arial"/>
                <a:sym typeface="Arial"/>
              </a:rPr>
              <a:t>CPI x 10</a:t>
            </a:r>
            <a:r>
              <a:rPr b="0" baseline="30000" i="0" lang="en-US" sz="2800" u="none">
                <a:solidFill>
                  <a:schemeClr val="dk1"/>
                </a:solidFill>
                <a:latin typeface="Arial"/>
                <a:ea typeface="Arial"/>
                <a:cs typeface="Arial"/>
                <a:sym typeface="Arial"/>
              </a:rPr>
              <a:t>6  </a:t>
            </a:r>
            <a:endParaRPr b="0" i="0" sz="2000" u="sng">
              <a:solidFill>
                <a:schemeClr val="dk1"/>
              </a:solidFill>
              <a:latin typeface="Arial"/>
              <a:ea typeface="Arial"/>
              <a:cs typeface="Arial"/>
              <a:sym typeface="Arial"/>
            </a:endParaRPr>
          </a:p>
          <a:p>
            <a:pPr indent="-342900" lvl="0" marL="342900" rtl="0" algn="l">
              <a:lnSpc>
                <a:spcPct val="85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Clock Rate</a:t>
            </a:r>
            <a:endParaRPr b="0" baseline="30000" i="0" sz="2000" u="none">
              <a:solidFill>
                <a:schemeClr val="dk1"/>
              </a:solidFill>
              <a:latin typeface="Arial"/>
              <a:ea typeface="Arial"/>
              <a:cs typeface="Arial"/>
              <a:sym typeface="Arial"/>
            </a:endParaRPr>
          </a:p>
          <a:p>
            <a:pPr indent="-342900" lvl="0" marL="342900" rtl="0" algn="l">
              <a:lnSpc>
                <a:spcPct val="100000"/>
              </a:lnSpc>
              <a:spcBef>
                <a:spcPts val="0"/>
              </a:spcBef>
              <a:spcAft>
                <a:spcPts val="0"/>
              </a:spcAft>
              <a:buClr>
                <a:schemeClr val="dk1"/>
              </a:buClr>
              <a:buSzPts val="2800"/>
              <a:buFont typeface="Arial"/>
              <a:buNone/>
            </a:pPr>
            <a:r>
              <a:t/>
            </a:r>
            <a:endParaRPr b="0" baseline="30000" i="0" sz="2800" u="none">
              <a:solidFill>
                <a:schemeClr val="dk1"/>
              </a:solidFill>
              <a:latin typeface="Arial"/>
              <a:ea typeface="Arial"/>
              <a:cs typeface="Arial"/>
              <a:sym typeface="Arial"/>
            </a:endParaRPr>
          </a:p>
          <a:p>
            <a:pPr indent="-342900" lvl="0" marL="34290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(As, CPU Clock cycles =  Instructions count x Average</a:t>
            </a:r>
            <a:r>
              <a:rPr b="0" i="0" lang="en-US" sz="1600" u="none">
                <a:solidFill>
                  <a:schemeClr val="accent2"/>
                </a:solidFill>
                <a:latin typeface="Arial"/>
                <a:ea typeface="Arial"/>
                <a:cs typeface="Arial"/>
                <a:sym typeface="Arial"/>
              </a:rPr>
              <a:t> Clock cycles per Instruction)</a:t>
            </a:r>
            <a:endParaRPr/>
          </a:p>
          <a:p>
            <a:pPr indent="-342900" lvl="0" marL="34290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b="0" i="0" sz="1600" u="none">
              <a:solidFill>
                <a:schemeClr val="accent2"/>
              </a:solidFill>
              <a:latin typeface="Arial"/>
              <a:ea typeface="Arial"/>
              <a:cs typeface="Arial"/>
              <a:sym typeface="Arial"/>
            </a:endParaRPr>
          </a:p>
          <a:p>
            <a:pPr indent="-342900" lvl="0" marL="342900" rtl="0" algn="l">
              <a:lnSpc>
                <a:spcPct val="100000"/>
              </a:lnSpc>
              <a:spcBef>
                <a:spcPts val="0"/>
              </a:spcBef>
              <a:spcAft>
                <a:spcPts val="0"/>
              </a:spcAft>
              <a:buClr>
                <a:schemeClr val="dk1"/>
              </a:buClr>
              <a:buSzPts val="2800"/>
              <a:buFont typeface="Arial"/>
              <a:buNone/>
            </a:pPr>
            <a:r>
              <a:t/>
            </a:r>
            <a:endParaRPr b="0" baseline="30000" i="0" sz="2800" u="none">
              <a:solidFill>
                <a:schemeClr val="dk1"/>
              </a:solidFill>
              <a:latin typeface="Arial"/>
              <a:ea typeface="Arial"/>
              <a:cs typeface="Arial"/>
              <a:sym typeface="Arial"/>
            </a:endParaRPr>
          </a:p>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CPI varies between programs on a given CPU</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Performance</a:t>
            </a:r>
            <a:endParaRPr/>
          </a:p>
        </p:txBody>
      </p:sp>
      <p:sp>
        <p:nvSpPr>
          <p:cNvPr id="74" name="Google Shape;74;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Goal:</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To understand what factors in the architecture contribute to overall system performance and the relative importance (and cost) of these factors</a:t>
            </a:r>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nvSpPr>
        <p:spPr>
          <a:xfrm>
            <a:off x="225425" y="312737"/>
            <a:ext cx="21415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1" name="Google Shape;411;p53"/>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Two different compilers are being tested for a 500 MHz. Machine with three different classes of instructions:  Class A, Class B, and Class C, which require 1, 2 and 3 cycles (respectively).  Both compilers are used to produce code for a large piece of software.</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Compiler 1 generates code with 5 billion Class A instructions, 1 billion Class B instructions, and 1 billion Class C instructions.</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Compiler 2 generates code with 10 billion Class A instructions, 1 billion Class B instructions, and 1 billion Class C instructions.</a:t>
            </a:r>
            <a:endParaRPr/>
          </a:p>
          <a:p>
            <a:pPr indent="-342900" lvl="0" marL="34290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Which sequence will be faster according to execution time?</a:t>
            </a:r>
            <a:endParaRPr/>
          </a:p>
          <a:p>
            <a:pPr indent="-342900" lvl="0" marL="342900" rtl="0" algn="l">
              <a:lnSpc>
                <a:spcPct val="9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Which sequence will be faster according to MIPS?</a:t>
            </a:r>
            <a:endParaRPr/>
          </a:p>
          <a:p>
            <a:pPr indent="-190500" lvl="0" marL="342900" rtl="0" algn="l">
              <a:spcBef>
                <a:spcPts val="480"/>
              </a:spcBef>
              <a:spcAft>
                <a:spcPts val="0"/>
              </a:spcAft>
              <a:buClr>
                <a:schemeClr val="dk1"/>
              </a:buClr>
              <a:buSzPts val="2400"/>
              <a:buFont typeface="Arial"/>
              <a:buNone/>
            </a:pPr>
            <a:r>
              <a:t/>
            </a:r>
            <a:endParaRPr b="0" i="1" sz="2400" u="none">
              <a:solidFill>
                <a:schemeClr val="dk1"/>
              </a:solidFill>
              <a:latin typeface="Arial"/>
              <a:ea typeface="Arial"/>
              <a:cs typeface="Arial"/>
              <a:sym typeface="Arial"/>
            </a:endParaRPr>
          </a:p>
        </p:txBody>
      </p:sp>
      <p:sp>
        <p:nvSpPr>
          <p:cNvPr id="412" name="Google Shape;412;p53"/>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MIPS Example</a:t>
            </a:r>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MIPS Example</a:t>
            </a:r>
            <a:endParaRPr/>
          </a:p>
        </p:txBody>
      </p:sp>
      <p:sp>
        <p:nvSpPr>
          <p:cNvPr id="418" name="Google Shape;418;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Execution Time = </a:t>
            </a:r>
            <a:r>
              <a:rPr b="0" i="0" lang="en-US" sz="2400" u="sng">
                <a:solidFill>
                  <a:schemeClr val="dk1"/>
                </a:solidFill>
                <a:latin typeface="Arial"/>
                <a:ea typeface="Arial"/>
                <a:cs typeface="Arial"/>
                <a:sym typeface="Arial"/>
              </a:rPr>
              <a:t>CPU clock cycles</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Clock Rate</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CPU Clock cycles=    (CPI</a:t>
            </a:r>
            <a:r>
              <a:rPr b="0" i="0" lang="en-US" sz="16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 x InstructionCount</a:t>
            </a:r>
            <a:r>
              <a:rPr b="0" i="0" lang="en-US" sz="16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CPU Clock cycles</a:t>
            </a:r>
            <a:r>
              <a:rPr b="1"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(5x1+1x2+1x3) x 10</a:t>
            </a:r>
            <a:r>
              <a:rPr b="0" baseline="30000" i="0" lang="en-US" sz="2400" u="none">
                <a:solidFill>
                  <a:schemeClr val="dk1"/>
                </a:solidFill>
                <a:latin typeface="Arial"/>
                <a:ea typeface="Arial"/>
                <a:cs typeface="Arial"/>
                <a:sym typeface="Arial"/>
              </a:rPr>
              <a:t>9 </a:t>
            </a:r>
            <a:r>
              <a:rPr b="0" i="0" lang="en-US" sz="2400" u="none">
                <a:solidFill>
                  <a:schemeClr val="dk1"/>
                </a:solidFill>
                <a:latin typeface="Arial"/>
                <a:ea typeface="Arial"/>
                <a:cs typeface="Arial"/>
                <a:sym typeface="Arial"/>
              </a:rPr>
              <a:t>= 10 x 10</a:t>
            </a:r>
            <a:r>
              <a:rPr b="0" baseline="30000" i="0" lang="en-US" sz="2400" u="none">
                <a:solidFill>
                  <a:schemeClr val="dk1"/>
                </a:solidFill>
                <a:latin typeface="Arial"/>
                <a:ea typeface="Arial"/>
                <a:cs typeface="Arial"/>
                <a:sym typeface="Arial"/>
              </a:rPr>
              <a:t>9</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CPU Clock cycles</a:t>
            </a:r>
            <a:r>
              <a:rPr b="1"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 (10x1+1x2+1x3) x 10</a:t>
            </a:r>
            <a:r>
              <a:rPr b="0" baseline="30000" i="0" lang="en-US" sz="2400" u="none">
                <a:solidFill>
                  <a:schemeClr val="dk1"/>
                </a:solidFill>
                <a:latin typeface="Arial"/>
                <a:ea typeface="Arial"/>
                <a:cs typeface="Arial"/>
                <a:sym typeface="Arial"/>
              </a:rPr>
              <a:t>9 </a:t>
            </a:r>
            <a:r>
              <a:rPr b="0" i="0" lang="en-US" sz="2400" u="none">
                <a:solidFill>
                  <a:schemeClr val="dk1"/>
                </a:solidFill>
                <a:latin typeface="Arial"/>
                <a:ea typeface="Arial"/>
                <a:cs typeface="Arial"/>
                <a:sym typeface="Arial"/>
              </a:rPr>
              <a:t>= 15 x 10</a:t>
            </a:r>
            <a:r>
              <a:rPr b="0" baseline="30000" i="0" lang="en-US" sz="2400" u="none">
                <a:solidFill>
                  <a:schemeClr val="dk1"/>
                </a:solidFill>
                <a:latin typeface="Arial"/>
                <a:ea typeface="Arial"/>
                <a:cs typeface="Arial"/>
                <a:sym typeface="Arial"/>
              </a:rPr>
              <a:t>9</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So, Execution Time</a:t>
            </a:r>
            <a:r>
              <a:rPr b="1"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(10 x 10</a:t>
            </a:r>
            <a:r>
              <a:rPr b="0" baseline="30000" i="0" lang="en-US" sz="2400" u="none">
                <a:solidFill>
                  <a:schemeClr val="dk1"/>
                </a:solidFill>
                <a:latin typeface="Arial"/>
                <a:ea typeface="Arial"/>
                <a:cs typeface="Arial"/>
                <a:sym typeface="Arial"/>
              </a:rPr>
              <a:t>9</a:t>
            </a:r>
            <a:r>
              <a:rPr b="0" i="0" lang="en-US" sz="2400" u="none">
                <a:solidFill>
                  <a:schemeClr val="dk1"/>
                </a:solidFill>
                <a:latin typeface="Arial"/>
                <a:ea typeface="Arial"/>
                <a:cs typeface="Arial"/>
                <a:sym typeface="Arial"/>
              </a:rPr>
              <a:t>) / 500 x 10</a:t>
            </a:r>
            <a:r>
              <a:rPr b="0" baseline="30000" i="0" lang="en-US" sz="2400" u="none">
                <a:solidFill>
                  <a:schemeClr val="dk1"/>
                </a:solidFill>
                <a:latin typeface="Arial"/>
                <a:ea typeface="Arial"/>
                <a:cs typeface="Arial"/>
                <a:sym typeface="Arial"/>
              </a:rPr>
              <a:t>6 </a:t>
            </a:r>
            <a:r>
              <a:rPr b="0" i="0" lang="en-US" sz="2400" u="none">
                <a:solidFill>
                  <a:schemeClr val="dk1"/>
                </a:solidFill>
                <a:latin typeface="Arial"/>
                <a:ea typeface="Arial"/>
                <a:cs typeface="Arial"/>
                <a:sym typeface="Arial"/>
              </a:rPr>
              <a:t>= 20 Seconds</a:t>
            </a:r>
            <a:endParaRPr/>
          </a:p>
          <a:p>
            <a:pPr indent="-342900" lvl="0" marL="34290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Execution Time</a:t>
            </a:r>
            <a:r>
              <a:rPr b="1"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 (15 x 10</a:t>
            </a:r>
            <a:r>
              <a:rPr b="0" baseline="30000" i="0" lang="en-US" sz="2400" u="none">
                <a:solidFill>
                  <a:schemeClr val="dk1"/>
                </a:solidFill>
                <a:latin typeface="Arial"/>
                <a:ea typeface="Arial"/>
                <a:cs typeface="Arial"/>
                <a:sym typeface="Arial"/>
              </a:rPr>
              <a:t>9</a:t>
            </a:r>
            <a:r>
              <a:rPr b="0" i="0" lang="en-US" sz="2400" u="none">
                <a:solidFill>
                  <a:schemeClr val="dk1"/>
                </a:solidFill>
                <a:latin typeface="Arial"/>
                <a:ea typeface="Arial"/>
                <a:cs typeface="Arial"/>
                <a:sym typeface="Arial"/>
              </a:rPr>
              <a:t>) / 500 x 10</a:t>
            </a:r>
            <a:r>
              <a:rPr b="0" baseline="30000" i="0" lang="en-US" sz="2400" u="none">
                <a:solidFill>
                  <a:schemeClr val="dk1"/>
                </a:solidFill>
                <a:latin typeface="Arial"/>
                <a:ea typeface="Arial"/>
                <a:cs typeface="Arial"/>
                <a:sym typeface="Arial"/>
              </a:rPr>
              <a:t>6 </a:t>
            </a:r>
            <a:r>
              <a:rPr b="0" i="0" lang="en-US" sz="2400" u="none">
                <a:solidFill>
                  <a:schemeClr val="dk1"/>
                </a:solidFill>
                <a:latin typeface="Arial"/>
                <a:ea typeface="Arial"/>
                <a:cs typeface="Arial"/>
                <a:sym typeface="Arial"/>
              </a:rPr>
              <a:t>= 30 Seconds</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So, Compiler 1 generates the faster program</a:t>
            </a:r>
            <a:endParaRPr/>
          </a:p>
        </p:txBody>
      </p:sp>
      <p:sp>
        <p:nvSpPr>
          <p:cNvPr id="419" name="Google Shape;419;p54"/>
          <p:cNvSpPr txBox="1"/>
          <p:nvPr/>
        </p:nvSpPr>
        <p:spPr>
          <a:xfrm>
            <a:off x="3048000" y="2438400"/>
            <a:ext cx="685800" cy="631825"/>
          </a:xfrm>
          <a:prstGeom prst="rect">
            <a:avLst/>
          </a:prstGeom>
          <a:noFill/>
          <a:ln>
            <a:noFill/>
          </a:ln>
        </p:spPr>
        <p:txBody>
          <a:bodyPr anchorCtr="0" anchor="t" bIns="45700" lIns="91425" spcFirstLastPara="1" rIns="91425" wrap="square" tIns="45700">
            <a:noAutofit/>
          </a:bodyPr>
          <a:lstStyle/>
          <a:p>
            <a:pPr indent="0" lvl="0" marL="0" marR="0" rtl="0" algn="ctr">
              <a:lnSpc>
                <a:spcPct val="1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a:t>
            </a:r>
            <a:endParaRPr/>
          </a:p>
          <a:p>
            <a:pPr indent="0" lvl="0" marL="0" marR="0" rtl="0" algn="ctr">
              <a:lnSpc>
                <a:spcPct val="10000"/>
              </a:lnSpc>
              <a:spcBef>
                <a:spcPts val="198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Σ</a:t>
            </a:r>
            <a:endParaRPr/>
          </a:p>
          <a:p>
            <a:pPr indent="0" lvl="0" marL="0" marR="0" rtl="0" algn="ctr">
              <a:lnSpc>
                <a:spcPct val="10000"/>
              </a:lnSpc>
              <a:spcBef>
                <a:spcPts val="88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i=1</a:t>
            </a:r>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MIPS Example</a:t>
            </a:r>
            <a:endParaRPr/>
          </a:p>
        </p:txBody>
      </p:sp>
      <p:sp>
        <p:nvSpPr>
          <p:cNvPr id="425" name="Google Shape;425;p5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MIPS =   </a:t>
            </a:r>
            <a:r>
              <a:rPr b="0" i="1" lang="en-US" sz="2000" u="sng">
                <a:solidFill>
                  <a:schemeClr val="dk1"/>
                </a:solidFill>
                <a:latin typeface="Arial"/>
                <a:ea typeface="Arial"/>
                <a:cs typeface="Arial"/>
                <a:sym typeface="Arial"/>
              </a:rPr>
              <a:t> </a:t>
            </a:r>
            <a:r>
              <a:rPr b="0" i="0" lang="en-US" sz="2000" u="sng">
                <a:solidFill>
                  <a:schemeClr val="dk1"/>
                </a:solidFill>
                <a:latin typeface="Arial"/>
                <a:ea typeface="Arial"/>
                <a:cs typeface="Arial"/>
                <a:sym typeface="Arial"/>
              </a:rPr>
              <a:t>Instruction Count           </a:t>
            </a:r>
            <a:endParaRPr b="0" i="0" sz="400" u="sng">
              <a:solidFill>
                <a:schemeClr val="dk1"/>
              </a:solidFill>
              <a:latin typeface="Arial"/>
              <a:ea typeface="Arial"/>
              <a:cs typeface="Arial"/>
              <a:sym typeface="Arial"/>
            </a:endParaRPr>
          </a:p>
          <a:p>
            <a:pPr indent="-342900" lvl="0" marL="34290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Execution time x 10</a:t>
            </a:r>
            <a:r>
              <a:rPr b="0" baseline="30000" i="0" lang="en-US" sz="2000" u="none">
                <a:solidFill>
                  <a:schemeClr val="dk1"/>
                </a:solidFill>
                <a:latin typeface="Arial"/>
                <a:ea typeface="Arial"/>
                <a:cs typeface="Arial"/>
                <a:sym typeface="Arial"/>
              </a:rPr>
              <a:t>6</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MIPS</a:t>
            </a:r>
            <a:r>
              <a:rPr b="1" i="0" lang="en-US" sz="2000" u="none">
                <a:solidFill>
                  <a:schemeClr val="dk1"/>
                </a:solidFill>
                <a:latin typeface="Arial"/>
                <a:ea typeface="Arial"/>
                <a:cs typeface="Arial"/>
                <a:sym typeface="Arial"/>
              </a:rPr>
              <a:t>1 </a:t>
            </a:r>
            <a:r>
              <a:rPr b="0" i="0" lang="en-US" sz="2000" u="none">
                <a:solidFill>
                  <a:schemeClr val="dk1"/>
                </a:solidFill>
                <a:latin typeface="Arial"/>
                <a:ea typeface="Arial"/>
                <a:cs typeface="Arial"/>
                <a:sym typeface="Arial"/>
              </a:rPr>
              <a:t>=</a:t>
            </a:r>
            <a:r>
              <a:rPr b="1" i="0"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(5+1+1) x 10</a:t>
            </a:r>
            <a:r>
              <a:rPr b="0" baseline="30000" i="0" lang="en-US" sz="2000" u="none">
                <a:solidFill>
                  <a:schemeClr val="dk1"/>
                </a:solidFill>
                <a:latin typeface="Arial"/>
                <a:ea typeface="Arial"/>
                <a:cs typeface="Arial"/>
                <a:sym typeface="Arial"/>
              </a:rPr>
              <a:t>9 </a:t>
            </a:r>
            <a:r>
              <a:rPr b="0" i="0" lang="en-US" sz="2000" u="none">
                <a:solidFill>
                  <a:schemeClr val="dk1"/>
                </a:solidFill>
                <a:latin typeface="Arial"/>
                <a:ea typeface="Arial"/>
                <a:cs typeface="Arial"/>
                <a:sym typeface="Arial"/>
              </a:rPr>
              <a:t>/ 20</a:t>
            </a:r>
            <a:r>
              <a:rPr b="0" baseline="30000" i="0"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x 10</a:t>
            </a:r>
            <a:r>
              <a:rPr b="0" baseline="30000" i="0" lang="en-US" sz="2000" u="none">
                <a:solidFill>
                  <a:schemeClr val="dk1"/>
                </a:solidFill>
                <a:latin typeface="Arial"/>
                <a:ea typeface="Arial"/>
                <a:cs typeface="Arial"/>
                <a:sym typeface="Arial"/>
              </a:rPr>
              <a:t>9  </a:t>
            </a:r>
            <a:r>
              <a:rPr b="0" i="0" lang="en-US" sz="2000" u="none">
                <a:solidFill>
                  <a:schemeClr val="dk1"/>
                </a:solidFill>
                <a:latin typeface="Arial"/>
                <a:ea typeface="Arial"/>
                <a:cs typeface="Arial"/>
                <a:sym typeface="Arial"/>
              </a:rPr>
              <a:t>= 350</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MIPS</a:t>
            </a:r>
            <a:r>
              <a:rPr b="1" i="0" lang="en-US" sz="2000" u="none">
                <a:solidFill>
                  <a:schemeClr val="dk1"/>
                </a:solidFill>
                <a:latin typeface="Arial"/>
                <a:ea typeface="Arial"/>
                <a:cs typeface="Arial"/>
                <a:sym typeface="Arial"/>
              </a:rPr>
              <a:t>2 </a:t>
            </a:r>
            <a:r>
              <a:rPr b="0" i="0" lang="en-US" sz="2000" u="none">
                <a:solidFill>
                  <a:schemeClr val="dk1"/>
                </a:solidFill>
                <a:latin typeface="Arial"/>
                <a:ea typeface="Arial"/>
                <a:cs typeface="Arial"/>
                <a:sym typeface="Arial"/>
              </a:rPr>
              <a:t>=</a:t>
            </a:r>
            <a:r>
              <a:rPr b="1" i="0"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(10+1+1) x 10</a:t>
            </a:r>
            <a:r>
              <a:rPr b="0" baseline="30000" i="0" lang="en-US" sz="2000" u="none">
                <a:solidFill>
                  <a:schemeClr val="dk1"/>
                </a:solidFill>
                <a:latin typeface="Arial"/>
                <a:ea typeface="Arial"/>
                <a:cs typeface="Arial"/>
                <a:sym typeface="Arial"/>
              </a:rPr>
              <a:t>9 </a:t>
            </a:r>
            <a:r>
              <a:rPr b="0" i="0" lang="en-US" sz="2000" u="none">
                <a:solidFill>
                  <a:schemeClr val="dk1"/>
                </a:solidFill>
                <a:latin typeface="Arial"/>
                <a:ea typeface="Arial"/>
                <a:cs typeface="Arial"/>
                <a:sym typeface="Arial"/>
              </a:rPr>
              <a:t>/ 30</a:t>
            </a:r>
            <a:r>
              <a:rPr b="0" baseline="30000" i="0"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x 10</a:t>
            </a:r>
            <a:r>
              <a:rPr b="0" baseline="30000" i="0" lang="en-US" sz="2000" u="none">
                <a:solidFill>
                  <a:schemeClr val="dk1"/>
                </a:solidFill>
                <a:latin typeface="Arial"/>
                <a:ea typeface="Arial"/>
                <a:cs typeface="Arial"/>
                <a:sym typeface="Arial"/>
              </a:rPr>
              <a:t>9  </a:t>
            </a:r>
            <a:r>
              <a:rPr b="0" i="0" lang="en-US" sz="2000" u="none">
                <a:solidFill>
                  <a:schemeClr val="dk1"/>
                </a:solidFill>
                <a:latin typeface="Arial"/>
                <a:ea typeface="Arial"/>
                <a:cs typeface="Arial"/>
                <a:sym typeface="Arial"/>
              </a:rPr>
              <a:t>= 400</a:t>
            </a:r>
            <a:endParaRPr/>
          </a:p>
          <a:p>
            <a:pPr indent="-215900" lvl="0" marL="34290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ctr">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So, the code from compiler 2 has a higher MIPS rating, but the compiler 1 runs faster!</a:t>
            </a:r>
            <a:endParaRPr/>
          </a:p>
          <a:p>
            <a:pPr indent="-342900" lvl="0" marL="342900" rtl="0" algn="ctr">
              <a:lnSpc>
                <a:spcPct val="80000"/>
              </a:lnSpc>
              <a:spcBef>
                <a:spcPts val="400"/>
              </a:spcBef>
              <a:spcAft>
                <a:spcPts val="0"/>
              </a:spcAft>
              <a:buClr>
                <a:srgbClr val="C00000"/>
              </a:buClr>
              <a:buSzPts val="2000"/>
              <a:buFont typeface="Arial"/>
              <a:buNone/>
            </a:pPr>
            <a:r>
              <a:rPr b="1" i="0" lang="en-US" sz="2000" u="none">
                <a:solidFill>
                  <a:srgbClr val="C00000"/>
                </a:solidFill>
                <a:latin typeface="Arial"/>
                <a:ea typeface="Arial"/>
                <a:cs typeface="Arial"/>
                <a:sym typeface="Arial"/>
              </a:rPr>
              <a:t>MIPS can fail to give a true picture of performance even when</a:t>
            </a:r>
            <a:endParaRPr b="1" i="0" sz="2000" u="none">
              <a:solidFill>
                <a:srgbClr val="C00000"/>
              </a:solidFill>
              <a:latin typeface="Arial"/>
              <a:ea typeface="Arial"/>
              <a:cs typeface="Arial"/>
              <a:sym typeface="Arial"/>
            </a:endParaRPr>
          </a:p>
          <a:p>
            <a:pPr indent="-342900" lvl="0" marL="342900" rtl="0" algn="ctr">
              <a:lnSpc>
                <a:spcPct val="80000"/>
              </a:lnSpc>
              <a:spcBef>
                <a:spcPts val="400"/>
              </a:spcBef>
              <a:spcAft>
                <a:spcPts val="0"/>
              </a:spcAft>
              <a:buClr>
                <a:srgbClr val="C00000"/>
              </a:buClr>
              <a:buSzPts val="2000"/>
              <a:buFont typeface="Arial"/>
              <a:buNone/>
            </a:pPr>
            <a:r>
              <a:rPr b="1" i="0" lang="en-US" sz="2000" u="none">
                <a:solidFill>
                  <a:srgbClr val="C00000"/>
                </a:solidFill>
                <a:latin typeface="Arial"/>
                <a:ea typeface="Arial"/>
                <a:cs typeface="Arial"/>
                <a:sym typeface="Arial"/>
              </a:rPr>
              <a:t>comparing two versions of the same program on the same machine</a:t>
            </a:r>
            <a:endParaRPr/>
          </a:p>
          <a:p>
            <a:pPr indent="-342900" lvl="0" marL="342900" rtl="0" algn="l">
              <a:lnSpc>
                <a:spcPct val="80000"/>
              </a:lnSpc>
              <a:spcBef>
                <a:spcPts val="400"/>
              </a:spcBef>
              <a:spcAft>
                <a:spcPts val="0"/>
              </a:spcAft>
              <a:buClr>
                <a:srgbClr val="0070C0"/>
              </a:buClr>
              <a:buSzPts val="2000"/>
              <a:buFont typeface="Arial"/>
              <a:buChar char="•"/>
            </a:pPr>
            <a:r>
              <a:rPr b="0" i="0" lang="en-US" sz="2000" u="none">
                <a:solidFill>
                  <a:srgbClr val="0070C0"/>
                </a:solidFill>
                <a:latin typeface="Arial"/>
                <a:ea typeface="Arial"/>
                <a:cs typeface="Arial"/>
                <a:sym typeface="Arial"/>
              </a:rPr>
              <a:t>MIPS doesn’t account for</a:t>
            </a:r>
            <a:endParaRPr/>
          </a:p>
          <a:p>
            <a:pPr indent="-228600" lvl="2" marL="1143000" rtl="0" algn="l">
              <a:lnSpc>
                <a:spcPct val="80000"/>
              </a:lnSpc>
              <a:spcBef>
                <a:spcPts val="320"/>
              </a:spcBef>
              <a:spcAft>
                <a:spcPts val="0"/>
              </a:spcAft>
              <a:buClr>
                <a:srgbClr val="0070C0"/>
              </a:buClr>
              <a:buSzPts val="1600"/>
              <a:buFont typeface="Arial"/>
              <a:buChar char="•"/>
            </a:pPr>
            <a:r>
              <a:rPr b="0" i="0" lang="en-US" sz="1600" u="none">
                <a:solidFill>
                  <a:srgbClr val="0070C0"/>
                </a:solidFill>
                <a:latin typeface="Arial"/>
                <a:ea typeface="Arial"/>
                <a:cs typeface="Arial"/>
                <a:sym typeface="Arial"/>
              </a:rPr>
              <a:t>Differences in ISAs between computers</a:t>
            </a:r>
            <a:endParaRPr/>
          </a:p>
          <a:p>
            <a:pPr indent="-228600" lvl="2" marL="1143000" rtl="0" algn="l">
              <a:lnSpc>
                <a:spcPct val="80000"/>
              </a:lnSpc>
              <a:spcBef>
                <a:spcPts val="320"/>
              </a:spcBef>
              <a:spcAft>
                <a:spcPts val="0"/>
              </a:spcAft>
              <a:buClr>
                <a:srgbClr val="0070C0"/>
              </a:buClr>
              <a:buSzPts val="1600"/>
              <a:buFont typeface="Arial"/>
              <a:buChar char="•"/>
            </a:pPr>
            <a:r>
              <a:rPr b="0" i="0" lang="en-US" sz="1600" u="none">
                <a:solidFill>
                  <a:srgbClr val="0070C0"/>
                </a:solidFill>
                <a:latin typeface="Arial"/>
                <a:ea typeface="Arial"/>
                <a:cs typeface="Arial"/>
                <a:sym typeface="Arial"/>
              </a:rPr>
              <a:t>Differences in complexity between instructions</a:t>
            </a:r>
            <a:endParaRPr/>
          </a:p>
          <a:p>
            <a:pPr indent="-241300" lvl="0" marL="342900" rtl="0" algn="l">
              <a:spcBef>
                <a:spcPts val="320"/>
              </a:spcBef>
              <a:spcAft>
                <a:spcPts val="0"/>
              </a:spcAft>
              <a:buClr>
                <a:schemeClr val="dk1"/>
              </a:buClr>
              <a:buSzPts val="1600"/>
              <a:buFont typeface="Arial"/>
              <a:buNone/>
            </a:pPr>
            <a:r>
              <a:t/>
            </a:r>
            <a:endParaRPr b="0" i="0" sz="1600" u="none">
              <a:solidFill>
                <a:srgbClr val="0070C0"/>
              </a:solidFill>
              <a:latin typeface="Arial"/>
              <a:ea typeface="Arial"/>
              <a:cs typeface="Arial"/>
              <a:sym typeface="Arial"/>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6"/>
          <p:cNvSpPr txBox="1"/>
          <p:nvPr/>
        </p:nvSpPr>
        <p:spPr>
          <a:xfrm>
            <a:off x="225425" y="312737"/>
            <a:ext cx="354488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2" name="Google Shape;432;p56"/>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13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 given program will require:</a:t>
            </a:r>
            <a:endParaRPr/>
          </a:p>
          <a:p>
            <a:pPr indent="-285750" lvl="1" marL="742950" rtl="0" algn="l">
              <a:lnSpc>
                <a:spcPct val="13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some number of instructions (machine instructions)</a:t>
            </a:r>
            <a:endParaRPr/>
          </a:p>
          <a:p>
            <a:pPr indent="-285750" lvl="1" marL="742950" rtl="0" algn="l">
              <a:lnSpc>
                <a:spcPct val="13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some number of cycles</a:t>
            </a:r>
            <a:endParaRPr/>
          </a:p>
          <a:p>
            <a:pPr indent="-285750" lvl="1" marL="742950" rtl="0" algn="l">
              <a:lnSpc>
                <a:spcPct val="13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some number of seconds</a:t>
            </a:r>
            <a:endParaRPr/>
          </a:p>
          <a:p>
            <a:pPr indent="-342900" lvl="0" marL="342900" rtl="0" algn="l">
              <a:lnSpc>
                <a:spcPct val="13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 vocabulary that relates these quantities:</a:t>
            </a:r>
            <a:endParaRPr/>
          </a:p>
          <a:p>
            <a:pPr indent="-285750" lvl="1" marL="742950" rtl="0" algn="l">
              <a:lnSpc>
                <a:spcPct val="13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cycle time</a:t>
            </a:r>
            <a:r>
              <a:rPr b="0" i="0" lang="en-US" sz="1800" u="none">
                <a:solidFill>
                  <a:schemeClr val="dk1"/>
                </a:solidFill>
                <a:latin typeface="Arial"/>
                <a:ea typeface="Arial"/>
                <a:cs typeface="Arial"/>
                <a:sym typeface="Arial"/>
              </a:rPr>
              <a:t> (seconds per cycle)</a:t>
            </a:r>
            <a:endParaRPr/>
          </a:p>
          <a:p>
            <a:pPr indent="-285750" lvl="1" marL="742950" rtl="0" algn="l">
              <a:lnSpc>
                <a:spcPct val="13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clock rate</a:t>
            </a:r>
            <a:r>
              <a:rPr b="0" i="0" lang="en-US" sz="1800" u="none">
                <a:solidFill>
                  <a:schemeClr val="dk1"/>
                </a:solidFill>
                <a:latin typeface="Arial"/>
                <a:ea typeface="Arial"/>
                <a:cs typeface="Arial"/>
                <a:sym typeface="Arial"/>
              </a:rPr>
              <a:t> (cycles per second)</a:t>
            </a:r>
            <a:endParaRPr/>
          </a:p>
          <a:p>
            <a:pPr indent="-285750" lvl="1" marL="742950" rtl="0" algn="l">
              <a:lnSpc>
                <a:spcPct val="13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average</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 CPI</a:t>
            </a:r>
            <a:r>
              <a:rPr b="0" i="0" lang="en-US" sz="1800" u="none">
                <a:solidFill>
                  <a:schemeClr val="dk1"/>
                </a:solidFill>
                <a:latin typeface="Arial"/>
                <a:ea typeface="Arial"/>
                <a:cs typeface="Arial"/>
                <a:sym typeface="Arial"/>
              </a:rPr>
              <a:t> (cycles per instruction)             </a:t>
            </a:r>
            <a:endParaRPr/>
          </a:p>
          <a:p>
            <a:pPr indent="-228600" lvl="2" marL="1143000" rtl="0" algn="l">
              <a:lnSpc>
                <a:spcPct val="13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a floating point intensive application might have a higher average CPI</a:t>
            </a:r>
            <a:endParaRPr/>
          </a:p>
          <a:p>
            <a:pPr indent="-285750" lvl="1" marL="742950" rtl="0" algn="l">
              <a:lnSpc>
                <a:spcPct val="13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MIPS </a:t>
            </a:r>
            <a:r>
              <a:rPr b="0" i="0" lang="en-US" sz="1800" u="none">
                <a:solidFill>
                  <a:schemeClr val="dk1"/>
                </a:solidFill>
                <a:latin typeface="Arial"/>
                <a:ea typeface="Arial"/>
                <a:cs typeface="Arial"/>
                <a:sym typeface="Arial"/>
              </a:rPr>
              <a:t>(millions of instructions per second)</a:t>
            </a:r>
            <a:endParaRPr/>
          </a:p>
          <a:p>
            <a:pPr indent="-228600" lvl="2" marL="1143000" rtl="0" algn="l">
              <a:lnSpc>
                <a:spcPct val="13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this would be higher for a program using simple instructions</a:t>
            </a:r>
            <a:endParaRPr/>
          </a:p>
        </p:txBody>
      </p:sp>
      <p:sp>
        <p:nvSpPr>
          <p:cNvPr id="433" name="Google Shape;433;p56"/>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Terminology</a:t>
            </a:r>
            <a:endParaRPr/>
          </a:p>
        </p:txBody>
      </p: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14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Depends on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instructions set</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Processor organization</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Compilation techniques</a:t>
            </a:r>
            <a:endParaRPr/>
          </a:p>
        </p:txBody>
      </p:sp>
      <p:sp>
        <p:nvSpPr>
          <p:cNvPr id="440" name="Google Shape;440;p57"/>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Summary</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nvSpPr>
        <p:spPr>
          <a:xfrm>
            <a:off x="4035425" y="4656137"/>
            <a:ext cx="19542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18"/>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Performance is the key to understand underlying motivation for the hardware and its organization</a:t>
            </a: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Why is some hardware better than others for different programs?</a:t>
            </a:r>
            <a:endParaRPr/>
          </a:p>
          <a:p>
            <a:pPr indent="-342900" lvl="0" marL="34290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What factors of system performance are hardware related?</a:t>
            </a:r>
            <a:br>
              <a:rPr b="0" i="1" lang="en-US" sz="2400" u="none">
                <a:solidFill>
                  <a:schemeClr val="dk1"/>
                </a:solidFill>
                <a:latin typeface="Arial"/>
                <a:ea typeface="Arial"/>
                <a:cs typeface="Arial"/>
                <a:sym typeface="Arial"/>
              </a:rPr>
            </a:br>
            <a:r>
              <a:rPr b="0" i="1" lang="en-US" sz="2400" u="none">
                <a:solidFill>
                  <a:schemeClr val="dk1"/>
                </a:solidFill>
                <a:latin typeface="Arial"/>
                <a:ea typeface="Arial"/>
                <a:cs typeface="Arial"/>
                <a:sym typeface="Arial"/>
              </a:rPr>
              <a:t>(e.g., do we need a new machine, or a new operating system?)</a:t>
            </a:r>
            <a:endParaRPr/>
          </a:p>
          <a:p>
            <a:pPr indent="-342900" lvl="0" marL="34290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How does the machine's instruction set affect performance?</a:t>
            </a:r>
            <a:endParaRPr/>
          </a:p>
        </p:txBody>
      </p:sp>
      <p:sp>
        <p:nvSpPr>
          <p:cNvPr id="82" name="Google Shape;82;p18"/>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Performance</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Computer Performance</a:t>
            </a:r>
            <a:endParaRPr/>
          </a:p>
        </p:txBody>
      </p:sp>
      <p:sp>
        <p:nvSpPr>
          <p:cNvPr id="88" name="Google Shape;88;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4800"/>
              <a:buFont typeface="Arial"/>
              <a:buNone/>
            </a:pPr>
            <a:r>
              <a:t/>
            </a:r>
            <a:endParaRPr b="0" i="0" sz="4800" u="none">
              <a:solidFill>
                <a:schemeClr val="dk1"/>
              </a:solidFill>
              <a:latin typeface="Arial"/>
              <a:ea typeface="Arial"/>
              <a:cs typeface="Arial"/>
              <a:sym typeface="Arial"/>
            </a:endParaRPr>
          </a:p>
          <a:p>
            <a:pPr indent="-342900" lvl="0" marL="342900" rtl="0" algn="ctr">
              <a:lnSpc>
                <a:spcPct val="100000"/>
              </a:lnSpc>
              <a:spcBef>
                <a:spcPts val="96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a:t>
            </a:r>
            <a:endParaRPr/>
          </a:p>
          <a:p>
            <a:pPr indent="-342900" lvl="0" marL="342900" rtl="0" algn="ctr">
              <a:lnSpc>
                <a:spcPct val="100000"/>
              </a:lnSpc>
              <a:spcBef>
                <a:spcPts val="960"/>
              </a:spcBef>
              <a:spcAft>
                <a:spcPts val="0"/>
              </a:spcAft>
              <a:buClr>
                <a:schemeClr val="dk1"/>
              </a:buClr>
              <a:buSzPts val="4800"/>
              <a:buFont typeface="Arial"/>
              <a:buNone/>
            </a:pPr>
            <a:r>
              <a:t/>
            </a:r>
            <a:endParaRPr b="0" i="0" sz="4800" u="none">
              <a:solidFill>
                <a:schemeClr val="dk1"/>
              </a:solidFill>
              <a:latin typeface="Arial"/>
              <a:ea typeface="Arial"/>
              <a:cs typeface="Arial"/>
              <a:sym typeface="Arial"/>
            </a:endParaRPr>
          </a:p>
          <a:p>
            <a:pPr indent="-342900" lvl="0" marL="342900" rtl="0" algn="ctr">
              <a:lnSpc>
                <a:spcPct val="100000"/>
              </a:lnSpc>
              <a:spcBef>
                <a:spcPts val="960"/>
              </a:spcBef>
              <a:spcAft>
                <a:spcPts val="0"/>
              </a:spcAft>
              <a:buClr>
                <a:schemeClr val="dk1"/>
              </a:buClr>
              <a:buSzPts val="4800"/>
              <a:buFont typeface="Arial"/>
              <a:buNone/>
            </a:pPr>
            <a:r>
              <a:rPr b="0" i="0" lang="en-US" sz="4800" u="none">
                <a:solidFill>
                  <a:schemeClr val="dk1"/>
                </a:solidFill>
                <a:latin typeface="Arial"/>
                <a:ea typeface="Arial"/>
                <a:cs typeface="Arial"/>
                <a:sym typeface="Arial"/>
              </a:rPr>
              <a:t>TIME</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nvSpPr>
        <p:spPr>
          <a:xfrm>
            <a:off x="225425" y="312737"/>
            <a:ext cx="531177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p20"/>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120000"/>
              </a:lnSpc>
              <a:spcBef>
                <a:spcPts val="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Response Time</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elapsed time</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latency</a:t>
            </a:r>
            <a:r>
              <a:rPr b="0" i="0" lang="en-US" sz="2000" u="none">
                <a:solidFill>
                  <a:schemeClr val="dk1"/>
                </a:solidFill>
                <a:latin typeface="Arial"/>
                <a:ea typeface="Arial"/>
                <a:cs typeface="Arial"/>
                <a:sym typeface="Arial"/>
              </a:rPr>
              <a:t>):</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Time to Respond (Complete an operation)</a:t>
            </a:r>
            <a:endParaRPr/>
          </a:p>
          <a:p>
            <a:pPr indent="-171450" lvl="1" marL="742950" rtl="0" algn="l">
              <a:lnSpc>
                <a:spcPct val="12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2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Other way:</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long does it take for </a:t>
            </a:r>
            <a:r>
              <a:rPr b="0" i="1" lang="en-US" sz="1800" u="none">
                <a:solidFill>
                  <a:schemeClr val="dk1"/>
                </a:solidFill>
                <a:latin typeface="Arial"/>
                <a:ea typeface="Arial"/>
                <a:cs typeface="Arial"/>
                <a:sym typeface="Arial"/>
              </a:rPr>
              <a:t>my</a:t>
            </a:r>
            <a:r>
              <a:rPr b="0" i="0" lang="en-US" sz="1800" u="none">
                <a:solidFill>
                  <a:schemeClr val="dk1"/>
                </a:solidFill>
                <a:latin typeface="Arial"/>
                <a:ea typeface="Arial"/>
                <a:cs typeface="Arial"/>
                <a:sym typeface="Arial"/>
              </a:rPr>
              <a:t> job to run?</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long does it take to execute (start to finish)</a:t>
            </a:r>
            <a:r>
              <a:rPr b="0" i="1" lang="en-US" sz="1800" u="none">
                <a:solidFill>
                  <a:schemeClr val="dk1"/>
                </a:solidFill>
                <a:latin typeface="Arial"/>
                <a:ea typeface="Arial"/>
                <a:cs typeface="Arial"/>
                <a:sym typeface="Arial"/>
              </a:rPr>
              <a:t> my</a:t>
            </a:r>
            <a:r>
              <a:rPr b="0" i="0" lang="en-US" sz="1800" u="none">
                <a:solidFill>
                  <a:schemeClr val="dk1"/>
                </a:solidFill>
                <a:latin typeface="Arial"/>
                <a:ea typeface="Arial"/>
                <a:cs typeface="Arial"/>
                <a:sym typeface="Arial"/>
              </a:rPr>
              <a:t> job?</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long must </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wait for the database query?</a:t>
            </a:r>
            <a:endParaRPr/>
          </a:p>
          <a:p>
            <a:pPr indent="-171450" lvl="1" marL="742950" rtl="0" algn="l">
              <a:lnSpc>
                <a:spcPct val="12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Also referred as Execution Time…</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96" name="Google Shape;96;p20"/>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Computer Performance:  TIME</a:t>
            </a:r>
            <a:endParaRPr/>
          </a:p>
        </p:txBody>
      </p:sp>
      <p:sp>
        <p:nvSpPr>
          <p:cNvPr id="97" name="Google Shape;97;p20"/>
          <p:cNvSpPr/>
          <p:nvPr/>
        </p:nvSpPr>
        <p:spPr>
          <a:xfrm>
            <a:off x="7010400" y="3352800"/>
            <a:ext cx="152400" cy="14478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20"/>
          <p:cNvSpPr txBox="1"/>
          <p:nvPr/>
        </p:nvSpPr>
        <p:spPr>
          <a:xfrm>
            <a:off x="7239000" y="3810000"/>
            <a:ext cx="1503362" cy="58102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Individual user</a:t>
            </a:r>
            <a:endParaRPr/>
          </a:p>
          <a:p>
            <a:pPr indent="-457200" lvl="0" marL="45720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concerns…</a:t>
            </a:r>
            <a:endParaRPr/>
          </a:p>
        </p:txBody>
      </p:sp>
      <p:sp>
        <p:nvSpPr>
          <p:cNvPr id="99" name="Google Shape;99;p20"/>
          <p:cNvSpPr txBox="1"/>
          <p:nvPr/>
        </p:nvSpPr>
        <p:spPr>
          <a:xfrm>
            <a:off x="6248400" y="4876800"/>
            <a:ext cx="2001837" cy="825500"/>
          </a:xfrm>
          <a:prstGeom prst="rect">
            <a:avLst/>
          </a:prstGeom>
          <a:noFill/>
          <a:ln>
            <a:noFill/>
          </a:ln>
        </p:spPr>
        <p:txBody>
          <a:bodyPr anchorCtr="0" anchor="t" bIns="45700" lIns="91425" spcFirstLastPara="1" rIns="91425" wrap="square" tIns="45700">
            <a:noAutofit/>
          </a:bodyPr>
          <a:lstStyle/>
          <a:p>
            <a:pPr indent="-457200" lvl="0" marL="45720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Desktops</a:t>
            </a:r>
            <a:endParaRPr/>
          </a:p>
          <a:p>
            <a:pPr indent="-457200" lvl="0" marL="45720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Or</a:t>
            </a:r>
            <a:endParaRPr/>
          </a:p>
          <a:p>
            <a:pPr indent="-457200" lvl="0" marL="45720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Embedded Systems</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225425" y="312737"/>
            <a:ext cx="531177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21"/>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120000"/>
              </a:lnSpc>
              <a:spcBef>
                <a:spcPts val="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Throughput</a:t>
            </a:r>
            <a:r>
              <a:rPr b="0" i="0" lang="en-US" sz="2000" u="none">
                <a:solidFill>
                  <a:schemeClr val="dk1"/>
                </a:solidFill>
                <a:latin typeface="Arial"/>
                <a:ea typeface="Arial"/>
                <a:cs typeface="Arial"/>
                <a:sym typeface="Arial"/>
              </a:rPr>
              <a:t>:</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Jobs completed per unit time</a:t>
            </a:r>
            <a:endParaRPr/>
          </a:p>
          <a:p>
            <a:pPr indent="-215900" lvl="0" marL="342900" rtl="0" algn="l">
              <a:lnSpc>
                <a:spcPct val="12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12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Other way:</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a:t>
            </a:r>
            <a:r>
              <a:rPr b="0" i="1" lang="en-US" sz="1800" u="none">
                <a:solidFill>
                  <a:schemeClr val="dk1"/>
                </a:solidFill>
                <a:latin typeface="Arial"/>
                <a:ea typeface="Arial"/>
                <a:cs typeface="Arial"/>
                <a:sym typeface="Arial"/>
              </a:rPr>
              <a:t>many</a:t>
            </a:r>
            <a:r>
              <a:rPr b="0" i="0" lang="en-US" sz="1800" u="none">
                <a:solidFill>
                  <a:schemeClr val="dk1"/>
                </a:solidFill>
                <a:latin typeface="Arial"/>
                <a:ea typeface="Arial"/>
                <a:cs typeface="Arial"/>
                <a:sym typeface="Arial"/>
              </a:rPr>
              <a:t> jobs can the machine run at once?</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What is the </a:t>
            </a:r>
            <a:r>
              <a:rPr b="0" i="1" lang="en-US" sz="1800" u="none">
                <a:solidFill>
                  <a:schemeClr val="dk1"/>
                </a:solidFill>
                <a:latin typeface="Arial"/>
                <a:ea typeface="Arial"/>
                <a:cs typeface="Arial"/>
                <a:sym typeface="Arial"/>
              </a:rPr>
              <a:t>average</a:t>
            </a:r>
            <a:r>
              <a:rPr b="0" i="0" lang="en-US" sz="1800" u="none">
                <a:solidFill>
                  <a:schemeClr val="dk1"/>
                </a:solidFill>
                <a:latin typeface="Arial"/>
                <a:ea typeface="Arial"/>
                <a:cs typeface="Arial"/>
                <a:sym typeface="Arial"/>
              </a:rPr>
              <a:t> execution rate?</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a:t>
            </a:r>
            <a:r>
              <a:rPr b="0" i="1" lang="en-US" sz="1800" u="none">
                <a:solidFill>
                  <a:schemeClr val="dk1"/>
                </a:solidFill>
                <a:latin typeface="Arial"/>
                <a:ea typeface="Arial"/>
                <a:cs typeface="Arial"/>
                <a:sym typeface="Arial"/>
              </a:rPr>
              <a:t>much</a:t>
            </a:r>
            <a:r>
              <a:rPr b="0" i="0" lang="en-US" sz="1800" u="none">
                <a:solidFill>
                  <a:schemeClr val="dk1"/>
                </a:solidFill>
                <a:latin typeface="Arial"/>
                <a:ea typeface="Arial"/>
                <a:cs typeface="Arial"/>
                <a:sym typeface="Arial"/>
              </a:rPr>
              <a:t> work is getting done?</a:t>
            </a:r>
            <a:endParaRPr/>
          </a:p>
        </p:txBody>
      </p:sp>
      <p:sp>
        <p:nvSpPr>
          <p:cNvPr id="107" name="Google Shape;107;p21"/>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Computer Performance:  TIME</a:t>
            </a:r>
            <a:endParaRPr/>
          </a:p>
        </p:txBody>
      </p:sp>
      <p:sp>
        <p:nvSpPr>
          <p:cNvPr id="108" name="Google Shape;108;p21"/>
          <p:cNvSpPr/>
          <p:nvPr/>
        </p:nvSpPr>
        <p:spPr>
          <a:xfrm>
            <a:off x="6248400" y="3248025"/>
            <a:ext cx="76200" cy="10668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21"/>
          <p:cNvSpPr txBox="1"/>
          <p:nvPr/>
        </p:nvSpPr>
        <p:spPr>
          <a:xfrm>
            <a:off x="6553200" y="3505200"/>
            <a:ext cx="177800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Systems manager</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concerns…</a:t>
            </a:r>
            <a:endParaRPr/>
          </a:p>
        </p:txBody>
      </p:sp>
      <p:sp>
        <p:nvSpPr>
          <p:cNvPr id="110" name="Google Shape;110;p21"/>
          <p:cNvSpPr txBox="1"/>
          <p:nvPr/>
        </p:nvSpPr>
        <p:spPr>
          <a:xfrm>
            <a:off x="6705600" y="4800600"/>
            <a:ext cx="84772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Servers</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nvSpPr>
        <p:spPr>
          <a:xfrm>
            <a:off x="225425" y="312737"/>
            <a:ext cx="531177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22"/>
          <p:cNvSpPr txBox="1"/>
          <p:nvPr>
            <p:ph idx="1" type="body"/>
          </p:nvPr>
        </p:nvSpPr>
        <p:spPr>
          <a:xfrm>
            <a:off x="457200" y="1600200"/>
            <a:ext cx="8229600" cy="4525962"/>
          </a:xfrm>
          <a:prstGeom prst="rect">
            <a:avLst/>
          </a:prstGeom>
          <a:noFill/>
          <a:ln>
            <a:noFill/>
          </a:ln>
        </p:spPr>
        <p:txBody>
          <a:bodyPr anchorCtr="0" anchor="t" bIns="44450" lIns="90475" spcFirstLastPara="1" rIns="90475" wrap="square" tIns="44450">
            <a:noAutofit/>
          </a:bodyPr>
          <a:lstStyle/>
          <a:p>
            <a:pPr indent="-342900" lvl="0" marL="342900" rtl="0" algn="l">
              <a:lnSpc>
                <a:spcPct val="120000"/>
              </a:lnSpc>
              <a:spcBef>
                <a:spcPts val="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Response Time</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elapsed time</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latency</a:t>
            </a:r>
            <a:r>
              <a:rPr b="0" i="0" lang="en-US" sz="2000" u="none">
                <a:solidFill>
                  <a:schemeClr val="dk1"/>
                </a:solidFill>
                <a:latin typeface="Arial"/>
                <a:ea typeface="Arial"/>
                <a:cs typeface="Arial"/>
                <a:sym typeface="Arial"/>
              </a:rPr>
              <a:t>):</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long does it take for </a:t>
            </a:r>
            <a:r>
              <a:rPr b="0" i="1" lang="en-US" sz="1800" u="none">
                <a:solidFill>
                  <a:schemeClr val="dk1"/>
                </a:solidFill>
                <a:latin typeface="Arial"/>
                <a:ea typeface="Arial"/>
                <a:cs typeface="Arial"/>
                <a:sym typeface="Arial"/>
              </a:rPr>
              <a:t>my</a:t>
            </a:r>
            <a:r>
              <a:rPr b="0" i="0" lang="en-US" sz="1800" u="none">
                <a:solidFill>
                  <a:schemeClr val="dk1"/>
                </a:solidFill>
                <a:latin typeface="Arial"/>
                <a:ea typeface="Arial"/>
                <a:cs typeface="Arial"/>
                <a:sym typeface="Arial"/>
              </a:rPr>
              <a:t> job to run?</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long does it take to execute (start to</a:t>
            </a:r>
            <a:endParaRPr/>
          </a:p>
          <a:p>
            <a:pPr indent="-285750" lvl="1" marL="742950" rtl="0" algn="l">
              <a:lnSpc>
                <a:spcPct val="120000"/>
              </a:lnSpc>
              <a:spcBef>
                <a:spcPts val="36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finish)</a:t>
            </a:r>
            <a:r>
              <a:rPr b="0" i="1" lang="en-US" sz="1800" u="none">
                <a:solidFill>
                  <a:schemeClr val="dk1"/>
                </a:solidFill>
                <a:latin typeface="Arial"/>
                <a:ea typeface="Arial"/>
                <a:cs typeface="Arial"/>
                <a:sym typeface="Arial"/>
              </a:rPr>
              <a:t> my</a:t>
            </a:r>
            <a:r>
              <a:rPr b="0" i="0" lang="en-US" sz="1800" u="none">
                <a:solidFill>
                  <a:schemeClr val="dk1"/>
                </a:solidFill>
                <a:latin typeface="Arial"/>
                <a:ea typeface="Arial"/>
                <a:cs typeface="Arial"/>
                <a:sym typeface="Arial"/>
              </a:rPr>
              <a:t> job?</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long must </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wait for the database query?</a:t>
            </a:r>
            <a:endParaRPr/>
          </a:p>
          <a:p>
            <a:pPr indent="-342900" lvl="0" marL="342900" rtl="0" algn="l">
              <a:lnSpc>
                <a:spcPct val="120000"/>
              </a:lnSpc>
              <a:spcBef>
                <a:spcPts val="400"/>
              </a:spcBef>
              <a:spcAft>
                <a:spcPts val="0"/>
              </a:spcAft>
              <a:buClr>
                <a:schemeClr val="dk1"/>
              </a:buClr>
              <a:buSzPts val="2000"/>
              <a:buFont typeface="Arial"/>
              <a:buChar char="•"/>
            </a:pPr>
            <a:r>
              <a:rPr b="0" i="1" lang="en-US" sz="2000" u="none">
                <a:solidFill>
                  <a:schemeClr val="dk1"/>
                </a:solidFill>
                <a:latin typeface="Arial"/>
                <a:ea typeface="Arial"/>
                <a:cs typeface="Arial"/>
                <a:sym typeface="Arial"/>
              </a:rPr>
              <a:t>Throughput</a:t>
            </a:r>
            <a:r>
              <a:rPr b="0" i="0" lang="en-US" sz="2000" u="none">
                <a:solidFill>
                  <a:schemeClr val="dk1"/>
                </a:solidFill>
                <a:latin typeface="Arial"/>
                <a:ea typeface="Arial"/>
                <a:cs typeface="Arial"/>
                <a:sym typeface="Arial"/>
              </a:rPr>
              <a:t>:</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a:t>
            </a:r>
            <a:r>
              <a:rPr b="0" i="1" lang="en-US" sz="1800" u="none">
                <a:solidFill>
                  <a:schemeClr val="dk1"/>
                </a:solidFill>
                <a:latin typeface="Arial"/>
                <a:ea typeface="Arial"/>
                <a:cs typeface="Arial"/>
                <a:sym typeface="Arial"/>
              </a:rPr>
              <a:t>many</a:t>
            </a:r>
            <a:r>
              <a:rPr b="0" i="0" lang="en-US" sz="1800" u="none">
                <a:solidFill>
                  <a:schemeClr val="dk1"/>
                </a:solidFill>
                <a:latin typeface="Arial"/>
                <a:ea typeface="Arial"/>
                <a:cs typeface="Arial"/>
                <a:sym typeface="Arial"/>
              </a:rPr>
              <a:t> jobs can the machine run at once?</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What is the </a:t>
            </a:r>
            <a:r>
              <a:rPr b="0" i="1" lang="en-US" sz="1800" u="none">
                <a:solidFill>
                  <a:schemeClr val="dk1"/>
                </a:solidFill>
                <a:latin typeface="Arial"/>
                <a:ea typeface="Arial"/>
                <a:cs typeface="Arial"/>
                <a:sym typeface="Arial"/>
              </a:rPr>
              <a:t>average</a:t>
            </a:r>
            <a:r>
              <a:rPr b="0" i="0" lang="en-US" sz="1800" u="none">
                <a:solidFill>
                  <a:schemeClr val="dk1"/>
                </a:solidFill>
                <a:latin typeface="Arial"/>
                <a:ea typeface="Arial"/>
                <a:cs typeface="Arial"/>
                <a:sym typeface="Arial"/>
              </a:rPr>
              <a:t> execution rate?</a:t>
            </a:r>
            <a:endParaRPr/>
          </a:p>
          <a:p>
            <a:pPr indent="-285750" lvl="1" marL="742950" rtl="0" algn="l">
              <a:lnSpc>
                <a:spcPct val="12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a:t>
            </a:r>
            <a:r>
              <a:rPr b="0" i="1" lang="en-US" sz="1800" u="none">
                <a:solidFill>
                  <a:schemeClr val="dk1"/>
                </a:solidFill>
                <a:latin typeface="Arial"/>
                <a:ea typeface="Arial"/>
                <a:cs typeface="Arial"/>
                <a:sym typeface="Arial"/>
              </a:rPr>
              <a:t>much</a:t>
            </a:r>
            <a:r>
              <a:rPr b="0" i="0" lang="en-US" sz="1800" u="none">
                <a:solidFill>
                  <a:schemeClr val="dk1"/>
                </a:solidFill>
                <a:latin typeface="Arial"/>
                <a:ea typeface="Arial"/>
                <a:cs typeface="Arial"/>
                <a:sym typeface="Arial"/>
              </a:rPr>
              <a:t> work is getting done?</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118" name="Google Shape;118;p22"/>
          <p:cNvSpPr txBox="1"/>
          <p:nvPr>
            <p:ph type="title"/>
          </p:nvPr>
        </p:nvSpPr>
        <p:spPr>
          <a:xfrm>
            <a:off x="457200" y="274637"/>
            <a:ext cx="82296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Computer Performance:  TIME</a:t>
            </a:r>
            <a:endParaRPr/>
          </a:p>
        </p:txBody>
      </p:sp>
      <p:sp>
        <p:nvSpPr>
          <p:cNvPr id="119" name="Google Shape;119;p22"/>
          <p:cNvSpPr/>
          <p:nvPr/>
        </p:nvSpPr>
        <p:spPr>
          <a:xfrm>
            <a:off x="6781800" y="2105025"/>
            <a:ext cx="152400" cy="14478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22"/>
          <p:cNvSpPr txBox="1"/>
          <p:nvPr/>
        </p:nvSpPr>
        <p:spPr>
          <a:xfrm>
            <a:off x="7010400" y="2438400"/>
            <a:ext cx="1503362" cy="58102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Individual user</a:t>
            </a:r>
            <a:endParaRPr/>
          </a:p>
          <a:p>
            <a:pPr indent="-457200" lvl="0" marL="45720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concerns…</a:t>
            </a:r>
            <a:endParaRPr/>
          </a:p>
        </p:txBody>
      </p:sp>
      <p:sp>
        <p:nvSpPr>
          <p:cNvPr id="121" name="Google Shape;121;p22"/>
          <p:cNvSpPr/>
          <p:nvPr/>
        </p:nvSpPr>
        <p:spPr>
          <a:xfrm>
            <a:off x="6858000" y="3981450"/>
            <a:ext cx="76200" cy="10668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22"/>
          <p:cNvSpPr txBox="1"/>
          <p:nvPr/>
        </p:nvSpPr>
        <p:spPr>
          <a:xfrm>
            <a:off x="7010400" y="4162425"/>
            <a:ext cx="177800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Systems manager</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concerns…</a:t>
            </a:r>
            <a:endParaRPr/>
          </a:p>
        </p:txBody>
      </p:sp>
      <p:sp>
        <p:nvSpPr>
          <p:cNvPr id="123" name="Google Shape;123;p22"/>
          <p:cNvSpPr txBox="1"/>
          <p:nvPr/>
        </p:nvSpPr>
        <p:spPr>
          <a:xfrm>
            <a:off x="6934200" y="2971800"/>
            <a:ext cx="2001837" cy="825500"/>
          </a:xfrm>
          <a:prstGeom prst="rect">
            <a:avLst/>
          </a:prstGeom>
          <a:noFill/>
          <a:ln>
            <a:noFill/>
          </a:ln>
        </p:spPr>
        <p:txBody>
          <a:bodyPr anchorCtr="0" anchor="t" bIns="45700" lIns="91425" spcFirstLastPara="1" rIns="91425" wrap="square" tIns="45700">
            <a:noAutofit/>
          </a:bodyPr>
          <a:lstStyle/>
          <a:p>
            <a:pPr indent="-457200" lvl="0" marL="45720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Desktops</a:t>
            </a:r>
            <a:endParaRPr/>
          </a:p>
          <a:p>
            <a:pPr indent="-457200" lvl="0" marL="45720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Or</a:t>
            </a:r>
            <a:endParaRPr/>
          </a:p>
          <a:p>
            <a:pPr indent="-457200" lvl="0" marL="45720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Embedded Systems</a:t>
            </a:r>
            <a:endParaRPr/>
          </a:p>
        </p:txBody>
      </p:sp>
      <p:sp>
        <p:nvSpPr>
          <p:cNvPr id="124" name="Google Shape;124;p22"/>
          <p:cNvSpPr txBox="1"/>
          <p:nvPr/>
        </p:nvSpPr>
        <p:spPr>
          <a:xfrm>
            <a:off x="7543800" y="4800600"/>
            <a:ext cx="84772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Servers</a:t>
            </a:r>
            <a:endParaRPr/>
          </a:p>
        </p:txBody>
      </p:sp>
      <p:sp>
        <p:nvSpPr>
          <p:cNvPr id="125" name="Google Shape;125;p22"/>
          <p:cNvSpPr txBox="1"/>
          <p:nvPr/>
        </p:nvSpPr>
        <p:spPr>
          <a:xfrm>
            <a:off x="304800" y="5715000"/>
            <a:ext cx="86995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To maximize the performance, Minimize the execution time</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