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45300" cy="93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0-20T08:13:23.895">
    <p:pos x="6000" y="0"/>
    <p:text>-Dipti Rana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67038" cy="469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78263" y="0"/>
            <a:ext cx="2967037" cy="469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26513"/>
            <a:ext cx="2967038" cy="469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2813" y="4464050"/>
            <a:ext cx="5019675" cy="422751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74" name="Google Shape;174;p10: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0: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86" name="Google Shape;186;p11: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1: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99" name="Google Shape;199;p12: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2: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912813" y="4464050"/>
            <a:ext cx="5019675" cy="422751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13: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18" name="Google Shape;218;p14: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4: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27" name="Google Shape;227;p15: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5: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912813" y="4464050"/>
            <a:ext cx="5019675" cy="422751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6: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47" name="Google Shape;247;p17: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7: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56" name="Google Shape;256;p18: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8: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67" name="Google Shape;267;p19: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19: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3" name="Google Shape;93;p2: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2: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600"/>
              <a:buFont typeface="Arial"/>
              <a:buNone/>
            </a:pPr>
            <a:r>
              <a:rPr b="0" i="0" lang="en-US" sz="1600" u="none" cap="none" strike="noStrike">
                <a:solidFill>
                  <a:srgbClr val="000000"/>
                </a:solidFill>
                <a:latin typeface="Arial"/>
                <a:ea typeface="Arial"/>
                <a:cs typeface="Arial"/>
                <a:sym typeface="Arial"/>
              </a:rPr>
              <a:t>Local variables, AR, $fp, $sp	 Scratchpad and saves/restores	 Arguments and returns	 jal and $ra</a:t>
            </a:r>
            <a:endParaRPr b="0" i="0" sz="16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77" name="Google Shape;277;p20: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0: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87" name="Google Shape;287;p21: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1: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97" name="Google Shape;297;p22: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22: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06" name="Google Shape;306;p23: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3: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2" name="Google Shape;102;p3: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3: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11" name="Google Shape;111;p4: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4: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20" name="Google Shape;120;p5: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5: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600"/>
              <a:buFont typeface="Arial"/>
              <a:buNone/>
            </a:pPr>
            <a:r>
              <a:rPr b="0" i="0" lang="en-US" sz="1600" u="none" cap="none" strike="noStrike">
                <a:solidFill>
                  <a:srgbClr val="000000"/>
                </a:solidFill>
                <a:latin typeface="Arial"/>
                <a:ea typeface="Arial"/>
                <a:cs typeface="Arial"/>
                <a:sym typeface="Arial"/>
              </a:rPr>
              <a:t>Local variables, AR, $fp, $sp	 Scratchpad and saves/restores	 Arguments and returns	 jal and $ra</a:t>
            </a:r>
            <a:endParaRPr b="0" i="0" sz="16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29" name="Google Shape;129;p6: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6: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38" name="Google Shape;138;p7: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7: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600"/>
              <a:buFont typeface="Arial"/>
              <a:buNone/>
            </a:pPr>
            <a:r>
              <a:rPr b="0" i="0" lang="en-US" sz="1600" u="none" cap="none" strike="noStrike">
                <a:solidFill>
                  <a:srgbClr val="000000"/>
                </a:solidFill>
                <a:latin typeface="Arial"/>
                <a:ea typeface="Arial"/>
                <a:cs typeface="Arial"/>
                <a:sym typeface="Arial"/>
              </a:rPr>
              <a:t>Local variables, AR, $fp, $sp	 Scratchpad and saves/restores	 Arguments and returns	 jal and $ra</a:t>
            </a:r>
            <a:endParaRPr b="0" i="0" sz="16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47" name="Google Shape;147;p8: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8: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2" type="sldNum"/>
          </p:nvPr>
        </p:nvSpPr>
        <p:spPr>
          <a:xfrm>
            <a:off x="3878263" y="8926513"/>
            <a:ext cx="2967037" cy="469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65" name="Google Shape;165;p9:notes"/>
          <p:cNvSpPr/>
          <p:nvPr>
            <p:ph idx="2" type="sldImg"/>
          </p:nvPr>
        </p:nvSpPr>
        <p:spPr>
          <a:xfrm>
            <a:off x="1073150" y="704850"/>
            <a:ext cx="4699000" cy="35242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9:notes"/>
          <p:cNvSpPr txBox="1"/>
          <p:nvPr>
            <p:ph idx="1" type="body"/>
          </p:nvPr>
        </p:nvSpPr>
        <p:spPr>
          <a:xfrm>
            <a:off x="912813" y="4464050"/>
            <a:ext cx="5019675" cy="42275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sz="2400"/>
            </a:lvl1pPr>
            <a:lvl2pPr indent="-228600" lvl="1" marL="914400" algn="l">
              <a:spcBef>
                <a:spcPts val="400"/>
              </a:spcBef>
              <a:spcAft>
                <a:spcPts val="0"/>
              </a:spcAft>
              <a:buClr>
                <a:schemeClr val="dk1"/>
              </a:buClr>
              <a:buSzPts val="2000"/>
              <a:buFont typeface="Times New Roman"/>
              <a:buNone/>
              <a:defRPr sz="2000"/>
            </a:lvl2pPr>
            <a:lvl3pPr indent="-228600" lvl="2" marL="1371600" algn="l">
              <a:spcBef>
                <a:spcPts val="360"/>
              </a:spcBef>
              <a:spcAft>
                <a:spcPts val="0"/>
              </a:spcAft>
              <a:buClr>
                <a:schemeClr val="dk1"/>
              </a:buClr>
              <a:buSzPts val="1800"/>
              <a:buFont typeface="Times New Roman"/>
              <a:buNone/>
              <a:defRPr sz="1800"/>
            </a:lvl3pPr>
            <a:lvl4pPr indent="-228600" lvl="3" marL="1828800" algn="l">
              <a:spcBef>
                <a:spcPts val="32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9" name="Google Shape;39;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68" name="Google Shape;68;p1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Procedure</a:t>
            </a:r>
            <a:endParaRPr/>
          </a:p>
        </p:txBody>
      </p:sp>
      <p:sp>
        <p:nvSpPr>
          <p:cNvPr id="89" name="Google Shape;89;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US" sz="4000"/>
              <a:t>ISA</a:t>
            </a:r>
            <a:endParaRPr/>
          </a:p>
          <a:p>
            <a:pPr indent="0" lvl="0" marL="0" rtl="0" algn="ctr">
              <a:spcBef>
                <a:spcPts val="640"/>
              </a:spcBef>
              <a:spcAft>
                <a:spcPts val="0"/>
              </a:spcAft>
              <a:buClr>
                <a:schemeClr val="dk1"/>
              </a:buClr>
              <a:buSzPts val="3200"/>
              <a:buFont typeface="Times New Roman"/>
              <a:buNone/>
            </a:pPr>
            <a:r>
              <a:rPr lang="en-US" sz="3200"/>
              <a:t>Petterson: 3</a:t>
            </a:r>
            <a:r>
              <a:rPr baseline="30000" lang="en-US" sz="3200"/>
              <a:t>rd</a:t>
            </a:r>
            <a:r>
              <a:rPr lang="en-US" sz="3200"/>
              <a:t> Edition Page 96 onwards</a:t>
            </a:r>
            <a:endParaRPr sz="3200"/>
          </a:p>
        </p:txBody>
      </p:sp>
      <p:sp>
        <p:nvSpPr>
          <p:cNvPr id="90" name="Google Shape;90;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78" name="Google Shape;178;p22"/>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79" name="Google Shape;179;p22"/>
          <p:cNvSpPr txBox="1"/>
          <p:nvPr/>
        </p:nvSpPr>
        <p:spPr>
          <a:xfrm>
            <a:off x="381000" y="1419225"/>
            <a:ext cx="5146967" cy="1754326"/>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int  proc_example (int </a:t>
            </a:r>
            <a:r>
              <a:rPr b="0" i="0" lang="en-US" sz="1800" u="none" cap="none" strike="noStrike">
                <a:solidFill>
                  <a:schemeClr val="dk1"/>
                </a:solidFill>
                <a:latin typeface="Arial"/>
                <a:ea typeface="Arial"/>
                <a:cs typeface="Arial"/>
                <a:sym typeface="Arial"/>
              </a:rPr>
              <a:t>g</a:t>
            </a:r>
            <a:r>
              <a:rPr b="0" i="0" lang="en-US" sz="1800" u="none" cap="none" strike="noStrike">
                <a:solidFill>
                  <a:schemeClr val="accent2"/>
                </a:solidFill>
                <a:latin typeface="Arial"/>
                <a:ea typeface="Arial"/>
                <a:cs typeface="Arial"/>
                <a:sym typeface="Arial"/>
              </a:rPr>
              <a:t>, int </a:t>
            </a:r>
            <a:r>
              <a:rPr b="0" i="0" lang="en-US" sz="1800" u="none" cap="none" strike="noStrike">
                <a:solidFill>
                  <a:srgbClr val="990000"/>
                </a:solidFill>
                <a:latin typeface="Arial"/>
                <a:ea typeface="Arial"/>
                <a:cs typeface="Arial"/>
                <a:sym typeface="Arial"/>
              </a:rPr>
              <a:t>h</a:t>
            </a:r>
            <a:r>
              <a:rPr b="0" i="0" lang="en-US" sz="1800" u="none" cap="none" strike="noStrike">
                <a:solidFill>
                  <a:schemeClr val="accent2"/>
                </a:solidFill>
                <a:latin typeface="Arial"/>
                <a:ea typeface="Arial"/>
                <a:cs typeface="Arial"/>
                <a:sym typeface="Arial"/>
              </a:rPr>
              <a:t>, int </a:t>
            </a:r>
            <a:r>
              <a:rPr b="0" i="0" lang="en-US" sz="1800" u="none" cap="none" strike="noStrike">
                <a:solidFill>
                  <a:srgbClr val="329369"/>
                </a:solidFill>
                <a:latin typeface="Arial"/>
                <a:ea typeface="Arial"/>
                <a:cs typeface="Arial"/>
                <a:sym typeface="Arial"/>
              </a:rPr>
              <a:t>i</a:t>
            </a:r>
            <a:r>
              <a:rPr b="0" i="0" lang="en-US" sz="1800" u="none" cap="none" strike="noStrike">
                <a:solidFill>
                  <a:schemeClr val="accent2"/>
                </a:solidFill>
                <a:latin typeface="Arial"/>
                <a:ea typeface="Arial"/>
                <a:cs typeface="Arial"/>
                <a:sym typeface="Arial"/>
              </a:rPr>
              <a:t>, int </a:t>
            </a:r>
            <a:r>
              <a:rPr b="0" i="0" lang="en-US" sz="1800" u="none" cap="none" strike="noStrike">
                <a:solidFill>
                  <a:srgbClr val="FF3399"/>
                </a:solidFill>
                <a:latin typeface="Arial"/>
                <a:ea typeface="Arial"/>
                <a:cs typeface="Arial"/>
                <a:sym typeface="Arial"/>
              </a:rPr>
              <a:t>j</a:t>
            </a:r>
            <a:r>
              <a:rPr b="0" i="0" lang="en-US" sz="1800" u="none" cap="none" strike="noStrike">
                <a:solidFill>
                  <a:schemeClr val="accent2"/>
                </a:solidFill>
                <a:latin typeface="Arial"/>
                <a:ea typeface="Arial"/>
                <a:cs typeface="Arial"/>
                <a:sym typeface="Arial"/>
              </a:rPr>
              <a:t>)</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 </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    int f ;</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    f = (</a:t>
            </a:r>
            <a:r>
              <a:rPr b="0" i="0" lang="en-US" sz="1800" u="none" cap="none" strike="noStrike">
                <a:solidFill>
                  <a:schemeClr val="dk1"/>
                </a:solidFill>
                <a:latin typeface="Arial"/>
                <a:ea typeface="Arial"/>
                <a:cs typeface="Arial"/>
                <a:sym typeface="Arial"/>
              </a:rPr>
              <a:t>g</a:t>
            </a:r>
            <a:r>
              <a:rPr b="0" i="0" lang="en-US" sz="1800" u="none" cap="none" strike="noStrike">
                <a:solidFill>
                  <a:schemeClr val="accent2"/>
                </a:solidFill>
                <a:latin typeface="Arial"/>
                <a:ea typeface="Arial"/>
                <a:cs typeface="Arial"/>
                <a:sym typeface="Arial"/>
              </a:rPr>
              <a:t> + </a:t>
            </a:r>
            <a:r>
              <a:rPr b="0" i="0" lang="en-US" sz="1800" u="none" cap="none" strike="noStrike">
                <a:solidFill>
                  <a:srgbClr val="990000"/>
                </a:solidFill>
                <a:latin typeface="Arial"/>
                <a:ea typeface="Arial"/>
                <a:cs typeface="Arial"/>
                <a:sym typeface="Arial"/>
              </a:rPr>
              <a:t>h</a:t>
            </a:r>
            <a:r>
              <a:rPr b="0" i="0" lang="en-US" sz="1800" u="none" cap="none" strike="noStrike">
                <a:solidFill>
                  <a:schemeClr val="accent2"/>
                </a:solidFill>
                <a:latin typeface="Arial"/>
                <a:ea typeface="Arial"/>
                <a:cs typeface="Arial"/>
                <a:sym typeface="Arial"/>
              </a:rPr>
              <a:t>) – (</a:t>
            </a:r>
            <a:r>
              <a:rPr b="0" i="0" lang="en-US" sz="1800" u="none" cap="none" strike="noStrike">
                <a:solidFill>
                  <a:srgbClr val="329369"/>
                </a:solidFill>
                <a:latin typeface="Arial"/>
                <a:ea typeface="Arial"/>
                <a:cs typeface="Arial"/>
                <a:sym typeface="Arial"/>
              </a:rPr>
              <a:t>i</a:t>
            </a:r>
            <a:r>
              <a:rPr b="0" i="0" lang="en-US" sz="1800" u="none" cap="none" strike="noStrike">
                <a:solidFill>
                  <a:schemeClr val="accent2"/>
                </a:solidFill>
                <a:latin typeface="Arial"/>
                <a:ea typeface="Arial"/>
                <a:cs typeface="Arial"/>
                <a:sym typeface="Arial"/>
              </a:rPr>
              <a:t> + </a:t>
            </a:r>
            <a:r>
              <a:rPr b="0" i="0" lang="en-US" sz="1800" u="none" cap="none" strike="noStrike">
                <a:solidFill>
                  <a:srgbClr val="FF3399"/>
                </a:solidFill>
                <a:latin typeface="Arial"/>
                <a:ea typeface="Arial"/>
                <a:cs typeface="Arial"/>
                <a:sym typeface="Arial"/>
              </a:rPr>
              <a:t>j</a:t>
            </a:r>
            <a:r>
              <a:rPr b="0" i="0" lang="en-US" sz="1800" u="none" cap="none" strike="noStrike">
                <a:solidFill>
                  <a:schemeClr val="accent2"/>
                </a:solidFill>
                <a:latin typeface="Arial"/>
                <a:ea typeface="Arial"/>
                <a:cs typeface="Arial"/>
                <a:sym typeface="Arial"/>
              </a:rPr>
              <a:t>); // $t0=g+h, $t1=i+j, f is $s0</a:t>
            </a:r>
            <a:endParaRPr b="0" i="0" sz="1800" u="none" cap="none" strike="noStrike">
              <a:solidFill>
                <a:schemeClr val="accent2"/>
              </a:solidFill>
              <a:latin typeface="Arial"/>
              <a:ea typeface="Arial"/>
              <a:cs typeface="Arial"/>
              <a:sym typeface="Arial"/>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    return f;</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accent2"/>
                </a:solidFill>
                <a:latin typeface="Arial"/>
                <a:ea typeface="Arial"/>
                <a:cs typeface="Arial"/>
                <a:sym typeface="Arial"/>
              </a:rPr>
              <a:t>}</a:t>
            </a:r>
            <a:endParaRPr/>
          </a:p>
        </p:txBody>
      </p:sp>
      <p:sp>
        <p:nvSpPr>
          <p:cNvPr id="180" name="Google Shape;180;p22"/>
          <p:cNvSpPr txBox="1"/>
          <p:nvPr/>
        </p:nvSpPr>
        <p:spPr>
          <a:xfrm>
            <a:off x="5713412" y="1143000"/>
            <a:ext cx="2787943" cy="3970318"/>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proc_example:</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rgbClr val="0070C0"/>
                </a:solidFill>
                <a:latin typeface="Arial"/>
                <a:ea typeface="Arial"/>
                <a:cs typeface="Arial"/>
                <a:sym typeface="Arial"/>
              </a:rPr>
              <a:t>   addi      $sp,  $sp,  -12</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rgbClr val="00B0F0"/>
                </a:solidFill>
                <a:latin typeface="Arial"/>
                <a:ea typeface="Arial"/>
                <a:cs typeface="Arial"/>
                <a:sym typeface="Arial"/>
              </a:rPr>
              <a:t>   sw         $t1, 8($sp)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rgbClr val="00B0F0"/>
                </a:solidFill>
                <a:latin typeface="Arial"/>
                <a:ea typeface="Arial"/>
                <a:cs typeface="Arial"/>
                <a:sym typeface="Arial"/>
              </a:rPr>
              <a:t>   sw         $t0, 4($sp)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rgbClr val="00B0F0"/>
                </a:solidFill>
                <a:latin typeface="Arial"/>
                <a:ea typeface="Arial"/>
                <a:cs typeface="Arial"/>
                <a:sym typeface="Arial"/>
              </a:rPr>
              <a:t>   sw         $s0, 0($sp)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add       $t0, $a0, $a1</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add       $t1, $a2, $a3</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sub       $s0, $t0, $t1</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add       $v0, $s0, $zero</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lw         $s0, 0($sp)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lw         $t0, 4($sp)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lw         $t1, 8($sp)</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addi      $sp, $sp, 12</a:t>
            </a:r>
            <a:endParaRPr/>
          </a:p>
          <a:p>
            <a:pPr indent="0" lvl="0" marL="0" marR="0" rtl="0" algn="l">
              <a:spcBef>
                <a:spcPts val="0"/>
              </a:spcBef>
              <a:spcAft>
                <a:spcPts val="0"/>
              </a:spcAft>
              <a:buClr>
                <a:srgbClr val="CC0000"/>
              </a:buClr>
              <a:buSzPts val="1800"/>
              <a:buFont typeface="Arial"/>
              <a:buNone/>
            </a:pPr>
            <a:r>
              <a:rPr b="0" i="0" lang="en-US" sz="1800" u="none" cap="none" strike="noStrike">
                <a:solidFill>
                  <a:schemeClr val="dk1"/>
                </a:solidFill>
                <a:latin typeface="Arial"/>
                <a:ea typeface="Arial"/>
                <a:cs typeface="Arial"/>
                <a:sym typeface="Arial"/>
              </a:rPr>
              <a:t>   jr           $ra</a:t>
            </a:r>
            <a:endParaRPr b="0" i="0" sz="1800" u="none" cap="none" strike="noStrike">
              <a:solidFill>
                <a:schemeClr val="dk1"/>
              </a:solidFill>
              <a:latin typeface="Arial"/>
              <a:ea typeface="Arial"/>
              <a:cs typeface="Arial"/>
              <a:sym typeface="Arial"/>
            </a:endParaRPr>
          </a:p>
        </p:txBody>
      </p:sp>
      <p:sp>
        <p:nvSpPr>
          <p:cNvPr id="181" name="Google Shape;181;p22"/>
          <p:cNvSpPr txBox="1"/>
          <p:nvPr/>
        </p:nvSpPr>
        <p:spPr>
          <a:xfrm>
            <a:off x="304800" y="3276600"/>
            <a:ext cx="5498878"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Notes:</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In this example, the callee took care of</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saving the registers it needs. </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The caller took care of saving its $ra and</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$a0-$a3.</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Could have avoided using the stack altogether.</a:t>
            </a:r>
            <a:endParaRPr/>
          </a:p>
        </p:txBody>
      </p:sp>
      <p:sp>
        <p:nvSpPr>
          <p:cNvPr id="182" name="Google Shape;182;p22"/>
          <p:cNvSpPr txBox="1"/>
          <p:nvPr/>
        </p:nvSpPr>
        <p:spPr>
          <a:xfrm>
            <a:off x="441325" y="396875"/>
            <a:ext cx="3116263"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Example 1 </a:t>
            </a:r>
            <a:r>
              <a:rPr b="0" i="0" lang="en-US" sz="2000" u="none" cap="none" strike="noStrike">
                <a:solidFill>
                  <a:srgbClr val="CC0000"/>
                </a:solidFill>
                <a:latin typeface="Arial"/>
                <a:ea typeface="Arial"/>
                <a:cs typeface="Arial"/>
                <a:sym typeface="Arial"/>
              </a:rPr>
              <a:t>(pg. 98)</a:t>
            </a:r>
            <a:endParaRPr/>
          </a:p>
        </p:txBody>
      </p:sp>
      <p:sp>
        <p:nvSpPr>
          <p:cNvPr id="183" name="Google Shape;183;p22"/>
          <p:cNvSpPr/>
          <p:nvPr/>
        </p:nvSpPr>
        <p:spPr>
          <a:xfrm>
            <a:off x="381000" y="5288340"/>
            <a:ext cx="7620000"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C0000"/>
              </a:buClr>
              <a:buSzPts val="1800"/>
              <a:buFont typeface="Arial"/>
              <a:buChar char="•"/>
            </a:pPr>
            <a:r>
              <a:rPr b="0" i="0" lang="en-US" sz="1800" u="none" cap="none" strike="noStrike">
                <a:solidFill>
                  <a:schemeClr val="dk1"/>
                </a:solidFill>
                <a:latin typeface="Arial"/>
                <a:ea typeface="Arial"/>
                <a:cs typeface="Arial"/>
                <a:sym typeface="Arial"/>
              </a:rPr>
              <a:t>Caller saved: Temp registers $t0-$t9 (the callee won’t bother saving these, so save them if you care), $ra (it’s about to get over-written), $a0-$a3 (so you can put in   new arguments)</a:t>
            </a:r>
            <a:endParaRPr b="0" i="0" sz="18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rgbClr val="CC0000"/>
              </a:buClr>
              <a:buSzPts val="1800"/>
              <a:buFont typeface="Arial"/>
              <a:buChar char="•"/>
            </a:pPr>
            <a:r>
              <a:rPr b="0" i="0" lang="en-US" sz="1800" u="none" cap="none" strike="noStrike">
                <a:solidFill>
                  <a:schemeClr val="dk1"/>
                </a:solidFill>
                <a:latin typeface="Arial"/>
                <a:ea typeface="Arial"/>
                <a:cs typeface="Arial"/>
                <a:sym typeface="Arial"/>
              </a:rPr>
              <a:t>Callee saved: $s0-$s7 (these typically contain “valuable” data)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90" name="Google Shape;190;p23"/>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91" name="Google Shape;191;p23"/>
          <p:cNvSpPr txBox="1"/>
          <p:nvPr/>
        </p:nvSpPr>
        <p:spPr>
          <a:xfrm>
            <a:off x="381000" y="1371600"/>
            <a:ext cx="3721100" cy="16256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int   fact  (int n)</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     if (n &lt; 1)  return (1);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          else return (n * fact(n-1));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a:t>
            </a:r>
            <a:endParaRPr/>
          </a:p>
        </p:txBody>
      </p:sp>
      <p:sp>
        <p:nvSpPr>
          <p:cNvPr id="192" name="Google Shape;192;p23"/>
          <p:cNvSpPr txBox="1"/>
          <p:nvPr/>
        </p:nvSpPr>
        <p:spPr>
          <a:xfrm>
            <a:off x="4419600" y="1371600"/>
            <a:ext cx="2882900" cy="50165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fact:</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slti        $t0, $a0, 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beq      $t0, $zero, L1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addi      $v0, $zero, 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jr           $ra</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L1: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addi     $sp, $sp, -8</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sw        $ra, 4($sp)</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sw        $a0, 0($sp)</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addi     $a0, $a0, -1</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jal        fact</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lw        $a0, 0($sp)</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lw        $ra, 4($sp)</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addi     $sp, $sp, 8</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a:t>
            </a:r>
            <a:r>
              <a:rPr b="0" i="0" lang="en-US" sz="2000" u="none" cap="none" strike="noStrike">
                <a:solidFill>
                  <a:srgbClr val="FF0000"/>
                </a:solidFill>
                <a:latin typeface="Arial"/>
                <a:ea typeface="Arial"/>
                <a:cs typeface="Arial"/>
                <a:sym typeface="Arial"/>
              </a:rPr>
              <a:t> mul      $v0, $a0, $v0</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jr          $ra</a:t>
            </a:r>
            <a:endParaRPr b="0" i="0" sz="2000" u="none" cap="none" strike="noStrike">
              <a:solidFill>
                <a:schemeClr val="dk1"/>
              </a:solidFill>
              <a:latin typeface="Arial"/>
              <a:ea typeface="Arial"/>
              <a:cs typeface="Arial"/>
              <a:sym typeface="Arial"/>
            </a:endParaRPr>
          </a:p>
        </p:txBody>
      </p:sp>
      <p:sp>
        <p:nvSpPr>
          <p:cNvPr id="193" name="Google Shape;193;p23"/>
          <p:cNvSpPr txBox="1"/>
          <p:nvPr/>
        </p:nvSpPr>
        <p:spPr>
          <a:xfrm>
            <a:off x="457200" y="4772025"/>
            <a:ext cx="3957638" cy="1323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Notes:</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The caller saves $a0 and $ra</a:t>
            </a:r>
            <a:endParaRPr b="0" i="0" sz="2000" u="none" cap="none" strike="noStrike">
              <a:solidFill>
                <a:srgbClr val="CC0000"/>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in its stack space.</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rgbClr val="CC0000"/>
                </a:solidFill>
                <a:latin typeface="Arial"/>
                <a:ea typeface="Arial"/>
                <a:cs typeface="Arial"/>
                <a:sym typeface="Arial"/>
              </a:rPr>
              <a:t>Temp register $t0 is never saved.</a:t>
            </a:r>
            <a:endParaRPr/>
          </a:p>
        </p:txBody>
      </p:sp>
      <p:sp>
        <p:nvSpPr>
          <p:cNvPr id="194" name="Google Shape;194;p23"/>
          <p:cNvSpPr txBox="1"/>
          <p:nvPr/>
        </p:nvSpPr>
        <p:spPr>
          <a:xfrm>
            <a:off x="441325" y="396875"/>
            <a:ext cx="3259138"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Example 2 </a:t>
            </a:r>
            <a:r>
              <a:rPr b="0" i="0" lang="en-US" sz="2000" u="none" cap="none" strike="noStrike">
                <a:solidFill>
                  <a:srgbClr val="CC0000"/>
                </a:solidFill>
                <a:latin typeface="Arial"/>
                <a:ea typeface="Arial"/>
                <a:cs typeface="Arial"/>
                <a:sym typeface="Arial"/>
              </a:rPr>
              <a:t>(pg. 101)</a:t>
            </a:r>
            <a:endParaRPr/>
          </a:p>
        </p:txBody>
      </p:sp>
      <p:sp>
        <p:nvSpPr>
          <p:cNvPr id="195" name="Google Shape;195;p23"/>
          <p:cNvSpPr txBox="1"/>
          <p:nvPr/>
        </p:nvSpPr>
        <p:spPr>
          <a:xfrm>
            <a:off x="457200" y="3124200"/>
            <a:ext cx="3644900"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Fact is recursive procedure</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earlier procedure </a:t>
            </a:r>
            <a:r>
              <a:rPr b="0" i="0" lang="en-US" sz="2000" u="none" cap="none" strike="noStrike">
                <a:solidFill>
                  <a:schemeClr val="accent2"/>
                </a:solidFill>
                <a:latin typeface="Arial"/>
                <a:ea typeface="Arial"/>
                <a:cs typeface="Arial"/>
                <a:sym typeface="Arial"/>
              </a:rPr>
              <a:t>proc_example is called leaf procedure as do not call others</a:t>
            </a:r>
            <a:endParaRPr b="0" i="0" sz="2000" u="none" cap="none" strike="noStrike">
              <a:solidFill>
                <a:schemeClr val="accent2"/>
              </a:solidFill>
              <a:latin typeface="Arial"/>
              <a:ea typeface="Arial"/>
              <a:cs typeface="Arial"/>
              <a:sym typeface="Arial"/>
            </a:endParaRPr>
          </a:p>
        </p:txBody>
      </p:sp>
      <p:sp>
        <p:nvSpPr>
          <p:cNvPr id="196" name="Google Shape;196;p23"/>
          <p:cNvSpPr txBox="1"/>
          <p:nvPr/>
        </p:nvSpPr>
        <p:spPr>
          <a:xfrm>
            <a:off x="762610" y="6381690"/>
            <a:ext cx="685739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MUL is just the assumption that MIPS 32 is having this instruction</a:t>
            </a:r>
            <a:endParaRPr b="0" i="0" sz="1800" u="none" cap="none" strike="noStrike">
              <a:solidFill>
                <a:srgbClr val="FF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203" name="Google Shape;203;p24"/>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04" name="Google Shape;204;p24"/>
          <p:cNvSpPr txBox="1"/>
          <p:nvPr/>
        </p:nvSpPr>
        <p:spPr>
          <a:xfrm>
            <a:off x="441325" y="396875"/>
            <a:ext cx="357822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Global Pointer $gp</a:t>
            </a:r>
            <a:endParaRPr b="0" i="0" sz="2000" u="none" cap="none" strike="noStrike">
              <a:solidFill>
                <a:srgbClr val="CC0000"/>
              </a:solidFill>
              <a:latin typeface="Arial"/>
              <a:ea typeface="Arial"/>
              <a:cs typeface="Arial"/>
              <a:sym typeface="Arial"/>
            </a:endParaRPr>
          </a:p>
        </p:txBody>
      </p:sp>
      <p:sp>
        <p:nvSpPr>
          <p:cNvPr id="205" name="Google Shape;205;p24"/>
          <p:cNvSpPr txBox="1"/>
          <p:nvPr/>
        </p:nvSpPr>
        <p:spPr>
          <a:xfrm>
            <a:off x="381000" y="1295400"/>
            <a:ext cx="8305800" cy="33547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has two storage classes</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Automatic and Static</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Automatic Variables</a:t>
            </a:r>
            <a:endParaRPr/>
          </a:p>
          <a:p>
            <a:pPr indent="-273050" lvl="1" marL="630238"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Local to a procedure and are discarded when the procedure exits</a:t>
            </a:r>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Static Variables</a:t>
            </a:r>
            <a:endParaRPr/>
          </a:p>
          <a:p>
            <a:pPr indent="-273050" lvl="1" marL="630238"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Exist across exits from and entries to procedures</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Variables declared outside all procedures are considered static, as are any variables declared using the keyword static and rest are automatic</a:t>
            </a:r>
            <a:endParaRPr/>
          </a:p>
        </p:txBody>
      </p:sp>
      <p:sp>
        <p:nvSpPr>
          <p:cNvPr id="206" name="Google Shape;206;p24"/>
          <p:cNvSpPr txBox="1"/>
          <p:nvPr/>
        </p:nvSpPr>
        <p:spPr>
          <a:xfrm>
            <a:off x="1434206" y="4876800"/>
            <a:ext cx="5804794" cy="707886"/>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$gp</a:t>
            </a:r>
            <a:endParaRPr b="0" i="0" sz="2000" u="none" cap="none" strike="noStrike">
              <a:solidFill>
                <a:schemeClr val="accent2"/>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accent2"/>
                </a:solidFill>
                <a:latin typeface="Arial"/>
                <a:ea typeface="Arial"/>
                <a:cs typeface="Arial"/>
                <a:sym typeface="Arial"/>
              </a:rPr>
              <a:t>The register that is reserved to point to static data</a:t>
            </a:r>
            <a:endParaRPr b="0" i="0" sz="2000" u="none" cap="none" strike="noStrike">
              <a:solidFill>
                <a:schemeClr val="accen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2" name="Google Shape;212;p25"/>
          <p:cNvPicPr preferRelativeResize="0"/>
          <p:nvPr/>
        </p:nvPicPr>
        <p:blipFill rotWithShape="1">
          <a:blip r:embed="rId4">
            <a:alphaModFix/>
          </a:blip>
          <a:srcRect b="24444" l="22917" r="44584" t="31110"/>
          <a:stretch/>
        </p:blipFill>
        <p:spPr>
          <a:xfrm>
            <a:off x="1447800" y="1752600"/>
            <a:ext cx="5448300" cy="4191000"/>
          </a:xfrm>
          <a:prstGeom prst="rect">
            <a:avLst/>
          </a:prstGeom>
          <a:noFill/>
          <a:ln>
            <a:noFill/>
          </a:ln>
        </p:spPr>
      </p:pic>
      <p:sp>
        <p:nvSpPr>
          <p:cNvPr id="213" name="Google Shape;213;p25"/>
          <p:cNvSpPr txBox="1"/>
          <p:nvPr/>
        </p:nvSpPr>
        <p:spPr>
          <a:xfrm>
            <a:off x="304800" y="396875"/>
            <a:ext cx="870283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MIPS Memory Allocation for Program and Data</a:t>
            </a:r>
            <a:endParaRPr b="0" i="0" sz="2000" u="none" cap="none" strike="noStrike">
              <a:solidFill>
                <a:srgbClr val="CC0000"/>
              </a:solidFill>
              <a:latin typeface="Arial"/>
              <a:ea typeface="Arial"/>
              <a:cs typeface="Arial"/>
              <a:sym typeface="Arial"/>
            </a:endParaRPr>
          </a:p>
        </p:txBody>
      </p:sp>
      <p:sp>
        <p:nvSpPr>
          <p:cNvPr id="214" name="Google Shape;214;p25"/>
          <p:cNvSpPr txBox="1"/>
          <p:nvPr/>
        </p:nvSpPr>
        <p:spPr>
          <a:xfrm>
            <a:off x="6477000" y="4645223"/>
            <a:ext cx="251383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Home of MIPS machine code</a:t>
            </a:r>
            <a:endParaRPr sz="1400">
              <a:solidFill>
                <a:schemeClr val="dk1"/>
              </a:solidFill>
              <a:latin typeface="Arial"/>
              <a:ea typeface="Arial"/>
              <a:cs typeface="Arial"/>
              <a:sym typeface="Arial"/>
            </a:endParaRPr>
          </a:p>
        </p:txBody>
      </p:sp>
      <p:sp>
        <p:nvSpPr>
          <p:cNvPr id="215" name="Google Shape;215;p25"/>
          <p:cNvSpPr txBox="1"/>
          <p:nvPr/>
        </p:nvSpPr>
        <p:spPr>
          <a:xfrm>
            <a:off x="6477000" y="3581400"/>
            <a:ext cx="160653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Heap for pointers </a:t>
            </a:r>
            <a:endParaRPr sz="1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26"/>
          <p:cNvSpPr txBox="1"/>
          <p:nvPr/>
        </p:nvSpPr>
        <p:spPr>
          <a:xfrm>
            <a:off x="441325" y="396875"/>
            <a:ext cx="449262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Dealing with Characters</a:t>
            </a:r>
            <a:endParaRPr/>
          </a:p>
        </p:txBody>
      </p:sp>
      <p:cxnSp>
        <p:nvCxnSpPr>
          <p:cNvPr id="223" name="Google Shape;223;p26"/>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24" name="Google Shape;224;p26"/>
          <p:cNvSpPr txBox="1"/>
          <p:nvPr/>
        </p:nvSpPr>
        <p:spPr>
          <a:xfrm>
            <a:off x="517525" y="1563688"/>
            <a:ext cx="8075613" cy="3786187"/>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Instructions are also provided to deal with byte-sized</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and half-word quantities: lb (load-byte), sb, lh, sh</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These data types are most useful when dealing with</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characters, pixel values, etc.</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C employs ASCII formats to represent characters – each</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character is represented with 8 bits and a string ends in</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the null character (corresponding to the 8-bit number 0);</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A is 65, a is 97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27"/>
          <p:cNvSpPr txBox="1"/>
          <p:nvPr/>
        </p:nvSpPr>
        <p:spPr>
          <a:xfrm>
            <a:off x="441325" y="396875"/>
            <a:ext cx="3259138" cy="58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Example 3 </a:t>
            </a:r>
            <a:r>
              <a:rPr lang="en-US" sz="2000">
                <a:solidFill>
                  <a:srgbClr val="CC0000"/>
                </a:solidFill>
                <a:latin typeface="Arial"/>
                <a:ea typeface="Arial"/>
                <a:cs typeface="Arial"/>
                <a:sym typeface="Arial"/>
              </a:rPr>
              <a:t>(pg. 108)</a:t>
            </a:r>
            <a:endParaRPr/>
          </a:p>
        </p:txBody>
      </p:sp>
      <p:cxnSp>
        <p:nvCxnSpPr>
          <p:cNvPr id="232" name="Google Shape;232;p27"/>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33" name="Google Shape;233;p27"/>
          <p:cNvSpPr txBox="1"/>
          <p:nvPr/>
        </p:nvSpPr>
        <p:spPr>
          <a:xfrm>
            <a:off x="517525" y="1611313"/>
            <a:ext cx="3444875" cy="25400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Convert to assembly:</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void strcpy (char x[], char y[])</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    int i;</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    i=0;</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    while  ((x[i] = y[i]) != `\0’)</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    i += 1;</a:t>
            </a:r>
            <a:endParaRPr/>
          </a:p>
          <a:p>
            <a:pPr indent="0" lvl="0" marL="0" marR="0" rtl="0" algn="l">
              <a:spcBef>
                <a:spcPts val="0"/>
              </a:spcBef>
              <a:spcAft>
                <a:spcPts val="0"/>
              </a:spcAft>
              <a:buClr>
                <a:srgbClr val="CC0000"/>
              </a:buClr>
              <a:buSzPts val="2000"/>
              <a:buFont typeface="Arial"/>
              <a:buNone/>
            </a:pPr>
            <a:r>
              <a:rPr lang="en-US" sz="2000">
                <a:solidFill>
                  <a:schemeClr val="accent2"/>
                </a:solidFill>
                <a:latin typeface="Arial"/>
                <a:ea typeface="Arial"/>
                <a:cs typeface="Arial"/>
                <a:sym typeface="Arial"/>
              </a:rPr>
              <a:t>}</a:t>
            </a:r>
            <a:endParaRPr/>
          </a:p>
        </p:txBody>
      </p:sp>
      <p:sp>
        <p:nvSpPr>
          <p:cNvPr id="234" name="Google Shape;234;p27"/>
          <p:cNvSpPr txBox="1"/>
          <p:nvPr/>
        </p:nvSpPr>
        <p:spPr>
          <a:xfrm>
            <a:off x="4419600" y="1600200"/>
            <a:ext cx="3065463" cy="43688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strcpy:</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$sp, $sp, -4</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$s0, 0($sp)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      $s0, $zero, $zero</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L1: add  $t1, $s0, $a1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lb         $t2, 0($t1)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      $t3, $s0, $a0</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sb        $t2, 0($t3)</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beq      $t2, $zero, L2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$s0, $s0, 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           L1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L2: lw    $s0, 0($sp)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$sp, $sp, 4</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jr          $ra</a:t>
            </a:r>
            <a:endParaRPr/>
          </a:p>
        </p:txBody>
      </p:sp>
      <p:sp>
        <p:nvSpPr>
          <p:cNvPr id="235" name="Google Shape;235;p27"/>
          <p:cNvSpPr txBox="1"/>
          <p:nvPr/>
        </p:nvSpPr>
        <p:spPr>
          <a:xfrm>
            <a:off x="381000" y="4495800"/>
            <a:ext cx="3116263" cy="708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rgbClr val="CC0000"/>
                </a:solidFill>
                <a:latin typeface="Arial"/>
                <a:ea typeface="Arial"/>
                <a:cs typeface="Arial"/>
                <a:sym typeface="Arial"/>
              </a:rPr>
              <a:t>Notes:</a:t>
            </a:r>
            <a:endParaRPr/>
          </a:p>
          <a:p>
            <a:pPr indent="0" lvl="0" marL="0" marR="0" rtl="0" algn="l">
              <a:spcBef>
                <a:spcPts val="0"/>
              </a:spcBef>
              <a:spcAft>
                <a:spcPts val="0"/>
              </a:spcAft>
              <a:buClr>
                <a:srgbClr val="CC0000"/>
              </a:buClr>
              <a:buSzPts val="2000"/>
              <a:buFont typeface="Arial"/>
              <a:buNone/>
            </a:pPr>
            <a:r>
              <a:rPr lang="en-US" sz="2000">
                <a:solidFill>
                  <a:srgbClr val="CC0000"/>
                </a:solidFill>
                <a:latin typeface="Arial"/>
                <a:ea typeface="Arial"/>
                <a:cs typeface="Arial"/>
                <a:sym typeface="Arial"/>
              </a:rPr>
              <a:t>Temp registers not saved.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1" name="Google Shape;241;p28"/>
          <p:cNvPicPr preferRelativeResize="0"/>
          <p:nvPr/>
        </p:nvPicPr>
        <p:blipFill rotWithShape="1">
          <a:blip r:embed="rId3">
            <a:alphaModFix/>
          </a:blip>
          <a:srcRect b="30740" l="31667" r="17915" t="28518"/>
          <a:stretch/>
        </p:blipFill>
        <p:spPr>
          <a:xfrm>
            <a:off x="990600" y="838200"/>
            <a:ext cx="7162800" cy="3255818"/>
          </a:xfrm>
          <a:prstGeom prst="rect">
            <a:avLst/>
          </a:prstGeom>
          <a:noFill/>
          <a:ln>
            <a:noFill/>
          </a:ln>
        </p:spPr>
      </p:pic>
      <p:sp>
        <p:nvSpPr>
          <p:cNvPr id="242" name="Google Shape;242;p28"/>
          <p:cNvSpPr txBox="1"/>
          <p:nvPr/>
        </p:nvSpPr>
        <p:spPr>
          <a:xfrm>
            <a:off x="966008" y="4114800"/>
            <a:ext cx="7263592" cy="369332"/>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Stack Allocation (a) before, (b) during and ( c) after the procedure call</a:t>
            </a:r>
            <a:endParaRPr sz="1800">
              <a:solidFill>
                <a:schemeClr val="dk1"/>
              </a:solidFill>
              <a:latin typeface="Arial"/>
              <a:ea typeface="Arial"/>
              <a:cs typeface="Arial"/>
              <a:sym typeface="Arial"/>
            </a:endParaRPr>
          </a:p>
        </p:txBody>
      </p:sp>
      <p:sp>
        <p:nvSpPr>
          <p:cNvPr id="243" name="Google Shape;243;p28"/>
          <p:cNvSpPr txBox="1"/>
          <p:nvPr/>
        </p:nvSpPr>
        <p:spPr>
          <a:xfrm>
            <a:off x="38100" y="4484132"/>
            <a:ext cx="9029700" cy="2308324"/>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$fp points to the first word of the frame, often a saved argument register</a:t>
            </a:r>
            <a:endParaRPr sz="18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As the stack pointer may change during program execution due to number of variables, it’s easier for programmers to reference variables via the stable frame pointer, although it could be done just with the stack pointer and a little address arithmetic</a:t>
            </a:r>
            <a:endParaRPr/>
          </a:p>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If there are no local variables on the stack within a procedure, the compiler will save time by not setting and restoring the frame pointer</a:t>
            </a:r>
            <a:endParaRPr/>
          </a:p>
          <a:p>
            <a:pPr indent="0" lvl="0" marL="0" marR="0" rtl="0" algn="l">
              <a:spcBef>
                <a:spcPts val="0"/>
              </a:spcBef>
              <a:spcAft>
                <a:spcPts val="0"/>
              </a:spcAft>
              <a:buClr>
                <a:srgbClr val="CC0000"/>
              </a:buClr>
              <a:buSzPts val="1800"/>
              <a:buFont typeface="Arial"/>
              <a:buNone/>
            </a:pPr>
            <a:r>
              <a:rPr lang="en-US" sz="1800">
                <a:solidFill>
                  <a:schemeClr val="dk1"/>
                </a:solidFill>
                <a:latin typeface="Arial"/>
                <a:ea typeface="Arial"/>
                <a:cs typeface="Arial"/>
                <a:sym typeface="Arial"/>
              </a:rPr>
              <a:t>When a frame pointer is used, it is initialized using the address in $sp on a call, and $sp is restored using $fp</a:t>
            </a:r>
            <a:endParaRPr sz="1800">
              <a:solidFill>
                <a:schemeClr val="dk1"/>
              </a:solidFill>
              <a:latin typeface="Arial"/>
              <a:ea typeface="Arial"/>
              <a:cs typeface="Arial"/>
              <a:sym typeface="Arial"/>
            </a:endParaRPr>
          </a:p>
        </p:txBody>
      </p:sp>
      <p:sp>
        <p:nvSpPr>
          <p:cNvPr id="244" name="Google Shape;244;p28"/>
          <p:cNvSpPr txBox="1"/>
          <p:nvPr/>
        </p:nvSpPr>
        <p:spPr>
          <a:xfrm>
            <a:off x="441325" y="152400"/>
            <a:ext cx="346280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Frame Pointer $fp</a:t>
            </a:r>
            <a:endParaRPr sz="2000">
              <a:solidFill>
                <a:srgbClr val="CC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29"/>
          <p:cNvSpPr txBox="1"/>
          <p:nvPr/>
        </p:nvSpPr>
        <p:spPr>
          <a:xfrm>
            <a:off x="441325" y="396875"/>
            <a:ext cx="316071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Large Constants</a:t>
            </a:r>
            <a:endParaRPr/>
          </a:p>
        </p:txBody>
      </p:sp>
      <p:cxnSp>
        <p:nvCxnSpPr>
          <p:cNvPr id="252" name="Google Shape;252;p29"/>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53" name="Google Shape;253;p29"/>
          <p:cNvSpPr txBox="1"/>
          <p:nvPr/>
        </p:nvSpPr>
        <p:spPr>
          <a:xfrm>
            <a:off x="517525" y="1563688"/>
            <a:ext cx="8482013" cy="4154487"/>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Immediate instructions can only specify 16-bit constants</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The lui instruction is used to store a 16-bit constant into</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the upper 16 bits of a register… combine this with an</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OR instruction to specify a 32-bit constant</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The destination PC-address in a conditional branch is</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specified as a 16-bit constant, relative to the current PC</a:t>
            </a:r>
            <a:endParaRPr/>
          </a:p>
          <a:p>
            <a:pPr indent="0" lvl="0" marL="0" marR="0" rtl="0" algn="l">
              <a:spcBef>
                <a:spcPts val="0"/>
              </a:spcBef>
              <a:spcAft>
                <a:spcPts val="0"/>
              </a:spcAft>
              <a:buClr>
                <a:srgbClr val="CC0000"/>
              </a:buClr>
              <a:buSzPts val="2400"/>
              <a:buFont typeface="Times New Roman"/>
              <a:buNone/>
            </a:pPr>
            <a:r>
              <a:t/>
            </a:r>
            <a:endParaRPr sz="2400">
              <a:solidFill>
                <a:schemeClr val="dk1"/>
              </a:solidFill>
              <a:latin typeface="Arial"/>
              <a:ea typeface="Arial"/>
              <a:cs typeface="Arial"/>
              <a:sym typeface="Arial"/>
            </a:endParaRPr>
          </a:p>
          <a:p>
            <a:pPr indent="-152400" lvl="0" marL="0" marR="0" rtl="0" algn="l">
              <a:spcBef>
                <a:spcPts val="0"/>
              </a:spcBef>
              <a:spcAft>
                <a:spcPts val="0"/>
              </a:spcAft>
              <a:buClr>
                <a:srgbClr val="CC0000"/>
              </a:buClr>
              <a:buSzPts val="2400"/>
              <a:buFont typeface="Arial"/>
              <a:buChar char="•"/>
            </a:pPr>
            <a:r>
              <a:rPr lang="en-US" sz="2400">
                <a:solidFill>
                  <a:schemeClr val="dk1"/>
                </a:solidFill>
                <a:latin typeface="Arial"/>
                <a:ea typeface="Arial"/>
                <a:cs typeface="Arial"/>
                <a:sym typeface="Arial"/>
              </a:rPr>
              <a:t> A jump (j) instruction can specify a 26-bit constant; if more</a:t>
            </a:r>
            <a:endParaRPr/>
          </a:p>
          <a:p>
            <a:pPr indent="0" lvl="0" marL="0" marR="0" rtl="0" algn="l">
              <a:spcBef>
                <a:spcPts val="0"/>
              </a:spcBef>
              <a:spcAft>
                <a:spcPts val="0"/>
              </a:spcAft>
              <a:buClr>
                <a:srgbClr val="CC0000"/>
              </a:buClr>
              <a:buSzPts val="2400"/>
              <a:buFont typeface="Arial"/>
              <a:buNone/>
            </a:pPr>
            <a:r>
              <a:rPr lang="en-US" sz="2400">
                <a:solidFill>
                  <a:schemeClr val="dk1"/>
                </a:solidFill>
                <a:latin typeface="Arial"/>
                <a:ea typeface="Arial"/>
                <a:cs typeface="Arial"/>
                <a:sym typeface="Arial"/>
              </a:rPr>
              <a:t>  bits are required, the jump-register (jr) instruction is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p30"/>
          <p:cNvSpPr txBox="1"/>
          <p:nvPr/>
        </p:nvSpPr>
        <p:spPr>
          <a:xfrm>
            <a:off x="441325" y="396875"/>
            <a:ext cx="460414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Full Example – Sort in C</a:t>
            </a:r>
            <a:endParaRPr sz="2000">
              <a:solidFill>
                <a:srgbClr val="CC0000"/>
              </a:solidFill>
              <a:latin typeface="Arial"/>
              <a:ea typeface="Arial"/>
              <a:cs typeface="Arial"/>
              <a:sym typeface="Arial"/>
            </a:endParaRPr>
          </a:p>
        </p:txBody>
      </p:sp>
      <p:cxnSp>
        <p:nvCxnSpPr>
          <p:cNvPr id="261" name="Google Shape;261;p30"/>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62" name="Google Shape;262;p30"/>
          <p:cNvSpPr txBox="1"/>
          <p:nvPr/>
        </p:nvSpPr>
        <p:spPr>
          <a:xfrm>
            <a:off x="1143000" y="4572000"/>
            <a:ext cx="5773738" cy="10064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Allocate registers to program variables</a:t>
            </a:r>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Produce code for the program body</a:t>
            </a:r>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Preserve registers across procedure invocations</a:t>
            </a:r>
            <a:endParaRPr/>
          </a:p>
        </p:txBody>
      </p:sp>
      <p:sp>
        <p:nvSpPr>
          <p:cNvPr id="263" name="Google Shape;263;p30"/>
          <p:cNvSpPr txBox="1"/>
          <p:nvPr/>
        </p:nvSpPr>
        <p:spPr>
          <a:xfrm>
            <a:off x="457200" y="1524000"/>
            <a:ext cx="4833938" cy="28448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void sort (int v[ ], int n)</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int i, j;</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for (i=0; i&lt;n; i+=1)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for (j=i-1; j&gt;=0 &amp;&amp; v[j] &gt; v[j+1]; j-=1)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swap (v,j);</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
        <p:nvSpPr>
          <p:cNvPr id="264" name="Google Shape;264;p30"/>
          <p:cNvSpPr txBox="1"/>
          <p:nvPr/>
        </p:nvSpPr>
        <p:spPr>
          <a:xfrm>
            <a:off x="5562600" y="1524000"/>
            <a:ext cx="2859088" cy="2246313"/>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void swap (int v[ ], int k)</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int temp;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temp = v[k];</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v[k] = v[k+1];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v[k+1] = temp;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31"/>
          <p:cNvSpPr txBox="1"/>
          <p:nvPr/>
        </p:nvSpPr>
        <p:spPr>
          <a:xfrm>
            <a:off x="441325" y="396875"/>
            <a:ext cx="39274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The swap Procedure</a:t>
            </a:r>
            <a:endParaRPr/>
          </a:p>
        </p:txBody>
      </p:sp>
      <p:cxnSp>
        <p:nvCxnSpPr>
          <p:cNvPr id="272" name="Google Shape;272;p31"/>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73" name="Google Shape;273;p31"/>
          <p:cNvSpPr txBox="1"/>
          <p:nvPr/>
        </p:nvSpPr>
        <p:spPr>
          <a:xfrm>
            <a:off x="381000" y="1524000"/>
            <a:ext cx="8361363" cy="37496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Register allocation: $a0 and $a1 for the two arguments, $t0 for the</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temp variable – no need for saves and restores as we’re not using</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$s0-$s7 and this is a leaf procedure (won’t need to re-use $a0 and $a1)</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swap:    sll     $t1, $a1, 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   $t1, $a0, $t1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lw     $t0, 0($t1)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lw     $t2, 4($t1)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$t2, 0($t1)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$t0, 4($t1)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jr      $ra</a:t>
            </a:r>
            <a:endParaRPr/>
          </a:p>
        </p:txBody>
      </p:sp>
      <p:sp>
        <p:nvSpPr>
          <p:cNvPr id="274" name="Google Shape;274;p31"/>
          <p:cNvSpPr txBox="1"/>
          <p:nvPr/>
        </p:nvSpPr>
        <p:spPr>
          <a:xfrm>
            <a:off x="5334000" y="3276600"/>
            <a:ext cx="2771775" cy="22352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void swap (int v[], int k)</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int temp;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temp = v[k];</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v[k] = v[k+1];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v[k+1] = temp;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14"/>
          <p:cNvSpPr txBox="1"/>
          <p:nvPr/>
        </p:nvSpPr>
        <p:spPr>
          <a:xfrm>
            <a:off x="441325" y="396875"/>
            <a:ext cx="227979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Procedures</a:t>
            </a:r>
            <a:endParaRPr b="0" i="0" sz="3200" u="none" cap="none" strike="noStrike">
              <a:solidFill>
                <a:srgbClr val="CC0000"/>
              </a:solidFill>
              <a:latin typeface="Arial"/>
              <a:ea typeface="Arial"/>
              <a:cs typeface="Arial"/>
              <a:sym typeface="Arial"/>
            </a:endParaRPr>
          </a:p>
        </p:txBody>
      </p:sp>
      <p:cxnSp>
        <p:nvCxnSpPr>
          <p:cNvPr id="98" name="Google Shape;98;p14"/>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99" name="Google Shape;99;p14"/>
          <p:cNvSpPr txBox="1"/>
          <p:nvPr/>
        </p:nvSpPr>
        <p:spPr>
          <a:xfrm>
            <a:off x="517525" y="1563688"/>
            <a:ext cx="7864475" cy="4044184"/>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Reusable code</a:t>
            </a:r>
            <a:endParaRPr/>
          </a:p>
          <a:p>
            <a:pPr indent="-152400" lvl="0" marL="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Steps:</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Place Parameters in a place where the procedure can access them</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Transfer control to the procedure</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Acquire the storage resources needed for the procedure</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Perform the desired task</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Place the result value in a place where the calling program can access it</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Return control to the point of origin, since a procedure can be called from several points in a program</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32"/>
          <p:cNvSpPr txBox="1"/>
          <p:nvPr/>
        </p:nvSpPr>
        <p:spPr>
          <a:xfrm>
            <a:off x="441325" y="396875"/>
            <a:ext cx="365601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The sort Procedure</a:t>
            </a:r>
            <a:endParaRPr/>
          </a:p>
        </p:txBody>
      </p:sp>
      <p:cxnSp>
        <p:nvCxnSpPr>
          <p:cNvPr id="282" name="Google Shape;282;p32"/>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83" name="Google Shape;283;p32"/>
          <p:cNvSpPr txBox="1"/>
          <p:nvPr/>
        </p:nvSpPr>
        <p:spPr>
          <a:xfrm>
            <a:off x="457200" y="1447800"/>
            <a:ext cx="7931150" cy="37496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Register allocation: arguments v and n use $a0 and $a1, i and j use</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$s0 and $s1; must save $a0 and $a1 before calling the leaf</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procedure</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The outer for loop looks like this: (note the use of pseudo-instrs)</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$s0, $zero            # initialize the loop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loopbody1: bge      $s0, $a1, exit1     # will eventually use slt and beq</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 body of inner loop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$s0, $s0, 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            loopbody1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exit1: </a:t>
            </a:r>
            <a:endParaRPr/>
          </a:p>
        </p:txBody>
      </p:sp>
      <p:sp>
        <p:nvSpPr>
          <p:cNvPr id="284" name="Google Shape;284;p32"/>
          <p:cNvSpPr txBox="1"/>
          <p:nvPr/>
        </p:nvSpPr>
        <p:spPr>
          <a:xfrm>
            <a:off x="4267200" y="5029200"/>
            <a:ext cx="4484688" cy="16256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for (i=0; i&lt;n; i+=1)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for (j=i-1; j&gt;=0 &amp;&amp; v[j] &gt; v[j+1]; j-=1)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swap (v,j);</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33"/>
          <p:cNvSpPr txBox="1"/>
          <p:nvPr/>
        </p:nvSpPr>
        <p:spPr>
          <a:xfrm>
            <a:off x="441325" y="396875"/>
            <a:ext cx="365601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The sort Procedure</a:t>
            </a:r>
            <a:endParaRPr/>
          </a:p>
        </p:txBody>
      </p:sp>
      <p:cxnSp>
        <p:nvCxnSpPr>
          <p:cNvPr id="292" name="Google Shape;292;p33"/>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293" name="Google Shape;293;p33"/>
          <p:cNvSpPr txBox="1"/>
          <p:nvPr/>
        </p:nvSpPr>
        <p:spPr>
          <a:xfrm>
            <a:off x="457200" y="1447800"/>
            <a:ext cx="7966075" cy="40544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The inner for loop looks like this:</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$s1, $s0, -1          # initialize the loop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loopbody2: blt        $s1, $zero, exit2   # will eventually use slt and beq</a:t>
            </a:r>
            <a:endParaRPr sz="2000">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sll        $t1,  $s1, 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      $t2, $a0, $t1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lw        $t3, 0($t2)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lw        $t4, 4($t2)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ble       $t3, $t4, exit2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 body of inner loop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$s1, $s1, -1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            loopbody2</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exit2: </a:t>
            </a:r>
            <a:endParaRPr/>
          </a:p>
        </p:txBody>
      </p:sp>
      <p:sp>
        <p:nvSpPr>
          <p:cNvPr id="294" name="Google Shape;294;p33"/>
          <p:cNvSpPr txBox="1"/>
          <p:nvPr/>
        </p:nvSpPr>
        <p:spPr>
          <a:xfrm>
            <a:off x="4267200" y="5029200"/>
            <a:ext cx="4484688" cy="16256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for (i=0; i&lt;n; i+=1)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for (j=i-1; j&gt;=0 &amp;&amp; v[j] &gt; v[j+1]; j-=1)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swap (v,j);</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34"/>
          <p:cNvSpPr txBox="1"/>
          <p:nvPr/>
        </p:nvSpPr>
        <p:spPr>
          <a:xfrm>
            <a:off x="441325" y="396875"/>
            <a:ext cx="38385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Saves and Restores</a:t>
            </a:r>
            <a:endParaRPr/>
          </a:p>
        </p:txBody>
      </p:sp>
      <p:cxnSp>
        <p:nvCxnSpPr>
          <p:cNvPr id="302" name="Google Shape;302;p34"/>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303" name="Google Shape;303;p34"/>
          <p:cNvSpPr txBox="1"/>
          <p:nvPr/>
        </p:nvSpPr>
        <p:spPr>
          <a:xfrm>
            <a:off x="533400" y="1419225"/>
            <a:ext cx="8289925" cy="283527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Since we repeatedly call “swap” with $a0 and $a1, we begin “sort” by</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copying its arguments into $s2 and $s3 – must update the rest of the</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code in “sort” to use $s2 and $s3 instead of $a0 and $a1</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Must save $ra at the start of “sort” because it will get over-written when</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we call “swap”</a:t>
            </a:r>
            <a:endParaRPr/>
          </a:p>
          <a:p>
            <a:pPr indent="0" lvl="0" marL="0" marR="0" rtl="0" algn="l">
              <a:spcBef>
                <a:spcPts val="0"/>
              </a:spcBef>
              <a:spcAft>
                <a:spcPts val="0"/>
              </a:spcAft>
              <a:buClr>
                <a:srgbClr val="CC0000"/>
              </a:buClr>
              <a:buSzPts val="2000"/>
              <a:buFont typeface="Times New Roman"/>
              <a:buNone/>
            </a:pPr>
            <a:r>
              <a:t/>
            </a:r>
            <a:endParaRPr sz="2000">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lang="en-US" sz="2000">
                <a:solidFill>
                  <a:schemeClr val="dk1"/>
                </a:solidFill>
                <a:latin typeface="Arial"/>
                <a:ea typeface="Arial"/>
                <a:cs typeface="Arial"/>
                <a:sym typeface="Arial"/>
              </a:rPr>
              <a:t> Must also save $s0-$s3 so we don’t overwrite something that belongs</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to the procedure that called “sort”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35"/>
          <p:cNvSpPr txBox="1"/>
          <p:nvPr/>
        </p:nvSpPr>
        <p:spPr>
          <a:xfrm>
            <a:off x="441325" y="396875"/>
            <a:ext cx="383857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lang="en-US" sz="3200">
                <a:solidFill>
                  <a:srgbClr val="CC0000"/>
                </a:solidFill>
                <a:latin typeface="Arial"/>
                <a:ea typeface="Arial"/>
                <a:cs typeface="Arial"/>
                <a:sym typeface="Arial"/>
              </a:rPr>
              <a:t>Saves and Restores</a:t>
            </a:r>
            <a:endParaRPr/>
          </a:p>
        </p:txBody>
      </p:sp>
      <p:cxnSp>
        <p:nvCxnSpPr>
          <p:cNvPr id="311" name="Google Shape;311;p35"/>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312" name="Google Shape;312;p35"/>
          <p:cNvSpPr txBox="1"/>
          <p:nvPr/>
        </p:nvSpPr>
        <p:spPr>
          <a:xfrm>
            <a:off x="533400" y="1419225"/>
            <a:ext cx="7021513" cy="5273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sort:    addi     $sp, $sp, -20</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$ra, 16($sp)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$s3, 12($sp)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$s2, 8($sp)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$s1, 4($sp)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sw       $s0, 0($sp)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$s2, $a0</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$s3, $a1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$a0, $s2        # the inner loop body starts here</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move    $a1, $s1</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jal         swap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exit1:  lw         $s0, 0($sp)</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addi       $sp, $sp, 20</a:t>
            </a:r>
            <a:endParaRPr/>
          </a:p>
          <a:p>
            <a:pPr indent="0" lvl="0" marL="0" marR="0" rtl="0" algn="l">
              <a:spcBef>
                <a:spcPts val="0"/>
              </a:spcBef>
              <a:spcAft>
                <a:spcPts val="0"/>
              </a:spcAft>
              <a:buClr>
                <a:srgbClr val="CC0000"/>
              </a:buClr>
              <a:buSzPts val="2000"/>
              <a:buFont typeface="Arial"/>
              <a:buNone/>
            </a:pPr>
            <a:r>
              <a:rPr lang="en-US" sz="2000">
                <a:solidFill>
                  <a:schemeClr val="dk1"/>
                </a:solidFill>
                <a:latin typeface="Arial"/>
                <a:ea typeface="Arial"/>
                <a:cs typeface="Arial"/>
                <a:sym typeface="Arial"/>
              </a:rPr>
              <a:t>          jr            $ra</a:t>
            </a:r>
            <a:endParaRPr/>
          </a:p>
        </p:txBody>
      </p:sp>
      <p:sp>
        <p:nvSpPr>
          <p:cNvPr id="313" name="Google Shape;313;p35"/>
          <p:cNvSpPr txBox="1"/>
          <p:nvPr/>
        </p:nvSpPr>
        <p:spPr>
          <a:xfrm>
            <a:off x="4038600" y="2286000"/>
            <a:ext cx="4773613" cy="4064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000"/>
              <a:buFont typeface="Arial"/>
              <a:buNone/>
            </a:pPr>
            <a:r>
              <a:rPr lang="en-US" sz="2000">
                <a:solidFill>
                  <a:schemeClr val="accent2"/>
                </a:solidFill>
                <a:latin typeface="Arial"/>
                <a:ea typeface="Arial"/>
                <a:cs typeface="Arial"/>
                <a:sym typeface="Arial"/>
              </a:rPr>
              <a:t>9 lines of C code 🡪 35 lines of assembly</a:t>
            </a:r>
            <a:endParaRPr sz="2000">
              <a:solidFill>
                <a:schemeClr val="accen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15"/>
          <p:cNvSpPr txBox="1"/>
          <p:nvPr/>
        </p:nvSpPr>
        <p:spPr>
          <a:xfrm>
            <a:off x="441325" y="396875"/>
            <a:ext cx="1898650"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Registers</a:t>
            </a:r>
            <a:endParaRPr/>
          </a:p>
        </p:txBody>
      </p:sp>
      <p:cxnSp>
        <p:nvCxnSpPr>
          <p:cNvPr id="107" name="Google Shape;107;p15"/>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08" name="Google Shape;108;p15"/>
          <p:cNvSpPr txBox="1"/>
          <p:nvPr/>
        </p:nvSpPr>
        <p:spPr>
          <a:xfrm>
            <a:off x="517525" y="1563688"/>
            <a:ext cx="8701421" cy="2677656"/>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 Out of 32 MIPS registers following will be learn</a:t>
            </a:r>
            <a:endParaRPr b="0" i="0" sz="2400" u="none" cap="none" strike="noStrike">
              <a:solidFill>
                <a:schemeClr val="dk1"/>
              </a:solidFill>
              <a:latin typeface="Arial"/>
              <a:ea typeface="Arial"/>
              <a:cs typeface="Arial"/>
              <a:sym typeface="Arial"/>
            </a:endParaRPr>
          </a:p>
          <a:p>
            <a:pPr indent="-152400" lvl="1" marL="457200" marR="0" rtl="0" algn="l">
              <a:spcBef>
                <a:spcPts val="0"/>
              </a:spcBef>
              <a:spcAft>
                <a:spcPts val="0"/>
              </a:spcAft>
              <a:buClr>
                <a:schemeClr val="accent2"/>
              </a:buClr>
              <a:buSzPts val="2400"/>
              <a:buFont typeface="Noto Sans Symbols"/>
              <a:buChar char="▪"/>
            </a:pPr>
            <a:r>
              <a:rPr b="1" i="0" lang="en-US" sz="2400" u="none" cap="none" strike="noStrike">
                <a:solidFill>
                  <a:schemeClr val="dk1"/>
                </a:solidFill>
                <a:latin typeface="Arial"/>
                <a:ea typeface="Arial"/>
                <a:cs typeface="Arial"/>
                <a:sym typeface="Arial"/>
              </a:rPr>
              <a:t> Regs 2-3   :  $v0, $v1   return values of a procedure</a:t>
            </a:r>
            <a:endParaRPr/>
          </a:p>
          <a:p>
            <a:pPr indent="-152400" lvl="1" marL="457200" marR="0" rtl="0" algn="l">
              <a:spcBef>
                <a:spcPts val="0"/>
              </a:spcBef>
              <a:spcAft>
                <a:spcPts val="0"/>
              </a:spcAft>
              <a:buClr>
                <a:schemeClr val="accent2"/>
              </a:buClr>
              <a:buSzPts val="2400"/>
              <a:buFont typeface="Noto Sans Symbols"/>
              <a:buChar char="▪"/>
            </a:pPr>
            <a:r>
              <a:rPr b="1" i="0" lang="en-US" sz="2400" u="none" cap="none" strike="noStrike">
                <a:solidFill>
                  <a:schemeClr val="dk1"/>
                </a:solidFill>
                <a:latin typeface="Arial"/>
                <a:ea typeface="Arial"/>
                <a:cs typeface="Arial"/>
                <a:sym typeface="Arial"/>
              </a:rPr>
              <a:t> Regs 4-7   :  $a0-$a3   input arguments to a procedure</a:t>
            </a:r>
            <a:endParaRPr/>
          </a:p>
          <a:p>
            <a:pPr indent="-152400" lvl="1" marL="457200" marR="0" rtl="0" algn="l">
              <a:spcBef>
                <a:spcPts val="0"/>
              </a:spcBef>
              <a:spcAft>
                <a:spcPts val="0"/>
              </a:spcAft>
              <a:buClr>
                <a:schemeClr val="accent2"/>
              </a:buClr>
              <a:buSzPts val="2400"/>
              <a:buFont typeface="Noto Sans Symbols"/>
              <a:buChar char="▪"/>
            </a:pPr>
            <a:r>
              <a:rPr b="1" i="0" lang="en-US" sz="2400" u="none" cap="none" strike="noStrike">
                <a:solidFill>
                  <a:schemeClr val="dk1"/>
                </a:solidFill>
                <a:latin typeface="Arial"/>
                <a:ea typeface="Arial"/>
                <a:cs typeface="Arial"/>
                <a:sym typeface="Arial"/>
              </a:rPr>
              <a:t> Reg   28     : $gp           global pointer</a:t>
            </a:r>
            <a:endParaRPr/>
          </a:p>
          <a:p>
            <a:pPr indent="-152400" lvl="1" marL="457200" marR="0" rtl="0" algn="l">
              <a:spcBef>
                <a:spcPts val="0"/>
              </a:spcBef>
              <a:spcAft>
                <a:spcPts val="0"/>
              </a:spcAft>
              <a:buClr>
                <a:schemeClr val="accent2"/>
              </a:buClr>
              <a:buSzPts val="2400"/>
              <a:buFont typeface="Noto Sans Symbols"/>
              <a:buChar char="▪"/>
            </a:pP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Reg   29     : $sp           stack pointer</a:t>
            </a:r>
            <a:endParaRPr/>
          </a:p>
          <a:p>
            <a:pPr indent="-152400" lvl="1" marL="457200" marR="0" rtl="0" algn="l">
              <a:spcBef>
                <a:spcPts val="0"/>
              </a:spcBef>
              <a:spcAft>
                <a:spcPts val="0"/>
              </a:spcAft>
              <a:buClr>
                <a:schemeClr val="accent2"/>
              </a:buClr>
              <a:buSzPts val="2400"/>
              <a:buFont typeface="Noto Sans Symbols"/>
              <a:buChar char="▪"/>
            </a:pPr>
            <a:r>
              <a:rPr b="1" i="0" lang="en-US" sz="2400" u="none" cap="none" strike="noStrike">
                <a:solidFill>
                  <a:schemeClr val="dk1"/>
                </a:solidFill>
                <a:latin typeface="Arial"/>
                <a:ea typeface="Arial"/>
                <a:cs typeface="Arial"/>
                <a:sym typeface="Arial"/>
              </a:rPr>
              <a:t> Reg   30     : $fp            frame pointer</a:t>
            </a:r>
            <a:endParaRPr/>
          </a:p>
          <a:p>
            <a:pPr indent="-152400" lvl="1" marL="457200" marR="0" rtl="0" algn="l">
              <a:spcBef>
                <a:spcPts val="0"/>
              </a:spcBef>
              <a:spcAft>
                <a:spcPts val="0"/>
              </a:spcAft>
              <a:buClr>
                <a:schemeClr val="accent2"/>
              </a:buClr>
              <a:buSzPts val="2400"/>
              <a:buFont typeface="Noto Sans Symbols"/>
              <a:buChar char="▪"/>
            </a:pP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Reg   31     : $ra            return address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16"/>
          <p:cNvSpPr txBox="1"/>
          <p:nvPr/>
        </p:nvSpPr>
        <p:spPr>
          <a:xfrm>
            <a:off x="441325" y="396875"/>
            <a:ext cx="3679825"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Control Instructions</a:t>
            </a:r>
            <a:endParaRPr/>
          </a:p>
        </p:txBody>
      </p:sp>
      <p:cxnSp>
        <p:nvCxnSpPr>
          <p:cNvPr id="116" name="Google Shape;116;p16"/>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17" name="Google Shape;117;p16"/>
          <p:cNvSpPr txBox="1"/>
          <p:nvPr/>
        </p:nvSpPr>
        <p:spPr>
          <a:xfrm>
            <a:off x="517525" y="1563688"/>
            <a:ext cx="7940675" cy="4616648"/>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a:t>
            </a:r>
            <a:r>
              <a:rPr b="0" i="0" lang="en-US" sz="2000" u="none" cap="none" strike="noStrike">
                <a:solidFill>
                  <a:srgbClr val="7F7F7F"/>
                </a:solidFill>
                <a:latin typeface="Arial"/>
                <a:ea typeface="Arial"/>
                <a:cs typeface="Arial"/>
                <a:sym typeface="Arial"/>
              </a:rPr>
              <a:t>Conditional Control Instructions</a:t>
            </a:r>
            <a:endParaRPr/>
          </a:p>
          <a:p>
            <a:pPr indent="-285750" lvl="1" marL="742950" marR="0" rtl="0" algn="l">
              <a:spcBef>
                <a:spcPts val="0"/>
              </a:spcBef>
              <a:spcAft>
                <a:spcPts val="0"/>
              </a:spcAft>
              <a:buClr>
                <a:srgbClr val="CC0000"/>
              </a:buClr>
              <a:buSzPts val="1800"/>
              <a:buFont typeface="Arial"/>
              <a:buChar char="–"/>
            </a:pPr>
            <a:r>
              <a:rPr b="0" i="0" lang="en-US" sz="1800" u="none" cap="none" strike="noStrike">
                <a:solidFill>
                  <a:srgbClr val="7F7F7F"/>
                </a:solidFill>
                <a:latin typeface="Arial"/>
                <a:ea typeface="Arial"/>
                <a:cs typeface="Arial"/>
                <a:sym typeface="Arial"/>
              </a:rPr>
              <a:t>Branch: BEQ, BNE, SLT, SLTI</a:t>
            </a:r>
            <a:endParaRPr b="0" i="0" sz="2000" u="none" cap="none" strike="noStrike">
              <a:solidFill>
                <a:srgbClr val="7F7F7F"/>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rgbClr val="7F7F7F"/>
                </a:solidFill>
                <a:latin typeface="Arial"/>
                <a:ea typeface="Arial"/>
                <a:cs typeface="Arial"/>
                <a:sym typeface="Arial"/>
              </a:rPr>
              <a:t> Unconditional Control Instructions</a:t>
            </a:r>
            <a:endParaRPr/>
          </a:p>
          <a:p>
            <a:pPr indent="-285750" lvl="1" marL="742950" marR="0" rtl="0" algn="l">
              <a:spcBef>
                <a:spcPts val="0"/>
              </a:spcBef>
              <a:spcAft>
                <a:spcPts val="0"/>
              </a:spcAft>
              <a:buClr>
                <a:srgbClr val="CC0000"/>
              </a:buClr>
              <a:buSzPts val="1800"/>
              <a:buFont typeface="Arial"/>
              <a:buChar char="–"/>
            </a:pPr>
            <a:r>
              <a:rPr b="0" i="0" lang="en-US" sz="1800" u="none" cap="none" strike="noStrike">
                <a:solidFill>
                  <a:srgbClr val="7F7F7F"/>
                </a:solidFill>
                <a:latin typeface="Arial"/>
                <a:ea typeface="Arial"/>
                <a:cs typeface="Arial"/>
                <a:sym typeface="Arial"/>
              </a:rPr>
              <a:t> Jump: J, </a:t>
            </a:r>
            <a:r>
              <a:rPr b="0" i="0" lang="en-US" sz="1800" u="none" cap="none" strike="noStrike">
                <a:solidFill>
                  <a:schemeClr val="accent2"/>
                </a:solidFill>
                <a:latin typeface="Arial"/>
                <a:ea typeface="Arial"/>
                <a:cs typeface="Arial"/>
                <a:sym typeface="Arial"/>
              </a:rPr>
              <a:t>JR, JAL</a:t>
            </a:r>
            <a:endParaRPr/>
          </a:p>
          <a:p>
            <a:pPr indent="0" lvl="2" marL="914400" marR="0" rtl="0" algn="l">
              <a:spcBef>
                <a:spcPts val="0"/>
              </a:spcBef>
              <a:spcAft>
                <a:spcPts val="0"/>
              </a:spcAft>
              <a:buClr>
                <a:srgbClr val="CC0000"/>
              </a:buClr>
              <a:buSzPts val="1800"/>
              <a:buFont typeface="Times New Roman"/>
              <a:buNone/>
            </a:pPr>
            <a:r>
              <a:t/>
            </a:r>
            <a:endParaRPr b="0" i="0" sz="1800" u="none" cap="none" strike="noStrike">
              <a:solidFill>
                <a:schemeClr val="accent2"/>
              </a:solidFill>
              <a:latin typeface="Arial"/>
              <a:ea typeface="Arial"/>
              <a:cs typeface="Arial"/>
              <a:sym typeface="Arial"/>
            </a:endParaRPr>
          </a:p>
          <a:p>
            <a:pPr indent="-228600" lvl="0" marL="228600" marR="0" rtl="0" algn="l">
              <a:spcBef>
                <a:spcPts val="0"/>
              </a:spcBef>
              <a:spcAft>
                <a:spcPts val="0"/>
              </a:spcAft>
              <a:buClr>
                <a:srgbClr val="CC0000"/>
              </a:buClr>
              <a:buSzPts val="2400"/>
              <a:buFont typeface="Arial"/>
              <a:buChar char="•"/>
            </a:pPr>
            <a:r>
              <a:rPr b="0" i="0" lang="en-US" sz="2400" u="none" cap="none" strike="noStrike">
                <a:solidFill>
                  <a:schemeClr val="accent2"/>
                </a:solidFill>
                <a:latin typeface="Arial"/>
                <a:ea typeface="Arial"/>
                <a:cs typeface="Arial"/>
                <a:sym typeface="Arial"/>
              </a:rPr>
              <a:t>JAL (Jump And Link)</a:t>
            </a:r>
            <a:endParaRPr/>
          </a:p>
          <a:p>
            <a:pPr indent="-457200" lvl="1" marL="9715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Jal ProcedureAddress</a:t>
            </a:r>
            <a:endParaRPr b="0" i="0" sz="2000" u="none" cap="none" strike="noStrike">
              <a:solidFill>
                <a:schemeClr val="dk1"/>
              </a:solidFill>
              <a:latin typeface="Arial"/>
              <a:ea typeface="Arial"/>
              <a:cs typeface="Arial"/>
              <a:sym typeface="Arial"/>
            </a:endParaRPr>
          </a:p>
          <a:p>
            <a:pPr indent="-457200" lvl="1" marL="9715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Jumps to an address and simultaneously saves the address of the FOLLOWING Instruction (PC+4) in a register ($ra) to set up the procedure return</a:t>
            </a:r>
            <a:endParaRPr/>
          </a:p>
          <a:p>
            <a:pPr indent="-457200" lvl="2" marL="13716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Since jal may over-write a relevant value in $ra, it must be saved before invoking the jal instruction</a:t>
            </a:r>
            <a:endParaRPr/>
          </a:p>
          <a:p>
            <a:pPr indent="-342900" lvl="0" marL="342900" marR="0" rtl="0" algn="l">
              <a:spcBef>
                <a:spcPts val="0"/>
              </a:spcBef>
              <a:spcAft>
                <a:spcPts val="0"/>
              </a:spcAft>
              <a:buClr>
                <a:srgbClr val="CC0000"/>
              </a:buClr>
              <a:buSzPts val="2400"/>
              <a:buFont typeface="Arial"/>
              <a:buChar char="•"/>
            </a:pPr>
            <a:r>
              <a:rPr b="0" i="0" lang="en-US" sz="2400" u="none" cap="none" strike="noStrike">
                <a:solidFill>
                  <a:schemeClr val="accent2"/>
                </a:solidFill>
                <a:latin typeface="Arial"/>
                <a:ea typeface="Arial"/>
                <a:cs typeface="Arial"/>
                <a:sym typeface="Arial"/>
              </a:rPr>
              <a:t>JR (Jump Register)</a:t>
            </a:r>
            <a:endParaRPr/>
          </a:p>
          <a:p>
            <a:pPr indent="-457200" lvl="1" marL="9715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Jr $ra</a:t>
            </a:r>
            <a:endParaRPr b="0" i="0" sz="2000" u="none" cap="none" strike="noStrike">
              <a:solidFill>
                <a:schemeClr val="dk1"/>
              </a:solidFill>
              <a:latin typeface="Arial"/>
              <a:ea typeface="Arial"/>
              <a:cs typeface="Arial"/>
              <a:sym typeface="Arial"/>
            </a:endParaRPr>
          </a:p>
          <a:p>
            <a:pPr indent="-457200" lvl="1" marL="9715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Jumps to the address stored in register $ra</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17"/>
          <p:cNvSpPr txBox="1"/>
          <p:nvPr/>
        </p:nvSpPr>
        <p:spPr>
          <a:xfrm>
            <a:off x="441325" y="396875"/>
            <a:ext cx="227979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Procedures</a:t>
            </a:r>
            <a:endParaRPr b="0" i="0" sz="3200" u="none" cap="none" strike="noStrike">
              <a:solidFill>
                <a:srgbClr val="CC0000"/>
              </a:solidFill>
              <a:latin typeface="Arial"/>
              <a:ea typeface="Arial"/>
              <a:cs typeface="Arial"/>
              <a:sym typeface="Arial"/>
            </a:endParaRPr>
          </a:p>
        </p:txBody>
      </p:sp>
      <p:cxnSp>
        <p:nvCxnSpPr>
          <p:cNvPr id="125" name="Google Shape;125;p17"/>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26" name="Google Shape;126;p17"/>
          <p:cNvSpPr txBox="1"/>
          <p:nvPr/>
        </p:nvSpPr>
        <p:spPr>
          <a:xfrm>
            <a:off x="517525" y="1563688"/>
            <a:ext cx="8090676" cy="3539430"/>
          </a:xfrm>
          <a:prstGeom prst="rect">
            <a:avLst/>
          </a:prstGeom>
          <a:noFill/>
          <a:ln>
            <a:noFill/>
          </a:ln>
        </p:spPr>
        <p:txBody>
          <a:bodyPr anchorCtr="0" anchor="t" bIns="45700" lIns="91425" spcFirstLastPara="1" rIns="91425" wrap="square" tIns="45700">
            <a:noAutofit/>
          </a:bodyPr>
          <a:lstStyle/>
          <a:p>
            <a:pPr indent="-177800" lvl="0" marL="0" marR="0" rtl="0" algn="l">
              <a:spcBef>
                <a:spcPts val="0"/>
              </a:spcBef>
              <a:spcAft>
                <a:spcPts val="0"/>
              </a:spcAft>
              <a:buClr>
                <a:srgbClr val="CC0000"/>
              </a:buClr>
              <a:buSzPts val="2800"/>
              <a:buFont typeface="Arial"/>
              <a:buChar char="•"/>
            </a:pPr>
            <a:r>
              <a:rPr b="0" i="0" lang="en-US" sz="2800" u="none" cap="none" strike="noStrike">
                <a:solidFill>
                  <a:schemeClr val="dk1"/>
                </a:solidFill>
                <a:latin typeface="Arial"/>
                <a:ea typeface="Arial"/>
                <a:cs typeface="Arial"/>
                <a:sym typeface="Arial"/>
              </a:rPr>
              <a:t>Calling program or Caller</a:t>
            </a:r>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Puts the parameter values in $a0-$a3</a:t>
            </a:r>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Uses jal X to jump to procedure X (called the Callee)</a:t>
            </a:r>
            <a:endParaRPr/>
          </a:p>
          <a:p>
            <a:pPr indent="-177800" lvl="0" marL="0" marR="0" rtl="0" algn="l">
              <a:spcBef>
                <a:spcPts val="0"/>
              </a:spcBef>
              <a:spcAft>
                <a:spcPts val="0"/>
              </a:spcAft>
              <a:buClr>
                <a:srgbClr val="CC0000"/>
              </a:buClr>
              <a:buSzPts val="2800"/>
              <a:buFont typeface="Arial"/>
              <a:buChar char="•"/>
            </a:pPr>
            <a:r>
              <a:rPr b="0" i="0" lang="en-US" sz="2800" u="none" cap="none" strike="noStrike">
                <a:solidFill>
                  <a:schemeClr val="dk1"/>
                </a:solidFill>
                <a:latin typeface="Arial"/>
                <a:ea typeface="Arial"/>
                <a:cs typeface="Arial"/>
                <a:sym typeface="Arial"/>
              </a:rPr>
              <a:t>Called program or Callee</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Performs the calculations</a:t>
            </a:r>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Places the results in $v0-$v1</a:t>
            </a:r>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Returns control to the caller using jr $ra</a:t>
            </a:r>
            <a:endParaRPr b="0" i="0" sz="2400" u="none" cap="none" strike="noStrike">
              <a:solidFill>
                <a:schemeClr val="dk1"/>
              </a:solidFill>
              <a:latin typeface="Arial"/>
              <a:ea typeface="Arial"/>
              <a:cs typeface="Arial"/>
              <a:sym typeface="Arial"/>
            </a:endParaRPr>
          </a:p>
          <a:p>
            <a:pPr indent="-133350" lvl="1" marL="742950" marR="0" rtl="0" algn="l">
              <a:spcBef>
                <a:spcPts val="0"/>
              </a:spcBef>
              <a:spcAft>
                <a:spcPts val="0"/>
              </a:spcAft>
              <a:buClr>
                <a:srgbClr val="CC0000"/>
              </a:buClr>
              <a:buSzPts val="2400"/>
              <a:buFont typeface="Times New Roman"/>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NO! Not Sufficient…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18"/>
          <p:cNvSpPr txBox="1"/>
          <p:nvPr/>
        </p:nvSpPr>
        <p:spPr>
          <a:xfrm>
            <a:off x="441325" y="396875"/>
            <a:ext cx="225901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Procedures</a:t>
            </a:r>
            <a:endParaRPr/>
          </a:p>
        </p:txBody>
      </p:sp>
      <p:cxnSp>
        <p:nvCxnSpPr>
          <p:cNvPr id="134" name="Google Shape;134;p18"/>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35" name="Google Shape;135;p18"/>
          <p:cNvSpPr txBox="1"/>
          <p:nvPr/>
        </p:nvSpPr>
        <p:spPr>
          <a:xfrm>
            <a:off x="517525" y="1611313"/>
            <a:ext cx="8169275" cy="1631216"/>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Each procedure (function, subroutine) maintains a scratchpad of register values </a:t>
            </a:r>
            <a:endParaRPr/>
          </a:p>
          <a:p>
            <a:pPr indent="-101600" lvl="1" marL="457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When another procedure is called (the callee), </a:t>
            </a:r>
            <a:endParaRPr/>
          </a:p>
          <a:p>
            <a:pPr indent="-127000" lvl="1" marL="45720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New procedure takes over the scratchpad – values may have to be saved so we can safely return to the caller</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19"/>
          <p:cNvSpPr txBox="1"/>
          <p:nvPr/>
        </p:nvSpPr>
        <p:spPr>
          <a:xfrm>
            <a:off x="441325" y="396875"/>
            <a:ext cx="227979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Procedures</a:t>
            </a:r>
            <a:endParaRPr b="0" i="0" sz="3200" u="none" cap="none" strike="noStrike">
              <a:solidFill>
                <a:srgbClr val="CC0000"/>
              </a:solidFill>
              <a:latin typeface="Arial"/>
              <a:ea typeface="Arial"/>
              <a:cs typeface="Arial"/>
              <a:sym typeface="Arial"/>
            </a:endParaRPr>
          </a:p>
        </p:txBody>
      </p:sp>
      <p:cxnSp>
        <p:nvCxnSpPr>
          <p:cNvPr id="143" name="Google Shape;143;p19"/>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44" name="Google Shape;144;p19"/>
          <p:cNvSpPr txBox="1"/>
          <p:nvPr/>
        </p:nvSpPr>
        <p:spPr>
          <a:xfrm>
            <a:off x="517525" y="1563688"/>
            <a:ext cx="8169275" cy="4524315"/>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CC0000"/>
              </a:buClr>
              <a:buSzPts val="2400"/>
              <a:buFont typeface="Arial"/>
              <a:buChar char="•"/>
            </a:pPr>
            <a:r>
              <a:rPr b="0" i="0" lang="en-US" sz="2400" u="none" cap="none" strike="noStrike">
                <a:solidFill>
                  <a:schemeClr val="dk1"/>
                </a:solidFill>
                <a:latin typeface="Arial"/>
                <a:ea typeface="Arial"/>
                <a:cs typeface="Arial"/>
                <a:sym typeface="Arial"/>
              </a:rPr>
              <a:t> Suppose a compiler needs more registers for a procedure than the 4 argument and 2 return value registers</a:t>
            </a:r>
            <a:endParaRPr/>
          </a:p>
          <a:p>
            <a:pPr indent="-285750" lvl="1" marL="74295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So, any registers needed by the caller must be restored to the values that they contained before the procedure was invoked</a:t>
            </a:r>
            <a:endParaRPr/>
          </a:p>
          <a:p>
            <a:pPr indent="-228600" lvl="2" marL="114300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Need to spill registers to memory</a:t>
            </a:r>
            <a:endParaRPr/>
          </a:p>
          <a:p>
            <a:pPr indent="-228600" lvl="2" marL="114300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Stack is the data structure to spill the registers</a:t>
            </a:r>
            <a:endParaRPr/>
          </a:p>
          <a:p>
            <a:pPr indent="-228600" lvl="3" marL="1600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Which needs a pointer to the most recently allocated address in the stack to show where the next procedure should place the registers to be spilled or where the old register values are found</a:t>
            </a:r>
            <a:endParaRPr/>
          </a:p>
          <a:p>
            <a:pPr indent="-228600" lvl="3" marL="1600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Stack pointer is adjusted by one word for each register that is saved or restored</a:t>
            </a:r>
            <a:endParaRPr/>
          </a:p>
          <a:p>
            <a:pPr indent="-228600" lvl="3" marL="1600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$sp : used to save the registers needed by the callee</a:t>
            </a:r>
            <a:endParaRPr b="0" i="0" sz="1600" u="none" cap="none" strike="noStrike">
              <a:solidFill>
                <a:schemeClr val="dk1"/>
              </a:solidFill>
              <a:latin typeface="Arial"/>
              <a:ea typeface="Arial"/>
              <a:cs typeface="Arial"/>
              <a:sym typeface="Arial"/>
            </a:endParaRPr>
          </a:p>
          <a:p>
            <a:pPr indent="-228600" lvl="3" marL="16002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Stack grows from higher address to lower address</a:t>
            </a:r>
            <a:endParaRPr/>
          </a:p>
          <a:p>
            <a:pPr indent="-228600" lvl="4" marL="20574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So, push values onto stack by subtracting from the stack pointer</a:t>
            </a:r>
            <a:endParaRPr/>
          </a:p>
          <a:p>
            <a:pPr indent="-228600" lvl="4" marL="2057400" marR="0" rtl="0" algn="l">
              <a:spcBef>
                <a:spcPts val="0"/>
              </a:spcBef>
              <a:spcAft>
                <a:spcPts val="0"/>
              </a:spcAft>
              <a:buClr>
                <a:srgbClr val="CC0000"/>
              </a:buClr>
              <a:buSzPts val="1600"/>
              <a:buFont typeface="Arial"/>
              <a:buChar char="»"/>
            </a:pPr>
            <a:r>
              <a:rPr b="0" i="0" lang="en-US" sz="1600" u="none" cap="none" strike="noStrike">
                <a:solidFill>
                  <a:schemeClr val="dk1"/>
                </a:solidFill>
                <a:latin typeface="Arial"/>
                <a:ea typeface="Arial"/>
                <a:cs typeface="Arial"/>
                <a:sym typeface="Arial"/>
              </a:rPr>
              <a:t>Adding to the stack pointer shrinks the stack and pop the value off the stack</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20"/>
          <p:cNvSpPr txBox="1"/>
          <p:nvPr/>
        </p:nvSpPr>
        <p:spPr>
          <a:xfrm>
            <a:off x="441325" y="396875"/>
            <a:ext cx="2011363" cy="579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3200"/>
              <a:buFont typeface="Arial"/>
              <a:buNone/>
            </a:pPr>
            <a:r>
              <a:rPr b="0" i="0" lang="en-US" sz="3200" u="none" cap="none" strike="noStrike">
                <a:solidFill>
                  <a:srgbClr val="CC0000"/>
                </a:solidFill>
                <a:latin typeface="Arial"/>
                <a:ea typeface="Arial"/>
                <a:cs typeface="Arial"/>
                <a:sym typeface="Arial"/>
              </a:rPr>
              <a:t>The Stack</a:t>
            </a:r>
            <a:endParaRPr/>
          </a:p>
        </p:txBody>
      </p:sp>
      <p:cxnSp>
        <p:nvCxnSpPr>
          <p:cNvPr id="152" name="Google Shape;152;p20"/>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53" name="Google Shape;153;p20"/>
          <p:cNvSpPr txBox="1"/>
          <p:nvPr/>
        </p:nvSpPr>
        <p:spPr>
          <a:xfrm>
            <a:off x="304800" y="1524000"/>
            <a:ext cx="8181975" cy="15525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400"/>
              <a:buFont typeface="Arial"/>
              <a:buNone/>
            </a:pPr>
            <a:r>
              <a:rPr b="0" i="0" lang="en-US" sz="2400" u="none" cap="none" strike="noStrike">
                <a:solidFill>
                  <a:schemeClr val="dk1"/>
                </a:solidFill>
                <a:latin typeface="Arial"/>
                <a:ea typeface="Arial"/>
                <a:cs typeface="Arial"/>
                <a:sym typeface="Arial"/>
              </a:rPr>
              <a:t>  The register scratchpad for a procedure seems volatile – </a:t>
            </a:r>
            <a:endParaRPr/>
          </a:p>
          <a:p>
            <a:pPr indent="0" lvl="0" marL="0" marR="0" rtl="0" algn="l">
              <a:spcBef>
                <a:spcPts val="0"/>
              </a:spcBef>
              <a:spcAft>
                <a:spcPts val="0"/>
              </a:spcAft>
              <a:buClr>
                <a:srgbClr val="CC0000"/>
              </a:buClr>
              <a:buSzPts val="2400"/>
              <a:buFont typeface="Arial"/>
              <a:buNone/>
            </a:pPr>
            <a:r>
              <a:rPr b="0" i="0" lang="en-US" sz="2400" u="none" cap="none" strike="noStrike">
                <a:solidFill>
                  <a:schemeClr val="dk1"/>
                </a:solidFill>
                <a:latin typeface="Arial"/>
                <a:ea typeface="Arial"/>
                <a:cs typeface="Arial"/>
                <a:sym typeface="Arial"/>
              </a:rPr>
              <a:t>   it seems to disappear every time we switch procedures – </a:t>
            </a:r>
            <a:endParaRPr/>
          </a:p>
          <a:p>
            <a:pPr indent="0" lvl="0" marL="0" marR="0" rtl="0" algn="l">
              <a:spcBef>
                <a:spcPts val="0"/>
              </a:spcBef>
              <a:spcAft>
                <a:spcPts val="0"/>
              </a:spcAft>
              <a:buClr>
                <a:srgbClr val="CC0000"/>
              </a:buClr>
              <a:buSzPts val="2400"/>
              <a:buFont typeface="Arial"/>
              <a:buNone/>
            </a:pPr>
            <a:r>
              <a:rPr b="0" i="0" lang="en-US" sz="2400" u="none" cap="none" strike="noStrike">
                <a:solidFill>
                  <a:schemeClr val="dk1"/>
                </a:solidFill>
                <a:latin typeface="Arial"/>
                <a:ea typeface="Arial"/>
                <a:cs typeface="Arial"/>
                <a:sym typeface="Arial"/>
              </a:rPr>
              <a:t>   a procedure’s values are therefore backed up in memory</a:t>
            </a:r>
            <a:endParaRPr/>
          </a:p>
          <a:p>
            <a:pPr indent="0" lvl="0" marL="0" marR="0" rtl="0" algn="l">
              <a:spcBef>
                <a:spcPts val="0"/>
              </a:spcBef>
              <a:spcAft>
                <a:spcPts val="0"/>
              </a:spcAft>
              <a:buClr>
                <a:srgbClr val="CC0000"/>
              </a:buClr>
              <a:buSzPts val="2400"/>
              <a:buFont typeface="Arial"/>
              <a:buNone/>
            </a:pPr>
            <a:r>
              <a:rPr b="0" i="0" lang="en-US" sz="2400" u="none" cap="none" strike="noStrike">
                <a:solidFill>
                  <a:schemeClr val="dk1"/>
                </a:solidFill>
                <a:latin typeface="Arial"/>
                <a:ea typeface="Arial"/>
                <a:cs typeface="Arial"/>
                <a:sym typeface="Arial"/>
              </a:rPr>
              <a:t>   on a stack</a:t>
            </a:r>
            <a:endParaRPr/>
          </a:p>
        </p:txBody>
      </p:sp>
      <p:sp>
        <p:nvSpPr>
          <p:cNvPr id="154" name="Google Shape;154;p20"/>
          <p:cNvSpPr/>
          <p:nvPr/>
        </p:nvSpPr>
        <p:spPr>
          <a:xfrm>
            <a:off x="1066800" y="3429000"/>
            <a:ext cx="2133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Proc A’s  values</a:t>
            </a:r>
            <a:endParaRPr/>
          </a:p>
        </p:txBody>
      </p:sp>
      <p:sp>
        <p:nvSpPr>
          <p:cNvPr id="155" name="Google Shape;155;p20"/>
          <p:cNvSpPr/>
          <p:nvPr/>
        </p:nvSpPr>
        <p:spPr>
          <a:xfrm>
            <a:off x="1066800" y="4038600"/>
            <a:ext cx="2133600" cy="914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Proc B’s  values</a:t>
            </a:r>
            <a:endParaRPr/>
          </a:p>
        </p:txBody>
      </p:sp>
      <p:sp>
        <p:nvSpPr>
          <p:cNvPr id="156" name="Google Shape;156;p20"/>
          <p:cNvSpPr/>
          <p:nvPr/>
        </p:nvSpPr>
        <p:spPr>
          <a:xfrm>
            <a:off x="1066800" y="4953000"/>
            <a:ext cx="21336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Proc C’s  values</a:t>
            </a:r>
            <a:endParaRPr/>
          </a:p>
        </p:txBody>
      </p:sp>
      <p:sp>
        <p:nvSpPr>
          <p:cNvPr id="157" name="Google Shape;157;p20"/>
          <p:cNvSpPr txBox="1"/>
          <p:nvPr/>
        </p:nvSpPr>
        <p:spPr>
          <a:xfrm>
            <a:off x="1752600" y="5181600"/>
            <a:ext cx="6413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a:t>
            </a:r>
            <a:endParaRPr/>
          </a:p>
        </p:txBody>
      </p:sp>
      <p:sp>
        <p:nvSpPr>
          <p:cNvPr id="158" name="Google Shape;158;p20"/>
          <p:cNvSpPr txBox="1"/>
          <p:nvPr/>
        </p:nvSpPr>
        <p:spPr>
          <a:xfrm>
            <a:off x="3260725" y="3211513"/>
            <a:ext cx="1681163"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High address</a:t>
            </a:r>
            <a:endParaRPr/>
          </a:p>
        </p:txBody>
      </p:sp>
      <p:sp>
        <p:nvSpPr>
          <p:cNvPr id="159" name="Google Shape;159;p20"/>
          <p:cNvSpPr txBox="1"/>
          <p:nvPr/>
        </p:nvSpPr>
        <p:spPr>
          <a:xfrm>
            <a:off x="3200400" y="6096000"/>
            <a:ext cx="1624013"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Low address</a:t>
            </a:r>
            <a:endParaRPr/>
          </a:p>
        </p:txBody>
      </p:sp>
      <p:sp>
        <p:nvSpPr>
          <p:cNvPr id="160" name="Google Shape;160;p20"/>
          <p:cNvSpPr txBox="1"/>
          <p:nvPr/>
        </p:nvSpPr>
        <p:spPr>
          <a:xfrm>
            <a:off x="304800" y="5715000"/>
            <a:ext cx="1566863" cy="7016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Stack grows</a:t>
            </a:r>
            <a:endParaRPr/>
          </a:p>
          <a:p>
            <a:pPr indent="0" lvl="0" marL="0" marR="0" rtl="0" algn="ctr">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this way</a:t>
            </a:r>
            <a:endParaRPr/>
          </a:p>
        </p:txBody>
      </p:sp>
      <p:cxnSp>
        <p:nvCxnSpPr>
          <p:cNvPr id="161" name="Google Shape;161;p20"/>
          <p:cNvCxnSpPr/>
          <p:nvPr/>
        </p:nvCxnSpPr>
        <p:spPr>
          <a:xfrm>
            <a:off x="1981200" y="5867400"/>
            <a:ext cx="0" cy="609600"/>
          </a:xfrm>
          <a:prstGeom prst="straightConnector1">
            <a:avLst/>
          </a:prstGeom>
          <a:noFill/>
          <a:ln cap="flat" cmpd="sng" w="57150">
            <a:solidFill>
              <a:schemeClr val="dk1"/>
            </a:solidFill>
            <a:prstDash val="solid"/>
            <a:round/>
            <a:headEnd len="med" w="med" type="none"/>
            <a:tailEnd len="med" w="med" type="triangle"/>
          </a:ln>
        </p:spPr>
      </p:cxnSp>
      <p:sp>
        <p:nvSpPr>
          <p:cNvPr id="162" name="Google Shape;162;p20"/>
          <p:cNvSpPr txBox="1"/>
          <p:nvPr/>
        </p:nvSpPr>
        <p:spPr>
          <a:xfrm>
            <a:off x="5486400" y="3505200"/>
            <a:ext cx="2749550" cy="2844800"/>
          </a:xfrm>
          <a:prstGeom prst="rect">
            <a:avLst/>
          </a:prstGeom>
          <a:noFill/>
          <a:ln cap="flat" cmpd="sng" w="9525">
            <a:solidFill>
              <a:srgbClr val="CC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Proc  A</a:t>
            </a:r>
            <a:endParaRPr/>
          </a:p>
          <a:p>
            <a:pPr indent="0" lvl="0" marL="0" marR="0" rtl="0" algn="l">
              <a:spcBef>
                <a:spcPts val="0"/>
              </a:spcBef>
              <a:spcAft>
                <a:spcPts val="0"/>
              </a:spcAft>
              <a:buClr>
                <a:schemeClr val="dk1"/>
              </a:buClr>
              <a:buSzPts val="2000"/>
              <a:buFont typeface="Times New Roman"/>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call  Proc B</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call Proc C</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return</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return</a:t>
            </a:r>
            <a:endParaRPr/>
          </a:p>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return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21"/>
          <p:cNvSpPr txBox="1"/>
          <p:nvPr/>
        </p:nvSpPr>
        <p:spPr>
          <a:xfrm>
            <a:off x="381000" y="391181"/>
            <a:ext cx="87382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0000"/>
              </a:buClr>
              <a:buSzPts val="2800"/>
              <a:buFont typeface="Arial"/>
              <a:buNone/>
            </a:pPr>
            <a:r>
              <a:rPr b="0" i="0" lang="en-US" sz="2800" u="none" cap="none" strike="noStrike">
                <a:solidFill>
                  <a:srgbClr val="CC0000"/>
                </a:solidFill>
                <a:latin typeface="Arial"/>
                <a:ea typeface="Arial"/>
                <a:cs typeface="Arial"/>
                <a:sym typeface="Arial"/>
              </a:rPr>
              <a:t>Storage Management on a Call/Return</a:t>
            </a:r>
            <a:r>
              <a:rPr b="0" i="0" lang="en-US" sz="2400" u="none" cap="none" strike="noStrike">
                <a:solidFill>
                  <a:srgbClr val="CC0000"/>
                </a:solidFill>
                <a:latin typeface="Arial"/>
                <a:ea typeface="Arial"/>
                <a:cs typeface="Arial"/>
                <a:sym typeface="Arial"/>
              </a:rPr>
              <a:t> – </a:t>
            </a:r>
            <a:r>
              <a:rPr b="0" i="0" lang="en-US" sz="2000" u="none" cap="none" strike="noStrike">
                <a:solidFill>
                  <a:srgbClr val="CC0000"/>
                </a:solidFill>
                <a:latin typeface="Arial"/>
                <a:ea typeface="Arial"/>
                <a:cs typeface="Arial"/>
                <a:sym typeface="Arial"/>
              </a:rPr>
              <a:t>Saves &amp; Restores</a:t>
            </a:r>
            <a:endParaRPr b="0" i="0" sz="2000" u="none" cap="none" strike="noStrike">
              <a:solidFill>
                <a:srgbClr val="CC0000"/>
              </a:solidFill>
              <a:latin typeface="Arial"/>
              <a:ea typeface="Arial"/>
              <a:cs typeface="Arial"/>
              <a:sym typeface="Arial"/>
            </a:endParaRPr>
          </a:p>
        </p:txBody>
      </p:sp>
      <p:cxnSp>
        <p:nvCxnSpPr>
          <p:cNvPr id="170" name="Google Shape;170;p21"/>
          <p:cNvCxnSpPr/>
          <p:nvPr/>
        </p:nvCxnSpPr>
        <p:spPr>
          <a:xfrm>
            <a:off x="381000" y="1143000"/>
            <a:ext cx="8305800" cy="0"/>
          </a:xfrm>
          <a:prstGeom prst="straightConnector1">
            <a:avLst/>
          </a:prstGeom>
          <a:noFill/>
          <a:ln cap="flat" cmpd="sng" w="76200">
            <a:solidFill>
              <a:schemeClr val="dk1"/>
            </a:solidFill>
            <a:prstDash val="solid"/>
            <a:round/>
            <a:headEnd len="med" w="med" type="none"/>
            <a:tailEnd len="med" w="med" type="none"/>
          </a:ln>
        </p:spPr>
      </p:cxnSp>
      <p:sp>
        <p:nvSpPr>
          <p:cNvPr id="171" name="Google Shape;171;p21"/>
          <p:cNvSpPr txBox="1"/>
          <p:nvPr/>
        </p:nvSpPr>
        <p:spPr>
          <a:xfrm>
            <a:off x="381000" y="1371600"/>
            <a:ext cx="8942388" cy="5016500"/>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A new procedure must create space for all its variables on the stack</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Before/after executing the jal, the caller/callee must save relevant</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values in $s0-$s7, $a0-$a3, $ra, temps into the stack space</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Arguments are copied into $a0-$a3; the jal is executed</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After the callee creates stack space, it updates the value of $sp</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Once the callee finishes, it copies the return value into $v0, frees</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up stack space, and $sp is incremented</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On return, the caller/callee brings in stack values, ra, temps into registers</a:t>
            </a:r>
            <a:endParaRPr/>
          </a:p>
          <a:p>
            <a:pPr indent="0" lvl="0" marL="0" marR="0" rtl="0" algn="l">
              <a:spcBef>
                <a:spcPts val="0"/>
              </a:spcBef>
              <a:spcAft>
                <a:spcPts val="0"/>
              </a:spcAft>
              <a:buClr>
                <a:srgbClr val="CC0000"/>
              </a:buClr>
              <a:buSzPts val="2000"/>
              <a:buFont typeface="Times New Roman"/>
              <a:buNone/>
            </a:pPr>
            <a:r>
              <a:t/>
            </a:r>
            <a:endParaRPr b="0" i="0" sz="2000" u="none" cap="none" strike="noStrike">
              <a:solidFill>
                <a:schemeClr val="dk1"/>
              </a:solidFill>
              <a:latin typeface="Arial"/>
              <a:ea typeface="Arial"/>
              <a:cs typeface="Arial"/>
              <a:sym typeface="Arial"/>
            </a:endParaRPr>
          </a:p>
          <a:p>
            <a:pPr indent="-127000" lvl="0" marL="0" marR="0" rtl="0" algn="l">
              <a:spcBef>
                <a:spcPts val="0"/>
              </a:spcBef>
              <a:spcAft>
                <a:spcPts val="0"/>
              </a:spcAft>
              <a:buClr>
                <a:srgbClr val="CC0000"/>
              </a:buClr>
              <a:buSzPts val="2000"/>
              <a:buFont typeface="Arial"/>
              <a:buChar char="•"/>
            </a:pPr>
            <a:r>
              <a:rPr b="0" i="0" lang="en-US" sz="2000" u="none" cap="none" strike="noStrike">
                <a:solidFill>
                  <a:schemeClr val="dk1"/>
                </a:solidFill>
                <a:latin typeface="Arial"/>
                <a:ea typeface="Arial"/>
                <a:cs typeface="Arial"/>
                <a:sym typeface="Arial"/>
              </a:rPr>
              <a:t> The responsibility for copies between stack and registers may fall</a:t>
            </a:r>
            <a:endParaRPr/>
          </a:p>
          <a:p>
            <a:pPr indent="0" lvl="0" marL="0" marR="0" rtl="0" algn="l">
              <a:spcBef>
                <a:spcPts val="0"/>
              </a:spcBef>
              <a:spcAft>
                <a:spcPts val="0"/>
              </a:spcAft>
              <a:buClr>
                <a:srgbClr val="CC0000"/>
              </a:buClr>
              <a:buSzPts val="2000"/>
              <a:buFont typeface="Arial"/>
              <a:buNone/>
            </a:pPr>
            <a:r>
              <a:rPr b="0" i="0" lang="en-US" sz="2000" u="none" cap="none" strike="noStrike">
                <a:solidFill>
                  <a:schemeClr val="dk1"/>
                </a:solidFill>
                <a:latin typeface="Arial"/>
                <a:ea typeface="Arial"/>
                <a:cs typeface="Arial"/>
                <a:sym typeface="Arial"/>
              </a:rPr>
              <a:t>   upon either the caller or the callee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