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</p:sldIdLst>
  <p:sldSz cy="6858000" cx="9144000"/>
  <p:notesSz cx="9296400" cy="7010400"/>
  <p:embeddedFontLst>
    <p:embeddedFont>
      <p:font typeface="Tahoma"/>
      <p:regular r:id="rId125"/>
      <p:bold r:id="rId1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208">
          <p15:clr>
            <a:srgbClr val="000000"/>
          </p15:clr>
        </p15:guide>
        <p15:guide id="2" pos="292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83B822-C613-45C3-BDAF-CEBFED6544FC}">
  <a:tblStyle styleId="{4883B822-C613-45C3-BDAF-CEBFED6544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292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6" Type="http://schemas.openxmlformats.org/officeDocument/2006/relationships/font" Target="fonts/Tahoma-bold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Tahoma-regular.fntdata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0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0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0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0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0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0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0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0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0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0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0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0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0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0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1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1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1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1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1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1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1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1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1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1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1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1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1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8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8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8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8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8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8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8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8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9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9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9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9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9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9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9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9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9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9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779463" y="1096963"/>
            <a:ext cx="7678737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4213" y="2860675"/>
            <a:ext cx="7773987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✹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✹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912813" y="1905000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✹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43488" y="1905000"/>
            <a:ext cx="39798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✹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912813" y="1905000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5043488" y="1905000"/>
            <a:ext cx="39798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 rot="5400000">
            <a:off x="5399088" y="2457450"/>
            <a:ext cx="5230812" cy="2039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1241426" y="492125"/>
            <a:ext cx="5230812" cy="597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 rot="5400000">
            <a:off x="2874168" y="-56356"/>
            <a:ext cx="4187825" cy="811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✹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 rot="-5400000">
            <a:off x="-2305843" y="3512343"/>
            <a:ext cx="541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Informationsteknologi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6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en.wikipedia.org/wiki/Intel" TargetMode="External"/><Relationship Id="rId4" Type="http://schemas.openxmlformats.org/officeDocument/2006/relationships/hyperlink" Target="http://en.wikipedia.org/wiki/Intel_P5_(microarchitecture)" TargetMode="External"/><Relationship Id="rId5" Type="http://schemas.openxmlformats.org/officeDocument/2006/relationships/hyperlink" Target="http://en.wikipedia.org/wiki/Advanced_Micro_Devices" TargetMode="External"/><Relationship Id="rId6" Type="http://schemas.openxmlformats.org/officeDocument/2006/relationships/hyperlink" Target="http://en.wikipedia.org/wiki/Athlon" TargetMode="External"/><Relationship Id="rId7" Type="http://schemas.openxmlformats.org/officeDocument/2006/relationships/hyperlink" Target="http://en.wikipedia.org/wiki/X8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vonneumannmodel.pptx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://slide143.xml" TargetMode="External"/><Relationship Id="rId4" Type="http://schemas.openxmlformats.org/officeDocument/2006/relationships/hyperlink" Target="http://slide144.xml" TargetMode="Externa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779462" y="1766887"/>
            <a:ext cx="76787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Computer Organization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4212" y="2860675"/>
            <a:ext cx="7773987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B.Tech. II (CSE)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or </a:t>
            </a: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level - between the high-level languages and the hardware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new hardware architecture comes along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new features to exploit new hardware capabilities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maintain backward compatibility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1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AND Operations</a:t>
            </a:r>
            <a:endParaRPr/>
          </a:p>
        </p:txBody>
      </p:sp>
      <p:sp>
        <p:nvSpPr>
          <p:cNvPr id="939" name="Google Shape;939;p11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mask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some bits, clear others to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$t0, $t1, $t2  # $t0 = $t1 &amp; $t2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$t2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01 1100 0000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1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OR Operations</a:t>
            </a:r>
            <a:endParaRPr/>
          </a:p>
        </p:txBody>
      </p:sp>
      <p:sp>
        <p:nvSpPr>
          <p:cNvPr id="945" name="Google Shape;945;p11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include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some bits to 1, leave others unchanged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$t0, $t1, $t2  # $t0 = $t1 | $t2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$t2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01 1100 0000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01 1100 0000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The Constant Zero</a:t>
            </a:r>
            <a:endParaRPr/>
          </a:p>
        </p:txBody>
      </p:sp>
      <p:sp>
        <p:nvSpPr>
          <p:cNvPr id="951" name="Google Shape;951;p11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register 0 ($zero) is the constant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overwritten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common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move between registers: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$s1 to $t2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$t2, $s1, $zero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1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NOT Operations</a:t>
            </a:r>
            <a:endParaRPr/>
          </a:p>
        </p:txBody>
      </p:sp>
      <p:sp>
        <p:nvSpPr>
          <p:cNvPr id="957" name="Google Shape;957;p11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invert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0 to 1, and 1 to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NOR 3-operand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NOR b == NOT ( a OR b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 $t0, $t1, $zero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0: always read as zero</a:t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= 1111 1111 1111 1111 11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11 1111 1111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17"/>
          <p:cNvSpPr txBox="1"/>
          <p:nvPr/>
        </p:nvSpPr>
        <p:spPr>
          <a:xfrm>
            <a:off x="225425" y="312737"/>
            <a:ext cx="11906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3" name="Google Shape;963;p117"/>
          <p:cNvSpPr txBox="1"/>
          <p:nvPr>
            <p:ph idx="1" type="body"/>
          </p:nvPr>
        </p:nvSpPr>
        <p:spPr>
          <a:xfrm>
            <a:off x="827087" y="1844675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making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the control flow,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change the next instruction to be executed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964" name="Google Shape;964;p11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Conditional Operations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1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conditional instructions</a:t>
            </a:r>
            <a:endParaRPr/>
          </a:p>
        </p:txBody>
      </p:sp>
      <p:sp>
        <p:nvSpPr>
          <p:cNvPr id="970" name="Google Shape;970;p11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to a labeled instruction if a condition is true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continue sequentially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 rs, rt,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(rs == rt) branch to instruction labeled L1;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Bne rs, rt,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(rs != rt) branch to instruction labeled L1;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unconditional jump to instruction labeled L1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1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If Statements</a:t>
            </a:r>
            <a:endParaRPr/>
          </a:p>
        </p:txBody>
      </p:sp>
      <p:sp>
        <p:nvSpPr>
          <p:cNvPr id="976" name="Google Shape;976;p11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(i==j) f = g+h;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f = g-h;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g, … in $s0, $s1, …</a:t>
            </a:r>
            <a:endParaRPr/>
          </a:p>
          <a:p>
            <a:pPr indent="-1968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Bne $s3, $s4, Else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$s0, $s1, $s2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Exit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 Sub $s0, $s1, $s2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 …</a:t>
            </a:r>
            <a:endParaRPr/>
          </a:p>
        </p:txBody>
      </p:sp>
      <p:sp>
        <p:nvSpPr>
          <p:cNvPr id="977" name="Google Shape;977;p119"/>
          <p:cNvSpPr/>
          <p:nvPr/>
        </p:nvSpPr>
        <p:spPr>
          <a:xfrm>
            <a:off x="2916237" y="5949950"/>
            <a:ext cx="4751387" cy="358775"/>
          </a:xfrm>
          <a:prstGeom prst="wedgeRectCallout">
            <a:avLst>
              <a:gd fmla="val -6091" name="adj1"/>
              <a:gd fmla="val -24085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calculates addresses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Loop Statements</a:t>
            </a:r>
            <a:endParaRPr/>
          </a:p>
        </p:txBody>
      </p:sp>
      <p:sp>
        <p:nvSpPr>
          <p:cNvPr id="983" name="Google Shape;983;p12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(with Variable Array Index)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g = g + A[i];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 = i + j;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if ( i != h) goto Loop;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g, h, i and j to the registers $s1, $s2, $s3 and $s4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is an array of 100 elements and its base address is in $s5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2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code to MIPS code</a:t>
            </a:r>
            <a:endParaRPr/>
          </a:p>
        </p:txBody>
      </p:sp>
      <p:sp>
        <p:nvSpPr>
          <p:cNvPr id="989" name="Google Shape;989;p121"/>
          <p:cNvSpPr txBox="1"/>
          <p:nvPr>
            <p:ph idx="1" type="body"/>
          </p:nvPr>
        </p:nvSpPr>
        <p:spPr>
          <a:xfrm>
            <a:off x="912812" y="1905000"/>
            <a:ext cx="68278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g + A[i];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is an array of 100 elements and its base address is in $s3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 and i to the registers $s1 and $s4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2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 </a:t>
            </a:r>
            <a:endParaRPr/>
          </a:p>
        </p:txBody>
      </p:sp>
      <p:sp>
        <p:nvSpPr>
          <p:cNvPr id="995" name="Google Shape;995;p122"/>
          <p:cNvSpPr txBox="1"/>
          <p:nvPr/>
        </p:nvSpPr>
        <p:spPr>
          <a:xfrm>
            <a:off x="611187" y="4292600"/>
            <a:ext cx="770572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$s4, $s4    # $t1 = 2 * 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$t1, $t1      # $t1 = 4 * i</a:t>
            </a:r>
            <a:endParaRPr/>
          </a:p>
        </p:txBody>
      </p:sp>
      <p:sp>
        <p:nvSpPr>
          <p:cNvPr id="996" name="Google Shape;996;p122"/>
          <p:cNvSpPr txBox="1"/>
          <p:nvPr/>
        </p:nvSpPr>
        <p:spPr>
          <a:xfrm>
            <a:off x="539750" y="1844675"/>
            <a:ext cx="8604250" cy="22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 of 100 elements and its base address is in $s3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 and i to the registers $s1 and $s4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A[i] into a temporary register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Byte Addressing, Must multiply i by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i + i = 2i and then 2i + 2i = 4i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pic>
        <p:nvPicPr>
          <p:cNvPr descr="5-01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5468" t="0"/>
          <a:stretch/>
        </p:blipFill>
        <p:spPr>
          <a:xfrm>
            <a:off x="1116012" y="1916112"/>
            <a:ext cx="7683500" cy="35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539750" y="5661025"/>
            <a:ext cx="7561262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ISA-level code is what a compiler outputs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2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 </a:t>
            </a:r>
            <a:endParaRPr/>
          </a:p>
        </p:txBody>
      </p:sp>
      <p:sp>
        <p:nvSpPr>
          <p:cNvPr id="1002" name="Google Shape;1002;p123"/>
          <p:cNvSpPr txBox="1"/>
          <p:nvPr/>
        </p:nvSpPr>
        <p:spPr>
          <a:xfrm>
            <a:off x="539750" y="1844675"/>
            <a:ext cx="8604250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 of 100 elements and its base address is in $s3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 and i to the registers $s1 and $s4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the address of A[i],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add $t1 and the base of A in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add $t1, $t1,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 $t1=address of A[i] (4 * i + $s3)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2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 </a:t>
            </a:r>
            <a:endParaRPr/>
          </a:p>
        </p:txBody>
      </p:sp>
      <p:sp>
        <p:nvSpPr>
          <p:cNvPr id="1008" name="Google Shape;1008;p124"/>
          <p:cNvSpPr txBox="1"/>
          <p:nvPr/>
        </p:nvSpPr>
        <p:spPr>
          <a:xfrm>
            <a:off x="539750" y="1844675"/>
            <a:ext cx="860425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use Load A[i] into a temporary register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lw $t0, 0($t1)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 $t0 = A[i]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Instruction adds A[i] and g, and places the sum in 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add $s1, $s1, $t0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g = g + A[i]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2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</a:t>
            </a:r>
            <a:endParaRPr/>
          </a:p>
        </p:txBody>
      </p:sp>
      <p:sp>
        <p:nvSpPr>
          <p:cNvPr id="1014" name="Google Shape;1014;p12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$s4, $s4    # $t1 = 2 *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$t1, $t1      # $t1 = 4 *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$t1, $s3     #  $t1=address of A[i] (4 * i + $s3)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$t0, 0($t1)		#  $t0 = A[i]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$s1, $s1, $t0	# g = g + A[i]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2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Loop Statements</a:t>
            </a:r>
            <a:endParaRPr/>
          </a:p>
        </p:txBody>
      </p:sp>
      <p:sp>
        <p:nvSpPr>
          <p:cNvPr id="1020" name="Google Shape;1020;p12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5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(with Variable Array Index)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g = g + A[i];      i = i + j;     if ( i != h) goto Loop;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g, h, i and j to the registers $s1, $s2, $s3 and $s4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 of 100 elements and its base address is in $s5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b="0" i="0" sz="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Loop: add $t1, $s3, $s3   # Temp reg $t1 = 2 * i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   # Temp reg $t1 = 4 * i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$s5    # $t1 = address of A[i]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$s1, $s1, $t0    # g = g +A[i]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   # i = i + j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$s3, $s2, Loop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2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While Loop</a:t>
            </a:r>
            <a:endParaRPr/>
          </a:p>
        </p:txBody>
      </p:sp>
      <p:sp>
        <p:nvSpPr>
          <p:cNvPr id="1026" name="Google Shape;1026;p12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(save[i] == 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i = i + j;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in $s3, j in $s4, k in $s5, base address of save in $s6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2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1</a:t>
            </a:r>
            <a:endParaRPr/>
          </a:p>
        </p:txBody>
      </p:sp>
      <p:sp>
        <p:nvSpPr>
          <p:cNvPr id="1032" name="Google Shape;1032;p12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add $t1,$s3,$s3;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$t1,$t1,$t1;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 ,$t1,$s6;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lw $t0,0($t1);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Beq $t0,$s5,here;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here:add $s3,$s3,$s4;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</p:txBody>
      </p:sp>
      <p:pic>
        <p:nvPicPr>
          <p:cNvPr id="1033" name="Google Shape;1033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5464175"/>
            <a:ext cx="144145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2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2</a:t>
            </a:r>
            <a:endParaRPr/>
          </a:p>
        </p:txBody>
      </p:sp>
      <p:sp>
        <p:nvSpPr>
          <p:cNvPr id="1039" name="Google Shape;1039;p12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add $t1,$s3,$s3;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$t1,$t1,$t1;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 ,$t1,$s6;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lw $t0,0($t1);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Beq $t0,$s5,here;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here:add $s3,$s3,$s4;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J while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3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3</a:t>
            </a:r>
            <a:endParaRPr/>
          </a:p>
        </p:txBody>
      </p:sp>
      <p:sp>
        <p:nvSpPr>
          <p:cNvPr id="1045" name="Google Shape;1045;p130"/>
          <p:cNvSpPr txBox="1"/>
          <p:nvPr>
            <p:ph idx="1" type="body"/>
          </p:nvPr>
        </p:nvSpPr>
        <p:spPr>
          <a:xfrm>
            <a:off x="912812" y="1624012"/>
            <a:ext cx="8110537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t1,s3,s3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t1,t1,t1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t0,s4,s4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t0,t0,t0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add t0,t0,s4</a:t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 load s1,0(t1)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bnq s1,s5 exit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add t1,t1,t0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j 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 .....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3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4</a:t>
            </a:r>
            <a:endParaRPr/>
          </a:p>
        </p:txBody>
      </p:sp>
      <p:sp>
        <p:nvSpPr>
          <p:cNvPr id="1051" name="Google Shape;1051;p13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  add $t1,$s3,$s3    // Address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add $t1,$t1,$t1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add $t1,$t1,$s4     // $s4=Base Addr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lw $t0, 0($t1)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Beq $t0, $s5, body // Equality Check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J Exit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body:  add $s3,$s3,$s4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J while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 : 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ISA-level code is what a compiler outputs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writer needs to know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registers are available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instructions are available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Exceptional conditions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ISA includes a specification of the set of opcodes (machine language), the native commands implemented by a particular processor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to programming includes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data types, instructions, registers, addressing modes, memory architecture, interrupt and exception handling, and external I/O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Distinguished from the microarchitecture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 which is the set of processor design techniques used to implement the instruction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with different microarchitectures can share a common instruction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Intel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Pentium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and the </a:t>
            </a:r>
            <a:r>
              <a:rPr b="0" i="0" lang="en-US" sz="2400" u="sng">
                <a:solidFill>
                  <a:schemeClr val="hlink"/>
                </a:solidFill>
                <a:hlinkClick r:id="rId5"/>
              </a:rPr>
              <a:t>AMD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and the AMD </a:t>
            </a:r>
            <a:r>
              <a:rPr b="0" i="0" lang="en-US" sz="2400" u="sng">
                <a:solidFill>
                  <a:schemeClr val="hlink"/>
                </a:solidFill>
                <a:hlinkClick r:id="rId6"/>
              </a:rPr>
              <a:t>Athlon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and the AMD Athlon implement nearly identical versions of the </a:t>
            </a:r>
            <a:r>
              <a:rPr b="0" i="0" lang="en-US" sz="2400" u="sng">
                <a:solidFill>
                  <a:schemeClr val="hlink"/>
                </a:solidFill>
                <a:hlinkClick r:id="rId7"/>
              </a:rPr>
              <a:t>x86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instruction set, but have radically different internal designs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chemeClr val="hlink"/>
                </a:solidFill>
                <a:hlinkClick r:id="rId3"/>
              </a:rPr>
              <a:t>Stored Program Concept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&amp; Execute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put into a special register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in the register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subsequent actions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(=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the next instruction and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 in binary, called machine code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062" y="5429250"/>
            <a:ext cx="64992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Instructions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primitive than higher level languages,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no sophisticated control flow such as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endParaRPr/>
          </a:p>
          <a:p>
            <a:pPr indent="-1790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computers have different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with many aspects in common </a:t>
            </a:r>
            <a:endParaRPr/>
          </a:p>
          <a:p>
            <a:pPr indent="-1790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have very simple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the Implementation Simple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complete collection of instructions that are understood by a CPU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considered as a functional spec for a CPU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CPU in large part is implementing the machine instruction 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is rarely used by humans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numbers / bits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represented by human readable assembly codes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one assembler instruction equals one machine instruction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Elements of an Instruction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code (Op code)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Operand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Operand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the result here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Instruction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have done that, do this...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instruction reference often implicit (sequential execution)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871537" y="854075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(or virtual memory or cache)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address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register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device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forms: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I/O module and device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address in I/O space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Memory-mapped I/O just another memory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912812" y="1905000"/>
            <a:ext cx="22193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284662" y="191611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$s3, $s2, $s1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$s7, $s5, $s6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2916237" y="2565400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5"/>
          <p:cNvSpPr/>
          <p:nvPr/>
        </p:nvSpPr>
        <p:spPr>
          <a:xfrm rot="6360000">
            <a:off x="4787900" y="4221162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563937" y="508476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…0…1..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…0…1..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724525" y="3933825"/>
            <a:ext cx="28082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straight forward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771775" y="2997200"/>
            <a:ext cx="15128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Sample Instruction Format</a:t>
            </a:r>
            <a:endParaRPr/>
          </a:p>
        </p:txBody>
      </p:sp>
      <p:pic>
        <p:nvPicPr>
          <p:cNvPr id="210" name="Google Shape;21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3213100"/>
            <a:ext cx="64992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1619250" y="4000500"/>
            <a:ext cx="1584325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bits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3203575" y="4000500"/>
            <a:ext cx="2447925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bits</a:t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5651500" y="4000500"/>
            <a:ext cx="2376487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bits</a:t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1547812" y="2420937"/>
            <a:ext cx="6408737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bits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Key of ISA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operations are provided??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many? how big?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memory addresses computed?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registers?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do operands reside?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can you add contents of memory to a register?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length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all instructions of the same length?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bits designate for what purpose??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571500" y="862012"/>
            <a:ext cx="8462962" cy="709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Operations  OR Instruction Types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and logical instructions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(main memory)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movement (I/O)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flow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and unconditional branches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and Return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Architecture Types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according to,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 of INTERNAL STORAGE in CPU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and no. of OPERANDS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Architecture Types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CPU</a:t>
            </a: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type of INTERNAL STORAGE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most </a:t>
            </a: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basic differentiation in ISA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tack, Accumulator or Set of registers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Accordingly architectures are named: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Accumulator architecture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architecture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Architecture Types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may be named explicitly or implicitly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architecture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Implicitly on the top of the stack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Accumulator architecture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operand is implicitly the accumulator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General-purpose register architectures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explicit operands—either registers or memory locations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may be accessed directly from memory or may need to be first loaded into temporary storage, depending on the class of instruction and choice of specific instruction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of Register Architecture according to the type of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Load-store or register-register machines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memory reference per ALU instruction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Register-memory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 memory operands per typical ALU instruction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 or more than one memory operand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ISA Architecture Types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C=A+B,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three classes of instruction sets where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A, B and C all belong in Memory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40"/>
          <p:cNvGraphicFramePr/>
          <p:nvPr/>
        </p:nvGraphicFramePr>
        <p:xfrm>
          <a:off x="8572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{4883B822-C613-45C3-BDAF-CEBFED6544FC}</a:tableStyleId>
              </a:tblPr>
              <a:tblGrid>
                <a:gridCol w="1285875"/>
                <a:gridCol w="2000250"/>
                <a:gridCol w="1952625"/>
                <a:gridCol w="2262175"/>
              </a:tblGrid>
              <a:tr h="3698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413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ISA Architecture Types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C=A+B,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three classes of instruction sets where A, B and C all belong in Memory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4" name="Google Shape;264;p41"/>
          <p:cNvGraphicFramePr/>
          <p:nvPr/>
        </p:nvGraphicFramePr>
        <p:xfrm>
          <a:off x="8572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{4883B822-C613-45C3-BDAF-CEBFED6544FC}</a:tableStyleId>
              </a:tblPr>
              <a:tblGrid>
                <a:gridCol w="1285875"/>
                <a:gridCol w="200025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ISA Architecture Types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C=A+B,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three classes of instruction sets where A, B and C all belong in Memory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42"/>
          <p:cNvGraphicFramePr/>
          <p:nvPr/>
        </p:nvGraphicFramePr>
        <p:xfrm>
          <a:off x="8572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{4883B822-C613-45C3-BDAF-CEBFED6544FC}</a:tableStyleId>
              </a:tblPr>
              <a:tblGrid>
                <a:gridCol w="1285875"/>
                <a:gridCol w="200025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12812" y="1905000"/>
            <a:ext cx="22193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284662" y="191611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$s3, $s2, $s1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$s7, $s5, $s6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916237" y="2565400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6"/>
          <p:cNvSpPr/>
          <p:nvPr/>
        </p:nvSpPr>
        <p:spPr>
          <a:xfrm rot="6360000">
            <a:off x="4787900" y="4221162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563937" y="508476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…0…1..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…0…1..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724525" y="3933825"/>
            <a:ext cx="28082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straight forward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771775" y="2997200"/>
            <a:ext cx="15128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23850" y="3860800"/>
            <a:ext cx="22320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Independent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987675" y="3933825"/>
            <a:ext cx="208915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Dependent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6360000">
            <a:off x="1187450" y="3609975"/>
            <a:ext cx="365125" cy="431800"/>
          </a:xfrm>
          <a:prstGeom prst="rightArrow">
            <a:avLst>
              <a:gd fmla="val 108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/>
          <p:nvPr/>
        </p:nvSpPr>
        <p:spPr>
          <a:xfrm rot="6360000">
            <a:off x="4216400" y="3594100"/>
            <a:ext cx="365125" cy="431800"/>
          </a:xfrm>
          <a:prstGeom prst="rightArrow">
            <a:avLst>
              <a:gd fmla="val 10800" name="adj1"/>
              <a:gd fmla="val 50000" name="adj2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6"/>
          <p:cNvSpPr/>
          <p:nvPr/>
        </p:nvSpPr>
        <p:spPr>
          <a:xfrm rot="-6060000">
            <a:off x="4017962" y="4689475"/>
            <a:ext cx="488950" cy="431800"/>
          </a:xfrm>
          <a:prstGeom prst="rightArrow">
            <a:avLst>
              <a:gd fmla="val 12053" name="adj1"/>
              <a:gd fmla="val 2787" name="adj2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900112" y="5157787"/>
            <a:ext cx="2087562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Defines Machine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8340000">
            <a:off x="2519362" y="4681537"/>
            <a:ext cx="912812" cy="444500"/>
          </a:xfrm>
          <a:prstGeom prst="rightArrow">
            <a:avLst>
              <a:gd fmla="val 16338" name="adj1"/>
              <a:gd fmla="val 50000" name="adj2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Register-memory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as part of any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Load-store or register-register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Memory-memory architecture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43"/>
          <p:cNvGraphicFramePr/>
          <p:nvPr/>
        </p:nvGraphicFramePr>
        <p:xfrm>
          <a:off x="857250" y="3786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{4883B822-C613-45C3-BDAF-CEBFED6544FC}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Register-memory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as part of any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Load-store or register-register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only with load and store instructions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Memory-memory architecture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44"/>
          <p:cNvGraphicFramePr/>
          <p:nvPr/>
        </p:nvGraphicFramePr>
        <p:xfrm>
          <a:off x="857250" y="4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{4883B822-C613-45C3-BDAF-CEBFED6544FC}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R1,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R2,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R3, R1, R2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class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Memory-Memory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all operands in 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found in today’s machines</a:t>
            </a:r>
            <a:endParaRPr/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45"/>
          <p:cNvGraphicFramePr/>
          <p:nvPr/>
        </p:nvGraphicFramePr>
        <p:xfrm>
          <a:off x="857250" y="35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{4883B822-C613-45C3-BDAF-CEBFED6544FC}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R1,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R2,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R3, R1, R2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Two classes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Register-memory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as part of any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Load-store or register-register architecture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only with load and store instructions</a:t>
            </a:r>
            <a:endParaRPr/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Utilized in today’s machine</a:t>
            </a:r>
            <a:endParaRPr/>
          </a:p>
        </p:txBody>
      </p:sp>
      <p:graphicFrame>
        <p:nvGraphicFramePr>
          <p:cNvPr id="299" name="Google Shape;299;p46"/>
          <p:cNvGraphicFramePr/>
          <p:nvPr/>
        </p:nvGraphicFramePr>
        <p:xfrm>
          <a:off x="928687" y="4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{4883B822-C613-45C3-BDAF-CEBFED6544FC}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R1,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R2,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R3, R1, R2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Code (A*B)–(C*D)–(E*F) </a:t>
            </a:r>
            <a:endParaRPr/>
          </a:p>
          <a:p>
            <a:pPr indent="-51435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stack architecture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evaluated left to right, unless special operations or swaps of stack positions are done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stack cannot be accessed randomly</a:t>
            </a:r>
            <a:endParaRPr/>
          </a:p>
          <a:p>
            <a:pPr indent="-51435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an accumulator architecture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lots of bus traffic</a:t>
            </a:r>
            <a:endParaRPr/>
          </a:p>
          <a:p>
            <a:pPr indent="-51435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register architecture 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evaluated by multiplying in any order, which may be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efficient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the location of the operands or because of pipelining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 Early Machines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or Accumulator-style architectures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Dedicating components / registers for special uses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number of general-purpose registers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Trying to allocate variables to registers will not be profitable 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ISA-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Load-Store Reg. Architecture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428625" y="1905000"/>
            <a:ext cx="859472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designed after 1980 uses a load-store register arch., the registers are used for variables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 reduce memory traffic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speed up the program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registers are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 improve the code density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bits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needed  to represent  the register than the memory 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easier for a compiler to use and can be used more effectively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other forms of internal storage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ISA-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Load-Store Reg. Architecture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registers are sufficient?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depends on how they are used by the compiler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compilers reserve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registers for expression evaluation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for parameter passing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 to be allocated to hold variables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GPR’s major concern-the no. of operands for a typical arithmetic or logical instruction 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ALU instruction has two or three operands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3-operand instruction format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contains a result and two source operands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2-operand instruction format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operands is both a source and a result for the operation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How many of the operands may be memory addresses in ALU instructions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vary from none to three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Classification of Architectures according to the type of operands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924300" y="1700212"/>
            <a:ext cx="18589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68312" y="5013325"/>
            <a:ext cx="207486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MIPS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995737" y="5118100"/>
            <a:ext cx="18716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227762" y="4857750"/>
            <a:ext cx="23399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7800000">
            <a:off x="1515268" y="3952081"/>
            <a:ext cx="2287587" cy="250825"/>
          </a:xfrm>
          <a:prstGeom prst="rightArrow">
            <a:avLst>
              <a:gd fmla="val 2041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7"/>
          <p:cNvSpPr/>
          <p:nvPr/>
        </p:nvSpPr>
        <p:spPr>
          <a:xfrm rot="4560000">
            <a:off x="3728243" y="4153693"/>
            <a:ext cx="1903412" cy="206375"/>
          </a:xfrm>
          <a:prstGeom prst="rightArrow">
            <a:avLst>
              <a:gd fmla="val 2043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7"/>
          <p:cNvSpPr/>
          <p:nvPr/>
        </p:nvSpPr>
        <p:spPr>
          <a:xfrm rot="2460000">
            <a:off x="5413375" y="3806825"/>
            <a:ext cx="2543175" cy="234950"/>
          </a:xfrm>
          <a:prstGeom prst="rightArrow">
            <a:avLst>
              <a:gd fmla="val 20601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– GPR Architecture</a:t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912812" y="19558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Register-register (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0-Memory + 3-Reg = Total 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fixed-length instruction encoding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code-generation model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take similar numbers of clocks to execute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instruction count than architectures having memory references in instructions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instructions are short and bit encoding may be wasteful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SPARC, MIPS, PowerPC, ALPHA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– GPR Architecture</a:t>
            </a:r>
            <a:endParaRPr/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Register – memory (1- Memory + 1-Reg= Total 2)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can be accessed without loading first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 tends to be easy to encode and yields good density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are not equivalent since a source operand in a binary operation is destroyed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a register number and a memory address in each instruction may restrict the number of registers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Clocks per instruction varies by operand 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Intel 80x86, Motorola 68000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– GPR Architecture</a:t>
            </a:r>
            <a:endParaRPr/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Memory-memory (3-Memory + 0-Reg = Total-3)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compact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waste registers for temporaries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variation in instruction size, especially for three-operand instructions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large variation in work per instruction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accesses create memory bottleneck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VAX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Summary, In general,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with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fewer alternatives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compiler’s task simpler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there are fewer decisions for the compiler to make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with a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wide variety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flexible instruction formats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number of bits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to encode the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machine that uses a small number of bits to encode the program is said to have good instruction density—a smaller number of bits do as much work as a larger number on a different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no. of registers also affects the instruction size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operands are supported?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operand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operand</a:t>
            </a:r>
            <a:endParaRPr/>
          </a:p>
          <a:p>
            <a:pPr indent="-16129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 1, Operand 2, Result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b + c;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ax, bx, cx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a fourth address - next instruction (usually implicit)[not common]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long because 3 or more operands have to be specified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address doubles as operand and result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a +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ax, bx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length of instruction over 3-address format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some extra work by processor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storage to hold some results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Operand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second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a register (accumulator)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on early machines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some Intel x86 instructions with implied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ax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idiv ebx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(zero) Operand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addresses implicit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stack- X87 example c = a + b: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b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fadd      //a+b, pop stack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and pop 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reduce to 3 instructions: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faddp c ; //add and pop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871537" y="1039812"/>
            <a:ext cx="8162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Computation of Y = (a-b) / (c + (d * e))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Operands instructions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Operandsinstructions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Operand instructions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924300" y="1700212"/>
            <a:ext cx="18589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68312" y="4857750"/>
            <a:ext cx="20748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MIPS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563937" y="5118100"/>
            <a:ext cx="23034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 Assembly Code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227762" y="4857750"/>
            <a:ext cx="23399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Assembly Code 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rot="7800000">
            <a:off x="1515268" y="3952081"/>
            <a:ext cx="2287587" cy="250825"/>
          </a:xfrm>
          <a:prstGeom prst="rightArrow">
            <a:avLst>
              <a:gd fmla="val 2041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0" y="3573462"/>
            <a:ext cx="20161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Instruction Set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4560000">
            <a:off x="3368675" y="4154487"/>
            <a:ext cx="1903412" cy="204787"/>
          </a:xfrm>
          <a:prstGeom prst="rightArrow">
            <a:avLst>
              <a:gd fmla="val 2043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284662" y="3644900"/>
            <a:ext cx="20161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2460000">
            <a:off x="5413375" y="3806825"/>
            <a:ext cx="2543175" cy="234950"/>
          </a:xfrm>
          <a:prstGeom prst="rightArrow">
            <a:avLst>
              <a:gd fmla="val 20601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804025" y="3357562"/>
            <a:ext cx="2339975" cy="130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871537" y="1039812"/>
            <a:ext cx="8162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Computation of Y = (a-b) / (c + (d * e))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Operands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y,a,b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t,d,e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t,t,c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y,y,t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Operands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y,a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y,b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t,d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t,e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t,c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y,t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871537" y="1039812"/>
            <a:ext cx="8162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Computation of Y = (a-b) / (c + (d * e))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Operand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871537" y="854075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How Many Operands?</a:t>
            </a:r>
            <a:endParaRPr/>
          </a:p>
        </p:txBody>
      </p:sp>
      <p:sp>
        <p:nvSpPr>
          <p:cNvPr id="413" name="Google Shape;413;p6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complex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registers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Inter-register operations are quicker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instructions per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complexity in processor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complex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address format however limits you to one register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instructions per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complexity in processor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fetch/execution of instructions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419" name="Google Shape;419;p66"/>
          <p:cNvSpPr txBox="1"/>
          <p:nvPr>
            <p:ph idx="1" type="body"/>
          </p:nvPr>
        </p:nvSpPr>
        <p:spPr>
          <a:xfrm>
            <a:off x="11430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Viewed as a large single-dimension array with access by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memory address is an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the memory array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views of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✹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Addressing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 points to a byte of memory, and that the unit of memory accessed by a load/store is a byte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✹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Addressing</a:t>
            </a:r>
            <a:endParaRPr/>
          </a:p>
          <a:p>
            <a:pPr indent="-266700" lvl="0" marL="342900" rtl="0" algn="l"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66"/>
          <p:cNvGrpSpPr/>
          <p:nvPr/>
        </p:nvGrpSpPr>
        <p:grpSpPr>
          <a:xfrm>
            <a:off x="5435600" y="3789362"/>
            <a:ext cx="1722437" cy="2751137"/>
            <a:chOff x="1296" y="2496"/>
            <a:chExt cx="1045" cy="1733"/>
          </a:xfrm>
        </p:grpSpPr>
        <p:sp>
          <p:nvSpPr>
            <p:cNvPr id="421" name="Google Shape;421;p66"/>
            <p:cNvSpPr txBox="1"/>
            <p:nvPr/>
          </p:nvSpPr>
          <p:spPr>
            <a:xfrm>
              <a:off x="1440" y="2496"/>
              <a:ext cx="710" cy="14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422" name="Google Shape;422;p66"/>
            <p:cNvCxnSpPr/>
            <p:nvPr/>
          </p:nvCxnSpPr>
          <p:spPr>
            <a:xfrm>
              <a:off x="1440" y="3744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66"/>
            <p:cNvCxnSpPr/>
            <p:nvPr/>
          </p:nvCxnSpPr>
          <p:spPr>
            <a:xfrm>
              <a:off x="1440" y="3120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66"/>
            <p:cNvCxnSpPr/>
            <p:nvPr/>
          </p:nvCxnSpPr>
          <p:spPr>
            <a:xfrm>
              <a:off x="1440" y="3360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66"/>
            <p:cNvCxnSpPr/>
            <p:nvPr/>
          </p:nvCxnSpPr>
          <p:spPr>
            <a:xfrm>
              <a:off x="1440" y="2880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66"/>
            <p:cNvCxnSpPr/>
            <p:nvPr/>
          </p:nvCxnSpPr>
          <p:spPr>
            <a:xfrm>
              <a:off x="1429" y="2704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66"/>
            <p:cNvCxnSpPr/>
            <p:nvPr/>
          </p:nvCxnSpPr>
          <p:spPr>
            <a:xfrm>
              <a:off x="1440" y="3552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8" name="Google Shape;428;p66"/>
            <p:cNvSpPr txBox="1"/>
            <p:nvPr/>
          </p:nvSpPr>
          <p:spPr>
            <a:xfrm>
              <a:off x="1296" y="2496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29" name="Google Shape;429;p66"/>
            <p:cNvSpPr txBox="1"/>
            <p:nvPr/>
          </p:nvSpPr>
          <p:spPr>
            <a:xfrm>
              <a:off x="1296" y="2688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30" name="Google Shape;430;p66"/>
            <p:cNvSpPr txBox="1"/>
            <p:nvPr/>
          </p:nvSpPr>
          <p:spPr>
            <a:xfrm>
              <a:off x="1296" y="2928"/>
              <a:ext cx="316" cy="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31" name="Google Shape;431;p66"/>
            <p:cNvSpPr txBox="1"/>
            <p:nvPr/>
          </p:nvSpPr>
          <p:spPr>
            <a:xfrm>
              <a:off x="1296" y="3168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32" name="Google Shape;432;p66"/>
            <p:cNvSpPr txBox="1"/>
            <p:nvPr/>
          </p:nvSpPr>
          <p:spPr>
            <a:xfrm>
              <a:off x="1296" y="3360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33" name="Google Shape;433;p66"/>
            <p:cNvSpPr txBox="1"/>
            <p:nvPr/>
          </p:nvSpPr>
          <p:spPr>
            <a:xfrm>
              <a:off x="1296" y="3552"/>
              <a:ext cx="31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34" name="Google Shape;434;p66"/>
            <p:cNvSpPr txBox="1"/>
            <p:nvPr/>
          </p:nvSpPr>
          <p:spPr>
            <a:xfrm>
              <a:off x="1296" y="3744"/>
              <a:ext cx="316" cy="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35" name="Google Shape;435;p66"/>
            <p:cNvSpPr txBox="1"/>
            <p:nvPr/>
          </p:nvSpPr>
          <p:spPr>
            <a:xfrm>
              <a:off x="1680" y="3984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436" name="Google Shape;436;p66"/>
            <p:cNvSpPr txBox="1"/>
            <p:nvPr/>
          </p:nvSpPr>
          <p:spPr>
            <a:xfrm>
              <a:off x="1536" y="2736"/>
              <a:ext cx="805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37" name="Google Shape;437;p66"/>
            <p:cNvSpPr txBox="1"/>
            <p:nvPr/>
          </p:nvSpPr>
          <p:spPr>
            <a:xfrm>
              <a:off x="1536" y="3792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38" name="Google Shape;438;p66"/>
            <p:cNvSpPr txBox="1"/>
            <p:nvPr/>
          </p:nvSpPr>
          <p:spPr>
            <a:xfrm>
              <a:off x="1536" y="3600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39" name="Google Shape;439;p66"/>
            <p:cNvSpPr txBox="1"/>
            <p:nvPr/>
          </p:nvSpPr>
          <p:spPr>
            <a:xfrm>
              <a:off x="1536" y="2928"/>
              <a:ext cx="805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40" name="Google Shape;440;p66"/>
            <p:cNvSpPr txBox="1"/>
            <p:nvPr/>
          </p:nvSpPr>
          <p:spPr>
            <a:xfrm flipH="1">
              <a:off x="1536" y="2544"/>
              <a:ext cx="587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41" name="Google Shape;441;p66"/>
            <p:cNvSpPr txBox="1"/>
            <p:nvPr/>
          </p:nvSpPr>
          <p:spPr>
            <a:xfrm>
              <a:off x="1536" y="3168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42" name="Google Shape;442;p66"/>
            <p:cNvSpPr txBox="1"/>
            <p:nvPr/>
          </p:nvSpPr>
          <p:spPr>
            <a:xfrm>
              <a:off x="1536" y="3360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bytes (8 bits) and words (32 bits) can be accessed for 4 GB Memory?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bytes with byte addresses from 0 to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words with byte addresses 0, 4, 8, ...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are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</a:t>
            </a:r>
            <a:endParaRPr/>
          </a:p>
        </p:txBody>
      </p:sp>
      <p:sp>
        <p:nvSpPr>
          <p:cNvPr id="448" name="Google Shape;448;p6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8"/>
          <p:cNvSpPr txBox="1"/>
          <p:nvPr>
            <p:ph type="title"/>
          </p:nvPr>
        </p:nvSpPr>
        <p:spPr>
          <a:xfrm>
            <a:off x="858837" y="862012"/>
            <a:ext cx="81756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pic>
        <p:nvPicPr>
          <p:cNvPr descr="5-02" id="454" name="Google Shape;45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3429000"/>
            <a:ext cx="7848600" cy="22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8"/>
          <p:cNvSpPr txBox="1"/>
          <p:nvPr>
            <p:ph idx="1" type="body"/>
          </p:nvPr>
        </p:nvSpPr>
        <p:spPr>
          <a:xfrm>
            <a:off x="1020762" y="1916112"/>
            <a:ext cx="81232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Word alignment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Memories operate more efficiently this way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8-byte (64-bit) words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461" name="Google Shape;461;p6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 in a word can be numbered in two ways: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Endian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Most-significant byte at least address of a word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is Big Endian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 Endian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Least-significant byte at least address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Is Little Endian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467" name="Google Shape;467;p70"/>
          <p:cNvSpPr txBox="1"/>
          <p:nvPr>
            <p:ph idx="1" type="body"/>
          </p:nvPr>
        </p:nvSpPr>
        <p:spPr>
          <a:xfrm>
            <a:off x="684212" y="1905000"/>
            <a:ext cx="83391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Store the number 12 in 32 bits</a:t>
            </a:r>
            <a:endParaRPr/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will be 28 zeroes and then 1100</a:t>
            </a:r>
            <a:endParaRPr/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(MSB) 00000000 00000000 00000000 00001100 (LSB)</a:t>
            </a:r>
            <a:endParaRPr/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468" name="Google Shape;468;p70"/>
          <p:cNvSpPr txBox="1"/>
          <p:nvPr/>
        </p:nvSpPr>
        <p:spPr>
          <a:xfrm>
            <a:off x="1042987" y="3933825"/>
            <a:ext cx="1871662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	 0: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1: 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2: 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3: </a:t>
            </a:r>
            <a:endParaRPr/>
          </a:p>
        </p:txBody>
      </p:sp>
      <p:sp>
        <p:nvSpPr>
          <p:cNvPr id="469" name="Google Shape;469;p70"/>
          <p:cNvSpPr txBox="1"/>
          <p:nvPr/>
        </p:nvSpPr>
        <p:spPr>
          <a:xfrm>
            <a:off x="1546225" y="5302250"/>
            <a:ext cx="59769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big-endian system   1100 is in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3</a:t>
            </a:r>
            <a:endParaRPr/>
          </a:p>
          <a:p>
            <a:pPr indent="0" lvl="1" marL="1174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little-endian system 1100 is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0</a:t>
            </a:r>
            <a:endParaRPr/>
          </a:p>
        </p:txBody>
      </p:sp>
      <p:sp>
        <p:nvSpPr>
          <p:cNvPr id="470" name="Google Shape;470;p70"/>
          <p:cNvSpPr txBox="1"/>
          <p:nvPr/>
        </p:nvSpPr>
        <p:spPr>
          <a:xfrm>
            <a:off x="3346450" y="3429000"/>
            <a:ext cx="1873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Big-endian</a:t>
            </a:r>
            <a:endParaRPr/>
          </a:p>
        </p:txBody>
      </p:sp>
      <p:sp>
        <p:nvSpPr>
          <p:cNvPr id="471" name="Google Shape;471;p70"/>
          <p:cNvSpPr txBox="1"/>
          <p:nvPr/>
        </p:nvSpPr>
        <p:spPr>
          <a:xfrm>
            <a:off x="3130550" y="3933825"/>
            <a:ext cx="19431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0000 1100</a:t>
            </a:r>
            <a:endParaRPr/>
          </a:p>
        </p:txBody>
      </p:sp>
      <p:sp>
        <p:nvSpPr>
          <p:cNvPr id="472" name="Google Shape;472;p70"/>
          <p:cNvSpPr txBox="1"/>
          <p:nvPr/>
        </p:nvSpPr>
        <p:spPr>
          <a:xfrm>
            <a:off x="5435600" y="3933825"/>
            <a:ext cx="19431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0000 1100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</p:txBody>
      </p:sp>
      <p:sp>
        <p:nvSpPr>
          <p:cNvPr id="473" name="Google Shape;473;p70"/>
          <p:cNvSpPr txBox="1"/>
          <p:nvPr/>
        </p:nvSpPr>
        <p:spPr>
          <a:xfrm>
            <a:off x="5578475" y="3429000"/>
            <a:ext cx="23050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Little-endian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479" name="Google Shape;479;p7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ISA’s: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Digital’s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(1977)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Intel’s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(1978), but successful (IBM 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focus of text, used in assorted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used in Mac’s, IBM supercomputers, ...</a:t>
            </a:r>
            <a:endParaRPr/>
          </a:p>
          <a:p>
            <a:pPr indent="-1968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VAX and x86 are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(“Complex Instruction Set Computers”)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in 70’s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and PowerPC are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(“Reduced Instruction Set Computers”)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all machines of 80’s and 90’s are RISC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VAX’s successor, the DEC Alpha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RISC vs. CISC</a:t>
            </a:r>
            <a:endParaRPr/>
          </a:p>
        </p:txBody>
      </p:sp>
      <p:sp>
        <p:nvSpPr>
          <p:cNvPr id="485" name="Google Shape;485;p72"/>
          <p:cNvSpPr txBox="1"/>
          <p:nvPr>
            <p:ph idx="1" type="body"/>
          </p:nvPr>
        </p:nvSpPr>
        <p:spPr>
          <a:xfrm>
            <a:off x="900112" y="2060575"/>
            <a:ext cx="3841750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7" lvl="0" marL="11588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Instructions in Instruction set of processor are simple and few in number</a:t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Instructions to access memory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only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Instruction length - Fixed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Addressing modes - Few 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Complexity in compiler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Achieves shorten execution time by reducing the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cycles per instruction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 simple instructions take less time to interpret)</a:t>
            </a:r>
            <a:endParaRPr/>
          </a:p>
        </p:txBody>
      </p:sp>
      <p:sp>
        <p:nvSpPr>
          <p:cNvPr id="486" name="Google Shape;486;p72"/>
          <p:cNvSpPr txBox="1"/>
          <p:nvPr/>
        </p:nvSpPr>
        <p:spPr>
          <a:xfrm>
            <a:off x="4741862" y="2012950"/>
            <a:ext cx="3816350" cy="407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Many complex instructions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Instructions to access memory -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instructions can access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 length -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Addressing modes - Many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Complexity in microcode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Achieves shorten execution time by reducing the number of instructions per program</a:t>
            </a:r>
            <a:endParaRPr/>
          </a:p>
        </p:txBody>
      </p:sp>
      <p:sp>
        <p:nvSpPr>
          <p:cNvPr id="487" name="Google Shape;487;p72"/>
          <p:cNvSpPr txBox="1"/>
          <p:nvPr/>
        </p:nvSpPr>
        <p:spPr>
          <a:xfrm>
            <a:off x="2008187" y="6253162"/>
            <a:ext cx="6550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many more as discussed in class…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755650" y="2060575"/>
            <a:ext cx="4032250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$s3, $s2, $s1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$s7, $s5, $s6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356100" y="2276475"/>
            <a:ext cx="49323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Instruction set is the interface between hardware and software 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835150" y="3933825"/>
            <a:ext cx="62658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Instruction Set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•Central part of any system design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•Allows abstraction, independence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3"/>
          <p:cNvSpPr txBox="1"/>
          <p:nvPr>
            <p:ph type="title"/>
          </p:nvPr>
        </p:nvSpPr>
        <p:spPr>
          <a:xfrm>
            <a:off x="395287" y="4048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Example for RISC vs. CISC</a:t>
            </a:r>
            <a:endParaRPr/>
          </a:p>
        </p:txBody>
      </p:sp>
      <p:sp>
        <p:nvSpPr>
          <p:cNvPr id="493" name="Google Shape;493;p73"/>
          <p:cNvSpPr txBox="1"/>
          <p:nvPr>
            <p:ph idx="1" type="body"/>
          </p:nvPr>
        </p:nvSpPr>
        <p:spPr>
          <a:xfrm>
            <a:off x="395287" y="3716337"/>
            <a:ext cx="814705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clock cycles for the CISC version might be: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 movs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 + (1 mul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cycles)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32 cycles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clock cycles for RISC version is: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 movs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 + (5 adds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 + (5 loops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13 cycles</a:t>
            </a:r>
            <a:endParaRPr/>
          </a:p>
        </p:txBody>
      </p:sp>
      <p:sp>
        <p:nvSpPr>
          <p:cNvPr id="494" name="Google Shape;494;p73"/>
          <p:cNvSpPr txBox="1"/>
          <p:nvPr/>
        </p:nvSpPr>
        <p:spPr>
          <a:xfrm>
            <a:off x="395287" y="1843087"/>
            <a:ext cx="1008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CISC: </a:t>
            </a:r>
            <a:endParaRPr/>
          </a:p>
        </p:txBody>
      </p:sp>
      <p:sp>
        <p:nvSpPr>
          <p:cNvPr id="495" name="Google Shape;495;p73"/>
          <p:cNvSpPr txBox="1"/>
          <p:nvPr/>
        </p:nvSpPr>
        <p:spPr>
          <a:xfrm>
            <a:off x="1331912" y="1771650"/>
            <a:ext cx="1584325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ax,10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bx,5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bx, ax</a:t>
            </a:r>
            <a:endParaRPr/>
          </a:p>
        </p:txBody>
      </p:sp>
      <p:sp>
        <p:nvSpPr>
          <p:cNvPr id="496" name="Google Shape;496;p73"/>
          <p:cNvSpPr txBox="1"/>
          <p:nvPr/>
        </p:nvSpPr>
        <p:spPr>
          <a:xfrm>
            <a:off x="5292725" y="1700212"/>
            <a:ext cx="215900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ax,0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bx,10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cx,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Begin: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ax,bx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begin</a:t>
            </a:r>
            <a:endParaRPr/>
          </a:p>
        </p:txBody>
      </p:sp>
      <p:sp>
        <p:nvSpPr>
          <p:cNvPr id="497" name="Google Shape;497;p73"/>
          <p:cNvSpPr txBox="1"/>
          <p:nvPr/>
        </p:nvSpPr>
        <p:spPr>
          <a:xfrm>
            <a:off x="4356100" y="1843087"/>
            <a:ext cx="1008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RISC: </a:t>
            </a:r>
            <a:endParaRPr/>
          </a:p>
        </p:txBody>
      </p:sp>
      <p:sp>
        <p:nvSpPr>
          <p:cNvPr id="498" name="Google Shape;498;p73"/>
          <p:cNvSpPr txBox="1"/>
          <p:nvPr/>
        </p:nvSpPr>
        <p:spPr>
          <a:xfrm>
            <a:off x="468312" y="1268412"/>
            <a:ext cx="32400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504" name="Google Shape;504;p7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Maximize performance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cost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design time</a:t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rtl="0" algn="l"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The MIPS</a:t>
            </a:r>
            <a:endParaRPr/>
          </a:p>
        </p:txBody>
      </p:sp>
      <p:sp>
        <p:nvSpPr>
          <p:cNvPr id="510" name="Google Shape;510;p7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icroprocessor without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nterlocked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ipeline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 instruction set architecture (ISA)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share of embedded core market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in consumer electronics, network / storage equipment, cameras, printers,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of many modern ISAs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6"/>
          <p:cNvSpPr txBox="1"/>
          <p:nvPr>
            <p:ph type="title"/>
          </p:nvPr>
        </p:nvSpPr>
        <p:spPr>
          <a:xfrm>
            <a:off x="871537" y="312737"/>
            <a:ext cx="8162925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Instruction Set</a:t>
            </a:r>
            <a:endParaRPr/>
          </a:p>
        </p:txBody>
      </p:sp>
      <p:sp>
        <p:nvSpPr>
          <p:cNvPr id="516" name="Google Shape;516;p7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should be considered?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(MIPS Arithmetic)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Operations (MIPS Arithmetic)</a:t>
            </a:r>
            <a:endParaRPr/>
          </a:p>
        </p:txBody>
      </p:sp>
      <p:sp>
        <p:nvSpPr>
          <p:cNvPr id="522" name="Google Shape;522;p7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 + D + 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F = (G + H) – (I + J)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   G = H + A[8];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Operations (MIPS Arithmetic)</a:t>
            </a:r>
            <a:endParaRPr/>
          </a:p>
        </p:txBody>
      </p:sp>
      <p:sp>
        <p:nvSpPr>
          <p:cNvPr id="528" name="Google Shape;528;p7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MIPS arithmetic instructions have 3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 order is fixed (e.g., destination first)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Add A, B, C 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34" name="Google Shape;534;p7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 + D + E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A, B,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A, A, 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A, A, 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40" name="Google Shape;540;p8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F = (G + H) – (I + J) 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F, G, 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F, I, J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46" name="Google Shape;546;p8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F = (G + H) – (I + J) 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 //Use of temporary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$t0, G, 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I, J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F, $t0, $t1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52" name="Google Shape;552;p8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favors regularity.  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Regularity makes implementation simpler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enables higher performance at lower cost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days, new computer having its own new set of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 to allow backward compatibility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</p:txBody>
      </p:sp>
      <p:sp>
        <p:nvSpPr>
          <p:cNvPr id="558" name="Google Shape;558;p8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use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a 32 × 32-bit register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frequently accessed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data called a “word”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Registers and Memory</a:t>
            </a:r>
            <a:endParaRPr/>
          </a:p>
        </p:txBody>
      </p:sp>
      <p:pic>
        <p:nvPicPr>
          <p:cNvPr id="564" name="Google Shape;56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205037"/>
            <a:ext cx="7597775" cy="38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</p:txBody>
      </p:sp>
      <p:sp>
        <p:nvSpPr>
          <p:cNvPr id="570" name="Google Shape;570;p8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use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a 32 × 32-bit register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frequently accessed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data called a “word”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names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$t0, $t1, …, $t9 for temporary values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$s0, $s1, …, $s7 for saved variables // C variables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</p:txBody>
      </p:sp>
      <p:sp>
        <p:nvSpPr>
          <p:cNvPr id="576" name="Google Shape;576;p8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32 Registers?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is faster.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signals have to travel further on a physically larger chip increasing clock cycle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is also cheaper!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 Operand</a:t>
            </a:r>
            <a:endParaRPr/>
          </a:p>
        </p:txBody>
      </p:sp>
      <p:sp>
        <p:nvSpPr>
          <p:cNvPr id="582" name="Google Shape;582;p8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= (g + h) - (i + j);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…, j in $s0, …, $s4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$t0, $s1, $s2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$s3, $s4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$s0, $t0, $t1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 Operand</a:t>
            </a:r>
            <a:endParaRPr/>
          </a:p>
        </p:txBody>
      </p:sp>
      <p:sp>
        <p:nvSpPr>
          <p:cNvPr id="588" name="Google Shape;588;p8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operands must be in registers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only 32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associates variables with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programs with lots of variables (arrays, etc.)?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Memory Operands</a:t>
            </a:r>
            <a:endParaRPr/>
          </a:p>
        </p:txBody>
      </p:sp>
      <p:sp>
        <p:nvSpPr>
          <p:cNvPr id="594" name="Google Shape;594;p8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used for composite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Arrays, structures, dynamic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apply arithmetic operations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values from memory into registers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result from register to memory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Registers and Memory</a:t>
            </a:r>
            <a:endParaRPr/>
          </a:p>
        </p:txBody>
      </p:sp>
      <p:pic>
        <p:nvPicPr>
          <p:cNvPr id="600" name="Google Shape;60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205037"/>
            <a:ext cx="7597775" cy="38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Memory Organization</a:t>
            </a:r>
            <a:endParaRPr/>
          </a:p>
        </p:txBody>
      </p:sp>
      <p:sp>
        <p:nvSpPr>
          <p:cNvPr id="606" name="Google Shape;606;p9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is byte addressed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address identifies an 8-bit byte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word is 32 bits or 4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must be a multiple of 4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are aligned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 Big-Endian Ordering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612" name="Google Shape;612;p92"/>
          <p:cNvSpPr txBox="1"/>
          <p:nvPr>
            <p:ph idx="1" type="body"/>
          </p:nvPr>
        </p:nvSpPr>
        <p:spPr>
          <a:xfrm>
            <a:off x="4500562" y="2420937"/>
            <a:ext cx="4032250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$s2 + $s3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$s2 – $s3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Memory[$s2+100]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Memory[$s2+100]= $s1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13" name="Google Shape;613;p92"/>
          <p:cNvSpPr txBox="1"/>
          <p:nvPr/>
        </p:nvSpPr>
        <p:spPr>
          <a:xfrm>
            <a:off x="1042987" y="2420937"/>
            <a:ext cx="3398837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$s1, $s2,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$s1, $s2,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$s1, 100($s2)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$s1, 100($s2)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of ISA using MIPS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Addressing modes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R Type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4"/>
          <p:cNvSpPr txBox="1"/>
          <p:nvPr>
            <p:ph type="ctrTitle"/>
          </p:nvPr>
        </p:nvSpPr>
        <p:spPr>
          <a:xfrm>
            <a:off x="611187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 - Register</a:t>
            </a:r>
            <a:endParaRPr/>
          </a:p>
        </p:txBody>
      </p:sp>
      <p:pic>
        <p:nvPicPr>
          <p:cNvPr id="624" name="Google Shape;62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1527175"/>
            <a:ext cx="8396287" cy="3843337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94"/>
          <p:cNvSpPr txBox="1"/>
          <p:nvPr/>
        </p:nvSpPr>
        <p:spPr>
          <a:xfrm>
            <a:off x="533400" y="5491162"/>
            <a:ext cx="78803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1, called $at, is reserved for the assembler; registers 26-27,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$k0 and $k1 are reserved for the operating system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79" lvl="1" marL="4572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 5 bits to select one register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R Type</a:t>
            </a:r>
            <a:endParaRPr/>
          </a:p>
        </p:txBody>
      </p:sp>
      <p:sp>
        <p:nvSpPr>
          <p:cNvPr id="631" name="Google Shape;631;p95"/>
          <p:cNvSpPr txBox="1"/>
          <p:nvPr/>
        </p:nvSpPr>
        <p:spPr>
          <a:xfrm>
            <a:off x="900112" y="1916112"/>
            <a:ext cx="7127875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and Operand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 Registers Operands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15 bits for Register Operands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Opcode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R Type</a:t>
            </a:r>
            <a:endParaRPr/>
          </a:p>
        </p:txBody>
      </p:sp>
      <p:grpSp>
        <p:nvGrpSpPr>
          <p:cNvPr id="637" name="Google Shape;637;p96"/>
          <p:cNvGrpSpPr/>
          <p:nvPr/>
        </p:nvGrpSpPr>
        <p:grpSpPr>
          <a:xfrm>
            <a:off x="1658937" y="2263775"/>
            <a:ext cx="6088062" cy="339725"/>
            <a:chOff x="848" y="1622"/>
            <a:chExt cx="3835" cy="214"/>
          </a:xfrm>
        </p:grpSpPr>
        <p:sp>
          <p:nvSpPr>
            <p:cNvPr id="638" name="Google Shape;638;p96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39" name="Google Shape;639;p96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0" name="Google Shape;640;p96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1" name="Google Shape;641;p96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2" name="Google Shape;642;p96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3" name="Google Shape;643;p96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44" name="Google Shape;644;p96"/>
          <p:cNvSpPr txBox="1"/>
          <p:nvPr/>
        </p:nvSpPr>
        <p:spPr>
          <a:xfrm>
            <a:off x="1258887" y="2205037"/>
            <a:ext cx="6388100" cy="614362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rd	shamt	 funct</a:t>
            </a:r>
            <a:endParaRPr/>
          </a:p>
        </p:txBody>
      </p:sp>
      <p:sp>
        <p:nvSpPr>
          <p:cNvPr id="645" name="Google Shape;645;p96"/>
          <p:cNvSpPr txBox="1"/>
          <p:nvPr/>
        </p:nvSpPr>
        <p:spPr>
          <a:xfrm>
            <a:off x="1690687" y="2809875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646" name="Google Shape;646;p96"/>
          <p:cNvSpPr txBox="1"/>
          <p:nvPr/>
        </p:nvSpPr>
        <p:spPr>
          <a:xfrm>
            <a:off x="2833687" y="2809875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47" name="Google Shape;647;p96"/>
          <p:cNvSpPr txBox="1"/>
          <p:nvPr/>
        </p:nvSpPr>
        <p:spPr>
          <a:xfrm>
            <a:off x="3779837" y="2809875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48" name="Google Shape;648;p96"/>
          <p:cNvSpPr txBox="1"/>
          <p:nvPr/>
        </p:nvSpPr>
        <p:spPr>
          <a:xfrm>
            <a:off x="4859337" y="2825750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destin-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49" name="Google Shape;649;p96"/>
          <p:cNvSpPr txBox="1"/>
          <p:nvPr/>
        </p:nvSpPr>
        <p:spPr>
          <a:xfrm>
            <a:off x="5722937" y="2852737"/>
            <a:ext cx="10763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sp>
        <p:nvSpPr>
          <p:cNvPr id="650" name="Google Shape;650;p96"/>
          <p:cNvSpPr txBox="1"/>
          <p:nvPr/>
        </p:nvSpPr>
        <p:spPr>
          <a:xfrm>
            <a:off x="6659562" y="2825750"/>
            <a:ext cx="17287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function field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selects variant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of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 opcode</a:t>
            </a:r>
            <a:endParaRPr/>
          </a:p>
        </p:txBody>
      </p:sp>
      <p:sp>
        <p:nvSpPr>
          <p:cNvPr id="651" name="Google Shape;651;p96"/>
          <p:cNvSpPr txBox="1"/>
          <p:nvPr/>
        </p:nvSpPr>
        <p:spPr>
          <a:xfrm>
            <a:off x="1763712" y="4005262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5 bits        5 bits          6 bits</a:t>
            </a:r>
            <a:endParaRPr/>
          </a:p>
        </p:txBody>
      </p:sp>
      <p:grpSp>
        <p:nvGrpSpPr>
          <p:cNvPr id="652" name="Google Shape;652;p96"/>
          <p:cNvGrpSpPr/>
          <p:nvPr/>
        </p:nvGrpSpPr>
        <p:grpSpPr>
          <a:xfrm>
            <a:off x="1619250" y="4000500"/>
            <a:ext cx="6088062" cy="339725"/>
            <a:chOff x="848" y="1622"/>
            <a:chExt cx="3835" cy="214"/>
          </a:xfrm>
        </p:grpSpPr>
        <p:sp>
          <p:nvSpPr>
            <p:cNvPr id="653" name="Google Shape;653;p96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4" name="Google Shape;654;p96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5" name="Google Shape;655;p96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6" name="Google Shape;656;p96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7" name="Google Shape;657;p96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8" name="Google Shape;658;p96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 Type Format Example</a:t>
            </a:r>
            <a:endParaRPr/>
          </a:p>
        </p:txBody>
      </p:sp>
      <p:grpSp>
        <p:nvGrpSpPr>
          <p:cNvPr id="664" name="Google Shape;664;p97"/>
          <p:cNvGrpSpPr/>
          <p:nvPr/>
        </p:nvGrpSpPr>
        <p:grpSpPr>
          <a:xfrm>
            <a:off x="1443037" y="1758950"/>
            <a:ext cx="6107112" cy="319087"/>
            <a:chOff x="848" y="1622"/>
            <a:chExt cx="3835" cy="214"/>
          </a:xfrm>
        </p:grpSpPr>
        <p:sp>
          <p:nvSpPr>
            <p:cNvPr id="665" name="Google Shape;665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6" name="Google Shape;666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7" name="Google Shape;667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8" name="Google Shape;668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9" name="Google Shape;669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0" name="Google Shape;670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71" name="Google Shape;671;p97"/>
          <p:cNvSpPr txBox="1"/>
          <p:nvPr/>
        </p:nvSpPr>
        <p:spPr>
          <a:xfrm>
            <a:off x="1042987" y="1700212"/>
            <a:ext cx="64087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rd	shamt	 funct</a:t>
            </a:r>
            <a:endParaRPr/>
          </a:p>
        </p:txBody>
      </p:sp>
      <p:sp>
        <p:nvSpPr>
          <p:cNvPr id="672" name="Google Shape;672;p97"/>
          <p:cNvSpPr txBox="1"/>
          <p:nvPr/>
        </p:nvSpPr>
        <p:spPr>
          <a:xfrm>
            <a:off x="1476375" y="2090737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673" name="Google Shape;673;p97"/>
          <p:cNvSpPr txBox="1"/>
          <p:nvPr/>
        </p:nvSpPr>
        <p:spPr>
          <a:xfrm>
            <a:off x="2619375" y="2090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74" name="Google Shape;674;p97"/>
          <p:cNvSpPr txBox="1"/>
          <p:nvPr/>
        </p:nvSpPr>
        <p:spPr>
          <a:xfrm>
            <a:off x="3565525" y="2090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75" name="Google Shape;675;p97"/>
          <p:cNvSpPr txBox="1"/>
          <p:nvPr/>
        </p:nvSpPr>
        <p:spPr>
          <a:xfrm>
            <a:off x="4645025" y="2106612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destin-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76" name="Google Shape;676;p97"/>
          <p:cNvSpPr txBox="1"/>
          <p:nvPr/>
        </p:nvSpPr>
        <p:spPr>
          <a:xfrm>
            <a:off x="5508625" y="2133600"/>
            <a:ext cx="10763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sp>
        <p:nvSpPr>
          <p:cNvPr id="677" name="Google Shape;677;p97"/>
          <p:cNvSpPr txBox="1"/>
          <p:nvPr/>
        </p:nvSpPr>
        <p:spPr>
          <a:xfrm>
            <a:off x="6445250" y="2106612"/>
            <a:ext cx="17287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function field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selects variant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of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 opcode</a:t>
            </a:r>
            <a:endParaRPr/>
          </a:p>
        </p:txBody>
      </p:sp>
      <p:sp>
        <p:nvSpPr>
          <p:cNvPr id="678" name="Google Shape;678;p97"/>
          <p:cNvSpPr txBox="1"/>
          <p:nvPr/>
        </p:nvSpPr>
        <p:spPr>
          <a:xfrm>
            <a:off x="1547812" y="3141662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5 bits        5 bits          6 bits</a:t>
            </a:r>
            <a:endParaRPr/>
          </a:p>
        </p:txBody>
      </p:sp>
      <p:grpSp>
        <p:nvGrpSpPr>
          <p:cNvPr id="679" name="Google Shape;679;p97"/>
          <p:cNvGrpSpPr/>
          <p:nvPr/>
        </p:nvGrpSpPr>
        <p:grpSpPr>
          <a:xfrm>
            <a:off x="1403350" y="3136900"/>
            <a:ext cx="6088062" cy="339725"/>
            <a:chOff x="848" y="1622"/>
            <a:chExt cx="3835" cy="214"/>
          </a:xfrm>
        </p:grpSpPr>
        <p:sp>
          <p:nvSpPr>
            <p:cNvPr id="680" name="Google Shape;680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1" name="Google Shape;681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2" name="Google Shape;682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3" name="Google Shape;683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4" name="Google Shape;684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5" name="Google Shape;685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86" name="Google Shape;686;p97"/>
          <p:cNvSpPr txBox="1"/>
          <p:nvPr/>
        </p:nvSpPr>
        <p:spPr>
          <a:xfrm>
            <a:off x="1476375" y="3789362"/>
            <a:ext cx="36718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$t0, $s1, $s2</a:t>
            </a:r>
            <a:endParaRPr/>
          </a:p>
        </p:txBody>
      </p:sp>
      <p:sp>
        <p:nvSpPr>
          <p:cNvPr id="687" name="Google Shape;687;p97"/>
          <p:cNvSpPr txBox="1"/>
          <p:nvPr/>
        </p:nvSpPr>
        <p:spPr>
          <a:xfrm>
            <a:off x="5435600" y="3573462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  <p:grpSp>
        <p:nvGrpSpPr>
          <p:cNvPr id="688" name="Google Shape;688;p97"/>
          <p:cNvGrpSpPr/>
          <p:nvPr/>
        </p:nvGrpSpPr>
        <p:grpSpPr>
          <a:xfrm>
            <a:off x="1476375" y="4941887"/>
            <a:ext cx="6088062" cy="339725"/>
            <a:chOff x="848" y="1622"/>
            <a:chExt cx="3835" cy="214"/>
          </a:xfrm>
        </p:grpSpPr>
        <p:sp>
          <p:nvSpPr>
            <p:cNvPr id="689" name="Google Shape;689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0" name="Google Shape;690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1" name="Google Shape;691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2" name="Google Shape;692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3" name="Google Shape;693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4" name="Google Shape;694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95" name="Google Shape;695;p97"/>
          <p:cNvSpPr txBox="1"/>
          <p:nvPr/>
        </p:nvSpPr>
        <p:spPr>
          <a:xfrm>
            <a:off x="1620837" y="494188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0 	  17 	    18        8         0       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32</a:t>
            </a:r>
            <a:endParaRPr/>
          </a:p>
        </p:txBody>
      </p:sp>
      <p:grpSp>
        <p:nvGrpSpPr>
          <p:cNvPr id="696" name="Google Shape;696;p97"/>
          <p:cNvGrpSpPr/>
          <p:nvPr/>
        </p:nvGrpSpPr>
        <p:grpSpPr>
          <a:xfrm>
            <a:off x="1476375" y="5516562"/>
            <a:ext cx="6088062" cy="339725"/>
            <a:chOff x="848" y="1622"/>
            <a:chExt cx="3835" cy="214"/>
          </a:xfrm>
        </p:grpSpPr>
        <p:sp>
          <p:nvSpPr>
            <p:cNvPr id="697" name="Google Shape;697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8" name="Google Shape;698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9" name="Google Shape;699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0" name="Google Shape;700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1" name="Google Shape;701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2" name="Google Shape;702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03" name="Google Shape;703;p97"/>
          <p:cNvSpPr txBox="1"/>
          <p:nvPr/>
        </p:nvSpPr>
        <p:spPr>
          <a:xfrm>
            <a:off x="1620837" y="5516562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000000      10001        10010       01000       00000       100000</a:t>
            </a:r>
            <a:endParaRPr/>
          </a:p>
        </p:txBody>
      </p:sp>
      <p:sp>
        <p:nvSpPr>
          <p:cNvPr id="704" name="Google Shape;704;p97"/>
          <p:cNvSpPr txBox="1"/>
          <p:nvPr/>
        </p:nvSpPr>
        <p:spPr>
          <a:xfrm>
            <a:off x="1403350" y="6021387"/>
            <a:ext cx="698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705" name="Google Shape;705;p97"/>
          <p:cNvGrpSpPr/>
          <p:nvPr/>
        </p:nvGrpSpPr>
        <p:grpSpPr>
          <a:xfrm>
            <a:off x="1474787" y="4364037"/>
            <a:ext cx="6088062" cy="339725"/>
            <a:chOff x="848" y="1622"/>
            <a:chExt cx="3835" cy="214"/>
          </a:xfrm>
        </p:grpSpPr>
        <p:sp>
          <p:nvSpPr>
            <p:cNvPr id="706" name="Google Shape;706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7" name="Google Shape;707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8" name="Google Shape;708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9" name="Google Shape;709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0" name="Google Shape;710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1" name="Google Shape;711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12" name="Google Shape;712;p97"/>
          <p:cNvSpPr txBox="1"/>
          <p:nvPr/>
        </p:nvSpPr>
        <p:spPr>
          <a:xfrm>
            <a:off x="1476375" y="436403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    $s1 	    $s2       $t0       0         add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 Type Format Example</a:t>
            </a:r>
            <a:endParaRPr/>
          </a:p>
        </p:txBody>
      </p:sp>
      <p:sp>
        <p:nvSpPr>
          <p:cNvPr id="718" name="Google Shape;718;p98"/>
          <p:cNvSpPr txBox="1"/>
          <p:nvPr/>
        </p:nvSpPr>
        <p:spPr>
          <a:xfrm>
            <a:off x="1287462" y="2125662"/>
            <a:ext cx="36718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 $t0, $s1, $s2</a:t>
            </a:r>
            <a:endParaRPr/>
          </a:p>
        </p:txBody>
      </p:sp>
      <p:sp>
        <p:nvSpPr>
          <p:cNvPr id="719" name="Google Shape;719;p98"/>
          <p:cNvSpPr txBox="1"/>
          <p:nvPr/>
        </p:nvSpPr>
        <p:spPr>
          <a:xfrm>
            <a:off x="5246687" y="1909762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  <p:grpSp>
        <p:nvGrpSpPr>
          <p:cNvPr id="720" name="Google Shape;720;p98"/>
          <p:cNvGrpSpPr/>
          <p:nvPr/>
        </p:nvGrpSpPr>
        <p:grpSpPr>
          <a:xfrm>
            <a:off x="1287462" y="3278187"/>
            <a:ext cx="6088062" cy="339725"/>
            <a:chOff x="848" y="1622"/>
            <a:chExt cx="3835" cy="214"/>
          </a:xfrm>
        </p:grpSpPr>
        <p:sp>
          <p:nvSpPr>
            <p:cNvPr id="721" name="Google Shape;721;p98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2" name="Google Shape;722;p98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3" name="Google Shape;723;p98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4" name="Google Shape;724;p98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5" name="Google Shape;725;p98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6" name="Google Shape;726;p98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27" name="Google Shape;727;p98"/>
          <p:cNvSpPr txBox="1"/>
          <p:nvPr/>
        </p:nvSpPr>
        <p:spPr>
          <a:xfrm>
            <a:off x="1431925" y="327818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0 	  17 	    18        8         0        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34</a:t>
            </a:r>
            <a:endParaRPr/>
          </a:p>
        </p:txBody>
      </p:sp>
      <p:grpSp>
        <p:nvGrpSpPr>
          <p:cNvPr id="728" name="Google Shape;728;p98"/>
          <p:cNvGrpSpPr/>
          <p:nvPr/>
        </p:nvGrpSpPr>
        <p:grpSpPr>
          <a:xfrm>
            <a:off x="1287462" y="3852862"/>
            <a:ext cx="6088062" cy="339725"/>
            <a:chOff x="848" y="1622"/>
            <a:chExt cx="3835" cy="214"/>
          </a:xfrm>
        </p:grpSpPr>
        <p:sp>
          <p:nvSpPr>
            <p:cNvPr id="729" name="Google Shape;729;p98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0" name="Google Shape;730;p98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1" name="Google Shape;731;p98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2" name="Google Shape;732;p98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3" name="Google Shape;733;p98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4" name="Google Shape;734;p98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35" name="Google Shape;735;p98"/>
          <p:cNvSpPr txBox="1"/>
          <p:nvPr/>
        </p:nvSpPr>
        <p:spPr>
          <a:xfrm>
            <a:off x="1431925" y="3852862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000000      10001        10010       01000       00000       100010</a:t>
            </a:r>
            <a:endParaRPr/>
          </a:p>
        </p:txBody>
      </p:sp>
      <p:sp>
        <p:nvSpPr>
          <p:cNvPr id="736" name="Google Shape;736;p98"/>
          <p:cNvSpPr txBox="1"/>
          <p:nvPr/>
        </p:nvSpPr>
        <p:spPr>
          <a:xfrm>
            <a:off x="1214437" y="4357687"/>
            <a:ext cx="698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20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737" name="Google Shape;737;p98"/>
          <p:cNvGrpSpPr/>
          <p:nvPr/>
        </p:nvGrpSpPr>
        <p:grpSpPr>
          <a:xfrm>
            <a:off x="1285875" y="2700337"/>
            <a:ext cx="6088062" cy="339725"/>
            <a:chOff x="848" y="1622"/>
            <a:chExt cx="3835" cy="214"/>
          </a:xfrm>
        </p:grpSpPr>
        <p:sp>
          <p:nvSpPr>
            <p:cNvPr id="738" name="Google Shape;738;p98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9" name="Google Shape;739;p98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40" name="Google Shape;740;p98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41" name="Google Shape;741;p98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42" name="Google Shape;742;p98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43" name="Google Shape;743;p98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44" name="Google Shape;744;p98"/>
          <p:cNvSpPr txBox="1"/>
          <p:nvPr/>
        </p:nvSpPr>
        <p:spPr>
          <a:xfrm>
            <a:off x="1287462" y="270033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    $s1 	    $s2       $t0       0       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Instructions</a:t>
            </a:r>
            <a:endParaRPr/>
          </a:p>
        </p:txBody>
      </p:sp>
      <p:sp>
        <p:nvSpPr>
          <p:cNvPr id="750" name="Google Shape;750;p9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3: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design demands good compromises </a:t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formats complicate decoding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formats as similar as possible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756" name="Google Shape;756;p100"/>
          <p:cNvSpPr txBox="1"/>
          <p:nvPr>
            <p:ph idx="1" type="body"/>
          </p:nvPr>
        </p:nvSpPr>
        <p:spPr>
          <a:xfrm>
            <a:off x="827087" y="1989137"/>
            <a:ext cx="8110537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constants are used quite frequently (50% of operands)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operand part of instruction itself!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a new type of instruction format with Immediate operands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4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common case fast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+ 4, $sp=29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addi $t0, $t0, -5     # $t0 = $t0 - 5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00"/>
          <p:cNvSpPr txBox="1"/>
          <p:nvPr/>
        </p:nvSpPr>
        <p:spPr>
          <a:xfrm>
            <a:off x="1508125" y="3560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763" name="Google Shape;763;p10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data specified in an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 $s3, $s3, 4   # $s3 = $s3 + 4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</a:t>
            </a:r>
            <a:endParaRPr/>
          </a:p>
          <a:p>
            <a:pPr indent="-1612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subtract immediate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use a negative constant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$s2, $s1, -1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0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I Type</a:t>
            </a:r>
            <a:endParaRPr/>
          </a:p>
        </p:txBody>
      </p:sp>
      <p:grpSp>
        <p:nvGrpSpPr>
          <p:cNvPr id="769" name="Google Shape;769;p102"/>
          <p:cNvGrpSpPr/>
          <p:nvPr/>
        </p:nvGrpSpPr>
        <p:grpSpPr>
          <a:xfrm>
            <a:off x="1658937" y="2767012"/>
            <a:ext cx="6088062" cy="339725"/>
            <a:chOff x="1045" y="1426"/>
            <a:chExt cx="3835" cy="214"/>
          </a:xfrm>
        </p:grpSpPr>
        <p:sp>
          <p:nvSpPr>
            <p:cNvPr id="770" name="Google Shape;770;p102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71" name="Google Shape;771;p102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72" name="Google Shape;772;p102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73" name="Google Shape;773;p102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74" name="Google Shape;774;p102"/>
          <p:cNvSpPr txBox="1"/>
          <p:nvPr/>
        </p:nvSpPr>
        <p:spPr>
          <a:xfrm>
            <a:off x="1403350" y="2708275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constant or address</a:t>
            </a:r>
            <a:endParaRPr/>
          </a:p>
        </p:txBody>
      </p:sp>
      <p:sp>
        <p:nvSpPr>
          <p:cNvPr id="775" name="Google Shape;775;p102"/>
          <p:cNvSpPr txBox="1"/>
          <p:nvPr/>
        </p:nvSpPr>
        <p:spPr>
          <a:xfrm>
            <a:off x="1762125" y="3673475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776" name="Google Shape;776;p102"/>
          <p:cNvSpPr txBox="1"/>
          <p:nvPr/>
        </p:nvSpPr>
        <p:spPr>
          <a:xfrm>
            <a:off x="1835150" y="3284537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                  16 bits</a:t>
            </a:r>
            <a:endParaRPr/>
          </a:p>
        </p:txBody>
      </p:sp>
      <p:sp>
        <p:nvSpPr>
          <p:cNvPr id="777" name="Google Shape;777;p102"/>
          <p:cNvSpPr txBox="1"/>
          <p:nvPr/>
        </p:nvSpPr>
        <p:spPr>
          <a:xfrm>
            <a:off x="5148262" y="3716337"/>
            <a:ext cx="26019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constant: –2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address: offset added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base address in rs</a:t>
            </a:r>
            <a:endParaRPr/>
          </a:p>
        </p:txBody>
      </p:sp>
      <p:sp>
        <p:nvSpPr>
          <p:cNvPr id="778" name="Google Shape;778;p102"/>
          <p:cNvSpPr txBox="1"/>
          <p:nvPr/>
        </p:nvSpPr>
        <p:spPr>
          <a:xfrm>
            <a:off x="2843212" y="3644900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779" name="Google Shape;779;p102"/>
          <p:cNvSpPr txBox="1"/>
          <p:nvPr/>
        </p:nvSpPr>
        <p:spPr>
          <a:xfrm>
            <a:off x="3851275" y="3644900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grpSp>
        <p:nvGrpSpPr>
          <p:cNvPr id="780" name="Google Shape;780;p102"/>
          <p:cNvGrpSpPr/>
          <p:nvPr/>
        </p:nvGrpSpPr>
        <p:grpSpPr>
          <a:xfrm>
            <a:off x="1690687" y="3284537"/>
            <a:ext cx="6088062" cy="339725"/>
            <a:chOff x="1045" y="1426"/>
            <a:chExt cx="3835" cy="214"/>
          </a:xfrm>
        </p:grpSpPr>
        <p:sp>
          <p:nvSpPr>
            <p:cNvPr id="781" name="Google Shape;781;p102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82" name="Google Shape;782;p102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83" name="Google Shape;783;p102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84" name="Google Shape;784;p102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pic>
        <p:nvPicPr>
          <p:cNvPr descr="5-01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5468" t="0"/>
          <a:stretch/>
        </p:blipFill>
        <p:spPr>
          <a:xfrm>
            <a:off x="1116012" y="1916112"/>
            <a:ext cx="7683500" cy="3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790" name="Google Shape;790;p103"/>
          <p:cNvSpPr txBox="1"/>
          <p:nvPr>
            <p:ph idx="1" type="body"/>
          </p:nvPr>
        </p:nvSpPr>
        <p:spPr>
          <a:xfrm>
            <a:off x="827087" y="1989137"/>
            <a:ext cx="8110537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+ 4, $sp=29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03"/>
          <p:cNvSpPr txBox="1"/>
          <p:nvPr/>
        </p:nvSpPr>
        <p:spPr>
          <a:xfrm>
            <a:off x="1447800" y="4419600"/>
            <a:ext cx="6781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92" name="Google Shape;792;p103"/>
          <p:cNvCxnSpPr/>
          <p:nvPr/>
        </p:nvCxnSpPr>
        <p:spPr>
          <a:xfrm>
            <a:off x="2819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3" name="Google Shape;793;p103"/>
          <p:cNvCxnSpPr/>
          <p:nvPr/>
        </p:nvCxnSpPr>
        <p:spPr>
          <a:xfrm>
            <a:off x="3962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4" name="Google Shape;794;p103"/>
          <p:cNvCxnSpPr/>
          <p:nvPr/>
        </p:nvCxnSpPr>
        <p:spPr>
          <a:xfrm>
            <a:off x="5105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5" name="Google Shape;795;p103"/>
          <p:cNvSpPr txBox="1"/>
          <p:nvPr/>
        </p:nvSpPr>
        <p:spPr>
          <a:xfrm>
            <a:off x="1331912" y="1989137"/>
            <a:ext cx="6781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96" name="Google Shape;796;p103"/>
          <p:cNvCxnSpPr/>
          <p:nvPr/>
        </p:nvCxnSpPr>
        <p:spPr>
          <a:xfrm>
            <a:off x="2703512" y="19891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7" name="Google Shape;797;p103"/>
          <p:cNvCxnSpPr/>
          <p:nvPr/>
        </p:nvCxnSpPr>
        <p:spPr>
          <a:xfrm>
            <a:off x="3846512" y="19891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8" name="Google Shape;798;p103"/>
          <p:cNvCxnSpPr/>
          <p:nvPr/>
        </p:nvCxnSpPr>
        <p:spPr>
          <a:xfrm>
            <a:off x="4989512" y="19891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9" name="Google Shape;799;p103"/>
          <p:cNvSpPr txBox="1"/>
          <p:nvPr/>
        </p:nvSpPr>
        <p:spPr>
          <a:xfrm>
            <a:off x="1676400" y="44196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001000</a:t>
            </a:r>
            <a:endParaRPr/>
          </a:p>
        </p:txBody>
      </p:sp>
      <p:sp>
        <p:nvSpPr>
          <p:cNvPr id="800" name="Google Shape;800;p103"/>
          <p:cNvSpPr txBox="1"/>
          <p:nvPr/>
        </p:nvSpPr>
        <p:spPr>
          <a:xfrm>
            <a:off x="2971800" y="4419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11101</a:t>
            </a:r>
            <a:endParaRPr/>
          </a:p>
        </p:txBody>
      </p:sp>
      <p:sp>
        <p:nvSpPr>
          <p:cNvPr id="801" name="Google Shape;801;p103"/>
          <p:cNvSpPr txBox="1"/>
          <p:nvPr/>
        </p:nvSpPr>
        <p:spPr>
          <a:xfrm>
            <a:off x="5486400" y="4419600"/>
            <a:ext cx="2667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0000000000000100</a:t>
            </a:r>
            <a:endParaRPr/>
          </a:p>
        </p:txBody>
      </p:sp>
      <p:sp>
        <p:nvSpPr>
          <p:cNvPr id="802" name="Google Shape;802;p103"/>
          <p:cNvSpPr txBox="1"/>
          <p:nvPr/>
        </p:nvSpPr>
        <p:spPr>
          <a:xfrm>
            <a:off x="1865312" y="1989137"/>
            <a:ext cx="461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</a:t>
            </a:r>
            <a:endParaRPr/>
          </a:p>
        </p:txBody>
      </p:sp>
      <p:sp>
        <p:nvSpPr>
          <p:cNvPr id="803" name="Google Shape;803;p103"/>
          <p:cNvSpPr txBox="1"/>
          <p:nvPr/>
        </p:nvSpPr>
        <p:spPr>
          <a:xfrm>
            <a:off x="3008312" y="1989137"/>
            <a:ext cx="3889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rs</a:t>
            </a:r>
            <a:endParaRPr/>
          </a:p>
        </p:txBody>
      </p:sp>
      <p:sp>
        <p:nvSpPr>
          <p:cNvPr id="804" name="Google Shape;804;p103"/>
          <p:cNvSpPr txBox="1"/>
          <p:nvPr/>
        </p:nvSpPr>
        <p:spPr>
          <a:xfrm>
            <a:off x="4227512" y="1989137"/>
            <a:ext cx="361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rt</a:t>
            </a:r>
            <a:endParaRPr/>
          </a:p>
        </p:txBody>
      </p:sp>
      <p:sp>
        <p:nvSpPr>
          <p:cNvPr id="805" name="Google Shape;805;p103"/>
          <p:cNvSpPr txBox="1"/>
          <p:nvPr/>
        </p:nvSpPr>
        <p:spPr>
          <a:xfrm>
            <a:off x="5522912" y="1989137"/>
            <a:ext cx="1763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 bit number</a:t>
            </a:r>
            <a:endParaRPr/>
          </a:p>
        </p:txBody>
      </p:sp>
      <p:sp>
        <p:nvSpPr>
          <p:cNvPr id="806" name="Google Shape;806;p103"/>
          <p:cNvSpPr txBox="1"/>
          <p:nvPr/>
        </p:nvSpPr>
        <p:spPr>
          <a:xfrm>
            <a:off x="1508125" y="3560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7" name="Google Shape;807;p103"/>
          <p:cNvSpPr txBox="1"/>
          <p:nvPr/>
        </p:nvSpPr>
        <p:spPr>
          <a:xfrm>
            <a:off x="1979612" y="4941887"/>
            <a:ext cx="493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bits        5 bits          5 bits                        16 bits</a:t>
            </a:r>
            <a:endParaRPr/>
          </a:p>
        </p:txBody>
      </p:sp>
      <p:sp>
        <p:nvSpPr>
          <p:cNvPr id="808" name="Google Shape;808;p103"/>
          <p:cNvSpPr txBox="1"/>
          <p:nvPr/>
        </p:nvSpPr>
        <p:spPr>
          <a:xfrm>
            <a:off x="4114800" y="4419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11101</a:t>
            </a:r>
            <a:endParaRPr/>
          </a:p>
        </p:txBody>
      </p:sp>
      <p:sp>
        <p:nvSpPr>
          <p:cNvPr id="809" name="Google Shape;809;p103"/>
          <p:cNvSpPr txBox="1"/>
          <p:nvPr/>
        </p:nvSpPr>
        <p:spPr>
          <a:xfrm>
            <a:off x="1908175" y="2565400"/>
            <a:ext cx="493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bits        5 bits          5 bits                        16 bits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4"/>
          <p:cNvSpPr txBox="1"/>
          <p:nvPr>
            <p:ph type="title"/>
          </p:nvPr>
        </p:nvSpPr>
        <p:spPr>
          <a:xfrm>
            <a:off x="981075" y="8366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</a:t>
            </a:r>
            <a:endParaRPr/>
          </a:p>
        </p:txBody>
      </p:sp>
      <p:sp>
        <p:nvSpPr>
          <p:cNvPr id="815" name="Google Shape;815;p10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$s1, 100($s2)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Registers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Constant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consider, the third register to store this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be limited to 5 bits only i.e. upto 32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may be larger than 32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5-bit field is too small</a:t>
            </a:r>
            <a:endParaRPr/>
          </a:p>
          <a:p>
            <a:pPr indent="-1143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3300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821" name="Google Shape;821;p10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word has destination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has destination last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arithmetic operands are registers, not memory locations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words must first be moved from memory to registers using loads before they can be operated on; then result can be stored back to memory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827" name="Google Shape;827;p10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H + A[8];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in $s1, H in $s2, base address of A in $s3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8 requires offset of 32, due to 4 bytes/word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$t0, 32($s3)         # load word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$s1, $s2, $t0</a:t>
            </a:r>
            <a:endParaRPr/>
          </a:p>
        </p:txBody>
      </p:sp>
      <p:sp>
        <p:nvSpPr>
          <p:cNvPr id="828" name="Google Shape;828;p106"/>
          <p:cNvSpPr txBox="1"/>
          <p:nvPr/>
        </p:nvSpPr>
        <p:spPr>
          <a:xfrm>
            <a:off x="2411412" y="4292600"/>
            <a:ext cx="790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Offset</a:t>
            </a:r>
            <a:endParaRPr/>
          </a:p>
        </p:txBody>
      </p:sp>
      <p:sp>
        <p:nvSpPr>
          <p:cNvPr id="829" name="Google Shape;829;p106"/>
          <p:cNvSpPr txBox="1"/>
          <p:nvPr/>
        </p:nvSpPr>
        <p:spPr>
          <a:xfrm>
            <a:off x="3563937" y="4292600"/>
            <a:ext cx="151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 address</a:t>
            </a:r>
            <a:endParaRPr/>
          </a:p>
        </p:txBody>
      </p:sp>
      <p:sp>
        <p:nvSpPr>
          <p:cNvPr id="830" name="Google Shape;830;p106"/>
          <p:cNvSpPr txBox="1"/>
          <p:nvPr/>
        </p:nvSpPr>
        <p:spPr>
          <a:xfrm>
            <a:off x="1258887" y="4292600"/>
            <a:ext cx="74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endParaRPr/>
          </a:p>
        </p:txBody>
      </p:sp>
      <p:cxnSp>
        <p:nvCxnSpPr>
          <p:cNvPr id="831" name="Google Shape;831;p106"/>
          <p:cNvCxnSpPr/>
          <p:nvPr/>
        </p:nvCxnSpPr>
        <p:spPr>
          <a:xfrm>
            <a:off x="1743075" y="45974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2" name="Google Shape;832;p106"/>
          <p:cNvCxnSpPr/>
          <p:nvPr/>
        </p:nvCxnSpPr>
        <p:spPr>
          <a:xfrm>
            <a:off x="2640012" y="4597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3" name="Google Shape;833;p106"/>
          <p:cNvCxnSpPr/>
          <p:nvPr/>
        </p:nvCxnSpPr>
        <p:spPr>
          <a:xfrm flipH="1">
            <a:off x="3640137" y="4597400"/>
            <a:ext cx="3810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839" name="Google Shape;839;p10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A[12] = H + A[8];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MIPS code: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?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800" u="sng">
                <a:solidFill>
                  <a:schemeClr val="hlink"/>
                </a:solidFill>
                <a:hlinkClick r:id="rId3"/>
              </a:rPr>
              <a:t>Load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:    Lw  $t0, 32($s3)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Arithmetic	:   Add $t0, $s2, $t0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sng">
                <a:solidFill>
                  <a:schemeClr val="hlink"/>
                </a:solidFill>
                <a:hlinkClick r:id="rId4"/>
              </a:rPr>
              <a:t>Store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:   Sw  $t0, 48($s3)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I Type</a:t>
            </a:r>
            <a:endParaRPr/>
          </a:p>
        </p:txBody>
      </p:sp>
      <p:grpSp>
        <p:nvGrpSpPr>
          <p:cNvPr id="845" name="Google Shape;845;p108"/>
          <p:cNvGrpSpPr/>
          <p:nvPr/>
        </p:nvGrpSpPr>
        <p:grpSpPr>
          <a:xfrm>
            <a:off x="1658937" y="1974850"/>
            <a:ext cx="6088062" cy="339725"/>
            <a:chOff x="1045" y="1426"/>
            <a:chExt cx="3835" cy="214"/>
          </a:xfrm>
        </p:grpSpPr>
        <p:sp>
          <p:nvSpPr>
            <p:cNvPr id="846" name="Google Shape;846;p108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47" name="Google Shape;847;p108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48" name="Google Shape;848;p108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49" name="Google Shape;849;p108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50" name="Google Shape;850;p108"/>
          <p:cNvSpPr txBox="1"/>
          <p:nvPr/>
        </p:nvSpPr>
        <p:spPr>
          <a:xfrm>
            <a:off x="1403350" y="1916112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constant or address</a:t>
            </a:r>
            <a:endParaRPr/>
          </a:p>
        </p:txBody>
      </p:sp>
      <p:sp>
        <p:nvSpPr>
          <p:cNvPr id="851" name="Google Shape;851;p108"/>
          <p:cNvSpPr txBox="1"/>
          <p:nvPr/>
        </p:nvSpPr>
        <p:spPr>
          <a:xfrm>
            <a:off x="1762125" y="2881312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852" name="Google Shape;852;p108"/>
          <p:cNvSpPr txBox="1"/>
          <p:nvPr/>
        </p:nvSpPr>
        <p:spPr>
          <a:xfrm>
            <a:off x="1835150" y="2492375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                  16 bits</a:t>
            </a:r>
            <a:endParaRPr/>
          </a:p>
        </p:txBody>
      </p:sp>
      <p:sp>
        <p:nvSpPr>
          <p:cNvPr id="853" name="Google Shape;853;p108"/>
          <p:cNvSpPr txBox="1"/>
          <p:nvPr/>
        </p:nvSpPr>
        <p:spPr>
          <a:xfrm>
            <a:off x="5148262" y="2924175"/>
            <a:ext cx="26019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constant: –2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address: offset added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base address in rs</a:t>
            </a:r>
            <a:endParaRPr/>
          </a:p>
        </p:txBody>
      </p:sp>
      <p:sp>
        <p:nvSpPr>
          <p:cNvPr id="854" name="Google Shape;854;p108"/>
          <p:cNvSpPr txBox="1"/>
          <p:nvPr/>
        </p:nvSpPr>
        <p:spPr>
          <a:xfrm>
            <a:off x="2843212" y="2852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855" name="Google Shape;855;p108"/>
          <p:cNvSpPr txBox="1"/>
          <p:nvPr/>
        </p:nvSpPr>
        <p:spPr>
          <a:xfrm>
            <a:off x="3851275" y="2852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grpSp>
        <p:nvGrpSpPr>
          <p:cNvPr id="856" name="Google Shape;856;p108"/>
          <p:cNvGrpSpPr/>
          <p:nvPr/>
        </p:nvGrpSpPr>
        <p:grpSpPr>
          <a:xfrm>
            <a:off x="1690687" y="2492375"/>
            <a:ext cx="6088062" cy="339725"/>
            <a:chOff x="1045" y="1426"/>
            <a:chExt cx="3835" cy="214"/>
          </a:xfrm>
        </p:grpSpPr>
        <p:sp>
          <p:nvSpPr>
            <p:cNvPr id="857" name="Google Shape;857;p108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58" name="Google Shape;858;p108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59" name="Google Shape;859;p108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60" name="Google Shape;860;p108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61" name="Google Shape;861;p108"/>
          <p:cNvSpPr txBox="1"/>
          <p:nvPr/>
        </p:nvSpPr>
        <p:spPr>
          <a:xfrm>
            <a:off x="1763712" y="4797425"/>
            <a:ext cx="5832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100011     10010      01000          0000001111101010</a:t>
            </a:r>
            <a:endParaRPr/>
          </a:p>
        </p:txBody>
      </p:sp>
      <p:sp>
        <p:nvSpPr>
          <p:cNvPr id="862" name="Google Shape;862;p108"/>
          <p:cNvSpPr txBox="1"/>
          <p:nvPr/>
        </p:nvSpPr>
        <p:spPr>
          <a:xfrm>
            <a:off x="5148262" y="3933825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  <p:sp>
        <p:nvSpPr>
          <p:cNvPr id="863" name="Google Shape;863;p108"/>
          <p:cNvSpPr txBox="1"/>
          <p:nvPr/>
        </p:nvSpPr>
        <p:spPr>
          <a:xfrm>
            <a:off x="1619250" y="4149725"/>
            <a:ext cx="360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lw $t0, 1002($s2)</a:t>
            </a:r>
            <a:endParaRPr/>
          </a:p>
        </p:txBody>
      </p:sp>
      <p:grpSp>
        <p:nvGrpSpPr>
          <p:cNvPr id="864" name="Google Shape;864;p108"/>
          <p:cNvGrpSpPr/>
          <p:nvPr/>
        </p:nvGrpSpPr>
        <p:grpSpPr>
          <a:xfrm>
            <a:off x="1692275" y="4797425"/>
            <a:ext cx="6088062" cy="339725"/>
            <a:chOff x="1045" y="1426"/>
            <a:chExt cx="3835" cy="214"/>
          </a:xfrm>
        </p:grpSpPr>
        <p:sp>
          <p:nvSpPr>
            <p:cNvPr id="865" name="Google Shape;865;p108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66" name="Google Shape;866;p108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67" name="Google Shape;867;p108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68" name="Google Shape;868;p108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Example : I Type Format</a:t>
            </a:r>
            <a:endParaRPr/>
          </a:p>
        </p:txBody>
      </p:sp>
      <p:sp>
        <p:nvSpPr>
          <p:cNvPr id="874" name="Google Shape;874;p10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A[300] = H + A[300];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$t0, 1200($t1)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$t0, $s2, $t0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$t0, 1200($t1)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Example: I Type Format</a:t>
            </a:r>
            <a:endParaRPr/>
          </a:p>
        </p:txBody>
      </p:sp>
      <p:grpSp>
        <p:nvGrpSpPr>
          <p:cNvPr id="880" name="Google Shape;880;p110"/>
          <p:cNvGrpSpPr/>
          <p:nvPr/>
        </p:nvGrpSpPr>
        <p:grpSpPr>
          <a:xfrm>
            <a:off x="1658937" y="2695575"/>
            <a:ext cx="6088062" cy="339725"/>
            <a:chOff x="1045" y="1426"/>
            <a:chExt cx="3835" cy="214"/>
          </a:xfrm>
        </p:grpSpPr>
        <p:sp>
          <p:nvSpPr>
            <p:cNvPr id="881" name="Google Shape;881;p110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2" name="Google Shape;882;p110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3" name="Google Shape;883;p110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4" name="Google Shape;884;p110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85" name="Google Shape;885;p110"/>
          <p:cNvSpPr txBox="1"/>
          <p:nvPr/>
        </p:nvSpPr>
        <p:spPr>
          <a:xfrm>
            <a:off x="1403350" y="2636837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35	  9	  8	             1200</a:t>
            </a:r>
            <a:endParaRPr/>
          </a:p>
        </p:txBody>
      </p:sp>
      <p:grpSp>
        <p:nvGrpSpPr>
          <p:cNvPr id="886" name="Google Shape;886;p110"/>
          <p:cNvGrpSpPr/>
          <p:nvPr/>
        </p:nvGrpSpPr>
        <p:grpSpPr>
          <a:xfrm>
            <a:off x="1692275" y="3502025"/>
            <a:ext cx="6088062" cy="339725"/>
            <a:chOff x="1045" y="1426"/>
            <a:chExt cx="3835" cy="214"/>
          </a:xfrm>
        </p:grpSpPr>
        <p:sp>
          <p:nvSpPr>
            <p:cNvPr id="887" name="Google Shape;887;p110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8" name="Google Shape;888;p110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9" name="Google Shape;889;p110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0" name="Google Shape;890;p110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91" name="Google Shape;891;p110"/>
          <p:cNvSpPr txBox="1"/>
          <p:nvPr/>
        </p:nvSpPr>
        <p:spPr>
          <a:xfrm>
            <a:off x="1449387" y="3443287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43	  9	  8	             1200</a:t>
            </a:r>
            <a:endParaRPr/>
          </a:p>
        </p:txBody>
      </p:sp>
      <p:grpSp>
        <p:nvGrpSpPr>
          <p:cNvPr id="892" name="Google Shape;892;p110"/>
          <p:cNvGrpSpPr/>
          <p:nvPr/>
        </p:nvGrpSpPr>
        <p:grpSpPr>
          <a:xfrm>
            <a:off x="1658937" y="1917700"/>
            <a:ext cx="6107112" cy="736600"/>
            <a:chOff x="848" y="1622"/>
            <a:chExt cx="3835" cy="214"/>
          </a:xfrm>
        </p:grpSpPr>
        <p:sp>
          <p:nvSpPr>
            <p:cNvPr id="893" name="Google Shape;893;p110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4" name="Google Shape;894;p110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5" name="Google Shape;895;p110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6" name="Google Shape;896;p110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7" name="Google Shape;897;p110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8" name="Google Shape;898;p110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99" name="Google Shape;899;p110"/>
          <p:cNvSpPr txBox="1"/>
          <p:nvPr/>
        </p:nvSpPr>
        <p:spPr>
          <a:xfrm>
            <a:off x="1403350" y="2133600"/>
            <a:ext cx="64087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rd       shamt/    funct</a:t>
            </a:r>
            <a:endParaRPr/>
          </a:p>
          <a:p>
            <a:pPr indent="0" lvl="0" marL="112712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         address	</a:t>
            </a:r>
            <a:endParaRPr/>
          </a:p>
        </p:txBody>
      </p:sp>
      <p:grpSp>
        <p:nvGrpSpPr>
          <p:cNvPr id="900" name="Google Shape;900;p110"/>
          <p:cNvGrpSpPr/>
          <p:nvPr/>
        </p:nvGrpSpPr>
        <p:grpSpPr>
          <a:xfrm>
            <a:off x="1690687" y="3068637"/>
            <a:ext cx="6088062" cy="339725"/>
            <a:chOff x="848" y="1622"/>
            <a:chExt cx="3835" cy="214"/>
          </a:xfrm>
        </p:grpSpPr>
        <p:sp>
          <p:nvSpPr>
            <p:cNvPr id="901" name="Google Shape;901;p110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2" name="Google Shape;902;p110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3" name="Google Shape;903;p110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4" name="Google Shape;904;p110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5" name="Google Shape;905;p110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6" name="Google Shape;906;p110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07" name="Google Shape;907;p110"/>
          <p:cNvSpPr txBox="1"/>
          <p:nvPr/>
        </p:nvSpPr>
        <p:spPr>
          <a:xfrm>
            <a:off x="1835150" y="306863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 	  18 	     8           8              0          32</a:t>
            </a:r>
            <a:endParaRPr/>
          </a:p>
        </p:txBody>
      </p:sp>
      <p:sp>
        <p:nvSpPr>
          <p:cNvPr id="908" name="Google Shape;908;p110"/>
          <p:cNvSpPr txBox="1"/>
          <p:nvPr/>
        </p:nvSpPr>
        <p:spPr>
          <a:xfrm>
            <a:off x="2195512" y="4581525"/>
            <a:ext cx="4572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Lw $t0, 1200($t1)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$t0, $s2, $t0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 $t0, 1200($t1)</a:t>
            </a:r>
            <a:endParaRPr/>
          </a:p>
        </p:txBody>
      </p:sp>
      <p:sp>
        <p:nvSpPr>
          <p:cNvPr id="909" name="Google Shape;909;p110"/>
          <p:cNvSpPr txBox="1"/>
          <p:nvPr/>
        </p:nvSpPr>
        <p:spPr>
          <a:xfrm>
            <a:off x="5148262" y="3933825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Logical Operations</a:t>
            </a:r>
            <a:endParaRPr/>
          </a:p>
        </p:txBody>
      </p:sp>
      <p:sp>
        <p:nvSpPr>
          <p:cNvPr id="915" name="Google Shape;915;p111"/>
          <p:cNvSpPr txBox="1"/>
          <p:nvPr>
            <p:ph idx="1" type="body"/>
          </p:nvPr>
        </p:nvSpPr>
        <p:spPr>
          <a:xfrm>
            <a:off x="912812" y="1905000"/>
            <a:ext cx="78359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for bitwise manipulation</a:t>
            </a:r>
            <a:endParaRPr/>
          </a:p>
        </p:txBody>
      </p:sp>
      <p:graphicFrame>
        <p:nvGraphicFramePr>
          <p:cNvPr id="916" name="Google Shape;916;p111"/>
          <p:cNvGraphicFramePr/>
          <p:nvPr/>
        </p:nvGraphicFramePr>
        <p:xfrm>
          <a:off x="1908175" y="24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{4883B822-C613-45C3-BDAF-CEBFED6544FC}</a:tableStyleId>
              </a:tblPr>
              <a:tblGrid>
                <a:gridCol w="2376475"/>
                <a:gridCol w="935025"/>
                <a:gridCol w="2016125"/>
              </a:tblGrid>
              <a:tr h="5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MIPS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Left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Right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AND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OR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NOT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and, andi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or, ori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7" name="Google Shape;917;p111"/>
          <p:cNvSpPr txBox="1"/>
          <p:nvPr/>
        </p:nvSpPr>
        <p:spPr>
          <a:xfrm>
            <a:off x="1079500" y="5229225"/>
            <a:ext cx="806450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Useful for extracting and inserting groups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bits in a word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Shift Operations</a:t>
            </a:r>
            <a:endParaRPr/>
          </a:p>
        </p:txBody>
      </p:sp>
      <p:sp>
        <p:nvSpPr>
          <p:cNvPr id="923" name="Google Shape;923;p112"/>
          <p:cNvSpPr txBox="1"/>
          <p:nvPr>
            <p:ph idx="1" type="body"/>
          </p:nvPr>
        </p:nvSpPr>
        <p:spPr>
          <a:xfrm>
            <a:off x="1033462" y="2708275"/>
            <a:ext cx="8110537" cy="352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shamt: how many positions to shift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left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left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Sll by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multiplies by 2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right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right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Srl by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divides by 2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(unsigned only)</a:t>
            </a:r>
            <a:endParaRPr/>
          </a:p>
        </p:txBody>
      </p:sp>
      <p:grpSp>
        <p:nvGrpSpPr>
          <p:cNvPr id="924" name="Google Shape;924;p112"/>
          <p:cNvGrpSpPr/>
          <p:nvPr/>
        </p:nvGrpSpPr>
        <p:grpSpPr>
          <a:xfrm>
            <a:off x="1258887" y="1916112"/>
            <a:ext cx="6488112" cy="768350"/>
            <a:chOff x="793" y="1389"/>
            <a:chExt cx="4087" cy="484"/>
          </a:xfrm>
        </p:grpSpPr>
        <p:grpSp>
          <p:nvGrpSpPr>
            <p:cNvPr id="925" name="Google Shape;925;p112"/>
            <p:cNvGrpSpPr/>
            <p:nvPr/>
          </p:nvGrpSpPr>
          <p:grpSpPr>
            <a:xfrm>
              <a:off x="1045" y="1426"/>
              <a:ext cx="3835" cy="214"/>
              <a:chOff x="848" y="1622"/>
              <a:chExt cx="3835" cy="214"/>
            </a:xfrm>
          </p:grpSpPr>
          <p:sp>
            <p:nvSpPr>
              <p:cNvPr id="926" name="Google Shape;926;p112"/>
              <p:cNvSpPr txBox="1"/>
              <p:nvPr/>
            </p:nvSpPr>
            <p:spPr>
              <a:xfrm>
                <a:off x="848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27" name="Google Shape;927;p112"/>
              <p:cNvSpPr txBox="1"/>
              <p:nvPr/>
            </p:nvSpPr>
            <p:spPr>
              <a:xfrm>
                <a:off x="1487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28" name="Google Shape;928;p112"/>
              <p:cNvSpPr txBox="1"/>
              <p:nvPr/>
            </p:nvSpPr>
            <p:spPr>
              <a:xfrm>
                <a:off x="2127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29" name="Google Shape;929;p112"/>
              <p:cNvSpPr txBox="1"/>
              <p:nvPr/>
            </p:nvSpPr>
            <p:spPr>
              <a:xfrm>
                <a:off x="2766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30" name="Google Shape;930;p112"/>
              <p:cNvSpPr txBox="1"/>
              <p:nvPr/>
            </p:nvSpPr>
            <p:spPr>
              <a:xfrm>
                <a:off x="3405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31" name="Google Shape;931;p112"/>
              <p:cNvSpPr txBox="1"/>
              <p:nvPr/>
            </p:nvSpPr>
            <p:spPr>
              <a:xfrm>
                <a:off x="4044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932" name="Google Shape;932;p112"/>
            <p:cNvSpPr txBox="1"/>
            <p:nvPr/>
          </p:nvSpPr>
          <p:spPr>
            <a:xfrm>
              <a:off x="1111" y="1661"/>
              <a:ext cx="363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bits       5 bits        5 bits        5 bits        5 bits          6 bits</a:t>
              </a:r>
              <a:endParaRPr/>
            </a:p>
          </p:txBody>
        </p:sp>
        <p:sp>
          <p:nvSpPr>
            <p:cNvPr id="933" name="Google Shape;933;p112"/>
            <p:cNvSpPr txBox="1"/>
            <p:nvPr/>
          </p:nvSpPr>
          <p:spPr>
            <a:xfrm>
              <a:off x="793" y="1389"/>
              <a:ext cx="4024" cy="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112712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  op	  rs	  rt	  rd	shamt	 funct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