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9926625" cy="6781800"/>
  <p:embeddedFontLst>
    <p:embeddedFont>
      <p:font typeface="Tahoma"/>
      <p:regular r:id="rId54"/>
      <p:bold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Arial Black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36">
          <p15:clr>
            <a:srgbClr val="000000"/>
          </p15:clr>
        </p15:guide>
        <p15:guide id="2" pos="312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ialBlack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bold.fntdata"/><Relationship Id="rId10" Type="http://schemas.openxmlformats.org/officeDocument/2006/relationships/slide" Target="slides/slide4.xml"/><Relationship Id="rId54" Type="http://schemas.openxmlformats.org/officeDocument/2006/relationships/font" Target="fonts/Tahoma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610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gisim-win-2.3.2.ex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1219200" y="2209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Arial"/>
              <a:buNone/>
            </a:pPr>
            <a:r>
              <a:rPr b="0" i="1" lang="en-US" sz="4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990600" y="4343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Processor: Datapath and Control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/>
        </p:nvSpPr>
        <p:spPr>
          <a:xfrm>
            <a:off x="225425" y="312737"/>
            <a:ext cx="42084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abstract view of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fetch/execute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program counter (PC) to read instruction address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instruction from memory and increment PC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fields of the instruction to select registers to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depending on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repeat…</a:t>
            </a:r>
            <a:endParaRPr/>
          </a:p>
        </p:txBody>
      </p:sp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MIPS: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Fetch/Execute Cycle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81000" y="533400"/>
            <a:ext cx="7794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Vs. Multi-Cycle Processor Machine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381000" y="4191000"/>
            <a:ext cx="84740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Single cycle implementation, every instruction requires one cycle to complete, so cycle time = time taken for the slowest 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execution was broken into multiple (faster)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cycles, the shorter instructions can finish sooner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" y="3810000"/>
            <a:ext cx="64039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for a load, add, and beq = 60 ns                   45 ns</a:t>
            </a:r>
            <a:endParaRPr/>
          </a:p>
        </p:txBody>
      </p:sp>
      <p:grpSp>
        <p:nvGrpSpPr>
          <p:cNvPr id="266" name="Google Shape;266;p25"/>
          <p:cNvGrpSpPr/>
          <p:nvPr/>
        </p:nvGrpSpPr>
        <p:grpSpPr>
          <a:xfrm>
            <a:off x="1371600" y="1524000"/>
            <a:ext cx="5870575" cy="2225675"/>
            <a:chOff x="2895600" y="3962400"/>
            <a:chExt cx="5870575" cy="2225675"/>
          </a:xfrm>
        </p:grpSpPr>
        <p:cxnSp>
          <p:nvCxnSpPr>
            <p:cNvPr id="267" name="Google Shape;267;p25"/>
            <p:cNvCxnSpPr/>
            <p:nvPr/>
          </p:nvCxnSpPr>
          <p:spPr>
            <a:xfrm>
              <a:off x="3657600" y="44196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68" name="Google Shape;268;p25"/>
            <p:cNvSpPr txBox="1"/>
            <p:nvPr/>
          </p:nvSpPr>
          <p:spPr>
            <a:xfrm>
              <a:off x="3352800" y="3962400"/>
              <a:ext cx="2278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20 ns</a:t>
              </a:r>
              <a:endParaRPr/>
            </a:p>
          </p:txBody>
        </p:sp>
        <p:cxnSp>
          <p:nvCxnSpPr>
            <p:cNvPr id="269" name="Google Shape;269;p25"/>
            <p:cNvCxnSpPr/>
            <p:nvPr/>
          </p:nvCxnSpPr>
          <p:spPr>
            <a:xfrm>
              <a:off x="36576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0" name="Google Shape;270;p25"/>
            <p:cNvCxnSpPr/>
            <p:nvPr/>
          </p:nvCxnSpPr>
          <p:spPr>
            <a:xfrm>
              <a:off x="36576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1" name="Google Shape;271;p25"/>
            <p:cNvCxnSpPr/>
            <p:nvPr/>
          </p:nvCxnSpPr>
          <p:spPr>
            <a:xfrm>
              <a:off x="36576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2" name="Google Shape;272;p25"/>
            <p:cNvSpPr txBox="1"/>
            <p:nvPr/>
          </p:nvSpPr>
          <p:spPr>
            <a:xfrm>
              <a:off x="28956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73" name="Google Shape;273;p25"/>
            <p:cNvSpPr txBox="1"/>
            <p:nvPr/>
          </p:nvSpPr>
          <p:spPr>
            <a:xfrm>
              <a:off x="29718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29718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cxnSp>
          <p:nvCxnSpPr>
            <p:cNvPr id="275" name="Google Shape;275;p25"/>
            <p:cNvCxnSpPr/>
            <p:nvPr/>
          </p:nvCxnSpPr>
          <p:spPr>
            <a:xfrm>
              <a:off x="6934200" y="44196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6" name="Google Shape;276;p25"/>
            <p:cNvSpPr txBox="1"/>
            <p:nvPr/>
          </p:nvSpPr>
          <p:spPr>
            <a:xfrm>
              <a:off x="6629400" y="3962400"/>
              <a:ext cx="2136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5 ns</a:t>
              </a:r>
              <a:endParaRPr/>
            </a:p>
          </p:txBody>
        </p:sp>
        <p:cxnSp>
          <p:nvCxnSpPr>
            <p:cNvPr id="277" name="Google Shape;277;p25"/>
            <p:cNvCxnSpPr/>
            <p:nvPr/>
          </p:nvCxnSpPr>
          <p:spPr>
            <a:xfrm>
              <a:off x="69342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69342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69342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80" name="Google Shape;280;p25"/>
            <p:cNvSpPr txBox="1"/>
            <p:nvPr/>
          </p:nvSpPr>
          <p:spPr>
            <a:xfrm>
              <a:off x="61722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62484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62484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4038600" y="45720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3810000" y="51054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3657600" y="56388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7315200" y="45720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 cycles</a:t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7086600" y="51054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 cycles</a:t>
              </a: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6934200" y="56388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 cycles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457200" y="609600"/>
            <a:ext cx="6175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85800" y="1752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590800" y="2133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495800" y="2514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400800" y="2895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6858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3048000" y="1371600"/>
            <a:ext cx="54276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and finish a job before moving to the next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2514600" y="335280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381000" y="2514600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/>
          </a:p>
        </p:txBody>
      </p:sp>
      <p:cxnSp>
        <p:nvCxnSpPr>
          <p:cNvPr id="308" name="Google Shape;308;p27"/>
          <p:cNvCxnSpPr/>
          <p:nvPr/>
        </p:nvCxnSpPr>
        <p:spPr>
          <a:xfrm>
            <a:off x="381000" y="18288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685800" y="35814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0" name="Google Shape;310;p27"/>
          <p:cNvSpPr txBox="1"/>
          <p:nvPr/>
        </p:nvSpPr>
        <p:spPr>
          <a:xfrm>
            <a:off x="4267200" y="4343400"/>
            <a:ext cx="3865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job into smaller stages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13716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20574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3716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20574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27432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20574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27432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34290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27432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34290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41148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762000" y="1295400"/>
            <a:ext cx="1798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Unpipelined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762000" y="5486400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multiple instructions in parallel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/>
        </p:nvSpPr>
        <p:spPr>
          <a:xfrm>
            <a:off x="225425" y="312737"/>
            <a:ext cx="2279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6096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functional elements in the hardware: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combinational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state or sequential elements</a:t>
            </a:r>
            <a:endParaRPr/>
          </a:p>
        </p:txBody>
      </p:sp>
      <p:sp>
        <p:nvSpPr>
          <p:cNvPr id="336" name="Google Shape;336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Elements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5334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function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ALU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input data from one register and writes output data to another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same,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 happens in a single cycle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combinational element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store data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one cycle to a future one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02"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95800"/>
            <a:ext cx="4343400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3" id="344" name="Google Shape;3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419600"/>
            <a:ext cx="3505200" cy="1030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01" id="345" name="Google Shape;34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581400"/>
            <a:ext cx="4419600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2914650" y="4022725"/>
            <a:ext cx="3314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Combinational logic hardware units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762000" y="18288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internal storage, e.g.,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 elements together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of the machine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1-bit state elements, equivalently, they are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1-bit memories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of a flipflop or latch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depends on the bit value stored, i.e., its state, and can be called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true/false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flipflop or latch can change its state depending on whether it is clocked or not…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0" y="685800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Set-Reset (SR-) latch</a:t>
            </a:r>
            <a:b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(unclocked)</a:t>
            </a:r>
            <a:endParaRPr/>
          </a:p>
        </p:txBody>
      </p:sp>
      <p:grpSp>
        <p:nvGrpSpPr>
          <p:cNvPr id="358" name="Google Shape;358;p32"/>
          <p:cNvGrpSpPr/>
          <p:nvPr/>
        </p:nvGrpSpPr>
        <p:grpSpPr>
          <a:xfrm>
            <a:off x="171450" y="2514600"/>
            <a:ext cx="4476750" cy="1952625"/>
            <a:chOff x="1200" y="1776"/>
            <a:chExt cx="2820" cy="1230"/>
          </a:xfrm>
        </p:grpSpPr>
        <p:sp>
          <p:nvSpPr>
            <p:cNvPr id="359" name="Google Shape;359;p32"/>
            <p:cNvSpPr/>
            <p:nvPr/>
          </p:nvSpPr>
          <p:spPr>
            <a:xfrm>
              <a:off x="2400" y="1872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736" y="1920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400" y="2640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32"/>
            <p:cNvCxnSpPr/>
            <p:nvPr/>
          </p:nvCxnSpPr>
          <p:spPr>
            <a:xfrm>
              <a:off x="1536" y="1968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2"/>
            <p:cNvCxnSpPr/>
            <p:nvPr/>
          </p:nvCxnSpPr>
          <p:spPr>
            <a:xfrm>
              <a:off x="1536" y="2832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32"/>
            <p:cNvCxnSpPr/>
            <p:nvPr/>
          </p:nvCxnSpPr>
          <p:spPr>
            <a:xfrm>
              <a:off x="2832" y="196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2832" y="2784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32"/>
            <p:cNvCxnSpPr/>
            <p:nvPr/>
          </p:nvCxnSpPr>
          <p:spPr>
            <a:xfrm rot="10800000">
              <a:off x="1872" y="2064"/>
              <a:ext cx="1296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32"/>
            <p:cNvCxnSpPr/>
            <p:nvPr/>
          </p:nvCxnSpPr>
          <p:spPr>
            <a:xfrm>
              <a:off x="1872" y="2064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32"/>
            <p:cNvCxnSpPr/>
            <p:nvPr/>
          </p:nvCxnSpPr>
          <p:spPr>
            <a:xfrm flipH="1">
              <a:off x="1872" y="1968"/>
              <a:ext cx="1248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2"/>
            <p:cNvCxnSpPr/>
            <p:nvPr/>
          </p:nvCxnSpPr>
          <p:spPr>
            <a:xfrm>
              <a:off x="1872" y="2736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0" name="Google Shape;370;p32"/>
            <p:cNvSpPr/>
            <p:nvPr/>
          </p:nvSpPr>
          <p:spPr>
            <a:xfrm>
              <a:off x="3120" y="2736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072" y="196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736" y="2736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3648" y="1872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3648" y="2688"/>
              <a:ext cx="3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Qbar</a:t>
              </a:r>
              <a:endParaRPr/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1200" y="1776"/>
              <a:ext cx="351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Sbar(set)</a:t>
              </a:r>
              <a:endParaRPr/>
            </a:p>
          </p:txBody>
        </p:sp>
        <p:sp>
          <p:nvSpPr>
            <p:cNvPr id="376" name="Google Shape;376;p32"/>
            <p:cNvSpPr txBox="1"/>
            <p:nvPr/>
          </p:nvSpPr>
          <p:spPr>
            <a:xfrm>
              <a:off x="1200" y="2640"/>
              <a:ext cx="445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Rbar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(reset)</a:t>
              </a:r>
              <a:endParaRPr/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2400" y="1920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n1</a:t>
              </a:r>
              <a:endParaRPr/>
            </a:p>
          </p:txBody>
        </p:sp>
        <p:sp>
          <p:nvSpPr>
            <p:cNvPr id="378" name="Google Shape;378;p32"/>
            <p:cNvSpPr txBox="1"/>
            <p:nvPr/>
          </p:nvSpPr>
          <p:spPr>
            <a:xfrm>
              <a:off x="2438" y="2679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n2</a:t>
              </a:r>
              <a:endParaRPr/>
            </a:p>
          </p:txBody>
        </p:sp>
      </p:grpSp>
      <p:pic>
        <p:nvPicPr>
          <p:cNvPr descr="B12"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146675"/>
            <a:ext cx="2057400" cy="12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1219200" y="4800600"/>
            <a:ext cx="2635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equivalently with nor gates</a:t>
            </a:r>
            <a:endParaRPr/>
          </a:p>
        </p:txBody>
      </p:sp>
      <p:cxnSp>
        <p:nvCxnSpPr>
          <p:cNvPr id="381" name="Google Shape;381;p32"/>
          <p:cNvCxnSpPr/>
          <p:nvPr/>
        </p:nvCxnSpPr>
        <p:spPr>
          <a:xfrm rot="10800000">
            <a:off x="4114800" y="3429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2" name="Google Shape;382;p32"/>
          <p:cNvSpPr txBox="1"/>
          <p:nvPr/>
        </p:nvSpPr>
        <p:spPr>
          <a:xfrm>
            <a:off x="381000" y="1905000"/>
            <a:ext cx="4084637" cy="590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Sbar  as S,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Q to 1), and Rbar as R,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383" name="Google Shape;383;p32"/>
          <p:cNvCxnSpPr/>
          <p:nvPr/>
        </p:nvCxnSpPr>
        <p:spPr>
          <a:xfrm>
            <a:off x="25146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1905000" y="1981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5" name="Google Shape;385;p32"/>
          <p:cNvSpPr txBox="1"/>
          <p:nvPr/>
        </p:nvSpPr>
        <p:spPr>
          <a:xfrm>
            <a:off x="4724400" y="720725"/>
            <a:ext cx="4273550" cy="6213475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memory unit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two cross-coupled 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gates</a:t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1, then either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following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 is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1 &amp; Qbar =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0 &amp; Qbar = 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latch will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current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Sbar changes to 0 (while Rbar remains at 1),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latch is forced to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(a). If Rbar changes to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(while Sbar remains at 1), the latch is forced to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(b).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latch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of Sbar or Rbar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last 0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time they are both 1.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0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state is Q = Qbar = 1. However, if after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both Sbar and Rbar return to 1, the latch must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non-deterministically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one of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(a) or (b), which is undesirable behavior.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533400" y="2743200"/>
            <a:ext cx="243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Level Computer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791200" y="1066800"/>
            <a:ext cx="3074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Translation(Compiler)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791200" y="2057400"/>
            <a:ext cx="3097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Translation(Assembler)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5943600" y="3048000"/>
            <a:ext cx="36576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Partial Interpretation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(Operating System)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715000" y="4267200"/>
            <a:ext cx="34290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Interpretation (Microprogram) 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Direct Execution (Hardwired) 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flipH="1">
            <a:off x="5715000" y="30480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962400" y="457200"/>
            <a:ext cx="4724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Oriented Language Level</a:t>
            </a:r>
            <a:endParaRPr/>
          </a:p>
          <a:p>
            <a:pPr indent="-342900" lvl="0" marL="342900" marR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(High Language Level)</a:t>
            </a:r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 flipH="1">
            <a:off x="5715000" y="9144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5715000" y="4267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 txBox="1"/>
          <p:nvPr/>
        </p:nvSpPr>
        <p:spPr>
          <a:xfrm>
            <a:off x="3886200" y="1600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Language Level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038600" y="25908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Machine Level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962400" y="3810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Level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810000" y="5029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810000" y="6096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Level</a:t>
            </a:r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flipH="1">
            <a:off x="5715000" y="5410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flipH="1">
            <a:off x="5715000" y="1981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 txBox="1"/>
          <p:nvPr/>
        </p:nvSpPr>
        <p:spPr>
          <a:xfrm>
            <a:off x="5867400" y="5486400"/>
            <a:ext cx="3657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819400" y="533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5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895600" y="25908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048000" y="5105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971800" y="6096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895600" y="3810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2819400" y="1600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4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/>
        </p:nvSpPr>
        <p:spPr>
          <a:xfrm>
            <a:off x="225425" y="312737"/>
            <a:ext cx="69024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11430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are used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to determine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state element is to be updated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state changes only when the clock is high or only when it is low (technology-dependent)</a:t>
            </a:r>
            <a:endParaRPr/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active (depending on technology) – i.e., states change only on rising edges or only on falling edge</a:t>
            </a:r>
            <a:endParaRPr/>
          </a:p>
          <a:p>
            <a:pPr indent="-204469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level-triggered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edge-triggered</a:t>
            </a:r>
            <a:endParaRPr/>
          </a:p>
        </p:txBody>
      </p:sp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Synchronous Logic: </a:t>
            </a:r>
            <a:b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Latches and Flipflops</a:t>
            </a:r>
            <a:endParaRPr/>
          </a:p>
        </p:txBody>
      </p:sp>
      <p:pic>
        <p:nvPicPr>
          <p:cNvPr descr="B09" id="393" name="Google Shape;3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19475"/>
            <a:ext cx="5830887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SR-latch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457200" y="1981200"/>
            <a:ext cx="77025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both inputs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Sbar = 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Rbar = 0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cause non-deterministic behavior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5200650" y="3641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5734050" y="3717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5200650" y="48609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>
            <a:off x="5886450" y="37941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34"/>
          <p:cNvCxnSpPr/>
          <p:nvPr/>
        </p:nvCxnSpPr>
        <p:spPr>
          <a:xfrm>
            <a:off x="5886450" y="50895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34"/>
          <p:cNvCxnSpPr/>
          <p:nvPr/>
        </p:nvCxnSpPr>
        <p:spPr>
          <a:xfrm rot="10800000">
            <a:off x="4362450" y="39465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6" name="Google Shape;406;p34"/>
          <p:cNvCxnSpPr/>
          <p:nvPr/>
        </p:nvCxnSpPr>
        <p:spPr>
          <a:xfrm>
            <a:off x="4362450" y="39465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34"/>
          <p:cNvCxnSpPr/>
          <p:nvPr/>
        </p:nvCxnSpPr>
        <p:spPr>
          <a:xfrm flipH="1">
            <a:off x="4362450" y="37941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Google Shape;408;p34"/>
          <p:cNvCxnSpPr/>
          <p:nvPr/>
        </p:nvCxnSpPr>
        <p:spPr>
          <a:xfrm>
            <a:off x="4362450" y="5013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9" name="Google Shape;409;p34"/>
          <p:cNvSpPr/>
          <p:nvPr/>
        </p:nvSpPr>
        <p:spPr>
          <a:xfrm>
            <a:off x="6343650" y="50133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6267450" y="3794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5734050" y="50133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7181850" y="36417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7181850" y="49371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14" name="Google Shape;414;p34"/>
          <p:cNvSpPr txBox="1"/>
          <p:nvPr/>
        </p:nvSpPr>
        <p:spPr>
          <a:xfrm>
            <a:off x="5200650" y="37179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15" name="Google Shape;415;p34"/>
          <p:cNvSpPr txBox="1"/>
          <p:nvPr/>
        </p:nvSpPr>
        <p:spPr>
          <a:xfrm>
            <a:off x="5260975" y="49228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16" name="Google Shape;416;p34"/>
          <p:cNvCxnSpPr/>
          <p:nvPr/>
        </p:nvCxnSpPr>
        <p:spPr>
          <a:xfrm>
            <a:off x="2209800" y="36131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34"/>
          <p:cNvCxnSpPr/>
          <p:nvPr/>
        </p:nvCxnSpPr>
        <p:spPr>
          <a:xfrm>
            <a:off x="2209800" y="52133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34"/>
          <p:cNvCxnSpPr/>
          <p:nvPr/>
        </p:nvCxnSpPr>
        <p:spPr>
          <a:xfrm>
            <a:off x="2971800" y="38417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34"/>
          <p:cNvCxnSpPr/>
          <p:nvPr/>
        </p:nvCxnSpPr>
        <p:spPr>
          <a:xfrm>
            <a:off x="2971800" y="3841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34"/>
          <p:cNvCxnSpPr/>
          <p:nvPr/>
        </p:nvCxnSpPr>
        <p:spPr>
          <a:xfrm>
            <a:off x="2971800" y="50609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1" name="Google Shape;421;p34"/>
          <p:cNvSpPr/>
          <p:nvPr/>
        </p:nvSpPr>
        <p:spPr>
          <a:xfrm>
            <a:off x="2895600" y="43751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1728787" y="3429000"/>
            <a:ext cx="55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Sbar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838200" y="41910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1630362" y="4984750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Rbar</a:t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 rot="10740000">
            <a:off x="3200400" y="35369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4"/>
          <p:cNvCxnSpPr/>
          <p:nvPr/>
        </p:nvCxnSpPr>
        <p:spPr>
          <a:xfrm>
            <a:off x="3733800" y="37655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34"/>
          <p:cNvSpPr/>
          <p:nvPr/>
        </p:nvSpPr>
        <p:spPr>
          <a:xfrm rot="10740000">
            <a:off x="3200400" y="49085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34"/>
          <p:cNvCxnSpPr/>
          <p:nvPr/>
        </p:nvCxnSpPr>
        <p:spPr>
          <a:xfrm>
            <a:off x="3733800" y="5213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9" name="Google Shape;429;p34"/>
          <p:cNvSpPr/>
          <p:nvPr/>
        </p:nvSpPr>
        <p:spPr>
          <a:xfrm rot="5280000">
            <a:off x="1557337" y="42418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1957387" y="437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>
            <a:off x="1195387" y="43751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2" name="Google Shape;432;p34"/>
          <p:cNvSpPr txBox="1"/>
          <p:nvPr/>
        </p:nvSpPr>
        <p:spPr>
          <a:xfrm>
            <a:off x="3276600" y="4984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3352800" y="3613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1530350" y="422275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35" name="Google Shape;435;p34"/>
          <p:cNvSpPr txBox="1"/>
          <p:nvPr/>
        </p:nvSpPr>
        <p:spPr>
          <a:xfrm>
            <a:off x="2133600" y="41148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36" name="Google Shape;436;p34"/>
          <p:cNvCxnSpPr/>
          <p:nvPr/>
        </p:nvCxnSpPr>
        <p:spPr>
          <a:xfrm rot="10800000">
            <a:off x="2057400" y="4419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7" name="Google Shape;437;p34"/>
          <p:cNvSpPr txBox="1"/>
          <p:nvPr/>
        </p:nvSpPr>
        <p:spPr>
          <a:xfrm>
            <a:off x="4089400" y="522605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4038600" y="3429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1182687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input (compare SR-latch)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non-deterministic behavior</a:t>
            </a:r>
            <a:endParaRPr/>
          </a:p>
        </p:txBody>
      </p:sp>
      <p:sp>
        <p:nvSpPr>
          <p:cNvPr id="444" name="Google Shape;444;p35"/>
          <p:cNvSpPr txBox="1"/>
          <p:nvPr>
            <p:ph type="title"/>
          </p:nvPr>
        </p:nvSpPr>
        <p:spPr>
          <a:xfrm>
            <a:off x="457200" y="614362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D-latch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5029200"/>
            <a:ext cx="30384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2803525" y="6227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895600" y="6019800"/>
            <a:ext cx="2862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of D-latch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6096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5505450" y="28035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6038850" y="2879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5505450" y="4022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5"/>
          <p:cNvCxnSpPr/>
          <p:nvPr/>
        </p:nvCxnSpPr>
        <p:spPr>
          <a:xfrm>
            <a:off x="6191250" y="29559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35"/>
          <p:cNvCxnSpPr/>
          <p:nvPr/>
        </p:nvCxnSpPr>
        <p:spPr>
          <a:xfrm>
            <a:off x="6191250" y="42513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35"/>
          <p:cNvCxnSpPr/>
          <p:nvPr/>
        </p:nvCxnSpPr>
        <p:spPr>
          <a:xfrm rot="10800000">
            <a:off x="4667250" y="31083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35"/>
          <p:cNvCxnSpPr/>
          <p:nvPr/>
        </p:nvCxnSpPr>
        <p:spPr>
          <a:xfrm>
            <a:off x="4667250" y="3108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35"/>
          <p:cNvCxnSpPr/>
          <p:nvPr/>
        </p:nvCxnSpPr>
        <p:spPr>
          <a:xfrm flipH="1">
            <a:off x="4667250" y="29559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/>
          <p:nvPr/>
        </p:nvCxnSpPr>
        <p:spPr>
          <a:xfrm>
            <a:off x="4667250" y="41751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8" name="Google Shape;458;p35"/>
          <p:cNvSpPr/>
          <p:nvPr/>
        </p:nvSpPr>
        <p:spPr>
          <a:xfrm>
            <a:off x="6648450" y="4175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6572250" y="29559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6038850" y="41751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7486650" y="28035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486650" y="40989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5505450" y="28797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5565775" y="40846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65" name="Google Shape;465;p35"/>
          <p:cNvCxnSpPr/>
          <p:nvPr/>
        </p:nvCxnSpPr>
        <p:spPr>
          <a:xfrm>
            <a:off x="3276600" y="30035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35"/>
          <p:cNvCxnSpPr/>
          <p:nvPr/>
        </p:nvCxnSpPr>
        <p:spPr>
          <a:xfrm>
            <a:off x="3276600" y="30035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35"/>
          <p:cNvCxnSpPr/>
          <p:nvPr/>
        </p:nvCxnSpPr>
        <p:spPr>
          <a:xfrm>
            <a:off x="3276600" y="4222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35"/>
          <p:cNvSpPr/>
          <p:nvPr/>
        </p:nvSpPr>
        <p:spPr>
          <a:xfrm>
            <a:off x="3200400" y="35369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219200" y="33528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 rot="10740000">
            <a:off x="3505200" y="26987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>
            <a:off x="4038600" y="2927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35"/>
          <p:cNvSpPr/>
          <p:nvPr/>
        </p:nvSpPr>
        <p:spPr>
          <a:xfrm rot="10740000">
            <a:off x="3505200" y="40703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5"/>
          <p:cNvCxnSpPr/>
          <p:nvPr/>
        </p:nvCxnSpPr>
        <p:spPr>
          <a:xfrm>
            <a:off x="4038600" y="43751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35"/>
          <p:cNvSpPr/>
          <p:nvPr/>
        </p:nvSpPr>
        <p:spPr>
          <a:xfrm rot="5280000">
            <a:off x="1962150" y="34036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2362200" y="35369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35"/>
          <p:cNvCxnSpPr/>
          <p:nvPr/>
        </p:nvCxnSpPr>
        <p:spPr>
          <a:xfrm>
            <a:off x="1600200" y="3536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7" name="Google Shape;477;p35"/>
          <p:cNvSpPr/>
          <p:nvPr/>
        </p:nvSpPr>
        <p:spPr>
          <a:xfrm rot="5280000">
            <a:off x="2239962" y="260985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2640012" y="27432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1143000" y="2743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3581400" y="4121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81" name="Google Shape;481;p35"/>
          <p:cNvSpPr txBox="1"/>
          <p:nvPr/>
        </p:nvSpPr>
        <p:spPr>
          <a:xfrm>
            <a:off x="3608387" y="27495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1931987" y="343535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483" name="Google Shape;483;p35"/>
          <p:cNvSpPr txBox="1"/>
          <p:nvPr/>
        </p:nvSpPr>
        <p:spPr>
          <a:xfrm>
            <a:off x="2209800" y="262890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2514600" y="32766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85" name="Google Shape;485;p35"/>
          <p:cNvCxnSpPr/>
          <p:nvPr/>
        </p:nvCxnSpPr>
        <p:spPr>
          <a:xfrm rot="10800000">
            <a:off x="2514600" y="3581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6" name="Google Shape;486;p35"/>
          <p:cNvSpPr txBox="1"/>
          <p:nvPr/>
        </p:nvSpPr>
        <p:spPr>
          <a:xfrm>
            <a:off x="44704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4495800" y="43434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88" name="Google Shape;488;p35"/>
          <p:cNvCxnSpPr/>
          <p:nvPr/>
        </p:nvCxnSpPr>
        <p:spPr>
          <a:xfrm>
            <a:off x="1143000" y="2743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35"/>
          <p:cNvCxnSpPr/>
          <p:nvPr/>
        </p:nvCxnSpPr>
        <p:spPr>
          <a:xfrm rot="10800000">
            <a:off x="2819400" y="2819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35"/>
          <p:cNvSpPr txBox="1"/>
          <p:nvPr/>
        </p:nvSpPr>
        <p:spPr>
          <a:xfrm>
            <a:off x="2895600" y="2514600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Dbar</a:t>
            </a:r>
            <a:endParaRPr/>
          </a:p>
        </p:txBody>
      </p:sp>
      <p:cxnSp>
        <p:nvCxnSpPr>
          <p:cNvPr id="491" name="Google Shape;491;p35"/>
          <p:cNvCxnSpPr/>
          <p:nvPr/>
        </p:nvCxnSpPr>
        <p:spPr>
          <a:xfrm>
            <a:off x="914400" y="27432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35"/>
          <p:cNvCxnSpPr/>
          <p:nvPr/>
        </p:nvCxnSpPr>
        <p:spPr>
          <a:xfrm>
            <a:off x="1219200" y="27432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35"/>
          <p:cNvCxnSpPr/>
          <p:nvPr/>
        </p:nvCxnSpPr>
        <p:spPr>
          <a:xfrm>
            <a:off x="1219200" y="4419600"/>
            <a:ext cx="236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>
            <p:ph type="title"/>
          </p:nvPr>
        </p:nvSpPr>
        <p:spPr>
          <a:xfrm>
            <a:off x="1150937" y="152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D-flipflop</a:t>
            </a:r>
            <a:endParaRPr/>
          </a:p>
        </p:txBody>
      </p:sp>
      <p:sp>
        <p:nvSpPr>
          <p:cNvPr id="499" name="Google Shape;499;p36"/>
          <p:cNvSpPr txBox="1"/>
          <p:nvPr>
            <p:ph idx="1" type="body"/>
          </p:nvPr>
        </p:nvSpPr>
        <p:spPr>
          <a:xfrm>
            <a:off x="1182687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edge-triggered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from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SR-latches</a:t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6"/>
          <p:cNvCxnSpPr/>
          <p:nvPr/>
        </p:nvCxnSpPr>
        <p:spPr>
          <a:xfrm flipH="1">
            <a:off x="3667125" y="448468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36"/>
          <p:cNvCxnSpPr/>
          <p:nvPr/>
        </p:nvCxnSpPr>
        <p:spPr>
          <a:xfrm flipH="1">
            <a:off x="3660775" y="472440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36"/>
          <p:cNvCxnSpPr/>
          <p:nvPr/>
        </p:nvCxnSpPr>
        <p:spPr>
          <a:xfrm flipH="1">
            <a:off x="3667125" y="46053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5" name="Google Shape;505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36"/>
          <p:cNvCxnSpPr/>
          <p:nvPr/>
        </p:nvCxnSpPr>
        <p:spPr>
          <a:xfrm>
            <a:off x="4538662" y="460375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" name="Google Shape;508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6"/>
          <p:cNvCxnSpPr/>
          <p:nvPr/>
        </p:nvCxnSpPr>
        <p:spPr>
          <a:xfrm flipH="1">
            <a:off x="3606800" y="2447925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36"/>
          <p:cNvCxnSpPr/>
          <p:nvPr/>
        </p:nvCxnSpPr>
        <p:spPr>
          <a:xfrm flipH="1">
            <a:off x="3606800" y="26876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36"/>
          <p:cNvCxnSpPr/>
          <p:nvPr/>
        </p:nvCxnSpPr>
        <p:spPr>
          <a:xfrm>
            <a:off x="4478337" y="2568575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5" name="Google Shape;515;p36"/>
          <p:cNvSpPr/>
          <p:nvPr/>
        </p:nvSpPr>
        <p:spPr>
          <a:xfrm>
            <a:off x="2219325" y="3406775"/>
            <a:ext cx="344487" cy="300037"/>
          </a:xfrm>
          <a:custGeom>
            <a:rect b="b" l="l" r="r" t="t"/>
            <a:pathLst>
              <a:path extrusionOk="0" h="377" w="435">
                <a:moveTo>
                  <a:pt x="379" y="189"/>
                </a:moveTo>
                <a:lnTo>
                  <a:pt x="379" y="195"/>
                </a:lnTo>
                <a:lnTo>
                  <a:pt x="381" y="200"/>
                </a:lnTo>
                <a:lnTo>
                  <a:pt x="384" y="205"/>
                </a:lnTo>
                <a:lnTo>
                  <a:pt x="388" y="209"/>
                </a:lnTo>
                <a:lnTo>
                  <a:pt x="391" y="213"/>
                </a:lnTo>
                <a:lnTo>
                  <a:pt x="396" y="215"/>
                </a:lnTo>
                <a:lnTo>
                  <a:pt x="401" y="217"/>
                </a:lnTo>
                <a:lnTo>
                  <a:pt x="408" y="218"/>
                </a:lnTo>
                <a:lnTo>
                  <a:pt x="413" y="217"/>
                </a:lnTo>
                <a:lnTo>
                  <a:pt x="418" y="215"/>
                </a:lnTo>
                <a:lnTo>
                  <a:pt x="423" y="213"/>
                </a:lnTo>
                <a:lnTo>
                  <a:pt x="426" y="209"/>
                </a:lnTo>
                <a:lnTo>
                  <a:pt x="430" y="205"/>
                </a:lnTo>
                <a:lnTo>
                  <a:pt x="433" y="200"/>
                </a:lnTo>
                <a:lnTo>
                  <a:pt x="435" y="195"/>
                </a:lnTo>
                <a:lnTo>
                  <a:pt x="435" y="189"/>
                </a:lnTo>
                <a:lnTo>
                  <a:pt x="435" y="184"/>
                </a:lnTo>
                <a:lnTo>
                  <a:pt x="433" y="178"/>
                </a:lnTo>
                <a:lnTo>
                  <a:pt x="430" y="174"/>
                </a:lnTo>
                <a:lnTo>
                  <a:pt x="426" y="169"/>
                </a:lnTo>
                <a:lnTo>
                  <a:pt x="423" y="166"/>
                </a:lnTo>
                <a:lnTo>
                  <a:pt x="418" y="163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3"/>
                </a:lnTo>
                <a:lnTo>
                  <a:pt x="391" y="166"/>
                </a:lnTo>
                <a:lnTo>
                  <a:pt x="388" y="169"/>
                </a:lnTo>
                <a:lnTo>
                  <a:pt x="384" y="174"/>
                </a:lnTo>
                <a:lnTo>
                  <a:pt x="381" y="178"/>
                </a:lnTo>
                <a:lnTo>
                  <a:pt x="379" y="184"/>
                </a:lnTo>
                <a:lnTo>
                  <a:pt x="379" y="189"/>
                </a:lnTo>
                <a:close/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6"/>
          <p:cNvSpPr/>
          <p:nvPr/>
        </p:nvSpPr>
        <p:spPr>
          <a:xfrm>
            <a:off x="2519362" y="3535362"/>
            <a:ext cx="44450" cy="44450"/>
          </a:xfrm>
          <a:custGeom>
            <a:rect b="b" l="l" r="r" t="t"/>
            <a:pathLst>
              <a:path extrusionOk="0" h="57" w="56">
                <a:moveTo>
                  <a:pt x="0" y="28"/>
                </a:moveTo>
                <a:lnTo>
                  <a:pt x="0" y="34"/>
                </a:lnTo>
                <a:lnTo>
                  <a:pt x="2" y="39"/>
                </a:lnTo>
                <a:lnTo>
                  <a:pt x="5" y="44"/>
                </a:lnTo>
                <a:lnTo>
                  <a:pt x="9" y="48"/>
                </a:lnTo>
                <a:lnTo>
                  <a:pt x="12" y="52"/>
                </a:lnTo>
                <a:lnTo>
                  <a:pt x="17" y="54"/>
                </a:lnTo>
                <a:lnTo>
                  <a:pt x="22" y="56"/>
                </a:lnTo>
                <a:lnTo>
                  <a:pt x="29" y="57"/>
                </a:lnTo>
                <a:lnTo>
                  <a:pt x="34" y="56"/>
                </a:lnTo>
                <a:lnTo>
                  <a:pt x="39" y="54"/>
                </a:lnTo>
                <a:lnTo>
                  <a:pt x="44" y="52"/>
                </a:lnTo>
                <a:lnTo>
                  <a:pt x="47" y="48"/>
                </a:lnTo>
                <a:lnTo>
                  <a:pt x="51" y="44"/>
                </a:lnTo>
                <a:lnTo>
                  <a:pt x="54" y="39"/>
                </a:lnTo>
                <a:lnTo>
                  <a:pt x="56" y="34"/>
                </a:lnTo>
                <a:lnTo>
                  <a:pt x="56" y="28"/>
                </a:lnTo>
                <a:lnTo>
                  <a:pt x="56" y="23"/>
                </a:lnTo>
                <a:lnTo>
                  <a:pt x="54" y="17"/>
                </a:lnTo>
                <a:lnTo>
                  <a:pt x="51" y="13"/>
                </a:lnTo>
                <a:lnTo>
                  <a:pt x="47" y="8"/>
                </a:lnTo>
                <a:lnTo>
                  <a:pt x="44" y="5"/>
                </a:lnTo>
                <a:lnTo>
                  <a:pt x="39" y="2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2"/>
                </a:lnTo>
                <a:lnTo>
                  <a:pt x="12" y="5"/>
                </a:lnTo>
                <a:lnTo>
                  <a:pt x="9" y="8"/>
                </a:lnTo>
                <a:lnTo>
                  <a:pt x="5" y="13"/>
                </a:lnTo>
                <a:lnTo>
                  <a:pt x="2" y="17"/>
                </a:lnTo>
                <a:lnTo>
                  <a:pt x="0" y="23"/>
                </a:lnTo>
                <a:lnTo>
                  <a:pt x="0" y="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2219325" y="3406775"/>
            <a:ext cx="300037" cy="300037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36"/>
          <p:cNvCxnSpPr/>
          <p:nvPr/>
        </p:nvCxnSpPr>
        <p:spPr>
          <a:xfrm flipH="1">
            <a:off x="5819775" y="35560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36"/>
          <p:cNvCxnSpPr/>
          <p:nvPr/>
        </p:nvCxnSpPr>
        <p:spPr>
          <a:xfrm flipH="1">
            <a:off x="5819775" y="37973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36"/>
          <p:cNvCxnSpPr/>
          <p:nvPr/>
        </p:nvCxnSpPr>
        <p:spPr>
          <a:xfrm>
            <a:off x="6691312" y="3678237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5" name="Google Shape;525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6"/>
          <p:cNvCxnSpPr/>
          <p:nvPr/>
        </p:nvCxnSpPr>
        <p:spPr>
          <a:xfrm flipH="1">
            <a:off x="3667125" y="34369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36"/>
          <p:cNvCxnSpPr/>
          <p:nvPr/>
        </p:nvCxnSpPr>
        <p:spPr>
          <a:xfrm flipH="1">
            <a:off x="3660775" y="36766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9" name="Google Shape;529;p36"/>
          <p:cNvCxnSpPr/>
          <p:nvPr/>
        </p:nvCxnSpPr>
        <p:spPr>
          <a:xfrm flipH="1">
            <a:off x="3667125" y="3556000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0" name="Google Shape;530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6"/>
          <p:cNvCxnSpPr/>
          <p:nvPr/>
        </p:nvCxnSpPr>
        <p:spPr>
          <a:xfrm>
            <a:off x="4538662" y="35560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3" name="Google Shape;533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36"/>
          <p:cNvCxnSpPr/>
          <p:nvPr/>
        </p:nvCxnSpPr>
        <p:spPr>
          <a:xfrm flipH="1">
            <a:off x="5830887" y="4365625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36"/>
          <p:cNvCxnSpPr/>
          <p:nvPr/>
        </p:nvCxnSpPr>
        <p:spPr>
          <a:xfrm flipH="1">
            <a:off x="5822950" y="4605337"/>
            <a:ext cx="1793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36"/>
          <p:cNvCxnSpPr/>
          <p:nvPr/>
        </p:nvCxnSpPr>
        <p:spPr>
          <a:xfrm flipH="1">
            <a:off x="5830887" y="4484687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8" name="Google Shape;538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6700837" y="4484687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36"/>
          <p:cNvSpPr/>
          <p:nvPr/>
        </p:nvSpPr>
        <p:spPr>
          <a:xfrm>
            <a:off x="2219325" y="4216400"/>
            <a:ext cx="344487" cy="298450"/>
          </a:xfrm>
          <a:custGeom>
            <a:rect b="b" l="l" r="r" t="t"/>
            <a:pathLst>
              <a:path extrusionOk="0" h="377" w="435">
                <a:moveTo>
                  <a:pt x="379" y="188"/>
                </a:moveTo>
                <a:lnTo>
                  <a:pt x="379" y="194"/>
                </a:lnTo>
                <a:lnTo>
                  <a:pt x="381" y="199"/>
                </a:lnTo>
                <a:lnTo>
                  <a:pt x="384" y="205"/>
                </a:lnTo>
                <a:lnTo>
                  <a:pt x="388" y="208"/>
                </a:lnTo>
                <a:lnTo>
                  <a:pt x="391" y="212"/>
                </a:lnTo>
                <a:lnTo>
                  <a:pt x="396" y="215"/>
                </a:lnTo>
                <a:lnTo>
                  <a:pt x="401" y="216"/>
                </a:lnTo>
                <a:lnTo>
                  <a:pt x="408" y="217"/>
                </a:lnTo>
                <a:lnTo>
                  <a:pt x="413" y="216"/>
                </a:lnTo>
                <a:lnTo>
                  <a:pt x="418" y="215"/>
                </a:lnTo>
                <a:lnTo>
                  <a:pt x="423" y="212"/>
                </a:lnTo>
                <a:lnTo>
                  <a:pt x="428" y="208"/>
                </a:lnTo>
                <a:lnTo>
                  <a:pt x="430" y="205"/>
                </a:lnTo>
                <a:lnTo>
                  <a:pt x="433" y="199"/>
                </a:lnTo>
                <a:lnTo>
                  <a:pt x="435" y="194"/>
                </a:lnTo>
                <a:lnTo>
                  <a:pt x="435" y="188"/>
                </a:lnTo>
                <a:lnTo>
                  <a:pt x="435" y="183"/>
                </a:lnTo>
                <a:lnTo>
                  <a:pt x="433" y="177"/>
                </a:lnTo>
                <a:lnTo>
                  <a:pt x="430" y="172"/>
                </a:lnTo>
                <a:lnTo>
                  <a:pt x="428" y="168"/>
                </a:lnTo>
                <a:lnTo>
                  <a:pt x="423" y="164"/>
                </a:lnTo>
                <a:lnTo>
                  <a:pt x="418" y="162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2"/>
                </a:lnTo>
                <a:lnTo>
                  <a:pt x="391" y="164"/>
                </a:lnTo>
                <a:lnTo>
                  <a:pt x="388" y="168"/>
                </a:lnTo>
                <a:lnTo>
                  <a:pt x="384" y="172"/>
                </a:lnTo>
                <a:lnTo>
                  <a:pt x="381" y="177"/>
                </a:lnTo>
                <a:lnTo>
                  <a:pt x="379" y="183"/>
                </a:lnTo>
                <a:lnTo>
                  <a:pt x="379" y="188"/>
                </a:lnTo>
                <a:close/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2519362" y="4343400"/>
            <a:ext cx="44450" cy="46037"/>
          </a:xfrm>
          <a:custGeom>
            <a:rect b="b" l="l" r="r" t="t"/>
            <a:pathLst>
              <a:path extrusionOk="0" h="56" w="56">
                <a:moveTo>
                  <a:pt x="0" y="27"/>
                </a:moveTo>
                <a:lnTo>
                  <a:pt x="0" y="33"/>
                </a:lnTo>
                <a:lnTo>
                  <a:pt x="2" y="38"/>
                </a:lnTo>
                <a:lnTo>
                  <a:pt x="5" y="44"/>
                </a:lnTo>
                <a:lnTo>
                  <a:pt x="9" y="47"/>
                </a:lnTo>
                <a:lnTo>
                  <a:pt x="12" y="51"/>
                </a:lnTo>
                <a:lnTo>
                  <a:pt x="17" y="54"/>
                </a:lnTo>
                <a:lnTo>
                  <a:pt x="22" y="55"/>
                </a:lnTo>
                <a:lnTo>
                  <a:pt x="29" y="56"/>
                </a:lnTo>
                <a:lnTo>
                  <a:pt x="34" y="55"/>
                </a:lnTo>
                <a:lnTo>
                  <a:pt x="39" y="54"/>
                </a:lnTo>
                <a:lnTo>
                  <a:pt x="44" y="51"/>
                </a:lnTo>
                <a:lnTo>
                  <a:pt x="49" y="47"/>
                </a:lnTo>
                <a:lnTo>
                  <a:pt x="51" y="44"/>
                </a:lnTo>
                <a:lnTo>
                  <a:pt x="54" y="38"/>
                </a:lnTo>
                <a:lnTo>
                  <a:pt x="56" y="33"/>
                </a:lnTo>
                <a:lnTo>
                  <a:pt x="56" y="27"/>
                </a:lnTo>
                <a:lnTo>
                  <a:pt x="56" y="22"/>
                </a:lnTo>
                <a:lnTo>
                  <a:pt x="54" y="16"/>
                </a:lnTo>
                <a:lnTo>
                  <a:pt x="51" y="11"/>
                </a:lnTo>
                <a:lnTo>
                  <a:pt x="49" y="7"/>
                </a:lnTo>
                <a:lnTo>
                  <a:pt x="44" y="3"/>
                </a:lnTo>
                <a:lnTo>
                  <a:pt x="39" y="1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1"/>
                </a:lnTo>
                <a:lnTo>
                  <a:pt x="12" y="3"/>
                </a:lnTo>
                <a:lnTo>
                  <a:pt x="9" y="7"/>
                </a:lnTo>
                <a:lnTo>
                  <a:pt x="5" y="11"/>
                </a:lnTo>
                <a:lnTo>
                  <a:pt x="2" y="16"/>
                </a:lnTo>
                <a:lnTo>
                  <a:pt x="0" y="22"/>
                </a:lnTo>
                <a:lnTo>
                  <a:pt x="0" y="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2219325" y="4216400"/>
            <a:ext cx="300037" cy="298450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36"/>
          <p:cNvCxnSpPr/>
          <p:nvPr/>
        </p:nvCxnSpPr>
        <p:spPr>
          <a:xfrm>
            <a:off x="2541587" y="3556000"/>
            <a:ext cx="11255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36"/>
          <p:cNvCxnSpPr/>
          <p:nvPr/>
        </p:nvCxnSpPr>
        <p:spPr>
          <a:xfrm flipH="1">
            <a:off x="1738312" y="3556000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36"/>
          <p:cNvCxnSpPr/>
          <p:nvPr/>
        </p:nvCxnSpPr>
        <p:spPr>
          <a:xfrm flipH="1">
            <a:off x="1738312" y="4365625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36"/>
          <p:cNvCxnSpPr/>
          <p:nvPr/>
        </p:nvCxnSpPr>
        <p:spPr>
          <a:xfrm>
            <a:off x="2541587" y="4365625"/>
            <a:ext cx="396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8" name="Google Shape;548;p36"/>
          <p:cNvSpPr/>
          <p:nvPr/>
        </p:nvSpPr>
        <p:spPr>
          <a:xfrm>
            <a:off x="2938462" y="3676650"/>
            <a:ext cx="722312" cy="688975"/>
          </a:xfrm>
          <a:custGeom>
            <a:rect b="b" l="l" r="r" t="t"/>
            <a:pathLst>
              <a:path extrusionOk="0" h="868" w="909">
                <a:moveTo>
                  <a:pt x="909" y="0"/>
                </a:moveTo>
                <a:lnTo>
                  <a:pt x="0" y="0"/>
                </a:lnTo>
                <a:lnTo>
                  <a:pt x="0" y="86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3409950" y="2568575"/>
            <a:ext cx="1450975" cy="868362"/>
          </a:xfrm>
          <a:custGeom>
            <a:rect b="b" l="l" r="r" t="t"/>
            <a:pathLst>
              <a:path extrusionOk="0" h="1094" w="1829">
                <a:moveTo>
                  <a:pt x="324" y="1094"/>
                </a:moveTo>
                <a:lnTo>
                  <a:pt x="0" y="1094"/>
                </a:lnTo>
                <a:lnTo>
                  <a:pt x="1829" y="0"/>
                </a:lnTo>
                <a:lnTo>
                  <a:pt x="152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3419475" y="2687637"/>
            <a:ext cx="1452562" cy="868362"/>
          </a:xfrm>
          <a:custGeom>
            <a:rect b="b" l="l" r="r" t="t"/>
            <a:pathLst>
              <a:path extrusionOk="0" h="1094" w="1828">
                <a:moveTo>
                  <a:pt x="1665" y="1094"/>
                </a:moveTo>
                <a:lnTo>
                  <a:pt x="1828" y="1094"/>
                </a:lnTo>
                <a:lnTo>
                  <a:pt x="0" y="0"/>
                </a:lnTo>
                <a:lnTo>
                  <a:pt x="3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3059112" y="2447925"/>
            <a:ext cx="1801812" cy="3595687"/>
          </a:xfrm>
          <a:custGeom>
            <a:rect b="b" l="l" r="r" t="t"/>
            <a:pathLst>
              <a:path extrusionOk="0" h="4529" w="2270">
                <a:moveTo>
                  <a:pt x="690" y="0"/>
                </a:moveTo>
                <a:lnTo>
                  <a:pt x="0" y="0"/>
                </a:lnTo>
                <a:lnTo>
                  <a:pt x="0" y="4529"/>
                </a:lnTo>
                <a:lnTo>
                  <a:pt x="2270" y="4529"/>
                </a:lnTo>
                <a:lnTo>
                  <a:pt x="2270" y="3925"/>
                </a:lnTo>
                <a:lnTo>
                  <a:pt x="2094" y="392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36"/>
          <p:cNvCxnSpPr/>
          <p:nvPr/>
        </p:nvCxnSpPr>
        <p:spPr>
          <a:xfrm flipH="1">
            <a:off x="3648075" y="54435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36"/>
          <p:cNvCxnSpPr/>
          <p:nvPr/>
        </p:nvCxnSpPr>
        <p:spPr>
          <a:xfrm flipH="1">
            <a:off x="3640137" y="56832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36"/>
          <p:cNvCxnSpPr/>
          <p:nvPr/>
        </p:nvCxnSpPr>
        <p:spPr>
          <a:xfrm flipH="1">
            <a:off x="3648075" y="556418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7" name="Google Shape;557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36"/>
          <p:cNvCxnSpPr/>
          <p:nvPr/>
        </p:nvCxnSpPr>
        <p:spPr>
          <a:xfrm>
            <a:off x="4518025" y="55626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0" name="Google Shape;560;p36"/>
          <p:cNvSpPr/>
          <p:nvPr/>
        </p:nvSpPr>
        <p:spPr>
          <a:xfrm>
            <a:off x="3419475" y="3556000"/>
            <a:ext cx="1441450" cy="928687"/>
          </a:xfrm>
          <a:custGeom>
            <a:rect b="b" l="l" r="r" t="t"/>
            <a:pathLst>
              <a:path extrusionOk="0" h="1171" w="1816">
                <a:moveTo>
                  <a:pt x="1816" y="0"/>
                </a:moveTo>
                <a:lnTo>
                  <a:pt x="0" y="1171"/>
                </a:lnTo>
                <a:lnTo>
                  <a:pt x="311" y="11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36"/>
          <p:cNvCxnSpPr/>
          <p:nvPr/>
        </p:nvCxnSpPr>
        <p:spPr>
          <a:xfrm flipH="1">
            <a:off x="3360737" y="4605337"/>
            <a:ext cx="3095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36"/>
          <p:cNvCxnSpPr/>
          <p:nvPr/>
        </p:nvCxnSpPr>
        <p:spPr>
          <a:xfrm flipH="1">
            <a:off x="2938462" y="4605337"/>
            <a:ext cx="4222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36"/>
          <p:cNvCxnSpPr/>
          <p:nvPr/>
        </p:nvCxnSpPr>
        <p:spPr>
          <a:xfrm>
            <a:off x="2938462" y="4365625"/>
            <a:ext cx="1587" cy="2397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4" name="Google Shape;564;p36"/>
          <p:cNvSpPr/>
          <p:nvPr/>
        </p:nvSpPr>
        <p:spPr>
          <a:xfrm>
            <a:off x="3419475" y="4724400"/>
            <a:ext cx="1441450" cy="839787"/>
          </a:xfrm>
          <a:custGeom>
            <a:rect b="b" l="l" r="r" t="t"/>
            <a:pathLst>
              <a:path extrusionOk="0" h="1057" w="1816">
                <a:moveTo>
                  <a:pt x="303" y="0"/>
                </a:moveTo>
                <a:lnTo>
                  <a:pt x="0" y="0"/>
                </a:lnTo>
                <a:lnTo>
                  <a:pt x="1816" y="10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3430587" y="4603750"/>
            <a:ext cx="1430337" cy="839787"/>
          </a:xfrm>
          <a:custGeom>
            <a:rect b="b" l="l" r="r" t="t"/>
            <a:pathLst>
              <a:path extrusionOk="0" h="1058" w="1804">
                <a:moveTo>
                  <a:pt x="291" y="1058"/>
                </a:moveTo>
                <a:lnTo>
                  <a:pt x="0" y="1058"/>
                </a:lnTo>
                <a:lnTo>
                  <a:pt x="1804" y="1"/>
                </a:lnTo>
                <a:lnTo>
                  <a:pt x="165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3300412" y="3556000"/>
            <a:ext cx="360362" cy="2008187"/>
          </a:xfrm>
          <a:custGeom>
            <a:rect b="b" l="l" r="r" t="t"/>
            <a:pathLst>
              <a:path extrusionOk="0" h="2529" w="454">
                <a:moveTo>
                  <a:pt x="454" y="2529"/>
                </a:moveTo>
                <a:lnTo>
                  <a:pt x="0" y="252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6"/>
          <p:cNvCxnSpPr/>
          <p:nvPr/>
        </p:nvCxnSpPr>
        <p:spPr>
          <a:xfrm flipH="1">
            <a:off x="1978025" y="5683250"/>
            <a:ext cx="16827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36"/>
          <p:cNvCxnSpPr/>
          <p:nvPr/>
        </p:nvCxnSpPr>
        <p:spPr>
          <a:xfrm>
            <a:off x="4860925" y="3556000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36"/>
          <p:cNvCxnSpPr/>
          <p:nvPr/>
        </p:nvCxnSpPr>
        <p:spPr>
          <a:xfrm>
            <a:off x="4860925" y="4605337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0" name="Google Shape;570;p36"/>
          <p:cNvSpPr/>
          <p:nvPr/>
        </p:nvSpPr>
        <p:spPr>
          <a:xfrm>
            <a:off x="5583237" y="3678237"/>
            <a:ext cx="1441450" cy="687387"/>
          </a:xfrm>
          <a:custGeom>
            <a:rect b="b" l="l" r="r" t="t"/>
            <a:pathLst>
              <a:path extrusionOk="0" h="867" w="1816">
                <a:moveTo>
                  <a:pt x="1513" y="0"/>
                </a:moveTo>
                <a:lnTo>
                  <a:pt x="1816" y="0"/>
                </a:lnTo>
                <a:lnTo>
                  <a:pt x="0" y="867"/>
                </a:lnTo>
                <a:lnTo>
                  <a:pt x="311" y="86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36"/>
          <p:cNvCxnSpPr/>
          <p:nvPr/>
        </p:nvCxnSpPr>
        <p:spPr>
          <a:xfrm flipH="1">
            <a:off x="5592762" y="3797300"/>
            <a:ext cx="2301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2" name="Google Shape;572;p36"/>
          <p:cNvSpPr/>
          <p:nvPr/>
        </p:nvSpPr>
        <p:spPr>
          <a:xfrm>
            <a:off x="5592762" y="3797300"/>
            <a:ext cx="1431925" cy="687387"/>
          </a:xfrm>
          <a:custGeom>
            <a:rect b="b" l="l" r="r" t="t"/>
            <a:pathLst>
              <a:path extrusionOk="0" h="867" w="1804">
                <a:moveTo>
                  <a:pt x="0" y="0"/>
                </a:moveTo>
                <a:lnTo>
                  <a:pt x="1804" y="867"/>
                </a:lnTo>
                <a:lnTo>
                  <a:pt x="1652" y="86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3300412" y="4125912"/>
            <a:ext cx="2530475" cy="358775"/>
          </a:xfrm>
          <a:custGeom>
            <a:rect b="b" l="l" r="r" t="t"/>
            <a:pathLst>
              <a:path extrusionOk="0" h="452" w="3187">
                <a:moveTo>
                  <a:pt x="0" y="0"/>
                </a:moveTo>
                <a:lnTo>
                  <a:pt x="2573" y="0"/>
                </a:lnTo>
                <a:lnTo>
                  <a:pt x="2573" y="452"/>
                </a:lnTo>
                <a:lnTo>
                  <a:pt x="3187" y="45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36"/>
          <p:cNvCxnSpPr/>
          <p:nvPr/>
        </p:nvCxnSpPr>
        <p:spPr>
          <a:xfrm>
            <a:off x="7024687" y="367823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36"/>
          <p:cNvCxnSpPr/>
          <p:nvPr/>
        </p:nvCxnSpPr>
        <p:spPr>
          <a:xfrm>
            <a:off x="7024687" y="448468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6" name="Google Shape;576;p36"/>
          <p:cNvSpPr txBox="1"/>
          <p:nvPr/>
        </p:nvSpPr>
        <p:spPr>
          <a:xfrm>
            <a:off x="1978025" y="2209800"/>
            <a:ext cx="5286375" cy="4073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36"/>
          <p:cNvCxnSpPr/>
          <p:nvPr/>
        </p:nvCxnSpPr>
        <p:spPr>
          <a:xfrm>
            <a:off x="3059112" y="4425950"/>
            <a:ext cx="1587" cy="119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8" name="Google Shape;598;p36"/>
          <p:cNvCxnSpPr/>
          <p:nvPr/>
        </p:nvCxnSpPr>
        <p:spPr>
          <a:xfrm>
            <a:off x="3360737" y="3676650"/>
            <a:ext cx="1190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9" name="Google Shape;599;p36"/>
          <p:cNvSpPr txBox="1"/>
          <p:nvPr/>
        </p:nvSpPr>
        <p:spPr>
          <a:xfrm>
            <a:off x="4795837" y="23939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sbar</a:t>
            </a: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4841875" y="3311525"/>
            <a:ext cx="825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01" name="Google Shape;601;p36"/>
          <p:cNvSpPr txBox="1"/>
          <p:nvPr/>
        </p:nvSpPr>
        <p:spPr>
          <a:xfrm>
            <a:off x="4864100" y="4391025"/>
            <a:ext cx="555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7540625" y="3532187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7554912" y="4360862"/>
            <a:ext cx="3317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qbar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4829175" y="5319712"/>
            <a:ext cx="2952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rbar</a:t>
            </a:r>
            <a:endParaRPr/>
          </a:p>
        </p:txBody>
      </p:sp>
      <p:sp>
        <p:nvSpPr>
          <p:cNvPr id="605" name="Google Shape;605;p36"/>
          <p:cNvSpPr txBox="1"/>
          <p:nvPr/>
        </p:nvSpPr>
        <p:spPr>
          <a:xfrm>
            <a:off x="1233487" y="3432175"/>
            <a:ext cx="3587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1309687" y="4270375"/>
            <a:ext cx="20161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607" name="Google Shape;607;p36"/>
          <p:cNvSpPr txBox="1"/>
          <p:nvPr/>
        </p:nvSpPr>
        <p:spPr>
          <a:xfrm>
            <a:off x="2624137" y="33718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cbar</a:t>
            </a:r>
            <a:endParaRPr/>
          </a:p>
        </p:txBody>
      </p:sp>
      <p:cxnSp>
        <p:nvCxnSpPr>
          <p:cNvPr id="608" name="Google Shape;608;p36"/>
          <p:cNvCxnSpPr/>
          <p:nvPr/>
        </p:nvCxnSpPr>
        <p:spPr>
          <a:xfrm flipH="1">
            <a:off x="1778000" y="5683250"/>
            <a:ext cx="200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36"/>
          <p:cNvSpPr txBox="1"/>
          <p:nvPr/>
        </p:nvSpPr>
        <p:spPr>
          <a:xfrm>
            <a:off x="1362075" y="5588000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10" name="Google Shape;610;p36"/>
          <p:cNvSpPr txBox="1"/>
          <p:nvPr/>
        </p:nvSpPr>
        <p:spPr>
          <a:xfrm>
            <a:off x="2422525" y="4108450"/>
            <a:ext cx="6254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clkbar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 Sim</a:t>
            </a:r>
            <a:endParaRPr/>
          </a:p>
        </p:txBody>
      </p:sp>
      <p:sp>
        <p:nvSpPr>
          <p:cNvPr id="616" name="Google Shape;616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components that we have discussed – and shall discuss – can be fabricated using 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Logi Sim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" name="Google Shape;621;p38"/>
          <p:cNvCxnSpPr/>
          <p:nvPr/>
        </p:nvCxnSpPr>
        <p:spPr>
          <a:xfrm>
            <a:off x="4495800" y="2514600"/>
            <a:ext cx="3175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2" name="Google Shape;622;p38"/>
          <p:cNvSpPr txBox="1"/>
          <p:nvPr/>
        </p:nvSpPr>
        <p:spPr>
          <a:xfrm>
            <a:off x="-441325" y="163512"/>
            <a:ext cx="34258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implemented with arrays of D-flipflops</a:t>
            </a:r>
            <a:endParaRPr/>
          </a:p>
        </p:txBody>
      </p:sp>
      <p:sp>
        <p:nvSpPr>
          <p:cNvPr id="624" name="Google Shape;624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  <p:pic>
        <p:nvPicPr>
          <p:cNvPr id="625" name="Google Shape;6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50" y="2871787"/>
            <a:ext cx="29019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8"/>
          <p:cNvSpPr txBox="1"/>
          <p:nvPr/>
        </p:nvSpPr>
        <p:spPr>
          <a:xfrm>
            <a:off x="2209800" y="5867400"/>
            <a:ext cx="556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 file with two read ports and one write port</a:t>
            </a:r>
            <a:endParaRPr/>
          </a:p>
        </p:txBody>
      </p:sp>
      <p:sp>
        <p:nvSpPr>
          <p:cNvPr id="627" name="Google Shape;627;p38"/>
          <p:cNvSpPr txBox="1"/>
          <p:nvPr/>
        </p:nvSpPr>
        <p:spPr>
          <a:xfrm>
            <a:off x="4191000" y="22860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2362200" y="3124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29" name="Google Shape;629;p38"/>
          <p:cNvSpPr txBox="1"/>
          <p:nvPr/>
        </p:nvSpPr>
        <p:spPr>
          <a:xfrm>
            <a:off x="2438400" y="3505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0" name="Google Shape;630;p38"/>
          <p:cNvSpPr txBox="1"/>
          <p:nvPr/>
        </p:nvSpPr>
        <p:spPr>
          <a:xfrm>
            <a:off x="2362200" y="39624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1" name="Google Shape;631;p38"/>
          <p:cNvSpPr txBox="1"/>
          <p:nvPr/>
        </p:nvSpPr>
        <p:spPr>
          <a:xfrm>
            <a:off x="2209800" y="45720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2" name="Google Shape;632;p38"/>
          <p:cNvSpPr txBox="1"/>
          <p:nvPr/>
        </p:nvSpPr>
        <p:spPr>
          <a:xfrm>
            <a:off x="5943600" y="32766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3" name="Google Shape;633;p38"/>
          <p:cNvSpPr txBox="1"/>
          <p:nvPr/>
        </p:nvSpPr>
        <p:spPr>
          <a:xfrm>
            <a:off x="5943600" y="42672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3886200" y="5334000"/>
            <a:ext cx="1250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 signal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 txBox="1"/>
          <p:nvPr>
            <p:ph idx="1" type="body"/>
          </p:nvPr>
        </p:nvSpPr>
        <p:spPr>
          <a:xfrm>
            <a:off x="1182687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implementation:</a:t>
            </a:r>
            <a:endParaRPr/>
          </a:p>
        </p:txBody>
      </p:sp>
      <p:pic>
        <p:nvPicPr>
          <p:cNvPr id="640" name="Google Shape;6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514600"/>
            <a:ext cx="3813175" cy="254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743200"/>
            <a:ext cx="3419475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9"/>
          <p:cNvSpPr txBox="1"/>
          <p:nvPr/>
        </p:nvSpPr>
        <p:spPr>
          <a:xfrm>
            <a:off x="1050925" y="5535612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9"/>
          <p:cNvSpPr txBox="1"/>
          <p:nvPr/>
        </p:nvSpPr>
        <p:spPr>
          <a:xfrm>
            <a:off x="914400" y="5181600"/>
            <a:ext cx="34401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ports are implemented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a pair of multiplexors –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multiplexors for 32 registers</a:t>
            </a:r>
            <a:endParaRPr/>
          </a:p>
        </p:txBody>
      </p:sp>
      <p:sp>
        <p:nvSpPr>
          <p:cNvPr id="644" name="Google Shape;644;p39"/>
          <p:cNvSpPr txBox="1"/>
          <p:nvPr/>
        </p:nvSpPr>
        <p:spPr>
          <a:xfrm>
            <a:off x="5078412" y="5105400"/>
            <a:ext cx="37973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port is implemented using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decoder – 5-to-32 decoder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registers. Clock is relevant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as register state may change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at clock edge</a:t>
            </a:r>
            <a:endParaRPr/>
          </a:p>
        </p:txBody>
      </p:sp>
      <p:cxnSp>
        <p:nvCxnSpPr>
          <p:cNvPr id="645" name="Google Shape;645;p39"/>
          <p:cNvCxnSpPr/>
          <p:nvPr/>
        </p:nvCxnSpPr>
        <p:spPr>
          <a:xfrm>
            <a:off x="2286000" y="2438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39"/>
          <p:cNvCxnSpPr/>
          <p:nvPr/>
        </p:nvCxnSpPr>
        <p:spPr>
          <a:xfrm>
            <a:off x="70104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39"/>
          <p:cNvSpPr txBox="1"/>
          <p:nvPr/>
        </p:nvSpPr>
        <p:spPr>
          <a:xfrm>
            <a:off x="2025650" y="22098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6750050" y="19812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49" name="Google Shape;649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55" name="Google Shape;655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56" name="Google Shape;6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0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58" name="Google Shape;658;p40"/>
          <p:cNvSpPr txBox="1"/>
          <p:nvPr/>
        </p:nvSpPr>
        <p:spPr>
          <a:xfrm>
            <a:off x="2514600" y="2514600"/>
            <a:ext cx="3124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64" name="Google Shape;664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65" name="Google Shape;6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1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67" name="Google Shape;667;p41"/>
          <p:cNvSpPr txBox="1"/>
          <p:nvPr/>
        </p:nvSpPr>
        <p:spPr>
          <a:xfrm>
            <a:off x="3657600" y="2514600"/>
            <a:ext cx="1981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73" name="Google Shape;673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2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computer architecture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support the defined ISA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fetch and execute each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designs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Single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81" name="Google Shape;681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82" name="Google Shape;6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24200"/>
            <a:ext cx="44196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5" id="683" name="Google Shape;68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819400"/>
            <a:ext cx="3365500" cy="288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3"/>
          <p:cNvSpPr txBox="1"/>
          <p:nvPr/>
        </p:nvSpPr>
        <p:spPr>
          <a:xfrm>
            <a:off x="304800" y="5046662"/>
            <a:ext cx="4648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85" name="Google Shape;685;p43"/>
          <p:cNvSpPr txBox="1"/>
          <p:nvPr/>
        </p:nvSpPr>
        <p:spPr>
          <a:xfrm>
            <a:off x="6248400" y="5715000"/>
            <a:ext cx="1447800" cy="3381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  </a:t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4800600" y="3552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4"/>
          <p:cNvSpPr txBox="1"/>
          <p:nvPr/>
        </p:nvSpPr>
        <p:spPr>
          <a:xfrm>
            <a:off x="1714500" y="489585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4"/>
          <p:cNvSpPr txBox="1"/>
          <p:nvPr/>
        </p:nvSpPr>
        <p:spPr>
          <a:xfrm>
            <a:off x="1714500" y="2413000"/>
            <a:ext cx="152400" cy="25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5219700" y="2413000"/>
            <a:ext cx="152400" cy="11858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4"/>
          <p:cNvSpPr txBox="1"/>
          <p:nvPr/>
        </p:nvSpPr>
        <p:spPr>
          <a:xfrm>
            <a:off x="1790700" y="2413000"/>
            <a:ext cx="35814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4838700" y="3457575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4"/>
          <p:cNvSpPr txBox="1"/>
          <p:nvPr/>
        </p:nvSpPr>
        <p:spPr>
          <a:xfrm>
            <a:off x="2933700" y="2946400"/>
            <a:ext cx="1219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2900362" y="2946400"/>
            <a:ext cx="152400" cy="21002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4"/>
          <p:cNvGrpSpPr/>
          <p:nvPr/>
        </p:nvGrpSpPr>
        <p:grpSpPr>
          <a:xfrm>
            <a:off x="2552700" y="4894262"/>
            <a:ext cx="3657600" cy="600075"/>
            <a:chOff x="1728" y="2907"/>
            <a:chExt cx="2304" cy="378"/>
          </a:xfrm>
        </p:grpSpPr>
        <p:sp>
          <p:nvSpPr>
            <p:cNvPr id="699" name="Google Shape;699;p44"/>
            <p:cNvSpPr txBox="1"/>
            <p:nvPr/>
          </p:nvSpPr>
          <p:spPr>
            <a:xfrm>
              <a:off x="3696" y="31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 txBox="1"/>
            <p:nvPr/>
          </p:nvSpPr>
          <p:spPr>
            <a:xfrm>
              <a:off x="1728" y="2907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02" name="Google Shape;702;p44"/>
          <p:cNvSpPr txBox="1"/>
          <p:nvPr/>
        </p:nvSpPr>
        <p:spPr>
          <a:xfrm>
            <a:off x="5829300" y="2403475"/>
            <a:ext cx="28082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🡨  MEM[PC]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 🡨 PC + 4</a:t>
            </a:r>
            <a:endParaRPr/>
          </a:p>
        </p:txBody>
      </p:sp>
      <p:pic>
        <p:nvPicPr>
          <p:cNvPr id="703" name="Google Shape;7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489200"/>
            <a:ext cx="5981700" cy="37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4"/>
          <p:cNvSpPr txBox="1"/>
          <p:nvPr/>
        </p:nvSpPr>
        <p:spPr>
          <a:xfrm>
            <a:off x="5078412" y="1782762"/>
            <a:ext cx="39036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Register Transfer Language (RTL)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10" name="Google Shape;7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11" name="Google Shape;71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5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5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15" name="Google Shape;715;p45"/>
          <p:cNvSpPr txBox="1"/>
          <p:nvPr/>
        </p:nvSpPr>
        <p:spPr>
          <a:xfrm>
            <a:off x="3048000" y="3352800"/>
            <a:ext cx="59436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21" name="Google Shape;7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22" name="Google Shape;72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6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24" name="Google Shape;724;p46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6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4419600" y="3352800"/>
            <a:ext cx="45720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32" name="Google Shape;7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33" name="Google Shape;7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7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36" name="Google Shape;736;p47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 txBox="1"/>
          <p:nvPr/>
        </p:nvSpPr>
        <p:spPr>
          <a:xfrm>
            <a:off x="1763712" y="4583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"/>
          <p:cNvSpPr txBox="1"/>
          <p:nvPr/>
        </p:nvSpPr>
        <p:spPr>
          <a:xfrm>
            <a:off x="1763712" y="4648200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8"/>
          <p:cNvSpPr txBox="1"/>
          <p:nvPr/>
        </p:nvSpPr>
        <p:spPr>
          <a:xfrm>
            <a:off x="1828800" y="5857875"/>
            <a:ext cx="4419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6149975" y="4605337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8"/>
          <p:cNvSpPr txBox="1"/>
          <p:nvPr/>
        </p:nvSpPr>
        <p:spPr>
          <a:xfrm>
            <a:off x="5802312" y="4605337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48"/>
          <p:cNvGrpSpPr/>
          <p:nvPr/>
        </p:nvGrpSpPr>
        <p:grpSpPr>
          <a:xfrm>
            <a:off x="4354512" y="4137025"/>
            <a:ext cx="762000" cy="1066800"/>
            <a:chOff x="2976" y="2489"/>
            <a:chExt cx="480" cy="672"/>
          </a:xfrm>
        </p:grpSpPr>
        <p:sp>
          <p:nvSpPr>
            <p:cNvPr id="747" name="Google Shape;747;p48"/>
            <p:cNvSpPr txBox="1"/>
            <p:nvPr/>
          </p:nvSpPr>
          <p:spPr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8"/>
            <p:cNvSpPr txBox="1"/>
            <p:nvPr/>
          </p:nvSpPr>
          <p:spPr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2297112" y="2928937"/>
            <a:ext cx="1698625" cy="990600"/>
            <a:chOff x="1680" y="1728"/>
            <a:chExt cx="1070" cy="624"/>
          </a:xfrm>
        </p:grpSpPr>
        <p:sp>
          <p:nvSpPr>
            <p:cNvPr id="750" name="Google Shape;750;p48"/>
            <p:cNvSpPr txBox="1"/>
            <p:nvPr/>
          </p:nvSpPr>
          <p:spPr>
            <a:xfrm>
              <a:off x="2654" y="1728"/>
              <a:ext cx="96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8"/>
            <p:cNvSpPr txBox="1"/>
            <p:nvPr/>
          </p:nvSpPr>
          <p:spPr>
            <a:xfrm>
              <a:off x="2174" y="172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 txBox="1"/>
            <p:nvPr/>
          </p:nvSpPr>
          <p:spPr>
            <a:xfrm>
              <a:off x="229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 txBox="1"/>
            <p:nvPr/>
          </p:nvSpPr>
          <p:spPr>
            <a:xfrm>
              <a:off x="2194" y="2002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 txBox="1"/>
            <p:nvPr/>
          </p:nvSpPr>
          <p:spPr>
            <a:xfrm>
              <a:off x="1680" y="172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8"/>
            <p:cNvSpPr txBox="1"/>
            <p:nvPr/>
          </p:nvSpPr>
          <p:spPr>
            <a:xfrm>
              <a:off x="192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8"/>
            <p:cNvSpPr txBox="1"/>
            <p:nvPr/>
          </p:nvSpPr>
          <p:spPr>
            <a:xfrm>
              <a:off x="1680" y="19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58" name="Google Shape;758;p48"/>
          <p:cNvSpPr txBox="1"/>
          <p:nvPr/>
        </p:nvSpPr>
        <p:spPr>
          <a:xfrm>
            <a:off x="6172200" y="19812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6121400" y="2573337"/>
            <a:ext cx="27749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R[rd] 🡨  R[rs] + R[rt];</a:t>
            </a:r>
            <a:endParaRPr/>
          </a:p>
        </p:txBody>
      </p:sp>
      <p:pic>
        <p:nvPicPr>
          <p:cNvPr id="760" name="Google Shape;7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95537"/>
            <a:ext cx="6426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Load/Store Instruction</a:t>
            </a:r>
            <a:endParaRPr/>
          </a:p>
        </p:txBody>
      </p:sp>
      <p:pic>
        <p:nvPicPr>
          <p:cNvPr descr="F0508" id="766" name="Google Shape;7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048000"/>
            <a:ext cx="34290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9" id="767" name="Google Shape;76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2901950"/>
            <a:ext cx="55626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9"/>
          <p:cNvSpPr txBox="1"/>
          <p:nvPr/>
        </p:nvSpPr>
        <p:spPr>
          <a:xfrm>
            <a:off x="414337" y="5567362"/>
            <a:ext cx="30765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additional elements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implement load/stores</a:t>
            </a:r>
            <a:endParaRPr/>
          </a:p>
        </p:txBody>
      </p:sp>
      <p:sp>
        <p:nvSpPr>
          <p:cNvPr id="769" name="Google Shape;769;p49"/>
          <p:cNvSpPr/>
          <p:nvPr/>
        </p:nvSpPr>
        <p:spPr>
          <a:xfrm>
            <a:off x="3581400" y="37052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5878512" y="561181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71" name="Google Shape;771;p49"/>
          <p:cNvSpPr txBox="1"/>
          <p:nvPr/>
        </p:nvSpPr>
        <p:spPr>
          <a:xfrm>
            <a:off x="3505200" y="2514600"/>
            <a:ext cx="5638800" cy="366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50"/>
          <p:cNvGrpSpPr/>
          <p:nvPr/>
        </p:nvGrpSpPr>
        <p:grpSpPr>
          <a:xfrm>
            <a:off x="5029200" y="4191000"/>
            <a:ext cx="1066800" cy="652462"/>
            <a:chOff x="3264" y="2304"/>
            <a:chExt cx="672" cy="411"/>
          </a:xfrm>
        </p:grpSpPr>
        <p:sp>
          <p:nvSpPr>
            <p:cNvPr id="777" name="Google Shape;777;p50"/>
            <p:cNvSpPr txBox="1"/>
            <p:nvPr/>
          </p:nvSpPr>
          <p:spPr>
            <a:xfrm>
              <a:off x="3504" y="2619"/>
              <a:ext cx="432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 txBox="1"/>
            <p:nvPr/>
          </p:nvSpPr>
          <p:spPr>
            <a:xfrm>
              <a:off x="3264" y="230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 txBox="1"/>
            <p:nvPr/>
          </p:nvSpPr>
          <p:spPr>
            <a:xfrm>
              <a:off x="3504" y="2304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p50"/>
          <p:cNvSpPr txBox="1"/>
          <p:nvPr/>
        </p:nvSpPr>
        <p:spPr>
          <a:xfrm flipH="1" rot="10800000">
            <a:off x="990600" y="4202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/>
        </p:nvSpPr>
        <p:spPr>
          <a:xfrm flipH="1" rot="10800000">
            <a:off x="990600" y="4267200"/>
            <a:ext cx="152400" cy="220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0"/>
          <p:cNvSpPr txBox="1"/>
          <p:nvPr/>
        </p:nvSpPr>
        <p:spPr>
          <a:xfrm>
            <a:off x="8153400" y="5181600"/>
            <a:ext cx="3048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0"/>
          <p:cNvSpPr txBox="1"/>
          <p:nvPr/>
        </p:nvSpPr>
        <p:spPr>
          <a:xfrm flipH="1" rot="10800000">
            <a:off x="8424862" y="5181600"/>
            <a:ext cx="185737" cy="1295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0"/>
          <p:cNvSpPr txBox="1"/>
          <p:nvPr/>
        </p:nvSpPr>
        <p:spPr>
          <a:xfrm flipH="1" rot="10800000">
            <a:off x="1066800" y="6369050"/>
            <a:ext cx="7467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50"/>
          <p:cNvGrpSpPr/>
          <p:nvPr/>
        </p:nvGrpSpPr>
        <p:grpSpPr>
          <a:xfrm>
            <a:off x="1524000" y="2514600"/>
            <a:ext cx="2492375" cy="1001712"/>
            <a:chOff x="1056" y="1241"/>
            <a:chExt cx="1570" cy="631"/>
          </a:xfrm>
        </p:grpSpPr>
        <p:sp>
          <p:nvSpPr>
            <p:cNvPr id="786" name="Google Shape;786;p50"/>
            <p:cNvSpPr txBox="1"/>
            <p:nvPr/>
          </p:nvSpPr>
          <p:spPr>
            <a:xfrm>
              <a:off x="2029" y="1522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 txBox="1"/>
            <p:nvPr/>
          </p:nvSpPr>
          <p:spPr>
            <a:xfrm>
              <a:off x="1584" y="1522"/>
              <a:ext cx="541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50"/>
          <p:cNvSpPr txBox="1"/>
          <p:nvPr/>
        </p:nvSpPr>
        <p:spPr>
          <a:xfrm>
            <a:off x="3581400" y="3744912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50"/>
          <p:cNvGrpSpPr/>
          <p:nvPr/>
        </p:nvGrpSpPr>
        <p:grpSpPr>
          <a:xfrm>
            <a:off x="3962400" y="4648200"/>
            <a:ext cx="381000" cy="1066800"/>
            <a:chOff x="2592" y="2592"/>
            <a:chExt cx="240" cy="672"/>
          </a:xfrm>
        </p:grpSpPr>
        <p:sp>
          <p:nvSpPr>
            <p:cNvPr id="795" name="Google Shape;795;p50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50"/>
          <p:cNvSpPr txBox="1"/>
          <p:nvPr/>
        </p:nvSpPr>
        <p:spPr>
          <a:xfrm>
            <a:off x="609600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685800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>
            <a:off x="609600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0"/>
          <p:cNvSpPr txBox="1"/>
          <p:nvPr>
            <p:ph type="title"/>
          </p:nvPr>
        </p:nvSpPr>
        <p:spPr>
          <a:xfrm>
            <a:off x="457200" y="757237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pic>
        <p:nvPicPr>
          <p:cNvPr id="801" name="Google Shape;8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22098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0"/>
          <p:cNvSpPr txBox="1"/>
          <p:nvPr/>
        </p:nvSpPr>
        <p:spPr>
          <a:xfrm>
            <a:off x="5638800" y="1981200"/>
            <a:ext cx="230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 offset(rs)</a:t>
            </a:r>
            <a:endParaRPr/>
          </a:p>
        </p:txBody>
      </p:sp>
      <p:sp>
        <p:nvSpPr>
          <p:cNvPr id="803" name="Google Shape;803;p50"/>
          <p:cNvSpPr txBox="1"/>
          <p:nvPr/>
        </p:nvSpPr>
        <p:spPr>
          <a:xfrm>
            <a:off x="4321175" y="2573337"/>
            <a:ext cx="4889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R[rt] 🡨 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51"/>
          <p:cNvGrpSpPr/>
          <p:nvPr/>
        </p:nvGrpSpPr>
        <p:grpSpPr>
          <a:xfrm>
            <a:off x="3463925" y="4648200"/>
            <a:ext cx="2514600" cy="663575"/>
            <a:chOff x="2352" y="2592"/>
            <a:chExt cx="1584" cy="418"/>
          </a:xfrm>
        </p:grpSpPr>
        <p:sp>
          <p:nvSpPr>
            <p:cNvPr id="809" name="Google Shape;809;p51"/>
            <p:cNvSpPr txBox="1"/>
            <p:nvPr/>
          </p:nvSpPr>
          <p:spPr>
            <a:xfrm flipH="1" rot="10800000">
              <a:off x="2448" y="2592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1"/>
            <p:cNvSpPr txBox="1"/>
            <p:nvPr/>
          </p:nvSpPr>
          <p:spPr>
            <a:xfrm>
              <a:off x="2352" y="2592"/>
              <a:ext cx="14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1"/>
            <p:cNvSpPr txBox="1"/>
            <p:nvPr/>
          </p:nvSpPr>
          <p:spPr>
            <a:xfrm>
              <a:off x="2448" y="2914"/>
              <a:ext cx="14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1"/>
          <p:cNvGrpSpPr/>
          <p:nvPr/>
        </p:nvGrpSpPr>
        <p:grpSpPr>
          <a:xfrm>
            <a:off x="1406525" y="2503487"/>
            <a:ext cx="2492375" cy="1001712"/>
            <a:chOff x="1056" y="1241"/>
            <a:chExt cx="1570" cy="631"/>
          </a:xfrm>
        </p:grpSpPr>
        <p:sp>
          <p:nvSpPr>
            <p:cNvPr id="813" name="Google Shape;813;p51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1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1"/>
            <p:cNvSpPr txBox="1"/>
            <p:nvPr/>
          </p:nvSpPr>
          <p:spPr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1"/>
            <p:cNvSpPr txBox="1"/>
            <p:nvPr/>
          </p:nvSpPr>
          <p:spPr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1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1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1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51"/>
          <p:cNvGrpSpPr/>
          <p:nvPr/>
        </p:nvGrpSpPr>
        <p:grpSpPr>
          <a:xfrm>
            <a:off x="4911725" y="4189412"/>
            <a:ext cx="1055687" cy="665162"/>
            <a:chOff x="3264" y="2303"/>
            <a:chExt cx="665" cy="419"/>
          </a:xfrm>
        </p:grpSpPr>
        <p:sp>
          <p:nvSpPr>
            <p:cNvPr id="821" name="Google Shape;821;p51"/>
            <p:cNvSpPr txBox="1"/>
            <p:nvPr/>
          </p:nvSpPr>
          <p:spPr>
            <a:xfrm flipH="1" rot="10800000">
              <a:off x="3483" y="2325"/>
              <a:ext cx="117" cy="3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1"/>
            <p:cNvSpPr txBox="1"/>
            <p:nvPr/>
          </p:nvSpPr>
          <p:spPr>
            <a:xfrm>
              <a:off x="3545" y="2626"/>
              <a:ext cx="38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1"/>
            <p:cNvSpPr txBox="1"/>
            <p:nvPr/>
          </p:nvSpPr>
          <p:spPr>
            <a:xfrm>
              <a:off x="3264" y="2303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51"/>
          <p:cNvGrpSpPr/>
          <p:nvPr/>
        </p:nvGrpSpPr>
        <p:grpSpPr>
          <a:xfrm>
            <a:off x="3844925" y="4648200"/>
            <a:ext cx="381000" cy="1066800"/>
            <a:chOff x="2592" y="2592"/>
            <a:chExt cx="240" cy="672"/>
          </a:xfrm>
        </p:grpSpPr>
        <p:sp>
          <p:nvSpPr>
            <p:cNvPr id="825" name="Google Shape;825;p51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1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51"/>
          <p:cNvSpPr txBox="1"/>
          <p:nvPr/>
        </p:nvSpPr>
        <p:spPr>
          <a:xfrm>
            <a:off x="492125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568325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1"/>
          <p:cNvSpPr txBox="1"/>
          <p:nvPr/>
        </p:nvSpPr>
        <p:spPr>
          <a:xfrm>
            <a:off x="492125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1"/>
          <p:cNvSpPr txBox="1"/>
          <p:nvPr>
            <p:ph type="title"/>
          </p:nvPr>
        </p:nvSpPr>
        <p:spPr>
          <a:xfrm>
            <a:off x="1150937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grpSp>
        <p:nvGrpSpPr>
          <p:cNvPr id="831" name="Google Shape;831;p51"/>
          <p:cNvGrpSpPr/>
          <p:nvPr/>
        </p:nvGrpSpPr>
        <p:grpSpPr>
          <a:xfrm>
            <a:off x="3463925" y="3733800"/>
            <a:ext cx="762000" cy="1066800"/>
            <a:chOff x="2352" y="2016"/>
            <a:chExt cx="480" cy="672"/>
          </a:xfrm>
        </p:grpSpPr>
        <p:sp>
          <p:nvSpPr>
            <p:cNvPr id="832" name="Google Shape;832;p51"/>
            <p:cNvSpPr txBox="1"/>
            <p:nvPr/>
          </p:nvSpPr>
          <p:spPr>
            <a:xfrm>
              <a:off x="2352" y="2016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1"/>
            <p:cNvSpPr txBox="1"/>
            <p:nvPr/>
          </p:nvSpPr>
          <p:spPr>
            <a:xfrm>
              <a:off x="2352" y="2599"/>
              <a:ext cx="144" cy="8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4" name="Google Shape;8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844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51"/>
          <p:cNvSpPr txBox="1"/>
          <p:nvPr/>
        </p:nvSpPr>
        <p:spPr>
          <a:xfrm>
            <a:off x="5638800" y="1981200"/>
            <a:ext cx="238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 offset(rs)</a:t>
            </a:r>
            <a:endParaRPr/>
          </a:p>
        </p:txBody>
      </p:sp>
      <p:sp>
        <p:nvSpPr>
          <p:cNvPr id="836" name="Google Shape;836;p51"/>
          <p:cNvSpPr txBox="1"/>
          <p:nvPr/>
        </p:nvSpPr>
        <p:spPr>
          <a:xfrm>
            <a:off x="4005262" y="2513012"/>
            <a:ext cx="5205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sign_extend(offset)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🡨 R[rt]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2"/>
          <p:cNvSpPr txBox="1"/>
          <p:nvPr>
            <p:ph type="title"/>
          </p:nvPr>
        </p:nvSpPr>
        <p:spPr>
          <a:xfrm>
            <a:off x="457200" y="4572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slides to be covered in lecture of 22 Sept 2020 by considering all components together…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Basic components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a datapath is constructed?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the speed of the CPU is determined?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Why do we need control unit?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control unit relates instructions and datapath?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Control unit design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of the Elements</a:t>
            </a:r>
            <a:endParaRPr/>
          </a:p>
        </p:txBody>
      </p:sp>
      <p:sp>
        <p:nvSpPr>
          <p:cNvPr id="847" name="Google Shape;847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possibility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Need separate instruction and data memories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Datapath I: Single-Cycle</a:t>
            </a:r>
            <a:endParaRPr/>
          </a:p>
        </p:txBody>
      </p:sp>
      <p:pic>
        <p:nvPicPr>
          <p:cNvPr descr="f0511" id="853" name="Google Shape;853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071" r="9803" t="35374"/>
          <a:stretch/>
        </p:blipFill>
        <p:spPr>
          <a:xfrm>
            <a:off x="304800" y="1476375"/>
            <a:ext cx="8458200" cy="7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4"/>
          <p:cNvSpPr txBox="1"/>
          <p:nvPr/>
        </p:nvSpPr>
        <p:spPr>
          <a:xfrm>
            <a:off x="2971800" y="1390650"/>
            <a:ext cx="3487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is either register (R-type) or sign-extended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lower half of instruction (load/store)</a:t>
            </a:r>
            <a:endParaRPr/>
          </a:p>
        </p:txBody>
      </p:sp>
      <p:sp>
        <p:nvSpPr>
          <p:cNvPr id="855" name="Google Shape;855;p54"/>
          <p:cNvSpPr txBox="1"/>
          <p:nvPr/>
        </p:nvSpPr>
        <p:spPr>
          <a:xfrm>
            <a:off x="2438400" y="4852987"/>
            <a:ext cx="49180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the datapaths for R-type instructions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load/stores using two multiplexors</a:t>
            </a:r>
            <a:endParaRPr/>
          </a:p>
        </p:txBody>
      </p:sp>
      <p:sp>
        <p:nvSpPr>
          <p:cNvPr id="856" name="Google Shape;856;p54"/>
          <p:cNvSpPr txBox="1"/>
          <p:nvPr/>
        </p:nvSpPr>
        <p:spPr>
          <a:xfrm>
            <a:off x="481012" y="4560887"/>
            <a:ext cx="14239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is either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ALU (R-type)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memory (load)</a:t>
            </a:r>
            <a:endParaRPr/>
          </a:p>
        </p:txBody>
      </p:sp>
      <p:cxnSp>
        <p:nvCxnSpPr>
          <p:cNvPr id="857" name="Google Shape;857;p54"/>
          <p:cNvCxnSpPr/>
          <p:nvPr/>
        </p:nvCxnSpPr>
        <p:spPr>
          <a:xfrm flipH="1" rot="10800000">
            <a:off x="1143000" y="3276600"/>
            <a:ext cx="762000" cy="1314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58" name="Google Shape;858;p54"/>
          <p:cNvCxnSpPr/>
          <p:nvPr/>
        </p:nvCxnSpPr>
        <p:spPr>
          <a:xfrm>
            <a:off x="4419600" y="1771650"/>
            <a:ext cx="7620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5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5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55"/>
          <p:cNvGrpSpPr/>
          <p:nvPr/>
        </p:nvGrpSpPr>
        <p:grpSpPr>
          <a:xfrm>
            <a:off x="293687" y="2263775"/>
            <a:ext cx="2852737" cy="479425"/>
            <a:chOff x="185" y="1426"/>
            <a:chExt cx="1797" cy="302"/>
          </a:xfrm>
        </p:grpSpPr>
        <p:sp>
          <p:nvSpPr>
            <p:cNvPr id="867" name="Google Shape;867;p55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5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5"/>
            <p:cNvSpPr txBox="1"/>
            <p:nvPr/>
          </p:nvSpPr>
          <p:spPr>
            <a:xfrm>
              <a:off x="1563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55"/>
          <p:cNvGrpSpPr/>
          <p:nvPr/>
        </p:nvGrpSpPr>
        <p:grpSpPr>
          <a:xfrm>
            <a:off x="3429000" y="2971800"/>
            <a:ext cx="5181600" cy="2438400"/>
            <a:chOff x="2160" y="1872"/>
            <a:chExt cx="3264" cy="1536"/>
          </a:xfrm>
        </p:grpSpPr>
        <p:sp>
          <p:nvSpPr>
            <p:cNvPr id="873" name="Google Shape;873;p55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5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5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5"/>
            <p:cNvSpPr txBox="1"/>
            <p:nvPr/>
          </p:nvSpPr>
          <p:spPr>
            <a:xfrm>
              <a:off x="3456" y="2160"/>
              <a:ext cx="96" cy="12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5"/>
            <p:cNvSpPr txBox="1"/>
            <p:nvPr/>
          </p:nvSpPr>
          <p:spPr>
            <a:xfrm>
              <a:off x="3456" y="3312"/>
              <a:ext cx="15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5"/>
            <p:cNvSpPr txBox="1"/>
            <p:nvPr/>
          </p:nvSpPr>
          <p:spPr>
            <a:xfrm>
              <a:off x="4896" y="2880"/>
              <a:ext cx="96" cy="5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5"/>
            <p:cNvSpPr txBox="1"/>
            <p:nvPr/>
          </p:nvSpPr>
          <p:spPr>
            <a:xfrm>
              <a:off x="4896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5"/>
            <p:cNvSpPr txBox="1"/>
            <p:nvPr/>
          </p:nvSpPr>
          <p:spPr>
            <a:xfrm>
              <a:off x="5232" y="278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5"/>
            <p:cNvSpPr txBox="1"/>
            <p:nvPr/>
          </p:nvSpPr>
          <p:spPr>
            <a:xfrm>
              <a:off x="2160" y="2284"/>
              <a:ext cx="384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sp>
        <p:nvSpPr>
          <p:cNvPr id="883" name="Google Shape;883;p55"/>
          <p:cNvSpPr txBox="1"/>
          <p:nvPr/>
        </p:nvSpPr>
        <p:spPr>
          <a:xfrm>
            <a:off x="5562600" y="1828800"/>
            <a:ext cx="179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rd,rs,rt</a:t>
            </a:r>
            <a:endParaRPr/>
          </a:p>
        </p:txBody>
      </p:sp>
      <p:pic>
        <p:nvPicPr>
          <p:cNvPr id="884" name="Google Shape;8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6"/>
          <p:cNvGrpSpPr/>
          <p:nvPr/>
        </p:nvGrpSpPr>
        <p:grpSpPr>
          <a:xfrm>
            <a:off x="293687" y="2263775"/>
            <a:ext cx="2852737" cy="2384425"/>
            <a:chOff x="185" y="1426"/>
            <a:chExt cx="1797" cy="1502"/>
          </a:xfrm>
        </p:grpSpPr>
        <p:sp>
          <p:nvSpPr>
            <p:cNvPr id="890" name="Google Shape;890;p56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6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6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6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56"/>
          <p:cNvSpPr txBox="1"/>
          <p:nvPr/>
        </p:nvSpPr>
        <p:spPr>
          <a:xfrm>
            <a:off x="3429000" y="2971800"/>
            <a:ext cx="1143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56"/>
          <p:cNvGrpSpPr/>
          <p:nvPr/>
        </p:nvGrpSpPr>
        <p:grpSpPr>
          <a:xfrm>
            <a:off x="5159375" y="3352800"/>
            <a:ext cx="708025" cy="609600"/>
            <a:chOff x="3250" y="2112"/>
            <a:chExt cx="446" cy="384"/>
          </a:xfrm>
        </p:grpSpPr>
        <p:sp>
          <p:nvSpPr>
            <p:cNvPr id="896" name="Google Shape;896;p56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6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6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56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6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6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6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6"/>
          <p:cNvSpPr txBox="1"/>
          <p:nvPr/>
        </p:nvSpPr>
        <p:spPr>
          <a:xfrm>
            <a:off x="8305800" y="4419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6"/>
          <p:cNvSpPr txBox="1"/>
          <p:nvPr/>
        </p:nvSpPr>
        <p:spPr>
          <a:xfrm>
            <a:off x="7696200" y="4222750"/>
            <a:ext cx="381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grpSp>
        <p:nvGrpSpPr>
          <p:cNvPr id="906" name="Google Shape;906;p56"/>
          <p:cNvGrpSpPr/>
          <p:nvPr/>
        </p:nvGrpSpPr>
        <p:grpSpPr>
          <a:xfrm>
            <a:off x="838200" y="3810000"/>
            <a:ext cx="3733800" cy="990600"/>
            <a:chOff x="528" y="2400"/>
            <a:chExt cx="2352" cy="624"/>
          </a:xfrm>
        </p:grpSpPr>
        <p:sp>
          <p:nvSpPr>
            <p:cNvPr id="907" name="Google Shape;907;p56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6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6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6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6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56"/>
          <p:cNvSpPr txBox="1"/>
          <p:nvPr/>
        </p:nvSpPr>
        <p:spPr>
          <a:xfrm>
            <a:off x="5562600" y="18288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  <p:pic>
        <p:nvPicPr>
          <p:cNvPr id="913" name="Google Shape;9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57"/>
          <p:cNvGrpSpPr/>
          <p:nvPr/>
        </p:nvGrpSpPr>
        <p:grpSpPr>
          <a:xfrm>
            <a:off x="293687" y="2263775"/>
            <a:ext cx="2351087" cy="2384425"/>
            <a:chOff x="185" y="1426"/>
            <a:chExt cx="1481" cy="1502"/>
          </a:xfrm>
        </p:grpSpPr>
        <p:sp>
          <p:nvSpPr>
            <p:cNvPr id="919" name="Google Shape;919;p57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7"/>
            <p:cNvSpPr txBox="1"/>
            <p:nvPr/>
          </p:nvSpPr>
          <p:spPr>
            <a:xfrm>
              <a:off x="185" y="1426"/>
              <a:ext cx="1447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7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7"/>
            <p:cNvSpPr txBox="1"/>
            <p:nvPr/>
          </p:nvSpPr>
          <p:spPr>
            <a:xfrm>
              <a:off x="1570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57"/>
          <p:cNvGrpSpPr/>
          <p:nvPr/>
        </p:nvGrpSpPr>
        <p:grpSpPr>
          <a:xfrm>
            <a:off x="3429000" y="2971800"/>
            <a:ext cx="2438400" cy="1752600"/>
            <a:chOff x="2160" y="1872"/>
            <a:chExt cx="1536" cy="1104"/>
          </a:xfrm>
        </p:grpSpPr>
        <p:sp>
          <p:nvSpPr>
            <p:cNvPr id="924" name="Google Shape;924;p57"/>
            <p:cNvSpPr txBox="1"/>
            <p:nvPr/>
          </p:nvSpPr>
          <p:spPr>
            <a:xfrm>
              <a:off x="2324" y="2297"/>
              <a:ext cx="96" cy="6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7"/>
            <p:cNvSpPr txBox="1"/>
            <p:nvPr/>
          </p:nvSpPr>
          <p:spPr>
            <a:xfrm>
              <a:off x="2160" y="2283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7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7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7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7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7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7"/>
            <p:cNvSpPr txBox="1"/>
            <p:nvPr/>
          </p:nvSpPr>
          <p:spPr>
            <a:xfrm>
              <a:off x="2338" y="2880"/>
              <a:ext cx="13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Instruction</a:t>
            </a:r>
            <a:endParaRPr/>
          </a:p>
        </p:txBody>
      </p:sp>
      <p:grpSp>
        <p:nvGrpSpPr>
          <p:cNvPr id="933" name="Google Shape;933;p57"/>
          <p:cNvGrpSpPr/>
          <p:nvPr/>
        </p:nvGrpSpPr>
        <p:grpSpPr>
          <a:xfrm>
            <a:off x="838200" y="3962400"/>
            <a:ext cx="3233737" cy="838200"/>
            <a:chOff x="528" y="2496"/>
            <a:chExt cx="2037" cy="528"/>
          </a:xfrm>
        </p:grpSpPr>
        <p:sp>
          <p:nvSpPr>
            <p:cNvPr id="934" name="Google Shape;934;p57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7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7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7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57"/>
          <p:cNvSpPr txBox="1"/>
          <p:nvPr/>
        </p:nvSpPr>
        <p:spPr>
          <a:xfrm>
            <a:off x="5562600" y="18288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  <p:pic>
        <p:nvPicPr>
          <p:cNvPr id="939" name="Google Shape;9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58"/>
          <p:cNvGrpSpPr/>
          <p:nvPr/>
        </p:nvGrpSpPr>
        <p:grpSpPr>
          <a:xfrm>
            <a:off x="0" y="1676400"/>
            <a:ext cx="9167812" cy="4462462"/>
            <a:chOff x="0" y="1063"/>
            <a:chExt cx="5775" cy="2811"/>
          </a:xfrm>
        </p:grpSpPr>
        <p:sp>
          <p:nvSpPr>
            <p:cNvPr id="945" name="Google Shape;945;p58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8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8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8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8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8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8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8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8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8"/>
            <p:cNvSpPr txBox="1"/>
            <p:nvPr/>
          </p:nvSpPr>
          <p:spPr>
            <a:xfrm flipH="1">
              <a:off x="4760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8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8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8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8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8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8"/>
            <p:cNvSpPr txBox="1"/>
            <p:nvPr/>
          </p:nvSpPr>
          <p:spPr>
            <a:xfrm>
              <a:off x="2874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8"/>
            <p:cNvSpPr txBox="1"/>
            <p:nvPr/>
          </p:nvSpPr>
          <p:spPr>
            <a:xfrm>
              <a:off x="2613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8"/>
            <p:cNvSpPr txBox="1"/>
            <p:nvPr/>
          </p:nvSpPr>
          <p:spPr>
            <a:xfrm>
              <a:off x="2338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8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8"/>
            <p:cNvSpPr txBox="1"/>
            <p:nvPr/>
          </p:nvSpPr>
          <p:spPr>
            <a:xfrm>
              <a:off x="3120" y="278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8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8"/>
            <p:cNvSpPr txBox="1"/>
            <p:nvPr/>
          </p:nvSpPr>
          <p:spPr>
            <a:xfrm>
              <a:off x="4032" y="264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8"/>
            <p:cNvSpPr txBox="1"/>
            <p:nvPr/>
          </p:nvSpPr>
          <p:spPr>
            <a:xfrm flipH="1">
              <a:off x="4183" y="2640"/>
              <a:ext cx="89" cy="105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8"/>
            <p:cNvSpPr txBox="1"/>
            <p:nvPr/>
          </p:nvSpPr>
          <p:spPr>
            <a:xfrm>
              <a:off x="4176" y="3648"/>
              <a:ext cx="110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8"/>
            <p:cNvSpPr txBox="1"/>
            <p:nvPr/>
          </p:nvSpPr>
          <p:spPr>
            <a:xfrm flipH="1">
              <a:off x="5232" y="3312"/>
              <a:ext cx="96" cy="43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8"/>
            <p:cNvSpPr txBox="1"/>
            <p:nvPr/>
          </p:nvSpPr>
          <p:spPr>
            <a:xfrm>
              <a:off x="5232" y="3278"/>
              <a:ext cx="192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8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8"/>
            <p:cNvSpPr txBox="1"/>
            <p:nvPr/>
          </p:nvSpPr>
          <p:spPr>
            <a:xfrm flipH="1">
              <a:off x="5616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8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8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8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6" name="Google Shape;976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7" name="Google Shape;977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add</a:t>
            </a:r>
            <a:endParaRPr/>
          </a:p>
        </p:txBody>
      </p:sp>
      <p:sp>
        <p:nvSpPr>
          <p:cNvPr id="978" name="Google Shape;978;p58"/>
          <p:cNvSpPr txBox="1"/>
          <p:nvPr/>
        </p:nvSpPr>
        <p:spPr>
          <a:xfrm>
            <a:off x="76200" y="5334000"/>
            <a:ext cx="1960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59"/>
          <p:cNvGrpSpPr/>
          <p:nvPr/>
        </p:nvGrpSpPr>
        <p:grpSpPr>
          <a:xfrm>
            <a:off x="0" y="1687512"/>
            <a:ext cx="9167812" cy="4462462"/>
            <a:chOff x="0" y="1063"/>
            <a:chExt cx="5775" cy="2811"/>
          </a:xfrm>
        </p:grpSpPr>
        <p:sp>
          <p:nvSpPr>
            <p:cNvPr id="984" name="Google Shape;984;p59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9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9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9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9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9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9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9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9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9"/>
            <p:cNvSpPr txBox="1"/>
            <p:nvPr/>
          </p:nvSpPr>
          <p:spPr>
            <a:xfrm flipH="1">
              <a:off x="4769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9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9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9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9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9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9"/>
            <p:cNvSpPr txBox="1"/>
            <p:nvPr/>
          </p:nvSpPr>
          <p:spPr>
            <a:xfrm>
              <a:off x="2881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9"/>
            <p:cNvSpPr txBox="1"/>
            <p:nvPr/>
          </p:nvSpPr>
          <p:spPr>
            <a:xfrm>
              <a:off x="2352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9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9"/>
            <p:cNvSpPr txBox="1"/>
            <p:nvPr/>
          </p:nvSpPr>
          <p:spPr>
            <a:xfrm>
              <a:off x="3168" y="2976"/>
              <a:ext cx="2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9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9"/>
            <p:cNvSpPr txBox="1"/>
            <p:nvPr/>
          </p:nvSpPr>
          <p:spPr>
            <a:xfrm>
              <a:off x="4032" y="2658"/>
              <a:ext cx="192" cy="9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9"/>
            <p:cNvSpPr txBox="1"/>
            <p:nvPr/>
          </p:nvSpPr>
          <p:spPr>
            <a:xfrm flipH="1">
              <a:off x="4201" y="2640"/>
              <a:ext cx="89" cy="33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9"/>
            <p:cNvSpPr txBox="1"/>
            <p:nvPr/>
          </p:nvSpPr>
          <p:spPr>
            <a:xfrm>
              <a:off x="5184" y="3120"/>
              <a:ext cx="240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9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9"/>
            <p:cNvSpPr txBox="1"/>
            <p:nvPr/>
          </p:nvSpPr>
          <p:spPr>
            <a:xfrm flipH="1">
              <a:off x="5643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9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9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9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9"/>
            <p:cNvSpPr txBox="1"/>
            <p:nvPr/>
          </p:nvSpPr>
          <p:spPr>
            <a:xfrm>
              <a:off x="4212" y="2894"/>
              <a:ext cx="240" cy="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9"/>
            <p:cNvSpPr txBox="1"/>
            <p:nvPr/>
          </p:nvSpPr>
          <p:spPr>
            <a:xfrm flipH="1">
              <a:off x="3168" y="3024"/>
              <a:ext cx="9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9"/>
            <p:cNvSpPr txBox="1"/>
            <p:nvPr/>
          </p:nvSpPr>
          <p:spPr>
            <a:xfrm>
              <a:off x="3024" y="3312"/>
              <a:ext cx="24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9"/>
            <p:cNvSpPr txBox="1"/>
            <p:nvPr/>
          </p:nvSpPr>
          <p:spPr>
            <a:xfrm>
              <a:off x="1728" y="3312"/>
              <a:ext cx="1104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9"/>
            <p:cNvSpPr txBox="1"/>
            <p:nvPr/>
          </p:nvSpPr>
          <p:spPr>
            <a:xfrm flipH="1">
              <a:off x="1728" y="2160"/>
              <a:ext cx="96" cy="11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7" name="Google Shape;101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4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8" name="Google Shape;1018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lw</a:t>
            </a:r>
            <a:endParaRPr/>
          </a:p>
        </p:txBody>
      </p:sp>
      <p:sp>
        <p:nvSpPr>
          <p:cNvPr id="1019" name="Google Shape;1019;p59"/>
          <p:cNvSpPr txBox="1"/>
          <p:nvPr/>
        </p:nvSpPr>
        <p:spPr>
          <a:xfrm>
            <a:off x="76200" y="53340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60"/>
          <p:cNvGrpSpPr/>
          <p:nvPr/>
        </p:nvGrpSpPr>
        <p:grpSpPr>
          <a:xfrm>
            <a:off x="0" y="1687512"/>
            <a:ext cx="9167812" cy="4408487"/>
            <a:chOff x="0" y="1063"/>
            <a:chExt cx="5775" cy="2777"/>
          </a:xfrm>
        </p:grpSpPr>
        <p:grpSp>
          <p:nvGrpSpPr>
            <p:cNvPr id="1025" name="Google Shape;1025;p60"/>
            <p:cNvGrpSpPr/>
            <p:nvPr/>
          </p:nvGrpSpPr>
          <p:grpSpPr>
            <a:xfrm>
              <a:off x="0" y="1063"/>
              <a:ext cx="4848" cy="2345"/>
              <a:chOff x="0" y="1063"/>
              <a:chExt cx="4848" cy="2345"/>
            </a:xfrm>
          </p:grpSpPr>
          <p:sp>
            <p:nvSpPr>
              <p:cNvPr id="1026" name="Google Shape;1026;p60"/>
              <p:cNvSpPr txBox="1"/>
              <p:nvPr/>
            </p:nvSpPr>
            <p:spPr>
              <a:xfrm>
                <a:off x="3141" y="2784"/>
                <a:ext cx="171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60"/>
              <p:cNvSpPr txBox="1"/>
              <p:nvPr/>
            </p:nvSpPr>
            <p:spPr>
              <a:xfrm flipH="1">
                <a:off x="3223" y="2818"/>
                <a:ext cx="96" cy="57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60"/>
              <p:cNvSpPr txBox="1"/>
              <p:nvPr/>
            </p:nvSpPr>
            <p:spPr>
              <a:xfrm>
                <a:off x="3285" y="3278"/>
                <a:ext cx="1104" cy="11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60"/>
              <p:cNvSpPr txBox="1"/>
              <p:nvPr/>
            </p:nvSpPr>
            <p:spPr>
              <a:xfrm>
                <a:off x="432" y="2064"/>
                <a:ext cx="288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60"/>
              <p:cNvSpPr txBox="1"/>
              <p:nvPr/>
            </p:nvSpPr>
            <p:spPr>
              <a:xfrm flipH="1">
                <a:off x="508" y="1323"/>
                <a:ext cx="116" cy="81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60"/>
              <p:cNvSpPr txBox="1"/>
              <p:nvPr/>
            </p:nvSpPr>
            <p:spPr>
              <a:xfrm>
                <a:off x="507" y="1310"/>
                <a:ext cx="597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60"/>
              <p:cNvSpPr txBox="1"/>
              <p:nvPr/>
            </p:nvSpPr>
            <p:spPr>
              <a:xfrm>
                <a:off x="1358" y="1522"/>
                <a:ext cx="24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60"/>
              <p:cNvSpPr txBox="1"/>
              <p:nvPr/>
            </p:nvSpPr>
            <p:spPr>
              <a:xfrm>
                <a:off x="3717" y="1344"/>
                <a:ext cx="96" cy="24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0"/>
              <p:cNvSpPr txBox="1"/>
              <p:nvPr/>
            </p:nvSpPr>
            <p:spPr>
              <a:xfrm>
                <a:off x="3710" y="1310"/>
                <a:ext cx="768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60"/>
              <p:cNvSpPr txBox="1"/>
              <p:nvPr/>
            </p:nvSpPr>
            <p:spPr>
              <a:xfrm>
                <a:off x="4416" y="1529"/>
                <a:ext cx="192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60"/>
              <p:cNvSpPr txBox="1"/>
              <p:nvPr/>
            </p:nvSpPr>
            <p:spPr>
              <a:xfrm>
                <a:off x="4409" y="1330"/>
                <a:ext cx="96" cy="28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60"/>
              <p:cNvSpPr txBox="1"/>
              <p:nvPr/>
            </p:nvSpPr>
            <p:spPr>
              <a:xfrm flipH="1">
                <a:off x="4760" y="1063"/>
                <a:ext cx="88" cy="56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60"/>
              <p:cNvSpPr txBox="1"/>
              <p:nvPr/>
            </p:nvSpPr>
            <p:spPr>
              <a:xfrm>
                <a:off x="0" y="1063"/>
                <a:ext cx="48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0"/>
              <p:cNvSpPr txBox="1"/>
              <p:nvPr/>
            </p:nvSpPr>
            <p:spPr>
              <a:xfrm>
                <a:off x="14" y="2084"/>
                <a:ext cx="240" cy="7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0"/>
              <p:cNvSpPr txBox="1"/>
              <p:nvPr/>
            </p:nvSpPr>
            <p:spPr>
              <a:xfrm>
                <a:off x="7" y="1152"/>
                <a:ext cx="96" cy="100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0"/>
              <p:cNvSpPr txBox="1"/>
              <p:nvPr/>
            </p:nvSpPr>
            <p:spPr>
              <a:xfrm>
                <a:off x="3003" y="3312"/>
                <a:ext cx="240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0"/>
              <p:cNvSpPr txBox="1"/>
              <p:nvPr/>
            </p:nvSpPr>
            <p:spPr>
              <a:xfrm>
                <a:off x="1728" y="3312"/>
                <a:ext cx="1104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0"/>
              <p:cNvSpPr txBox="1"/>
              <p:nvPr/>
            </p:nvSpPr>
            <p:spPr>
              <a:xfrm flipH="1">
                <a:off x="1728" y="2160"/>
                <a:ext cx="96" cy="115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0"/>
              <p:cNvSpPr txBox="1"/>
              <p:nvPr/>
            </p:nvSpPr>
            <p:spPr>
              <a:xfrm>
                <a:off x="3168" y="2976"/>
                <a:ext cx="28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60"/>
              <p:cNvSpPr txBox="1"/>
              <p:nvPr/>
            </p:nvSpPr>
            <p:spPr>
              <a:xfrm>
                <a:off x="3120" y="2448"/>
                <a:ext cx="624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60"/>
              <p:cNvSpPr txBox="1"/>
              <p:nvPr/>
            </p:nvSpPr>
            <p:spPr>
              <a:xfrm>
                <a:off x="2626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0"/>
              <p:cNvSpPr txBox="1"/>
              <p:nvPr/>
            </p:nvSpPr>
            <p:spPr>
              <a:xfrm>
                <a:off x="2352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0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0"/>
              <p:cNvSpPr txBox="1"/>
              <p:nvPr/>
            </p:nvSpPr>
            <p:spPr>
              <a:xfrm>
                <a:off x="3552" y="2894"/>
                <a:ext cx="192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0"/>
              <p:cNvSpPr txBox="1"/>
              <p:nvPr/>
            </p:nvSpPr>
            <p:spPr>
              <a:xfrm>
                <a:off x="4032" y="2640"/>
                <a:ext cx="192" cy="9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0"/>
              <p:cNvSpPr txBox="1"/>
              <p:nvPr/>
            </p:nvSpPr>
            <p:spPr>
              <a:xfrm flipH="1">
                <a:off x="4183" y="2640"/>
                <a:ext cx="89" cy="33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0"/>
              <p:cNvSpPr txBox="1"/>
              <p:nvPr/>
            </p:nvSpPr>
            <p:spPr>
              <a:xfrm>
                <a:off x="4176" y="2894"/>
                <a:ext cx="240" cy="82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60"/>
              <p:cNvSpPr txBox="1"/>
              <p:nvPr/>
            </p:nvSpPr>
            <p:spPr>
              <a:xfrm>
                <a:off x="4697" y="1598"/>
                <a:ext cx="144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60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60"/>
              <p:cNvSpPr txBox="1"/>
              <p:nvPr/>
            </p:nvSpPr>
            <p:spPr>
              <a:xfrm flipH="1">
                <a:off x="3147" y="3010"/>
                <a:ext cx="96" cy="38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60"/>
              <p:cNvSpPr txBox="1"/>
              <p:nvPr/>
            </p:nvSpPr>
            <p:spPr>
              <a:xfrm>
                <a:off x="720" y="1673"/>
                <a:ext cx="384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57" name="Google Shape;1057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8" name="Google Shape;1058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sw</a:t>
            </a:r>
            <a:endParaRPr/>
          </a:p>
        </p:txBody>
      </p:sp>
      <p:sp>
        <p:nvSpPr>
          <p:cNvPr id="1059" name="Google Shape;1059;p60"/>
          <p:cNvSpPr txBox="1"/>
          <p:nvPr/>
        </p:nvSpPr>
        <p:spPr>
          <a:xfrm>
            <a:off x="76200" y="53340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19137" y="1524000"/>
            <a:ext cx="7772400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programmable system uses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sequence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control its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instruction specifies: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to be performed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to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place the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instruction to execute next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457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19137" y="1447800"/>
            <a:ext cx="7772400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stored in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 or ROM as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for instructions in a computer are provided by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(PC)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up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 new address based on an instruction and, optionally, status information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685800" y="304800"/>
            <a:ext cx="82677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57200" y="16764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the Control Unit to execute an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PC and associated control logic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an instruction –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Activating the necessary sequence of operations specified by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by the control unit and performed,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datapath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control unit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external hardware such as memory or input/output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ISA: Instruction Format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instruction consists of a bit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are subvectors representing specific functions and having specific binary codes defined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defines the subvectors and their function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usually contains multiple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25425" y="312737"/>
            <a:ext cx="52101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762000" y="1676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only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Arithmetic-logic instructions      :  add, sub, and, or, slt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Memory-reference instructions :  lw, sw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Control-flow instructions            :  beq, j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817562" y="685800"/>
            <a:ext cx="83264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&amp; instuction Formats</a:t>
            </a:r>
            <a:endParaRPr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43000" y="3581400"/>
            <a:ext cx="7216775" cy="2819400"/>
            <a:chOff x="816" y="1968"/>
            <a:chExt cx="3903" cy="1536"/>
          </a:xfrm>
        </p:grpSpPr>
        <p:sp>
          <p:nvSpPr>
            <p:cNvPr id="191" name="Google Shape;191;p22"/>
            <p:cNvSpPr txBox="1"/>
            <p:nvPr/>
          </p:nvSpPr>
          <p:spPr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offset</a:t>
              </a:r>
              <a:endParaRPr/>
            </a:p>
          </p:txBody>
        </p:sp>
        <p:cxnSp>
          <p:nvCxnSpPr>
            <p:cNvPr id="195" name="Google Shape;195;p22"/>
            <p:cNvCxnSpPr/>
            <p:nvPr/>
          </p:nvCxnSpPr>
          <p:spPr>
            <a:xfrm rot="10800000">
              <a:off x="816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864" y="2688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97" name="Google Shape;197;p22"/>
            <p:cNvCxnSpPr/>
            <p:nvPr/>
          </p:nvCxnSpPr>
          <p:spPr>
            <a:xfrm rot="10800000">
              <a:off x="139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 rot="10800000">
              <a:off x="187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144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0" name="Google Shape;200;p22"/>
            <p:cNvCxnSpPr/>
            <p:nvPr/>
          </p:nvCxnSpPr>
          <p:spPr>
            <a:xfrm rot="10800000">
              <a:off x="235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192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2448" y="2688"/>
              <a:ext cx="13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3" name="Google Shape;203;p22"/>
            <p:cNvCxnSpPr/>
            <p:nvPr/>
          </p:nvCxnSpPr>
          <p:spPr>
            <a:xfrm rot="10800000">
              <a:off x="3888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4" name="Google Shape;204;p22"/>
            <p:cNvSpPr txBox="1"/>
            <p:nvPr/>
          </p:nvSpPr>
          <p:spPr>
            <a:xfrm>
              <a:off x="939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1476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1930" y="2496"/>
              <a:ext cx="37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2938" y="2496"/>
              <a:ext cx="370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bits</a:t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rd</a:t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funct</a:t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832" y="2256"/>
              <a:ext cx="480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shamt</a:t>
              </a: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 rot="10800000">
              <a:off x="816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>
              <a:off x="864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6" name="Google Shape;216;p22"/>
            <p:cNvCxnSpPr/>
            <p:nvPr/>
          </p:nvCxnSpPr>
          <p:spPr>
            <a:xfrm rot="10800000">
              <a:off x="139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187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144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9" name="Google Shape;219;p22"/>
            <p:cNvCxnSpPr/>
            <p:nvPr/>
          </p:nvCxnSpPr>
          <p:spPr>
            <a:xfrm rot="10800000">
              <a:off x="235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192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1" name="Google Shape;221;p22"/>
            <p:cNvCxnSpPr/>
            <p:nvPr/>
          </p:nvCxnSpPr>
          <p:spPr>
            <a:xfrm rot="10800000">
              <a:off x="283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240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3" name="Google Shape;223;p22"/>
            <p:cNvCxnSpPr/>
            <p:nvPr/>
          </p:nvCxnSpPr>
          <p:spPr>
            <a:xfrm rot="10800000">
              <a:off x="331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288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5" name="Google Shape;225;p22"/>
            <p:cNvCxnSpPr/>
            <p:nvPr/>
          </p:nvCxnSpPr>
          <p:spPr>
            <a:xfrm rot="10800000">
              <a:off x="3888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3360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27" name="Google Shape;227;p22"/>
            <p:cNvSpPr txBox="1"/>
            <p:nvPr/>
          </p:nvSpPr>
          <p:spPr>
            <a:xfrm>
              <a:off x="939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147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195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243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917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3312" y="1968"/>
              <a:ext cx="576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4070" y="2190"/>
              <a:ext cx="6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R-Format</a:t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080" y="2745"/>
              <a:ext cx="594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I-Format</a:t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address</a:t>
              </a:r>
              <a:endParaRPr/>
            </a:p>
          </p:txBody>
        </p:sp>
        <p:cxnSp>
          <p:nvCxnSpPr>
            <p:cNvPr id="237" name="Google Shape;237;p22"/>
            <p:cNvCxnSpPr/>
            <p:nvPr/>
          </p:nvCxnSpPr>
          <p:spPr>
            <a:xfrm rot="10800000">
              <a:off x="816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864" y="3216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39" name="Google Shape;239;p22"/>
            <p:cNvCxnSpPr/>
            <p:nvPr/>
          </p:nvCxnSpPr>
          <p:spPr>
            <a:xfrm rot="10800000">
              <a:off x="1392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>
              <a:off x="1440" y="3216"/>
              <a:ext cx="23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41" name="Google Shape;241;p22"/>
            <p:cNvCxnSpPr/>
            <p:nvPr/>
          </p:nvCxnSpPr>
          <p:spPr>
            <a:xfrm rot="10800000">
              <a:off x="3888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2" name="Google Shape;242;p22"/>
            <p:cNvSpPr txBox="1"/>
            <p:nvPr/>
          </p:nvSpPr>
          <p:spPr>
            <a:xfrm>
              <a:off x="939" y="3024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2432" y="3024"/>
              <a:ext cx="369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 bits</a:t>
              </a:r>
              <a:endParaRPr/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4080" y="3225"/>
              <a:ext cx="628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J-Format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