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</p:sldIdLst>
  <p:sldSz cy="6858000" cx="9144000"/>
  <p:notesSz cx="9926625" cy="6781800"/>
  <p:embeddedFontLst>
    <p:embeddedFont>
      <p:font typeface="Tahoma"/>
      <p:regular r:id="rId81"/>
      <p:bold r:id="rId82"/>
    </p:embeddedFont>
    <p:embeddedFont>
      <p:font typeface="Helvetica Neue"/>
      <p:regular r:id="rId83"/>
      <p:bold r:id="rId84"/>
      <p:italic r:id="rId85"/>
      <p:boldItalic r:id="rId86"/>
    </p:embeddedFont>
    <p:embeddedFont>
      <p:font typeface="Arial Black"/>
      <p:regular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136">
          <p15:clr>
            <a:srgbClr val="000000"/>
          </p15:clr>
        </p15:guide>
        <p15:guide id="2" pos="312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36" orient="horz"/>
        <p:guide pos="312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HelveticaNeue-bold.fntdata"/><Relationship Id="rId83" Type="http://schemas.openxmlformats.org/officeDocument/2006/relationships/font" Target="fonts/HelveticaNeue-regular.fntdata"/><Relationship Id="rId42" Type="http://schemas.openxmlformats.org/officeDocument/2006/relationships/slide" Target="slides/slide36.xml"/><Relationship Id="rId86" Type="http://schemas.openxmlformats.org/officeDocument/2006/relationships/font" Target="fonts/HelveticaNeue-boldItalic.fntdata"/><Relationship Id="rId41" Type="http://schemas.openxmlformats.org/officeDocument/2006/relationships/slide" Target="slides/slide35.xml"/><Relationship Id="rId85" Type="http://schemas.openxmlformats.org/officeDocument/2006/relationships/font" Target="fonts/HelveticaNeue-italic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87" Type="http://schemas.openxmlformats.org/officeDocument/2006/relationships/font" Target="fonts/ArialBlack-regular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font" Target="fonts/Tahoma-bold.fntdata"/><Relationship Id="rId81" Type="http://schemas.openxmlformats.org/officeDocument/2006/relationships/font" Target="fonts/Tahoma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6100" y="0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6100" y="6442075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7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0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4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5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6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6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7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8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8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9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9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0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0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2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4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5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5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6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6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7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7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8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9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9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0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0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2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4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5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5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46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7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7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8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8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9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9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50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50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5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52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5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54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55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55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56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56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57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57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8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58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9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59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60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60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6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6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6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62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6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6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6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64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65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65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6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66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67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67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68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68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69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69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70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70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71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71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72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72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73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73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74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74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1323975" y="3221037"/>
            <a:ext cx="7278687" cy="30527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267075" y="508000"/>
            <a:ext cx="3390900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4" name="Google Shape;104;p12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1" name="Google Shape;111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88" name="Google Shape;8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6" name="Google Shape;96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1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9" name="Google Shape;39;p3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logisim-win-2.3.2.ex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ctrTitle"/>
          </p:nvPr>
        </p:nvSpPr>
        <p:spPr>
          <a:xfrm>
            <a:off x="1219200" y="2209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Arial"/>
              <a:buNone/>
            </a:pPr>
            <a:r>
              <a:rPr b="0" i="1" lang="en-US" sz="4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Computer Organization</a:t>
            </a:r>
            <a:endParaRPr/>
          </a:p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990600" y="4343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b="0" i="0" lang="en-US" sz="3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Micro Architecture Level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50"/>
              <a:buNone/>
            </a:pPr>
            <a:r>
              <a:rPr b="0" i="0" lang="en-US" sz="3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Processor: Datapath and Control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/>
        </p:nvSpPr>
        <p:spPr>
          <a:xfrm>
            <a:off x="225425" y="312737"/>
            <a:ext cx="4208462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 abstract view of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fetch/execute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program counter (PC) to read instruction address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instruction from memory and increment PC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fields of the instruction to select registers to read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depending on the instruction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repeat…</a:t>
            </a:r>
            <a:endParaRPr/>
          </a:p>
        </p:txBody>
      </p:sp>
      <p:sp>
        <p:nvSpPr>
          <p:cNvPr id="251" name="Google Shape;251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MIPS: 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Fetch/Execute Cycle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Implementation Styles</a:t>
            </a:r>
            <a:endParaRPr/>
          </a:p>
        </p:txBody>
      </p:sp>
      <p:sp>
        <p:nvSpPr>
          <p:cNvPr id="257" name="Google Shape;257;p2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each instruction in 1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cycle must be long enough for slowest instruction</a:t>
            </a:r>
            <a:endParaRPr/>
          </a:p>
          <a:p>
            <a:pPr indent="-2476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fetch/execute cycle into multiple steps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1 step in each clock cycle</a:t>
            </a:r>
            <a:endParaRPr/>
          </a:p>
          <a:p>
            <a:pPr indent="-2476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Pipelined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3" name="Google Shape;263;p25"/>
          <p:cNvSpPr txBox="1"/>
          <p:nvPr/>
        </p:nvSpPr>
        <p:spPr>
          <a:xfrm>
            <a:off x="381000" y="533400"/>
            <a:ext cx="77946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Vs. Multi-Cycle Processor Machine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381000" y="4191000"/>
            <a:ext cx="8474075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Single cycle implementation, every instruction requires one cycle to complete, so cycle time = time taken for the slowest instruction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the execution was broken into multiple (faster)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cycles, the shorter instructions can finish sooner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609600" y="3810000"/>
            <a:ext cx="64039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Time for a load, add, and beq = 60 ns                   45 ns</a:t>
            </a:r>
            <a:endParaRPr/>
          </a:p>
        </p:txBody>
      </p:sp>
      <p:grpSp>
        <p:nvGrpSpPr>
          <p:cNvPr id="266" name="Google Shape;266;p25"/>
          <p:cNvGrpSpPr/>
          <p:nvPr/>
        </p:nvGrpSpPr>
        <p:grpSpPr>
          <a:xfrm>
            <a:off x="1371600" y="1524000"/>
            <a:ext cx="5870575" cy="2225675"/>
            <a:chOff x="2895600" y="3962400"/>
            <a:chExt cx="5870575" cy="2225675"/>
          </a:xfrm>
        </p:grpSpPr>
        <p:cxnSp>
          <p:nvCxnSpPr>
            <p:cNvPr id="267" name="Google Shape;267;p25"/>
            <p:cNvCxnSpPr/>
            <p:nvPr/>
          </p:nvCxnSpPr>
          <p:spPr>
            <a:xfrm>
              <a:off x="3657600" y="4419600"/>
              <a:ext cx="1828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68" name="Google Shape;268;p25"/>
            <p:cNvSpPr txBox="1"/>
            <p:nvPr/>
          </p:nvSpPr>
          <p:spPr>
            <a:xfrm>
              <a:off x="3352800" y="3962400"/>
              <a:ext cx="2278063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Cycle time = 20 ns</a:t>
              </a:r>
              <a:endParaRPr/>
            </a:p>
          </p:txBody>
        </p:sp>
        <p:cxnSp>
          <p:nvCxnSpPr>
            <p:cNvPr id="269" name="Google Shape;269;p25"/>
            <p:cNvCxnSpPr/>
            <p:nvPr/>
          </p:nvCxnSpPr>
          <p:spPr>
            <a:xfrm>
              <a:off x="3657600" y="4953000"/>
              <a:ext cx="1828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70" name="Google Shape;270;p25"/>
            <p:cNvCxnSpPr/>
            <p:nvPr/>
          </p:nvCxnSpPr>
          <p:spPr>
            <a:xfrm>
              <a:off x="3657600" y="5486400"/>
              <a:ext cx="1295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71" name="Google Shape;271;p25"/>
            <p:cNvCxnSpPr/>
            <p:nvPr/>
          </p:nvCxnSpPr>
          <p:spPr>
            <a:xfrm>
              <a:off x="3657600" y="6019800"/>
              <a:ext cx="83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72" name="Google Shape;272;p25"/>
            <p:cNvSpPr txBox="1"/>
            <p:nvPr/>
          </p:nvSpPr>
          <p:spPr>
            <a:xfrm>
              <a:off x="2895600" y="4724400"/>
              <a:ext cx="749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/>
            </a:p>
          </p:txBody>
        </p:sp>
        <p:sp>
          <p:nvSpPr>
            <p:cNvPr id="273" name="Google Shape;273;p25"/>
            <p:cNvSpPr txBox="1"/>
            <p:nvPr/>
          </p:nvSpPr>
          <p:spPr>
            <a:xfrm>
              <a:off x="2971800" y="5257800"/>
              <a:ext cx="63658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/>
            </a:p>
          </p:txBody>
        </p:sp>
        <p:sp>
          <p:nvSpPr>
            <p:cNvPr id="274" name="Google Shape;274;p25"/>
            <p:cNvSpPr txBox="1"/>
            <p:nvPr/>
          </p:nvSpPr>
          <p:spPr>
            <a:xfrm>
              <a:off x="2971800" y="5791200"/>
              <a:ext cx="63658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Beq</a:t>
              </a:r>
              <a:endParaRPr/>
            </a:p>
          </p:txBody>
        </p:sp>
        <p:cxnSp>
          <p:nvCxnSpPr>
            <p:cNvPr id="275" name="Google Shape;275;p25"/>
            <p:cNvCxnSpPr/>
            <p:nvPr/>
          </p:nvCxnSpPr>
          <p:spPr>
            <a:xfrm>
              <a:off x="6934200" y="4419600"/>
              <a:ext cx="6096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76" name="Google Shape;276;p25"/>
            <p:cNvSpPr txBox="1"/>
            <p:nvPr/>
          </p:nvSpPr>
          <p:spPr>
            <a:xfrm>
              <a:off x="6629400" y="3962400"/>
              <a:ext cx="21367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Cycle time = 5 ns</a:t>
              </a:r>
              <a:endParaRPr/>
            </a:p>
          </p:txBody>
        </p:sp>
        <p:cxnSp>
          <p:nvCxnSpPr>
            <p:cNvPr id="277" name="Google Shape;277;p25"/>
            <p:cNvCxnSpPr/>
            <p:nvPr/>
          </p:nvCxnSpPr>
          <p:spPr>
            <a:xfrm>
              <a:off x="6934200" y="4953000"/>
              <a:ext cx="1828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78" name="Google Shape;278;p25"/>
            <p:cNvCxnSpPr/>
            <p:nvPr/>
          </p:nvCxnSpPr>
          <p:spPr>
            <a:xfrm>
              <a:off x="6934200" y="5486400"/>
              <a:ext cx="1295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79" name="Google Shape;279;p25"/>
            <p:cNvCxnSpPr/>
            <p:nvPr/>
          </p:nvCxnSpPr>
          <p:spPr>
            <a:xfrm>
              <a:off x="6934200" y="6019800"/>
              <a:ext cx="83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80" name="Google Shape;280;p25"/>
            <p:cNvSpPr txBox="1"/>
            <p:nvPr/>
          </p:nvSpPr>
          <p:spPr>
            <a:xfrm>
              <a:off x="6172200" y="4724400"/>
              <a:ext cx="749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/>
            </a:p>
          </p:txBody>
        </p:sp>
        <p:sp>
          <p:nvSpPr>
            <p:cNvPr id="281" name="Google Shape;281;p25"/>
            <p:cNvSpPr txBox="1"/>
            <p:nvPr/>
          </p:nvSpPr>
          <p:spPr>
            <a:xfrm>
              <a:off x="6248400" y="5257800"/>
              <a:ext cx="63658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/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6248400" y="5791200"/>
              <a:ext cx="63658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Beq</a:t>
              </a:r>
              <a:endParaRPr/>
            </a:p>
          </p:txBody>
        </p:sp>
        <p:sp>
          <p:nvSpPr>
            <p:cNvPr id="283" name="Google Shape;283;p25"/>
            <p:cNvSpPr txBox="1"/>
            <p:nvPr/>
          </p:nvSpPr>
          <p:spPr>
            <a:xfrm>
              <a:off x="4038600" y="4572000"/>
              <a:ext cx="974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 cycle</a:t>
              </a:r>
              <a:endParaRPr/>
            </a:p>
          </p:txBody>
        </p:sp>
        <p:sp>
          <p:nvSpPr>
            <p:cNvPr id="284" name="Google Shape;284;p25"/>
            <p:cNvSpPr txBox="1"/>
            <p:nvPr/>
          </p:nvSpPr>
          <p:spPr>
            <a:xfrm>
              <a:off x="3810000" y="5105400"/>
              <a:ext cx="974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 cycle</a:t>
              </a:r>
              <a:endParaRPr/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3657600" y="5638800"/>
              <a:ext cx="974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 cycle</a:t>
              </a:r>
              <a:endParaRPr/>
            </a:p>
          </p:txBody>
        </p:sp>
        <p:sp>
          <p:nvSpPr>
            <p:cNvPr id="286" name="Google Shape;286;p25"/>
            <p:cNvSpPr txBox="1"/>
            <p:nvPr/>
          </p:nvSpPr>
          <p:spPr>
            <a:xfrm>
              <a:off x="7315200" y="4572000"/>
              <a:ext cx="1101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 cycles</a:t>
              </a:r>
              <a:endParaRPr/>
            </a:p>
          </p:txBody>
        </p:sp>
        <p:sp>
          <p:nvSpPr>
            <p:cNvPr id="287" name="Google Shape;287;p25"/>
            <p:cNvSpPr txBox="1"/>
            <p:nvPr/>
          </p:nvSpPr>
          <p:spPr>
            <a:xfrm>
              <a:off x="7086600" y="5105400"/>
              <a:ext cx="1101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 cycles</a:t>
              </a:r>
              <a:endParaRPr/>
            </a:p>
          </p:txBody>
        </p:sp>
        <p:sp>
          <p:nvSpPr>
            <p:cNvPr id="288" name="Google Shape;288;p25"/>
            <p:cNvSpPr txBox="1"/>
            <p:nvPr/>
          </p:nvSpPr>
          <p:spPr>
            <a:xfrm>
              <a:off x="6934200" y="5638800"/>
              <a:ext cx="1101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 cycles</a:t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Implementation Styles</a:t>
            </a:r>
            <a:endParaRPr/>
          </a:p>
        </p:txBody>
      </p:sp>
      <p:sp>
        <p:nvSpPr>
          <p:cNvPr id="294" name="Google Shape;294;p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each instruction in 1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cycle must be long enough for slowest instruction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Disadvantage: only as fast as the slowest instruction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fetch/execute cycle into multiple steps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1 step in each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Advantage: each instruction uses only as many cycles as it needs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each instruction in multiple steps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1 step / instruction in each clock cycle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/>
        </p:nvSpPr>
        <p:spPr>
          <a:xfrm>
            <a:off x="457200" y="609600"/>
            <a:ext cx="61753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Implementation Styles</a:t>
            </a:r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685800" y="1752600"/>
            <a:ext cx="1905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2590800" y="2133600"/>
            <a:ext cx="1905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4495800" y="2514600"/>
            <a:ext cx="1905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6400800" y="2895600"/>
            <a:ext cx="1905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685800" y="4038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3048000" y="1371600"/>
            <a:ext cx="54276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and finish a job before moving to the next</a:t>
            </a:r>
            <a:endParaRPr/>
          </a:p>
        </p:txBody>
      </p:sp>
      <p:sp>
        <p:nvSpPr>
          <p:cNvPr id="306" name="Google Shape;306;p27"/>
          <p:cNvSpPr txBox="1"/>
          <p:nvPr/>
        </p:nvSpPr>
        <p:spPr>
          <a:xfrm>
            <a:off x="2514600" y="3352800"/>
            <a:ext cx="749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307" name="Google Shape;307;p27"/>
          <p:cNvSpPr txBox="1"/>
          <p:nvPr/>
        </p:nvSpPr>
        <p:spPr>
          <a:xfrm>
            <a:off x="381000" y="2514600"/>
            <a:ext cx="720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Jobs</a:t>
            </a:r>
            <a:endParaRPr/>
          </a:p>
        </p:txBody>
      </p:sp>
      <p:cxnSp>
        <p:nvCxnSpPr>
          <p:cNvPr id="308" name="Google Shape;308;p27"/>
          <p:cNvCxnSpPr/>
          <p:nvPr/>
        </p:nvCxnSpPr>
        <p:spPr>
          <a:xfrm>
            <a:off x="381000" y="1828800"/>
            <a:ext cx="0" cy="3733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9" name="Google Shape;309;p27"/>
          <p:cNvCxnSpPr/>
          <p:nvPr/>
        </p:nvCxnSpPr>
        <p:spPr>
          <a:xfrm>
            <a:off x="685800" y="3581400"/>
            <a:ext cx="190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0" name="Google Shape;310;p27"/>
          <p:cNvSpPr txBox="1"/>
          <p:nvPr/>
        </p:nvSpPr>
        <p:spPr>
          <a:xfrm>
            <a:off x="4267200" y="4343400"/>
            <a:ext cx="3865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the job into smaller stages</a:t>
            </a:r>
            <a:endParaRPr/>
          </a:p>
        </p:txBody>
      </p:sp>
      <p:sp>
        <p:nvSpPr>
          <p:cNvPr id="311" name="Google Shape;311;p27"/>
          <p:cNvSpPr txBox="1"/>
          <p:nvPr/>
        </p:nvSpPr>
        <p:spPr>
          <a:xfrm>
            <a:off x="1371600" y="4038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2057400" y="4038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13" name="Google Shape;313;p27"/>
          <p:cNvSpPr txBox="1"/>
          <p:nvPr/>
        </p:nvSpPr>
        <p:spPr>
          <a:xfrm>
            <a:off x="1371600" y="4419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14" name="Google Shape;314;p27"/>
          <p:cNvSpPr txBox="1"/>
          <p:nvPr/>
        </p:nvSpPr>
        <p:spPr>
          <a:xfrm>
            <a:off x="2057400" y="4419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15" name="Google Shape;315;p27"/>
          <p:cNvSpPr txBox="1"/>
          <p:nvPr/>
        </p:nvSpPr>
        <p:spPr>
          <a:xfrm>
            <a:off x="2743200" y="4419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16" name="Google Shape;316;p27"/>
          <p:cNvSpPr txBox="1"/>
          <p:nvPr/>
        </p:nvSpPr>
        <p:spPr>
          <a:xfrm>
            <a:off x="2057400" y="4800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17" name="Google Shape;317;p27"/>
          <p:cNvSpPr txBox="1"/>
          <p:nvPr/>
        </p:nvSpPr>
        <p:spPr>
          <a:xfrm>
            <a:off x="2743200" y="4800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18" name="Google Shape;318;p27"/>
          <p:cNvSpPr txBox="1"/>
          <p:nvPr/>
        </p:nvSpPr>
        <p:spPr>
          <a:xfrm>
            <a:off x="3429000" y="4800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19" name="Google Shape;319;p27"/>
          <p:cNvSpPr txBox="1"/>
          <p:nvPr/>
        </p:nvSpPr>
        <p:spPr>
          <a:xfrm>
            <a:off x="2743200" y="5181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3429000" y="5181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21" name="Google Shape;321;p27"/>
          <p:cNvSpPr txBox="1"/>
          <p:nvPr/>
        </p:nvSpPr>
        <p:spPr>
          <a:xfrm>
            <a:off x="4114800" y="5181600"/>
            <a:ext cx="685800" cy="38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22" name="Google Shape;322;p27"/>
          <p:cNvSpPr txBox="1"/>
          <p:nvPr/>
        </p:nvSpPr>
        <p:spPr>
          <a:xfrm>
            <a:off x="762000" y="1295400"/>
            <a:ext cx="1798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Unpipelined</a:t>
            </a:r>
            <a:endParaRPr/>
          </a:p>
        </p:txBody>
      </p:sp>
      <p:sp>
        <p:nvSpPr>
          <p:cNvPr id="323" name="Google Shape;323;p27"/>
          <p:cNvSpPr txBox="1"/>
          <p:nvPr/>
        </p:nvSpPr>
        <p:spPr>
          <a:xfrm>
            <a:off x="762000" y="5486400"/>
            <a:ext cx="1441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Pipelined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Implementation Styles</a:t>
            </a:r>
            <a:endParaRPr/>
          </a:p>
        </p:txBody>
      </p:sp>
      <p:sp>
        <p:nvSpPr>
          <p:cNvPr id="329" name="Google Shape;329;p2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each instruction in 1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cycle must be long enough for slowest instruction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Disadvantage: only as fast as the slowest instruction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fetch/execute cycle into multiple steps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1 step in each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Advantage: each instruction uses only as many cycles as it needs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each instruction in multiple steps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1 step / instruction in each clock cycle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multiple instructions in parallel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/>
        </p:nvSpPr>
        <p:spPr>
          <a:xfrm>
            <a:off x="225425" y="312737"/>
            <a:ext cx="22796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9"/>
          <p:cNvSpPr txBox="1"/>
          <p:nvPr>
            <p:ph idx="1" type="body"/>
          </p:nvPr>
        </p:nvSpPr>
        <p:spPr>
          <a:xfrm>
            <a:off x="609600" y="1752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 of functional elements in the hardware: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that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operate 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combinational elements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that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state or sequential elements</a:t>
            </a:r>
            <a:endParaRPr/>
          </a:p>
        </p:txBody>
      </p:sp>
      <p:sp>
        <p:nvSpPr>
          <p:cNvPr id="336" name="Google Shape;336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Elements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Elements</a:t>
            </a:r>
            <a:endParaRPr/>
          </a:p>
        </p:txBody>
      </p:sp>
      <p:sp>
        <p:nvSpPr>
          <p:cNvPr id="342" name="Google Shape;342;p30"/>
          <p:cNvSpPr txBox="1"/>
          <p:nvPr>
            <p:ph idx="1" type="body"/>
          </p:nvPr>
        </p:nvSpPr>
        <p:spPr>
          <a:xfrm>
            <a:off x="533400" y="1752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as an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 function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e.g., ALU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logic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reads input data from one register and writes output data to another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same, register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read/write happens in a single cycle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combinational element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store data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one cycle to a future one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02" id="343" name="Google Shape;3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495800"/>
            <a:ext cx="4343400" cy="16113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3" id="344" name="Google Shape;34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4419600"/>
            <a:ext cx="3505200" cy="1030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01" id="345" name="Google Shape;34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3581400"/>
            <a:ext cx="4419600" cy="4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0"/>
          <p:cNvSpPr txBox="1"/>
          <p:nvPr/>
        </p:nvSpPr>
        <p:spPr>
          <a:xfrm>
            <a:off x="2914650" y="4022725"/>
            <a:ext cx="3314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Combinational logic hardware units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Elements</a:t>
            </a:r>
            <a:endParaRPr/>
          </a:p>
        </p:txBody>
      </p:sp>
      <p:sp>
        <p:nvSpPr>
          <p:cNvPr id="352" name="Google Shape;352;p31"/>
          <p:cNvSpPr txBox="1"/>
          <p:nvPr>
            <p:ph idx="1" type="body"/>
          </p:nvPr>
        </p:nvSpPr>
        <p:spPr>
          <a:xfrm>
            <a:off x="762000" y="1828800"/>
            <a:ext cx="7620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internal storage, e.g.,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state elements together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of the machine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Flipflops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latches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1-bit state elements, equivalently, they are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1-bit memories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(s) of a flipflop or latch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depends on the bit value stored, i.e., its state, and can be called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high/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or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true/false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flipflop or latch can change its state depending on whether it is clocked or not…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type="title"/>
          </p:nvPr>
        </p:nvSpPr>
        <p:spPr>
          <a:xfrm>
            <a:off x="0" y="685800"/>
            <a:ext cx="693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Set-Reset (SR-) latch</a:t>
            </a:r>
            <a:b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(unclocked)</a:t>
            </a:r>
            <a:endParaRPr/>
          </a:p>
        </p:txBody>
      </p:sp>
      <p:grpSp>
        <p:nvGrpSpPr>
          <p:cNvPr id="358" name="Google Shape;358;p32"/>
          <p:cNvGrpSpPr/>
          <p:nvPr/>
        </p:nvGrpSpPr>
        <p:grpSpPr>
          <a:xfrm>
            <a:off x="171450" y="2514600"/>
            <a:ext cx="4476750" cy="1952625"/>
            <a:chOff x="1200" y="1776"/>
            <a:chExt cx="2820" cy="1230"/>
          </a:xfrm>
        </p:grpSpPr>
        <p:sp>
          <p:nvSpPr>
            <p:cNvPr id="359" name="Google Shape;359;p32"/>
            <p:cNvSpPr/>
            <p:nvPr/>
          </p:nvSpPr>
          <p:spPr>
            <a:xfrm>
              <a:off x="2400" y="1872"/>
              <a:ext cx="336" cy="288"/>
            </a:xfrm>
            <a:prstGeom prst="flowChartDelay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2736" y="1920"/>
              <a:ext cx="96" cy="9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2400" y="2640"/>
              <a:ext cx="336" cy="288"/>
            </a:xfrm>
            <a:prstGeom prst="flowChartDelay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2" name="Google Shape;362;p32"/>
            <p:cNvCxnSpPr/>
            <p:nvPr/>
          </p:nvCxnSpPr>
          <p:spPr>
            <a:xfrm>
              <a:off x="1536" y="1968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3" name="Google Shape;363;p32"/>
            <p:cNvCxnSpPr/>
            <p:nvPr/>
          </p:nvCxnSpPr>
          <p:spPr>
            <a:xfrm>
              <a:off x="1536" y="2832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4" name="Google Shape;364;p32"/>
            <p:cNvCxnSpPr/>
            <p:nvPr/>
          </p:nvCxnSpPr>
          <p:spPr>
            <a:xfrm>
              <a:off x="2832" y="1968"/>
              <a:ext cx="7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5" name="Google Shape;365;p32"/>
            <p:cNvCxnSpPr/>
            <p:nvPr/>
          </p:nvCxnSpPr>
          <p:spPr>
            <a:xfrm>
              <a:off x="2832" y="2784"/>
              <a:ext cx="7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6" name="Google Shape;366;p32"/>
            <p:cNvCxnSpPr/>
            <p:nvPr/>
          </p:nvCxnSpPr>
          <p:spPr>
            <a:xfrm rot="10800000">
              <a:off x="1872" y="2064"/>
              <a:ext cx="1296" cy="7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7" name="Google Shape;367;p32"/>
            <p:cNvCxnSpPr/>
            <p:nvPr/>
          </p:nvCxnSpPr>
          <p:spPr>
            <a:xfrm>
              <a:off x="1872" y="2064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8" name="Google Shape;368;p32"/>
            <p:cNvCxnSpPr/>
            <p:nvPr/>
          </p:nvCxnSpPr>
          <p:spPr>
            <a:xfrm flipH="1">
              <a:off x="1872" y="1968"/>
              <a:ext cx="1248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9" name="Google Shape;369;p32"/>
            <p:cNvCxnSpPr/>
            <p:nvPr/>
          </p:nvCxnSpPr>
          <p:spPr>
            <a:xfrm>
              <a:off x="1872" y="2736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0" name="Google Shape;370;p32"/>
            <p:cNvSpPr/>
            <p:nvPr/>
          </p:nvSpPr>
          <p:spPr>
            <a:xfrm>
              <a:off x="3120" y="2736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3072" y="1968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2736" y="2736"/>
              <a:ext cx="96" cy="9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2"/>
            <p:cNvSpPr txBox="1"/>
            <p:nvPr/>
          </p:nvSpPr>
          <p:spPr>
            <a:xfrm>
              <a:off x="3648" y="1872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endParaRPr/>
            </a:p>
          </p:txBody>
        </p:sp>
        <p:sp>
          <p:nvSpPr>
            <p:cNvPr id="374" name="Google Shape;374;p32"/>
            <p:cNvSpPr txBox="1"/>
            <p:nvPr/>
          </p:nvSpPr>
          <p:spPr>
            <a:xfrm>
              <a:off x="3648" y="2688"/>
              <a:ext cx="37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Qbar</a:t>
              </a:r>
              <a:endParaRPr/>
            </a:p>
          </p:txBody>
        </p:sp>
        <p:sp>
          <p:nvSpPr>
            <p:cNvPr id="375" name="Google Shape;375;p32"/>
            <p:cNvSpPr txBox="1"/>
            <p:nvPr/>
          </p:nvSpPr>
          <p:spPr>
            <a:xfrm>
              <a:off x="1200" y="1776"/>
              <a:ext cx="351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Sbar(set)</a:t>
              </a:r>
              <a:endParaRPr/>
            </a:p>
          </p:txBody>
        </p:sp>
        <p:sp>
          <p:nvSpPr>
            <p:cNvPr id="376" name="Google Shape;376;p32"/>
            <p:cNvSpPr txBox="1"/>
            <p:nvPr/>
          </p:nvSpPr>
          <p:spPr>
            <a:xfrm>
              <a:off x="1200" y="2640"/>
              <a:ext cx="445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Rbar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(reset)</a:t>
              </a:r>
              <a:endParaRPr/>
            </a:p>
          </p:txBody>
        </p:sp>
        <p:sp>
          <p:nvSpPr>
            <p:cNvPr id="377" name="Google Shape;377;p32"/>
            <p:cNvSpPr txBox="1"/>
            <p:nvPr/>
          </p:nvSpPr>
          <p:spPr>
            <a:xfrm>
              <a:off x="2400" y="1920"/>
              <a:ext cx="2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n1</a:t>
              </a:r>
              <a:endParaRPr/>
            </a:p>
          </p:txBody>
        </p:sp>
        <p:sp>
          <p:nvSpPr>
            <p:cNvPr id="378" name="Google Shape;378;p32"/>
            <p:cNvSpPr txBox="1"/>
            <p:nvPr/>
          </p:nvSpPr>
          <p:spPr>
            <a:xfrm>
              <a:off x="2438" y="2679"/>
              <a:ext cx="2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n2</a:t>
              </a:r>
              <a:endParaRPr/>
            </a:p>
          </p:txBody>
        </p:sp>
      </p:grpSp>
      <p:pic>
        <p:nvPicPr>
          <p:cNvPr descr="B12" id="379" name="Google Shape;3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5146675"/>
            <a:ext cx="2057400" cy="12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2"/>
          <p:cNvSpPr txBox="1"/>
          <p:nvPr/>
        </p:nvSpPr>
        <p:spPr>
          <a:xfrm>
            <a:off x="1219200" y="4800600"/>
            <a:ext cx="26352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equivalently with nor gates</a:t>
            </a:r>
            <a:endParaRPr/>
          </a:p>
        </p:txBody>
      </p:sp>
      <p:cxnSp>
        <p:nvCxnSpPr>
          <p:cNvPr id="381" name="Google Shape;381;p32"/>
          <p:cNvCxnSpPr/>
          <p:nvPr/>
        </p:nvCxnSpPr>
        <p:spPr>
          <a:xfrm rot="10800000">
            <a:off x="4114800" y="3429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2" name="Google Shape;382;p32"/>
          <p:cNvSpPr txBox="1"/>
          <p:nvPr/>
        </p:nvSpPr>
        <p:spPr>
          <a:xfrm>
            <a:off x="381000" y="1905000"/>
            <a:ext cx="4084637" cy="5905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 of Sbar  as S, the inverse of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(which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Q to 1), and Rbar as R, the inverse of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cxnSp>
        <p:nvCxnSpPr>
          <p:cNvPr id="383" name="Google Shape;383;p32"/>
          <p:cNvCxnSpPr/>
          <p:nvPr/>
        </p:nvCxnSpPr>
        <p:spPr>
          <a:xfrm>
            <a:off x="2514600" y="2209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4" name="Google Shape;384;p32"/>
          <p:cNvCxnSpPr/>
          <p:nvPr/>
        </p:nvCxnSpPr>
        <p:spPr>
          <a:xfrm>
            <a:off x="1905000" y="19812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5" name="Google Shape;385;p32"/>
          <p:cNvSpPr txBox="1"/>
          <p:nvPr/>
        </p:nvSpPr>
        <p:spPr>
          <a:xfrm>
            <a:off x="4724400" y="720725"/>
            <a:ext cx="4273550" cy="6213475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memory unit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from two cross-coupled </a:t>
            </a: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gates</a:t>
            </a:r>
            <a:endParaRPr b="0" i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both Sbar and Rbar are 1, then either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following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states is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LcParenR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= 1 &amp; Qbar = 0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LcParenR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= 0 &amp; Qbar = 1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latch will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continue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current stable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Sbar changes to 0 (while Rbar remains at 1),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latch is forced to the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exactly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stable state (a). If Rbar changes to 0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(while Sbar remains at 1), the latch is forced to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exactly one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stable state (b).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the latch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remembers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of Sbar or Rbar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last 0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time they are both 1.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both Sbar and Rbar are 0 the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exactly one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 state is Q = Qbar = 1. However, if after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both Sbar and Rbar return to 1, the latch must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non-deterministically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one of stable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 (a) or (b), which is undesirable behavior.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533400" y="2743200"/>
            <a:ext cx="2438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Six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Level Computer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5791200" y="1066800"/>
            <a:ext cx="30749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Translation(Compiler)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5791200" y="2057400"/>
            <a:ext cx="3097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Translation(Assembler)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5943600" y="3048000"/>
            <a:ext cx="36576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Partial Interpretation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(Operating System)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5715000" y="4267200"/>
            <a:ext cx="34290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Interpretation (Microprogram) 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Direct Execution (Hardwired) </a:t>
            </a:r>
            <a:endParaRPr/>
          </a:p>
        </p:txBody>
      </p:sp>
      <p:cxnSp>
        <p:nvCxnSpPr>
          <p:cNvPr id="129" name="Google Shape;129;p15"/>
          <p:cNvCxnSpPr/>
          <p:nvPr/>
        </p:nvCxnSpPr>
        <p:spPr>
          <a:xfrm flipH="1">
            <a:off x="5715000" y="3048000"/>
            <a:ext cx="11112" cy="71913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 txBox="1"/>
          <p:nvPr/>
        </p:nvSpPr>
        <p:spPr>
          <a:xfrm>
            <a:off x="3962400" y="457200"/>
            <a:ext cx="47244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Oriented Language Level</a:t>
            </a:r>
            <a:endParaRPr/>
          </a:p>
          <a:p>
            <a:pPr indent="-342900" lvl="0" marL="342900" marR="0" rtl="0" algn="ctr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(High Language Level)</a:t>
            </a:r>
            <a:endParaRPr/>
          </a:p>
        </p:txBody>
      </p:sp>
      <p:cxnSp>
        <p:nvCxnSpPr>
          <p:cNvPr id="131" name="Google Shape;131;p15"/>
          <p:cNvCxnSpPr/>
          <p:nvPr/>
        </p:nvCxnSpPr>
        <p:spPr>
          <a:xfrm flipH="1">
            <a:off x="5715000" y="914400"/>
            <a:ext cx="11112" cy="71913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2" name="Google Shape;132;p15"/>
          <p:cNvCxnSpPr/>
          <p:nvPr/>
        </p:nvCxnSpPr>
        <p:spPr>
          <a:xfrm flipH="1">
            <a:off x="5715000" y="4267200"/>
            <a:ext cx="11112" cy="71913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3" name="Google Shape;133;p15"/>
          <p:cNvSpPr txBox="1"/>
          <p:nvPr/>
        </p:nvSpPr>
        <p:spPr>
          <a:xfrm>
            <a:off x="3886200" y="1600200"/>
            <a:ext cx="472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Language Level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4038600" y="2590800"/>
            <a:ext cx="472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Machine Level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3962400" y="3810000"/>
            <a:ext cx="472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Level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3810000" y="5029200"/>
            <a:ext cx="472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 Architecture Level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3810000" y="6096000"/>
            <a:ext cx="472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Logic Level</a:t>
            </a:r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flipH="1">
            <a:off x="5715000" y="5410200"/>
            <a:ext cx="11112" cy="71913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9" name="Google Shape;139;p15"/>
          <p:cNvCxnSpPr/>
          <p:nvPr/>
        </p:nvCxnSpPr>
        <p:spPr>
          <a:xfrm flipH="1">
            <a:off x="5715000" y="1981200"/>
            <a:ext cx="11112" cy="71913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0" name="Google Shape;140;p15"/>
          <p:cNvSpPr txBox="1"/>
          <p:nvPr/>
        </p:nvSpPr>
        <p:spPr>
          <a:xfrm>
            <a:off x="5867400" y="5486400"/>
            <a:ext cx="3657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2819400" y="5334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5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2895600" y="25908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3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3048000" y="51054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1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2971800" y="60960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0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2895600" y="38100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2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2819400" y="16002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LEVEL 4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/>
          <p:nvPr/>
        </p:nvSpPr>
        <p:spPr>
          <a:xfrm>
            <a:off x="225425" y="312737"/>
            <a:ext cx="69024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3"/>
          <p:cNvSpPr txBox="1"/>
          <p:nvPr>
            <p:ph idx="1" type="body"/>
          </p:nvPr>
        </p:nvSpPr>
        <p:spPr>
          <a:xfrm>
            <a:off x="1143000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Clocks are used in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synchronous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logic to determine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state element is to be updated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level-triggered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clocking methodology either the state changes only when the clock is high or only when it is low (technology-dependent)</a:t>
            </a:r>
            <a:endParaRPr/>
          </a:p>
          <a:p>
            <a:pPr indent="-194309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309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309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309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309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edge-triggered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clocking methodology either the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rising edge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falling edge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active (depending on technology) – i.e., states change only on rising edges or only on falling edge</a:t>
            </a:r>
            <a:endParaRPr/>
          </a:p>
          <a:p>
            <a:pPr indent="-204469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Latches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level-triggered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Flipflops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edge-triggered</a:t>
            </a:r>
            <a:endParaRPr/>
          </a:p>
        </p:txBody>
      </p:sp>
      <p:sp>
        <p:nvSpPr>
          <p:cNvPr id="392" name="Google Shape;392;p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Synchronous Logic: </a:t>
            </a:r>
            <a:b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Clocked Latches and Flipflops</a:t>
            </a:r>
            <a:endParaRPr/>
          </a:p>
        </p:txBody>
      </p:sp>
      <p:pic>
        <p:nvPicPr>
          <p:cNvPr descr="B09" id="393" name="Google Shape;3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419475"/>
            <a:ext cx="5830887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Clocked SR-latch</a:t>
            </a:r>
            <a:endParaRPr/>
          </a:p>
        </p:txBody>
      </p:sp>
      <p:sp>
        <p:nvSpPr>
          <p:cNvPr id="399" name="Google Shape;399;p34"/>
          <p:cNvSpPr txBox="1"/>
          <p:nvPr>
            <p:ph idx="1" type="body"/>
          </p:nvPr>
        </p:nvSpPr>
        <p:spPr>
          <a:xfrm>
            <a:off x="457200" y="1981200"/>
            <a:ext cx="770255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can change only when clock is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both inputs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Sbar = 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Rbar = 0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cause non-deterministic behavior</a:t>
            </a: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5200650" y="3641725"/>
            <a:ext cx="533400" cy="45720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5734050" y="37179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4"/>
          <p:cNvSpPr/>
          <p:nvPr/>
        </p:nvSpPr>
        <p:spPr>
          <a:xfrm>
            <a:off x="5200650" y="4860925"/>
            <a:ext cx="533400" cy="45720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34"/>
          <p:cNvCxnSpPr/>
          <p:nvPr/>
        </p:nvCxnSpPr>
        <p:spPr>
          <a:xfrm>
            <a:off x="5886450" y="379412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4" name="Google Shape;404;p34"/>
          <p:cNvCxnSpPr/>
          <p:nvPr/>
        </p:nvCxnSpPr>
        <p:spPr>
          <a:xfrm>
            <a:off x="5886450" y="508952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5" name="Google Shape;405;p34"/>
          <p:cNvCxnSpPr/>
          <p:nvPr/>
        </p:nvCxnSpPr>
        <p:spPr>
          <a:xfrm rot="10800000">
            <a:off x="4362450" y="3946525"/>
            <a:ext cx="20574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6" name="Google Shape;406;p34"/>
          <p:cNvCxnSpPr/>
          <p:nvPr/>
        </p:nvCxnSpPr>
        <p:spPr>
          <a:xfrm>
            <a:off x="4362450" y="394652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7" name="Google Shape;407;p34"/>
          <p:cNvCxnSpPr/>
          <p:nvPr/>
        </p:nvCxnSpPr>
        <p:spPr>
          <a:xfrm flipH="1">
            <a:off x="4362450" y="3794125"/>
            <a:ext cx="19812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8" name="Google Shape;408;p34"/>
          <p:cNvCxnSpPr/>
          <p:nvPr/>
        </p:nvCxnSpPr>
        <p:spPr>
          <a:xfrm>
            <a:off x="4362450" y="501332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9" name="Google Shape;409;p34"/>
          <p:cNvSpPr/>
          <p:nvPr/>
        </p:nvSpPr>
        <p:spPr>
          <a:xfrm>
            <a:off x="6343650" y="5013325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6267450" y="3794125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4"/>
          <p:cNvSpPr/>
          <p:nvPr/>
        </p:nvSpPr>
        <p:spPr>
          <a:xfrm>
            <a:off x="5734050" y="50133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4"/>
          <p:cNvSpPr txBox="1"/>
          <p:nvPr/>
        </p:nvSpPr>
        <p:spPr>
          <a:xfrm>
            <a:off x="7181850" y="3641725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</p:txBody>
      </p:sp>
      <p:sp>
        <p:nvSpPr>
          <p:cNvPr id="413" name="Google Shape;413;p34"/>
          <p:cNvSpPr txBox="1"/>
          <p:nvPr/>
        </p:nvSpPr>
        <p:spPr>
          <a:xfrm>
            <a:off x="7181850" y="4937125"/>
            <a:ext cx="5905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Qbar</a:t>
            </a:r>
            <a:endParaRPr/>
          </a:p>
        </p:txBody>
      </p:sp>
      <p:sp>
        <p:nvSpPr>
          <p:cNvPr id="414" name="Google Shape;414;p34"/>
          <p:cNvSpPr txBox="1"/>
          <p:nvPr/>
        </p:nvSpPr>
        <p:spPr>
          <a:xfrm>
            <a:off x="5200650" y="3717925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</a:t>
            </a:r>
            <a:endParaRPr/>
          </a:p>
        </p:txBody>
      </p:sp>
      <p:sp>
        <p:nvSpPr>
          <p:cNvPr id="415" name="Google Shape;415;p34"/>
          <p:cNvSpPr txBox="1"/>
          <p:nvPr/>
        </p:nvSpPr>
        <p:spPr>
          <a:xfrm>
            <a:off x="5260975" y="4922837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</a:t>
            </a:r>
            <a:endParaRPr/>
          </a:p>
        </p:txBody>
      </p:sp>
      <p:cxnSp>
        <p:nvCxnSpPr>
          <p:cNvPr id="416" name="Google Shape;416;p34"/>
          <p:cNvCxnSpPr/>
          <p:nvPr/>
        </p:nvCxnSpPr>
        <p:spPr>
          <a:xfrm>
            <a:off x="2209800" y="361315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7" name="Google Shape;417;p34"/>
          <p:cNvCxnSpPr/>
          <p:nvPr/>
        </p:nvCxnSpPr>
        <p:spPr>
          <a:xfrm>
            <a:off x="2209800" y="521335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8" name="Google Shape;418;p34"/>
          <p:cNvCxnSpPr/>
          <p:nvPr/>
        </p:nvCxnSpPr>
        <p:spPr>
          <a:xfrm>
            <a:off x="2971800" y="38417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9" name="Google Shape;419;p34"/>
          <p:cNvCxnSpPr/>
          <p:nvPr/>
        </p:nvCxnSpPr>
        <p:spPr>
          <a:xfrm>
            <a:off x="2971800" y="38417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0" name="Google Shape;420;p34"/>
          <p:cNvCxnSpPr/>
          <p:nvPr/>
        </p:nvCxnSpPr>
        <p:spPr>
          <a:xfrm>
            <a:off x="2971800" y="50609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1" name="Google Shape;421;p34"/>
          <p:cNvSpPr/>
          <p:nvPr/>
        </p:nvSpPr>
        <p:spPr>
          <a:xfrm>
            <a:off x="2895600" y="437515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4"/>
          <p:cNvSpPr txBox="1"/>
          <p:nvPr/>
        </p:nvSpPr>
        <p:spPr>
          <a:xfrm>
            <a:off x="1728787" y="3429000"/>
            <a:ext cx="5572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Sbar</a:t>
            </a:r>
            <a:endParaRPr/>
          </a:p>
        </p:txBody>
      </p:sp>
      <p:sp>
        <p:nvSpPr>
          <p:cNvPr id="423" name="Google Shape;423;p34"/>
          <p:cNvSpPr txBox="1"/>
          <p:nvPr/>
        </p:nvSpPr>
        <p:spPr>
          <a:xfrm>
            <a:off x="838200" y="4191000"/>
            <a:ext cx="4333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endParaRPr/>
          </a:p>
        </p:txBody>
      </p:sp>
      <p:sp>
        <p:nvSpPr>
          <p:cNvPr id="424" name="Google Shape;424;p34"/>
          <p:cNvSpPr txBox="1"/>
          <p:nvPr/>
        </p:nvSpPr>
        <p:spPr>
          <a:xfrm>
            <a:off x="1630362" y="4984750"/>
            <a:ext cx="5794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Rbar</a:t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 rot="10740000">
            <a:off x="3200400" y="3536950"/>
            <a:ext cx="534987" cy="457200"/>
          </a:xfrm>
          <a:prstGeom prst="flowChartOnlineStorag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p34"/>
          <p:cNvCxnSpPr/>
          <p:nvPr/>
        </p:nvCxnSpPr>
        <p:spPr>
          <a:xfrm>
            <a:off x="3733800" y="376555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7" name="Google Shape;427;p34"/>
          <p:cNvSpPr/>
          <p:nvPr/>
        </p:nvSpPr>
        <p:spPr>
          <a:xfrm rot="10740000">
            <a:off x="3200400" y="4908550"/>
            <a:ext cx="534987" cy="457200"/>
          </a:xfrm>
          <a:prstGeom prst="flowChartOnlineStorag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34"/>
          <p:cNvCxnSpPr/>
          <p:nvPr/>
        </p:nvCxnSpPr>
        <p:spPr>
          <a:xfrm>
            <a:off x="3733800" y="521335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9" name="Google Shape;429;p34"/>
          <p:cNvSpPr/>
          <p:nvPr/>
        </p:nvSpPr>
        <p:spPr>
          <a:xfrm rot="5280000">
            <a:off x="1557337" y="4241800"/>
            <a:ext cx="419100" cy="381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4"/>
          <p:cNvSpPr/>
          <p:nvPr/>
        </p:nvSpPr>
        <p:spPr>
          <a:xfrm>
            <a:off x="1957387" y="43751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1" name="Google Shape;431;p34"/>
          <p:cNvCxnSpPr/>
          <p:nvPr/>
        </p:nvCxnSpPr>
        <p:spPr>
          <a:xfrm>
            <a:off x="1195387" y="437515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2" name="Google Shape;432;p34"/>
          <p:cNvSpPr txBox="1"/>
          <p:nvPr/>
        </p:nvSpPr>
        <p:spPr>
          <a:xfrm>
            <a:off x="3276600" y="4984750"/>
            <a:ext cx="354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r2</a:t>
            </a:r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3352800" y="3613150"/>
            <a:ext cx="354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</a:t>
            </a:r>
            <a:endParaRPr/>
          </a:p>
        </p:txBody>
      </p:sp>
      <p:sp>
        <p:nvSpPr>
          <p:cNvPr id="434" name="Google Shape;434;p34"/>
          <p:cNvSpPr txBox="1"/>
          <p:nvPr/>
        </p:nvSpPr>
        <p:spPr>
          <a:xfrm>
            <a:off x="1530350" y="4222750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435" name="Google Shape;435;p34"/>
          <p:cNvSpPr txBox="1"/>
          <p:nvPr/>
        </p:nvSpPr>
        <p:spPr>
          <a:xfrm>
            <a:off x="2133600" y="4114800"/>
            <a:ext cx="6937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clkbar</a:t>
            </a:r>
            <a:endParaRPr/>
          </a:p>
        </p:txBody>
      </p:sp>
      <p:cxnSp>
        <p:nvCxnSpPr>
          <p:cNvPr id="436" name="Google Shape;436;p34"/>
          <p:cNvCxnSpPr/>
          <p:nvPr/>
        </p:nvCxnSpPr>
        <p:spPr>
          <a:xfrm rot="10800000">
            <a:off x="2057400" y="44196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7" name="Google Shape;437;p34"/>
          <p:cNvSpPr txBox="1"/>
          <p:nvPr/>
        </p:nvSpPr>
        <p:spPr>
          <a:xfrm>
            <a:off x="4089400" y="522605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438" name="Google Shape;438;p34"/>
          <p:cNvSpPr txBox="1"/>
          <p:nvPr/>
        </p:nvSpPr>
        <p:spPr>
          <a:xfrm>
            <a:off x="4038600" y="34290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idx="1" type="body"/>
          </p:nvPr>
        </p:nvSpPr>
        <p:spPr>
          <a:xfrm>
            <a:off x="1182687" y="1447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can change only when clock is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input (compare SR-latch)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problem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non-deterministic behavior</a:t>
            </a:r>
            <a:endParaRPr/>
          </a:p>
        </p:txBody>
      </p:sp>
      <p:sp>
        <p:nvSpPr>
          <p:cNvPr id="444" name="Google Shape;444;p35"/>
          <p:cNvSpPr txBox="1"/>
          <p:nvPr>
            <p:ph type="title"/>
          </p:nvPr>
        </p:nvSpPr>
        <p:spPr>
          <a:xfrm>
            <a:off x="457200" y="614362"/>
            <a:ext cx="8229600" cy="107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Clocked D-latch</a:t>
            </a:r>
            <a:endParaRPr/>
          </a:p>
        </p:txBody>
      </p:sp>
      <p:pic>
        <p:nvPicPr>
          <p:cNvPr id="445" name="Google Shape;4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725" y="5029200"/>
            <a:ext cx="3038475" cy="1020762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5"/>
          <p:cNvSpPr txBox="1"/>
          <p:nvPr/>
        </p:nvSpPr>
        <p:spPr>
          <a:xfrm>
            <a:off x="2803525" y="6227762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2895600" y="6019800"/>
            <a:ext cx="28622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Timing diagram of D-latch</a:t>
            </a:r>
            <a:endParaRPr/>
          </a:p>
        </p:txBody>
      </p:sp>
      <p:sp>
        <p:nvSpPr>
          <p:cNvPr id="448" name="Google Shape;448;p35"/>
          <p:cNvSpPr txBox="1"/>
          <p:nvPr/>
        </p:nvSpPr>
        <p:spPr>
          <a:xfrm>
            <a:off x="609600" y="25908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5505450" y="2803525"/>
            <a:ext cx="533400" cy="45720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5"/>
          <p:cNvSpPr/>
          <p:nvPr/>
        </p:nvSpPr>
        <p:spPr>
          <a:xfrm>
            <a:off x="6038850" y="28797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5"/>
          <p:cNvSpPr/>
          <p:nvPr/>
        </p:nvSpPr>
        <p:spPr>
          <a:xfrm>
            <a:off x="5505450" y="4022725"/>
            <a:ext cx="533400" cy="45720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35"/>
          <p:cNvCxnSpPr/>
          <p:nvPr/>
        </p:nvCxnSpPr>
        <p:spPr>
          <a:xfrm>
            <a:off x="6191250" y="295592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35"/>
          <p:cNvCxnSpPr/>
          <p:nvPr/>
        </p:nvCxnSpPr>
        <p:spPr>
          <a:xfrm>
            <a:off x="6191250" y="4251325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4" name="Google Shape;454;p35"/>
          <p:cNvCxnSpPr/>
          <p:nvPr/>
        </p:nvCxnSpPr>
        <p:spPr>
          <a:xfrm rot="10800000">
            <a:off x="4667250" y="3108325"/>
            <a:ext cx="20574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5" name="Google Shape;455;p35"/>
          <p:cNvCxnSpPr/>
          <p:nvPr/>
        </p:nvCxnSpPr>
        <p:spPr>
          <a:xfrm>
            <a:off x="4667250" y="310832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" name="Google Shape;456;p35"/>
          <p:cNvCxnSpPr/>
          <p:nvPr/>
        </p:nvCxnSpPr>
        <p:spPr>
          <a:xfrm flipH="1">
            <a:off x="4667250" y="2955925"/>
            <a:ext cx="19812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7" name="Google Shape;457;p35"/>
          <p:cNvCxnSpPr/>
          <p:nvPr/>
        </p:nvCxnSpPr>
        <p:spPr>
          <a:xfrm>
            <a:off x="4667250" y="417512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8" name="Google Shape;458;p35"/>
          <p:cNvSpPr/>
          <p:nvPr/>
        </p:nvSpPr>
        <p:spPr>
          <a:xfrm>
            <a:off x="6648450" y="4175125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5"/>
          <p:cNvSpPr/>
          <p:nvPr/>
        </p:nvSpPr>
        <p:spPr>
          <a:xfrm>
            <a:off x="6572250" y="2955925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5"/>
          <p:cNvSpPr/>
          <p:nvPr/>
        </p:nvSpPr>
        <p:spPr>
          <a:xfrm>
            <a:off x="6038850" y="41751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5"/>
          <p:cNvSpPr txBox="1"/>
          <p:nvPr/>
        </p:nvSpPr>
        <p:spPr>
          <a:xfrm>
            <a:off x="7486650" y="2803525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7486650" y="4098925"/>
            <a:ext cx="5905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Qbar</a:t>
            </a:r>
            <a:endParaRPr/>
          </a:p>
        </p:txBody>
      </p:sp>
      <p:sp>
        <p:nvSpPr>
          <p:cNvPr id="463" name="Google Shape;463;p35"/>
          <p:cNvSpPr txBox="1"/>
          <p:nvPr/>
        </p:nvSpPr>
        <p:spPr>
          <a:xfrm>
            <a:off x="5505450" y="2879725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</a:t>
            </a:r>
            <a:endParaRPr/>
          </a:p>
        </p:txBody>
      </p:sp>
      <p:sp>
        <p:nvSpPr>
          <p:cNvPr id="464" name="Google Shape;464;p35"/>
          <p:cNvSpPr txBox="1"/>
          <p:nvPr/>
        </p:nvSpPr>
        <p:spPr>
          <a:xfrm>
            <a:off x="5565775" y="4084637"/>
            <a:ext cx="387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</a:t>
            </a:r>
            <a:endParaRPr/>
          </a:p>
        </p:txBody>
      </p:sp>
      <p:cxnSp>
        <p:nvCxnSpPr>
          <p:cNvPr id="465" name="Google Shape;465;p35"/>
          <p:cNvCxnSpPr/>
          <p:nvPr/>
        </p:nvCxnSpPr>
        <p:spPr>
          <a:xfrm>
            <a:off x="3276600" y="30035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6" name="Google Shape;466;p35"/>
          <p:cNvCxnSpPr/>
          <p:nvPr/>
        </p:nvCxnSpPr>
        <p:spPr>
          <a:xfrm>
            <a:off x="3276600" y="30035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7" name="Google Shape;467;p35"/>
          <p:cNvCxnSpPr/>
          <p:nvPr/>
        </p:nvCxnSpPr>
        <p:spPr>
          <a:xfrm>
            <a:off x="3276600" y="42227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8" name="Google Shape;468;p35"/>
          <p:cNvSpPr/>
          <p:nvPr/>
        </p:nvSpPr>
        <p:spPr>
          <a:xfrm>
            <a:off x="3200400" y="353695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1219200" y="3352800"/>
            <a:ext cx="4333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endParaRPr/>
          </a:p>
        </p:txBody>
      </p:sp>
      <p:sp>
        <p:nvSpPr>
          <p:cNvPr id="470" name="Google Shape;470;p35"/>
          <p:cNvSpPr/>
          <p:nvPr/>
        </p:nvSpPr>
        <p:spPr>
          <a:xfrm rot="10740000">
            <a:off x="3505200" y="2698750"/>
            <a:ext cx="534987" cy="457200"/>
          </a:xfrm>
          <a:prstGeom prst="flowChartOnlineStorag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35"/>
          <p:cNvCxnSpPr/>
          <p:nvPr/>
        </p:nvCxnSpPr>
        <p:spPr>
          <a:xfrm>
            <a:off x="4038600" y="292735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2" name="Google Shape;472;p35"/>
          <p:cNvSpPr/>
          <p:nvPr/>
        </p:nvSpPr>
        <p:spPr>
          <a:xfrm rot="10740000">
            <a:off x="3505200" y="4070350"/>
            <a:ext cx="534987" cy="457200"/>
          </a:xfrm>
          <a:prstGeom prst="flowChartOnlineStorag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35"/>
          <p:cNvCxnSpPr/>
          <p:nvPr/>
        </p:nvCxnSpPr>
        <p:spPr>
          <a:xfrm>
            <a:off x="4038600" y="437515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4" name="Google Shape;474;p35"/>
          <p:cNvSpPr/>
          <p:nvPr/>
        </p:nvSpPr>
        <p:spPr>
          <a:xfrm rot="5280000">
            <a:off x="1962150" y="3403600"/>
            <a:ext cx="419100" cy="381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5"/>
          <p:cNvSpPr/>
          <p:nvPr/>
        </p:nvSpPr>
        <p:spPr>
          <a:xfrm>
            <a:off x="2362200" y="35369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35"/>
          <p:cNvCxnSpPr/>
          <p:nvPr/>
        </p:nvCxnSpPr>
        <p:spPr>
          <a:xfrm>
            <a:off x="1600200" y="353695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7" name="Google Shape;477;p35"/>
          <p:cNvSpPr/>
          <p:nvPr/>
        </p:nvSpPr>
        <p:spPr>
          <a:xfrm rot="5280000">
            <a:off x="2239962" y="2609850"/>
            <a:ext cx="419100" cy="3810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5"/>
          <p:cNvSpPr/>
          <p:nvPr/>
        </p:nvSpPr>
        <p:spPr>
          <a:xfrm>
            <a:off x="2640012" y="27432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5"/>
          <p:cNvSpPr/>
          <p:nvPr/>
        </p:nvSpPr>
        <p:spPr>
          <a:xfrm>
            <a:off x="1143000" y="2743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5"/>
          <p:cNvSpPr txBox="1"/>
          <p:nvPr/>
        </p:nvSpPr>
        <p:spPr>
          <a:xfrm>
            <a:off x="3581400" y="4121150"/>
            <a:ext cx="354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r2</a:t>
            </a:r>
            <a:endParaRPr/>
          </a:p>
        </p:txBody>
      </p:sp>
      <p:sp>
        <p:nvSpPr>
          <p:cNvPr id="481" name="Google Shape;481;p35"/>
          <p:cNvSpPr txBox="1"/>
          <p:nvPr/>
        </p:nvSpPr>
        <p:spPr>
          <a:xfrm>
            <a:off x="3608387" y="2749550"/>
            <a:ext cx="354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</a:t>
            </a:r>
            <a:endParaRPr/>
          </a:p>
        </p:txBody>
      </p:sp>
      <p:sp>
        <p:nvSpPr>
          <p:cNvPr id="482" name="Google Shape;482;p35"/>
          <p:cNvSpPr txBox="1"/>
          <p:nvPr/>
        </p:nvSpPr>
        <p:spPr>
          <a:xfrm>
            <a:off x="1931987" y="3435350"/>
            <a:ext cx="3762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/>
          </a:p>
        </p:txBody>
      </p:sp>
      <p:sp>
        <p:nvSpPr>
          <p:cNvPr id="483" name="Google Shape;483;p35"/>
          <p:cNvSpPr txBox="1"/>
          <p:nvPr/>
        </p:nvSpPr>
        <p:spPr>
          <a:xfrm>
            <a:off x="2209800" y="2628900"/>
            <a:ext cx="3762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a2</a:t>
            </a:r>
            <a:endParaRPr/>
          </a:p>
        </p:txBody>
      </p:sp>
      <p:sp>
        <p:nvSpPr>
          <p:cNvPr id="484" name="Google Shape;484;p35"/>
          <p:cNvSpPr txBox="1"/>
          <p:nvPr/>
        </p:nvSpPr>
        <p:spPr>
          <a:xfrm>
            <a:off x="2514600" y="3276600"/>
            <a:ext cx="6937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clkbar</a:t>
            </a:r>
            <a:endParaRPr/>
          </a:p>
        </p:txBody>
      </p:sp>
      <p:cxnSp>
        <p:nvCxnSpPr>
          <p:cNvPr id="485" name="Google Shape;485;p35"/>
          <p:cNvCxnSpPr/>
          <p:nvPr/>
        </p:nvCxnSpPr>
        <p:spPr>
          <a:xfrm rot="10800000">
            <a:off x="2514600" y="35814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6" name="Google Shape;486;p35"/>
          <p:cNvSpPr txBox="1"/>
          <p:nvPr/>
        </p:nvSpPr>
        <p:spPr>
          <a:xfrm>
            <a:off x="4470400" y="25908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87" name="Google Shape;487;p35"/>
          <p:cNvSpPr txBox="1"/>
          <p:nvPr/>
        </p:nvSpPr>
        <p:spPr>
          <a:xfrm>
            <a:off x="4495800" y="43434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488" name="Google Shape;488;p35"/>
          <p:cNvCxnSpPr/>
          <p:nvPr/>
        </p:nvCxnSpPr>
        <p:spPr>
          <a:xfrm>
            <a:off x="1143000" y="27432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9" name="Google Shape;489;p35"/>
          <p:cNvCxnSpPr/>
          <p:nvPr/>
        </p:nvCxnSpPr>
        <p:spPr>
          <a:xfrm rot="10800000">
            <a:off x="2819400" y="28194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0" name="Google Shape;490;p35"/>
          <p:cNvSpPr txBox="1"/>
          <p:nvPr/>
        </p:nvSpPr>
        <p:spPr>
          <a:xfrm>
            <a:off x="2895600" y="2514600"/>
            <a:ext cx="5905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Dbar</a:t>
            </a:r>
            <a:endParaRPr/>
          </a:p>
        </p:txBody>
      </p:sp>
      <p:cxnSp>
        <p:nvCxnSpPr>
          <p:cNvPr id="491" name="Google Shape;491;p35"/>
          <p:cNvCxnSpPr/>
          <p:nvPr/>
        </p:nvCxnSpPr>
        <p:spPr>
          <a:xfrm>
            <a:off x="914400" y="27432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2" name="Google Shape;492;p35"/>
          <p:cNvCxnSpPr/>
          <p:nvPr/>
        </p:nvCxnSpPr>
        <p:spPr>
          <a:xfrm>
            <a:off x="1219200" y="2743200"/>
            <a:ext cx="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3" name="Google Shape;493;p35"/>
          <p:cNvCxnSpPr/>
          <p:nvPr/>
        </p:nvCxnSpPr>
        <p:spPr>
          <a:xfrm>
            <a:off x="1219200" y="4419600"/>
            <a:ext cx="236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6"/>
          <p:cNvSpPr txBox="1"/>
          <p:nvPr>
            <p:ph type="title"/>
          </p:nvPr>
        </p:nvSpPr>
        <p:spPr>
          <a:xfrm>
            <a:off x="1150937" y="1524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Clocked D-flipflop</a:t>
            </a:r>
            <a:endParaRPr/>
          </a:p>
        </p:txBody>
      </p:sp>
      <p:sp>
        <p:nvSpPr>
          <p:cNvPr id="499" name="Google Shape;499;p36"/>
          <p:cNvSpPr txBox="1"/>
          <p:nvPr>
            <p:ph idx="1" type="body"/>
          </p:nvPr>
        </p:nvSpPr>
        <p:spPr>
          <a:xfrm>
            <a:off x="1182687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edge-triggered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 from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SR-latches</a:t>
            </a:r>
            <a:endParaRPr/>
          </a:p>
        </p:txBody>
      </p:sp>
      <p:sp>
        <p:nvSpPr>
          <p:cNvPr id="500" name="Google Shape;500;p36"/>
          <p:cNvSpPr/>
          <p:nvPr/>
        </p:nvSpPr>
        <p:spPr>
          <a:xfrm>
            <a:off x="3841750" y="4365625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69" y="603"/>
                </a:lnTo>
                <a:lnTo>
                  <a:pt x="484" y="602"/>
                </a:lnTo>
                <a:lnTo>
                  <a:pt x="499" y="601"/>
                </a:lnTo>
                <a:lnTo>
                  <a:pt x="514" y="598"/>
                </a:lnTo>
                <a:lnTo>
                  <a:pt x="529" y="595"/>
                </a:lnTo>
                <a:lnTo>
                  <a:pt x="543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8"/>
                </a:lnTo>
                <a:lnTo>
                  <a:pt x="611" y="561"/>
                </a:lnTo>
                <a:lnTo>
                  <a:pt x="622" y="552"/>
                </a:lnTo>
                <a:lnTo>
                  <a:pt x="635" y="544"/>
                </a:lnTo>
                <a:lnTo>
                  <a:pt x="646" y="536"/>
                </a:lnTo>
                <a:lnTo>
                  <a:pt x="657" y="525"/>
                </a:lnTo>
                <a:lnTo>
                  <a:pt x="667" y="515"/>
                </a:lnTo>
                <a:lnTo>
                  <a:pt x="678" y="505"/>
                </a:lnTo>
                <a:lnTo>
                  <a:pt x="688" y="494"/>
                </a:lnTo>
                <a:lnTo>
                  <a:pt x="696" y="483"/>
                </a:lnTo>
                <a:lnTo>
                  <a:pt x="704" y="471"/>
                </a:lnTo>
                <a:lnTo>
                  <a:pt x="713" y="459"/>
                </a:lnTo>
                <a:lnTo>
                  <a:pt x="720" y="446"/>
                </a:lnTo>
                <a:lnTo>
                  <a:pt x="727" y="432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3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7"/>
                </a:lnTo>
                <a:lnTo>
                  <a:pt x="754" y="272"/>
                </a:lnTo>
                <a:lnTo>
                  <a:pt x="753" y="257"/>
                </a:lnTo>
                <a:lnTo>
                  <a:pt x="750" y="241"/>
                </a:lnTo>
                <a:lnTo>
                  <a:pt x="747" y="226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4" y="133"/>
                </a:lnTo>
                <a:lnTo>
                  <a:pt x="696" y="122"/>
                </a:lnTo>
                <a:lnTo>
                  <a:pt x="688" y="110"/>
                </a:lnTo>
                <a:lnTo>
                  <a:pt x="678" y="99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1"/>
                </a:lnTo>
                <a:lnTo>
                  <a:pt x="622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0"/>
                </a:lnTo>
                <a:lnTo>
                  <a:pt x="572" y="24"/>
                </a:lnTo>
                <a:lnTo>
                  <a:pt x="558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6"/>
                </a:lnTo>
                <a:lnTo>
                  <a:pt x="499" y="4"/>
                </a:lnTo>
                <a:lnTo>
                  <a:pt x="484" y="1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6"/>
          <p:cNvSpPr/>
          <p:nvPr/>
        </p:nvSpPr>
        <p:spPr>
          <a:xfrm>
            <a:off x="3841750" y="4365625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69" y="603"/>
                </a:lnTo>
                <a:lnTo>
                  <a:pt x="484" y="602"/>
                </a:lnTo>
                <a:lnTo>
                  <a:pt x="499" y="601"/>
                </a:lnTo>
                <a:lnTo>
                  <a:pt x="514" y="598"/>
                </a:lnTo>
                <a:lnTo>
                  <a:pt x="529" y="595"/>
                </a:lnTo>
                <a:lnTo>
                  <a:pt x="543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8"/>
                </a:lnTo>
                <a:lnTo>
                  <a:pt x="611" y="561"/>
                </a:lnTo>
                <a:lnTo>
                  <a:pt x="622" y="552"/>
                </a:lnTo>
                <a:lnTo>
                  <a:pt x="635" y="544"/>
                </a:lnTo>
                <a:lnTo>
                  <a:pt x="646" y="536"/>
                </a:lnTo>
                <a:lnTo>
                  <a:pt x="657" y="525"/>
                </a:lnTo>
                <a:lnTo>
                  <a:pt x="667" y="515"/>
                </a:lnTo>
                <a:lnTo>
                  <a:pt x="678" y="505"/>
                </a:lnTo>
                <a:lnTo>
                  <a:pt x="688" y="494"/>
                </a:lnTo>
                <a:lnTo>
                  <a:pt x="696" y="483"/>
                </a:lnTo>
                <a:lnTo>
                  <a:pt x="704" y="471"/>
                </a:lnTo>
                <a:lnTo>
                  <a:pt x="713" y="459"/>
                </a:lnTo>
                <a:lnTo>
                  <a:pt x="720" y="446"/>
                </a:lnTo>
                <a:lnTo>
                  <a:pt x="727" y="432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3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7"/>
                </a:lnTo>
                <a:lnTo>
                  <a:pt x="754" y="272"/>
                </a:lnTo>
                <a:lnTo>
                  <a:pt x="753" y="257"/>
                </a:lnTo>
                <a:lnTo>
                  <a:pt x="750" y="241"/>
                </a:lnTo>
                <a:lnTo>
                  <a:pt x="747" y="226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4" y="133"/>
                </a:lnTo>
                <a:lnTo>
                  <a:pt x="696" y="122"/>
                </a:lnTo>
                <a:lnTo>
                  <a:pt x="688" y="110"/>
                </a:lnTo>
                <a:lnTo>
                  <a:pt x="678" y="99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1"/>
                </a:lnTo>
                <a:lnTo>
                  <a:pt x="622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0"/>
                </a:lnTo>
                <a:lnTo>
                  <a:pt x="572" y="24"/>
                </a:lnTo>
                <a:lnTo>
                  <a:pt x="558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6"/>
                </a:lnTo>
                <a:lnTo>
                  <a:pt x="499" y="4"/>
                </a:lnTo>
                <a:lnTo>
                  <a:pt x="484" y="1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p36"/>
          <p:cNvCxnSpPr/>
          <p:nvPr/>
        </p:nvCxnSpPr>
        <p:spPr>
          <a:xfrm flipH="1">
            <a:off x="3667125" y="4484687"/>
            <a:ext cx="1746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3" name="Google Shape;503;p36"/>
          <p:cNvCxnSpPr/>
          <p:nvPr/>
        </p:nvCxnSpPr>
        <p:spPr>
          <a:xfrm flipH="1">
            <a:off x="3660775" y="4724400"/>
            <a:ext cx="1809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4" name="Google Shape;504;p36"/>
          <p:cNvCxnSpPr/>
          <p:nvPr/>
        </p:nvCxnSpPr>
        <p:spPr>
          <a:xfrm flipH="1">
            <a:off x="3667125" y="4605337"/>
            <a:ext cx="1746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5" name="Google Shape;505;p36"/>
          <p:cNvSpPr/>
          <p:nvPr/>
        </p:nvSpPr>
        <p:spPr>
          <a:xfrm>
            <a:off x="4448175" y="4557712"/>
            <a:ext cx="90487" cy="88900"/>
          </a:xfrm>
          <a:custGeom>
            <a:rect b="b" l="l" r="r" t="t"/>
            <a:pathLst>
              <a:path extrusionOk="0" h="114" w="113">
                <a:moveTo>
                  <a:pt x="113" y="57"/>
                </a:moveTo>
                <a:lnTo>
                  <a:pt x="113" y="51"/>
                </a:lnTo>
                <a:lnTo>
                  <a:pt x="111" y="44"/>
                </a:lnTo>
                <a:lnTo>
                  <a:pt x="110" y="39"/>
                </a:lnTo>
                <a:lnTo>
                  <a:pt x="109" y="34"/>
                </a:lnTo>
                <a:lnTo>
                  <a:pt x="106" y="29"/>
                </a:lnTo>
                <a:lnTo>
                  <a:pt x="104" y="24"/>
                </a:lnTo>
                <a:lnTo>
                  <a:pt x="100" y="21"/>
                </a:lnTo>
                <a:lnTo>
                  <a:pt x="96" y="17"/>
                </a:lnTo>
                <a:lnTo>
                  <a:pt x="93" y="13"/>
                </a:lnTo>
                <a:lnTo>
                  <a:pt x="89" y="9"/>
                </a:lnTo>
                <a:lnTo>
                  <a:pt x="84" y="7"/>
                </a:lnTo>
                <a:lnTo>
                  <a:pt x="79" y="4"/>
                </a:lnTo>
                <a:lnTo>
                  <a:pt x="74" y="3"/>
                </a:lnTo>
                <a:lnTo>
                  <a:pt x="67" y="0"/>
                </a:lnTo>
                <a:lnTo>
                  <a:pt x="62" y="0"/>
                </a:lnTo>
                <a:lnTo>
                  <a:pt x="56" y="0"/>
                </a:lnTo>
                <a:lnTo>
                  <a:pt x="51" y="0"/>
                </a:lnTo>
                <a:lnTo>
                  <a:pt x="45" y="0"/>
                </a:lnTo>
                <a:lnTo>
                  <a:pt x="40" y="3"/>
                </a:lnTo>
                <a:lnTo>
                  <a:pt x="35" y="4"/>
                </a:lnTo>
                <a:lnTo>
                  <a:pt x="30" y="7"/>
                </a:lnTo>
                <a:lnTo>
                  <a:pt x="25" y="9"/>
                </a:lnTo>
                <a:lnTo>
                  <a:pt x="21" y="13"/>
                </a:lnTo>
                <a:lnTo>
                  <a:pt x="16" y="17"/>
                </a:lnTo>
                <a:lnTo>
                  <a:pt x="12" y="21"/>
                </a:lnTo>
                <a:lnTo>
                  <a:pt x="10" y="24"/>
                </a:lnTo>
                <a:lnTo>
                  <a:pt x="7" y="29"/>
                </a:lnTo>
                <a:lnTo>
                  <a:pt x="5" y="34"/>
                </a:lnTo>
                <a:lnTo>
                  <a:pt x="2" y="39"/>
                </a:lnTo>
                <a:lnTo>
                  <a:pt x="1" y="44"/>
                </a:lnTo>
                <a:lnTo>
                  <a:pt x="0" y="51"/>
                </a:lnTo>
                <a:lnTo>
                  <a:pt x="0" y="57"/>
                </a:ln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5" y="78"/>
                </a:lnTo>
                <a:lnTo>
                  <a:pt x="7" y="83"/>
                </a:lnTo>
                <a:lnTo>
                  <a:pt x="10" y="88"/>
                </a:lnTo>
                <a:lnTo>
                  <a:pt x="12" y="92"/>
                </a:lnTo>
                <a:lnTo>
                  <a:pt x="16" y="96"/>
                </a:lnTo>
                <a:lnTo>
                  <a:pt x="21" y="100"/>
                </a:lnTo>
                <a:lnTo>
                  <a:pt x="25" y="104"/>
                </a:lnTo>
                <a:lnTo>
                  <a:pt x="30" y="106"/>
                </a:lnTo>
                <a:lnTo>
                  <a:pt x="35" y="109"/>
                </a:lnTo>
                <a:lnTo>
                  <a:pt x="40" y="110"/>
                </a:lnTo>
                <a:lnTo>
                  <a:pt x="45" y="112"/>
                </a:lnTo>
                <a:lnTo>
                  <a:pt x="51" y="112"/>
                </a:lnTo>
                <a:lnTo>
                  <a:pt x="56" y="114"/>
                </a:lnTo>
                <a:lnTo>
                  <a:pt x="62" y="112"/>
                </a:lnTo>
                <a:lnTo>
                  <a:pt x="67" y="112"/>
                </a:lnTo>
                <a:lnTo>
                  <a:pt x="74" y="110"/>
                </a:lnTo>
                <a:lnTo>
                  <a:pt x="79" y="109"/>
                </a:lnTo>
                <a:lnTo>
                  <a:pt x="84" y="106"/>
                </a:lnTo>
                <a:lnTo>
                  <a:pt x="89" y="104"/>
                </a:lnTo>
                <a:lnTo>
                  <a:pt x="93" y="100"/>
                </a:lnTo>
                <a:lnTo>
                  <a:pt x="96" y="96"/>
                </a:lnTo>
                <a:lnTo>
                  <a:pt x="100" y="92"/>
                </a:lnTo>
                <a:lnTo>
                  <a:pt x="104" y="88"/>
                </a:lnTo>
                <a:lnTo>
                  <a:pt x="106" y="83"/>
                </a:lnTo>
                <a:lnTo>
                  <a:pt x="109" y="78"/>
                </a:lnTo>
                <a:lnTo>
                  <a:pt x="110" y="73"/>
                </a:lnTo>
                <a:lnTo>
                  <a:pt x="111" y="68"/>
                </a:lnTo>
                <a:lnTo>
                  <a:pt x="113" y="62"/>
                </a:lnTo>
                <a:lnTo>
                  <a:pt x="1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6"/>
          <p:cNvSpPr/>
          <p:nvPr/>
        </p:nvSpPr>
        <p:spPr>
          <a:xfrm>
            <a:off x="4448175" y="4557712"/>
            <a:ext cx="90487" cy="88900"/>
          </a:xfrm>
          <a:custGeom>
            <a:rect b="b" l="l" r="r" t="t"/>
            <a:pathLst>
              <a:path extrusionOk="0" h="114" w="113">
                <a:moveTo>
                  <a:pt x="113" y="57"/>
                </a:moveTo>
                <a:lnTo>
                  <a:pt x="113" y="51"/>
                </a:lnTo>
                <a:lnTo>
                  <a:pt x="111" y="44"/>
                </a:lnTo>
                <a:lnTo>
                  <a:pt x="110" y="39"/>
                </a:lnTo>
                <a:lnTo>
                  <a:pt x="109" y="34"/>
                </a:lnTo>
                <a:lnTo>
                  <a:pt x="106" y="29"/>
                </a:lnTo>
                <a:lnTo>
                  <a:pt x="104" y="24"/>
                </a:lnTo>
                <a:lnTo>
                  <a:pt x="100" y="21"/>
                </a:lnTo>
                <a:lnTo>
                  <a:pt x="96" y="17"/>
                </a:lnTo>
                <a:lnTo>
                  <a:pt x="93" y="13"/>
                </a:lnTo>
                <a:lnTo>
                  <a:pt x="89" y="9"/>
                </a:lnTo>
                <a:lnTo>
                  <a:pt x="84" y="7"/>
                </a:lnTo>
                <a:lnTo>
                  <a:pt x="79" y="4"/>
                </a:lnTo>
                <a:lnTo>
                  <a:pt x="74" y="3"/>
                </a:lnTo>
                <a:lnTo>
                  <a:pt x="67" y="0"/>
                </a:lnTo>
                <a:lnTo>
                  <a:pt x="62" y="0"/>
                </a:lnTo>
                <a:lnTo>
                  <a:pt x="56" y="0"/>
                </a:lnTo>
                <a:lnTo>
                  <a:pt x="51" y="0"/>
                </a:lnTo>
                <a:lnTo>
                  <a:pt x="45" y="0"/>
                </a:lnTo>
                <a:lnTo>
                  <a:pt x="40" y="3"/>
                </a:lnTo>
                <a:lnTo>
                  <a:pt x="35" y="4"/>
                </a:lnTo>
                <a:lnTo>
                  <a:pt x="30" y="7"/>
                </a:lnTo>
                <a:lnTo>
                  <a:pt x="25" y="9"/>
                </a:lnTo>
                <a:lnTo>
                  <a:pt x="21" y="13"/>
                </a:lnTo>
                <a:lnTo>
                  <a:pt x="16" y="17"/>
                </a:lnTo>
                <a:lnTo>
                  <a:pt x="12" y="21"/>
                </a:lnTo>
                <a:lnTo>
                  <a:pt x="10" y="24"/>
                </a:lnTo>
                <a:lnTo>
                  <a:pt x="7" y="29"/>
                </a:lnTo>
                <a:lnTo>
                  <a:pt x="5" y="34"/>
                </a:lnTo>
                <a:lnTo>
                  <a:pt x="2" y="39"/>
                </a:lnTo>
                <a:lnTo>
                  <a:pt x="1" y="44"/>
                </a:lnTo>
                <a:lnTo>
                  <a:pt x="0" y="51"/>
                </a:lnTo>
                <a:lnTo>
                  <a:pt x="0" y="57"/>
                </a:ln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5" y="78"/>
                </a:lnTo>
                <a:lnTo>
                  <a:pt x="7" y="83"/>
                </a:lnTo>
                <a:lnTo>
                  <a:pt x="10" y="88"/>
                </a:lnTo>
                <a:lnTo>
                  <a:pt x="12" y="92"/>
                </a:lnTo>
                <a:lnTo>
                  <a:pt x="16" y="96"/>
                </a:lnTo>
                <a:lnTo>
                  <a:pt x="21" y="100"/>
                </a:lnTo>
                <a:lnTo>
                  <a:pt x="25" y="104"/>
                </a:lnTo>
                <a:lnTo>
                  <a:pt x="30" y="106"/>
                </a:lnTo>
                <a:lnTo>
                  <a:pt x="35" y="109"/>
                </a:lnTo>
                <a:lnTo>
                  <a:pt x="40" y="110"/>
                </a:lnTo>
                <a:lnTo>
                  <a:pt x="45" y="112"/>
                </a:lnTo>
                <a:lnTo>
                  <a:pt x="51" y="112"/>
                </a:lnTo>
                <a:lnTo>
                  <a:pt x="56" y="114"/>
                </a:lnTo>
                <a:lnTo>
                  <a:pt x="62" y="112"/>
                </a:lnTo>
                <a:lnTo>
                  <a:pt x="67" y="112"/>
                </a:lnTo>
                <a:lnTo>
                  <a:pt x="74" y="110"/>
                </a:lnTo>
                <a:lnTo>
                  <a:pt x="79" y="109"/>
                </a:lnTo>
                <a:lnTo>
                  <a:pt x="84" y="106"/>
                </a:lnTo>
                <a:lnTo>
                  <a:pt x="89" y="104"/>
                </a:lnTo>
                <a:lnTo>
                  <a:pt x="93" y="100"/>
                </a:lnTo>
                <a:lnTo>
                  <a:pt x="96" y="96"/>
                </a:lnTo>
                <a:lnTo>
                  <a:pt x="100" y="92"/>
                </a:lnTo>
                <a:lnTo>
                  <a:pt x="104" y="88"/>
                </a:lnTo>
                <a:lnTo>
                  <a:pt x="106" y="83"/>
                </a:lnTo>
                <a:lnTo>
                  <a:pt x="109" y="78"/>
                </a:lnTo>
                <a:lnTo>
                  <a:pt x="110" y="73"/>
                </a:lnTo>
                <a:lnTo>
                  <a:pt x="111" y="68"/>
                </a:lnTo>
                <a:lnTo>
                  <a:pt x="113" y="62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36"/>
          <p:cNvCxnSpPr/>
          <p:nvPr/>
        </p:nvCxnSpPr>
        <p:spPr>
          <a:xfrm>
            <a:off x="4538662" y="4603750"/>
            <a:ext cx="2032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8" name="Google Shape;508;p36"/>
          <p:cNvSpPr/>
          <p:nvPr/>
        </p:nvSpPr>
        <p:spPr>
          <a:xfrm>
            <a:off x="3779837" y="2328862"/>
            <a:ext cx="601662" cy="479425"/>
          </a:xfrm>
          <a:custGeom>
            <a:rect b="b" l="l" r="r" t="t"/>
            <a:pathLst>
              <a:path extrusionOk="0" h="604" w="757">
                <a:moveTo>
                  <a:pt x="0" y="0"/>
                </a:moveTo>
                <a:lnTo>
                  <a:pt x="0" y="604"/>
                </a:lnTo>
                <a:lnTo>
                  <a:pt x="455" y="604"/>
                </a:lnTo>
                <a:lnTo>
                  <a:pt x="470" y="603"/>
                </a:lnTo>
                <a:lnTo>
                  <a:pt x="486" y="602"/>
                </a:lnTo>
                <a:lnTo>
                  <a:pt x="501" y="601"/>
                </a:lnTo>
                <a:lnTo>
                  <a:pt x="516" y="598"/>
                </a:lnTo>
                <a:lnTo>
                  <a:pt x="531" y="594"/>
                </a:lnTo>
                <a:lnTo>
                  <a:pt x="545" y="591"/>
                </a:lnTo>
                <a:lnTo>
                  <a:pt x="558" y="586"/>
                </a:lnTo>
                <a:lnTo>
                  <a:pt x="572" y="581"/>
                </a:lnTo>
                <a:lnTo>
                  <a:pt x="586" y="574"/>
                </a:lnTo>
                <a:lnTo>
                  <a:pt x="599" y="568"/>
                </a:lnTo>
                <a:lnTo>
                  <a:pt x="611" y="560"/>
                </a:lnTo>
                <a:lnTo>
                  <a:pt x="624" y="552"/>
                </a:lnTo>
                <a:lnTo>
                  <a:pt x="636" y="544"/>
                </a:lnTo>
                <a:lnTo>
                  <a:pt x="648" y="535"/>
                </a:lnTo>
                <a:lnTo>
                  <a:pt x="658" y="525"/>
                </a:lnTo>
                <a:lnTo>
                  <a:pt x="669" y="515"/>
                </a:lnTo>
                <a:lnTo>
                  <a:pt x="679" y="505"/>
                </a:lnTo>
                <a:lnTo>
                  <a:pt x="688" y="494"/>
                </a:lnTo>
                <a:lnTo>
                  <a:pt x="698" y="483"/>
                </a:lnTo>
                <a:lnTo>
                  <a:pt x="706" y="471"/>
                </a:lnTo>
                <a:lnTo>
                  <a:pt x="714" y="459"/>
                </a:lnTo>
                <a:lnTo>
                  <a:pt x="721" y="446"/>
                </a:lnTo>
                <a:lnTo>
                  <a:pt x="728" y="432"/>
                </a:lnTo>
                <a:lnTo>
                  <a:pt x="733" y="420"/>
                </a:lnTo>
                <a:lnTo>
                  <a:pt x="739" y="406"/>
                </a:lnTo>
                <a:lnTo>
                  <a:pt x="744" y="392"/>
                </a:lnTo>
                <a:lnTo>
                  <a:pt x="748" y="377"/>
                </a:lnTo>
                <a:lnTo>
                  <a:pt x="752" y="363"/>
                </a:lnTo>
                <a:lnTo>
                  <a:pt x="755" y="348"/>
                </a:lnTo>
                <a:lnTo>
                  <a:pt x="756" y="333"/>
                </a:lnTo>
                <a:lnTo>
                  <a:pt x="757" y="318"/>
                </a:lnTo>
                <a:lnTo>
                  <a:pt x="757" y="302"/>
                </a:lnTo>
                <a:lnTo>
                  <a:pt x="757" y="286"/>
                </a:lnTo>
                <a:lnTo>
                  <a:pt x="756" y="271"/>
                </a:lnTo>
                <a:lnTo>
                  <a:pt x="755" y="256"/>
                </a:lnTo>
                <a:lnTo>
                  <a:pt x="752" y="241"/>
                </a:lnTo>
                <a:lnTo>
                  <a:pt x="748" y="226"/>
                </a:lnTo>
                <a:lnTo>
                  <a:pt x="744" y="212"/>
                </a:lnTo>
                <a:lnTo>
                  <a:pt x="739" y="199"/>
                </a:lnTo>
                <a:lnTo>
                  <a:pt x="733" y="185"/>
                </a:lnTo>
                <a:lnTo>
                  <a:pt x="728" y="171"/>
                </a:lnTo>
                <a:lnTo>
                  <a:pt x="721" y="158"/>
                </a:lnTo>
                <a:lnTo>
                  <a:pt x="714" y="146"/>
                </a:lnTo>
                <a:lnTo>
                  <a:pt x="706" y="133"/>
                </a:lnTo>
                <a:lnTo>
                  <a:pt x="698" y="121"/>
                </a:lnTo>
                <a:lnTo>
                  <a:pt x="688" y="109"/>
                </a:lnTo>
                <a:lnTo>
                  <a:pt x="679" y="99"/>
                </a:lnTo>
                <a:lnTo>
                  <a:pt x="669" y="88"/>
                </a:lnTo>
                <a:lnTo>
                  <a:pt x="658" y="78"/>
                </a:lnTo>
                <a:lnTo>
                  <a:pt x="648" y="69"/>
                </a:lnTo>
                <a:lnTo>
                  <a:pt x="636" y="60"/>
                </a:lnTo>
                <a:lnTo>
                  <a:pt x="624" y="51"/>
                </a:lnTo>
                <a:lnTo>
                  <a:pt x="611" y="44"/>
                </a:lnTo>
                <a:lnTo>
                  <a:pt x="599" y="36"/>
                </a:lnTo>
                <a:lnTo>
                  <a:pt x="586" y="30"/>
                </a:lnTo>
                <a:lnTo>
                  <a:pt x="572" y="24"/>
                </a:lnTo>
                <a:lnTo>
                  <a:pt x="558" y="19"/>
                </a:lnTo>
                <a:lnTo>
                  <a:pt x="545" y="14"/>
                </a:lnTo>
                <a:lnTo>
                  <a:pt x="531" y="10"/>
                </a:lnTo>
                <a:lnTo>
                  <a:pt x="516" y="6"/>
                </a:lnTo>
                <a:lnTo>
                  <a:pt x="501" y="4"/>
                </a:lnTo>
                <a:lnTo>
                  <a:pt x="486" y="1"/>
                </a:lnTo>
                <a:lnTo>
                  <a:pt x="470" y="0"/>
                </a:lnTo>
                <a:lnTo>
                  <a:pt x="4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6"/>
          <p:cNvSpPr/>
          <p:nvPr/>
        </p:nvSpPr>
        <p:spPr>
          <a:xfrm>
            <a:off x="3779837" y="2328862"/>
            <a:ext cx="601662" cy="479425"/>
          </a:xfrm>
          <a:custGeom>
            <a:rect b="b" l="l" r="r" t="t"/>
            <a:pathLst>
              <a:path extrusionOk="0" h="604" w="757">
                <a:moveTo>
                  <a:pt x="0" y="0"/>
                </a:moveTo>
                <a:lnTo>
                  <a:pt x="0" y="604"/>
                </a:lnTo>
                <a:lnTo>
                  <a:pt x="455" y="604"/>
                </a:lnTo>
                <a:lnTo>
                  <a:pt x="470" y="603"/>
                </a:lnTo>
                <a:lnTo>
                  <a:pt x="486" y="602"/>
                </a:lnTo>
                <a:lnTo>
                  <a:pt x="501" y="601"/>
                </a:lnTo>
                <a:lnTo>
                  <a:pt x="516" y="598"/>
                </a:lnTo>
                <a:lnTo>
                  <a:pt x="531" y="594"/>
                </a:lnTo>
                <a:lnTo>
                  <a:pt x="545" y="591"/>
                </a:lnTo>
                <a:lnTo>
                  <a:pt x="558" y="586"/>
                </a:lnTo>
                <a:lnTo>
                  <a:pt x="572" y="581"/>
                </a:lnTo>
                <a:lnTo>
                  <a:pt x="586" y="574"/>
                </a:lnTo>
                <a:lnTo>
                  <a:pt x="599" y="568"/>
                </a:lnTo>
                <a:lnTo>
                  <a:pt x="611" y="560"/>
                </a:lnTo>
                <a:lnTo>
                  <a:pt x="624" y="552"/>
                </a:lnTo>
                <a:lnTo>
                  <a:pt x="636" y="544"/>
                </a:lnTo>
                <a:lnTo>
                  <a:pt x="648" y="535"/>
                </a:lnTo>
                <a:lnTo>
                  <a:pt x="658" y="525"/>
                </a:lnTo>
                <a:lnTo>
                  <a:pt x="669" y="515"/>
                </a:lnTo>
                <a:lnTo>
                  <a:pt x="679" y="505"/>
                </a:lnTo>
                <a:lnTo>
                  <a:pt x="688" y="494"/>
                </a:lnTo>
                <a:lnTo>
                  <a:pt x="698" y="483"/>
                </a:lnTo>
                <a:lnTo>
                  <a:pt x="706" y="471"/>
                </a:lnTo>
                <a:lnTo>
                  <a:pt x="714" y="459"/>
                </a:lnTo>
                <a:lnTo>
                  <a:pt x="721" y="446"/>
                </a:lnTo>
                <a:lnTo>
                  <a:pt x="728" y="432"/>
                </a:lnTo>
                <a:lnTo>
                  <a:pt x="733" y="420"/>
                </a:lnTo>
                <a:lnTo>
                  <a:pt x="739" y="406"/>
                </a:lnTo>
                <a:lnTo>
                  <a:pt x="744" y="392"/>
                </a:lnTo>
                <a:lnTo>
                  <a:pt x="748" y="377"/>
                </a:lnTo>
                <a:lnTo>
                  <a:pt x="752" y="363"/>
                </a:lnTo>
                <a:lnTo>
                  <a:pt x="755" y="348"/>
                </a:lnTo>
                <a:lnTo>
                  <a:pt x="756" y="333"/>
                </a:lnTo>
                <a:lnTo>
                  <a:pt x="757" y="318"/>
                </a:lnTo>
                <a:lnTo>
                  <a:pt x="757" y="302"/>
                </a:lnTo>
                <a:lnTo>
                  <a:pt x="757" y="286"/>
                </a:lnTo>
                <a:lnTo>
                  <a:pt x="756" y="271"/>
                </a:lnTo>
                <a:lnTo>
                  <a:pt x="755" y="256"/>
                </a:lnTo>
                <a:lnTo>
                  <a:pt x="752" y="241"/>
                </a:lnTo>
                <a:lnTo>
                  <a:pt x="748" y="226"/>
                </a:lnTo>
                <a:lnTo>
                  <a:pt x="744" y="212"/>
                </a:lnTo>
                <a:lnTo>
                  <a:pt x="739" y="199"/>
                </a:lnTo>
                <a:lnTo>
                  <a:pt x="733" y="185"/>
                </a:lnTo>
                <a:lnTo>
                  <a:pt x="728" y="171"/>
                </a:lnTo>
                <a:lnTo>
                  <a:pt x="721" y="158"/>
                </a:lnTo>
                <a:lnTo>
                  <a:pt x="714" y="146"/>
                </a:lnTo>
                <a:lnTo>
                  <a:pt x="706" y="133"/>
                </a:lnTo>
                <a:lnTo>
                  <a:pt x="698" y="121"/>
                </a:lnTo>
                <a:lnTo>
                  <a:pt x="688" y="109"/>
                </a:lnTo>
                <a:lnTo>
                  <a:pt x="679" y="99"/>
                </a:lnTo>
                <a:lnTo>
                  <a:pt x="669" y="88"/>
                </a:lnTo>
                <a:lnTo>
                  <a:pt x="658" y="78"/>
                </a:lnTo>
                <a:lnTo>
                  <a:pt x="648" y="69"/>
                </a:lnTo>
                <a:lnTo>
                  <a:pt x="636" y="60"/>
                </a:lnTo>
                <a:lnTo>
                  <a:pt x="624" y="51"/>
                </a:lnTo>
                <a:lnTo>
                  <a:pt x="611" y="44"/>
                </a:lnTo>
                <a:lnTo>
                  <a:pt x="599" y="36"/>
                </a:lnTo>
                <a:lnTo>
                  <a:pt x="586" y="30"/>
                </a:lnTo>
                <a:lnTo>
                  <a:pt x="572" y="24"/>
                </a:lnTo>
                <a:lnTo>
                  <a:pt x="558" y="19"/>
                </a:lnTo>
                <a:lnTo>
                  <a:pt x="545" y="14"/>
                </a:lnTo>
                <a:lnTo>
                  <a:pt x="531" y="10"/>
                </a:lnTo>
                <a:lnTo>
                  <a:pt x="516" y="6"/>
                </a:lnTo>
                <a:lnTo>
                  <a:pt x="501" y="4"/>
                </a:lnTo>
                <a:lnTo>
                  <a:pt x="486" y="1"/>
                </a:lnTo>
                <a:lnTo>
                  <a:pt x="470" y="0"/>
                </a:ln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6"/>
          <p:cNvSpPr/>
          <p:nvPr/>
        </p:nvSpPr>
        <p:spPr>
          <a:xfrm>
            <a:off x="4389437" y="2524125"/>
            <a:ext cx="88900" cy="88900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5"/>
                </a:lnTo>
                <a:lnTo>
                  <a:pt x="111" y="40"/>
                </a:lnTo>
                <a:lnTo>
                  <a:pt x="109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4"/>
                </a:lnTo>
                <a:lnTo>
                  <a:pt x="88" y="10"/>
                </a:lnTo>
                <a:lnTo>
                  <a:pt x="84" y="8"/>
                </a:lnTo>
                <a:lnTo>
                  <a:pt x="79" y="5"/>
                </a:lnTo>
                <a:lnTo>
                  <a:pt x="73" y="3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0" y="1"/>
                </a:lnTo>
                <a:lnTo>
                  <a:pt x="45" y="1"/>
                </a:lnTo>
                <a:lnTo>
                  <a:pt x="40" y="3"/>
                </a:lnTo>
                <a:lnTo>
                  <a:pt x="34" y="5"/>
                </a:lnTo>
                <a:lnTo>
                  <a:pt x="30" y="8"/>
                </a:lnTo>
                <a:lnTo>
                  <a:pt x="25" y="10"/>
                </a:lnTo>
                <a:lnTo>
                  <a:pt x="20" y="14"/>
                </a:lnTo>
                <a:lnTo>
                  <a:pt x="16" y="16"/>
                </a:lnTo>
                <a:lnTo>
                  <a:pt x="13" y="21"/>
                </a:lnTo>
                <a:lnTo>
                  <a:pt x="10" y="25"/>
                </a:lnTo>
                <a:lnTo>
                  <a:pt x="6" y="30"/>
                </a:lnTo>
                <a:lnTo>
                  <a:pt x="4" y="35"/>
                </a:lnTo>
                <a:lnTo>
                  <a:pt x="3" y="40"/>
                </a:lnTo>
                <a:lnTo>
                  <a:pt x="1" y="45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1" y="68"/>
                </a:lnTo>
                <a:lnTo>
                  <a:pt x="3" y="74"/>
                </a:lnTo>
                <a:lnTo>
                  <a:pt x="4" y="79"/>
                </a:lnTo>
                <a:lnTo>
                  <a:pt x="6" y="84"/>
                </a:lnTo>
                <a:lnTo>
                  <a:pt x="10" y="88"/>
                </a:lnTo>
                <a:lnTo>
                  <a:pt x="13" y="93"/>
                </a:lnTo>
                <a:lnTo>
                  <a:pt x="16" y="97"/>
                </a:lnTo>
                <a:lnTo>
                  <a:pt x="20" y="101"/>
                </a:lnTo>
                <a:lnTo>
                  <a:pt x="25" y="104"/>
                </a:lnTo>
                <a:lnTo>
                  <a:pt x="30" y="107"/>
                </a:lnTo>
                <a:lnTo>
                  <a:pt x="34" y="109"/>
                </a:lnTo>
                <a:lnTo>
                  <a:pt x="40" y="111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79" y="109"/>
                </a:lnTo>
                <a:lnTo>
                  <a:pt x="84" y="107"/>
                </a:lnTo>
                <a:lnTo>
                  <a:pt x="88" y="104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4"/>
                </a:lnTo>
                <a:lnTo>
                  <a:pt x="109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6"/>
          <p:cNvSpPr/>
          <p:nvPr/>
        </p:nvSpPr>
        <p:spPr>
          <a:xfrm>
            <a:off x="4389437" y="2524125"/>
            <a:ext cx="88900" cy="88900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5"/>
                </a:lnTo>
                <a:lnTo>
                  <a:pt x="111" y="40"/>
                </a:lnTo>
                <a:lnTo>
                  <a:pt x="109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4"/>
                </a:lnTo>
                <a:lnTo>
                  <a:pt x="88" y="10"/>
                </a:lnTo>
                <a:lnTo>
                  <a:pt x="84" y="8"/>
                </a:lnTo>
                <a:lnTo>
                  <a:pt x="79" y="5"/>
                </a:lnTo>
                <a:lnTo>
                  <a:pt x="73" y="3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0" y="1"/>
                </a:lnTo>
                <a:lnTo>
                  <a:pt x="45" y="1"/>
                </a:lnTo>
                <a:lnTo>
                  <a:pt x="40" y="3"/>
                </a:lnTo>
                <a:lnTo>
                  <a:pt x="34" y="5"/>
                </a:lnTo>
                <a:lnTo>
                  <a:pt x="30" y="8"/>
                </a:lnTo>
                <a:lnTo>
                  <a:pt x="25" y="10"/>
                </a:lnTo>
                <a:lnTo>
                  <a:pt x="20" y="14"/>
                </a:lnTo>
                <a:lnTo>
                  <a:pt x="16" y="16"/>
                </a:lnTo>
                <a:lnTo>
                  <a:pt x="13" y="21"/>
                </a:lnTo>
                <a:lnTo>
                  <a:pt x="10" y="25"/>
                </a:lnTo>
                <a:lnTo>
                  <a:pt x="6" y="30"/>
                </a:lnTo>
                <a:lnTo>
                  <a:pt x="4" y="35"/>
                </a:lnTo>
                <a:lnTo>
                  <a:pt x="3" y="40"/>
                </a:lnTo>
                <a:lnTo>
                  <a:pt x="1" y="45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1" y="68"/>
                </a:lnTo>
                <a:lnTo>
                  <a:pt x="3" y="74"/>
                </a:lnTo>
                <a:lnTo>
                  <a:pt x="4" y="79"/>
                </a:lnTo>
                <a:lnTo>
                  <a:pt x="6" y="84"/>
                </a:lnTo>
                <a:lnTo>
                  <a:pt x="10" y="88"/>
                </a:lnTo>
                <a:lnTo>
                  <a:pt x="13" y="93"/>
                </a:lnTo>
                <a:lnTo>
                  <a:pt x="16" y="97"/>
                </a:lnTo>
                <a:lnTo>
                  <a:pt x="20" y="101"/>
                </a:lnTo>
                <a:lnTo>
                  <a:pt x="25" y="104"/>
                </a:lnTo>
                <a:lnTo>
                  <a:pt x="30" y="107"/>
                </a:lnTo>
                <a:lnTo>
                  <a:pt x="34" y="109"/>
                </a:lnTo>
                <a:lnTo>
                  <a:pt x="40" y="111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79" y="109"/>
                </a:lnTo>
                <a:lnTo>
                  <a:pt x="84" y="107"/>
                </a:lnTo>
                <a:lnTo>
                  <a:pt x="88" y="104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4"/>
                </a:lnTo>
                <a:lnTo>
                  <a:pt x="109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" name="Google Shape;512;p36"/>
          <p:cNvCxnSpPr/>
          <p:nvPr/>
        </p:nvCxnSpPr>
        <p:spPr>
          <a:xfrm flipH="1">
            <a:off x="3606800" y="2447925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3" name="Google Shape;513;p36"/>
          <p:cNvCxnSpPr/>
          <p:nvPr/>
        </p:nvCxnSpPr>
        <p:spPr>
          <a:xfrm flipH="1">
            <a:off x="3606800" y="2687637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4" name="Google Shape;514;p36"/>
          <p:cNvCxnSpPr/>
          <p:nvPr/>
        </p:nvCxnSpPr>
        <p:spPr>
          <a:xfrm>
            <a:off x="4478337" y="2568575"/>
            <a:ext cx="1952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5" name="Google Shape;515;p36"/>
          <p:cNvSpPr/>
          <p:nvPr/>
        </p:nvSpPr>
        <p:spPr>
          <a:xfrm>
            <a:off x="2219325" y="3406775"/>
            <a:ext cx="344487" cy="300037"/>
          </a:xfrm>
          <a:custGeom>
            <a:rect b="b" l="l" r="r" t="t"/>
            <a:pathLst>
              <a:path extrusionOk="0" h="377" w="435">
                <a:moveTo>
                  <a:pt x="379" y="189"/>
                </a:moveTo>
                <a:lnTo>
                  <a:pt x="379" y="195"/>
                </a:lnTo>
                <a:lnTo>
                  <a:pt x="381" y="200"/>
                </a:lnTo>
                <a:lnTo>
                  <a:pt x="384" y="205"/>
                </a:lnTo>
                <a:lnTo>
                  <a:pt x="388" y="209"/>
                </a:lnTo>
                <a:lnTo>
                  <a:pt x="391" y="213"/>
                </a:lnTo>
                <a:lnTo>
                  <a:pt x="396" y="215"/>
                </a:lnTo>
                <a:lnTo>
                  <a:pt x="401" y="217"/>
                </a:lnTo>
                <a:lnTo>
                  <a:pt x="408" y="218"/>
                </a:lnTo>
                <a:lnTo>
                  <a:pt x="413" y="217"/>
                </a:lnTo>
                <a:lnTo>
                  <a:pt x="418" y="215"/>
                </a:lnTo>
                <a:lnTo>
                  <a:pt x="423" y="213"/>
                </a:lnTo>
                <a:lnTo>
                  <a:pt x="426" y="209"/>
                </a:lnTo>
                <a:lnTo>
                  <a:pt x="430" y="205"/>
                </a:lnTo>
                <a:lnTo>
                  <a:pt x="433" y="200"/>
                </a:lnTo>
                <a:lnTo>
                  <a:pt x="435" y="195"/>
                </a:lnTo>
                <a:lnTo>
                  <a:pt x="435" y="189"/>
                </a:lnTo>
                <a:lnTo>
                  <a:pt x="435" y="184"/>
                </a:lnTo>
                <a:lnTo>
                  <a:pt x="433" y="178"/>
                </a:lnTo>
                <a:lnTo>
                  <a:pt x="430" y="174"/>
                </a:lnTo>
                <a:lnTo>
                  <a:pt x="426" y="169"/>
                </a:lnTo>
                <a:lnTo>
                  <a:pt x="423" y="166"/>
                </a:lnTo>
                <a:lnTo>
                  <a:pt x="418" y="163"/>
                </a:lnTo>
                <a:lnTo>
                  <a:pt x="413" y="161"/>
                </a:lnTo>
                <a:lnTo>
                  <a:pt x="408" y="161"/>
                </a:lnTo>
                <a:lnTo>
                  <a:pt x="401" y="161"/>
                </a:lnTo>
                <a:lnTo>
                  <a:pt x="396" y="163"/>
                </a:lnTo>
                <a:lnTo>
                  <a:pt x="391" y="166"/>
                </a:lnTo>
                <a:lnTo>
                  <a:pt x="388" y="169"/>
                </a:lnTo>
                <a:lnTo>
                  <a:pt x="384" y="174"/>
                </a:lnTo>
                <a:lnTo>
                  <a:pt x="381" y="178"/>
                </a:lnTo>
                <a:lnTo>
                  <a:pt x="379" y="184"/>
                </a:lnTo>
                <a:lnTo>
                  <a:pt x="379" y="189"/>
                </a:lnTo>
                <a:close/>
                <a:moveTo>
                  <a:pt x="0" y="0"/>
                </a:moveTo>
                <a:lnTo>
                  <a:pt x="379" y="189"/>
                </a:lnTo>
                <a:lnTo>
                  <a:pt x="0" y="3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6"/>
          <p:cNvSpPr/>
          <p:nvPr/>
        </p:nvSpPr>
        <p:spPr>
          <a:xfrm>
            <a:off x="2519362" y="3535362"/>
            <a:ext cx="44450" cy="44450"/>
          </a:xfrm>
          <a:custGeom>
            <a:rect b="b" l="l" r="r" t="t"/>
            <a:pathLst>
              <a:path extrusionOk="0" h="57" w="56">
                <a:moveTo>
                  <a:pt x="0" y="28"/>
                </a:moveTo>
                <a:lnTo>
                  <a:pt x="0" y="34"/>
                </a:lnTo>
                <a:lnTo>
                  <a:pt x="2" y="39"/>
                </a:lnTo>
                <a:lnTo>
                  <a:pt x="5" y="44"/>
                </a:lnTo>
                <a:lnTo>
                  <a:pt x="9" y="48"/>
                </a:lnTo>
                <a:lnTo>
                  <a:pt x="12" y="52"/>
                </a:lnTo>
                <a:lnTo>
                  <a:pt x="17" y="54"/>
                </a:lnTo>
                <a:lnTo>
                  <a:pt x="22" y="56"/>
                </a:lnTo>
                <a:lnTo>
                  <a:pt x="29" y="57"/>
                </a:lnTo>
                <a:lnTo>
                  <a:pt x="34" y="56"/>
                </a:lnTo>
                <a:lnTo>
                  <a:pt x="39" y="54"/>
                </a:lnTo>
                <a:lnTo>
                  <a:pt x="44" y="52"/>
                </a:lnTo>
                <a:lnTo>
                  <a:pt x="47" y="48"/>
                </a:lnTo>
                <a:lnTo>
                  <a:pt x="51" y="44"/>
                </a:lnTo>
                <a:lnTo>
                  <a:pt x="54" y="39"/>
                </a:lnTo>
                <a:lnTo>
                  <a:pt x="56" y="34"/>
                </a:lnTo>
                <a:lnTo>
                  <a:pt x="56" y="28"/>
                </a:lnTo>
                <a:lnTo>
                  <a:pt x="56" y="23"/>
                </a:lnTo>
                <a:lnTo>
                  <a:pt x="54" y="17"/>
                </a:lnTo>
                <a:lnTo>
                  <a:pt x="51" y="13"/>
                </a:lnTo>
                <a:lnTo>
                  <a:pt x="47" y="8"/>
                </a:lnTo>
                <a:lnTo>
                  <a:pt x="44" y="5"/>
                </a:lnTo>
                <a:lnTo>
                  <a:pt x="39" y="2"/>
                </a:lnTo>
                <a:lnTo>
                  <a:pt x="34" y="0"/>
                </a:lnTo>
                <a:lnTo>
                  <a:pt x="29" y="0"/>
                </a:lnTo>
                <a:lnTo>
                  <a:pt x="22" y="0"/>
                </a:lnTo>
                <a:lnTo>
                  <a:pt x="17" y="2"/>
                </a:lnTo>
                <a:lnTo>
                  <a:pt x="12" y="5"/>
                </a:lnTo>
                <a:lnTo>
                  <a:pt x="9" y="8"/>
                </a:lnTo>
                <a:lnTo>
                  <a:pt x="5" y="13"/>
                </a:lnTo>
                <a:lnTo>
                  <a:pt x="2" y="17"/>
                </a:lnTo>
                <a:lnTo>
                  <a:pt x="0" y="23"/>
                </a:lnTo>
                <a:lnTo>
                  <a:pt x="0" y="2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6"/>
          <p:cNvSpPr/>
          <p:nvPr/>
        </p:nvSpPr>
        <p:spPr>
          <a:xfrm>
            <a:off x="2219325" y="3406775"/>
            <a:ext cx="300037" cy="300037"/>
          </a:xfrm>
          <a:custGeom>
            <a:rect b="b" l="l" r="r" t="t"/>
            <a:pathLst>
              <a:path extrusionOk="0" h="377" w="379">
                <a:moveTo>
                  <a:pt x="0" y="0"/>
                </a:moveTo>
                <a:lnTo>
                  <a:pt x="379" y="189"/>
                </a:lnTo>
                <a:lnTo>
                  <a:pt x="0" y="37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6"/>
          <p:cNvSpPr/>
          <p:nvPr/>
        </p:nvSpPr>
        <p:spPr>
          <a:xfrm>
            <a:off x="5992812" y="3436937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70" y="603"/>
                </a:lnTo>
                <a:lnTo>
                  <a:pt x="485" y="602"/>
                </a:lnTo>
                <a:lnTo>
                  <a:pt x="500" y="601"/>
                </a:lnTo>
                <a:lnTo>
                  <a:pt x="515" y="598"/>
                </a:lnTo>
                <a:lnTo>
                  <a:pt x="529" y="595"/>
                </a:lnTo>
                <a:lnTo>
                  <a:pt x="544" y="591"/>
                </a:lnTo>
                <a:lnTo>
                  <a:pt x="558" y="586"/>
                </a:lnTo>
                <a:lnTo>
                  <a:pt x="572" y="581"/>
                </a:lnTo>
                <a:lnTo>
                  <a:pt x="586" y="574"/>
                </a:lnTo>
                <a:lnTo>
                  <a:pt x="598" y="568"/>
                </a:lnTo>
                <a:lnTo>
                  <a:pt x="611" y="561"/>
                </a:lnTo>
                <a:lnTo>
                  <a:pt x="624" y="553"/>
                </a:lnTo>
                <a:lnTo>
                  <a:pt x="635" y="544"/>
                </a:lnTo>
                <a:lnTo>
                  <a:pt x="646" y="536"/>
                </a:lnTo>
                <a:lnTo>
                  <a:pt x="658" y="525"/>
                </a:lnTo>
                <a:lnTo>
                  <a:pt x="669" y="515"/>
                </a:lnTo>
                <a:lnTo>
                  <a:pt x="678" y="505"/>
                </a:lnTo>
                <a:lnTo>
                  <a:pt x="688" y="494"/>
                </a:lnTo>
                <a:lnTo>
                  <a:pt x="696" y="483"/>
                </a:lnTo>
                <a:lnTo>
                  <a:pt x="705" y="471"/>
                </a:lnTo>
                <a:lnTo>
                  <a:pt x="713" y="459"/>
                </a:lnTo>
                <a:lnTo>
                  <a:pt x="720" y="446"/>
                </a:lnTo>
                <a:lnTo>
                  <a:pt x="727" y="434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1" y="363"/>
                </a:lnTo>
                <a:lnTo>
                  <a:pt x="753" y="348"/>
                </a:lnTo>
                <a:lnTo>
                  <a:pt x="756" y="333"/>
                </a:lnTo>
                <a:lnTo>
                  <a:pt x="757" y="318"/>
                </a:lnTo>
                <a:lnTo>
                  <a:pt x="757" y="303"/>
                </a:lnTo>
                <a:lnTo>
                  <a:pt x="757" y="287"/>
                </a:lnTo>
                <a:lnTo>
                  <a:pt x="756" y="272"/>
                </a:lnTo>
                <a:lnTo>
                  <a:pt x="753" y="257"/>
                </a:lnTo>
                <a:lnTo>
                  <a:pt x="751" y="241"/>
                </a:lnTo>
                <a:lnTo>
                  <a:pt x="747" y="226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5" y="133"/>
                </a:lnTo>
                <a:lnTo>
                  <a:pt x="696" y="122"/>
                </a:lnTo>
                <a:lnTo>
                  <a:pt x="688" y="111"/>
                </a:lnTo>
                <a:lnTo>
                  <a:pt x="678" y="99"/>
                </a:lnTo>
                <a:lnTo>
                  <a:pt x="669" y="89"/>
                </a:lnTo>
                <a:lnTo>
                  <a:pt x="658" y="79"/>
                </a:lnTo>
                <a:lnTo>
                  <a:pt x="646" y="69"/>
                </a:lnTo>
                <a:lnTo>
                  <a:pt x="635" y="60"/>
                </a:lnTo>
                <a:lnTo>
                  <a:pt x="624" y="52"/>
                </a:lnTo>
                <a:lnTo>
                  <a:pt x="611" y="44"/>
                </a:lnTo>
                <a:lnTo>
                  <a:pt x="598" y="37"/>
                </a:lnTo>
                <a:lnTo>
                  <a:pt x="586" y="30"/>
                </a:lnTo>
                <a:lnTo>
                  <a:pt x="572" y="24"/>
                </a:lnTo>
                <a:lnTo>
                  <a:pt x="558" y="19"/>
                </a:lnTo>
                <a:lnTo>
                  <a:pt x="544" y="14"/>
                </a:lnTo>
                <a:lnTo>
                  <a:pt x="529" y="10"/>
                </a:lnTo>
                <a:lnTo>
                  <a:pt x="515" y="6"/>
                </a:lnTo>
                <a:lnTo>
                  <a:pt x="500" y="4"/>
                </a:lnTo>
                <a:lnTo>
                  <a:pt x="485" y="3"/>
                </a:lnTo>
                <a:lnTo>
                  <a:pt x="470" y="1"/>
                </a:lnTo>
                <a:lnTo>
                  <a:pt x="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6"/>
          <p:cNvSpPr/>
          <p:nvPr/>
        </p:nvSpPr>
        <p:spPr>
          <a:xfrm>
            <a:off x="5992812" y="3436937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70" y="603"/>
                </a:lnTo>
                <a:lnTo>
                  <a:pt x="485" y="602"/>
                </a:lnTo>
                <a:lnTo>
                  <a:pt x="500" y="601"/>
                </a:lnTo>
                <a:lnTo>
                  <a:pt x="515" y="598"/>
                </a:lnTo>
                <a:lnTo>
                  <a:pt x="529" y="595"/>
                </a:lnTo>
                <a:lnTo>
                  <a:pt x="544" y="591"/>
                </a:lnTo>
                <a:lnTo>
                  <a:pt x="558" y="586"/>
                </a:lnTo>
                <a:lnTo>
                  <a:pt x="572" y="581"/>
                </a:lnTo>
                <a:lnTo>
                  <a:pt x="586" y="574"/>
                </a:lnTo>
                <a:lnTo>
                  <a:pt x="598" y="568"/>
                </a:lnTo>
                <a:lnTo>
                  <a:pt x="611" y="561"/>
                </a:lnTo>
                <a:lnTo>
                  <a:pt x="624" y="553"/>
                </a:lnTo>
                <a:lnTo>
                  <a:pt x="635" y="544"/>
                </a:lnTo>
                <a:lnTo>
                  <a:pt x="646" y="536"/>
                </a:lnTo>
                <a:lnTo>
                  <a:pt x="658" y="525"/>
                </a:lnTo>
                <a:lnTo>
                  <a:pt x="669" y="515"/>
                </a:lnTo>
                <a:lnTo>
                  <a:pt x="678" y="505"/>
                </a:lnTo>
                <a:lnTo>
                  <a:pt x="688" y="494"/>
                </a:lnTo>
                <a:lnTo>
                  <a:pt x="696" y="483"/>
                </a:lnTo>
                <a:lnTo>
                  <a:pt x="705" y="471"/>
                </a:lnTo>
                <a:lnTo>
                  <a:pt x="713" y="459"/>
                </a:lnTo>
                <a:lnTo>
                  <a:pt x="720" y="446"/>
                </a:lnTo>
                <a:lnTo>
                  <a:pt x="727" y="434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1" y="363"/>
                </a:lnTo>
                <a:lnTo>
                  <a:pt x="753" y="348"/>
                </a:lnTo>
                <a:lnTo>
                  <a:pt x="756" y="333"/>
                </a:lnTo>
                <a:lnTo>
                  <a:pt x="757" y="318"/>
                </a:lnTo>
                <a:lnTo>
                  <a:pt x="757" y="303"/>
                </a:lnTo>
                <a:lnTo>
                  <a:pt x="757" y="287"/>
                </a:lnTo>
                <a:lnTo>
                  <a:pt x="756" y="272"/>
                </a:lnTo>
                <a:lnTo>
                  <a:pt x="753" y="257"/>
                </a:lnTo>
                <a:lnTo>
                  <a:pt x="751" y="241"/>
                </a:lnTo>
                <a:lnTo>
                  <a:pt x="747" y="226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5" y="133"/>
                </a:lnTo>
                <a:lnTo>
                  <a:pt x="696" y="122"/>
                </a:lnTo>
                <a:lnTo>
                  <a:pt x="688" y="111"/>
                </a:lnTo>
                <a:lnTo>
                  <a:pt x="678" y="99"/>
                </a:lnTo>
                <a:lnTo>
                  <a:pt x="669" y="89"/>
                </a:lnTo>
                <a:lnTo>
                  <a:pt x="658" y="79"/>
                </a:lnTo>
                <a:lnTo>
                  <a:pt x="646" y="69"/>
                </a:lnTo>
                <a:lnTo>
                  <a:pt x="635" y="60"/>
                </a:lnTo>
                <a:lnTo>
                  <a:pt x="624" y="52"/>
                </a:lnTo>
                <a:lnTo>
                  <a:pt x="611" y="44"/>
                </a:lnTo>
                <a:lnTo>
                  <a:pt x="598" y="37"/>
                </a:lnTo>
                <a:lnTo>
                  <a:pt x="586" y="30"/>
                </a:lnTo>
                <a:lnTo>
                  <a:pt x="572" y="24"/>
                </a:lnTo>
                <a:lnTo>
                  <a:pt x="558" y="19"/>
                </a:lnTo>
                <a:lnTo>
                  <a:pt x="544" y="14"/>
                </a:lnTo>
                <a:lnTo>
                  <a:pt x="529" y="10"/>
                </a:lnTo>
                <a:lnTo>
                  <a:pt x="515" y="6"/>
                </a:lnTo>
                <a:lnTo>
                  <a:pt x="500" y="4"/>
                </a:lnTo>
                <a:lnTo>
                  <a:pt x="485" y="3"/>
                </a:lnTo>
                <a:lnTo>
                  <a:pt x="470" y="1"/>
                </a:lnTo>
                <a:lnTo>
                  <a:pt x="4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6"/>
          <p:cNvSpPr/>
          <p:nvPr/>
        </p:nvSpPr>
        <p:spPr>
          <a:xfrm>
            <a:off x="6600825" y="3632200"/>
            <a:ext cx="90487" cy="90487"/>
          </a:xfrm>
          <a:custGeom>
            <a:rect b="b" l="l" r="r" t="t"/>
            <a:pathLst>
              <a:path extrusionOk="0" h="115" w="113">
                <a:moveTo>
                  <a:pt x="113" y="58"/>
                </a:moveTo>
                <a:lnTo>
                  <a:pt x="113" y="52"/>
                </a:lnTo>
                <a:lnTo>
                  <a:pt x="112" y="45"/>
                </a:lnTo>
                <a:lnTo>
                  <a:pt x="110" y="40"/>
                </a:lnTo>
                <a:lnTo>
                  <a:pt x="108" y="35"/>
                </a:lnTo>
                <a:lnTo>
                  <a:pt x="107" y="30"/>
                </a:lnTo>
                <a:lnTo>
                  <a:pt x="103" y="25"/>
                </a:lnTo>
                <a:lnTo>
                  <a:pt x="100" y="22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1"/>
                </a:lnTo>
                <a:lnTo>
                  <a:pt x="61" y="1"/>
                </a:lnTo>
                <a:lnTo>
                  <a:pt x="56" y="0"/>
                </a:lnTo>
                <a:lnTo>
                  <a:pt x="50" y="1"/>
                </a:lnTo>
                <a:lnTo>
                  <a:pt x="45" y="1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4" y="10"/>
                </a:lnTo>
                <a:lnTo>
                  <a:pt x="20" y="14"/>
                </a:lnTo>
                <a:lnTo>
                  <a:pt x="16" y="18"/>
                </a:lnTo>
                <a:lnTo>
                  <a:pt x="12" y="22"/>
                </a:lnTo>
                <a:lnTo>
                  <a:pt x="9" y="25"/>
                </a:lnTo>
                <a:lnTo>
                  <a:pt x="6" y="30"/>
                </a:lnTo>
                <a:lnTo>
                  <a:pt x="4" y="35"/>
                </a:lnTo>
                <a:lnTo>
                  <a:pt x="2" y="40"/>
                </a:lnTo>
                <a:lnTo>
                  <a:pt x="0" y="45"/>
                </a:lnTo>
                <a:lnTo>
                  <a:pt x="0" y="52"/>
                </a:lnTo>
                <a:lnTo>
                  <a:pt x="0" y="58"/>
                </a:lnTo>
                <a:lnTo>
                  <a:pt x="0" y="63"/>
                </a:lnTo>
                <a:lnTo>
                  <a:pt x="0" y="69"/>
                </a:lnTo>
                <a:lnTo>
                  <a:pt x="2" y="74"/>
                </a:lnTo>
                <a:lnTo>
                  <a:pt x="4" y="79"/>
                </a:lnTo>
                <a:lnTo>
                  <a:pt x="6" y="84"/>
                </a:lnTo>
                <a:lnTo>
                  <a:pt x="9" y="89"/>
                </a:lnTo>
                <a:lnTo>
                  <a:pt x="12" y="93"/>
                </a:lnTo>
                <a:lnTo>
                  <a:pt x="16" y="97"/>
                </a:lnTo>
                <a:lnTo>
                  <a:pt x="20" y="101"/>
                </a:lnTo>
                <a:lnTo>
                  <a:pt x="24" y="105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5" y="113"/>
                </a:lnTo>
                <a:lnTo>
                  <a:pt x="50" y="113"/>
                </a:lnTo>
                <a:lnTo>
                  <a:pt x="56" y="115"/>
                </a:lnTo>
                <a:lnTo>
                  <a:pt x="61" y="113"/>
                </a:lnTo>
                <a:lnTo>
                  <a:pt x="68" y="113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5"/>
                </a:lnTo>
                <a:lnTo>
                  <a:pt x="93" y="101"/>
                </a:lnTo>
                <a:lnTo>
                  <a:pt x="97" y="97"/>
                </a:lnTo>
                <a:lnTo>
                  <a:pt x="100" y="93"/>
                </a:lnTo>
                <a:lnTo>
                  <a:pt x="103" y="89"/>
                </a:lnTo>
                <a:lnTo>
                  <a:pt x="107" y="84"/>
                </a:lnTo>
                <a:lnTo>
                  <a:pt x="108" y="79"/>
                </a:lnTo>
                <a:lnTo>
                  <a:pt x="110" y="74"/>
                </a:lnTo>
                <a:lnTo>
                  <a:pt x="112" y="69"/>
                </a:lnTo>
                <a:lnTo>
                  <a:pt x="113" y="63"/>
                </a:lnTo>
                <a:lnTo>
                  <a:pt x="11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6"/>
          <p:cNvSpPr/>
          <p:nvPr/>
        </p:nvSpPr>
        <p:spPr>
          <a:xfrm>
            <a:off x="6600825" y="3632200"/>
            <a:ext cx="90487" cy="90487"/>
          </a:xfrm>
          <a:custGeom>
            <a:rect b="b" l="l" r="r" t="t"/>
            <a:pathLst>
              <a:path extrusionOk="0" h="115" w="113">
                <a:moveTo>
                  <a:pt x="113" y="58"/>
                </a:moveTo>
                <a:lnTo>
                  <a:pt x="113" y="52"/>
                </a:lnTo>
                <a:lnTo>
                  <a:pt x="112" y="45"/>
                </a:lnTo>
                <a:lnTo>
                  <a:pt x="110" y="40"/>
                </a:lnTo>
                <a:lnTo>
                  <a:pt x="108" y="35"/>
                </a:lnTo>
                <a:lnTo>
                  <a:pt x="107" y="30"/>
                </a:lnTo>
                <a:lnTo>
                  <a:pt x="103" y="25"/>
                </a:lnTo>
                <a:lnTo>
                  <a:pt x="100" y="22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1"/>
                </a:lnTo>
                <a:lnTo>
                  <a:pt x="61" y="1"/>
                </a:lnTo>
                <a:lnTo>
                  <a:pt x="56" y="0"/>
                </a:lnTo>
                <a:lnTo>
                  <a:pt x="50" y="1"/>
                </a:lnTo>
                <a:lnTo>
                  <a:pt x="45" y="1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4" y="10"/>
                </a:lnTo>
                <a:lnTo>
                  <a:pt x="20" y="14"/>
                </a:lnTo>
                <a:lnTo>
                  <a:pt x="16" y="18"/>
                </a:lnTo>
                <a:lnTo>
                  <a:pt x="12" y="22"/>
                </a:lnTo>
                <a:lnTo>
                  <a:pt x="9" y="25"/>
                </a:lnTo>
                <a:lnTo>
                  <a:pt x="6" y="30"/>
                </a:lnTo>
                <a:lnTo>
                  <a:pt x="4" y="35"/>
                </a:lnTo>
                <a:lnTo>
                  <a:pt x="2" y="40"/>
                </a:lnTo>
                <a:lnTo>
                  <a:pt x="0" y="45"/>
                </a:lnTo>
                <a:lnTo>
                  <a:pt x="0" y="52"/>
                </a:lnTo>
                <a:lnTo>
                  <a:pt x="0" y="58"/>
                </a:lnTo>
                <a:lnTo>
                  <a:pt x="0" y="63"/>
                </a:lnTo>
                <a:lnTo>
                  <a:pt x="0" y="69"/>
                </a:lnTo>
                <a:lnTo>
                  <a:pt x="2" y="74"/>
                </a:lnTo>
                <a:lnTo>
                  <a:pt x="4" y="79"/>
                </a:lnTo>
                <a:lnTo>
                  <a:pt x="6" y="84"/>
                </a:lnTo>
                <a:lnTo>
                  <a:pt x="9" y="89"/>
                </a:lnTo>
                <a:lnTo>
                  <a:pt x="12" y="93"/>
                </a:lnTo>
                <a:lnTo>
                  <a:pt x="16" y="97"/>
                </a:lnTo>
                <a:lnTo>
                  <a:pt x="20" y="101"/>
                </a:lnTo>
                <a:lnTo>
                  <a:pt x="24" y="105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5" y="113"/>
                </a:lnTo>
                <a:lnTo>
                  <a:pt x="50" y="113"/>
                </a:lnTo>
                <a:lnTo>
                  <a:pt x="56" y="115"/>
                </a:lnTo>
                <a:lnTo>
                  <a:pt x="61" y="113"/>
                </a:lnTo>
                <a:lnTo>
                  <a:pt x="68" y="113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5"/>
                </a:lnTo>
                <a:lnTo>
                  <a:pt x="93" y="101"/>
                </a:lnTo>
                <a:lnTo>
                  <a:pt x="97" y="97"/>
                </a:lnTo>
                <a:lnTo>
                  <a:pt x="100" y="93"/>
                </a:lnTo>
                <a:lnTo>
                  <a:pt x="103" y="89"/>
                </a:lnTo>
                <a:lnTo>
                  <a:pt x="107" y="84"/>
                </a:lnTo>
                <a:lnTo>
                  <a:pt x="108" y="79"/>
                </a:lnTo>
                <a:lnTo>
                  <a:pt x="110" y="74"/>
                </a:lnTo>
                <a:lnTo>
                  <a:pt x="112" y="69"/>
                </a:lnTo>
                <a:lnTo>
                  <a:pt x="113" y="63"/>
                </a:lnTo>
                <a:lnTo>
                  <a:pt x="113" y="5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2" name="Google Shape;522;p36"/>
          <p:cNvCxnSpPr/>
          <p:nvPr/>
        </p:nvCxnSpPr>
        <p:spPr>
          <a:xfrm flipH="1">
            <a:off x="5819775" y="3556000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3" name="Google Shape;523;p36"/>
          <p:cNvCxnSpPr/>
          <p:nvPr/>
        </p:nvCxnSpPr>
        <p:spPr>
          <a:xfrm flipH="1">
            <a:off x="5819775" y="3797300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4" name="Google Shape;524;p36"/>
          <p:cNvCxnSpPr/>
          <p:nvPr/>
        </p:nvCxnSpPr>
        <p:spPr>
          <a:xfrm>
            <a:off x="6691312" y="3678237"/>
            <a:ext cx="1952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5" name="Google Shape;525;p36"/>
          <p:cNvSpPr/>
          <p:nvPr/>
        </p:nvSpPr>
        <p:spPr>
          <a:xfrm>
            <a:off x="3841750" y="3317875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69" y="604"/>
                </a:lnTo>
                <a:lnTo>
                  <a:pt x="484" y="602"/>
                </a:lnTo>
                <a:lnTo>
                  <a:pt x="499" y="601"/>
                </a:lnTo>
                <a:lnTo>
                  <a:pt x="514" y="599"/>
                </a:lnTo>
                <a:lnTo>
                  <a:pt x="529" y="595"/>
                </a:lnTo>
                <a:lnTo>
                  <a:pt x="543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8"/>
                </a:lnTo>
                <a:lnTo>
                  <a:pt x="611" y="561"/>
                </a:lnTo>
                <a:lnTo>
                  <a:pt x="622" y="552"/>
                </a:lnTo>
                <a:lnTo>
                  <a:pt x="635" y="545"/>
                </a:lnTo>
                <a:lnTo>
                  <a:pt x="646" y="536"/>
                </a:lnTo>
                <a:lnTo>
                  <a:pt x="657" y="526"/>
                </a:lnTo>
                <a:lnTo>
                  <a:pt x="667" y="516"/>
                </a:lnTo>
                <a:lnTo>
                  <a:pt x="678" y="506"/>
                </a:lnTo>
                <a:lnTo>
                  <a:pt x="688" y="494"/>
                </a:lnTo>
                <a:lnTo>
                  <a:pt x="696" y="483"/>
                </a:lnTo>
                <a:lnTo>
                  <a:pt x="704" y="472"/>
                </a:lnTo>
                <a:lnTo>
                  <a:pt x="713" y="459"/>
                </a:lnTo>
                <a:lnTo>
                  <a:pt x="720" y="446"/>
                </a:lnTo>
                <a:lnTo>
                  <a:pt x="727" y="433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4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7"/>
                </a:lnTo>
                <a:lnTo>
                  <a:pt x="754" y="272"/>
                </a:lnTo>
                <a:lnTo>
                  <a:pt x="753" y="257"/>
                </a:lnTo>
                <a:lnTo>
                  <a:pt x="750" y="242"/>
                </a:lnTo>
                <a:lnTo>
                  <a:pt x="747" y="227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4" y="134"/>
                </a:lnTo>
                <a:lnTo>
                  <a:pt x="696" y="121"/>
                </a:lnTo>
                <a:lnTo>
                  <a:pt x="688" y="110"/>
                </a:lnTo>
                <a:lnTo>
                  <a:pt x="678" y="100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1"/>
                </a:lnTo>
                <a:lnTo>
                  <a:pt x="622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1"/>
                </a:lnTo>
                <a:lnTo>
                  <a:pt x="572" y="24"/>
                </a:lnTo>
                <a:lnTo>
                  <a:pt x="558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7"/>
                </a:lnTo>
                <a:lnTo>
                  <a:pt x="499" y="4"/>
                </a:lnTo>
                <a:lnTo>
                  <a:pt x="484" y="2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6"/>
          <p:cNvSpPr/>
          <p:nvPr/>
        </p:nvSpPr>
        <p:spPr>
          <a:xfrm>
            <a:off x="3841750" y="3317875"/>
            <a:ext cx="600075" cy="479425"/>
          </a:xfrm>
          <a:custGeom>
            <a:rect b="b" l="l" r="r" t="t"/>
            <a:pathLst>
              <a:path extrusionOk="0" h="605" w="757">
                <a:moveTo>
                  <a:pt x="0" y="0"/>
                </a:moveTo>
                <a:lnTo>
                  <a:pt x="0" y="605"/>
                </a:lnTo>
                <a:lnTo>
                  <a:pt x="454" y="605"/>
                </a:lnTo>
                <a:lnTo>
                  <a:pt x="469" y="604"/>
                </a:lnTo>
                <a:lnTo>
                  <a:pt x="484" y="602"/>
                </a:lnTo>
                <a:lnTo>
                  <a:pt x="499" y="601"/>
                </a:lnTo>
                <a:lnTo>
                  <a:pt x="514" y="599"/>
                </a:lnTo>
                <a:lnTo>
                  <a:pt x="529" y="595"/>
                </a:lnTo>
                <a:lnTo>
                  <a:pt x="543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8"/>
                </a:lnTo>
                <a:lnTo>
                  <a:pt x="611" y="561"/>
                </a:lnTo>
                <a:lnTo>
                  <a:pt x="622" y="552"/>
                </a:lnTo>
                <a:lnTo>
                  <a:pt x="635" y="545"/>
                </a:lnTo>
                <a:lnTo>
                  <a:pt x="646" y="536"/>
                </a:lnTo>
                <a:lnTo>
                  <a:pt x="657" y="526"/>
                </a:lnTo>
                <a:lnTo>
                  <a:pt x="667" y="516"/>
                </a:lnTo>
                <a:lnTo>
                  <a:pt x="678" y="506"/>
                </a:lnTo>
                <a:lnTo>
                  <a:pt x="688" y="494"/>
                </a:lnTo>
                <a:lnTo>
                  <a:pt x="696" y="483"/>
                </a:lnTo>
                <a:lnTo>
                  <a:pt x="704" y="472"/>
                </a:lnTo>
                <a:lnTo>
                  <a:pt x="713" y="459"/>
                </a:lnTo>
                <a:lnTo>
                  <a:pt x="720" y="446"/>
                </a:lnTo>
                <a:lnTo>
                  <a:pt x="727" y="433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4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7"/>
                </a:lnTo>
                <a:lnTo>
                  <a:pt x="754" y="272"/>
                </a:lnTo>
                <a:lnTo>
                  <a:pt x="753" y="257"/>
                </a:lnTo>
                <a:lnTo>
                  <a:pt x="750" y="242"/>
                </a:lnTo>
                <a:lnTo>
                  <a:pt x="747" y="227"/>
                </a:lnTo>
                <a:lnTo>
                  <a:pt x="743" y="213"/>
                </a:lnTo>
                <a:lnTo>
                  <a:pt x="738" y="199"/>
                </a:lnTo>
                <a:lnTo>
                  <a:pt x="733" y="185"/>
                </a:lnTo>
                <a:lnTo>
                  <a:pt x="727" y="171"/>
                </a:lnTo>
                <a:lnTo>
                  <a:pt x="720" y="159"/>
                </a:lnTo>
                <a:lnTo>
                  <a:pt x="713" y="146"/>
                </a:lnTo>
                <a:lnTo>
                  <a:pt x="704" y="134"/>
                </a:lnTo>
                <a:lnTo>
                  <a:pt x="696" y="121"/>
                </a:lnTo>
                <a:lnTo>
                  <a:pt x="688" y="110"/>
                </a:lnTo>
                <a:lnTo>
                  <a:pt x="678" y="100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1"/>
                </a:lnTo>
                <a:lnTo>
                  <a:pt x="622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1"/>
                </a:lnTo>
                <a:lnTo>
                  <a:pt x="572" y="24"/>
                </a:lnTo>
                <a:lnTo>
                  <a:pt x="558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7"/>
                </a:lnTo>
                <a:lnTo>
                  <a:pt x="499" y="4"/>
                </a:lnTo>
                <a:lnTo>
                  <a:pt x="484" y="2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36"/>
          <p:cNvCxnSpPr/>
          <p:nvPr/>
        </p:nvCxnSpPr>
        <p:spPr>
          <a:xfrm flipH="1">
            <a:off x="3667125" y="3436937"/>
            <a:ext cx="1746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8" name="Google Shape;528;p36"/>
          <p:cNvCxnSpPr/>
          <p:nvPr/>
        </p:nvCxnSpPr>
        <p:spPr>
          <a:xfrm flipH="1">
            <a:off x="3660775" y="3676650"/>
            <a:ext cx="1809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9" name="Google Shape;529;p36"/>
          <p:cNvCxnSpPr/>
          <p:nvPr/>
        </p:nvCxnSpPr>
        <p:spPr>
          <a:xfrm flipH="1">
            <a:off x="3667125" y="3556000"/>
            <a:ext cx="1746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0" name="Google Shape;530;p36"/>
          <p:cNvSpPr/>
          <p:nvPr/>
        </p:nvSpPr>
        <p:spPr>
          <a:xfrm>
            <a:off x="4448175" y="3508375"/>
            <a:ext cx="90487" cy="90487"/>
          </a:xfrm>
          <a:custGeom>
            <a:rect b="b" l="l" r="r" t="t"/>
            <a:pathLst>
              <a:path extrusionOk="0" h="115" w="113">
                <a:moveTo>
                  <a:pt x="113" y="58"/>
                </a:moveTo>
                <a:lnTo>
                  <a:pt x="113" y="52"/>
                </a:lnTo>
                <a:lnTo>
                  <a:pt x="111" y="46"/>
                </a:lnTo>
                <a:lnTo>
                  <a:pt x="110" y="41"/>
                </a:lnTo>
                <a:lnTo>
                  <a:pt x="109" y="36"/>
                </a:lnTo>
                <a:lnTo>
                  <a:pt x="106" y="31"/>
                </a:lnTo>
                <a:lnTo>
                  <a:pt x="104" y="26"/>
                </a:lnTo>
                <a:lnTo>
                  <a:pt x="100" y="22"/>
                </a:lnTo>
                <a:lnTo>
                  <a:pt x="96" y="18"/>
                </a:lnTo>
                <a:lnTo>
                  <a:pt x="93" y="14"/>
                </a:lnTo>
                <a:lnTo>
                  <a:pt x="89" y="10"/>
                </a:lnTo>
                <a:lnTo>
                  <a:pt x="84" y="8"/>
                </a:lnTo>
                <a:lnTo>
                  <a:pt x="79" y="5"/>
                </a:lnTo>
                <a:lnTo>
                  <a:pt x="74" y="3"/>
                </a:lnTo>
                <a:lnTo>
                  <a:pt x="67" y="2"/>
                </a:lnTo>
                <a:lnTo>
                  <a:pt x="62" y="2"/>
                </a:lnTo>
                <a:lnTo>
                  <a:pt x="56" y="0"/>
                </a:lnTo>
                <a:lnTo>
                  <a:pt x="51" y="2"/>
                </a:lnTo>
                <a:lnTo>
                  <a:pt x="45" y="2"/>
                </a:lnTo>
                <a:lnTo>
                  <a:pt x="40" y="3"/>
                </a:lnTo>
                <a:lnTo>
                  <a:pt x="35" y="5"/>
                </a:lnTo>
                <a:lnTo>
                  <a:pt x="30" y="8"/>
                </a:lnTo>
                <a:lnTo>
                  <a:pt x="25" y="10"/>
                </a:lnTo>
                <a:lnTo>
                  <a:pt x="21" y="14"/>
                </a:lnTo>
                <a:lnTo>
                  <a:pt x="16" y="18"/>
                </a:lnTo>
                <a:lnTo>
                  <a:pt x="12" y="22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2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3"/>
                </a:lnTo>
                <a:lnTo>
                  <a:pt x="1" y="70"/>
                </a:lnTo>
                <a:lnTo>
                  <a:pt x="2" y="75"/>
                </a:lnTo>
                <a:lnTo>
                  <a:pt x="5" y="80"/>
                </a:lnTo>
                <a:lnTo>
                  <a:pt x="7" y="85"/>
                </a:lnTo>
                <a:lnTo>
                  <a:pt x="10" y="90"/>
                </a:lnTo>
                <a:lnTo>
                  <a:pt x="12" y="93"/>
                </a:lnTo>
                <a:lnTo>
                  <a:pt x="16" y="97"/>
                </a:lnTo>
                <a:lnTo>
                  <a:pt x="21" y="101"/>
                </a:lnTo>
                <a:lnTo>
                  <a:pt x="25" y="105"/>
                </a:lnTo>
                <a:lnTo>
                  <a:pt x="30" y="107"/>
                </a:lnTo>
                <a:lnTo>
                  <a:pt x="35" y="110"/>
                </a:lnTo>
                <a:lnTo>
                  <a:pt x="40" y="111"/>
                </a:lnTo>
                <a:lnTo>
                  <a:pt x="45" y="113"/>
                </a:lnTo>
                <a:lnTo>
                  <a:pt x="51" y="113"/>
                </a:lnTo>
                <a:lnTo>
                  <a:pt x="56" y="115"/>
                </a:lnTo>
                <a:lnTo>
                  <a:pt x="62" y="113"/>
                </a:lnTo>
                <a:lnTo>
                  <a:pt x="67" y="113"/>
                </a:lnTo>
                <a:lnTo>
                  <a:pt x="74" y="111"/>
                </a:lnTo>
                <a:lnTo>
                  <a:pt x="79" y="110"/>
                </a:lnTo>
                <a:lnTo>
                  <a:pt x="84" y="107"/>
                </a:lnTo>
                <a:lnTo>
                  <a:pt x="89" y="105"/>
                </a:lnTo>
                <a:lnTo>
                  <a:pt x="93" y="101"/>
                </a:lnTo>
                <a:lnTo>
                  <a:pt x="96" y="97"/>
                </a:lnTo>
                <a:lnTo>
                  <a:pt x="100" y="93"/>
                </a:lnTo>
                <a:lnTo>
                  <a:pt x="104" y="90"/>
                </a:lnTo>
                <a:lnTo>
                  <a:pt x="106" y="85"/>
                </a:lnTo>
                <a:lnTo>
                  <a:pt x="109" y="80"/>
                </a:lnTo>
                <a:lnTo>
                  <a:pt x="110" y="75"/>
                </a:lnTo>
                <a:lnTo>
                  <a:pt x="111" y="70"/>
                </a:lnTo>
                <a:lnTo>
                  <a:pt x="113" y="63"/>
                </a:lnTo>
                <a:lnTo>
                  <a:pt x="11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6"/>
          <p:cNvSpPr/>
          <p:nvPr/>
        </p:nvSpPr>
        <p:spPr>
          <a:xfrm>
            <a:off x="4448175" y="3508375"/>
            <a:ext cx="90487" cy="90487"/>
          </a:xfrm>
          <a:custGeom>
            <a:rect b="b" l="l" r="r" t="t"/>
            <a:pathLst>
              <a:path extrusionOk="0" h="115" w="113">
                <a:moveTo>
                  <a:pt x="113" y="58"/>
                </a:moveTo>
                <a:lnTo>
                  <a:pt x="113" y="52"/>
                </a:lnTo>
                <a:lnTo>
                  <a:pt x="111" y="46"/>
                </a:lnTo>
                <a:lnTo>
                  <a:pt x="110" y="41"/>
                </a:lnTo>
                <a:lnTo>
                  <a:pt x="109" y="36"/>
                </a:lnTo>
                <a:lnTo>
                  <a:pt x="106" y="31"/>
                </a:lnTo>
                <a:lnTo>
                  <a:pt x="104" y="26"/>
                </a:lnTo>
                <a:lnTo>
                  <a:pt x="100" y="22"/>
                </a:lnTo>
                <a:lnTo>
                  <a:pt x="96" y="18"/>
                </a:lnTo>
                <a:lnTo>
                  <a:pt x="93" y="14"/>
                </a:lnTo>
                <a:lnTo>
                  <a:pt x="89" y="10"/>
                </a:lnTo>
                <a:lnTo>
                  <a:pt x="84" y="8"/>
                </a:lnTo>
                <a:lnTo>
                  <a:pt x="79" y="5"/>
                </a:lnTo>
                <a:lnTo>
                  <a:pt x="74" y="3"/>
                </a:lnTo>
                <a:lnTo>
                  <a:pt x="67" y="2"/>
                </a:lnTo>
                <a:lnTo>
                  <a:pt x="62" y="2"/>
                </a:lnTo>
                <a:lnTo>
                  <a:pt x="56" y="0"/>
                </a:lnTo>
                <a:lnTo>
                  <a:pt x="51" y="2"/>
                </a:lnTo>
                <a:lnTo>
                  <a:pt x="45" y="2"/>
                </a:lnTo>
                <a:lnTo>
                  <a:pt x="40" y="3"/>
                </a:lnTo>
                <a:lnTo>
                  <a:pt x="35" y="5"/>
                </a:lnTo>
                <a:lnTo>
                  <a:pt x="30" y="8"/>
                </a:lnTo>
                <a:lnTo>
                  <a:pt x="25" y="10"/>
                </a:lnTo>
                <a:lnTo>
                  <a:pt x="21" y="14"/>
                </a:lnTo>
                <a:lnTo>
                  <a:pt x="16" y="18"/>
                </a:lnTo>
                <a:lnTo>
                  <a:pt x="12" y="22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2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3"/>
                </a:lnTo>
                <a:lnTo>
                  <a:pt x="1" y="70"/>
                </a:lnTo>
                <a:lnTo>
                  <a:pt x="2" y="75"/>
                </a:lnTo>
                <a:lnTo>
                  <a:pt x="5" y="80"/>
                </a:lnTo>
                <a:lnTo>
                  <a:pt x="7" y="85"/>
                </a:lnTo>
                <a:lnTo>
                  <a:pt x="10" y="90"/>
                </a:lnTo>
                <a:lnTo>
                  <a:pt x="12" y="93"/>
                </a:lnTo>
                <a:lnTo>
                  <a:pt x="16" y="97"/>
                </a:lnTo>
                <a:lnTo>
                  <a:pt x="21" y="101"/>
                </a:lnTo>
                <a:lnTo>
                  <a:pt x="25" y="105"/>
                </a:lnTo>
                <a:lnTo>
                  <a:pt x="30" y="107"/>
                </a:lnTo>
                <a:lnTo>
                  <a:pt x="35" y="110"/>
                </a:lnTo>
                <a:lnTo>
                  <a:pt x="40" y="111"/>
                </a:lnTo>
                <a:lnTo>
                  <a:pt x="45" y="113"/>
                </a:lnTo>
                <a:lnTo>
                  <a:pt x="51" y="113"/>
                </a:lnTo>
                <a:lnTo>
                  <a:pt x="56" y="115"/>
                </a:lnTo>
                <a:lnTo>
                  <a:pt x="62" y="113"/>
                </a:lnTo>
                <a:lnTo>
                  <a:pt x="67" y="113"/>
                </a:lnTo>
                <a:lnTo>
                  <a:pt x="74" y="111"/>
                </a:lnTo>
                <a:lnTo>
                  <a:pt x="79" y="110"/>
                </a:lnTo>
                <a:lnTo>
                  <a:pt x="84" y="107"/>
                </a:lnTo>
                <a:lnTo>
                  <a:pt x="89" y="105"/>
                </a:lnTo>
                <a:lnTo>
                  <a:pt x="93" y="101"/>
                </a:lnTo>
                <a:lnTo>
                  <a:pt x="96" y="97"/>
                </a:lnTo>
                <a:lnTo>
                  <a:pt x="100" y="93"/>
                </a:lnTo>
                <a:lnTo>
                  <a:pt x="104" y="90"/>
                </a:lnTo>
                <a:lnTo>
                  <a:pt x="106" y="85"/>
                </a:lnTo>
                <a:lnTo>
                  <a:pt x="109" y="80"/>
                </a:lnTo>
                <a:lnTo>
                  <a:pt x="110" y="75"/>
                </a:lnTo>
                <a:lnTo>
                  <a:pt x="111" y="70"/>
                </a:lnTo>
                <a:lnTo>
                  <a:pt x="113" y="63"/>
                </a:lnTo>
                <a:lnTo>
                  <a:pt x="113" y="5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p36"/>
          <p:cNvCxnSpPr/>
          <p:nvPr/>
        </p:nvCxnSpPr>
        <p:spPr>
          <a:xfrm>
            <a:off x="4538662" y="3556000"/>
            <a:ext cx="2032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3" name="Google Shape;533;p36"/>
          <p:cNvSpPr/>
          <p:nvPr/>
        </p:nvSpPr>
        <p:spPr>
          <a:xfrm>
            <a:off x="6002337" y="4246562"/>
            <a:ext cx="601662" cy="479425"/>
          </a:xfrm>
          <a:custGeom>
            <a:rect b="b" l="l" r="r" t="t"/>
            <a:pathLst>
              <a:path extrusionOk="0" h="605" w="756">
                <a:moveTo>
                  <a:pt x="0" y="0"/>
                </a:moveTo>
                <a:lnTo>
                  <a:pt x="0" y="605"/>
                </a:lnTo>
                <a:lnTo>
                  <a:pt x="453" y="605"/>
                </a:lnTo>
                <a:lnTo>
                  <a:pt x="470" y="604"/>
                </a:lnTo>
                <a:lnTo>
                  <a:pt x="485" y="602"/>
                </a:lnTo>
                <a:lnTo>
                  <a:pt x="500" y="601"/>
                </a:lnTo>
                <a:lnTo>
                  <a:pt x="515" y="599"/>
                </a:lnTo>
                <a:lnTo>
                  <a:pt x="529" y="595"/>
                </a:lnTo>
                <a:lnTo>
                  <a:pt x="544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7"/>
                </a:lnTo>
                <a:lnTo>
                  <a:pt x="611" y="561"/>
                </a:lnTo>
                <a:lnTo>
                  <a:pt x="623" y="552"/>
                </a:lnTo>
                <a:lnTo>
                  <a:pt x="634" y="545"/>
                </a:lnTo>
                <a:lnTo>
                  <a:pt x="646" y="536"/>
                </a:lnTo>
                <a:lnTo>
                  <a:pt x="657" y="526"/>
                </a:lnTo>
                <a:lnTo>
                  <a:pt x="668" y="516"/>
                </a:lnTo>
                <a:lnTo>
                  <a:pt x="677" y="506"/>
                </a:lnTo>
                <a:lnTo>
                  <a:pt x="687" y="494"/>
                </a:lnTo>
                <a:lnTo>
                  <a:pt x="696" y="483"/>
                </a:lnTo>
                <a:lnTo>
                  <a:pt x="705" y="472"/>
                </a:lnTo>
                <a:lnTo>
                  <a:pt x="712" y="459"/>
                </a:lnTo>
                <a:lnTo>
                  <a:pt x="720" y="447"/>
                </a:lnTo>
                <a:lnTo>
                  <a:pt x="726" y="433"/>
                </a:lnTo>
                <a:lnTo>
                  <a:pt x="732" y="420"/>
                </a:lnTo>
                <a:lnTo>
                  <a:pt x="738" y="406"/>
                </a:lnTo>
                <a:lnTo>
                  <a:pt x="743" y="392"/>
                </a:lnTo>
                <a:lnTo>
                  <a:pt x="746" y="377"/>
                </a:lnTo>
                <a:lnTo>
                  <a:pt x="750" y="364"/>
                </a:lnTo>
                <a:lnTo>
                  <a:pt x="753" y="348"/>
                </a:lnTo>
                <a:lnTo>
                  <a:pt x="755" y="333"/>
                </a:lnTo>
                <a:lnTo>
                  <a:pt x="756" y="318"/>
                </a:lnTo>
                <a:lnTo>
                  <a:pt x="756" y="302"/>
                </a:lnTo>
                <a:lnTo>
                  <a:pt x="756" y="287"/>
                </a:lnTo>
                <a:lnTo>
                  <a:pt x="755" y="272"/>
                </a:lnTo>
                <a:lnTo>
                  <a:pt x="753" y="257"/>
                </a:lnTo>
                <a:lnTo>
                  <a:pt x="750" y="242"/>
                </a:lnTo>
                <a:lnTo>
                  <a:pt x="746" y="227"/>
                </a:lnTo>
                <a:lnTo>
                  <a:pt x="743" y="213"/>
                </a:lnTo>
                <a:lnTo>
                  <a:pt x="738" y="199"/>
                </a:lnTo>
                <a:lnTo>
                  <a:pt x="732" y="185"/>
                </a:lnTo>
                <a:lnTo>
                  <a:pt x="726" y="171"/>
                </a:lnTo>
                <a:lnTo>
                  <a:pt x="720" y="159"/>
                </a:lnTo>
                <a:lnTo>
                  <a:pt x="712" y="146"/>
                </a:lnTo>
                <a:lnTo>
                  <a:pt x="705" y="134"/>
                </a:lnTo>
                <a:lnTo>
                  <a:pt x="696" y="121"/>
                </a:lnTo>
                <a:lnTo>
                  <a:pt x="687" y="110"/>
                </a:lnTo>
                <a:lnTo>
                  <a:pt x="677" y="100"/>
                </a:lnTo>
                <a:lnTo>
                  <a:pt x="668" y="88"/>
                </a:lnTo>
                <a:lnTo>
                  <a:pt x="657" y="78"/>
                </a:lnTo>
                <a:lnTo>
                  <a:pt x="646" y="69"/>
                </a:lnTo>
                <a:lnTo>
                  <a:pt x="634" y="61"/>
                </a:lnTo>
                <a:lnTo>
                  <a:pt x="623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1"/>
                </a:lnTo>
                <a:lnTo>
                  <a:pt x="572" y="24"/>
                </a:lnTo>
                <a:lnTo>
                  <a:pt x="558" y="19"/>
                </a:lnTo>
                <a:lnTo>
                  <a:pt x="544" y="14"/>
                </a:lnTo>
                <a:lnTo>
                  <a:pt x="529" y="10"/>
                </a:lnTo>
                <a:lnTo>
                  <a:pt x="515" y="7"/>
                </a:lnTo>
                <a:lnTo>
                  <a:pt x="500" y="4"/>
                </a:lnTo>
                <a:lnTo>
                  <a:pt x="485" y="2"/>
                </a:lnTo>
                <a:lnTo>
                  <a:pt x="470" y="0"/>
                </a:lnTo>
                <a:lnTo>
                  <a:pt x="4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6"/>
          <p:cNvSpPr/>
          <p:nvPr/>
        </p:nvSpPr>
        <p:spPr>
          <a:xfrm>
            <a:off x="6002337" y="4246562"/>
            <a:ext cx="601662" cy="479425"/>
          </a:xfrm>
          <a:custGeom>
            <a:rect b="b" l="l" r="r" t="t"/>
            <a:pathLst>
              <a:path extrusionOk="0" h="605" w="756">
                <a:moveTo>
                  <a:pt x="0" y="0"/>
                </a:moveTo>
                <a:lnTo>
                  <a:pt x="0" y="605"/>
                </a:lnTo>
                <a:lnTo>
                  <a:pt x="453" y="605"/>
                </a:lnTo>
                <a:lnTo>
                  <a:pt x="470" y="604"/>
                </a:lnTo>
                <a:lnTo>
                  <a:pt x="485" y="602"/>
                </a:lnTo>
                <a:lnTo>
                  <a:pt x="500" y="601"/>
                </a:lnTo>
                <a:lnTo>
                  <a:pt x="515" y="599"/>
                </a:lnTo>
                <a:lnTo>
                  <a:pt x="529" y="595"/>
                </a:lnTo>
                <a:lnTo>
                  <a:pt x="544" y="591"/>
                </a:lnTo>
                <a:lnTo>
                  <a:pt x="558" y="586"/>
                </a:lnTo>
                <a:lnTo>
                  <a:pt x="572" y="581"/>
                </a:lnTo>
                <a:lnTo>
                  <a:pt x="585" y="575"/>
                </a:lnTo>
                <a:lnTo>
                  <a:pt x="598" y="567"/>
                </a:lnTo>
                <a:lnTo>
                  <a:pt x="611" y="561"/>
                </a:lnTo>
                <a:lnTo>
                  <a:pt x="623" y="552"/>
                </a:lnTo>
                <a:lnTo>
                  <a:pt x="634" y="545"/>
                </a:lnTo>
                <a:lnTo>
                  <a:pt x="646" y="536"/>
                </a:lnTo>
                <a:lnTo>
                  <a:pt x="657" y="526"/>
                </a:lnTo>
                <a:lnTo>
                  <a:pt x="668" y="516"/>
                </a:lnTo>
                <a:lnTo>
                  <a:pt x="677" y="506"/>
                </a:lnTo>
                <a:lnTo>
                  <a:pt x="687" y="494"/>
                </a:lnTo>
                <a:lnTo>
                  <a:pt x="696" y="483"/>
                </a:lnTo>
                <a:lnTo>
                  <a:pt x="705" y="472"/>
                </a:lnTo>
                <a:lnTo>
                  <a:pt x="712" y="459"/>
                </a:lnTo>
                <a:lnTo>
                  <a:pt x="720" y="447"/>
                </a:lnTo>
                <a:lnTo>
                  <a:pt x="726" y="433"/>
                </a:lnTo>
                <a:lnTo>
                  <a:pt x="732" y="420"/>
                </a:lnTo>
                <a:lnTo>
                  <a:pt x="738" y="406"/>
                </a:lnTo>
                <a:lnTo>
                  <a:pt x="743" y="392"/>
                </a:lnTo>
                <a:lnTo>
                  <a:pt x="746" y="377"/>
                </a:lnTo>
                <a:lnTo>
                  <a:pt x="750" y="364"/>
                </a:lnTo>
                <a:lnTo>
                  <a:pt x="753" y="348"/>
                </a:lnTo>
                <a:lnTo>
                  <a:pt x="755" y="333"/>
                </a:lnTo>
                <a:lnTo>
                  <a:pt x="756" y="318"/>
                </a:lnTo>
                <a:lnTo>
                  <a:pt x="756" y="302"/>
                </a:lnTo>
                <a:lnTo>
                  <a:pt x="756" y="287"/>
                </a:lnTo>
                <a:lnTo>
                  <a:pt x="755" y="272"/>
                </a:lnTo>
                <a:lnTo>
                  <a:pt x="753" y="257"/>
                </a:lnTo>
                <a:lnTo>
                  <a:pt x="750" y="242"/>
                </a:lnTo>
                <a:lnTo>
                  <a:pt x="746" y="227"/>
                </a:lnTo>
                <a:lnTo>
                  <a:pt x="743" y="213"/>
                </a:lnTo>
                <a:lnTo>
                  <a:pt x="738" y="199"/>
                </a:lnTo>
                <a:lnTo>
                  <a:pt x="732" y="185"/>
                </a:lnTo>
                <a:lnTo>
                  <a:pt x="726" y="171"/>
                </a:lnTo>
                <a:lnTo>
                  <a:pt x="720" y="159"/>
                </a:lnTo>
                <a:lnTo>
                  <a:pt x="712" y="146"/>
                </a:lnTo>
                <a:lnTo>
                  <a:pt x="705" y="134"/>
                </a:lnTo>
                <a:lnTo>
                  <a:pt x="696" y="121"/>
                </a:lnTo>
                <a:lnTo>
                  <a:pt x="687" y="110"/>
                </a:lnTo>
                <a:lnTo>
                  <a:pt x="677" y="100"/>
                </a:lnTo>
                <a:lnTo>
                  <a:pt x="668" y="88"/>
                </a:lnTo>
                <a:lnTo>
                  <a:pt x="657" y="78"/>
                </a:lnTo>
                <a:lnTo>
                  <a:pt x="646" y="69"/>
                </a:lnTo>
                <a:lnTo>
                  <a:pt x="634" y="61"/>
                </a:lnTo>
                <a:lnTo>
                  <a:pt x="623" y="52"/>
                </a:lnTo>
                <a:lnTo>
                  <a:pt x="611" y="44"/>
                </a:lnTo>
                <a:lnTo>
                  <a:pt x="598" y="37"/>
                </a:lnTo>
                <a:lnTo>
                  <a:pt x="585" y="31"/>
                </a:lnTo>
                <a:lnTo>
                  <a:pt x="572" y="24"/>
                </a:lnTo>
                <a:lnTo>
                  <a:pt x="558" y="19"/>
                </a:lnTo>
                <a:lnTo>
                  <a:pt x="544" y="14"/>
                </a:lnTo>
                <a:lnTo>
                  <a:pt x="529" y="10"/>
                </a:lnTo>
                <a:lnTo>
                  <a:pt x="515" y="7"/>
                </a:lnTo>
                <a:lnTo>
                  <a:pt x="500" y="4"/>
                </a:lnTo>
                <a:lnTo>
                  <a:pt x="485" y="2"/>
                </a:lnTo>
                <a:lnTo>
                  <a:pt x="470" y="0"/>
                </a:lnTo>
                <a:lnTo>
                  <a:pt x="453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5" name="Google Shape;535;p36"/>
          <p:cNvCxnSpPr/>
          <p:nvPr/>
        </p:nvCxnSpPr>
        <p:spPr>
          <a:xfrm flipH="1">
            <a:off x="5830887" y="4365625"/>
            <a:ext cx="17145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6" name="Google Shape;536;p36"/>
          <p:cNvCxnSpPr/>
          <p:nvPr/>
        </p:nvCxnSpPr>
        <p:spPr>
          <a:xfrm flipH="1">
            <a:off x="5822950" y="4605337"/>
            <a:ext cx="17938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7" name="Google Shape;537;p36"/>
          <p:cNvCxnSpPr/>
          <p:nvPr/>
        </p:nvCxnSpPr>
        <p:spPr>
          <a:xfrm flipH="1">
            <a:off x="5830887" y="4484687"/>
            <a:ext cx="17145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8" name="Google Shape;538;p36"/>
          <p:cNvSpPr/>
          <p:nvPr/>
        </p:nvSpPr>
        <p:spPr>
          <a:xfrm>
            <a:off x="6611937" y="4437062"/>
            <a:ext cx="88900" cy="90487"/>
          </a:xfrm>
          <a:custGeom>
            <a:rect b="b" l="l" r="r" t="t"/>
            <a:pathLst>
              <a:path extrusionOk="0" h="113" w="114">
                <a:moveTo>
                  <a:pt x="114" y="56"/>
                </a:moveTo>
                <a:lnTo>
                  <a:pt x="114" y="50"/>
                </a:lnTo>
                <a:lnTo>
                  <a:pt x="112" y="44"/>
                </a:lnTo>
                <a:lnTo>
                  <a:pt x="111" y="39"/>
                </a:lnTo>
                <a:lnTo>
                  <a:pt x="109" y="34"/>
                </a:lnTo>
                <a:lnTo>
                  <a:pt x="107" y="29"/>
                </a:lnTo>
                <a:lnTo>
                  <a:pt x="103" y="24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88" y="8"/>
                </a:lnTo>
                <a:lnTo>
                  <a:pt x="83" y="6"/>
                </a:lnTo>
                <a:lnTo>
                  <a:pt x="78" y="3"/>
                </a:lnTo>
                <a:lnTo>
                  <a:pt x="73" y="2"/>
                </a:lnTo>
                <a:lnTo>
                  <a:pt x="68" y="0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0"/>
                </a:lnTo>
                <a:lnTo>
                  <a:pt x="39" y="2"/>
                </a:lnTo>
                <a:lnTo>
                  <a:pt x="34" y="3"/>
                </a:lnTo>
                <a:lnTo>
                  <a:pt x="29" y="6"/>
                </a:lnTo>
                <a:lnTo>
                  <a:pt x="26" y="8"/>
                </a:lnTo>
                <a:lnTo>
                  <a:pt x="21" y="12"/>
                </a:lnTo>
                <a:lnTo>
                  <a:pt x="17" y="16"/>
                </a:lnTo>
                <a:lnTo>
                  <a:pt x="13" y="20"/>
                </a:lnTo>
                <a:lnTo>
                  <a:pt x="9" y="24"/>
                </a:lnTo>
                <a:lnTo>
                  <a:pt x="7" y="29"/>
                </a:lnTo>
                <a:lnTo>
                  <a:pt x="4" y="34"/>
                </a:lnTo>
                <a:lnTo>
                  <a:pt x="3" y="39"/>
                </a:lnTo>
                <a:lnTo>
                  <a:pt x="2" y="44"/>
                </a:lnTo>
                <a:lnTo>
                  <a:pt x="0" y="50"/>
                </a:lnTo>
                <a:lnTo>
                  <a:pt x="0" y="56"/>
                </a:lnTo>
                <a:lnTo>
                  <a:pt x="0" y="61"/>
                </a:lnTo>
                <a:lnTo>
                  <a:pt x="2" y="68"/>
                </a:lnTo>
                <a:lnTo>
                  <a:pt x="3" y="73"/>
                </a:lnTo>
                <a:lnTo>
                  <a:pt x="4" y="78"/>
                </a:lnTo>
                <a:lnTo>
                  <a:pt x="7" y="83"/>
                </a:lnTo>
                <a:lnTo>
                  <a:pt x="9" y="88"/>
                </a:lnTo>
                <a:lnTo>
                  <a:pt x="13" y="91"/>
                </a:lnTo>
                <a:lnTo>
                  <a:pt x="17" y="95"/>
                </a:lnTo>
                <a:lnTo>
                  <a:pt x="21" y="99"/>
                </a:lnTo>
                <a:lnTo>
                  <a:pt x="26" y="103"/>
                </a:lnTo>
                <a:lnTo>
                  <a:pt x="29" y="105"/>
                </a:lnTo>
                <a:lnTo>
                  <a:pt x="34" y="108"/>
                </a:lnTo>
                <a:lnTo>
                  <a:pt x="39" y="109"/>
                </a:lnTo>
                <a:lnTo>
                  <a:pt x="46" y="112"/>
                </a:lnTo>
                <a:lnTo>
                  <a:pt x="51" y="112"/>
                </a:lnTo>
                <a:lnTo>
                  <a:pt x="57" y="113"/>
                </a:lnTo>
                <a:lnTo>
                  <a:pt x="62" y="112"/>
                </a:lnTo>
                <a:lnTo>
                  <a:pt x="68" y="112"/>
                </a:lnTo>
                <a:lnTo>
                  <a:pt x="73" y="109"/>
                </a:lnTo>
                <a:lnTo>
                  <a:pt x="78" y="108"/>
                </a:lnTo>
                <a:lnTo>
                  <a:pt x="83" y="105"/>
                </a:lnTo>
                <a:lnTo>
                  <a:pt x="88" y="103"/>
                </a:lnTo>
                <a:lnTo>
                  <a:pt x="93" y="99"/>
                </a:lnTo>
                <a:lnTo>
                  <a:pt x="97" y="95"/>
                </a:lnTo>
                <a:lnTo>
                  <a:pt x="101" y="91"/>
                </a:lnTo>
                <a:lnTo>
                  <a:pt x="103" y="88"/>
                </a:lnTo>
                <a:lnTo>
                  <a:pt x="107" y="83"/>
                </a:lnTo>
                <a:lnTo>
                  <a:pt x="109" y="78"/>
                </a:lnTo>
                <a:lnTo>
                  <a:pt x="111" y="73"/>
                </a:lnTo>
                <a:lnTo>
                  <a:pt x="112" y="68"/>
                </a:lnTo>
                <a:lnTo>
                  <a:pt x="114" y="61"/>
                </a:lnTo>
                <a:lnTo>
                  <a:pt x="11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6"/>
          <p:cNvSpPr/>
          <p:nvPr/>
        </p:nvSpPr>
        <p:spPr>
          <a:xfrm>
            <a:off x="6611937" y="4437062"/>
            <a:ext cx="88900" cy="90487"/>
          </a:xfrm>
          <a:custGeom>
            <a:rect b="b" l="l" r="r" t="t"/>
            <a:pathLst>
              <a:path extrusionOk="0" h="113" w="114">
                <a:moveTo>
                  <a:pt x="114" y="56"/>
                </a:moveTo>
                <a:lnTo>
                  <a:pt x="114" y="50"/>
                </a:lnTo>
                <a:lnTo>
                  <a:pt x="112" y="44"/>
                </a:lnTo>
                <a:lnTo>
                  <a:pt x="111" y="39"/>
                </a:lnTo>
                <a:lnTo>
                  <a:pt x="109" y="34"/>
                </a:lnTo>
                <a:lnTo>
                  <a:pt x="107" y="29"/>
                </a:lnTo>
                <a:lnTo>
                  <a:pt x="103" y="24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88" y="8"/>
                </a:lnTo>
                <a:lnTo>
                  <a:pt x="83" y="6"/>
                </a:lnTo>
                <a:lnTo>
                  <a:pt x="78" y="3"/>
                </a:lnTo>
                <a:lnTo>
                  <a:pt x="73" y="2"/>
                </a:lnTo>
                <a:lnTo>
                  <a:pt x="68" y="0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0"/>
                </a:lnTo>
                <a:lnTo>
                  <a:pt x="39" y="2"/>
                </a:lnTo>
                <a:lnTo>
                  <a:pt x="34" y="3"/>
                </a:lnTo>
                <a:lnTo>
                  <a:pt x="29" y="6"/>
                </a:lnTo>
                <a:lnTo>
                  <a:pt x="26" y="8"/>
                </a:lnTo>
                <a:lnTo>
                  <a:pt x="21" y="12"/>
                </a:lnTo>
                <a:lnTo>
                  <a:pt x="17" y="16"/>
                </a:lnTo>
                <a:lnTo>
                  <a:pt x="13" y="20"/>
                </a:lnTo>
                <a:lnTo>
                  <a:pt x="9" y="24"/>
                </a:lnTo>
                <a:lnTo>
                  <a:pt x="7" y="29"/>
                </a:lnTo>
                <a:lnTo>
                  <a:pt x="4" y="34"/>
                </a:lnTo>
                <a:lnTo>
                  <a:pt x="3" y="39"/>
                </a:lnTo>
                <a:lnTo>
                  <a:pt x="2" y="44"/>
                </a:lnTo>
                <a:lnTo>
                  <a:pt x="0" y="50"/>
                </a:lnTo>
                <a:lnTo>
                  <a:pt x="0" y="56"/>
                </a:lnTo>
                <a:lnTo>
                  <a:pt x="0" y="61"/>
                </a:lnTo>
                <a:lnTo>
                  <a:pt x="2" y="68"/>
                </a:lnTo>
                <a:lnTo>
                  <a:pt x="3" y="73"/>
                </a:lnTo>
                <a:lnTo>
                  <a:pt x="4" y="78"/>
                </a:lnTo>
                <a:lnTo>
                  <a:pt x="7" y="83"/>
                </a:lnTo>
                <a:lnTo>
                  <a:pt x="9" y="88"/>
                </a:lnTo>
                <a:lnTo>
                  <a:pt x="13" y="91"/>
                </a:lnTo>
                <a:lnTo>
                  <a:pt x="17" y="95"/>
                </a:lnTo>
                <a:lnTo>
                  <a:pt x="21" y="99"/>
                </a:lnTo>
                <a:lnTo>
                  <a:pt x="26" y="103"/>
                </a:lnTo>
                <a:lnTo>
                  <a:pt x="29" y="105"/>
                </a:lnTo>
                <a:lnTo>
                  <a:pt x="34" y="108"/>
                </a:lnTo>
                <a:lnTo>
                  <a:pt x="39" y="109"/>
                </a:lnTo>
                <a:lnTo>
                  <a:pt x="46" y="112"/>
                </a:lnTo>
                <a:lnTo>
                  <a:pt x="51" y="112"/>
                </a:lnTo>
                <a:lnTo>
                  <a:pt x="57" y="113"/>
                </a:lnTo>
                <a:lnTo>
                  <a:pt x="62" y="112"/>
                </a:lnTo>
                <a:lnTo>
                  <a:pt x="68" y="112"/>
                </a:lnTo>
                <a:lnTo>
                  <a:pt x="73" y="109"/>
                </a:lnTo>
                <a:lnTo>
                  <a:pt x="78" y="108"/>
                </a:lnTo>
                <a:lnTo>
                  <a:pt x="83" y="105"/>
                </a:lnTo>
                <a:lnTo>
                  <a:pt x="88" y="103"/>
                </a:lnTo>
                <a:lnTo>
                  <a:pt x="93" y="99"/>
                </a:lnTo>
                <a:lnTo>
                  <a:pt x="97" y="95"/>
                </a:lnTo>
                <a:lnTo>
                  <a:pt x="101" y="91"/>
                </a:lnTo>
                <a:lnTo>
                  <a:pt x="103" y="88"/>
                </a:lnTo>
                <a:lnTo>
                  <a:pt x="107" y="83"/>
                </a:lnTo>
                <a:lnTo>
                  <a:pt x="109" y="78"/>
                </a:lnTo>
                <a:lnTo>
                  <a:pt x="111" y="73"/>
                </a:lnTo>
                <a:lnTo>
                  <a:pt x="112" y="68"/>
                </a:lnTo>
                <a:lnTo>
                  <a:pt x="114" y="61"/>
                </a:lnTo>
                <a:lnTo>
                  <a:pt x="114" y="5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36"/>
          <p:cNvCxnSpPr/>
          <p:nvPr/>
        </p:nvCxnSpPr>
        <p:spPr>
          <a:xfrm>
            <a:off x="6700837" y="4484687"/>
            <a:ext cx="2032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1" name="Google Shape;541;p36"/>
          <p:cNvSpPr/>
          <p:nvPr/>
        </p:nvSpPr>
        <p:spPr>
          <a:xfrm>
            <a:off x="2219325" y="4216400"/>
            <a:ext cx="344487" cy="298450"/>
          </a:xfrm>
          <a:custGeom>
            <a:rect b="b" l="l" r="r" t="t"/>
            <a:pathLst>
              <a:path extrusionOk="0" h="377" w="435">
                <a:moveTo>
                  <a:pt x="379" y="188"/>
                </a:moveTo>
                <a:lnTo>
                  <a:pt x="379" y="194"/>
                </a:lnTo>
                <a:lnTo>
                  <a:pt x="381" y="199"/>
                </a:lnTo>
                <a:lnTo>
                  <a:pt x="384" y="205"/>
                </a:lnTo>
                <a:lnTo>
                  <a:pt x="388" y="208"/>
                </a:lnTo>
                <a:lnTo>
                  <a:pt x="391" y="212"/>
                </a:lnTo>
                <a:lnTo>
                  <a:pt x="396" y="215"/>
                </a:lnTo>
                <a:lnTo>
                  <a:pt x="401" y="216"/>
                </a:lnTo>
                <a:lnTo>
                  <a:pt x="408" y="217"/>
                </a:lnTo>
                <a:lnTo>
                  <a:pt x="413" y="216"/>
                </a:lnTo>
                <a:lnTo>
                  <a:pt x="418" y="215"/>
                </a:lnTo>
                <a:lnTo>
                  <a:pt x="423" y="212"/>
                </a:lnTo>
                <a:lnTo>
                  <a:pt x="428" y="208"/>
                </a:lnTo>
                <a:lnTo>
                  <a:pt x="430" y="205"/>
                </a:lnTo>
                <a:lnTo>
                  <a:pt x="433" y="199"/>
                </a:lnTo>
                <a:lnTo>
                  <a:pt x="435" y="194"/>
                </a:lnTo>
                <a:lnTo>
                  <a:pt x="435" y="188"/>
                </a:lnTo>
                <a:lnTo>
                  <a:pt x="435" y="183"/>
                </a:lnTo>
                <a:lnTo>
                  <a:pt x="433" y="177"/>
                </a:lnTo>
                <a:lnTo>
                  <a:pt x="430" y="172"/>
                </a:lnTo>
                <a:lnTo>
                  <a:pt x="428" y="168"/>
                </a:lnTo>
                <a:lnTo>
                  <a:pt x="423" y="164"/>
                </a:lnTo>
                <a:lnTo>
                  <a:pt x="418" y="162"/>
                </a:lnTo>
                <a:lnTo>
                  <a:pt x="413" y="161"/>
                </a:lnTo>
                <a:lnTo>
                  <a:pt x="408" y="161"/>
                </a:lnTo>
                <a:lnTo>
                  <a:pt x="401" y="161"/>
                </a:lnTo>
                <a:lnTo>
                  <a:pt x="396" y="162"/>
                </a:lnTo>
                <a:lnTo>
                  <a:pt x="391" y="164"/>
                </a:lnTo>
                <a:lnTo>
                  <a:pt x="388" y="168"/>
                </a:lnTo>
                <a:lnTo>
                  <a:pt x="384" y="172"/>
                </a:lnTo>
                <a:lnTo>
                  <a:pt x="381" y="177"/>
                </a:lnTo>
                <a:lnTo>
                  <a:pt x="379" y="183"/>
                </a:lnTo>
                <a:lnTo>
                  <a:pt x="379" y="188"/>
                </a:lnTo>
                <a:close/>
                <a:moveTo>
                  <a:pt x="0" y="0"/>
                </a:moveTo>
                <a:lnTo>
                  <a:pt x="379" y="188"/>
                </a:lnTo>
                <a:lnTo>
                  <a:pt x="0" y="3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6"/>
          <p:cNvSpPr/>
          <p:nvPr/>
        </p:nvSpPr>
        <p:spPr>
          <a:xfrm>
            <a:off x="2519362" y="4343400"/>
            <a:ext cx="44450" cy="46037"/>
          </a:xfrm>
          <a:custGeom>
            <a:rect b="b" l="l" r="r" t="t"/>
            <a:pathLst>
              <a:path extrusionOk="0" h="56" w="56">
                <a:moveTo>
                  <a:pt x="0" y="27"/>
                </a:moveTo>
                <a:lnTo>
                  <a:pt x="0" y="33"/>
                </a:lnTo>
                <a:lnTo>
                  <a:pt x="2" y="38"/>
                </a:lnTo>
                <a:lnTo>
                  <a:pt x="5" y="44"/>
                </a:lnTo>
                <a:lnTo>
                  <a:pt x="9" y="47"/>
                </a:lnTo>
                <a:lnTo>
                  <a:pt x="12" y="51"/>
                </a:lnTo>
                <a:lnTo>
                  <a:pt x="17" y="54"/>
                </a:lnTo>
                <a:lnTo>
                  <a:pt x="22" y="55"/>
                </a:lnTo>
                <a:lnTo>
                  <a:pt x="29" y="56"/>
                </a:lnTo>
                <a:lnTo>
                  <a:pt x="34" y="55"/>
                </a:lnTo>
                <a:lnTo>
                  <a:pt x="39" y="54"/>
                </a:lnTo>
                <a:lnTo>
                  <a:pt x="44" y="51"/>
                </a:lnTo>
                <a:lnTo>
                  <a:pt x="49" y="47"/>
                </a:lnTo>
                <a:lnTo>
                  <a:pt x="51" y="44"/>
                </a:lnTo>
                <a:lnTo>
                  <a:pt x="54" y="38"/>
                </a:lnTo>
                <a:lnTo>
                  <a:pt x="56" y="33"/>
                </a:lnTo>
                <a:lnTo>
                  <a:pt x="56" y="27"/>
                </a:lnTo>
                <a:lnTo>
                  <a:pt x="56" y="22"/>
                </a:lnTo>
                <a:lnTo>
                  <a:pt x="54" y="16"/>
                </a:lnTo>
                <a:lnTo>
                  <a:pt x="51" y="11"/>
                </a:lnTo>
                <a:lnTo>
                  <a:pt x="49" y="7"/>
                </a:lnTo>
                <a:lnTo>
                  <a:pt x="44" y="3"/>
                </a:lnTo>
                <a:lnTo>
                  <a:pt x="39" y="1"/>
                </a:lnTo>
                <a:lnTo>
                  <a:pt x="34" y="0"/>
                </a:lnTo>
                <a:lnTo>
                  <a:pt x="29" y="0"/>
                </a:lnTo>
                <a:lnTo>
                  <a:pt x="22" y="0"/>
                </a:lnTo>
                <a:lnTo>
                  <a:pt x="17" y="1"/>
                </a:lnTo>
                <a:lnTo>
                  <a:pt x="12" y="3"/>
                </a:lnTo>
                <a:lnTo>
                  <a:pt x="9" y="7"/>
                </a:lnTo>
                <a:lnTo>
                  <a:pt x="5" y="11"/>
                </a:lnTo>
                <a:lnTo>
                  <a:pt x="2" y="16"/>
                </a:lnTo>
                <a:lnTo>
                  <a:pt x="0" y="22"/>
                </a:lnTo>
                <a:lnTo>
                  <a:pt x="0" y="2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6"/>
          <p:cNvSpPr/>
          <p:nvPr/>
        </p:nvSpPr>
        <p:spPr>
          <a:xfrm>
            <a:off x="2219325" y="4216400"/>
            <a:ext cx="300037" cy="298450"/>
          </a:xfrm>
          <a:custGeom>
            <a:rect b="b" l="l" r="r" t="t"/>
            <a:pathLst>
              <a:path extrusionOk="0" h="377" w="379">
                <a:moveTo>
                  <a:pt x="0" y="0"/>
                </a:moveTo>
                <a:lnTo>
                  <a:pt x="379" y="188"/>
                </a:lnTo>
                <a:lnTo>
                  <a:pt x="0" y="37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36"/>
          <p:cNvCxnSpPr/>
          <p:nvPr/>
        </p:nvCxnSpPr>
        <p:spPr>
          <a:xfrm>
            <a:off x="2541587" y="3556000"/>
            <a:ext cx="11255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5" name="Google Shape;545;p36"/>
          <p:cNvCxnSpPr/>
          <p:nvPr/>
        </p:nvCxnSpPr>
        <p:spPr>
          <a:xfrm flipH="1">
            <a:off x="1738312" y="3556000"/>
            <a:ext cx="48101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6" name="Google Shape;546;p36"/>
          <p:cNvCxnSpPr/>
          <p:nvPr/>
        </p:nvCxnSpPr>
        <p:spPr>
          <a:xfrm flipH="1">
            <a:off x="1738312" y="4365625"/>
            <a:ext cx="48101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7" name="Google Shape;547;p36"/>
          <p:cNvCxnSpPr/>
          <p:nvPr/>
        </p:nvCxnSpPr>
        <p:spPr>
          <a:xfrm>
            <a:off x="2541587" y="4365625"/>
            <a:ext cx="3968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8" name="Google Shape;548;p36"/>
          <p:cNvSpPr/>
          <p:nvPr/>
        </p:nvSpPr>
        <p:spPr>
          <a:xfrm>
            <a:off x="2938462" y="3676650"/>
            <a:ext cx="722312" cy="688975"/>
          </a:xfrm>
          <a:custGeom>
            <a:rect b="b" l="l" r="r" t="t"/>
            <a:pathLst>
              <a:path extrusionOk="0" h="868" w="909">
                <a:moveTo>
                  <a:pt x="909" y="0"/>
                </a:moveTo>
                <a:lnTo>
                  <a:pt x="0" y="0"/>
                </a:lnTo>
                <a:lnTo>
                  <a:pt x="0" y="86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6"/>
          <p:cNvSpPr/>
          <p:nvPr/>
        </p:nvSpPr>
        <p:spPr>
          <a:xfrm>
            <a:off x="3409950" y="2568575"/>
            <a:ext cx="1450975" cy="868362"/>
          </a:xfrm>
          <a:custGeom>
            <a:rect b="b" l="l" r="r" t="t"/>
            <a:pathLst>
              <a:path extrusionOk="0" h="1094" w="1829">
                <a:moveTo>
                  <a:pt x="324" y="1094"/>
                </a:moveTo>
                <a:lnTo>
                  <a:pt x="0" y="1094"/>
                </a:lnTo>
                <a:lnTo>
                  <a:pt x="1829" y="0"/>
                </a:lnTo>
                <a:lnTo>
                  <a:pt x="152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6"/>
          <p:cNvSpPr/>
          <p:nvPr/>
        </p:nvSpPr>
        <p:spPr>
          <a:xfrm>
            <a:off x="3419475" y="2687637"/>
            <a:ext cx="1452562" cy="868362"/>
          </a:xfrm>
          <a:custGeom>
            <a:rect b="b" l="l" r="r" t="t"/>
            <a:pathLst>
              <a:path extrusionOk="0" h="1094" w="1828">
                <a:moveTo>
                  <a:pt x="1665" y="1094"/>
                </a:moveTo>
                <a:lnTo>
                  <a:pt x="1828" y="1094"/>
                </a:lnTo>
                <a:lnTo>
                  <a:pt x="0" y="0"/>
                </a:lnTo>
                <a:lnTo>
                  <a:pt x="30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6"/>
          <p:cNvSpPr/>
          <p:nvPr/>
        </p:nvSpPr>
        <p:spPr>
          <a:xfrm>
            <a:off x="3059112" y="2447925"/>
            <a:ext cx="1801812" cy="3595687"/>
          </a:xfrm>
          <a:custGeom>
            <a:rect b="b" l="l" r="r" t="t"/>
            <a:pathLst>
              <a:path extrusionOk="0" h="4529" w="2270">
                <a:moveTo>
                  <a:pt x="690" y="0"/>
                </a:moveTo>
                <a:lnTo>
                  <a:pt x="0" y="0"/>
                </a:lnTo>
                <a:lnTo>
                  <a:pt x="0" y="4529"/>
                </a:lnTo>
                <a:lnTo>
                  <a:pt x="2270" y="4529"/>
                </a:lnTo>
                <a:lnTo>
                  <a:pt x="2270" y="3925"/>
                </a:lnTo>
                <a:lnTo>
                  <a:pt x="2094" y="392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6"/>
          <p:cNvSpPr/>
          <p:nvPr/>
        </p:nvSpPr>
        <p:spPr>
          <a:xfrm>
            <a:off x="3821112" y="5324475"/>
            <a:ext cx="600075" cy="479425"/>
          </a:xfrm>
          <a:custGeom>
            <a:rect b="b" l="l" r="r" t="t"/>
            <a:pathLst>
              <a:path extrusionOk="0" h="603" w="757">
                <a:moveTo>
                  <a:pt x="0" y="0"/>
                </a:moveTo>
                <a:lnTo>
                  <a:pt x="0" y="603"/>
                </a:lnTo>
                <a:lnTo>
                  <a:pt x="454" y="603"/>
                </a:lnTo>
                <a:lnTo>
                  <a:pt x="469" y="603"/>
                </a:lnTo>
                <a:lnTo>
                  <a:pt x="484" y="602"/>
                </a:lnTo>
                <a:lnTo>
                  <a:pt x="499" y="601"/>
                </a:lnTo>
                <a:lnTo>
                  <a:pt x="514" y="598"/>
                </a:lnTo>
                <a:lnTo>
                  <a:pt x="529" y="594"/>
                </a:lnTo>
                <a:lnTo>
                  <a:pt x="543" y="591"/>
                </a:lnTo>
                <a:lnTo>
                  <a:pt x="558" y="586"/>
                </a:lnTo>
                <a:lnTo>
                  <a:pt x="571" y="581"/>
                </a:lnTo>
                <a:lnTo>
                  <a:pt x="584" y="574"/>
                </a:lnTo>
                <a:lnTo>
                  <a:pt x="598" y="567"/>
                </a:lnTo>
                <a:lnTo>
                  <a:pt x="611" y="560"/>
                </a:lnTo>
                <a:lnTo>
                  <a:pt x="622" y="552"/>
                </a:lnTo>
                <a:lnTo>
                  <a:pt x="635" y="544"/>
                </a:lnTo>
                <a:lnTo>
                  <a:pt x="646" y="535"/>
                </a:lnTo>
                <a:lnTo>
                  <a:pt x="657" y="525"/>
                </a:lnTo>
                <a:lnTo>
                  <a:pt x="667" y="515"/>
                </a:lnTo>
                <a:lnTo>
                  <a:pt x="677" y="505"/>
                </a:lnTo>
                <a:lnTo>
                  <a:pt x="687" y="494"/>
                </a:lnTo>
                <a:lnTo>
                  <a:pt x="696" y="482"/>
                </a:lnTo>
                <a:lnTo>
                  <a:pt x="704" y="471"/>
                </a:lnTo>
                <a:lnTo>
                  <a:pt x="713" y="459"/>
                </a:lnTo>
                <a:lnTo>
                  <a:pt x="719" y="446"/>
                </a:lnTo>
                <a:lnTo>
                  <a:pt x="726" y="432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3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6"/>
                </a:lnTo>
                <a:lnTo>
                  <a:pt x="754" y="271"/>
                </a:lnTo>
                <a:lnTo>
                  <a:pt x="753" y="256"/>
                </a:lnTo>
                <a:lnTo>
                  <a:pt x="750" y="241"/>
                </a:lnTo>
                <a:lnTo>
                  <a:pt x="747" y="226"/>
                </a:lnTo>
                <a:lnTo>
                  <a:pt x="743" y="212"/>
                </a:lnTo>
                <a:lnTo>
                  <a:pt x="738" y="198"/>
                </a:lnTo>
                <a:lnTo>
                  <a:pt x="733" y="185"/>
                </a:lnTo>
                <a:lnTo>
                  <a:pt x="726" y="171"/>
                </a:lnTo>
                <a:lnTo>
                  <a:pt x="719" y="158"/>
                </a:lnTo>
                <a:lnTo>
                  <a:pt x="713" y="146"/>
                </a:lnTo>
                <a:lnTo>
                  <a:pt x="704" y="133"/>
                </a:lnTo>
                <a:lnTo>
                  <a:pt x="696" y="121"/>
                </a:lnTo>
                <a:lnTo>
                  <a:pt x="687" y="109"/>
                </a:lnTo>
                <a:lnTo>
                  <a:pt x="677" y="99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0"/>
                </a:lnTo>
                <a:lnTo>
                  <a:pt x="622" y="51"/>
                </a:lnTo>
                <a:lnTo>
                  <a:pt x="611" y="44"/>
                </a:lnTo>
                <a:lnTo>
                  <a:pt x="597" y="36"/>
                </a:lnTo>
                <a:lnTo>
                  <a:pt x="584" y="30"/>
                </a:lnTo>
                <a:lnTo>
                  <a:pt x="571" y="24"/>
                </a:lnTo>
                <a:lnTo>
                  <a:pt x="557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6"/>
                </a:lnTo>
                <a:lnTo>
                  <a:pt x="499" y="4"/>
                </a:lnTo>
                <a:lnTo>
                  <a:pt x="484" y="1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6"/>
          <p:cNvSpPr/>
          <p:nvPr/>
        </p:nvSpPr>
        <p:spPr>
          <a:xfrm>
            <a:off x="3821112" y="5324475"/>
            <a:ext cx="600075" cy="479425"/>
          </a:xfrm>
          <a:custGeom>
            <a:rect b="b" l="l" r="r" t="t"/>
            <a:pathLst>
              <a:path extrusionOk="0" h="603" w="757">
                <a:moveTo>
                  <a:pt x="0" y="0"/>
                </a:moveTo>
                <a:lnTo>
                  <a:pt x="0" y="603"/>
                </a:lnTo>
                <a:lnTo>
                  <a:pt x="454" y="603"/>
                </a:lnTo>
                <a:lnTo>
                  <a:pt x="469" y="603"/>
                </a:lnTo>
                <a:lnTo>
                  <a:pt x="484" y="602"/>
                </a:lnTo>
                <a:lnTo>
                  <a:pt x="499" y="601"/>
                </a:lnTo>
                <a:lnTo>
                  <a:pt x="514" y="598"/>
                </a:lnTo>
                <a:lnTo>
                  <a:pt x="529" y="594"/>
                </a:lnTo>
                <a:lnTo>
                  <a:pt x="543" y="591"/>
                </a:lnTo>
                <a:lnTo>
                  <a:pt x="558" y="586"/>
                </a:lnTo>
                <a:lnTo>
                  <a:pt x="571" y="581"/>
                </a:lnTo>
                <a:lnTo>
                  <a:pt x="584" y="574"/>
                </a:lnTo>
                <a:lnTo>
                  <a:pt x="598" y="567"/>
                </a:lnTo>
                <a:lnTo>
                  <a:pt x="611" y="560"/>
                </a:lnTo>
                <a:lnTo>
                  <a:pt x="622" y="552"/>
                </a:lnTo>
                <a:lnTo>
                  <a:pt x="635" y="544"/>
                </a:lnTo>
                <a:lnTo>
                  <a:pt x="646" y="535"/>
                </a:lnTo>
                <a:lnTo>
                  <a:pt x="657" y="525"/>
                </a:lnTo>
                <a:lnTo>
                  <a:pt x="667" y="515"/>
                </a:lnTo>
                <a:lnTo>
                  <a:pt x="677" y="505"/>
                </a:lnTo>
                <a:lnTo>
                  <a:pt x="687" y="494"/>
                </a:lnTo>
                <a:lnTo>
                  <a:pt x="696" y="482"/>
                </a:lnTo>
                <a:lnTo>
                  <a:pt x="704" y="471"/>
                </a:lnTo>
                <a:lnTo>
                  <a:pt x="713" y="459"/>
                </a:lnTo>
                <a:lnTo>
                  <a:pt x="719" y="446"/>
                </a:lnTo>
                <a:lnTo>
                  <a:pt x="726" y="432"/>
                </a:lnTo>
                <a:lnTo>
                  <a:pt x="733" y="420"/>
                </a:lnTo>
                <a:lnTo>
                  <a:pt x="738" y="406"/>
                </a:lnTo>
                <a:lnTo>
                  <a:pt x="743" y="392"/>
                </a:lnTo>
                <a:lnTo>
                  <a:pt x="747" y="377"/>
                </a:lnTo>
                <a:lnTo>
                  <a:pt x="750" y="363"/>
                </a:lnTo>
                <a:lnTo>
                  <a:pt x="753" y="348"/>
                </a:lnTo>
                <a:lnTo>
                  <a:pt x="754" y="333"/>
                </a:lnTo>
                <a:lnTo>
                  <a:pt x="755" y="318"/>
                </a:lnTo>
                <a:lnTo>
                  <a:pt x="757" y="302"/>
                </a:lnTo>
                <a:lnTo>
                  <a:pt x="755" y="286"/>
                </a:lnTo>
                <a:lnTo>
                  <a:pt x="754" y="271"/>
                </a:lnTo>
                <a:lnTo>
                  <a:pt x="753" y="256"/>
                </a:lnTo>
                <a:lnTo>
                  <a:pt x="750" y="241"/>
                </a:lnTo>
                <a:lnTo>
                  <a:pt x="747" y="226"/>
                </a:lnTo>
                <a:lnTo>
                  <a:pt x="743" y="212"/>
                </a:lnTo>
                <a:lnTo>
                  <a:pt x="738" y="198"/>
                </a:lnTo>
                <a:lnTo>
                  <a:pt x="733" y="185"/>
                </a:lnTo>
                <a:lnTo>
                  <a:pt x="726" y="171"/>
                </a:lnTo>
                <a:lnTo>
                  <a:pt x="719" y="158"/>
                </a:lnTo>
                <a:lnTo>
                  <a:pt x="713" y="146"/>
                </a:lnTo>
                <a:lnTo>
                  <a:pt x="704" y="133"/>
                </a:lnTo>
                <a:lnTo>
                  <a:pt x="696" y="121"/>
                </a:lnTo>
                <a:lnTo>
                  <a:pt x="687" y="109"/>
                </a:lnTo>
                <a:lnTo>
                  <a:pt x="677" y="99"/>
                </a:lnTo>
                <a:lnTo>
                  <a:pt x="667" y="88"/>
                </a:lnTo>
                <a:lnTo>
                  <a:pt x="657" y="78"/>
                </a:lnTo>
                <a:lnTo>
                  <a:pt x="646" y="69"/>
                </a:lnTo>
                <a:lnTo>
                  <a:pt x="635" y="60"/>
                </a:lnTo>
                <a:lnTo>
                  <a:pt x="622" y="51"/>
                </a:lnTo>
                <a:lnTo>
                  <a:pt x="611" y="44"/>
                </a:lnTo>
                <a:lnTo>
                  <a:pt x="597" y="36"/>
                </a:lnTo>
                <a:lnTo>
                  <a:pt x="584" y="30"/>
                </a:lnTo>
                <a:lnTo>
                  <a:pt x="571" y="24"/>
                </a:lnTo>
                <a:lnTo>
                  <a:pt x="557" y="19"/>
                </a:lnTo>
                <a:lnTo>
                  <a:pt x="543" y="14"/>
                </a:lnTo>
                <a:lnTo>
                  <a:pt x="529" y="10"/>
                </a:lnTo>
                <a:lnTo>
                  <a:pt x="514" y="6"/>
                </a:lnTo>
                <a:lnTo>
                  <a:pt x="499" y="4"/>
                </a:lnTo>
                <a:lnTo>
                  <a:pt x="484" y="1"/>
                </a:lnTo>
                <a:lnTo>
                  <a:pt x="469" y="0"/>
                </a:lnTo>
                <a:lnTo>
                  <a:pt x="454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4" name="Google Shape;554;p36"/>
          <p:cNvCxnSpPr/>
          <p:nvPr/>
        </p:nvCxnSpPr>
        <p:spPr>
          <a:xfrm flipH="1">
            <a:off x="3648075" y="5443537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5" name="Google Shape;555;p36"/>
          <p:cNvCxnSpPr/>
          <p:nvPr/>
        </p:nvCxnSpPr>
        <p:spPr>
          <a:xfrm flipH="1">
            <a:off x="3640137" y="5683250"/>
            <a:ext cx="1809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6" name="Google Shape;556;p36"/>
          <p:cNvCxnSpPr/>
          <p:nvPr/>
        </p:nvCxnSpPr>
        <p:spPr>
          <a:xfrm flipH="1">
            <a:off x="3648075" y="5564187"/>
            <a:ext cx="1730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7" name="Google Shape;557;p36"/>
          <p:cNvSpPr/>
          <p:nvPr/>
        </p:nvSpPr>
        <p:spPr>
          <a:xfrm>
            <a:off x="4429125" y="5514975"/>
            <a:ext cx="88900" cy="90487"/>
          </a:xfrm>
          <a:custGeom>
            <a:rect b="b" l="l" r="r" t="t"/>
            <a:pathLst>
              <a:path extrusionOk="0" h="114" w="113">
                <a:moveTo>
                  <a:pt x="113" y="56"/>
                </a:moveTo>
                <a:lnTo>
                  <a:pt x="113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5" y="7"/>
                </a:lnTo>
                <a:lnTo>
                  <a:pt x="80" y="5"/>
                </a:lnTo>
                <a:lnTo>
                  <a:pt x="75" y="2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2" y="1"/>
                </a:lnTo>
                <a:lnTo>
                  <a:pt x="46" y="1"/>
                </a:lnTo>
                <a:lnTo>
                  <a:pt x="41" y="2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0" y="14"/>
                </a:lnTo>
                <a:lnTo>
                  <a:pt x="17" y="18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6"/>
                </a:lnTo>
                <a:lnTo>
                  <a:pt x="0" y="63"/>
                </a:lnTo>
                <a:lnTo>
                  <a:pt x="2" y="68"/>
                </a:lnTo>
                <a:lnTo>
                  <a:pt x="3" y="74"/>
                </a:lnTo>
                <a:lnTo>
                  <a:pt x="5" y="79"/>
                </a:lnTo>
                <a:lnTo>
                  <a:pt x="7" y="84"/>
                </a:lnTo>
                <a:lnTo>
                  <a:pt x="10" y="89"/>
                </a:lnTo>
                <a:lnTo>
                  <a:pt x="13" y="93"/>
                </a:lnTo>
                <a:lnTo>
                  <a:pt x="17" y="97"/>
                </a:lnTo>
                <a:lnTo>
                  <a:pt x="20" y="100"/>
                </a:lnTo>
                <a:lnTo>
                  <a:pt x="26" y="104"/>
                </a:lnTo>
                <a:lnTo>
                  <a:pt x="31" y="107"/>
                </a:lnTo>
                <a:lnTo>
                  <a:pt x="36" y="109"/>
                </a:lnTo>
                <a:lnTo>
                  <a:pt x="41" y="111"/>
                </a:lnTo>
                <a:lnTo>
                  <a:pt x="46" y="113"/>
                </a:lnTo>
                <a:lnTo>
                  <a:pt x="52" y="113"/>
                </a:lnTo>
                <a:lnTo>
                  <a:pt x="57" y="114"/>
                </a:lnTo>
                <a:lnTo>
                  <a:pt x="63" y="113"/>
                </a:lnTo>
                <a:lnTo>
                  <a:pt x="68" y="113"/>
                </a:lnTo>
                <a:lnTo>
                  <a:pt x="75" y="111"/>
                </a:lnTo>
                <a:lnTo>
                  <a:pt x="80" y="109"/>
                </a:lnTo>
                <a:lnTo>
                  <a:pt x="85" y="107"/>
                </a:lnTo>
                <a:lnTo>
                  <a:pt x="88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5" y="89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6"/>
          <p:cNvSpPr/>
          <p:nvPr/>
        </p:nvSpPr>
        <p:spPr>
          <a:xfrm>
            <a:off x="4429125" y="5514975"/>
            <a:ext cx="88900" cy="90487"/>
          </a:xfrm>
          <a:custGeom>
            <a:rect b="b" l="l" r="r" t="t"/>
            <a:pathLst>
              <a:path extrusionOk="0" h="114" w="113">
                <a:moveTo>
                  <a:pt x="113" y="56"/>
                </a:moveTo>
                <a:lnTo>
                  <a:pt x="113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5" y="7"/>
                </a:lnTo>
                <a:lnTo>
                  <a:pt x="80" y="5"/>
                </a:lnTo>
                <a:lnTo>
                  <a:pt x="75" y="2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2" y="1"/>
                </a:lnTo>
                <a:lnTo>
                  <a:pt x="46" y="1"/>
                </a:lnTo>
                <a:lnTo>
                  <a:pt x="41" y="2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0" y="14"/>
                </a:lnTo>
                <a:lnTo>
                  <a:pt x="17" y="18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6"/>
                </a:lnTo>
                <a:lnTo>
                  <a:pt x="0" y="63"/>
                </a:lnTo>
                <a:lnTo>
                  <a:pt x="2" y="68"/>
                </a:lnTo>
                <a:lnTo>
                  <a:pt x="3" y="74"/>
                </a:lnTo>
                <a:lnTo>
                  <a:pt x="5" y="79"/>
                </a:lnTo>
                <a:lnTo>
                  <a:pt x="7" y="84"/>
                </a:lnTo>
                <a:lnTo>
                  <a:pt x="10" y="89"/>
                </a:lnTo>
                <a:lnTo>
                  <a:pt x="13" y="93"/>
                </a:lnTo>
                <a:lnTo>
                  <a:pt x="17" y="97"/>
                </a:lnTo>
                <a:lnTo>
                  <a:pt x="20" y="100"/>
                </a:lnTo>
                <a:lnTo>
                  <a:pt x="26" y="104"/>
                </a:lnTo>
                <a:lnTo>
                  <a:pt x="31" y="107"/>
                </a:lnTo>
                <a:lnTo>
                  <a:pt x="36" y="109"/>
                </a:lnTo>
                <a:lnTo>
                  <a:pt x="41" y="111"/>
                </a:lnTo>
                <a:lnTo>
                  <a:pt x="46" y="113"/>
                </a:lnTo>
                <a:lnTo>
                  <a:pt x="52" y="113"/>
                </a:lnTo>
                <a:lnTo>
                  <a:pt x="57" y="114"/>
                </a:lnTo>
                <a:lnTo>
                  <a:pt x="63" y="113"/>
                </a:lnTo>
                <a:lnTo>
                  <a:pt x="68" y="113"/>
                </a:lnTo>
                <a:lnTo>
                  <a:pt x="75" y="111"/>
                </a:lnTo>
                <a:lnTo>
                  <a:pt x="80" y="109"/>
                </a:lnTo>
                <a:lnTo>
                  <a:pt x="85" y="107"/>
                </a:lnTo>
                <a:lnTo>
                  <a:pt x="88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5" y="89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9" name="Google Shape;559;p36"/>
          <p:cNvCxnSpPr/>
          <p:nvPr/>
        </p:nvCxnSpPr>
        <p:spPr>
          <a:xfrm>
            <a:off x="4518025" y="5562600"/>
            <a:ext cx="2032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0" name="Google Shape;560;p36"/>
          <p:cNvSpPr/>
          <p:nvPr/>
        </p:nvSpPr>
        <p:spPr>
          <a:xfrm>
            <a:off x="3419475" y="3556000"/>
            <a:ext cx="1441450" cy="928687"/>
          </a:xfrm>
          <a:custGeom>
            <a:rect b="b" l="l" r="r" t="t"/>
            <a:pathLst>
              <a:path extrusionOk="0" h="1171" w="1816">
                <a:moveTo>
                  <a:pt x="1816" y="0"/>
                </a:moveTo>
                <a:lnTo>
                  <a:pt x="0" y="1171"/>
                </a:lnTo>
                <a:lnTo>
                  <a:pt x="311" y="117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" name="Google Shape;561;p36"/>
          <p:cNvCxnSpPr/>
          <p:nvPr/>
        </p:nvCxnSpPr>
        <p:spPr>
          <a:xfrm flipH="1">
            <a:off x="3360737" y="4605337"/>
            <a:ext cx="3095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2" name="Google Shape;562;p36"/>
          <p:cNvCxnSpPr/>
          <p:nvPr/>
        </p:nvCxnSpPr>
        <p:spPr>
          <a:xfrm flipH="1">
            <a:off x="2938462" y="4605337"/>
            <a:ext cx="4222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3" name="Google Shape;563;p36"/>
          <p:cNvCxnSpPr/>
          <p:nvPr/>
        </p:nvCxnSpPr>
        <p:spPr>
          <a:xfrm>
            <a:off x="2938462" y="4365625"/>
            <a:ext cx="1587" cy="2397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4" name="Google Shape;564;p36"/>
          <p:cNvSpPr/>
          <p:nvPr/>
        </p:nvSpPr>
        <p:spPr>
          <a:xfrm>
            <a:off x="3419475" y="4724400"/>
            <a:ext cx="1441450" cy="839787"/>
          </a:xfrm>
          <a:custGeom>
            <a:rect b="b" l="l" r="r" t="t"/>
            <a:pathLst>
              <a:path extrusionOk="0" h="1057" w="1816">
                <a:moveTo>
                  <a:pt x="303" y="0"/>
                </a:moveTo>
                <a:lnTo>
                  <a:pt x="0" y="0"/>
                </a:lnTo>
                <a:lnTo>
                  <a:pt x="1816" y="10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6"/>
          <p:cNvSpPr/>
          <p:nvPr/>
        </p:nvSpPr>
        <p:spPr>
          <a:xfrm>
            <a:off x="3430587" y="4603750"/>
            <a:ext cx="1430337" cy="839787"/>
          </a:xfrm>
          <a:custGeom>
            <a:rect b="b" l="l" r="r" t="t"/>
            <a:pathLst>
              <a:path extrusionOk="0" h="1058" w="1804">
                <a:moveTo>
                  <a:pt x="291" y="1058"/>
                </a:moveTo>
                <a:lnTo>
                  <a:pt x="0" y="1058"/>
                </a:lnTo>
                <a:lnTo>
                  <a:pt x="1804" y="1"/>
                </a:lnTo>
                <a:lnTo>
                  <a:pt x="165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6"/>
          <p:cNvSpPr/>
          <p:nvPr/>
        </p:nvSpPr>
        <p:spPr>
          <a:xfrm>
            <a:off x="3300412" y="3556000"/>
            <a:ext cx="360362" cy="2008187"/>
          </a:xfrm>
          <a:custGeom>
            <a:rect b="b" l="l" r="r" t="t"/>
            <a:pathLst>
              <a:path extrusionOk="0" h="2529" w="454">
                <a:moveTo>
                  <a:pt x="454" y="2529"/>
                </a:moveTo>
                <a:lnTo>
                  <a:pt x="0" y="252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7" name="Google Shape;567;p36"/>
          <p:cNvCxnSpPr/>
          <p:nvPr/>
        </p:nvCxnSpPr>
        <p:spPr>
          <a:xfrm flipH="1">
            <a:off x="1978025" y="5683250"/>
            <a:ext cx="168275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8" name="Google Shape;568;p36"/>
          <p:cNvCxnSpPr/>
          <p:nvPr/>
        </p:nvCxnSpPr>
        <p:spPr>
          <a:xfrm>
            <a:off x="4860925" y="3556000"/>
            <a:ext cx="9620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9" name="Google Shape;569;p36"/>
          <p:cNvCxnSpPr/>
          <p:nvPr/>
        </p:nvCxnSpPr>
        <p:spPr>
          <a:xfrm>
            <a:off x="4860925" y="4605337"/>
            <a:ext cx="9620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0" name="Google Shape;570;p36"/>
          <p:cNvSpPr/>
          <p:nvPr/>
        </p:nvSpPr>
        <p:spPr>
          <a:xfrm>
            <a:off x="5583237" y="3678237"/>
            <a:ext cx="1441450" cy="687387"/>
          </a:xfrm>
          <a:custGeom>
            <a:rect b="b" l="l" r="r" t="t"/>
            <a:pathLst>
              <a:path extrusionOk="0" h="867" w="1816">
                <a:moveTo>
                  <a:pt x="1513" y="0"/>
                </a:moveTo>
                <a:lnTo>
                  <a:pt x="1816" y="0"/>
                </a:lnTo>
                <a:lnTo>
                  <a:pt x="0" y="867"/>
                </a:lnTo>
                <a:lnTo>
                  <a:pt x="311" y="86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1" name="Google Shape;571;p36"/>
          <p:cNvCxnSpPr/>
          <p:nvPr/>
        </p:nvCxnSpPr>
        <p:spPr>
          <a:xfrm flipH="1">
            <a:off x="5592762" y="3797300"/>
            <a:ext cx="23018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2" name="Google Shape;572;p36"/>
          <p:cNvSpPr/>
          <p:nvPr/>
        </p:nvSpPr>
        <p:spPr>
          <a:xfrm>
            <a:off x="5592762" y="3797300"/>
            <a:ext cx="1431925" cy="687387"/>
          </a:xfrm>
          <a:custGeom>
            <a:rect b="b" l="l" r="r" t="t"/>
            <a:pathLst>
              <a:path extrusionOk="0" h="867" w="1804">
                <a:moveTo>
                  <a:pt x="0" y="0"/>
                </a:moveTo>
                <a:lnTo>
                  <a:pt x="1804" y="867"/>
                </a:lnTo>
                <a:lnTo>
                  <a:pt x="1652" y="86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6"/>
          <p:cNvSpPr/>
          <p:nvPr/>
        </p:nvSpPr>
        <p:spPr>
          <a:xfrm>
            <a:off x="3300412" y="4125912"/>
            <a:ext cx="2530475" cy="358775"/>
          </a:xfrm>
          <a:custGeom>
            <a:rect b="b" l="l" r="r" t="t"/>
            <a:pathLst>
              <a:path extrusionOk="0" h="452" w="3187">
                <a:moveTo>
                  <a:pt x="0" y="0"/>
                </a:moveTo>
                <a:lnTo>
                  <a:pt x="2573" y="0"/>
                </a:lnTo>
                <a:lnTo>
                  <a:pt x="2573" y="452"/>
                </a:lnTo>
                <a:lnTo>
                  <a:pt x="3187" y="45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4" name="Google Shape;574;p36"/>
          <p:cNvCxnSpPr/>
          <p:nvPr/>
        </p:nvCxnSpPr>
        <p:spPr>
          <a:xfrm>
            <a:off x="7024687" y="3678237"/>
            <a:ext cx="4794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5" name="Google Shape;575;p36"/>
          <p:cNvCxnSpPr/>
          <p:nvPr/>
        </p:nvCxnSpPr>
        <p:spPr>
          <a:xfrm>
            <a:off x="7024687" y="4484687"/>
            <a:ext cx="4794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6" name="Google Shape;576;p36"/>
          <p:cNvSpPr txBox="1"/>
          <p:nvPr/>
        </p:nvSpPr>
        <p:spPr>
          <a:xfrm>
            <a:off x="1978025" y="2209800"/>
            <a:ext cx="5286375" cy="4073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6"/>
          <p:cNvSpPr/>
          <p:nvPr/>
        </p:nvSpPr>
        <p:spPr>
          <a:xfrm>
            <a:off x="3375025" y="3646487"/>
            <a:ext cx="90487" cy="90487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5"/>
                </a:lnTo>
                <a:lnTo>
                  <a:pt x="111" y="40"/>
                </a:lnTo>
                <a:lnTo>
                  <a:pt x="109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4" y="8"/>
                </a:lnTo>
                <a:lnTo>
                  <a:pt x="79" y="5"/>
                </a:lnTo>
                <a:lnTo>
                  <a:pt x="73" y="3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0" y="1"/>
                </a:lnTo>
                <a:lnTo>
                  <a:pt x="45" y="1"/>
                </a:lnTo>
                <a:lnTo>
                  <a:pt x="40" y="3"/>
                </a:lnTo>
                <a:lnTo>
                  <a:pt x="34" y="5"/>
                </a:lnTo>
                <a:lnTo>
                  <a:pt x="30" y="8"/>
                </a:lnTo>
                <a:lnTo>
                  <a:pt x="25" y="10"/>
                </a:lnTo>
                <a:lnTo>
                  <a:pt x="20" y="14"/>
                </a:lnTo>
                <a:lnTo>
                  <a:pt x="16" y="18"/>
                </a:lnTo>
                <a:lnTo>
                  <a:pt x="13" y="21"/>
                </a:lnTo>
                <a:lnTo>
                  <a:pt x="10" y="25"/>
                </a:lnTo>
                <a:lnTo>
                  <a:pt x="6" y="30"/>
                </a:lnTo>
                <a:lnTo>
                  <a:pt x="4" y="35"/>
                </a:lnTo>
                <a:lnTo>
                  <a:pt x="3" y="40"/>
                </a:lnTo>
                <a:lnTo>
                  <a:pt x="1" y="45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1" y="68"/>
                </a:lnTo>
                <a:lnTo>
                  <a:pt x="3" y="74"/>
                </a:lnTo>
                <a:lnTo>
                  <a:pt x="4" y="79"/>
                </a:lnTo>
                <a:lnTo>
                  <a:pt x="6" y="84"/>
                </a:lnTo>
                <a:lnTo>
                  <a:pt x="10" y="89"/>
                </a:lnTo>
                <a:lnTo>
                  <a:pt x="13" y="93"/>
                </a:lnTo>
                <a:lnTo>
                  <a:pt x="16" y="97"/>
                </a:lnTo>
                <a:lnTo>
                  <a:pt x="20" y="101"/>
                </a:lnTo>
                <a:lnTo>
                  <a:pt x="25" y="104"/>
                </a:lnTo>
                <a:lnTo>
                  <a:pt x="30" y="107"/>
                </a:lnTo>
                <a:lnTo>
                  <a:pt x="34" y="109"/>
                </a:lnTo>
                <a:lnTo>
                  <a:pt x="40" y="111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79" y="109"/>
                </a:lnTo>
                <a:lnTo>
                  <a:pt x="84" y="107"/>
                </a:lnTo>
                <a:lnTo>
                  <a:pt x="88" y="104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89"/>
                </a:lnTo>
                <a:lnTo>
                  <a:pt x="107" y="84"/>
                </a:lnTo>
                <a:lnTo>
                  <a:pt x="109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6"/>
          <p:cNvSpPr/>
          <p:nvPr/>
        </p:nvSpPr>
        <p:spPr>
          <a:xfrm>
            <a:off x="3375025" y="3646487"/>
            <a:ext cx="90487" cy="90487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5"/>
                </a:lnTo>
                <a:lnTo>
                  <a:pt x="111" y="40"/>
                </a:lnTo>
                <a:lnTo>
                  <a:pt x="109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8"/>
                </a:lnTo>
                <a:lnTo>
                  <a:pt x="93" y="14"/>
                </a:lnTo>
                <a:lnTo>
                  <a:pt x="88" y="10"/>
                </a:lnTo>
                <a:lnTo>
                  <a:pt x="84" y="8"/>
                </a:lnTo>
                <a:lnTo>
                  <a:pt x="79" y="5"/>
                </a:lnTo>
                <a:lnTo>
                  <a:pt x="73" y="3"/>
                </a:lnTo>
                <a:lnTo>
                  <a:pt x="68" y="1"/>
                </a:lnTo>
                <a:lnTo>
                  <a:pt x="63" y="1"/>
                </a:lnTo>
                <a:lnTo>
                  <a:pt x="57" y="0"/>
                </a:lnTo>
                <a:lnTo>
                  <a:pt x="50" y="1"/>
                </a:lnTo>
                <a:lnTo>
                  <a:pt x="45" y="1"/>
                </a:lnTo>
                <a:lnTo>
                  <a:pt x="40" y="3"/>
                </a:lnTo>
                <a:lnTo>
                  <a:pt x="34" y="5"/>
                </a:lnTo>
                <a:lnTo>
                  <a:pt x="30" y="8"/>
                </a:lnTo>
                <a:lnTo>
                  <a:pt x="25" y="10"/>
                </a:lnTo>
                <a:lnTo>
                  <a:pt x="20" y="14"/>
                </a:lnTo>
                <a:lnTo>
                  <a:pt x="16" y="18"/>
                </a:lnTo>
                <a:lnTo>
                  <a:pt x="13" y="21"/>
                </a:lnTo>
                <a:lnTo>
                  <a:pt x="10" y="25"/>
                </a:lnTo>
                <a:lnTo>
                  <a:pt x="6" y="30"/>
                </a:lnTo>
                <a:lnTo>
                  <a:pt x="4" y="35"/>
                </a:lnTo>
                <a:lnTo>
                  <a:pt x="3" y="40"/>
                </a:lnTo>
                <a:lnTo>
                  <a:pt x="1" y="45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1" y="68"/>
                </a:lnTo>
                <a:lnTo>
                  <a:pt x="3" y="74"/>
                </a:lnTo>
                <a:lnTo>
                  <a:pt x="4" y="79"/>
                </a:lnTo>
                <a:lnTo>
                  <a:pt x="6" y="84"/>
                </a:lnTo>
                <a:lnTo>
                  <a:pt x="10" y="89"/>
                </a:lnTo>
                <a:lnTo>
                  <a:pt x="13" y="93"/>
                </a:lnTo>
                <a:lnTo>
                  <a:pt x="16" y="97"/>
                </a:lnTo>
                <a:lnTo>
                  <a:pt x="20" y="101"/>
                </a:lnTo>
                <a:lnTo>
                  <a:pt x="25" y="104"/>
                </a:lnTo>
                <a:lnTo>
                  <a:pt x="30" y="107"/>
                </a:lnTo>
                <a:lnTo>
                  <a:pt x="34" y="109"/>
                </a:lnTo>
                <a:lnTo>
                  <a:pt x="40" y="111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79" y="109"/>
                </a:lnTo>
                <a:lnTo>
                  <a:pt x="84" y="107"/>
                </a:lnTo>
                <a:lnTo>
                  <a:pt x="88" y="104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89"/>
                </a:lnTo>
                <a:lnTo>
                  <a:pt x="107" y="84"/>
                </a:lnTo>
                <a:lnTo>
                  <a:pt x="109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6"/>
          <p:cNvSpPr/>
          <p:nvPr/>
        </p:nvSpPr>
        <p:spPr>
          <a:xfrm>
            <a:off x="3255962" y="3527425"/>
            <a:ext cx="88900" cy="88900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6"/>
                </a:lnTo>
                <a:lnTo>
                  <a:pt x="111" y="40"/>
                </a:lnTo>
                <a:lnTo>
                  <a:pt x="108" y="35"/>
                </a:lnTo>
                <a:lnTo>
                  <a:pt x="106" y="30"/>
                </a:lnTo>
                <a:lnTo>
                  <a:pt x="103" y="25"/>
                </a:lnTo>
                <a:lnTo>
                  <a:pt x="100" y="22"/>
                </a:lnTo>
                <a:lnTo>
                  <a:pt x="97" y="17"/>
                </a:lnTo>
                <a:lnTo>
                  <a:pt x="92" y="13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2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2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4" y="10"/>
                </a:lnTo>
                <a:lnTo>
                  <a:pt x="20" y="13"/>
                </a:lnTo>
                <a:lnTo>
                  <a:pt x="17" y="17"/>
                </a:lnTo>
                <a:lnTo>
                  <a:pt x="13" y="22"/>
                </a:lnTo>
                <a:lnTo>
                  <a:pt x="9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0" y="46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0" y="68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9" y="88"/>
                </a:lnTo>
                <a:lnTo>
                  <a:pt x="13" y="93"/>
                </a:lnTo>
                <a:lnTo>
                  <a:pt x="17" y="97"/>
                </a:lnTo>
                <a:lnTo>
                  <a:pt x="20" y="101"/>
                </a:lnTo>
                <a:lnTo>
                  <a:pt x="24" y="105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2" y="113"/>
                </a:lnTo>
                <a:lnTo>
                  <a:pt x="68" y="112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5"/>
                </a:lnTo>
                <a:lnTo>
                  <a:pt x="92" y="101"/>
                </a:lnTo>
                <a:lnTo>
                  <a:pt x="97" y="97"/>
                </a:lnTo>
                <a:lnTo>
                  <a:pt x="100" y="93"/>
                </a:lnTo>
                <a:lnTo>
                  <a:pt x="103" y="88"/>
                </a:lnTo>
                <a:lnTo>
                  <a:pt x="106" y="84"/>
                </a:lnTo>
                <a:lnTo>
                  <a:pt x="108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6"/>
          <p:cNvSpPr/>
          <p:nvPr/>
        </p:nvSpPr>
        <p:spPr>
          <a:xfrm>
            <a:off x="3255962" y="3527425"/>
            <a:ext cx="88900" cy="88900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2"/>
                </a:lnTo>
                <a:lnTo>
                  <a:pt x="112" y="46"/>
                </a:lnTo>
                <a:lnTo>
                  <a:pt x="111" y="40"/>
                </a:lnTo>
                <a:lnTo>
                  <a:pt x="108" y="35"/>
                </a:lnTo>
                <a:lnTo>
                  <a:pt x="106" y="30"/>
                </a:lnTo>
                <a:lnTo>
                  <a:pt x="103" y="25"/>
                </a:lnTo>
                <a:lnTo>
                  <a:pt x="100" y="22"/>
                </a:lnTo>
                <a:lnTo>
                  <a:pt x="97" y="17"/>
                </a:lnTo>
                <a:lnTo>
                  <a:pt x="92" y="13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2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2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4" y="10"/>
                </a:lnTo>
                <a:lnTo>
                  <a:pt x="20" y="13"/>
                </a:lnTo>
                <a:lnTo>
                  <a:pt x="17" y="17"/>
                </a:lnTo>
                <a:lnTo>
                  <a:pt x="13" y="22"/>
                </a:lnTo>
                <a:lnTo>
                  <a:pt x="9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0" y="46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0" y="68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9" y="88"/>
                </a:lnTo>
                <a:lnTo>
                  <a:pt x="13" y="93"/>
                </a:lnTo>
                <a:lnTo>
                  <a:pt x="17" y="97"/>
                </a:lnTo>
                <a:lnTo>
                  <a:pt x="20" y="101"/>
                </a:lnTo>
                <a:lnTo>
                  <a:pt x="24" y="105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2" y="113"/>
                </a:lnTo>
                <a:lnTo>
                  <a:pt x="68" y="112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5"/>
                </a:lnTo>
                <a:lnTo>
                  <a:pt x="92" y="101"/>
                </a:lnTo>
                <a:lnTo>
                  <a:pt x="97" y="97"/>
                </a:lnTo>
                <a:lnTo>
                  <a:pt x="100" y="93"/>
                </a:lnTo>
                <a:lnTo>
                  <a:pt x="103" y="88"/>
                </a:lnTo>
                <a:lnTo>
                  <a:pt x="106" y="84"/>
                </a:lnTo>
                <a:lnTo>
                  <a:pt x="108" y="79"/>
                </a:lnTo>
                <a:lnTo>
                  <a:pt x="111" y="74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6"/>
          <p:cNvSpPr/>
          <p:nvPr/>
        </p:nvSpPr>
        <p:spPr>
          <a:xfrm>
            <a:off x="3375025" y="4200525"/>
            <a:ext cx="90487" cy="90487"/>
          </a:xfrm>
          <a:custGeom>
            <a:rect b="b" l="l" r="r" t="t"/>
            <a:pathLst>
              <a:path extrusionOk="0" h="113" w="113">
                <a:moveTo>
                  <a:pt x="113" y="56"/>
                </a:moveTo>
                <a:lnTo>
                  <a:pt x="113" y="50"/>
                </a:lnTo>
                <a:lnTo>
                  <a:pt x="112" y="45"/>
                </a:lnTo>
                <a:lnTo>
                  <a:pt x="111" y="40"/>
                </a:lnTo>
                <a:lnTo>
                  <a:pt x="109" y="34"/>
                </a:lnTo>
                <a:lnTo>
                  <a:pt x="107" y="29"/>
                </a:lnTo>
                <a:lnTo>
                  <a:pt x="104" y="25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88" y="10"/>
                </a:lnTo>
                <a:lnTo>
                  <a:pt x="84" y="6"/>
                </a:lnTo>
                <a:lnTo>
                  <a:pt x="79" y="4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0" y="0"/>
                </a:lnTo>
                <a:lnTo>
                  <a:pt x="45" y="1"/>
                </a:lnTo>
                <a:lnTo>
                  <a:pt x="40" y="2"/>
                </a:lnTo>
                <a:lnTo>
                  <a:pt x="34" y="4"/>
                </a:lnTo>
                <a:lnTo>
                  <a:pt x="30" y="6"/>
                </a:lnTo>
                <a:lnTo>
                  <a:pt x="25" y="10"/>
                </a:lnTo>
                <a:lnTo>
                  <a:pt x="20" y="12"/>
                </a:lnTo>
                <a:lnTo>
                  <a:pt x="16" y="16"/>
                </a:lnTo>
                <a:lnTo>
                  <a:pt x="13" y="20"/>
                </a:lnTo>
                <a:lnTo>
                  <a:pt x="10" y="25"/>
                </a:lnTo>
                <a:lnTo>
                  <a:pt x="6" y="29"/>
                </a:lnTo>
                <a:lnTo>
                  <a:pt x="4" y="34"/>
                </a:lnTo>
                <a:lnTo>
                  <a:pt x="3" y="40"/>
                </a:lnTo>
                <a:lnTo>
                  <a:pt x="1" y="45"/>
                </a:lnTo>
                <a:lnTo>
                  <a:pt x="0" y="50"/>
                </a:lnTo>
                <a:lnTo>
                  <a:pt x="0" y="56"/>
                </a:lnTo>
                <a:lnTo>
                  <a:pt x="0" y="63"/>
                </a:lnTo>
                <a:lnTo>
                  <a:pt x="1" y="68"/>
                </a:lnTo>
                <a:lnTo>
                  <a:pt x="3" y="73"/>
                </a:lnTo>
                <a:lnTo>
                  <a:pt x="4" y="78"/>
                </a:lnTo>
                <a:lnTo>
                  <a:pt x="6" y="83"/>
                </a:lnTo>
                <a:lnTo>
                  <a:pt x="10" y="88"/>
                </a:lnTo>
                <a:lnTo>
                  <a:pt x="13" y="93"/>
                </a:lnTo>
                <a:lnTo>
                  <a:pt x="16" y="97"/>
                </a:lnTo>
                <a:lnTo>
                  <a:pt x="20" y="100"/>
                </a:lnTo>
                <a:lnTo>
                  <a:pt x="25" y="103"/>
                </a:lnTo>
                <a:lnTo>
                  <a:pt x="30" y="105"/>
                </a:lnTo>
                <a:lnTo>
                  <a:pt x="34" y="108"/>
                </a:lnTo>
                <a:lnTo>
                  <a:pt x="40" y="110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0"/>
                </a:lnTo>
                <a:lnTo>
                  <a:pt x="79" y="108"/>
                </a:lnTo>
                <a:lnTo>
                  <a:pt x="84" y="105"/>
                </a:lnTo>
                <a:lnTo>
                  <a:pt x="88" y="103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3"/>
                </a:lnTo>
                <a:lnTo>
                  <a:pt x="109" y="78"/>
                </a:lnTo>
                <a:lnTo>
                  <a:pt x="111" y="73"/>
                </a:lnTo>
                <a:lnTo>
                  <a:pt x="112" y="68"/>
                </a:lnTo>
                <a:lnTo>
                  <a:pt x="113" y="63"/>
                </a:lnTo>
                <a:lnTo>
                  <a:pt x="113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6"/>
          <p:cNvSpPr/>
          <p:nvPr/>
        </p:nvSpPr>
        <p:spPr>
          <a:xfrm>
            <a:off x="3375025" y="4200525"/>
            <a:ext cx="90487" cy="90487"/>
          </a:xfrm>
          <a:custGeom>
            <a:rect b="b" l="l" r="r" t="t"/>
            <a:pathLst>
              <a:path extrusionOk="0" h="113" w="113">
                <a:moveTo>
                  <a:pt x="113" y="56"/>
                </a:moveTo>
                <a:lnTo>
                  <a:pt x="113" y="50"/>
                </a:lnTo>
                <a:lnTo>
                  <a:pt x="112" y="45"/>
                </a:lnTo>
                <a:lnTo>
                  <a:pt x="111" y="40"/>
                </a:lnTo>
                <a:lnTo>
                  <a:pt x="109" y="34"/>
                </a:lnTo>
                <a:lnTo>
                  <a:pt x="107" y="29"/>
                </a:lnTo>
                <a:lnTo>
                  <a:pt x="104" y="25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88" y="10"/>
                </a:lnTo>
                <a:lnTo>
                  <a:pt x="84" y="6"/>
                </a:lnTo>
                <a:lnTo>
                  <a:pt x="79" y="4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0" y="0"/>
                </a:lnTo>
                <a:lnTo>
                  <a:pt x="45" y="1"/>
                </a:lnTo>
                <a:lnTo>
                  <a:pt x="40" y="2"/>
                </a:lnTo>
                <a:lnTo>
                  <a:pt x="34" y="4"/>
                </a:lnTo>
                <a:lnTo>
                  <a:pt x="30" y="6"/>
                </a:lnTo>
                <a:lnTo>
                  <a:pt x="25" y="10"/>
                </a:lnTo>
                <a:lnTo>
                  <a:pt x="20" y="12"/>
                </a:lnTo>
                <a:lnTo>
                  <a:pt x="16" y="16"/>
                </a:lnTo>
                <a:lnTo>
                  <a:pt x="13" y="20"/>
                </a:lnTo>
                <a:lnTo>
                  <a:pt x="10" y="25"/>
                </a:lnTo>
                <a:lnTo>
                  <a:pt x="6" y="29"/>
                </a:lnTo>
                <a:lnTo>
                  <a:pt x="4" y="34"/>
                </a:lnTo>
                <a:lnTo>
                  <a:pt x="3" y="40"/>
                </a:lnTo>
                <a:lnTo>
                  <a:pt x="1" y="45"/>
                </a:lnTo>
                <a:lnTo>
                  <a:pt x="0" y="50"/>
                </a:lnTo>
                <a:lnTo>
                  <a:pt x="0" y="56"/>
                </a:lnTo>
                <a:lnTo>
                  <a:pt x="0" y="63"/>
                </a:lnTo>
                <a:lnTo>
                  <a:pt x="1" y="68"/>
                </a:lnTo>
                <a:lnTo>
                  <a:pt x="3" y="73"/>
                </a:lnTo>
                <a:lnTo>
                  <a:pt x="4" y="78"/>
                </a:lnTo>
                <a:lnTo>
                  <a:pt x="6" y="83"/>
                </a:lnTo>
                <a:lnTo>
                  <a:pt x="10" y="88"/>
                </a:lnTo>
                <a:lnTo>
                  <a:pt x="13" y="93"/>
                </a:lnTo>
                <a:lnTo>
                  <a:pt x="16" y="97"/>
                </a:lnTo>
                <a:lnTo>
                  <a:pt x="20" y="100"/>
                </a:lnTo>
                <a:lnTo>
                  <a:pt x="25" y="103"/>
                </a:lnTo>
                <a:lnTo>
                  <a:pt x="30" y="105"/>
                </a:lnTo>
                <a:lnTo>
                  <a:pt x="34" y="108"/>
                </a:lnTo>
                <a:lnTo>
                  <a:pt x="40" y="110"/>
                </a:lnTo>
                <a:lnTo>
                  <a:pt x="45" y="112"/>
                </a:lnTo>
                <a:lnTo>
                  <a:pt x="50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0"/>
                </a:lnTo>
                <a:lnTo>
                  <a:pt x="79" y="108"/>
                </a:lnTo>
                <a:lnTo>
                  <a:pt x="84" y="105"/>
                </a:lnTo>
                <a:lnTo>
                  <a:pt x="88" y="103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3"/>
                </a:lnTo>
                <a:lnTo>
                  <a:pt x="109" y="78"/>
                </a:lnTo>
                <a:lnTo>
                  <a:pt x="111" y="73"/>
                </a:lnTo>
                <a:lnTo>
                  <a:pt x="112" y="68"/>
                </a:lnTo>
                <a:lnTo>
                  <a:pt x="113" y="63"/>
                </a:lnTo>
                <a:lnTo>
                  <a:pt x="113" y="56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6"/>
          <p:cNvSpPr/>
          <p:nvPr/>
        </p:nvSpPr>
        <p:spPr>
          <a:xfrm>
            <a:off x="3255962" y="4081462"/>
            <a:ext cx="88900" cy="90487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0"/>
                </a:lnTo>
                <a:lnTo>
                  <a:pt x="112" y="45"/>
                </a:lnTo>
                <a:lnTo>
                  <a:pt x="111" y="39"/>
                </a:lnTo>
                <a:lnTo>
                  <a:pt x="108" y="34"/>
                </a:lnTo>
                <a:lnTo>
                  <a:pt x="106" y="29"/>
                </a:lnTo>
                <a:lnTo>
                  <a:pt x="103" y="25"/>
                </a:lnTo>
                <a:lnTo>
                  <a:pt x="100" y="20"/>
                </a:lnTo>
                <a:lnTo>
                  <a:pt x="97" y="16"/>
                </a:lnTo>
                <a:lnTo>
                  <a:pt x="92" y="13"/>
                </a:lnTo>
                <a:lnTo>
                  <a:pt x="88" y="9"/>
                </a:lnTo>
                <a:lnTo>
                  <a:pt x="83" y="6"/>
                </a:lnTo>
                <a:lnTo>
                  <a:pt x="78" y="4"/>
                </a:lnTo>
                <a:lnTo>
                  <a:pt x="73" y="3"/>
                </a:lnTo>
                <a:lnTo>
                  <a:pt x="68" y="1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39" y="3"/>
                </a:lnTo>
                <a:lnTo>
                  <a:pt x="34" y="4"/>
                </a:lnTo>
                <a:lnTo>
                  <a:pt x="29" y="6"/>
                </a:lnTo>
                <a:lnTo>
                  <a:pt x="24" y="9"/>
                </a:lnTo>
                <a:lnTo>
                  <a:pt x="20" y="13"/>
                </a:lnTo>
                <a:lnTo>
                  <a:pt x="17" y="16"/>
                </a:lnTo>
                <a:lnTo>
                  <a:pt x="13" y="20"/>
                </a:lnTo>
                <a:lnTo>
                  <a:pt x="9" y="25"/>
                </a:lnTo>
                <a:lnTo>
                  <a:pt x="7" y="29"/>
                </a:lnTo>
                <a:lnTo>
                  <a:pt x="4" y="34"/>
                </a:lnTo>
                <a:lnTo>
                  <a:pt x="3" y="39"/>
                </a:lnTo>
                <a:lnTo>
                  <a:pt x="0" y="45"/>
                </a:lnTo>
                <a:lnTo>
                  <a:pt x="0" y="50"/>
                </a:lnTo>
                <a:lnTo>
                  <a:pt x="0" y="57"/>
                </a:lnTo>
                <a:lnTo>
                  <a:pt x="0" y="62"/>
                </a:lnTo>
                <a:lnTo>
                  <a:pt x="0" y="68"/>
                </a:lnTo>
                <a:lnTo>
                  <a:pt x="3" y="73"/>
                </a:lnTo>
                <a:lnTo>
                  <a:pt x="4" y="78"/>
                </a:lnTo>
                <a:lnTo>
                  <a:pt x="7" y="83"/>
                </a:lnTo>
                <a:lnTo>
                  <a:pt x="9" y="88"/>
                </a:lnTo>
                <a:lnTo>
                  <a:pt x="13" y="92"/>
                </a:lnTo>
                <a:lnTo>
                  <a:pt x="17" y="97"/>
                </a:lnTo>
                <a:lnTo>
                  <a:pt x="20" y="101"/>
                </a:lnTo>
                <a:lnTo>
                  <a:pt x="24" y="103"/>
                </a:lnTo>
                <a:lnTo>
                  <a:pt x="29" y="106"/>
                </a:lnTo>
                <a:lnTo>
                  <a:pt x="34" y="108"/>
                </a:lnTo>
                <a:lnTo>
                  <a:pt x="39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2" y="113"/>
                </a:lnTo>
                <a:lnTo>
                  <a:pt x="68" y="112"/>
                </a:lnTo>
                <a:lnTo>
                  <a:pt x="73" y="111"/>
                </a:lnTo>
                <a:lnTo>
                  <a:pt x="78" y="108"/>
                </a:lnTo>
                <a:lnTo>
                  <a:pt x="83" y="106"/>
                </a:lnTo>
                <a:lnTo>
                  <a:pt x="88" y="103"/>
                </a:lnTo>
                <a:lnTo>
                  <a:pt x="92" y="101"/>
                </a:lnTo>
                <a:lnTo>
                  <a:pt x="97" y="97"/>
                </a:lnTo>
                <a:lnTo>
                  <a:pt x="100" y="92"/>
                </a:lnTo>
                <a:lnTo>
                  <a:pt x="103" y="88"/>
                </a:lnTo>
                <a:lnTo>
                  <a:pt x="106" y="83"/>
                </a:lnTo>
                <a:lnTo>
                  <a:pt x="108" y="78"/>
                </a:lnTo>
                <a:lnTo>
                  <a:pt x="111" y="73"/>
                </a:lnTo>
                <a:lnTo>
                  <a:pt x="112" y="68"/>
                </a:lnTo>
                <a:lnTo>
                  <a:pt x="113" y="62"/>
                </a:lnTo>
                <a:lnTo>
                  <a:pt x="113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6"/>
          <p:cNvSpPr/>
          <p:nvPr/>
        </p:nvSpPr>
        <p:spPr>
          <a:xfrm>
            <a:off x="3255962" y="4081462"/>
            <a:ext cx="88900" cy="90487"/>
          </a:xfrm>
          <a:custGeom>
            <a:rect b="b" l="l" r="r" t="t"/>
            <a:pathLst>
              <a:path extrusionOk="0" h="113" w="113">
                <a:moveTo>
                  <a:pt x="113" y="57"/>
                </a:moveTo>
                <a:lnTo>
                  <a:pt x="113" y="50"/>
                </a:lnTo>
                <a:lnTo>
                  <a:pt x="112" y="45"/>
                </a:lnTo>
                <a:lnTo>
                  <a:pt x="111" y="39"/>
                </a:lnTo>
                <a:lnTo>
                  <a:pt x="108" y="34"/>
                </a:lnTo>
                <a:lnTo>
                  <a:pt x="106" y="29"/>
                </a:lnTo>
                <a:lnTo>
                  <a:pt x="103" y="25"/>
                </a:lnTo>
                <a:lnTo>
                  <a:pt x="100" y="20"/>
                </a:lnTo>
                <a:lnTo>
                  <a:pt x="97" y="16"/>
                </a:lnTo>
                <a:lnTo>
                  <a:pt x="92" y="13"/>
                </a:lnTo>
                <a:lnTo>
                  <a:pt x="88" y="9"/>
                </a:lnTo>
                <a:lnTo>
                  <a:pt x="83" y="6"/>
                </a:lnTo>
                <a:lnTo>
                  <a:pt x="78" y="4"/>
                </a:lnTo>
                <a:lnTo>
                  <a:pt x="73" y="3"/>
                </a:lnTo>
                <a:lnTo>
                  <a:pt x="68" y="1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39" y="3"/>
                </a:lnTo>
                <a:lnTo>
                  <a:pt x="34" y="4"/>
                </a:lnTo>
                <a:lnTo>
                  <a:pt x="29" y="6"/>
                </a:lnTo>
                <a:lnTo>
                  <a:pt x="24" y="9"/>
                </a:lnTo>
                <a:lnTo>
                  <a:pt x="20" y="13"/>
                </a:lnTo>
                <a:lnTo>
                  <a:pt x="17" y="16"/>
                </a:lnTo>
                <a:lnTo>
                  <a:pt x="13" y="20"/>
                </a:lnTo>
                <a:lnTo>
                  <a:pt x="9" y="25"/>
                </a:lnTo>
                <a:lnTo>
                  <a:pt x="7" y="29"/>
                </a:lnTo>
                <a:lnTo>
                  <a:pt x="4" y="34"/>
                </a:lnTo>
                <a:lnTo>
                  <a:pt x="3" y="39"/>
                </a:lnTo>
                <a:lnTo>
                  <a:pt x="0" y="45"/>
                </a:lnTo>
                <a:lnTo>
                  <a:pt x="0" y="50"/>
                </a:lnTo>
                <a:lnTo>
                  <a:pt x="0" y="57"/>
                </a:lnTo>
                <a:lnTo>
                  <a:pt x="0" y="62"/>
                </a:lnTo>
                <a:lnTo>
                  <a:pt x="0" y="68"/>
                </a:lnTo>
                <a:lnTo>
                  <a:pt x="3" y="73"/>
                </a:lnTo>
                <a:lnTo>
                  <a:pt x="4" y="78"/>
                </a:lnTo>
                <a:lnTo>
                  <a:pt x="7" y="83"/>
                </a:lnTo>
                <a:lnTo>
                  <a:pt x="9" y="88"/>
                </a:lnTo>
                <a:lnTo>
                  <a:pt x="13" y="92"/>
                </a:lnTo>
                <a:lnTo>
                  <a:pt x="17" y="97"/>
                </a:lnTo>
                <a:lnTo>
                  <a:pt x="20" y="101"/>
                </a:lnTo>
                <a:lnTo>
                  <a:pt x="24" y="103"/>
                </a:lnTo>
                <a:lnTo>
                  <a:pt x="29" y="106"/>
                </a:lnTo>
                <a:lnTo>
                  <a:pt x="34" y="108"/>
                </a:lnTo>
                <a:lnTo>
                  <a:pt x="39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2" y="113"/>
                </a:lnTo>
                <a:lnTo>
                  <a:pt x="68" y="112"/>
                </a:lnTo>
                <a:lnTo>
                  <a:pt x="73" y="111"/>
                </a:lnTo>
                <a:lnTo>
                  <a:pt x="78" y="108"/>
                </a:lnTo>
                <a:lnTo>
                  <a:pt x="83" y="106"/>
                </a:lnTo>
                <a:lnTo>
                  <a:pt x="88" y="103"/>
                </a:lnTo>
                <a:lnTo>
                  <a:pt x="92" y="101"/>
                </a:lnTo>
                <a:lnTo>
                  <a:pt x="97" y="97"/>
                </a:lnTo>
                <a:lnTo>
                  <a:pt x="100" y="92"/>
                </a:lnTo>
                <a:lnTo>
                  <a:pt x="103" y="88"/>
                </a:lnTo>
                <a:lnTo>
                  <a:pt x="106" y="83"/>
                </a:lnTo>
                <a:lnTo>
                  <a:pt x="108" y="78"/>
                </a:lnTo>
                <a:lnTo>
                  <a:pt x="111" y="73"/>
                </a:lnTo>
                <a:lnTo>
                  <a:pt x="112" y="68"/>
                </a:lnTo>
                <a:lnTo>
                  <a:pt x="113" y="62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6"/>
          <p:cNvSpPr/>
          <p:nvPr/>
        </p:nvSpPr>
        <p:spPr>
          <a:xfrm>
            <a:off x="3014662" y="4440237"/>
            <a:ext cx="90487" cy="90487"/>
          </a:xfrm>
          <a:custGeom>
            <a:rect b="b" l="l" r="r" t="t"/>
            <a:pathLst>
              <a:path extrusionOk="0" h="114" w="113">
                <a:moveTo>
                  <a:pt x="113" y="57"/>
                </a:moveTo>
                <a:lnTo>
                  <a:pt x="113" y="52"/>
                </a:lnTo>
                <a:lnTo>
                  <a:pt x="112" y="46"/>
                </a:lnTo>
                <a:lnTo>
                  <a:pt x="111" y="41"/>
                </a:lnTo>
                <a:lnTo>
                  <a:pt x="108" y="36"/>
                </a:lnTo>
                <a:lnTo>
                  <a:pt x="107" y="31"/>
                </a:lnTo>
                <a:lnTo>
                  <a:pt x="103" y="26"/>
                </a:lnTo>
                <a:lnTo>
                  <a:pt x="101" y="22"/>
                </a:lnTo>
                <a:lnTo>
                  <a:pt x="97" y="17"/>
                </a:lnTo>
                <a:lnTo>
                  <a:pt x="93" y="13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2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2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6" y="10"/>
                </a:lnTo>
                <a:lnTo>
                  <a:pt x="20" y="13"/>
                </a:lnTo>
                <a:lnTo>
                  <a:pt x="17" y="17"/>
                </a:lnTo>
                <a:lnTo>
                  <a:pt x="13" y="22"/>
                </a:lnTo>
                <a:lnTo>
                  <a:pt x="9" y="26"/>
                </a:lnTo>
                <a:lnTo>
                  <a:pt x="7" y="31"/>
                </a:lnTo>
                <a:lnTo>
                  <a:pt x="4" y="36"/>
                </a:lnTo>
                <a:lnTo>
                  <a:pt x="3" y="41"/>
                </a:lnTo>
                <a:lnTo>
                  <a:pt x="2" y="46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2" y="68"/>
                </a:lnTo>
                <a:lnTo>
                  <a:pt x="3" y="75"/>
                </a:lnTo>
                <a:lnTo>
                  <a:pt x="4" y="80"/>
                </a:lnTo>
                <a:lnTo>
                  <a:pt x="7" y="85"/>
                </a:lnTo>
                <a:lnTo>
                  <a:pt x="9" y="88"/>
                </a:lnTo>
                <a:lnTo>
                  <a:pt x="13" y="93"/>
                </a:lnTo>
                <a:lnTo>
                  <a:pt x="17" y="97"/>
                </a:lnTo>
                <a:lnTo>
                  <a:pt x="20" y="101"/>
                </a:lnTo>
                <a:lnTo>
                  <a:pt x="26" y="103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6" y="112"/>
                </a:lnTo>
                <a:lnTo>
                  <a:pt x="51" y="114"/>
                </a:lnTo>
                <a:lnTo>
                  <a:pt x="57" y="114"/>
                </a:lnTo>
                <a:lnTo>
                  <a:pt x="62" y="114"/>
                </a:lnTo>
                <a:lnTo>
                  <a:pt x="68" y="112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3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3" y="88"/>
                </a:lnTo>
                <a:lnTo>
                  <a:pt x="107" y="85"/>
                </a:lnTo>
                <a:lnTo>
                  <a:pt x="108" y="80"/>
                </a:lnTo>
                <a:lnTo>
                  <a:pt x="111" y="75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6"/>
          <p:cNvSpPr/>
          <p:nvPr/>
        </p:nvSpPr>
        <p:spPr>
          <a:xfrm>
            <a:off x="3014662" y="4440237"/>
            <a:ext cx="90487" cy="90487"/>
          </a:xfrm>
          <a:custGeom>
            <a:rect b="b" l="l" r="r" t="t"/>
            <a:pathLst>
              <a:path extrusionOk="0" h="114" w="113">
                <a:moveTo>
                  <a:pt x="113" y="57"/>
                </a:moveTo>
                <a:lnTo>
                  <a:pt x="113" y="52"/>
                </a:lnTo>
                <a:lnTo>
                  <a:pt x="112" y="46"/>
                </a:lnTo>
                <a:lnTo>
                  <a:pt x="111" y="41"/>
                </a:lnTo>
                <a:lnTo>
                  <a:pt x="108" y="36"/>
                </a:lnTo>
                <a:lnTo>
                  <a:pt x="107" y="31"/>
                </a:lnTo>
                <a:lnTo>
                  <a:pt x="103" y="26"/>
                </a:lnTo>
                <a:lnTo>
                  <a:pt x="101" y="22"/>
                </a:lnTo>
                <a:lnTo>
                  <a:pt x="97" y="17"/>
                </a:lnTo>
                <a:lnTo>
                  <a:pt x="93" y="13"/>
                </a:lnTo>
                <a:lnTo>
                  <a:pt x="88" y="10"/>
                </a:lnTo>
                <a:lnTo>
                  <a:pt x="83" y="8"/>
                </a:lnTo>
                <a:lnTo>
                  <a:pt x="78" y="5"/>
                </a:lnTo>
                <a:lnTo>
                  <a:pt x="73" y="3"/>
                </a:lnTo>
                <a:lnTo>
                  <a:pt x="68" y="2"/>
                </a:lnTo>
                <a:lnTo>
                  <a:pt x="62" y="0"/>
                </a:lnTo>
                <a:lnTo>
                  <a:pt x="57" y="0"/>
                </a:lnTo>
                <a:lnTo>
                  <a:pt x="51" y="0"/>
                </a:lnTo>
                <a:lnTo>
                  <a:pt x="46" y="2"/>
                </a:lnTo>
                <a:lnTo>
                  <a:pt x="39" y="3"/>
                </a:lnTo>
                <a:lnTo>
                  <a:pt x="34" y="5"/>
                </a:lnTo>
                <a:lnTo>
                  <a:pt x="29" y="8"/>
                </a:lnTo>
                <a:lnTo>
                  <a:pt x="26" y="10"/>
                </a:lnTo>
                <a:lnTo>
                  <a:pt x="20" y="13"/>
                </a:lnTo>
                <a:lnTo>
                  <a:pt x="17" y="17"/>
                </a:lnTo>
                <a:lnTo>
                  <a:pt x="13" y="22"/>
                </a:lnTo>
                <a:lnTo>
                  <a:pt x="9" y="26"/>
                </a:lnTo>
                <a:lnTo>
                  <a:pt x="7" y="31"/>
                </a:lnTo>
                <a:lnTo>
                  <a:pt x="4" y="36"/>
                </a:lnTo>
                <a:lnTo>
                  <a:pt x="3" y="41"/>
                </a:lnTo>
                <a:lnTo>
                  <a:pt x="2" y="46"/>
                </a:lnTo>
                <a:lnTo>
                  <a:pt x="0" y="52"/>
                </a:lnTo>
                <a:lnTo>
                  <a:pt x="0" y="57"/>
                </a:lnTo>
                <a:lnTo>
                  <a:pt x="0" y="63"/>
                </a:lnTo>
                <a:lnTo>
                  <a:pt x="2" y="68"/>
                </a:lnTo>
                <a:lnTo>
                  <a:pt x="3" y="75"/>
                </a:lnTo>
                <a:lnTo>
                  <a:pt x="4" y="80"/>
                </a:lnTo>
                <a:lnTo>
                  <a:pt x="7" y="85"/>
                </a:lnTo>
                <a:lnTo>
                  <a:pt x="9" y="88"/>
                </a:lnTo>
                <a:lnTo>
                  <a:pt x="13" y="93"/>
                </a:lnTo>
                <a:lnTo>
                  <a:pt x="17" y="97"/>
                </a:lnTo>
                <a:lnTo>
                  <a:pt x="20" y="101"/>
                </a:lnTo>
                <a:lnTo>
                  <a:pt x="26" y="103"/>
                </a:lnTo>
                <a:lnTo>
                  <a:pt x="29" y="107"/>
                </a:lnTo>
                <a:lnTo>
                  <a:pt x="34" y="110"/>
                </a:lnTo>
                <a:lnTo>
                  <a:pt x="39" y="111"/>
                </a:lnTo>
                <a:lnTo>
                  <a:pt x="46" y="112"/>
                </a:lnTo>
                <a:lnTo>
                  <a:pt x="51" y="114"/>
                </a:lnTo>
                <a:lnTo>
                  <a:pt x="57" y="114"/>
                </a:lnTo>
                <a:lnTo>
                  <a:pt x="62" y="114"/>
                </a:lnTo>
                <a:lnTo>
                  <a:pt x="68" y="112"/>
                </a:lnTo>
                <a:lnTo>
                  <a:pt x="73" y="111"/>
                </a:lnTo>
                <a:lnTo>
                  <a:pt x="78" y="110"/>
                </a:lnTo>
                <a:lnTo>
                  <a:pt x="83" y="107"/>
                </a:lnTo>
                <a:lnTo>
                  <a:pt x="88" y="103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3" y="88"/>
                </a:lnTo>
                <a:lnTo>
                  <a:pt x="107" y="85"/>
                </a:lnTo>
                <a:lnTo>
                  <a:pt x="108" y="80"/>
                </a:lnTo>
                <a:lnTo>
                  <a:pt x="111" y="75"/>
                </a:lnTo>
                <a:lnTo>
                  <a:pt x="112" y="68"/>
                </a:lnTo>
                <a:lnTo>
                  <a:pt x="113" y="63"/>
                </a:lnTo>
                <a:lnTo>
                  <a:pt x="113" y="57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6"/>
          <p:cNvSpPr/>
          <p:nvPr/>
        </p:nvSpPr>
        <p:spPr>
          <a:xfrm>
            <a:off x="2894012" y="4321175"/>
            <a:ext cx="90487" cy="88900"/>
          </a:xfrm>
          <a:custGeom>
            <a:rect b="b" l="l" r="r" t="t"/>
            <a:pathLst>
              <a:path extrusionOk="0" h="113" w="115">
                <a:moveTo>
                  <a:pt x="115" y="56"/>
                </a:moveTo>
                <a:lnTo>
                  <a:pt x="113" y="50"/>
                </a:lnTo>
                <a:lnTo>
                  <a:pt x="113" y="45"/>
                </a:lnTo>
                <a:lnTo>
                  <a:pt x="111" y="40"/>
                </a:lnTo>
                <a:lnTo>
                  <a:pt x="110" y="34"/>
                </a:lnTo>
                <a:lnTo>
                  <a:pt x="107" y="30"/>
                </a:lnTo>
                <a:lnTo>
                  <a:pt x="105" y="25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90" y="10"/>
                </a:lnTo>
                <a:lnTo>
                  <a:pt x="85" y="6"/>
                </a:lnTo>
                <a:lnTo>
                  <a:pt x="79" y="5"/>
                </a:lnTo>
                <a:lnTo>
                  <a:pt x="74" y="2"/>
                </a:lnTo>
                <a:lnTo>
                  <a:pt x="69" y="1"/>
                </a:lnTo>
                <a:lnTo>
                  <a:pt x="63" y="0"/>
                </a:lnTo>
                <a:lnTo>
                  <a:pt x="57" y="0"/>
                </a:lnTo>
                <a:lnTo>
                  <a:pt x="52" y="0"/>
                </a:lnTo>
                <a:lnTo>
                  <a:pt x="46" y="1"/>
                </a:lnTo>
                <a:lnTo>
                  <a:pt x="41" y="2"/>
                </a:lnTo>
                <a:lnTo>
                  <a:pt x="35" y="5"/>
                </a:lnTo>
                <a:lnTo>
                  <a:pt x="30" y="6"/>
                </a:lnTo>
                <a:lnTo>
                  <a:pt x="25" y="10"/>
                </a:lnTo>
                <a:lnTo>
                  <a:pt x="22" y="12"/>
                </a:lnTo>
                <a:lnTo>
                  <a:pt x="18" y="16"/>
                </a:lnTo>
                <a:lnTo>
                  <a:pt x="14" y="20"/>
                </a:lnTo>
                <a:lnTo>
                  <a:pt x="10" y="25"/>
                </a:lnTo>
                <a:lnTo>
                  <a:pt x="8" y="30"/>
                </a:lnTo>
                <a:lnTo>
                  <a:pt x="5" y="34"/>
                </a:lnTo>
                <a:lnTo>
                  <a:pt x="3" y="40"/>
                </a:lnTo>
                <a:lnTo>
                  <a:pt x="2" y="45"/>
                </a:lnTo>
                <a:lnTo>
                  <a:pt x="2" y="50"/>
                </a:lnTo>
                <a:lnTo>
                  <a:pt x="0" y="56"/>
                </a:lnTo>
                <a:lnTo>
                  <a:pt x="2" y="62"/>
                </a:lnTo>
                <a:lnTo>
                  <a:pt x="2" y="67"/>
                </a:lnTo>
                <a:lnTo>
                  <a:pt x="3" y="73"/>
                </a:lnTo>
                <a:lnTo>
                  <a:pt x="5" y="79"/>
                </a:lnTo>
                <a:lnTo>
                  <a:pt x="8" y="83"/>
                </a:lnTo>
                <a:lnTo>
                  <a:pt x="10" y="88"/>
                </a:lnTo>
                <a:lnTo>
                  <a:pt x="14" y="93"/>
                </a:lnTo>
                <a:lnTo>
                  <a:pt x="18" y="96"/>
                </a:lnTo>
                <a:lnTo>
                  <a:pt x="22" y="100"/>
                </a:lnTo>
                <a:lnTo>
                  <a:pt x="25" y="103"/>
                </a:lnTo>
                <a:lnTo>
                  <a:pt x="30" y="106"/>
                </a:lnTo>
                <a:lnTo>
                  <a:pt x="35" y="108"/>
                </a:lnTo>
                <a:lnTo>
                  <a:pt x="41" y="110"/>
                </a:lnTo>
                <a:lnTo>
                  <a:pt x="46" y="111"/>
                </a:lnTo>
                <a:lnTo>
                  <a:pt x="52" y="113"/>
                </a:lnTo>
                <a:lnTo>
                  <a:pt x="57" y="113"/>
                </a:lnTo>
                <a:lnTo>
                  <a:pt x="63" y="113"/>
                </a:lnTo>
                <a:lnTo>
                  <a:pt x="69" y="111"/>
                </a:lnTo>
                <a:lnTo>
                  <a:pt x="74" y="110"/>
                </a:lnTo>
                <a:lnTo>
                  <a:pt x="79" y="108"/>
                </a:lnTo>
                <a:lnTo>
                  <a:pt x="85" y="106"/>
                </a:lnTo>
                <a:lnTo>
                  <a:pt x="90" y="103"/>
                </a:lnTo>
                <a:lnTo>
                  <a:pt x="93" y="100"/>
                </a:lnTo>
                <a:lnTo>
                  <a:pt x="97" y="96"/>
                </a:lnTo>
                <a:lnTo>
                  <a:pt x="101" y="93"/>
                </a:lnTo>
                <a:lnTo>
                  <a:pt x="105" y="88"/>
                </a:lnTo>
                <a:lnTo>
                  <a:pt x="107" y="83"/>
                </a:lnTo>
                <a:lnTo>
                  <a:pt x="110" y="79"/>
                </a:lnTo>
                <a:lnTo>
                  <a:pt x="111" y="73"/>
                </a:lnTo>
                <a:lnTo>
                  <a:pt x="113" y="67"/>
                </a:lnTo>
                <a:lnTo>
                  <a:pt x="113" y="62"/>
                </a:lnTo>
                <a:lnTo>
                  <a:pt x="115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6"/>
          <p:cNvSpPr/>
          <p:nvPr/>
        </p:nvSpPr>
        <p:spPr>
          <a:xfrm>
            <a:off x="2894012" y="4321175"/>
            <a:ext cx="90487" cy="88900"/>
          </a:xfrm>
          <a:custGeom>
            <a:rect b="b" l="l" r="r" t="t"/>
            <a:pathLst>
              <a:path extrusionOk="0" h="113" w="115">
                <a:moveTo>
                  <a:pt x="115" y="56"/>
                </a:moveTo>
                <a:lnTo>
                  <a:pt x="113" y="50"/>
                </a:lnTo>
                <a:lnTo>
                  <a:pt x="113" y="45"/>
                </a:lnTo>
                <a:lnTo>
                  <a:pt x="111" y="40"/>
                </a:lnTo>
                <a:lnTo>
                  <a:pt x="110" y="34"/>
                </a:lnTo>
                <a:lnTo>
                  <a:pt x="107" y="30"/>
                </a:lnTo>
                <a:lnTo>
                  <a:pt x="105" y="25"/>
                </a:lnTo>
                <a:lnTo>
                  <a:pt x="101" y="20"/>
                </a:lnTo>
                <a:lnTo>
                  <a:pt x="97" y="16"/>
                </a:lnTo>
                <a:lnTo>
                  <a:pt x="93" y="12"/>
                </a:lnTo>
                <a:lnTo>
                  <a:pt x="90" y="10"/>
                </a:lnTo>
                <a:lnTo>
                  <a:pt x="85" y="6"/>
                </a:lnTo>
                <a:lnTo>
                  <a:pt x="79" y="5"/>
                </a:lnTo>
                <a:lnTo>
                  <a:pt x="74" y="2"/>
                </a:lnTo>
                <a:lnTo>
                  <a:pt x="69" y="1"/>
                </a:lnTo>
                <a:lnTo>
                  <a:pt x="63" y="0"/>
                </a:lnTo>
                <a:lnTo>
                  <a:pt x="57" y="0"/>
                </a:lnTo>
                <a:lnTo>
                  <a:pt x="52" y="0"/>
                </a:lnTo>
                <a:lnTo>
                  <a:pt x="46" y="1"/>
                </a:lnTo>
                <a:lnTo>
                  <a:pt x="41" y="2"/>
                </a:lnTo>
                <a:lnTo>
                  <a:pt x="35" y="5"/>
                </a:lnTo>
                <a:lnTo>
                  <a:pt x="30" y="6"/>
                </a:lnTo>
                <a:lnTo>
                  <a:pt x="25" y="10"/>
                </a:lnTo>
                <a:lnTo>
                  <a:pt x="22" y="12"/>
                </a:lnTo>
                <a:lnTo>
                  <a:pt x="18" y="16"/>
                </a:lnTo>
                <a:lnTo>
                  <a:pt x="14" y="20"/>
                </a:lnTo>
                <a:lnTo>
                  <a:pt x="10" y="25"/>
                </a:lnTo>
                <a:lnTo>
                  <a:pt x="8" y="30"/>
                </a:lnTo>
                <a:lnTo>
                  <a:pt x="5" y="34"/>
                </a:lnTo>
                <a:lnTo>
                  <a:pt x="3" y="40"/>
                </a:lnTo>
                <a:lnTo>
                  <a:pt x="2" y="45"/>
                </a:lnTo>
                <a:lnTo>
                  <a:pt x="2" y="50"/>
                </a:lnTo>
                <a:lnTo>
                  <a:pt x="0" y="56"/>
                </a:lnTo>
                <a:lnTo>
                  <a:pt x="2" y="62"/>
                </a:lnTo>
                <a:lnTo>
                  <a:pt x="2" y="67"/>
                </a:lnTo>
                <a:lnTo>
                  <a:pt x="3" y="73"/>
                </a:lnTo>
                <a:lnTo>
                  <a:pt x="5" y="79"/>
                </a:lnTo>
                <a:lnTo>
                  <a:pt x="8" y="83"/>
                </a:lnTo>
                <a:lnTo>
                  <a:pt x="10" y="88"/>
                </a:lnTo>
                <a:lnTo>
                  <a:pt x="14" y="93"/>
                </a:lnTo>
                <a:lnTo>
                  <a:pt x="18" y="96"/>
                </a:lnTo>
                <a:lnTo>
                  <a:pt x="22" y="100"/>
                </a:lnTo>
                <a:lnTo>
                  <a:pt x="25" y="103"/>
                </a:lnTo>
                <a:lnTo>
                  <a:pt x="30" y="106"/>
                </a:lnTo>
                <a:lnTo>
                  <a:pt x="35" y="108"/>
                </a:lnTo>
                <a:lnTo>
                  <a:pt x="41" y="110"/>
                </a:lnTo>
                <a:lnTo>
                  <a:pt x="46" y="111"/>
                </a:lnTo>
                <a:lnTo>
                  <a:pt x="52" y="113"/>
                </a:lnTo>
                <a:lnTo>
                  <a:pt x="57" y="113"/>
                </a:lnTo>
                <a:lnTo>
                  <a:pt x="63" y="113"/>
                </a:lnTo>
                <a:lnTo>
                  <a:pt x="69" y="111"/>
                </a:lnTo>
                <a:lnTo>
                  <a:pt x="74" y="110"/>
                </a:lnTo>
                <a:lnTo>
                  <a:pt x="79" y="108"/>
                </a:lnTo>
                <a:lnTo>
                  <a:pt x="85" y="106"/>
                </a:lnTo>
                <a:lnTo>
                  <a:pt x="90" y="103"/>
                </a:lnTo>
                <a:lnTo>
                  <a:pt x="93" y="100"/>
                </a:lnTo>
                <a:lnTo>
                  <a:pt x="97" y="96"/>
                </a:lnTo>
                <a:lnTo>
                  <a:pt x="101" y="93"/>
                </a:lnTo>
                <a:lnTo>
                  <a:pt x="105" y="88"/>
                </a:lnTo>
                <a:lnTo>
                  <a:pt x="107" y="83"/>
                </a:lnTo>
                <a:lnTo>
                  <a:pt x="110" y="79"/>
                </a:lnTo>
                <a:lnTo>
                  <a:pt x="111" y="73"/>
                </a:lnTo>
                <a:lnTo>
                  <a:pt x="113" y="67"/>
                </a:lnTo>
                <a:lnTo>
                  <a:pt x="113" y="62"/>
                </a:lnTo>
                <a:lnTo>
                  <a:pt x="115" y="5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6"/>
          <p:cNvSpPr/>
          <p:nvPr/>
        </p:nvSpPr>
        <p:spPr>
          <a:xfrm>
            <a:off x="4921250" y="5638800"/>
            <a:ext cx="90487" cy="88900"/>
          </a:xfrm>
          <a:custGeom>
            <a:rect b="b" l="l" r="r" t="t"/>
            <a:pathLst>
              <a:path extrusionOk="0" h="113" w="115">
                <a:moveTo>
                  <a:pt x="115" y="56"/>
                </a:moveTo>
                <a:lnTo>
                  <a:pt x="113" y="51"/>
                </a:lnTo>
                <a:lnTo>
                  <a:pt x="113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4"/>
                </a:lnTo>
                <a:lnTo>
                  <a:pt x="90" y="10"/>
                </a:lnTo>
                <a:lnTo>
                  <a:pt x="84" y="7"/>
                </a:lnTo>
                <a:lnTo>
                  <a:pt x="79" y="5"/>
                </a:lnTo>
                <a:lnTo>
                  <a:pt x="74" y="2"/>
                </a:lnTo>
                <a:lnTo>
                  <a:pt x="69" y="1"/>
                </a:lnTo>
                <a:lnTo>
                  <a:pt x="63" y="1"/>
                </a:lnTo>
                <a:lnTo>
                  <a:pt x="57" y="0"/>
                </a:lnTo>
                <a:lnTo>
                  <a:pt x="52" y="1"/>
                </a:lnTo>
                <a:lnTo>
                  <a:pt x="46" y="1"/>
                </a:lnTo>
                <a:lnTo>
                  <a:pt x="40" y="2"/>
                </a:lnTo>
                <a:lnTo>
                  <a:pt x="35" y="5"/>
                </a:lnTo>
                <a:lnTo>
                  <a:pt x="30" y="7"/>
                </a:lnTo>
                <a:lnTo>
                  <a:pt x="25" y="10"/>
                </a:lnTo>
                <a:lnTo>
                  <a:pt x="22" y="14"/>
                </a:lnTo>
                <a:lnTo>
                  <a:pt x="18" y="16"/>
                </a:lnTo>
                <a:lnTo>
                  <a:pt x="14" y="21"/>
                </a:lnTo>
                <a:lnTo>
                  <a:pt x="10" y="25"/>
                </a:lnTo>
                <a:lnTo>
                  <a:pt x="8" y="30"/>
                </a:lnTo>
                <a:lnTo>
                  <a:pt x="5" y="35"/>
                </a:lnTo>
                <a:lnTo>
                  <a:pt x="3" y="40"/>
                </a:lnTo>
                <a:lnTo>
                  <a:pt x="2" y="45"/>
                </a:lnTo>
                <a:lnTo>
                  <a:pt x="2" y="51"/>
                </a:lnTo>
                <a:lnTo>
                  <a:pt x="0" y="56"/>
                </a:lnTo>
                <a:lnTo>
                  <a:pt x="2" y="63"/>
                </a:lnTo>
                <a:lnTo>
                  <a:pt x="2" y="68"/>
                </a:lnTo>
                <a:lnTo>
                  <a:pt x="3" y="74"/>
                </a:lnTo>
                <a:lnTo>
                  <a:pt x="5" y="79"/>
                </a:lnTo>
                <a:lnTo>
                  <a:pt x="8" y="84"/>
                </a:lnTo>
                <a:lnTo>
                  <a:pt x="10" y="88"/>
                </a:lnTo>
                <a:lnTo>
                  <a:pt x="14" y="93"/>
                </a:lnTo>
                <a:lnTo>
                  <a:pt x="18" y="97"/>
                </a:lnTo>
                <a:lnTo>
                  <a:pt x="22" y="100"/>
                </a:lnTo>
                <a:lnTo>
                  <a:pt x="25" y="104"/>
                </a:lnTo>
                <a:lnTo>
                  <a:pt x="30" y="107"/>
                </a:lnTo>
                <a:lnTo>
                  <a:pt x="35" y="109"/>
                </a:lnTo>
                <a:lnTo>
                  <a:pt x="40" y="110"/>
                </a:lnTo>
                <a:lnTo>
                  <a:pt x="46" y="112"/>
                </a:lnTo>
                <a:lnTo>
                  <a:pt x="52" y="113"/>
                </a:lnTo>
                <a:lnTo>
                  <a:pt x="57" y="113"/>
                </a:lnTo>
                <a:lnTo>
                  <a:pt x="63" y="113"/>
                </a:lnTo>
                <a:lnTo>
                  <a:pt x="69" y="112"/>
                </a:lnTo>
                <a:lnTo>
                  <a:pt x="74" y="110"/>
                </a:lnTo>
                <a:lnTo>
                  <a:pt x="79" y="109"/>
                </a:lnTo>
                <a:lnTo>
                  <a:pt x="84" y="107"/>
                </a:lnTo>
                <a:lnTo>
                  <a:pt x="90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5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3" y="68"/>
                </a:lnTo>
                <a:lnTo>
                  <a:pt x="113" y="63"/>
                </a:lnTo>
                <a:lnTo>
                  <a:pt x="115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6"/>
          <p:cNvSpPr/>
          <p:nvPr/>
        </p:nvSpPr>
        <p:spPr>
          <a:xfrm>
            <a:off x="4921250" y="5638800"/>
            <a:ext cx="90487" cy="88900"/>
          </a:xfrm>
          <a:custGeom>
            <a:rect b="b" l="l" r="r" t="t"/>
            <a:pathLst>
              <a:path extrusionOk="0" h="113" w="115">
                <a:moveTo>
                  <a:pt x="115" y="56"/>
                </a:moveTo>
                <a:lnTo>
                  <a:pt x="113" y="51"/>
                </a:lnTo>
                <a:lnTo>
                  <a:pt x="113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4"/>
                </a:lnTo>
                <a:lnTo>
                  <a:pt x="90" y="10"/>
                </a:lnTo>
                <a:lnTo>
                  <a:pt x="84" y="7"/>
                </a:lnTo>
                <a:lnTo>
                  <a:pt x="79" y="5"/>
                </a:lnTo>
                <a:lnTo>
                  <a:pt x="74" y="2"/>
                </a:lnTo>
                <a:lnTo>
                  <a:pt x="69" y="1"/>
                </a:lnTo>
                <a:lnTo>
                  <a:pt x="63" y="1"/>
                </a:lnTo>
                <a:lnTo>
                  <a:pt x="57" y="0"/>
                </a:lnTo>
                <a:lnTo>
                  <a:pt x="52" y="1"/>
                </a:lnTo>
                <a:lnTo>
                  <a:pt x="46" y="1"/>
                </a:lnTo>
                <a:lnTo>
                  <a:pt x="40" y="2"/>
                </a:lnTo>
                <a:lnTo>
                  <a:pt x="35" y="5"/>
                </a:lnTo>
                <a:lnTo>
                  <a:pt x="30" y="7"/>
                </a:lnTo>
                <a:lnTo>
                  <a:pt x="25" y="10"/>
                </a:lnTo>
                <a:lnTo>
                  <a:pt x="22" y="14"/>
                </a:lnTo>
                <a:lnTo>
                  <a:pt x="18" y="16"/>
                </a:lnTo>
                <a:lnTo>
                  <a:pt x="14" y="21"/>
                </a:lnTo>
                <a:lnTo>
                  <a:pt x="10" y="25"/>
                </a:lnTo>
                <a:lnTo>
                  <a:pt x="8" y="30"/>
                </a:lnTo>
                <a:lnTo>
                  <a:pt x="5" y="35"/>
                </a:lnTo>
                <a:lnTo>
                  <a:pt x="3" y="40"/>
                </a:lnTo>
                <a:lnTo>
                  <a:pt x="2" y="45"/>
                </a:lnTo>
                <a:lnTo>
                  <a:pt x="2" y="51"/>
                </a:lnTo>
                <a:lnTo>
                  <a:pt x="0" y="56"/>
                </a:lnTo>
                <a:lnTo>
                  <a:pt x="2" y="63"/>
                </a:lnTo>
                <a:lnTo>
                  <a:pt x="2" y="68"/>
                </a:lnTo>
                <a:lnTo>
                  <a:pt x="3" y="74"/>
                </a:lnTo>
                <a:lnTo>
                  <a:pt x="5" y="79"/>
                </a:lnTo>
                <a:lnTo>
                  <a:pt x="8" y="84"/>
                </a:lnTo>
                <a:lnTo>
                  <a:pt x="10" y="88"/>
                </a:lnTo>
                <a:lnTo>
                  <a:pt x="14" y="93"/>
                </a:lnTo>
                <a:lnTo>
                  <a:pt x="18" y="97"/>
                </a:lnTo>
                <a:lnTo>
                  <a:pt x="22" y="100"/>
                </a:lnTo>
                <a:lnTo>
                  <a:pt x="25" y="104"/>
                </a:lnTo>
                <a:lnTo>
                  <a:pt x="30" y="107"/>
                </a:lnTo>
                <a:lnTo>
                  <a:pt x="35" y="109"/>
                </a:lnTo>
                <a:lnTo>
                  <a:pt x="40" y="110"/>
                </a:lnTo>
                <a:lnTo>
                  <a:pt x="46" y="112"/>
                </a:lnTo>
                <a:lnTo>
                  <a:pt x="52" y="113"/>
                </a:lnTo>
                <a:lnTo>
                  <a:pt x="57" y="113"/>
                </a:lnTo>
                <a:lnTo>
                  <a:pt x="63" y="113"/>
                </a:lnTo>
                <a:lnTo>
                  <a:pt x="69" y="112"/>
                </a:lnTo>
                <a:lnTo>
                  <a:pt x="74" y="110"/>
                </a:lnTo>
                <a:lnTo>
                  <a:pt x="79" y="109"/>
                </a:lnTo>
                <a:lnTo>
                  <a:pt x="84" y="107"/>
                </a:lnTo>
                <a:lnTo>
                  <a:pt x="90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5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3" y="68"/>
                </a:lnTo>
                <a:lnTo>
                  <a:pt x="113" y="63"/>
                </a:lnTo>
                <a:lnTo>
                  <a:pt x="115" y="56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6"/>
          <p:cNvSpPr/>
          <p:nvPr/>
        </p:nvSpPr>
        <p:spPr>
          <a:xfrm>
            <a:off x="4802187" y="5518150"/>
            <a:ext cx="88900" cy="90487"/>
          </a:xfrm>
          <a:custGeom>
            <a:rect b="b" l="l" r="r" t="t"/>
            <a:pathLst>
              <a:path extrusionOk="0" h="113" w="114">
                <a:moveTo>
                  <a:pt x="114" y="57"/>
                </a:moveTo>
                <a:lnTo>
                  <a:pt x="114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3"/>
                </a:lnTo>
                <a:lnTo>
                  <a:pt x="88" y="10"/>
                </a:lnTo>
                <a:lnTo>
                  <a:pt x="85" y="7"/>
                </a:lnTo>
                <a:lnTo>
                  <a:pt x="80" y="5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41" y="2"/>
                </a:lnTo>
                <a:lnTo>
                  <a:pt x="34" y="5"/>
                </a:lnTo>
                <a:lnTo>
                  <a:pt x="29" y="7"/>
                </a:lnTo>
                <a:lnTo>
                  <a:pt x="26" y="10"/>
                </a:lnTo>
                <a:lnTo>
                  <a:pt x="21" y="13"/>
                </a:lnTo>
                <a:lnTo>
                  <a:pt x="17" y="16"/>
                </a:lnTo>
                <a:lnTo>
                  <a:pt x="13" y="21"/>
                </a:lnTo>
                <a:lnTo>
                  <a:pt x="11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7"/>
                </a:lnTo>
                <a:lnTo>
                  <a:pt x="0" y="63"/>
                </a:lnTo>
                <a:lnTo>
                  <a:pt x="2" y="68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11" y="88"/>
                </a:lnTo>
                <a:lnTo>
                  <a:pt x="13" y="93"/>
                </a:lnTo>
                <a:lnTo>
                  <a:pt x="17" y="97"/>
                </a:lnTo>
                <a:lnTo>
                  <a:pt x="21" y="100"/>
                </a:lnTo>
                <a:lnTo>
                  <a:pt x="26" y="104"/>
                </a:lnTo>
                <a:lnTo>
                  <a:pt x="29" y="107"/>
                </a:lnTo>
                <a:lnTo>
                  <a:pt x="34" y="109"/>
                </a:lnTo>
                <a:lnTo>
                  <a:pt x="41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80" y="109"/>
                </a:lnTo>
                <a:lnTo>
                  <a:pt x="85" y="107"/>
                </a:lnTo>
                <a:lnTo>
                  <a:pt x="88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8"/>
                </a:lnTo>
                <a:lnTo>
                  <a:pt x="114" y="63"/>
                </a:lnTo>
                <a:lnTo>
                  <a:pt x="11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6"/>
          <p:cNvSpPr/>
          <p:nvPr/>
        </p:nvSpPr>
        <p:spPr>
          <a:xfrm>
            <a:off x="4802187" y="5518150"/>
            <a:ext cx="88900" cy="90487"/>
          </a:xfrm>
          <a:custGeom>
            <a:rect b="b" l="l" r="r" t="t"/>
            <a:pathLst>
              <a:path extrusionOk="0" h="113" w="114">
                <a:moveTo>
                  <a:pt x="114" y="57"/>
                </a:moveTo>
                <a:lnTo>
                  <a:pt x="114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4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3"/>
                </a:lnTo>
                <a:lnTo>
                  <a:pt x="88" y="10"/>
                </a:lnTo>
                <a:lnTo>
                  <a:pt x="85" y="7"/>
                </a:lnTo>
                <a:lnTo>
                  <a:pt x="80" y="5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41" y="2"/>
                </a:lnTo>
                <a:lnTo>
                  <a:pt x="34" y="5"/>
                </a:lnTo>
                <a:lnTo>
                  <a:pt x="29" y="7"/>
                </a:lnTo>
                <a:lnTo>
                  <a:pt x="26" y="10"/>
                </a:lnTo>
                <a:lnTo>
                  <a:pt x="21" y="13"/>
                </a:lnTo>
                <a:lnTo>
                  <a:pt x="17" y="16"/>
                </a:lnTo>
                <a:lnTo>
                  <a:pt x="13" y="21"/>
                </a:lnTo>
                <a:lnTo>
                  <a:pt x="11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7"/>
                </a:lnTo>
                <a:lnTo>
                  <a:pt x="0" y="63"/>
                </a:lnTo>
                <a:lnTo>
                  <a:pt x="2" y="68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11" y="88"/>
                </a:lnTo>
                <a:lnTo>
                  <a:pt x="13" y="93"/>
                </a:lnTo>
                <a:lnTo>
                  <a:pt x="17" y="97"/>
                </a:lnTo>
                <a:lnTo>
                  <a:pt x="21" y="100"/>
                </a:lnTo>
                <a:lnTo>
                  <a:pt x="26" y="104"/>
                </a:lnTo>
                <a:lnTo>
                  <a:pt x="29" y="107"/>
                </a:lnTo>
                <a:lnTo>
                  <a:pt x="34" y="109"/>
                </a:lnTo>
                <a:lnTo>
                  <a:pt x="41" y="111"/>
                </a:lnTo>
                <a:lnTo>
                  <a:pt x="46" y="112"/>
                </a:lnTo>
                <a:lnTo>
                  <a:pt x="51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2"/>
                </a:lnTo>
                <a:lnTo>
                  <a:pt x="73" y="111"/>
                </a:lnTo>
                <a:lnTo>
                  <a:pt x="80" y="109"/>
                </a:lnTo>
                <a:lnTo>
                  <a:pt x="85" y="107"/>
                </a:lnTo>
                <a:lnTo>
                  <a:pt x="88" y="104"/>
                </a:lnTo>
                <a:lnTo>
                  <a:pt x="93" y="100"/>
                </a:lnTo>
                <a:lnTo>
                  <a:pt x="97" y="97"/>
                </a:lnTo>
                <a:lnTo>
                  <a:pt x="101" y="93"/>
                </a:lnTo>
                <a:lnTo>
                  <a:pt x="104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8"/>
                </a:lnTo>
                <a:lnTo>
                  <a:pt x="114" y="63"/>
                </a:lnTo>
                <a:lnTo>
                  <a:pt x="114" y="5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6"/>
          <p:cNvSpPr/>
          <p:nvPr/>
        </p:nvSpPr>
        <p:spPr>
          <a:xfrm>
            <a:off x="4937125" y="3616325"/>
            <a:ext cx="90487" cy="90487"/>
          </a:xfrm>
          <a:custGeom>
            <a:rect b="b" l="l" r="r" t="t"/>
            <a:pathLst>
              <a:path extrusionOk="0" h="113" w="115">
                <a:moveTo>
                  <a:pt x="115" y="57"/>
                </a:moveTo>
                <a:lnTo>
                  <a:pt x="113" y="52"/>
                </a:lnTo>
                <a:lnTo>
                  <a:pt x="113" y="46"/>
                </a:lnTo>
                <a:lnTo>
                  <a:pt x="112" y="41"/>
                </a:lnTo>
                <a:lnTo>
                  <a:pt x="109" y="36"/>
                </a:lnTo>
                <a:lnTo>
                  <a:pt x="107" y="31"/>
                </a:lnTo>
                <a:lnTo>
                  <a:pt x="104" y="26"/>
                </a:lnTo>
                <a:lnTo>
                  <a:pt x="101" y="22"/>
                </a:lnTo>
                <a:lnTo>
                  <a:pt x="97" y="17"/>
                </a:lnTo>
                <a:lnTo>
                  <a:pt x="93" y="14"/>
                </a:lnTo>
                <a:lnTo>
                  <a:pt x="89" y="10"/>
                </a:lnTo>
                <a:lnTo>
                  <a:pt x="84" y="8"/>
                </a:lnTo>
                <a:lnTo>
                  <a:pt x="79" y="5"/>
                </a:lnTo>
                <a:lnTo>
                  <a:pt x="74" y="3"/>
                </a:lnTo>
                <a:lnTo>
                  <a:pt x="69" y="2"/>
                </a:lnTo>
                <a:lnTo>
                  <a:pt x="63" y="2"/>
                </a:lnTo>
                <a:lnTo>
                  <a:pt x="58" y="0"/>
                </a:lnTo>
                <a:lnTo>
                  <a:pt x="52" y="2"/>
                </a:lnTo>
                <a:lnTo>
                  <a:pt x="45" y="2"/>
                </a:lnTo>
                <a:lnTo>
                  <a:pt x="40" y="3"/>
                </a:lnTo>
                <a:lnTo>
                  <a:pt x="35" y="5"/>
                </a:lnTo>
                <a:lnTo>
                  <a:pt x="30" y="8"/>
                </a:lnTo>
                <a:lnTo>
                  <a:pt x="25" y="10"/>
                </a:lnTo>
                <a:lnTo>
                  <a:pt x="21" y="14"/>
                </a:lnTo>
                <a:lnTo>
                  <a:pt x="18" y="17"/>
                </a:lnTo>
                <a:lnTo>
                  <a:pt x="14" y="22"/>
                </a:lnTo>
                <a:lnTo>
                  <a:pt x="10" y="26"/>
                </a:lnTo>
                <a:lnTo>
                  <a:pt x="8" y="31"/>
                </a:lnTo>
                <a:lnTo>
                  <a:pt x="5" y="36"/>
                </a:lnTo>
                <a:lnTo>
                  <a:pt x="3" y="41"/>
                </a:lnTo>
                <a:lnTo>
                  <a:pt x="1" y="46"/>
                </a:lnTo>
                <a:lnTo>
                  <a:pt x="1" y="52"/>
                </a:lnTo>
                <a:lnTo>
                  <a:pt x="0" y="57"/>
                </a:lnTo>
                <a:lnTo>
                  <a:pt x="1" y="63"/>
                </a:lnTo>
                <a:lnTo>
                  <a:pt x="1" y="68"/>
                </a:lnTo>
                <a:lnTo>
                  <a:pt x="3" y="75"/>
                </a:lnTo>
                <a:lnTo>
                  <a:pt x="5" y="80"/>
                </a:lnTo>
                <a:lnTo>
                  <a:pt x="8" y="85"/>
                </a:lnTo>
                <a:lnTo>
                  <a:pt x="10" y="90"/>
                </a:lnTo>
                <a:lnTo>
                  <a:pt x="14" y="93"/>
                </a:lnTo>
                <a:lnTo>
                  <a:pt x="18" y="97"/>
                </a:lnTo>
                <a:lnTo>
                  <a:pt x="21" y="101"/>
                </a:lnTo>
                <a:lnTo>
                  <a:pt x="25" y="105"/>
                </a:lnTo>
                <a:lnTo>
                  <a:pt x="30" y="107"/>
                </a:lnTo>
                <a:lnTo>
                  <a:pt x="35" y="110"/>
                </a:lnTo>
                <a:lnTo>
                  <a:pt x="40" y="111"/>
                </a:lnTo>
                <a:lnTo>
                  <a:pt x="45" y="112"/>
                </a:lnTo>
                <a:lnTo>
                  <a:pt x="52" y="113"/>
                </a:lnTo>
                <a:lnTo>
                  <a:pt x="58" y="113"/>
                </a:lnTo>
                <a:lnTo>
                  <a:pt x="63" y="113"/>
                </a:lnTo>
                <a:lnTo>
                  <a:pt x="69" y="112"/>
                </a:lnTo>
                <a:lnTo>
                  <a:pt x="74" y="111"/>
                </a:lnTo>
                <a:lnTo>
                  <a:pt x="79" y="110"/>
                </a:lnTo>
                <a:lnTo>
                  <a:pt x="84" y="107"/>
                </a:lnTo>
                <a:lnTo>
                  <a:pt x="89" y="105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90"/>
                </a:lnTo>
                <a:lnTo>
                  <a:pt x="107" y="85"/>
                </a:lnTo>
                <a:lnTo>
                  <a:pt x="109" y="80"/>
                </a:lnTo>
                <a:lnTo>
                  <a:pt x="112" y="75"/>
                </a:lnTo>
                <a:lnTo>
                  <a:pt x="113" y="68"/>
                </a:lnTo>
                <a:lnTo>
                  <a:pt x="113" y="63"/>
                </a:lnTo>
                <a:lnTo>
                  <a:pt x="115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6"/>
          <p:cNvSpPr/>
          <p:nvPr/>
        </p:nvSpPr>
        <p:spPr>
          <a:xfrm>
            <a:off x="4937125" y="3616325"/>
            <a:ext cx="90487" cy="90487"/>
          </a:xfrm>
          <a:custGeom>
            <a:rect b="b" l="l" r="r" t="t"/>
            <a:pathLst>
              <a:path extrusionOk="0" h="113" w="115">
                <a:moveTo>
                  <a:pt x="115" y="57"/>
                </a:moveTo>
                <a:lnTo>
                  <a:pt x="113" y="52"/>
                </a:lnTo>
                <a:lnTo>
                  <a:pt x="113" y="46"/>
                </a:lnTo>
                <a:lnTo>
                  <a:pt x="112" y="41"/>
                </a:lnTo>
                <a:lnTo>
                  <a:pt x="109" y="36"/>
                </a:lnTo>
                <a:lnTo>
                  <a:pt x="107" y="31"/>
                </a:lnTo>
                <a:lnTo>
                  <a:pt x="104" y="26"/>
                </a:lnTo>
                <a:lnTo>
                  <a:pt x="101" y="22"/>
                </a:lnTo>
                <a:lnTo>
                  <a:pt x="97" y="17"/>
                </a:lnTo>
                <a:lnTo>
                  <a:pt x="93" y="14"/>
                </a:lnTo>
                <a:lnTo>
                  <a:pt x="89" y="10"/>
                </a:lnTo>
                <a:lnTo>
                  <a:pt x="84" y="8"/>
                </a:lnTo>
                <a:lnTo>
                  <a:pt x="79" y="5"/>
                </a:lnTo>
                <a:lnTo>
                  <a:pt x="74" y="3"/>
                </a:lnTo>
                <a:lnTo>
                  <a:pt x="69" y="2"/>
                </a:lnTo>
                <a:lnTo>
                  <a:pt x="63" y="2"/>
                </a:lnTo>
                <a:lnTo>
                  <a:pt x="58" y="0"/>
                </a:lnTo>
                <a:lnTo>
                  <a:pt x="52" y="2"/>
                </a:lnTo>
                <a:lnTo>
                  <a:pt x="45" y="2"/>
                </a:lnTo>
                <a:lnTo>
                  <a:pt x="40" y="3"/>
                </a:lnTo>
                <a:lnTo>
                  <a:pt x="35" y="5"/>
                </a:lnTo>
                <a:lnTo>
                  <a:pt x="30" y="8"/>
                </a:lnTo>
                <a:lnTo>
                  <a:pt x="25" y="10"/>
                </a:lnTo>
                <a:lnTo>
                  <a:pt x="21" y="14"/>
                </a:lnTo>
                <a:lnTo>
                  <a:pt x="18" y="17"/>
                </a:lnTo>
                <a:lnTo>
                  <a:pt x="14" y="22"/>
                </a:lnTo>
                <a:lnTo>
                  <a:pt x="10" y="26"/>
                </a:lnTo>
                <a:lnTo>
                  <a:pt x="8" y="31"/>
                </a:lnTo>
                <a:lnTo>
                  <a:pt x="5" y="36"/>
                </a:lnTo>
                <a:lnTo>
                  <a:pt x="3" y="41"/>
                </a:lnTo>
                <a:lnTo>
                  <a:pt x="1" y="46"/>
                </a:lnTo>
                <a:lnTo>
                  <a:pt x="1" y="52"/>
                </a:lnTo>
                <a:lnTo>
                  <a:pt x="0" y="57"/>
                </a:lnTo>
                <a:lnTo>
                  <a:pt x="1" y="63"/>
                </a:lnTo>
                <a:lnTo>
                  <a:pt x="1" y="68"/>
                </a:lnTo>
                <a:lnTo>
                  <a:pt x="3" y="75"/>
                </a:lnTo>
                <a:lnTo>
                  <a:pt x="5" y="80"/>
                </a:lnTo>
                <a:lnTo>
                  <a:pt x="8" y="85"/>
                </a:lnTo>
                <a:lnTo>
                  <a:pt x="10" y="90"/>
                </a:lnTo>
                <a:lnTo>
                  <a:pt x="14" y="93"/>
                </a:lnTo>
                <a:lnTo>
                  <a:pt x="18" y="97"/>
                </a:lnTo>
                <a:lnTo>
                  <a:pt x="21" y="101"/>
                </a:lnTo>
                <a:lnTo>
                  <a:pt x="25" y="105"/>
                </a:lnTo>
                <a:lnTo>
                  <a:pt x="30" y="107"/>
                </a:lnTo>
                <a:lnTo>
                  <a:pt x="35" y="110"/>
                </a:lnTo>
                <a:lnTo>
                  <a:pt x="40" y="111"/>
                </a:lnTo>
                <a:lnTo>
                  <a:pt x="45" y="112"/>
                </a:lnTo>
                <a:lnTo>
                  <a:pt x="52" y="113"/>
                </a:lnTo>
                <a:lnTo>
                  <a:pt x="58" y="113"/>
                </a:lnTo>
                <a:lnTo>
                  <a:pt x="63" y="113"/>
                </a:lnTo>
                <a:lnTo>
                  <a:pt x="69" y="112"/>
                </a:lnTo>
                <a:lnTo>
                  <a:pt x="74" y="111"/>
                </a:lnTo>
                <a:lnTo>
                  <a:pt x="79" y="110"/>
                </a:lnTo>
                <a:lnTo>
                  <a:pt x="84" y="107"/>
                </a:lnTo>
                <a:lnTo>
                  <a:pt x="89" y="105"/>
                </a:lnTo>
                <a:lnTo>
                  <a:pt x="93" y="101"/>
                </a:lnTo>
                <a:lnTo>
                  <a:pt x="97" y="97"/>
                </a:lnTo>
                <a:lnTo>
                  <a:pt x="101" y="93"/>
                </a:lnTo>
                <a:lnTo>
                  <a:pt x="104" y="90"/>
                </a:lnTo>
                <a:lnTo>
                  <a:pt x="107" y="85"/>
                </a:lnTo>
                <a:lnTo>
                  <a:pt x="109" y="80"/>
                </a:lnTo>
                <a:lnTo>
                  <a:pt x="112" y="75"/>
                </a:lnTo>
                <a:lnTo>
                  <a:pt x="113" y="68"/>
                </a:lnTo>
                <a:lnTo>
                  <a:pt x="113" y="63"/>
                </a:lnTo>
                <a:lnTo>
                  <a:pt x="115" y="57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6"/>
          <p:cNvSpPr/>
          <p:nvPr/>
        </p:nvSpPr>
        <p:spPr>
          <a:xfrm>
            <a:off x="4816475" y="3497262"/>
            <a:ext cx="90487" cy="88900"/>
          </a:xfrm>
          <a:custGeom>
            <a:rect b="b" l="l" r="r" t="t"/>
            <a:pathLst>
              <a:path extrusionOk="0" h="113" w="113">
                <a:moveTo>
                  <a:pt x="113" y="56"/>
                </a:moveTo>
                <a:lnTo>
                  <a:pt x="113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2"/>
                </a:lnTo>
                <a:lnTo>
                  <a:pt x="88" y="10"/>
                </a:lnTo>
                <a:lnTo>
                  <a:pt x="85" y="7"/>
                </a:lnTo>
                <a:lnTo>
                  <a:pt x="79" y="5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41" y="2"/>
                </a:lnTo>
                <a:lnTo>
                  <a:pt x="34" y="5"/>
                </a:lnTo>
                <a:lnTo>
                  <a:pt x="30" y="7"/>
                </a:lnTo>
                <a:lnTo>
                  <a:pt x="25" y="10"/>
                </a:lnTo>
                <a:lnTo>
                  <a:pt x="20" y="12"/>
                </a:lnTo>
                <a:lnTo>
                  <a:pt x="17" y="16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6"/>
                </a:lnTo>
                <a:lnTo>
                  <a:pt x="0" y="62"/>
                </a:lnTo>
                <a:lnTo>
                  <a:pt x="2" y="67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10" y="88"/>
                </a:lnTo>
                <a:lnTo>
                  <a:pt x="13" y="93"/>
                </a:lnTo>
                <a:lnTo>
                  <a:pt x="17" y="96"/>
                </a:lnTo>
                <a:lnTo>
                  <a:pt x="20" y="100"/>
                </a:lnTo>
                <a:lnTo>
                  <a:pt x="25" y="104"/>
                </a:lnTo>
                <a:lnTo>
                  <a:pt x="30" y="106"/>
                </a:lnTo>
                <a:lnTo>
                  <a:pt x="34" y="109"/>
                </a:lnTo>
                <a:lnTo>
                  <a:pt x="41" y="110"/>
                </a:lnTo>
                <a:lnTo>
                  <a:pt x="46" y="111"/>
                </a:lnTo>
                <a:lnTo>
                  <a:pt x="51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1"/>
                </a:lnTo>
                <a:lnTo>
                  <a:pt x="73" y="110"/>
                </a:lnTo>
                <a:lnTo>
                  <a:pt x="79" y="109"/>
                </a:lnTo>
                <a:lnTo>
                  <a:pt x="85" y="106"/>
                </a:lnTo>
                <a:lnTo>
                  <a:pt x="88" y="104"/>
                </a:lnTo>
                <a:lnTo>
                  <a:pt x="93" y="100"/>
                </a:lnTo>
                <a:lnTo>
                  <a:pt x="97" y="96"/>
                </a:lnTo>
                <a:lnTo>
                  <a:pt x="101" y="93"/>
                </a:lnTo>
                <a:lnTo>
                  <a:pt x="105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7"/>
                </a:lnTo>
                <a:lnTo>
                  <a:pt x="113" y="62"/>
                </a:lnTo>
                <a:lnTo>
                  <a:pt x="113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6"/>
          <p:cNvSpPr/>
          <p:nvPr/>
        </p:nvSpPr>
        <p:spPr>
          <a:xfrm>
            <a:off x="4816475" y="3497262"/>
            <a:ext cx="90487" cy="88900"/>
          </a:xfrm>
          <a:custGeom>
            <a:rect b="b" l="l" r="r" t="t"/>
            <a:pathLst>
              <a:path extrusionOk="0" h="113" w="113">
                <a:moveTo>
                  <a:pt x="113" y="56"/>
                </a:moveTo>
                <a:lnTo>
                  <a:pt x="113" y="51"/>
                </a:lnTo>
                <a:lnTo>
                  <a:pt x="112" y="45"/>
                </a:lnTo>
                <a:lnTo>
                  <a:pt x="111" y="40"/>
                </a:lnTo>
                <a:lnTo>
                  <a:pt x="110" y="35"/>
                </a:lnTo>
                <a:lnTo>
                  <a:pt x="107" y="30"/>
                </a:lnTo>
                <a:lnTo>
                  <a:pt x="105" y="25"/>
                </a:lnTo>
                <a:lnTo>
                  <a:pt x="101" y="21"/>
                </a:lnTo>
                <a:lnTo>
                  <a:pt x="97" y="16"/>
                </a:lnTo>
                <a:lnTo>
                  <a:pt x="93" y="12"/>
                </a:lnTo>
                <a:lnTo>
                  <a:pt x="88" y="10"/>
                </a:lnTo>
                <a:lnTo>
                  <a:pt x="85" y="7"/>
                </a:lnTo>
                <a:lnTo>
                  <a:pt x="79" y="5"/>
                </a:lnTo>
                <a:lnTo>
                  <a:pt x="73" y="2"/>
                </a:lnTo>
                <a:lnTo>
                  <a:pt x="68" y="1"/>
                </a:lnTo>
                <a:lnTo>
                  <a:pt x="63" y="0"/>
                </a:lnTo>
                <a:lnTo>
                  <a:pt x="57" y="0"/>
                </a:lnTo>
                <a:lnTo>
                  <a:pt x="51" y="0"/>
                </a:lnTo>
                <a:lnTo>
                  <a:pt x="46" y="1"/>
                </a:lnTo>
                <a:lnTo>
                  <a:pt x="41" y="2"/>
                </a:lnTo>
                <a:lnTo>
                  <a:pt x="34" y="5"/>
                </a:lnTo>
                <a:lnTo>
                  <a:pt x="30" y="7"/>
                </a:lnTo>
                <a:lnTo>
                  <a:pt x="25" y="10"/>
                </a:lnTo>
                <a:lnTo>
                  <a:pt x="20" y="12"/>
                </a:lnTo>
                <a:lnTo>
                  <a:pt x="17" y="16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4" y="35"/>
                </a:lnTo>
                <a:lnTo>
                  <a:pt x="3" y="40"/>
                </a:lnTo>
                <a:lnTo>
                  <a:pt x="2" y="45"/>
                </a:lnTo>
                <a:lnTo>
                  <a:pt x="0" y="51"/>
                </a:lnTo>
                <a:lnTo>
                  <a:pt x="0" y="56"/>
                </a:lnTo>
                <a:lnTo>
                  <a:pt x="0" y="62"/>
                </a:lnTo>
                <a:lnTo>
                  <a:pt x="2" y="67"/>
                </a:lnTo>
                <a:lnTo>
                  <a:pt x="3" y="74"/>
                </a:lnTo>
                <a:lnTo>
                  <a:pt x="4" y="79"/>
                </a:lnTo>
                <a:lnTo>
                  <a:pt x="7" y="84"/>
                </a:lnTo>
                <a:lnTo>
                  <a:pt x="10" y="88"/>
                </a:lnTo>
                <a:lnTo>
                  <a:pt x="13" y="93"/>
                </a:lnTo>
                <a:lnTo>
                  <a:pt x="17" y="96"/>
                </a:lnTo>
                <a:lnTo>
                  <a:pt x="20" y="100"/>
                </a:lnTo>
                <a:lnTo>
                  <a:pt x="25" y="104"/>
                </a:lnTo>
                <a:lnTo>
                  <a:pt x="30" y="106"/>
                </a:lnTo>
                <a:lnTo>
                  <a:pt x="34" y="109"/>
                </a:lnTo>
                <a:lnTo>
                  <a:pt x="41" y="110"/>
                </a:lnTo>
                <a:lnTo>
                  <a:pt x="46" y="111"/>
                </a:lnTo>
                <a:lnTo>
                  <a:pt x="51" y="113"/>
                </a:lnTo>
                <a:lnTo>
                  <a:pt x="57" y="113"/>
                </a:lnTo>
                <a:lnTo>
                  <a:pt x="63" y="113"/>
                </a:lnTo>
                <a:lnTo>
                  <a:pt x="68" y="111"/>
                </a:lnTo>
                <a:lnTo>
                  <a:pt x="73" y="110"/>
                </a:lnTo>
                <a:lnTo>
                  <a:pt x="79" y="109"/>
                </a:lnTo>
                <a:lnTo>
                  <a:pt x="85" y="106"/>
                </a:lnTo>
                <a:lnTo>
                  <a:pt x="88" y="104"/>
                </a:lnTo>
                <a:lnTo>
                  <a:pt x="93" y="100"/>
                </a:lnTo>
                <a:lnTo>
                  <a:pt x="97" y="96"/>
                </a:lnTo>
                <a:lnTo>
                  <a:pt x="101" y="93"/>
                </a:lnTo>
                <a:lnTo>
                  <a:pt x="105" y="88"/>
                </a:lnTo>
                <a:lnTo>
                  <a:pt x="107" y="84"/>
                </a:lnTo>
                <a:lnTo>
                  <a:pt x="110" y="79"/>
                </a:lnTo>
                <a:lnTo>
                  <a:pt x="111" y="74"/>
                </a:lnTo>
                <a:lnTo>
                  <a:pt x="112" y="67"/>
                </a:lnTo>
                <a:lnTo>
                  <a:pt x="113" y="62"/>
                </a:lnTo>
                <a:lnTo>
                  <a:pt x="113" y="5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7" name="Google Shape;597;p36"/>
          <p:cNvCxnSpPr/>
          <p:nvPr/>
        </p:nvCxnSpPr>
        <p:spPr>
          <a:xfrm>
            <a:off x="3059112" y="4425950"/>
            <a:ext cx="1587" cy="1190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8" name="Google Shape;598;p36"/>
          <p:cNvCxnSpPr/>
          <p:nvPr/>
        </p:nvCxnSpPr>
        <p:spPr>
          <a:xfrm>
            <a:off x="3360737" y="3676650"/>
            <a:ext cx="1190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9" name="Google Shape;599;p36"/>
          <p:cNvSpPr txBox="1"/>
          <p:nvPr/>
        </p:nvSpPr>
        <p:spPr>
          <a:xfrm>
            <a:off x="4795837" y="2393950"/>
            <a:ext cx="322262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sbar</a:t>
            </a:r>
            <a:endParaRPr/>
          </a:p>
        </p:txBody>
      </p:sp>
      <p:sp>
        <p:nvSpPr>
          <p:cNvPr id="600" name="Google Shape;600;p36"/>
          <p:cNvSpPr txBox="1"/>
          <p:nvPr/>
        </p:nvSpPr>
        <p:spPr>
          <a:xfrm>
            <a:off x="4841875" y="3311525"/>
            <a:ext cx="82550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601" name="Google Shape;601;p36"/>
          <p:cNvSpPr txBox="1"/>
          <p:nvPr/>
        </p:nvSpPr>
        <p:spPr>
          <a:xfrm>
            <a:off x="4864100" y="4391025"/>
            <a:ext cx="55562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602" name="Google Shape;602;p36"/>
          <p:cNvSpPr txBox="1"/>
          <p:nvPr/>
        </p:nvSpPr>
        <p:spPr>
          <a:xfrm>
            <a:off x="7540625" y="3532187"/>
            <a:ext cx="9207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603" name="Google Shape;603;p36"/>
          <p:cNvSpPr txBox="1"/>
          <p:nvPr/>
        </p:nvSpPr>
        <p:spPr>
          <a:xfrm>
            <a:off x="7554912" y="4360862"/>
            <a:ext cx="331787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qbar</a:t>
            </a:r>
            <a:endParaRPr/>
          </a:p>
        </p:txBody>
      </p:sp>
      <p:sp>
        <p:nvSpPr>
          <p:cNvPr id="604" name="Google Shape;604;p36"/>
          <p:cNvSpPr txBox="1"/>
          <p:nvPr/>
        </p:nvSpPr>
        <p:spPr>
          <a:xfrm>
            <a:off x="4829175" y="5319712"/>
            <a:ext cx="29527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rbar</a:t>
            </a:r>
            <a:endParaRPr/>
          </a:p>
        </p:txBody>
      </p:sp>
      <p:sp>
        <p:nvSpPr>
          <p:cNvPr id="605" name="Google Shape;605;p36"/>
          <p:cNvSpPr txBox="1"/>
          <p:nvPr/>
        </p:nvSpPr>
        <p:spPr>
          <a:xfrm>
            <a:off x="1233487" y="3432175"/>
            <a:ext cx="35877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endParaRPr/>
          </a:p>
        </p:txBody>
      </p:sp>
      <p:sp>
        <p:nvSpPr>
          <p:cNvPr id="606" name="Google Shape;606;p36"/>
          <p:cNvSpPr txBox="1"/>
          <p:nvPr/>
        </p:nvSpPr>
        <p:spPr>
          <a:xfrm>
            <a:off x="1309687" y="4270375"/>
            <a:ext cx="201612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/>
          </a:p>
        </p:txBody>
      </p:sp>
      <p:sp>
        <p:nvSpPr>
          <p:cNvPr id="607" name="Google Shape;607;p36"/>
          <p:cNvSpPr txBox="1"/>
          <p:nvPr/>
        </p:nvSpPr>
        <p:spPr>
          <a:xfrm>
            <a:off x="2624137" y="3371850"/>
            <a:ext cx="322262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cbar</a:t>
            </a:r>
            <a:endParaRPr/>
          </a:p>
        </p:txBody>
      </p:sp>
      <p:cxnSp>
        <p:nvCxnSpPr>
          <p:cNvPr id="608" name="Google Shape;608;p36"/>
          <p:cNvCxnSpPr/>
          <p:nvPr/>
        </p:nvCxnSpPr>
        <p:spPr>
          <a:xfrm flipH="1">
            <a:off x="1778000" y="5683250"/>
            <a:ext cx="2000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9" name="Google Shape;609;p36"/>
          <p:cNvSpPr txBox="1"/>
          <p:nvPr/>
        </p:nvSpPr>
        <p:spPr>
          <a:xfrm>
            <a:off x="1362075" y="5588000"/>
            <a:ext cx="9207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610" name="Google Shape;610;p36"/>
          <p:cNvSpPr txBox="1"/>
          <p:nvPr/>
        </p:nvSpPr>
        <p:spPr>
          <a:xfrm>
            <a:off x="2422525" y="4108450"/>
            <a:ext cx="625475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clkbar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 Sim</a:t>
            </a:r>
            <a:endParaRPr/>
          </a:p>
        </p:txBody>
      </p:sp>
      <p:sp>
        <p:nvSpPr>
          <p:cNvPr id="616" name="Google Shape;616;p3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components that we have discussed – and shall discuss – can be fabricated using </a:t>
            </a:r>
            <a:r>
              <a:rPr b="0" i="0" lang="en-US" sz="2000" u="sng">
                <a:solidFill>
                  <a:schemeClr val="hlink"/>
                </a:solidFill>
                <a:hlinkClick r:id="rId3"/>
              </a:rPr>
              <a:t>Logi Sim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1" name="Google Shape;621;p38"/>
          <p:cNvCxnSpPr/>
          <p:nvPr/>
        </p:nvCxnSpPr>
        <p:spPr>
          <a:xfrm>
            <a:off x="4495800" y="2514600"/>
            <a:ext cx="3175" cy="34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22" name="Google Shape;622;p38"/>
          <p:cNvSpPr txBox="1"/>
          <p:nvPr/>
        </p:nvSpPr>
        <p:spPr>
          <a:xfrm>
            <a:off x="-441325" y="163512"/>
            <a:ext cx="3425825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 are implemented with arrays of D-flipflops</a:t>
            </a:r>
            <a:endParaRPr/>
          </a:p>
        </p:txBody>
      </p:sp>
      <p:sp>
        <p:nvSpPr>
          <p:cNvPr id="624" name="Google Shape;624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Elements on the Datapath: Register File</a:t>
            </a:r>
            <a:endParaRPr/>
          </a:p>
        </p:txBody>
      </p:sp>
      <p:pic>
        <p:nvPicPr>
          <p:cNvPr id="625" name="Google Shape;6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650" y="2871787"/>
            <a:ext cx="290195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8"/>
          <p:cNvSpPr txBox="1"/>
          <p:nvPr/>
        </p:nvSpPr>
        <p:spPr>
          <a:xfrm>
            <a:off x="2209800" y="5867400"/>
            <a:ext cx="5562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Register file with two read ports and one write port</a:t>
            </a:r>
            <a:endParaRPr/>
          </a:p>
        </p:txBody>
      </p:sp>
      <p:sp>
        <p:nvSpPr>
          <p:cNvPr id="627" name="Google Shape;627;p38"/>
          <p:cNvSpPr txBox="1"/>
          <p:nvPr/>
        </p:nvSpPr>
        <p:spPr>
          <a:xfrm>
            <a:off x="4191000" y="22860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endParaRPr/>
          </a:p>
        </p:txBody>
      </p:sp>
      <p:sp>
        <p:nvSpPr>
          <p:cNvPr id="628" name="Google Shape;628;p38"/>
          <p:cNvSpPr txBox="1"/>
          <p:nvPr/>
        </p:nvSpPr>
        <p:spPr>
          <a:xfrm>
            <a:off x="2362200" y="3124200"/>
            <a:ext cx="641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bits</a:t>
            </a:r>
            <a:endParaRPr/>
          </a:p>
        </p:txBody>
      </p:sp>
      <p:sp>
        <p:nvSpPr>
          <p:cNvPr id="629" name="Google Shape;629;p38"/>
          <p:cNvSpPr txBox="1"/>
          <p:nvPr/>
        </p:nvSpPr>
        <p:spPr>
          <a:xfrm>
            <a:off x="2438400" y="3505200"/>
            <a:ext cx="641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bits</a:t>
            </a:r>
            <a:endParaRPr/>
          </a:p>
        </p:txBody>
      </p:sp>
      <p:sp>
        <p:nvSpPr>
          <p:cNvPr id="630" name="Google Shape;630;p38"/>
          <p:cNvSpPr txBox="1"/>
          <p:nvPr/>
        </p:nvSpPr>
        <p:spPr>
          <a:xfrm>
            <a:off x="2362200" y="3962400"/>
            <a:ext cx="641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bits</a:t>
            </a:r>
            <a:endParaRPr/>
          </a:p>
        </p:txBody>
      </p:sp>
      <p:sp>
        <p:nvSpPr>
          <p:cNvPr id="631" name="Google Shape;631;p38"/>
          <p:cNvSpPr txBox="1"/>
          <p:nvPr/>
        </p:nvSpPr>
        <p:spPr>
          <a:xfrm>
            <a:off x="2209800" y="4572000"/>
            <a:ext cx="7175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32 bits</a:t>
            </a:r>
            <a:endParaRPr/>
          </a:p>
        </p:txBody>
      </p:sp>
      <p:sp>
        <p:nvSpPr>
          <p:cNvPr id="632" name="Google Shape;632;p38"/>
          <p:cNvSpPr txBox="1"/>
          <p:nvPr/>
        </p:nvSpPr>
        <p:spPr>
          <a:xfrm>
            <a:off x="5943600" y="3276600"/>
            <a:ext cx="7175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 bits</a:t>
            </a:r>
            <a:endParaRPr/>
          </a:p>
        </p:txBody>
      </p:sp>
      <p:sp>
        <p:nvSpPr>
          <p:cNvPr id="633" name="Google Shape;633;p38"/>
          <p:cNvSpPr txBox="1"/>
          <p:nvPr/>
        </p:nvSpPr>
        <p:spPr>
          <a:xfrm>
            <a:off x="5943600" y="4267200"/>
            <a:ext cx="7175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 bits</a:t>
            </a:r>
            <a:endParaRPr/>
          </a:p>
        </p:txBody>
      </p:sp>
      <p:sp>
        <p:nvSpPr>
          <p:cNvPr id="634" name="Google Shape;634;p38"/>
          <p:cNvSpPr txBox="1"/>
          <p:nvPr/>
        </p:nvSpPr>
        <p:spPr>
          <a:xfrm>
            <a:off x="3886200" y="5334000"/>
            <a:ext cx="12509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Control signal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9"/>
          <p:cNvSpPr txBox="1"/>
          <p:nvPr>
            <p:ph idx="1" type="body"/>
          </p:nvPr>
        </p:nvSpPr>
        <p:spPr>
          <a:xfrm>
            <a:off x="1182687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implementation:</a:t>
            </a:r>
            <a:endParaRPr/>
          </a:p>
        </p:txBody>
      </p:sp>
      <p:pic>
        <p:nvPicPr>
          <p:cNvPr id="640" name="Google Shape;64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514600"/>
            <a:ext cx="3813175" cy="254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743200"/>
            <a:ext cx="3419475" cy="2392362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39"/>
          <p:cNvSpPr txBox="1"/>
          <p:nvPr/>
        </p:nvSpPr>
        <p:spPr>
          <a:xfrm>
            <a:off x="1050925" y="5535612"/>
            <a:ext cx="184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9"/>
          <p:cNvSpPr txBox="1"/>
          <p:nvPr/>
        </p:nvSpPr>
        <p:spPr>
          <a:xfrm>
            <a:off x="914400" y="5181600"/>
            <a:ext cx="3440112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 ports are implemented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a pair of multiplexors – 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bit multiplexors for 32 registers</a:t>
            </a:r>
            <a:endParaRPr/>
          </a:p>
        </p:txBody>
      </p:sp>
      <p:sp>
        <p:nvSpPr>
          <p:cNvPr id="644" name="Google Shape;644;p39"/>
          <p:cNvSpPr txBox="1"/>
          <p:nvPr/>
        </p:nvSpPr>
        <p:spPr>
          <a:xfrm>
            <a:off x="5078412" y="5105400"/>
            <a:ext cx="37973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port is implemented using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decoder – 5-to-32 decoder 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 registers. Clock is relevant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as register state may change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 at clock edge</a:t>
            </a:r>
            <a:endParaRPr/>
          </a:p>
        </p:txBody>
      </p:sp>
      <p:cxnSp>
        <p:nvCxnSpPr>
          <p:cNvPr id="645" name="Google Shape;645;p39"/>
          <p:cNvCxnSpPr/>
          <p:nvPr/>
        </p:nvCxnSpPr>
        <p:spPr>
          <a:xfrm>
            <a:off x="2286000" y="24384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6" name="Google Shape;646;p39"/>
          <p:cNvCxnSpPr/>
          <p:nvPr/>
        </p:nvCxnSpPr>
        <p:spPr>
          <a:xfrm>
            <a:off x="7010400" y="2209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7" name="Google Shape;647;p39"/>
          <p:cNvSpPr txBox="1"/>
          <p:nvPr/>
        </p:nvSpPr>
        <p:spPr>
          <a:xfrm>
            <a:off x="2025650" y="22098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endParaRPr/>
          </a:p>
        </p:txBody>
      </p:sp>
      <p:sp>
        <p:nvSpPr>
          <p:cNvPr id="648" name="Google Shape;648;p39"/>
          <p:cNvSpPr txBox="1"/>
          <p:nvPr/>
        </p:nvSpPr>
        <p:spPr>
          <a:xfrm>
            <a:off x="6750050" y="19812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Clock</a:t>
            </a:r>
            <a:endParaRPr/>
          </a:p>
        </p:txBody>
      </p:sp>
      <p:sp>
        <p:nvSpPr>
          <p:cNvPr id="649" name="Google Shape;649;p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Elements on the Datapath: Register File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Store/Fetch &amp; PC Increment</a:t>
            </a:r>
            <a:endParaRPr/>
          </a:p>
        </p:txBody>
      </p:sp>
      <p:sp>
        <p:nvSpPr>
          <p:cNvPr id="655" name="Google Shape;655;p4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56" name="Google Shape;6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44196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0"/>
          <p:cNvSpPr txBox="1"/>
          <p:nvPr/>
        </p:nvSpPr>
        <p:spPr>
          <a:xfrm>
            <a:off x="533400" y="1905000"/>
            <a:ext cx="792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elements used to store and fetch instructions and increment the PC</a:t>
            </a:r>
            <a:endParaRPr/>
          </a:p>
        </p:txBody>
      </p:sp>
      <p:sp>
        <p:nvSpPr>
          <p:cNvPr id="658" name="Google Shape;658;p40"/>
          <p:cNvSpPr txBox="1"/>
          <p:nvPr/>
        </p:nvSpPr>
        <p:spPr>
          <a:xfrm>
            <a:off x="2514600" y="2514600"/>
            <a:ext cx="3124200" cy="2017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Store/Fetch &amp; PC Increment</a:t>
            </a:r>
            <a:endParaRPr/>
          </a:p>
        </p:txBody>
      </p:sp>
      <p:sp>
        <p:nvSpPr>
          <p:cNvPr id="664" name="Google Shape;664;p4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65" name="Google Shape;66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44196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1"/>
          <p:cNvSpPr txBox="1"/>
          <p:nvPr/>
        </p:nvSpPr>
        <p:spPr>
          <a:xfrm>
            <a:off x="533400" y="1905000"/>
            <a:ext cx="792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elements used to store and fetch instructions and increment the PC</a:t>
            </a:r>
            <a:endParaRPr/>
          </a:p>
        </p:txBody>
      </p:sp>
      <p:sp>
        <p:nvSpPr>
          <p:cNvPr id="667" name="Google Shape;667;p41"/>
          <p:cNvSpPr txBox="1"/>
          <p:nvPr/>
        </p:nvSpPr>
        <p:spPr>
          <a:xfrm>
            <a:off x="3657600" y="2514600"/>
            <a:ext cx="1981200" cy="2017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Store/Fetch &amp; PC Increment</a:t>
            </a:r>
            <a:endParaRPr/>
          </a:p>
        </p:txBody>
      </p:sp>
      <p:sp>
        <p:nvSpPr>
          <p:cNvPr id="673" name="Google Shape;673;p4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44196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42"/>
          <p:cNvSpPr txBox="1"/>
          <p:nvPr/>
        </p:nvSpPr>
        <p:spPr>
          <a:xfrm>
            <a:off x="533400" y="1905000"/>
            <a:ext cx="792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elements used to store and fetch instructions and increment the PC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Datapath and control unit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457200" y="1981200"/>
            <a:ext cx="8458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 computer architecture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support the defined ISA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fetch and execute each instruction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of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designs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Single cycle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Multiple cycle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Pipelined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</a:t>
            </a:r>
            <a:b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Store/Fetch &amp; PC Increment</a:t>
            </a:r>
            <a:endParaRPr/>
          </a:p>
        </p:txBody>
      </p:sp>
      <p:sp>
        <p:nvSpPr>
          <p:cNvPr id="681" name="Google Shape;681;p4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82" name="Google Shape;68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124200"/>
            <a:ext cx="44196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5" id="683" name="Google Shape;68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2819400"/>
            <a:ext cx="3365500" cy="2884487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43"/>
          <p:cNvSpPr txBox="1"/>
          <p:nvPr/>
        </p:nvSpPr>
        <p:spPr>
          <a:xfrm>
            <a:off x="304800" y="5046662"/>
            <a:ext cx="46482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elements used to store and fetch instructions and increment the PC</a:t>
            </a:r>
            <a:endParaRPr/>
          </a:p>
        </p:txBody>
      </p:sp>
      <p:sp>
        <p:nvSpPr>
          <p:cNvPr id="685" name="Google Shape;685;p43"/>
          <p:cNvSpPr txBox="1"/>
          <p:nvPr/>
        </p:nvSpPr>
        <p:spPr>
          <a:xfrm>
            <a:off x="6248400" y="5715000"/>
            <a:ext cx="1447800" cy="3381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  </a:t>
            </a:r>
            <a:endParaRPr/>
          </a:p>
        </p:txBody>
      </p:sp>
      <p:sp>
        <p:nvSpPr>
          <p:cNvPr id="686" name="Google Shape;686;p43"/>
          <p:cNvSpPr/>
          <p:nvPr/>
        </p:nvSpPr>
        <p:spPr>
          <a:xfrm>
            <a:off x="4800600" y="3552825"/>
            <a:ext cx="304800" cy="48577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4"/>
          <p:cNvSpPr txBox="1"/>
          <p:nvPr/>
        </p:nvSpPr>
        <p:spPr>
          <a:xfrm>
            <a:off x="1714500" y="4895850"/>
            <a:ext cx="457200" cy="152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4"/>
          <p:cNvSpPr txBox="1"/>
          <p:nvPr/>
        </p:nvSpPr>
        <p:spPr>
          <a:xfrm>
            <a:off x="1714500" y="2413000"/>
            <a:ext cx="152400" cy="259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4"/>
          <p:cNvSpPr txBox="1"/>
          <p:nvPr/>
        </p:nvSpPr>
        <p:spPr>
          <a:xfrm>
            <a:off x="5219700" y="2413000"/>
            <a:ext cx="152400" cy="118586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4"/>
          <p:cNvSpPr txBox="1"/>
          <p:nvPr/>
        </p:nvSpPr>
        <p:spPr>
          <a:xfrm>
            <a:off x="1790700" y="2413000"/>
            <a:ext cx="3581400" cy="152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4"/>
          <p:cNvSpPr txBox="1"/>
          <p:nvPr/>
        </p:nvSpPr>
        <p:spPr>
          <a:xfrm>
            <a:off x="4838700" y="3457575"/>
            <a:ext cx="457200" cy="152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4"/>
          <p:cNvSpPr txBox="1"/>
          <p:nvPr/>
        </p:nvSpPr>
        <p:spPr>
          <a:xfrm>
            <a:off x="2933700" y="2946400"/>
            <a:ext cx="1219200" cy="152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4"/>
          <p:cNvSpPr txBox="1"/>
          <p:nvPr/>
        </p:nvSpPr>
        <p:spPr>
          <a:xfrm>
            <a:off x="2900362" y="2946400"/>
            <a:ext cx="152400" cy="210026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Google Shape;698;p44"/>
          <p:cNvGrpSpPr/>
          <p:nvPr/>
        </p:nvGrpSpPr>
        <p:grpSpPr>
          <a:xfrm>
            <a:off x="2552700" y="4894262"/>
            <a:ext cx="3657600" cy="600075"/>
            <a:chOff x="1728" y="2907"/>
            <a:chExt cx="2304" cy="378"/>
          </a:xfrm>
        </p:grpSpPr>
        <p:sp>
          <p:nvSpPr>
            <p:cNvPr id="699" name="Google Shape;699;p44"/>
            <p:cNvSpPr txBox="1"/>
            <p:nvPr/>
          </p:nvSpPr>
          <p:spPr>
            <a:xfrm>
              <a:off x="3696" y="318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4"/>
            <p:cNvSpPr txBox="1"/>
            <p:nvPr/>
          </p:nvSpPr>
          <p:spPr>
            <a:xfrm>
              <a:off x="1728" y="2907"/>
              <a:ext cx="67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4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</a:t>
            </a:r>
            <a:endParaRPr/>
          </a:p>
        </p:txBody>
      </p:sp>
      <p:sp>
        <p:nvSpPr>
          <p:cNvPr id="702" name="Google Shape;702;p44"/>
          <p:cNvSpPr txBox="1"/>
          <p:nvPr/>
        </p:nvSpPr>
        <p:spPr>
          <a:xfrm>
            <a:off x="5829300" y="2406650"/>
            <a:ext cx="27051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 &lt;- MEM[PC]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 &lt;- PC + 4</a:t>
            </a:r>
            <a:endParaRPr/>
          </a:p>
        </p:txBody>
      </p:sp>
      <p:pic>
        <p:nvPicPr>
          <p:cNvPr id="703" name="Google Shape;7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489200"/>
            <a:ext cx="5981700" cy="37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R-Type Instruction</a:t>
            </a:r>
            <a:endParaRPr/>
          </a:p>
        </p:txBody>
      </p:sp>
      <p:pic>
        <p:nvPicPr>
          <p:cNvPr descr="F0506" id="709" name="Google Shape;7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429000"/>
            <a:ext cx="4191000" cy="1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7" id="710" name="Google Shape;71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3429000"/>
            <a:ext cx="39624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45"/>
          <p:cNvSpPr txBox="1"/>
          <p:nvPr/>
        </p:nvSpPr>
        <p:spPr>
          <a:xfrm>
            <a:off x="152400" y="2895600"/>
            <a:ext cx="5334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elements used to implement R-type instructions</a:t>
            </a:r>
            <a:endParaRPr/>
          </a:p>
        </p:txBody>
      </p:sp>
      <p:sp>
        <p:nvSpPr>
          <p:cNvPr id="712" name="Google Shape;712;p45"/>
          <p:cNvSpPr/>
          <p:nvPr/>
        </p:nvSpPr>
        <p:spPr>
          <a:xfrm>
            <a:off x="4495800" y="3933825"/>
            <a:ext cx="304800" cy="48577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5"/>
          <p:cNvSpPr txBox="1"/>
          <p:nvPr/>
        </p:nvSpPr>
        <p:spPr>
          <a:xfrm>
            <a:off x="6640512" y="5491162"/>
            <a:ext cx="1052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</p:txBody>
      </p:sp>
      <p:sp>
        <p:nvSpPr>
          <p:cNvPr id="714" name="Google Shape;714;p45"/>
          <p:cNvSpPr txBox="1"/>
          <p:nvPr/>
        </p:nvSpPr>
        <p:spPr>
          <a:xfrm>
            <a:off x="3048000" y="3352800"/>
            <a:ext cx="5943600" cy="24304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R-Type Instruction</a:t>
            </a:r>
            <a:endParaRPr/>
          </a:p>
        </p:txBody>
      </p:sp>
      <p:pic>
        <p:nvPicPr>
          <p:cNvPr descr="F0506" id="720" name="Google Shape;72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429000"/>
            <a:ext cx="4191000" cy="1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7" id="721" name="Google Shape;72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3429000"/>
            <a:ext cx="39624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46"/>
          <p:cNvSpPr txBox="1"/>
          <p:nvPr/>
        </p:nvSpPr>
        <p:spPr>
          <a:xfrm>
            <a:off x="152400" y="2895600"/>
            <a:ext cx="5334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elements used to implement R-type instructions</a:t>
            </a:r>
            <a:endParaRPr/>
          </a:p>
        </p:txBody>
      </p:sp>
      <p:sp>
        <p:nvSpPr>
          <p:cNvPr id="723" name="Google Shape;723;p46"/>
          <p:cNvSpPr/>
          <p:nvPr/>
        </p:nvSpPr>
        <p:spPr>
          <a:xfrm>
            <a:off x="4495800" y="3933825"/>
            <a:ext cx="304800" cy="48577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46"/>
          <p:cNvSpPr txBox="1"/>
          <p:nvPr/>
        </p:nvSpPr>
        <p:spPr>
          <a:xfrm>
            <a:off x="6640512" y="5491162"/>
            <a:ext cx="1052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</p:txBody>
      </p:sp>
      <p:sp>
        <p:nvSpPr>
          <p:cNvPr id="725" name="Google Shape;725;p46"/>
          <p:cNvSpPr txBox="1"/>
          <p:nvPr/>
        </p:nvSpPr>
        <p:spPr>
          <a:xfrm>
            <a:off x="4419600" y="3352800"/>
            <a:ext cx="4572000" cy="24304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R-Type Instruction</a:t>
            </a:r>
            <a:endParaRPr/>
          </a:p>
        </p:txBody>
      </p:sp>
      <p:pic>
        <p:nvPicPr>
          <p:cNvPr descr="F0506" id="731" name="Google Shape;73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429000"/>
            <a:ext cx="4191000" cy="1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7" id="732" name="Google Shape;73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3429000"/>
            <a:ext cx="39624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47"/>
          <p:cNvSpPr/>
          <p:nvPr/>
        </p:nvSpPr>
        <p:spPr>
          <a:xfrm>
            <a:off x="4495800" y="3933825"/>
            <a:ext cx="304800" cy="48577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7"/>
          <p:cNvSpPr txBox="1"/>
          <p:nvPr/>
        </p:nvSpPr>
        <p:spPr>
          <a:xfrm>
            <a:off x="6640512" y="5491162"/>
            <a:ext cx="1052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</p:txBody>
      </p:sp>
      <p:sp>
        <p:nvSpPr>
          <p:cNvPr id="735" name="Google Shape;735;p47"/>
          <p:cNvSpPr txBox="1"/>
          <p:nvPr/>
        </p:nvSpPr>
        <p:spPr>
          <a:xfrm>
            <a:off x="152400" y="2895600"/>
            <a:ext cx="5334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elements used to implement R-type instructions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8"/>
          <p:cNvSpPr txBox="1"/>
          <p:nvPr/>
        </p:nvSpPr>
        <p:spPr>
          <a:xfrm>
            <a:off x="1763712" y="4583112"/>
            <a:ext cx="5334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8"/>
          <p:cNvSpPr txBox="1"/>
          <p:nvPr/>
        </p:nvSpPr>
        <p:spPr>
          <a:xfrm>
            <a:off x="1763712" y="4648200"/>
            <a:ext cx="152400" cy="1371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8"/>
          <p:cNvSpPr txBox="1"/>
          <p:nvPr/>
        </p:nvSpPr>
        <p:spPr>
          <a:xfrm>
            <a:off x="1828800" y="5857875"/>
            <a:ext cx="44196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8"/>
          <p:cNvSpPr txBox="1"/>
          <p:nvPr/>
        </p:nvSpPr>
        <p:spPr>
          <a:xfrm>
            <a:off x="6149975" y="4605337"/>
            <a:ext cx="152400" cy="1371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8"/>
          <p:cNvSpPr txBox="1"/>
          <p:nvPr/>
        </p:nvSpPr>
        <p:spPr>
          <a:xfrm>
            <a:off x="5802312" y="4605337"/>
            <a:ext cx="4572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5" name="Google Shape;745;p48"/>
          <p:cNvGrpSpPr/>
          <p:nvPr/>
        </p:nvGrpSpPr>
        <p:grpSpPr>
          <a:xfrm>
            <a:off x="4354512" y="4137025"/>
            <a:ext cx="762000" cy="1066800"/>
            <a:chOff x="2976" y="2489"/>
            <a:chExt cx="480" cy="672"/>
          </a:xfrm>
        </p:grpSpPr>
        <p:sp>
          <p:nvSpPr>
            <p:cNvPr id="746" name="Google Shape;746;p48"/>
            <p:cNvSpPr txBox="1"/>
            <p:nvPr/>
          </p:nvSpPr>
          <p:spPr>
            <a:xfrm>
              <a:off x="2976" y="3065"/>
              <a:ext cx="480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8"/>
            <p:cNvSpPr txBox="1"/>
            <p:nvPr/>
          </p:nvSpPr>
          <p:spPr>
            <a:xfrm>
              <a:off x="2976" y="2489"/>
              <a:ext cx="480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8" name="Google Shape;748;p48"/>
          <p:cNvGrpSpPr/>
          <p:nvPr/>
        </p:nvGrpSpPr>
        <p:grpSpPr>
          <a:xfrm>
            <a:off x="2297112" y="2928937"/>
            <a:ext cx="1698625" cy="990600"/>
            <a:chOff x="1680" y="1728"/>
            <a:chExt cx="1070" cy="624"/>
          </a:xfrm>
        </p:grpSpPr>
        <p:sp>
          <p:nvSpPr>
            <p:cNvPr id="749" name="Google Shape;749;p48"/>
            <p:cNvSpPr txBox="1"/>
            <p:nvPr/>
          </p:nvSpPr>
          <p:spPr>
            <a:xfrm>
              <a:off x="2654" y="1728"/>
              <a:ext cx="96" cy="62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8"/>
            <p:cNvSpPr txBox="1"/>
            <p:nvPr/>
          </p:nvSpPr>
          <p:spPr>
            <a:xfrm>
              <a:off x="2174" y="1728"/>
              <a:ext cx="110" cy="38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8"/>
            <p:cNvSpPr txBox="1"/>
            <p:nvPr/>
          </p:nvSpPr>
          <p:spPr>
            <a:xfrm>
              <a:off x="2290" y="201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8"/>
            <p:cNvSpPr txBox="1"/>
            <p:nvPr/>
          </p:nvSpPr>
          <p:spPr>
            <a:xfrm>
              <a:off x="2194" y="2002"/>
              <a:ext cx="192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8"/>
            <p:cNvSpPr txBox="1"/>
            <p:nvPr/>
          </p:nvSpPr>
          <p:spPr>
            <a:xfrm>
              <a:off x="1680" y="1728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8"/>
            <p:cNvSpPr txBox="1"/>
            <p:nvPr/>
          </p:nvSpPr>
          <p:spPr>
            <a:xfrm>
              <a:off x="1920" y="201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8"/>
            <p:cNvSpPr txBox="1"/>
            <p:nvPr/>
          </p:nvSpPr>
          <p:spPr>
            <a:xfrm>
              <a:off x="1680" y="198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6" name="Google Shape;756;p4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</a:t>
            </a:r>
            <a:endParaRPr/>
          </a:p>
        </p:txBody>
      </p:sp>
      <p:sp>
        <p:nvSpPr>
          <p:cNvPr id="757" name="Google Shape;757;p48"/>
          <p:cNvSpPr txBox="1"/>
          <p:nvPr/>
        </p:nvSpPr>
        <p:spPr>
          <a:xfrm>
            <a:off x="6172200" y="19812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rd, rs, rt</a:t>
            </a:r>
            <a:endParaRPr/>
          </a:p>
        </p:txBody>
      </p:sp>
      <p:sp>
        <p:nvSpPr>
          <p:cNvPr id="758" name="Google Shape;758;p48"/>
          <p:cNvSpPr txBox="1"/>
          <p:nvPr/>
        </p:nvSpPr>
        <p:spPr>
          <a:xfrm>
            <a:off x="6178550" y="2574925"/>
            <a:ext cx="26606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R[rd] &lt;- R[rs] + R[rt];</a:t>
            </a:r>
            <a:endParaRPr/>
          </a:p>
        </p:txBody>
      </p:sp>
      <p:pic>
        <p:nvPicPr>
          <p:cNvPr id="759" name="Google Shape;75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395537"/>
            <a:ext cx="64262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Load/Store Instruction</a:t>
            </a:r>
            <a:endParaRPr/>
          </a:p>
        </p:txBody>
      </p:sp>
      <p:pic>
        <p:nvPicPr>
          <p:cNvPr descr="F0508" id="765" name="Google Shape;765;p49"/>
          <p:cNvPicPr preferRelativeResize="0"/>
          <p:nvPr/>
        </p:nvPicPr>
        <p:blipFill rotWithShape="1">
          <a:blip r:embed="rId3">
            <a:alphaModFix/>
          </a:blip>
          <a:srcRect b="7211" l="0" r="0" t="0"/>
          <a:stretch/>
        </p:blipFill>
        <p:spPr>
          <a:xfrm>
            <a:off x="403225" y="3613150"/>
            <a:ext cx="34290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09" id="766" name="Google Shape;76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2901950"/>
            <a:ext cx="5562600" cy="24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49"/>
          <p:cNvSpPr txBox="1"/>
          <p:nvPr/>
        </p:nvSpPr>
        <p:spPr>
          <a:xfrm>
            <a:off x="414337" y="5567362"/>
            <a:ext cx="30765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additional elements used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implement load/stores</a:t>
            </a:r>
            <a:endParaRPr/>
          </a:p>
        </p:txBody>
      </p:sp>
      <p:sp>
        <p:nvSpPr>
          <p:cNvPr id="768" name="Google Shape;768;p49"/>
          <p:cNvSpPr/>
          <p:nvPr/>
        </p:nvSpPr>
        <p:spPr>
          <a:xfrm>
            <a:off x="3581400" y="3705225"/>
            <a:ext cx="304800" cy="48577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9"/>
          <p:cNvSpPr txBox="1"/>
          <p:nvPr/>
        </p:nvSpPr>
        <p:spPr>
          <a:xfrm>
            <a:off x="5878512" y="5611812"/>
            <a:ext cx="1052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</p:txBody>
      </p:sp>
      <p:sp>
        <p:nvSpPr>
          <p:cNvPr id="770" name="Google Shape;770;p49"/>
          <p:cNvSpPr txBox="1"/>
          <p:nvPr/>
        </p:nvSpPr>
        <p:spPr>
          <a:xfrm>
            <a:off x="3505200" y="2514600"/>
            <a:ext cx="5638800" cy="366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06" id="771" name="Google Shape;771;p49"/>
          <p:cNvPicPr preferRelativeResize="0"/>
          <p:nvPr/>
        </p:nvPicPr>
        <p:blipFill rotWithShape="1">
          <a:blip r:embed="rId5">
            <a:alphaModFix/>
          </a:blip>
          <a:srcRect b="8611" l="0" r="0" t="0"/>
          <a:stretch/>
        </p:blipFill>
        <p:spPr>
          <a:xfrm>
            <a:off x="-26987" y="1887537"/>
            <a:ext cx="4191000" cy="16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oogle Shape;776;p50"/>
          <p:cNvGrpSpPr/>
          <p:nvPr/>
        </p:nvGrpSpPr>
        <p:grpSpPr>
          <a:xfrm>
            <a:off x="5029200" y="4191000"/>
            <a:ext cx="1066800" cy="652462"/>
            <a:chOff x="3264" y="2304"/>
            <a:chExt cx="672" cy="411"/>
          </a:xfrm>
        </p:grpSpPr>
        <p:sp>
          <p:nvSpPr>
            <p:cNvPr id="777" name="Google Shape;777;p50"/>
            <p:cNvSpPr txBox="1"/>
            <p:nvPr/>
          </p:nvSpPr>
          <p:spPr>
            <a:xfrm>
              <a:off x="3504" y="2619"/>
              <a:ext cx="432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0"/>
            <p:cNvSpPr txBox="1"/>
            <p:nvPr/>
          </p:nvSpPr>
          <p:spPr>
            <a:xfrm>
              <a:off x="3264" y="2304"/>
              <a:ext cx="288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0"/>
            <p:cNvSpPr txBox="1"/>
            <p:nvPr/>
          </p:nvSpPr>
          <p:spPr>
            <a:xfrm>
              <a:off x="3504" y="2304"/>
              <a:ext cx="96" cy="38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0" name="Google Shape;780;p50"/>
          <p:cNvSpPr txBox="1"/>
          <p:nvPr/>
        </p:nvSpPr>
        <p:spPr>
          <a:xfrm flipH="1" rot="10800000">
            <a:off x="990600" y="4202112"/>
            <a:ext cx="5334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0"/>
          <p:cNvSpPr txBox="1"/>
          <p:nvPr/>
        </p:nvSpPr>
        <p:spPr>
          <a:xfrm flipH="1" rot="10800000">
            <a:off x="990600" y="4267200"/>
            <a:ext cx="152400" cy="2209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0"/>
          <p:cNvSpPr txBox="1"/>
          <p:nvPr/>
        </p:nvSpPr>
        <p:spPr>
          <a:xfrm>
            <a:off x="8153400" y="5181600"/>
            <a:ext cx="3048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50"/>
          <p:cNvSpPr txBox="1"/>
          <p:nvPr/>
        </p:nvSpPr>
        <p:spPr>
          <a:xfrm flipH="1" rot="10800000">
            <a:off x="8424862" y="5181600"/>
            <a:ext cx="185737" cy="1295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50"/>
          <p:cNvSpPr txBox="1"/>
          <p:nvPr/>
        </p:nvSpPr>
        <p:spPr>
          <a:xfrm flipH="1" rot="10800000">
            <a:off x="1066800" y="6369050"/>
            <a:ext cx="74676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5" name="Google Shape;785;p50"/>
          <p:cNvGrpSpPr/>
          <p:nvPr/>
        </p:nvGrpSpPr>
        <p:grpSpPr>
          <a:xfrm>
            <a:off x="1524000" y="2514600"/>
            <a:ext cx="2492375" cy="1001712"/>
            <a:chOff x="1056" y="1241"/>
            <a:chExt cx="1570" cy="631"/>
          </a:xfrm>
        </p:grpSpPr>
        <p:sp>
          <p:nvSpPr>
            <p:cNvPr id="786" name="Google Shape;786;p50"/>
            <p:cNvSpPr txBox="1"/>
            <p:nvPr/>
          </p:nvSpPr>
          <p:spPr>
            <a:xfrm>
              <a:off x="2029" y="1522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0"/>
            <p:cNvSpPr txBox="1"/>
            <p:nvPr/>
          </p:nvSpPr>
          <p:spPr>
            <a:xfrm>
              <a:off x="1584" y="1522"/>
              <a:ext cx="541" cy="9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0"/>
            <p:cNvSpPr txBox="1"/>
            <p:nvPr/>
          </p:nvSpPr>
          <p:spPr>
            <a:xfrm>
              <a:off x="2530" y="1241"/>
              <a:ext cx="96" cy="24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0"/>
            <p:cNvSpPr txBox="1"/>
            <p:nvPr/>
          </p:nvSpPr>
          <p:spPr>
            <a:xfrm>
              <a:off x="1550" y="1248"/>
              <a:ext cx="110" cy="38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0"/>
            <p:cNvSpPr txBox="1"/>
            <p:nvPr/>
          </p:nvSpPr>
          <p:spPr>
            <a:xfrm>
              <a:off x="1310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0"/>
            <p:cNvSpPr txBox="1"/>
            <p:nvPr/>
          </p:nvSpPr>
          <p:spPr>
            <a:xfrm>
              <a:off x="1070" y="150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0"/>
            <p:cNvSpPr txBox="1"/>
            <p:nvPr/>
          </p:nvSpPr>
          <p:spPr>
            <a:xfrm>
              <a:off x="1056" y="1248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3" name="Google Shape;793;p50"/>
          <p:cNvSpPr txBox="1"/>
          <p:nvPr/>
        </p:nvSpPr>
        <p:spPr>
          <a:xfrm>
            <a:off x="3581400" y="3744912"/>
            <a:ext cx="7620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50"/>
          <p:cNvGrpSpPr/>
          <p:nvPr/>
        </p:nvGrpSpPr>
        <p:grpSpPr>
          <a:xfrm>
            <a:off x="3962400" y="4648200"/>
            <a:ext cx="381000" cy="1066800"/>
            <a:chOff x="2592" y="2592"/>
            <a:chExt cx="240" cy="672"/>
          </a:xfrm>
        </p:grpSpPr>
        <p:sp>
          <p:nvSpPr>
            <p:cNvPr id="795" name="Google Shape;795;p50"/>
            <p:cNvSpPr txBox="1"/>
            <p:nvPr/>
          </p:nvSpPr>
          <p:spPr>
            <a:xfrm>
              <a:off x="2592" y="2592"/>
              <a:ext cx="24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0"/>
            <p:cNvSpPr txBox="1"/>
            <p:nvPr/>
          </p:nvSpPr>
          <p:spPr>
            <a:xfrm>
              <a:off x="2592" y="2592"/>
              <a:ext cx="96" cy="67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7" name="Google Shape;797;p50"/>
          <p:cNvSpPr txBox="1"/>
          <p:nvPr/>
        </p:nvSpPr>
        <p:spPr>
          <a:xfrm>
            <a:off x="609600" y="5616575"/>
            <a:ext cx="34290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0"/>
          <p:cNvSpPr txBox="1"/>
          <p:nvPr/>
        </p:nvSpPr>
        <p:spPr>
          <a:xfrm>
            <a:off x="685800" y="2743200"/>
            <a:ext cx="32766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50"/>
          <p:cNvSpPr txBox="1"/>
          <p:nvPr/>
        </p:nvSpPr>
        <p:spPr>
          <a:xfrm>
            <a:off x="609600" y="2743200"/>
            <a:ext cx="152400" cy="29718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0"/>
          <p:cNvSpPr txBox="1"/>
          <p:nvPr>
            <p:ph type="title"/>
          </p:nvPr>
        </p:nvSpPr>
        <p:spPr>
          <a:xfrm>
            <a:off x="457200" y="757237"/>
            <a:ext cx="8229600" cy="107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</a:t>
            </a:r>
            <a:endParaRPr/>
          </a:p>
        </p:txBody>
      </p:sp>
      <p:pic>
        <p:nvPicPr>
          <p:cNvPr id="801" name="Google Shape;80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75" y="2209800"/>
            <a:ext cx="8293100" cy="4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50"/>
          <p:cNvSpPr txBox="1"/>
          <p:nvPr/>
        </p:nvSpPr>
        <p:spPr>
          <a:xfrm>
            <a:off x="5638800" y="1981200"/>
            <a:ext cx="2300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rt, offset(rs)</a:t>
            </a:r>
            <a:endParaRPr/>
          </a:p>
        </p:txBody>
      </p:sp>
      <p:sp>
        <p:nvSpPr>
          <p:cNvPr id="803" name="Google Shape;803;p50"/>
          <p:cNvSpPr txBox="1"/>
          <p:nvPr/>
        </p:nvSpPr>
        <p:spPr>
          <a:xfrm>
            <a:off x="4378325" y="2574925"/>
            <a:ext cx="4775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R[rt] &lt;- </a:t>
            </a:r>
            <a:r>
              <a:rPr b="1" i="0" lang="en-US" sz="2000" u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MEM[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R[rs] + s_extend(offset)</a:t>
            </a:r>
            <a:r>
              <a:rPr b="1" i="0" lang="en-US" sz="2000" u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51"/>
          <p:cNvGrpSpPr/>
          <p:nvPr/>
        </p:nvGrpSpPr>
        <p:grpSpPr>
          <a:xfrm>
            <a:off x="3463925" y="4648200"/>
            <a:ext cx="2514600" cy="663575"/>
            <a:chOff x="2352" y="2592"/>
            <a:chExt cx="1584" cy="418"/>
          </a:xfrm>
        </p:grpSpPr>
        <p:sp>
          <p:nvSpPr>
            <p:cNvPr id="809" name="Google Shape;809;p51"/>
            <p:cNvSpPr txBox="1"/>
            <p:nvPr/>
          </p:nvSpPr>
          <p:spPr>
            <a:xfrm flipH="1" rot="10800000">
              <a:off x="2448" y="2592"/>
              <a:ext cx="96" cy="38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1"/>
            <p:cNvSpPr txBox="1"/>
            <p:nvPr/>
          </p:nvSpPr>
          <p:spPr>
            <a:xfrm>
              <a:off x="2352" y="2592"/>
              <a:ext cx="144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1"/>
            <p:cNvSpPr txBox="1"/>
            <p:nvPr/>
          </p:nvSpPr>
          <p:spPr>
            <a:xfrm>
              <a:off x="2448" y="2914"/>
              <a:ext cx="1488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51"/>
          <p:cNvGrpSpPr/>
          <p:nvPr/>
        </p:nvGrpSpPr>
        <p:grpSpPr>
          <a:xfrm>
            <a:off x="1406525" y="2503487"/>
            <a:ext cx="2492375" cy="1001712"/>
            <a:chOff x="1056" y="1241"/>
            <a:chExt cx="1570" cy="631"/>
          </a:xfrm>
        </p:grpSpPr>
        <p:sp>
          <p:nvSpPr>
            <p:cNvPr id="813" name="Google Shape;813;p51"/>
            <p:cNvSpPr txBox="1"/>
            <p:nvPr/>
          </p:nvSpPr>
          <p:spPr>
            <a:xfrm>
              <a:off x="2530" y="1241"/>
              <a:ext cx="96" cy="24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1"/>
            <p:cNvSpPr txBox="1"/>
            <p:nvPr/>
          </p:nvSpPr>
          <p:spPr>
            <a:xfrm>
              <a:off x="1550" y="1248"/>
              <a:ext cx="110" cy="38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1"/>
            <p:cNvSpPr txBox="1"/>
            <p:nvPr/>
          </p:nvSpPr>
          <p:spPr>
            <a:xfrm>
              <a:off x="1666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1"/>
            <p:cNvSpPr txBox="1"/>
            <p:nvPr/>
          </p:nvSpPr>
          <p:spPr>
            <a:xfrm>
              <a:off x="1570" y="1508"/>
              <a:ext cx="192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1"/>
            <p:cNvSpPr txBox="1"/>
            <p:nvPr/>
          </p:nvSpPr>
          <p:spPr>
            <a:xfrm>
              <a:off x="1310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1"/>
            <p:cNvSpPr txBox="1"/>
            <p:nvPr/>
          </p:nvSpPr>
          <p:spPr>
            <a:xfrm>
              <a:off x="1070" y="150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1"/>
            <p:cNvSpPr txBox="1"/>
            <p:nvPr/>
          </p:nvSpPr>
          <p:spPr>
            <a:xfrm>
              <a:off x="1056" y="1248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0" name="Google Shape;820;p51"/>
          <p:cNvGrpSpPr/>
          <p:nvPr/>
        </p:nvGrpSpPr>
        <p:grpSpPr>
          <a:xfrm>
            <a:off x="4911725" y="4189412"/>
            <a:ext cx="1055687" cy="665162"/>
            <a:chOff x="3264" y="2303"/>
            <a:chExt cx="665" cy="419"/>
          </a:xfrm>
        </p:grpSpPr>
        <p:sp>
          <p:nvSpPr>
            <p:cNvPr id="821" name="Google Shape;821;p51"/>
            <p:cNvSpPr txBox="1"/>
            <p:nvPr/>
          </p:nvSpPr>
          <p:spPr>
            <a:xfrm flipH="1" rot="10800000">
              <a:off x="3483" y="2325"/>
              <a:ext cx="117" cy="3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1"/>
            <p:cNvSpPr txBox="1"/>
            <p:nvPr/>
          </p:nvSpPr>
          <p:spPr>
            <a:xfrm>
              <a:off x="3545" y="2626"/>
              <a:ext cx="384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1"/>
            <p:cNvSpPr txBox="1"/>
            <p:nvPr/>
          </p:nvSpPr>
          <p:spPr>
            <a:xfrm>
              <a:off x="3264" y="2303"/>
              <a:ext cx="288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51"/>
          <p:cNvGrpSpPr/>
          <p:nvPr/>
        </p:nvGrpSpPr>
        <p:grpSpPr>
          <a:xfrm>
            <a:off x="3844925" y="4648200"/>
            <a:ext cx="381000" cy="1066800"/>
            <a:chOff x="2592" y="2592"/>
            <a:chExt cx="240" cy="672"/>
          </a:xfrm>
        </p:grpSpPr>
        <p:sp>
          <p:nvSpPr>
            <p:cNvPr id="825" name="Google Shape;825;p51"/>
            <p:cNvSpPr txBox="1"/>
            <p:nvPr/>
          </p:nvSpPr>
          <p:spPr>
            <a:xfrm>
              <a:off x="2592" y="2592"/>
              <a:ext cx="24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51"/>
            <p:cNvSpPr txBox="1"/>
            <p:nvPr/>
          </p:nvSpPr>
          <p:spPr>
            <a:xfrm>
              <a:off x="2592" y="2592"/>
              <a:ext cx="96" cy="67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51"/>
          <p:cNvSpPr txBox="1"/>
          <p:nvPr/>
        </p:nvSpPr>
        <p:spPr>
          <a:xfrm>
            <a:off x="492125" y="5616575"/>
            <a:ext cx="34290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1"/>
          <p:cNvSpPr txBox="1"/>
          <p:nvPr/>
        </p:nvSpPr>
        <p:spPr>
          <a:xfrm>
            <a:off x="568325" y="2743200"/>
            <a:ext cx="32766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1"/>
          <p:cNvSpPr txBox="1"/>
          <p:nvPr/>
        </p:nvSpPr>
        <p:spPr>
          <a:xfrm>
            <a:off x="492125" y="2743200"/>
            <a:ext cx="152400" cy="29718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51"/>
          <p:cNvSpPr txBox="1"/>
          <p:nvPr>
            <p:ph type="title"/>
          </p:nvPr>
        </p:nvSpPr>
        <p:spPr>
          <a:xfrm>
            <a:off x="1150937" y="6096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</a:t>
            </a:r>
            <a:endParaRPr/>
          </a:p>
        </p:txBody>
      </p:sp>
      <p:grpSp>
        <p:nvGrpSpPr>
          <p:cNvPr id="831" name="Google Shape;831;p51"/>
          <p:cNvGrpSpPr/>
          <p:nvPr/>
        </p:nvGrpSpPr>
        <p:grpSpPr>
          <a:xfrm>
            <a:off x="3463925" y="3733800"/>
            <a:ext cx="762000" cy="1066800"/>
            <a:chOff x="2352" y="2016"/>
            <a:chExt cx="480" cy="672"/>
          </a:xfrm>
        </p:grpSpPr>
        <p:sp>
          <p:nvSpPr>
            <p:cNvPr id="832" name="Google Shape;832;p51"/>
            <p:cNvSpPr txBox="1"/>
            <p:nvPr/>
          </p:nvSpPr>
          <p:spPr>
            <a:xfrm>
              <a:off x="2352" y="2016"/>
              <a:ext cx="480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51"/>
            <p:cNvSpPr txBox="1"/>
            <p:nvPr/>
          </p:nvSpPr>
          <p:spPr>
            <a:xfrm>
              <a:off x="2352" y="2599"/>
              <a:ext cx="144" cy="8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34" name="Google Shape;83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84400"/>
            <a:ext cx="8293100" cy="4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51"/>
          <p:cNvSpPr txBox="1"/>
          <p:nvPr/>
        </p:nvSpPr>
        <p:spPr>
          <a:xfrm>
            <a:off x="5638800" y="1981200"/>
            <a:ext cx="2386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rt, offset(rs)</a:t>
            </a:r>
            <a:endParaRPr/>
          </a:p>
        </p:txBody>
      </p:sp>
      <p:sp>
        <p:nvSpPr>
          <p:cNvPr id="836" name="Google Shape;836;p51"/>
          <p:cNvSpPr txBox="1"/>
          <p:nvPr/>
        </p:nvSpPr>
        <p:spPr>
          <a:xfrm>
            <a:off x="4071937" y="2514600"/>
            <a:ext cx="50720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MEM[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R[rs] + sign_extend(offset)</a:t>
            </a:r>
            <a:r>
              <a:rPr b="1" i="0" lang="en-US" sz="2000" u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&lt;- R[rt]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Recall: Branch Addressing</a:t>
            </a:r>
            <a:endParaRPr/>
          </a:p>
        </p:txBody>
      </p:sp>
      <p:sp>
        <p:nvSpPr>
          <p:cNvPr id="842" name="Google Shape;842;p5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instructions: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beq rs, rt, L1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bne rs, rt, L1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Opcode, two registers, target address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Format: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bit Address ?</a:t>
            </a:r>
            <a:endParaRPr/>
          </a:p>
        </p:txBody>
      </p:sp>
      <p:grpSp>
        <p:nvGrpSpPr>
          <p:cNvPr id="843" name="Google Shape;843;p52"/>
          <p:cNvGrpSpPr/>
          <p:nvPr/>
        </p:nvGrpSpPr>
        <p:grpSpPr>
          <a:xfrm>
            <a:off x="1258887" y="4365625"/>
            <a:ext cx="6088062" cy="339725"/>
            <a:chOff x="1045" y="1426"/>
            <a:chExt cx="3835" cy="214"/>
          </a:xfrm>
        </p:grpSpPr>
        <p:sp>
          <p:nvSpPr>
            <p:cNvPr id="844" name="Google Shape;844;p52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52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2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2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8" name="Google Shape;848;p52"/>
          <p:cNvSpPr txBox="1"/>
          <p:nvPr/>
        </p:nvSpPr>
        <p:spPr>
          <a:xfrm>
            <a:off x="1003300" y="4306887"/>
            <a:ext cx="62642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112712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op	  rs	  rt	  constant or address</a:t>
            </a:r>
            <a:endParaRPr/>
          </a:p>
        </p:txBody>
      </p:sp>
      <p:sp>
        <p:nvSpPr>
          <p:cNvPr id="849" name="Google Shape;849;p52"/>
          <p:cNvSpPr txBox="1"/>
          <p:nvPr/>
        </p:nvSpPr>
        <p:spPr>
          <a:xfrm>
            <a:off x="1435100" y="4883150"/>
            <a:ext cx="5775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bits       5 bits        5 bits                          16 bits</a:t>
            </a:r>
            <a:endParaRPr/>
          </a:p>
        </p:txBody>
      </p:sp>
      <p:grpSp>
        <p:nvGrpSpPr>
          <p:cNvPr id="850" name="Google Shape;850;p52"/>
          <p:cNvGrpSpPr/>
          <p:nvPr/>
        </p:nvGrpSpPr>
        <p:grpSpPr>
          <a:xfrm>
            <a:off x="1290637" y="4883150"/>
            <a:ext cx="6088062" cy="339725"/>
            <a:chOff x="1045" y="1426"/>
            <a:chExt cx="3835" cy="214"/>
          </a:xfrm>
        </p:grpSpPr>
        <p:sp>
          <p:nvSpPr>
            <p:cNvPr id="851" name="Google Shape;851;p52"/>
            <p:cNvSpPr txBox="1"/>
            <p:nvPr/>
          </p:nvSpPr>
          <p:spPr>
            <a:xfrm>
              <a:off x="1045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2"/>
            <p:cNvSpPr txBox="1"/>
            <p:nvPr/>
          </p:nvSpPr>
          <p:spPr>
            <a:xfrm>
              <a:off x="168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2"/>
            <p:cNvSpPr txBox="1"/>
            <p:nvPr/>
          </p:nvSpPr>
          <p:spPr>
            <a:xfrm>
              <a:off x="2324" y="1426"/>
              <a:ext cx="63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2"/>
            <p:cNvSpPr txBox="1"/>
            <p:nvPr/>
          </p:nvSpPr>
          <p:spPr>
            <a:xfrm>
              <a:off x="2971" y="1426"/>
              <a:ext cx="1909" cy="21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Datapath and control unit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457200" y="1981200"/>
            <a:ext cx="8458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of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Basic components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How a datapath is constructed?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How the speed of the CPU is determined?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unit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Why do we need control unit?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How control unit relates instructions and datapath?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Control unit design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Recall: Branch Addressing</a:t>
            </a:r>
            <a:endParaRPr/>
          </a:p>
        </p:txBody>
      </p:sp>
      <p:sp>
        <p:nvSpPr>
          <p:cNvPr id="860" name="Google Shape;860;p5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bits is too small a reach in a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space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Principle of locality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branch targets are near branch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or backward Direction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PC (= program counter), called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PC-relative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addressing based on Principle of Locality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PC-relative addressing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Target address = PC + offset × 4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PC already incremented by 4 by this time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Datapath: Branch Instruction</a:t>
            </a:r>
            <a:endParaRPr/>
          </a:p>
        </p:txBody>
      </p:sp>
      <p:pic>
        <p:nvPicPr>
          <p:cNvPr descr="F0510" id="866" name="Google Shape;86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905000"/>
            <a:ext cx="5791200" cy="4262437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54"/>
          <p:cNvSpPr txBox="1"/>
          <p:nvPr/>
        </p:nvSpPr>
        <p:spPr>
          <a:xfrm>
            <a:off x="3744912" y="6216650"/>
            <a:ext cx="1131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Datapath</a:t>
            </a:r>
            <a:endParaRPr/>
          </a:p>
        </p:txBody>
      </p:sp>
      <p:sp>
        <p:nvSpPr>
          <p:cNvPr id="868" name="Google Shape;868;p54"/>
          <p:cNvSpPr txBox="1"/>
          <p:nvPr/>
        </p:nvSpPr>
        <p:spPr>
          <a:xfrm>
            <a:off x="1143000" y="2743200"/>
            <a:ext cx="21050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shift hardware required: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simply connect wires from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to output, each shifted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left 2 bits</a:t>
            </a:r>
            <a:endParaRPr/>
          </a:p>
        </p:txBody>
      </p:sp>
      <p:cxnSp>
        <p:nvCxnSpPr>
          <p:cNvPr id="869" name="Google Shape;869;p54"/>
          <p:cNvCxnSpPr/>
          <p:nvPr/>
        </p:nvCxnSpPr>
        <p:spPr>
          <a:xfrm>
            <a:off x="2971800" y="2667000"/>
            <a:ext cx="1981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870" name="Google Shape;870;p54"/>
          <p:cNvSpPr txBox="1"/>
          <p:nvPr/>
        </p:nvSpPr>
        <p:spPr>
          <a:xfrm>
            <a:off x="1752600" y="2362200"/>
            <a:ext cx="1143000" cy="39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to?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5"/>
          <p:cNvSpPr txBox="1"/>
          <p:nvPr/>
        </p:nvSpPr>
        <p:spPr>
          <a:xfrm>
            <a:off x="8077200" y="2857500"/>
            <a:ext cx="457200" cy="152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55"/>
          <p:cNvSpPr txBox="1"/>
          <p:nvPr/>
        </p:nvSpPr>
        <p:spPr>
          <a:xfrm>
            <a:off x="6858000" y="2400300"/>
            <a:ext cx="457200" cy="152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55"/>
          <p:cNvSpPr txBox="1"/>
          <p:nvPr/>
        </p:nvSpPr>
        <p:spPr>
          <a:xfrm>
            <a:off x="5257800" y="3848100"/>
            <a:ext cx="5334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8" name="Google Shape;878;p55"/>
          <p:cNvGrpSpPr/>
          <p:nvPr/>
        </p:nvGrpSpPr>
        <p:grpSpPr>
          <a:xfrm>
            <a:off x="3810000" y="3717925"/>
            <a:ext cx="762000" cy="1066800"/>
            <a:chOff x="2976" y="2489"/>
            <a:chExt cx="480" cy="672"/>
          </a:xfrm>
        </p:grpSpPr>
        <p:sp>
          <p:nvSpPr>
            <p:cNvPr id="879" name="Google Shape;879;p55"/>
            <p:cNvSpPr txBox="1"/>
            <p:nvPr/>
          </p:nvSpPr>
          <p:spPr>
            <a:xfrm>
              <a:off x="2976" y="3065"/>
              <a:ext cx="480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5"/>
            <p:cNvSpPr txBox="1"/>
            <p:nvPr/>
          </p:nvSpPr>
          <p:spPr>
            <a:xfrm>
              <a:off x="2976" y="2489"/>
              <a:ext cx="480" cy="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1" name="Google Shape;881;p55"/>
          <p:cNvSpPr txBox="1"/>
          <p:nvPr/>
        </p:nvSpPr>
        <p:spPr>
          <a:xfrm>
            <a:off x="838200" y="2727325"/>
            <a:ext cx="152400" cy="29718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55"/>
          <p:cNvSpPr txBox="1"/>
          <p:nvPr/>
        </p:nvSpPr>
        <p:spPr>
          <a:xfrm>
            <a:off x="914400" y="2727325"/>
            <a:ext cx="32766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55"/>
          <p:cNvSpPr txBox="1"/>
          <p:nvPr/>
        </p:nvSpPr>
        <p:spPr>
          <a:xfrm>
            <a:off x="838200" y="5600700"/>
            <a:ext cx="34290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55"/>
          <p:cNvSpPr txBox="1"/>
          <p:nvPr/>
        </p:nvSpPr>
        <p:spPr>
          <a:xfrm>
            <a:off x="4191000" y="3314700"/>
            <a:ext cx="152400" cy="2384425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55"/>
          <p:cNvSpPr txBox="1"/>
          <p:nvPr/>
        </p:nvSpPr>
        <p:spPr>
          <a:xfrm>
            <a:off x="4179887" y="3271837"/>
            <a:ext cx="21336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55"/>
          <p:cNvSpPr txBox="1"/>
          <p:nvPr/>
        </p:nvSpPr>
        <p:spPr>
          <a:xfrm>
            <a:off x="6923087" y="3260725"/>
            <a:ext cx="381000" cy="15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7" name="Google Shape;887;p55"/>
          <p:cNvGrpSpPr/>
          <p:nvPr/>
        </p:nvGrpSpPr>
        <p:grpSpPr>
          <a:xfrm>
            <a:off x="1752600" y="2476500"/>
            <a:ext cx="2492375" cy="1001712"/>
            <a:chOff x="1056" y="1241"/>
            <a:chExt cx="1570" cy="631"/>
          </a:xfrm>
        </p:grpSpPr>
        <p:sp>
          <p:nvSpPr>
            <p:cNvPr id="888" name="Google Shape;888;p55"/>
            <p:cNvSpPr txBox="1"/>
            <p:nvPr/>
          </p:nvSpPr>
          <p:spPr>
            <a:xfrm>
              <a:off x="2530" y="1241"/>
              <a:ext cx="96" cy="24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55"/>
            <p:cNvSpPr txBox="1"/>
            <p:nvPr/>
          </p:nvSpPr>
          <p:spPr>
            <a:xfrm>
              <a:off x="1550" y="1248"/>
              <a:ext cx="110" cy="38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5"/>
            <p:cNvSpPr txBox="1"/>
            <p:nvPr/>
          </p:nvSpPr>
          <p:spPr>
            <a:xfrm>
              <a:off x="1666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5"/>
            <p:cNvSpPr txBox="1"/>
            <p:nvPr/>
          </p:nvSpPr>
          <p:spPr>
            <a:xfrm>
              <a:off x="1570" y="1508"/>
              <a:ext cx="192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5"/>
            <p:cNvSpPr txBox="1"/>
            <p:nvPr/>
          </p:nvSpPr>
          <p:spPr>
            <a:xfrm>
              <a:off x="1310" y="1536"/>
              <a:ext cx="96" cy="33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5"/>
            <p:cNvSpPr txBox="1"/>
            <p:nvPr/>
          </p:nvSpPr>
          <p:spPr>
            <a:xfrm>
              <a:off x="1070" y="1509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5"/>
            <p:cNvSpPr txBox="1"/>
            <p:nvPr/>
          </p:nvSpPr>
          <p:spPr>
            <a:xfrm>
              <a:off x="1056" y="1248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5" name="Google Shape;895;p55"/>
          <p:cNvSpPr txBox="1"/>
          <p:nvPr>
            <p:ph type="title"/>
          </p:nvPr>
        </p:nvSpPr>
        <p:spPr>
          <a:xfrm>
            <a:off x="457200" y="757237"/>
            <a:ext cx="8229600" cy="107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</a:t>
            </a:r>
            <a:endParaRPr/>
          </a:p>
        </p:txBody>
      </p:sp>
      <p:sp>
        <p:nvSpPr>
          <p:cNvPr id="896" name="Google Shape;896;p55"/>
          <p:cNvSpPr txBox="1"/>
          <p:nvPr/>
        </p:nvSpPr>
        <p:spPr>
          <a:xfrm>
            <a:off x="4800600" y="51435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beq rs, rt, offset</a:t>
            </a:r>
            <a:endParaRPr/>
          </a:p>
        </p:txBody>
      </p:sp>
      <p:pic>
        <p:nvPicPr>
          <p:cNvPr id="897" name="Google Shape;89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2095500"/>
            <a:ext cx="8166100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55"/>
          <p:cNvSpPr txBox="1"/>
          <p:nvPr/>
        </p:nvSpPr>
        <p:spPr>
          <a:xfrm>
            <a:off x="4343400" y="5775325"/>
            <a:ext cx="49641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(R[rs] == R[rt]) then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PC 🡨 PC+4 + s_extend(offset&lt;&lt;2)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Composing of the Elements</a:t>
            </a:r>
            <a:endParaRPr/>
          </a:p>
        </p:txBody>
      </p:sp>
      <p:sp>
        <p:nvSpPr>
          <p:cNvPr id="904" name="Google Shape;904;p5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datapath element can only do one function at a time</a:t>
            </a:r>
            <a:endParaRPr/>
          </a:p>
          <a:p>
            <a:pPr indent="-11430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Check possibility</a:t>
            </a:r>
            <a:endParaRPr/>
          </a:p>
          <a:p>
            <a:pPr indent="-101600" lvl="1" marL="438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Need separate instruction and data memories</a:t>
            </a:r>
            <a:endParaRPr/>
          </a:p>
          <a:p>
            <a:pPr indent="-101600" lvl="1" marL="438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multiplexers where alternate data sources are used for different instructions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7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Datapath I: Single-Cycle</a:t>
            </a:r>
            <a:endParaRPr/>
          </a:p>
        </p:txBody>
      </p:sp>
      <p:pic>
        <p:nvPicPr>
          <p:cNvPr descr="f0511" id="910" name="Google Shape;910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3071" r="9803" t="35374"/>
          <a:stretch/>
        </p:blipFill>
        <p:spPr>
          <a:xfrm>
            <a:off x="304800" y="1476375"/>
            <a:ext cx="8458200" cy="74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57"/>
          <p:cNvSpPr txBox="1"/>
          <p:nvPr/>
        </p:nvSpPr>
        <p:spPr>
          <a:xfrm>
            <a:off x="2971800" y="1390650"/>
            <a:ext cx="3487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is either register (R-type) or sign-extended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lower half of instruction (load/store)</a:t>
            </a:r>
            <a:endParaRPr/>
          </a:p>
        </p:txBody>
      </p:sp>
      <p:sp>
        <p:nvSpPr>
          <p:cNvPr id="912" name="Google Shape;912;p57"/>
          <p:cNvSpPr txBox="1"/>
          <p:nvPr/>
        </p:nvSpPr>
        <p:spPr>
          <a:xfrm>
            <a:off x="2438400" y="4852987"/>
            <a:ext cx="49180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Combining the datapaths for R-type instructions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load/stores using two multiplexors</a:t>
            </a:r>
            <a:endParaRPr/>
          </a:p>
        </p:txBody>
      </p:sp>
      <p:sp>
        <p:nvSpPr>
          <p:cNvPr id="913" name="Google Shape;913;p57"/>
          <p:cNvSpPr txBox="1"/>
          <p:nvPr/>
        </p:nvSpPr>
        <p:spPr>
          <a:xfrm>
            <a:off x="481012" y="4560887"/>
            <a:ext cx="14239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is either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ALU (R-type)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memory (load)</a:t>
            </a:r>
            <a:endParaRPr/>
          </a:p>
        </p:txBody>
      </p:sp>
      <p:cxnSp>
        <p:nvCxnSpPr>
          <p:cNvPr id="914" name="Google Shape;914;p57"/>
          <p:cNvCxnSpPr/>
          <p:nvPr/>
        </p:nvCxnSpPr>
        <p:spPr>
          <a:xfrm flipH="1" rot="10800000">
            <a:off x="1143000" y="3276600"/>
            <a:ext cx="762000" cy="1314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915" name="Google Shape;915;p57"/>
          <p:cNvCxnSpPr/>
          <p:nvPr/>
        </p:nvCxnSpPr>
        <p:spPr>
          <a:xfrm>
            <a:off x="4419600" y="1771650"/>
            <a:ext cx="76200" cy="127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58"/>
          <p:cNvSpPr txBox="1"/>
          <p:nvPr/>
        </p:nvSpPr>
        <p:spPr>
          <a:xfrm>
            <a:off x="8534400" y="4419600"/>
            <a:ext cx="152400" cy="1143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58"/>
          <p:cNvSpPr txBox="1"/>
          <p:nvPr/>
        </p:nvSpPr>
        <p:spPr>
          <a:xfrm>
            <a:off x="1219200" y="5486400"/>
            <a:ext cx="74676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58"/>
          <p:cNvSpPr txBox="1"/>
          <p:nvPr/>
        </p:nvSpPr>
        <p:spPr>
          <a:xfrm>
            <a:off x="1176337" y="3429000"/>
            <a:ext cx="152400" cy="2209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3" name="Google Shape;923;p58"/>
          <p:cNvGrpSpPr/>
          <p:nvPr/>
        </p:nvGrpSpPr>
        <p:grpSpPr>
          <a:xfrm>
            <a:off x="293687" y="2263775"/>
            <a:ext cx="2852737" cy="479425"/>
            <a:chOff x="185" y="1426"/>
            <a:chExt cx="1797" cy="302"/>
          </a:xfrm>
        </p:grpSpPr>
        <p:sp>
          <p:nvSpPr>
            <p:cNvPr id="924" name="Google Shape;924;p58"/>
            <p:cNvSpPr txBox="1"/>
            <p:nvPr/>
          </p:nvSpPr>
          <p:spPr>
            <a:xfrm>
              <a:off x="185" y="1426"/>
              <a:ext cx="177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8"/>
            <p:cNvSpPr txBox="1"/>
            <p:nvPr/>
          </p:nvSpPr>
          <p:spPr>
            <a:xfrm>
              <a:off x="1248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8"/>
            <p:cNvSpPr txBox="1"/>
            <p:nvPr/>
          </p:nvSpPr>
          <p:spPr>
            <a:xfrm>
              <a:off x="1563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8"/>
            <p:cNvSpPr txBox="1"/>
            <p:nvPr/>
          </p:nvSpPr>
          <p:spPr>
            <a:xfrm>
              <a:off x="1886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8" name="Google Shape;928;p58"/>
          <p:cNvSpPr txBox="1"/>
          <p:nvPr/>
        </p:nvSpPr>
        <p:spPr>
          <a:xfrm>
            <a:off x="1176337" y="3352800"/>
            <a:ext cx="5334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9" name="Google Shape;929;p58"/>
          <p:cNvGrpSpPr/>
          <p:nvPr/>
        </p:nvGrpSpPr>
        <p:grpSpPr>
          <a:xfrm>
            <a:off x="3429000" y="2971800"/>
            <a:ext cx="5181600" cy="2438400"/>
            <a:chOff x="2160" y="1872"/>
            <a:chExt cx="3264" cy="1536"/>
          </a:xfrm>
        </p:grpSpPr>
        <p:sp>
          <p:nvSpPr>
            <p:cNvPr id="930" name="Google Shape;930;p58"/>
            <p:cNvSpPr txBox="1"/>
            <p:nvPr/>
          </p:nvSpPr>
          <p:spPr>
            <a:xfrm>
              <a:off x="2688" y="240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8"/>
            <p:cNvSpPr txBox="1"/>
            <p:nvPr/>
          </p:nvSpPr>
          <p:spPr>
            <a:xfrm>
              <a:off x="2160" y="1872"/>
              <a:ext cx="72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8"/>
            <p:cNvSpPr txBox="1"/>
            <p:nvPr/>
          </p:nvSpPr>
          <p:spPr>
            <a:xfrm>
              <a:off x="3250" y="2112"/>
              <a:ext cx="288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8"/>
            <p:cNvSpPr txBox="1"/>
            <p:nvPr/>
          </p:nvSpPr>
          <p:spPr>
            <a:xfrm>
              <a:off x="3456" y="2160"/>
              <a:ext cx="96" cy="12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8"/>
            <p:cNvSpPr txBox="1"/>
            <p:nvPr/>
          </p:nvSpPr>
          <p:spPr>
            <a:xfrm>
              <a:off x="3456" y="3312"/>
              <a:ext cx="1536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8"/>
            <p:cNvSpPr txBox="1"/>
            <p:nvPr/>
          </p:nvSpPr>
          <p:spPr>
            <a:xfrm>
              <a:off x="4896" y="2880"/>
              <a:ext cx="96" cy="52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8"/>
            <p:cNvSpPr txBox="1"/>
            <p:nvPr/>
          </p:nvSpPr>
          <p:spPr>
            <a:xfrm>
              <a:off x="4896" y="288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8"/>
            <p:cNvSpPr txBox="1"/>
            <p:nvPr/>
          </p:nvSpPr>
          <p:spPr>
            <a:xfrm>
              <a:off x="5232" y="2784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8"/>
            <p:cNvSpPr txBox="1"/>
            <p:nvPr/>
          </p:nvSpPr>
          <p:spPr>
            <a:xfrm>
              <a:off x="2160" y="2284"/>
              <a:ext cx="384" cy="8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9" name="Google Shape;939;p5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Datapath: 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R-type Instruction</a:t>
            </a:r>
            <a:endParaRPr/>
          </a:p>
        </p:txBody>
      </p:sp>
      <p:sp>
        <p:nvSpPr>
          <p:cNvPr id="940" name="Google Shape;940;p58"/>
          <p:cNvSpPr txBox="1"/>
          <p:nvPr/>
        </p:nvSpPr>
        <p:spPr>
          <a:xfrm>
            <a:off x="5562600" y="1828800"/>
            <a:ext cx="179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rd,rs,rt</a:t>
            </a:r>
            <a:endParaRPr/>
          </a:p>
        </p:txBody>
      </p:sp>
      <p:pic>
        <p:nvPicPr>
          <p:cNvPr id="941" name="Google Shape;94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057400"/>
            <a:ext cx="8401050" cy="351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59"/>
          <p:cNvGrpSpPr/>
          <p:nvPr/>
        </p:nvGrpSpPr>
        <p:grpSpPr>
          <a:xfrm>
            <a:off x="293687" y="2263775"/>
            <a:ext cx="2852737" cy="2384425"/>
            <a:chOff x="185" y="1426"/>
            <a:chExt cx="1797" cy="1502"/>
          </a:xfrm>
        </p:grpSpPr>
        <p:sp>
          <p:nvSpPr>
            <p:cNvPr id="947" name="Google Shape;947;p59"/>
            <p:cNvSpPr txBox="1"/>
            <p:nvPr/>
          </p:nvSpPr>
          <p:spPr>
            <a:xfrm>
              <a:off x="514" y="1536"/>
              <a:ext cx="96" cy="139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9"/>
            <p:cNvSpPr txBox="1"/>
            <p:nvPr/>
          </p:nvSpPr>
          <p:spPr>
            <a:xfrm>
              <a:off x="185" y="1426"/>
              <a:ext cx="177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9"/>
            <p:cNvSpPr txBox="1"/>
            <p:nvPr/>
          </p:nvSpPr>
          <p:spPr>
            <a:xfrm>
              <a:off x="1248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9"/>
            <p:cNvSpPr txBox="1"/>
            <p:nvPr/>
          </p:nvSpPr>
          <p:spPr>
            <a:xfrm>
              <a:off x="1886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1" name="Google Shape;951;p59"/>
          <p:cNvSpPr txBox="1"/>
          <p:nvPr/>
        </p:nvSpPr>
        <p:spPr>
          <a:xfrm>
            <a:off x="3429000" y="2971800"/>
            <a:ext cx="11430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2" name="Google Shape;952;p59"/>
          <p:cNvGrpSpPr/>
          <p:nvPr/>
        </p:nvGrpSpPr>
        <p:grpSpPr>
          <a:xfrm>
            <a:off x="5159375" y="3352800"/>
            <a:ext cx="708025" cy="609600"/>
            <a:chOff x="3250" y="2112"/>
            <a:chExt cx="446" cy="384"/>
          </a:xfrm>
        </p:grpSpPr>
        <p:sp>
          <p:nvSpPr>
            <p:cNvPr id="953" name="Google Shape;953;p59"/>
            <p:cNvSpPr txBox="1"/>
            <p:nvPr/>
          </p:nvSpPr>
          <p:spPr>
            <a:xfrm>
              <a:off x="3504" y="240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9"/>
            <p:cNvSpPr txBox="1"/>
            <p:nvPr/>
          </p:nvSpPr>
          <p:spPr>
            <a:xfrm>
              <a:off x="3250" y="2112"/>
              <a:ext cx="288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9"/>
            <p:cNvSpPr txBox="1"/>
            <p:nvPr/>
          </p:nvSpPr>
          <p:spPr>
            <a:xfrm>
              <a:off x="3456" y="2160"/>
              <a:ext cx="96" cy="3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6" name="Google Shape;956;p59"/>
          <p:cNvSpPr txBox="1"/>
          <p:nvPr/>
        </p:nvSpPr>
        <p:spPr>
          <a:xfrm>
            <a:off x="1176337" y="3352800"/>
            <a:ext cx="5334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59"/>
          <p:cNvSpPr txBox="1"/>
          <p:nvPr/>
        </p:nvSpPr>
        <p:spPr>
          <a:xfrm>
            <a:off x="1176337" y="3429000"/>
            <a:ext cx="152400" cy="2209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59"/>
          <p:cNvSpPr txBox="1"/>
          <p:nvPr/>
        </p:nvSpPr>
        <p:spPr>
          <a:xfrm>
            <a:off x="1219200" y="5486400"/>
            <a:ext cx="74676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59"/>
          <p:cNvSpPr txBox="1"/>
          <p:nvPr/>
        </p:nvSpPr>
        <p:spPr>
          <a:xfrm>
            <a:off x="8534400" y="4419600"/>
            <a:ext cx="152400" cy="1143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59"/>
          <p:cNvSpPr txBox="1"/>
          <p:nvPr/>
        </p:nvSpPr>
        <p:spPr>
          <a:xfrm>
            <a:off x="8305800" y="4419600"/>
            <a:ext cx="3048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59"/>
          <p:cNvSpPr txBox="1"/>
          <p:nvPr/>
        </p:nvSpPr>
        <p:spPr>
          <a:xfrm>
            <a:off x="7696200" y="4222750"/>
            <a:ext cx="3810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5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Datapath: 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Instruction</a:t>
            </a:r>
            <a:endParaRPr/>
          </a:p>
        </p:txBody>
      </p:sp>
      <p:grpSp>
        <p:nvGrpSpPr>
          <p:cNvPr id="963" name="Google Shape;963;p59"/>
          <p:cNvGrpSpPr/>
          <p:nvPr/>
        </p:nvGrpSpPr>
        <p:grpSpPr>
          <a:xfrm>
            <a:off x="838200" y="3810000"/>
            <a:ext cx="3733800" cy="990600"/>
            <a:chOff x="528" y="2400"/>
            <a:chExt cx="2352" cy="624"/>
          </a:xfrm>
        </p:grpSpPr>
        <p:sp>
          <p:nvSpPr>
            <p:cNvPr id="964" name="Google Shape;964;p59"/>
            <p:cNvSpPr txBox="1"/>
            <p:nvPr/>
          </p:nvSpPr>
          <p:spPr>
            <a:xfrm>
              <a:off x="528" y="2914"/>
              <a:ext cx="129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9"/>
            <p:cNvSpPr txBox="1"/>
            <p:nvPr/>
          </p:nvSpPr>
          <p:spPr>
            <a:xfrm>
              <a:off x="2688" y="2400"/>
              <a:ext cx="192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9"/>
            <p:cNvSpPr txBox="1"/>
            <p:nvPr/>
          </p:nvSpPr>
          <p:spPr>
            <a:xfrm>
              <a:off x="2229" y="2544"/>
              <a:ext cx="96" cy="43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9"/>
            <p:cNvSpPr txBox="1"/>
            <p:nvPr/>
          </p:nvSpPr>
          <p:spPr>
            <a:xfrm>
              <a:off x="2229" y="2496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9"/>
            <p:cNvSpPr txBox="1"/>
            <p:nvPr/>
          </p:nvSpPr>
          <p:spPr>
            <a:xfrm>
              <a:off x="2016" y="2914"/>
              <a:ext cx="309" cy="11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9" name="Google Shape;969;p59"/>
          <p:cNvSpPr txBox="1"/>
          <p:nvPr/>
        </p:nvSpPr>
        <p:spPr>
          <a:xfrm>
            <a:off x="5562600" y="1828800"/>
            <a:ext cx="2216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rt,offset(rs)</a:t>
            </a:r>
            <a:endParaRPr/>
          </a:p>
        </p:txBody>
      </p:sp>
      <p:pic>
        <p:nvPicPr>
          <p:cNvPr id="970" name="Google Shape;97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057400"/>
            <a:ext cx="8401050" cy="351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60"/>
          <p:cNvGrpSpPr/>
          <p:nvPr/>
        </p:nvGrpSpPr>
        <p:grpSpPr>
          <a:xfrm>
            <a:off x="293687" y="2263775"/>
            <a:ext cx="2351087" cy="2384425"/>
            <a:chOff x="185" y="1426"/>
            <a:chExt cx="1481" cy="1502"/>
          </a:xfrm>
        </p:grpSpPr>
        <p:sp>
          <p:nvSpPr>
            <p:cNvPr id="976" name="Google Shape;976;p60"/>
            <p:cNvSpPr txBox="1"/>
            <p:nvPr/>
          </p:nvSpPr>
          <p:spPr>
            <a:xfrm>
              <a:off x="514" y="1536"/>
              <a:ext cx="96" cy="139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0"/>
            <p:cNvSpPr txBox="1"/>
            <p:nvPr/>
          </p:nvSpPr>
          <p:spPr>
            <a:xfrm>
              <a:off x="185" y="1426"/>
              <a:ext cx="1447" cy="11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0"/>
            <p:cNvSpPr txBox="1"/>
            <p:nvPr/>
          </p:nvSpPr>
          <p:spPr>
            <a:xfrm>
              <a:off x="1248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0"/>
            <p:cNvSpPr txBox="1"/>
            <p:nvPr/>
          </p:nvSpPr>
          <p:spPr>
            <a:xfrm>
              <a:off x="1570" y="1440"/>
              <a:ext cx="96" cy="28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0" name="Google Shape;980;p60"/>
          <p:cNvGrpSpPr/>
          <p:nvPr/>
        </p:nvGrpSpPr>
        <p:grpSpPr>
          <a:xfrm>
            <a:off x="3429000" y="2971800"/>
            <a:ext cx="2438400" cy="1752600"/>
            <a:chOff x="2160" y="1872"/>
            <a:chExt cx="1536" cy="1104"/>
          </a:xfrm>
        </p:grpSpPr>
        <p:sp>
          <p:nvSpPr>
            <p:cNvPr id="981" name="Google Shape;981;p60"/>
            <p:cNvSpPr txBox="1"/>
            <p:nvPr/>
          </p:nvSpPr>
          <p:spPr>
            <a:xfrm>
              <a:off x="2324" y="2297"/>
              <a:ext cx="96" cy="67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0"/>
            <p:cNvSpPr txBox="1"/>
            <p:nvPr/>
          </p:nvSpPr>
          <p:spPr>
            <a:xfrm>
              <a:off x="2160" y="2283"/>
              <a:ext cx="24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0"/>
            <p:cNvSpPr txBox="1"/>
            <p:nvPr/>
          </p:nvSpPr>
          <p:spPr>
            <a:xfrm>
              <a:off x="2688" y="2400"/>
              <a:ext cx="192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0"/>
            <p:cNvSpPr txBox="1"/>
            <p:nvPr/>
          </p:nvSpPr>
          <p:spPr>
            <a:xfrm>
              <a:off x="2160" y="1872"/>
              <a:ext cx="72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0"/>
            <p:cNvSpPr txBox="1"/>
            <p:nvPr/>
          </p:nvSpPr>
          <p:spPr>
            <a:xfrm>
              <a:off x="3504" y="240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0"/>
            <p:cNvSpPr txBox="1"/>
            <p:nvPr/>
          </p:nvSpPr>
          <p:spPr>
            <a:xfrm>
              <a:off x="3250" y="2112"/>
              <a:ext cx="288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0"/>
            <p:cNvSpPr txBox="1"/>
            <p:nvPr/>
          </p:nvSpPr>
          <p:spPr>
            <a:xfrm>
              <a:off x="3456" y="2160"/>
              <a:ext cx="96" cy="3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0"/>
            <p:cNvSpPr txBox="1"/>
            <p:nvPr/>
          </p:nvSpPr>
          <p:spPr>
            <a:xfrm>
              <a:off x="2338" y="2880"/>
              <a:ext cx="13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9" name="Google Shape;989;p6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Animating the Datapath: 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Instruction</a:t>
            </a:r>
            <a:endParaRPr/>
          </a:p>
        </p:txBody>
      </p:sp>
      <p:grpSp>
        <p:nvGrpSpPr>
          <p:cNvPr id="990" name="Google Shape;990;p60"/>
          <p:cNvGrpSpPr/>
          <p:nvPr/>
        </p:nvGrpSpPr>
        <p:grpSpPr>
          <a:xfrm>
            <a:off x="838200" y="3962400"/>
            <a:ext cx="3233737" cy="838200"/>
            <a:chOff x="528" y="2496"/>
            <a:chExt cx="2037" cy="528"/>
          </a:xfrm>
        </p:grpSpPr>
        <p:sp>
          <p:nvSpPr>
            <p:cNvPr id="991" name="Google Shape;991;p60"/>
            <p:cNvSpPr txBox="1"/>
            <p:nvPr/>
          </p:nvSpPr>
          <p:spPr>
            <a:xfrm>
              <a:off x="528" y="2914"/>
              <a:ext cx="129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0"/>
            <p:cNvSpPr txBox="1"/>
            <p:nvPr/>
          </p:nvSpPr>
          <p:spPr>
            <a:xfrm>
              <a:off x="2229" y="2544"/>
              <a:ext cx="96" cy="43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60"/>
            <p:cNvSpPr txBox="1"/>
            <p:nvPr/>
          </p:nvSpPr>
          <p:spPr>
            <a:xfrm>
              <a:off x="2229" y="2496"/>
              <a:ext cx="336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0"/>
            <p:cNvSpPr txBox="1"/>
            <p:nvPr/>
          </p:nvSpPr>
          <p:spPr>
            <a:xfrm>
              <a:off x="2016" y="2914"/>
              <a:ext cx="309" cy="11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5" name="Google Shape;995;p60"/>
          <p:cNvSpPr txBox="1"/>
          <p:nvPr/>
        </p:nvSpPr>
        <p:spPr>
          <a:xfrm>
            <a:off x="5562600" y="1828800"/>
            <a:ext cx="2301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rt,offset(rs)</a:t>
            </a:r>
            <a:endParaRPr/>
          </a:p>
        </p:txBody>
      </p:sp>
      <p:pic>
        <p:nvPicPr>
          <p:cNvPr id="996" name="Google Shape;99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057400"/>
            <a:ext cx="8401050" cy="351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1"/>
          <p:cNvSpPr txBox="1"/>
          <p:nvPr>
            <p:ph type="title"/>
          </p:nvPr>
        </p:nvSpPr>
        <p:spPr>
          <a:xfrm>
            <a:off x="990600" y="617537"/>
            <a:ext cx="7953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Datapath II: Single-Cycle</a:t>
            </a:r>
            <a:endParaRPr/>
          </a:p>
        </p:txBody>
      </p:sp>
      <p:sp>
        <p:nvSpPr>
          <p:cNvPr id="1002" name="Google Shape;1002;p6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12" id="1003" name="Google Shape;100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93912"/>
            <a:ext cx="8229600" cy="41544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61"/>
          <p:cNvSpPr txBox="1"/>
          <p:nvPr/>
        </p:nvSpPr>
        <p:spPr>
          <a:xfrm>
            <a:off x="3138487" y="6248400"/>
            <a:ext cx="26527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Adding instruction fetch</a:t>
            </a:r>
            <a:endParaRPr/>
          </a:p>
        </p:txBody>
      </p:sp>
      <p:sp>
        <p:nvSpPr>
          <p:cNvPr id="1005" name="Google Shape;1005;p61"/>
          <p:cNvSpPr txBox="1"/>
          <p:nvPr/>
        </p:nvSpPr>
        <p:spPr>
          <a:xfrm>
            <a:off x="288925" y="5684837"/>
            <a:ext cx="21463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Separate instruction memory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instruction and data read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occur in the same clock cycle</a:t>
            </a:r>
            <a:endParaRPr/>
          </a:p>
        </p:txBody>
      </p:sp>
      <p:cxnSp>
        <p:nvCxnSpPr>
          <p:cNvPr id="1006" name="Google Shape;1006;p61"/>
          <p:cNvCxnSpPr/>
          <p:nvPr/>
        </p:nvCxnSpPr>
        <p:spPr>
          <a:xfrm flipH="1" rot="10800000">
            <a:off x="914400" y="5029200"/>
            <a:ext cx="6096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007" name="Google Shape;1007;p61"/>
          <p:cNvSpPr txBox="1"/>
          <p:nvPr/>
        </p:nvSpPr>
        <p:spPr>
          <a:xfrm>
            <a:off x="3052762" y="2286000"/>
            <a:ext cx="3043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Separate adder as ALU operations and PC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increment occur in the same clock cycle</a:t>
            </a:r>
            <a:endParaRPr/>
          </a:p>
        </p:txBody>
      </p:sp>
      <p:cxnSp>
        <p:nvCxnSpPr>
          <p:cNvPr id="1008" name="Google Shape;1008;p61"/>
          <p:cNvCxnSpPr/>
          <p:nvPr/>
        </p:nvCxnSpPr>
        <p:spPr>
          <a:xfrm flipH="1">
            <a:off x="2438400" y="26670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ransition spd="slow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2"/>
          <p:cNvSpPr txBox="1"/>
          <p:nvPr>
            <p:ph type="title"/>
          </p:nvPr>
        </p:nvSpPr>
        <p:spPr>
          <a:xfrm>
            <a:off x="962025" y="617537"/>
            <a:ext cx="82581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Datapath III: Single-Cycle</a:t>
            </a:r>
            <a:endParaRPr/>
          </a:p>
        </p:txBody>
      </p:sp>
      <p:sp>
        <p:nvSpPr>
          <p:cNvPr id="1014" name="Google Shape;1014;p6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13" id="1015" name="Google Shape;101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25" y="1828800"/>
            <a:ext cx="7880350" cy="41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62"/>
          <p:cNvSpPr txBox="1"/>
          <p:nvPr/>
        </p:nvSpPr>
        <p:spPr>
          <a:xfrm>
            <a:off x="990600" y="5911850"/>
            <a:ext cx="6629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Adding branch capability and another multiplexor</a:t>
            </a:r>
            <a:endParaRPr/>
          </a:p>
        </p:txBody>
      </p:sp>
      <p:sp>
        <p:nvSpPr>
          <p:cNvPr id="1017" name="Google Shape;1017;p62"/>
          <p:cNvSpPr txBox="1"/>
          <p:nvPr/>
        </p:nvSpPr>
        <p:spPr>
          <a:xfrm>
            <a:off x="152400" y="5410200"/>
            <a:ext cx="22653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Instruction address is either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PC+4 or branch target address</a:t>
            </a:r>
            <a:endParaRPr/>
          </a:p>
        </p:txBody>
      </p:sp>
      <p:cxnSp>
        <p:nvCxnSpPr>
          <p:cNvPr id="1018" name="Google Shape;1018;p62"/>
          <p:cNvCxnSpPr/>
          <p:nvPr/>
        </p:nvCxnSpPr>
        <p:spPr>
          <a:xfrm flipH="1" rot="10800000">
            <a:off x="381000" y="4191000"/>
            <a:ext cx="4572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019" name="Google Shape;1019;p62"/>
          <p:cNvSpPr txBox="1"/>
          <p:nvPr/>
        </p:nvSpPr>
        <p:spPr>
          <a:xfrm>
            <a:off x="6729412" y="3048000"/>
            <a:ext cx="2109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Extra adder needed as both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adders operate in each cycle</a:t>
            </a:r>
            <a:endParaRPr/>
          </a:p>
        </p:txBody>
      </p:sp>
      <p:cxnSp>
        <p:nvCxnSpPr>
          <p:cNvPr id="1020" name="Google Shape;1020;p62"/>
          <p:cNvCxnSpPr/>
          <p:nvPr/>
        </p:nvCxnSpPr>
        <p:spPr>
          <a:xfrm rot="10800000">
            <a:off x="6248400" y="29718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021" name="Google Shape;1021;p62"/>
          <p:cNvSpPr txBox="1"/>
          <p:nvPr/>
        </p:nvSpPr>
        <p:spPr>
          <a:xfrm>
            <a:off x="7467600" y="1828800"/>
            <a:ext cx="12763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New multiplexor</a:t>
            </a:r>
            <a:endParaRPr/>
          </a:p>
        </p:txBody>
      </p:sp>
      <p:cxnSp>
        <p:nvCxnSpPr>
          <p:cNvPr id="1022" name="Google Shape;1022;p62"/>
          <p:cNvCxnSpPr/>
          <p:nvPr/>
        </p:nvCxnSpPr>
        <p:spPr>
          <a:xfrm flipH="1">
            <a:off x="7162800" y="2057400"/>
            <a:ext cx="685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023" name="Google Shape;1023;p62"/>
          <p:cNvSpPr txBox="1"/>
          <p:nvPr/>
        </p:nvSpPr>
        <p:spPr>
          <a:xfrm>
            <a:off x="2133600" y="6172200"/>
            <a:ext cx="5195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Important note: in a single-cycle implementation data cannot be stored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during an instruction – it only moves through combinational logic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(ISA)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719137" y="1524000"/>
            <a:ext cx="7772400" cy="469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programmable system uses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sequence of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control its operation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typical instruction specifies: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 to be performed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 to use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to place the result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instruction to execute next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63"/>
          <p:cNvGrpSpPr/>
          <p:nvPr/>
        </p:nvGrpSpPr>
        <p:grpSpPr>
          <a:xfrm>
            <a:off x="0" y="1676400"/>
            <a:ext cx="9167812" cy="4462462"/>
            <a:chOff x="0" y="1063"/>
            <a:chExt cx="5775" cy="2811"/>
          </a:xfrm>
        </p:grpSpPr>
        <p:sp>
          <p:nvSpPr>
            <p:cNvPr id="1029" name="Google Shape;1029;p63"/>
            <p:cNvSpPr txBox="1"/>
            <p:nvPr/>
          </p:nvSpPr>
          <p:spPr>
            <a:xfrm>
              <a:off x="720" y="1673"/>
              <a:ext cx="38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3"/>
            <p:cNvSpPr txBox="1"/>
            <p:nvPr/>
          </p:nvSpPr>
          <p:spPr>
            <a:xfrm>
              <a:off x="432" y="2064"/>
              <a:ext cx="288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3"/>
            <p:cNvSpPr txBox="1"/>
            <p:nvPr/>
          </p:nvSpPr>
          <p:spPr>
            <a:xfrm flipH="1">
              <a:off x="508" y="1323"/>
              <a:ext cx="116" cy="81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3"/>
            <p:cNvSpPr txBox="1"/>
            <p:nvPr/>
          </p:nvSpPr>
          <p:spPr>
            <a:xfrm>
              <a:off x="507" y="1310"/>
              <a:ext cx="597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3"/>
            <p:cNvSpPr txBox="1"/>
            <p:nvPr/>
          </p:nvSpPr>
          <p:spPr>
            <a:xfrm>
              <a:off x="1358" y="1522"/>
              <a:ext cx="240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3"/>
            <p:cNvSpPr txBox="1"/>
            <p:nvPr/>
          </p:nvSpPr>
          <p:spPr>
            <a:xfrm>
              <a:off x="3717" y="1344"/>
              <a:ext cx="96" cy="24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3"/>
            <p:cNvSpPr txBox="1"/>
            <p:nvPr/>
          </p:nvSpPr>
          <p:spPr>
            <a:xfrm>
              <a:off x="3710" y="1310"/>
              <a:ext cx="768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3"/>
            <p:cNvSpPr txBox="1"/>
            <p:nvPr/>
          </p:nvSpPr>
          <p:spPr>
            <a:xfrm>
              <a:off x="4416" y="1536"/>
              <a:ext cx="19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3"/>
            <p:cNvSpPr txBox="1"/>
            <p:nvPr/>
          </p:nvSpPr>
          <p:spPr>
            <a:xfrm>
              <a:off x="4409" y="1330"/>
              <a:ext cx="96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3"/>
            <p:cNvSpPr txBox="1"/>
            <p:nvPr/>
          </p:nvSpPr>
          <p:spPr>
            <a:xfrm flipH="1">
              <a:off x="4760" y="1063"/>
              <a:ext cx="88" cy="5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3"/>
            <p:cNvSpPr txBox="1"/>
            <p:nvPr/>
          </p:nvSpPr>
          <p:spPr>
            <a:xfrm>
              <a:off x="0" y="1063"/>
              <a:ext cx="480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3"/>
            <p:cNvSpPr txBox="1"/>
            <p:nvPr/>
          </p:nvSpPr>
          <p:spPr>
            <a:xfrm>
              <a:off x="14" y="2084"/>
              <a:ext cx="240" cy="7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3"/>
            <p:cNvSpPr txBox="1"/>
            <p:nvPr/>
          </p:nvSpPr>
          <p:spPr>
            <a:xfrm>
              <a:off x="7" y="1152"/>
              <a:ext cx="96" cy="100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3"/>
            <p:cNvSpPr txBox="1"/>
            <p:nvPr/>
          </p:nvSpPr>
          <p:spPr>
            <a:xfrm>
              <a:off x="4697" y="1598"/>
              <a:ext cx="144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3"/>
            <p:cNvSpPr txBox="1"/>
            <p:nvPr/>
          </p:nvSpPr>
          <p:spPr>
            <a:xfrm>
              <a:off x="3120" y="2448"/>
              <a:ext cx="62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3"/>
            <p:cNvSpPr txBox="1"/>
            <p:nvPr/>
          </p:nvSpPr>
          <p:spPr>
            <a:xfrm>
              <a:off x="2874" y="2078"/>
              <a:ext cx="9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3"/>
            <p:cNvSpPr txBox="1"/>
            <p:nvPr/>
          </p:nvSpPr>
          <p:spPr>
            <a:xfrm>
              <a:off x="2613" y="2078"/>
              <a:ext cx="9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3"/>
            <p:cNvSpPr txBox="1"/>
            <p:nvPr/>
          </p:nvSpPr>
          <p:spPr>
            <a:xfrm>
              <a:off x="2338" y="2078"/>
              <a:ext cx="9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3"/>
            <p:cNvSpPr txBox="1"/>
            <p:nvPr/>
          </p:nvSpPr>
          <p:spPr>
            <a:xfrm>
              <a:off x="1488" y="2064"/>
              <a:ext cx="1488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3"/>
            <p:cNvSpPr txBox="1"/>
            <p:nvPr/>
          </p:nvSpPr>
          <p:spPr>
            <a:xfrm>
              <a:off x="3120" y="2784"/>
              <a:ext cx="336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3"/>
            <p:cNvSpPr txBox="1"/>
            <p:nvPr/>
          </p:nvSpPr>
          <p:spPr>
            <a:xfrm>
              <a:off x="3552" y="288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3"/>
            <p:cNvSpPr txBox="1"/>
            <p:nvPr/>
          </p:nvSpPr>
          <p:spPr>
            <a:xfrm>
              <a:off x="4032" y="2640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3"/>
            <p:cNvSpPr txBox="1"/>
            <p:nvPr/>
          </p:nvSpPr>
          <p:spPr>
            <a:xfrm flipH="1">
              <a:off x="4183" y="2640"/>
              <a:ext cx="89" cy="105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3"/>
            <p:cNvSpPr txBox="1"/>
            <p:nvPr/>
          </p:nvSpPr>
          <p:spPr>
            <a:xfrm>
              <a:off x="4176" y="3648"/>
              <a:ext cx="110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3"/>
            <p:cNvSpPr txBox="1"/>
            <p:nvPr/>
          </p:nvSpPr>
          <p:spPr>
            <a:xfrm flipH="1">
              <a:off x="5232" y="3312"/>
              <a:ext cx="96" cy="43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3"/>
            <p:cNvSpPr txBox="1"/>
            <p:nvPr/>
          </p:nvSpPr>
          <p:spPr>
            <a:xfrm>
              <a:off x="5232" y="3278"/>
              <a:ext cx="192" cy="8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3"/>
            <p:cNvSpPr txBox="1"/>
            <p:nvPr/>
          </p:nvSpPr>
          <p:spPr>
            <a:xfrm>
              <a:off x="5520" y="3216"/>
              <a:ext cx="1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63"/>
            <p:cNvSpPr txBox="1"/>
            <p:nvPr/>
          </p:nvSpPr>
          <p:spPr>
            <a:xfrm flipH="1">
              <a:off x="5616" y="3216"/>
              <a:ext cx="96" cy="5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63"/>
            <p:cNvSpPr txBox="1"/>
            <p:nvPr/>
          </p:nvSpPr>
          <p:spPr>
            <a:xfrm>
              <a:off x="1920" y="3764"/>
              <a:ext cx="3792" cy="11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63"/>
            <p:cNvSpPr txBox="1"/>
            <p:nvPr/>
          </p:nvSpPr>
          <p:spPr>
            <a:xfrm flipH="1">
              <a:off x="1920" y="2688"/>
              <a:ext cx="96" cy="115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63"/>
            <p:cNvSpPr txBox="1"/>
            <p:nvPr/>
          </p:nvSpPr>
          <p:spPr>
            <a:xfrm>
              <a:off x="1920" y="2647"/>
              <a:ext cx="24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0" name="Google Shape;1060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106"/>
              <a:ext cx="5775" cy="27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1" name="Google Shape;1061;p6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Executing add</a:t>
            </a:r>
            <a:endParaRPr/>
          </a:p>
        </p:txBody>
      </p:sp>
      <p:sp>
        <p:nvSpPr>
          <p:cNvPr id="1062" name="Google Shape;1062;p63"/>
          <p:cNvSpPr txBox="1"/>
          <p:nvPr/>
        </p:nvSpPr>
        <p:spPr>
          <a:xfrm>
            <a:off x="76200" y="5334000"/>
            <a:ext cx="1960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rd, rs, rt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oogle Shape;1067;p64"/>
          <p:cNvGrpSpPr/>
          <p:nvPr/>
        </p:nvGrpSpPr>
        <p:grpSpPr>
          <a:xfrm>
            <a:off x="0" y="1687512"/>
            <a:ext cx="9167812" cy="4462462"/>
            <a:chOff x="0" y="1063"/>
            <a:chExt cx="5775" cy="2811"/>
          </a:xfrm>
        </p:grpSpPr>
        <p:sp>
          <p:nvSpPr>
            <p:cNvPr id="1068" name="Google Shape;1068;p64"/>
            <p:cNvSpPr txBox="1"/>
            <p:nvPr/>
          </p:nvSpPr>
          <p:spPr>
            <a:xfrm>
              <a:off x="720" y="1673"/>
              <a:ext cx="38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4"/>
            <p:cNvSpPr txBox="1"/>
            <p:nvPr/>
          </p:nvSpPr>
          <p:spPr>
            <a:xfrm>
              <a:off x="432" y="2064"/>
              <a:ext cx="288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4"/>
            <p:cNvSpPr txBox="1"/>
            <p:nvPr/>
          </p:nvSpPr>
          <p:spPr>
            <a:xfrm flipH="1">
              <a:off x="508" y="1323"/>
              <a:ext cx="116" cy="81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4"/>
            <p:cNvSpPr txBox="1"/>
            <p:nvPr/>
          </p:nvSpPr>
          <p:spPr>
            <a:xfrm>
              <a:off x="507" y="1310"/>
              <a:ext cx="597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4"/>
            <p:cNvSpPr txBox="1"/>
            <p:nvPr/>
          </p:nvSpPr>
          <p:spPr>
            <a:xfrm>
              <a:off x="1358" y="1522"/>
              <a:ext cx="240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64"/>
            <p:cNvSpPr txBox="1"/>
            <p:nvPr/>
          </p:nvSpPr>
          <p:spPr>
            <a:xfrm>
              <a:off x="3717" y="1344"/>
              <a:ext cx="96" cy="24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4"/>
            <p:cNvSpPr txBox="1"/>
            <p:nvPr/>
          </p:nvSpPr>
          <p:spPr>
            <a:xfrm>
              <a:off x="3710" y="1310"/>
              <a:ext cx="768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4"/>
            <p:cNvSpPr txBox="1"/>
            <p:nvPr/>
          </p:nvSpPr>
          <p:spPr>
            <a:xfrm>
              <a:off x="4416" y="1536"/>
              <a:ext cx="192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4"/>
            <p:cNvSpPr txBox="1"/>
            <p:nvPr/>
          </p:nvSpPr>
          <p:spPr>
            <a:xfrm>
              <a:off x="4409" y="1330"/>
              <a:ext cx="96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64"/>
            <p:cNvSpPr txBox="1"/>
            <p:nvPr/>
          </p:nvSpPr>
          <p:spPr>
            <a:xfrm flipH="1">
              <a:off x="4769" y="1063"/>
              <a:ext cx="88" cy="5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64"/>
            <p:cNvSpPr txBox="1"/>
            <p:nvPr/>
          </p:nvSpPr>
          <p:spPr>
            <a:xfrm>
              <a:off x="0" y="1063"/>
              <a:ext cx="480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4"/>
            <p:cNvSpPr txBox="1"/>
            <p:nvPr/>
          </p:nvSpPr>
          <p:spPr>
            <a:xfrm>
              <a:off x="14" y="2084"/>
              <a:ext cx="240" cy="7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4"/>
            <p:cNvSpPr txBox="1"/>
            <p:nvPr/>
          </p:nvSpPr>
          <p:spPr>
            <a:xfrm>
              <a:off x="7" y="1152"/>
              <a:ext cx="96" cy="100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4"/>
            <p:cNvSpPr txBox="1"/>
            <p:nvPr/>
          </p:nvSpPr>
          <p:spPr>
            <a:xfrm>
              <a:off x="4697" y="1598"/>
              <a:ext cx="144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4"/>
            <p:cNvSpPr txBox="1"/>
            <p:nvPr/>
          </p:nvSpPr>
          <p:spPr>
            <a:xfrm>
              <a:off x="3120" y="2448"/>
              <a:ext cx="62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4"/>
            <p:cNvSpPr txBox="1"/>
            <p:nvPr/>
          </p:nvSpPr>
          <p:spPr>
            <a:xfrm>
              <a:off x="2881" y="2078"/>
              <a:ext cx="9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64"/>
            <p:cNvSpPr txBox="1"/>
            <p:nvPr/>
          </p:nvSpPr>
          <p:spPr>
            <a:xfrm>
              <a:off x="2352" y="2078"/>
              <a:ext cx="9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64"/>
            <p:cNvSpPr txBox="1"/>
            <p:nvPr/>
          </p:nvSpPr>
          <p:spPr>
            <a:xfrm>
              <a:off x="1488" y="2064"/>
              <a:ext cx="1488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4"/>
            <p:cNvSpPr txBox="1"/>
            <p:nvPr/>
          </p:nvSpPr>
          <p:spPr>
            <a:xfrm>
              <a:off x="3168" y="2976"/>
              <a:ext cx="288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64"/>
            <p:cNvSpPr txBox="1"/>
            <p:nvPr/>
          </p:nvSpPr>
          <p:spPr>
            <a:xfrm>
              <a:off x="3552" y="2880"/>
              <a:ext cx="192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64"/>
            <p:cNvSpPr txBox="1"/>
            <p:nvPr/>
          </p:nvSpPr>
          <p:spPr>
            <a:xfrm>
              <a:off x="4032" y="2658"/>
              <a:ext cx="192" cy="96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64"/>
            <p:cNvSpPr txBox="1"/>
            <p:nvPr/>
          </p:nvSpPr>
          <p:spPr>
            <a:xfrm flipH="1">
              <a:off x="4201" y="2640"/>
              <a:ext cx="89" cy="336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64"/>
            <p:cNvSpPr txBox="1"/>
            <p:nvPr/>
          </p:nvSpPr>
          <p:spPr>
            <a:xfrm>
              <a:off x="5184" y="3120"/>
              <a:ext cx="240" cy="8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64"/>
            <p:cNvSpPr txBox="1"/>
            <p:nvPr/>
          </p:nvSpPr>
          <p:spPr>
            <a:xfrm>
              <a:off x="5520" y="3216"/>
              <a:ext cx="14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64"/>
            <p:cNvSpPr txBox="1"/>
            <p:nvPr/>
          </p:nvSpPr>
          <p:spPr>
            <a:xfrm flipH="1">
              <a:off x="5643" y="3216"/>
              <a:ext cx="96" cy="5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64"/>
            <p:cNvSpPr txBox="1"/>
            <p:nvPr/>
          </p:nvSpPr>
          <p:spPr>
            <a:xfrm>
              <a:off x="1920" y="3764"/>
              <a:ext cx="3792" cy="11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64"/>
            <p:cNvSpPr txBox="1"/>
            <p:nvPr/>
          </p:nvSpPr>
          <p:spPr>
            <a:xfrm flipH="1">
              <a:off x="1920" y="2688"/>
              <a:ext cx="96" cy="115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64"/>
            <p:cNvSpPr txBox="1"/>
            <p:nvPr/>
          </p:nvSpPr>
          <p:spPr>
            <a:xfrm>
              <a:off x="1920" y="2647"/>
              <a:ext cx="240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64"/>
            <p:cNvSpPr txBox="1"/>
            <p:nvPr/>
          </p:nvSpPr>
          <p:spPr>
            <a:xfrm>
              <a:off x="4212" y="2894"/>
              <a:ext cx="240" cy="82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64"/>
            <p:cNvSpPr txBox="1"/>
            <p:nvPr/>
          </p:nvSpPr>
          <p:spPr>
            <a:xfrm flipH="1">
              <a:off x="3168" y="3024"/>
              <a:ext cx="96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64"/>
            <p:cNvSpPr txBox="1"/>
            <p:nvPr/>
          </p:nvSpPr>
          <p:spPr>
            <a:xfrm>
              <a:off x="3024" y="3312"/>
              <a:ext cx="240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64"/>
            <p:cNvSpPr txBox="1"/>
            <p:nvPr/>
          </p:nvSpPr>
          <p:spPr>
            <a:xfrm>
              <a:off x="1728" y="3312"/>
              <a:ext cx="1104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64"/>
            <p:cNvSpPr txBox="1"/>
            <p:nvPr/>
          </p:nvSpPr>
          <p:spPr>
            <a:xfrm flipH="1">
              <a:off x="1728" y="2160"/>
              <a:ext cx="96" cy="115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01" name="Google Shape;1101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104"/>
              <a:ext cx="5775" cy="27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2" name="Google Shape;1102;p6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Executing lw</a:t>
            </a:r>
            <a:endParaRPr/>
          </a:p>
        </p:txBody>
      </p:sp>
      <p:sp>
        <p:nvSpPr>
          <p:cNvPr id="1103" name="Google Shape;1103;p64"/>
          <p:cNvSpPr txBox="1"/>
          <p:nvPr/>
        </p:nvSpPr>
        <p:spPr>
          <a:xfrm>
            <a:off x="76200" y="5334000"/>
            <a:ext cx="2216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rt,offset(rs)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65"/>
          <p:cNvGrpSpPr/>
          <p:nvPr/>
        </p:nvGrpSpPr>
        <p:grpSpPr>
          <a:xfrm>
            <a:off x="0" y="1687512"/>
            <a:ext cx="9167812" cy="4408487"/>
            <a:chOff x="0" y="1063"/>
            <a:chExt cx="5775" cy="2777"/>
          </a:xfrm>
        </p:grpSpPr>
        <p:grpSp>
          <p:nvGrpSpPr>
            <p:cNvPr id="1109" name="Google Shape;1109;p65"/>
            <p:cNvGrpSpPr/>
            <p:nvPr/>
          </p:nvGrpSpPr>
          <p:grpSpPr>
            <a:xfrm>
              <a:off x="0" y="1063"/>
              <a:ext cx="4848" cy="2345"/>
              <a:chOff x="0" y="1063"/>
              <a:chExt cx="4848" cy="2345"/>
            </a:xfrm>
          </p:grpSpPr>
          <p:sp>
            <p:nvSpPr>
              <p:cNvPr id="1110" name="Google Shape;1110;p65"/>
              <p:cNvSpPr txBox="1"/>
              <p:nvPr/>
            </p:nvSpPr>
            <p:spPr>
              <a:xfrm>
                <a:off x="3141" y="2784"/>
                <a:ext cx="171" cy="9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65"/>
              <p:cNvSpPr txBox="1"/>
              <p:nvPr/>
            </p:nvSpPr>
            <p:spPr>
              <a:xfrm flipH="1">
                <a:off x="3223" y="2818"/>
                <a:ext cx="96" cy="57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65"/>
              <p:cNvSpPr txBox="1"/>
              <p:nvPr/>
            </p:nvSpPr>
            <p:spPr>
              <a:xfrm>
                <a:off x="3285" y="3278"/>
                <a:ext cx="1104" cy="11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65"/>
              <p:cNvSpPr txBox="1"/>
              <p:nvPr/>
            </p:nvSpPr>
            <p:spPr>
              <a:xfrm>
                <a:off x="432" y="2064"/>
                <a:ext cx="288" cy="9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65"/>
              <p:cNvSpPr txBox="1"/>
              <p:nvPr/>
            </p:nvSpPr>
            <p:spPr>
              <a:xfrm flipH="1">
                <a:off x="508" y="1323"/>
                <a:ext cx="116" cy="81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65"/>
              <p:cNvSpPr txBox="1"/>
              <p:nvPr/>
            </p:nvSpPr>
            <p:spPr>
              <a:xfrm>
                <a:off x="507" y="1310"/>
                <a:ext cx="597" cy="8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65"/>
              <p:cNvSpPr txBox="1"/>
              <p:nvPr/>
            </p:nvSpPr>
            <p:spPr>
              <a:xfrm>
                <a:off x="1358" y="1522"/>
                <a:ext cx="2400" cy="9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65"/>
              <p:cNvSpPr txBox="1"/>
              <p:nvPr/>
            </p:nvSpPr>
            <p:spPr>
              <a:xfrm>
                <a:off x="3717" y="1344"/>
                <a:ext cx="96" cy="24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65"/>
              <p:cNvSpPr txBox="1"/>
              <p:nvPr/>
            </p:nvSpPr>
            <p:spPr>
              <a:xfrm>
                <a:off x="3710" y="1310"/>
                <a:ext cx="768" cy="8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65"/>
              <p:cNvSpPr txBox="1"/>
              <p:nvPr/>
            </p:nvSpPr>
            <p:spPr>
              <a:xfrm>
                <a:off x="4416" y="1529"/>
                <a:ext cx="192" cy="9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65"/>
              <p:cNvSpPr txBox="1"/>
              <p:nvPr/>
            </p:nvSpPr>
            <p:spPr>
              <a:xfrm>
                <a:off x="4409" y="1330"/>
                <a:ext cx="96" cy="28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65"/>
              <p:cNvSpPr txBox="1"/>
              <p:nvPr/>
            </p:nvSpPr>
            <p:spPr>
              <a:xfrm flipH="1">
                <a:off x="4760" y="1063"/>
                <a:ext cx="88" cy="56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65"/>
              <p:cNvSpPr txBox="1"/>
              <p:nvPr/>
            </p:nvSpPr>
            <p:spPr>
              <a:xfrm>
                <a:off x="0" y="1063"/>
                <a:ext cx="4800" cy="9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65"/>
              <p:cNvSpPr txBox="1"/>
              <p:nvPr/>
            </p:nvSpPr>
            <p:spPr>
              <a:xfrm>
                <a:off x="14" y="2084"/>
                <a:ext cx="240" cy="7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65"/>
              <p:cNvSpPr txBox="1"/>
              <p:nvPr/>
            </p:nvSpPr>
            <p:spPr>
              <a:xfrm>
                <a:off x="7" y="1152"/>
                <a:ext cx="96" cy="100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65"/>
              <p:cNvSpPr txBox="1"/>
              <p:nvPr/>
            </p:nvSpPr>
            <p:spPr>
              <a:xfrm>
                <a:off x="3003" y="3312"/>
                <a:ext cx="240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65"/>
              <p:cNvSpPr txBox="1"/>
              <p:nvPr/>
            </p:nvSpPr>
            <p:spPr>
              <a:xfrm>
                <a:off x="1728" y="3312"/>
                <a:ext cx="1104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65"/>
              <p:cNvSpPr txBox="1"/>
              <p:nvPr/>
            </p:nvSpPr>
            <p:spPr>
              <a:xfrm flipH="1">
                <a:off x="1728" y="2160"/>
                <a:ext cx="96" cy="115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65"/>
              <p:cNvSpPr txBox="1"/>
              <p:nvPr/>
            </p:nvSpPr>
            <p:spPr>
              <a:xfrm>
                <a:off x="3168" y="2976"/>
                <a:ext cx="288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65"/>
              <p:cNvSpPr txBox="1"/>
              <p:nvPr/>
            </p:nvSpPr>
            <p:spPr>
              <a:xfrm>
                <a:off x="3120" y="2448"/>
                <a:ext cx="624" cy="9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65"/>
              <p:cNvSpPr txBox="1"/>
              <p:nvPr/>
            </p:nvSpPr>
            <p:spPr>
              <a:xfrm>
                <a:off x="2626" y="2078"/>
                <a:ext cx="96" cy="24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65"/>
              <p:cNvSpPr txBox="1"/>
              <p:nvPr/>
            </p:nvSpPr>
            <p:spPr>
              <a:xfrm>
                <a:off x="2352" y="2078"/>
                <a:ext cx="96" cy="24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65"/>
              <p:cNvSpPr txBox="1"/>
              <p:nvPr/>
            </p:nvSpPr>
            <p:spPr>
              <a:xfrm>
                <a:off x="1481" y="2064"/>
                <a:ext cx="1248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65"/>
              <p:cNvSpPr txBox="1"/>
              <p:nvPr/>
            </p:nvSpPr>
            <p:spPr>
              <a:xfrm>
                <a:off x="3552" y="2894"/>
                <a:ext cx="192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65"/>
              <p:cNvSpPr txBox="1"/>
              <p:nvPr/>
            </p:nvSpPr>
            <p:spPr>
              <a:xfrm>
                <a:off x="4032" y="2640"/>
                <a:ext cx="192" cy="96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65"/>
              <p:cNvSpPr txBox="1"/>
              <p:nvPr/>
            </p:nvSpPr>
            <p:spPr>
              <a:xfrm flipH="1">
                <a:off x="4183" y="2640"/>
                <a:ext cx="89" cy="336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65"/>
              <p:cNvSpPr txBox="1"/>
              <p:nvPr/>
            </p:nvSpPr>
            <p:spPr>
              <a:xfrm>
                <a:off x="4176" y="2894"/>
                <a:ext cx="240" cy="82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65"/>
              <p:cNvSpPr txBox="1"/>
              <p:nvPr/>
            </p:nvSpPr>
            <p:spPr>
              <a:xfrm>
                <a:off x="4697" y="1598"/>
                <a:ext cx="144" cy="8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65"/>
              <p:cNvSpPr txBox="1"/>
              <p:nvPr/>
            </p:nvSpPr>
            <p:spPr>
              <a:xfrm>
                <a:off x="1481" y="2064"/>
                <a:ext cx="1248" cy="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65"/>
              <p:cNvSpPr txBox="1"/>
              <p:nvPr/>
            </p:nvSpPr>
            <p:spPr>
              <a:xfrm flipH="1">
                <a:off x="3147" y="3010"/>
                <a:ext cx="96" cy="384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65"/>
              <p:cNvSpPr txBox="1"/>
              <p:nvPr/>
            </p:nvSpPr>
            <p:spPr>
              <a:xfrm>
                <a:off x="720" y="1673"/>
                <a:ext cx="384" cy="9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141" name="Google Shape;1141;p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106"/>
              <a:ext cx="5775" cy="27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2" name="Google Shape;1142;p6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Executing sw</a:t>
            </a:r>
            <a:endParaRPr/>
          </a:p>
        </p:txBody>
      </p:sp>
      <p:sp>
        <p:nvSpPr>
          <p:cNvPr id="1143" name="Google Shape;1143;p65"/>
          <p:cNvSpPr txBox="1"/>
          <p:nvPr/>
        </p:nvSpPr>
        <p:spPr>
          <a:xfrm>
            <a:off x="76200" y="5334000"/>
            <a:ext cx="2301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 rt,offset(rs)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p66"/>
          <p:cNvGrpSpPr/>
          <p:nvPr/>
        </p:nvGrpSpPr>
        <p:grpSpPr>
          <a:xfrm>
            <a:off x="0" y="1676400"/>
            <a:ext cx="9167812" cy="4419600"/>
            <a:chOff x="0" y="1056"/>
            <a:chExt cx="5775" cy="2784"/>
          </a:xfrm>
        </p:grpSpPr>
        <p:sp>
          <p:nvSpPr>
            <p:cNvPr id="1149" name="Google Shape;1149;p66"/>
            <p:cNvSpPr txBox="1"/>
            <p:nvPr/>
          </p:nvSpPr>
          <p:spPr>
            <a:xfrm>
              <a:off x="720" y="1673"/>
              <a:ext cx="38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66"/>
            <p:cNvSpPr txBox="1"/>
            <p:nvPr/>
          </p:nvSpPr>
          <p:spPr>
            <a:xfrm>
              <a:off x="1344" y="1501"/>
              <a:ext cx="2784" cy="13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66"/>
            <p:cNvSpPr txBox="1"/>
            <p:nvPr/>
          </p:nvSpPr>
          <p:spPr>
            <a:xfrm>
              <a:off x="507" y="1310"/>
              <a:ext cx="597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66"/>
            <p:cNvSpPr txBox="1"/>
            <p:nvPr/>
          </p:nvSpPr>
          <p:spPr>
            <a:xfrm>
              <a:off x="432" y="2064"/>
              <a:ext cx="288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66"/>
            <p:cNvSpPr txBox="1"/>
            <p:nvPr/>
          </p:nvSpPr>
          <p:spPr>
            <a:xfrm flipH="1">
              <a:off x="508" y="1323"/>
              <a:ext cx="116" cy="81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66"/>
            <p:cNvSpPr txBox="1"/>
            <p:nvPr/>
          </p:nvSpPr>
          <p:spPr>
            <a:xfrm>
              <a:off x="3888" y="1893"/>
              <a:ext cx="240" cy="7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66"/>
            <p:cNvSpPr txBox="1"/>
            <p:nvPr/>
          </p:nvSpPr>
          <p:spPr>
            <a:xfrm>
              <a:off x="4368" y="1714"/>
              <a:ext cx="240" cy="7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66"/>
            <p:cNvSpPr txBox="1"/>
            <p:nvPr/>
          </p:nvSpPr>
          <p:spPr>
            <a:xfrm>
              <a:off x="14" y="2084"/>
              <a:ext cx="240" cy="7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6"/>
            <p:cNvSpPr txBox="1"/>
            <p:nvPr/>
          </p:nvSpPr>
          <p:spPr>
            <a:xfrm>
              <a:off x="7" y="1152"/>
              <a:ext cx="96" cy="100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6"/>
            <p:cNvSpPr txBox="1"/>
            <p:nvPr/>
          </p:nvSpPr>
          <p:spPr>
            <a:xfrm>
              <a:off x="0" y="1063"/>
              <a:ext cx="4800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6"/>
            <p:cNvSpPr txBox="1"/>
            <p:nvPr/>
          </p:nvSpPr>
          <p:spPr>
            <a:xfrm>
              <a:off x="4704" y="1598"/>
              <a:ext cx="144" cy="8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66"/>
            <p:cNvSpPr txBox="1"/>
            <p:nvPr/>
          </p:nvSpPr>
          <p:spPr>
            <a:xfrm flipH="1">
              <a:off x="4760" y="1056"/>
              <a:ext cx="88" cy="62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66"/>
            <p:cNvSpPr txBox="1"/>
            <p:nvPr/>
          </p:nvSpPr>
          <p:spPr>
            <a:xfrm flipH="1">
              <a:off x="3161" y="1902"/>
              <a:ext cx="96" cy="149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6"/>
            <p:cNvSpPr txBox="1"/>
            <p:nvPr/>
          </p:nvSpPr>
          <p:spPr>
            <a:xfrm>
              <a:off x="3024" y="3312"/>
              <a:ext cx="240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6"/>
            <p:cNvSpPr txBox="1"/>
            <p:nvPr/>
          </p:nvSpPr>
          <p:spPr>
            <a:xfrm>
              <a:off x="3161" y="1893"/>
              <a:ext cx="480" cy="8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6"/>
            <p:cNvSpPr txBox="1"/>
            <p:nvPr/>
          </p:nvSpPr>
          <p:spPr>
            <a:xfrm>
              <a:off x="1728" y="3312"/>
              <a:ext cx="1104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6"/>
            <p:cNvSpPr txBox="1"/>
            <p:nvPr/>
          </p:nvSpPr>
          <p:spPr>
            <a:xfrm flipH="1">
              <a:off x="1728" y="2160"/>
              <a:ext cx="96" cy="115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6"/>
            <p:cNvSpPr txBox="1"/>
            <p:nvPr/>
          </p:nvSpPr>
          <p:spPr>
            <a:xfrm>
              <a:off x="3120" y="2784"/>
              <a:ext cx="336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6"/>
            <p:cNvSpPr txBox="1"/>
            <p:nvPr/>
          </p:nvSpPr>
          <p:spPr>
            <a:xfrm>
              <a:off x="3120" y="2448"/>
              <a:ext cx="62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6"/>
            <p:cNvSpPr txBox="1"/>
            <p:nvPr/>
          </p:nvSpPr>
          <p:spPr>
            <a:xfrm>
              <a:off x="2626" y="2078"/>
              <a:ext cx="9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6"/>
            <p:cNvSpPr txBox="1"/>
            <p:nvPr/>
          </p:nvSpPr>
          <p:spPr>
            <a:xfrm>
              <a:off x="2352" y="2078"/>
              <a:ext cx="9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6"/>
            <p:cNvSpPr txBox="1"/>
            <p:nvPr/>
          </p:nvSpPr>
          <p:spPr>
            <a:xfrm>
              <a:off x="1481" y="2064"/>
              <a:ext cx="1248" cy="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6"/>
            <p:cNvSpPr txBox="1"/>
            <p:nvPr/>
          </p:nvSpPr>
          <p:spPr>
            <a:xfrm>
              <a:off x="3545" y="2894"/>
              <a:ext cx="192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6"/>
            <p:cNvSpPr txBox="1"/>
            <p:nvPr/>
          </p:nvSpPr>
          <p:spPr>
            <a:xfrm>
              <a:off x="4032" y="2496"/>
              <a:ext cx="288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3" name="Google Shape;1173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106"/>
              <a:ext cx="5775" cy="27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4" name="Google Shape;1174;p6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Executing beq</a:t>
            </a:r>
            <a:endParaRPr/>
          </a:p>
        </p:txBody>
      </p:sp>
      <p:sp>
        <p:nvSpPr>
          <p:cNvPr id="1175" name="Google Shape;1175;p66"/>
          <p:cNvSpPr txBox="1"/>
          <p:nvPr/>
        </p:nvSpPr>
        <p:spPr>
          <a:xfrm>
            <a:off x="0" y="5334000"/>
            <a:ext cx="2386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beq r1,r2,offset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6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</p:txBody>
      </p:sp>
      <p:sp>
        <p:nvSpPr>
          <p:cNvPr id="1181" name="Google Shape;1181;p67"/>
          <p:cNvSpPr txBox="1"/>
          <p:nvPr>
            <p:ph idx="1" type="body"/>
          </p:nvPr>
        </p:nvSpPr>
        <p:spPr>
          <a:xfrm>
            <a:off x="1182687" y="2133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unit takes input from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instruction opcode bits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unit generates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enable (possibly, read enable also) signals for each storage element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 controls for each multiplexor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 control input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Designing the Main Control</a:t>
            </a:r>
            <a:endParaRPr/>
          </a:p>
        </p:txBody>
      </p:sp>
      <p:sp>
        <p:nvSpPr>
          <p:cNvPr id="1187" name="Google Shape;1187;p68"/>
          <p:cNvSpPr txBox="1"/>
          <p:nvPr>
            <p:ph idx="1" type="body"/>
          </p:nvPr>
        </p:nvSpPr>
        <p:spPr>
          <a:xfrm>
            <a:off x="762000" y="38862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Observations about MIPS instruction format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 is always in bits 31-26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registers to be read are always rs (bits 25-21) and rt (bits 20-16)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register for load/stores is always rs  (bits 25-21)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16-bit offset for branch equal and load/store is always bits 15-0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 register for loads is in bits 20-16 (rt) while for R-type instructions it is in bits 15-11 (rd) 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require multiplexor to select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188" name="Google Shape;1188;p68"/>
          <p:cNvSpPr txBox="1"/>
          <p:nvPr/>
        </p:nvSpPr>
        <p:spPr>
          <a:xfrm>
            <a:off x="1295400" y="2209800"/>
            <a:ext cx="7162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68"/>
          <p:cNvSpPr txBox="1"/>
          <p:nvPr/>
        </p:nvSpPr>
        <p:spPr>
          <a:xfrm>
            <a:off x="1295400" y="3048000"/>
            <a:ext cx="7162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0" name="Google Shape;1190;p68"/>
          <p:cNvCxnSpPr/>
          <p:nvPr/>
        </p:nvCxnSpPr>
        <p:spPr>
          <a:xfrm>
            <a:off x="2362200" y="2209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1" name="Google Shape;1191;p68"/>
          <p:cNvCxnSpPr/>
          <p:nvPr/>
        </p:nvCxnSpPr>
        <p:spPr>
          <a:xfrm>
            <a:off x="3429000" y="2209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2" name="Google Shape;1192;p68"/>
          <p:cNvCxnSpPr/>
          <p:nvPr/>
        </p:nvCxnSpPr>
        <p:spPr>
          <a:xfrm>
            <a:off x="4724400" y="2209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3" name="Google Shape;1193;p68"/>
          <p:cNvCxnSpPr/>
          <p:nvPr/>
        </p:nvCxnSpPr>
        <p:spPr>
          <a:xfrm>
            <a:off x="5867400" y="2209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4" name="Google Shape;1194;p68"/>
          <p:cNvCxnSpPr/>
          <p:nvPr/>
        </p:nvCxnSpPr>
        <p:spPr>
          <a:xfrm>
            <a:off x="7086600" y="2209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5" name="Google Shape;1195;p68"/>
          <p:cNvCxnSpPr/>
          <p:nvPr/>
        </p:nvCxnSpPr>
        <p:spPr>
          <a:xfrm>
            <a:off x="2362200" y="30480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6" name="Google Shape;1196;p68"/>
          <p:cNvCxnSpPr/>
          <p:nvPr/>
        </p:nvCxnSpPr>
        <p:spPr>
          <a:xfrm>
            <a:off x="3429000" y="30480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7" name="Google Shape;1197;p68"/>
          <p:cNvCxnSpPr/>
          <p:nvPr/>
        </p:nvCxnSpPr>
        <p:spPr>
          <a:xfrm>
            <a:off x="4724400" y="30480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98" name="Google Shape;1198;p68"/>
          <p:cNvSpPr txBox="1"/>
          <p:nvPr/>
        </p:nvSpPr>
        <p:spPr>
          <a:xfrm>
            <a:off x="1563687" y="2468562"/>
            <a:ext cx="569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31-26</a:t>
            </a:r>
            <a:endParaRPr/>
          </a:p>
        </p:txBody>
      </p:sp>
      <p:sp>
        <p:nvSpPr>
          <p:cNvPr id="1199" name="Google Shape;1199;p68"/>
          <p:cNvSpPr txBox="1"/>
          <p:nvPr/>
        </p:nvSpPr>
        <p:spPr>
          <a:xfrm>
            <a:off x="2630487" y="2468562"/>
            <a:ext cx="569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25-21</a:t>
            </a:r>
            <a:endParaRPr/>
          </a:p>
        </p:txBody>
      </p:sp>
      <p:sp>
        <p:nvSpPr>
          <p:cNvPr id="1200" name="Google Shape;1200;p68"/>
          <p:cNvSpPr txBox="1"/>
          <p:nvPr/>
        </p:nvSpPr>
        <p:spPr>
          <a:xfrm>
            <a:off x="3773487" y="2468562"/>
            <a:ext cx="569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20-16</a:t>
            </a:r>
            <a:endParaRPr/>
          </a:p>
        </p:txBody>
      </p:sp>
      <p:sp>
        <p:nvSpPr>
          <p:cNvPr id="1201" name="Google Shape;1201;p68"/>
          <p:cNvSpPr txBox="1"/>
          <p:nvPr/>
        </p:nvSpPr>
        <p:spPr>
          <a:xfrm>
            <a:off x="5068887" y="2468562"/>
            <a:ext cx="569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15-11</a:t>
            </a:r>
            <a:endParaRPr/>
          </a:p>
        </p:txBody>
      </p:sp>
      <p:sp>
        <p:nvSpPr>
          <p:cNvPr id="1202" name="Google Shape;1202;p68"/>
          <p:cNvSpPr txBox="1"/>
          <p:nvPr/>
        </p:nvSpPr>
        <p:spPr>
          <a:xfrm>
            <a:off x="6248400" y="2468562"/>
            <a:ext cx="4873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10-6</a:t>
            </a:r>
            <a:endParaRPr/>
          </a:p>
        </p:txBody>
      </p:sp>
      <p:sp>
        <p:nvSpPr>
          <p:cNvPr id="1203" name="Google Shape;1203;p68"/>
          <p:cNvSpPr txBox="1"/>
          <p:nvPr/>
        </p:nvSpPr>
        <p:spPr>
          <a:xfrm>
            <a:off x="7596187" y="2468562"/>
            <a:ext cx="4048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5-0</a:t>
            </a:r>
            <a:endParaRPr/>
          </a:p>
        </p:txBody>
      </p:sp>
      <p:sp>
        <p:nvSpPr>
          <p:cNvPr id="1204" name="Google Shape;1204;p68"/>
          <p:cNvSpPr txBox="1"/>
          <p:nvPr/>
        </p:nvSpPr>
        <p:spPr>
          <a:xfrm>
            <a:off x="1563687" y="3306762"/>
            <a:ext cx="569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31-26</a:t>
            </a:r>
            <a:endParaRPr/>
          </a:p>
        </p:txBody>
      </p:sp>
      <p:sp>
        <p:nvSpPr>
          <p:cNvPr id="1205" name="Google Shape;1205;p68"/>
          <p:cNvSpPr txBox="1"/>
          <p:nvPr/>
        </p:nvSpPr>
        <p:spPr>
          <a:xfrm>
            <a:off x="2630487" y="3306762"/>
            <a:ext cx="569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25-21</a:t>
            </a:r>
            <a:endParaRPr/>
          </a:p>
        </p:txBody>
      </p:sp>
      <p:sp>
        <p:nvSpPr>
          <p:cNvPr id="1206" name="Google Shape;1206;p68"/>
          <p:cNvSpPr txBox="1"/>
          <p:nvPr/>
        </p:nvSpPr>
        <p:spPr>
          <a:xfrm>
            <a:off x="3810000" y="3306762"/>
            <a:ext cx="569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20-16</a:t>
            </a:r>
            <a:endParaRPr/>
          </a:p>
        </p:txBody>
      </p:sp>
      <p:sp>
        <p:nvSpPr>
          <p:cNvPr id="1207" name="Google Shape;1207;p68"/>
          <p:cNvSpPr txBox="1"/>
          <p:nvPr/>
        </p:nvSpPr>
        <p:spPr>
          <a:xfrm>
            <a:off x="6248400" y="3306762"/>
            <a:ext cx="4873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15-0</a:t>
            </a:r>
            <a:endParaRPr/>
          </a:p>
        </p:txBody>
      </p:sp>
      <p:sp>
        <p:nvSpPr>
          <p:cNvPr id="1208" name="Google Shape;1208;p68"/>
          <p:cNvSpPr txBox="1"/>
          <p:nvPr/>
        </p:nvSpPr>
        <p:spPr>
          <a:xfrm>
            <a:off x="1447800" y="2209800"/>
            <a:ext cx="6683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opcode</a:t>
            </a:r>
            <a:endParaRPr/>
          </a:p>
        </p:txBody>
      </p:sp>
      <p:sp>
        <p:nvSpPr>
          <p:cNvPr id="1209" name="Google Shape;1209;p68"/>
          <p:cNvSpPr txBox="1"/>
          <p:nvPr/>
        </p:nvSpPr>
        <p:spPr>
          <a:xfrm>
            <a:off x="1447800" y="3048000"/>
            <a:ext cx="6683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opcode</a:t>
            </a:r>
            <a:endParaRPr/>
          </a:p>
        </p:txBody>
      </p:sp>
      <p:sp>
        <p:nvSpPr>
          <p:cNvPr id="1210" name="Google Shape;1210;p68"/>
          <p:cNvSpPr txBox="1"/>
          <p:nvPr/>
        </p:nvSpPr>
        <p:spPr>
          <a:xfrm>
            <a:off x="2743200" y="2209800"/>
            <a:ext cx="3079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rs</a:t>
            </a:r>
            <a:endParaRPr/>
          </a:p>
        </p:txBody>
      </p:sp>
      <p:sp>
        <p:nvSpPr>
          <p:cNvPr id="1211" name="Google Shape;1211;p68"/>
          <p:cNvSpPr txBox="1"/>
          <p:nvPr/>
        </p:nvSpPr>
        <p:spPr>
          <a:xfrm>
            <a:off x="2743200" y="3048000"/>
            <a:ext cx="3079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rs</a:t>
            </a:r>
            <a:endParaRPr/>
          </a:p>
        </p:txBody>
      </p:sp>
      <p:sp>
        <p:nvSpPr>
          <p:cNvPr id="1212" name="Google Shape;1212;p68"/>
          <p:cNvSpPr txBox="1"/>
          <p:nvPr/>
        </p:nvSpPr>
        <p:spPr>
          <a:xfrm>
            <a:off x="3962400" y="2209800"/>
            <a:ext cx="2905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rt</a:t>
            </a:r>
            <a:endParaRPr/>
          </a:p>
        </p:txBody>
      </p:sp>
      <p:sp>
        <p:nvSpPr>
          <p:cNvPr id="1213" name="Google Shape;1213;p68"/>
          <p:cNvSpPr txBox="1"/>
          <p:nvPr/>
        </p:nvSpPr>
        <p:spPr>
          <a:xfrm>
            <a:off x="3976687" y="3048000"/>
            <a:ext cx="2905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rt</a:t>
            </a:r>
            <a:endParaRPr/>
          </a:p>
        </p:txBody>
      </p:sp>
      <p:sp>
        <p:nvSpPr>
          <p:cNvPr id="1214" name="Google Shape;1214;p68"/>
          <p:cNvSpPr txBox="1"/>
          <p:nvPr/>
        </p:nvSpPr>
        <p:spPr>
          <a:xfrm>
            <a:off x="6172200" y="3078162"/>
            <a:ext cx="7048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</a:t>
            </a:r>
            <a:endParaRPr/>
          </a:p>
        </p:txBody>
      </p:sp>
      <p:sp>
        <p:nvSpPr>
          <p:cNvPr id="1215" name="Google Shape;1215;p68"/>
          <p:cNvSpPr txBox="1"/>
          <p:nvPr/>
        </p:nvSpPr>
        <p:spPr>
          <a:xfrm>
            <a:off x="5162550" y="2239962"/>
            <a:ext cx="3238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rd</a:t>
            </a:r>
            <a:endParaRPr/>
          </a:p>
        </p:txBody>
      </p:sp>
      <p:sp>
        <p:nvSpPr>
          <p:cNvPr id="1216" name="Google Shape;1216;p68"/>
          <p:cNvSpPr txBox="1"/>
          <p:nvPr/>
        </p:nvSpPr>
        <p:spPr>
          <a:xfrm>
            <a:off x="6184900" y="2239962"/>
            <a:ext cx="596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shamt</a:t>
            </a:r>
            <a:endParaRPr/>
          </a:p>
        </p:txBody>
      </p:sp>
      <p:sp>
        <p:nvSpPr>
          <p:cNvPr id="1217" name="Google Shape;1217;p68"/>
          <p:cNvSpPr txBox="1"/>
          <p:nvPr/>
        </p:nvSpPr>
        <p:spPr>
          <a:xfrm>
            <a:off x="7475537" y="2239962"/>
            <a:ext cx="5254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</a:t>
            </a:r>
            <a:endParaRPr/>
          </a:p>
        </p:txBody>
      </p:sp>
      <p:sp>
        <p:nvSpPr>
          <p:cNvPr id="1218" name="Google Shape;1218;p68"/>
          <p:cNvSpPr txBox="1"/>
          <p:nvPr/>
        </p:nvSpPr>
        <p:spPr>
          <a:xfrm>
            <a:off x="668337" y="2209800"/>
            <a:ext cx="6270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R-type</a:t>
            </a:r>
            <a:endParaRPr/>
          </a:p>
        </p:txBody>
      </p:sp>
      <p:sp>
        <p:nvSpPr>
          <p:cNvPr id="1219" name="Google Shape;1219;p68"/>
          <p:cNvSpPr txBox="1"/>
          <p:nvPr/>
        </p:nvSpPr>
        <p:spPr>
          <a:xfrm>
            <a:off x="381000" y="2971800"/>
            <a:ext cx="9509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Load/store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branch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69"/>
          <p:cNvSpPr txBox="1"/>
          <p:nvPr>
            <p:ph type="title"/>
          </p:nvPr>
        </p:nvSpPr>
        <p:spPr>
          <a:xfrm>
            <a:off x="457200" y="684212"/>
            <a:ext cx="8229600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with Control I</a:t>
            </a:r>
            <a:endParaRPr/>
          </a:p>
        </p:txBody>
      </p:sp>
      <p:sp>
        <p:nvSpPr>
          <p:cNvPr id="1225" name="Google Shape;1225;p6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17" id="1226" name="Google Shape;122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05000"/>
            <a:ext cx="8382000" cy="4160837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p69"/>
          <p:cNvSpPr txBox="1"/>
          <p:nvPr/>
        </p:nvSpPr>
        <p:spPr>
          <a:xfrm>
            <a:off x="533400" y="6019800"/>
            <a:ext cx="85359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Adding control to the MIPS Datapath III (and a new multiplexor to select field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specify destination register)</a:t>
            </a:r>
            <a:endParaRPr/>
          </a:p>
        </p:txBody>
      </p:sp>
      <p:sp>
        <p:nvSpPr>
          <p:cNvPr id="1228" name="Google Shape;1228;p69"/>
          <p:cNvSpPr txBox="1"/>
          <p:nvPr/>
        </p:nvSpPr>
        <p:spPr>
          <a:xfrm>
            <a:off x="2743200" y="2895600"/>
            <a:ext cx="12763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New multiplexor</a:t>
            </a:r>
            <a:endParaRPr/>
          </a:p>
        </p:txBody>
      </p:sp>
      <p:cxnSp>
        <p:nvCxnSpPr>
          <p:cNvPr id="1229" name="Google Shape;1229;p69"/>
          <p:cNvCxnSpPr/>
          <p:nvPr/>
        </p:nvCxnSpPr>
        <p:spPr>
          <a:xfrm>
            <a:off x="3352800" y="3124200"/>
            <a:ext cx="2286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ransition spd="slow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7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Signals</a:t>
            </a:r>
            <a:endParaRPr/>
          </a:p>
        </p:txBody>
      </p:sp>
      <p:sp>
        <p:nvSpPr>
          <p:cNvPr id="1235" name="Google Shape;1235;p70"/>
          <p:cNvSpPr txBox="1"/>
          <p:nvPr>
            <p:ph idx="1" type="body"/>
          </p:nvPr>
        </p:nvSpPr>
        <p:spPr>
          <a:xfrm>
            <a:off x="228600" y="1981200"/>
            <a:ext cx="9829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Signal Name       Effect when deasserted                                         Effect when asserted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RegDst                The register destination number for the                    The register destination number for the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Write register comes from the rt field (bits 20-16)     Write register comes from the rd field (bits 15-11)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RegWrite              None                                                                    The register on the Write register input is written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		      with the value on the Write data input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AlLUSrc                The second ALU operand comes from the                 The second ALU operand is the sign-extended,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second register file output (Read data 2)                  lower 16 bits of the instruction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PCSrc                  The PC is replaced by the output of the adder            The PC is replaced by the output of the adder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      that computes the value of PC + 4                            that computes the branch target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MemRead            None				       Data memory contents designated by the address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		       input are put on the first Read data output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MemWrite            None				       Data memory contents designated by the address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		       input are replaced by the value of the Write data input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MemtoReg           The value fed to the register Write data input  	       The value fed to the register Write data input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comes from the ALU			       comes from the data memory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342900" rtl="0" algn="l"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36" name="Google Shape;1236;p70"/>
          <p:cNvCxnSpPr/>
          <p:nvPr/>
        </p:nvCxnSpPr>
        <p:spPr>
          <a:xfrm>
            <a:off x="228600" y="2895600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7" name="Google Shape;1237;p70"/>
          <p:cNvCxnSpPr/>
          <p:nvPr/>
        </p:nvCxnSpPr>
        <p:spPr>
          <a:xfrm>
            <a:off x="228600" y="3276600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8" name="Google Shape;1238;p70"/>
          <p:cNvCxnSpPr/>
          <p:nvPr/>
        </p:nvCxnSpPr>
        <p:spPr>
          <a:xfrm>
            <a:off x="228600" y="3733800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9" name="Google Shape;1239;p70"/>
          <p:cNvCxnSpPr/>
          <p:nvPr/>
        </p:nvCxnSpPr>
        <p:spPr>
          <a:xfrm>
            <a:off x="228600" y="4191000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0" name="Google Shape;1240;p70"/>
          <p:cNvCxnSpPr/>
          <p:nvPr/>
        </p:nvCxnSpPr>
        <p:spPr>
          <a:xfrm>
            <a:off x="228600" y="4648200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1" name="Google Shape;1241;p70"/>
          <p:cNvCxnSpPr/>
          <p:nvPr/>
        </p:nvCxnSpPr>
        <p:spPr>
          <a:xfrm>
            <a:off x="228600" y="5105400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2" name="Google Shape;1242;p70"/>
          <p:cNvCxnSpPr/>
          <p:nvPr/>
        </p:nvCxnSpPr>
        <p:spPr>
          <a:xfrm>
            <a:off x="228600" y="2362200"/>
            <a:ext cx="8686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3" name="Google Shape;1243;p70"/>
          <p:cNvCxnSpPr/>
          <p:nvPr/>
        </p:nvCxnSpPr>
        <p:spPr>
          <a:xfrm>
            <a:off x="1371600" y="1905000"/>
            <a:ext cx="0" cy="3657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4" name="Google Shape;1244;p70"/>
          <p:cNvCxnSpPr/>
          <p:nvPr/>
        </p:nvCxnSpPr>
        <p:spPr>
          <a:xfrm>
            <a:off x="5029200" y="1905000"/>
            <a:ext cx="0" cy="3657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45" name="Google Shape;1245;p70"/>
          <p:cNvSpPr txBox="1"/>
          <p:nvPr/>
        </p:nvSpPr>
        <p:spPr>
          <a:xfrm>
            <a:off x="2798762" y="5694362"/>
            <a:ext cx="37544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Effects of the seven control signals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71"/>
          <p:cNvSpPr txBox="1"/>
          <p:nvPr>
            <p:ph type="title"/>
          </p:nvPr>
        </p:nvSpPr>
        <p:spPr>
          <a:xfrm>
            <a:off x="1143000" y="762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with Control II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251" name="Google Shape;1251;p7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F0519" id="1252" name="Google Shape;125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00200"/>
            <a:ext cx="7696200" cy="430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71"/>
          <p:cNvSpPr txBox="1"/>
          <p:nvPr/>
        </p:nvSpPr>
        <p:spPr>
          <a:xfrm>
            <a:off x="441325" y="5867400"/>
            <a:ext cx="79406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MIPS datapath with the control unit: input to control is the 6-bit instruction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opcode field, output is seven 1-bit signals and the 2-bit ALUOp signal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72"/>
          <p:cNvSpPr txBox="1"/>
          <p:nvPr>
            <p:ph type="title"/>
          </p:nvPr>
        </p:nvSpPr>
        <p:spPr>
          <a:xfrm>
            <a:off x="0" y="3429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with</a:t>
            </a:r>
            <a:b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II (cont.) </a:t>
            </a:r>
            <a:endParaRPr/>
          </a:p>
        </p:txBody>
      </p:sp>
      <p:pic>
        <p:nvPicPr>
          <p:cNvPr id="1259" name="Google Shape;1259;p7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5091112"/>
            <a:ext cx="7531100" cy="1347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19" id="1260" name="Google Shape;1260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28600"/>
            <a:ext cx="7831137" cy="4379912"/>
          </a:xfrm>
          <a:prstGeom prst="rect">
            <a:avLst/>
          </a:prstGeom>
          <a:noFill/>
          <a:ln>
            <a:noFill/>
          </a:ln>
        </p:spPr>
      </p:pic>
      <p:sp>
        <p:nvSpPr>
          <p:cNvPr id="1261" name="Google Shape;1261;p72"/>
          <p:cNvSpPr txBox="1"/>
          <p:nvPr/>
        </p:nvSpPr>
        <p:spPr>
          <a:xfrm>
            <a:off x="441325" y="4616450"/>
            <a:ext cx="83581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Determining control signals for the MIPS datapath based on instruction opcode </a:t>
            </a:r>
            <a:endParaRPr/>
          </a:p>
        </p:txBody>
      </p:sp>
      <p:sp>
        <p:nvSpPr>
          <p:cNvPr id="1262" name="Google Shape;1262;p72"/>
          <p:cNvSpPr txBox="1"/>
          <p:nvPr/>
        </p:nvSpPr>
        <p:spPr>
          <a:xfrm>
            <a:off x="7470775" y="152400"/>
            <a:ext cx="1595437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PCSrc cannot be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</a:t>
            </a:r>
            <a:r>
              <a:rPr b="0" i="1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directly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opcode: zero test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outcome is required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63" name="Google Shape;1263;p72"/>
          <p:cNvCxnSpPr/>
          <p:nvPr/>
        </p:nvCxnSpPr>
        <p:spPr>
          <a:xfrm flipH="1">
            <a:off x="7620000" y="914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457200" y="4572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(ISA) (cont.)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719137" y="1447800"/>
            <a:ext cx="7772400" cy="476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are stored in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RAM or ROM as a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addresses for instructions in a computer are provided by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counter (PC)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can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up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a new address based on an instruction and, optionally, status information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7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Signals: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R-Type Instruction</a:t>
            </a:r>
            <a:endParaRPr/>
          </a:p>
        </p:txBody>
      </p:sp>
      <p:sp>
        <p:nvSpPr>
          <p:cNvPr id="1269" name="Google Shape;1269;p73"/>
          <p:cNvSpPr txBox="1"/>
          <p:nvPr>
            <p:ph idx="1" type="body"/>
          </p:nvPr>
        </p:nvSpPr>
        <p:spPr>
          <a:xfrm>
            <a:off x="1335087" y="227488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73"/>
          <p:cNvSpPr txBox="1"/>
          <p:nvPr/>
        </p:nvSpPr>
        <p:spPr>
          <a:xfrm>
            <a:off x="3252787" y="4584700"/>
            <a:ext cx="76200" cy="1600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73"/>
          <p:cNvSpPr txBox="1"/>
          <p:nvPr/>
        </p:nvSpPr>
        <p:spPr>
          <a:xfrm>
            <a:off x="3276600" y="4584700"/>
            <a:ext cx="3048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73"/>
          <p:cNvSpPr txBox="1"/>
          <p:nvPr/>
        </p:nvSpPr>
        <p:spPr>
          <a:xfrm>
            <a:off x="3260725" y="6124575"/>
            <a:ext cx="52578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73"/>
          <p:cNvSpPr txBox="1"/>
          <p:nvPr/>
        </p:nvSpPr>
        <p:spPr>
          <a:xfrm>
            <a:off x="8229600" y="5362575"/>
            <a:ext cx="2286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73"/>
          <p:cNvSpPr txBox="1"/>
          <p:nvPr/>
        </p:nvSpPr>
        <p:spPr>
          <a:xfrm>
            <a:off x="8442325" y="5346700"/>
            <a:ext cx="76200" cy="838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73"/>
          <p:cNvSpPr txBox="1"/>
          <p:nvPr/>
        </p:nvSpPr>
        <p:spPr>
          <a:xfrm>
            <a:off x="7924800" y="5475287"/>
            <a:ext cx="184150" cy="7461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73"/>
          <p:cNvSpPr txBox="1"/>
          <p:nvPr/>
        </p:nvSpPr>
        <p:spPr>
          <a:xfrm>
            <a:off x="7893050" y="5514975"/>
            <a:ext cx="76200" cy="533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73"/>
          <p:cNvSpPr txBox="1"/>
          <p:nvPr/>
        </p:nvSpPr>
        <p:spPr>
          <a:xfrm>
            <a:off x="6461125" y="5995987"/>
            <a:ext cx="146367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73"/>
          <p:cNvSpPr txBox="1"/>
          <p:nvPr/>
        </p:nvSpPr>
        <p:spPr>
          <a:xfrm>
            <a:off x="6440487" y="4600575"/>
            <a:ext cx="76200" cy="1447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73"/>
          <p:cNvSpPr txBox="1"/>
          <p:nvPr/>
        </p:nvSpPr>
        <p:spPr>
          <a:xfrm>
            <a:off x="6176962" y="4584700"/>
            <a:ext cx="331787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73"/>
          <p:cNvSpPr txBox="1"/>
          <p:nvPr/>
        </p:nvSpPr>
        <p:spPr>
          <a:xfrm>
            <a:off x="5522912" y="4913312"/>
            <a:ext cx="228600" cy="7461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73"/>
          <p:cNvSpPr txBox="1"/>
          <p:nvPr/>
        </p:nvSpPr>
        <p:spPr>
          <a:xfrm>
            <a:off x="4900612" y="4760912"/>
            <a:ext cx="457200" cy="7461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73"/>
          <p:cNvSpPr txBox="1"/>
          <p:nvPr/>
        </p:nvSpPr>
        <p:spPr>
          <a:xfrm>
            <a:off x="4892675" y="4279900"/>
            <a:ext cx="8382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73"/>
          <p:cNvSpPr txBox="1"/>
          <p:nvPr/>
        </p:nvSpPr>
        <p:spPr>
          <a:xfrm>
            <a:off x="4579937" y="3862387"/>
            <a:ext cx="76200" cy="28098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73"/>
          <p:cNvSpPr txBox="1"/>
          <p:nvPr/>
        </p:nvSpPr>
        <p:spPr>
          <a:xfrm>
            <a:off x="4740275" y="3481387"/>
            <a:ext cx="76200" cy="28098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73"/>
          <p:cNvSpPr txBox="1"/>
          <p:nvPr/>
        </p:nvSpPr>
        <p:spPr>
          <a:xfrm>
            <a:off x="4214812" y="3481387"/>
            <a:ext cx="76200" cy="60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73"/>
          <p:cNvSpPr txBox="1"/>
          <p:nvPr/>
        </p:nvSpPr>
        <p:spPr>
          <a:xfrm>
            <a:off x="3841750" y="3502025"/>
            <a:ext cx="76200" cy="60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73"/>
          <p:cNvSpPr txBox="1"/>
          <p:nvPr/>
        </p:nvSpPr>
        <p:spPr>
          <a:xfrm>
            <a:off x="2606675" y="3473450"/>
            <a:ext cx="2209800" cy="7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73"/>
          <p:cNvSpPr txBox="1"/>
          <p:nvPr/>
        </p:nvSpPr>
        <p:spPr>
          <a:xfrm>
            <a:off x="2438400" y="2687637"/>
            <a:ext cx="3392487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73"/>
          <p:cNvSpPr txBox="1"/>
          <p:nvPr/>
        </p:nvSpPr>
        <p:spPr>
          <a:xfrm>
            <a:off x="6705600" y="2687637"/>
            <a:ext cx="280987" cy="8413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73"/>
          <p:cNvSpPr txBox="1"/>
          <p:nvPr/>
        </p:nvSpPr>
        <p:spPr>
          <a:xfrm>
            <a:off x="6705600" y="2390775"/>
            <a:ext cx="90487" cy="304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73"/>
          <p:cNvSpPr txBox="1"/>
          <p:nvPr/>
        </p:nvSpPr>
        <p:spPr>
          <a:xfrm>
            <a:off x="5791200" y="2390775"/>
            <a:ext cx="9906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73"/>
          <p:cNvSpPr txBox="1"/>
          <p:nvPr/>
        </p:nvSpPr>
        <p:spPr>
          <a:xfrm>
            <a:off x="5754687" y="2390775"/>
            <a:ext cx="90487" cy="304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73"/>
          <p:cNvSpPr txBox="1"/>
          <p:nvPr/>
        </p:nvSpPr>
        <p:spPr>
          <a:xfrm>
            <a:off x="7070725" y="2808287"/>
            <a:ext cx="2286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73"/>
          <p:cNvSpPr txBox="1"/>
          <p:nvPr/>
        </p:nvSpPr>
        <p:spPr>
          <a:xfrm>
            <a:off x="7223125" y="2085975"/>
            <a:ext cx="76200" cy="762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73"/>
          <p:cNvSpPr txBox="1"/>
          <p:nvPr/>
        </p:nvSpPr>
        <p:spPr>
          <a:xfrm>
            <a:off x="593725" y="2057400"/>
            <a:ext cx="67056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73"/>
          <p:cNvSpPr txBox="1"/>
          <p:nvPr/>
        </p:nvSpPr>
        <p:spPr>
          <a:xfrm>
            <a:off x="581025" y="2085975"/>
            <a:ext cx="76200" cy="14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73"/>
          <p:cNvSpPr txBox="1"/>
          <p:nvPr/>
        </p:nvSpPr>
        <p:spPr>
          <a:xfrm>
            <a:off x="609600" y="3462337"/>
            <a:ext cx="2286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73"/>
          <p:cNvSpPr txBox="1"/>
          <p:nvPr/>
        </p:nvSpPr>
        <p:spPr>
          <a:xfrm>
            <a:off x="1111250" y="3473450"/>
            <a:ext cx="4572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73"/>
          <p:cNvSpPr txBox="1"/>
          <p:nvPr/>
        </p:nvSpPr>
        <p:spPr>
          <a:xfrm>
            <a:off x="1676400" y="2908300"/>
            <a:ext cx="3810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73"/>
          <p:cNvSpPr txBox="1"/>
          <p:nvPr/>
        </p:nvSpPr>
        <p:spPr>
          <a:xfrm>
            <a:off x="1295400" y="2390775"/>
            <a:ext cx="7620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73"/>
          <p:cNvSpPr txBox="1"/>
          <p:nvPr/>
        </p:nvSpPr>
        <p:spPr>
          <a:xfrm>
            <a:off x="1287462" y="2390775"/>
            <a:ext cx="76200" cy="1143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73"/>
          <p:cNvSpPr txBox="1"/>
          <p:nvPr/>
        </p:nvSpPr>
        <p:spPr>
          <a:xfrm>
            <a:off x="1143000" y="5591175"/>
            <a:ext cx="14732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Helvetica Neue"/>
              <a:buNone/>
            </a:pPr>
            <a:r>
              <a:rPr b="1" i="0" lang="en-US" sz="14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signals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Helvetica Neue"/>
              <a:buNone/>
            </a:pPr>
            <a:r>
              <a:rPr b="1" i="0" lang="en-US" sz="14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shown in blue</a:t>
            </a:r>
            <a:endParaRPr/>
          </a:p>
        </p:txBody>
      </p:sp>
      <p:sp>
        <p:nvSpPr>
          <p:cNvPr id="1303" name="Google Shape;1303;p73"/>
          <p:cNvSpPr txBox="1"/>
          <p:nvPr/>
        </p:nvSpPr>
        <p:spPr>
          <a:xfrm>
            <a:off x="5229225" y="3808412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304" name="Google Shape;1304;p73"/>
          <p:cNvSpPr txBox="1"/>
          <p:nvPr/>
        </p:nvSpPr>
        <p:spPr>
          <a:xfrm>
            <a:off x="6905625" y="3275012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305" name="Google Shape;1305;p73"/>
          <p:cNvSpPr txBox="1"/>
          <p:nvPr/>
        </p:nvSpPr>
        <p:spPr>
          <a:xfrm>
            <a:off x="5334000" y="5457825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306" name="Google Shape;1306;p73"/>
          <p:cNvSpPr txBox="1"/>
          <p:nvPr/>
        </p:nvSpPr>
        <p:spPr>
          <a:xfrm>
            <a:off x="8045450" y="4570412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307" name="Google Shape;1307;p73"/>
          <p:cNvSpPr txBox="1"/>
          <p:nvPr/>
        </p:nvSpPr>
        <p:spPr>
          <a:xfrm>
            <a:off x="3938587" y="5256212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grpSp>
        <p:nvGrpSpPr>
          <p:cNvPr id="1308" name="Google Shape;1308;p73"/>
          <p:cNvGrpSpPr/>
          <p:nvPr/>
        </p:nvGrpSpPr>
        <p:grpSpPr>
          <a:xfrm>
            <a:off x="5630862" y="3511550"/>
            <a:ext cx="1912937" cy="427037"/>
            <a:chOff x="5630863" y="3511550"/>
            <a:chExt cx="1912937" cy="427038"/>
          </a:xfrm>
        </p:grpSpPr>
        <p:sp>
          <p:nvSpPr>
            <p:cNvPr id="1309" name="Google Shape;1309;p73"/>
            <p:cNvSpPr txBox="1"/>
            <p:nvPr/>
          </p:nvSpPr>
          <p:spPr>
            <a:xfrm>
              <a:off x="5630863" y="3594100"/>
              <a:ext cx="609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Helvetica Neue"/>
                <a:buNone/>
              </a:pPr>
              <a:r>
                <a:rPr b="1" i="0" lang="en-US" sz="1400" u="none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???</a:t>
              </a:r>
              <a:endParaRPr/>
            </a:p>
          </p:txBody>
        </p:sp>
        <p:cxnSp>
          <p:nvCxnSpPr>
            <p:cNvPr id="1310" name="Google Shape;1310;p73"/>
            <p:cNvCxnSpPr/>
            <p:nvPr/>
          </p:nvCxnSpPr>
          <p:spPr>
            <a:xfrm>
              <a:off x="6146800" y="3724275"/>
              <a:ext cx="53340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311" name="Google Shape;1311;p73"/>
            <p:cNvSpPr txBox="1"/>
            <p:nvPr/>
          </p:nvSpPr>
          <p:spPr>
            <a:xfrm>
              <a:off x="6248400" y="3511550"/>
              <a:ext cx="1295400" cy="427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000"/>
                <a:buFont typeface="Helvetica Neue"/>
                <a:buNone/>
              </a:pPr>
              <a:r>
                <a:rPr b="1" i="0" lang="en-US" sz="1000" u="none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Value depends on </a:t>
              </a:r>
              <a:r>
                <a:rPr b="1" i="0" lang="en-US" sz="1200" u="none">
                  <a:solidFill>
                    <a:srgbClr val="FF0000"/>
                  </a:solidFill>
                  <a:latin typeface="Courier"/>
                  <a:ea typeface="Courier"/>
                  <a:cs typeface="Courier"/>
                  <a:sym typeface="Courier"/>
                </a:rPr>
                <a:t>funct</a:t>
              </a:r>
              <a:endParaRPr/>
            </a:p>
          </p:txBody>
        </p:sp>
      </p:grpSp>
      <p:sp>
        <p:nvSpPr>
          <p:cNvPr id="1312" name="Google Shape;1312;p73"/>
          <p:cNvSpPr txBox="1"/>
          <p:nvPr/>
        </p:nvSpPr>
        <p:spPr>
          <a:xfrm>
            <a:off x="7185025" y="4233862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313" name="Google Shape;1313;p73"/>
          <p:cNvSpPr txBox="1"/>
          <p:nvPr/>
        </p:nvSpPr>
        <p:spPr>
          <a:xfrm>
            <a:off x="7315200" y="5713412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pic>
        <p:nvPicPr>
          <p:cNvPr id="1314" name="Google Shape;131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81212"/>
            <a:ext cx="8077200" cy="412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" name="Google Shape;131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33612"/>
            <a:ext cx="8077200" cy="4122737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7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Signals: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Instruction</a:t>
            </a:r>
            <a:endParaRPr/>
          </a:p>
        </p:txBody>
      </p:sp>
      <p:sp>
        <p:nvSpPr>
          <p:cNvPr id="1321" name="Google Shape;1321;p74"/>
          <p:cNvSpPr txBox="1"/>
          <p:nvPr>
            <p:ph idx="1" type="body"/>
          </p:nvPr>
        </p:nvSpPr>
        <p:spPr>
          <a:xfrm>
            <a:off x="1258887" y="242728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74"/>
          <p:cNvSpPr txBox="1"/>
          <p:nvPr/>
        </p:nvSpPr>
        <p:spPr>
          <a:xfrm>
            <a:off x="6829425" y="3427412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323" name="Google Shape;1323;p74"/>
          <p:cNvSpPr txBox="1"/>
          <p:nvPr/>
        </p:nvSpPr>
        <p:spPr>
          <a:xfrm>
            <a:off x="7696200" y="5364162"/>
            <a:ext cx="336550" cy="7461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74"/>
          <p:cNvSpPr txBox="1"/>
          <p:nvPr/>
        </p:nvSpPr>
        <p:spPr>
          <a:xfrm>
            <a:off x="8153400" y="5514975"/>
            <a:ext cx="2286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74"/>
          <p:cNvSpPr txBox="1"/>
          <p:nvPr/>
        </p:nvSpPr>
        <p:spPr>
          <a:xfrm>
            <a:off x="8366125" y="5499100"/>
            <a:ext cx="76200" cy="838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74"/>
          <p:cNvSpPr txBox="1"/>
          <p:nvPr/>
        </p:nvSpPr>
        <p:spPr>
          <a:xfrm>
            <a:off x="3184525" y="6302375"/>
            <a:ext cx="52578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74"/>
          <p:cNvSpPr txBox="1"/>
          <p:nvPr/>
        </p:nvSpPr>
        <p:spPr>
          <a:xfrm>
            <a:off x="6364287" y="4752975"/>
            <a:ext cx="74612" cy="381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74"/>
          <p:cNvSpPr txBox="1"/>
          <p:nvPr/>
        </p:nvSpPr>
        <p:spPr>
          <a:xfrm>
            <a:off x="6100762" y="4737100"/>
            <a:ext cx="331787" cy="762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74"/>
          <p:cNvSpPr txBox="1"/>
          <p:nvPr/>
        </p:nvSpPr>
        <p:spPr>
          <a:xfrm>
            <a:off x="6362700" y="5070475"/>
            <a:ext cx="304800" cy="762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74"/>
          <p:cNvSpPr txBox="1"/>
          <p:nvPr/>
        </p:nvSpPr>
        <p:spPr>
          <a:xfrm>
            <a:off x="3176587" y="4737100"/>
            <a:ext cx="76200" cy="1600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74"/>
          <p:cNvSpPr txBox="1"/>
          <p:nvPr/>
        </p:nvSpPr>
        <p:spPr>
          <a:xfrm>
            <a:off x="3200400" y="4737100"/>
            <a:ext cx="3048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74"/>
          <p:cNvSpPr txBox="1"/>
          <p:nvPr/>
        </p:nvSpPr>
        <p:spPr>
          <a:xfrm>
            <a:off x="4816475" y="4432300"/>
            <a:ext cx="8382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74"/>
          <p:cNvSpPr txBox="1"/>
          <p:nvPr/>
        </p:nvSpPr>
        <p:spPr>
          <a:xfrm>
            <a:off x="5446712" y="5065712"/>
            <a:ext cx="228600" cy="74612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74"/>
          <p:cNvSpPr txBox="1"/>
          <p:nvPr/>
        </p:nvSpPr>
        <p:spPr>
          <a:xfrm>
            <a:off x="4908550" y="5210175"/>
            <a:ext cx="381000" cy="7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74"/>
          <p:cNvSpPr txBox="1"/>
          <p:nvPr/>
        </p:nvSpPr>
        <p:spPr>
          <a:xfrm>
            <a:off x="4914900" y="5254625"/>
            <a:ext cx="76200" cy="457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74"/>
          <p:cNvSpPr txBox="1"/>
          <p:nvPr/>
        </p:nvSpPr>
        <p:spPr>
          <a:xfrm>
            <a:off x="4686300" y="5661025"/>
            <a:ext cx="304800" cy="7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74"/>
          <p:cNvSpPr txBox="1"/>
          <p:nvPr/>
        </p:nvSpPr>
        <p:spPr>
          <a:xfrm>
            <a:off x="2914650" y="5661025"/>
            <a:ext cx="1524000" cy="7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74"/>
          <p:cNvSpPr txBox="1"/>
          <p:nvPr/>
        </p:nvSpPr>
        <p:spPr>
          <a:xfrm>
            <a:off x="2908300" y="3667125"/>
            <a:ext cx="76200" cy="2057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74"/>
          <p:cNvSpPr txBox="1"/>
          <p:nvPr/>
        </p:nvSpPr>
        <p:spPr>
          <a:xfrm>
            <a:off x="4133850" y="3705225"/>
            <a:ext cx="304800" cy="7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74"/>
          <p:cNvSpPr txBox="1"/>
          <p:nvPr/>
        </p:nvSpPr>
        <p:spPr>
          <a:xfrm>
            <a:off x="4362450" y="3736975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74"/>
          <p:cNvSpPr txBox="1"/>
          <p:nvPr/>
        </p:nvSpPr>
        <p:spPr>
          <a:xfrm>
            <a:off x="4503737" y="4014787"/>
            <a:ext cx="76200" cy="28098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74"/>
          <p:cNvSpPr txBox="1"/>
          <p:nvPr/>
        </p:nvSpPr>
        <p:spPr>
          <a:xfrm>
            <a:off x="4138612" y="3633787"/>
            <a:ext cx="74612" cy="12858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74"/>
          <p:cNvSpPr txBox="1"/>
          <p:nvPr/>
        </p:nvSpPr>
        <p:spPr>
          <a:xfrm>
            <a:off x="3765550" y="3654425"/>
            <a:ext cx="76200" cy="60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74"/>
          <p:cNvSpPr txBox="1"/>
          <p:nvPr/>
        </p:nvSpPr>
        <p:spPr>
          <a:xfrm>
            <a:off x="2530475" y="3625850"/>
            <a:ext cx="1660525" cy="74612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74"/>
          <p:cNvSpPr txBox="1"/>
          <p:nvPr/>
        </p:nvSpPr>
        <p:spPr>
          <a:xfrm>
            <a:off x="2362200" y="2840037"/>
            <a:ext cx="3392487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74"/>
          <p:cNvSpPr txBox="1"/>
          <p:nvPr/>
        </p:nvSpPr>
        <p:spPr>
          <a:xfrm>
            <a:off x="6629400" y="2840037"/>
            <a:ext cx="280987" cy="8413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74"/>
          <p:cNvSpPr txBox="1"/>
          <p:nvPr/>
        </p:nvSpPr>
        <p:spPr>
          <a:xfrm>
            <a:off x="6629400" y="2543175"/>
            <a:ext cx="90487" cy="304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74"/>
          <p:cNvSpPr txBox="1"/>
          <p:nvPr/>
        </p:nvSpPr>
        <p:spPr>
          <a:xfrm>
            <a:off x="5715000" y="2543175"/>
            <a:ext cx="9906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74"/>
          <p:cNvSpPr txBox="1"/>
          <p:nvPr/>
        </p:nvSpPr>
        <p:spPr>
          <a:xfrm>
            <a:off x="5678487" y="2543175"/>
            <a:ext cx="90487" cy="304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74"/>
          <p:cNvSpPr txBox="1"/>
          <p:nvPr/>
        </p:nvSpPr>
        <p:spPr>
          <a:xfrm>
            <a:off x="6994525" y="2960687"/>
            <a:ext cx="2286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74"/>
          <p:cNvSpPr txBox="1"/>
          <p:nvPr/>
        </p:nvSpPr>
        <p:spPr>
          <a:xfrm>
            <a:off x="7146925" y="2238375"/>
            <a:ext cx="76200" cy="762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74"/>
          <p:cNvSpPr txBox="1"/>
          <p:nvPr/>
        </p:nvSpPr>
        <p:spPr>
          <a:xfrm>
            <a:off x="517525" y="2209800"/>
            <a:ext cx="67056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74"/>
          <p:cNvSpPr txBox="1"/>
          <p:nvPr/>
        </p:nvSpPr>
        <p:spPr>
          <a:xfrm>
            <a:off x="504825" y="2238375"/>
            <a:ext cx="76200" cy="14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74"/>
          <p:cNvSpPr txBox="1"/>
          <p:nvPr/>
        </p:nvSpPr>
        <p:spPr>
          <a:xfrm>
            <a:off x="533400" y="3614737"/>
            <a:ext cx="2286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74"/>
          <p:cNvSpPr txBox="1"/>
          <p:nvPr/>
        </p:nvSpPr>
        <p:spPr>
          <a:xfrm>
            <a:off x="1035050" y="3625850"/>
            <a:ext cx="4572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74"/>
          <p:cNvSpPr txBox="1"/>
          <p:nvPr/>
        </p:nvSpPr>
        <p:spPr>
          <a:xfrm>
            <a:off x="1600200" y="3060700"/>
            <a:ext cx="3810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74"/>
          <p:cNvSpPr txBox="1"/>
          <p:nvPr/>
        </p:nvSpPr>
        <p:spPr>
          <a:xfrm>
            <a:off x="1219200" y="2543175"/>
            <a:ext cx="7620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74"/>
          <p:cNvSpPr txBox="1"/>
          <p:nvPr/>
        </p:nvSpPr>
        <p:spPr>
          <a:xfrm>
            <a:off x="1211262" y="2543175"/>
            <a:ext cx="76200" cy="1143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74"/>
          <p:cNvSpPr txBox="1"/>
          <p:nvPr/>
        </p:nvSpPr>
        <p:spPr>
          <a:xfrm>
            <a:off x="304800" y="2286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74"/>
          <p:cNvSpPr txBox="1"/>
          <p:nvPr/>
        </p:nvSpPr>
        <p:spPr>
          <a:xfrm>
            <a:off x="1066800" y="5743575"/>
            <a:ext cx="14732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Helvetica Neue"/>
              <a:buNone/>
            </a:pPr>
            <a:r>
              <a:rPr b="1" i="0" lang="en-US" sz="14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signals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Helvetica Neue"/>
              <a:buNone/>
            </a:pPr>
            <a:r>
              <a:rPr b="1" i="0" lang="en-US" sz="14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shown in blue</a:t>
            </a:r>
            <a:endParaRPr/>
          </a:p>
        </p:txBody>
      </p:sp>
      <p:sp>
        <p:nvSpPr>
          <p:cNvPr id="1361" name="Google Shape;1361;p74"/>
          <p:cNvSpPr txBox="1"/>
          <p:nvPr/>
        </p:nvSpPr>
        <p:spPr>
          <a:xfrm>
            <a:off x="5153025" y="3959225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362" name="Google Shape;1362;p74"/>
          <p:cNvSpPr txBox="1"/>
          <p:nvPr/>
        </p:nvSpPr>
        <p:spPr>
          <a:xfrm>
            <a:off x="5554662" y="3649662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010</a:t>
            </a:r>
            <a:endParaRPr/>
          </a:p>
        </p:txBody>
      </p:sp>
      <p:sp>
        <p:nvSpPr>
          <p:cNvPr id="1363" name="Google Shape;1363;p74"/>
          <p:cNvSpPr txBox="1"/>
          <p:nvPr/>
        </p:nvSpPr>
        <p:spPr>
          <a:xfrm>
            <a:off x="5257800" y="5621337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364" name="Google Shape;1364;p74"/>
          <p:cNvSpPr txBox="1"/>
          <p:nvPr/>
        </p:nvSpPr>
        <p:spPr>
          <a:xfrm>
            <a:off x="7969250" y="4722812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365" name="Google Shape;1365;p74"/>
          <p:cNvSpPr txBox="1"/>
          <p:nvPr/>
        </p:nvSpPr>
        <p:spPr>
          <a:xfrm>
            <a:off x="3862387" y="5408612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366" name="Google Shape;1366;p74"/>
          <p:cNvSpPr txBox="1"/>
          <p:nvPr/>
        </p:nvSpPr>
        <p:spPr>
          <a:xfrm>
            <a:off x="7108825" y="4341812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367" name="Google Shape;1367;p74"/>
          <p:cNvSpPr txBox="1"/>
          <p:nvPr/>
        </p:nvSpPr>
        <p:spPr>
          <a:xfrm>
            <a:off x="7239000" y="5865812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44725"/>
            <a:ext cx="8077200" cy="4122737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7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Signals: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Instruction</a:t>
            </a:r>
            <a:endParaRPr/>
          </a:p>
        </p:txBody>
      </p:sp>
      <p:sp>
        <p:nvSpPr>
          <p:cNvPr id="1374" name="Google Shape;1374;p75"/>
          <p:cNvSpPr txBox="1"/>
          <p:nvPr>
            <p:ph idx="1" type="body"/>
          </p:nvPr>
        </p:nvSpPr>
        <p:spPr>
          <a:xfrm>
            <a:off x="1335087" y="2438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75"/>
          <p:cNvSpPr txBox="1"/>
          <p:nvPr/>
        </p:nvSpPr>
        <p:spPr>
          <a:xfrm>
            <a:off x="6905625" y="3438525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376" name="Google Shape;1376;p75"/>
          <p:cNvSpPr txBox="1"/>
          <p:nvPr/>
        </p:nvSpPr>
        <p:spPr>
          <a:xfrm>
            <a:off x="4927600" y="4929187"/>
            <a:ext cx="2286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75"/>
          <p:cNvSpPr txBox="1"/>
          <p:nvPr/>
        </p:nvSpPr>
        <p:spPr>
          <a:xfrm flipH="1" rot="10800000">
            <a:off x="5105400" y="5641975"/>
            <a:ext cx="1600200" cy="7461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75"/>
          <p:cNvSpPr txBox="1"/>
          <p:nvPr/>
        </p:nvSpPr>
        <p:spPr>
          <a:xfrm>
            <a:off x="5105400" y="4935537"/>
            <a:ext cx="76200" cy="76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75"/>
          <p:cNvSpPr txBox="1"/>
          <p:nvPr/>
        </p:nvSpPr>
        <p:spPr>
          <a:xfrm>
            <a:off x="6440487" y="4764087"/>
            <a:ext cx="74612" cy="381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75"/>
          <p:cNvSpPr txBox="1"/>
          <p:nvPr/>
        </p:nvSpPr>
        <p:spPr>
          <a:xfrm>
            <a:off x="6176962" y="4748212"/>
            <a:ext cx="331787" cy="762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75"/>
          <p:cNvSpPr txBox="1"/>
          <p:nvPr/>
        </p:nvSpPr>
        <p:spPr>
          <a:xfrm>
            <a:off x="6438900" y="5081587"/>
            <a:ext cx="304800" cy="762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75"/>
          <p:cNvSpPr txBox="1"/>
          <p:nvPr/>
        </p:nvSpPr>
        <p:spPr>
          <a:xfrm>
            <a:off x="4892675" y="4443412"/>
            <a:ext cx="8382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75"/>
          <p:cNvSpPr txBox="1"/>
          <p:nvPr/>
        </p:nvSpPr>
        <p:spPr>
          <a:xfrm>
            <a:off x="5522912" y="5076825"/>
            <a:ext cx="228600" cy="74612"/>
          </a:xfrm>
          <a:prstGeom prst="rect">
            <a:avLst/>
          </a:prstGeom>
          <a:solidFill>
            <a:srgbClr val="EF6F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75"/>
          <p:cNvSpPr txBox="1"/>
          <p:nvPr/>
        </p:nvSpPr>
        <p:spPr>
          <a:xfrm>
            <a:off x="4984750" y="5221287"/>
            <a:ext cx="381000" cy="7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75"/>
          <p:cNvSpPr txBox="1"/>
          <p:nvPr/>
        </p:nvSpPr>
        <p:spPr>
          <a:xfrm>
            <a:off x="4991100" y="5265737"/>
            <a:ext cx="76200" cy="457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75"/>
          <p:cNvSpPr txBox="1"/>
          <p:nvPr/>
        </p:nvSpPr>
        <p:spPr>
          <a:xfrm>
            <a:off x="4762500" y="5672137"/>
            <a:ext cx="304800" cy="7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75"/>
          <p:cNvSpPr txBox="1"/>
          <p:nvPr/>
        </p:nvSpPr>
        <p:spPr>
          <a:xfrm>
            <a:off x="2990850" y="5672137"/>
            <a:ext cx="1524000" cy="7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75"/>
          <p:cNvSpPr txBox="1"/>
          <p:nvPr/>
        </p:nvSpPr>
        <p:spPr>
          <a:xfrm>
            <a:off x="2984500" y="3678237"/>
            <a:ext cx="76200" cy="2057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75"/>
          <p:cNvSpPr txBox="1"/>
          <p:nvPr/>
        </p:nvSpPr>
        <p:spPr>
          <a:xfrm>
            <a:off x="4214812" y="3644900"/>
            <a:ext cx="74612" cy="66198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75"/>
          <p:cNvSpPr txBox="1"/>
          <p:nvPr/>
        </p:nvSpPr>
        <p:spPr>
          <a:xfrm>
            <a:off x="3841750" y="3665537"/>
            <a:ext cx="76200" cy="60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75"/>
          <p:cNvSpPr txBox="1"/>
          <p:nvPr/>
        </p:nvSpPr>
        <p:spPr>
          <a:xfrm>
            <a:off x="2606675" y="3636962"/>
            <a:ext cx="1660525" cy="74612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75"/>
          <p:cNvSpPr txBox="1"/>
          <p:nvPr/>
        </p:nvSpPr>
        <p:spPr>
          <a:xfrm>
            <a:off x="2438400" y="2851150"/>
            <a:ext cx="3392487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75"/>
          <p:cNvSpPr txBox="1"/>
          <p:nvPr/>
        </p:nvSpPr>
        <p:spPr>
          <a:xfrm>
            <a:off x="6705600" y="2851150"/>
            <a:ext cx="280987" cy="8413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75"/>
          <p:cNvSpPr txBox="1"/>
          <p:nvPr/>
        </p:nvSpPr>
        <p:spPr>
          <a:xfrm>
            <a:off x="6705600" y="2554287"/>
            <a:ext cx="90487" cy="304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75"/>
          <p:cNvSpPr txBox="1"/>
          <p:nvPr/>
        </p:nvSpPr>
        <p:spPr>
          <a:xfrm>
            <a:off x="5791200" y="2554287"/>
            <a:ext cx="9906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75"/>
          <p:cNvSpPr txBox="1"/>
          <p:nvPr/>
        </p:nvSpPr>
        <p:spPr>
          <a:xfrm>
            <a:off x="5754687" y="2554287"/>
            <a:ext cx="90487" cy="304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75"/>
          <p:cNvSpPr txBox="1"/>
          <p:nvPr/>
        </p:nvSpPr>
        <p:spPr>
          <a:xfrm>
            <a:off x="7070725" y="2971800"/>
            <a:ext cx="2286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75"/>
          <p:cNvSpPr txBox="1"/>
          <p:nvPr/>
        </p:nvSpPr>
        <p:spPr>
          <a:xfrm>
            <a:off x="7223125" y="2249487"/>
            <a:ext cx="76200" cy="762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75"/>
          <p:cNvSpPr txBox="1"/>
          <p:nvPr/>
        </p:nvSpPr>
        <p:spPr>
          <a:xfrm>
            <a:off x="593725" y="2220912"/>
            <a:ext cx="67056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75"/>
          <p:cNvSpPr txBox="1"/>
          <p:nvPr/>
        </p:nvSpPr>
        <p:spPr>
          <a:xfrm>
            <a:off x="581025" y="2249487"/>
            <a:ext cx="76200" cy="14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75"/>
          <p:cNvSpPr txBox="1"/>
          <p:nvPr/>
        </p:nvSpPr>
        <p:spPr>
          <a:xfrm>
            <a:off x="609600" y="3625850"/>
            <a:ext cx="2286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75"/>
          <p:cNvSpPr txBox="1"/>
          <p:nvPr/>
        </p:nvSpPr>
        <p:spPr>
          <a:xfrm>
            <a:off x="1111250" y="3636962"/>
            <a:ext cx="4572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75"/>
          <p:cNvSpPr txBox="1"/>
          <p:nvPr/>
        </p:nvSpPr>
        <p:spPr>
          <a:xfrm>
            <a:off x="1676400" y="3071812"/>
            <a:ext cx="3810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75"/>
          <p:cNvSpPr txBox="1"/>
          <p:nvPr/>
        </p:nvSpPr>
        <p:spPr>
          <a:xfrm>
            <a:off x="1295400" y="2554287"/>
            <a:ext cx="7620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75"/>
          <p:cNvSpPr txBox="1"/>
          <p:nvPr/>
        </p:nvSpPr>
        <p:spPr>
          <a:xfrm>
            <a:off x="1287462" y="2554287"/>
            <a:ext cx="76200" cy="1143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75"/>
          <p:cNvSpPr txBox="1"/>
          <p:nvPr/>
        </p:nvSpPr>
        <p:spPr>
          <a:xfrm>
            <a:off x="304800" y="2286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75"/>
          <p:cNvSpPr txBox="1"/>
          <p:nvPr/>
        </p:nvSpPr>
        <p:spPr>
          <a:xfrm>
            <a:off x="1143000" y="5754687"/>
            <a:ext cx="14732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Helvetica Neue"/>
              <a:buNone/>
            </a:pPr>
            <a:r>
              <a:rPr b="1" i="0" lang="en-US" sz="14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signals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Helvetica Neue"/>
              <a:buNone/>
            </a:pPr>
            <a:r>
              <a:rPr b="1" i="0" lang="en-US" sz="14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shown in blue</a:t>
            </a:r>
            <a:endParaRPr/>
          </a:p>
        </p:txBody>
      </p:sp>
      <p:sp>
        <p:nvSpPr>
          <p:cNvPr id="1408" name="Google Shape;1408;p75"/>
          <p:cNvSpPr txBox="1"/>
          <p:nvPr/>
        </p:nvSpPr>
        <p:spPr>
          <a:xfrm>
            <a:off x="5229225" y="3971925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1409" name="Google Shape;1409;p75"/>
          <p:cNvSpPr txBox="1"/>
          <p:nvPr/>
        </p:nvSpPr>
        <p:spPr>
          <a:xfrm>
            <a:off x="5630862" y="372745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010</a:t>
            </a:r>
            <a:endParaRPr/>
          </a:p>
        </p:txBody>
      </p:sp>
      <p:sp>
        <p:nvSpPr>
          <p:cNvPr id="1410" name="Google Shape;1410;p75"/>
          <p:cNvSpPr txBox="1"/>
          <p:nvPr/>
        </p:nvSpPr>
        <p:spPr>
          <a:xfrm>
            <a:off x="5334000" y="5648325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411" name="Google Shape;1411;p75"/>
          <p:cNvSpPr txBox="1"/>
          <p:nvPr/>
        </p:nvSpPr>
        <p:spPr>
          <a:xfrm>
            <a:off x="8045450" y="4733925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1412" name="Google Shape;1412;p75"/>
          <p:cNvSpPr txBox="1"/>
          <p:nvPr/>
        </p:nvSpPr>
        <p:spPr>
          <a:xfrm>
            <a:off x="3938587" y="5419725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413" name="Google Shape;1413;p75"/>
          <p:cNvSpPr txBox="1"/>
          <p:nvPr/>
        </p:nvSpPr>
        <p:spPr>
          <a:xfrm>
            <a:off x="7162800" y="4352925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414" name="Google Shape;1414;p75"/>
          <p:cNvSpPr txBox="1"/>
          <p:nvPr/>
        </p:nvSpPr>
        <p:spPr>
          <a:xfrm>
            <a:off x="7315200" y="5876925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9" name="Google Shape;141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33612"/>
            <a:ext cx="8077200" cy="4122737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7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Signals: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beq </a:t>
            </a: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/>
          </a:p>
        </p:txBody>
      </p:sp>
      <p:sp>
        <p:nvSpPr>
          <p:cNvPr id="1421" name="Google Shape;1421;p76"/>
          <p:cNvSpPr txBox="1"/>
          <p:nvPr>
            <p:ph idx="1" type="body"/>
          </p:nvPr>
        </p:nvSpPr>
        <p:spPr>
          <a:xfrm>
            <a:off x="1258887" y="242728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76"/>
          <p:cNvSpPr txBox="1"/>
          <p:nvPr/>
        </p:nvSpPr>
        <p:spPr>
          <a:xfrm>
            <a:off x="6116637" y="4524375"/>
            <a:ext cx="436562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76"/>
          <p:cNvSpPr txBox="1"/>
          <p:nvPr/>
        </p:nvSpPr>
        <p:spPr>
          <a:xfrm>
            <a:off x="5446712" y="5065712"/>
            <a:ext cx="228600" cy="7461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76"/>
          <p:cNvSpPr txBox="1"/>
          <p:nvPr/>
        </p:nvSpPr>
        <p:spPr>
          <a:xfrm>
            <a:off x="4824412" y="4913312"/>
            <a:ext cx="457200" cy="7461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76"/>
          <p:cNvSpPr txBox="1"/>
          <p:nvPr/>
        </p:nvSpPr>
        <p:spPr>
          <a:xfrm>
            <a:off x="4816475" y="4432300"/>
            <a:ext cx="8382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76"/>
          <p:cNvSpPr txBox="1"/>
          <p:nvPr/>
        </p:nvSpPr>
        <p:spPr>
          <a:xfrm>
            <a:off x="4138612" y="3633787"/>
            <a:ext cx="76200" cy="60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76"/>
          <p:cNvSpPr txBox="1"/>
          <p:nvPr/>
        </p:nvSpPr>
        <p:spPr>
          <a:xfrm>
            <a:off x="3765550" y="3654425"/>
            <a:ext cx="76200" cy="60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76"/>
          <p:cNvSpPr txBox="1"/>
          <p:nvPr/>
        </p:nvSpPr>
        <p:spPr>
          <a:xfrm>
            <a:off x="2530475" y="3625850"/>
            <a:ext cx="1660525" cy="74612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76"/>
          <p:cNvSpPr txBox="1"/>
          <p:nvPr/>
        </p:nvSpPr>
        <p:spPr>
          <a:xfrm>
            <a:off x="4937125" y="3365500"/>
            <a:ext cx="609600" cy="7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76"/>
          <p:cNvSpPr txBox="1"/>
          <p:nvPr/>
        </p:nvSpPr>
        <p:spPr>
          <a:xfrm>
            <a:off x="4914900" y="3381375"/>
            <a:ext cx="74612" cy="233045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76"/>
          <p:cNvSpPr txBox="1"/>
          <p:nvPr/>
        </p:nvSpPr>
        <p:spPr>
          <a:xfrm>
            <a:off x="4686300" y="5661025"/>
            <a:ext cx="304800" cy="7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76"/>
          <p:cNvSpPr txBox="1"/>
          <p:nvPr/>
        </p:nvSpPr>
        <p:spPr>
          <a:xfrm>
            <a:off x="2914650" y="5661025"/>
            <a:ext cx="1524000" cy="7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76"/>
          <p:cNvSpPr txBox="1"/>
          <p:nvPr/>
        </p:nvSpPr>
        <p:spPr>
          <a:xfrm>
            <a:off x="2908300" y="3667125"/>
            <a:ext cx="76200" cy="2057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76"/>
          <p:cNvSpPr txBox="1"/>
          <p:nvPr/>
        </p:nvSpPr>
        <p:spPr>
          <a:xfrm>
            <a:off x="5927725" y="3348037"/>
            <a:ext cx="304800" cy="7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76"/>
          <p:cNvSpPr txBox="1"/>
          <p:nvPr/>
        </p:nvSpPr>
        <p:spPr>
          <a:xfrm>
            <a:off x="2362200" y="2840037"/>
            <a:ext cx="3392487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60%" id="1436" name="Google Shape;1436;p76"/>
          <p:cNvSpPr txBox="1"/>
          <p:nvPr/>
        </p:nvSpPr>
        <p:spPr>
          <a:xfrm>
            <a:off x="6629400" y="2840037"/>
            <a:ext cx="280987" cy="841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60%" id="1437" name="Google Shape;1437;p76"/>
          <p:cNvSpPr txBox="1"/>
          <p:nvPr/>
        </p:nvSpPr>
        <p:spPr>
          <a:xfrm>
            <a:off x="6629400" y="2543175"/>
            <a:ext cx="90487" cy="30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60%" id="1438" name="Google Shape;1438;p76"/>
          <p:cNvSpPr txBox="1"/>
          <p:nvPr/>
        </p:nvSpPr>
        <p:spPr>
          <a:xfrm>
            <a:off x="5715000" y="2543175"/>
            <a:ext cx="990600" cy="76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60%" id="1439" name="Google Shape;1439;p76"/>
          <p:cNvSpPr txBox="1"/>
          <p:nvPr/>
        </p:nvSpPr>
        <p:spPr>
          <a:xfrm>
            <a:off x="5678487" y="2543175"/>
            <a:ext cx="90487" cy="30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76"/>
          <p:cNvSpPr txBox="1"/>
          <p:nvPr/>
        </p:nvSpPr>
        <p:spPr>
          <a:xfrm>
            <a:off x="6994525" y="2960687"/>
            <a:ext cx="2286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76"/>
          <p:cNvSpPr txBox="1"/>
          <p:nvPr/>
        </p:nvSpPr>
        <p:spPr>
          <a:xfrm>
            <a:off x="7146925" y="2238375"/>
            <a:ext cx="76200" cy="762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76"/>
          <p:cNvSpPr txBox="1"/>
          <p:nvPr/>
        </p:nvSpPr>
        <p:spPr>
          <a:xfrm>
            <a:off x="517525" y="2209800"/>
            <a:ext cx="67056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76"/>
          <p:cNvSpPr txBox="1"/>
          <p:nvPr/>
        </p:nvSpPr>
        <p:spPr>
          <a:xfrm>
            <a:off x="504825" y="2238375"/>
            <a:ext cx="76200" cy="14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76"/>
          <p:cNvSpPr txBox="1"/>
          <p:nvPr/>
        </p:nvSpPr>
        <p:spPr>
          <a:xfrm>
            <a:off x="533400" y="3614737"/>
            <a:ext cx="2286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76"/>
          <p:cNvSpPr txBox="1"/>
          <p:nvPr/>
        </p:nvSpPr>
        <p:spPr>
          <a:xfrm>
            <a:off x="1035050" y="3625850"/>
            <a:ext cx="4572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76"/>
          <p:cNvSpPr txBox="1"/>
          <p:nvPr/>
        </p:nvSpPr>
        <p:spPr>
          <a:xfrm>
            <a:off x="1600200" y="3060700"/>
            <a:ext cx="3810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76"/>
          <p:cNvSpPr txBox="1"/>
          <p:nvPr/>
        </p:nvSpPr>
        <p:spPr>
          <a:xfrm>
            <a:off x="1219200" y="2543175"/>
            <a:ext cx="7620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76"/>
          <p:cNvSpPr txBox="1"/>
          <p:nvPr/>
        </p:nvSpPr>
        <p:spPr>
          <a:xfrm>
            <a:off x="1211262" y="2543175"/>
            <a:ext cx="76200" cy="1143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76"/>
          <p:cNvSpPr txBox="1"/>
          <p:nvPr/>
        </p:nvSpPr>
        <p:spPr>
          <a:xfrm>
            <a:off x="304800" y="2286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76"/>
          <p:cNvSpPr txBox="1"/>
          <p:nvPr/>
        </p:nvSpPr>
        <p:spPr>
          <a:xfrm>
            <a:off x="1066800" y="5743575"/>
            <a:ext cx="14732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Helvetica Neue"/>
              <a:buNone/>
            </a:pPr>
            <a:r>
              <a:rPr b="1" i="0" lang="en-US" sz="14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signals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Helvetica Neue"/>
              <a:buNone/>
            </a:pPr>
            <a:r>
              <a:rPr b="1" i="0" lang="en-US" sz="14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shown in blue</a:t>
            </a:r>
            <a:endParaRPr/>
          </a:p>
        </p:txBody>
      </p:sp>
      <p:sp>
        <p:nvSpPr>
          <p:cNvPr id="1451" name="Google Shape;1451;p76"/>
          <p:cNvSpPr txBox="1"/>
          <p:nvPr/>
        </p:nvSpPr>
        <p:spPr>
          <a:xfrm>
            <a:off x="5153025" y="3960812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1452" name="Google Shape;1452;p76"/>
          <p:cNvSpPr txBox="1"/>
          <p:nvPr/>
        </p:nvSpPr>
        <p:spPr>
          <a:xfrm>
            <a:off x="5554662" y="3660775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110</a:t>
            </a:r>
            <a:endParaRPr/>
          </a:p>
        </p:txBody>
      </p:sp>
      <p:sp>
        <p:nvSpPr>
          <p:cNvPr id="1453" name="Google Shape;1453;p76"/>
          <p:cNvSpPr txBox="1"/>
          <p:nvPr/>
        </p:nvSpPr>
        <p:spPr>
          <a:xfrm>
            <a:off x="5257800" y="5610225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454" name="Google Shape;1454;p76"/>
          <p:cNvSpPr txBox="1"/>
          <p:nvPr/>
        </p:nvSpPr>
        <p:spPr>
          <a:xfrm>
            <a:off x="7969250" y="4722812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1455" name="Google Shape;1455;p76"/>
          <p:cNvSpPr txBox="1"/>
          <p:nvPr/>
        </p:nvSpPr>
        <p:spPr>
          <a:xfrm>
            <a:off x="3862387" y="5408612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456" name="Google Shape;1456;p76"/>
          <p:cNvSpPr txBox="1"/>
          <p:nvPr/>
        </p:nvSpPr>
        <p:spPr>
          <a:xfrm>
            <a:off x="7086600" y="4341812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1457" name="Google Shape;1457;p76"/>
          <p:cNvSpPr txBox="1"/>
          <p:nvPr/>
        </p:nvSpPr>
        <p:spPr>
          <a:xfrm>
            <a:off x="7239000" y="5865812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descr="60%" id="1458" name="Google Shape;1458;p76"/>
          <p:cNvSpPr txBox="1"/>
          <p:nvPr/>
        </p:nvSpPr>
        <p:spPr>
          <a:xfrm>
            <a:off x="6604000" y="3094037"/>
            <a:ext cx="280987" cy="841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9" name="Google Shape;1459;p76"/>
          <p:cNvGrpSpPr/>
          <p:nvPr/>
        </p:nvGrpSpPr>
        <p:grpSpPr>
          <a:xfrm>
            <a:off x="6629400" y="3505200"/>
            <a:ext cx="1752600" cy="942975"/>
            <a:chOff x="4128" y="1915"/>
            <a:chExt cx="1104" cy="629"/>
          </a:xfrm>
        </p:grpSpPr>
        <p:sp>
          <p:nvSpPr>
            <p:cNvPr id="1460" name="Google Shape;1460;p76"/>
            <p:cNvSpPr txBox="1"/>
            <p:nvPr/>
          </p:nvSpPr>
          <p:spPr>
            <a:xfrm>
              <a:off x="4254" y="1915"/>
              <a:ext cx="642" cy="23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76"/>
            <p:cNvSpPr txBox="1"/>
            <p:nvPr/>
          </p:nvSpPr>
          <p:spPr>
            <a:xfrm>
              <a:off x="4272" y="1920"/>
              <a:ext cx="96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Helvetica Neue"/>
                <a:buNone/>
              </a:pPr>
              <a:r>
                <a:rPr b="1" i="0" lang="en-US" sz="1400" u="none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 if Zero=1</a:t>
              </a:r>
              <a:endParaRPr/>
            </a:p>
          </p:txBody>
        </p:sp>
        <p:cxnSp>
          <p:nvCxnSpPr>
            <p:cNvPr id="1462" name="Google Shape;1462;p76"/>
            <p:cNvCxnSpPr/>
            <p:nvPr/>
          </p:nvCxnSpPr>
          <p:spPr>
            <a:xfrm flipH="1" rot="10800000">
              <a:off x="4128" y="2112"/>
              <a:ext cx="384" cy="432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463" name="Google Shape;1463;p76"/>
            <p:cNvCxnSpPr/>
            <p:nvPr/>
          </p:nvCxnSpPr>
          <p:spPr>
            <a:xfrm flipH="1" rot="10800000">
              <a:off x="4128" y="2112"/>
              <a:ext cx="384" cy="432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77"/>
          <p:cNvSpPr txBox="1"/>
          <p:nvPr>
            <p:ph type="title"/>
          </p:nvPr>
        </p:nvSpPr>
        <p:spPr>
          <a:xfrm>
            <a:off x="1579562" y="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with Control III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469" name="Google Shape;1469;p7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29" id="1470" name="Google Shape;147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854200"/>
            <a:ext cx="7772400" cy="4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1" name="Google Shape;1471;p77"/>
          <p:cNvSpPr txBox="1"/>
          <p:nvPr/>
        </p:nvSpPr>
        <p:spPr>
          <a:xfrm>
            <a:off x="1447800" y="990600"/>
            <a:ext cx="7162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2" name="Google Shape;1472;p77"/>
          <p:cNvCxnSpPr/>
          <p:nvPr/>
        </p:nvCxnSpPr>
        <p:spPr>
          <a:xfrm>
            <a:off x="2514600" y="990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73" name="Google Shape;1473;p77"/>
          <p:cNvSpPr txBox="1"/>
          <p:nvPr/>
        </p:nvSpPr>
        <p:spPr>
          <a:xfrm>
            <a:off x="1716087" y="1295400"/>
            <a:ext cx="569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31-26</a:t>
            </a:r>
            <a:endParaRPr/>
          </a:p>
        </p:txBody>
      </p:sp>
      <p:sp>
        <p:nvSpPr>
          <p:cNvPr id="1474" name="Google Shape;1474;p77"/>
          <p:cNvSpPr txBox="1"/>
          <p:nvPr/>
        </p:nvSpPr>
        <p:spPr>
          <a:xfrm>
            <a:off x="4922837" y="1295400"/>
            <a:ext cx="4873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25-0</a:t>
            </a:r>
            <a:endParaRPr/>
          </a:p>
        </p:txBody>
      </p:sp>
      <p:sp>
        <p:nvSpPr>
          <p:cNvPr id="1475" name="Google Shape;1475;p77"/>
          <p:cNvSpPr txBox="1"/>
          <p:nvPr/>
        </p:nvSpPr>
        <p:spPr>
          <a:xfrm>
            <a:off x="1600200" y="1020762"/>
            <a:ext cx="6683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opcode</a:t>
            </a:r>
            <a:endParaRPr/>
          </a:p>
        </p:txBody>
      </p:sp>
      <p:sp>
        <p:nvSpPr>
          <p:cNvPr id="1476" name="Google Shape;1476;p77"/>
          <p:cNvSpPr txBox="1"/>
          <p:nvPr/>
        </p:nvSpPr>
        <p:spPr>
          <a:xfrm>
            <a:off x="4800600" y="1020762"/>
            <a:ext cx="7048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</a:t>
            </a:r>
            <a:endParaRPr/>
          </a:p>
        </p:txBody>
      </p:sp>
      <p:sp>
        <p:nvSpPr>
          <p:cNvPr id="1477" name="Google Shape;1477;p77"/>
          <p:cNvSpPr txBox="1"/>
          <p:nvPr/>
        </p:nvSpPr>
        <p:spPr>
          <a:xfrm>
            <a:off x="914400" y="990600"/>
            <a:ext cx="54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Jump</a:t>
            </a:r>
            <a:endParaRPr/>
          </a:p>
        </p:txBody>
      </p:sp>
      <p:sp>
        <p:nvSpPr>
          <p:cNvPr id="1478" name="Google Shape;1478;p77"/>
          <p:cNvSpPr txBox="1"/>
          <p:nvPr/>
        </p:nvSpPr>
        <p:spPr>
          <a:xfrm>
            <a:off x="457200" y="6400800"/>
            <a:ext cx="8686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MIPS datapath extended to jumps: control unit generates new Jump control bit</a:t>
            </a:r>
            <a:endParaRPr/>
          </a:p>
        </p:txBody>
      </p:sp>
      <p:sp>
        <p:nvSpPr>
          <p:cNvPr id="1479" name="Google Shape;1479;p77"/>
          <p:cNvSpPr txBox="1"/>
          <p:nvPr/>
        </p:nvSpPr>
        <p:spPr>
          <a:xfrm>
            <a:off x="6713537" y="1371600"/>
            <a:ext cx="2354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New multiplexor with additional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control bit Jump</a:t>
            </a:r>
            <a:endParaRPr/>
          </a:p>
        </p:txBody>
      </p:sp>
      <p:cxnSp>
        <p:nvCxnSpPr>
          <p:cNvPr id="1480" name="Google Shape;1480;p77"/>
          <p:cNvCxnSpPr/>
          <p:nvPr/>
        </p:nvCxnSpPr>
        <p:spPr>
          <a:xfrm flipH="1">
            <a:off x="8382000" y="1600200"/>
            <a:ext cx="3810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481" name="Google Shape;1481;p77"/>
          <p:cNvSpPr txBox="1"/>
          <p:nvPr/>
        </p:nvSpPr>
        <p:spPr>
          <a:xfrm>
            <a:off x="3124200" y="1371600"/>
            <a:ext cx="13160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Composing jump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target address</a:t>
            </a:r>
            <a:endParaRPr/>
          </a:p>
        </p:txBody>
      </p:sp>
      <p:cxnSp>
        <p:nvCxnSpPr>
          <p:cNvPr id="1482" name="Google Shape;1482;p77"/>
          <p:cNvCxnSpPr/>
          <p:nvPr/>
        </p:nvCxnSpPr>
        <p:spPr>
          <a:xfrm>
            <a:off x="4191000" y="1600200"/>
            <a:ext cx="1524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ransition spd="slow"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7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 Executing </a:t>
            </a:r>
            <a:r>
              <a:rPr b="0" i="0" lang="en-US" sz="4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</p:txBody>
      </p:sp>
      <p:sp>
        <p:nvSpPr>
          <p:cNvPr id="1488" name="Google Shape;1488;p7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78"/>
          <p:cNvSpPr txBox="1"/>
          <p:nvPr/>
        </p:nvSpPr>
        <p:spPr>
          <a:xfrm>
            <a:off x="2362200" y="3663950"/>
            <a:ext cx="228600" cy="74612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78"/>
          <p:cNvSpPr txBox="1"/>
          <p:nvPr/>
        </p:nvSpPr>
        <p:spPr>
          <a:xfrm>
            <a:off x="2514600" y="2505075"/>
            <a:ext cx="76200" cy="1219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78"/>
          <p:cNvSpPr txBox="1"/>
          <p:nvPr/>
        </p:nvSpPr>
        <p:spPr>
          <a:xfrm>
            <a:off x="2514600" y="2454275"/>
            <a:ext cx="1219200" cy="88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78"/>
          <p:cNvSpPr txBox="1"/>
          <p:nvPr/>
        </p:nvSpPr>
        <p:spPr>
          <a:xfrm>
            <a:off x="2362200" y="2878137"/>
            <a:ext cx="2362200" cy="8413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78"/>
          <p:cNvSpPr txBox="1"/>
          <p:nvPr/>
        </p:nvSpPr>
        <p:spPr>
          <a:xfrm>
            <a:off x="7315200" y="2809875"/>
            <a:ext cx="2286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78"/>
          <p:cNvSpPr txBox="1"/>
          <p:nvPr/>
        </p:nvSpPr>
        <p:spPr>
          <a:xfrm>
            <a:off x="7467600" y="2276475"/>
            <a:ext cx="76200" cy="609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78"/>
          <p:cNvSpPr txBox="1"/>
          <p:nvPr/>
        </p:nvSpPr>
        <p:spPr>
          <a:xfrm>
            <a:off x="517525" y="2247900"/>
            <a:ext cx="7026275" cy="10477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78"/>
          <p:cNvSpPr txBox="1"/>
          <p:nvPr/>
        </p:nvSpPr>
        <p:spPr>
          <a:xfrm>
            <a:off x="504825" y="2276475"/>
            <a:ext cx="76200" cy="1447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78"/>
          <p:cNvSpPr txBox="1"/>
          <p:nvPr/>
        </p:nvSpPr>
        <p:spPr>
          <a:xfrm>
            <a:off x="533400" y="3652837"/>
            <a:ext cx="2286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78"/>
          <p:cNvSpPr txBox="1"/>
          <p:nvPr/>
        </p:nvSpPr>
        <p:spPr>
          <a:xfrm>
            <a:off x="1035050" y="3663950"/>
            <a:ext cx="4572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78"/>
          <p:cNvSpPr txBox="1"/>
          <p:nvPr/>
        </p:nvSpPr>
        <p:spPr>
          <a:xfrm>
            <a:off x="1600200" y="3098800"/>
            <a:ext cx="3810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78"/>
          <p:cNvSpPr txBox="1"/>
          <p:nvPr/>
        </p:nvSpPr>
        <p:spPr>
          <a:xfrm>
            <a:off x="1219200" y="2581275"/>
            <a:ext cx="7620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78"/>
          <p:cNvSpPr txBox="1"/>
          <p:nvPr/>
        </p:nvSpPr>
        <p:spPr>
          <a:xfrm>
            <a:off x="1143000" y="2581275"/>
            <a:ext cx="76200" cy="1143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78"/>
          <p:cNvSpPr txBox="1"/>
          <p:nvPr/>
        </p:nvSpPr>
        <p:spPr>
          <a:xfrm>
            <a:off x="4648200" y="2657475"/>
            <a:ext cx="76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78"/>
          <p:cNvSpPr txBox="1"/>
          <p:nvPr/>
        </p:nvSpPr>
        <p:spPr>
          <a:xfrm>
            <a:off x="7048500" y="2657475"/>
            <a:ext cx="1524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78"/>
          <p:cNvSpPr txBox="1"/>
          <p:nvPr/>
        </p:nvSpPr>
        <p:spPr>
          <a:xfrm>
            <a:off x="5041900" y="2466975"/>
            <a:ext cx="1981200" cy="76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78"/>
          <p:cNvSpPr txBox="1"/>
          <p:nvPr/>
        </p:nvSpPr>
        <p:spPr>
          <a:xfrm>
            <a:off x="6999287" y="2482850"/>
            <a:ext cx="76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78"/>
          <p:cNvSpPr txBox="1"/>
          <p:nvPr/>
        </p:nvSpPr>
        <p:spPr>
          <a:xfrm>
            <a:off x="4102100" y="2466975"/>
            <a:ext cx="304800" cy="7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7" name="Google Shape;150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66950"/>
            <a:ext cx="80772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79"/>
          <p:cNvSpPr txBox="1"/>
          <p:nvPr>
            <p:ph idx="1" type="body"/>
          </p:nvPr>
        </p:nvSpPr>
        <p:spPr>
          <a:xfrm>
            <a:off x="457200" y="1981200"/>
            <a:ext cx="76231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instruction and increment PC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two source registers from the register file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 operates on the two register operands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result to register</a:t>
            </a:r>
            <a:endParaRPr/>
          </a:p>
        </p:txBody>
      </p:sp>
      <p:sp>
        <p:nvSpPr>
          <p:cNvPr id="1513" name="Google Shape;1513;p7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R-Type Instruction Steps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 $t1, $t2, $t3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80"/>
          <p:cNvSpPr txBox="1"/>
          <p:nvPr>
            <p:ph type="title"/>
          </p:nvPr>
        </p:nvSpPr>
        <p:spPr>
          <a:xfrm>
            <a:off x="809625" y="617537"/>
            <a:ext cx="82581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R-type Instruction: Step 1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$t2, $t3 (active = bold)</a:t>
            </a:r>
            <a:endParaRPr/>
          </a:p>
        </p:txBody>
      </p:sp>
      <p:sp>
        <p:nvSpPr>
          <p:cNvPr id="1519" name="Google Shape;1519;p8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21" id="1520" name="Google Shape;1520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05000"/>
            <a:ext cx="8077200" cy="45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80"/>
          <p:cNvSpPr txBox="1"/>
          <p:nvPr/>
        </p:nvSpPr>
        <p:spPr>
          <a:xfrm>
            <a:off x="2239962" y="6369050"/>
            <a:ext cx="44211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Fetch instruction and increment PC count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81"/>
          <p:cNvSpPr txBox="1"/>
          <p:nvPr>
            <p:ph type="title"/>
          </p:nvPr>
        </p:nvSpPr>
        <p:spPr>
          <a:xfrm>
            <a:off x="809625" y="617537"/>
            <a:ext cx="8334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R-type Instruction: Step 2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$t2, $t3 (active = bold)</a:t>
            </a:r>
            <a:endParaRPr/>
          </a:p>
        </p:txBody>
      </p:sp>
      <p:sp>
        <p:nvSpPr>
          <p:cNvPr id="1527" name="Google Shape;1527;p8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22" id="1528" name="Google Shape;152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22512"/>
            <a:ext cx="7391400" cy="414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Google Shape;1529;p81"/>
          <p:cNvSpPr txBox="1"/>
          <p:nvPr/>
        </p:nvSpPr>
        <p:spPr>
          <a:xfrm>
            <a:off x="2133600" y="6445250"/>
            <a:ext cx="5038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 two source registers from the register file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82"/>
          <p:cNvSpPr txBox="1"/>
          <p:nvPr>
            <p:ph type="title"/>
          </p:nvPr>
        </p:nvSpPr>
        <p:spPr>
          <a:xfrm>
            <a:off x="885825" y="685800"/>
            <a:ext cx="8334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R-type Instruction: Step 3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$t2, $t3 (active = bold)</a:t>
            </a:r>
            <a:endParaRPr/>
          </a:p>
        </p:txBody>
      </p:sp>
      <p:sp>
        <p:nvSpPr>
          <p:cNvPr id="1535" name="Google Shape;1535;p8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23" id="1536" name="Google Shape;1536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1905000"/>
            <a:ext cx="7696200" cy="4313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Google Shape;1537;p82"/>
          <p:cNvSpPr txBox="1"/>
          <p:nvPr/>
        </p:nvSpPr>
        <p:spPr>
          <a:xfrm>
            <a:off x="2052637" y="6227762"/>
            <a:ext cx="45767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ALU operates on the two register operands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685800" y="304800"/>
            <a:ext cx="82677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Architecture (ISA) (cont.)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457200" y="1676400"/>
            <a:ext cx="8686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the Control Unit to execute an instruction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PC and associated control logic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Executing an instruction –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Activating the necessary sequence of operations specified by the instruction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Controlled by the control unit and performed,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datapath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control unit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external hardware such as memory or input/output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83"/>
          <p:cNvSpPr txBox="1"/>
          <p:nvPr>
            <p:ph type="title"/>
          </p:nvPr>
        </p:nvSpPr>
        <p:spPr>
          <a:xfrm>
            <a:off x="885825" y="617537"/>
            <a:ext cx="82581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R-type Instruction: Step 4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$t1, $t2, $t3 (active = bold)</a:t>
            </a:r>
            <a:endParaRPr/>
          </a:p>
        </p:txBody>
      </p:sp>
      <p:sp>
        <p:nvSpPr>
          <p:cNvPr id="1543" name="Google Shape;1543;p8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24" id="1544" name="Google Shape;1544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05000"/>
            <a:ext cx="7924800" cy="444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83"/>
          <p:cNvSpPr txBox="1"/>
          <p:nvPr/>
        </p:nvSpPr>
        <p:spPr>
          <a:xfrm>
            <a:off x="3033712" y="6380162"/>
            <a:ext cx="2528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result to register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84"/>
          <p:cNvSpPr txBox="1"/>
          <p:nvPr>
            <p:ph idx="1" type="body"/>
          </p:nvPr>
        </p:nvSpPr>
        <p:spPr>
          <a:xfrm>
            <a:off x="457200" y="1981200"/>
            <a:ext cx="76231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instruction and increment PC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base register from the register file: the base register ($t2) is given by bits 25-21 of the instruction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 computes sum of value read from the register file and the sign-extended lower 16 bits (offset) of the instruction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sum from the ALU is used as the address for the data memory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from the memory unit is written into the register file: the destination register ($t1) is given by bits 20-16 of the instruction</a:t>
            </a:r>
            <a:endParaRPr/>
          </a:p>
        </p:txBody>
      </p:sp>
      <p:sp>
        <p:nvSpPr>
          <p:cNvPr id="1551" name="Google Shape;1551;p8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Instruction Steps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$t1, offset($t2)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8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Instruction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$t1, offset($t2)</a:t>
            </a:r>
            <a:endParaRPr/>
          </a:p>
        </p:txBody>
      </p:sp>
      <p:sp>
        <p:nvSpPr>
          <p:cNvPr id="1557" name="Google Shape;1557;p8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25" id="1558" name="Google Shape;1558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2057400"/>
            <a:ext cx="8153400" cy="45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86"/>
          <p:cNvSpPr txBox="1"/>
          <p:nvPr>
            <p:ph idx="1" type="body"/>
          </p:nvPr>
        </p:nvSpPr>
        <p:spPr>
          <a:xfrm>
            <a:off x="457200" y="1981200"/>
            <a:ext cx="729932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instruction and increment PC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two register ($t1 and $t2) from the register file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 performs a subtract on the data values from the register file; the value of PC+4 is added to the sign-extended lower 16 bits (offset) of the instruction shifted left by two to give the branch target address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Zero result from the ALU is used to decide which adder result (from step 1 or 3) to store in the PC </a:t>
            </a:r>
            <a:endParaRPr/>
          </a:p>
        </p:txBody>
      </p:sp>
      <p:sp>
        <p:nvSpPr>
          <p:cNvPr id="1564" name="Google Shape;1564;p8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Instruction Steps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beq $t1, $t2, offset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8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Instruction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beq $t1, $t2, offset</a:t>
            </a:r>
            <a:endParaRPr/>
          </a:p>
        </p:txBody>
      </p:sp>
      <p:sp>
        <p:nvSpPr>
          <p:cNvPr id="1570" name="Google Shape;1570;p8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26" id="1571" name="Google Shape;1571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2036762"/>
            <a:ext cx="8343900" cy="467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ISA: Instruction Format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instruction consists of a bit vector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an instruction are subvectors representing specific functions and having specific binary codes defined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an instruction defines the subvectors and their function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ISA usually contains multiple formats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225425" y="312737"/>
            <a:ext cx="52101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762000" y="1676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only for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Arithmetic-logic instructions      :  add, sub, and, or, slt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Memory-reference instructions :  lw, sw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Control-flow instructions            :  beq, j</a:t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817562" y="685800"/>
            <a:ext cx="83264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 Instruction &amp; instuction Formats</a:t>
            </a:r>
            <a:endParaRPr/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43000" y="3581400"/>
            <a:ext cx="7216775" cy="2819400"/>
            <a:chOff x="816" y="1968"/>
            <a:chExt cx="3903" cy="1536"/>
          </a:xfrm>
        </p:grpSpPr>
        <p:sp>
          <p:nvSpPr>
            <p:cNvPr id="191" name="Google Shape;191;p22"/>
            <p:cNvSpPr txBox="1"/>
            <p:nvPr/>
          </p:nvSpPr>
          <p:spPr>
            <a:xfrm>
              <a:off x="816" y="2784"/>
              <a:ext cx="576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op</a:t>
              </a:r>
              <a:endParaRPr/>
            </a:p>
          </p:txBody>
        </p:sp>
        <p:sp>
          <p:nvSpPr>
            <p:cNvPr id="192" name="Google Shape;192;p22"/>
            <p:cNvSpPr txBox="1"/>
            <p:nvPr/>
          </p:nvSpPr>
          <p:spPr>
            <a:xfrm>
              <a:off x="1392" y="2784"/>
              <a:ext cx="480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rs</a:t>
              </a:r>
              <a:endParaRPr/>
            </a:p>
          </p:txBody>
        </p:sp>
        <p:sp>
          <p:nvSpPr>
            <p:cNvPr id="193" name="Google Shape;193;p22"/>
            <p:cNvSpPr txBox="1"/>
            <p:nvPr/>
          </p:nvSpPr>
          <p:spPr>
            <a:xfrm>
              <a:off x="1872" y="2784"/>
              <a:ext cx="480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rt</a:t>
              </a:r>
              <a:endParaRPr/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2352" y="2784"/>
              <a:ext cx="1536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offset</a:t>
              </a:r>
              <a:endParaRPr/>
            </a:p>
          </p:txBody>
        </p:sp>
        <p:cxnSp>
          <p:nvCxnSpPr>
            <p:cNvPr id="195" name="Google Shape;195;p22"/>
            <p:cNvCxnSpPr/>
            <p:nvPr/>
          </p:nvCxnSpPr>
          <p:spPr>
            <a:xfrm rot="10800000">
              <a:off x="816" y="2640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6" name="Google Shape;196;p22"/>
            <p:cNvCxnSpPr/>
            <p:nvPr/>
          </p:nvCxnSpPr>
          <p:spPr>
            <a:xfrm>
              <a:off x="864" y="2688"/>
              <a:ext cx="4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97" name="Google Shape;197;p22"/>
            <p:cNvCxnSpPr/>
            <p:nvPr/>
          </p:nvCxnSpPr>
          <p:spPr>
            <a:xfrm rot="10800000">
              <a:off x="1392" y="2640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8" name="Google Shape;198;p22"/>
            <p:cNvCxnSpPr/>
            <p:nvPr/>
          </p:nvCxnSpPr>
          <p:spPr>
            <a:xfrm rot="10800000">
              <a:off x="1872" y="2640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9" name="Google Shape;199;p22"/>
            <p:cNvCxnSpPr/>
            <p:nvPr/>
          </p:nvCxnSpPr>
          <p:spPr>
            <a:xfrm>
              <a:off x="144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00" name="Google Shape;200;p22"/>
            <p:cNvCxnSpPr/>
            <p:nvPr/>
          </p:nvCxnSpPr>
          <p:spPr>
            <a:xfrm rot="10800000">
              <a:off x="2352" y="2640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>
              <a:off x="192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02" name="Google Shape;202;p22"/>
            <p:cNvCxnSpPr/>
            <p:nvPr/>
          </p:nvCxnSpPr>
          <p:spPr>
            <a:xfrm>
              <a:off x="2448" y="2688"/>
              <a:ext cx="13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03" name="Google Shape;203;p22"/>
            <p:cNvCxnSpPr/>
            <p:nvPr/>
          </p:nvCxnSpPr>
          <p:spPr>
            <a:xfrm rot="10800000">
              <a:off x="3888" y="2640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4" name="Google Shape;204;p22"/>
            <p:cNvSpPr txBox="1"/>
            <p:nvPr/>
          </p:nvSpPr>
          <p:spPr>
            <a:xfrm>
              <a:off x="939" y="2496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bits</a:t>
              </a:r>
              <a:endParaRPr/>
            </a:p>
          </p:txBody>
        </p:sp>
        <p:sp>
          <p:nvSpPr>
            <p:cNvPr id="205" name="Google Shape;205;p22"/>
            <p:cNvSpPr txBox="1"/>
            <p:nvPr/>
          </p:nvSpPr>
          <p:spPr>
            <a:xfrm>
              <a:off x="1476" y="2496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06" name="Google Shape;206;p22"/>
            <p:cNvSpPr txBox="1"/>
            <p:nvPr/>
          </p:nvSpPr>
          <p:spPr>
            <a:xfrm>
              <a:off x="1930" y="2496"/>
              <a:ext cx="374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07" name="Google Shape;207;p22"/>
            <p:cNvSpPr txBox="1"/>
            <p:nvPr/>
          </p:nvSpPr>
          <p:spPr>
            <a:xfrm>
              <a:off x="2938" y="2496"/>
              <a:ext cx="370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 bits</a:t>
              </a:r>
              <a:endParaRPr/>
            </a:p>
          </p:txBody>
        </p:sp>
        <p:sp>
          <p:nvSpPr>
            <p:cNvPr id="208" name="Google Shape;208;p22"/>
            <p:cNvSpPr txBox="1"/>
            <p:nvPr/>
          </p:nvSpPr>
          <p:spPr>
            <a:xfrm>
              <a:off x="816" y="2256"/>
              <a:ext cx="576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op</a:t>
              </a:r>
              <a:endParaRPr/>
            </a:p>
          </p:txBody>
        </p:sp>
        <p:sp>
          <p:nvSpPr>
            <p:cNvPr id="209" name="Google Shape;209;p22"/>
            <p:cNvSpPr txBox="1"/>
            <p:nvPr/>
          </p:nvSpPr>
          <p:spPr>
            <a:xfrm>
              <a:off x="1392" y="2256"/>
              <a:ext cx="480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rs</a:t>
              </a:r>
              <a:endParaRPr/>
            </a:p>
          </p:txBody>
        </p:sp>
        <p:sp>
          <p:nvSpPr>
            <p:cNvPr id="210" name="Google Shape;210;p22"/>
            <p:cNvSpPr txBox="1"/>
            <p:nvPr/>
          </p:nvSpPr>
          <p:spPr>
            <a:xfrm>
              <a:off x="1872" y="2256"/>
              <a:ext cx="480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rt</a:t>
              </a:r>
              <a:endParaRPr/>
            </a:p>
          </p:txBody>
        </p:sp>
        <p:sp>
          <p:nvSpPr>
            <p:cNvPr id="211" name="Google Shape;211;p22"/>
            <p:cNvSpPr txBox="1"/>
            <p:nvPr/>
          </p:nvSpPr>
          <p:spPr>
            <a:xfrm>
              <a:off x="2352" y="2256"/>
              <a:ext cx="480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rd</a:t>
              </a:r>
              <a:endParaRPr/>
            </a:p>
          </p:txBody>
        </p:sp>
        <p:sp>
          <p:nvSpPr>
            <p:cNvPr id="212" name="Google Shape;212;p22"/>
            <p:cNvSpPr txBox="1"/>
            <p:nvPr/>
          </p:nvSpPr>
          <p:spPr>
            <a:xfrm>
              <a:off x="3312" y="2256"/>
              <a:ext cx="576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funct</a:t>
              </a:r>
              <a:endParaRPr/>
            </a:p>
          </p:txBody>
        </p:sp>
        <p:sp>
          <p:nvSpPr>
            <p:cNvPr id="213" name="Google Shape;213;p22"/>
            <p:cNvSpPr txBox="1"/>
            <p:nvPr/>
          </p:nvSpPr>
          <p:spPr>
            <a:xfrm>
              <a:off x="2832" y="2256"/>
              <a:ext cx="480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shamt</a:t>
              </a:r>
              <a:endParaRPr/>
            </a:p>
          </p:txBody>
        </p:sp>
        <p:cxnSp>
          <p:nvCxnSpPr>
            <p:cNvPr id="214" name="Google Shape;214;p22"/>
            <p:cNvCxnSpPr/>
            <p:nvPr/>
          </p:nvCxnSpPr>
          <p:spPr>
            <a:xfrm rot="10800000">
              <a:off x="816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5" name="Google Shape;215;p22"/>
            <p:cNvCxnSpPr/>
            <p:nvPr/>
          </p:nvCxnSpPr>
          <p:spPr>
            <a:xfrm>
              <a:off x="864" y="2160"/>
              <a:ext cx="4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16" name="Google Shape;216;p22"/>
            <p:cNvCxnSpPr/>
            <p:nvPr/>
          </p:nvCxnSpPr>
          <p:spPr>
            <a:xfrm rot="10800000">
              <a:off x="1392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1872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8" name="Google Shape;218;p22"/>
            <p:cNvCxnSpPr/>
            <p:nvPr/>
          </p:nvCxnSpPr>
          <p:spPr>
            <a:xfrm>
              <a:off x="1440" y="216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19" name="Google Shape;219;p22"/>
            <p:cNvCxnSpPr/>
            <p:nvPr/>
          </p:nvCxnSpPr>
          <p:spPr>
            <a:xfrm rot="10800000">
              <a:off x="2352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0" name="Google Shape;220;p22"/>
            <p:cNvCxnSpPr/>
            <p:nvPr/>
          </p:nvCxnSpPr>
          <p:spPr>
            <a:xfrm>
              <a:off x="1920" y="216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21" name="Google Shape;221;p22"/>
            <p:cNvCxnSpPr/>
            <p:nvPr/>
          </p:nvCxnSpPr>
          <p:spPr>
            <a:xfrm rot="10800000">
              <a:off x="2832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" name="Google Shape;222;p22"/>
            <p:cNvCxnSpPr/>
            <p:nvPr/>
          </p:nvCxnSpPr>
          <p:spPr>
            <a:xfrm>
              <a:off x="2400" y="216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23" name="Google Shape;223;p22"/>
            <p:cNvCxnSpPr/>
            <p:nvPr/>
          </p:nvCxnSpPr>
          <p:spPr>
            <a:xfrm rot="10800000">
              <a:off x="3312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4" name="Google Shape;224;p22"/>
            <p:cNvCxnSpPr/>
            <p:nvPr/>
          </p:nvCxnSpPr>
          <p:spPr>
            <a:xfrm>
              <a:off x="2880" y="216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25" name="Google Shape;225;p22"/>
            <p:cNvCxnSpPr/>
            <p:nvPr/>
          </p:nvCxnSpPr>
          <p:spPr>
            <a:xfrm rot="10800000">
              <a:off x="3888" y="2112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" name="Google Shape;226;p22"/>
            <p:cNvCxnSpPr/>
            <p:nvPr/>
          </p:nvCxnSpPr>
          <p:spPr>
            <a:xfrm>
              <a:off x="3360" y="2160"/>
              <a:ext cx="4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27" name="Google Shape;227;p22"/>
            <p:cNvSpPr txBox="1"/>
            <p:nvPr/>
          </p:nvSpPr>
          <p:spPr>
            <a:xfrm>
              <a:off x="939" y="1968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bits</a:t>
              </a:r>
              <a:endParaRPr/>
            </a:p>
          </p:txBody>
        </p:sp>
        <p:sp>
          <p:nvSpPr>
            <p:cNvPr id="228" name="Google Shape;228;p22"/>
            <p:cNvSpPr txBox="1"/>
            <p:nvPr/>
          </p:nvSpPr>
          <p:spPr>
            <a:xfrm>
              <a:off x="1476" y="1968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1956" y="1968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30" name="Google Shape;230;p22"/>
            <p:cNvSpPr txBox="1"/>
            <p:nvPr/>
          </p:nvSpPr>
          <p:spPr>
            <a:xfrm>
              <a:off x="2436" y="1968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31" name="Google Shape;231;p22"/>
            <p:cNvSpPr txBox="1"/>
            <p:nvPr/>
          </p:nvSpPr>
          <p:spPr>
            <a:xfrm>
              <a:off x="2917" y="1968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bits</a:t>
              </a:r>
              <a:endParaRPr/>
            </a:p>
          </p:txBody>
        </p:sp>
        <p:sp>
          <p:nvSpPr>
            <p:cNvPr id="232" name="Google Shape;232;p22"/>
            <p:cNvSpPr txBox="1"/>
            <p:nvPr/>
          </p:nvSpPr>
          <p:spPr>
            <a:xfrm>
              <a:off x="3312" y="1968"/>
              <a:ext cx="576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bits</a:t>
              </a:r>
              <a:endParaRPr/>
            </a:p>
          </p:txBody>
        </p:sp>
        <p:sp>
          <p:nvSpPr>
            <p:cNvPr id="233" name="Google Shape;233;p22"/>
            <p:cNvSpPr txBox="1"/>
            <p:nvPr/>
          </p:nvSpPr>
          <p:spPr>
            <a:xfrm>
              <a:off x="4070" y="2190"/>
              <a:ext cx="649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R-Format</a:t>
              </a:r>
              <a:endParaRPr/>
            </a:p>
          </p:txBody>
        </p:sp>
        <p:sp>
          <p:nvSpPr>
            <p:cNvPr id="234" name="Google Shape;234;p22"/>
            <p:cNvSpPr txBox="1"/>
            <p:nvPr/>
          </p:nvSpPr>
          <p:spPr>
            <a:xfrm>
              <a:off x="4080" y="2745"/>
              <a:ext cx="594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I-Format</a:t>
              </a:r>
              <a:endParaRPr/>
            </a:p>
          </p:txBody>
        </p:sp>
        <p:sp>
          <p:nvSpPr>
            <p:cNvPr id="235" name="Google Shape;235;p22"/>
            <p:cNvSpPr txBox="1"/>
            <p:nvPr/>
          </p:nvSpPr>
          <p:spPr>
            <a:xfrm>
              <a:off x="816" y="3312"/>
              <a:ext cx="576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op</a:t>
              </a:r>
              <a:endParaRPr/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1392" y="3312"/>
              <a:ext cx="2496" cy="192"/>
            </a:xfrm>
            <a:prstGeom prst="rect">
              <a:avLst/>
            </a:pr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Courier"/>
                <a:buNone/>
              </a:pPr>
              <a:r>
                <a:rPr b="1" i="0" lang="en-US" sz="1800" u="none">
                  <a:solidFill>
                    <a:srgbClr val="990000"/>
                  </a:solidFill>
                  <a:latin typeface="Courier"/>
                  <a:ea typeface="Courier"/>
                  <a:cs typeface="Courier"/>
                  <a:sym typeface="Courier"/>
                </a:rPr>
                <a:t>address</a:t>
              </a:r>
              <a:endParaRPr/>
            </a:p>
          </p:txBody>
        </p:sp>
        <p:cxnSp>
          <p:nvCxnSpPr>
            <p:cNvPr id="237" name="Google Shape;237;p22"/>
            <p:cNvCxnSpPr/>
            <p:nvPr/>
          </p:nvCxnSpPr>
          <p:spPr>
            <a:xfrm rot="10800000">
              <a:off x="816" y="3168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" name="Google Shape;238;p22"/>
            <p:cNvCxnSpPr/>
            <p:nvPr/>
          </p:nvCxnSpPr>
          <p:spPr>
            <a:xfrm>
              <a:off x="864" y="3216"/>
              <a:ext cx="48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39" name="Google Shape;239;p22"/>
            <p:cNvCxnSpPr/>
            <p:nvPr/>
          </p:nvCxnSpPr>
          <p:spPr>
            <a:xfrm rot="10800000">
              <a:off x="1392" y="3168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0" name="Google Shape;240;p22"/>
            <p:cNvCxnSpPr/>
            <p:nvPr/>
          </p:nvCxnSpPr>
          <p:spPr>
            <a:xfrm>
              <a:off x="1440" y="3216"/>
              <a:ext cx="23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41" name="Google Shape;241;p22"/>
            <p:cNvCxnSpPr/>
            <p:nvPr/>
          </p:nvCxnSpPr>
          <p:spPr>
            <a:xfrm rot="10800000">
              <a:off x="3888" y="3168"/>
              <a:ext cx="0" cy="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2" name="Google Shape;242;p22"/>
            <p:cNvSpPr txBox="1"/>
            <p:nvPr/>
          </p:nvSpPr>
          <p:spPr>
            <a:xfrm>
              <a:off x="939" y="3024"/>
              <a:ext cx="321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bits</a:t>
              </a:r>
              <a:endParaRPr/>
            </a:p>
          </p:txBody>
        </p:sp>
        <p:sp>
          <p:nvSpPr>
            <p:cNvPr id="243" name="Google Shape;243;p22"/>
            <p:cNvSpPr txBox="1"/>
            <p:nvPr/>
          </p:nvSpPr>
          <p:spPr>
            <a:xfrm>
              <a:off x="2432" y="3024"/>
              <a:ext cx="369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26 bits</a:t>
              </a:r>
              <a:endParaRPr/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4080" y="3225"/>
              <a:ext cx="628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J-Format</a:t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