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257" r:id="rId5"/>
    <p:sldId id="256" r:id="rId6"/>
    <p:sldId id="288" r:id="rId7"/>
    <p:sldId id="327" r:id="rId8"/>
    <p:sldId id="313" r:id="rId9"/>
    <p:sldId id="307" r:id="rId10"/>
    <p:sldId id="310" r:id="rId11"/>
    <p:sldId id="322" r:id="rId12"/>
    <p:sldId id="323" r:id="rId13"/>
    <p:sldId id="308" r:id="rId14"/>
    <p:sldId id="309" r:id="rId15"/>
    <p:sldId id="314" r:id="rId16"/>
    <p:sldId id="328" r:id="rId17"/>
    <p:sldId id="302" r:id="rId18"/>
    <p:sldId id="305" r:id="rId19"/>
    <p:sldId id="324" r:id="rId20"/>
    <p:sldId id="312" r:id="rId21"/>
    <p:sldId id="316" r:id="rId22"/>
    <p:sldId id="317" r:id="rId23"/>
    <p:sldId id="280" r:id="rId24"/>
    <p:sldId id="318" r:id="rId25"/>
    <p:sldId id="319" r:id="rId26"/>
    <p:sldId id="320" r:id="rId27"/>
    <p:sldId id="321" r:id="rId28"/>
    <p:sldId id="325" r:id="rId29"/>
    <p:sldId id="326" r:id="rId30"/>
    <p:sldId id="26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9DF20-98E4-4A81-B058-ED016ED692FA}" v="2" dt="2020-10-31T17:54:34.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DHI DHRUV KIRANKUMAR DHRUV" userId="S::u19cs015@svnitsuratg.onmicrosoft.com::e2b2ea0e-5213-4548-ae89-09a111a9fa8c" providerId="AD" clId="Web-{D1E9DF20-98E4-4A81-B058-ED016ED692FA}"/>
    <pc:docChg chg="modSld">
      <pc:chgData name="GANDHI DHRUV KIRANKUMAR DHRUV" userId="S::u19cs015@svnitsuratg.onmicrosoft.com::e2b2ea0e-5213-4548-ae89-09a111a9fa8c" providerId="AD" clId="Web-{D1E9DF20-98E4-4A81-B058-ED016ED692FA}" dt="2020-10-31T17:54:34.568" v="1" actId="1076"/>
      <pc:docMkLst>
        <pc:docMk/>
      </pc:docMkLst>
      <pc:sldChg chg="modSp">
        <pc:chgData name="GANDHI DHRUV KIRANKUMAR DHRUV" userId="S::u19cs015@svnitsuratg.onmicrosoft.com::e2b2ea0e-5213-4548-ae89-09a111a9fa8c" providerId="AD" clId="Web-{D1E9DF20-98E4-4A81-B058-ED016ED692FA}" dt="2020-10-31T17:54:34.568" v="1" actId="1076"/>
        <pc:sldMkLst>
          <pc:docMk/>
          <pc:sldMk cId="1814032108" sldId="318"/>
        </pc:sldMkLst>
        <pc:picChg chg="mod">
          <ac:chgData name="GANDHI DHRUV KIRANKUMAR DHRUV" userId="S::u19cs015@svnitsuratg.onmicrosoft.com::e2b2ea0e-5213-4548-ae89-09a111a9fa8c" providerId="AD" clId="Web-{D1E9DF20-98E4-4A81-B058-ED016ED692FA}" dt="2020-10-31T17:54:34.568" v="1" actId="1076"/>
          <ac:picMkLst>
            <pc:docMk/>
            <pc:sldMk cId="1814032108" sldId="318"/>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12D4D-0AFC-4D1E-87DD-2D2C930D310A}" type="datetimeFigureOut">
              <a:rPr lang="en-IN" smtClean="0"/>
              <a:t>31-10-2020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E0E64-93E2-444B-9985-7F6CE7BFC51A}" type="slidenum">
              <a:rPr lang="en-IN" smtClean="0"/>
              <a:t>‹#›</a:t>
            </a:fld>
            <a:endParaRPr lang="en-IN"/>
          </a:p>
        </p:txBody>
      </p:sp>
    </p:spTree>
    <p:extLst>
      <p:ext uri="{BB962C8B-B14F-4D97-AF65-F5344CB8AC3E}">
        <p14:creationId xmlns:p14="http://schemas.microsoft.com/office/powerpoint/2010/main" val="140746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83E0E64-93E2-444B-9985-7F6CE7BFC51A}" type="slidenum">
              <a:rPr lang="en-IN" smtClean="0"/>
              <a:t>1</a:t>
            </a:fld>
            <a:endParaRPr lang="en-IN"/>
          </a:p>
        </p:txBody>
      </p:sp>
    </p:spTree>
    <p:extLst>
      <p:ext uri="{BB962C8B-B14F-4D97-AF65-F5344CB8AC3E}">
        <p14:creationId xmlns:p14="http://schemas.microsoft.com/office/powerpoint/2010/main" val="205339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FCAC16-5B3B-472D-A10B-0745958B46C8}" type="datetime1">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07245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97E1A-25E8-4E44-AF81-B7CCDB9119A8}" type="datetime1">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69456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DEA-F996-4ACB-B24F-0A7787928E15}" type="datetime1">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85264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D465B-55C2-47D4-83AB-20D11827B8D0}" type="datetime1">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11586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3B557-5A27-4781-AB9E-87935D7EFAAB}" type="datetime1">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97331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69455A-6BEC-481D-B74E-813E5D922DFC}" type="datetime1">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170511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DB00-A69A-40DB-BE52-DB58CC40FE6B}" type="datetime1">
              <a:rPr lang="en-IN" smtClean="0"/>
              <a:t>31-10-2020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99420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CB24D-A97B-4FF6-A04F-2730E73A10F0}" type="datetime1">
              <a:rPr lang="en-IN" smtClean="0"/>
              <a:t>31-10-2020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103082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41CA4-96C3-475E-AC12-3056F606B379}" type="datetime1">
              <a:rPr lang="en-IN" smtClean="0"/>
              <a:t>31-10-2020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19276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005CE5-7F32-4E01-9588-2F03E55832D5}" type="datetime1">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186658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B3157-10D7-4A8A-858C-2EE91CB76420}" type="datetime1">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9F2EC-B621-40F7-98F5-56DB46DBACC7}" type="slidenum">
              <a:rPr lang="en-IN" smtClean="0"/>
              <a:t>‹#›</a:t>
            </a:fld>
            <a:endParaRPr lang="en-IN"/>
          </a:p>
        </p:txBody>
      </p:sp>
    </p:spTree>
    <p:extLst>
      <p:ext uri="{BB962C8B-B14F-4D97-AF65-F5344CB8AC3E}">
        <p14:creationId xmlns:p14="http://schemas.microsoft.com/office/powerpoint/2010/main" val="362419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EA6F1-F6E5-41D8-817D-B13624D93F41}" type="datetime1">
              <a:rPr lang="en-IN" smtClean="0"/>
              <a:t>31-10-2020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9F2EC-B621-40F7-98F5-56DB46DBACC7}" type="slidenum">
              <a:rPr lang="en-IN" smtClean="0"/>
              <a:t>‹#›</a:t>
            </a:fld>
            <a:endParaRPr lang="en-IN"/>
          </a:p>
        </p:txBody>
      </p:sp>
    </p:spTree>
    <p:extLst>
      <p:ext uri="{BB962C8B-B14F-4D97-AF65-F5344CB8AC3E}">
        <p14:creationId xmlns:p14="http://schemas.microsoft.com/office/powerpoint/2010/main" val="3402996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9"/>
          <p:cNvPicPr>
            <a:picLocks noChangeAspect="1" noChangeArrowheads="1"/>
          </p:cNvPicPr>
          <p:nvPr/>
        </p:nvPicPr>
        <p:blipFill>
          <a:blip r:embed="rId3"/>
          <a:srcRect/>
          <a:stretch>
            <a:fillRect/>
          </a:stretch>
        </p:blipFill>
        <p:spPr bwMode="auto">
          <a:xfrm>
            <a:off x="3794032" y="1367457"/>
            <a:ext cx="1521619" cy="1261884"/>
          </a:xfrm>
          <a:prstGeom prst="rect">
            <a:avLst/>
          </a:prstGeom>
          <a:noFill/>
        </p:spPr>
      </p:pic>
      <p:pic>
        <p:nvPicPr>
          <p:cNvPr id="7" name="Picture 33" descr="svnit_title"/>
          <p:cNvPicPr>
            <a:picLocks noChangeAspect="1" noChangeArrowheads="1"/>
          </p:cNvPicPr>
          <p:nvPr/>
        </p:nvPicPr>
        <p:blipFill>
          <a:blip r:embed="rId4"/>
          <a:srcRect/>
          <a:stretch>
            <a:fillRect/>
          </a:stretch>
        </p:blipFill>
        <p:spPr bwMode="auto">
          <a:xfrm>
            <a:off x="221457" y="33770"/>
            <a:ext cx="8515350" cy="1211858"/>
          </a:xfrm>
          <a:prstGeom prst="rect">
            <a:avLst/>
          </a:prstGeom>
          <a:noFill/>
        </p:spPr>
      </p:pic>
      <p:sp>
        <p:nvSpPr>
          <p:cNvPr id="8" name="Rectangle 5"/>
          <p:cNvSpPr>
            <a:spLocks noChangeArrowheads="1"/>
          </p:cNvSpPr>
          <p:nvPr/>
        </p:nvSpPr>
        <p:spPr bwMode="auto">
          <a:xfrm>
            <a:off x="685803" y="6151602"/>
            <a:ext cx="7738079"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1600" b="1" dirty="0">
                <a:solidFill>
                  <a:srgbClr val="002060"/>
                </a:solidFill>
                <a:latin typeface="Century" pitchFamily="18" charset="0"/>
                <a:ea typeface="Calibri" pitchFamily="34" charset="0"/>
                <a:cs typeface="Times New Roman" pitchFamily="18" charset="0"/>
              </a:rPr>
              <a:t>Department of Electronics Engineering</a:t>
            </a:r>
            <a:endParaRPr lang="en-US" sz="800" dirty="0">
              <a:solidFill>
                <a:srgbClr val="002060"/>
              </a:solidFill>
              <a:latin typeface="Arial" pitchFamily="34" charset="0"/>
              <a:cs typeface="Arial" pitchFamily="34" charset="0"/>
            </a:endParaRPr>
          </a:p>
          <a:p>
            <a:pPr algn="ctr" eaLnBrk="0" fontAlgn="base" hangingPunct="0">
              <a:spcBef>
                <a:spcPct val="0"/>
              </a:spcBef>
              <a:spcAft>
                <a:spcPct val="0"/>
              </a:spcAft>
            </a:pPr>
            <a:r>
              <a:rPr lang="en-US" sz="1400" b="1" dirty="0" err="1">
                <a:solidFill>
                  <a:srgbClr val="002060"/>
                </a:solidFill>
                <a:latin typeface="Century" pitchFamily="18" charset="0"/>
                <a:ea typeface="Calibri" pitchFamily="34" charset="0"/>
                <a:cs typeface="Times New Roman" pitchFamily="18" charset="0"/>
              </a:rPr>
              <a:t>Sardar</a:t>
            </a:r>
            <a:r>
              <a:rPr lang="en-US" sz="1400" b="1" dirty="0">
                <a:solidFill>
                  <a:srgbClr val="002060"/>
                </a:solidFill>
                <a:latin typeface="Century" pitchFamily="18" charset="0"/>
                <a:ea typeface="Calibri" pitchFamily="34" charset="0"/>
                <a:cs typeface="Times New Roman" pitchFamily="18" charset="0"/>
              </a:rPr>
              <a:t> </a:t>
            </a:r>
            <a:r>
              <a:rPr lang="en-US" sz="1400" b="1" dirty="0" err="1">
                <a:solidFill>
                  <a:srgbClr val="002060"/>
                </a:solidFill>
                <a:latin typeface="Century" pitchFamily="18" charset="0"/>
                <a:ea typeface="Calibri" pitchFamily="34" charset="0"/>
                <a:cs typeface="Times New Roman" pitchFamily="18" charset="0"/>
              </a:rPr>
              <a:t>Vallabhbhai</a:t>
            </a:r>
            <a:r>
              <a:rPr lang="en-US" sz="1400" b="1" dirty="0">
                <a:solidFill>
                  <a:srgbClr val="002060"/>
                </a:solidFill>
                <a:latin typeface="Century" pitchFamily="18" charset="0"/>
                <a:ea typeface="Calibri" pitchFamily="34" charset="0"/>
                <a:cs typeface="Times New Roman" pitchFamily="18" charset="0"/>
              </a:rPr>
              <a:t> National Institute of Technology, </a:t>
            </a:r>
            <a:r>
              <a:rPr lang="en-US" sz="1400" b="1" dirty="0" err="1">
                <a:solidFill>
                  <a:srgbClr val="002060"/>
                </a:solidFill>
                <a:latin typeface="Century" pitchFamily="18" charset="0"/>
                <a:ea typeface="Calibri" pitchFamily="34" charset="0"/>
                <a:cs typeface="Times New Roman" pitchFamily="18" charset="0"/>
              </a:rPr>
              <a:t>Ichchhanath</a:t>
            </a:r>
            <a:r>
              <a:rPr lang="en-US" sz="1400" b="1" dirty="0">
                <a:solidFill>
                  <a:srgbClr val="002060"/>
                </a:solidFill>
                <a:latin typeface="Century" pitchFamily="18" charset="0"/>
                <a:ea typeface="Calibri" pitchFamily="34" charset="0"/>
                <a:cs typeface="Times New Roman" pitchFamily="18" charset="0"/>
              </a:rPr>
              <a:t>, Surat-395 007, Gujarat</a:t>
            </a:r>
            <a:endParaRPr lang="en-US" dirty="0">
              <a:solidFill>
                <a:srgbClr val="002060"/>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0889F2EC-B621-40F7-98F5-56DB46DBACC7}" type="slidenum">
              <a:rPr lang="en-IN" smtClean="0"/>
              <a:t>1</a:t>
            </a:fld>
            <a:endParaRPr lang="en-IN"/>
          </a:p>
        </p:txBody>
      </p:sp>
      <p:sp>
        <p:nvSpPr>
          <p:cNvPr id="3" name="TextBox 2"/>
          <p:cNvSpPr txBox="1"/>
          <p:nvPr/>
        </p:nvSpPr>
        <p:spPr>
          <a:xfrm>
            <a:off x="3794032" y="2610340"/>
            <a:ext cx="189596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Year 2020-21</a:t>
            </a:r>
            <a:endParaRPr lang="en-IN" b="1" dirty="0">
              <a:latin typeface="Times New Roman" panose="02020603050405020304" pitchFamily="18" charset="0"/>
              <a:cs typeface="Times New Roman" panose="02020603050405020304" pitchFamily="18" charset="0"/>
            </a:endParaRPr>
          </a:p>
        </p:txBody>
      </p:sp>
      <p:sp>
        <p:nvSpPr>
          <p:cNvPr id="10" name="Rectangle 9"/>
          <p:cNvSpPr/>
          <p:nvPr/>
        </p:nvSpPr>
        <p:spPr>
          <a:xfrm>
            <a:off x="2268841" y="4058721"/>
            <a:ext cx="4572000" cy="1969770"/>
          </a:xfrm>
          <a:prstGeom prst="rect">
            <a:avLst/>
          </a:prstGeom>
        </p:spPr>
        <p:txBody>
          <a:bodyPr>
            <a:spAutoFit/>
          </a:bodyPr>
          <a:lstStyle/>
          <a:p>
            <a:pPr algn="ctr"/>
            <a:r>
              <a:rPr lang="en-IN" sz="2600" dirty="0">
                <a:latin typeface="Times New Roman" panose="02020603050405020304" pitchFamily="18" charset="0"/>
                <a:cs typeface="Times New Roman" panose="02020603050405020304" pitchFamily="18" charset="0"/>
              </a:rPr>
              <a:t>By</a:t>
            </a:r>
          </a:p>
          <a:p>
            <a:pPr algn="ctr"/>
            <a:r>
              <a:rPr lang="en-IN" sz="2600" b="1" dirty="0" err="1">
                <a:latin typeface="Times New Roman" panose="02020603050405020304" pitchFamily="18" charset="0"/>
                <a:cs typeface="Times New Roman" panose="02020603050405020304" pitchFamily="18" charset="0"/>
              </a:rPr>
              <a:t>Prof.</a:t>
            </a:r>
            <a:r>
              <a:rPr lang="en-IN" sz="2600" b="1" dirty="0">
                <a:latin typeface="Times New Roman" panose="02020603050405020304" pitchFamily="18" charset="0"/>
                <a:cs typeface="Times New Roman" panose="02020603050405020304" pitchFamily="18" charset="0"/>
              </a:rPr>
              <a:t> </a:t>
            </a:r>
            <a:r>
              <a:rPr lang="en-IN" sz="2600" b="1" dirty="0" err="1">
                <a:latin typeface="Times New Roman" panose="02020603050405020304" pitchFamily="18" charset="0"/>
                <a:cs typeface="Times New Roman" panose="02020603050405020304" pitchFamily="18" charset="0"/>
              </a:rPr>
              <a:t>Naresh</a:t>
            </a:r>
            <a:r>
              <a:rPr lang="en-IN" sz="2600" b="1" dirty="0">
                <a:latin typeface="Times New Roman" panose="02020603050405020304" pitchFamily="18" charset="0"/>
                <a:cs typeface="Times New Roman" panose="02020603050405020304" pitchFamily="18" charset="0"/>
              </a:rPr>
              <a:t> B. </a:t>
            </a:r>
            <a:r>
              <a:rPr lang="en-IN" sz="2600" b="1" dirty="0" err="1">
                <a:latin typeface="Times New Roman" panose="02020603050405020304" pitchFamily="18" charset="0"/>
                <a:cs typeface="Times New Roman" panose="02020603050405020304" pitchFamily="18" charset="0"/>
              </a:rPr>
              <a:t>Kanirkar</a:t>
            </a:r>
            <a:endParaRPr lang="en-IN" sz="2600" b="1" dirty="0">
              <a:latin typeface="Times New Roman" panose="02020603050405020304" pitchFamily="18" charset="0"/>
              <a:cs typeface="Times New Roman" panose="02020603050405020304" pitchFamily="18" charset="0"/>
            </a:endParaRPr>
          </a:p>
          <a:p>
            <a:pPr algn="ctr"/>
            <a:r>
              <a:rPr lang="en-IN" sz="2600" b="1" dirty="0" err="1">
                <a:latin typeface="Times New Roman" panose="02020603050405020304" pitchFamily="18" charset="0"/>
                <a:cs typeface="Times New Roman" panose="02020603050405020304" pitchFamily="18" charset="0"/>
              </a:rPr>
              <a:t>Prof.</a:t>
            </a:r>
            <a:r>
              <a:rPr lang="en-IN" sz="2600" b="1" dirty="0">
                <a:latin typeface="Times New Roman" panose="02020603050405020304" pitchFamily="18" charset="0"/>
                <a:cs typeface="Times New Roman" panose="02020603050405020304" pitchFamily="18" charset="0"/>
              </a:rPr>
              <a:t> </a:t>
            </a:r>
            <a:r>
              <a:rPr lang="en-IN" sz="2600" b="1" dirty="0" err="1">
                <a:latin typeface="Times New Roman" panose="02020603050405020304" pitchFamily="18" charset="0"/>
                <a:cs typeface="Times New Roman" panose="02020603050405020304" pitchFamily="18" charset="0"/>
              </a:rPr>
              <a:t>Mehul</a:t>
            </a:r>
            <a:r>
              <a:rPr lang="en-IN" sz="2600" b="1" dirty="0">
                <a:latin typeface="Times New Roman" panose="02020603050405020304" pitchFamily="18" charset="0"/>
                <a:cs typeface="Times New Roman" panose="02020603050405020304" pitchFamily="18" charset="0"/>
              </a:rPr>
              <a:t> C. Patel</a:t>
            </a:r>
            <a:br>
              <a:rPr lang="en-IN" sz="26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Assisted by</a:t>
            </a:r>
          </a:p>
          <a:p>
            <a:pPr algn="ctr"/>
            <a:r>
              <a:rPr lang="en-US" sz="2200" dirty="0">
                <a:latin typeface="Times New Roman" panose="02020603050405020304" pitchFamily="18" charset="0"/>
                <a:cs typeface="Times New Roman" panose="02020603050405020304" pitchFamily="18" charset="0"/>
              </a:rPr>
              <a:t>Arpan Shah</a:t>
            </a:r>
            <a:endParaRPr lang="en-IN" sz="2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117036" y="2979672"/>
            <a:ext cx="4875610" cy="1107996"/>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Digital Communication</a:t>
            </a:r>
          </a:p>
          <a:p>
            <a:pPr algn="ctr"/>
            <a:r>
              <a:rPr lang="en-US" sz="2200" dirty="0">
                <a:latin typeface="Times New Roman" panose="02020603050405020304" pitchFamily="18" charset="0"/>
                <a:cs typeface="Times New Roman" panose="02020603050405020304" pitchFamily="18" charset="0"/>
              </a:rPr>
              <a:t>E-Laboratory and practicals</a:t>
            </a:r>
            <a:endParaRPr lang="en-IN" sz="2200" dirty="0">
              <a:latin typeface="Times New Roman" panose="02020603050405020304" pitchFamily="18" charset="0"/>
              <a:cs typeface="Times New Roman" panose="02020603050405020304" pitchFamily="18" charset="0"/>
            </a:endParaRPr>
          </a:p>
          <a:p>
            <a:pPr algn="ctr"/>
            <a:r>
              <a:rPr lang="en-US" sz="2200" dirty="0" err="1">
                <a:latin typeface="Times New Roman" panose="02020603050405020304" pitchFamily="18" charset="0"/>
                <a:cs typeface="Times New Roman" panose="02020603050405020304" pitchFamily="18" charset="0"/>
              </a:rPr>
              <a:t>B.Tech</a:t>
            </a:r>
            <a:r>
              <a:rPr lang="en-US" sz="2200" dirty="0">
                <a:latin typeface="Times New Roman" panose="02020603050405020304" pitchFamily="18" charset="0"/>
                <a:cs typeface="Times New Roman" panose="02020603050405020304" pitchFamily="18" charset="0"/>
              </a:rPr>
              <a:t>. II (CSE), semester –III</a:t>
            </a:r>
          </a:p>
        </p:txBody>
      </p:sp>
    </p:spTree>
    <p:extLst>
      <p:ext uri="{BB962C8B-B14F-4D97-AF65-F5344CB8AC3E}">
        <p14:creationId xmlns:p14="http://schemas.microsoft.com/office/powerpoint/2010/main" val="1756113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10</a:t>
            </a:fld>
            <a:endParaRPr lang="en-IN"/>
          </a:p>
        </p:txBody>
      </p:sp>
      <p:sp>
        <p:nvSpPr>
          <p:cNvPr id="5" name="Rectangle 4"/>
          <p:cNvSpPr/>
          <p:nvPr/>
        </p:nvSpPr>
        <p:spPr>
          <a:xfrm>
            <a:off x="142391" y="385485"/>
            <a:ext cx="2201244" cy="523220"/>
          </a:xfrm>
          <a:prstGeom prst="rect">
            <a:avLst/>
          </a:prstGeom>
        </p:spPr>
        <p:txBody>
          <a:bodyPr wrap="none">
            <a:spAutoFit/>
          </a:bodyPr>
          <a:lstStyle/>
          <a:p>
            <a:pPr algn="just" fontAlgn="base"/>
            <a:r>
              <a:rPr lang="en-IN" sz="2800" b="1" dirty="0">
                <a:solidFill>
                  <a:srgbClr val="FF0000"/>
                </a:solidFill>
                <a:latin typeface="Times New Roman" panose="02020603050405020304" pitchFamily="18" charset="0"/>
                <a:cs typeface="Times New Roman" panose="02020603050405020304" pitchFamily="18" charset="0"/>
              </a:rPr>
              <a:t>Quantization</a:t>
            </a:r>
            <a:endParaRPr lang="en-IN" sz="2800" b="1" i="0" dirty="0">
              <a:solidFill>
                <a:srgbClr val="FF0000"/>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0" y="1091268"/>
            <a:ext cx="8929688" cy="3231654"/>
          </a:xfrm>
          <a:prstGeom prst="rect">
            <a:avLst/>
          </a:prstGeom>
        </p:spPr>
        <p:txBody>
          <a:bodyPr wrap="square">
            <a:spAutoFit/>
          </a:bodyPr>
          <a:lstStyle/>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Quantization is done by dividing the range of possible values of the analog samples into some different levels and assigning the center value of each level to any sample in the quantization interval. </a:t>
            </a:r>
          </a:p>
          <a:p>
            <a:pPr marL="342900" indent="-342900" algn="just" fontAlgn="base">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Quantization approximates the analog sample values with the nearest quantization values. </a:t>
            </a:r>
          </a:p>
          <a:p>
            <a:pPr marL="342900" indent="-342900" algn="just" fontAlgn="base">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br>
              <a:rPr lang="en-US" dirty="0"/>
            </a:br>
            <a:endParaRPr lang="en-IN" dirty="0"/>
          </a:p>
        </p:txBody>
      </p:sp>
      <p:pic>
        <p:nvPicPr>
          <p:cNvPr id="3" name="Picture 2"/>
          <p:cNvPicPr>
            <a:picLocks noChangeAspect="1"/>
          </p:cNvPicPr>
          <p:nvPr/>
        </p:nvPicPr>
        <p:blipFill>
          <a:blip r:embed="rId2"/>
          <a:stretch>
            <a:fillRect/>
          </a:stretch>
        </p:blipFill>
        <p:spPr>
          <a:xfrm>
            <a:off x="1" y="3783970"/>
            <a:ext cx="9144000" cy="3074029"/>
          </a:xfrm>
          <a:prstGeom prst="rect">
            <a:avLst/>
          </a:prstGeom>
        </p:spPr>
      </p:pic>
    </p:spTree>
    <p:extLst>
      <p:ext uri="{BB962C8B-B14F-4D97-AF65-F5344CB8AC3E}">
        <p14:creationId xmlns:p14="http://schemas.microsoft.com/office/powerpoint/2010/main" val="1234712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11</a:t>
            </a:fld>
            <a:endParaRPr lang="en-IN"/>
          </a:p>
        </p:txBody>
      </p:sp>
      <p:pic>
        <p:nvPicPr>
          <p:cNvPr id="5" name="Picture 4"/>
          <p:cNvPicPr>
            <a:picLocks noChangeAspect="1"/>
          </p:cNvPicPr>
          <p:nvPr/>
        </p:nvPicPr>
        <p:blipFill>
          <a:blip r:embed="rId2"/>
          <a:stretch>
            <a:fillRect/>
          </a:stretch>
        </p:blipFill>
        <p:spPr>
          <a:xfrm>
            <a:off x="600075" y="1028700"/>
            <a:ext cx="7915275" cy="5000625"/>
          </a:xfrm>
          <a:prstGeom prst="rect">
            <a:avLst/>
          </a:prstGeom>
        </p:spPr>
      </p:pic>
      <p:sp>
        <p:nvSpPr>
          <p:cNvPr id="6" name="Rectangle 5"/>
          <p:cNvSpPr/>
          <p:nvPr/>
        </p:nvSpPr>
        <p:spPr>
          <a:xfrm>
            <a:off x="442911" y="329684"/>
            <a:ext cx="4515980" cy="523220"/>
          </a:xfrm>
          <a:prstGeom prst="rect">
            <a:avLst/>
          </a:prstGeom>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Uniformly Quantized Signal</a:t>
            </a:r>
          </a:p>
        </p:txBody>
      </p:sp>
    </p:spTree>
    <p:extLst>
      <p:ext uri="{BB962C8B-B14F-4D97-AF65-F5344CB8AC3E}">
        <p14:creationId xmlns:p14="http://schemas.microsoft.com/office/powerpoint/2010/main" val="409749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98" y="408949"/>
            <a:ext cx="7886700" cy="4351338"/>
          </a:xfrm>
        </p:spPr>
        <p:txBody>
          <a:bodyPr/>
          <a:lstStyle/>
          <a:p>
            <a:pPr algn="just"/>
            <a:r>
              <a:rPr lang="en-IN" dirty="0">
                <a:latin typeface="Times New Roman" panose="02020603050405020304" pitchFamily="18" charset="0"/>
                <a:cs typeface="Times New Roman" panose="02020603050405020304" pitchFamily="18" charset="0"/>
              </a:rPr>
              <a:t>Pulse Code Modulation (PCM) is a method of converting an analog signal into a digital signal (A/D conversion). </a:t>
            </a:r>
          </a:p>
        </p:txBody>
      </p:sp>
      <p:pic>
        <p:nvPicPr>
          <p:cNvPr id="4" name="Picture 3"/>
          <p:cNvPicPr>
            <a:picLocks noChangeAspect="1"/>
          </p:cNvPicPr>
          <p:nvPr/>
        </p:nvPicPr>
        <p:blipFill>
          <a:blip r:embed="rId2"/>
          <a:stretch>
            <a:fillRect/>
          </a:stretch>
        </p:blipFill>
        <p:spPr>
          <a:xfrm>
            <a:off x="666213" y="1713522"/>
            <a:ext cx="8186716" cy="1597730"/>
          </a:xfrm>
          <a:prstGeom prst="rect">
            <a:avLst/>
          </a:prstGeom>
        </p:spPr>
      </p:pic>
      <p:pic>
        <p:nvPicPr>
          <p:cNvPr id="5" name="Picture 4"/>
          <p:cNvPicPr>
            <a:picLocks noChangeAspect="1"/>
          </p:cNvPicPr>
          <p:nvPr/>
        </p:nvPicPr>
        <p:blipFill>
          <a:blip r:embed="rId3"/>
          <a:stretch>
            <a:fillRect/>
          </a:stretch>
        </p:blipFill>
        <p:spPr>
          <a:xfrm>
            <a:off x="538498" y="3311252"/>
            <a:ext cx="8312448" cy="3546748"/>
          </a:xfrm>
          <a:prstGeom prst="rect">
            <a:avLst/>
          </a:prstGeom>
        </p:spPr>
      </p:pic>
    </p:spTree>
    <p:extLst>
      <p:ext uri="{BB962C8B-B14F-4D97-AF65-F5344CB8AC3E}">
        <p14:creationId xmlns:p14="http://schemas.microsoft.com/office/powerpoint/2010/main" val="182843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13</a:t>
            </a:fld>
            <a:endParaRPr lang="en-IN"/>
          </a:p>
        </p:txBody>
      </p:sp>
      <p:pic>
        <p:nvPicPr>
          <p:cNvPr id="6" name="Picture 5"/>
          <p:cNvPicPr>
            <a:picLocks noChangeAspect="1"/>
          </p:cNvPicPr>
          <p:nvPr/>
        </p:nvPicPr>
        <p:blipFill>
          <a:blip r:embed="rId2"/>
          <a:stretch>
            <a:fillRect/>
          </a:stretch>
        </p:blipFill>
        <p:spPr>
          <a:xfrm>
            <a:off x="0" y="337688"/>
            <a:ext cx="9144000" cy="6018663"/>
          </a:xfrm>
          <a:prstGeom prst="rect">
            <a:avLst/>
          </a:prstGeom>
        </p:spPr>
      </p:pic>
    </p:spTree>
    <p:extLst>
      <p:ext uri="{BB962C8B-B14F-4D97-AF65-F5344CB8AC3E}">
        <p14:creationId xmlns:p14="http://schemas.microsoft.com/office/powerpoint/2010/main" val="253614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14</a:t>
            </a:fld>
            <a:endParaRPr lang="en-IN"/>
          </a:p>
        </p:txBody>
      </p:sp>
      <p:pic>
        <p:nvPicPr>
          <p:cNvPr id="5" name="Picture 4"/>
          <p:cNvPicPr>
            <a:picLocks noChangeAspect="1"/>
          </p:cNvPicPr>
          <p:nvPr/>
        </p:nvPicPr>
        <p:blipFill>
          <a:blip r:embed="rId2"/>
          <a:stretch>
            <a:fillRect/>
          </a:stretch>
        </p:blipFill>
        <p:spPr>
          <a:xfrm>
            <a:off x="800100" y="619124"/>
            <a:ext cx="7372350" cy="3024189"/>
          </a:xfrm>
          <a:prstGeom prst="rect">
            <a:avLst/>
          </a:prstGeom>
        </p:spPr>
      </p:pic>
      <p:sp>
        <p:nvSpPr>
          <p:cNvPr id="6" name="Rectangle 5"/>
          <p:cNvSpPr/>
          <p:nvPr/>
        </p:nvSpPr>
        <p:spPr>
          <a:xfrm>
            <a:off x="0" y="3836382"/>
            <a:ext cx="8972550" cy="1569660"/>
          </a:xfrm>
          <a:prstGeom prst="rect">
            <a:avLst/>
          </a:prstGeom>
        </p:spPr>
        <p:txBody>
          <a:bodyPr wrap="square">
            <a:spAutoFit/>
          </a:bodyPr>
          <a:lstStyle/>
          <a:p>
            <a:pPr marL="342900" indent="-342900"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PCM produces a series of numbers or digits  instead of a pulse train. </a:t>
            </a:r>
          </a:p>
          <a:p>
            <a:pPr marL="342900" indent="-342900" fontAlgn="base">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342900" indent="-342900"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Each one of these digits,  in binary code, represent the approximate amplitude of the signal sample at that instant.</a:t>
            </a:r>
          </a:p>
        </p:txBody>
      </p:sp>
    </p:spTree>
    <p:extLst>
      <p:ext uri="{BB962C8B-B14F-4D97-AF65-F5344CB8AC3E}">
        <p14:creationId xmlns:p14="http://schemas.microsoft.com/office/powerpoint/2010/main" val="417297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15</a:t>
            </a:fld>
            <a:endParaRPr lang="en-IN"/>
          </a:p>
        </p:txBody>
      </p:sp>
      <p:pic>
        <p:nvPicPr>
          <p:cNvPr id="5" name="Picture 4"/>
          <p:cNvPicPr>
            <a:picLocks noChangeAspect="1"/>
          </p:cNvPicPr>
          <p:nvPr/>
        </p:nvPicPr>
        <p:blipFill>
          <a:blip r:embed="rId2"/>
          <a:stretch>
            <a:fillRect/>
          </a:stretch>
        </p:blipFill>
        <p:spPr>
          <a:xfrm>
            <a:off x="1" y="1696587"/>
            <a:ext cx="9144000" cy="3298494"/>
          </a:xfrm>
          <a:prstGeom prst="rect">
            <a:avLst/>
          </a:prstGeom>
        </p:spPr>
      </p:pic>
      <p:sp>
        <p:nvSpPr>
          <p:cNvPr id="6" name="Rectangle 5"/>
          <p:cNvSpPr/>
          <p:nvPr/>
        </p:nvSpPr>
        <p:spPr>
          <a:xfrm>
            <a:off x="471485" y="372546"/>
            <a:ext cx="2424062" cy="523220"/>
          </a:xfrm>
          <a:prstGeom prst="rect">
            <a:avLst/>
          </a:prstGeom>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PCM Receiver</a:t>
            </a:r>
          </a:p>
        </p:txBody>
      </p:sp>
    </p:spTree>
    <p:extLst>
      <p:ext uri="{BB962C8B-B14F-4D97-AF65-F5344CB8AC3E}">
        <p14:creationId xmlns:p14="http://schemas.microsoft.com/office/powerpoint/2010/main" val="45239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592957"/>
            <a:ext cx="9144000" cy="5166398"/>
          </a:xfrm>
          <a:prstGeom prst="rect">
            <a:avLst/>
          </a:prstGeom>
        </p:spPr>
      </p:pic>
    </p:spTree>
    <p:extLst>
      <p:ext uri="{BB962C8B-B14F-4D97-AF65-F5344CB8AC3E}">
        <p14:creationId xmlns:p14="http://schemas.microsoft.com/office/powerpoint/2010/main" val="341830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17</a:t>
            </a:fld>
            <a:endParaRPr lang="en-IN"/>
          </a:p>
        </p:txBody>
      </p:sp>
      <p:sp>
        <p:nvSpPr>
          <p:cNvPr id="5" name="Rectangle 4"/>
          <p:cNvSpPr/>
          <p:nvPr/>
        </p:nvSpPr>
        <p:spPr>
          <a:xfrm>
            <a:off x="142876" y="906602"/>
            <a:ext cx="8501062" cy="6001643"/>
          </a:xfrm>
          <a:prstGeom prst="rect">
            <a:avLst/>
          </a:prstGeom>
        </p:spPr>
        <p:txBody>
          <a:bodyPr wrap="square">
            <a:spAutoFit/>
          </a:bodyPr>
          <a:lstStyle/>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In PCM transmitter , the signal x(t) is first passed through the low-pass filter of cut-off frequency f</a:t>
            </a:r>
            <a:r>
              <a:rPr lang="en-US" sz="2400" baseline="-25000"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Hz . </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This low-pass filter blocks all the frequency components above f</a:t>
            </a:r>
            <a:r>
              <a:rPr lang="en-US" sz="2400" baseline="-25000"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Hz. This means that now the signal x(t) is band-limited to  f</a:t>
            </a:r>
            <a:r>
              <a:rPr lang="en-US" sz="2400" baseline="-25000"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Hz .</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sample and hold circuit then samples this signal at the rate of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Sampling frequency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is selected sufficiently above Nyquist rate to avoid aliasing </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output from sample and hold circuit is denoted by x(</a:t>
            </a:r>
            <a:r>
              <a:rPr lang="en-US" sz="2400" dirty="0" err="1">
                <a:latin typeface="Times New Roman" panose="02020603050405020304" pitchFamily="18" charset="0"/>
                <a:cs typeface="Times New Roman" panose="02020603050405020304" pitchFamily="18" charset="0"/>
              </a:rPr>
              <a:t>nT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This signal x(</a:t>
            </a:r>
            <a:r>
              <a:rPr lang="en-US" sz="2400" dirty="0" err="1">
                <a:latin typeface="Times New Roman" panose="02020603050405020304" pitchFamily="18" charset="0"/>
                <a:cs typeface="Times New Roman" panose="02020603050405020304" pitchFamily="18" charset="0"/>
              </a:rPr>
              <a:t>nT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is discrete in time and continuous in amplitude.</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 q-level quantizer compares input x(</a:t>
            </a:r>
            <a:r>
              <a:rPr lang="en-US" sz="2400" dirty="0" err="1">
                <a:latin typeface="Times New Roman" panose="02020603050405020304" pitchFamily="18" charset="0"/>
                <a:cs typeface="Times New Roman" panose="02020603050405020304" pitchFamily="18" charset="0"/>
              </a:rPr>
              <a:t>nT</a:t>
            </a:r>
            <a:r>
              <a:rPr lang="en-US" sz="2400" baseline="-250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with its fixed digital levels.</a:t>
            </a:r>
          </a:p>
          <a:p>
            <a:pPr marL="342900" indent="-342900" algn="just" fontAlgn="base">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Quantized signal is then encoded in PCM output using encoder.</a:t>
            </a:r>
          </a:p>
          <a:p>
            <a:pPr marL="342900" indent="-342900" algn="just" fontAlgn="base">
              <a:buFont typeface="Courier New" panose="02070309020205020404" pitchFamily="49" charset="0"/>
              <a:buChar char="o"/>
            </a:pPr>
            <a:endParaRPr lang="en-US" sz="2400" b="0" i="0" dirty="0">
              <a:effectLst/>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142876" y="354012"/>
            <a:ext cx="7886700" cy="503238"/>
          </a:xfrm>
        </p:spPr>
        <p:txBody>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18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6532" y="727455"/>
            <a:ext cx="7803430" cy="5338495"/>
          </a:xfrm>
          <a:prstGeom prst="rect">
            <a:avLst/>
          </a:prstGeom>
        </p:spPr>
      </p:pic>
    </p:spTree>
    <p:extLst>
      <p:ext uri="{BB962C8B-B14F-4D97-AF65-F5344CB8AC3E}">
        <p14:creationId xmlns:p14="http://schemas.microsoft.com/office/powerpoint/2010/main" val="226162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4827" y="715113"/>
            <a:ext cx="7349157" cy="2762183"/>
          </a:xfrm>
          <a:prstGeom prst="rect">
            <a:avLst/>
          </a:prstGeom>
        </p:spPr>
      </p:pic>
    </p:spTree>
    <p:extLst>
      <p:ext uri="{BB962C8B-B14F-4D97-AF65-F5344CB8AC3E}">
        <p14:creationId xmlns:p14="http://schemas.microsoft.com/office/powerpoint/2010/main" val="276886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962" y="2456240"/>
            <a:ext cx="8700725" cy="954107"/>
          </a:xfrm>
          <a:prstGeom prst="rect">
            <a:avLst/>
          </a:prstGeom>
        </p:spPr>
        <p:txBody>
          <a:bodyPr wrap="square">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Objective- </a:t>
            </a:r>
            <a:r>
              <a:rPr lang="en-US" sz="2800" dirty="0">
                <a:latin typeface="Times New Roman" panose="02020603050405020304" pitchFamily="18" charset="0"/>
                <a:cs typeface="Times New Roman" panose="02020603050405020304" pitchFamily="18" charset="0"/>
              </a:rPr>
              <a:t>To study of pulse code modulation (PCM) and demodulation technique.</a:t>
            </a:r>
            <a:endParaRPr lang="en-IN" sz="2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889F2EC-B621-40F7-98F5-56DB46DBACC7}" type="slidenum">
              <a:rPr lang="en-IN" smtClean="0"/>
              <a:t>2</a:t>
            </a:fld>
            <a:endParaRPr lang="en-IN"/>
          </a:p>
        </p:txBody>
      </p:sp>
      <p:sp>
        <p:nvSpPr>
          <p:cNvPr id="7" name="TextBox 6"/>
          <p:cNvSpPr txBox="1"/>
          <p:nvPr/>
        </p:nvSpPr>
        <p:spPr>
          <a:xfrm>
            <a:off x="3327392" y="1128072"/>
            <a:ext cx="2503864"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Experiment-10</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29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20</a:t>
            </a:fld>
            <a:endParaRPr lang="en-IN"/>
          </a:p>
        </p:txBody>
      </p:sp>
      <p:sp>
        <p:nvSpPr>
          <p:cNvPr id="5" name="Title 1"/>
          <p:cNvSpPr>
            <a:spLocks noGrp="1"/>
          </p:cNvSpPr>
          <p:nvPr>
            <p:ph type="title"/>
          </p:nvPr>
        </p:nvSpPr>
        <p:spPr>
          <a:xfrm>
            <a:off x="200024" y="2138361"/>
            <a:ext cx="8229600" cy="1447801"/>
          </a:xfrm>
        </p:spPr>
        <p:txBody>
          <a:bodyPr>
            <a:no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MATLAB</a:t>
            </a:r>
          </a:p>
        </p:txBody>
      </p:sp>
    </p:spTree>
    <p:extLst>
      <p:ext uri="{BB962C8B-B14F-4D97-AF65-F5344CB8AC3E}">
        <p14:creationId xmlns:p14="http://schemas.microsoft.com/office/powerpoint/2010/main" val="1080059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0125" y="1255592"/>
            <a:ext cx="8993875" cy="5158855"/>
          </a:xfrm>
          <a:prstGeom prst="rect">
            <a:avLst/>
          </a:prstGeom>
        </p:spPr>
      </p:pic>
      <p:sp>
        <p:nvSpPr>
          <p:cNvPr id="7" name="TextBox 6"/>
          <p:cNvSpPr txBox="1"/>
          <p:nvPr/>
        </p:nvSpPr>
        <p:spPr>
          <a:xfrm>
            <a:off x="6605516" y="0"/>
            <a:ext cx="2033516"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1. Sampling</a:t>
            </a:r>
          </a:p>
        </p:txBody>
      </p:sp>
    </p:spTree>
    <p:extLst>
      <p:ext uri="{BB962C8B-B14F-4D97-AF65-F5344CB8AC3E}">
        <p14:creationId xmlns:p14="http://schemas.microsoft.com/office/powerpoint/2010/main" val="181403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0" y="0"/>
            <a:ext cx="4285397" cy="6858000"/>
          </a:xfrm>
          <a:prstGeom prst="rect">
            <a:avLst/>
          </a:prstGeom>
        </p:spPr>
      </p:pic>
      <p:sp>
        <p:nvSpPr>
          <p:cNvPr id="13" name="TextBox 12"/>
          <p:cNvSpPr txBox="1"/>
          <p:nvPr/>
        </p:nvSpPr>
        <p:spPr>
          <a:xfrm>
            <a:off x="6005015" y="0"/>
            <a:ext cx="2402006"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2. Quantization</a:t>
            </a:r>
          </a:p>
        </p:txBody>
      </p:sp>
      <p:sp>
        <p:nvSpPr>
          <p:cNvPr id="2" name="Rectangle 1"/>
          <p:cNvSpPr/>
          <p:nvPr/>
        </p:nvSpPr>
        <p:spPr>
          <a:xfrm>
            <a:off x="3121925" y="690455"/>
            <a:ext cx="5766180" cy="369332"/>
          </a:xfrm>
          <a:prstGeom prst="rect">
            <a:avLst/>
          </a:prstGeom>
        </p:spPr>
        <p:txBody>
          <a:bodyPr wrap="square">
            <a:spAutoFit/>
          </a:bodyPr>
          <a:lstStyle/>
          <a:p>
            <a:r>
              <a:rPr lang="en-IN" b="1" dirty="0"/>
              <a:t>% level are between </a:t>
            </a:r>
            <a:r>
              <a:rPr lang="en-IN" b="1" dirty="0" err="1"/>
              <a:t>vmin</a:t>
            </a:r>
            <a:r>
              <a:rPr lang="en-IN" b="1" dirty="0"/>
              <a:t> and </a:t>
            </a:r>
            <a:r>
              <a:rPr lang="en-IN" b="1" dirty="0" err="1"/>
              <a:t>vmax</a:t>
            </a:r>
            <a:r>
              <a:rPr lang="en-IN" b="1" dirty="0"/>
              <a:t> with difference of del</a:t>
            </a:r>
          </a:p>
        </p:txBody>
      </p:sp>
      <p:sp>
        <p:nvSpPr>
          <p:cNvPr id="3" name="Rectangle 2"/>
          <p:cNvSpPr/>
          <p:nvPr/>
        </p:nvSpPr>
        <p:spPr>
          <a:xfrm>
            <a:off x="4453757" y="1252519"/>
            <a:ext cx="2980688" cy="369332"/>
          </a:xfrm>
          <a:prstGeom prst="rect">
            <a:avLst/>
          </a:prstGeom>
        </p:spPr>
        <p:txBody>
          <a:bodyPr wrap="none">
            <a:spAutoFit/>
          </a:bodyPr>
          <a:lstStyle/>
          <a:p>
            <a:r>
              <a:rPr lang="en-IN" dirty="0"/>
              <a:t> </a:t>
            </a:r>
            <a:r>
              <a:rPr lang="en-IN" b="1" dirty="0"/>
              <a:t>% Contain Quantized values </a:t>
            </a:r>
          </a:p>
        </p:txBody>
      </p:sp>
      <p:sp>
        <p:nvSpPr>
          <p:cNvPr id="4" name="Rectangle 3"/>
          <p:cNvSpPr/>
          <p:nvPr/>
        </p:nvSpPr>
        <p:spPr>
          <a:xfrm>
            <a:off x="3239610" y="1537732"/>
            <a:ext cx="2468561" cy="369332"/>
          </a:xfrm>
          <a:prstGeom prst="rect">
            <a:avLst/>
          </a:prstGeom>
        </p:spPr>
        <p:txBody>
          <a:bodyPr wrap="none">
            <a:spAutoFit/>
          </a:bodyPr>
          <a:lstStyle/>
          <a:p>
            <a:r>
              <a:rPr lang="en-IN" b="1" dirty="0"/>
              <a:t> % Quantization process</a:t>
            </a:r>
          </a:p>
        </p:txBody>
      </p:sp>
      <p:sp>
        <p:nvSpPr>
          <p:cNvPr id="5" name="Rectangle 4"/>
          <p:cNvSpPr/>
          <p:nvPr/>
        </p:nvSpPr>
        <p:spPr>
          <a:xfrm>
            <a:off x="2690649" y="2661860"/>
            <a:ext cx="5852849" cy="369332"/>
          </a:xfrm>
          <a:prstGeom prst="rect">
            <a:avLst/>
          </a:prstGeom>
        </p:spPr>
        <p:txBody>
          <a:bodyPr wrap="square">
            <a:spAutoFit/>
          </a:bodyPr>
          <a:lstStyle/>
          <a:p>
            <a:r>
              <a:rPr lang="en-IN" dirty="0"/>
              <a:t> </a:t>
            </a:r>
            <a:r>
              <a:rPr lang="en-IN" b="1" dirty="0"/>
              <a:t>% To make index as binary decimal so started from 0 to N</a:t>
            </a:r>
          </a:p>
        </p:txBody>
      </p:sp>
      <p:sp>
        <p:nvSpPr>
          <p:cNvPr id="6" name="Rectangle 5"/>
          <p:cNvSpPr/>
          <p:nvPr/>
        </p:nvSpPr>
        <p:spPr>
          <a:xfrm>
            <a:off x="3239610" y="4099045"/>
            <a:ext cx="4729756" cy="369332"/>
          </a:xfrm>
          <a:prstGeom prst="rect">
            <a:avLst/>
          </a:prstGeom>
        </p:spPr>
        <p:txBody>
          <a:bodyPr wrap="none">
            <a:spAutoFit/>
          </a:bodyPr>
          <a:lstStyle/>
          <a:p>
            <a:r>
              <a:rPr lang="en-IN" b="1" dirty="0"/>
              <a:t>% To make quantize value in between the levels</a:t>
            </a:r>
          </a:p>
        </p:txBody>
      </p:sp>
      <p:sp>
        <p:nvSpPr>
          <p:cNvPr id="7" name="Rectangle 6"/>
          <p:cNvSpPr/>
          <p:nvPr/>
        </p:nvSpPr>
        <p:spPr>
          <a:xfrm>
            <a:off x="3529395" y="5539557"/>
            <a:ext cx="3036857" cy="369332"/>
          </a:xfrm>
          <a:prstGeom prst="rect">
            <a:avLst/>
          </a:prstGeom>
        </p:spPr>
        <p:txBody>
          <a:bodyPr wrap="none">
            <a:spAutoFit/>
          </a:bodyPr>
          <a:lstStyle/>
          <a:p>
            <a:r>
              <a:rPr lang="en-IN" b="1" dirty="0"/>
              <a:t>% Display the Quantize values</a:t>
            </a:r>
          </a:p>
        </p:txBody>
      </p:sp>
    </p:spTree>
    <p:extLst>
      <p:ext uri="{BB962C8B-B14F-4D97-AF65-F5344CB8AC3E}">
        <p14:creationId xmlns:p14="http://schemas.microsoft.com/office/powerpoint/2010/main" val="902334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682388"/>
            <a:ext cx="9144000" cy="6175611"/>
          </a:xfrm>
          <a:prstGeom prst="rect">
            <a:avLst/>
          </a:prstGeom>
        </p:spPr>
      </p:pic>
      <p:sp>
        <p:nvSpPr>
          <p:cNvPr id="7" name="TextBox 6"/>
          <p:cNvSpPr txBox="1"/>
          <p:nvPr/>
        </p:nvSpPr>
        <p:spPr>
          <a:xfrm>
            <a:off x="6264323" y="0"/>
            <a:ext cx="2402006"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3. Encoding</a:t>
            </a:r>
          </a:p>
        </p:txBody>
      </p:sp>
    </p:spTree>
    <p:extLst>
      <p:ext uri="{BB962C8B-B14F-4D97-AF65-F5344CB8AC3E}">
        <p14:creationId xmlns:p14="http://schemas.microsoft.com/office/powerpoint/2010/main" val="2948096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64323" y="0"/>
            <a:ext cx="2402006"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4. Demodulation</a:t>
            </a:r>
          </a:p>
        </p:txBody>
      </p:sp>
      <p:pic>
        <p:nvPicPr>
          <p:cNvPr id="7" name="Picture 6"/>
          <p:cNvPicPr>
            <a:picLocks noChangeAspect="1"/>
          </p:cNvPicPr>
          <p:nvPr/>
        </p:nvPicPr>
        <p:blipFill>
          <a:blip r:embed="rId2"/>
          <a:stretch>
            <a:fillRect/>
          </a:stretch>
        </p:blipFill>
        <p:spPr>
          <a:xfrm>
            <a:off x="0" y="2019868"/>
            <a:ext cx="9144000" cy="3698543"/>
          </a:xfrm>
          <a:prstGeom prst="rect">
            <a:avLst/>
          </a:prstGeom>
        </p:spPr>
      </p:pic>
    </p:spTree>
    <p:extLst>
      <p:ext uri="{BB962C8B-B14F-4D97-AF65-F5344CB8AC3E}">
        <p14:creationId xmlns:p14="http://schemas.microsoft.com/office/powerpoint/2010/main" val="2963142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81515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4138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any questions slide">
            <a:extLst>
              <a:ext uri="{FF2B5EF4-FFF2-40B4-BE49-F238E27FC236}">
                <a16:creationId xmlns:a16="http://schemas.microsoft.com/office/drawing/2014/main" id="{EAF85591-CB61-4160-B24D-A99BCCBA1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165475"/>
            <a:ext cx="49530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
            <a:extLst>
              <a:ext uri="{FF2B5EF4-FFF2-40B4-BE49-F238E27FC236}">
                <a16:creationId xmlns:a16="http://schemas.microsoft.com/office/drawing/2014/main" id="{2357FC08-AA61-42D3-AD3A-C033E2672A2B}"/>
              </a:ext>
            </a:extLst>
          </p:cNvPr>
          <p:cNvPicPr>
            <a:picLocks noChangeAspect="1" noChangeArrowheads="1"/>
          </p:cNvPicPr>
          <p:nvPr/>
        </p:nvPicPr>
        <p:blipFill>
          <a:blip r:embed="rId3"/>
          <a:srcRect/>
          <a:stretch>
            <a:fillRect/>
          </a:stretch>
        </p:blipFill>
        <p:spPr bwMode="auto">
          <a:xfrm>
            <a:off x="1714502" y="2348"/>
            <a:ext cx="5334001" cy="2743199"/>
          </a:xfrm>
          <a:prstGeom prst="rect">
            <a:avLst/>
          </a:prstGeom>
          <a:noFill/>
          <a:ln w="9525">
            <a:noFill/>
            <a:round/>
            <a:headEnd/>
            <a:tailEnd/>
          </a:ln>
        </p:spPr>
      </p:pic>
      <p:sp>
        <p:nvSpPr>
          <p:cNvPr id="2" name="Slide Number Placeholder 1"/>
          <p:cNvSpPr>
            <a:spLocks noGrp="1"/>
          </p:cNvSpPr>
          <p:nvPr>
            <p:ph type="sldNum" sz="quarter" idx="12"/>
          </p:nvPr>
        </p:nvSpPr>
        <p:spPr/>
        <p:txBody>
          <a:bodyPr/>
          <a:lstStyle/>
          <a:p>
            <a:fld id="{0889F2EC-B621-40F7-98F5-56DB46DBACC7}" type="slidenum">
              <a:rPr lang="en-IN" smtClean="0"/>
              <a:t>27</a:t>
            </a:fld>
            <a:endParaRPr lang="en-IN"/>
          </a:p>
        </p:txBody>
      </p:sp>
    </p:spTree>
    <p:extLst>
      <p:ext uri="{BB962C8B-B14F-4D97-AF65-F5344CB8AC3E}">
        <p14:creationId xmlns:p14="http://schemas.microsoft.com/office/powerpoint/2010/main" val="273679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3</a:t>
            </a:fld>
            <a:endParaRPr lang="en-IN"/>
          </a:p>
        </p:txBody>
      </p:sp>
      <p:sp>
        <p:nvSpPr>
          <p:cNvPr id="5" name="Rectangle 4"/>
          <p:cNvSpPr/>
          <p:nvPr/>
        </p:nvSpPr>
        <p:spPr>
          <a:xfrm>
            <a:off x="300034" y="961548"/>
            <a:ext cx="8786813" cy="2123658"/>
          </a:xfrm>
          <a:prstGeom prst="rect">
            <a:avLst/>
          </a:prstGeom>
        </p:spPr>
        <p:txBody>
          <a:bodyPr wrap="square">
            <a:spAutoFit/>
          </a:bodyPr>
          <a:lstStyle/>
          <a:p>
            <a:pPr marL="342900" indent="-342900" algn="just">
              <a:buFont typeface="Courier New" panose="02070309020205020404" pitchFamily="49" charset="0"/>
              <a:buChar char="o"/>
            </a:pPr>
            <a:r>
              <a:rPr lang="en-IN" sz="2200" dirty="0">
                <a:latin typeface="Times New Roman" panose="02020603050405020304" pitchFamily="18" charset="0"/>
                <a:cs typeface="Times New Roman" panose="02020603050405020304" pitchFamily="18" charset="0"/>
              </a:rPr>
              <a:t>PCM is a technique, which is used to convert an analog signal into digital signal.</a:t>
            </a:r>
          </a:p>
          <a:p>
            <a:pPr marL="342900" indent="-342900" algn="just">
              <a:buFont typeface="Courier New" panose="02070309020205020404" pitchFamily="49" charset="0"/>
              <a:buChar char="o"/>
            </a:pPr>
            <a:endParaRPr lang="en-IN" sz="22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IN" sz="2200" dirty="0">
                <a:latin typeface="Times New Roman" panose="02020603050405020304" pitchFamily="18" charset="0"/>
                <a:cs typeface="Times New Roman" panose="02020603050405020304" pitchFamily="18" charset="0"/>
              </a:rPr>
              <a:t>PCM is a preferred method of communication within the </a:t>
            </a:r>
            <a:r>
              <a:rPr lang="en-IN" sz="2200" dirty="0">
                <a:solidFill>
                  <a:srgbClr val="FF0000"/>
                </a:solidFill>
                <a:latin typeface="Times New Roman" panose="02020603050405020304" pitchFamily="18" charset="0"/>
                <a:cs typeface="Times New Roman" panose="02020603050405020304" pitchFamily="18" charset="0"/>
              </a:rPr>
              <a:t>public switched telephone network (PSTN)</a:t>
            </a:r>
          </a:p>
          <a:p>
            <a:pPr marL="342900" indent="-342900" algn="just">
              <a:buFont typeface="Courier New" panose="02070309020205020404" pitchFamily="49" charset="0"/>
              <a:buChar char="o"/>
            </a:pPr>
            <a:endParaRPr lang="en-IN"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706784" y="337282"/>
            <a:ext cx="4924746"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Pulse Code Modulation (PCM)</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0034" y="3309363"/>
            <a:ext cx="8786813" cy="3046988"/>
          </a:xfrm>
          <a:prstGeom prst="rect">
            <a:avLst/>
          </a:prstGeom>
        </p:spPr>
        <p:txBody>
          <a:bodyPr wrap="square">
            <a:spAutoFit/>
          </a:bodyPr>
          <a:lstStyle/>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 PCM stream is determined by two following steps: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Sampling rate- </a:t>
            </a:r>
            <a:r>
              <a:rPr lang="en-US" sz="2400" dirty="0">
                <a:latin typeface="Times New Roman" panose="02020603050405020304" pitchFamily="18" charset="0"/>
                <a:cs typeface="Times New Roman" panose="02020603050405020304" pitchFamily="18" charset="0"/>
              </a:rPr>
              <a:t>which is the number of times per second that samples are taken.</a:t>
            </a:r>
          </a:p>
          <a:p>
            <a:pPr algn="just"/>
            <a:r>
              <a:rPr lang="en-US" sz="2400" b="1" dirty="0">
                <a:latin typeface="Times New Roman" panose="02020603050405020304" pitchFamily="18" charset="0"/>
                <a:cs typeface="Times New Roman" panose="02020603050405020304" pitchFamily="18" charset="0"/>
              </a:rPr>
              <a:t>Bit depth- </a:t>
            </a:r>
            <a:r>
              <a:rPr lang="en-US" sz="2400" dirty="0">
                <a:latin typeface="Times New Roman" panose="02020603050405020304" pitchFamily="18" charset="0"/>
                <a:cs typeface="Times New Roman" panose="02020603050405020304" pitchFamily="18" charset="0"/>
              </a:rPr>
              <a:t>which determines the number of possible digital values that can be used to represent each sample.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Hence, the output of a PCM resembles a binary sequence.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40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281111"/>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Why digital transmission??</a:t>
            </a:r>
            <a:endParaRPr lang="en-IN" dirty="0"/>
          </a:p>
        </p:txBody>
      </p:sp>
      <p:sp>
        <p:nvSpPr>
          <p:cNvPr id="3" name="Content Placeholder 2"/>
          <p:cNvSpPr>
            <a:spLocks noGrp="1"/>
          </p:cNvSpPr>
          <p:nvPr>
            <p:ph idx="1"/>
          </p:nvPr>
        </p:nvSpPr>
        <p:spPr/>
        <p:txBody>
          <a:bodyPr/>
          <a:lstStyle/>
          <a:p>
            <a:r>
              <a:rPr lang="en-IN" dirty="0"/>
              <a:t>Less susceptible to interference cause by noise due to discrete level.</a:t>
            </a:r>
          </a:p>
          <a:p>
            <a:endParaRPr lang="en-IN" dirty="0"/>
          </a:p>
          <a:p>
            <a:r>
              <a:rPr lang="en-IN" dirty="0"/>
              <a:t>Easy to detect errors due to discrete level.</a:t>
            </a:r>
          </a:p>
          <a:p>
            <a:endParaRPr lang="en-IN" dirty="0"/>
          </a:p>
          <a:p>
            <a:r>
              <a:rPr lang="en-IN" dirty="0"/>
              <a:t>Easy to encrypt(Higher security)</a:t>
            </a:r>
          </a:p>
          <a:p>
            <a:endParaRPr lang="en-IN" dirty="0"/>
          </a:p>
          <a:p>
            <a:r>
              <a:rPr lang="en-IN" dirty="0"/>
              <a:t>Simpler to store digital data</a:t>
            </a:r>
          </a:p>
          <a:p>
            <a:endParaRPr lang="en-IN" dirty="0"/>
          </a:p>
        </p:txBody>
      </p:sp>
      <p:sp>
        <p:nvSpPr>
          <p:cNvPr id="4" name="Slide Number Placeholder 3"/>
          <p:cNvSpPr>
            <a:spLocks noGrp="1"/>
          </p:cNvSpPr>
          <p:nvPr>
            <p:ph type="sldNum" sz="quarter" idx="12"/>
          </p:nvPr>
        </p:nvSpPr>
        <p:spPr/>
        <p:txBody>
          <a:bodyPr/>
          <a:lstStyle/>
          <a:p>
            <a:fld id="{0889F2EC-B621-40F7-98F5-56DB46DBACC7}" type="slidenum">
              <a:rPr lang="en-IN" smtClean="0"/>
              <a:t>4</a:t>
            </a:fld>
            <a:endParaRPr lang="en-IN"/>
          </a:p>
        </p:txBody>
      </p:sp>
    </p:spTree>
    <p:extLst>
      <p:ext uri="{BB962C8B-B14F-4D97-AF65-F5344CB8AC3E}">
        <p14:creationId xmlns:p14="http://schemas.microsoft.com/office/powerpoint/2010/main" val="255946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6013" y="652864"/>
            <a:ext cx="7894347" cy="5576166"/>
          </a:xfrm>
          <a:prstGeom prst="rect">
            <a:avLst/>
          </a:prstGeom>
        </p:spPr>
      </p:pic>
    </p:spTree>
    <p:extLst>
      <p:ext uri="{BB962C8B-B14F-4D97-AF65-F5344CB8AC3E}">
        <p14:creationId xmlns:p14="http://schemas.microsoft.com/office/powerpoint/2010/main" val="295285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6</a:t>
            </a:fld>
            <a:endParaRPr lang="en-IN"/>
          </a:p>
        </p:txBody>
      </p:sp>
      <p:pic>
        <p:nvPicPr>
          <p:cNvPr id="5" name="Picture 4"/>
          <p:cNvPicPr>
            <a:picLocks noChangeAspect="1"/>
          </p:cNvPicPr>
          <p:nvPr/>
        </p:nvPicPr>
        <p:blipFill>
          <a:blip r:embed="rId2"/>
          <a:stretch>
            <a:fillRect/>
          </a:stretch>
        </p:blipFill>
        <p:spPr>
          <a:xfrm>
            <a:off x="471264" y="2200275"/>
            <a:ext cx="8672735" cy="2114550"/>
          </a:xfrm>
          <a:prstGeom prst="rect">
            <a:avLst/>
          </a:prstGeom>
        </p:spPr>
      </p:pic>
      <p:sp>
        <p:nvSpPr>
          <p:cNvPr id="6" name="Rectangle 5"/>
          <p:cNvSpPr/>
          <p:nvPr/>
        </p:nvSpPr>
        <p:spPr>
          <a:xfrm>
            <a:off x="460129" y="658297"/>
            <a:ext cx="3744936" cy="523220"/>
          </a:xfrm>
          <a:prstGeom prst="rect">
            <a:avLst/>
          </a:prstGeom>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Block diagram of PCM</a:t>
            </a:r>
          </a:p>
        </p:txBody>
      </p:sp>
    </p:spTree>
    <p:extLst>
      <p:ext uri="{BB962C8B-B14F-4D97-AF65-F5344CB8AC3E}">
        <p14:creationId xmlns:p14="http://schemas.microsoft.com/office/powerpoint/2010/main" val="34754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7</a:t>
            </a:fld>
            <a:endParaRPr lang="en-IN"/>
          </a:p>
        </p:txBody>
      </p:sp>
      <p:sp>
        <p:nvSpPr>
          <p:cNvPr id="5" name="Rectangle 4"/>
          <p:cNvSpPr/>
          <p:nvPr/>
        </p:nvSpPr>
        <p:spPr>
          <a:xfrm>
            <a:off x="442911" y="165098"/>
            <a:ext cx="1643399" cy="523220"/>
          </a:xfrm>
          <a:prstGeom prst="rect">
            <a:avLst/>
          </a:prstGeom>
        </p:spPr>
        <p:txBody>
          <a:bodyPr wrap="none">
            <a:spAutoFit/>
          </a:bodyPr>
          <a:lstStyle/>
          <a:p>
            <a:pPr algn="just" fontAlgn="base"/>
            <a:r>
              <a:rPr lang="en-IN" sz="2800" b="1" dirty="0">
                <a:solidFill>
                  <a:srgbClr val="FF0000"/>
                </a:solidFill>
                <a:latin typeface="Times New Roman" panose="02020603050405020304" pitchFamily="18" charset="0"/>
                <a:cs typeface="Times New Roman" panose="02020603050405020304" pitchFamily="18" charset="0"/>
              </a:rPr>
              <a:t>Sampling</a:t>
            </a:r>
            <a:endParaRPr lang="en-IN" sz="2800" b="1" i="0" dirty="0">
              <a:solidFill>
                <a:srgbClr val="FF0000"/>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442911" y="790992"/>
            <a:ext cx="8415339" cy="2308324"/>
          </a:xfrm>
          <a:prstGeom prst="rect">
            <a:avLst/>
          </a:prstGeom>
        </p:spPr>
        <p:txBody>
          <a:bodyPr wrap="square">
            <a:spAutoFit/>
          </a:bodyPr>
          <a:lstStyle/>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Sampler extract samples of a continuous signal. </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Sampler produces samples that are equivalent to the instantaneous value of the continuous signal at the specified various points. </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Sampling process generates flat- top Pulse Amplitude Modulated (PAM) signal.</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814388" y="3201990"/>
            <a:ext cx="7243762" cy="3284536"/>
          </a:xfrm>
          <a:prstGeom prst="rect">
            <a:avLst/>
          </a:prstGeom>
        </p:spPr>
      </p:pic>
    </p:spTree>
    <p:extLst>
      <p:ext uri="{BB962C8B-B14F-4D97-AF65-F5344CB8AC3E}">
        <p14:creationId xmlns:p14="http://schemas.microsoft.com/office/powerpoint/2010/main" val="303631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89F2EC-B621-40F7-98F5-56DB46DBACC7}" type="slidenum">
              <a:rPr lang="en-IN" smtClean="0"/>
              <a:t>8</a:t>
            </a:fld>
            <a:endParaRPr lang="en-IN"/>
          </a:p>
        </p:txBody>
      </p:sp>
      <p:pic>
        <p:nvPicPr>
          <p:cNvPr id="6" name="Picture 5"/>
          <p:cNvPicPr>
            <a:picLocks noChangeAspect="1"/>
          </p:cNvPicPr>
          <p:nvPr/>
        </p:nvPicPr>
        <p:blipFill>
          <a:blip r:embed="rId2"/>
          <a:stretch>
            <a:fillRect/>
          </a:stretch>
        </p:blipFill>
        <p:spPr>
          <a:xfrm>
            <a:off x="0" y="1"/>
            <a:ext cx="9144000" cy="5895832"/>
          </a:xfrm>
          <a:prstGeom prst="rect">
            <a:avLst/>
          </a:prstGeom>
        </p:spPr>
      </p:pic>
    </p:spTree>
    <p:extLst>
      <p:ext uri="{BB962C8B-B14F-4D97-AF65-F5344CB8AC3E}">
        <p14:creationId xmlns:p14="http://schemas.microsoft.com/office/powerpoint/2010/main" val="240617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736979"/>
            <a:ext cx="9144000" cy="5377218"/>
          </a:xfrm>
          <a:prstGeom prst="rect">
            <a:avLst/>
          </a:prstGeom>
        </p:spPr>
      </p:pic>
    </p:spTree>
    <p:extLst>
      <p:ext uri="{BB962C8B-B14F-4D97-AF65-F5344CB8AC3E}">
        <p14:creationId xmlns:p14="http://schemas.microsoft.com/office/powerpoint/2010/main" val="15026476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C9686107C6C449ADA54702B34EC247" ma:contentTypeVersion="8" ma:contentTypeDescription="Create a new document." ma:contentTypeScope="" ma:versionID="8d27b0b94b9341ffa07ca26a63b62536">
  <xsd:schema xmlns:xsd="http://www.w3.org/2001/XMLSchema" xmlns:xs="http://www.w3.org/2001/XMLSchema" xmlns:p="http://schemas.microsoft.com/office/2006/metadata/properties" xmlns:ns2="52de376f-a77f-4a48-91bc-f036b955bf95" targetNamespace="http://schemas.microsoft.com/office/2006/metadata/properties" ma:root="true" ma:fieldsID="9e08af9e082ef2080755286ba21094df" ns2:_="">
    <xsd:import namespace="52de376f-a77f-4a48-91bc-f036b955bf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e376f-a77f-4a48-91bc-f036b955b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07137D-C7EC-47D5-9A4E-B94489599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de376f-a77f-4a48-91bc-f036b955bf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25100D-C74C-45F9-A25B-61A5B4D074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26F9859-E26F-4BD3-8EEA-002BE3A1BC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2806</TotalTime>
  <Words>416</Words>
  <Application>Microsoft Office PowerPoint</Application>
  <PresentationFormat>On-screen Show (4:3)</PresentationFormat>
  <Paragraphs>83</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Why digital transmission??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MATLAB</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arpan shah</cp:lastModifiedBy>
  <cp:revision>171</cp:revision>
  <dcterms:created xsi:type="dcterms:W3CDTF">2020-08-11T07:15:29Z</dcterms:created>
  <dcterms:modified xsi:type="dcterms:W3CDTF">2020-10-31T17:54:37Z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0x01010081C9686107C6C449ADA54702B34EC247</vt:lpwstr>
  </property>
</Properties>
</file>