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553216-94EC-4886-80AD-8493952689FA}" type="datetimeFigureOut">
              <a:rPr lang="en-US" smtClean="0"/>
              <a:t>28-Oct-20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32411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53216-94EC-4886-80AD-8493952689FA}" type="datetimeFigureOut">
              <a:rPr lang="en-US" smtClean="0"/>
              <a:t>28-Oct-20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425307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53216-94EC-4886-80AD-8493952689FA}" type="datetimeFigureOut">
              <a:rPr lang="en-US" smtClean="0"/>
              <a:t>28-Oct-20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196839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53216-94EC-4886-80AD-8493952689FA}" type="datetimeFigureOut">
              <a:rPr lang="en-US" smtClean="0"/>
              <a:t>28-Oct-20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120224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53216-94EC-4886-80AD-8493952689FA}" type="datetimeFigureOut">
              <a:rPr lang="en-US" smtClean="0"/>
              <a:t>28-Oct-20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400160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53216-94EC-4886-80AD-8493952689FA}" type="datetimeFigureOut">
              <a:rPr lang="en-US" smtClean="0"/>
              <a:t>28-Oct-20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165061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53216-94EC-4886-80AD-8493952689FA}" type="datetimeFigureOut">
              <a:rPr lang="en-US" smtClean="0"/>
              <a:t>28-Oct-20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164058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53216-94EC-4886-80AD-8493952689FA}" type="datetimeFigureOut">
              <a:rPr lang="en-US" smtClean="0"/>
              <a:t>28-Oct-20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2424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53216-94EC-4886-80AD-8493952689FA}" type="datetimeFigureOut">
              <a:rPr lang="en-US" smtClean="0"/>
              <a:t>28-Oct-20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304116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53216-94EC-4886-80AD-8493952689FA}" type="datetimeFigureOut">
              <a:rPr lang="en-US" smtClean="0"/>
              <a:t>28-Oct-20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66975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53216-94EC-4886-80AD-8493952689FA}" type="datetimeFigureOut">
              <a:rPr lang="en-US" smtClean="0"/>
              <a:t>28-Oct-20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EFD4B-1FC2-4031-8ED5-EE014C37939E}" type="slidenum">
              <a:rPr lang="en-US" smtClean="0"/>
              <a:t>‹#›</a:t>
            </a:fld>
            <a:endParaRPr lang="en-US"/>
          </a:p>
        </p:txBody>
      </p:sp>
    </p:spTree>
    <p:extLst>
      <p:ext uri="{BB962C8B-B14F-4D97-AF65-F5344CB8AC3E}">
        <p14:creationId xmlns:p14="http://schemas.microsoft.com/office/powerpoint/2010/main" val="399379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53216-94EC-4886-80AD-8493952689FA}" type="datetimeFigureOut">
              <a:rPr lang="en-US" smtClean="0"/>
              <a:t>28-Oct-20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EFD4B-1FC2-4031-8ED5-EE014C37939E}" type="slidenum">
              <a:rPr lang="en-US" smtClean="0"/>
              <a:t>‹#›</a:t>
            </a:fld>
            <a:endParaRPr lang="en-US"/>
          </a:p>
        </p:txBody>
      </p:sp>
    </p:spTree>
    <p:extLst>
      <p:ext uri="{BB962C8B-B14F-4D97-AF65-F5344CB8AC3E}">
        <p14:creationId xmlns:p14="http://schemas.microsoft.com/office/powerpoint/2010/main" val="2032395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450" y="0"/>
            <a:ext cx="9144000" cy="796589"/>
          </a:xfrm>
        </p:spPr>
        <p:txBody>
          <a:bodyPr>
            <a:normAutofit/>
          </a:bodyPr>
          <a:lstStyle/>
          <a:p>
            <a:r>
              <a:rPr lang="en-US" sz="3200" b="1" dirty="0" smtClean="0">
                <a:solidFill>
                  <a:srgbClr val="7030A0"/>
                </a:solidFill>
                <a:latin typeface="Times New Roman" panose="02020603050405020304" pitchFamily="18" charset="0"/>
                <a:cs typeface="Times New Roman" panose="02020603050405020304" pitchFamily="18" charset="0"/>
              </a:rPr>
              <a:t>Delta Modulation</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4851" y="1056068"/>
            <a:ext cx="11397803" cy="5525036"/>
          </a:xfrm>
        </p:spPr>
        <p:txBody>
          <a:bodyPr>
            <a:normAutofit lnSpcReduction="10000"/>
          </a:bodyPr>
          <a:lstStyle/>
          <a:p>
            <a:pPr marL="342900" indent="-342900" algn="l">
              <a:buFont typeface="Arial" panose="020B0604020202020204" pitchFamily="34" charset="0"/>
              <a:buChar char="•"/>
            </a:pPr>
            <a:r>
              <a:rPr lang="en-US" dirty="0" smtClean="0">
                <a:solidFill>
                  <a:schemeClr val="accent2">
                    <a:lumMod val="50000"/>
                  </a:schemeClr>
                </a:solidFill>
                <a:latin typeface="Times New Roman" panose="02020603050405020304" pitchFamily="18" charset="0"/>
                <a:cs typeface="Times New Roman" panose="02020603050405020304" pitchFamily="18" charset="0"/>
              </a:rPr>
              <a:t>Delta modulation is a technique used to convert analog-to-digital and digital-to-analog signal. </a:t>
            </a:r>
          </a:p>
          <a:p>
            <a:pPr marL="342900" indent="-342900" algn="l">
              <a:buFont typeface="Arial" panose="020B0604020202020204" pitchFamily="34" charset="0"/>
              <a:buChar char="•"/>
            </a:pPr>
            <a:r>
              <a:rPr lang="en-US" dirty="0" smtClean="0">
                <a:solidFill>
                  <a:schemeClr val="accent2">
                    <a:lumMod val="50000"/>
                  </a:schemeClr>
                </a:solidFill>
                <a:latin typeface="Times New Roman" panose="02020603050405020304" pitchFamily="18" charset="0"/>
                <a:cs typeface="Times New Roman" panose="02020603050405020304" pitchFamily="18" charset="0"/>
              </a:rPr>
              <a:t>In this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modulation,signal</a:t>
            </a:r>
            <a:r>
              <a:rPr lang="en-US" dirty="0" smtClean="0">
                <a:solidFill>
                  <a:schemeClr val="accent2">
                    <a:lumMod val="50000"/>
                  </a:schemeClr>
                </a:solidFill>
                <a:latin typeface="Times New Roman" panose="02020603050405020304" pitchFamily="18" charset="0"/>
                <a:cs typeface="Times New Roman" panose="02020603050405020304" pitchFamily="18" charset="0"/>
              </a:rPr>
              <a:t> is sent in differential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form,the</a:t>
            </a:r>
            <a:r>
              <a:rPr lang="en-US" dirty="0" smtClean="0">
                <a:solidFill>
                  <a:schemeClr val="accent2">
                    <a:lumMod val="50000"/>
                  </a:schemeClr>
                </a:solidFill>
                <a:latin typeface="Times New Roman" panose="02020603050405020304" pitchFamily="18" charset="0"/>
                <a:cs typeface="Times New Roman" panose="02020603050405020304" pitchFamily="18" charset="0"/>
              </a:rPr>
              <a:t> data is encrypted/transmitted in 1 bit.</a:t>
            </a:r>
          </a:p>
          <a:p>
            <a:pPr marL="342900" indent="-342900" algn="l">
              <a:buFont typeface="Arial" panose="020B0604020202020204" pitchFamily="34" charset="0"/>
              <a:buChar char="•"/>
            </a:pPr>
            <a:r>
              <a:rPr lang="en-US" dirty="0" smtClean="0">
                <a:solidFill>
                  <a:schemeClr val="accent2">
                    <a:lumMod val="50000"/>
                  </a:schemeClr>
                </a:solidFill>
                <a:latin typeface="Times New Roman" panose="02020603050405020304" pitchFamily="18" charset="0"/>
                <a:cs typeface="Times New Roman" panose="02020603050405020304" pitchFamily="18" charset="0"/>
              </a:rPr>
              <a:t>The analog signal is approximated with series of segments and each segment is compared to original analog to determine the change in relative amplitude.</a:t>
            </a:r>
          </a:p>
          <a:p>
            <a:pPr marL="342900" indent="-342900" algn="l">
              <a:buFont typeface="Arial" panose="020B0604020202020204" pitchFamily="34" charset="0"/>
              <a:buChar char="•"/>
            </a:pPr>
            <a:r>
              <a:rPr lang="en-US" dirty="0" smtClean="0">
                <a:solidFill>
                  <a:schemeClr val="accent2">
                    <a:lumMod val="50000"/>
                  </a:schemeClr>
                </a:solidFill>
                <a:latin typeface="Times New Roman" panose="02020603050405020304" pitchFamily="18" charset="0"/>
                <a:cs typeface="Times New Roman" panose="02020603050405020304" pitchFamily="18" charset="0"/>
              </a:rPr>
              <a:t>Hence only change in information is sent and if no change occurs it remains on the same state. </a:t>
            </a:r>
          </a:p>
          <a:p>
            <a:pPr marL="342900" indent="-342900" algn="l">
              <a:buFont typeface="Arial" panose="020B0604020202020204" pitchFamily="34" charset="0"/>
              <a:buChar char="•"/>
            </a:pPr>
            <a:r>
              <a:rPr lang="en-US" dirty="0" smtClean="0">
                <a:solidFill>
                  <a:schemeClr val="accent2">
                    <a:lumMod val="50000"/>
                  </a:schemeClr>
                </a:solidFill>
                <a:latin typeface="Times New Roman" panose="02020603050405020304" pitchFamily="18" charset="0"/>
                <a:cs typeface="Times New Roman" panose="02020603050405020304" pitchFamily="18" charset="0"/>
              </a:rPr>
              <a:t>This is the simplified form of Differential Pulse code Modulation and also called as </a:t>
            </a:r>
            <a:r>
              <a:rPr lang="en-US" b="1" i="1" dirty="0" smtClean="0">
                <a:solidFill>
                  <a:schemeClr val="accent2">
                    <a:lumMod val="50000"/>
                  </a:schemeClr>
                </a:solidFill>
                <a:latin typeface="Times New Roman" panose="02020603050405020304" pitchFamily="18" charset="0"/>
                <a:cs typeface="Times New Roman" panose="02020603050405020304" pitchFamily="18" charset="0"/>
              </a:rPr>
              <a:t>1-bit(2-level) </a:t>
            </a:r>
            <a:r>
              <a:rPr lang="en-US" dirty="0" smtClean="0">
                <a:solidFill>
                  <a:schemeClr val="accent2">
                    <a:lumMod val="50000"/>
                  </a:schemeClr>
                </a:solidFill>
                <a:latin typeface="Times New Roman" panose="02020603050405020304" pitchFamily="18" charset="0"/>
                <a:cs typeface="Times New Roman" panose="02020603050405020304" pitchFamily="18" charset="0"/>
              </a:rPr>
              <a:t>version of DPCM.</a:t>
            </a:r>
          </a:p>
          <a:p>
            <a:pPr marL="342900" indent="-342900" algn="l">
              <a:buFont typeface="Arial" panose="020B0604020202020204" pitchFamily="34" charset="0"/>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It provides a staircase approximation of over-sampled base-band signal. Here, the difference between the present sample and previous approximated sample is quantized into two levels i.e. </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l-GR" b="1" dirty="0" smtClean="0">
                <a:solidFill>
                  <a:schemeClr val="accent2">
                    <a:lumMod val="50000"/>
                  </a:schemeClr>
                </a:solidFill>
              </a:rPr>
              <a:t>Δ</a:t>
            </a:r>
            <a:r>
              <a:rPr lang="en-US" b="1" dirty="0" smtClean="0">
                <a:solidFill>
                  <a:schemeClr val="accent2">
                    <a:lumMod val="50000"/>
                  </a:schemeClr>
                </a:solidFill>
              </a:rPr>
              <a:t> </a:t>
            </a:r>
            <a:r>
              <a:rPr lang="en-US" dirty="0" smtClean="0">
                <a:solidFill>
                  <a:schemeClr val="accent2">
                    <a:lumMod val="50000"/>
                  </a:schemeClr>
                </a:solidFill>
                <a:latin typeface="Times New Roman" panose="02020603050405020304" pitchFamily="18" charset="0"/>
                <a:cs typeface="Times New Roman" panose="02020603050405020304" pitchFamily="18" charset="0"/>
              </a:rPr>
              <a:t>(delta)</a:t>
            </a:r>
            <a:r>
              <a:rPr lang="en-US" dirty="0" smtClean="0">
                <a:latin typeface="Times New Roman" panose="02020603050405020304" pitchFamily="18" charset="0"/>
                <a:cs typeface="Times New Roman" panose="02020603050405020304" pitchFamily="18" charset="0"/>
              </a:rPr>
              <a:t>.</a:t>
            </a:r>
            <a:endParaRPr lang="en-US"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This is used for voice </a:t>
            </a:r>
            <a:r>
              <a:rPr lang="en-US" dirty="0" smtClean="0">
                <a:solidFill>
                  <a:schemeClr val="accent2">
                    <a:lumMod val="50000"/>
                  </a:schemeClr>
                </a:solidFill>
                <a:latin typeface="Times New Roman" panose="02020603050405020304" pitchFamily="18" charset="0"/>
                <a:cs typeface="Times New Roman" panose="02020603050405020304" pitchFamily="18" charset="0"/>
              </a:rPr>
              <a:t>transmission</a:t>
            </a:r>
            <a:r>
              <a:rPr lang="en-US" sz="1600" dirty="0" smtClean="0">
                <a:solidFill>
                  <a:schemeClr val="accent2">
                    <a:lumMod val="50000"/>
                  </a:schemeClr>
                </a:solidFill>
                <a:latin typeface="Times New Roman" panose="02020603050405020304" pitchFamily="18" charset="0"/>
                <a:cs typeface="Times New Roman" panose="02020603050405020304" pitchFamily="18" charset="0"/>
              </a:rPr>
              <a:t>.</a:t>
            </a:r>
          </a:p>
          <a:p>
            <a:pPr algn="l"/>
            <a:r>
              <a:rPr lang="en-US" sz="1600" dirty="0"/>
              <a:t/>
            </a:r>
            <a:br>
              <a:rPr lang="en-US" sz="1600" dirty="0"/>
            </a:br>
            <a:endParaRPr lang="en-US" sz="1600" dirty="0"/>
          </a:p>
        </p:txBody>
      </p:sp>
    </p:spTree>
    <p:extLst>
      <p:ext uri="{BB962C8B-B14F-4D97-AF65-F5344CB8AC3E}">
        <p14:creationId xmlns:p14="http://schemas.microsoft.com/office/powerpoint/2010/main" val="1201794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59" y="0"/>
            <a:ext cx="4297252" cy="796589"/>
          </a:xfrm>
        </p:spPr>
        <p:txBody>
          <a:bodyPr>
            <a:normAutofit/>
          </a:bodyPr>
          <a:lstStyle/>
          <a:p>
            <a:r>
              <a:rPr lang="en-US" sz="3200" b="1" dirty="0" smtClean="0">
                <a:solidFill>
                  <a:srgbClr val="7030A0"/>
                </a:solidFill>
                <a:latin typeface="Times New Roman" panose="02020603050405020304" pitchFamily="18" charset="0"/>
                <a:cs typeface="Times New Roman" panose="02020603050405020304" pitchFamily="18" charset="0"/>
              </a:rPr>
              <a:t>Operating Principle :</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8990" y="1326523"/>
            <a:ext cx="11638209" cy="5318975"/>
          </a:xfrm>
        </p:spPr>
        <p:txBody>
          <a:bodyPr/>
          <a:lstStyle/>
          <a:p>
            <a:pPr algn="l"/>
            <a:r>
              <a:rPr lang="en-US" dirty="0">
                <a:solidFill>
                  <a:schemeClr val="accent2">
                    <a:lumMod val="50000"/>
                  </a:schemeClr>
                </a:solidFill>
                <a:latin typeface="Times New Roman" panose="02020603050405020304" pitchFamily="18" charset="0"/>
                <a:cs typeface="Times New Roman" panose="02020603050405020304" pitchFamily="18" charset="0"/>
              </a:rPr>
              <a:t>The operating principle of DM is such that, a comparison between present and previously </a:t>
            </a:r>
            <a:r>
              <a:rPr lang="en-US" dirty="0" smtClean="0">
                <a:solidFill>
                  <a:schemeClr val="accent2">
                    <a:lumMod val="50000"/>
                  </a:schemeClr>
                </a:solidFill>
                <a:latin typeface="Times New Roman" panose="02020603050405020304" pitchFamily="18" charset="0"/>
                <a:cs typeface="Times New Roman" panose="02020603050405020304" pitchFamily="18" charset="0"/>
              </a:rPr>
              <a:t>   sampled </a:t>
            </a:r>
            <a:r>
              <a:rPr lang="en-US" dirty="0">
                <a:solidFill>
                  <a:schemeClr val="accent2">
                    <a:lumMod val="50000"/>
                  </a:schemeClr>
                </a:solidFill>
                <a:latin typeface="Times New Roman" panose="02020603050405020304" pitchFamily="18" charset="0"/>
                <a:cs typeface="Times New Roman" panose="02020603050405020304" pitchFamily="18" charset="0"/>
              </a:rPr>
              <a:t>value is performed, the difference of which decides the increment or </a:t>
            </a:r>
            <a:r>
              <a:rPr lang="en-US" dirty="0" smtClean="0">
                <a:solidFill>
                  <a:schemeClr val="accent2">
                    <a:lumMod val="50000"/>
                  </a:schemeClr>
                </a:solidFill>
                <a:latin typeface="Times New Roman" panose="02020603050405020304" pitchFamily="18" charset="0"/>
                <a:cs typeface="Times New Roman" panose="02020603050405020304" pitchFamily="18" charset="0"/>
              </a:rPr>
              <a:t>decrement in the </a:t>
            </a:r>
            <a:r>
              <a:rPr lang="en-US" dirty="0">
                <a:solidFill>
                  <a:schemeClr val="accent2">
                    <a:lumMod val="50000"/>
                  </a:schemeClr>
                </a:solidFill>
                <a:latin typeface="Times New Roman" panose="02020603050405020304" pitchFamily="18" charset="0"/>
                <a:cs typeface="Times New Roman" panose="02020603050405020304" pitchFamily="18" charset="0"/>
              </a:rPr>
              <a:t>transmitted values.</a:t>
            </a:r>
          </a:p>
          <a:p>
            <a:pPr algn="l"/>
            <a:r>
              <a:rPr lang="en-US" dirty="0" smtClean="0">
                <a:solidFill>
                  <a:schemeClr val="accent2">
                    <a:lumMod val="50000"/>
                  </a:schemeClr>
                </a:solidFill>
                <a:latin typeface="Times New Roman" panose="02020603050405020304" pitchFamily="18" charset="0"/>
                <a:cs typeface="Times New Roman" panose="02020603050405020304" pitchFamily="18" charset="0"/>
              </a:rPr>
              <a:t>when </a:t>
            </a:r>
            <a:r>
              <a:rPr lang="en-US" dirty="0">
                <a:solidFill>
                  <a:schemeClr val="accent2">
                    <a:lumMod val="50000"/>
                  </a:schemeClr>
                </a:solidFill>
                <a:latin typeface="Times New Roman" panose="02020603050405020304" pitchFamily="18" charset="0"/>
                <a:cs typeface="Times New Roman" panose="02020603050405020304" pitchFamily="18" charset="0"/>
              </a:rPr>
              <a:t>the two sample values are compared, either we get difference having a positive polarity or negative polarity.</a:t>
            </a:r>
          </a:p>
          <a:p>
            <a:pPr algn="l"/>
            <a:r>
              <a:rPr lang="en-US" dirty="0">
                <a:solidFill>
                  <a:schemeClr val="accent2">
                    <a:lumMod val="50000"/>
                  </a:schemeClr>
                </a:solidFill>
                <a:latin typeface="Times New Roman" panose="02020603050405020304" pitchFamily="18" charset="0"/>
                <a:cs typeface="Times New Roman" panose="02020603050405020304" pitchFamily="18" charset="0"/>
              </a:rPr>
              <a:t>If the difference polarity is positive, then the step of the signal denoted by Δ is increased by 1. As against in case when difference polarity is negative then step of the signal is decreased i.e., reduction in Δ.</a:t>
            </a:r>
          </a:p>
          <a:p>
            <a:pPr algn="l"/>
            <a:endParaRPr lang="en-US" dirty="0" smtClean="0">
              <a:solidFill>
                <a:schemeClr val="accent2">
                  <a:lumMod val="50000"/>
                </a:schemeClr>
              </a:solidFill>
              <a:latin typeface="Times New Roman" panose="02020603050405020304" pitchFamily="18" charset="0"/>
              <a:cs typeface="Times New Roman" panose="02020603050405020304" pitchFamily="18" charset="0"/>
            </a:endParaRPr>
          </a:p>
          <a:p>
            <a:pPr algn="l"/>
            <a:r>
              <a:rPr lang="en-US" dirty="0" smtClean="0">
                <a:solidFill>
                  <a:schemeClr val="accent2">
                    <a:lumMod val="50000"/>
                  </a:schemeClr>
                </a:solidFill>
                <a:latin typeface="Times New Roman" panose="02020603050405020304" pitchFamily="18" charset="0"/>
                <a:cs typeface="Times New Roman" panose="02020603050405020304" pitchFamily="18" charset="0"/>
              </a:rPr>
              <a:t>When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+Δ is noticed i.e., increase in step size, then 1 is transmitted</a:t>
            </a:r>
            <a:r>
              <a:rPr lang="en-US" dirty="0">
                <a:solidFill>
                  <a:schemeClr val="accent2">
                    <a:lumMod val="50000"/>
                  </a:schemeClr>
                </a:solidFill>
                <a:latin typeface="Times New Roman" panose="02020603050405020304" pitchFamily="18" charset="0"/>
                <a:cs typeface="Times New Roman" panose="02020603050405020304" pitchFamily="18" charset="0"/>
              </a:rPr>
              <a:t>. However, in the case of</a:t>
            </a:r>
            <a:r>
              <a:rPr lang="en-US" b="1" dirty="0">
                <a:solidFill>
                  <a:schemeClr val="accent2">
                    <a:lumMod val="50000"/>
                  </a:schemeClr>
                </a:solidFill>
                <a:latin typeface="Times New Roman" panose="02020603050405020304" pitchFamily="18" charset="0"/>
                <a:cs typeface="Times New Roman" panose="02020603050405020304" pitchFamily="18" charset="0"/>
              </a:rPr>
              <a:t> –Δ i.e., decrease in step size, 0 is </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transmitted</a:t>
            </a:r>
          </a:p>
          <a:p>
            <a:pPr algn="l"/>
            <a:endParaRPr lang="en-US" dirty="0"/>
          </a:p>
          <a:p>
            <a:endParaRPr lang="en-US" dirty="0"/>
          </a:p>
        </p:txBody>
      </p:sp>
    </p:spTree>
    <p:extLst>
      <p:ext uri="{BB962C8B-B14F-4D97-AF65-F5344CB8AC3E}">
        <p14:creationId xmlns:p14="http://schemas.microsoft.com/office/powerpoint/2010/main" val="40323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827462"/>
            <a:ext cx="10663707" cy="5779400"/>
          </a:xfrm>
          <a:prstGeom prst="rect">
            <a:avLst/>
          </a:prstGeom>
        </p:spPr>
      </p:pic>
    </p:spTree>
    <p:extLst>
      <p:ext uri="{BB962C8B-B14F-4D97-AF65-F5344CB8AC3E}">
        <p14:creationId xmlns:p14="http://schemas.microsoft.com/office/powerpoint/2010/main" val="48471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1"/>
            <a:ext cx="11655380" cy="6722772"/>
          </a:xfrm>
        </p:spPr>
        <p:txBody>
          <a:bodyPr>
            <a:normAutofit/>
          </a:bodyPr>
          <a:lstStyle/>
          <a:p>
            <a:r>
              <a:rPr lang="en-US" sz="2400" dirty="0" smtClean="0">
                <a:solidFill>
                  <a:srgbClr val="7030A0"/>
                </a:solidFill>
                <a:latin typeface="Times New Roman" panose="02020603050405020304" pitchFamily="18" charset="0"/>
                <a:cs typeface="Times New Roman" panose="02020603050405020304" pitchFamily="18" charset="0"/>
              </a:rPr>
              <a:t>Generation and detection of DM Signal :</a:t>
            </a: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r>
            <a:br>
              <a:rPr lang="en-US" sz="3200" b="1" dirty="0" smtClean="0">
                <a:solidFill>
                  <a:srgbClr val="7030A0"/>
                </a:solidFill>
                <a:latin typeface="Times New Roman" panose="02020603050405020304" pitchFamily="18" charset="0"/>
                <a:cs typeface="Times New Roman" panose="02020603050405020304" pitchFamily="18" charset="0"/>
              </a:rPr>
            </a:b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1800" i="1" dirty="0" smtClean="0">
                <a:solidFill>
                  <a:srgbClr val="C00000"/>
                </a:solidFill>
                <a:latin typeface="Times New Roman" panose="02020603050405020304" pitchFamily="18" charset="0"/>
                <a:cs typeface="Times New Roman" panose="02020603050405020304" pitchFamily="18" charset="0"/>
              </a:rPr>
              <a:t>fig- DM transmitter                                                                           fig-DM </a:t>
            </a:r>
            <a:r>
              <a:rPr lang="en-US" sz="1800" i="1" dirty="0" err="1" smtClean="0">
                <a:solidFill>
                  <a:srgbClr val="C00000"/>
                </a:solidFill>
                <a:latin typeface="Times New Roman" panose="02020603050405020304" pitchFamily="18" charset="0"/>
                <a:cs typeface="Times New Roman" panose="02020603050405020304" pitchFamily="18" charset="0"/>
              </a:rPr>
              <a:t>reciever</a:t>
            </a:r>
            <a:endParaRPr lang="en-US" sz="3200" i="1" dirty="0">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9" y="1494850"/>
            <a:ext cx="5892084" cy="3875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155" y="3335629"/>
            <a:ext cx="5763296" cy="2296054"/>
          </a:xfrm>
          <a:prstGeom prst="rect">
            <a:avLst/>
          </a:prstGeom>
        </p:spPr>
      </p:pic>
    </p:spTree>
    <p:extLst>
      <p:ext uri="{BB962C8B-B14F-4D97-AF65-F5344CB8AC3E}">
        <p14:creationId xmlns:p14="http://schemas.microsoft.com/office/powerpoint/2010/main" val="147178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24" y="349631"/>
            <a:ext cx="9144000" cy="577648"/>
          </a:xfrm>
        </p:spPr>
        <p:txBody>
          <a:bodyPr>
            <a:noAutofit/>
          </a:bodyPr>
          <a:lstStyle/>
          <a:p>
            <a:pPr algn="l"/>
            <a:r>
              <a:rPr lang="en-US" sz="2400" dirty="0" smtClean="0">
                <a:solidFill>
                  <a:srgbClr val="7030A0"/>
                </a:solidFill>
                <a:latin typeface="Times New Roman" panose="02020603050405020304" pitchFamily="18" charset="0"/>
                <a:cs typeface="Times New Roman" panose="02020603050405020304" pitchFamily="18" charset="0"/>
              </a:rPr>
              <a:t>Waveform representation of Delta Modulated Signal:</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7730" y="1056068"/>
            <a:ext cx="11307650" cy="5525036"/>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0" y="1728550"/>
            <a:ext cx="9234152" cy="4440430"/>
          </a:xfrm>
          <a:prstGeom prst="rect">
            <a:avLst/>
          </a:prstGeom>
        </p:spPr>
      </p:pic>
    </p:spTree>
    <p:extLst>
      <p:ext uri="{BB962C8B-B14F-4D97-AF65-F5344CB8AC3E}">
        <p14:creationId xmlns:p14="http://schemas.microsoft.com/office/powerpoint/2010/main" val="4071178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515155"/>
            <a:ext cx="11121980" cy="6220496"/>
          </a:xfrm>
        </p:spPr>
        <p:txBody>
          <a:bodyPr>
            <a:normAutofit fontScale="90000"/>
          </a:bodyPr>
          <a:lstStyle/>
          <a:p>
            <a:r>
              <a:rPr lang="en-US" sz="2400" dirty="0">
                <a:solidFill>
                  <a:srgbClr val="7030A0"/>
                </a:solidFill>
                <a:latin typeface="Times New Roman" panose="02020603050405020304" pitchFamily="18" charset="0"/>
                <a:cs typeface="Times New Roman" panose="02020603050405020304" pitchFamily="18" charset="0"/>
              </a:rPr>
              <a:t>Advantages of delta modulation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Due </a:t>
            </a:r>
            <a:r>
              <a:rPr lang="en-US" sz="2800" dirty="0">
                <a:solidFill>
                  <a:schemeClr val="accent2">
                    <a:lumMod val="50000"/>
                  </a:schemeClr>
                </a:solidFill>
                <a:latin typeface="Times New Roman" panose="02020603050405020304" pitchFamily="18" charset="0"/>
                <a:cs typeface="Times New Roman" panose="02020603050405020304" pitchFamily="18" charset="0"/>
              </a:rPr>
              <a:t>to transmission of 1 bit per sample, it permits low channel bandwidth as well as signaling rate.</a:t>
            </a:r>
            <a:br>
              <a:rPr lang="en-US" sz="2800" dirty="0">
                <a:solidFill>
                  <a:schemeClr val="accent2">
                    <a:lumMod val="50000"/>
                  </a:schemeClr>
                </a:solidFill>
                <a:latin typeface="Times New Roman" panose="02020603050405020304" pitchFamily="18" charset="0"/>
                <a:cs typeface="Times New Roman" panose="02020603050405020304" pitchFamily="18" charset="0"/>
              </a:rPr>
            </a:br>
            <a:r>
              <a:rPr lang="en-US" sz="2800" dirty="0">
                <a:solidFill>
                  <a:schemeClr val="accent2">
                    <a:lumMod val="50000"/>
                  </a:schemeClr>
                </a:solidFill>
                <a:latin typeface="Times New Roman" panose="02020603050405020304" pitchFamily="18" charset="0"/>
                <a:cs typeface="Times New Roman" panose="02020603050405020304" pitchFamily="18" charset="0"/>
              </a:rPr>
              <a:t>ADC is not required. Thus permits easy generation and detection</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a:t>
            </a:r>
            <a:br>
              <a:rPr lang="en-US" sz="2800" dirty="0" smtClean="0">
                <a:solidFill>
                  <a:schemeClr val="accent2">
                    <a:lumMod val="50000"/>
                  </a:schemeClr>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400" dirty="0">
                <a:solidFill>
                  <a:srgbClr val="7030A0"/>
                </a:solidFill>
                <a:latin typeface="Times New Roman" panose="02020603050405020304" pitchFamily="18" charset="0"/>
                <a:cs typeface="Times New Roman" panose="02020603050405020304" pitchFamily="18" charset="0"/>
              </a:rPr>
              <a:t>Disadvantages of delta modulation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Delta </a:t>
            </a:r>
            <a:r>
              <a:rPr lang="en-US" sz="2800" dirty="0">
                <a:solidFill>
                  <a:schemeClr val="accent2">
                    <a:lumMod val="50000"/>
                  </a:schemeClr>
                </a:solidFill>
                <a:latin typeface="Times New Roman" panose="02020603050405020304" pitchFamily="18" charset="0"/>
                <a:cs typeface="Times New Roman" panose="02020603050405020304" pitchFamily="18" charset="0"/>
              </a:rPr>
              <a:t>modulation leads to drawbacks such as </a:t>
            </a:r>
            <a:r>
              <a:rPr lang="en-US" sz="2800" dirty="0">
                <a:solidFill>
                  <a:srgbClr val="00B0F0"/>
                </a:solidFill>
                <a:latin typeface="Times New Roman" panose="02020603050405020304" pitchFamily="18" charset="0"/>
                <a:cs typeface="Times New Roman" panose="02020603050405020304" pitchFamily="18" charset="0"/>
              </a:rPr>
              <a:t>slope overload </a:t>
            </a:r>
            <a:r>
              <a:rPr lang="en-US" sz="2800" dirty="0" smtClean="0">
                <a:solidFill>
                  <a:srgbClr val="00B0F0"/>
                </a:solidFill>
                <a:latin typeface="Times New Roman" panose="02020603050405020304" pitchFamily="18" charset="0"/>
                <a:cs typeface="Times New Roman" panose="02020603050405020304" pitchFamily="18" charset="0"/>
              </a:rPr>
              <a:t>distortion</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400" dirty="0" smtClean="0"/>
              <a:t>when</a:t>
            </a:r>
            <a:r>
              <a:rPr lang="en-US" sz="2400" dirty="0"/>
              <a:t> </a:t>
            </a:r>
            <a:r>
              <a:rPr lang="el-GR" sz="2400" b="1" dirty="0"/>
              <a:t>Δ</a:t>
            </a:r>
            <a:r>
              <a:rPr lang="el-GR" sz="2400" dirty="0"/>
              <a:t> </a:t>
            </a:r>
            <a:r>
              <a:rPr lang="en-US" sz="2400" dirty="0" smtClean="0"/>
              <a:t>is small</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)and </a:t>
            </a:r>
            <a:r>
              <a:rPr lang="en-US" sz="2800" dirty="0">
                <a:solidFill>
                  <a:srgbClr val="00B0F0"/>
                </a:solidFill>
                <a:latin typeface="Times New Roman" panose="02020603050405020304" pitchFamily="18" charset="0"/>
                <a:cs typeface="Times New Roman" panose="02020603050405020304" pitchFamily="18" charset="0"/>
              </a:rPr>
              <a:t>granular </a:t>
            </a:r>
            <a:r>
              <a:rPr lang="en-US" sz="2800" dirty="0" smtClean="0">
                <a:solidFill>
                  <a:srgbClr val="00B0F0"/>
                </a:solidFill>
                <a:latin typeface="Times New Roman" panose="02020603050405020304" pitchFamily="18" charset="0"/>
                <a:cs typeface="Times New Roman" panose="02020603050405020304" pitchFamily="18" charset="0"/>
              </a:rPr>
              <a:t>noise</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400" dirty="0"/>
              <a:t>when </a:t>
            </a:r>
            <a:r>
              <a:rPr lang="el-GR" sz="2400" b="1" dirty="0"/>
              <a:t>Δ</a:t>
            </a:r>
            <a:r>
              <a:rPr lang="el-GR" sz="2400" dirty="0"/>
              <a:t> </a:t>
            </a:r>
            <a:r>
              <a:rPr lang="en-US" sz="2400" dirty="0"/>
              <a:t>is large</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400" dirty="0">
                <a:solidFill>
                  <a:srgbClr val="7030A0"/>
                </a:solidFill>
                <a:latin typeface="Times New Roman" panose="02020603050405020304" pitchFamily="18" charset="0"/>
                <a:cs typeface="Times New Roman" panose="02020603050405020304" pitchFamily="18" charset="0"/>
              </a:rPr>
              <a:t>Applications of delta modulation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It </a:t>
            </a:r>
            <a:r>
              <a:rPr lang="en-US" sz="2800" dirty="0">
                <a:solidFill>
                  <a:schemeClr val="accent2">
                    <a:lumMod val="50000"/>
                  </a:schemeClr>
                </a:solidFill>
                <a:latin typeface="Times New Roman" panose="02020603050405020304" pitchFamily="18" charset="0"/>
                <a:cs typeface="Times New Roman" panose="02020603050405020304" pitchFamily="18" charset="0"/>
              </a:rPr>
              <a:t>is widely used in radio communication devices and digital voice storage and voice </a:t>
            </a:r>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 transmission</a:t>
            </a:r>
            <a:r>
              <a:rPr lang="en-US" sz="2800" dirty="0" smtClean="0">
                <a:latin typeface="Times New Roman" panose="02020603050405020304" pitchFamily="18" charset="0"/>
                <a:cs typeface="Times New Roman" panose="02020603050405020304" pitchFamily="18" charset="0"/>
              </a:rPr>
              <a:t>.</a:t>
            </a:r>
            <a:r>
              <a:rPr lang="en-US" dirty="0"/>
              <a:t/>
            </a:r>
            <a:br>
              <a:rPr lang="en-US" dirty="0"/>
            </a:br>
            <a:endParaRPr lang="en-US" dirty="0"/>
          </a:p>
        </p:txBody>
      </p:sp>
    </p:spTree>
    <p:extLst>
      <p:ext uri="{BB962C8B-B14F-4D97-AF65-F5344CB8AC3E}">
        <p14:creationId xmlns:p14="http://schemas.microsoft.com/office/powerpoint/2010/main" val="160631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7" y="206062"/>
            <a:ext cx="5511085" cy="472002"/>
          </a:xfrm>
        </p:spPr>
        <p:txBody>
          <a:bodyPr>
            <a:noAutofit/>
          </a:bodyPr>
          <a:lstStyle/>
          <a:p>
            <a:r>
              <a:rPr lang="en-US" sz="2400" b="1" i="1" u="sng" dirty="0" err="1" smtClean="0">
                <a:solidFill>
                  <a:srgbClr val="FF0000"/>
                </a:solidFill>
                <a:latin typeface="Times New Roman" panose="02020603050405020304" pitchFamily="18" charset="0"/>
                <a:cs typeface="Times New Roman" panose="02020603050405020304" pitchFamily="18" charset="0"/>
              </a:rPr>
              <a:t>Matlab</a:t>
            </a:r>
            <a:r>
              <a:rPr lang="en-US" sz="2400" b="1" i="1" u="sng" dirty="0" smtClean="0">
                <a:solidFill>
                  <a:srgbClr val="FF0000"/>
                </a:solidFill>
                <a:latin typeface="Times New Roman" panose="02020603050405020304" pitchFamily="18" charset="0"/>
                <a:cs typeface="Times New Roman" panose="02020603050405020304" pitchFamily="18" charset="0"/>
              </a:rPr>
              <a:t> code:</a:t>
            </a:r>
            <a:endParaRPr lang="en-US" sz="2400" b="1" i="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31820" y="678064"/>
            <a:ext cx="5940380" cy="6083344"/>
          </a:xfrm>
        </p:spPr>
        <p:txBody>
          <a:bodyPr>
            <a:normAutofit lnSpcReduction="10000"/>
          </a:bodyPr>
          <a:lstStyle/>
          <a:p>
            <a:pPr marL="0" indent="0">
              <a:buNone/>
            </a:pPr>
            <a:r>
              <a:rPr lang="en-US" sz="1900" dirty="0">
                <a:solidFill>
                  <a:srgbClr val="00FF00"/>
                </a:solidFill>
                <a:latin typeface="Times New Roman" panose="02020603050405020304" pitchFamily="18" charset="0"/>
                <a:cs typeface="Times New Roman" panose="02020603050405020304" pitchFamily="18" charset="0"/>
              </a:rPr>
              <a:t>%% Delta Modulation (DM)   </a:t>
            </a:r>
            <a:endParaRPr lang="en-US" sz="1500" dirty="0">
              <a:solidFill>
                <a:srgbClr val="00FF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predictor = [0 1];</a:t>
            </a:r>
          </a:p>
          <a:p>
            <a:pPr marL="0" indent="0">
              <a:buNone/>
            </a:pPr>
            <a:r>
              <a:rPr lang="en-US" sz="2000" dirty="0">
                <a:latin typeface="Times New Roman" panose="02020603050405020304" pitchFamily="18" charset="0"/>
                <a:cs typeface="Times New Roman" panose="02020603050405020304" pitchFamily="18" charset="0"/>
              </a:rPr>
              <a:t>partition = [-1:.1:.9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step=0.2;</a:t>
            </a:r>
          </a:p>
          <a:p>
            <a:pPr marL="0" indent="0">
              <a:buNone/>
            </a:pPr>
            <a:r>
              <a:rPr lang="en-US" sz="2000" dirty="0">
                <a:latin typeface="Times New Roman" panose="02020603050405020304" pitchFamily="18" charset="0"/>
                <a:cs typeface="Times New Roman" panose="02020603050405020304" pitchFamily="18" charset="0"/>
              </a:rPr>
              <a:t>partition = [0];</a:t>
            </a:r>
          </a:p>
          <a:p>
            <a:pPr marL="0" indent="0">
              <a:buNone/>
            </a:pPr>
            <a:r>
              <a:rPr lang="en-US" sz="2000" dirty="0">
                <a:latin typeface="Times New Roman" panose="02020603050405020304" pitchFamily="18" charset="0"/>
                <a:cs typeface="Times New Roman" panose="02020603050405020304" pitchFamily="18" charset="0"/>
              </a:rPr>
              <a:t>codebook = [-1*step step]; </a:t>
            </a:r>
          </a:p>
          <a:p>
            <a:pPr marL="0" indent="0">
              <a:buNone/>
            </a:pPr>
            <a:r>
              <a:rPr lang="en-US" sz="1800" dirty="0">
                <a:solidFill>
                  <a:srgbClr val="00FF00"/>
                </a:solidFill>
                <a:latin typeface="Times New Roman" panose="02020603050405020304" pitchFamily="18" charset="0"/>
                <a:cs typeface="Times New Roman" panose="02020603050405020304" pitchFamily="18" charset="0"/>
              </a:rPr>
              <a:t>%DM </a:t>
            </a:r>
            <a:r>
              <a:rPr lang="en-US" sz="1800" dirty="0" err="1">
                <a:solidFill>
                  <a:srgbClr val="00FF00"/>
                </a:solidFill>
                <a:latin typeface="Times New Roman" panose="02020603050405020304" pitchFamily="18" charset="0"/>
                <a:cs typeface="Times New Roman" panose="02020603050405020304" pitchFamily="18" charset="0"/>
              </a:rPr>
              <a:t>quantizer</a:t>
            </a:r>
            <a:r>
              <a:rPr lang="en-US" sz="1800" dirty="0">
                <a:solidFill>
                  <a:srgbClr val="00FF00"/>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 = [0:pi/20:2*pi]; </a:t>
            </a:r>
          </a:p>
          <a:p>
            <a:pPr marL="0" indent="0">
              <a:buNone/>
            </a:pPr>
            <a:r>
              <a:rPr lang="en-US" sz="2000" dirty="0">
                <a:latin typeface="Times New Roman" panose="02020603050405020304" pitchFamily="18" charset="0"/>
                <a:cs typeface="Times New Roman" panose="02020603050405020304" pitchFamily="18" charset="0"/>
              </a:rPr>
              <a:t>x = 1.1*sin(2*pi*0.1*t); </a:t>
            </a:r>
            <a:r>
              <a:rPr lang="en-US" sz="1600" dirty="0">
                <a:solidFill>
                  <a:srgbClr val="00FF00"/>
                </a:solidFill>
                <a:latin typeface="Times New Roman" panose="02020603050405020304" pitchFamily="18" charset="0"/>
                <a:cs typeface="Times New Roman" panose="02020603050405020304" pitchFamily="18" charset="0"/>
              </a:rPr>
              <a:t>% </a:t>
            </a:r>
            <a:r>
              <a:rPr lang="en-US" sz="1600" dirty="0" smtClean="0">
                <a:solidFill>
                  <a:srgbClr val="00FF00"/>
                </a:solidFill>
                <a:latin typeface="Times New Roman" panose="02020603050405020304" pitchFamily="18" charset="0"/>
                <a:cs typeface="Times New Roman" panose="02020603050405020304" pitchFamily="18" charset="0"/>
              </a:rPr>
              <a:t>Analog Signal</a:t>
            </a:r>
            <a:endParaRPr lang="en-US" sz="1600" dirty="0">
              <a:solidFill>
                <a:srgbClr val="00FF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1800" dirty="0">
                <a:solidFill>
                  <a:srgbClr val="00FF00"/>
                </a:solidFill>
                <a:latin typeface="Times New Roman" panose="02020603050405020304" pitchFamily="18" charset="0"/>
                <a:cs typeface="Times New Roman" panose="02020603050405020304" pitchFamily="18" charset="0"/>
              </a:rPr>
              <a:t>% Quantize x(t) using DPCM. </a:t>
            </a:r>
          </a:p>
          <a:p>
            <a:pPr marL="0" indent="0">
              <a:buNone/>
            </a:pPr>
            <a:r>
              <a:rPr lang="en-US" sz="2000" dirty="0" err="1" smtClean="0">
                <a:latin typeface="Times New Roman" panose="02020603050405020304" pitchFamily="18" charset="0"/>
                <a:cs typeface="Times New Roman" panose="02020603050405020304" pitchFamily="18" charset="0"/>
              </a:rPr>
              <a:t>e</a:t>
            </a:r>
            <a:r>
              <a:rPr lang="en-US" sz="2000" dirty="0" err="1" smtClean="0">
                <a:latin typeface="Times New Roman" panose="02020603050405020304" pitchFamily="18" charset="0"/>
                <a:cs typeface="Times New Roman" panose="02020603050405020304" pitchFamily="18" charset="0"/>
              </a:rPr>
              <a:t>ncoded_x</a:t>
            </a:r>
            <a:r>
              <a:rPr lang="en-US" sz="2000" dirty="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dpcmenco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x,codebook,partition,predictor</a:t>
            </a:r>
            <a:r>
              <a:rPr lang="en-US" sz="2000" dirty="0">
                <a:latin typeface="Times New Roman" panose="02020603050405020304" pitchFamily="18" charset="0"/>
                <a:cs typeface="Times New Roman" panose="02020603050405020304" pitchFamily="18" charset="0"/>
              </a:rPr>
              <a:t>);   </a:t>
            </a:r>
          </a:p>
          <a:p>
            <a:pPr marL="0" indent="0">
              <a:buNone/>
            </a:pPr>
            <a:r>
              <a:rPr lang="en-US" sz="1800" dirty="0">
                <a:solidFill>
                  <a:srgbClr val="00FF00"/>
                </a:solidFill>
                <a:latin typeface="Times New Roman" panose="02020603050405020304" pitchFamily="18" charset="0"/>
                <a:cs typeface="Times New Roman" panose="02020603050405020304" pitchFamily="18" charset="0"/>
              </a:rPr>
              <a:t>% Try to recover x from the modulated signal. </a:t>
            </a:r>
          </a:p>
          <a:p>
            <a:pPr marL="0" indent="0">
              <a:buNone/>
            </a:pPr>
            <a:r>
              <a:rPr lang="en-US" sz="2000" dirty="0" err="1" smtClean="0">
                <a:latin typeface="Times New Roman" panose="02020603050405020304" pitchFamily="18" charset="0"/>
                <a:cs typeface="Times New Roman" panose="02020603050405020304" pitchFamily="18" charset="0"/>
              </a:rPr>
              <a:t>d</a:t>
            </a:r>
            <a:r>
              <a:rPr lang="en-US" sz="2000" dirty="0" err="1" smtClean="0">
                <a:latin typeface="Times New Roman" panose="02020603050405020304" pitchFamily="18" charset="0"/>
                <a:cs typeface="Times New Roman" panose="02020603050405020304" pitchFamily="18" charset="0"/>
              </a:rPr>
              <a:t>ecoded_x</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dpcmdeco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encoded_x,codebook,predictor</a:t>
            </a:r>
            <a:r>
              <a:rPr lang="en-US" sz="2000" dirty="0">
                <a:latin typeface="Times New Roman" panose="02020603050405020304" pitchFamily="18" charset="0"/>
                <a:cs typeface="Times New Roman" panose="02020603050405020304" pitchFamily="18" charset="0"/>
              </a:rPr>
              <a:t>); </a:t>
            </a:r>
          </a:p>
          <a:p>
            <a:pPr marL="0" indent="0">
              <a:buNone/>
            </a:pPr>
            <a:endParaRPr lang="en-US" sz="2200" dirty="0"/>
          </a:p>
        </p:txBody>
      </p:sp>
      <p:sp>
        <p:nvSpPr>
          <p:cNvPr id="4" name="Content Placeholder 3"/>
          <p:cNvSpPr>
            <a:spLocks noGrp="1"/>
          </p:cNvSpPr>
          <p:nvPr>
            <p:ph sz="half" idx="2"/>
          </p:nvPr>
        </p:nvSpPr>
        <p:spPr>
          <a:xfrm>
            <a:off x="6172200" y="334851"/>
            <a:ext cx="5181600" cy="6426557"/>
          </a:xfrm>
        </p:spPr>
        <p:txBody>
          <a:bodyPr>
            <a:normAutofit lnSpcReduction="10000"/>
          </a:bodyPr>
          <a:lstStyle/>
          <a:p>
            <a:pPr marL="0" indent="0">
              <a:buNone/>
            </a:pPr>
            <a:r>
              <a:rPr lang="en-US" sz="2200" dirty="0">
                <a:solidFill>
                  <a:srgbClr val="00FF00"/>
                </a:solidFill>
                <a:latin typeface="Times New Roman" panose="02020603050405020304" pitchFamily="18" charset="0"/>
                <a:cs typeface="Times New Roman" panose="02020603050405020304" pitchFamily="18" charset="0"/>
              </a:rPr>
              <a:t>% plots  </a:t>
            </a:r>
          </a:p>
          <a:p>
            <a:pPr marL="0" indent="0">
              <a:buNone/>
            </a:pPr>
            <a:r>
              <a:rPr lang="en-US" sz="2200" dirty="0">
                <a:latin typeface="Times New Roman" panose="02020603050405020304" pitchFamily="18" charset="0"/>
                <a:cs typeface="Times New Roman" panose="02020603050405020304" pitchFamily="18" charset="0"/>
              </a:rPr>
              <a:t>figure</a:t>
            </a:r>
          </a:p>
          <a:p>
            <a:pPr marL="0" indent="0">
              <a:buNone/>
            </a:pPr>
            <a:r>
              <a:rPr lang="en-US" sz="2200" dirty="0">
                <a:latin typeface="Times New Roman" panose="02020603050405020304" pitchFamily="18" charset="0"/>
                <a:cs typeface="Times New Roman" panose="02020603050405020304" pitchFamily="18" charset="0"/>
              </a:rPr>
              <a:t>plot(</a:t>
            </a:r>
            <a:r>
              <a:rPr lang="en-US" sz="2200" dirty="0" err="1">
                <a:latin typeface="Times New Roman" panose="02020603050405020304" pitchFamily="18" charset="0"/>
                <a:cs typeface="Times New Roman" panose="02020603050405020304" pitchFamily="18" charset="0"/>
              </a:rPr>
              <a:t>t,x</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xlabel</a:t>
            </a:r>
            <a:r>
              <a:rPr lang="en-US" sz="2200" dirty="0">
                <a:latin typeface="Times New Roman" panose="02020603050405020304" pitchFamily="18" charset="0"/>
                <a:cs typeface="Times New Roman" panose="02020603050405020304" pitchFamily="18" charset="0"/>
              </a:rPr>
              <a:t>('time');</a:t>
            </a:r>
          </a:p>
          <a:p>
            <a:pPr marL="0" indent="0">
              <a:buNone/>
            </a:pPr>
            <a:r>
              <a:rPr lang="en-US" sz="2200" dirty="0">
                <a:latin typeface="Times New Roman" panose="02020603050405020304" pitchFamily="18" charset="0"/>
                <a:cs typeface="Times New Roman" panose="02020603050405020304" pitchFamily="18" charset="0"/>
              </a:rPr>
              <a:t>title('original signal');</a:t>
            </a:r>
          </a:p>
          <a:p>
            <a:pPr marL="0" indent="0">
              <a:buNone/>
            </a:pPr>
            <a:r>
              <a:rPr lang="en-US" sz="2200" dirty="0">
                <a:latin typeface="Times New Roman" panose="02020603050405020304" pitchFamily="18" charset="0"/>
                <a:cs typeface="Times New Roman" panose="02020603050405020304" pitchFamily="18" charset="0"/>
              </a:rPr>
              <a:t>figure</a:t>
            </a:r>
          </a:p>
          <a:p>
            <a:pPr marL="0" indent="0">
              <a:buNone/>
            </a:pPr>
            <a:r>
              <a:rPr lang="en-US" sz="2200" dirty="0">
                <a:latin typeface="Times New Roman" panose="02020603050405020304" pitchFamily="18" charset="0"/>
                <a:cs typeface="Times New Roman" panose="02020603050405020304" pitchFamily="18" charset="0"/>
              </a:rPr>
              <a:t>stairs(t,10*codebook(encodedx+1),'</a:t>
            </a:r>
            <a:r>
              <a:rPr lang="en-US" sz="2200" dirty="0">
                <a:solidFill>
                  <a:srgbClr val="00FF00"/>
                </a:solidFill>
                <a:latin typeface="Times New Roman" panose="02020603050405020304" pitchFamily="18" charset="0"/>
                <a:cs typeface="Times New Roman" panose="02020603050405020304" pitchFamily="18" charset="0"/>
              </a:rPr>
              <a:t>g</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xlabel</a:t>
            </a:r>
            <a:r>
              <a:rPr lang="en-US" sz="2200" dirty="0">
                <a:latin typeface="Times New Roman" panose="02020603050405020304" pitchFamily="18" charset="0"/>
                <a:cs typeface="Times New Roman" panose="02020603050405020304" pitchFamily="18" charset="0"/>
              </a:rPr>
              <a:t>('time');</a:t>
            </a:r>
          </a:p>
          <a:p>
            <a:pPr marL="0" indent="0">
              <a:buNone/>
            </a:pPr>
            <a:r>
              <a:rPr lang="en-US" sz="2200" dirty="0">
                <a:latin typeface="Times New Roman" panose="02020603050405020304" pitchFamily="18" charset="0"/>
                <a:cs typeface="Times New Roman" panose="02020603050405020304" pitchFamily="18" charset="0"/>
              </a:rPr>
              <a:t>title('DM output'); </a:t>
            </a:r>
          </a:p>
          <a:p>
            <a:pPr marL="0" indent="0">
              <a:buNone/>
            </a:pPr>
            <a:r>
              <a:rPr lang="en-US" sz="2200" dirty="0">
                <a:latin typeface="Times New Roman" panose="02020603050405020304" pitchFamily="18" charset="0"/>
                <a:cs typeface="Times New Roman" panose="02020603050405020304" pitchFamily="18" charset="0"/>
              </a:rPr>
              <a:t>figure</a:t>
            </a:r>
          </a:p>
          <a:p>
            <a:pPr marL="0" indent="0">
              <a:buNone/>
            </a:pPr>
            <a:r>
              <a:rPr lang="en-US" sz="2200" dirty="0">
                <a:latin typeface="Times New Roman" panose="02020603050405020304" pitchFamily="18" charset="0"/>
                <a:cs typeface="Times New Roman" panose="02020603050405020304" pitchFamily="18" charset="0"/>
              </a:rPr>
              <a:t>plot(</a:t>
            </a:r>
            <a:r>
              <a:rPr lang="en-US" sz="2200" dirty="0" err="1">
                <a:latin typeface="Times New Roman" panose="02020603050405020304" pitchFamily="18" charset="0"/>
                <a:cs typeface="Times New Roman" panose="02020603050405020304" pitchFamily="18" charset="0"/>
              </a:rPr>
              <a:t>t,x</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hold;</a:t>
            </a:r>
          </a:p>
          <a:p>
            <a:pPr marL="0" indent="0">
              <a:buNone/>
            </a:pPr>
            <a:r>
              <a:rPr lang="en-US" sz="2200" dirty="0">
                <a:latin typeface="Times New Roman" panose="02020603050405020304" pitchFamily="18" charset="0"/>
                <a:cs typeface="Times New Roman" panose="02020603050405020304" pitchFamily="18" charset="0"/>
              </a:rPr>
              <a:t>stairs(</a:t>
            </a:r>
            <a:r>
              <a:rPr lang="en-US" sz="2200" dirty="0" err="1">
                <a:latin typeface="Times New Roman" panose="02020603050405020304" pitchFamily="18" charset="0"/>
                <a:cs typeface="Times New Roman" panose="02020603050405020304" pitchFamily="18" charset="0"/>
              </a:rPr>
              <a:t>t,decodedx</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grid;</a:t>
            </a:r>
          </a:p>
          <a:p>
            <a:pPr marL="0" indent="0">
              <a:buNone/>
            </a:pPr>
            <a:r>
              <a:rPr lang="en-US" sz="2200" dirty="0" err="1">
                <a:latin typeface="Times New Roman" panose="02020603050405020304" pitchFamily="18" charset="0"/>
                <a:cs typeface="Times New Roman" panose="02020603050405020304" pitchFamily="18" charset="0"/>
              </a:rPr>
              <a:t>xlabel</a:t>
            </a:r>
            <a:r>
              <a:rPr lang="en-US" sz="2200" dirty="0">
                <a:latin typeface="Times New Roman" panose="02020603050405020304" pitchFamily="18" charset="0"/>
                <a:cs typeface="Times New Roman" panose="02020603050405020304" pitchFamily="18" charset="0"/>
              </a:rPr>
              <a:t>('time');</a:t>
            </a:r>
          </a:p>
          <a:p>
            <a:pPr marL="0" indent="0">
              <a:buNone/>
            </a:pPr>
            <a:r>
              <a:rPr lang="en-US" sz="2200" dirty="0">
                <a:latin typeface="Times New Roman" panose="02020603050405020304" pitchFamily="18" charset="0"/>
                <a:cs typeface="Times New Roman" panose="02020603050405020304" pitchFamily="18" charset="0"/>
              </a:rPr>
              <a:t>title('received signal');</a:t>
            </a:r>
          </a:p>
          <a:p>
            <a:pPr marL="0" indent="0">
              <a:buNone/>
            </a:pPr>
            <a:endParaRPr lang="en-US" dirty="0"/>
          </a:p>
        </p:txBody>
      </p:sp>
    </p:spTree>
    <p:extLst>
      <p:ext uri="{BB962C8B-B14F-4D97-AF65-F5344CB8AC3E}">
        <p14:creationId xmlns:p14="http://schemas.microsoft.com/office/powerpoint/2010/main" val="976553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0" y="1"/>
            <a:ext cx="4982270" cy="30651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04" y="3065173"/>
            <a:ext cx="11668259" cy="35094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549" y="-8047"/>
            <a:ext cx="6800045" cy="3073220"/>
          </a:xfrm>
          <a:prstGeom prst="rect">
            <a:avLst/>
          </a:prstGeom>
        </p:spPr>
      </p:pic>
    </p:spTree>
    <p:extLst>
      <p:ext uri="{BB962C8B-B14F-4D97-AF65-F5344CB8AC3E}">
        <p14:creationId xmlns:p14="http://schemas.microsoft.com/office/powerpoint/2010/main" val="48900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282" y="2657564"/>
            <a:ext cx="3862588" cy="1325563"/>
          </a:xfrm>
        </p:spPr>
        <p:txBody>
          <a:bodyPr/>
          <a:lstStyle/>
          <a:p>
            <a:r>
              <a:rPr lang="en-US" b="1" dirty="0" smtClean="0">
                <a:solidFill>
                  <a:srgbClr val="FF0000"/>
                </a:solidFill>
                <a:latin typeface="Bradley Hand ITC" panose="03070402050302030203" pitchFamily="66" charset="0"/>
                <a:cs typeface="Aharoni" panose="02010803020104030203" pitchFamily="2" charset="-79"/>
              </a:rPr>
              <a:t>THANK YOU</a:t>
            </a:r>
            <a:endParaRPr lang="en-US" b="1" dirty="0">
              <a:solidFill>
                <a:srgbClr val="FF0000"/>
              </a:solidFill>
              <a:latin typeface="Bradley Hand ITC" panose="03070402050302030203" pitchFamily="66" charset="0"/>
              <a:cs typeface="Aharoni" panose="02010803020104030203" pitchFamily="2" charset="-79"/>
            </a:endParaRPr>
          </a:p>
        </p:txBody>
      </p:sp>
    </p:spTree>
    <p:extLst>
      <p:ext uri="{BB962C8B-B14F-4D97-AF65-F5344CB8AC3E}">
        <p14:creationId xmlns:p14="http://schemas.microsoft.com/office/powerpoint/2010/main" val="381613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C9686107C6C449ADA54702B34EC247" ma:contentTypeVersion="8" ma:contentTypeDescription="Create a new document." ma:contentTypeScope="" ma:versionID="8d27b0b94b9341ffa07ca26a63b62536">
  <xsd:schema xmlns:xsd="http://www.w3.org/2001/XMLSchema" xmlns:xs="http://www.w3.org/2001/XMLSchema" xmlns:p="http://schemas.microsoft.com/office/2006/metadata/properties" xmlns:ns2="52de376f-a77f-4a48-91bc-f036b955bf95" targetNamespace="http://schemas.microsoft.com/office/2006/metadata/properties" ma:root="true" ma:fieldsID="9e08af9e082ef2080755286ba21094df" ns2:_="">
    <xsd:import namespace="52de376f-a77f-4a48-91bc-f036b955bf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e376f-a77f-4a48-91bc-f036b955b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511E7E-AC8F-4413-A4AE-012B61723910}"/>
</file>

<file path=customXml/itemProps2.xml><?xml version="1.0" encoding="utf-8"?>
<ds:datastoreItem xmlns:ds="http://schemas.openxmlformats.org/officeDocument/2006/customXml" ds:itemID="{927DA828-3340-45C8-A69A-81BFCD9C1A97}"/>
</file>

<file path=customXml/itemProps3.xml><?xml version="1.0" encoding="utf-8"?>
<ds:datastoreItem xmlns:ds="http://schemas.openxmlformats.org/officeDocument/2006/customXml" ds:itemID="{73926F66-45C2-48EF-869C-56DB5532B737}"/>
</file>

<file path=docProps/app.xml><?xml version="1.0" encoding="utf-8"?>
<Properties xmlns="http://schemas.openxmlformats.org/officeDocument/2006/extended-properties" xmlns:vt="http://schemas.openxmlformats.org/officeDocument/2006/docPropsVTypes">
  <Template/>
  <TotalTime>338</TotalTime>
  <Words>376</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Bradley Hand ITC</vt:lpstr>
      <vt:lpstr>Calibri</vt:lpstr>
      <vt:lpstr>Calibri Light</vt:lpstr>
      <vt:lpstr>Times New Roman</vt:lpstr>
      <vt:lpstr>Office Theme</vt:lpstr>
      <vt:lpstr>Delta Modulation</vt:lpstr>
      <vt:lpstr>Operating Principle :</vt:lpstr>
      <vt:lpstr>PowerPoint Presentation</vt:lpstr>
      <vt:lpstr>Generation and detection of DM Signal :                          fig- DM transmitter                                                                           fig-DM reciever</vt:lpstr>
      <vt:lpstr>Waveform representation of Delta Modulated Signal:</vt:lpstr>
      <vt:lpstr>Advantages of delta modulation  Due to transmission of 1 bit per sample, it permits low channel bandwidth as well as signaling rate. ADC is not required. Thus permits easy generation and detection.  Disadvantages of delta modulation  Delta modulation leads to drawbacks such as slope overload distortion(when Δ is small)and granular noise(when Δ is large).  Applications of delta modulation  It is widely used in radio communication devices and digital voice storage and voice  transmission. </vt:lpstr>
      <vt:lpstr>Matlab code:</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 Modulation</dc:title>
  <dc:creator>NITIN PRAKASH</dc:creator>
  <cp:lastModifiedBy>NITIN PRAKASH</cp:lastModifiedBy>
  <cp:revision>24</cp:revision>
  <dcterms:created xsi:type="dcterms:W3CDTF">2020-10-14T15:46:34Z</dcterms:created>
  <dcterms:modified xsi:type="dcterms:W3CDTF">2020-10-28T07:47:26Z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0x01010081C9686107C6C449ADA54702B34EC247</vt:lpwstr>
  </property>
</Properties>
</file>