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4" r:id="rId4"/>
    <p:sldId id="263" r:id="rId5"/>
    <p:sldId id="279" r:id="rId6"/>
    <p:sldId id="280" r:id="rId7"/>
    <p:sldId id="281" r:id="rId8"/>
    <p:sldId id="282" r:id="rId9"/>
    <p:sldId id="283" r:id="rId10"/>
    <p:sldId id="265" r:id="rId11"/>
    <p:sldId id="284" r:id="rId12"/>
    <p:sldId id="273" r:id="rId13"/>
    <p:sldId id="274" r:id="rId14"/>
    <p:sldId id="269" r:id="rId15"/>
    <p:sldId id="270" r:id="rId16"/>
    <p:sldId id="271" r:id="rId17"/>
    <p:sldId id="272" r:id="rId18"/>
    <p:sldId id="275" r:id="rId19"/>
    <p:sldId id="257" r:id="rId20"/>
    <p:sldId id="258" r:id="rId21"/>
    <p:sldId id="259" r:id="rId22"/>
    <p:sldId id="260" r:id="rId23"/>
    <p:sldId id="261" r:id="rId24"/>
    <p:sldId id="262" r:id="rId25"/>
    <p:sldId id="276" r:id="rId26"/>
    <p:sldId id="266" r:id="rId27"/>
    <p:sldId id="267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8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8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4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6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7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33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1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3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91A7-C425-41AE-A30C-E57EEAE79ED7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4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procus.com/8-steps-to-build-your-own-fm-station-connect-your-mobil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procus.com/making-of-fm-transmitter-circuit-working-applic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" descr="svnit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7" y="33770"/>
            <a:ext cx="8515350" cy="1211858"/>
          </a:xfrm>
          <a:prstGeom prst="rect">
            <a:avLst/>
          </a:prstGeom>
          <a:noFill/>
        </p:spPr>
      </p:pic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032" y="1367457"/>
            <a:ext cx="1521619" cy="12618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794032" y="2610340"/>
            <a:ext cx="152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2020-21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4032" y="2610340"/>
            <a:ext cx="189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2020-21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7036" y="2979672"/>
            <a:ext cx="4875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E-Laboratory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II (CSE), semester 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8841" y="4058721"/>
            <a:ext cx="4572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Naresh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I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Kanirkar</a:t>
            </a: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Mehul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C. Patel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ssisted by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Arpan Shah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803" y="6151602"/>
            <a:ext cx="77380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Department of Electronics Engineering</a:t>
            </a:r>
            <a:endParaRPr lang="en-US" sz="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Sardar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Vallabhbhai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 National Institute of Technology, </a:t>
            </a: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Ichchhanath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, Surat-395 007, Gujarat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973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frequency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3797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its resilience to noise and interference. It is for this reason that FM is used for high quality broadcast transmissions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ideal for mobile radio communication applications including more general two-way radio communication or portable applications where signal levels are likely to vary considerably.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0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Applications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applications of frequency modulation</a:t>
            </a:r>
            <a:r>
              <a:rPr lang="en-IN" dirty="0"/>
              <a:t> include in </a:t>
            </a:r>
            <a:r>
              <a:rPr lang="en-IN" dirty="0">
                <a:hlinkClick r:id="rId2"/>
              </a:rPr>
              <a:t>FM radio broadcasting</a:t>
            </a:r>
            <a:r>
              <a:rPr lang="en-IN" dirty="0"/>
              <a:t>, radar, </a:t>
            </a:r>
            <a:r>
              <a:rPr lang="en-IN" dirty="0" smtClean="0"/>
              <a:t>telemetry</a:t>
            </a:r>
            <a:r>
              <a:rPr lang="en-IN" dirty="0"/>
              <a:t>, &amp; observing infants for seizure through EEG, music synthesis, two-way radio systems, magnetic tape recording systems, video broadcast systems,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0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098" y="1682061"/>
            <a:ext cx="4610902" cy="2580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24" y="1851645"/>
            <a:ext cx="4466086" cy="2236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769" y="5151549"/>
            <a:ext cx="5988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FM modulator and Demodulator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6666" y="1560311"/>
            <a:ext cx="4213806" cy="132556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in Labalive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6" y="2885874"/>
            <a:ext cx="4100931" cy="16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2" y="385426"/>
            <a:ext cx="8757686" cy="1130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09" y="1767020"/>
            <a:ext cx="7379594" cy="181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611" y="3836975"/>
            <a:ext cx="5394728" cy="29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01" y="615837"/>
            <a:ext cx="3398638" cy="1174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1" y="2304387"/>
            <a:ext cx="4178459" cy="3233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499" y="2304388"/>
            <a:ext cx="4410075" cy="32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01" y="2923302"/>
            <a:ext cx="4439879" cy="2949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200" y="745163"/>
            <a:ext cx="6585276" cy="148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3303"/>
            <a:ext cx="4410075" cy="29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78" y="639314"/>
            <a:ext cx="6151862" cy="169176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550878" y="2896817"/>
            <a:ext cx="6151862" cy="3369258"/>
            <a:chOff x="1550878" y="2755150"/>
            <a:chExt cx="6151862" cy="3369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4172" y="2755150"/>
              <a:ext cx="6148568" cy="33692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50878" y="2755150"/>
              <a:ext cx="6151862" cy="35394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dirty="0" smtClean="0"/>
                <a:t>m(t) Demodulated signal - Oscilloscope</a:t>
              </a:r>
              <a:endParaRPr lang="en-IN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77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16666" y="1560311"/>
            <a:ext cx="4213806" cy="132556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in Simulink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95" y="2762318"/>
            <a:ext cx="19716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593"/>
            <a:ext cx="9144000" cy="4361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003" y="193183"/>
            <a:ext cx="163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0524" y="1114425"/>
            <a:ext cx="2993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no.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962" y="2456240"/>
            <a:ext cx="8700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modulation (FM) and demodulation with its application.</a:t>
            </a:r>
            <a:endParaRPr lang="en-I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8" y="19463"/>
            <a:ext cx="7827070" cy="68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885"/>
            <a:ext cx="9144000" cy="46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248"/>
            <a:ext cx="9125582" cy="48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0"/>
            <a:ext cx="772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16666" y="1560311"/>
            <a:ext cx="4213806" cy="132556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in MatLab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08" y="2752725"/>
            <a:ext cx="2876522" cy="17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017" y="975094"/>
            <a:ext cx="6836194" cy="4498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1017" y="386366"/>
            <a:ext cx="555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Code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0" y="1163190"/>
            <a:ext cx="7303488" cy="36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793"/>
            <a:ext cx="9144000" cy="58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86" y="500063"/>
            <a:ext cx="7886700" cy="1325563"/>
          </a:xfrm>
        </p:spPr>
        <p:txBody>
          <a:bodyPr/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FM was introduced</a:t>
            </a:r>
            <a:r>
              <a:rPr lang="en-IN" b="1" dirty="0">
                <a:solidFill>
                  <a:srgbClr val="FF0000"/>
                </a:solidFill>
              </a:rPr>
              <a:t/>
            </a:r>
            <a:br>
              <a:rPr lang="en-IN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04" y="1825626"/>
            <a:ext cx="7886700" cy="4910026"/>
          </a:xfrm>
        </p:spPr>
        <p:txBody>
          <a:bodyPr>
            <a:normAutofit/>
          </a:bodyPr>
          <a:lstStyle/>
          <a:p>
            <a:pPr algn="just"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early days of radio, static was a major issue and the way everyone tried to reduce the effects of static was to reduce the bandwidth - in this way less noise was picked up by the receiver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fontAlgn="base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American engineer named Edwin Armstrong was investigating this issue and whether frequency modulation, rather than amplitude modulation might provide an advantage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1928, Armstrong started to develop the concept of using FM, and rather than reducing the bandwidth, he increased it.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2" descr="FM handheld transce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36" y="154547"/>
            <a:ext cx="2175501" cy="15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13" y="421828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FM-modulated signal has its instantaneous frequency that varies linearly with the amplitude of the message signal. Now we can get the FM-modulation by the following: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5" y="1423081"/>
            <a:ext cx="7510797" cy="1956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12" y="3379798"/>
            <a:ext cx="3268671" cy="3478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683" y="3547223"/>
            <a:ext cx="5082977" cy="29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38" y="107548"/>
            <a:ext cx="7886700" cy="1325563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Deviation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7906"/>
            <a:ext cx="7886700" cy="5830093"/>
          </a:xfrm>
        </p:spPr>
        <p:txBody>
          <a:bodyPr>
            <a:normAutofit fontScale="85000" lnSpcReduction="20000"/>
          </a:bodyPr>
          <a:lstStyle/>
          <a:p>
            <a:pPr algn="just"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change in the carrier frequency produced, by the amplitude of the input modulating signal, is called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deviation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Carrier frequency swings between fmax and fmin as the input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its amplitude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fmax and fc is known as frequency deviation. fd = fmax –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  <a:p>
            <a:pPr algn="just"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difference between fc and fmin also is known as frequency deviation. fd = fc –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</a:p>
          <a:p>
            <a:pPr algn="just"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by Δf. Therefore Δf = fmax – fc = fc –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</a:p>
          <a:p>
            <a:pPr algn="just"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fd = fmax – fc = fc – fmin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549707"/>
              </p:ext>
            </p:extLst>
          </p:nvPr>
        </p:nvGraphicFramePr>
        <p:xfrm>
          <a:off x="837128" y="1284713"/>
          <a:ext cx="7534140" cy="4351336"/>
        </p:xfrm>
        <a:graphic>
          <a:graphicData uri="http://schemas.openxmlformats.org/drawingml/2006/table">
            <a:tbl>
              <a:tblPr/>
              <a:tblGrid>
                <a:gridCol w="2511380"/>
                <a:gridCol w="2511380"/>
                <a:gridCol w="2511380"/>
              </a:tblGrid>
              <a:tr h="108783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Modulating signal Amplitude</a:t>
                      </a:r>
                      <a:endParaRPr lang="en-IN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10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of Carrier</a:t>
                      </a:r>
                      <a:endParaRPr lang="en-IN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B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IN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08783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0V</a:t>
                      </a: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B02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2B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2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MHz</a:t>
                      </a: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E02B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2B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9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 (Center frequency)</a:t>
                      </a: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F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A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783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 V</a:t>
                      </a: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B02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9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28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2B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 MHz</a:t>
                      </a: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1029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A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9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+ 5 MHz</a:t>
                      </a: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F02A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2A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A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783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─ 2 V</a:t>
                      </a: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802B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2B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2B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 MHz</a:t>
                      </a: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0" dirty="0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5 MHz</a:t>
                      </a:r>
                    </a:p>
                  </a:txBody>
                  <a:tcPr marL="39860" marR="39860" marT="19930" marB="19930" anchor="ctr">
                    <a:lnL w="12700" cap="flat" cmpd="sng" algn="ctr">
                      <a:solidFill>
                        <a:srgbClr val="70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2C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98" y="975619"/>
            <a:ext cx="78867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IN" b="1" dirty="0"/>
              <a:t>Frequency Modulation </a:t>
            </a:r>
            <a:r>
              <a:rPr lang="en-IN" b="1" dirty="0" smtClean="0"/>
              <a:t>Equation</a:t>
            </a:r>
          </a:p>
          <a:p>
            <a:pPr fontAlgn="base"/>
            <a:endParaRPr lang="en-IN" b="1" dirty="0" smtClean="0"/>
          </a:p>
          <a:p>
            <a:pPr fontAlgn="base"/>
            <a:endParaRPr lang="en-IN" b="1" dirty="0"/>
          </a:p>
          <a:p>
            <a:pPr fontAlgn="base"/>
            <a:r>
              <a:rPr lang="en-IN" dirty="0"/>
              <a:t>The </a:t>
            </a:r>
            <a:r>
              <a:rPr lang="en-IN" b="1" dirty="0"/>
              <a:t>FM equation</a:t>
            </a:r>
            <a:r>
              <a:rPr lang="en-IN" dirty="0"/>
              <a:t> include the following</a:t>
            </a:r>
          </a:p>
          <a:p>
            <a:pPr fontAlgn="base"/>
            <a:r>
              <a:rPr lang="en-IN" dirty="0"/>
              <a:t>v = A sin [ </a:t>
            </a:r>
            <a:r>
              <a:rPr lang="en-IN" dirty="0" smtClean="0"/>
              <a:t>w</a:t>
            </a:r>
            <a:r>
              <a:rPr lang="en-IN" sz="1800" dirty="0" smtClean="0"/>
              <a:t>c</a:t>
            </a:r>
            <a:r>
              <a:rPr lang="en-IN" dirty="0" smtClean="0"/>
              <a:t>t </a:t>
            </a:r>
            <a:r>
              <a:rPr lang="en-IN" dirty="0"/>
              <a:t>+ (Δf / fm) sin w</a:t>
            </a:r>
            <a:r>
              <a:rPr lang="en-IN" sz="1800" dirty="0"/>
              <a:t>m</a:t>
            </a:r>
            <a:r>
              <a:rPr lang="en-IN" dirty="0"/>
              <a:t>t ]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27656" y="4263153"/>
            <a:ext cx="7671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 of FM</a:t>
            </a:r>
          </a:p>
          <a:p>
            <a:pPr algn="just" fontAlgn="base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∆f/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modulation index of frequency modulation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198" y="5808372"/>
            <a:ext cx="830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Modulation index is the ratio of maximum change in the frequency of the carrier signal to the frequency of the carrier signal.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3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67" y="949862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/>
              <a:t>FM signal spectrum </a:t>
            </a:r>
            <a:r>
              <a:rPr lang="en-IN" sz="2400" dirty="0"/>
              <a:t>is quite complex and will have an infinite number of sidebands as shown in the figure</a:t>
            </a:r>
            <a:r>
              <a:rPr lang="en-IN" sz="2400" b="1" dirty="0"/>
              <a:t>. </a:t>
            </a:r>
            <a:endParaRPr lang="en-IN" sz="2400" b="1" dirty="0" smtClean="0"/>
          </a:p>
          <a:p>
            <a:pPr marL="0" indent="0" algn="just">
              <a:buNone/>
            </a:pPr>
            <a:endParaRPr lang="en-IN" sz="2400" b="1" dirty="0"/>
          </a:p>
          <a:p>
            <a:pPr marL="0" indent="0" algn="just">
              <a:buNone/>
            </a:pPr>
            <a:r>
              <a:rPr lang="en-IN" sz="2400" dirty="0" smtClean="0"/>
              <a:t>This </a:t>
            </a:r>
            <a:r>
              <a:rPr lang="en-IN" sz="2400" dirty="0"/>
              <a:t>figure gives an idea, how the spectrum expands as the modulation index increases. Sidebands are separated from the carrier by fc ± fm, fc ± 2fm, fc ± 3fm and so on.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53793" y="321971"/>
            <a:ext cx="163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17" y="3276600"/>
            <a:ext cx="3695700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26467" y="6180717"/>
            <a:ext cx="407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of FM BWFM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[ Δf + fm ]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821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Difference between AM and FM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3653"/>
            <a:ext cx="7886700" cy="4351338"/>
          </a:xfrm>
        </p:spPr>
        <p:txBody>
          <a:bodyPr/>
          <a:lstStyle/>
          <a:p>
            <a:pPr algn="just" fontAlgn="base"/>
            <a:r>
              <a:rPr lang="en-IN" sz="2400" dirty="0"/>
              <a:t>In FM, carrier amplitude is </a:t>
            </a:r>
            <a:r>
              <a:rPr lang="en-IN" sz="2400" dirty="0" smtClean="0"/>
              <a:t>constant, therefore </a:t>
            </a:r>
            <a:r>
              <a:rPr lang="en-IN" sz="2400" dirty="0"/>
              <a:t>transmitted power is constant.</a:t>
            </a:r>
          </a:p>
          <a:p>
            <a:pPr algn="just"/>
            <a:r>
              <a:rPr lang="en-IN" sz="2400" dirty="0"/>
              <a:t>Transmitted power does not depend on the modulation </a:t>
            </a:r>
            <a:r>
              <a:rPr lang="en-IN" sz="2400" dirty="0" smtClean="0"/>
              <a:t>index</a:t>
            </a:r>
          </a:p>
          <a:p>
            <a:pPr fontAlgn="base"/>
            <a:r>
              <a:rPr lang="en-IN" sz="2400" dirty="0"/>
              <a:t>The number of significant sidebands in FM is large.</a:t>
            </a:r>
          </a:p>
          <a:p>
            <a:pPr fontAlgn="base"/>
            <a:r>
              <a:rPr lang="en-IN" sz="2400" dirty="0" smtClean="0"/>
              <a:t>FM </a:t>
            </a:r>
            <a:r>
              <a:rPr lang="en-IN" sz="2400" dirty="0"/>
              <a:t>has better noise immunity.FM is rugged/robust against noise. The quality of FM will be good even in the presence of noise.</a:t>
            </a:r>
          </a:p>
          <a:p>
            <a:pPr algn="just"/>
            <a:r>
              <a:rPr lang="en-IN" sz="2400" dirty="0">
                <a:hlinkClick r:id="rId2"/>
              </a:rPr>
              <a:t>Circuits for FM transmitter</a:t>
            </a:r>
            <a:r>
              <a:rPr lang="en-IN" sz="2400" dirty="0"/>
              <a:t> and receiver are very complex and very expensive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7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4225A9483564EBE2FFDC3A1A683B6" ma:contentTypeVersion="0" ma:contentTypeDescription="Create a new document." ma:contentTypeScope="" ma:versionID="201dc2d5557697a04b3e4bd5b5afbb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25D971-1444-4601-8159-D73C69673986}"/>
</file>

<file path=customXml/itemProps2.xml><?xml version="1.0" encoding="utf-8"?>
<ds:datastoreItem xmlns:ds="http://schemas.openxmlformats.org/officeDocument/2006/customXml" ds:itemID="{FFB6C645-1044-4328-80F2-57625513D6FD}"/>
</file>

<file path=customXml/itemProps3.xml><?xml version="1.0" encoding="utf-8"?>
<ds:datastoreItem xmlns:ds="http://schemas.openxmlformats.org/officeDocument/2006/customXml" ds:itemID="{E90C1551-F40B-44F1-9D95-DE6D252A50C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392</Words>
  <Application>Microsoft Office PowerPoint</Application>
  <PresentationFormat>On-screen Show (4:3)</PresentationFormat>
  <Paragraphs>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Century</vt:lpstr>
      <vt:lpstr>Times New Roman</vt:lpstr>
      <vt:lpstr>Office Theme</vt:lpstr>
      <vt:lpstr>PowerPoint Presentation</vt:lpstr>
      <vt:lpstr>PowerPoint Presentation</vt:lpstr>
      <vt:lpstr>How FM was introduced </vt:lpstr>
      <vt:lpstr>PowerPoint Presentation</vt:lpstr>
      <vt:lpstr>Frequency Deviation </vt:lpstr>
      <vt:lpstr>PowerPoint Presentation</vt:lpstr>
      <vt:lpstr>PowerPoint Presentation</vt:lpstr>
      <vt:lpstr>PowerPoint Presentation</vt:lpstr>
      <vt:lpstr>Difference between AM and FM</vt:lpstr>
      <vt:lpstr>Advantages of frequency modulation</vt:lpstr>
      <vt:lpstr>Applications</vt:lpstr>
      <vt:lpstr>PowerPoint Presentation</vt:lpstr>
      <vt:lpstr>Experiment in Labalive</vt:lpstr>
      <vt:lpstr>PowerPoint Presentation</vt:lpstr>
      <vt:lpstr>PowerPoint Presentation</vt:lpstr>
      <vt:lpstr>PowerPoint Presentation</vt:lpstr>
      <vt:lpstr>PowerPoint Presentation</vt:lpstr>
      <vt:lpstr>Experiment in Simulink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in MatLab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shah</dc:creator>
  <cp:lastModifiedBy>arpan shah</cp:lastModifiedBy>
  <cp:revision>42</cp:revision>
  <dcterms:created xsi:type="dcterms:W3CDTF">2020-09-08T04:22:25Z</dcterms:created>
  <dcterms:modified xsi:type="dcterms:W3CDTF">2020-09-09T09:57:05Z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0x0101002154225A9483564EBE2FFDC3A1A683B6</vt:lpwstr>
  </property>
</Properties>
</file>