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6" r:id="rId3"/>
    <p:sldId id="281" r:id="rId4"/>
    <p:sldId id="297" r:id="rId5"/>
    <p:sldId id="285" r:id="rId6"/>
    <p:sldId id="264" r:id="rId7"/>
    <p:sldId id="293" r:id="rId8"/>
    <p:sldId id="299" r:id="rId9"/>
    <p:sldId id="294" r:id="rId10"/>
    <p:sldId id="301" r:id="rId11"/>
    <p:sldId id="300" r:id="rId12"/>
    <p:sldId id="302" r:id="rId13"/>
    <p:sldId id="303" r:id="rId14"/>
    <p:sldId id="276" r:id="rId15"/>
    <p:sldId id="280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12D4D-0AFC-4D1E-87DD-2D2C930D310A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E0E64-93E2-444B-9985-7F6CE7BFC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46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E0E64-93E2-444B-9985-7F6CE7BFC51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39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AC16-5B3B-472D-A10B-0745958B46C8}" type="datetime1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45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7E1A-25E8-4E44-AF81-B7CCDB9119A8}" type="datetime1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56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7DEA-F996-4ACB-B24F-0A7787928E15}" type="datetime1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64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465B-55C2-47D4-83AB-20D11827B8D0}" type="datetime1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86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B557-5A27-4781-AB9E-87935D7EFAAB}" type="datetime1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31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455A-6BEC-481D-B74E-813E5D922DFC}" type="datetime1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11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DB00-A69A-40DB-BE52-DB58CC40FE6B}" type="datetime1">
              <a:rPr lang="en-IN" smtClean="0"/>
              <a:t>14-10-2020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0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B24D-A97B-4FF6-A04F-2730E73A10F0}" type="datetime1">
              <a:rPr lang="en-IN" smtClean="0"/>
              <a:t>14-10-2020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82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1CA4-96C3-475E-AC12-3056F606B379}" type="datetime1">
              <a:rPr lang="en-IN" smtClean="0"/>
              <a:t>14-10-2020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76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5CE5-7F32-4E01-9588-2F03E55832D5}" type="datetime1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65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3157-10D7-4A8A-858C-2EE91CB76420}" type="datetime1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19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EA6F1-F6E5-41D8-817D-B13624D93F41}" type="datetime1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9F2EC-B621-40F7-98F5-56DB46DB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99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8841" y="4058721"/>
            <a:ext cx="4572000" cy="19697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Naresh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</a:t>
            </a:r>
            <a:r>
              <a:rPr lang="en-IN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Kanirkar</a:t>
            </a:r>
            <a:endParaRPr 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Mehul</a:t>
            </a: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C. Patel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ssisted by</a:t>
            </a:r>
          </a:p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Abhishek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Tripathi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7036" y="2979672"/>
            <a:ext cx="4875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E-Laboratory 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II (CSE), semester –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4032" y="1367457"/>
            <a:ext cx="1521619" cy="1261884"/>
          </a:xfrm>
          <a:prstGeom prst="rect">
            <a:avLst/>
          </a:prstGeom>
          <a:noFill/>
        </p:spPr>
      </p:pic>
      <p:pic>
        <p:nvPicPr>
          <p:cNvPr id="7" name="Picture 33" descr="svnit_tit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7" y="33770"/>
            <a:ext cx="8515350" cy="1211858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3" y="6151602"/>
            <a:ext cx="773807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Department of Electronics Engineering</a:t>
            </a:r>
            <a:endParaRPr lang="en-US" sz="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Sardar</a:t>
            </a:r>
            <a:r>
              <a:rPr lang="en-US" sz="1400" b="1" dirty="0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Vallabhbhai</a:t>
            </a:r>
            <a:r>
              <a:rPr lang="en-US" sz="1400" b="1" dirty="0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 National Institute of Technology, </a:t>
            </a:r>
            <a:r>
              <a:rPr lang="en-US" sz="1400" b="1" dirty="0" err="1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Ichchhanath</a:t>
            </a:r>
            <a:r>
              <a:rPr lang="en-US" sz="1400" b="1" dirty="0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, Surat-395 007, Gujarat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1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794032" y="2610340"/>
            <a:ext cx="189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2020-21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11325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Mathematics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AM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16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" y="128587"/>
            <a:ext cx="7558087" cy="31146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6" y="3319860"/>
            <a:ext cx="4564857" cy="986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05" y="4383088"/>
            <a:ext cx="7955758" cy="21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7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Mathematics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FM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907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13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49" y="1100137"/>
            <a:ext cx="6791325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1" y="2266950"/>
            <a:ext cx="3200400" cy="1724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2898" y="4476749"/>
            <a:ext cx="81724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deviation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maximum departure of the instantaneous frequency 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of the FM wave from the carrier frequency 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15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0024" y="2138361"/>
            <a:ext cx="8229600" cy="144780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Hands-on </a:t>
            </a:r>
            <a:b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and measurements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06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15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85749" y="880199"/>
            <a:ext cx="88582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AWGN effect on different functions i.e. sine, cosine,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sawtooth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 signal under AWGN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 signal with different SNR values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 signal under AWGN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FM signal with different SNR values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moving average filter to retrieve the signal by averaging the noise fluctuation.</a:t>
            </a: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5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any questions slide">
            <a:extLst>
              <a:ext uri="{FF2B5EF4-FFF2-40B4-BE49-F238E27FC236}">
                <a16:creationId xmlns="" xmlns:a16="http://schemas.microsoft.com/office/drawing/2014/main" id="{EAF85591-CB61-4160-B24D-A99BCCBA1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165475"/>
            <a:ext cx="4953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="" xmlns:a16="http://schemas.microsoft.com/office/drawing/2014/main" id="{2357FC08-AA61-42D3-AD3A-C033E2672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2" y="2348"/>
            <a:ext cx="5334001" cy="27431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7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962" y="2456240"/>
            <a:ext cx="87007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Objective- 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Study the transmission amplitude modulated (AM) and frequency modulated (FM) signal under the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Additive Gaussian noise channel (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AWGN). </a:t>
            </a:r>
            <a:r>
              <a:rPr lang="en-IN" sz="28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Examine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the effects of the </a:t>
            </a:r>
            <a:r>
              <a:rPr lang="en-IN" sz="28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AWGN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on AM and FM signal </a:t>
            </a:r>
            <a:r>
              <a:rPr lang="en-IN" sz="28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using the </a:t>
            </a:r>
            <a:r>
              <a:rPr lang="en-IN" sz="28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Matlab</a:t>
            </a:r>
            <a:r>
              <a:rPr lang="en-IN" sz="28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/Simulink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and draw the distorted waveforms for different signal to noise ratio (SNR) values.</a:t>
            </a:r>
            <a:endParaRPr lang="en-IN" sz="2600" dirty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2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750524" y="1114425"/>
            <a:ext cx="4086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no. -7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2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3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0" y="1281143"/>
            <a:ext cx="90011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AWGN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model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mimic the effect of many random processes that occur in nature.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hannel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Additive White Gaussian Noise (AWGN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signal equals the transmit signal plus some noise, where the noise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of the signal.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4975" y="468431"/>
            <a:ext cx="6342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Additive white Gaussian noise</a:t>
            </a:r>
            <a:r>
              <a:rPr lang="en-US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8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AWGN</a:t>
            </a:r>
            <a:r>
              <a:rPr lang="en-US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1" y="3824212"/>
            <a:ext cx="2505075" cy="561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7" y="4719456"/>
            <a:ext cx="4743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4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242888" y="561498"/>
            <a:ext cx="89011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i="1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en-US" sz="2400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noise has the same power distribution at every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OR </a:t>
            </a:r>
            <a:r>
              <a:rPr lang="en-US" sz="2400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uniform power across the frequency band for the information system. </a:t>
            </a:r>
            <a:endParaRPr lang="en-US" sz="2400" dirty="0" smtClean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analogy to the color white which has uniform emissions at all frequencies in the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 spectrum</a:t>
            </a:r>
            <a:r>
              <a:rPr lang="en-US" sz="2400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 focused a beam of light for each color on the visible spectrum onto a single spot, that combination would result in a beam of white light. </a:t>
            </a:r>
            <a:endParaRPr lang="en-US" sz="24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7187" y="3239154"/>
            <a:ext cx="86725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consequence, the Power Spectral Density (PSD) of white noise is constant for all frequencies ranging from −∞−∞ to +∞+∞, as shown in Figure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4657725"/>
            <a:ext cx="5886450" cy="206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5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59153" y="486728"/>
            <a:ext cx="1601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endParaRPr lang="en-IN" sz="2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009948"/>
            <a:ext cx="90154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i="1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en-US" sz="2400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distribution, or a normal distribution, has an average of zero in the time domain, and is represented as a bell-shaped curve. </a:t>
            </a:r>
            <a:endParaRPr lang="en-US" sz="24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distribution of the noise samples is Gaussian with a zero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close to zero have a higher chance of occurrence while the values far away from zero are less likely to appear.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71875"/>
            <a:ext cx="7203280" cy="32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050" y="599718"/>
            <a:ext cx="81295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reality, the ideal flat spectrum from −∞−∞ to +∞+∞ is true for frequencies of interest in wireless communications (a few kHz to hundreds of GHz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not for higher frequencies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3" y="2795587"/>
            <a:ext cx="6915150" cy="25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7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367645" y="558284"/>
            <a:ext cx="3448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Signal-to-Noise 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atio</a:t>
            </a:r>
            <a:endParaRPr lang="en-IN" sz="2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7645" y="1192202"/>
            <a:ext cx="85763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SNR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S/N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measure used in science and engineering that compares the level of a desired signal to the level of background noise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 the ratio of signal power to the noise power, often expressed in decibels. A ratio higher than 1:1 (greater than 0 dB) indicates more signal than noise.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645" y="3632407"/>
            <a:ext cx="8576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SNR, bandwidth, and channel capacity of a communication channel are connected by 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Shannon–Hartley theorem.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8" y="4951413"/>
            <a:ext cx="4100512" cy="11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5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8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61950" y="203610"/>
            <a:ext cx="4259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Shannon–Hartley theorem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4133" y="990164"/>
            <a:ext cx="878079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 algn="just">
              <a:buFont typeface="Courier New" panose="02070309020205020404" pitchFamily="49" charset="0"/>
              <a:buChar char="o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states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channel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capacity (</a:t>
            </a:r>
            <a:r>
              <a:rPr lang="en-US" sz="2400" dirty="0" smtClean="0">
                <a:solidFill>
                  <a:srgbClr val="0B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 </a:t>
            </a:r>
            <a:r>
              <a:rPr lang="en-US" sz="2400" dirty="0">
                <a:solidFill>
                  <a:srgbClr val="0B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second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information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rate of data that can be communicated at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error rate using an average received signal power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 communication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channel subject to additive white Gaussian noise (AWGN) of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3" descr="C"/>
          <p:cNvSpPr>
            <a:spLocks noChangeAspect="1" noChangeArrowheads="1"/>
          </p:cNvSpPr>
          <p:nvPr/>
        </p:nvSpPr>
        <p:spPr bwMode="auto">
          <a:xfrm flipV="1">
            <a:off x="3586164" y="494030"/>
            <a:ext cx="379876" cy="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S"/>
          <p:cNvSpPr>
            <a:spLocks noChangeAspect="1" noChangeArrowheads="1"/>
          </p:cNvSpPr>
          <p:nvPr/>
        </p:nvSpPr>
        <p:spPr bwMode="auto">
          <a:xfrm flipV="1">
            <a:off x="13428664" y="494030"/>
            <a:ext cx="379876" cy="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5" descr="N"/>
          <p:cNvSpPr>
            <a:spLocks noChangeAspect="1" noChangeArrowheads="1"/>
          </p:cNvSpPr>
          <p:nvPr/>
        </p:nvSpPr>
        <p:spPr bwMode="auto">
          <a:xfrm flipV="1">
            <a:off x="1641476" y="782955"/>
            <a:ext cx="379876" cy="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9" y="2712893"/>
            <a:ext cx="3109912" cy="1135170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5013511"/>
            <a:ext cx="8924925" cy="15254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related to signal-to-noise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 (SNR) or the carrier-to-noise ratio (CNR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expressed as a linear power ratio, not as logarithmic decibels).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7" descr="C"/>
          <p:cNvSpPr>
            <a:spLocks noChangeAspect="1" noChangeArrowheads="1"/>
          </p:cNvSpPr>
          <p:nvPr/>
        </p:nvSpPr>
        <p:spPr bwMode="auto">
          <a:xfrm flipV="1">
            <a:off x="57150" y="3499971"/>
            <a:ext cx="3048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8" descr="I"/>
          <p:cNvSpPr>
            <a:spLocks noChangeAspect="1" noChangeArrowheads="1"/>
          </p:cNvSpPr>
          <p:nvPr/>
        </p:nvSpPr>
        <p:spPr bwMode="auto">
          <a:xfrm flipV="1">
            <a:off x="7169150" y="3499971"/>
            <a:ext cx="3048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9" descr="B"/>
          <p:cNvSpPr>
            <a:spLocks noChangeAspect="1" noChangeArrowheads="1"/>
          </p:cNvSpPr>
          <p:nvPr/>
        </p:nvSpPr>
        <p:spPr bwMode="auto">
          <a:xfrm flipV="1">
            <a:off x="57150" y="3788896"/>
            <a:ext cx="3048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10" descr="S"/>
          <p:cNvSpPr>
            <a:spLocks noChangeAspect="1" noChangeArrowheads="1"/>
          </p:cNvSpPr>
          <p:nvPr/>
        </p:nvSpPr>
        <p:spPr bwMode="auto">
          <a:xfrm flipV="1">
            <a:off x="57150" y="4077821"/>
            <a:ext cx="3048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AutoShape 11" descr="N"/>
          <p:cNvSpPr>
            <a:spLocks noChangeAspect="1" noChangeArrowheads="1"/>
          </p:cNvSpPr>
          <p:nvPr/>
        </p:nvSpPr>
        <p:spPr bwMode="auto">
          <a:xfrm flipV="1">
            <a:off x="57150" y="4366746"/>
            <a:ext cx="3048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utoShape 12" descr="S/N"/>
          <p:cNvSpPr>
            <a:spLocks noChangeAspect="1" noChangeArrowheads="1"/>
          </p:cNvSpPr>
          <p:nvPr/>
        </p:nvSpPr>
        <p:spPr bwMode="auto">
          <a:xfrm flipV="1">
            <a:off x="57150" y="4655671"/>
            <a:ext cx="3048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9550" y="4037945"/>
            <a:ext cx="8715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 where, B is the bandwidth of the channel in hertz.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AutoShape 3" descr="B"/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2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9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428625" y="671423"/>
            <a:ext cx="84010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dB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- 10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below the minimum level to establish a connection, due to the noise level being nearly indistinguishable from the desired signal (useful information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dB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deemed to be good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 dB or higher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considered to be excellent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02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C9686107C6C449ADA54702B34EC247" ma:contentTypeVersion="8" ma:contentTypeDescription="Create a new document." ma:contentTypeScope="" ma:versionID="8d27b0b94b9341ffa07ca26a63b62536">
  <xsd:schema xmlns:xsd="http://www.w3.org/2001/XMLSchema" xmlns:xs="http://www.w3.org/2001/XMLSchema" xmlns:p="http://schemas.microsoft.com/office/2006/metadata/properties" xmlns:ns2="52de376f-a77f-4a48-91bc-f036b955bf95" targetNamespace="http://schemas.microsoft.com/office/2006/metadata/properties" ma:root="true" ma:fieldsID="9e08af9e082ef2080755286ba21094df" ns2:_="">
    <xsd:import namespace="52de376f-a77f-4a48-91bc-f036b955bf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e376f-a77f-4a48-91bc-f036b955bf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E37B04-113C-4F8B-B18D-E061A5187256}"/>
</file>

<file path=customXml/itemProps2.xml><?xml version="1.0" encoding="utf-8"?>
<ds:datastoreItem xmlns:ds="http://schemas.openxmlformats.org/officeDocument/2006/customXml" ds:itemID="{C59E7BEE-93F7-4514-A5C5-4B59247A218C}"/>
</file>

<file path=customXml/itemProps3.xml><?xml version="1.0" encoding="utf-8"?>
<ds:datastoreItem xmlns:ds="http://schemas.openxmlformats.org/officeDocument/2006/customXml" ds:itemID="{10814135-FB6E-4F3B-B3F6-1ED5529BE53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1957</TotalTime>
  <Words>336</Words>
  <Application>Microsoft Office PowerPoint</Application>
  <PresentationFormat>On-screen Show (4:3)</PresentationFormat>
  <Paragraphs>65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Century</vt:lpstr>
      <vt:lpstr>Courier New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Hands-on  Simulation and measurements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129</cp:revision>
  <dcterms:created xsi:type="dcterms:W3CDTF">2020-08-11T07:15:29Z</dcterms:created>
  <dcterms:modified xsi:type="dcterms:W3CDTF">2020-10-14T07:07:01Z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0x01010081C9686107C6C449ADA54702B34EC247</vt:lpwstr>
  </property>
</Properties>
</file>