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312" r:id="rId2"/>
    <p:sldId id="313" r:id="rId3"/>
    <p:sldId id="314" r:id="rId4"/>
    <p:sldId id="374" r:id="rId5"/>
    <p:sldId id="375" r:id="rId6"/>
    <p:sldId id="517"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519" r:id="rId27"/>
    <p:sldId id="518" r:id="rId28"/>
    <p:sldId id="395" r:id="rId29"/>
    <p:sldId id="396" r:id="rId30"/>
    <p:sldId id="397" r:id="rId31"/>
    <p:sldId id="398" r:id="rId32"/>
    <p:sldId id="399" r:id="rId33"/>
    <p:sldId id="400" r:id="rId34"/>
    <p:sldId id="401" r:id="rId35"/>
    <p:sldId id="402" r:id="rId36"/>
    <p:sldId id="403" r:id="rId37"/>
    <p:sldId id="405" r:id="rId38"/>
    <p:sldId id="471"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70" r:id="rId57"/>
    <p:sldId id="426" r:id="rId58"/>
    <p:sldId id="427" r:id="rId59"/>
    <p:sldId id="428" r:id="rId60"/>
    <p:sldId id="429" r:id="rId61"/>
    <p:sldId id="430"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31" r:id="rId77"/>
    <p:sldId id="472" r:id="rId78"/>
    <p:sldId id="473" r:id="rId79"/>
    <p:sldId id="474" r:id="rId80"/>
    <p:sldId id="475" r:id="rId81"/>
    <p:sldId id="476" r:id="rId82"/>
    <p:sldId id="477" r:id="rId83"/>
    <p:sldId id="478" r:id="rId84"/>
    <p:sldId id="479" r:id="rId85"/>
    <p:sldId id="480" r:id="rId86"/>
    <p:sldId id="521" r:id="rId87"/>
    <p:sldId id="522" r:id="rId88"/>
    <p:sldId id="523" r:id="rId89"/>
    <p:sldId id="524" r:id="rId90"/>
    <p:sldId id="525" r:id="rId91"/>
  </p:sldIdLst>
  <p:sldSz cx="9144000" cy="6858000" type="screen4x3"/>
  <p:notesSz cx="6858000" cy="9144000"/>
  <p:custShowLst>
    <p:custShow name="Custom Show 1" id="0">
      <p:sldLst>
        <p:sld r:id="rId3"/>
        <p:sld r:id="rId4"/>
        <p:sld r:id="rId5"/>
        <p:sld r:id="rId6"/>
        <p:sld r:id="rId8"/>
        <p:sld r:id="rId9"/>
        <p:sld r:id="rId10"/>
        <p:sld r:id="rId1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4F984-0E7A-4BBE-9F25-0D0504DE8CFE}" type="datetimeFigureOut">
              <a:rPr lang="en-US" smtClean="0"/>
              <a:pPr/>
              <a:t>3/9/2015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D54E9-54A6-408C-BFD9-82B780A65F57}" type="slidenum">
              <a:rPr lang="en-US" smtClean="0"/>
              <a:pPr/>
              <a:t>‹#›</a:t>
            </a:fld>
            <a:endParaRPr lang="en-US"/>
          </a:p>
        </p:txBody>
      </p:sp>
    </p:spTree>
    <p:extLst>
      <p:ext uri="{BB962C8B-B14F-4D97-AF65-F5344CB8AC3E}">
        <p14:creationId xmlns:p14="http://schemas.microsoft.com/office/powerpoint/2010/main" val="23726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2D54E9-54A6-408C-BFD9-82B780A65F57}"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6866" name="Rectangle 2"/>
          <p:cNvSpPr>
            <a:spLocks noGrp="1" noChangeArrowheads="1"/>
          </p:cNvSpPr>
          <p:nvPr>
            <p:ph type="ctrTitle"/>
          </p:nvPr>
        </p:nvSpPr>
        <p:spPr>
          <a:xfrm>
            <a:off x="685800" y="990600"/>
            <a:ext cx="7772400" cy="1371600"/>
          </a:xfrm>
        </p:spPr>
        <p:txBody>
          <a:bodyPr/>
          <a:lstStyle>
            <a:lvl1pPr>
              <a:defRPr sz="4000"/>
            </a:lvl1pPr>
          </a:lstStyle>
          <a:p>
            <a:r>
              <a:rPr lang="en-IN"/>
              <a:t>Click to edit Master title style</a:t>
            </a:r>
          </a:p>
        </p:txBody>
      </p:sp>
      <p:sp>
        <p:nvSpPr>
          <p:cNvPr id="368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I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I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I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7515D93-AE6E-431D-BF60-877B2B163B8E}" type="slidenum">
              <a:rPr lang="en-IN"/>
              <a:pPr>
                <a:defRPr/>
              </a:pPr>
              <a:t>‹#›</a:t>
            </a:fld>
            <a:endParaRPr lang="en-I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81346C73-AF45-46C5-84D6-04F74AFE44ED}" type="slidenum">
              <a:rPr lang="en-IN"/>
              <a:pPr>
                <a:defRPr/>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49C36F9-B883-4189-A3EC-912684D6A2F6}" type="slidenum">
              <a:rPr lang="en-IN"/>
              <a:pPr>
                <a:defRPr/>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7DDE1261-AA59-4B5F-AC7D-3066B149D776}" type="slidenum">
              <a:rPr lang="en-IN"/>
              <a:pPr>
                <a:defRPr/>
              </a:pPr>
              <a:t>‹#›</a:t>
            </a:fld>
            <a:endParaRPr lang="en-IN"/>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97EC660-4BCC-45BA-B972-982DBEB1AE97}" type="slidenum">
              <a:rPr lang="en-IN"/>
              <a:pPr>
                <a:defRPr/>
              </a:pPr>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1EA143B-E0E2-4684-8572-467FDAF44E79}" type="slidenum">
              <a:rPr lang="en-IN"/>
              <a:pPr>
                <a:defRPr/>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IN"/>
          </a:p>
        </p:txBody>
      </p:sp>
      <p:sp>
        <p:nvSpPr>
          <p:cNvPr id="8" name="Rectangle 7"/>
          <p:cNvSpPr>
            <a:spLocks noGrp="1" noChangeArrowheads="1"/>
          </p:cNvSpPr>
          <p:nvPr>
            <p:ph type="ftr" sz="quarter" idx="11"/>
          </p:nvPr>
        </p:nvSpPr>
        <p:spPr>
          <a:ln/>
        </p:spPr>
        <p:txBody>
          <a:bodyPr/>
          <a:lstStyle>
            <a:lvl1pPr>
              <a:defRPr/>
            </a:lvl1pPr>
          </a:lstStyle>
          <a:p>
            <a:pPr>
              <a:defRPr/>
            </a:pPr>
            <a:endParaRPr lang="en-IN"/>
          </a:p>
        </p:txBody>
      </p:sp>
      <p:sp>
        <p:nvSpPr>
          <p:cNvPr id="9" name="Rectangle 8"/>
          <p:cNvSpPr>
            <a:spLocks noGrp="1" noChangeArrowheads="1"/>
          </p:cNvSpPr>
          <p:nvPr>
            <p:ph type="sldNum" sz="quarter" idx="12"/>
          </p:nvPr>
        </p:nvSpPr>
        <p:spPr>
          <a:ln/>
        </p:spPr>
        <p:txBody>
          <a:bodyPr/>
          <a:lstStyle>
            <a:lvl1pPr>
              <a:defRPr/>
            </a:lvl1pPr>
          </a:lstStyle>
          <a:p>
            <a:pPr>
              <a:defRPr/>
            </a:pPr>
            <a:fld id="{FC8F00CB-AFFF-4A5B-8685-B648B8258881}" type="slidenum">
              <a:rPr lang="en-IN"/>
              <a:pPr>
                <a:defRPr/>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IN"/>
          </a:p>
        </p:txBody>
      </p:sp>
      <p:sp>
        <p:nvSpPr>
          <p:cNvPr id="4" name="Rectangle 7"/>
          <p:cNvSpPr>
            <a:spLocks noGrp="1" noChangeArrowheads="1"/>
          </p:cNvSpPr>
          <p:nvPr>
            <p:ph type="ftr" sz="quarter" idx="11"/>
          </p:nvPr>
        </p:nvSpPr>
        <p:spPr>
          <a:ln/>
        </p:spPr>
        <p:txBody>
          <a:bodyPr/>
          <a:lstStyle>
            <a:lvl1pPr>
              <a:defRPr/>
            </a:lvl1pPr>
          </a:lstStyle>
          <a:p>
            <a:pPr>
              <a:defRPr/>
            </a:pPr>
            <a:endParaRPr lang="en-IN"/>
          </a:p>
        </p:txBody>
      </p:sp>
      <p:sp>
        <p:nvSpPr>
          <p:cNvPr id="5" name="Rectangle 8"/>
          <p:cNvSpPr>
            <a:spLocks noGrp="1" noChangeArrowheads="1"/>
          </p:cNvSpPr>
          <p:nvPr>
            <p:ph type="sldNum" sz="quarter" idx="12"/>
          </p:nvPr>
        </p:nvSpPr>
        <p:spPr>
          <a:ln/>
        </p:spPr>
        <p:txBody>
          <a:bodyPr/>
          <a:lstStyle>
            <a:lvl1pPr>
              <a:defRPr/>
            </a:lvl1pPr>
          </a:lstStyle>
          <a:p>
            <a:pPr>
              <a:defRPr/>
            </a:pPr>
            <a:fld id="{C2B967EB-31DD-46EB-BE45-D1FD30E8FC59}" type="slidenum">
              <a:rPr lang="en-IN"/>
              <a:pPr>
                <a:defRPr/>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IN"/>
          </a:p>
        </p:txBody>
      </p:sp>
      <p:sp>
        <p:nvSpPr>
          <p:cNvPr id="3" name="Rectangle 7"/>
          <p:cNvSpPr>
            <a:spLocks noGrp="1" noChangeArrowheads="1"/>
          </p:cNvSpPr>
          <p:nvPr>
            <p:ph type="ftr" sz="quarter" idx="11"/>
          </p:nvPr>
        </p:nvSpPr>
        <p:spPr>
          <a:ln/>
        </p:spPr>
        <p:txBody>
          <a:bodyPr/>
          <a:lstStyle>
            <a:lvl1pPr>
              <a:defRPr/>
            </a:lvl1pPr>
          </a:lstStyle>
          <a:p>
            <a:pPr>
              <a:defRPr/>
            </a:pPr>
            <a:endParaRPr lang="en-IN"/>
          </a:p>
        </p:txBody>
      </p:sp>
      <p:sp>
        <p:nvSpPr>
          <p:cNvPr id="4" name="Rectangle 8"/>
          <p:cNvSpPr>
            <a:spLocks noGrp="1" noChangeArrowheads="1"/>
          </p:cNvSpPr>
          <p:nvPr>
            <p:ph type="sldNum" sz="quarter" idx="12"/>
          </p:nvPr>
        </p:nvSpPr>
        <p:spPr>
          <a:ln/>
        </p:spPr>
        <p:txBody>
          <a:bodyPr/>
          <a:lstStyle>
            <a:lvl1pPr>
              <a:defRPr/>
            </a:lvl1pPr>
          </a:lstStyle>
          <a:p>
            <a:pPr>
              <a:defRPr/>
            </a:pPr>
            <a:fld id="{BDBFBC7A-30D6-4F01-ABF5-D472F1C3E368}" type="slidenum">
              <a:rPr lang="en-IN"/>
              <a:pPr>
                <a:defRPr/>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7AC4D4E2-937A-4940-918C-3B17D124E35A}" type="slidenum">
              <a:rPr lang="en-IN"/>
              <a:pPr>
                <a:defRPr/>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7A13753-55BC-49EB-8163-088720E4A11D}" type="slidenum">
              <a:rPr lang="en-IN"/>
              <a:pPr>
                <a:defRPr/>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N" smtClean="0"/>
              <a:t>Click to edit Master title style</a:t>
            </a:r>
          </a:p>
        </p:txBody>
      </p:sp>
      <p:sp>
        <p:nvSpPr>
          <p:cNvPr id="3584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dirty="0" smtClean="0"/>
              <a:t>Click to edit Master text styles</a:t>
            </a:r>
          </a:p>
          <a:p>
            <a:pPr lvl="1"/>
            <a:r>
              <a:rPr lang="en-IN" dirty="0" smtClean="0"/>
              <a:t>Second level</a:t>
            </a:r>
          </a:p>
          <a:p>
            <a:pPr lvl="2"/>
            <a:r>
              <a:rPr lang="en-IN" dirty="0" smtClean="0"/>
              <a:t>Third level</a:t>
            </a:r>
          </a:p>
          <a:p>
            <a:pPr lvl="3"/>
            <a:r>
              <a:rPr lang="en-IN" dirty="0" smtClean="0"/>
              <a:t>Fourth level</a:t>
            </a:r>
          </a:p>
          <a:p>
            <a:pPr lvl="4"/>
            <a:r>
              <a:rPr lang="en-IN" dirty="0" smtClean="0"/>
              <a:t>Fifth level</a:t>
            </a:r>
          </a:p>
        </p:txBody>
      </p:sp>
      <p:sp>
        <p:nvSpPr>
          <p:cNvPr id="3584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584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IN"/>
          </a:p>
        </p:txBody>
      </p:sp>
      <p:sp>
        <p:nvSpPr>
          <p:cNvPr id="3584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N"/>
          </a:p>
        </p:txBody>
      </p:sp>
      <p:sp>
        <p:nvSpPr>
          <p:cNvPr id="3584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IN"/>
          </a:p>
        </p:txBody>
      </p:sp>
      <p:sp>
        <p:nvSpPr>
          <p:cNvPr id="3584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E6FFBA9-278D-4564-8C7B-8787EA58949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fade">
                                      <p:cBhvr>
                                        <p:cTn id="17" dur="2000"/>
                                        <p:tgtEl>
                                          <p:spTgt spid="358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3">
                                            <p:txEl>
                                              <p:pRg st="2" end="2"/>
                                            </p:txEl>
                                          </p:spTgt>
                                        </p:tgtEl>
                                        <p:attrNameLst>
                                          <p:attrName>style.visibility</p:attrName>
                                        </p:attrNameLst>
                                      </p:cBhvr>
                                      <p:to>
                                        <p:strVal val="visible"/>
                                      </p:to>
                                    </p:set>
                                    <p:animEffect transition="in" filter="fade">
                                      <p:cBhvr>
                                        <p:cTn id="22" dur="2000"/>
                                        <p:tgtEl>
                                          <p:spTgt spid="358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Effect transition="in" filter="fade">
                                      <p:cBhvr>
                                        <p:cTn id="27" dur="2000"/>
                                        <p:tgtEl>
                                          <p:spTgt spid="358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3">
                                            <p:txEl>
                                              <p:pRg st="4" end="4"/>
                                            </p:txEl>
                                          </p:spTgt>
                                        </p:tgtEl>
                                        <p:attrNameLst>
                                          <p:attrName>style.visibility</p:attrName>
                                        </p:attrNameLst>
                                      </p:cBhvr>
                                      <p:to>
                                        <p:strVal val="visible"/>
                                      </p:to>
                                    </p:set>
                                    <p:animEffect transition="in" filter="fade">
                                      <p:cBhvr>
                                        <p:cTn id="32" dur="20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uiExpand="1" build="p">
        <p:tmplLst>
          <p:tmpl lvl="1">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Lst>
      </p:bldP>
    </p:bld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14375" y="2643188"/>
            <a:ext cx="7772400" cy="1214437"/>
          </a:xfrm>
        </p:spPr>
        <p:txBody>
          <a:bodyPr/>
          <a:lstStyle/>
          <a:p>
            <a:pPr algn="ctr" eaLnBrk="1" hangingPunct="1"/>
            <a:r>
              <a:rPr lang="en-US" b="1" dirty="0" smtClean="0"/>
              <a:t>Nature Of Management</a:t>
            </a:r>
            <a:endParaRPr lang="en-IN"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r>
              <a:rPr lang="en-US" sz="2250" dirty="0" smtClean="0"/>
              <a:t>Thus, management can be defined as the process of </a:t>
            </a:r>
            <a:r>
              <a:rPr lang="en-US" sz="2250" b="1" dirty="0" smtClean="0"/>
              <a:t>getting things done by others.</a:t>
            </a:r>
          </a:p>
          <a:p>
            <a:pPr marL="457200" lvl="2" indent="-457200" algn="just" defTabSz="450850" eaLnBrk="1" hangingPunct="1"/>
            <a:r>
              <a:rPr lang="en-US" sz="2250" dirty="0" smtClean="0"/>
              <a:t>Management is invariably defined as the process of </a:t>
            </a:r>
            <a:r>
              <a:rPr lang="en-US" sz="2250" b="1" dirty="0" smtClean="0"/>
              <a:t>“getting things done through the efforts of others”. </a:t>
            </a:r>
          </a:p>
          <a:p>
            <a:pPr marL="457200" lvl="2" indent="-457200" algn="ctr" defTabSz="450850" eaLnBrk="1" hangingPunct="1">
              <a:buNone/>
            </a:pPr>
            <a:r>
              <a:rPr lang="en-US" sz="2250" b="1" dirty="0" smtClean="0"/>
              <a:t>OR</a:t>
            </a:r>
          </a:p>
          <a:p>
            <a:pPr marL="457200" lvl="2" indent="-457200" algn="just" defTabSz="450850" eaLnBrk="1" hangingPunct="1"/>
            <a:r>
              <a:rPr lang="en-US" sz="2250" b="1" dirty="0" smtClean="0"/>
              <a:t>“getting from what we are to where we want to be with the least expenditure of time, money, and effort”</a:t>
            </a:r>
          </a:p>
          <a:p>
            <a:pPr marL="457200" lvl="2" indent="-457200" algn="ctr" defTabSz="450850" eaLnBrk="1" hangingPunct="1">
              <a:buNone/>
            </a:pPr>
            <a:r>
              <a:rPr lang="en-US" sz="2250" b="1" dirty="0" smtClean="0"/>
              <a:t>OR</a:t>
            </a:r>
          </a:p>
          <a:p>
            <a:pPr marL="457200" lvl="2" indent="-457200" algn="just" defTabSz="450850" eaLnBrk="1" hangingPunct="1"/>
            <a:r>
              <a:rPr lang="en-US" sz="2250" b="1" dirty="0" smtClean="0"/>
              <a:t>“Coordinating individual and group efforts towards superordinate goals”</a:t>
            </a:r>
          </a:p>
          <a:p>
            <a:pPr marL="457200" lvl="2" indent="-457200" algn="just" defTabSz="450850" eaLnBrk="1" hangingPunct="1"/>
            <a:r>
              <a:rPr lang="en-US" sz="2250" dirty="0" smtClean="0"/>
              <a:t>Though these definitions of management as process use different statements, all of them convey the same set of meaning in final analysis.</a:t>
            </a:r>
          </a:p>
          <a:p>
            <a:pPr marL="457200" lvl="2" indent="-457200" algn="just" defTabSz="450850" eaLnBrk="1" hangingPunct="1"/>
            <a:endParaRPr lang="en-US" sz="225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fade">
                                      <p:cBhvr>
                                        <p:cTn id="27" dur="2000"/>
                                        <p:tgtEl>
                                          <p:spTgt spid="4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fade">
                                      <p:cBhvr>
                                        <p:cTn id="32" dur="2000"/>
                                        <p:tgtEl>
                                          <p:spTgt spid="45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fade">
                                      <p:cBhvr>
                                        <p:cTn id="37" dur="20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r>
              <a:rPr lang="en-US" sz="2250" b="1" dirty="0" smtClean="0"/>
              <a:t>Koontz</a:t>
            </a:r>
            <a:r>
              <a:rPr lang="en-US" sz="2250" dirty="0" smtClean="0"/>
              <a:t> defines management in a very simple form </a:t>
            </a:r>
            <a:r>
              <a:rPr lang="en-US" sz="2250" b="1" dirty="0" smtClean="0"/>
              <a:t>“Management is the art of getting things done through and with the people in formally organized group”</a:t>
            </a:r>
          </a:p>
          <a:p>
            <a:pPr marL="457200" lvl="2" indent="-457200" algn="just" defTabSz="450850" eaLnBrk="1" hangingPunct="1"/>
            <a:endParaRPr lang="en-US" sz="2250" b="1" dirty="0" smtClean="0"/>
          </a:p>
          <a:p>
            <a:pPr marL="457200" lvl="2" indent="-457200" algn="just" defTabSz="450850" eaLnBrk="1" hangingPunct="1"/>
            <a:r>
              <a:rPr lang="en-US" sz="2250" b="1" dirty="0" smtClean="0"/>
              <a:t>McFarland </a:t>
            </a:r>
            <a:r>
              <a:rPr lang="en-US" sz="2250" dirty="0" smtClean="0"/>
              <a:t>defines management in more elaborate form. According to him,</a:t>
            </a:r>
            <a:r>
              <a:rPr lang="en-US" sz="2250" b="1" dirty="0" smtClean="0"/>
              <a:t> “Management is defined for conceptual, theoretical and analytical purposes as that process by which managers create, direct, maintain, and operate purposive organization through systematic, coordinated co-operative human effort”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20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Features of Management</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r>
              <a:rPr lang="en-US" sz="2250" dirty="0" smtClean="0"/>
              <a:t>In light of discussed above all definitions and discussions, following characteristics of management as process can be identified.</a:t>
            </a:r>
          </a:p>
          <a:p>
            <a:pPr marL="457200" lvl="2" indent="-457200" algn="just" defTabSz="450850" eaLnBrk="1" hangingPunct="1">
              <a:buFont typeface="+mj-lt"/>
              <a:buAutoNum type="arabicPeriod"/>
            </a:pPr>
            <a:r>
              <a:rPr lang="en-US" sz="2250" b="1" dirty="0" smtClean="0"/>
              <a:t>Organized Activities:</a:t>
            </a:r>
          </a:p>
          <a:p>
            <a:pPr marL="457200" lvl="2" indent="-457200" algn="just" defTabSz="450850" eaLnBrk="1" hangingPunct="1">
              <a:buFont typeface="+mj-lt"/>
              <a:buAutoNum type="arabicPeriod"/>
            </a:pPr>
            <a:r>
              <a:rPr lang="en-US" sz="2250" b="1" dirty="0" smtClean="0"/>
              <a:t>Existence of Objectives:</a:t>
            </a:r>
          </a:p>
          <a:p>
            <a:pPr marL="457200" lvl="2" indent="-457200" algn="just" defTabSz="450850" eaLnBrk="1" hangingPunct="1">
              <a:buFont typeface="+mj-lt"/>
              <a:buAutoNum type="arabicPeriod"/>
            </a:pPr>
            <a:r>
              <a:rPr lang="en-US" sz="2250" b="1" dirty="0" smtClean="0"/>
              <a:t>Relationship among Resources:</a:t>
            </a:r>
          </a:p>
          <a:p>
            <a:pPr marL="457200" lvl="2" indent="-457200" algn="just" defTabSz="450850" eaLnBrk="1" hangingPunct="1">
              <a:buFont typeface="+mj-lt"/>
              <a:buAutoNum type="arabicPeriod"/>
            </a:pPr>
            <a:r>
              <a:rPr lang="en-US" sz="2250" b="1" dirty="0" smtClean="0"/>
              <a:t>Working with and through People:</a:t>
            </a:r>
          </a:p>
          <a:p>
            <a:pPr marL="457200" lvl="2" indent="-457200" algn="just" defTabSz="450850" eaLnBrk="1" hangingPunct="1">
              <a:buFont typeface="+mj-lt"/>
              <a:buAutoNum type="arabicPeriod"/>
            </a:pPr>
            <a:r>
              <a:rPr lang="en-US" sz="2250" b="1" dirty="0" smtClean="0"/>
              <a:t>Decision Making: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additive="base">
                                        <p:cTn id="3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 calcmode="lin" valueType="num">
                                      <p:cBhvr additive="base">
                                        <p:cTn id="3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00174"/>
            <a:ext cx="9144000" cy="4857760"/>
          </a:xfrm>
        </p:spPr>
        <p:txBody>
          <a:bodyPr/>
          <a:lstStyle/>
          <a:p>
            <a:pPr marL="457200" lvl="2" indent="-457200" algn="just" defTabSz="450850" eaLnBrk="1" hangingPunct="1"/>
            <a:r>
              <a:rPr lang="en-US" sz="2200" dirty="0" smtClean="0"/>
              <a:t>The study and application of management techniques in managing the affairs of the organization have changed its nature over the period of time. The nature of management can be described as follows:</a:t>
            </a:r>
          </a:p>
          <a:p>
            <a:pPr marL="457200" lvl="2" indent="-457200" algn="just" defTabSz="450850" eaLnBrk="1" hangingPunct="1">
              <a:buFont typeface="+mj-lt"/>
              <a:buAutoNum type="arabicPeriod"/>
            </a:pPr>
            <a:r>
              <a:rPr lang="en-US" sz="2200" b="1" dirty="0" smtClean="0"/>
              <a:t>Multidisciplinary:</a:t>
            </a:r>
          </a:p>
          <a:p>
            <a:pPr marL="457200" lvl="2" indent="-457200" algn="just" defTabSz="450850" eaLnBrk="1" hangingPunct="1"/>
            <a:r>
              <a:rPr lang="en-US" sz="2200" dirty="0" smtClean="0"/>
              <a:t> It draws the knowledge from various disciplines</a:t>
            </a:r>
          </a:p>
          <a:p>
            <a:pPr marL="457200" lvl="2" indent="-457200" algn="just" defTabSz="450850" eaLnBrk="1" hangingPunct="1"/>
            <a:r>
              <a:rPr lang="en-US" sz="2200" dirty="0" smtClean="0"/>
              <a:t>It integrates the ideas and concepts taken from different disciplines and presents newer concepts which can put into practice for managing the organization.</a:t>
            </a:r>
          </a:p>
          <a:p>
            <a:pPr marL="457200" lvl="2" indent="-457200" algn="just" defTabSz="450850" eaLnBrk="1" hangingPunct="1"/>
            <a:r>
              <a:rPr lang="en-US" sz="2200" dirty="0" smtClean="0"/>
              <a:t>In fact, Integration of knowledge of various discipline is the major contribution of Management and this integrated discipline is known as management.</a:t>
            </a:r>
          </a:p>
          <a:p>
            <a:pPr marL="457200" lvl="2" indent="-457200" algn="just" defTabSz="450850" eaLnBrk="1" hangingPunct="1"/>
            <a:r>
              <a:rPr lang="en-US" sz="2200" dirty="0" smtClean="0"/>
              <a:t>Therefore, the contribution on the field can be expected from any disciplines which deals with some aspects of human beings.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71470" y="1571636"/>
            <a:ext cx="9144000" cy="4643446"/>
          </a:xfrm>
        </p:spPr>
        <p:txBody>
          <a:bodyPr/>
          <a:lstStyle/>
          <a:p>
            <a:pPr marL="457200" lvl="2" indent="-457200" algn="just" defTabSz="450850" eaLnBrk="1" hangingPunct="1">
              <a:buFont typeface="+mj-lt"/>
              <a:buAutoNum type="arabicPeriod" startAt="2"/>
            </a:pPr>
            <a:r>
              <a:rPr lang="en-US" sz="2150" b="1" dirty="0" smtClean="0"/>
              <a:t>Dynamic Nature of Principles:</a:t>
            </a:r>
          </a:p>
          <a:p>
            <a:pPr marL="457200" lvl="2" indent="-457200" algn="just" defTabSz="450850" eaLnBrk="1" hangingPunct="1"/>
            <a:r>
              <a:rPr lang="en-US" sz="2150" dirty="0" smtClean="0"/>
              <a:t>Principle is a fundamental truth which establishes cause and effect relationships of a function.</a:t>
            </a:r>
          </a:p>
          <a:p>
            <a:pPr marL="457200" lvl="2" indent="-457200" algn="just" defTabSz="450850" eaLnBrk="1" hangingPunct="1"/>
            <a:r>
              <a:rPr lang="en-US" sz="2150" dirty="0" smtClean="0"/>
              <a:t>Based on integration and supported by practical evidences, management has framed certain principles.</a:t>
            </a:r>
          </a:p>
          <a:p>
            <a:pPr marL="457200" lvl="2" indent="-457200" algn="just" defTabSz="450850" eaLnBrk="1" hangingPunct="1"/>
            <a:r>
              <a:rPr lang="en-US" sz="2150" dirty="0" smtClean="0"/>
              <a:t>However, these principles are flexible in nature and change with changes in the environment in which an organization exists.</a:t>
            </a:r>
          </a:p>
          <a:p>
            <a:pPr marL="457200" lvl="2" indent="-457200" algn="just" defTabSz="450850" eaLnBrk="1" hangingPunct="1"/>
            <a:r>
              <a:rPr lang="en-US" sz="2150" dirty="0" smtClean="0"/>
              <a:t> Because of the continuous development in the field, many principles are being changed by new principles. </a:t>
            </a:r>
          </a:p>
          <a:p>
            <a:pPr marL="457200" lvl="2" indent="-457200" algn="just" defTabSz="450850" eaLnBrk="1" hangingPunct="1"/>
            <a:r>
              <a:rPr lang="en-US" sz="2150" dirty="0" smtClean="0"/>
              <a:t>Continuous researches are being carried on to establish principles in changing society and no principles can be regarded as a final truth.</a:t>
            </a:r>
          </a:p>
          <a:p>
            <a:pPr marL="457200" lvl="2" indent="-457200" algn="just" defTabSz="450850" eaLnBrk="1" hangingPunct="1"/>
            <a:r>
              <a:rPr lang="en-US" sz="2150" dirty="0" smtClean="0"/>
              <a:t>In fact, there is nothing permanent in the landslide of management.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buFont typeface="+mj-lt"/>
              <a:buAutoNum type="arabicPeriod" startAt="3"/>
            </a:pPr>
            <a:r>
              <a:rPr lang="en-US" sz="2250" b="1" dirty="0" smtClean="0"/>
              <a:t>Relative, Not Absolute Principles:</a:t>
            </a:r>
          </a:p>
          <a:p>
            <a:pPr marL="457200" lvl="2" indent="-457200" algn="just" defTabSz="450850" eaLnBrk="1" hangingPunct="1"/>
            <a:r>
              <a:rPr lang="en-US" sz="2250" dirty="0" smtClean="0"/>
              <a:t>Management principles are relative, not absolute, and they should be applied according to the need of the organizations.</a:t>
            </a:r>
          </a:p>
          <a:p>
            <a:pPr marL="457200" lvl="2" indent="-457200" algn="just" defTabSz="450850" eaLnBrk="1" hangingPunct="1"/>
            <a:r>
              <a:rPr lang="en-US" sz="2250" dirty="0" smtClean="0"/>
              <a:t>Each organization is different than others because of time, place, socio-cultural factors, etc…</a:t>
            </a:r>
          </a:p>
          <a:p>
            <a:pPr marL="457200" lvl="2" indent="-457200" algn="just" defTabSz="450850" eaLnBrk="1" hangingPunct="1"/>
            <a:r>
              <a:rPr lang="en-US" sz="2250" dirty="0" smtClean="0"/>
              <a:t>However, individual working within the same organizations may also differ.</a:t>
            </a:r>
          </a:p>
          <a:p>
            <a:pPr marL="457200" lvl="2" indent="-457200" algn="just" defTabSz="450850" eaLnBrk="1" hangingPunct="1"/>
            <a:r>
              <a:rPr lang="en-US" sz="2250" dirty="0" smtClean="0"/>
              <a:t>Particular management principle has different strengths in different conditions.</a:t>
            </a:r>
          </a:p>
          <a:p>
            <a:pPr marL="457200" lvl="2" indent="-457200" algn="just" defTabSz="450850" eaLnBrk="1" hangingPunct="1"/>
            <a:r>
              <a:rPr lang="en-US" sz="2250" dirty="0" smtClean="0"/>
              <a:t>Therefore, principles of management should be applied in the light of prevailing conditions.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buFont typeface="+mj-lt"/>
              <a:buAutoNum type="arabicPeriod" startAt="4"/>
            </a:pPr>
            <a:r>
              <a:rPr lang="en-US" sz="2250" b="1" dirty="0" smtClean="0"/>
              <a:t>Management : Science or Arts</a:t>
            </a:r>
          </a:p>
          <a:p>
            <a:pPr marL="457200" lvl="2" indent="-457200" algn="just" defTabSz="450850" eaLnBrk="1" hangingPunct="1"/>
            <a:r>
              <a:rPr lang="en-US" sz="2250" b="1" dirty="0" smtClean="0"/>
              <a:t>There is controversy whether management is science or Art</a:t>
            </a:r>
          </a:p>
          <a:p>
            <a:pPr marL="457200" lvl="2" indent="-457200" algn="just" defTabSz="450850" eaLnBrk="1" hangingPunct="1"/>
            <a:r>
              <a:rPr lang="en-US" sz="2250" dirty="0" smtClean="0"/>
              <a:t>The controversy with regards to the nature of management, as to whether it is a science or an art, is very old. </a:t>
            </a:r>
          </a:p>
          <a:p>
            <a:pPr marL="457200" lvl="2" indent="-457200" algn="just" defTabSz="450850" eaLnBrk="1" hangingPunct="1"/>
            <a:r>
              <a:rPr lang="en-US" sz="2250" dirty="0" smtClean="0"/>
              <a:t>Specification of exact nature of management as science or art or both is necessary to specify the process of learning of management.</a:t>
            </a:r>
          </a:p>
          <a:p>
            <a:pPr marL="457200" lvl="2" indent="-457200" algn="just" defTabSz="450850" eaLnBrk="1" hangingPunct="1"/>
            <a:r>
              <a:rPr lang="en-US" sz="2250" dirty="0" smtClean="0"/>
              <a:t>Learning in science basically involves the assimilation of principles while learning of art involves of art involves its continuous practice.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r>
              <a:rPr lang="en-US" sz="2250" dirty="0" smtClean="0"/>
              <a:t>Earlier captains of industry and managers have used intuition, hunches, commonsense, and experience in managing business.</a:t>
            </a:r>
          </a:p>
          <a:p>
            <a:pPr marL="457200" lvl="2" indent="-457200" algn="just" defTabSz="450850" eaLnBrk="1" hangingPunct="1"/>
            <a:r>
              <a:rPr lang="en-US" sz="2250" dirty="0" smtClean="0"/>
              <a:t>They were not trained managers, although they were brilliant and had developed commonsense through which they have managed well. </a:t>
            </a:r>
          </a:p>
          <a:p>
            <a:pPr marL="457200" lvl="2" indent="-457200" algn="just" defTabSz="450850" eaLnBrk="1" hangingPunct="1"/>
            <a:r>
              <a:rPr lang="en-US" sz="2250" dirty="0" smtClean="0"/>
              <a:t>Commonsense and Science differ in the following ways:</a:t>
            </a:r>
          </a:p>
          <a:p>
            <a:pPr marL="846138" lvl="3" indent="-457200" algn="just" defTabSz="450850" eaLnBrk="1" hangingPunct="1"/>
            <a:r>
              <a:rPr lang="en-US" sz="1950" dirty="0" smtClean="0"/>
              <a:t>CS is vague as compared to scientific knowledge</a:t>
            </a:r>
          </a:p>
          <a:p>
            <a:pPr marL="846138" lvl="3" indent="-457200" algn="just" defTabSz="450850" eaLnBrk="1" hangingPunct="1"/>
            <a:r>
              <a:rPr lang="en-US" sz="1950" dirty="0" smtClean="0"/>
              <a:t>Inconsistency often appears in CS whereas logical consistency  is the basic of science.</a:t>
            </a:r>
          </a:p>
          <a:p>
            <a:pPr marL="846138" lvl="3" indent="-457200" algn="just" defTabSz="450850" eaLnBrk="1" hangingPunct="1"/>
            <a:r>
              <a:rPr lang="en-US" sz="1950" dirty="0" smtClean="0"/>
              <a:t>Science systematically seeks to explains the events with which it deals, CS ignores the need for explanation.</a:t>
            </a:r>
          </a:p>
          <a:p>
            <a:pPr marL="846138" lvl="3" indent="-457200" algn="just" defTabSz="450850" eaLnBrk="1" hangingPunct="1"/>
            <a:r>
              <a:rPr lang="en-US" sz="1950" dirty="0" smtClean="0"/>
              <a:t>Scientific methods conclude based on critical evaluation of experimental analysis, CS methods fails to test conclusion.</a:t>
            </a:r>
            <a:r>
              <a:rPr lang="en-US" sz="2250" dirty="0" smtClean="0"/>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71470" y="1571636"/>
            <a:ext cx="9144000" cy="4857760"/>
          </a:xfrm>
        </p:spPr>
        <p:txBody>
          <a:bodyPr/>
          <a:lstStyle/>
          <a:p>
            <a:pPr marL="457200" lvl="2" indent="-457200" algn="just" defTabSz="450850" eaLnBrk="1" hangingPunct="1"/>
            <a:r>
              <a:rPr lang="en-US" sz="2250" dirty="0" smtClean="0"/>
              <a:t>Science is based on logical consistency, systematic explanation, critical evaluation, and experimental analysis.</a:t>
            </a:r>
          </a:p>
          <a:p>
            <a:pPr marL="457200" lvl="2" indent="-457200" algn="just" defTabSz="450850" eaLnBrk="1" hangingPunct="1"/>
            <a:r>
              <a:rPr lang="en-US" sz="2250" dirty="0" smtClean="0"/>
              <a:t>The science is systemized body of knowledge. The process of scientific theory construction and confirmation can be viewed as involving the following steps:</a:t>
            </a:r>
          </a:p>
          <a:p>
            <a:pPr marL="846138" lvl="3" indent="-457200" algn="just" defTabSz="450850" eaLnBrk="1" hangingPunct="1"/>
            <a:r>
              <a:rPr lang="en-US" sz="1950" dirty="0" smtClean="0"/>
              <a:t>The formulation of problem</a:t>
            </a:r>
          </a:p>
          <a:p>
            <a:pPr marL="846138" lvl="3" indent="-457200" algn="just" defTabSz="450850" eaLnBrk="1" hangingPunct="1"/>
            <a:r>
              <a:rPr lang="en-US" sz="1950" dirty="0" smtClean="0"/>
              <a:t>The construction of theory to answer to the problem</a:t>
            </a:r>
          </a:p>
          <a:p>
            <a:pPr marL="846138" lvl="3" indent="-457200" algn="just" defTabSz="450850" eaLnBrk="1" hangingPunct="1"/>
            <a:r>
              <a:rPr lang="en-US" sz="1950" dirty="0" smtClean="0"/>
              <a:t>The deduction of specific hypothesis from the theory</a:t>
            </a:r>
          </a:p>
          <a:p>
            <a:pPr marL="846138" lvl="3" indent="-457200" algn="just" defTabSz="450850" eaLnBrk="1" hangingPunct="1"/>
            <a:r>
              <a:rPr lang="en-US" sz="1950" dirty="0" smtClean="0"/>
              <a:t>The testing of hypothesis</a:t>
            </a:r>
          </a:p>
          <a:p>
            <a:pPr marL="846138" lvl="3" indent="-457200" algn="just" defTabSz="450850" eaLnBrk="1" hangingPunct="1"/>
            <a:r>
              <a:rPr lang="en-US" sz="1950" dirty="0" smtClean="0"/>
              <a:t>The devising of actual situation to test theorem</a:t>
            </a:r>
          </a:p>
          <a:p>
            <a:pPr marL="846138" lvl="3" indent="-457200" algn="just" defTabSz="450850" eaLnBrk="1" hangingPunct="1"/>
            <a:r>
              <a:rPr lang="en-US" sz="1950" dirty="0" smtClean="0"/>
              <a:t>The actual testing</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r>
              <a:rPr lang="en-US" sz="2250" b="1" dirty="0" smtClean="0"/>
              <a:t>Management as Science:</a:t>
            </a:r>
          </a:p>
          <a:p>
            <a:pPr marL="457200" lvl="2" indent="-457200" algn="just" defTabSz="450850" eaLnBrk="1" hangingPunct="1">
              <a:buFont typeface="+mj-lt"/>
              <a:buAutoNum type="arabicPeriod"/>
            </a:pPr>
            <a:r>
              <a:rPr lang="en-US" sz="2400" dirty="0" smtClean="0"/>
              <a:t>Management may be viewed as science in terms of its structures, goals, and its methods.</a:t>
            </a:r>
          </a:p>
          <a:p>
            <a:pPr marL="457200" lvl="2" indent="-457200" algn="just" defTabSz="450850" eaLnBrk="1" hangingPunct="1">
              <a:buFont typeface="+mj-lt"/>
              <a:buAutoNum type="arabicPeriod"/>
            </a:pPr>
            <a:r>
              <a:rPr lang="en-US" sz="2400" dirty="0" smtClean="0"/>
              <a:t>One of the important rules of science is that concepts have to be defined clearly in terms of the procedure involved in their measurement.</a:t>
            </a:r>
          </a:p>
          <a:p>
            <a:pPr marL="457200" lvl="2" indent="-457200" algn="just" defTabSz="450850" eaLnBrk="1" hangingPunct="1">
              <a:buFont typeface="+mj-lt"/>
              <a:buAutoNum type="arabicPeriod"/>
            </a:pPr>
            <a:r>
              <a:rPr lang="en-US" sz="2400" dirty="0" smtClean="0"/>
              <a:t>In science, observations must be controlled so that causation may be imputed correctly. (by holding constant)</a:t>
            </a:r>
          </a:p>
          <a:p>
            <a:pPr marL="457200" lvl="2" indent="-457200" algn="just" defTabSz="450850" eaLnBrk="1" hangingPunct="1">
              <a:buFont typeface="+mj-lt"/>
              <a:buAutoNum type="arabicPeriod"/>
            </a:pPr>
            <a:r>
              <a:rPr lang="en-US" sz="2400" dirty="0" smtClean="0"/>
              <a:t>Theories in science are in terms that permit empirical confirmation. Scientific statements are testable and the tests are capable of repetition with same results.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Major Topics</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Definitions of Management</a:t>
            </a:r>
          </a:p>
          <a:p>
            <a:pPr marL="457200" lvl="2" indent="-457200" algn="just" defTabSz="450850" eaLnBrk="1" hangingPunct="1"/>
            <a:r>
              <a:rPr lang="en-US" sz="2500" b="1" dirty="0" smtClean="0"/>
              <a:t>Features of Management</a:t>
            </a:r>
          </a:p>
          <a:p>
            <a:pPr marL="457200" lvl="2" indent="-457200" algn="just" defTabSz="450850" eaLnBrk="1" hangingPunct="1"/>
            <a:r>
              <a:rPr lang="en-US" sz="2500" b="1" dirty="0" smtClean="0"/>
              <a:t>Nature of Management</a:t>
            </a:r>
          </a:p>
          <a:p>
            <a:pPr marL="457200" lvl="2" indent="-457200" algn="just" defTabSz="450850" eaLnBrk="1" hangingPunct="1"/>
            <a:r>
              <a:rPr lang="en-US" sz="2500" b="1" dirty="0" smtClean="0"/>
              <a:t>Management is Science or Arts</a:t>
            </a:r>
          </a:p>
          <a:p>
            <a:pPr marL="457200" lvl="2" indent="-457200" algn="just" defTabSz="450850" eaLnBrk="1" hangingPunct="1"/>
            <a:r>
              <a:rPr lang="en-US" sz="2500" b="1" dirty="0" smtClean="0"/>
              <a:t>Management and Administration</a:t>
            </a:r>
          </a:p>
          <a:p>
            <a:pPr marL="457200" lvl="2" indent="-457200" algn="just" defTabSz="450850" eaLnBrk="1" hangingPunct="1"/>
            <a:r>
              <a:rPr lang="en-US" sz="2500" b="1" dirty="0" smtClean="0"/>
              <a:t>Applying Management Theory in Practice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r>
              <a:rPr lang="en-US" sz="1950" b="1" dirty="0" smtClean="0"/>
              <a:t>The various factors analyzed above suggest that management is not a pure science but it can be simply called “”Inexact Science” or “Pseudo Science”. </a:t>
            </a:r>
          </a:p>
          <a:p>
            <a:pPr marL="457200" lvl="2" indent="-457200" algn="just" defTabSz="450850" eaLnBrk="1" hangingPunct="1"/>
            <a:r>
              <a:rPr lang="en-US" sz="2250" b="1" dirty="0" smtClean="0"/>
              <a:t>Management as Art</a:t>
            </a:r>
          </a:p>
          <a:p>
            <a:pPr marL="457200" lvl="2" indent="-457200" algn="just" defTabSz="450850" eaLnBrk="1" hangingPunct="1"/>
            <a:r>
              <a:rPr lang="en-US" sz="2250" dirty="0" smtClean="0"/>
              <a:t>Management can be regarded as an art also. </a:t>
            </a:r>
          </a:p>
          <a:p>
            <a:pPr marL="457200" lvl="2" indent="-457200" algn="just" defTabSz="450850" eaLnBrk="1" hangingPunct="1"/>
            <a:r>
              <a:rPr lang="en-US" sz="2250" dirty="0" smtClean="0"/>
              <a:t>The meaning of art is related with the bringing of a desired result through the application of skills. </a:t>
            </a:r>
          </a:p>
          <a:p>
            <a:pPr marL="457200" lvl="2" indent="-457200" algn="just" defTabSz="450850" eaLnBrk="1" hangingPunct="1"/>
            <a:r>
              <a:rPr lang="en-US" sz="2250" dirty="0" smtClean="0"/>
              <a:t>Where as under science, one learns “why” phenomenon and  under arts, one learns the “how” of it.</a:t>
            </a:r>
          </a:p>
          <a:p>
            <a:pPr marL="457200" lvl="2" indent="-457200" algn="just" defTabSz="450850" eaLnBrk="1" hangingPunct="1"/>
            <a:r>
              <a:rPr lang="en-US" sz="2250" dirty="0" smtClean="0"/>
              <a:t>Art is thus understanding of how particular work can be accomplished. </a:t>
            </a:r>
          </a:p>
          <a:p>
            <a:pPr marL="457200" lvl="2" indent="-457200" algn="just" defTabSz="450850" eaLnBrk="1" hangingPunct="1"/>
            <a:r>
              <a:rPr lang="en-US" sz="2250" dirty="0" smtClean="0"/>
              <a:t>That is, art has to do with applying of knowledge or science or of expertness in performance.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r>
              <a:rPr lang="en-US" sz="2250" dirty="0" smtClean="0"/>
              <a:t>This is important in management in many instances much creativity apply in managerial effort.</a:t>
            </a:r>
          </a:p>
          <a:p>
            <a:pPr marL="457200" lvl="2" indent="-457200" algn="just" defTabSz="450850" eaLnBrk="1" hangingPunct="1"/>
            <a:r>
              <a:rPr lang="en-US" sz="2250" b="1" dirty="0" smtClean="0"/>
              <a:t>Ex: Doctor</a:t>
            </a:r>
          </a:p>
          <a:p>
            <a:pPr marL="457200" lvl="2" indent="-457200" algn="just" defTabSz="450850" eaLnBrk="1" hangingPunct="1"/>
            <a:r>
              <a:rPr lang="en-US" sz="2250" b="1" dirty="0" smtClean="0"/>
              <a:t>EX: Management Student </a:t>
            </a:r>
          </a:p>
          <a:p>
            <a:pPr marL="457200" lvl="2" indent="-457200" algn="just" defTabSz="450850" eaLnBrk="1" hangingPunct="1"/>
            <a:r>
              <a:rPr lang="en-US" sz="2250" dirty="0" smtClean="0"/>
              <a:t>Management is an art can be seen from the following facts:</a:t>
            </a:r>
          </a:p>
          <a:p>
            <a:pPr marL="457200" lvl="2" indent="-457200" algn="just" defTabSz="450850" eaLnBrk="1" hangingPunct="1">
              <a:buFont typeface="+mj-lt"/>
              <a:buAutoNum type="arabicPeriod"/>
            </a:pPr>
            <a:r>
              <a:rPr lang="en-US" sz="2250" dirty="0" smtClean="0"/>
              <a:t>The process of management does involve the use of know-how and skills like other art such as music, painting, etc…</a:t>
            </a:r>
          </a:p>
          <a:p>
            <a:pPr marL="457200" lvl="2" indent="-457200" algn="just" defTabSz="450850" eaLnBrk="1" hangingPunct="1">
              <a:buFont typeface="+mj-lt"/>
              <a:buAutoNum type="arabicPeriod"/>
            </a:pPr>
            <a:r>
              <a:rPr lang="en-US" sz="2250" dirty="0" smtClean="0"/>
              <a:t>The process of management is directed to achieve certain concrete results as other field of art also.</a:t>
            </a:r>
          </a:p>
          <a:p>
            <a:pPr marL="457200" lvl="2" indent="-457200" algn="just" defTabSz="450850" eaLnBrk="1" hangingPunct="1">
              <a:buFont typeface="+mj-lt"/>
              <a:buAutoNum type="arabicPeriod"/>
            </a:pPr>
            <a:r>
              <a:rPr lang="en-US" sz="2250" dirty="0" smtClean="0"/>
              <a:t>Management is creative like any other art.</a:t>
            </a:r>
          </a:p>
          <a:p>
            <a:pPr marL="457200" lvl="2" indent="-457200" algn="just" defTabSz="450850" eaLnBrk="1" hangingPunct="1">
              <a:buFont typeface="+mj-lt"/>
              <a:buAutoNum type="arabicPeriod"/>
            </a:pPr>
            <a:r>
              <a:rPr lang="en-US" sz="2250" dirty="0" smtClean="0"/>
              <a:t>Management is personalized meaning thereby that there is no ‘one best way of managing’.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r>
              <a:rPr lang="en-US" sz="2250" b="1" dirty="0" smtClean="0"/>
              <a:t>Management: Both Science  and Art</a:t>
            </a:r>
          </a:p>
          <a:p>
            <a:pPr marL="457200" lvl="2" indent="-457200" algn="just" defTabSz="450850" eaLnBrk="1" hangingPunct="1"/>
            <a:r>
              <a:rPr lang="en-US" sz="2250" dirty="0" smtClean="0"/>
              <a:t>Thus, to be a successful manager, a person requires the knowledge of management principles and also the skills of how the knowledge can be utilized. </a:t>
            </a:r>
          </a:p>
          <a:p>
            <a:pPr marL="457200" lvl="2" indent="-457200" algn="just" defTabSz="450850" eaLnBrk="1" hangingPunct="1"/>
            <a:r>
              <a:rPr lang="en-US" sz="2250" dirty="0" smtClean="0"/>
              <a:t>Absence of either will result inefficiency.</a:t>
            </a:r>
          </a:p>
          <a:p>
            <a:pPr marL="457200" lvl="2" indent="-457200" algn="just" defTabSz="450850" eaLnBrk="1" hangingPunct="1">
              <a:buNone/>
            </a:pPr>
            <a:endParaRPr lang="en-US" sz="2250" b="1" dirty="0" smtClean="0"/>
          </a:p>
          <a:p>
            <a:pPr marL="457200" lvl="2" indent="-457200" algn="just" defTabSz="450850" eaLnBrk="1" hangingPunct="1">
              <a:buNone/>
            </a:pPr>
            <a:endParaRPr lang="en-US" sz="2250" b="1" dirty="0" smtClean="0"/>
          </a:p>
          <a:p>
            <a:pPr marL="457200" lvl="2" indent="-457200" algn="just" defTabSz="450850" eaLnBrk="1" hangingPunct="1">
              <a:buNone/>
            </a:pPr>
            <a:endParaRPr lang="en-US" sz="2250" b="1" dirty="0" smtClean="0"/>
          </a:p>
          <a:p>
            <a:pPr marL="457200" lvl="2" indent="-457200" algn="just" defTabSz="450850" eaLnBrk="1" hangingPunct="1">
              <a:buNone/>
            </a:pPr>
            <a:endParaRPr lang="en-US" sz="2250" b="1" dirty="0" smtClean="0"/>
          </a:p>
          <a:p>
            <a:pPr marL="457200" lvl="2" indent="-457200" algn="just" defTabSz="450850" eaLnBrk="1" hangingPunct="1">
              <a:buNone/>
            </a:pPr>
            <a:endParaRPr lang="en-US" sz="2250" b="1" dirty="0" smtClean="0"/>
          </a:p>
          <a:p>
            <a:pPr marL="457200" lvl="2" indent="-457200" algn="just" defTabSz="450850" eaLnBrk="1" hangingPunct="1">
              <a:buNone/>
            </a:pPr>
            <a:endParaRPr lang="en-US" sz="2250" b="1" dirty="0" smtClean="0"/>
          </a:p>
        </p:txBody>
      </p:sp>
      <p:graphicFrame>
        <p:nvGraphicFramePr>
          <p:cNvPr id="4" name="Table 3"/>
          <p:cNvGraphicFramePr>
            <a:graphicFrameLocks noGrp="1"/>
          </p:cNvGraphicFramePr>
          <p:nvPr/>
        </p:nvGraphicFramePr>
        <p:xfrm>
          <a:off x="1571604" y="3695720"/>
          <a:ext cx="6096000" cy="2590800"/>
        </p:xfrm>
        <a:graphic>
          <a:graphicData uri="http://schemas.openxmlformats.org/drawingml/2006/table">
            <a:tbl>
              <a:tblPr firstRow="1" bandRow="1">
                <a:tableStyleId>{00A15C55-8517-42AA-B614-E9B94910E393}</a:tableStyleId>
              </a:tblPr>
              <a:tblGrid>
                <a:gridCol w="3048000"/>
                <a:gridCol w="3048000"/>
              </a:tblGrid>
              <a:tr h="370840">
                <a:tc>
                  <a:txBody>
                    <a:bodyPr/>
                    <a:lstStyle/>
                    <a:p>
                      <a:pPr algn="ctr"/>
                      <a:r>
                        <a:rPr lang="en-US" dirty="0" smtClean="0"/>
                        <a:t>Science</a:t>
                      </a:r>
                      <a:endParaRPr lang="en-SG" b="1" dirty="0">
                        <a:solidFill>
                          <a:schemeClr val="tx1"/>
                        </a:solidFill>
                      </a:endParaRPr>
                    </a:p>
                  </a:txBody>
                  <a:tcPr/>
                </a:tc>
                <a:tc>
                  <a:txBody>
                    <a:bodyPr/>
                    <a:lstStyle/>
                    <a:p>
                      <a:pPr algn="ctr"/>
                      <a:r>
                        <a:rPr lang="en-US" dirty="0" smtClean="0"/>
                        <a:t>Arts</a:t>
                      </a:r>
                      <a:endParaRPr lang="en-SG" b="1" dirty="0">
                        <a:solidFill>
                          <a:schemeClr val="tx1"/>
                        </a:solidFill>
                      </a:endParaRPr>
                    </a:p>
                  </a:txBody>
                  <a:tcPr/>
                </a:tc>
              </a:tr>
              <a:tr h="370840">
                <a:tc>
                  <a:txBody>
                    <a:bodyPr/>
                    <a:lstStyle/>
                    <a:p>
                      <a:r>
                        <a:rPr lang="en-US" dirty="0" smtClean="0"/>
                        <a:t>Advances</a:t>
                      </a:r>
                      <a:r>
                        <a:rPr lang="en-US" baseline="0" dirty="0" smtClean="0"/>
                        <a:t> of Knowledge</a:t>
                      </a:r>
                      <a:endParaRPr lang="en-SG" dirty="0"/>
                    </a:p>
                  </a:txBody>
                  <a:tcPr/>
                </a:tc>
                <a:tc>
                  <a:txBody>
                    <a:bodyPr/>
                    <a:lstStyle/>
                    <a:p>
                      <a:r>
                        <a:rPr lang="en-US" dirty="0" smtClean="0"/>
                        <a:t>Advances</a:t>
                      </a:r>
                      <a:r>
                        <a:rPr lang="en-US" baseline="0" dirty="0" smtClean="0"/>
                        <a:t> by Practice</a:t>
                      </a:r>
                      <a:endParaRPr lang="en-SG" dirty="0"/>
                    </a:p>
                  </a:txBody>
                  <a:tcPr/>
                </a:tc>
              </a:tr>
              <a:tr h="329890">
                <a:tc>
                  <a:txBody>
                    <a:bodyPr/>
                    <a:lstStyle/>
                    <a:p>
                      <a:pPr algn="just"/>
                      <a:r>
                        <a:rPr lang="en-US" dirty="0" smtClean="0"/>
                        <a:t>Proves</a:t>
                      </a:r>
                      <a:endParaRPr lang="en-SG" dirty="0"/>
                    </a:p>
                  </a:txBody>
                  <a:tcPr/>
                </a:tc>
                <a:tc>
                  <a:txBody>
                    <a:bodyPr/>
                    <a:lstStyle/>
                    <a:p>
                      <a:pPr algn="just"/>
                      <a:r>
                        <a:rPr lang="en-US" dirty="0" smtClean="0"/>
                        <a:t>Feels</a:t>
                      </a:r>
                    </a:p>
                  </a:txBody>
                  <a:tcPr/>
                </a:tc>
              </a:tr>
              <a:tr h="370840">
                <a:tc>
                  <a:txBody>
                    <a:bodyPr/>
                    <a:lstStyle/>
                    <a:p>
                      <a:r>
                        <a:rPr lang="en-US" dirty="0" smtClean="0"/>
                        <a:t>Predicts</a:t>
                      </a:r>
                      <a:endParaRPr lang="en-SG" dirty="0"/>
                    </a:p>
                  </a:txBody>
                  <a:tcPr/>
                </a:tc>
                <a:tc>
                  <a:txBody>
                    <a:bodyPr/>
                    <a:lstStyle/>
                    <a:p>
                      <a:r>
                        <a:rPr lang="en-US" dirty="0" smtClean="0"/>
                        <a:t>Guesses</a:t>
                      </a:r>
                      <a:endParaRPr lang="en-SG" dirty="0"/>
                    </a:p>
                  </a:txBody>
                  <a:tcPr/>
                </a:tc>
              </a:tr>
              <a:tr h="370840">
                <a:tc>
                  <a:txBody>
                    <a:bodyPr/>
                    <a:lstStyle/>
                    <a:p>
                      <a:r>
                        <a:rPr lang="en-US" dirty="0" smtClean="0"/>
                        <a:t>Defines</a:t>
                      </a:r>
                      <a:endParaRPr lang="en-SG" dirty="0"/>
                    </a:p>
                  </a:txBody>
                  <a:tcPr/>
                </a:tc>
                <a:tc>
                  <a:txBody>
                    <a:bodyPr/>
                    <a:lstStyle/>
                    <a:p>
                      <a:r>
                        <a:rPr lang="en-US" dirty="0" smtClean="0"/>
                        <a:t>Describes</a:t>
                      </a:r>
                      <a:endParaRPr lang="en-SG" dirty="0"/>
                    </a:p>
                  </a:txBody>
                  <a:tcPr/>
                </a:tc>
              </a:tr>
              <a:tr h="370840">
                <a:tc>
                  <a:txBody>
                    <a:bodyPr/>
                    <a:lstStyle/>
                    <a:p>
                      <a:r>
                        <a:rPr lang="en-US" dirty="0" smtClean="0"/>
                        <a:t>Measures</a:t>
                      </a:r>
                      <a:endParaRPr lang="en-SG" dirty="0"/>
                    </a:p>
                  </a:txBody>
                  <a:tcPr/>
                </a:tc>
                <a:tc>
                  <a:txBody>
                    <a:bodyPr/>
                    <a:lstStyle/>
                    <a:p>
                      <a:r>
                        <a:rPr lang="en-US" dirty="0" smtClean="0"/>
                        <a:t>Opines</a:t>
                      </a:r>
                      <a:endParaRPr lang="en-SG" dirty="0"/>
                    </a:p>
                  </a:txBody>
                  <a:tcPr/>
                </a:tc>
              </a:tr>
              <a:tr h="370840">
                <a:tc>
                  <a:txBody>
                    <a:bodyPr/>
                    <a:lstStyle/>
                    <a:p>
                      <a:r>
                        <a:rPr lang="en-US" dirty="0" smtClean="0"/>
                        <a:t>Impresses</a:t>
                      </a:r>
                      <a:endParaRPr lang="en-SG" dirty="0"/>
                    </a:p>
                  </a:txBody>
                  <a:tcPr/>
                </a:tc>
                <a:tc>
                  <a:txBody>
                    <a:bodyPr/>
                    <a:lstStyle/>
                    <a:p>
                      <a:r>
                        <a:rPr lang="en-US" dirty="0" smtClean="0"/>
                        <a:t>Expresses</a:t>
                      </a:r>
                      <a:endParaRPr lang="en-SG" dirty="0"/>
                    </a:p>
                  </a:txBody>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r>
              <a:rPr lang="en-US" sz="2250" dirty="0" smtClean="0"/>
              <a:t>It can be concluded that management uses science and art both in managing an organization.</a:t>
            </a:r>
          </a:p>
          <a:p>
            <a:pPr marL="457200" lvl="2" indent="-457200" algn="just" defTabSz="450850" eaLnBrk="1" hangingPunct="1"/>
            <a:r>
              <a:rPr lang="en-US" sz="2250" dirty="0" smtClean="0"/>
              <a:t>A balance between two is needed. Neither should be overweighed nor slighted. </a:t>
            </a:r>
          </a:p>
          <a:p>
            <a:pPr marL="457200" lvl="2" indent="-457200" algn="just" defTabSz="450850" eaLnBrk="1" hangingPunct="1"/>
            <a:r>
              <a:rPr lang="en-US" sz="2250" dirty="0" smtClean="0"/>
              <a:t>Therefore, the </a:t>
            </a:r>
            <a:r>
              <a:rPr lang="en-US" sz="2250" b="1" dirty="0" smtClean="0"/>
              <a:t>old</a:t>
            </a:r>
            <a:r>
              <a:rPr lang="en-US" sz="2250" dirty="0" smtClean="0"/>
              <a:t> saying that </a:t>
            </a:r>
            <a:r>
              <a:rPr lang="en-US" sz="2250" b="1" dirty="0" smtClean="0"/>
              <a:t>“Knowledge is power”</a:t>
            </a:r>
            <a:r>
              <a:rPr lang="en-US" sz="2250" dirty="0" smtClean="0"/>
              <a:t> is partly true.</a:t>
            </a:r>
          </a:p>
          <a:p>
            <a:pPr marL="457200" lvl="2" indent="-457200" algn="just" defTabSz="450850" eaLnBrk="1" hangingPunct="1"/>
            <a:r>
              <a:rPr lang="en-US" sz="2250" dirty="0" smtClean="0"/>
              <a:t>The </a:t>
            </a:r>
            <a:r>
              <a:rPr lang="en-US" sz="2250" b="1" dirty="0" smtClean="0"/>
              <a:t>correct</a:t>
            </a:r>
            <a:r>
              <a:rPr lang="en-US" sz="2250" dirty="0" smtClean="0"/>
              <a:t> saying should be </a:t>
            </a:r>
            <a:r>
              <a:rPr lang="en-US" sz="2250" b="1" dirty="0" smtClean="0"/>
              <a:t>“Applied knowledge is power.”</a:t>
            </a:r>
          </a:p>
          <a:p>
            <a:pPr marL="457200" lvl="2" indent="-457200" algn="just" defTabSz="450850" eaLnBrk="1" hangingPunct="1"/>
            <a:r>
              <a:rPr lang="en-US" sz="2250" dirty="0" smtClean="0"/>
              <a:t>This is particularly true for management phenomenon which is a situational phenomenon.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buFont typeface="+mj-lt"/>
              <a:buAutoNum type="arabicPeriod" startAt="5"/>
            </a:pPr>
            <a:r>
              <a:rPr lang="en-US" sz="2250" b="1" dirty="0" smtClean="0"/>
              <a:t>Management as Profession</a:t>
            </a:r>
          </a:p>
          <a:p>
            <a:pPr marL="457200" lvl="2" indent="-457200" algn="just" defTabSz="450850" eaLnBrk="1" hangingPunct="1"/>
            <a:r>
              <a:rPr lang="en-US" sz="2250" dirty="0" smtClean="0"/>
              <a:t>The characteristics if Profession</a:t>
            </a:r>
          </a:p>
          <a:p>
            <a:pPr marL="457200" lvl="2" indent="-457200" algn="just" defTabSz="450850" eaLnBrk="1" hangingPunct="1">
              <a:buFont typeface="+mj-lt"/>
              <a:buAutoNum type="arabicPeriod"/>
            </a:pPr>
            <a:r>
              <a:rPr lang="en-US" sz="2250" dirty="0" smtClean="0"/>
              <a:t>Existence of Knowledge</a:t>
            </a:r>
          </a:p>
          <a:p>
            <a:pPr marL="457200" lvl="2" indent="-457200" algn="just" defTabSz="450850" eaLnBrk="1" hangingPunct="1">
              <a:buFont typeface="+mj-lt"/>
              <a:buAutoNum type="arabicPeriod"/>
            </a:pPr>
            <a:r>
              <a:rPr lang="en-US" sz="2250" dirty="0" smtClean="0"/>
              <a:t>Acquisition of Knowledge</a:t>
            </a:r>
          </a:p>
          <a:p>
            <a:pPr marL="457200" lvl="2" indent="-457200" algn="just" defTabSz="450850" eaLnBrk="1" hangingPunct="1">
              <a:buFont typeface="+mj-lt"/>
              <a:buAutoNum type="arabicPeriod"/>
            </a:pPr>
            <a:r>
              <a:rPr lang="en-US" sz="2250" dirty="0" smtClean="0"/>
              <a:t>Professional Association</a:t>
            </a:r>
          </a:p>
          <a:p>
            <a:pPr marL="457200" lvl="2" indent="-457200" algn="just" defTabSz="450850" eaLnBrk="1" hangingPunct="1">
              <a:buFont typeface="+mj-lt"/>
              <a:buAutoNum type="arabicPeriod"/>
            </a:pPr>
            <a:r>
              <a:rPr lang="en-US" sz="2250" dirty="0" smtClean="0"/>
              <a:t>Ethical codes</a:t>
            </a:r>
          </a:p>
          <a:p>
            <a:pPr marL="457200" lvl="2" indent="-457200" algn="just" defTabSz="450850" eaLnBrk="1" hangingPunct="1">
              <a:buFont typeface="+mj-lt"/>
              <a:buAutoNum type="arabicPeriod"/>
            </a:pPr>
            <a:r>
              <a:rPr lang="en-US" sz="2250" dirty="0" smtClean="0"/>
              <a:t>Service Motives</a:t>
            </a:r>
          </a:p>
          <a:p>
            <a:pPr marL="457200" lvl="2" indent="-457200" algn="just" defTabSz="450850" eaLnBrk="1" hangingPunct="1"/>
            <a:r>
              <a:rPr lang="en-US" sz="2250" dirty="0" smtClean="0"/>
              <a:t>Thus, based on discussion we can conclude that above all characteristics are found in management. Hence, Management can be regarded as Profession.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buFont typeface="+mj-lt"/>
              <a:buAutoNum type="arabicPeriod" startAt="6"/>
            </a:pPr>
            <a:r>
              <a:rPr lang="en-US" sz="2250" b="1" dirty="0" smtClean="0"/>
              <a:t>Universality of Management</a:t>
            </a:r>
          </a:p>
          <a:p>
            <a:pPr marL="457200" lvl="2" indent="-457200" algn="just" defTabSz="450850" eaLnBrk="1" hangingPunct="1"/>
            <a:endParaRPr lang="en-US" sz="2250" dirty="0" smtClean="0"/>
          </a:p>
          <a:p>
            <a:pPr marL="457200" lvl="2" indent="-457200" algn="just" defTabSz="450850" eaLnBrk="1" hangingPunct="1"/>
            <a:r>
              <a:rPr lang="en-US" sz="2250" dirty="0" smtClean="0"/>
              <a:t>However, management principles are not universally applicable but are to be modified as according to the needs of organization.</a:t>
            </a:r>
          </a:p>
          <a:p>
            <a:pPr marL="457200" lvl="2" indent="-457200" algn="just" defTabSz="450850" eaLnBrk="1" hangingPunct="1"/>
            <a:endParaRPr lang="en-US" sz="2250" b="1" dirty="0" smtClean="0"/>
          </a:p>
          <a:p>
            <a:pPr marL="457200" lvl="2" indent="-457200" algn="just" defTabSz="450850" eaLnBrk="1" hangingPunct="1"/>
            <a:r>
              <a:rPr lang="en-US" sz="2250" b="1" dirty="0" smtClean="0"/>
              <a:t>Arguments against Universality</a:t>
            </a:r>
          </a:p>
          <a:p>
            <a:pPr marL="457200" lvl="2" indent="-457200" algn="just" defTabSz="450850" eaLnBrk="1" hangingPunct="1"/>
            <a:endParaRPr lang="en-US" sz="2250" b="1" dirty="0" smtClean="0"/>
          </a:p>
          <a:p>
            <a:pPr marL="457200" lvl="2" indent="-457200" algn="just" defTabSz="450850" eaLnBrk="1" hangingPunct="1"/>
            <a:r>
              <a:rPr lang="en-US" sz="2250" b="1" dirty="0" smtClean="0"/>
              <a:t>Arguments For Universality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buFont typeface="+mj-lt"/>
              <a:buAutoNum type="arabicPeriod" startAt="6"/>
            </a:pPr>
            <a:r>
              <a:rPr lang="en-US" sz="2250" b="1" dirty="0" smtClean="0"/>
              <a:t>Universality of Management</a:t>
            </a:r>
          </a:p>
          <a:p>
            <a:pPr marL="457200" lvl="2" indent="-457200" algn="just" defTabSz="450850" eaLnBrk="1" hangingPunct="1"/>
            <a:r>
              <a:rPr lang="en-US" sz="2250" b="1" dirty="0" smtClean="0"/>
              <a:t>Arguments against Universality</a:t>
            </a:r>
          </a:p>
          <a:p>
            <a:pPr marL="846138" lvl="3" indent="-457200" algn="just" defTabSz="450850" eaLnBrk="1" hangingPunct="1">
              <a:buFont typeface="+mj-lt"/>
              <a:buAutoNum type="arabicPeriod"/>
            </a:pPr>
            <a:r>
              <a:rPr lang="en-US" sz="2400" dirty="0" smtClean="0"/>
              <a:t>Management is culture bound</a:t>
            </a:r>
          </a:p>
          <a:p>
            <a:pPr marL="1246188" lvl="4" indent="-457200" algn="just" defTabSz="450850" eaLnBrk="1" hangingPunct="1"/>
            <a:r>
              <a:rPr lang="en-US" dirty="0" smtClean="0"/>
              <a:t>Individualism &amp; Collectivism</a:t>
            </a:r>
          </a:p>
          <a:p>
            <a:pPr marL="1246188" lvl="4" indent="-457200" algn="just" defTabSz="450850" eaLnBrk="1" hangingPunct="1"/>
            <a:r>
              <a:rPr lang="en-US" dirty="0" smtClean="0"/>
              <a:t>Power Distance</a:t>
            </a:r>
          </a:p>
          <a:p>
            <a:pPr marL="1246188" lvl="4" indent="-457200" algn="just" defTabSz="450850" eaLnBrk="1" hangingPunct="1"/>
            <a:r>
              <a:rPr lang="en-US" dirty="0" smtClean="0"/>
              <a:t>Uncertainty Avoidance</a:t>
            </a:r>
          </a:p>
          <a:p>
            <a:pPr marL="1246188" lvl="4" indent="-457200" algn="just" defTabSz="450850" eaLnBrk="1" hangingPunct="1"/>
            <a:r>
              <a:rPr lang="en-US" dirty="0" smtClean="0"/>
              <a:t>Masculinity</a:t>
            </a:r>
          </a:p>
          <a:p>
            <a:pPr marL="1246188" lvl="4" indent="-457200" algn="just" defTabSz="450850" eaLnBrk="1" hangingPunct="1"/>
            <a:r>
              <a:rPr lang="en-US" dirty="0" smtClean="0"/>
              <a:t>Time Orientation</a:t>
            </a:r>
          </a:p>
          <a:p>
            <a:pPr marL="846138" lvl="3" indent="-457200" algn="just" defTabSz="450850" eaLnBrk="1" hangingPunct="1">
              <a:buFont typeface="+mj-lt"/>
              <a:buAutoNum type="arabicPeriod"/>
            </a:pPr>
            <a:r>
              <a:rPr lang="en-US" sz="2400" dirty="0" smtClean="0"/>
              <a:t>Objective of an enterprise</a:t>
            </a:r>
          </a:p>
          <a:p>
            <a:pPr marL="846138" lvl="3" indent="-457200" algn="just" defTabSz="450850" eaLnBrk="1" hangingPunct="1">
              <a:buFont typeface="+mj-lt"/>
              <a:buAutoNum type="arabicPeriod"/>
            </a:pPr>
            <a:r>
              <a:rPr lang="en-US" sz="2400" dirty="0" smtClean="0"/>
              <a:t>Differences in Philosophies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Nature of Management</a:t>
            </a:r>
            <a:endParaRPr lang="en-IN" sz="3400" b="1" dirty="0" smtClean="0"/>
          </a:p>
        </p:txBody>
      </p:sp>
      <p:sp>
        <p:nvSpPr>
          <p:cNvPr id="45059" name="Rectangle 3"/>
          <p:cNvSpPr>
            <a:spLocks noGrp="1" noChangeArrowheads="1"/>
          </p:cNvSpPr>
          <p:nvPr>
            <p:ph type="body" idx="1"/>
          </p:nvPr>
        </p:nvSpPr>
        <p:spPr>
          <a:xfrm>
            <a:off x="32" y="1571636"/>
            <a:ext cx="9144000" cy="4857760"/>
          </a:xfrm>
        </p:spPr>
        <p:txBody>
          <a:bodyPr/>
          <a:lstStyle/>
          <a:p>
            <a:pPr marL="457200" lvl="2" indent="-457200" algn="just" defTabSz="450850" eaLnBrk="1" hangingPunct="1">
              <a:buFont typeface="+mj-lt"/>
              <a:buAutoNum type="arabicPeriod" startAt="6"/>
            </a:pPr>
            <a:r>
              <a:rPr lang="en-US" sz="2250" b="1" dirty="0" smtClean="0"/>
              <a:t>Universality of Management</a:t>
            </a:r>
          </a:p>
          <a:p>
            <a:pPr marL="457200" lvl="2" indent="-457200" algn="just" defTabSz="450850" eaLnBrk="1" hangingPunct="1"/>
            <a:endParaRPr lang="en-US" sz="2250" b="1" dirty="0" smtClean="0"/>
          </a:p>
          <a:p>
            <a:pPr marL="457200" lvl="2" indent="-457200" algn="just" defTabSz="450850" eaLnBrk="1" hangingPunct="1"/>
            <a:r>
              <a:rPr lang="en-US" sz="2250" b="1" dirty="0" smtClean="0"/>
              <a:t>Arguments for Universality</a:t>
            </a:r>
          </a:p>
          <a:p>
            <a:pPr marL="846138" lvl="3" indent="-457200" algn="just" defTabSz="450850" eaLnBrk="1" hangingPunct="1">
              <a:buFont typeface="+mj-lt"/>
              <a:buAutoNum type="arabicPeriod"/>
            </a:pPr>
            <a:r>
              <a:rPr lang="en-US" sz="2400" dirty="0" smtClean="0"/>
              <a:t>Management as process</a:t>
            </a:r>
          </a:p>
          <a:p>
            <a:pPr marL="846138" lvl="3" indent="-457200" algn="just" defTabSz="450850" eaLnBrk="1" hangingPunct="1">
              <a:buFont typeface="+mj-lt"/>
              <a:buAutoNum type="arabicPeriod"/>
            </a:pPr>
            <a:r>
              <a:rPr lang="en-US" sz="2400" dirty="0" smtClean="0"/>
              <a:t>Distinction between management fundamentals and Techniques</a:t>
            </a:r>
          </a:p>
          <a:p>
            <a:pPr marL="846138" lvl="3" indent="-457200" algn="just" defTabSz="450850" eaLnBrk="1" hangingPunct="1">
              <a:buFont typeface="+mj-lt"/>
              <a:buAutoNum type="arabicPeriod"/>
            </a:pPr>
            <a:r>
              <a:rPr lang="en-US" sz="2400" dirty="0" smtClean="0"/>
              <a:t>Distinction between management fundamentals and Practices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14512"/>
            <a:ext cx="9144000" cy="4857760"/>
          </a:xfrm>
        </p:spPr>
        <p:txBody>
          <a:bodyPr/>
          <a:lstStyle/>
          <a:p>
            <a:pPr marL="457200" lvl="2" indent="-457200" algn="just" defTabSz="450850" eaLnBrk="1" hangingPunct="1"/>
            <a:r>
              <a:rPr lang="en-US" sz="2250" dirty="0" smtClean="0"/>
              <a:t>The general approach of studying management is to treat as a process. Management as process may involve a number of activities or elements.</a:t>
            </a:r>
          </a:p>
          <a:p>
            <a:pPr marL="457200" lvl="2" indent="-457200" algn="just" defTabSz="450850" eaLnBrk="1" hangingPunct="1"/>
            <a:r>
              <a:rPr lang="en-US" sz="2250" dirty="0" smtClean="0"/>
              <a:t>Management process suggest that all the managers in the organization perform certain functions to get things done by others.</a:t>
            </a:r>
          </a:p>
          <a:p>
            <a:pPr marL="457200" lvl="2" indent="-457200" algn="just" defTabSz="450850" eaLnBrk="1" hangingPunct="1"/>
            <a:r>
              <a:rPr lang="en-US" sz="2250" dirty="0" smtClean="0"/>
              <a:t>Management functions varies from author to author.</a:t>
            </a:r>
          </a:p>
          <a:p>
            <a:pPr marL="457200" lvl="2" indent="-457200" algn="just" defTabSz="450850" eaLnBrk="1" hangingPunct="1"/>
            <a:r>
              <a:rPr lang="en-US" sz="2250" b="1" dirty="0" smtClean="0"/>
              <a:t>Henry </a:t>
            </a:r>
            <a:r>
              <a:rPr lang="en-US" sz="2250" b="1" dirty="0" err="1" smtClean="0"/>
              <a:t>Fayol</a:t>
            </a:r>
            <a:r>
              <a:rPr lang="en-US" sz="2250" dirty="0" smtClean="0"/>
              <a:t> </a:t>
            </a:r>
          </a:p>
          <a:p>
            <a:pPr marL="846138" lvl="3" indent="-457200" algn="just" defTabSz="450850" eaLnBrk="1" hangingPunct="1"/>
            <a:r>
              <a:rPr lang="en-US" sz="1950" dirty="0" smtClean="0"/>
              <a:t>Planning, Organizing, Commanding, Coordinating</a:t>
            </a:r>
          </a:p>
          <a:p>
            <a:pPr marL="457200" lvl="2" indent="-457200" algn="just" defTabSz="450850" eaLnBrk="1" hangingPunct="1"/>
            <a:r>
              <a:rPr lang="en-US" sz="2250" b="1" dirty="0" err="1" smtClean="0"/>
              <a:t>Gullick</a:t>
            </a:r>
            <a:r>
              <a:rPr lang="en-US" sz="2250" b="1" dirty="0" smtClean="0"/>
              <a:t> &amp; </a:t>
            </a:r>
            <a:r>
              <a:rPr lang="en-US" sz="2250" b="1" dirty="0" err="1" smtClean="0"/>
              <a:t>Urwick</a:t>
            </a:r>
            <a:endParaRPr lang="en-US" sz="2250" b="1" dirty="0" smtClean="0"/>
          </a:p>
          <a:p>
            <a:pPr marL="846138" lvl="3" indent="-457200" algn="just" defTabSz="450850" eaLnBrk="1" hangingPunct="1"/>
            <a:r>
              <a:rPr lang="en-US" sz="1950" dirty="0" smtClean="0"/>
              <a:t>POSDCORB (Planning, Organizing, Staffing, Directing, Coordinating, Reporting, and Budgeting)</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643074"/>
            <a:ext cx="9144000" cy="1571612"/>
          </a:xfrm>
        </p:spPr>
        <p:txBody>
          <a:bodyPr/>
          <a:lstStyle/>
          <a:p>
            <a:pPr marL="457200" lvl="2" indent="-457200" algn="just" defTabSz="450850" eaLnBrk="1" hangingPunct="1"/>
            <a:r>
              <a:rPr lang="en-US" sz="2250" b="1" dirty="0" smtClean="0"/>
              <a:t>Davis</a:t>
            </a:r>
            <a:endParaRPr lang="en-US" sz="2250" dirty="0" smtClean="0"/>
          </a:p>
          <a:p>
            <a:pPr marL="846138" lvl="3" indent="-457200" algn="just" defTabSz="450850" eaLnBrk="1" hangingPunct="1"/>
            <a:r>
              <a:rPr lang="en-US" sz="1950" dirty="0" smtClean="0"/>
              <a:t>Planning, Organizing, and Controlling</a:t>
            </a:r>
          </a:p>
          <a:p>
            <a:pPr marL="457200" lvl="2" indent="-457200" algn="just" defTabSz="450850" eaLnBrk="1" hangingPunct="1"/>
            <a:r>
              <a:rPr lang="en-US" sz="2250" b="1" dirty="0" err="1" smtClean="0"/>
              <a:t>Brech</a:t>
            </a:r>
            <a:endParaRPr lang="en-US" sz="2250" b="1" dirty="0" smtClean="0"/>
          </a:p>
          <a:p>
            <a:pPr marL="846138" lvl="3" indent="-457200" algn="just" defTabSz="450850" eaLnBrk="1" hangingPunct="1"/>
            <a:r>
              <a:rPr lang="en-US" sz="1950" dirty="0" smtClean="0"/>
              <a:t>Planning, Organizing, Motivating, Coordinating, and Controlling)</a:t>
            </a:r>
          </a:p>
          <a:p>
            <a:pPr marL="457200" lvl="2" indent="-457200" algn="just" defTabSz="450850" eaLnBrk="1" hangingPunct="1">
              <a:buClr>
                <a:srgbClr val="CC0000"/>
              </a:buClr>
            </a:pPr>
            <a:r>
              <a:rPr lang="en-US" sz="2250" dirty="0" smtClean="0">
                <a:solidFill>
                  <a:srgbClr val="000000"/>
                </a:solidFill>
              </a:rPr>
              <a:t>Various functions of management as suggested by various authors taken into account, the list is:</a:t>
            </a:r>
          </a:p>
        </p:txBody>
      </p:sp>
      <p:graphicFrame>
        <p:nvGraphicFramePr>
          <p:cNvPr id="4" name="Table 3"/>
          <p:cNvGraphicFramePr>
            <a:graphicFrameLocks noGrp="1"/>
          </p:cNvGraphicFramePr>
          <p:nvPr/>
        </p:nvGraphicFramePr>
        <p:xfrm>
          <a:off x="-1" y="4214819"/>
          <a:ext cx="9144000" cy="2373220"/>
        </p:xfrm>
        <a:graphic>
          <a:graphicData uri="http://schemas.openxmlformats.org/drawingml/2006/table">
            <a:tbl>
              <a:tblPr firstRow="1" bandRow="1">
                <a:tableStyleId>{5C22544A-7EE6-4342-B048-85BDC9FD1C3A}</a:tableStyleId>
              </a:tblPr>
              <a:tblGrid>
                <a:gridCol w="3048000"/>
                <a:gridCol w="3048000"/>
                <a:gridCol w="3048000"/>
              </a:tblGrid>
              <a:tr h="294853">
                <a:tc>
                  <a:txBody>
                    <a:bodyPr/>
                    <a:lstStyle/>
                    <a:p>
                      <a:r>
                        <a:rPr lang="en-US" dirty="0" smtClean="0"/>
                        <a:t>Planning</a:t>
                      </a:r>
                      <a:endParaRPr lang="en-US" dirty="0"/>
                    </a:p>
                  </a:txBody>
                  <a:tcPr/>
                </a:tc>
                <a:tc>
                  <a:txBody>
                    <a:bodyPr/>
                    <a:lstStyle/>
                    <a:p>
                      <a:r>
                        <a:rPr lang="en-US" dirty="0" smtClean="0"/>
                        <a:t>Organizing</a:t>
                      </a:r>
                      <a:endParaRPr lang="en-US" dirty="0"/>
                    </a:p>
                  </a:txBody>
                  <a:tcPr/>
                </a:tc>
                <a:tc>
                  <a:txBody>
                    <a:bodyPr/>
                    <a:lstStyle/>
                    <a:p>
                      <a:r>
                        <a:rPr lang="en-US" dirty="0" smtClean="0"/>
                        <a:t>Commanding</a:t>
                      </a:r>
                      <a:endParaRPr lang="en-US" dirty="0"/>
                    </a:p>
                  </a:txBody>
                  <a:tcPr/>
                </a:tc>
              </a:tr>
              <a:tr h="294853">
                <a:tc>
                  <a:txBody>
                    <a:bodyPr/>
                    <a:lstStyle/>
                    <a:p>
                      <a:r>
                        <a:rPr lang="en-US" dirty="0" smtClean="0"/>
                        <a:t>Coordinating</a:t>
                      </a:r>
                      <a:endParaRPr lang="en-US" dirty="0"/>
                    </a:p>
                  </a:txBody>
                  <a:tcPr/>
                </a:tc>
                <a:tc>
                  <a:txBody>
                    <a:bodyPr/>
                    <a:lstStyle/>
                    <a:p>
                      <a:r>
                        <a:rPr lang="en-US" dirty="0" smtClean="0"/>
                        <a:t>Controlling</a:t>
                      </a:r>
                      <a:endParaRPr lang="en-US" dirty="0"/>
                    </a:p>
                  </a:txBody>
                  <a:tcPr/>
                </a:tc>
                <a:tc>
                  <a:txBody>
                    <a:bodyPr/>
                    <a:lstStyle/>
                    <a:p>
                      <a:r>
                        <a:rPr lang="en-US" dirty="0" smtClean="0"/>
                        <a:t>Investigation</a:t>
                      </a:r>
                      <a:endParaRPr lang="en-US" dirty="0"/>
                    </a:p>
                  </a:txBody>
                  <a:tcPr/>
                </a:tc>
              </a:tr>
              <a:tr h="410425">
                <a:tc>
                  <a:txBody>
                    <a:bodyPr/>
                    <a:lstStyle/>
                    <a:p>
                      <a:r>
                        <a:rPr lang="en-US" dirty="0" smtClean="0"/>
                        <a:t>Communicating</a:t>
                      </a:r>
                      <a:endParaRPr lang="en-US" dirty="0"/>
                    </a:p>
                  </a:txBody>
                  <a:tcPr/>
                </a:tc>
                <a:tc>
                  <a:txBody>
                    <a:bodyPr/>
                    <a:lstStyle/>
                    <a:p>
                      <a:r>
                        <a:rPr lang="en-US" dirty="0" smtClean="0"/>
                        <a:t>Formulating</a:t>
                      </a:r>
                      <a:endParaRPr lang="en-US" dirty="0"/>
                    </a:p>
                  </a:txBody>
                  <a:tcPr/>
                </a:tc>
                <a:tc>
                  <a:txBody>
                    <a:bodyPr/>
                    <a:lstStyle/>
                    <a:p>
                      <a:r>
                        <a:rPr lang="en-US" dirty="0" smtClean="0"/>
                        <a:t>Staffing</a:t>
                      </a:r>
                      <a:endParaRPr lang="en-US" dirty="0"/>
                    </a:p>
                  </a:txBody>
                  <a:tcPr/>
                </a:tc>
              </a:tr>
              <a:tr h="410425">
                <a:tc>
                  <a:txBody>
                    <a:bodyPr/>
                    <a:lstStyle/>
                    <a:p>
                      <a:r>
                        <a:rPr lang="en-US" dirty="0" smtClean="0"/>
                        <a:t>Directing</a:t>
                      </a:r>
                      <a:endParaRPr lang="en-US" dirty="0"/>
                    </a:p>
                  </a:txBody>
                  <a:tcPr/>
                </a:tc>
                <a:tc>
                  <a:txBody>
                    <a:bodyPr/>
                    <a:lstStyle/>
                    <a:p>
                      <a:r>
                        <a:rPr lang="en-US" dirty="0" smtClean="0"/>
                        <a:t>Leading</a:t>
                      </a:r>
                      <a:endParaRPr lang="en-US" dirty="0"/>
                    </a:p>
                  </a:txBody>
                  <a:tcPr/>
                </a:tc>
                <a:tc>
                  <a:txBody>
                    <a:bodyPr/>
                    <a:lstStyle/>
                    <a:p>
                      <a:r>
                        <a:rPr lang="en-US" dirty="0" smtClean="0"/>
                        <a:t>Motivating</a:t>
                      </a:r>
                      <a:endParaRPr lang="en-US" dirty="0"/>
                    </a:p>
                  </a:txBody>
                  <a:tcPr/>
                </a:tc>
              </a:tr>
              <a:tr h="410425">
                <a:tc>
                  <a:txBody>
                    <a:bodyPr/>
                    <a:lstStyle/>
                    <a:p>
                      <a:r>
                        <a:rPr lang="en-US" dirty="0" smtClean="0"/>
                        <a:t>Representing</a:t>
                      </a:r>
                      <a:endParaRPr lang="en-US" dirty="0"/>
                    </a:p>
                  </a:txBody>
                  <a:tcPr/>
                </a:tc>
                <a:tc>
                  <a:txBody>
                    <a:bodyPr/>
                    <a:lstStyle/>
                    <a:p>
                      <a:r>
                        <a:rPr lang="en-US" dirty="0" smtClean="0"/>
                        <a:t>Decision Making</a:t>
                      </a:r>
                      <a:endParaRPr lang="en-US" dirty="0"/>
                    </a:p>
                  </a:txBody>
                  <a:tcPr/>
                </a:tc>
                <a:tc>
                  <a:txBody>
                    <a:bodyPr/>
                    <a:lstStyle/>
                    <a:p>
                      <a:r>
                        <a:rPr lang="en-US" dirty="0" smtClean="0"/>
                        <a:t>Activating</a:t>
                      </a:r>
                      <a:endParaRPr lang="en-US" dirty="0"/>
                    </a:p>
                  </a:txBody>
                  <a:tcPr/>
                </a:tc>
              </a:tr>
              <a:tr h="410425">
                <a:tc>
                  <a:txBody>
                    <a:bodyPr/>
                    <a:lstStyle/>
                    <a:p>
                      <a:r>
                        <a:rPr lang="en-US" dirty="0" smtClean="0"/>
                        <a:t>Evaluating</a:t>
                      </a:r>
                      <a:endParaRPr lang="en-US" dirty="0"/>
                    </a:p>
                  </a:txBody>
                  <a:tcPr/>
                </a:tc>
                <a:tc>
                  <a:txBody>
                    <a:bodyPr/>
                    <a:lstStyle/>
                    <a:p>
                      <a:r>
                        <a:rPr lang="en-US" dirty="0" smtClean="0"/>
                        <a:t>Administrating</a:t>
                      </a:r>
                      <a:endParaRPr lang="en-US" dirty="0"/>
                    </a:p>
                  </a:txBody>
                  <a:tcPr/>
                </a:tc>
                <a:tc>
                  <a:txBody>
                    <a:bodyPr/>
                    <a:lstStyle/>
                    <a:p>
                      <a:r>
                        <a:rPr lang="en-US" dirty="0" smtClean="0"/>
                        <a:t>and</a:t>
                      </a:r>
                      <a:r>
                        <a:rPr lang="en-US" baseline="0" dirty="0" smtClean="0"/>
                        <a:t> so on…..</a:t>
                      </a:r>
                      <a:r>
                        <a:rPr lang="en-US" sz="1400" baseline="0" dirty="0" smtClean="0"/>
                        <a:t> List continue</a:t>
                      </a:r>
                      <a:endParaRPr lang="en-US"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Definitions of Management</a:t>
            </a:r>
            <a:endParaRPr lang="en-IN" sz="3400" b="1" dirty="0" smtClean="0"/>
          </a:p>
        </p:txBody>
      </p:sp>
      <p:sp>
        <p:nvSpPr>
          <p:cNvPr id="45059" name="Rectangle 3"/>
          <p:cNvSpPr>
            <a:spLocks noGrp="1" noChangeArrowheads="1"/>
          </p:cNvSpPr>
          <p:nvPr>
            <p:ph type="body" idx="1"/>
          </p:nvPr>
        </p:nvSpPr>
        <p:spPr>
          <a:xfrm>
            <a:off x="0" y="1785926"/>
            <a:ext cx="9144000" cy="4857760"/>
          </a:xfrm>
        </p:spPr>
        <p:txBody>
          <a:bodyPr/>
          <a:lstStyle/>
          <a:p>
            <a:pPr marL="846138" lvl="3" indent="-457200" algn="just" defTabSz="450850" eaLnBrk="1" hangingPunct="1"/>
            <a:endParaRPr lang="en-US" sz="1200" dirty="0" smtClean="0"/>
          </a:p>
          <a:p>
            <a:pPr marL="846138" lvl="3" indent="-457200" algn="just" defTabSz="450850" eaLnBrk="1" hangingPunct="1"/>
            <a:r>
              <a:rPr lang="en-US" sz="2200" dirty="0" smtClean="0"/>
              <a:t>In the present context, “managing” has become one of the most important areas of Human Activities . . . </a:t>
            </a:r>
          </a:p>
          <a:p>
            <a:pPr marL="846138" lvl="3" indent="-457200" algn="just" defTabSz="450850" eaLnBrk="1" hangingPunct="1"/>
            <a:r>
              <a:rPr lang="en-US" sz="2200" dirty="0" smtClean="0"/>
              <a:t>Attention of Academicians and Professionals</a:t>
            </a:r>
          </a:p>
          <a:p>
            <a:pPr marL="846138" lvl="3" indent="-457200" algn="just" defTabSz="450850" eaLnBrk="1" hangingPunct="1"/>
            <a:r>
              <a:rPr lang="en-US" sz="2200" dirty="0" smtClean="0"/>
              <a:t>Growing importance of Management</a:t>
            </a:r>
          </a:p>
          <a:p>
            <a:pPr marL="846138" lvl="3" indent="-457200" algn="just" defTabSz="450850" eaLnBrk="1" hangingPunct="1"/>
            <a:r>
              <a:rPr lang="en-US" sz="2200" dirty="0" smtClean="0"/>
              <a:t>Greater expectations of people</a:t>
            </a:r>
          </a:p>
          <a:p>
            <a:pPr marL="846138" lvl="3" indent="-457200" algn="just" defTabSz="450850" eaLnBrk="1" hangingPunct="1"/>
            <a:r>
              <a:rPr lang="en-US" sz="2200" dirty="0" smtClean="0"/>
              <a:t>In order to manage all well – People have been trying to evolve some methods and techniques</a:t>
            </a:r>
          </a:p>
          <a:p>
            <a:pPr marL="846138" lvl="3" indent="-457200" algn="just" defTabSz="450850" eaLnBrk="1" hangingPunct="1"/>
            <a:r>
              <a:rPr lang="en-US" sz="2200" dirty="0" smtClean="0"/>
              <a:t>Such attempts have given a birth to management as a separate discipline.</a:t>
            </a:r>
          </a:p>
          <a:p>
            <a:pPr marL="846138" lvl="3" indent="-457200" algn="just" defTabSz="450850" eaLnBrk="1" hangingPunct="1"/>
            <a:r>
              <a:rPr lang="en-US" sz="2200" dirty="0" smtClean="0"/>
              <a:t>Management as one of the most respected disciplines. </a:t>
            </a:r>
          </a:p>
          <a:p>
            <a:pPr marL="457200" lvl="2" indent="-457200" algn="just" defTabSz="450850" eaLnBrk="1" hangingPunct="1"/>
            <a:endParaRPr lang="en-US" sz="1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20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20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fade">
                                      <p:cBhvr>
                                        <p:cTn id="17" dur="2000"/>
                                        <p:tgtEl>
                                          <p:spTgt spid="4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4" end="4"/>
                                            </p:txEl>
                                          </p:spTgt>
                                        </p:tgtEl>
                                        <p:attrNameLst>
                                          <p:attrName>style.visibility</p:attrName>
                                        </p:attrNameLst>
                                      </p:cBhvr>
                                      <p:to>
                                        <p:strVal val="visible"/>
                                      </p:to>
                                    </p:set>
                                    <p:animEffect transition="in" filter="fade">
                                      <p:cBhvr>
                                        <p:cTn id="22" dur="2000"/>
                                        <p:tgtEl>
                                          <p:spTgt spid="45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Effect transition="in" filter="fade">
                                      <p:cBhvr>
                                        <p:cTn id="27" dur="2000"/>
                                        <p:tgtEl>
                                          <p:spTgt spid="450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059">
                                            <p:txEl>
                                              <p:pRg st="6" end="6"/>
                                            </p:txEl>
                                          </p:spTgt>
                                        </p:tgtEl>
                                        <p:attrNameLst>
                                          <p:attrName>style.visibility</p:attrName>
                                        </p:attrNameLst>
                                      </p:cBhvr>
                                      <p:to>
                                        <p:strVal val="visible"/>
                                      </p:to>
                                    </p:set>
                                    <p:animEffect transition="in" filter="fade">
                                      <p:cBhvr>
                                        <p:cTn id="32" dur="2000"/>
                                        <p:tgtEl>
                                          <p:spTgt spid="450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059">
                                            <p:txEl>
                                              <p:pRg st="7" end="7"/>
                                            </p:txEl>
                                          </p:spTgt>
                                        </p:tgtEl>
                                        <p:attrNameLst>
                                          <p:attrName>style.visibility</p:attrName>
                                        </p:attrNameLst>
                                      </p:cBhvr>
                                      <p:to>
                                        <p:strVal val="visible"/>
                                      </p:to>
                                    </p:set>
                                    <p:animEffect transition="in" filter="fade">
                                      <p:cBhvr>
                                        <p:cTn id="37" dur="20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pPr>
            <a:r>
              <a:rPr lang="en-US" sz="2250" dirty="0" smtClean="0">
                <a:solidFill>
                  <a:srgbClr val="000000"/>
                </a:solidFill>
              </a:rPr>
              <a:t>The list is very long. However this list can be shorten by combining some functions into one major function.</a:t>
            </a:r>
          </a:p>
          <a:p>
            <a:pPr marL="457200" lvl="2" indent="-457200" algn="just" defTabSz="450850" eaLnBrk="1" hangingPunct="1">
              <a:buClr>
                <a:srgbClr val="CC0000"/>
              </a:buClr>
            </a:pPr>
            <a:endParaRPr lang="en-US" sz="2250" b="1" dirty="0" smtClean="0">
              <a:solidFill>
                <a:srgbClr val="000000"/>
              </a:solidFill>
            </a:endParaRPr>
          </a:p>
          <a:p>
            <a:pPr marL="457200" lvl="2" indent="-457200" algn="just" defTabSz="450850" eaLnBrk="1" hangingPunct="1">
              <a:buClr>
                <a:srgbClr val="CC0000"/>
              </a:buClr>
            </a:pPr>
            <a:r>
              <a:rPr lang="en-US" sz="2250" b="1" dirty="0" smtClean="0">
                <a:solidFill>
                  <a:srgbClr val="000000"/>
                </a:solidFill>
              </a:rPr>
              <a:t>Directing </a:t>
            </a:r>
            <a:r>
              <a:rPr lang="en-US" sz="2250" dirty="0" smtClean="0">
                <a:solidFill>
                  <a:srgbClr val="000000"/>
                </a:solidFill>
              </a:rPr>
              <a:t>may include leading, motivating, communicating, commanding, activating into one function.</a:t>
            </a:r>
          </a:p>
          <a:p>
            <a:pPr marL="457200" lvl="2" indent="-457200" algn="just" defTabSz="450850" eaLnBrk="1" hangingPunct="1">
              <a:buClr>
                <a:srgbClr val="CC0000"/>
              </a:buClr>
            </a:pPr>
            <a:endParaRPr lang="en-US" sz="2250" dirty="0" smtClean="0">
              <a:solidFill>
                <a:srgbClr val="000000"/>
              </a:solidFill>
            </a:endParaRPr>
          </a:p>
          <a:p>
            <a:pPr marL="457200" lvl="2" indent="-457200" algn="just" defTabSz="450850" eaLnBrk="1" hangingPunct="1">
              <a:buClr>
                <a:srgbClr val="CC0000"/>
              </a:buClr>
            </a:pPr>
            <a:r>
              <a:rPr lang="en-US" sz="2250" dirty="0" smtClean="0">
                <a:solidFill>
                  <a:srgbClr val="000000"/>
                </a:solidFill>
              </a:rPr>
              <a:t>Thus, Managerial functions may broadly be grouped into </a:t>
            </a:r>
            <a:r>
              <a:rPr lang="en-US" sz="2250" b="1" dirty="0" smtClean="0">
                <a:solidFill>
                  <a:srgbClr val="000000"/>
                </a:solidFill>
              </a:rPr>
              <a:t>planning, organizing, staffing, directing, and controlling.</a:t>
            </a:r>
            <a:r>
              <a:rPr lang="en-US" sz="2250" dirty="0" smtClean="0">
                <a:solidFill>
                  <a:srgbClr val="000000"/>
                </a:solidFill>
              </a:rPr>
              <a:t> </a:t>
            </a:r>
          </a:p>
          <a:p>
            <a:pPr marL="457200" lvl="2" indent="-457200" algn="just" defTabSz="450850" eaLnBrk="1" hangingPunct="1">
              <a:buClr>
                <a:srgbClr val="CC0000"/>
              </a:buClr>
            </a:pPr>
            <a:endParaRPr lang="en-US" sz="2250" dirty="0" smtClean="0">
              <a:solidFill>
                <a:srgbClr val="00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a:pPr>
            <a:r>
              <a:rPr lang="en-US" sz="2250" b="1" dirty="0" smtClean="0">
                <a:solidFill>
                  <a:srgbClr val="000000"/>
                </a:solidFill>
              </a:rPr>
              <a:t>Planning</a:t>
            </a:r>
          </a:p>
          <a:p>
            <a:pPr marL="457200" lvl="2" indent="-457200" algn="just" defTabSz="450850" eaLnBrk="1" hangingPunct="1">
              <a:buClr>
                <a:srgbClr val="CC0000"/>
              </a:buClr>
              <a:buNone/>
            </a:pPr>
            <a:endParaRPr lang="en-US" sz="1200" b="1" dirty="0" smtClean="0">
              <a:solidFill>
                <a:srgbClr val="000000"/>
              </a:solidFill>
            </a:endParaRPr>
          </a:p>
          <a:p>
            <a:pPr marL="846138" lvl="3" indent="-457200" algn="just" defTabSz="450850" eaLnBrk="1" hangingPunct="1">
              <a:buClr>
                <a:srgbClr val="CC0000"/>
              </a:buClr>
            </a:pPr>
            <a:r>
              <a:rPr lang="en-US" sz="1950" dirty="0" smtClean="0">
                <a:solidFill>
                  <a:srgbClr val="000000"/>
                </a:solidFill>
              </a:rPr>
              <a:t>Determination of future courses of actions to achieve desired result</a:t>
            </a:r>
          </a:p>
          <a:p>
            <a:pPr marL="846138" lvl="3" indent="-457200" algn="just" defTabSz="450850" eaLnBrk="1" hangingPunct="1">
              <a:buClr>
                <a:srgbClr val="CC0000"/>
              </a:buClr>
            </a:pPr>
            <a:r>
              <a:rPr lang="en-US" sz="1950" dirty="0" smtClean="0">
                <a:solidFill>
                  <a:srgbClr val="000000"/>
                </a:solidFill>
              </a:rPr>
              <a:t>What one wants to achieve?</a:t>
            </a:r>
          </a:p>
          <a:p>
            <a:pPr marL="846138" lvl="3" indent="-457200" algn="just" defTabSz="450850" eaLnBrk="1" hangingPunct="1">
              <a:buClr>
                <a:srgbClr val="CC0000"/>
              </a:buClr>
            </a:pPr>
            <a:r>
              <a:rPr lang="en-US" sz="1950" dirty="0" smtClean="0">
                <a:solidFill>
                  <a:srgbClr val="000000"/>
                </a:solidFill>
              </a:rPr>
              <a:t>When to achieve?</a:t>
            </a:r>
          </a:p>
          <a:p>
            <a:pPr marL="846138" lvl="3" indent="-457200" algn="just" defTabSz="450850" eaLnBrk="1" hangingPunct="1">
              <a:buClr>
                <a:srgbClr val="CC0000"/>
              </a:buClr>
            </a:pPr>
            <a:r>
              <a:rPr lang="en-US" sz="1950" dirty="0" smtClean="0">
                <a:solidFill>
                  <a:srgbClr val="000000"/>
                </a:solidFill>
              </a:rPr>
              <a:t>How to achieve?</a:t>
            </a:r>
          </a:p>
          <a:p>
            <a:pPr marL="846138" lvl="3" indent="-457200" algn="just" defTabSz="450850" eaLnBrk="1" hangingPunct="1">
              <a:buClr>
                <a:srgbClr val="CC0000"/>
              </a:buClr>
            </a:pPr>
            <a:r>
              <a:rPr lang="en-US" sz="1950" dirty="0" smtClean="0">
                <a:solidFill>
                  <a:srgbClr val="000000"/>
                </a:solidFill>
              </a:rPr>
              <a:t>Determination of Objectives</a:t>
            </a:r>
          </a:p>
          <a:p>
            <a:pPr marL="846138" lvl="3" indent="-457200" algn="just" defTabSz="450850" eaLnBrk="1" hangingPunct="1">
              <a:buClr>
                <a:srgbClr val="CC0000"/>
              </a:buClr>
            </a:pPr>
            <a:r>
              <a:rPr lang="en-US" sz="1950" dirty="0" smtClean="0">
                <a:solidFill>
                  <a:srgbClr val="000000"/>
                </a:solidFill>
              </a:rPr>
              <a:t>Setting rules and procedures</a:t>
            </a:r>
          </a:p>
          <a:p>
            <a:pPr marL="846138" lvl="3" indent="-457200" algn="just" defTabSz="450850" eaLnBrk="1" hangingPunct="1">
              <a:buClr>
                <a:srgbClr val="CC0000"/>
              </a:buClr>
            </a:pPr>
            <a:r>
              <a:rPr lang="en-US" sz="1950" dirty="0" smtClean="0">
                <a:solidFill>
                  <a:srgbClr val="000000"/>
                </a:solidFill>
              </a:rPr>
              <a:t>Determining Project</a:t>
            </a:r>
          </a:p>
          <a:p>
            <a:pPr marL="846138" lvl="3" indent="-457200" algn="just" defTabSz="450850" eaLnBrk="1" hangingPunct="1">
              <a:buClr>
                <a:srgbClr val="CC0000"/>
              </a:buClr>
            </a:pPr>
            <a:r>
              <a:rPr lang="en-US" sz="1950" dirty="0" smtClean="0">
                <a:solidFill>
                  <a:srgbClr val="000000"/>
                </a:solidFill>
              </a:rPr>
              <a:t>Setting policies and Strategies</a:t>
            </a:r>
          </a:p>
          <a:p>
            <a:pPr marL="846138" lvl="3" indent="-457200" algn="just" defTabSz="450850" eaLnBrk="1" hangingPunct="1">
              <a:buClr>
                <a:srgbClr val="CC0000"/>
              </a:buClr>
            </a:pPr>
            <a:r>
              <a:rPr lang="en-US" sz="1950" dirty="0" smtClean="0">
                <a:solidFill>
                  <a:srgbClr val="000000"/>
                </a:solidFill>
              </a:rPr>
              <a:t>Budgeting</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startAt="2"/>
            </a:pPr>
            <a:r>
              <a:rPr lang="en-US" sz="2250" b="1" dirty="0" smtClean="0">
                <a:solidFill>
                  <a:srgbClr val="000000"/>
                </a:solidFill>
              </a:rPr>
              <a:t>Organizing</a:t>
            </a:r>
          </a:p>
          <a:p>
            <a:pPr marL="457200" lvl="2" indent="-457200" algn="just" defTabSz="450850" eaLnBrk="1" hangingPunct="1">
              <a:buClr>
                <a:srgbClr val="CC0000"/>
              </a:buClr>
              <a:buNone/>
            </a:pPr>
            <a:endParaRPr lang="en-US" sz="1600" b="1" dirty="0" smtClean="0">
              <a:solidFill>
                <a:srgbClr val="000000"/>
              </a:solidFill>
            </a:endParaRPr>
          </a:p>
          <a:p>
            <a:pPr marL="846138" lvl="3" indent="-457200" algn="just" defTabSz="450850" eaLnBrk="1" hangingPunct="1">
              <a:buClr>
                <a:srgbClr val="CC0000"/>
              </a:buClr>
            </a:pPr>
            <a:r>
              <a:rPr lang="en-US" sz="2400" dirty="0" smtClean="0">
                <a:solidFill>
                  <a:srgbClr val="000000"/>
                </a:solidFill>
              </a:rPr>
              <a:t>Dividing work into convenient tasks or duties</a:t>
            </a:r>
          </a:p>
          <a:p>
            <a:pPr marL="846138" lvl="3" indent="-457200" algn="just" defTabSz="450850" eaLnBrk="1" hangingPunct="1">
              <a:buClr>
                <a:srgbClr val="CC0000"/>
              </a:buClr>
            </a:pPr>
            <a:r>
              <a:rPr lang="en-US" sz="2400" dirty="0" smtClean="0">
                <a:solidFill>
                  <a:srgbClr val="000000"/>
                </a:solidFill>
              </a:rPr>
              <a:t>Grouping of such duties in the form of positions</a:t>
            </a:r>
          </a:p>
          <a:p>
            <a:pPr marL="846138" lvl="3" indent="-457200" algn="just" defTabSz="450850" eaLnBrk="1" hangingPunct="1">
              <a:buClr>
                <a:srgbClr val="CC0000"/>
              </a:buClr>
            </a:pPr>
            <a:r>
              <a:rPr lang="en-US" sz="2400" dirty="0" smtClean="0">
                <a:solidFill>
                  <a:srgbClr val="000000"/>
                </a:solidFill>
              </a:rPr>
              <a:t>Grouping of various positions into Departments and Sections</a:t>
            </a:r>
          </a:p>
          <a:p>
            <a:pPr marL="846138" lvl="3" indent="-457200" algn="just" defTabSz="450850" eaLnBrk="1" hangingPunct="1">
              <a:buClr>
                <a:srgbClr val="CC0000"/>
              </a:buClr>
            </a:pPr>
            <a:r>
              <a:rPr lang="en-US" sz="2400" dirty="0" smtClean="0">
                <a:solidFill>
                  <a:srgbClr val="000000"/>
                </a:solidFill>
              </a:rPr>
              <a:t>Delegating authority to each position. So, that work is carried out as planned</a:t>
            </a:r>
          </a:p>
          <a:p>
            <a:pPr marL="846138" lvl="3" indent="-457200" algn="just" defTabSz="450850" eaLnBrk="1" hangingPunct="1">
              <a:buClr>
                <a:srgbClr val="CC0000"/>
              </a:buClr>
            </a:pPr>
            <a:r>
              <a:rPr lang="en-US" sz="2400" dirty="0" smtClean="0">
                <a:solidFill>
                  <a:srgbClr val="000000"/>
                </a:solidFill>
              </a:rPr>
              <a:t>It contributes to the efficiency of the organization by ensuring that all necessary activities will be performed and objectives are achieved.</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startAt="3"/>
            </a:pPr>
            <a:r>
              <a:rPr lang="en-US" sz="2250" b="1" dirty="0" smtClean="0">
                <a:solidFill>
                  <a:srgbClr val="000000"/>
                </a:solidFill>
              </a:rPr>
              <a:t>Staffing</a:t>
            </a:r>
          </a:p>
          <a:p>
            <a:pPr marL="457200" lvl="2" indent="-457200" algn="just" defTabSz="450850" eaLnBrk="1" hangingPunct="1">
              <a:buClr>
                <a:srgbClr val="CC0000"/>
              </a:buClr>
              <a:buNone/>
            </a:pPr>
            <a:endParaRPr lang="en-US" sz="1600" b="1"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Manning various positions created by organizing process</a:t>
            </a:r>
          </a:p>
          <a:p>
            <a:pPr marL="846138" lvl="3" indent="-457200" algn="just" defTabSz="450850" eaLnBrk="1" hangingPunct="1">
              <a:buClr>
                <a:srgbClr val="CC0000"/>
              </a:buClr>
            </a:pPr>
            <a:r>
              <a:rPr lang="en-US" sz="2200" dirty="0" smtClean="0">
                <a:solidFill>
                  <a:srgbClr val="000000"/>
                </a:solidFill>
              </a:rPr>
              <a:t>Preparing inventory of personnel available and Identifying the gap between manpower required and available.</a:t>
            </a:r>
          </a:p>
          <a:p>
            <a:pPr marL="846138" lvl="3" indent="-457200" algn="just" defTabSz="450850" eaLnBrk="1" hangingPunct="1">
              <a:buClr>
                <a:srgbClr val="CC0000"/>
              </a:buClr>
            </a:pPr>
            <a:r>
              <a:rPr lang="en-US" sz="2200" dirty="0" smtClean="0">
                <a:solidFill>
                  <a:srgbClr val="000000"/>
                </a:solidFill>
              </a:rPr>
              <a:t>Identifying sources of recruitment, selecting people, training &amp; developing them, fixing financial compensation, apprising them periodically, etc…</a:t>
            </a:r>
          </a:p>
          <a:p>
            <a:pPr marL="846138" lvl="3" indent="-457200" algn="just" defTabSz="450850" eaLnBrk="1" hangingPunct="1">
              <a:buClr>
                <a:srgbClr val="CC0000"/>
              </a:buClr>
            </a:pPr>
            <a:r>
              <a:rPr lang="en-US" sz="2200" dirty="0" smtClean="0">
                <a:solidFill>
                  <a:srgbClr val="000000"/>
                </a:solidFill>
              </a:rPr>
              <a:t>Performed by individual manager Vs. Personnel department</a:t>
            </a:r>
          </a:p>
          <a:p>
            <a:pPr marL="846138" lvl="3" indent="-457200" algn="just" defTabSz="450850" eaLnBrk="1" hangingPunct="1">
              <a:buClr>
                <a:srgbClr val="CC0000"/>
              </a:buClr>
            </a:pPr>
            <a:r>
              <a:rPr lang="en-US" sz="2200" dirty="0" smtClean="0">
                <a:solidFill>
                  <a:srgbClr val="000000"/>
                </a:solidFill>
              </a:rPr>
              <a:t>Ex: Performance appraisal system   </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startAt="4"/>
            </a:pPr>
            <a:r>
              <a:rPr lang="en-US" sz="2250" b="1" dirty="0" smtClean="0">
                <a:solidFill>
                  <a:srgbClr val="000000"/>
                </a:solidFill>
              </a:rPr>
              <a:t>Directing</a:t>
            </a:r>
          </a:p>
          <a:p>
            <a:pPr marL="457200" lvl="2" indent="-457200" algn="just" defTabSz="450850" eaLnBrk="1" hangingPunct="1">
              <a:buClr>
                <a:srgbClr val="CC0000"/>
              </a:buClr>
              <a:buNone/>
            </a:pPr>
            <a:endParaRPr lang="en-US" sz="1600" b="1"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People must know, what they are expected to do in the organization.</a:t>
            </a:r>
          </a:p>
          <a:p>
            <a:pPr marL="846138" lvl="3" indent="-457200" algn="just" defTabSz="450850" eaLnBrk="1" hangingPunct="1">
              <a:buClr>
                <a:srgbClr val="CC0000"/>
              </a:buClr>
            </a:pPr>
            <a:endParaRPr lang="en-US" sz="2200"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Superior has to communicate to Subordinate about expected behavior.</a:t>
            </a:r>
          </a:p>
          <a:p>
            <a:pPr marL="846138" lvl="3" indent="-457200" algn="just" defTabSz="450850" eaLnBrk="1" hangingPunct="1">
              <a:buClr>
                <a:srgbClr val="CC0000"/>
              </a:buClr>
            </a:pPr>
            <a:endParaRPr lang="en-US" sz="2200"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Continuous responsibility of guiding &amp; motivating them to work with zeal &amp; enthusiasm. </a:t>
            </a:r>
          </a:p>
          <a:p>
            <a:pPr marL="846138" lvl="3" indent="-457200" algn="just" defTabSz="450850" eaLnBrk="1" hangingPunct="1">
              <a:buClr>
                <a:srgbClr val="CC0000"/>
              </a:buClr>
            </a:pPr>
            <a:r>
              <a:rPr lang="en-US" sz="2200" dirty="0" smtClean="0">
                <a:solidFill>
                  <a:srgbClr val="000000"/>
                </a:solidFill>
              </a:rPr>
              <a:t>Thus it includes communicating, motivating and leading.</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Functions of Management</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startAt="5"/>
            </a:pPr>
            <a:r>
              <a:rPr lang="en-US" sz="2250" b="1" dirty="0" smtClean="0">
                <a:solidFill>
                  <a:srgbClr val="000000"/>
                </a:solidFill>
              </a:rPr>
              <a:t>Controlling</a:t>
            </a:r>
          </a:p>
          <a:p>
            <a:pPr marL="457200" lvl="2" indent="-457200" algn="just" defTabSz="450850" eaLnBrk="1" hangingPunct="1">
              <a:buClr>
                <a:srgbClr val="CC0000"/>
              </a:buClr>
              <a:buNone/>
            </a:pPr>
            <a:endParaRPr lang="en-US" sz="1600" b="1"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Identifications of actual results</a:t>
            </a:r>
          </a:p>
          <a:p>
            <a:pPr marL="846138" lvl="3" indent="-457200" algn="just" defTabSz="450850" eaLnBrk="1" hangingPunct="1">
              <a:buClr>
                <a:srgbClr val="CC0000"/>
              </a:buClr>
            </a:pPr>
            <a:endParaRPr lang="en-US" sz="2200"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Comparisons of actual Vs. expected results by planning process</a:t>
            </a:r>
          </a:p>
          <a:p>
            <a:pPr marL="846138" lvl="3" indent="-457200" algn="just" defTabSz="450850" eaLnBrk="1" hangingPunct="1">
              <a:buClr>
                <a:srgbClr val="CC0000"/>
              </a:buClr>
            </a:pPr>
            <a:endParaRPr lang="en-US" sz="2200"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Identifying deviations, if any.</a:t>
            </a:r>
          </a:p>
          <a:p>
            <a:pPr marL="846138" lvl="3" indent="-457200" algn="just" defTabSz="450850" eaLnBrk="1" hangingPunct="1">
              <a:buClr>
                <a:srgbClr val="CC0000"/>
              </a:buClr>
            </a:pPr>
            <a:endParaRPr lang="en-US" sz="2200" dirty="0" smtClean="0">
              <a:solidFill>
                <a:srgbClr val="000000"/>
              </a:solidFill>
            </a:endParaRPr>
          </a:p>
          <a:p>
            <a:pPr marL="846138" lvl="3" indent="-457200" algn="just" defTabSz="450850" eaLnBrk="1" hangingPunct="1">
              <a:buClr>
                <a:srgbClr val="CC0000"/>
              </a:buClr>
            </a:pPr>
            <a:r>
              <a:rPr lang="en-US" sz="2200" dirty="0" smtClean="0">
                <a:solidFill>
                  <a:srgbClr val="000000"/>
                </a:solidFill>
              </a:rPr>
              <a:t>Taking corrective actions, so that actual match with expected results. </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algn="ctr" rtl="1" eaLnBrk="1" hangingPunct="1"/>
            <a:r>
              <a:rPr lang="en-US" sz="3400" b="1" dirty="0" smtClean="0"/>
              <a:t>Nature of Management Functions</a:t>
            </a:r>
            <a:endParaRPr lang="en-IN" sz="3400" b="1" dirty="0" smtClean="0"/>
          </a:p>
        </p:txBody>
      </p:sp>
      <p:sp>
        <p:nvSpPr>
          <p:cNvPr id="45059" name="Rectangle 3"/>
          <p:cNvSpPr>
            <a:spLocks noGrp="1" noChangeArrowheads="1"/>
          </p:cNvSpPr>
          <p:nvPr>
            <p:ph type="body" idx="1"/>
          </p:nvPr>
        </p:nvSpPr>
        <p:spPr>
          <a:xfrm>
            <a:off x="32" y="1785974"/>
            <a:ext cx="9144000" cy="5072026"/>
          </a:xfrm>
        </p:spPr>
        <p:txBody>
          <a:bodyPr/>
          <a:lstStyle/>
          <a:p>
            <a:pPr marL="457200" lvl="2" indent="-457200" algn="just" defTabSz="450850" eaLnBrk="1" hangingPunct="1">
              <a:buClr>
                <a:srgbClr val="CC0000"/>
              </a:buClr>
              <a:buFont typeface="+mj-lt"/>
              <a:buAutoNum type="arabicPeriod"/>
            </a:pPr>
            <a:endParaRPr lang="en-US" sz="1600" b="1" dirty="0" smtClean="0">
              <a:solidFill>
                <a:srgbClr val="000000"/>
              </a:solidFill>
            </a:endParaRPr>
          </a:p>
          <a:p>
            <a:pPr marL="846138" lvl="3" indent="-457200" algn="just" defTabSz="450850" eaLnBrk="1" hangingPunct="1">
              <a:buClr>
                <a:srgbClr val="CC0000"/>
              </a:buClr>
              <a:buFont typeface="+mj-lt"/>
              <a:buAutoNum type="arabicPeriod"/>
            </a:pPr>
            <a:r>
              <a:rPr lang="en-US" sz="2200" dirty="0" smtClean="0">
                <a:solidFill>
                  <a:srgbClr val="000000"/>
                </a:solidFill>
              </a:rPr>
              <a:t>Management functions are universal.</a:t>
            </a:r>
          </a:p>
          <a:p>
            <a:pPr marL="846138" lvl="3" indent="-457200" algn="just" defTabSz="450850" eaLnBrk="1" hangingPunct="1">
              <a:buClr>
                <a:srgbClr val="CC0000"/>
              </a:buClr>
              <a:buFont typeface="+mj-lt"/>
              <a:buAutoNum type="arabicPeriod"/>
            </a:pPr>
            <a:endParaRPr lang="en-US" sz="2200" dirty="0" smtClean="0">
              <a:solidFill>
                <a:srgbClr val="000000"/>
              </a:solidFill>
            </a:endParaRPr>
          </a:p>
          <a:p>
            <a:pPr marL="846138" lvl="3" indent="-457200" algn="just" defTabSz="450850" eaLnBrk="1" hangingPunct="1">
              <a:buClr>
                <a:srgbClr val="CC0000"/>
              </a:buClr>
              <a:buFont typeface="+mj-lt"/>
              <a:buAutoNum type="arabicPeriod"/>
            </a:pPr>
            <a:r>
              <a:rPr lang="en-US" sz="2200" dirty="0" smtClean="0">
                <a:solidFill>
                  <a:srgbClr val="000000"/>
                </a:solidFill>
              </a:rPr>
              <a:t>Management functions have iterative quality</a:t>
            </a:r>
          </a:p>
          <a:p>
            <a:pPr marL="846138" lvl="3" indent="-457200" algn="just" defTabSz="450850" eaLnBrk="1" hangingPunct="1">
              <a:buClr>
                <a:srgbClr val="CC0000"/>
              </a:buClr>
              <a:buFont typeface="+mj-lt"/>
              <a:buAutoNum type="arabicPeriod"/>
            </a:pPr>
            <a:endParaRPr lang="en-US" sz="2200" dirty="0" smtClean="0">
              <a:solidFill>
                <a:srgbClr val="000000"/>
              </a:solidFill>
            </a:endParaRPr>
          </a:p>
          <a:p>
            <a:pPr marL="846138" lvl="3" indent="-457200" algn="just" defTabSz="450850" eaLnBrk="1" hangingPunct="1">
              <a:buClr>
                <a:srgbClr val="CC0000"/>
              </a:buClr>
              <a:buFont typeface="+mj-lt"/>
              <a:buAutoNum type="arabicPeriod"/>
            </a:pPr>
            <a:r>
              <a:rPr lang="en-US" sz="2200" dirty="0" smtClean="0">
                <a:solidFill>
                  <a:srgbClr val="000000"/>
                </a:solidFill>
              </a:rPr>
              <a:t>Management process suggest a sequential arrangement of functions.</a:t>
            </a:r>
          </a:p>
          <a:p>
            <a:pPr marL="846138" lvl="3" indent="-457200" algn="just" defTabSz="450850" eaLnBrk="1" hangingPunct="1">
              <a:buClr>
                <a:srgbClr val="CC0000"/>
              </a:buClr>
              <a:buFont typeface="+mj-lt"/>
              <a:buAutoNum type="arabicPeriod"/>
            </a:pPr>
            <a:endParaRPr lang="en-US" sz="2200" dirty="0" smtClean="0">
              <a:solidFill>
                <a:srgbClr val="000000"/>
              </a:solidFill>
            </a:endParaRPr>
          </a:p>
          <a:p>
            <a:pPr marL="846138" lvl="3" indent="-457200" algn="just" defTabSz="450850" eaLnBrk="1" hangingPunct="1">
              <a:buClr>
                <a:srgbClr val="CC0000"/>
              </a:buClr>
              <a:buFont typeface="+mj-lt"/>
              <a:buAutoNum type="arabicPeriod"/>
            </a:pPr>
            <a:r>
              <a:rPr lang="en-US" sz="2200" dirty="0" smtClean="0">
                <a:solidFill>
                  <a:srgbClr val="000000"/>
                </a:solidFill>
              </a:rPr>
              <a:t>Relative importance of management functions  can be identified in the context of management level.</a:t>
            </a:r>
          </a:p>
          <a:p>
            <a:pPr marL="846138" lvl="3" indent="-457200" algn="just" defTabSz="450850" eaLnBrk="1" hangingPunct="1">
              <a:buClr>
                <a:srgbClr val="CC0000"/>
              </a:buClr>
            </a:pPr>
            <a:endParaRPr lang="en-US" sz="1950" dirty="0" smtClean="0">
              <a:solidFill>
                <a:srgbClr val="00000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14375" y="3571882"/>
            <a:ext cx="7772400" cy="2143134"/>
          </a:xfrm>
        </p:spPr>
        <p:txBody>
          <a:bodyPr/>
          <a:lstStyle/>
          <a:p>
            <a:pPr algn="ctr" eaLnBrk="1" hangingPunct="1"/>
            <a:r>
              <a:rPr lang="en-US" b="1" dirty="0" smtClean="0"/>
              <a:t>Development </a:t>
            </a:r>
            <a:br>
              <a:rPr lang="en-US" b="1" dirty="0" smtClean="0"/>
            </a:br>
            <a:r>
              <a:rPr lang="en-US" b="1" dirty="0" smtClean="0"/>
              <a:t>of </a:t>
            </a:r>
            <a:br>
              <a:rPr lang="en-US" b="1" dirty="0" smtClean="0"/>
            </a:br>
            <a:r>
              <a:rPr lang="en-US" b="1" dirty="0" smtClean="0"/>
              <a:t>Management Thought</a:t>
            </a:r>
            <a:br>
              <a:rPr lang="en-US" b="1" dirty="0" smtClean="0"/>
            </a:br>
            <a:r>
              <a:rPr lang="en-US" b="1" dirty="0" smtClean="0"/>
              <a:t>by </a:t>
            </a:r>
            <a:br>
              <a:rPr lang="en-US" b="1" dirty="0" smtClean="0"/>
            </a:br>
            <a:r>
              <a:rPr lang="en-US" b="1" dirty="0" smtClean="0"/>
              <a:t>Management Guru</a:t>
            </a:r>
            <a:endParaRPr lang="en-IN" b="1"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 y="3998925"/>
            <a:ext cx="9143999" cy="1216025"/>
          </a:xfrm>
        </p:spPr>
        <p:txBody>
          <a:bodyPr/>
          <a:lstStyle/>
          <a:p>
            <a:pPr algn="ctr" rtl="1" eaLnBrk="1" hangingPunct="1"/>
            <a:r>
              <a:rPr lang="en-US" sz="5400" b="1" dirty="0" smtClean="0"/>
              <a:t>Contribution </a:t>
            </a:r>
            <a:br>
              <a:rPr lang="en-US" sz="5400" b="1" dirty="0" smtClean="0"/>
            </a:br>
            <a:r>
              <a:rPr lang="en-US" sz="5400" b="1" dirty="0" smtClean="0"/>
              <a:t>of</a:t>
            </a:r>
            <a:br>
              <a:rPr lang="en-US" sz="5400" b="1" dirty="0" smtClean="0"/>
            </a:br>
            <a:r>
              <a:rPr lang="en-US" sz="5400" b="1" dirty="0" smtClean="0"/>
              <a:t>Frederick Winslow  Taylor</a:t>
            </a:r>
            <a:endParaRPr lang="en-IN" sz="5400" b="1"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Frederick Winslow Taylor and other contributors notably Frank </a:t>
            </a:r>
            <a:r>
              <a:rPr lang="en-US" sz="2250" dirty="0" err="1" smtClean="0"/>
              <a:t>Gilbreth</a:t>
            </a:r>
            <a:r>
              <a:rPr lang="en-US" sz="2250" dirty="0" smtClean="0"/>
              <a:t>, Lillian </a:t>
            </a:r>
            <a:r>
              <a:rPr lang="en-US" sz="2250" dirty="0" err="1" smtClean="0"/>
              <a:t>Gilbreth</a:t>
            </a:r>
            <a:r>
              <a:rPr lang="en-US" sz="2250" dirty="0" smtClean="0"/>
              <a:t>, </a:t>
            </a:r>
            <a:r>
              <a:rPr lang="en-US" sz="2250" dirty="0" err="1" smtClean="0"/>
              <a:t>anf</a:t>
            </a:r>
            <a:r>
              <a:rPr lang="en-US" sz="2250" dirty="0" smtClean="0"/>
              <a:t> Henry Gantt, investigated the effective use of human beings in industrial organizations, particularly at the shop floor levels.</a:t>
            </a:r>
          </a:p>
          <a:p>
            <a:pPr marL="457200" lvl="2" indent="-457200" algn="just" defTabSz="450850" eaLnBrk="1" hangingPunct="1"/>
            <a:endParaRPr lang="en-US" sz="2250" dirty="0" smtClean="0"/>
          </a:p>
          <a:p>
            <a:pPr marL="457200" lvl="2" indent="-457200" algn="just" defTabSz="450850" eaLnBrk="1" hangingPunct="1"/>
            <a:r>
              <a:rPr lang="en-US" sz="2250" dirty="0" smtClean="0"/>
              <a:t>Taylor has defined the basic problem of managing as the art of </a:t>
            </a:r>
            <a:r>
              <a:rPr lang="en-US" sz="2250" b="1" dirty="0" smtClean="0"/>
              <a:t>“Knowing exactly what you want men to do and then see in that they do it in the best and cheapest way”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4857760"/>
          </a:xfrm>
        </p:spPr>
        <p:txBody>
          <a:bodyPr/>
          <a:lstStyle/>
          <a:p>
            <a:pPr marL="457200" lvl="2" indent="-457200" algn="just" defTabSz="450850" eaLnBrk="1" hangingPunct="1"/>
            <a:r>
              <a:rPr lang="en-US" sz="2500" dirty="0" smtClean="0"/>
              <a:t>However precise definition of management is difficult – because of bringing characteristics of all and its non-standardized use of term of management.</a:t>
            </a:r>
          </a:p>
          <a:p>
            <a:pPr marL="457200" lvl="2" indent="-457200" algn="just" defTabSz="450850" eaLnBrk="1" hangingPunct="1"/>
            <a:r>
              <a:rPr lang="en-US" sz="2500" dirty="0" smtClean="0"/>
              <a:t>Being a new discipline it has drawn management concepts and principles from different disciplines like – economics, sociology, psychology, anthropology, history, statistics, and so on.</a:t>
            </a:r>
          </a:p>
          <a:p>
            <a:pPr marL="457200" lvl="2" indent="-457200" algn="just" defTabSz="450850" eaLnBrk="1" hangingPunct="1"/>
            <a:r>
              <a:rPr lang="en-US" sz="2500" dirty="0" smtClean="0"/>
              <a:t>Ex: Economist see management as factors of production</a:t>
            </a:r>
          </a:p>
          <a:p>
            <a:pPr marL="457200" lvl="2" indent="-457200" algn="just" defTabSz="450850" eaLnBrk="1" hangingPunct="1"/>
            <a:r>
              <a:rPr lang="en-US" sz="2500" dirty="0" smtClean="0"/>
              <a:t>Ex: Sociologist see management as a class or group of persons</a:t>
            </a:r>
          </a:p>
          <a:p>
            <a:pPr marL="457200" lvl="2" indent="-457200" algn="just" defTabSz="450850" eaLnBrk="1" hangingPunct="1"/>
            <a:r>
              <a:rPr lang="en-US" sz="2500" dirty="0" smtClean="0"/>
              <a:t>Ex: Practitioners of management treated as a process.    </a:t>
            </a:r>
          </a:p>
          <a:p>
            <a:pPr marL="457200" lvl="2" indent="-457200" algn="just" defTabSz="450850" eaLnBrk="1" hangingPunct="1"/>
            <a:endParaRPr lang="en-US" sz="2500" b="1" dirty="0" smtClean="0"/>
          </a:p>
          <a:p>
            <a:pPr marL="457200" lvl="2" indent="-457200" algn="just" defTabSz="450850" eaLnBrk="1" hangingPunct="1"/>
            <a:endParaRPr lang="en-US" sz="1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fade">
                                      <p:cBhvr>
                                        <p:cTn id="27" dur="20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Since  Taylor has put the problem of managing on a scientific way, he is often known as </a:t>
            </a:r>
            <a:r>
              <a:rPr lang="en-US" sz="2250" b="1" dirty="0" smtClean="0"/>
              <a:t>“Father of Scientific Management” </a:t>
            </a:r>
            <a:r>
              <a:rPr lang="en-US" sz="2250" dirty="0" smtClean="0"/>
              <a:t> and his contributions as the </a:t>
            </a:r>
            <a:r>
              <a:rPr lang="en-US" sz="2250" b="1" dirty="0" smtClean="0"/>
              <a:t>principles of Scientific Management.</a:t>
            </a:r>
          </a:p>
          <a:p>
            <a:pPr marL="457200" lvl="2" indent="-457200" algn="just" defTabSz="450850" eaLnBrk="1" hangingPunct="1"/>
            <a:r>
              <a:rPr lang="en-US" sz="2250" b="1" dirty="0" smtClean="0"/>
              <a:t>Taylor </a:t>
            </a:r>
            <a:r>
              <a:rPr lang="en-US" sz="2250" dirty="0" smtClean="0"/>
              <a:t>joined Midvale Steel company is U.S.A. as a worker and later on became supervisor. During this period, he continued his studies and completed his ME. Subsequently he joined Bethlehem Steel company.  At both places he carried out some experiments, how to increase human efficiency. </a:t>
            </a:r>
          </a:p>
          <a:p>
            <a:pPr marL="457200" lvl="2" indent="-457200" algn="just" defTabSz="450850" eaLnBrk="1" hangingPunct="1"/>
            <a:r>
              <a:rPr lang="en-US" sz="2250" dirty="0" smtClean="0"/>
              <a:t>Even after his retirement, he continued to develop scientific management. On the basis of his experiments many papers and book published and his all contributions compiled in a book </a:t>
            </a:r>
            <a:r>
              <a:rPr lang="en-US" sz="2250" b="1" dirty="0" smtClean="0"/>
              <a:t>“Scientific Management”.</a:t>
            </a:r>
            <a:endParaRPr lang="en-US" sz="2250"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Taylor’s work can be described in two major parts:</a:t>
            </a:r>
          </a:p>
          <a:p>
            <a:pPr marL="457200" lvl="2" indent="-457200" algn="just" defTabSz="450850" eaLnBrk="1" hangingPunct="1"/>
            <a:endParaRPr lang="en-US" sz="2250" b="1" dirty="0" smtClean="0"/>
          </a:p>
          <a:p>
            <a:pPr marL="457200" lvl="2" indent="-457200" algn="just" defTabSz="450850" eaLnBrk="1" hangingPunct="1"/>
            <a:endParaRPr lang="en-US" sz="2250" b="1" dirty="0" smtClean="0"/>
          </a:p>
          <a:p>
            <a:pPr marL="457200" lvl="2" indent="-457200" algn="just" defTabSz="450850" eaLnBrk="1" hangingPunct="1">
              <a:buFont typeface="+mj-lt"/>
              <a:buAutoNum type="arabicPeriod"/>
            </a:pPr>
            <a:r>
              <a:rPr lang="en-US" sz="2250" b="1" dirty="0" smtClean="0"/>
              <a:t>Main Features of Scientific Management</a:t>
            </a:r>
          </a:p>
          <a:p>
            <a:pPr marL="457200" lvl="2" indent="-457200" algn="just" defTabSz="450850" eaLnBrk="1" hangingPunct="1">
              <a:buFont typeface="+mj-lt"/>
              <a:buAutoNum type="arabicPeriod"/>
            </a:pPr>
            <a:endParaRPr lang="en-US" sz="2250" b="1" dirty="0" smtClean="0"/>
          </a:p>
          <a:p>
            <a:pPr marL="457200" lvl="2" indent="-457200" algn="just" defTabSz="450850" eaLnBrk="1" hangingPunct="1">
              <a:buFont typeface="+mj-lt"/>
              <a:buAutoNum type="arabicPeriod"/>
            </a:pPr>
            <a:r>
              <a:rPr lang="en-US" sz="2250" b="1" dirty="0" smtClean="0"/>
              <a:t>Principles of Scientific Management</a:t>
            </a:r>
          </a:p>
          <a:p>
            <a:pPr marL="457200" lvl="2" indent="-457200" algn="just" defTabSz="450850" eaLnBrk="1" hangingPunct="1">
              <a:buFont typeface="+mj-lt"/>
              <a:buAutoNum type="arabicPeriod"/>
            </a:pPr>
            <a:endParaRPr lang="en-US" sz="2250" b="1"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a:pPr>
            <a:r>
              <a:rPr lang="en-US" sz="2150" b="1" dirty="0" smtClean="0"/>
              <a:t>Separations of Planning and Doing</a:t>
            </a:r>
          </a:p>
          <a:p>
            <a:pPr marL="457200" lvl="2" indent="-457200" algn="just" defTabSz="450850" eaLnBrk="1" hangingPunct="1"/>
            <a:r>
              <a:rPr lang="en-US" sz="2150" dirty="0" smtClean="0"/>
              <a:t>The separation of planning aspects from actual doing of work.</a:t>
            </a:r>
          </a:p>
          <a:p>
            <a:pPr marL="457200" lvl="2" indent="-457200" algn="just" defTabSz="450850" eaLnBrk="1" hangingPunct="1"/>
            <a:r>
              <a:rPr lang="en-US" sz="2150" dirty="0" smtClean="0"/>
              <a:t>Before this concept, Worker used to plan about how he had to work and what instruments were necessary for that.</a:t>
            </a:r>
          </a:p>
          <a:p>
            <a:pPr marL="457200" lvl="2" indent="-457200" algn="just" defTabSz="450850" eaLnBrk="1" hangingPunct="1"/>
            <a:r>
              <a:rPr lang="en-US" sz="2150" dirty="0" smtClean="0"/>
              <a:t>The worker was put under supervision of a supervisor commonly known as Gang Boss.</a:t>
            </a:r>
          </a:p>
          <a:p>
            <a:pPr marL="457200" lvl="2" indent="-457200" algn="just" defTabSz="450850" eaLnBrk="1" hangingPunct="1"/>
            <a:r>
              <a:rPr lang="en-US" sz="2150" dirty="0" smtClean="0"/>
              <a:t>The supervisor’s job was merely to see how the workers were performing. This was creating a lot of problems.</a:t>
            </a:r>
          </a:p>
          <a:p>
            <a:pPr marL="457200" lvl="2" indent="-457200" algn="just" defTabSz="450850" eaLnBrk="1" hangingPunct="1"/>
            <a:r>
              <a:rPr lang="en-US" sz="2150" dirty="0" smtClean="0"/>
              <a:t>Hence, he emphasized planning should be left to supervisor and the worker should emphasize only operational work.</a:t>
            </a:r>
          </a:p>
          <a:p>
            <a:pPr marL="457200" lvl="2" indent="-457200" algn="just" defTabSz="450850" eaLnBrk="1" hangingPunct="1"/>
            <a:endParaRPr lang="en-US" sz="2250" b="1" dirty="0" smtClean="0"/>
          </a:p>
          <a:p>
            <a:pPr marL="457200" lvl="2" indent="-457200" algn="just" defTabSz="450850" eaLnBrk="1" hangingPunct="1">
              <a:buNone/>
            </a:pPr>
            <a:endParaRPr lang="en-US" sz="2250" b="1"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1571612"/>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2"/>
            </a:pPr>
            <a:r>
              <a:rPr lang="en-US" sz="2150" b="1" dirty="0" smtClean="0"/>
              <a:t>Functional Foremanship</a:t>
            </a:r>
          </a:p>
          <a:p>
            <a:pPr marL="457200" lvl="2" indent="-457200" algn="just" defTabSz="450850" eaLnBrk="1" hangingPunct="1"/>
            <a:r>
              <a:rPr lang="en-US" sz="2150" dirty="0" smtClean="0"/>
              <a:t>In this system eight (8) persons are involved to direct the activities of workers.</a:t>
            </a:r>
          </a:p>
        </p:txBody>
      </p:sp>
      <p:grpSp>
        <p:nvGrpSpPr>
          <p:cNvPr id="46" name="Group 45"/>
          <p:cNvGrpSpPr/>
          <p:nvPr/>
        </p:nvGrpSpPr>
        <p:grpSpPr>
          <a:xfrm>
            <a:off x="76200" y="3000372"/>
            <a:ext cx="9067800" cy="3895748"/>
            <a:chOff x="76200" y="2928934"/>
            <a:chExt cx="9067800" cy="3967186"/>
          </a:xfrm>
        </p:grpSpPr>
        <p:sp>
          <p:nvSpPr>
            <p:cNvPr id="5" name="Rectangle 4"/>
            <p:cNvSpPr/>
            <p:nvPr/>
          </p:nvSpPr>
          <p:spPr>
            <a:xfrm>
              <a:off x="3429000" y="2928934"/>
              <a:ext cx="2133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WORKSHOP MANAGER</a:t>
              </a:r>
              <a:endParaRPr lang="en-US" dirty="0"/>
            </a:p>
          </p:txBody>
        </p:sp>
        <p:sp>
          <p:nvSpPr>
            <p:cNvPr id="6" name="Rectangle 5"/>
            <p:cNvSpPr/>
            <p:nvPr/>
          </p:nvSpPr>
          <p:spPr>
            <a:xfrm>
              <a:off x="1371600" y="4071934"/>
              <a:ext cx="2133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Planning In-charge</a:t>
              </a:r>
              <a:endParaRPr lang="en-US" dirty="0"/>
            </a:p>
          </p:txBody>
        </p:sp>
        <p:sp>
          <p:nvSpPr>
            <p:cNvPr id="7" name="Rectangle 6"/>
            <p:cNvSpPr/>
            <p:nvPr/>
          </p:nvSpPr>
          <p:spPr>
            <a:xfrm>
              <a:off x="5715000" y="4071934"/>
              <a:ext cx="2133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Production In-charge</a:t>
              </a:r>
              <a:endParaRPr lang="en-US" dirty="0"/>
            </a:p>
          </p:txBody>
        </p:sp>
        <p:sp>
          <p:nvSpPr>
            <p:cNvPr id="8" name="Rectangle 7"/>
            <p:cNvSpPr/>
            <p:nvPr/>
          </p:nvSpPr>
          <p:spPr>
            <a:xfrm>
              <a:off x="76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Route Clerk</a:t>
              </a:r>
              <a:endParaRPr lang="en-US" sz="1200" dirty="0"/>
            </a:p>
          </p:txBody>
        </p:sp>
        <p:sp>
          <p:nvSpPr>
            <p:cNvPr id="9" name="Rectangle 8"/>
            <p:cNvSpPr/>
            <p:nvPr/>
          </p:nvSpPr>
          <p:spPr>
            <a:xfrm>
              <a:off x="1219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Instruction Clerk</a:t>
              </a:r>
              <a:endParaRPr lang="en-US" sz="1050" dirty="0"/>
            </a:p>
          </p:txBody>
        </p:sp>
        <p:sp>
          <p:nvSpPr>
            <p:cNvPr id="10" name="Rectangle 9"/>
            <p:cNvSpPr/>
            <p:nvPr/>
          </p:nvSpPr>
          <p:spPr>
            <a:xfrm>
              <a:off x="2362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Time and Cost Clerk</a:t>
              </a:r>
              <a:endParaRPr lang="en-US" sz="1050" dirty="0"/>
            </a:p>
          </p:txBody>
        </p:sp>
        <p:sp>
          <p:nvSpPr>
            <p:cNvPr id="11" name="Rectangle 10"/>
            <p:cNvSpPr/>
            <p:nvPr/>
          </p:nvSpPr>
          <p:spPr>
            <a:xfrm>
              <a:off x="3505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Disciplinarian</a:t>
              </a:r>
              <a:endParaRPr lang="en-US" sz="900" dirty="0"/>
            </a:p>
          </p:txBody>
        </p:sp>
        <p:sp>
          <p:nvSpPr>
            <p:cNvPr id="12" name="Rectangle 11"/>
            <p:cNvSpPr/>
            <p:nvPr/>
          </p:nvSpPr>
          <p:spPr>
            <a:xfrm>
              <a:off x="4648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Speed Boss</a:t>
              </a:r>
              <a:endParaRPr lang="en-US" sz="1200" dirty="0"/>
            </a:p>
          </p:txBody>
        </p:sp>
        <p:sp>
          <p:nvSpPr>
            <p:cNvPr id="13" name="Rectangle 12"/>
            <p:cNvSpPr/>
            <p:nvPr/>
          </p:nvSpPr>
          <p:spPr>
            <a:xfrm>
              <a:off x="8077200" y="5367334"/>
              <a:ext cx="10668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Gang Boss</a:t>
              </a:r>
              <a:endParaRPr lang="en-US" sz="1200" dirty="0"/>
            </a:p>
          </p:txBody>
        </p:sp>
        <p:sp>
          <p:nvSpPr>
            <p:cNvPr id="14" name="Rectangle 13"/>
            <p:cNvSpPr/>
            <p:nvPr/>
          </p:nvSpPr>
          <p:spPr>
            <a:xfrm>
              <a:off x="6934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Maintenance Foreman</a:t>
              </a:r>
              <a:endParaRPr lang="en-US" sz="1000" dirty="0"/>
            </a:p>
          </p:txBody>
        </p:sp>
        <p:sp>
          <p:nvSpPr>
            <p:cNvPr id="15" name="Rectangle 14"/>
            <p:cNvSpPr/>
            <p:nvPr/>
          </p:nvSpPr>
          <p:spPr>
            <a:xfrm>
              <a:off x="5791200" y="5367334"/>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Inspector</a:t>
              </a:r>
              <a:endParaRPr lang="en-US" sz="1200" dirty="0"/>
            </a:p>
          </p:txBody>
        </p:sp>
        <p:cxnSp>
          <p:nvCxnSpPr>
            <p:cNvPr id="16" name="Straight Connector 15"/>
            <p:cNvCxnSpPr/>
            <p:nvPr/>
          </p:nvCxnSpPr>
          <p:spPr>
            <a:xfrm>
              <a:off x="2438400" y="3843334"/>
              <a:ext cx="4419600" cy="1588"/>
            </a:xfrm>
            <a:prstGeom prst="line">
              <a:avLst/>
            </a:prstGeom>
            <a:solidFill>
              <a:srgbClr val="00B0F0"/>
            </a:solidFill>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p:cNvCxnSpPr>
            <p:nvPr/>
          </p:nvCxnSpPr>
          <p:spPr>
            <a:xfrm rot="5400000">
              <a:off x="4343400" y="3690934"/>
              <a:ext cx="304800" cy="1588"/>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6743700" y="3957634"/>
              <a:ext cx="228600" cy="1588"/>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324894" y="3956840"/>
              <a:ext cx="228600" cy="1588"/>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rot="5400000">
              <a:off x="1162050" y="4090984"/>
              <a:ext cx="685800" cy="18669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9" idx="0"/>
            </p:cNvCxnSpPr>
            <p:nvPr/>
          </p:nvCxnSpPr>
          <p:spPr>
            <a:xfrm rot="5400000">
              <a:off x="1733550" y="4662484"/>
              <a:ext cx="685800" cy="7239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0" idx="0"/>
            </p:cNvCxnSpPr>
            <p:nvPr/>
          </p:nvCxnSpPr>
          <p:spPr>
            <a:xfrm rot="16200000" flipH="1">
              <a:off x="2305050" y="4814884"/>
              <a:ext cx="685800" cy="4191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a:off x="2514600" y="4757734"/>
              <a:ext cx="1485900" cy="6096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12" idx="0"/>
            </p:cNvCxnSpPr>
            <p:nvPr/>
          </p:nvCxnSpPr>
          <p:spPr>
            <a:xfrm rot="5400000">
              <a:off x="5619750" y="4205284"/>
              <a:ext cx="685800" cy="16383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5" idx="0"/>
            </p:cNvCxnSpPr>
            <p:nvPr/>
          </p:nvCxnSpPr>
          <p:spPr>
            <a:xfrm rot="5400000">
              <a:off x="6191250" y="4776784"/>
              <a:ext cx="685800" cy="4953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14" idx="0"/>
            </p:cNvCxnSpPr>
            <p:nvPr/>
          </p:nvCxnSpPr>
          <p:spPr>
            <a:xfrm rot="16200000" flipH="1">
              <a:off x="6762750" y="4700584"/>
              <a:ext cx="685800" cy="6477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13" idx="0"/>
            </p:cNvCxnSpPr>
            <p:nvPr/>
          </p:nvCxnSpPr>
          <p:spPr>
            <a:xfrm rot="16200000" flipH="1">
              <a:off x="7353300" y="4110034"/>
              <a:ext cx="685800" cy="1828800"/>
            </a:xfrm>
            <a:prstGeom prst="straightConnector1">
              <a:avLst/>
            </a:prstGeom>
            <a:solidFill>
              <a:srgbClr val="00B0F0"/>
            </a:solid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857620" y="6286520"/>
              <a:ext cx="990600" cy="6096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WORKER</a:t>
              </a:r>
              <a:endParaRPr lang="en-US" sz="1200" dirty="0"/>
            </a:p>
          </p:txBody>
        </p:sp>
        <p:cxnSp>
          <p:nvCxnSpPr>
            <p:cNvPr id="30" name="Straight Arrow Connector 29"/>
            <p:cNvCxnSpPr>
              <a:stCxn id="8" idx="2"/>
            </p:cNvCxnSpPr>
            <p:nvPr/>
          </p:nvCxnSpPr>
          <p:spPr>
            <a:xfrm rot="16200000" flipH="1">
              <a:off x="2345519" y="4202915"/>
              <a:ext cx="238148" cy="378618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rot="16200000" flipH="1">
              <a:off x="2917019" y="4774415"/>
              <a:ext cx="238148" cy="264318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2"/>
              <a:endCxn id="28" idx="0"/>
            </p:cNvCxnSpPr>
            <p:nvPr/>
          </p:nvCxnSpPr>
          <p:spPr>
            <a:xfrm rot="16200000" flipH="1">
              <a:off x="3450417" y="5384017"/>
              <a:ext cx="309586" cy="149542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p:cNvCxnSpPr>
            <p:nvPr/>
          </p:nvCxnSpPr>
          <p:spPr>
            <a:xfrm rot="16200000" flipH="1">
              <a:off x="4060019" y="5917415"/>
              <a:ext cx="238148" cy="35718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2"/>
              <a:endCxn id="28" idx="0"/>
            </p:cNvCxnSpPr>
            <p:nvPr/>
          </p:nvCxnSpPr>
          <p:spPr>
            <a:xfrm rot="5400000">
              <a:off x="4593417" y="5736437"/>
              <a:ext cx="309586" cy="7905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2"/>
            </p:cNvCxnSpPr>
            <p:nvPr/>
          </p:nvCxnSpPr>
          <p:spPr>
            <a:xfrm rot="5400000">
              <a:off x="5274457" y="5203039"/>
              <a:ext cx="238148" cy="178593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a:endCxn id="28" idx="0"/>
            </p:cNvCxnSpPr>
            <p:nvPr/>
          </p:nvCxnSpPr>
          <p:spPr>
            <a:xfrm rot="5400000">
              <a:off x="5736417" y="4593437"/>
              <a:ext cx="309586" cy="30765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2"/>
              <a:endCxn id="28" idx="0"/>
            </p:cNvCxnSpPr>
            <p:nvPr/>
          </p:nvCxnSpPr>
          <p:spPr>
            <a:xfrm rot="5400000">
              <a:off x="6326967" y="4002887"/>
              <a:ext cx="309586" cy="42576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3"/>
            </a:pPr>
            <a:r>
              <a:rPr lang="en-US" sz="2150" b="1" dirty="0" smtClean="0"/>
              <a:t>Job Analysis</a:t>
            </a:r>
          </a:p>
          <a:p>
            <a:pPr marL="457200" lvl="2" indent="-457200" algn="just" defTabSz="450850" eaLnBrk="1" hangingPunct="1"/>
            <a:endParaRPr lang="en-US" sz="2150" dirty="0" smtClean="0"/>
          </a:p>
          <a:p>
            <a:pPr marL="457200" lvl="2" indent="-457200" algn="just" defTabSz="450850" eaLnBrk="1" hangingPunct="1"/>
            <a:r>
              <a:rPr lang="en-US" sz="2150" dirty="0" smtClean="0"/>
              <a:t>It is undertaken to find out one best way of doing the thing.</a:t>
            </a:r>
          </a:p>
          <a:p>
            <a:pPr marL="457200" lvl="2" indent="-457200" algn="just" defTabSz="450850" eaLnBrk="1" hangingPunct="1"/>
            <a:endParaRPr lang="en-US" sz="2150" dirty="0" smtClean="0"/>
          </a:p>
          <a:p>
            <a:pPr marL="457200" lvl="2" indent="-457200" algn="just" defTabSz="450850" eaLnBrk="1" hangingPunct="1"/>
            <a:r>
              <a:rPr lang="en-US" sz="2150" dirty="0" smtClean="0"/>
              <a:t>Time Study</a:t>
            </a:r>
          </a:p>
          <a:p>
            <a:pPr marL="457200" lvl="2" indent="-457200" algn="just" defTabSz="450850" eaLnBrk="1" hangingPunct="1"/>
            <a:r>
              <a:rPr lang="en-US" sz="2150" dirty="0" smtClean="0"/>
              <a:t>Motion Study</a:t>
            </a:r>
          </a:p>
          <a:p>
            <a:pPr marL="457200" lvl="2" indent="-457200" algn="just" defTabSz="450850" eaLnBrk="1" hangingPunct="1"/>
            <a:r>
              <a:rPr lang="en-US" sz="2150" dirty="0" smtClean="0"/>
              <a:t>Fatigue Study</a:t>
            </a:r>
          </a:p>
          <a:p>
            <a:pPr marL="457200" lvl="2" indent="-457200" algn="just" defTabSz="450850" eaLnBrk="1" hangingPunct="1"/>
            <a:endParaRPr lang="en-US" sz="2150" dirty="0" smtClean="0"/>
          </a:p>
          <a:p>
            <a:pPr marL="457200" lvl="2" indent="-457200" algn="just" defTabSz="450850" eaLnBrk="1" hangingPunct="1"/>
            <a:r>
              <a:rPr lang="en-US" sz="2150" b="1" dirty="0" smtClean="0"/>
              <a:t>Time – Motion – Fatigue Study </a:t>
            </a:r>
          </a:p>
          <a:p>
            <a:pPr marL="457200" lvl="2" indent="-457200" algn="just" defTabSz="450850" eaLnBrk="1" hangingPunct="1"/>
            <a:endParaRPr lang="en-US" sz="1950" b="1"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4"/>
            </a:pPr>
            <a:r>
              <a:rPr lang="en-US" sz="2150" b="1" dirty="0" smtClean="0"/>
              <a:t>Standardization</a:t>
            </a:r>
          </a:p>
          <a:p>
            <a:pPr marL="457200" lvl="2" indent="-457200" algn="just" defTabSz="450850" eaLnBrk="1" hangingPunct="1"/>
            <a:endParaRPr lang="en-US" sz="2150" dirty="0" smtClean="0"/>
          </a:p>
          <a:p>
            <a:pPr marL="457200" lvl="2" indent="-457200" algn="just" defTabSz="450850" eaLnBrk="1" hangingPunct="1"/>
            <a:r>
              <a:rPr lang="en-US" sz="2150" dirty="0" smtClean="0"/>
              <a:t>Instruments and tools</a:t>
            </a:r>
          </a:p>
          <a:p>
            <a:pPr marL="457200" lvl="2" indent="-457200" algn="just" defTabSz="450850" eaLnBrk="1" hangingPunct="1"/>
            <a:r>
              <a:rPr lang="en-US" sz="1950" dirty="0" smtClean="0"/>
              <a:t>Period of works</a:t>
            </a:r>
          </a:p>
          <a:p>
            <a:pPr marL="457200" lvl="2" indent="-457200" algn="just" defTabSz="450850" eaLnBrk="1" hangingPunct="1"/>
            <a:r>
              <a:rPr lang="en-US" sz="1950" dirty="0" smtClean="0"/>
              <a:t>Amount of work</a:t>
            </a:r>
          </a:p>
          <a:p>
            <a:pPr marL="457200" lvl="2" indent="-457200" algn="just" defTabSz="450850" eaLnBrk="1" hangingPunct="1"/>
            <a:r>
              <a:rPr lang="en-US" sz="1950" dirty="0" smtClean="0"/>
              <a:t>Working conditions</a:t>
            </a:r>
          </a:p>
          <a:p>
            <a:pPr marL="457200" lvl="2" indent="-457200" algn="just" defTabSz="450850" eaLnBrk="1" hangingPunct="1"/>
            <a:r>
              <a:rPr lang="en-US" sz="1950" dirty="0" smtClean="0"/>
              <a:t>Cost of productions, etc…</a:t>
            </a:r>
          </a:p>
          <a:p>
            <a:pPr marL="457200" lvl="2" indent="-457200" algn="just" defTabSz="450850" eaLnBrk="1" hangingPunct="1"/>
            <a:endParaRPr lang="en-US" sz="1950" dirty="0" smtClean="0"/>
          </a:p>
          <a:p>
            <a:pPr marL="457200" lvl="2" indent="-457200" algn="just" defTabSz="450850" eaLnBrk="1" hangingPunct="1"/>
            <a:r>
              <a:rPr lang="en-US" sz="1950" dirty="0" smtClean="0"/>
              <a:t>These things should be fixed in advance on the basis of job analysis and various elements of costs that go in performing a work.</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5"/>
            </a:pPr>
            <a:r>
              <a:rPr lang="en-US" sz="2150" b="1" dirty="0" smtClean="0"/>
              <a:t>Scientific Selection and Training of Worker</a:t>
            </a:r>
          </a:p>
          <a:p>
            <a:pPr marL="457200" lvl="2" indent="-457200" algn="just" defTabSz="450850" eaLnBrk="1" hangingPunct="1"/>
            <a:endParaRPr lang="en-US" sz="2150" dirty="0" smtClean="0"/>
          </a:p>
          <a:p>
            <a:pPr marL="457200" lvl="2" indent="-457200" algn="just" defTabSz="450850" eaLnBrk="1" hangingPunct="1"/>
            <a:r>
              <a:rPr lang="en-US" sz="2150" dirty="0" smtClean="0"/>
              <a:t>Workers education</a:t>
            </a:r>
          </a:p>
          <a:p>
            <a:pPr marL="457200" lvl="2" indent="-457200" algn="just" defTabSz="450850" eaLnBrk="1" hangingPunct="1"/>
            <a:r>
              <a:rPr lang="en-US" sz="2150" dirty="0" smtClean="0"/>
              <a:t>Work Experience</a:t>
            </a:r>
          </a:p>
          <a:p>
            <a:pPr marL="457200" lvl="2" indent="-457200" algn="just" defTabSz="450850" eaLnBrk="1" hangingPunct="1"/>
            <a:r>
              <a:rPr lang="en-US" sz="2150" dirty="0" smtClean="0"/>
              <a:t>Aptitude Test</a:t>
            </a:r>
          </a:p>
          <a:p>
            <a:pPr marL="457200" lvl="2" indent="-457200" algn="just" defTabSz="450850" eaLnBrk="1" hangingPunct="1"/>
            <a:r>
              <a:rPr lang="en-US" sz="1950" dirty="0" smtClean="0"/>
              <a:t>Physical Strength</a:t>
            </a:r>
          </a:p>
          <a:p>
            <a:pPr marL="457200" lvl="2" indent="-457200" algn="just" defTabSz="450850" eaLnBrk="1" hangingPunct="1"/>
            <a:r>
              <a:rPr lang="en-US" sz="1950" dirty="0" smtClean="0"/>
              <a:t>Technical Skill and Knowledge</a:t>
            </a:r>
          </a:p>
          <a:p>
            <a:pPr marL="457200" lvl="2" indent="-457200" algn="just" defTabSz="450850" eaLnBrk="1" hangingPunct="1"/>
            <a:endParaRPr lang="en-US" sz="1950" dirty="0" smtClean="0"/>
          </a:p>
          <a:p>
            <a:pPr marL="457200" lvl="2" indent="-457200" algn="just" defTabSz="450850" eaLnBrk="1" hangingPunct="1"/>
            <a:r>
              <a:rPr lang="en-US" sz="1950" dirty="0" smtClean="0"/>
              <a:t>Apart from selection, proper emphasis should be given on the training of workers which makes them more efficient and effective.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6"/>
            </a:pPr>
            <a:r>
              <a:rPr lang="en-US" sz="2150" b="1" dirty="0" smtClean="0"/>
              <a:t>Financial Incentive</a:t>
            </a:r>
          </a:p>
          <a:p>
            <a:pPr marL="457200" lvl="2" indent="-457200" algn="just" defTabSz="450850" eaLnBrk="1" hangingPunct="1"/>
            <a:endParaRPr lang="en-US" sz="2150" dirty="0" smtClean="0"/>
          </a:p>
          <a:p>
            <a:pPr marL="457200" lvl="2" indent="-457200" algn="just" defTabSz="450850" eaLnBrk="1" hangingPunct="1"/>
            <a:endParaRPr lang="en-US" sz="2150" dirty="0" smtClean="0"/>
          </a:p>
          <a:p>
            <a:pPr marL="457200" lvl="2" indent="-457200" algn="just" defTabSz="450850" eaLnBrk="1" hangingPunct="1"/>
            <a:r>
              <a:rPr lang="en-US" sz="2150" dirty="0" smtClean="0"/>
              <a:t>Differential Piece Rate System</a:t>
            </a:r>
          </a:p>
          <a:p>
            <a:pPr marL="457200" lvl="2" indent="-457200" algn="just" defTabSz="450850" eaLnBrk="1" hangingPunct="1"/>
            <a:endParaRPr lang="en-US" sz="2150" dirty="0" smtClean="0"/>
          </a:p>
          <a:p>
            <a:pPr marL="457200" lvl="2" indent="-457200" algn="just" defTabSz="450850" eaLnBrk="1" hangingPunct="1"/>
            <a:r>
              <a:rPr lang="en-US" sz="2150" dirty="0" smtClean="0"/>
              <a:t>Taylor has suggested that wages should be based on individual performance and not on the position which he occupies. </a:t>
            </a:r>
            <a:endParaRPr lang="en-US" sz="1950"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7"/>
            </a:pPr>
            <a:r>
              <a:rPr lang="en-US" sz="2150" b="1" dirty="0" smtClean="0"/>
              <a:t>Economy</a:t>
            </a:r>
          </a:p>
          <a:p>
            <a:pPr marL="457200" lvl="2" indent="-457200" algn="just" defTabSz="450850" eaLnBrk="1" hangingPunct="1"/>
            <a:endParaRPr lang="en-US" sz="2150" dirty="0" smtClean="0"/>
          </a:p>
          <a:p>
            <a:pPr marL="457200" lvl="2" indent="-457200" algn="just" defTabSz="450850" eaLnBrk="1" hangingPunct="1"/>
            <a:r>
              <a:rPr lang="en-US" sz="2150" dirty="0" smtClean="0"/>
              <a:t>Scientific management not only focuses on technical and scientific aspects but also adequate consideration should be given to economy and profit.</a:t>
            </a:r>
          </a:p>
          <a:p>
            <a:pPr marL="457200" lvl="2" indent="-457200" algn="just" defTabSz="450850" eaLnBrk="1" hangingPunct="1"/>
            <a:endParaRPr lang="en-US" sz="2150" dirty="0" smtClean="0"/>
          </a:p>
          <a:p>
            <a:pPr marL="457200" lvl="2" indent="-457200" algn="just" defTabSz="450850" eaLnBrk="1" hangingPunct="1"/>
            <a:r>
              <a:rPr lang="en-US" sz="2150" dirty="0" smtClean="0"/>
              <a:t>Resources should be more productive and eliminate unnecessary wastages.</a:t>
            </a:r>
          </a:p>
          <a:p>
            <a:pPr marL="457200" lvl="2" indent="-457200" algn="just" defTabSz="450850" eaLnBrk="1" hangingPunct="1"/>
            <a:endParaRPr lang="en-US" sz="195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Main Features of Scientific Management</a:t>
            </a:r>
          </a:p>
          <a:p>
            <a:pPr marL="457200" lvl="2" indent="-457200" algn="just" defTabSz="450850" eaLnBrk="1" hangingPunct="1">
              <a:buFont typeface="+mj-lt"/>
              <a:buAutoNum type="arabicPeriod" startAt="8"/>
            </a:pPr>
            <a:r>
              <a:rPr lang="en-US" sz="2150" b="1" dirty="0" smtClean="0"/>
              <a:t>Mental Revolution</a:t>
            </a:r>
          </a:p>
          <a:p>
            <a:pPr marL="457200" lvl="2" indent="-457200" algn="just" defTabSz="450850" eaLnBrk="1" hangingPunct="1"/>
            <a:endParaRPr lang="en-US" sz="2150" dirty="0" smtClean="0"/>
          </a:p>
          <a:p>
            <a:pPr marL="457200" lvl="2" indent="-457200" algn="just" defTabSz="450850" eaLnBrk="1" hangingPunct="1"/>
            <a:r>
              <a:rPr lang="en-US" sz="2150" dirty="0" smtClean="0"/>
              <a:t>Mutual co-operations between management and workers.</a:t>
            </a:r>
          </a:p>
          <a:p>
            <a:pPr marL="457200" lvl="2" indent="-457200" algn="just" defTabSz="450850" eaLnBrk="1" hangingPunct="1"/>
            <a:endParaRPr lang="en-US" sz="2150" dirty="0" smtClean="0"/>
          </a:p>
          <a:p>
            <a:pPr marL="457200" lvl="2" indent="-457200" algn="just" defTabSz="450850" eaLnBrk="1" hangingPunct="1"/>
            <a:r>
              <a:rPr lang="en-US" sz="2150" dirty="0" smtClean="0"/>
              <a:t>Shift must taken place from Conflict to Co-operations.</a:t>
            </a:r>
          </a:p>
          <a:p>
            <a:pPr marL="457200" lvl="2" indent="-457200" algn="just" defTabSz="450850" eaLnBrk="1" hangingPunct="1"/>
            <a:endParaRPr lang="en-US" sz="1950" dirty="0" smtClean="0"/>
          </a:p>
          <a:p>
            <a:pPr marL="457200" lvl="2" indent="-457200" algn="just" defTabSz="450850" eaLnBrk="1" hangingPunct="1"/>
            <a:r>
              <a:rPr lang="en-US" sz="1950" dirty="0" smtClean="0"/>
              <a:t>In the absence of this, no principles of scientific management can be applied.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857232"/>
          </a:xfrm>
        </p:spPr>
        <p:txBody>
          <a:bodyPr/>
          <a:lstStyle/>
          <a:p>
            <a:pPr marL="457200" lvl="2" indent="-457200" algn="just" defTabSz="450850" eaLnBrk="1" hangingPunct="1"/>
            <a:r>
              <a:rPr lang="en-US" sz="2500" dirty="0" smtClean="0"/>
              <a:t>Management as process – practitioners view is most prevalent.</a:t>
            </a:r>
          </a:p>
        </p:txBody>
      </p:sp>
      <p:grpSp>
        <p:nvGrpSpPr>
          <p:cNvPr id="28" name="Group 27"/>
          <p:cNvGrpSpPr/>
          <p:nvPr/>
        </p:nvGrpSpPr>
        <p:grpSpPr>
          <a:xfrm>
            <a:off x="-71470" y="3286124"/>
            <a:ext cx="8786874" cy="2430480"/>
            <a:chOff x="-71470" y="3286124"/>
            <a:chExt cx="8786874" cy="2430480"/>
          </a:xfrm>
        </p:grpSpPr>
        <p:sp>
          <p:nvSpPr>
            <p:cNvPr id="4" name="Rectangle 3"/>
            <p:cNvSpPr/>
            <p:nvPr/>
          </p:nvSpPr>
          <p:spPr>
            <a:xfrm>
              <a:off x="-71470" y="3286124"/>
              <a:ext cx="1857388" cy="1571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100" indent="-165100">
                <a:buFont typeface="Arial" pitchFamily="34" charset="0"/>
                <a:buChar char="•"/>
                <a:tabLst>
                  <a:tab pos="120650" algn="l"/>
                </a:tabLst>
              </a:pPr>
              <a:r>
                <a:rPr lang="en-US" dirty="0" smtClean="0"/>
                <a:t>Men</a:t>
              </a:r>
            </a:p>
            <a:p>
              <a:pPr marL="165100" indent="-165100">
                <a:buFont typeface="Arial" pitchFamily="34" charset="0"/>
                <a:buChar char="•"/>
                <a:tabLst>
                  <a:tab pos="120650" algn="l"/>
                </a:tabLst>
              </a:pPr>
              <a:r>
                <a:rPr lang="en-US" dirty="0" smtClean="0"/>
                <a:t>Materials</a:t>
              </a:r>
            </a:p>
            <a:p>
              <a:pPr marL="165100" indent="-165100">
                <a:buFont typeface="Arial" pitchFamily="34" charset="0"/>
                <a:buChar char="•"/>
                <a:tabLst>
                  <a:tab pos="120650" algn="l"/>
                </a:tabLst>
              </a:pPr>
              <a:r>
                <a:rPr lang="en-US" dirty="0" smtClean="0"/>
                <a:t>Machinery</a:t>
              </a:r>
            </a:p>
            <a:p>
              <a:pPr marL="165100" indent="-165100">
                <a:buFont typeface="Arial" pitchFamily="34" charset="0"/>
                <a:buChar char="•"/>
                <a:tabLst>
                  <a:tab pos="120650" algn="l"/>
                </a:tabLst>
              </a:pPr>
              <a:r>
                <a:rPr lang="en-US" dirty="0" smtClean="0"/>
                <a:t>Money </a:t>
              </a:r>
              <a:endParaRPr lang="en-US" dirty="0"/>
            </a:p>
          </p:txBody>
        </p:sp>
        <p:sp>
          <p:nvSpPr>
            <p:cNvPr id="5" name="Rectangle 4"/>
            <p:cNvSpPr/>
            <p:nvPr/>
          </p:nvSpPr>
          <p:spPr>
            <a:xfrm>
              <a:off x="6858016" y="3357562"/>
              <a:ext cx="1857388" cy="1571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100" indent="-165100">
                <a:buFont typeface="Arial" pitchFamily="34" charset="0"/>
                <a:buChar char="•"/>
                <a:tabLst>
                  <a:tab pos="120650" algn="l"/>
                </a:tabLst>
              </a:pPr>
              <a:r>
                <a:rPr lang="en-US" dirty="0" smtClean="0"/>
                <a:t>Goods</a:t>
              </a:r>
            </a:p>
            <a:p>
              <a:pPr marL="165100" indent="-165100">
                <a:buFont typeface="Arial" pitchFamily="34" charset="0"/>
                <a:buChar char="•"/>
                <a:tabLst>
                  <a:tab pos="120650" algn="l"/>
                </a:tabLst>
              </a:pPr>
              <a:r>
                <a:rPr lang="en-US" dirty="0" smtClean="0"/>
                <a:t>Services</a:t>
              </a:r>
            </a:p>
            <a:p>
              <a:pPr marL="165100" indent="-165100">
                <a:buFont typeface="Arial" pitchFamily="34" charset="0"/>
                <a:buChar char="•"/>
                <a:tabLst>
                  <a:tab pos="120650" algn="l"/>
                </a:tabLst>
              </a:pPr>
              <a:r>
                <a:rPr lang="en-US" dirty="0" smtClean="0"/>
                <a:t>Profit</a:t>
              </a:r>
            </a:p>
            <a:p>
              <a:pPr marL="165100" indent="-165100">
                <a:buFont typeface="Arial" pitchFamily="34" charset="0"/>
                <a:buChar char="•"/>
                <a:tabLst>
                  <a:tab pos="120650" algn="l"/>
                </a:tabLst>
              </a:pPr>
              <a:r>
                <a:rPr lang="en-US" dirty="0" smtClean="0"/>
                <a:t>Productivity</a:t>
              </a:r>
            </a:p>
            <a:p>
              <a:pPr marL="165100" indent="-165100">
                <a:buFont typeface="Arial" pitchFamily="34" charset="0"/>
                <a:buChar char="•"/>
                <a:tabLst>
                  <a:tab pos="120650" algn="l"/>
                </a:tabLst>
              </a:pPr>
              <a:r>
                <a:rPr lang="en-US" dirty="0" smtClean="0"/>
                <a:t>Customer Satisfaction</a:t>
              </a:r>
            </a:p>
          </p:txBody>
        </p:sp>
        <p:cxnSp>
          <p:nvCxnSpPr>
            <p:cNvPr id="7" name="Straight Connector 6"/>
            <p:cNvCxnSpPr/>
            <p:nvPr/>
          </p:nvCxnSpPr>
          <p:spPr>
            <a:xfrm>
              <a:off x="1785918" y="3929066"/>
              <a:ext cx="507209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85918" y="4286256"/>
              <a:ext cx="507209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28794" y="3429000"/>
              <a:ext cx="1071570" cy="307777"/>
            </a:xfrm>
            <a:prstGeom prst="rect">
              <a:avLst/>
            </a:prstGeom>
            <a:noFill/>
          </p:spPr>
          <p:txBody>
            <a:bodyPr wrap="square" rtlCol="0">
              <a:spAutoFit/>
            </a:bodyPr>
            <a:lstStyle/>
            <a:p>
              <a:r>
                <a:rPr lang="en-US" sz="1400" dirty="0" smtClean="0"/>
                <a:t>Planning</a:t>
              </a:r>
              <a:endParaRPr lang="en-US" sz="1400" dirty="0"/>
            </a:p>
          </p:txBody>
        </p:sp>
        <p:sp>
          <p:nvSpPr>
            <p:cNvPr id="12" name="TextBox 11"/>
            <p:cNvSpPr txBox="1"/>
            <p:nvPr/>
          </p:nvSpPr>
          <p:spPr>
            <a:xfrm>
              <a:off x="3214678" y="3406975"/>
              <a:ext cx="1214446" cy="307777"/>
            </a:xfrm>
            <a:prstGeom prst="rect">
              <a:avLst/>
            </a:prstGeom>
            <a:noFill/>
          </p:spPr>
          <p:txBody>
            <a:bodyPr wrap="square" rtlCol="0">
              <a:spAutoFit/>
            </a:bodyPr>
            <a:lstStyle/>
            <a:p>
              <a:r>
                <a:rPr lang="en-US" sz="1400" dirty="0" smtClean="0"/>
                <a:t>Organizing</a:t>
              </a:r>
              <a:endParaRPr lang="en-US" sz="1400" dirty="0"/>
            </a:p>
          </p:txBody>
        </p:sp>
        <p:sp>
          <p:nvSpPr>
            <p:cNvPr id="13" name="TextBox 12"/>
            <p:cNvSpPr txBox="1"/>
            <p:nvPr/>
          </p:nvSpPr>
          <p:spPr>
            <a:xfrm>
              <a:off x="4429124" y="3429000"/>
              <a:ext cx="1071570" cy="307777"/>
            </a:xfrm>
            <a:prstGeom prst="rect">
              <a:avLst/>
            </a:prstGeom>
            <a:noFill/>
          </p:spPr>
          <p:txBody>
            <a:bodyPr wrap="square" rtlCol="0">
              <a:spAutoFit/>
            </a:bodyPr>
            <a:lstStyle/>
            <a:p>
              <a:r>
                <a:rPr lang="en-US" sz="1400" dirty="0" smtClean="0"/>
                <a:t>Staffing</a:t>
              </a:r>
              <a:endParaRPr lang="en-US" sz="1400" dirty="0"/>
            </a:p>
          </p:txBody>
        </p:sp>
        <p:sp>
          <p:nvSpPr>
            <p:cNvPr id="14" name="TextBox 13"/>
            <p:cNvSpPr txBox="1"/>
            <p:nvPr/>
          </p:nvSpPr>
          <p:spPr>
            <a:xfrm>
              <a:off x="5572132" y="3429000"/>
              <a:ext cx="1071570" cy="307777"/>
            </a:xfrm>
            <a:prstGeom prst="rect">
              <a:avLst/>
            </a:prstGeom>
            <a:noFill/>
          </p:spPr>
          <p:txBody>
            <a:bodyPr wrap="square" rtlCol="0">
              <a:spAutoFit/>
            </a:bodyPr>
            <a:lstStyle/>
            <a:p>
              <a:r>
                <a:rPr lang="en-US" sz="1400" dirty="0" smtClean="0"/>
                <a:t>Directing</a:t>
              </a:r>
              <a:endParaRPr lang="en-US" sz="1400" dirty="0"/>
            </a:p>
          </p:txBody>
        </p:sp>
        <p:sp>
          <p:nvSpPr>
            <p:cNvPr id="16" name="TextBox 15"/>
            <p:cNvSpPr txBox="1"/>
            <p:nvPr/>
          </p:nvSpPr>
          <p:spPr>
            <a:xfrm>
              <a:off x="3500430" y="4857760"/>
              <a:ext cx="1419857" cy="307777"/>
            </a:xfrm>
            <a:prstGeom prst="rect">
              <a:avLst/>
            </a:prstGeom>
            <a:noFill/>
          </p:spPr>
          <p:txBody>
            <a:bodyPr wrap="square" rtlCol="0">
              <a:spAutoFit/>
            </a:bodyPr>
            <a:lstStyle/>
            <a:p>
              <a:r>
                <a:rPr lang="en-US" sz="1400" dirty="0" smtClean="0"/>
                <a:t>Controlling</a:t>
              </a:r>
              <a:endParaRPr lang="en-US" sz="1400" dirty="0"/>
            </a:p>
          </p:txBody>
        </p:sp>
        <p:cxnSp>
          <p:nvCxnSpPr>
            <p:cNvPr id="17" name="Straight Connector 16"/>
            <p:cNvCxnSpPr/>
            <p:nvPr/>
          </p:nvCxnSpPr>
          <p:spPr>
            <a:xfrm>
              <a:off x="714348" y="5715016"/>
              <a:ext cx="7072362"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p:cNvCxnSpPr>
            <p:nvPr/>
          </p:nvCxnSpPr>
          <p:spPr>
            <a:xfrm rot="5400000">
              <a:off x="7393801" y="5322107"/>
              <a:ext cx="78581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93671" y="5321313"/>
              <a:ext cx="78581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3786976" y="4642652"/>
              <a:ext cx="570710" cy="79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822695" y="5392751"/>
              <a:ext cx="500066"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Principles of Scientific Management</a:t>
            </a:r>
          </a:p>
          <a:p>
            <a:pPr marL="457200" lvl="2" indent="-457200" algn="just" defTabSz="450850" eaLnBrk="1" hangingPunct="1">
              <a:buFont typeface="+mj-lt"/>
              <a:buAutoNum type="arabicPeriod"/>
            </a:pPr>
            <a:r>
              <a:rPr lang="en-US" sz="2150" b="1" dirty="0" smtClean="0"/>
              <a:t>Replacing Rule of Thumb with Science</a:t>
            </a:r>
          </a:p>
          <a:p>
            <a:pPr marL="457200" lvl="2" indent="-457200" algn="just" defTabSz="450850" eaLnBrk="1" hangingPunct="1"/>
            <a:endParaRPr lang="en-US" sz="2150" dirty="0" smtClean="0"/>
          </a:p>
          <a:p>
            <a:pPr marL="457200" lvl="2" indent="-457200" algn="just" defTabSz="450850" eaLnBrk="1" hangingPunct="1"/>
            <a:r>
              <a:rPr lang="en-US" sz="2150" dirty="0" smtClean="0"/>
              <a:t>Organized knowledge should be applied which replace rule of thumb.</a:t>
            </a:r>
          </a:p>
          <a:p>
            <a:pPr marL="457200" lvl="2" indent="-457200" algn="just" defTabSz="450850" eaLnBrk="1" hangingPunct="1"/>
            <a:r>
              <a:rPr lang="en-US" sz="2150" dirty="0" smtClean="0"/>
              <a:t>Scientific method denotes precisions in determining any aspects of work, rule of thumb emphasis on estimation.</a:t>
            </a:r>
          </a:p>
          <a:p>
            <a:pPr marL="457200" lvl="2" indent="-457200" algn="just" defTabSz="450850" eaLnBrk="1" hangingPunct="1"/>
            <a:r>
              <a:rPr lang="en-US" sz="1950" dirty="0" smtClean="0"/>
              <a:t>Various aspects of work like –</a:t>
            </a:r>
          </a:p>
          <a:p>
            <a:pPr marL="846138" lvl="3" indent="-457200" algn="just" defTabSz="450850" eaLnBrk="1" hangingPunct="1"/>
            <a:r>
              <a:rPr lang="en-US" sz="1650" dirty="0" smtClean="0"/>
              <a:t>Differential piece rate system</a:t>
            </a:r>
          </a:p>
          <a:p>
            <a:pPr marL="846138" lvl="3" indent="-457200" algn="just" defTabSz="450850" eaLnBrk="1" hangingPunct="1"/>
            <a:r>
              <a:rPr lang="en-US" sz="1650" dirty="0" smtClean="0"/>
              <a:t>Day’s fair work</a:t>
            </a:r>
          </a:p>
          <a:p>
            <a:pPr marL="846138" lvl="3" indent="-457200" algn="just" defTabSz="450850" eaLnBrk="1" hangingPunct="1"/>
            <a:r>
              <a:rPr lang="en-US" sz="1650" dirty="0" smtClean="0"/>
              <a:t>Amount of work, etc…</a:t>
            </a:r>
          </a:p>
          <a:p>
            <a:pPr marL="457200" lvl="2" indent="-457200" algn="just" defTabSz="450850" eaLnBrk="1" hangingPunct="1"/>
            <a:r>
              <a:rPr lang="en-US" sz="1950" dirty="0" smtClean="0"/>
              <a:t>These should not be based on estimation.</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Principles of Scientific Management</a:t>
            </a:r>
          </a:p>
          <a:p>
            <a:pPr marL="457200" lvl="2" indent="-457200" algn="just" defTabSz="450850" eaLnBrk="1" hangingPunct="1">
              <a:buFont typeface="+mj-lt"/>
              <a:buAutoNum type="arabicPeriod" startAt="2"/>
            </a:pPr>
            <a:r>
              <a:rPr lang="en-US" sz="2150" b="1" dirty="0" smtClean="0"/>
              <a:t>Harmony in Group Action</a:t>
            </a:r>
          </a:p>
          <a:p>
            <a:pPr marL="457200" lvl="2" indent="-457200" algn="just" defTabSz="450850" eaLnBrk="1" hangingPunct="1"/>
            <a:endParaRPr lang="en-US" sz="2150" dirty="0" smtClean="0"/>
          </a:p>
          <a:p>
            <a:pPr marL="457200" lvl="2" indent="-457200" algn="just" defTabSz="450850" eaLnBrk="1" hangingPunct="1"/>
            <a:r>
              <a:rPr lang="en-US" sz="2150" dirty="0" smtClean="0"/>
              <a:t>Harmony in group action rather than discord (Conflict)</a:t>
            </a:r>
          </a:p>
          <a:p>
            <a:pPr marL="457200" lvl="2" indent="-457200" algn="just" defTabSz="450850" eaLnBrk="1" hangingPunct="1"/>
            <a:endParaRPr lang="en-US" sz="1950" dirty="0" smtClean="0"/>
          </a:p>
          <a:p>
            <a:pPr marL="457200" lvl="2" indent="-457200" algn="just" defTabSz="450850" eaLnBrk="1" hangingPunct="1"/>
            <a:r>
              <a:rPr lang="en-US" sz="1950" dirty="0" smtClean="0"/>
              <a:t>Mutual give and take situation and proper understanding</a:t>
            </a:r>
          </a:p>
          <a:p>
            <a:pPr marL="457200" lvl="2" indent="-457200" algn="just" defTabSz="450850" eaLnBrk="1" hangingPunct="1"/>
            <a:endParaRPr lang="en-US" sz="1950" dirty="0" smtClean="0"/>
          </a:p>
          <a:p>
            <a:pPr marL="457200" lvl="2" indent="-457200" algn="just" defTabSz="450850" eaLnBrk="1" hangingPunct="1"/>
            <a:endParaRPr lang="en-US" sz="195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Principles of Scientific Management</a:t>
            </a:r>
          </a:p>
          <a:p>
            <a:pPr marL="457200" lvl="2" indent="-457200" algn="just" defTabSz="450850" eaLnBrk="1" hangingPunct="1">
              <a:buFont typeface="+mj-lt"/>
              <a:buAutoNum type="arabicPeriod" startAt="3"/>
            </a:pPr>
            <a:r>
              <a:rPr lang="en-US" sz="2150" b="1" dirty="0" smtClean="0"/>
              <a:t>Co-operations</a:t>
            </a:r>
          </a:p>
          <a:p>
            <a:pPr marL="457200" lvl="2" indent="-457200" algn="just" defTabSz="450850" eaLnBrk="1" hangingPunct="1"/>
            <a:r>
              <a:rPr lang="en-US" sz="2150" dirty="0" smtClean="0"/>
              <a:t>Mutual confidence, co-operations &amp; Goodwill</a:t>
            </a:r>
          </a:p>
          <a:p>
            <a:pPr marL="457200" lvl="2" indent="-457200" algn="just" defTabSz="450850" eaLnBrk="1" hangingPunct="1"/>
            <a:endParaRPr lang="en-US" sz="2150" dirty="0" smtClean="0"/>
          </a:p>
          <a:p>
            <a:pPr marL="457200" lvl="2" indent="-457200" algn="just" defTabSz="450850" eaLnBrk="1" hangingPunct="1"/>
            <a:r>
              <a:rPr lang="en-US" sz="2150" dirty="0" smtClean="0"/>
              <a:t>Co-operations between Management and Workers</a:t>
            </a:r>
          </a:p>
          <a:p>
            <a:pPr marL="457200" lvl="2" indent="-457200" algn="just" defTabSz="450850" eaLnBrk="1" hangingPunct="1"/>
            <a:endParaRPr lang="en-US" sz="2150" dirty="0" smtClean="0"/>
          </a:p>
          <a:p>
            <a:pPr marL="457200" lvl="2" indent="-457200" algn="just" defTabSz="450850" eaLnBrk="1" hangingPunct="1"/>
            <a:r>
              <a:rPr lang="en-US" sz="2150" dirty="0" smtClean="0"/>
              <a:t>It can be developed through mutual understanding and a change in thinking</a:t>
            </a:r>
          </a:p>
          <a:p>
            <a:pPr marL="457200" lvl="2" indent="-457200" algn="just" defTabSz="450850" eaLnBrk="1" hangingPunct="1"/>
            <a:endParaRPr lang="en-US" sz="2150" dirty="0" smtClean="0"/>
          </a:p>
          <a:p>
            <a:pPr marL="457200" lvl="2" indent="-457200" algn="just" defTabSz="450850" eaLnBrk="1" hangingPunct="1"/>
            <a:r>
              <a:rPr lang="en-US" sz="2150" dirty="0" smtClean="0"/>
              <a:t>Substitution of war for peace, healthy &amp; brotherly co-operations, becoming friends instead of enemies. </a:t>
            </a:r>
            <a:endParaRPr lang="en-US" sz="1950" dirty="0" smtClean="0"/>
          </a:p>
          <a:p>
            <a:pPr marL="457200" lvl="2" indent="-457200" algn="just" defTabSz="450850" eaLnBrk="1" hangingPunct="1"/>
            <a:endParaRPr lang="en-US" sz="1950" dirty="0" smtClean="0"/>
          </a:p>
          <a:p>
            <a:pPr marL="457200" lvl="2" indent="-457200" algn="just" defTabSz="450850" eaLnBrk="1" hangingPunct="1"/>
            <a:endParaRPr lang="en-US" sz="195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Principles of Scientific Management</a:t>
            </a:r>
          </a:p>
          <a:p>
            <a:pPr marL="457200" lvl="2" indent="-457200" algn="just" defTabSz="450850" eaLnBrk="1" hangingPunct="1">
              <a:buFont typeface="+mj-lt"/>
              <a:buAutoNum type="arabicPeriod" startAt="4"/>
            </a:pPr>
            <a:r>
              <a:rPr lang="en-US" sz="2150" b="1" dirty="0" smtClean="0"/>
              <a:t>Maximum Output</a:t>
            </a:r>
          </a:p>
          <a:p>
            <a:pPr marL="457200" lvl="2" indent="-457200" algn="just" defTabSz="450850" eaLnBrk="1" hangingPunct="1"/>
            <a:endParaRPr lang="en-US" sz="2150" dirty="0" smtClean="0"/>
          </a:p>
          <a:p>
            <a:pPr marL="457200" lvl="2" indent="-457200" algn="just" defTabSz="450850" eaLnBrk="1" hangingPunct="1"/>
            <a:r>
              <a:rPr lang="en-US" sz="2150" dirty="0" smtClean="0"/>
              <a:t>Continues increases in production and productivity must be focused</a:t>
            </a:r>
          </a:p>
          <a:p>
            <a:pPr marL="457200" lvl="2" indent="-457200" algn="just" defTabSz="450850" eaLnBrk="1" hangingPunct="1"/>
            <a:endParaRPr lang="en-US" sz="2150" dirty="0" smtClean="0"/>
          </a:p>
          <a:p>
            <a:pPr marL="457200" lvl="2" indent="-457200" algn="just" defTabSz="450850" eaLnBrk="1" hangingPunct="1"/>
            <a:r>
              <a:rPr lang="en-US" sz="2150" dirty="0" smtClean="0"/>
              <a:t>It is worse crime to restrict production</a:t>
            </a:r>
          </a:p>
          <a:p>
            <a:pPr marL="457200" lvl="2" indent="-457200" algn="just" defTabSz="450850" eaLnBrk="1" hangingPunct="1"/>
            <a:endParaRPr lang="en-US" sz="2150" dirty="0" smtClean="0"/>
          </a:p>
          <a:p>
            <a:pPr marL="457200" lvl="2" indent="-457200" algn="just" defTabSz="450850" eaLnBrk="1" hangingPunct="1"/>
            <a:r>
              <a:rPr lang="en-US" sz="2150" dirty="0" smtClean="0"/>
              <a:t>He decried quarrel over production but welcomed quarrel over distribution</a:t>
            </a:r>
          </a:p>
          <a:p>
            <a:pPr marL="457200" lvl="2" indent="-457200" algn="just" defTabSz="450850" eaLnBrk="1" hangingPunct="1"/>
            <a:endParaRPr lang="en-US" sz="195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Principles of Scientific Management</a:t>
            </a:r>
          </a:p>
          <a:p>
            <a:pPr marL="457200" lvl="2" indent="-457200" algn="just" defTabSz="450850" eaLnBrk="1" hangingPunct="1">
              <a:buFont typeface="+mj-lt"/>
              <a:buAutoNum type="arabicPeriod" startAt="5"/>
            </a:pPr>
            <a:r>
              <a:rPr lang="en-US" sz="2150" b="1" dirty="0" smtClean="0"/>
              <a:t>Development of Worker</a:t>
            </a:r>
          </a:p>
          <a:p>
            <a:pPr marL="457200" lvl="2" indent="-457200" algn="just" defTabSz="450850" eaLnBrk="1" hangingPunct="1"/>
            <a:endParaRPr lang="en-US" sz="2150" dirty="0" smtClean="0"/>
          </a:p>
          <a:p>
            <a:pPr marL="457200" lvl="2" indent="-457200" algn="just" defTabSz="450850" eaLnBrk="1" hangingPunct="1"/>
            <a:r>
              <a:rPr lang="en-US" sz="2150" dirty="0" smtClean="0"/>
              <a:t>All workers should be developed to the fullest level</a:t>
            </a:r>
          </a:p>
          <a:p>
            <a:pPr marL="457200" lvl="2" indent="-457200" algn="just" defTabSz="450850" eaLnBrk="1" hangingPunct="1"/>
            <a:endParaRPr lang="en-US" sz="2150" dirty="0" smtClean="0"/>
          </a:p>
          <a:p>
            <a:pPr marL="457200" lvl="2" indent="-457200" algn="just" defTabSz="450850" eaLnBrk="1" hangingPunct="1"/>
            <a:r>
              <a:rPr lang="en-US" sz="2150" dirty="0" smtClean="0"/>
              <a:t>Scientific Selection</a:t>
            </a:r>
          </a:p>
          <a:p>
            <a:pPr marL="457200" lvl="2" indent="-457200" algn="just" defTabSz="450850" eaLnBrk="1" hangingPunct="1"/>
            <a:endParaRPr lang="en-US" sz="2150" dirty="0" smtClean="0"/>
          </a:p>
          <a:p>
            <a:pPr marL="457200" lvl="2" indent="-457200" algn="just" defTabSz="450850" eaLnBrk="1" hangingPunct="1"/>
            <a:r>
              <a:rPr lang="en-US" sz="2150" dirty="0" smtClean="0"/>
              <a:t>Providing training at Work-place</a:t>
            </a:r>
          </a:p>
          <a:p>
            <a:pPr marL="457200" lvl="2" indent="-457200" algn="just" defTabSz="450850" eaLnBrk="1" hangingPunct="1"/>
            <a:endParaRPr lang="en-US" sz="2150" dirty="0" smtClean="0"/>
          </a:p>
          <a:p>
            <a:pPr marL="457200" lvl="2" indent="-457200" algn="just" defTabSz="450850" eaLnBrk="1" hangingPunct="1"/>
            <a:r>
              <a:rPr lang="en-US" sz="2150" dirty="0" smtClean="0"/>
              <a:t>Training may be through non scientific methods.</a:t>
            </a:r>
            <a:endParaRPr lang="en-US" sz="1950"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Taylor and Scientific Management</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endParaRPr lang="en-US" sz="2250" dirty="0" smtClean="0"/>
          </a:p>
          <a:p>
            <a:pPr marL="457200" lvl="2" indent="-457200" algn="just" defTabSz="450850" eaLnBrk="1" hangingPunct="1"/>
            <a:r>
              <a:rPr lang="en-US" sz="2250" dirty="0" smtClean="0"/>
              <a:t>The principles of management were more concerned with problem at the operating or shop floor levels and did not emphasis on management of the organization from manager’s point of view.</a:t>
            </a:r>
          </a:p>
          <a:p>
            <a:pPr marL="457200" lvl="2" indent="-457200" algn="just" defTabSz="450850" eaLnBrk="1" hangingPunct="1"/>
            <a:endParaRPr lang="en-US" sz="2250" dirty="0" smtClean="0"/>
          </a:p>
          <a:p>
            <a:pPr marL="457200" lvl="2" indent="-457200" algn="just" defTabSz="450850" eaLnBrk="1" hangingPunct="1"/>
            <a:r>
              <a:rPr lang="en-US" sz="2250" dirty="0" smtClean="0"/>
              <a:t>Therefore, it was more relevant from engineering point of view rather than management point of view.</a:t>
            </a:r>
          </a:p>
          <a:p>
            <a:pPr marL="457200" lvl="2" indent="-457200" algn="just" defTabSz="450850" eaLnBrk="1" hangingPunct="1"/>
            <a:endParaRPr lang="en-US" sz="2250" dirty="0" smtClean="0"/>
          </a:p>
          <a:p>
            <a:pPr marL="457200" lvl="2" indent="-457200" algn="just" defTabSz="450850" eaLnBrk="1" hangingPunct="1"/>
            <a:r>
              <a:rPr lang="en-US" sz="2250" dirty="0" smtClean="0"/>
              <a:t>As such, the scientific management is more relevant to mechanism and automation – technical aspect of efficiency – than the broader aspects of management of an organization.</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 y="3641735"/>
            <a:ext cx="9143999" cy="1216025"/>
          </a:xfrm>
        </p:spPr>
        <p:txBody>
          <a:bodyPr/>
          <a:lstStyle/>
          <a:p>
            <a:pPr algn="ctr" rtl="1" eaLnBrk="1" hangingPunct="1"/>
            <a:r>
              <a:rPr lang="en-US" sz="5400" b="1" dirty="0" smtClean="0"/>
              <a:t>Contribution </a:t>
            </a:r>
            <a:br>
              <a:rPr lang="en-US" sz="5400" b="1" dirty="0" smtClean="0"/>
            </a:br>
            <a:r>
              <a:rPr lang="en-US" sz="5400" b="1" dirty="0" smtClean="0"/>
              <a:t>of </a:t>
            </a:r>
            <a:br>
              <a:rPr lang="en-US" sz="5400" b="1" dirty="0" smtClean="0"/>
            </a:br>
            <a:r>
              <a:rPr lang="en-US" sz="5400" b="1" dirty="0" smtClean="0"/>
              <a:t> Henry </a:t>
            </a:r>
            <a:r>
              <a:rPr lang="en-US" sz="5400" b="1" dirty="0" err="1" smtClean="0"/>
              <a:t>Fayol</a:t>
            </a:r>
            <a:endParaRPr lang="en-IN" sz="5400" b="1"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Perhaps, the real father of modern management theory is the French industrialist </a:t>
            </a:r>
            <a:r>
              <a:rPr lang="en-US" sz="2250" b="1" dirty="0" smtClean="0"/>
              <a:t>Henry </a:t>
            </a:r>
            <a:r>
              <a:rPr lang="en-US" sz="2250" b="1" dirty="0" err="1" smtClean="0"/>
              <a:t>Fayol</a:t>
            </a:r>
            <a:r>
              <a:rPr lang="en-US" sz="2250" b="1" dirty="0" smtClean="0"/>
              <a:t>.</a:t>
            </a:r>
          </a:p>
          <a:p>
            <a:pPr marL="457200" lvl="2" indent="-457200" algn="just" defTabSz="450850" eaLnBrk="1" hangingPunct="1"/>
            <a:endParaRPr lang="en-US" sz="1600" dirty="0" smtClean="0"/>
          </a:p>
          <a:p>
            <a:pPr marL="457200" lvl="2" indent="-457200" algn="just" defTabSz="450850" eaLnBrk="1" hangingPunct="1"/>
            <a:r>
              <a:rPr lang="en-US" sz="2250" dirty="0" smtClean="0"/>
              <a:t>His contributions are generally termed as operational management or Administrative management.</a:t>
            </a:r>
          </a:p>
          <a:p>
            <a:pPr marL="457200" lvl="2" indent="-457200" algn="just" defTabSz="450850" eaLnBrk="1" hangingPunct="1"/>
            <a:endParaRPr lang="en-US" sz="1800" dirty="0" smtClean="0"/>
          </a:p>
          <a:p>
            <a:pPr marL="457200" lvl="2" indent="-457200" algn="just" defTabSz="450850" eaLnBrk="1" hangingPunct="1"/>
            <a:r>
              <a:rPr lang="en-US" sz="2250" dirty="0" err="1" smtClean="0"/>
              <a:t>Fayol</a:t>
            </a:r>
            <a:r>
              <a:rPr lang="en-US" sz="2250" dirty="0" smtClean="0"/>
              <a:t> looked at the problem of managing organization from the top management point of view.</a:t>
            </a:r>
          </a:p>
          <a:p>
            <a:pPr marL="457200" lvl="2" indent="-457200" algn="just" defTabSz="450850" eaLnBrk="1" hangingPunct="1"/>
            <a:endParaRPr lang="en-US" sz="1600" dirty="0" smtClean="0"/>
          </a:p>
          <a:p>
            <a:pPr marL="457200" lvl="2" indent="-457200" algn="just" defTabSz="450850" eaLnBrk="1" hangingPunct="1"/>
            <a:r>
              <a:rPr lang="en-US" sz="2250" dirty="0" smtClean="0"/>
              <a:t>He has used the term “Administration” instead of “Management” emphasizing that there is unity of science of administration.</a:t>
            </a:r>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He has emphasized that principles of management is a universal phenomenon. </a:t>
            </a:r>
          </a:p>
          <a:p>
            <a:pPr marL="457200" lvl="2" indent="-457200" algn="just" defTabSz="450850" eaLnBrk="1" hangingPunct="1"/>
            <a:r>
              <a:rPr lang="en-US" sz="2250" dirty="0" smtClean="0"/>
              <a:t>However, he has also emphasized that principles of management are flexible and not absolute and are usable regardless of changing and special conditions.</a:t>
            </a:r>
          </a:p>
          <a:p>
            <a:pPr marL="457200" lvl="2" indent="-457200" algn="just" defTabSz="450850" eaLnBrk="1" hangingPunct="1"/>
            <a:r>
              <a:rPr lang="en-US" sz="2250" dirty="0" err="1" smtClean="0"/>
              <a:t>Fayol</a:t>
            </a:r>
            <a:r>
              <a:rPr lang="en-US" sz="2250" dirty="0" smtClean="0"/>
              <a:t> found that activities of an industrial organization could be divided into six groups:</a:t>
            </a:r>
          </a:p>
          <a:p>
            <a:pPr marL="457200" lvl="2" indent="-457200" algn="just" defTabSz="450850" eaLnBrk="1" hangingPunct="1">
              <a:buFont typeface="+mj-lt"/>
              <a:buAutoNum type="arabicPeriod"/>
            </a:pPr>
            <a:r>
              <a:rPr lang="en-US" sz="2000" b="1" dirty="0" smtClean="0"/>
              <a:t>Technical</a:t>
            </a:r>
          </a:p>
          <a:p>
            <a:pPr marL="457200" lvl="2" indent="-457200" algn="just" defTabSz="450850" eaLnBrk="1" hangingPunct="1">
              <a:buFont typeface="+mj-lt"/>
              <a:buAutoNum type="arabicPeriod"/>
            </a:pPr>
            <a:r>
              <a:rPr lang="en-US" sz="2000" b="1" dirty="0" smtClean="0"/>
              <a:t>Commercial</a:t>
            </a:r>
          </a:p>
          <a:p>
            <a:pPr marL="457200" lvl="2" indent="-457200" algn="just" defTabSz="450850" eaLnBrk="1" hangingPunct="1">
              <a:buFont typeface="+mj-lt"/>
              <a:buAutoNum type="arabicPeriod"/>
            </a:pPr>
            <a:r>
              <a:rPr lang="en-US" sz="2000" b="1" dirty="0" smtClean="0"/>
              <a:t>Financial</a:t>
            </a:r>
          </a:p>
          <a:p>
            <a:pPr marL="457200" lvl="2" indent="-457200" algn="just" defTabSz="450850" eaLnBrk="1" hangingPunct="1">
              <a:buFont typeface="+mj-lt"/>
              <a:buAutoNum type="arabicPeriod"/>
            </a:pPr>
            <a:r>
              <a:rPr lang="en-US" sz="2000" b="1" dirty="0" smtClean="0"/>
              <a:t>Security</a:t>
            </a:r>
          </a:p>
          <a:p>
            <a:pPr marL="457200" lvl="2" indent="-457200" algn="just" defTabSz="450850" eaLnBrk="1" hangingPunct="1">
              <a:buFont typeface="+mj-lt"/>
              <a:buAutoNum type="arabicPeriod"/>
            </a:pPr>
            <a:r>
              <a:rPr lang="en-US" sz="2000" b="1" dirty="0" smtClean="0"/>
              <a:t>Accounting</a:t>
            </a:r>
          </a:p>
          <a:p>
            <a:pPr marL="457200" lvl="2" indent="-457200" algn="just" defTabSz="450850" eaLnBrk="1" hangingPunct="1">
              <a:buFont typeface="+mj-lt"/>
              <a:buAutoNum type="arabicPeriod"/>
            </a:pPr>
            <a:r>
              <a:rPr lang="en-US" sz="2000" b="1" dirty="0" smtClean="0"/>
              <a:t>Managerial</a:t>
            </a:r>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err="1" smtClean="0"/>
              <a:t>Fayol</a:t>
            </a:r>
            <a:r>
              <a:rPr lang="en-US" sz="2250" dirty="0" smtClean="0"/>
              <a:t> has divided his approach of studying management into three parts:</a:t>
            </a:r>
          </a:p>
          <a:p>
            <a:pPr marL="457200" lvl="2" indent="-457200" algn="just" defTabSz="450850" eaLnBrk="1" hangingPunct="1"/>
            <a:endParaRPr lang="en-US" sz="2250" dirty="0" smtClean="0"/>
          </a:p>
          <a:p>
            <a:pPr marL="457200" lvl="2" indent="-457200" algn="just" defTabSz="450850" eaLnBrk="1" hangingPunct="1">
              <a:buFont typeface="+mj-lt"/>
              <a:buAutoNum type="arabicPeriod"/>
            </a:pPr>
            <a:r>
              <a:rPr lang="en-US" sz="2250" b="1" dirty="0" smtClean="0"/>
              <a:t>Managerial Qualities and Training</a:t>
            </a:r>
          </a:p>
          <a:p>
            <a:pPr marL="457200" lvl="2" indent="-457200" algn="just" defTabSz="450850" eaLnBrk="1" hangingPunct="1">
              <a:buFont typeface="+mj-lt"/>
              <a:buAutoNum type="arabicPeriod"/>
            </a:pPr>
            <a:endParaRPr lang="en-US" sz="2250" b="1" dirty="0" smtClean="0"/>
          </a:p>
          <a:p>
            <a:pPr marL="457200" lvl="2" indent="-457200" algn="just" defTabSz="450850" eaLnBrk="1" hangingPunct="1">
              <a:buFont typeface="+mj-lt"/>
              <a:buAutoNum type="arabicPeriod"/>
            </a:pPr>
            <a:r>
              <a:rPr lang="en-US" sz="2250" b="1" dirty="0" smtClean="0"/>
              <a:t>General Principles of Management</a:t>
            </a:r>
          </a:p>
          <a:p>
            <a:pPr marL="457200" lvl="2" indent="-457200" algn="just" defTabSz="450850" eaLnBrk="1" hangingPunct="1">
              <a:buFont typeface="+mj-lt"/>
              <a:buAutoNum type="arabicPeriod"/>
            </a:pPr>
            <a:endParaRPr lang="en-US" sz="2250" b="1" dirty="0" smtClean="0"/>
          </a:p>
          <a:p>
            <a:pPr marL="457200" lvl="2" indent="-457200" algn="just" defTabSz="450850" eaLnBrk="1" hangingPunct="1">
              <a:buFont typeface="+mj-lt"/>
              <a:buAutoNum type="arabicPeriod"/>
            </a:pPr>
            <a:r>
              <a:rPr lang="en-US" sz="2250" b="1" dirty="0" smtClean="0"/>
              <a:t>Elements of Management Training</a:t>
            </a:r>
          </a:p>
          <a:p>
            <a:pPr marL="457200" lvl="2" indent="-457200" algn="just" defTabSz="450850" eaLnBrk="1" hangingPunct="1">
              <a:buNone/>
            </a:pPr>
            <a:endParaRPr lang="en-US" sz="225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4857760"/>
          </a:xfrm>
        </p:spPr>
        <p:txBody>
          <a:bodyPr/>
          <a:lstStyle/>
          <a:p>
            <a:pPr marL="457200" lvl="2" indent="-457200" algn="just" defTabSz="450850" eaLnBrk="1" hangingPunct="1"/>
            <a:endParaRPr lang="en-US" sz="2500" b="1" dirty="0" smtClean="0"/>
          </a:p>
          <a:p>
            <a:pPr marL="457200" lvl="2" indent="-457200" algn="just" defTabSz="450850" eaLnBrk="1" hangingPunct="1"/>
            <a:r>
              <a:rPr lang="en-US" sz="2500" b="1" dirty="0" smtClean="0"/>
              <a:t>Terry</a:t>
            </a:r>
            <a:r>
              <a:rPr lang="en-US" sz="2500" dirty="0" smtClean="0"/>
              <a:t> has observed “the word managing is probably more descriptive and precise term than management ”</a:t>
            </a:r>
          </a:p>
          <a:p>
            <a:pPr marL="457200" lvl="2" indent="-457200" algn="just" defTabSz="450850" eaLnBrk="1" hangingPunct="1"/>
            <a:r>
              <a:rPr lang="en-US" sz="2500" dirty="0" smtClean="0"/>
              <a:t>Management is not people, it is an activity like walking, reading, swimming or running. People who perform management can be designated as managers, members of management, or exclusive leaders.</a:t>
            </a:r>
          </a:p>
          <a:p>
            <a:pPr marL="457200" lvl="2" indent="-457200" algn="just" defTabSz="450850" eaLnBrk="1" hangingPunct="1"/>
            <a:r>
              <a:rPr lang="en-US" sz="2500" dirty="0" smtClean="0"/>
              <a:t>Thus, management can be studied as a process.</a:t>
            </a:r>
          </a:p>
          <a:p>
            <a:pPr marL="457200" lvl="2" indent="-457200" algn="just" defTabSz="450850" eaLnBrk="1" hangingPunct="1"/>
            <a:endParaRPr lang="en-US" sz="1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20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20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fade">
                                      <p:cBhvr>
                                        <p:cTn id="17" dur="2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a:pPr>
            <a:r>
              <a:rPr lang="en-US" sz="2250" b="1" dirty="0" smtClean="0"/>
              <a:t>Managerial Qualities and Training</a:t>
            </a:r>
          </a:p>
          <a:p>
            <a:pPr marL="457200" lvl="2" indent="-457200" algn="just" defTabSz="450850" eaLnBrk="1" hangingPunct="1"/>
            <a:r>
              <a:rPr lang="en-US" sz="2250" dirty="0" smtClean="0"/>
              <a:t>According to him, there are six types of qualities that a manager requires.</a:t>
            </a:r>
          </a:p>
          <a:p>
            <a:pPr marL="457200" lvl="2" indent="-457200" algn="just" defTabSz="450850" eaLnBrk="1" hangingPunct="1"/>
            <a:endParaRPr lang="en-US" sz="2250" dirty="0" smtClean="0"/>
          </a:p>
          <a:p>
            <a:pPr marL="457200" lvl="2" indent="-457200" algn="just" defTabSz="450850" eaLnBrk="1" hangingPunct="1"/>
            <a:r>
              <a:rPr lang="en-US" sz="2250" dirty="0" smtClean="0"/>
              <a:t>Physical (health, Vigor (Energy), and Address)</a:t>
            </a:r>
          </a:p>
          <a:p>
            <a:pPr marL="457200" lvl="2" indent="-457200" algn="just" defTabSz="450850" eaLnBrk="1" hangingPunct="1"/>
            <a:r>
              <a:rPr lang="en-US" sz="2250" dirty="0" smtClean="0"/>
              <a:t>Mental (ability to understand or learn, judgment)</a:t>
            </a:r>
          </a:p>
          <a:p>
            <a:pPr marL="457200" lvl="2" indent="-457200" algn="just" defTabSz="450850" eaLnBrk="1" hangingPunct="1"/>
            <a:r>
              <a:rPr lang="en-US" sz="2250" dirty="0" smtClean="0"/>
              <a:t>Moral (firmness, initiative, loyalty, tactful)</a:t>
            </a:r>
          </a:p>
          <a:p>
            <a:pPr marL="457200" lvl="2" indent="-457200" algn="just" defTabSz="450850" eaLnBrk="1" hangingPunct="1"/>
            <a:r>
              <a:rPr lang="en-US" sz="2250" dirty="0" smtClean="0"/>
              <a:t>Educational</a:t>
            </a:r>
          </a:p>
          <a:p>
            <a:pPr marL="457200" lvl="2" indent="-457200" algn="just" defTabSz="450850" eaLnBrk="1" hangingPunct="1"/>
            <a:r>
              <a:rPr lang="en-US" sz="2250" dirty="0" smtClean="0"/>
              <a:t>Technical (Particular to the function being performed)</a:t>
            </a:r>
          </a:p>
          <a:p>
            <a:pPr marL="457200" lvl="2" indent="-457200" algn="just" defTabSz="450850" eaLnBrk="1" hangingPunct="1"/>
            <a:r>
              <a:rPr lang="en-US" sz="2250" dirty="0" smtClean="0"/>
              <a:t>Experience (Arising from the work)</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2"/>
            </a:pPr>
            <a:r>
              <a:rPr lang="en-US" sz="2250" b="1" dirty="0" smtClean="0"/>
              <a:t>General Principles of Management</a:t>
            </a:r>
          </a:p>
          <a:p>
            <a:pPr marL="457200" lvl="2" indent="-457200" algn="just" defTabSz="450850" eaLnBrk="1" hangingPunct="1"/>
            <a:r>
              <a:rPr lang="en-US" sz="2250" dirty="0" smtClean="0"/>
              <a:t>Management principle is a fundamental truth and establishes cause-effect relationship.</a:t>
            </a:r>
          </a:p>
          <a:p>
            <a:pPr marL="457200" lvl="2" indent="-457200" algn="just" defTabSz="450850" eaLnBrk="1" hangingPunct="1"/>
            <a:r>
              <a:rPr lang="en-US" sz="2250" dirty="0" smtClean="0"/>
              <a:t>Management elements denotes the function performed by a manager.</a:t>
            </a:r>
          </a:p>
          <a:p>
            <a:pPr marL="457200" lvl="2" indent="-457200" algn="just" defTabSz="450850" eaLnBrk="1" hangingPunct="1"/>
            <a:r>
              <a:rPr lang="en-US" sz="2250" dirty="0" smtClean="0"/>
              <a:t>He has emphasized on two things:</a:t>
            </a:r>
          </a:p>
          <a:p>
            <a:pPr marL="457200" lvl="2" indent="-457200" algn="just" defTabSz="450850" eaLnBrk="1" hangingPunct="1"/>
            <a:endParaRPr lang="en-US" sz="2250" dirty="0" smtClean="0"/>
          </a:p>
          <a:p>
            <a:pPr marL="457200" lvl="2" indent="-457200" algn="just" defTabSz="450850" eaLnBrk="1" hangingPunct="1">
              <a:buFont typeface="+mj-lt"/>
              <a:buAutoNum type="arabicPeriod"/>
            </a:pPr>
            <a:r>
              <a:rPr lang="en-US" sz="2250" dirty="0" smtClean="0"/>
              <a:t>The list of principles is not exhaustive (complete) but suggestive and has discussed only those principles which he followed on most occasions.</a:t>
            </a:r>
          </a:p>
          <a:p>
            <a:pPr marL="457200" lvl="2" indent="-457200" algn="just" defTabSz="450850" eaLnBrk="1" hangingPunct="1">
              <a:buFont typeface="+mj-lt"/>
              <a:buAutoNum type="arabicPeriod"/>
            </a:pPr>
            <a:r>
              <a:rPr lang="en-US" sz="2250" dirty="0" smtClean="0"/>
              <a:t>Principles of management are not rigid, but flexible.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a:pPr>
            <a:r>
              <a:rPr lang="en-US" sz="2250" b="1" dirty="0" smtClean="0"/>
              <a:t>Division of Work</a:t>
            </a:r>
          </a:p>
          <a:p>
            <a:pPr marL="457200" lvl="2" indent="-457200" algn="just" defTabSz="450850" eaLnBrk="1" hangingPunct="1"/>
            <a:r>
              <a:rPr lang="en-US" sz="2250" dirty="0" smtClean="0"/>
              <a:t>To take the advantage of specialization</a:t>
            </a:r>
          </a:p>
          <a:p>
            <a:pPr marL="457200" lvl="2" indent="-457200" algn="just" defTabSz="450850" eaLnBrk="1" hangingPunct="1"/>
            <a:r>
              <a:rPr lang="en-US" sz="2250" dirty="0" smtClean="0"/>
              <a:t>Work on the same part</a:t>
            </a:r>
          </a:p>
          <a:p>
            <a:pPr marL="846138" lvl="3" indent="-457200" algn="just" defTabSz="450850" eaLnBrk="1" hangingPunct="1"/>
            <a:r>
              <a:rPr lang="en-US" sz="1950" dirty="0" smtClean="0"/>
              <a:t>i.e. manager concerned with same matters (Demand forecasting)</a:t>
            </a:r>
          </a:p>
          <a:p>
            <a:pPr marL="457200" lvl="2" indent="-457200" algn="just" defTabSz="450850" eaLnBrk="1" hangingPunct="1"/>
            <a:r>
              <a:rPr lang="en-US" sz="2250" dirty="0" smtClean="0"/>
              <a:t>Acquire an ability, sureness, accuracy which increases their output.</a:t>
            </a:r>
          </a:p>
          <a:p>
            <a:pPr marL="457200" lvl="2" indent="-457200" algn="just" defTabSz="450850" eaLnBrk="1" hangingPunct="1"/>
            <a:r>
              <a:rPr lang="en-US" sz="2250" dirty="0" smtClean="0"/>
              <a:t>Each change of work bring training &amp; adoption which reduces output.</a:t>
            </a:r>
          </a:p>
          <a:p>
            <a:pPr marL="457200" lvl="2" indent="-457200" algn="just" defTabSz="450850" eaLnBrk="1" hangingPunct="1"/>
            <a:r>
              <a:rPr lang="en-US" sz="2250" dirty="0" smtClean="0"/>
              <a:t>At all level of organization</a:t>
            </a:r>
          </a:p>
          <a:p>
            <a:pPr marL="457200" lvl="2" indent="-457200" algn="just" defTabSz="450850" eaLnBrk="1" hangingPunct="1">
              <a:buFont typeface="+mj-lt"/>
              <a:buAutoNum type="arabicPeriod"/>
            </a:pPr>
            <a:endParaRPr lang="en-US" sz="2250" b="1"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488"/>
            <a:ext cx="9144000" cy="5072074"/>
          </a:xfrm>
        </p:spPr>
        <p:txBody>
          <a:bodyPr/>
          <a:lstStyle/>
          <a:p>
            <a:pPr marL="457200" lvl="2" indent="-457200" algn="just" defTabSz="450850" eaLnBrk="1" hangingPunct="1">
              <a:buFont typeface="+mj-lt"/>
              <a:buAutoNum type="arabicPeriod" startAt="2"/>
            </a:pPr>
            <a:r>
              <a:rPr lang="en-US" sz="2250" b="1" dirty="0" smtClean="0"/>
              <a:t>Authority and Responsibility</a:t>
            </a:r>
          </a:p>
          <a:p>
            <a:pPr marL="457200" lvl="2" indent="-457200" algn="just" defTabSz="450850" eaLnBrk="1" hangingPunct="1"/>
            <a:endParaRPr lang="en-US" sz="2250" dirty="0" smtClean="0"/>
          </a:p>
          <a:p>
            <a:pPr marL="457200" lvl="2" indent="-457200" algn="just" defTabSz="450850" eaLnBrk="1" hangingPunct="1"/>
            <a:r>
              <a:rPr lang="en-US" sz="2250" dirty="0" smtClean="0"/>
              <a:t>Official authority derives from the manager position</a:t>
            </a:r>
          </a:p>
          <a:p>
            <a:pPr marL="457200" lvl="2" indent="-457200" algn="just" defTabSz="450850" eaLnBrk="1" hangingPunct="1"/>
            <a:endParaRPr lang="en-US" sz="2250" dirty="0" smtClean="0"/>
          </a:p>
          <a:p>
            <a:pPr marL="457200" lvl="2" indent="-457200" algn="just" defTabSz="450850" eaLnBrk="1" hangingPunct="1"/>
            <a:r>
              <a:rPr lang="en-US" sz="2250" dirty="0" smtClean="0"/>
              <a:t>Personal authority is derived from personal qualities such as intelligence, experience, morality, etc…</a:t>
            </a:r>
          </a:p>
          <a:p>
            <a:pPr marL="457200" lvl="2" indent="-457200" algn="just" defTabSz="450850" eaLnBrk="1" hangingPunct="1"/>
            <a:endParaRPr lang="en-US" sz="2250" dirty="0" smtClean="0"/>
          </a:p>
          <a:p>
            <a:pPr marL="457200" lvl="2" indent="-457200" algn="just" defTabSz="450850" eaLnBrk="1" hangingPunct="1"/>
            <a:r>
              <a:rPr lang="en-US" sz="2250" dirty="0" smtClean="0"/>
              <a:t>Responsibility arrives out of assignment of activity</a:t>
            </a:r>
          </a:p>
          <a:p>
            <a:pPr marL="457200" lvl="2" indent="-457200" algn="just" defTabSz="450850" eaLnBrk="1" hangingPunct="1"/>
            <a:endParaRPr lang="en-US" sz="2250" dirty="0" smtClean="0"/>
          </a:p>
          <a:p>
            <a:pPr marL="457200" lvl="2" indent="-457200" algn="just" defTabSz="450850" eaLnBrk="1" hangingPunct="1"/>
            <a:r>
              <a:rPr lang="en-US" sz="2250" dirty="0" smtClean="0"/>
              <a:t>There should be parity of authority &amp; responsibility</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3"/>
            </a:pPr>
            <a:r>
              <a:rPr lang="en-US" sz="2250" b="1" dirty="0" smtClean="0"/>
              <a:t>Discipline</a:t>
            </a:r>
          </a:p>
          <a:p>
            <a:pPr marL="457200" lvl="2" indent="-457200" algn="just" defTabSz="450850" eaLnBrk="1" hangingPunct="1"/>
            <a:r>
              <a:rPr lang="en-US" sz="2250" dirty="0" smtClean="0"/>
              <a:t>Discipline is obedience behaviors and outward mark of respect shown by employees.</a:t>
            </a:r>
          </a:p>
          <a:p>
            <a:pPr marL="457200" lvl="2" indent="-457200" algn="just" defTabSz="450850" eaLnBrk="1" hangingPunct="1"/>
            <a:endParaRPr lang="en-US" sz="1100" dirty="0" smtClean="0"/>
          </a:p>
          <a:p>
            <a:pPr marL="457200" lvl="2" indent="-457200" algn="just" defTabSz="450850" eaLnBrk="1" hangingPunct="1"/>
            <a:r>
              <a:rPr lang="en-US" sz="2250" dirty="0" smtClean="0"/>
              <a:t>Self imposed discipline springs from the within the individual.</a:t>
            </a:r>
          </a:p>
          <a:p>
            <a:pPr marL="457200" lvl="2" indent="-457200" algn="just" defTabSz="450850" eaLnBrk="1" hangingPunct="1"/>
            <a:endParaRPr lang="en-US" sz="1100" dirty="0" smtClean="0"/>
          </a:p>
          <a:p>
            <a:pPr marL="457200" lvl="2" indent="-457200" algn="just" defTabSz="450850" eaLnBrk="1" hangingPunct="1"/>
            <a:r>
              <a:rPr lang="en-US" sz="2250" dirty="0" smtClean="0"/>
              <a:t>Command discipline stems from a recognized authority to secure compliance with desired action, which is expressed by established customs, rules, and regulations.</a:t>
            </a:r>
          </a:p>
          <a:p>
            <a:pPr marL="457200" lvl="2" indent="-457200" algn="just" defTabSz="450850" eaLnBrk="1" hangingPunct="1"/>
            <a:endParaRPr lang="en-US" sz="1050" dirty="0" smtClean="0"/>
          </a:p>
          <a:p>
            <a:pPr marL="457200" lvl="2" indent="-457200" algn="just" defTabSz="450850" eaLnBrk="1" hangingPunct="1"/>
            <a:r>
              <a:rPr lang="en-US" sz="2250" dirty="0" smtClean="0"/>
              <a:t>Command discipline is in form of remunerations, warnings, suspensions, and dismissals, etc…</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4"/>
            </a:pPr>
            <a:r>
              <a:rPr lang="en-US" sz="2250" b="1" dirty="0" smtClean="0"/>
              <a:t>Unity of Command</a:t>
            </a:r>
          </a:p>
          <a:p>
            <a:pPr marL="457200" lvl="2" indent="-457200" algn="just" defTabSz="450850" eaLnBrk="1" hangingPunct="1"/>
            <a:endParaRPr lang="en-US" sz="2250" dirty="0" smtClean="0"/>
          </a:p>
          <a:p>
            <a:pPr marL="457200" lvl="2" indent="-457200" algn="just" defTabSz="450850" eaLnBrk="1" hangingPunct="1"/>
            <a:r>
              <a:rPr lang="en-US" sz="2250" dirty="0" smtClean="0"/>
              <a:t>A person should get order and instructions from only one supervisor.</a:t>
            </a:r>
          </a:p>
          <a:p>
            <a:pPr marL="457200" lvl="2" indent="-457200" algn="just" defTabSz="450850" eaLnBrk="1" hangingPunct="1"/>
            <a:endParaRPr lang="en-US" sz="2250" dirty="0" smtClean="0"/>
          </a:p>
          <a:p>
            <a:pPr marL="457200" lvl="2" indent="-457200" algn="just" defTabSz="450850" eaLnBrk="1" hangingPunct="1"/>
            <a:r>
              <a:rPr lang="en-US" sz="2250" dirty="0" smtClean="0"/>
              <a:t>Less number of problem in conflicts in instructions and greater is the feeling of personal responsibilities for results.</a:t>
            </a:r>
          </a:p>
          <a:p>
            <a:pPr marL="457200" lvl="2" indent="-457200" algn="just" defTabSz="450850" eaLnBrk="1" hangingPunct="1"/>
            <a:endParaRPr lang="en-US" sz="2250" dirty="0" smtClean="0"/>
          </a:p>
          <a:p>
            <a:pPr marL="457200" lvl="2" indent="-457200" algn="just" defTabSz="450850" eaLnBrk="1" hangingPunct="1"/>
            <a:r>
              <a:rPr lang="en-US" sz="2250" dirty="0" smtClean="0"/>
              <a:t>Contrary to Taylor’s Functional Foremanship</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5"/>
            </a:pPr>
            <a:r>
              <a:rPr lang="en-US" sz="2250" b="1" dirty="0" smtClean="0"/>
              <a:t>Unity of Direction</a:t>
            </a:r>
          </a:p>
          <a:p>
            <a:pPr marL="457200" lvl="2" indent="-457200" algn="just" defTabSz="450850" eaLnBrk="1" hangingPunct="1"/>
            <a:endParaRPr lang="en-US" sz="2250" dirty="0" smtClean="0"/>
          </a:p>
          <a:p>
            <a:pPr marL="457200" lvl="2" indent="-457200" algn="just" defTabSz="450850" eaLnBrk="1" hangingPunct="1"/>
            <a:r>
              <a:rPr lang="en-US" sz="2250" dirty="0" smtClean="0"/>
              <a:t>Each group of activities with the same objectives must have one head and one plan.</a:t>
            </a:r>
          </a:p>
          <a:p>
            <a:pPr marL="457200" lvl="2" indent="-457200" algn="just" defTabSz="450850" eaLnBrk="1" hangingPunct="1"/>
            <a:endParaRPr lang="en-US" sz="2250" dirty="0" smtClean="0"/>
          </a:p>
          <a:p>
            <a:pPr marL="457200" lvl="2" indent="-457200" algn="just" defTabSz="450850" eaLnBrk="1" hangingPunct="1"/>
            <a:r>
              <a:rPr lang="en-US" sz="2250" dirty="0" smtClean="0"/>
              <a:t>Unity of direction concerned with functioning of organization</a:t>
            </a:r>
          </a:p>
          <a:p>
            <a:pPr marL="457200" lvl="2" indent="-457200" algn="just" defTabSz="450850" eaLnBrk="1" hangingPunct="1">
              <a:buNone/>
            </a:pPr>
            <a:endParaRPr lang="en-US" sz="2250"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6"/>
            </a:pPr>
            <a:r>
              <a:rPr lang="en-US" sz="2250" b="1" dirty="0" smtClean="0"/>
              <a:t>Subordination of Individual interest to General Interest</a:t>
            </a:r>
          </a:p>
          <a:p>
            <a:pPr marL="457200" lvl="2" indent="-457200" algn="just" defTabSz="450850" eaLnBrk="1" hangingPunct="1"/>
            <a:endParaRPr lang="en-US" sz="900" dirty="0" smtClean="0"/>
          </a:p>
          <a:p>
            <a:pPr marL="457200" lvl="2" indent="-457200" algn="just" defTabSz="450850" eaLnBrk="1" hangingPunct="1"/>
            <a:r>
              <a:rPr lang="en-US" sz="2250" dirty="0" smtClean="0"/>
              <a:t>Common Interest is above individual interest</a:t>
            </a:r>
          </a:p>
          <a:p>
            <a:pPr marL="457200" lvl="2" indent="-457200" algn="just" defTabSz="450850" eaLnBrk="1" hangingPunct="1"/>
            <a:endParaRPr lang="en-US" sz="1100" dirty="0" smtClean="0"/>
          </a:p>
          <a:p>
            <a:pPr marL="457200" lvl="2" indent="-457200" algn="just" defTabSz="450850" eaLnBrk="1" hangingPunct="1"/>
            <a:r>
              <a:rPr lang="en-US" sz="2250" dirty="0" smtClean="0"/>
              <a:t>Individual interest must be subordinate to general interest when there is conflict between two.</a:t>
            </a:r>
          </a:p>
          <a:p>
            <a:pPr marL="457200" lvl="2" indent="-457200" algn="just" defTabSz="450850" eaLnBrk="1" hangingPunct="1"/>
            <a:endParaRPr lang="en-US" sz="1200" dirty="0" smtClean="0"/>
          </a:p>
          <a:p>
            <a:pPr marL="457200" lvl="2" indent="-457200" algn="just" defTabSz="450850" eaLnBrk="1" hangingPunct="1"/>
            <a:r>
              <a:rPr lang="en-US" sz="2250" dirty="0" smtClean="0"/>
              <a:t>Ambition, laziness, weakness, etc... tend to reduce the importance of general interest.</a:t>
            </a:r>
          </a:p>
          <a:p>
            <a:pPr marL="457200" lvl="2" indent="-457200" algn="just" defTabSz="450850" eaLnBrk="1" hangingPunct="1"/>
            <a:endParaRPr lang="en-US" sz="1200" dirty="0" smtClean="0"/>
          </a:p>
          <a:p>
            <a:pPr marL="457200" lvl="2" indent="-457200" algn="just" defTabSz="450850" eaLnBrk="1" hangingPunct="1"/>
            <a:r>
              <a:rPr lang="en-US" sz="2250" dirty="0" smtClean="0"/>
              <a:t>Continuous vigilance (watchfulness for danger) and supervision is desired.</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7"/>
            </a:pPr>
            <a:r>
              <a:rPr lang="en-US" sz="2250" b="1" dirty="0" smtClean="0"/>
              <a:t>Remuneration of Personnel</a:t>
            </a:r>
          </a:p>
          <a:p>
            <a:pPr marL="457200" lvl="2" indent="-457200" algn="just" defTabSz="450850" eaLnBrk="1" hangingPunct="1"/>
            <a:endParaRPr lang="en-US" sz="900" dirty="0" smtClean="0"/>
          </a:p>
          <a:p>
            <a:pPr marL="457200" lvl="2" indent="-457200" algn="just" defTabSz="450850" eaLnBrk="1" hangingPunct="1"/>
            <a:endParaRPr lang="en-US" sz="2250" dirty="0" smtClean="0"/>
          </a:p>
          <a:p>
            <a:pPr marL="457200" lvl="2" indent="-457200" algn="just" defTabSz="450850" eaLnBrk="1" hangingPunct="1"/>
            <a:r>
              <a:rPr lang="en-US" sz="2250" dirty="0" smtClean="0"/>
              <a:t>It must be fair &amp; Provide maximum satisfaction to employee &amp; Employers</a:t>
            </a:r>
          </a:p>
          <a:p>
            <a:pPr marL="457200" lvl="2" indent="-457200" algn="just" defTabSz="450850" eaLnBrk="1" hangingPunct="1"/>
            <a:endParaRPr lang="en-US" sz="2250" dirty="0" smtClean="0"/>
          </a:p>
          <a:p>
            <a:pPr marL="457200" lvl="2" indent="-457200" algn="just" defTabSz="450850" eaLnBrk="1" hangingPunct="1"/>
            <a:r>
              <a:rPr lang="en-US" sz="2250" dirty="0" smtClean="0"/>
              <a:t>He did not favor profit-sharing plan for worker but advocated it for managers</a:t>
            </a:r>
          </a:p>
          <a:p>
            <a:pPr marL="457200" lvl="2" indent="-457200" algn="just" defTabSz="450850" eaLnBrk="1" hangingPunct="1"/>
            <a:endParaRPr lang="en-US" sz="2250" dirty="0" smtClean="0"/>
          </a:p>
          <a:p>
            <a:pPr marL="457200" lvl="2" indent="-457200" algn="just" defTabSz="450850" eaLnBrk="1" hangingPunct="1"/>
            <a:r>
              <a:rPr lang="en-US" sz="2250" dirty="0" smtClean="0"/>
              <a:t>Non-financial benefits must be given.</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8"/>
            </a:pPr>
            <a:r>
              <a:rPr lang="en-US" sz="2250" b="1" dirty="0" smtClean="0"/>
              <a:t>Centralisation</a:t>
            </a:r>
          </a:p>
          <a:p>
            <a:pPr marL="457200" lvl="2" indent="-457200" algn="just" defTabSz="450850" eaLnBrk="1" hangingPunct="1"/>
            <a:endParaRPr lang="en-US" sz="900" dirty="0" smtClean="0"/>
          </a:p>
          <a:p>
            <a:pPr marL="457200" lvl="2" indent="-457200" algn="just" defTabSz="450850" eaLnBrk="1" hangingPunct="1"/>
            <a:r>
              <a:rPr lang="en-US" sz="2250" dirty="0" smtClean="0"/>
              <a:t>Subordinates role increases in decentralisation and vice versa</a:t>
            </a:r>
          </a:p>
          <a:p>
            <a:pPr marL="457200" lvl="2" indent="-457200" algn="just" defTabSz="450850" eaLnBrk="1" hangingPunct="1"/>
            <a:endParaRPr lang="en-US" sz="1050" dirty="0" smtClean="0"/>
          </a:p>
          <a:p>
            <a:pPr marL="457200" lvl="2" indent="-457200" algn="just" defTabSz="450850" eaLnBrk="1" hangingPunct="1"/>
            <a:r>
              <a:rPr lang="en-US" sz="2250" dirty="0" smtClean="0"/>
              <a:t>In small firm, centralisation is the natural, but in large scale firm, series of intermediaries require</a:t>
            </a:r>
          </a:p>
          <a:p>
            <a:pPr marL="457200" lvl="2" indent="-457200" algn="just" defTabSz="450850" eaLnBrk="1" hangingPunct="1"/>
            <a:endParaRPr lang="en-US" sz="1000" dirty="0" smtClean="0"/>
          </a:p>
          <a:p>
            <a:pPr marL="457200" lvl="2" indent="-457200" algn="just" defTabSz="450850" eaLnBrk="1" hangingPunct="1"/>
            <a:r>
              <a:rPr lang="en-US" sz="2250" dirty="0" smtClean="0"/>
              <a:t>Share of authority &amp; Initiative left to intermediaries depend on the personal character of manager, his moral, the reliability of subordinate, and also conditions of the business.</a:t>
            </a:r>
          </a:p>
          <a:p>
            <a:pPr marL="457200" lvl="2" indent="-457200" algn="just" defTabSz="450850" eaLnBrk="1" hangingPunct="1"/>
            <a:endParaRPr lang="en-US" sz="1000" dirty="0" smtClean="0"/>
          </a:p>
          <a:p>
            <a:pPr marL="457200" lvl="2" indent="-457200" algn="just" defTabSz="450850" eaLnBrk="1" hangingPunct="1"/>
            <a:r>
              <a:rPr lang="en-US" sz="2250" dirty="0" smtClean="0"/>
              <a:t>Degree of centralisation and decentralisation is desirable, it may very constantly.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4857760"/>
          </a:xfrm>
        </p:spPr>
        <p:txBody>
          <a:bodyPr/>
          <a:lstStyle/>
          <a:p>
            <a:pPr marL="457200" lvl="2" indent="-457200" algn="just" defTabSz="450850" eaLnBrk="1" hangingPunct="1"/>
            <a:r>
              <a:rPr lang="en-US" sz="2500" dirty="0" smtClean="0"/>
              <a:t>In studying management as a process, various managerial activities can be taken as basis for defining management.</a:t>
            </a:r>
          </a:p>
          <a:p>
            <a:pPr marL="457200" lvl="2" indent="-457200" algn="just" defTabSz="450850" eaLnBrk="1" hangingPunct="1"/>
            <a:r>
              <a:rPr lang="en-US" sz="2500" dirty="0" smtClean="0"/>
              <a:t> Thus, management is what a manager does. However, this definition, though simple, suffers from two serious limitations.</a:t>
            </a:r>
          </a:p>
          <a:p>
            <a:pPr marL="457200" lvl="2" indent="-457200" algn="just" defTabSz="450850" eaLnBrk="1" hangingPunct="1"/>
            <a:r>
              <a:rPr lang="en-US" sz="2500" b="1" dirty="0" smtClean="0"/>
              <a:t>First, </a:t>
            </a:r>
            <a:r>
              <a:rPr lang="en-US" sz="2500" dirty="0" smtClean="0"/>
              <a:t>there is a problem in identifying the people in the organization who can be called as managers because there is no uniformity in the titles given to the people.</a:t>
            </a:r>
          </a:p>
          <a:p>
            <a:pPr marL="457200" lvl="2" indent="-457200" algn="just" defTabSz="450850" eaLnBrk="1" hangingPunct="1"/>
            <a:r>
              <a:rPr lang="en-US" sz="2500" dirty="0" smtClean="0"/>
              <a:t>Ex: People at top level may be called as president, chief executive officer,  managing director, 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2214554"/>
          </a:xfrm>
        </p:spPr>
        <p:txBody>
          <a:bodyPr/>
          <a:lstStyle/>
          <a:p>
            <a:pPr marL="457200" lvl="2" indent="-457200" algn="just" defTabSz="450850" eaLnBrk="1" hangingPunct="1">
              <a:buFont typeface="+mj-lt"/>
              <a:buAutoNum type="arabicPeriod" startAt="9"/>
            </a:pPr>
            <a:r>
              <a:rPr lang="en-US" sz="2250" b="1" dirty="0" smtClean="0"/>
              <a:t>Scalar Chain</a:t>
            </a:r>
          </a:p>
          <a:p>
            <a:pPr marL="457200" lvl="2" indent="-457200" algn="just" defTabSz="450850" eaLnBrk="1" hangingPunct="1"/>
            <a:r>
              <a:rPr lang="en-US" sz="2250" dirty="0" smtClean="0"/>
              <a:t>Communication going up or down, must flow through each position, in the line of authority.</a:t>
            </a:r>
          </a:p>
          <a:p>
            <a:pPr marL="457200" lvl="2" indent="-457200" algn="just" defTabSz="450850" eaLnBrk="1" hangingPunct="1"/>
            <a:r>
              <a:rPr lang="en-US" sz="2250" dirty="0" smtClean="0"/>
              <a:t>Short circuited only in special circumstances.</a:t>
            </a:r>
          </a:p>
          <a:p>
            <a:pPr marL="457200" lvl="2" indent="-457200" algn="just" defTabSz="450850" eaLnBrk="1" hangingPunct="1"/>
            <a:r>
              <a:rPr lang="en-US" sz="2250" dirty="0" smtClean="0"/>
              <a:t>For that </a:t>
            </a:r>
            <a:r>
              <a:rPr lang="en-US" sz="2250" dirty="0" err="1" smtClean="0"/>
              <a:t>Fayol</a:t>
            </a:r>
            <a:r>
              <a:rPr lang="en-US" sz="2250" dirty="0" smtClean="0"/>
              <a:t>, suggested </a:t>
            </a:r>
            <a:r>
              <a:rPr lang="en-US" sz="2250" b="1" dirty="0" smtClean="0"/>
              <a:t>“Gang Plank”</a:t>
            </a:r>
          </a:p>
        </p:txBody>
      </p:sp>
      <p:pic>
        <p:nvPicPr>
          <p:cNvPr id="4" name="Picture 3" descr="11.jpg"/>
          <p:cNvPicPr>
            <a:picLocks noChangeAspect="1"/>
          </p:cNvPicPr>
          <p:nvPr/>
        </p:nvPicPr>
        <p:blipFill>
          <a:blip r:embed="rId2"/>
          <a:stretch>
            <a:fillRect/>
          </a:stretch>
        </p:blipFill>
        <p:spPr>
          <a:xfrm>
            <a:off x="2428860" y="3714776"/>
            <a:ext cx="3786214" cy="3143248"/>
          </a:xfrm>
          <a:prstGeom prst="rect">
            <a:avLst/>
          </a:prstGeom>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10"/>
            </a:pPr>
            <a:r>
              <a:rPr lang="en-US" sz="2250" b="1" dirty="0" smtClean="0"/>
              <a:t> Order</a:t>
            </a:r>
          </a:p>
          <a:p>
            <a:pPr marL="457200" lvl="2" indent="-457200" algn="just" defTabSz="450850" eaLnBrk="1" hangingPunct="1"/>
            <a:endParaRPr lang="en-US" sz="900" dirty="0" smtClean="0"/>
          </a:p>
          <a:p>
            <a:pPr marL="457200" lvl="2" indent="-457200" algn="just" defTabSz="450850" eaLnBrk="1" hangingPunct="1"/>
            <a:r>
              <a:rPr lang="en-US" sz="2250" dirty="0" smtClean="0"/>
              <a:t>Arrangements of things and people</a:t>
            </a:r>
          </a:p>
          <a:p>
            <a:pPr marL="457200" lvl="2" indent="-457200" algn="just" defTabSz="450850" eaLnBrk="1" hangingPunct="1"/>
            <a:endParaRPr lang="en-US" sz="2250" dirty="0" smtClean="0"/>
          </a:p>
          <a:p>
            <a:pPr marL="457200" lvl="2" indent="-457200" algn="just" defTabSz="450850" eaLnBrk="1" hangingPunct="1"/>
            <a:r>
              <a:rPr lang="en-US" sz="2250" dirty="0" smtClean="0"/>
              <a:t>Material Order</a:t>
            </a:r>
          </a:p>
          <a:p>
            <a:pPr marL="457200" lvl="2" indent="-457200" algn="just" defTabSz="450850" eaLnBrk="1" hangingPunct="1"/>
            <a:endParaRPr lang="en-US" sz="2250" dirty="0" smtClean="0"/>
          </a:p>
          <a:p>
            <a:pPr marL="457200" lvl="2" indent="-457200" algn="just" defTabSz="450850" eaLnBrk="1" hangingPunct="1"/>
            <a:r>
              <a:rPr lang="en-US" sz="2250" dirty="0" smtClean="0"/>
              <a:t>Social order (Right man at Right Place)</a:t>
            </a:r>
          </a:p>
          <a:p>
            <a:pPr marL="457200" lvl="2" indent="-457200" algn="just" defTabSz="450850" eaLnBrk="1" hangingPunct="1"/>
            <a:endParaRPr lang="en-US" sz="2250" dirty="0" smtClean="0"/>
          </a:p>
          <a:p>
            <a:pPr marL="457200" lvl="2" indent="-457200" algn="just" defTabSz="450850" eaLnBrk="1" hangingPunct="1"/>
            <a:r>
              <a:rPr lang="en-US" sz="2250" dirty="0" smtClean="0"/>
              <a:t>Balance between requirements and resources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11"/>
            </a:pPr>
            <a:r>
              <a:rPr lang="en-US" sz="2250" b="1" dirty="0" smtClean="0"/>
              <a:t> Equity</a:t>
            </a:r>
          </a:p>
          <a:p>
            <a:pPr marL="457200" lvl="2" indent="-457200" algn="just" defTabSz="450850" eaLnBrk="1" hangingPunct="1"/>
            <a:endParaRPr lang="en-US" sz="900" dirty="0" smtClean="0"/>
          </a:p>
          <a:p>
            <a:pPr marL="457200" lvl="2" indent="-457200" algn="just" defTabSz="450850" eaLnBrk="1" hangingPunct="1"/>
            <a:r>
              <a:rPr lang="en-US" sz="2250" dirty="0" smtClean="0"/>
              <a:t>Combination of justice and kindness.</a:t>
            </a:r>
          </a:p>
          <a:p>
            <a:pPr marL="457200" lvl="2" indent="-457200" algn="just" defTabSz="450850" eaLnBrk="1" hangingPunct="1"/>
            <a:endParaRPr lang="en-US" sz="2250" dirty="0" smtClean="0"/>
          </a:p>
          <a:p>
            <a:pPr marL="457200" lvl="2" indent="-457200" algn="just" defTabSz="450850" eaLnBrk="1" hangingPunct="1"/>
            <a:r>
              <a:rPr lang="en-US" sz="2250" dirty="0" smtClean="0"/>
              <a:t>Equity in treatment &amp; behaviour is liked by everyone and it brings loyalty .</a:t>
            </a:r>
          </a:p>
          <a:p>
            <a:pPr marL="457200" lvl="2" indent="-457200" algn="just" defTabSz="450850" eaLnBrk="1" hangingPunct="1"/>
            <a:endParaRPr lang="en-US" sz="2250" dirty="0" smtClean="0"/>
          </a:p>
          <a:p>
            <a:pPr marL="457200" lvl="2" indent="-457200" algn="just" defTabSz="450850" eaLnBrk="1" hangingPunct="1"/>
            <a:r>
              <a:rPr lang="en-US" sz="2250" dirty="0" smtClean="0"/>
              <a:t> Good sense, knowledge, and experience</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12"/>
            </a:pPr>
            <a:r>
              <a:rPr lang="en-US" sz="2250" b="1" dirty="0" smtClean="0"/>
              <a:t> Stability of Tenure</a:t>
            </a:r>
          </a:p>
          <a:p>
            <a:pPr marL="457200" lvl="2" indent="-457200" algn="just" defTabSz="450850" eaLnBrk="1" hangingPunct="1"/>
            <a:endParaRPr lang="en-US" sz="900" dirty="0" smtClean="0"/>
          </a:p>
          <a:p>
            <a:pPr marL="457200" lvl="2" indent="-457200" algn="just" defTabSz="450850" eaLnBrk="1" hangingPunct="1"/>
            <a:r>
              <a:rPr lang="en-US" sz="2250" dirty="0" smtClean="0"/>
              <a:t>No employee should remove in short time</a:t>
            </a:r>
          </a:p>
          <a:p>
            <a:pPr marL="457200" lvl="2" indent="-457200" algn="just" defTabSz="450850" eaLnBrk="1" hangingPunct="1"/>
            <a:endParaRPr lang="en-US" sz="2250" dirty="0" smtClean="0"/>
          </a:p>
          <a:p>
            <a:pPr marL="457200" lvl="2" indent="-457200" algn="just" defTabSz="450850" eaLnBrk="1" hangingPunct="1"/>
            <a:r>
              <a:rPr lang="en-US" sz="2250" dirty="0" smtClean="0"/>
              <a:t>Reasonable security of job </a:t>
            </a:r>
          </a:p>
          <a:p>
            <a:pPr marL="457200" lvl="2" indent="-457200" algn="just" defTabSz="450850" eaLnBrk="1" hangingPunct="1"/>
            <a:endParaRPr lang="en-US" sz="2250" dirty="0" smtClean="0"/>
          </a:p>
          <a:p>
            <a:pPr marL="457200" lvl="2" indent="-457200" algn="just" defTabSz="450850" eaLnBrk="1" hangingPunct="1"/>
            <a:r>
              <a:rPr lang="en-US" sz="2250" dirty="0" smtClean="0"/>
              <a:t>Avoid unnecessary tenure</a:t>
            </a:r>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13"/>
            </a:pPr>
            <a:r>
              <a:rPr lang="en-US" sz="2250" b="1" dirty="0" smtClean="0"/>
              <a:t> Initiative</a:t>
            </a:r>
          </a:p>
          <a:p>
            <a:pPr marL="457200" lvl="2" indent="-457200" algn="just" defTabSz="450850" eaLnBrk="1" hangingPunct="1"/>
            <a:endParaRPr lang="en-US" sz="900" dirty="0" smtClean="0"/>
          </a:p>
          <a:p>
            <a:pPr marL="457200" lvl="2" indent="-457200" algn="just" defTabSz="450850" eaLnBrk="1" hangingPunct="1"/>
            <a:r>
              <a:rPr lang="en-US" sz="2250" dirty="0" smtClean="0"/>
              <a:t>Within the limits of authority &amp; responsibility, manager should encourage their employee for taking initiative.</a:t>
            </a:r>
          </a:p>
          <a:p>
            <a:pPr marL="457200" lvl="2" indent="-457200" algn="just" defTabSz="450850" eaLnBrk="1" hangingPunct="1"/>
            <a:endParaRPr lang="en-US" sz="2250" dirty="0" smtClean="0"/>
          </a:p>
          <a:p>
            <a:pPr marL="457200" lvl="2" indent="-457200" algn="just" defTabSz="450850" eaLnBrk="1" hangingPunct="1"/>
            <a:r>
              <a:rPr lang="en-US" sz="2250" dirty="0" smtClean="0"/>
              <a:t>Thinking out &amp; Execution of plan</a:t>
            </a:r>
          </a:p>
          <a:p>
            <a:pPr marL="457200" lvl="2" indent="-457200" algn="just" defTabSz="450850" eaLnBrk="1" hangingPunct="1"/>
            <a:endParaRPr lang="en-US" sz="2250" dirty="0" smtClean="0"/>
          </a:p>
          <a:p>
            <a:pPr marL="457200" lvl="2" indent="-457200" algn="just" defTabSz="450850" eaLnBrk="1" hangingPunct="1"/>
            <a:r>
              <a:rPr lang="en-US" sz="2250" dirty="0" smtClean="0"/>
              <a:t>It increases Zeal and Energy</a:t>
            </a:r>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14"/>
            </a:pPr>
            <a:r>
              <a:rPr lang="en-US" sz="2250" b="1" dirty="0" smtClean="0"/>
              <a:t> Esprit de Corps</a:t>
            </a:r>
          </a:p>
          <a:p>
            <a:pPr marL="457200" lvl="2" indent="-457200" algn="just" defTabSz="450850" eaLnBrk="1" hangingPunct="1"/>
            <a:endParaRPr lang="en-US" sz="900" dirty="0" smtClean="0"/>
          </a:p>
          <a:p>
            <a:pPr marL="457200" lvl="2" indent="-457200" algn="just" defTabSz="450850" eaLnBrk="1" hangingPunct="1"/>
            <a:r>
              <a:rPr lang="en-US" sz="2250" dirty="0" smtClean="0"/>
              <a:t>Union is the real strength</a:t>
            </a:r>
          </a:p>
          <a:p>
            <a:pPr marL="457200" lvl="2" indent="-457200" algn="just" defTabSz="450850" eaLnBrk="1" hangingPunct="1"/>
            <a:endParaRPr lang="en-US" sz="2250" dirty="0" smtClean="0"/>
          </a:p>
          <a:p>
            <a:pPr marL="457200" lvl="2" indent="-457200" algn="just" defTabSz="450850" eaLnBrk="1" hangingPunct="1"/>
            <a:r>
              <a:rPr lang="en-US" sz="2250" dirty="0" smtClean="0"/>
              <a:t>Establishing the </a:t>
            </a:r>
            <a:r>
              <a:rPr lang="en-US" sz="2250" smtClean="0"/>
              <a:t>team work</a:t>
            </a:r>
          </a:p>
          <a:p>
            <a:pPr marL="457200" lvl="2" indent="-457200" algn="just" defTabSz="450850" eaLnBrk="1" hangingPunct="1"/>
            <a:endParaRPr lang="en-US" sz="2250" dirty="0" smtClean="0"/>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Contribution of Henry </a:t>
            </a:r>
            <a:r>
              <a:rPr lang="en-US" sz="3400" b="1" dirty="0" err="1" smtClean="0"/>
              <a:t>Fayol</a:t>
            </a:r>
            <a:endParaRPr lang="en-IN" sz="3400" b="1" dirty="0" smtClean="0"/>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buFont typeface="+mj-lt"/>
              <a:buAutoNum type="arabicPeriod" startAt="3"/>
            </a:pPr>
            <a:r>
              <a:rPr lang="en-US" sz="2250" b="1" dirty="0" smtClean="0"/>
              <a:t>Elements of Management Training</a:t>
            </a:r>
          </a:p>
          <a:p>
            <a:pPr marL="457200" lvl="2" indent="-457200" algn="just" defTabSz="450850" eaLnBrk="1" hangingPunct="1"/>
            <a:r>
              <a:rPr lang="en-US" sz="2250" dirty="0" smtClean="0"/>
              <a:t>He enlisted certain elements of management as follows:</a:t>
            </a:r>
          </a:p>
          <a:p>
            <a:pPr marL="457200" lvl="2" indent="-457200" algn="just" defTabSz="450850" eaLnBrk="1" hangingPunct="1"/>
            <a:endParaRPr lang="en-US" sz="2250" dirty="0" smtClean="0"/>
          </a:p>
          <a:p>
            <a:pPr marL="457200" lvl="2" indent="-457200" algn="just" defTabSz="450850" eaLnBrk="1" hangingPunct="1"/>
            <a:r>
              <a:rPr lang="en-US" sz="2250" dirty="0" smtClean="0"/>
              <a:t>Planning</a:t>
            </a:r>
          </a:p>
          <a:p>
            <a:pPr marL="457200" lvl="2" indent="-457200" algn="just" defTabSz="450850" eaLnBrk="1" hangingPunct="1"/>
            <a:r>
              <a:rPr lang="en-US" sz="2250" dirty="0" smtClean="0"/>
              <a:t>Organizing</a:t>
            </a:r>
          </a:p>
          <a:p>
            <a:pPr marL="457200" lvl="2" indent="-457200" algn="just" defTabSz="450850" eaLnBrk="1" hangingPunct="1"/>
            <a:r>
              <a:rPr lang="en-US" sz="2250" dirty="0" smtClean="0"/>
              <a:t>Commanding</a:t>
            </a:r>
          </a:p>
          <a:p>
            <a:pPr marL="457200" lvl="2" indent="-457200" algn="just" defTabSz="450850" eaLnBrk="1" hangingPunct="1"/>
            <a:r>
              <a:rPr lang="en-US" sz="2250" dirty="0" smtClean="0"/>
              <a:t>Coordinating</a:t>
            </a:r>
          </a:p>
          <a:p>
            <a:pPr marL="457200" lvl="2" indent="-457200" algn="just" defTabSz="450850" eaLnBrk="1" hangingPunct="1"/>
            <a:r>
              <a:rPr lang="en-US" sz="2250" dirty="0" smtClean="0"/>
              <a:t>Controlling</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 y="3641735"/>
            <a:ext cx="9143999" cy="1216025"/>
          </a:xfrm>
        </p:spPr>
        <p:txBody>
          <a:bodyPr/>
          <a:lstStyle/>
          <a:p>
            <a:pPr algn="ctr" rtl="1" eaLnBrk="1" hangingPunct="1"/>
            <a:r>
              <a:rPr lang="en-US" sz="5400" b="1" dirty="0" smtClean="0"/>
              <a:t>Management </a:t>
            </a:r>
            <a:br>
              <a:rPr lang="en-US" sz="5400" b="1" dirty="0" smtClean="0"/>
            </a:br>
            <a:r>
              <a:rPr lang="en-US" sz="5400" b="1" dirty="0" smtClean="0"/>
              <a:t>and </a:t>
            </a:r>
            <a:br>
              <a:rPr lang="en-US" sz="5400" b="1" dirty="0" smtClean="0"/>
            </a:br>
            <a:r>
              <a:rPr lang="en-US" sz="5400" b="1" dirty="0" smtClean="0"/>
              <a:t>Administration</a:t>
            </a:r>
            <a:endParaRPr lang="en-IN" sz="5400" b="1"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IN" sz="4000" b="1" dirty="0" smtClean="0"/>
              <a:t>Introduction</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There is often a terminological conflict between management and administration.</a:t>
            </a:r>
          </a:p>
          <a:p>
            <a:pPr marL="457200" lvl="2" indent="-457200" algn="just" defTabSz="450850" eaLnBrk="1" hangingPunct="1"/>
            <a:endParaRPr lang="en-US" sz="1400" dirty="0" smtClean="0"/>
          </a:p>
          <a:p>
            <a:pPr marL="457200" lvl="2" indent="-457200" algn="just" defTabSz="450850" eaLnBrk="1" hangingPunct="1"/>
            <a:r>
              <a:rPr lang="en-US" sz="2250" dirty="0" smtClean="0"/>
              <a:t>Some authors suggest that there is no fundamental difference between the two exists; it exists only in terms of usage in different walks of life.</a:t>
            </a:r>
          </a:p>
          <a:p>
            <a:pPr marL="457200" lvl="2" indent="-457200" algn="just" defTabSz="450850" eaLnBrk="1" hangingPunct="1"/>
            <a:endParaRPr lang="en-US" sz="1400" dirty="0" smtClean="0"/>
          </a:p>
          <a:p>
            <a:pPr marL="457200" lvl="2" indent="-457200" algn="just" defTabSz="450850" eaLnBrk="1" hangingPunct="1"/>
            <a:r>
              <a:rPr lang="en-US" sz="2250" dirty="0" smtClean="0"/>
              <a:t>Other author suggests that there is difference between these two term because both of them represent different activities.</a:t>
            </a:r>
          </a:p>
          <a:p>
            <a:pPr marL="457200" lvl="2" indent="-457200" algn="just" defTabSz="450850" eaLnBrk="1" hangingPunct="1"/>
            <a:endParaRPr lang="en-US" sz="2000" dirty="0" smtClean="0"/>
          </a:p>
          <a:p>
            <a:pPr marL="457200" lvl="2" indent="-457200" algn="just" defTabSz="450850" eaLnBrk="1" hangingPunct="1"/>
            <a:r>
              <a:rPr lang="en-US" sz="2250" dirty="0" smtClean="0"/>
              <a:t>Therefore, it is desirable to resolve terminological conflict between management and administration.</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IN" sz="4000" b="1" dirty="0" smtClean="0"/>
              <a:t>Introduction</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At the initial level of development of management thought, no distinction between these two was made and both terms were used interchangeably.</a:t>
            </a:r>
          </a:p>
          <a:p>
            <a:pPr marL="457200" lvl="2" indent="-457200" algn="just" defTabSz="450850" eaLnBrk="1" hangingPunct="1"/>
            <a:endParaRPr lang="en-US" sz="1050" dirty="0" smtClean="0"/>
          </a:p>
          <a:p>
            <a:pPr marL="457200" lvl="2" indent="-457200" algn="just" defTabSz="450850" eaLnBrk="1" hangingPunct="1"/>
            <a:r>
              <a:rPr lang="en-US" sz="2250" dirty="0" smtClean="0"/>
              <a:t>In 1923, the terminological conflict between the two was raised by </a:t>
            </a:r>
            <a:r>
              <a:rPr lang="en-US" sz="2250" b="1" dirty="0" smtClean="0"/>
              <a:t>Oliver Sheldon </a:t>
            </a:r>
            <a:r>
              <a:rPr lang="en-US" sz="2250" dirty="0" smtClean="0"/>
              <a:t>when he emphasized administration as decision making function and management as execution function. After that a lot of controversies arises between these two. It covers broadly as follows:</a:t>
            </a:r>
          </a:p>
          <a:p>
            <a:pPr marL="457200" lvl="2" indent="-457200" algn="just" defTabSz="450850" eaLnBrk="1" hangingPunct="1">
              <a:buFont typeface="+mj-lt"/>
              <a:buAutoNum type="arabicPeriod"/>
            </a:pPr>
            <a:r>
              <a:rPr lang="en-US" sz="2250" dirty="0" smtClean="0"/>
              <a:t>Administration is above management</a:t>
            </a:r>
          </a:p>
          <a:p>
            <a:pPr marL="457200" lvl="2" indent="-457200" algn="just" defTabSz="450850" eaLnBrk="1" hangingPunct="1">
              <a:buFont typeface="+mj-lt"/>
              <a:buAutoNum type="arabicPeriod"/>
            </a:pPr>
            <a:r>
              <a:rPr lang="en-US" sz="2250" dirty="0" smtClean="0"/>
              <a:t>Administration is a part of management</a:t>
            </a:r>
          </a:p>
          <a:p>
            <a:pPr marL="457200" lvl="2" indent="-457200" algn="just" defTabSz="450850" eaLnBrk="1" hangingPunct="1">
              <a:buFont typeface="+mj-lt"/>
              <a:buAutoNum type="arabicPeriod"/>
            </a:pPr>
            <a:r>
              <a:rPr lang="en-US" sz="2250" dirty="0" smtClean="0"/>
              <a:t>Administration and management are the same</a:t>
            </a:r>
          </a:p>
          <a:p>
            <a:pPr marL="457200" lvl="2" indent="-457200" algn="just" defTabSz="450850" eaLnBrk="1" hangingPunct="1"/>
            <a:endParaRPr lang="en-US" sz="2250" b="1" dirty="0" smtClean="0"/>
          </a:p>
          <a:p>
            <a:pPr marL="457200" lvl="2" indent="-457200" algn="just" defTabSz="450850" eaLnBrk="1" hangingPunct="1"/>
            <a:endParaRPr lang="en-US" sz="2250" b="1"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4857760"/>
          </a:xfrm>
        </p:spPr>
        <p:txBody>
          <a:bodyPr/>
          <a:lstStyle/>
          <a:p>
            <a:pPr marL="457200" lvl="2" indent="-457200" algn="just" defTabSz="450850" eaLnBrk="1" hangingPunct="1"/>
            <a:r>
              <a:rPr lang="en-US" dirty="0" smtClean="0"/>
              <a:t>People at middle level may be called as executives or accountants.</a:t>
            </a:r>
          </a:p>
          <a:p>
            <a:pPr marL="457200" lvl="2" indent="-457200" algn="just" defTabSz="450850" eaLnBrk="1" hangingPunct="1"/>
            <a:r>
              <a:rPr lang="en-US" dirty="0" smtClean="0"/>
              <a:t>People at lower level termed as supervisors.</a:t>
            </a:r>
          </a:p>
          <a:p>
            <a:pPr marL="457200" lvl="2" indent="-457200" algn="just" defTabSz="450850" eaLnBrk="1" hangingPunct="1"/>
            <a:r>
              <a:rPr lang="en-US" dirty="0" smtClean="0"/>
              <a:t>Therefore, it becomes difficult to identify who is a manager and who is not; whose activities should be treated as managerial and whose activities as non-managerial.</a:t>
            </a:r>
          </a:p>
          <a:p>
            <a:pPr marL="457200" lvl="2" indent="-457200" algn="just" defTabSz="450850" eaLnBrk="1" hangingPunct="1"/>
            <a:r>
              <a:rPr lang="en-US" dirty="0" smtClean="0"/>
              <a:t>Thus, what should be studied is not clear.</a:t>
            </a:r>
          </a:p>
          <a:p>
            <a:pPr marL="457200" lvl="2" indent="-457200" algn="just" defTabSz="450850" eaLnBrk="1" hangingPunct="1"/>
            <a:r>
              <a:rPr lang="en-US" b="1" dirty="0" smtClean="0"/>
              <a:t>Second, </a:t>
            </a:r>
            <a:r>
              <a:rPr lang="en-US" dirty="0" smtClean="0"/>
              <a:t>even if the problem of identifying people as manager is resolved, the problem of identifying managerial activities remains because people known as managers may perform different kinds of activities some of which may not really be managerial.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fade">
                                      <p:cBhvr>
                                        <p:cTn id="27" dur="20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1. Administration is above management</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The general view is that Administration relates to policy formulation and management relates to policy execution and these two activities are not same.</a:t>
            </a:r>
          </a:p>
          <a:p>
            <a:pPr marL="457200" lvl="2" indent="-457200" algn="just" defTabSz="450850" eaLnBrk="1" hangingPunct="1"/>
            <a:endParaRPr lang="en-US" sz="2250" dirty="0" smtClean="0"/>
          </a:p>
          <a:p>
            <a:pPr marL="457200" lvl="2" indent="-457200" algn="just" defTabSz="450850" eaLnBrk="1" hangingPunct="1"/>
            <a:r>
              <a:rPr lang="en-US" sz="2250" dirty="0" smtClean="0"/>
              <a:t>According to </a:t>
            </a:r>
            <a:r>
              <a:rPr lang="en-US" sz="2250" dirty="0" err="1" smtClean="0"/>
              <a:t>Wiiliam</a:t>
            </a:r>
            <a:r>
              <a:rPr lang="en-US" sz="2250" dirty="0" smtClean="0"/>
              <a:t> </a:t>
            </a:r>
            <a:r>
              <a:rPr lang="en-US" sz="2250" dirty="0" err="1" smtClean="0"/>
              <a:t>Spriegel</a:t>
            </a:r>
            <a:r>
              <a:rPr lang="en-US" sz="2250" dirty="0" smtClean="0"/>
              <a:t> “</a:t>
            </a:r>
            <a:r>
              <a:rPr lang="en-US" sz="2250" b="1" dirty="0" smtClean="0"/>
              <a:t>Administration</a:t>
            </a:r>
            <a:r>
              <a:rPr lang="en-US" sz="2250" dirty="0" smtClean="0"/>
              <a:t> is that phase of a business enterprise that concerns itself with the policies necessary to be followed in achieving those objectives. </a:t>
            </a:r>
            <a:r>
              <a:rPr lang="en-US" sz="2250" b="1" dirty="0" smtClean="0"/>
              <a:t>Management,</a:t>
            </a:r>
            <a:r>
              <a:rPr lang="en-US" sz="2250" dirty="0" smtClean="0"/>
              <a:t> on the other hand, is an executive function which is primarily concerned with carrying out broad policies laid down by the administration”. </a:t>
            </a:r>
          </a:p>
          <a:p>
            <a:pPr marL="457200" lvl="2" indent="-457200" algn="just" defTabSz="450850" eaLnBrk="1" hangingPunct="1"/>
            <a:endParaRPr lang="en-US" sz="2250" dirty="0" smtClean="0"/>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1. Administration is above management</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The basic approach of these authors is that administration determines the basic framework of the organization within which managerial functions are taken. </a:t>
            </a:r>
          </a:p>
          <a:p>
            <a:pPr marL="457200" lvl="2" indent="-457200" algn="just" defTabSz="450850" eaLnBrk="1" hangingPunct="1"/>
            <a:endParaRPr lang="en-US" sz="2250" dirty="0" smtClean="0"/>
          </a:p>
          <a:p>
            <a:pPr marL="457200" lvl="2" indent="-457200" algn="just" defTabSz="450850" eaLnBrk="1" hangingPunct="1"/>
            <a:r>
              <a:rPr lang="en-US" sz="2250" dirty="0" smtClean="0"/>
              <a:t>However, such early authors on management appear to be influenced by the fact that administrative process in non business activity was well developed as compared to management.</a:t>
            </a:r>
          </a:p>
          <a:p>
            <a:pPr marL="457200" lvl="2" indent="-457200" algn="just" defTabSz="450850" eaLnBrk="1" hangingPunct="1"/>
            <a:endParaRPr lang="en-US" sz="2250" dirty="0" smtClean="0"/>
          </a:p>
          <a:p>
            <a:pPr marL="457200" lvl="2" indent="-457200" algn="just" defTabSz="450850" eaLnBrk="1" hangingPunct="1"/>
            <a:r>
              <a:rPr lang="en-US" sz="2250" dirty="0" smtClean="0"/>
              <a:t>Therefore, they could perceive the functions of management as studies to lower levels only.</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2. Administration is a part of management</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This approach holds view that management is a comprehensive term and administration is its part.</a:t>
            </a:r>
          </a:p>
          <a:p>
            <a:pPr marL="457200" lvl="2" indent="-457200" algn="just" defTabSz="450850" eaLnBrk="1" hangingPunct="1"/>
            <a:endParaRPr lang="en-US" sz="2250" dirty="0" smtClean="0"/>
          </a:p>
          <a:p>
            <a:pPr marL="457200" lvl="2" indent="-457200" algn="just" defTabSz="450850" eaLnBrk="1" hangingPunct="1"/>
            <a:r>
              <a:rPr lang="en-US" sz="2250" dirty="0" smtClean="0"/>
              <a:t>According to </a:t>
            </a:r>
            <a:r>
              <a:rPr lang="en-US" sz="2250" dirty="0" err="1" smtClean="0"/>
              <a:t>Brech</a:t>
            </a:r>
            <a:r>
              <a:rPr lang="en-US" sz="2250" dirty="0" smtClean="0"/>
              <a:t>, Management as “a social process entailing responsibility for the effective and economical planning and the regulation of the operation of an enterprise, in the fulfillment of given purpose or task”.  </a:t>
            </a:r>
          </a:p>
          <a:p>
            <a:pPr marL="457200" lvl="2" indent="-457200" algn="just" defTabSz="450850" eaLnBrk="1" hangingPunct="1"/>
            <a:endParaRPr lang="en-US" sz="2250" dirty="0" smtClean="0"/>
          </a:p>
          <a:p>
            <a:pPr marL="457200" lvl="2" indent="-457200" algn="just" defTabSz="450850" eaLnBrk="1" hangingPunct="1"/>
            <a:r>
              <a:rPr lang="en-US" sz="2250" dirty="0" smtClean="0"/>
              <a:t>Administration as “that part of management by which it is laid down and communicated and the process of activities regulated and checked against plan”.</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2. Administration is a part of management</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endParaRPr lang="en-US" sz="2250" dirty="0" smtClean="0"/>
          </a:p>
          <a:p>
            <a:pPr marL="457200" lvl="2" indent="-457200" algn="just" defTabSz="450850" eaLnBrk="1" hangingPunct="1"/>
            <a:r>
              <a:rPr lang="en-US" sz="2250" dirty="0" smtClean="0"/>
              <a:t>If this view is accepted, administration becomes a subordinate function of to overall management function.</a:t>
            </a:r>
          </a:p>
          <a:p>
            <a:pPr marL="457200" lvl="2" indent="-457200" algn="just" defTabSz="450850" eaLnBrk="1" hangingPunct="1"/>
            <a:endParaRPr lang="en-US" sz="2250" dirty="0" smtClean="0"/>
          </a:p>
          <a:p>
            <a:pPr marL="457200" lvl="2" indent="-457200" algn="just" defTabSz="450850" eaLnBrk="1" hangingPunct="1"/>
            <a:r>
              <a:rPr lang="en-US" sz="2250" dirty="0" smtClean="0"/>
              <a:t>It deals with day-to-day executive routine work is a part of management.</a:t>
            </a:r>
          </a:p>
          <a:p>
            <a:pPr marL="457200" lvl="2" indent="-457200" algn="just" defTabSz="450850" eaLnBrk="1" hangingPunct="1"/>
            <a:endParaRPr lang="en-US" sz="2250" dirty="0" smtClean="0"/>
          </a:p>
          <a:p>
            <a:pPr marL="457200" lvl="2" indent="-457200" algn="just" defTabSz="450850" eaLnBrk="1" hangingPunct="1"/>
            <a:r>
              <a:rPr lang="en-US" sz="2250" dirty="0" smtClean="0"/>
              <a:t>Hence, </a:t>
            </a:r>
            <a:r>
              <a:rPr lang="en-US" sz="2400" b="1" dirty="0" smtClean="0"/>
              <a:t>Administration is a part of management.</a:t>
            </a:r>
            <a:endParaRPr lang="en-US" sz="2250" dirty="0" smtClean="0"/>
          </a:p>
          <a:p>
            <a:pPr marL="457200" lvl="2" indent="-457200" algn="just" defTabSz="450850" eaLnBrk="1" hangingPunct="1"/>
            <a:endParaRPr lang="en-US" sz="2250" dirty="0" smtClean="0"/>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3. Management and Administration are same</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dirty="0" smtClean="0"/>
              <a:t>The most practical approach</a:t>
            </a:r>
          </a:p>
          <a:p>
            <a:pPr marL="457200" lvl="2" indent="-457200" algn="just" defTabSz="450850" eaLnBrk="1" hangingPunct="1"/>
            <a:endParaRPr lang="en-US" sz="2250" dirty="0" smtClean="0"/>
          </a:p>
          <a:p>
            <a:pPr marL="457200" lvl="2" indent="-457200" algn="just" defTabSz="450850" eaLnBrk="1" hangingPunct="1"/>
            <a:r>
              <a:rPr lang="en-US" sz="2250" dirty="0" smtClean="0"/>
              <a:t>Both follows the P, O, S, D, C, Co, and general principles for completing tasks.</a:t>
            </a:r>
          </a:p>
          <a:p>
            <a:pPr marL="457200" lvl="2" indent="-457200" algn="just" defTabSz="450850" eaLnBrk="1" hangingPunct="1"/>
            <a:endParaRPr lang="en-US" sz="2250" dirty="0" smtClean="0"/>
          </a:p>
          <a:p>
            <a:pPr marL="457200" lvl="2" indent="-457200" algn="just" defTabSz="450850" eaLnBrk="1" hangingPunct="1"/>
            <a:r>
              <a:rPr lang="en-US" sz="2250" dirty="0" smtClean="0"/>
              <a:t>The distinction exists between both is in only origin of the terms.</a:t>
            </a:r>
          </a:p>
          <a:p>
            <a:pPr marL="457200" lvl="2" indent="-457200" algn="just" defTabSz="450850" eaLnBrk="1" hangingPunct="1"/>
            <a:endParaRPr lang="en-US" sz="2250" dirty="0" smtClean="0"/>
          </a:p>
          <a:p>
            <a:pPr marL="457200" lvl="2" indent="-457200" algn="just" defTabSz="450850" eaLnBrk="1" hangingPunct="1"/>
            <a:r>
              <a:rPr lang="en-US" sz="2250" dirty="0" smtClean="0"/>
              <a:t>Administration: Government Structure (Non Business)</a:t>
            </a:r>
          </a:p>
          <a:p>
            <a:pPr marL="457200" lvl="2" indent="-457200" algn="just" defTabSz="450850" eaLnBrk="1" hangingPunct="1"/>
            <a:r>
              <a:rPr lang="en-US" sz="2250" dirty="0" smtClean="0"/>
              <a:t>Management: Business Structure (Business)</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marL="457200" lvl="2" indent="-457200" defTabSz="450850" eaLnBrk="1" hangingPunct="1"/>
            <a:r>
              <a:rPr lang="en-US" sz="2800" b="1" dirty="0" smtClean="0"/>
              <a:t>3. Management and Administration are same</a:t>
            </a:r>
          </a:p>
        </p:txBody>
      </p:sp>
      <p:sp>
        <p:nvSpPr>
          <p:cNvPr id="45059" name="Rectangle 3"/>
          <p:cNvSpPr>
            <a:spLocks noGrp="1" noChangeArrowheads="1"/>
          </p:cNvSpPr>
          <p:nvPr>
            <p:ph type="body" idx="1"/>
          </p:nvPr>
        </p:nvSpPr>
        <p:spPr>
          <a:xfrm>
            <a:off x="32" y="1714512"/>
            <a:ext cx="9144000" cy="5072074"/>
          </a:xfrm>
        </p:spPr>
        <p:txBody>
          <a:bodyPr/>
          <a:lstStyle/>
          <a:p>
            <a:pPr marL="457200" lvl="2" indent="-457200" algn="just" defTabSz="450850" eaLnBrk="1" hangingPunct="1"/>
            <a:r>
              <a:rPr lang="en-US" sz="2250" b="1" dirty="0" smtClean="0"/>
              <a:t>Business Administration  - books</a:t>
            </a:r>
          </a:p>
          <a:p>
            <a:pPr marL="457200" lvl="2" indent="-457200" algn="just" defTabSz="450850" eaLnBrk="1" hangingPunct="1"/>
            <a:endParaRPr lang="en-US" sz="2250" b="1" dirty="0" smtClean="0"/>
          </a:p>
          <a:p>
            <a:pPr marL="457200" lvl="2" indent="-457200" algn="just" defTabSz="450850" eaLnBrk="1" hangingPunct="1"/>
            <a:r>
              <a:rPr lang="en-US" sz="2250" b="1" dirty="0" smtClean="0"/>
              <a:t>MBA Vs. MBM</a:t>
            </a:r>
          </a:p>
          <a:p>
            <a:pPr marL="457200" lvl="2" indent="-457200" algn="just" defTabSz="450850" eaLnBrk="1" hangingPunct="1"/>
            <a:endParaRPr lang="en-US" sz="2250" b="1" dirty="0" smtClean="0"/>
          </a:p>
          <a:p>
            <a:pPr marL="457200" lvl="2" indent="-457200" algn="just" defTabSz="450850" eaLnBrk="1" hangingPunct="1"/>
            <a:endParaRPr lang="en-US" sz="2250" b="1" dirty="0" smtClean="0"/>
          </a:p>
        </p:txBody>
      </p:sp>
      <p:graphicFrame>
        <p:nvGraphicFramePr>
          <p:cNvPr id="4" name="Table 3"/>
          <p:cNvGraphicFramePr>
            <a:graphicFrameLocks noGrp="1"/>
          </p:cNvGraphicFramePr>
          <p:nvPr/>
        </p:nvGraphicFramePr>
        <p:xfrm>
          <a:off x="1500166" y="3500438"/>
          <a:ext cx="6096000" cy="1854200"/>
        </p:xfrm>
        <a:graphic>
          <a:graphicData uri="http://schemas.openxmlformats.org/drawingml/2006/table">
            <a:tbl>
              <a:tblPr firstRow="1" bandRow="1">
                <a:tableStyleId>{5C22544A-7EE6-4342-B048-85BDC9FD1C3A}</a:tableStyleId>
              </a:tblPr>
              <a:tblGrid>
                <a:gridCol w="3048000"/>
                <a:gridCol w="3048000"/>
              </a:tblGrid>
              <a:tr h="370840">
                <a:tc rowSpan="5">
                  <a:txBody>
                    <a:bodyPr/>
                    <a:lstStyle/>
                    <a:p>
                      <a:endParaRPr lang="en-SG" dirty="0"/>
                    </a:p>
                  </a:txBody>
                  <a:tcPr/>
                </a:tc>
                <a:tc>
                  <a:txBody>
                    <a:bodyPr/>
                    <a:lstStyle/>
                    <a:p>
                      <a:r>
                        <a:rPr lang="en-US" smtClean="0"/>
                        <a:t>Board</a:t>
                      </a:r>
                      <a:r>
                        <a:rPr lang="en-US" baseline="0" smtClean="0"/>
                        <a:t> of Directors</a:t>
                      </a:r>
                      <a:endParaRPr lang="en-SG" dirty="0"/>
                    </a:p>
                  </a:txBody>
                  <a:tcPr/>
                </a:tc>
              </a:tr>
              <a:tr h="370840">
                <a:tc vMerge="1">
                  <a:txBody>
                    <a:bodyPr/>
                    <a:lstStyle/>
                    <a:p>
                      <a:endParaRPr lang="en-SG" dirty="0"/>
                    </a:p>
                  </a:txBody>
                  <a:tcPr/>
                </a:tc>
                <a:tc>
                  <a:txBody>
                    <a:bodyPr/>
                    <a:lstStyle/>
                    <a:p>
                      <a:r>
                        <a:rPr lang="en-US" smtClean="0"/>
                        <a:t>Chief Executive</a:t>
                      </a:r>
                      <a:endParaRPr lang="en-SG" dirty="0"/>
                    </a:p>
                  </a:txBody>
                  <a:tcPr/>
                </a:tc>
              </a:tr>
              <a:tr h="370840">
                <a:tc vMerge="1">
                  <a:txBody>
                    <a:bodyPr/>
                    <a:lstStyle/>
                    <a:p>
                      <a:endParaRPr lang="en-SG" dirty="0"/>
                    </a:p>
                  </a:txBody>
                  <a:tcPr/>
                </a:tc>
                <a:tc>
                  <a:txBody>
                    <a:bodyPr/>
                    <a:lstStyle/>
                    <a:p>
                      <a:r>
                        <a:rPr lang="en-US" smtClean="0"/>
                        <a:t>General Manager</a:t>
                      </a:r>
                      <a:endParaRPr lang="en-SG" dirty="0"/>
                    </a:p>
                  </a:txBody>
                  <a:tcPr/>
                </a:tc>
              </a:tr>
              <a:tr h="370840">
                <a:tc vMerge="1">
                  <a:txBody>
                    <a:bodyPr/>
                    <a:lstStyle/>
                    <a:p>
                      <a:endParaRPr lang="en-SG" dirty="0"/>
                    </a:p>
                  </a:txBody>
                  <a:tcPr/>
                </a:tc>
                <a:tc>
                  <a:txBody>
                    <a:bodyPr/>
                    <a:lstStyle/>
                    <a:p>
                      <a:r>
                        <a:rPr lang="en-US" smtClean="0"/>
                        <a:t>Superintendent</a:t>
                      </a:r>
                      <a:endParaRPr lang="en-SG" dirty="0"/>
                    </a:p>
                  </a:txBody>
                  <a:tcPr/>
                </a:tc>
              </a:tr>
              <a:tr h="370840">
                <a:tc vMerge="1">
                  <a:txBody>
                    <a:bodyPr/>
                    <a:lstStyle/>
                    <a:p>
                      <a:endParaRPr lang="en-SG" dirty="0"/>
                    </a:p>
                  </a:txBody>
                  <a:tcPr/>
                </a:tc>
                <a:tc>
                  <a:txBody>
                    <a:bodyPr/>
                    <a:lstStyle/>
                    <a:p>
                      <a:r>
                        <a:rPr lang="en-US" dirty="0" smtClean="0"/>
                        <a:t>Supervisor</a:t>
                      </a:r>
                      <a:endParaRPr lang="en-SG" dirty="0"/>
                    </a:p>
                  </a:txBody>
                  <a:tcPr/>
                </a:tc>
              </a:tr>
            </a:tbl>
          </a:graphicData>
        </a:graphic>
      </p:graphicFrame>
      <p:sp>
        <p:nvSpPr>
          <p:cNvPr id="5" name="TextBox 4"/>
          <p:cNvSpPr txBox="1"/>
          <p:nvPr/>
        </p:nvSpPr>
        <p:spPr>
          <a:xfrm rot="19526457">
            <a:off x="1455756" y="4105577"/>
            <a:ext cx="2500330" cy="369332"/>
          </a:xfrm>
          <a:prstGeom prst="rect">
            <a:avLst/>
          </a:prstGeom>
          <a:noFill/>
        </p:spPr>
        <p:txBody>
          <a:bodyPr wrap="square" rtlCol="0">
            <a:spAutoFit/>
          </a:bodyPr>
          <a:lstStyle/>
          <a:p>
            <a:r>
              <a:rPr lang="en-US" dirty="0" smtClean="0"/>
              <a:t>Administration</a:t>
            </a:r>
            <a:endParaRPr lang="en-SG" dirty="0"/>
          </a:p>
        </p:txBody>
      </p:sp>
      <p:sp>
        <p:nvSpPr>
          <p:cNvPr id="6" name="TextBox 5"/>
          <p:cNvSpPr txBox="1"/>
          <p:nvPr/>
        </p:nvSpPr>
        <p:spPr>
          <a:xfrm rot="19526457">
            <a:off x="2116080" y="4319891"/>
            <a:ext cx="2500330" cy="369332"/>
          </a:xfrm>
          <a:prstGeom prst="rect">
            <a:avLst/>
          </a:prstGeom>
          <a:noFill/>
        </p:spPr>
        <p:txBody>
          <a:bodyPr wrap="square" rtlCol="0">
            <a:spAutoFit/>
          </a:bodyPr>
          <a:lstStyle/>
          <a:p>
            <a:r>
              <a:rPr lang="en-US" dirty="0" smtClean="0"/>
              <a:t>Management</a:t>
            </a:r>
            <a:endParaRPr lang="en-SG" dirty="0"/>
          </a:p>
        </p:txBody>
      </p:sp>
      <p:cxnSp>
        <p:nvCxnSpPr>
          <p:cNvPr id="8" name="Straight Connector 7"/>
          <p:cNvCxnSpPr/>
          <p:nvPr/>
        </p:nvCxnSpPr>
        <p:spPr>
          <a:xfrm flipV="1">
            <a:off x="1785918" y="3500438"/>
            <a:ext cx="2357454" cy="1857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4375" y="3143265"/>
            <a:ext cx="7772400" cy="2428875"/>
          </a:xfrm>
        </p:spPr>
        <p:txBody>
          <a:bodyPr/>
          <a:lstStyle/>
          <a:p>
            <a:pPr algn="ctr" eaLnBrk="1" hangingPunct="1"/>
            <a:r>
              <a:rPr lang="en-US" b="1" dirty="0" smtClean="0"/>
              <a:t>CENTRALIZATION </a:t>
            </a:r>
            <a:br>
              <a:rPr lang="en-US" b="1" dirty="0" smtClean="0"/>
            </a:br>
            <a:r>
              <a:rPr lang="en-US" b="1" dirty="0" smtClean="0"/>
              <a:t>AND </a:t>
            </a:r>
            <a:br>
              <a:rPr lang="en-US" b="1" dirty="0" smtClean="0"/>
            </a:br>
            <a:r>
              <a:rPr lang="en-US" b="1" dirty="0" smtClean="0"/>
              <a:t>DECENTRALIZATION </a:t>
            </a:r>
            <a:br>
              <a:rPr lang="en-US" b="1" dirty="0" smtClean="0"/>
            </a:br>
            <a:r>
              <a:rPr lang="en-US" b="1" dirty="0" smtClean="0"/>
              <a:t>OF </a:t>
            </a:r>
            <a:br>
              <a:rPr lang="en-US" b="1" dirty="0" smtClean="0"/>
            </a:br>
            <a:r>
              <a:rPr lang="en-US" b="1" dirty="0" smtClean="0"/>
              <a:t>AUTHORITY</a:t>
            </a:r>
            <a:endParaRPr lang="en-IN" b="1"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rtl="1" eaLnBrk="1" hangingPunct="1"/>
            <a:r>
              <a:rPr lang="en-US" sz="3400" b="1" smtClean="0"/>
              <a:t>Introduction</a:t>
            </a:r>
            <a:endParaRPr lang="en-IN" sz="3400" b="1" smtClean="0"/>
          </a:p>
        </p:txBody>
      </p:sp>
      <p:sp>
        <p:nvSpPr>
          <p:cNvPr id="5123" name="Rectangle 3"/>
          <p:cNvSpPr>
            <a:spLocks noGrp="1" noChangeArrowheads="1"/>
          </p:cNvSpPr>
          <p:nvPr>
            <p:ph type="body" idx="1"/>
          </p:nvPr>
        </p:nvSpPr>
        <p:spPr>
          <a:xfrm>
            <a:off x="0" y="1643063"/>
            <a:ext cx="9144000" cy="4286250"/>
          </a:xfrm>
        </p:spPr>
        <p:txBody>
          <a:bodyPr/>
          <a:lstStyle/>
          <a:p>
            <a:pPr algn="just" eaLnBrk="1" hangingPunct="1"/>
            <a:r>
              <a:rPr lang="en-US" sz="2800" b="1" smtClean="0"/>
              <a:t>Centralization: </a:t>
            </a:r>
            <a:r>
              <a:rPr lang="en-US" sz="2800" smtClean="0"/>
              <a:t>Concentration of Authority</a:t>
            </a:r>
          </a:p>
          <a:p>
            <a:pPr algn="just" eaLnBrk="1" hangingPunct="1"/>
            <a:r>
              <a:rPr lang="en-US" sz="2800" b="1" smtClean="0"/>
              <a:t>Decentralization: </a:t>
            </a:r>
            <a:r>
              <a:rPr lang="en-US" sz="2800" smtClean="0"/>
              <a:t>Dispersion of Authority</a:t>
            </a:r>
          </a:p>
          <a:p>
            <a:pPr algn="just" eaLnBrk="1" hangingPunct="1"/>
            <a:endParaRPr lang="en-US" sz="2800" smtClean="0"/>
          </a:p>
          <a:p>
            <a:pPr algn="just" eaLnBrk="1" hangingPunct="1"/>
            <a:r>
              <a:rPr lang="en-US" sz="2800" smtClean="0"/>
              <a:t>“Centralization is the systematic and consistent reservation of authority at central point within an organization.”</a:t>
            </a:r>
          </a:p>
          <a:p>
            <a:pPr algn="just" eaLnBrk="1" hangingPunct="1"/>
            <a:r>
              <a:rPr lang="en-US" sz="2800" smtClean="0"/>
              <a:t>“Decentralization applies to the systematic delegation of authority in an organization”</a:t>
            </a:r>
            <a:endParaRPr lang="en-US" sz="24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rtl="1" eaLnBrk="1" hangingPunct="1"/>
            <a:r>
              <a:rPr lang="en-US" sz="3400" b="1" smtClean="0"/>
              <a:t>Introduction</a:t>
            </a:r>
            <a:endParaRPr lang="en-IN" sz="3400" b="1" smtClean="0"/>
          </a:p>
        </p:txBody>
      </p:sp>
      <p:sp>
        <p:nvSpPr>
          <p:cNvPr id="6147" name="Rectangle 3"/>
          <p:cNvSpPr>
            <a:spLocks noGrp="1" noChangeArrowheads="1"/>
          </p:cNvSpPr>
          <p:nvPr>
            <p:ph type="body" idx="1"/>
          </p:nvPr>
        </p:nvSpPr>
        <p:spPr>
          <a:xfrm>
            <a:off x="0" y="1643063"/>
            <a:ext cx="9144000" cy="4286250"/>
          </a:xfrm>
        </p:spPr>
        <p:txBody>
          <a:bodyPr/>
          <a:lstStyle/>
          <a:p>
            <a:pPr algn="just" eaLnBrk="1" hangingPunct="1"/>
            <a:r>
              <a:rPr lang="en-US" sz="2800" b="1" dirty="0" smtClean="0"/>
              <a:t>Factors determining Degree of Decentralization:</a:t>
            </a:r>
          </a:p>
          <a:p>
            <a:pPr marL="928687" lvl="1" indent="-457200" algn="just" eaLnBrk="1" hangingPunct="1">
              <a:buFont typeface="+mj-lt"/>
              <a:buAutoNum type="arabicPeriod"/>
            </a:pPr>
            <a:r>
              <a:rPr lang="en-US" sz="2000" dirty="0" smtClean="0"/>
              <a:t>Size of the organization</a:t>
            </a:r>
          </a:p>
          <a:p>
            <a:pPr marL="928687" lvl="1" indent="-457200" algn="just" eaLnBrk="1" hangingPunct="1">
              <a:buFont typeface="+mj-lt"/>
              <a:buAutoNum type="arabicPeriod"/>
            </a:pPr>
            <a:r>
              <a:rPr lang="en-US" sz="2000" dirty="0" smtClean="0"/>
              <a:t>History of the organization</a:t>
            </a:r>
          </a:p>
          <a:p>
            <a:pPr marL="928687" lvl="1" indent="-457200" algn="just" eaLnBrk="1" hangingPunct="1">
              <a:buFont typeface="+mj-lt"/>
              <a:buAutoNum type="arabicPeriod"/>
            </a:pPr>
            <a:r>
              <a:rPr lang="en-US" sz="2000" dirty="0" smtClean="0"/>
              <a:t>Management Philosophy</a:t>
            </a:r>
          </a:p>
          <a:p>
            <a:pPr marL="928687" lvl="1" indent="-457200" algn="just" eaLnBrk="1" hangingPunct="1">
              <a:buFont typeface="+mj-lt"/>
              <a:buAutoNum type="arabicPeriod"/>
            </a:pPr>
            <a:r>
              <a:rPr lang="en-US" sz="2000" dirty="0" smtClean="0"/>
              <a:t>Availability of Managers</a:t>
            </a:r>
          </a:p>
          <a:p>
            <a:pPr marL="928687" lvl="1" indent="-457200" algn="just" eaLnBrk="1" hangingPunct="1">
              <a:buFont typeface="+mj-lt"/>
              <a:buAutoNum type="arabicPeriod"/>
            </a:pPr>
            <a:r>
              <a:rPr lang="en-US" sz="2000" dirty="0" smtClean="0"/>
              <a:t>Patterns of Planning</a:t>
            </a:r>
          </a:p>
          <a:p>
            <a:pPr marL="928687" lvl="1" indent="-457200" algn="just" eaLnBrk="1" hangingPunct="1">
              <a:buFont typeface="+mj-lt"/>
              <a:buAutoNum type="arabicPeriod"/>
            </a:pPr>
            <a:r>
              <a:rPr lang="en-US" sz="2000" dirty="0" smtClean="0"/>
              <a:t>Control Techniques</a:t>
            </a:r>
          </a:p>
          <a:p>
            <a:pPr marL="928687" lvl="1" indent="-457200" algn="just" eaLnBrk="1" hangingPunct="1">
              <a:buFont typeface="+mj-lt"/>
              <a:buAutoNum type="arabicPeriod"/>
            </a:pPr>
            <a:r>
              <a:rPr lang="en-US" sz="2000" dirty="0" smtClean="0"/>
              <a:t>Decentralized activities</a:t>
            </a:r>
          </a:p>
          <a:p>
            <a:pPr marL="928687" lvl="1" indent="-457200" algn="just" eaLnBrk="1" hangingPunct="1">
              <a:buFont typeface="+mj-lt"/>
              <a:buAutoNum type="arabicPeriod"/>
            </a:pPr>
            <a:r>
              <a:rPr lang="en-US" sz="2000" dirty="0" smtClean="0"/>
              <a:t>Rate of change in the organization</a:t>
            </a:r>
          </a:p>
          <a:p>
            <a:pPr marL="928687" lvl="1" indent="-457200" algn="just" eaLnBrk="1" hangingPunct="1">
              <a:buFont typeface="+mj-lt"/>
              <a:buAutoNum type="arabicPeriod"/>
            </a:pPr>
            <a:r>
              <a:rPr lang="en-US" sz="2000" dirty="0" smtClean="0"/>
              <a:t>Environment Influences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rtl="1" eaLnBrk="1" hangingPunct="1"/>
            <a:r>
              <a:rPr lang="en-US" sz="3400" b="1" smtClean="0"/>
              <a:t>Introduction</a:t>
            </a:r>
            <a:endParaRPr lang="en-IN" sz="3400" b="1" smtClean="0"/>
          </a:p>
        </p:txBody>
      </p:sp>
      <p:sp>
        <p:nvSpPr>
          <p:cNvPr id="7171" name="Rectangle 3"/>
          <p:cNvSpPr>
            <a:spLocks noGrp="1" noChangeArrowheads="1"/>
          </p:cNvSpPr>
          <p:nvPr>
            <p:ph type="body" idx="1"/>
          </p:nvPr>
        </p:nvSpPr>
        <p:spPr>
          <a:xfrm>
            <a:off x="0" y="1643063"/>
            <a:ext cx="9144000" cy="4286250"/>
          </a:xfrm>
        </p:spPr>
        <p:txBody>
          <a:bodyPr/>
          <a:lstStyle/>
          <a:p>
            <a:pPr algn="just" eaLnBrk="1" hangingPunct="1"/>
            <a:r>
              <a:rPr lang="en-US" sz="2800" b="1" smtClean="0"/>
              <a:t>Rationale for Centralization:</a:t>
            </a:r>
          </a:p>
          <a:p>
            <a:pPr algn="just" eaLnBrk="1" hangingPunct="1"/>
            <a:endParaRPr lang="en-US" sz="2800" b="1" smtClean="0"/>
          </a:p>
          <a:p>
            <a:pPr lvl="1" algn="just" eaLnBrk="1" hangingPunct="1"/>
            <a:r>
              <a:rPr lang="en-US" sz="2000" smtClean="0"/>
              <a:t>Opportunity for  Personal Leadership</a:t>
            </a:r>
          </a:p>
          <a:p>
            <a:pPr lvl="1" algn="just" eaLnBrk="1" hangingPunct="1"/>
            <a:r>
              <a:rPr lang="en-US" sz="2000" smtClean="0"/>
              <a:t>Integration of Efforts</a:t>
            </a:r>
          </a:p>
          <a:p>
            <a:pPr lvl="1" algn="just" eaLnBrk="1" hangingPunct="1"/>
            <a:r>
              <a:rPr lang="en-US" sz="2000" smtClean="0"/>
              <a:t>Quick Decision</a:t>
            </a:r>
          </a:p>
          <a:p>
            <a:pPr lvl="1" algn="just" eaLnBrk="1" hangingPunct="1"/>
            <a:r>
              <a:rPr lang="en-US" sz="2000" smtClean="0"/>
              <a:t>It makes communication and control easier in the organization</a:t>
            </a:r>
          </a:p>
          <a:p>
            <a:pPr lvl="1" algn="just" eaLnBrk="1" hangingPunct="1"/>
            <a:r>
              <a:rPr lang="en-US" sz="2000" smtClean="0"/>
              <a:t>It helps in reducing wastages of efforts by avoiding duplication</a:t>
            </a:r>
          </a:p>
          <a:p>
            <a:pPr lvl="1" algn="just" eaLnBrk="1" hangingPunct="1"/>
            <a:r>
              <a:rPr lang="en-US" sz="2000" smtClean="0"/>
              <a:t>Uniformity in actions</a:t>
            </a:r>
          </a:p>
          <a:p>
            <a:pPr lvl="1" algn="just" eaLnBrk="1" hangingPunct="1"/>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3999" cy="1216025"/>
          </a:xfrm>
        </p:spPr>
        <p:txBody>
          <a:bodyPr/>
          <a:lstStyle/>
          <a:p>
            <a:pPr rtl="1" eaLnBrk="1" hangingPunct="1"/>
            <a:r>
              <a:rPr lang="en-US" sz="3400" b="1" dirty="0" smtClean="0"/>
              <a:t>Definitions of Management...</a:t>
            </a:r>
            <a:r>
              <a:rPr lang="en-US" sz="1600" b="1" dirty="0" smtClean="0"/>
              <a:t>Continue</a:t>
            </a:r>
            <a:endParaRPr lang="en-IN" sz="3400" b="1" dirty="0" smtClean="0"/>
          </a:p>
        </p:txBody>
      </p:sp>
      <p:sp>
        <p:nvSpPr>
          <p:cNvPr id="45059" name="Rectangle 3"/>
          <p:cNvSpPr>
            <a:spLocks noGrp="1" noChangeArrowheads="1"/>
          </p:cNvSpPr>
          <p:nvPr>
            <p:ph type="body" idx="1"/>
          </p:nvPr>
        </p:nvSpPr>
        <p:spPr>
          <a:xfrm>
            <a:off x="0" y="1571636"/>
            <a:ext cx="9144000" cy="4857760"/>
          </a:xfrm>
        </p:spPr>
        <p:txBody>
          <a:bodyPr/>
          <a:lstStyle/>
          <a:p>
            <a:pPr marL="457200" lvl="2" indent="-457200" algn="just" defTabSz="450850" eaLnBrk="1" hangingPunct="1"/>
            <a:r>
              <a:rPr lang="en-US" sz="2250" dirty="0" smtClean="0"/>
              <a:t>Therefore, unless some yardsticks are prescribed to distinguish between managerial and non managerial activities, managerial activities can not be identified.</a:t>
            </a:r>
          </a:p>
          <a:p>
            <a:pPr marL="457200" lvl="2" indent="-457200" algn="just" defTabSz="450850" eaLnBrk="1" hangingPunct="1"/>
            <a:r>
              <a:rPr lang="en-US" sz="2250" dirty="0" smtClean="0"/>
              <a:t>Total activities of an organization can be divided into two groups: Operational and managerial.</a:t>
            </a:r>
          </a:p>
          <a:p>
            <a:pPr marL="457200" lvl="2" indent="-457200" algn="just" defTabSz="450850" eaLnBrk="1" hangingPunct="1"/>
            <a:r>
              <a:rPr lang="en-US" sz="2250" dirty="0" smtClean="0"/>
              <a:t>Those activities which are of operative in nature through which actual work is accomplished such as handling machine by worker, putting materials in godown, etc… are called as </a:t>
            </a:r>
            <a:r>
              <a:rPr lang="en-US" sz="2250" b="1" dirty="0" smtClean="0"/>
              <a:t>Operational activities.</a:t>
            </a:r>
          </a:p>
          <a:p>
            <a:pPr marL="457200" lvl="2" indent="-457200" algn="just" defTabSz="450850" eaLnBrk="1" hangingPunct="1"/>
            <a:r>
              <a:rPr lang="en-US" sz="2250" dirty="0" smtClean="0"/>
              <a:t>As against this, some activities are performed to get things done like a supervisor instructing a worker to do a particular job, or marketing manager instructing his salesman to contact new customer and sell products, etc… are different than first group are managerial activities.</a:t>
            </a:r>
          </a:p>
          <a:p>
            <a:pPr marL="457200" lvl="2" indent="-457200" algn="just" defTabSz="450850" eaLnBrk="1" hangingPunct="1"/>
            <a:endParaRPr lang="en-US" sz="225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1" eaLnBrk="1" hangingPunct="1"/>
            <a:r>
              <a:rPr lang="en-US" sz="3400" b="1" smtClean="0"/>
              <a:t>Introduction</a:t>
            </a:r>
            <a:endParaRPr lang="en-IN" sz="3400" b="1" smtClean="0"/>
          </a:p>
        </p:txBody>
      </p:sp>
      <p:sp>
        <p:nvSpPr>
          <p:cNvPr id="8195" name="Rectangle 3"/>
          <p:cNvSpPr>
            <a:spLocks noGrp="1" noChangeArrowheads="1"/>
          </p:cNvSpPr>
          <p:nvPr>
            <p:ph type="body" idx="1"/>
          </p:nvPr>
        </p:nvSpPr>
        <p:spPr>
          <a:xfrm>
            <a:off x="0" y="1643063"/>
            <a:ext cx="9144000" cy="4286250"/>
          </a:xfrm>
        </p:spPr>
        <p:txBody>
          <a:bodyPr/>
          <a:lstStyle/>
          <a:p>
            <a:pPr algn="just" eaLnBrk="1" hangingPunct="1"/>
            <a:r>
              <a:rPr lang="en-US" sz="2800" b="1" dirty="0" smtClean="0"/>
              <a:t>Rationale for Decentralization:</a:t>
            </a:r>
          </a:p>
          <a:p>
            <a:pPr algn="just" eaLnBrk="1" hangingPunct="1"/>
            <a:endParaRPr lang="en-US" sz="2800" b="1" dirty="0" smtClean="0"/>
          </a:p>
          <a:p>
            <a:pPr lvl="1" algn="just" eaLnBrk="1" hangingPunct="1"/>
            <a:r>
              <a:rPr lang="en-US" sz="2000" dirty="0" smtClean="0"/>
              <a:t>It reduces burden of top management, they spend more time in strategic management</a:t>
            </a:r>
          </a:p>
          <a:p>
            <a:pPr lvl="1" algn="just" eaLnBrk="1" hangingPunct="1"/>
            <a:r>
              <a:rPr lang="en-US" sz="2000" dirty="0" smtClean="0"/>
              <a:t>It facilitates growth and expansion</a:t>
            </a:r>
          </a:p>
          <a:p>
            <a:pPr lvl="1" algn="just" eaLnBrk="1" hangingPunct="1"/>
            <a:r>
              <a:rPr lang="en-US" sz="2000" dirty="0" smtClean="0"/>
              <a:t>It is a good philosophy to motivate managers</a:t>
            </a:r>
          </a:p>
          <a:p>
            <a:pPr lvl="1" algn="just" eaLnBrk="1" hangingPunct="1"/>
            <a:r>
              <a:rPr lang="en-US" sz="2000" dirty="0" smtClean="0"/>
              <a:t>Encourages development of managers by providing opportunities to their shoulder more responsibility</a:t>
            </a:r>
          </a:p>
          <a:p>
            <a:pPr lvl="1" algn="just" eaLnBrk="1" hangingPunct="1"/>
            <a:r>
              <a:rPr lang="en-US" sz="2000" dirty="0" smtClean="0"/>
              <a:t>More result oriented approach</a:t>
            </a:r>
          </a:p>
          <a:p>
            <a:pPr lvl="1" algn="just" eaLnBrk="1" hangingPunct="1"/>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7333</TotalTime>
  <Words>5087</Words>
  <Application>Microsoft Office PowerPoint</Application>
  <PresentationFormat>On-screen Show (4:3)</PresentationFormat>
  <Paragraphs>721</Paragraphs>
  <Slides>90</Slides>
  <Notes>1</Notes>
  <HiddenSlides>0</HiddenSlides>
  <MMClips>0</MMClips>
  <ScaleCrop>false</ScaleCrop>
  <HeadingPairs>
    <vt:vector size="6" baseType="variant">
      <vt:variant>
        <vt:lpstr>Theme</vt:lpstr>
      </vt:variant>
      <vt:variant>
        <vt:i4>1</vt:i4>
      </vt:variant>
      <vt:variant>
        <vt:lpstr>Slide Titles</vt:lpstr>
      </vt:variant>
      <vt:variant>
        <vt:i4>90</vt:i4>
      </vt:variant>
      <vt:variant>
        <vt:lpstr>Custom Shows</vt:lpstr>
      </vt:variant>
      <vt:variant>
        <vt:i4>1</vt:i4>
      </vt:variant>
    </vt:vector>
  </HeadingPairs>
  <TitlesOfParts>
    <vt:vector size="92" baseType="lpstr">
      <vt:lpstr>Profile</vt:lpstr>
      <vt:lpstr>Nature Of Management</vt:lpstr>
      <vt:lpstr>Major Topics</vt:lpstr>
      <vt:lpstr>Definitions of Management</vt:lpstr>
      <vt:lpstr>Definitions of Management...Continue</vt:lpstr>
      <vt:lpstr>Definitions of Management...Continue</vt:lpstr>
      <vt:lpstr>Definitions of Management...Continue</vt:lpstr>
      <vt:lpstr>Definitions of Management...Continue</vt:lpstr>
      <vt:lpstr>Definitions of Management...Continue</vt:lpstr>
      <vt:lpstr>Definitions of Management...Continue</vt:lpstr>
      <vt:lpstr>Definitions of Management...Continue</vt:lpstr>
      <vt:lpstr>Definitions of Management...Continue</vt:lpstr>
      <vt:lpstr>Features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Nature of Management</vt:lpstr>
      <vt:lpstr>Functions of Management</vt:lpstr>
      <vt:lpstr>Functions of Management</vt:lpstr>
      <vt:lpstr>Functions of Management</vt:lpstr>
      <vt:lpstr>Functions of Management</vt:lpstr>
      <vt:lpstr>Functions of Management</vt:lpstr>
      <vt:lpstr>Functions of Management</vt:lpstr>
      <vt:lpstr>Functions of Management</vt:lpstr>
      <vt:lpstr>Functions of Management</vt:lpstr>
      <vt:lpstr>Nature of Management Functions</vt:lpstr>
      <vt:lpstr>Development  of  Management Thought by  Management Guru</vt:lpstr>
      <vt:lpstr>Contribution  of Frederick Winslow  Taylor</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Taylor and Scientific Management</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Contribution of Henry Fayol</vt:lpstr>
      <vt:lpstr>Management  and  Administration</vt:lpstr>
      <vt:lpstr>Introduction</vt:lpstr>
      <vt:lpstr>Introduction</vt:lpstr>
      <vt:lpstr>1. Administration is above management</vt:lpstr>
      <vt:lpstr>1. Administration is above management</vt:lpstr>
      <vt:lpstr>2. Administration is a part of management</vt:lpstr>
      <vt:lpstr>2. Administration is a part of management</vt:lpstr>
      <vt:lpstr>3. Management and Administration are same</vt:lpstr>
      <vt:lpstr>3. Management and Administration are same</vt:lpstr>
      <vt:lpstr>CENTRALIZATION  AND  DECENTRALIZATION  OF  AUTHORITY</vt:lpstr>
      <vt:lpstr>Introduction</vt:lpstr>
      <vt:lpstr>Introduction</vt:lpstr>
      <vt:lpstr>Introduction</vt:lpstr>
      <vt:lpstr>Introduction</vt:lpstr>
      <vt:lpstr>Custom Show 1</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 Controlling</dc:title>
  <dc:creator>Boss</dc:creator>
  <cp:lastModifiedBy>HCL</cp:lastModifiedBy>
  <cp:revision>312</cp:revision>
  <dcterms:created xsi:type="dcterms:W3CDTF">2012-11-01T06:55:40Z</dcterms:created>
  <dcterms:modified xsi:type="dcterms:W3CDTF">2015-03-09T10:56:32Z</dcterms:modified>
</cp:coreProperties>
</file>