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88" r:id="rId10"/>
    <p:sldId id="265" r:id="rId11"/>
    <p:sldId id="289" r:id="rId12"/>
    <p:sldId id="291" r:id="rId13"/>
    <p:sldId id="266" r:id="rId14"/>
    <p:sldId id="267" r:id="rId15"/>
    <p:sldId id="268" r:id="rId16"/>
    <p:sldId id="269" r:id="rId17"/>
    <p:sldId id="270" r:id="rId18"/>
    <p:sldId id="29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2" r:id="rId32"/>
    <p:sldId id="294" r:id="rId33"/>
    <p:sldId id="295" r:id="rId34"/>
    <p:sldId id="296" r:id="rId35"/>
    <p:sldId id="297" r:id="rId36"/>
    <p:sldId id="298" r:id="rId37"/>
    <p:sldId id="299" r:id="rId38"/>
    <p:sldId id="284" r:id="rId39"/>
    <p:sldId id="285" r:id="rId40"/>
    <p:sldId id="286" r:id="rId41"/>
    <p:sldId id="2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71E571-52F6-4328-A679-24CB6DEE0C2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0732C49F-794E-4168-B53F-5152DE278C6E}">
      <dgm:prSet phldrT="[Text]" custT="1"/>
      <dgm:spPr/>
      <dgm:t>
        <a:bodyPr/>
        <a:lstStyle/>
        <a:p>
          <a:r>
            <a:rPr lang="en-US" sz="1800" b="1" dirty="0">
              <a:solidFill>
                <a:schemeClr val="tx1"/>
              </a:solidFill>
            </a:rPr>
            <a:t>Association</a:t>
          </a:r>
        </a:p>
      </dgm:t>
    </dgm:pt>
    <dgm:pt modelId="{5F095F06-905E-4BF8-9675-1930800A31AA}" type="parTrans" cxnId="{7E562975-C824-4CBB-B7FC-7579C90A9B3A}">
      <dgm:prSet/>
      <dgm:spPr/>
      <dgm:t>
        <a:bodyPr/>
        <a:lstStyle/>
        <a:p>
          <a:endParaRPr lang="en-US"/>
        </a:p>
      </dgm:t>
    </dgm:pt>
    <dgm:pt modelId="{C8083E1F-C717-46A2-8950-D32C6E79DA3E}" type="sibTrans" cxnId="{7E562975-C824-4CBB-B7FC-7579C90A9B3A}">
      <dgm:prSet/>
      <dgm:spPr/>
      <dgm:t>
        <a:bodyPr/>
        <a:lstStyle/>
        <a:p>
          <a:endParaRPr lang="en-US"/>
        </a:p>
      </dgm:t>
    </dgm:pt>
    <dgm:pt modelId="{9FAA995E-D589-418A-8D60-D56BB898BB2B}">
      <dgm:prSet phldrT="[Text]" custT="1"/>
      <dgm:spPr/>
      <dgm:t>
        <a:bodyPr/>
        <a:lstStyle/>
        <a:p>
          <a:r>
            <a:rPr lang="en-US" sz="1800" b="1" i="0" dirty="0">
              <a:solidFill>
                <a:schemeClr val="tx1"/>
              </a:solidFill>
            </a:rPr>
            <a:t>Money, </a:t>
          </a:r>
          <a:r>
            <a:rPr lang="en-US" sz="1800" b="1" i="0" dirty="0" err="1">
              <a:solidFill>
                <a:schemeClr val="tx1"/>
              </a:solidFill>
            </a:rPr>
            <a:t>Labour</a:t>
          </a:r>
          <a:endParaRPr lang="en-US" sz="1800" b="1" i="0" dirty="0">
            <a:solidFill>
              <a:schemeClr val="tx1"/>
            </a:solidFill>
          </a:endParaRPr>
        </a:p>
        <a:p>
          <a:r>
            <a:rPr lang="en-US" sz="1800" b="1" i="0" dirty="0">
              <a:solidFill>
                <a:schemeClr val="tx1"/>
              </a:solidFill>
            </a:rPr>
            <a:t>And Other Skills</a:t>
          </a:r>
          <a:endParaRPr lang="en-US" sz="1800" b="1" dirty="0">
            <a:solidFill>
              <a:schemeClr val="tx1"/>
            </a:solidFill>
          </a:endParaRPr>
        </a:p>
      </dgm:t>
    </dgm:pt>
    <dgm:pt modelId="{48E42222-B3FE-4D0D-9335-7E8A022673C2}" type="parTrans" cxnId="{0526363E-DE77-4DD7-8D26-1B02B3C081BE}">
      <dgm:prSet/>
      <dgm:spPr/>
      <dgm:t>
        <a:bodyPr/>
        <a:lstStyle/>
        <a:p>
          <a:endParaRPr lang="en-US"/>
        </a:p>
      </dgm:t>
    </dgm:pt>
    <dgm:pt modelId="{9F93870D-E938-4E97-B752-C729CF40723E}" type="sibTrans" cxnId="{0526363E-DE77-4DD7-8D26-1B02B3C081BE}">
      <dgm:prSet/>
      <dgm:spPr/>
      <dgm:t>
        <a:bodyPr/>
        <a:lstStyle/>
        <a:p>
          <a:endParaRPr lang="en-US"/>
        </a:p>
      </dgm:t>
    </dgm:pt>
    <dgm:pt modelId="{931E94F4-3839-4512-95AB-FA4D2EEB9F53}">
      <dgm:prSet phldrT="[Text]" custT="1"/>
      <dgm:spPr/>
      <dgm:t>
        <a:bodyPr/>
        <a:lstStyle/>
        <a:p>
          <a:r>
            <a:rPr lang="en-US" sz="1800" b="1" i="0" dirty="0">
              <a:solidFill>
                <a:schemeClr val="tx1"/>
              </a:solidFill>
            </a:rPr>
            <a:t>Lawful Business</a:t>
          </a:r>
          <a:endParaRPr lang="en-US" sz="1800" b="1" dirty="0">
            <a:solidFill>
              <a:schemeClr val="tx1"/>
            </a:solidFill>
          </a:endParaRPr>
        </a:p>
      </dgm:t>
    </dgm:pt>
    <dgm:pt modelId="{B0A47EF9-116F-47D7-9DF4-793016F211DD}" type="parTrans" cxnId="{DABCF75F-B22F-4889-A69D-88EEB5BC97AD}">
      <dgm:prSet/>
      <dgm:spPr/>
      <dgm:t>
        <a:bodyPr/>
        <a:lstStyle/>
        <a:p>
          <a:endParaRPr lang="en-US"/>
        </a:p>
      </dgm:t>
    </dgm:pt>
    <dgm:pt modelId="{7ADF74B3-90E4-4E88-B6A8-68C6836268CD}" type="sibTrans" cxnId="{DABCF75F-B22F-4889-A69D-88EEB5BC97AD}">
      <dgm:prSet/>
      <dgm:spPr/>
      <dgm:t>
        <a:bodyPr/>
        <a:lstStyle/>
        <a:p>
          <a:endParaRPr lang="en-US"/>
        </a:p>
      </dgm:t>
    </dgm:pt>
    <dgm:pt modelId="{FAB394C0-A0F6-4939-885C-B9FD82FD24E2}">
      <dgm:prSet phldrT="[Text]" custT="1"/>
      <dgm:spPr/>
      <dgm:t>
        <a:bodyPr/>
        <a:lstStyle/>
        <a:p>
          <a:r>
            <a:rPr lang="en-US" sz="1800" b="1" i="0" dirty="0">
              <a:solidFill>
                <a:schemeClr val="tx1"/>
              </a:solidFill>
            </a:rPr>
            <a:t>Profit &amp; Loss</a:t>
          </a:r>
          <a:endParaRPr lang="en-US" sz="1800" b="1" dirty="0">
            <a:solidFill>
              <a:schemeClr val="tx1"/>
            </a:solidFill>
          </a:endParaRPr>
        </a:p>
      </dgm:t>
    </dgm:pt>
    <dgm:pt modelId="{27458500-210F-4D1E-ABC5-E8F7001C7233}" type="parTrans" cxnId="{CFAD2D16-06E8-420D-B01C-E3F489E85914}">
      <dgm:prSet/>
      <dgm:spPr/>
      <dgm:t>
        <a:bodyPr/>
        <a:lstStyle/>
        <a:p>
          <a:endParaRPr lang="en-US"/>
        </a:p>
      </dgm:t>
    </dgm:pt>
    <dgm:pt modelId="{40EB89A6-2300-463E-A21D-EAD8732879BA}" type="sibTrans" cxnId="{CFAD2D16-06E8-420D-B01C-E3F489E85914}">
      <dgm:prSet/>
      <dgm:spPr/>
      <dgm:t>
        <a:bodyPr/>
        <a:lstStyle/>
        <a:p>
          <a:endParaRPr lang="en-US"/>
        </a:p>
      </dgm:t>
    </dgm:pt>
    <dgm:pt modelId="{CB9CBE99-EE97-4E30-B1F8-1170F29486DE}" type="pres">
      <dgm:prSet presAssocID="{8971E571-52F6-4328-A679-24CB6DEE0C2D}" presName="cycle" presStyleCnt="0">
        <dgm:presLayoutVars>
          <dgm:dir/>
          <dgm:resizeHandles val="exact"/>
        </dgm:presLayoutVars>
      </dgm:prSet>
      <dgm:spPr/>
    </dgm:pt>
    <dgm:pt modelId="{BE458272-FFCA-40C4-9988-79B34B2C0B35}" type="pres">
      <dgm:prSet presAssocID="{0732C49F-794E-4168-B53F-5152DE278C6E}" presName="node" presStyleLbl="node1" presStyleIdx="0" presStyleCnt="4" custScaleX="168675">
        <dgm:presLayoutVars>
          <dgm:bulletEnabled val="1"/>
        </dgm:presLayoutVars>
      </dgm:prSet>
      <dgm:spPr/>
    </dgm:pt>
    <dgm:pt modelId="{F9933CB1-BE9E-4630-8AFB-50C7F17BCBA7}" type="pres">
      <dgm:prSet presAssocID="{0732C49F-794E-4168-B53F-5152DE278C6E}" presName="spNode" presStyleCnt="0"/>
      <dgm:spPr/>
    </dgm:pt>
    <dgm:pt modelId="{8B7BD0FB-2AFF-488A-82A2-71F288AF2BD9}" type="pres">
      <dgm:prSet presAssocID="{C8083E1F-C717-46A2-8950-D32C6E79DA3E}" presName="sibTrans" presStyleLbl="sibTrans1D1" presStyleIdx="0" presStyleCnt="4"/>
      <dgm:spPr/>
    </dgm:pt>
    <dgm:pt modelId="{0A0D3FB1-4327-4B26-96ED-469BB33C9773}" type="pres">
      <dgm:prSet presAssocID="{9FAA995E-D589-418A-8D60-D56BB898BB2B}" presName="node" presStyleLbl="node1" presStyleIdx="1" presStyleCnt="4" custScaleX="174966">
        <dgm:presLayoutVars>
          <dgm:bulletEnabled val="1"/>
        </dgm:presLayoutVars>
      </dgm:prSet>
      <dgm:spPr/>
    </dgm:pt>
    <dgm:pt modelId="{0CBEF873-C216-45AD-A3DF-EAB229AB4872}" type="pres">
      <dgm:prSet presAssocID="{9FAA995E-D589-418A-8D60-D56BB898BB2B}" presName="spNode" presStyleCnt="0"/>
      <dgm:spPr/>
    </dgm:pt>
    <dgm:pt modelId="{95D5E47F-5535-46C4-B8C0-B6F5583018E6}" type="pres">
      <dgm:prSet presAssocID="{9F93870D-E938-4E97-B752-C729CF40723E}" presName="sibTrans" presStyleLbl="sibTrans1D1" presStyleIdx="1" presStyleCnt="4"/>
      <dgm:spPr/>
    </dgm:pt>
    <dgm:pt modelId="{7EDB2594-CDC8-4B32-A764-90DA30CE077B}" type="pres">
      <dgm:prSet presAssocID="{931E94F4-3839-4512-95AB-FA4D2EEB9F53}" presName="node" presStyleLbl="node1" presStyleIdx="2" presStyleCnt="4" custScaleX="178511">
        <dgm:presLayoutVars>
          <dgm:bulletEnabled val="1"/>
        </dgm:presLayoutVars>
      </dgm:prSet>
      <dgm:spPr/>
    </dgm:pt>
    <dgm:pt modelId="{C10E6094-1DE8-47F0-AAB7-15511D2391B6}" type="pres">
      <dgm:prSet presAssocID="{931E94F4-3839-4512-95AB-FA4D2EEB9F53}" presName="spNode" presStyleCnt="0"/>
      <dgm:spPr/>
    </dgm:pt>
    <dgm:pt modelId="{E21437F7-3E90-480C-817F-5E3009B4B35E}" type="pres">
      <dgm:prSet presAssocID="{7ADF74B3-90E4-4E88-B6A8-68C6836268CD}" presName="sibTrans" presStyleLbl="sibTrans1D1" presStyleIdx="2" presStyleCnt="4"/>
      <dgm:spPr/>
    </dgm:pt>
    <dgm:pt modelId="{B86F81C2-1B1E-4905-8CA5-78A75097C0A8}" type="pres">
      <dgm:prSet presAssocID="{FAB394C0-A0F6-4939-885C-B9FD82FD24E2}" presName="node" presStyleLbl="node1" presStyleIdx="3" presStyleCnt="4" custScaleX="164600">
        <dgm:presLayoutVars>
          <dgm:bulletEnabled val="1"/>
        </dgm:presLayoutVars>
      </dgm:prSet>
      <dgm:spPr/>
    </dgm:pt>
    <dgm:pt modelId="{6F19BC41-A113-4DCC-9D8A-B6CE54D82B84}" type="pres">
      <dgm:prSet presAssocID="{FAB394C0-A0F6-4939-885C-B9FD82FD24E2}" presName="spNode" presStyleCnt="0"/>
      <dgm:spPr/>
    </dgm:pt>
    <dgm:pt modelId="{862EEBE9-EE8C-4F4D-90B6-D5FA757095EF}" type="pres">
      <dgm:prSet presAssocID="{40EB89A6-2300-463E-A21D-EAD8732879BA}" presName="sibTrans" presStyleLbl="sibTrans1D1" presStyleIdx="3" presStyleCnt="4"/>
      <dgm:spPr/>
    </dgm:pt>
  </dgm:ptLst>
  <dgm:cxnLst>
    <dgm:cxn modelId="{CFAD2D16-06E8-420D-B01C-E3F489E85914}" srcId="{8971E571-52F6-4328-A679-24CB6DEE0C2D}" destId="{FAB394C0-A0F6-4939-885C-B9FD82FD24E2}" srcOrd="3" destOrd="0" parTransId="{27458500-210F-4D1E-ABC5-E8F7001C7233}" sibTransId="{40EB89A6-2300-463E-A21D-EAD8732879BA}"/>
    <dgm:cxn modelId="{0526363E-DE77-4DD7-8D26-1B02B3C081BE}" srcId="{8971E571-52F6-4328-A679-24CB6DEE0C2D}" destId="{9FAA995E-D589-418A-8D60-D56BB898BB2B}" srcOrd="1" destOrd="0" parTransId="{48E42222-B3FE-4D0D-9335-7E8A022673C2}" sibTransId="{9F93870D-E938-4E97-B752-C729CF40723E}"/>
    <dgm:cxn modelId="{DABCF75F-B22F-4889-A69D-88EEB5BC97AD}" srcId="{8971E571-52F6-4328-A679-24CB6DEE0C2D}" destId="{931E94F4-3839-4512-95AB-FA4D2EEB9F53}" srcOrd="2" destOrd="0" parTransId="{B0A47EF9-116F-47D7-9DF4-793016F211DD}" sibTransId="{7ADF74B3-90E4-4E88-B6A8-68C6836268CD}"/>
    <dgm:cxn modelId="{27CB9171-2D18-46B9-AC98-9CD40B8D9733}" type="presOf" srcId="{FAB394C0-A0F6-4939-885C-B9FD82FD24E2}" destId="{B86F81C2-1B1E-4905-8CA5-78A75097C0A8}" srcOrd="0" destOrd="0" presId="urn:microsoft.com/office/officeart/2005/8/layout/cycle5"/>
    <dgm:cxn modelId="{4122CB51-A775-4000-8B7B-0F6F3A238C5A}" type="presOf" srcId="{9F93870D-E938-4E97-B752-C729CF40723E}" destId="{95D5E47F-5535-46C4-B8C0-B6F5583018E6}" srcOrd="0" destOrd="0" presId="urn:microsoft.com/office/officeart/2005/8/layout/cycle5"/>
    <dgm:cxn modelId="{7E562975-C824-4CBB-B7FC-7579C90A9B3A}" srcId="{8971E571-52F6-4328-A679-24CB6DEE0C2D}" destId="{0732C49F-794E-4168-B53F-5152DE278C6E}" srcOrd="0" destOrd="0" parTransId="{5F095F06-905E-4BF8-9675-1930800A31AA}" sibTransId="{C8083E1F-C717-46A2-8950-D32C6E79DA3E}"/>
    <dgm:cxn modelId="{38C8877A-710E-42E4-B1E5-7E215209691B}" type="presOf" srcId="{931E94F4-3839-4512-95AB-FA4D2EEB9F53}" destId="{7EDB2594-CDC8-4B32-A764-90DA30CE077B}" srcOrd="0" destOrd="0" presId="urn:microsoft.com/office/officeart/2005/8/layout/cycle5"/>
    <dgm:cxn modelId="{11E0E48C-1C51-4FF8-BCB8-517878A26542}" type="presOf" srcId="{8971E571-52F6-4328-A679-24CB6DEE0C2D}" destId="{CB9CBE99-EE97-4E30-B1F8-1170F29486DE}" srcOrd="0" destOrd="0" presId="urn:microsoft.com/office/officeart/2005/8/layout/cycle5"/>
    <dgm:cxn modelId="{80B60BC1-32C7-4487-8E91-DB36F6BE8A36}" type="presOf" srcId="{40EB89A6-2300-463E-A21D-EAD8732879BA}" destId="{862EEBE9-EE8C-4F4D-90B6-D5FA757095EF}" srcOrd="0" destOrd="0" presId="urn:microsoft.com/office/officeart/2005/8/layout/cycle5"/>
    <dgm:cxn modelId="{BBD763CF-669E-4EA6-BCF4-DC9F9571F3B9}" type="presOf" srcId="{7ADF74B3-90E4-4E88-B6A8-68C6836268CD}" destId="{E21437F7-3E90-480C-817F-5E3009B4B35E}" srcOrd="0" destOrd="0" presId="urn:microsoft.com/office/officeart/2005/8/layout/cycle5"/>
    <dgm:cxn modelId="{71E56AD2-1157-4E16-BDE9-C32F158D189D}" type="presOf" srcId="{0732C49F-794E-4168-B53F-5152DE278C6E}" destId="{BE458272-FFCA-40C4-9988-79B34B2C0B35}" srcOrd="0" destOrd="0" presId="urn:microsoft.com/office/officeart/2005/8/layout/cycle5"/>
    <dgm:cxn modelId="{9A2B60D7-DB78-48EE-BB23-E683258DC0E7}" type="presOf" srcId="{9FAA995E-D589-418A-8D60-D56BB898BB2B}" destId="{0A0D3FB1-4327-4B26-96ED-469BB33C9773}" srcOrd="0" destOrd="0" presId="urn:microsoft.com/office/officeart/2005/8/layout/cycle5"/>
    <dgm:cxn modelId="{F2BB61D9-58DA-4E1A-8385-52D8635ACCD5}" type="presOf" srcId="{C8083E1F-C717-46A2-8950-D32C6E79DA3E}" destId="{8B7BD0FB-2AFF-488A-82A2-71F288AF2BD9}" srcOrd="0" destOrd="0" presId="urn:microsoft.com/office/officeart/2005/8/layout/cycle5"/>
    <dgm:cxn modelId="{0BB88EFF-54D5-49B8-B749-1AA4B4B2C5C1}" type="presParOf" srcId="{CB9CBE99-EE97-4E30-B1F8-1170F29486DE}" destId="{BE458272-FFCA-40C4-9988-79B34B2C0B35}" srcOrd="0" destOrd="0" presId="urn:microsoft.com/office/officeart/2005/8/layout/cycle5"/>
    <dgm:cxn modelId="{B37031E4-4ADD-4F70-839B-34046BFDE815}" type="presParOf" srcId="{CB9CBE99-EE97-4E30-B1F8-1170F29486DE}" destId="{F9933CB1-BE9E-4630-8AFB-50C7F17BCBA7}" srcOrd="1" destOrd="0" presId="urn:microsoft.com/office/officeart/2005/8/layout/cycle5"/>
    <dgm:cxn modelId="{8517DAF1-E528-4A3F-9349-417934352619}" type="presParOf" srcId="{CB9CBE99-EE97-4E30-B1F8-1170F29486DE}" destId="{8B7BD0FB-2AFF-488A-82A2-71F288AF2BD9}" srcOrd="2" destOrd="0" presId="urn:microsoft.com/office/officeart/2005/8/layout/cycle5"/>
    <dgm:cxn modelId="{A841D254-5CDC-4ABA-B38B-F0A11B4308BC}" type="presParOf" srcId="{CB9CBE99-EE97-4E30-B1F8-1170F29486DE}" destId="{0A0D3FB1-4327-4B26-96ED-469BB33C9773}" srcOrd="3" destOrd="0" presId="urn:microsoft.com/office/officeart/2005/8/layout/cycle5"/>
    <dgm:cxn modelId="{BEF8BB6A-78F4-4CB2-800A-7437C02342D2}" type="presParOf" srcId="{CB9CBE99-EE97-4E30-B1F8-1170F29486DE}" destId="{0CBEF873-C216-45AD-A3DF-EAB229AB4872}" srcOrd="4" destOrd="0" presId="urn:microsoft.com/office/officeart/2005/8/layout/cycle5"/>
    <dgm:cxn modelId="{70B4B04C-37BB-4701-9874-C29C5FBE9C1E}" type="presParOf" srcId="{CB9CBE99-EE97-4E30-B1F8-1170F29486DE}" destId="{95D5E47F-5535-46C4-B8C0-B6F5583018E6}" srcOrd="5" destOrd="0" presId="urn:microsoft.com/office/officeart/2005/8/layout/cycle5"/>
    <dgm:cxn modelId="{17C75367-5E87-4ADE-8814-00A063359F82}" type="presParOf" srcId="{CB9CBE99-EE97-4E30-B1F8-1170F29486DE}" destId="{7EDB2594-CDC8-4B32-A764-90DA30CE077B}" srcOrd="6" destOrd="0" presId="urn:microsoft.com/office/officeart/2005/8/layout/cycle5"/>
    <dgm:cxn modelId="{FA164D84-443A-454E-AC0A-73C6F575C510}" type="presParOf" srcId="{CB9CBE99-EE97-4E30-B1F8-1170F29486DE}" destId="{C10E6094-1DE8-47F0-AAB7-15511D2391B6}" srcOrd="7" destOrd="0" presId="urn:microsoft.com/office/officeart/2005/8/layout/cycle5"/>
    <dgm:cxn modelId="{D713D8F2-32E2-4B6B-B2EF-583A9CE1D1D9}" type="presParOf" srcId="{CB9CBE99-EE97-4E30-B1F8-1170F29486DE}" destId="{E21437F7-3E90-480C-817F-5E3009B4B35E}" srcOrd="8" destOrd="0" presId="urn:microsoft.com/office/officeart/2005/8/layout/cycle5"/>
    <dgm:cxn modelId="{80CB28DD-ACE3-4440-B24C-2C7F9BA2D4A0}" type="presParOf" srcId="{CB9CBE99-EE97-4E30-B1F8-1170F29486DE}" destId="{B86F81C2-1B1E-4905-8CA5-78A75097C0A8}" srcOrd="9" destOrd="0" presId="urn:microsoft.com/office/officeart/2005/8/layout/cycle5"/>
    <dgm:cxn modelId="{1525B1B3-16EE-4BD1-9D33-C89E1256B55E}" type="presParOf" srcId="{CB9CBE99-EE97-4E30-B1F8-1170F29486DE}" destId="{6F19BC41-A113-4DCC-9D8A-B6CE54D82B84}" srcOrd="10" destOrd="0" presId="urn:microsoft.com/office/officeart/2005/8/layout/cycle5"/>
    <dgm:cxn modelId="{2AD693B8-9DFF-4A86-89F4-7D5CE1BE2251}" type="presParOf" srcId="{CB9CBE99-EE97-4E30-B1F8-1170F29486DE}" destId="{862EEBE9-EE8C-4F4D-90B6-D5FA757095EF}"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14922-5FCD-44C6-A750-22D11F11754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59FB8DA-BFD1-43DD-A6B3-23D97B3C8931}">
      <dgm:prSet phldrT="[Text]" custT="1"/>
      <dgm:spPr/>
      <dgm:t>
        <a:bodyPr/>
        <a:lstStyle/>
        <a:p>
          <a:r>
            <a:rPr lang="en-US" sz="1400" b="1" i="0" dirty="0">
              <a:solidFill>
                <a:schemeClr val="tx1"/>
              </a:solidFill>
            </a:rPr>
            <a:t>Basic Legal Documents</a:t>
          </a:r>
          <a:endParaRPr lang="en-US" sz="1400" dirty="0">
            <a:solidFill>
              <a:schemeClr val="tx1"/>
            </a:solidFill>
          </a:endParaRPr>
        </a:p>
      </dgm:t>
    </dgm:pt>
    <dgm:pt modelId="{2C4C8195-FFA5-4711-8F23-E647A2A74397}" type="parTrans" cxnId="{B81DB807-DD07-47F1-BB7F-182F5987E861}">
      <dgm:prSet/>
      <dgm:spPr/>
      <dgm:t>
        <a:bodyPr/>
        <a:lstStyle/>
        <a:p>
          <a:endParaRPr lang="en-US"/>
        </a:p>
      </dgm:t>
    </dgm:pt>
    <dgm:pt modelId="{24EC7436-535C-405A-B15D-608F30D7369C}" type="sibTrans" cxnId="{B81DB807-DD07-47F1-BB7F-182F5987E861}">
      <dgm:prSet/>
      <dgm:spPr/>
      <dgm:t>
        <a:bodyPr/>
        <a:lstStyle/>
        <a:p>
          <a:endParaRPr lang="en-US"/>
        </a:p>
      </dgm:t>
    </dgm:pt>
    <dgm:pt modelId="{5017F33F-515C-4810-8E83-719CDBBC0DFF}">
      <dgm:prSet phldrT="[Text]" custT="1"/>
      <dgm:spPr/>
      <dgm:t>
        <a:bodyPr/>
        <a:lstStyle/>
        <a:p>
          <a:r>
            <a:rPr lang="en-US" sz="1400" dirty="0">
              <a:solidFill>
                <a:schemeClr val="tx1"/>
              </a:solidFill>
            </a:rPr>
            <a:t>Memorandum of Association</a:t>
          </a:r>
        </a:p>
      </dgm:t>
    </dgm:pt>
    <dgm:pt modelId="{CD5036C8-2265-4B3D-B15C-BB46BBA2824C}" type="parTrans" cxnId="{18035C03-0626-4E92-BF76-CA5B49D7E2C9}">
      <dgm:prSet/>
      <dgm:spPr/>
      <dgm:t>
        <a:bodyPr/>
        <a:lstStyle/>
        <a:p>
          <a:endParaRPr lang="en-US"/>
        </a:p>
      </dgm:t>
    </dgm:pt>
    <dgm:pt modelId="{C54EDCDC-962A-446B-8F52-C757C6C3889E}" type="sibTrans" cxnId="{18035C03-0626-4E92-BF76-CA5B49D7E2C9}">
      <dgm:prSet/>
      <dgm:spPr/>
      <dgm:t>
        <a:bodyPr/>
        <a:lstStyle/>
        <a:p>
          <a:endParaRPr lang="en-US"/>
        </a:p>
      </dgm:t>
    </dgm:pt>
    <dgm:pt modelId="{813B5C8C-A42A-42CA-88F2-93E6C38D723B}">
      <dgm:prSet phldrT="[Text]" custT="1"/>
      <dgm:spPr/>
      <dgm:t>
        <a:bodyPr/>
        <a:lstStyle/>
        <a:p>
          <a:r>
            <a:rPr lang="en-US" sz="1400" dirty="0">
              <a:solidFill>
                <a:schemeClr val="tx1"/>
              </a:solidFill>
            </a:rPr>
            <a:t>Articles of Association</a:t>
          </a:r>
        </a:p>
      </dgm:t>
    </dgm:pt>
    <dgm:pt modelId="{F2A5E231-C3B3-4EF9-AEC3-DE51E4E99DEE}" type="parTrans" cxnId="{F93E5A70-A65A-42DA-8474-3F6F5829202A}">
      <dgm:prSet/>
      <dgm:spPr/>
      <dgm:t>
        <a:bodyPr/>
        <a:lstStyle/>
        <a:p>
          <a:endParaRPr lang="en-US"/>
        </a:p>
      </dgm:t>
    </dgm:pt>
    <dgm:pt modelId="{B9B0636B-0660-4865-A425-7E002939781B}" type="sibTrans" cxnId="{F93E5A70-A65A-42DA-8474-3F6F5829202A}">
      <dgm:prSet/>
      <dgm:spPr/>
      <dgm:t>
        <a:bodyPr/>
        <a:lstStyle/>
        <a:p>
          <a:endParaRPr lang="en-US"/>
        </a:p>
      </dgm:t>
    </dgm:pt>
    <dgm:pt modelId="{E4366A0C-B5CB-4555-970A-20CDF59DFC3C}">
      <dgm:prSet phldrT="[Text]" custT="1"/>
      <dgm:spPr/>
      <dgm:t>
        <a:bodyPr/>
        <a:lstStyle/>
        <a:p>
          <a:r>
            <a:rPr lang="en-US" sz="1400" dirty="0">
              <a:solidFill>
                <a:schemeClr val="tx1"/>
              </a:solidFill>
            </a:rPr>
            <a:t>Prospectus</a:t>
          </a:r>
        </a:p>
      </dgm:t>
    </dgm:pt>
    <dgm:pt modelId="{47E391DA-6858-4FC8-AE25-5332F9C24222}" type="parTrans" cxnId="{22A3C556-99AF-4EE4-A687-523BE7098773}">
      <dgm:prSet/>
      <dgm:spPr/>
      <dgm:t>
        <a:bodyPr/>
        <a:lstStyle/>
        <a:p>
          <a:endParaRPr lang="en-US"/>
        </a:p>
      </dgm:t>
    </dgm:pt>
    <dgm:pt modelId="{F048C1EF-447C-4B3E-9AE8-33CDE5C5AC6C}" type="sibTrans" cxnId="{22A3C556-99AF-4EE4-A687-523BE7098773}">
      <dgm:prSet/>
      <dgm:spPr/>
      <dgm:t>
        <a:bodyPr/>
        <a:lstStyle/>
        <a:p>
          <a:endParaRPr lang="en-US"/>
        </a:p>
      </dgm:t>
    </dgm:pt>
    <dgm:pt modelId="{EE35A698-F7B1-4CD3-9B5E-2F66D410F5EB}" type="pres">
      <dgm:prSet presAssocID="{E4114922-5FCD-44C6-A750-22D11F117546}" presName="hierChild1" presStyleCnt="0">
        <dgm:presLayoutVars>
          <dgm:orgChart val="1"/>
          <dgm:chPref val="1"/>
          <dgm:dir/>
          <dgm:animOne val="branch"/>
          <dgm:animLvl val="lvl"/>
          <dgm:resizeHandles/>
        </dgm:presLayoutVars>
      </dgm:prSet>
      <dgm:spPr/>
    </dgm:pt>
    <dgm:pt modelId="{5D22528F-40FD-4BEE-A9F3-B10908C270C3}" type="pres">
      <dgm:prSet presAssocID="{A59FB8DA-BFD1-43DD-A6B3-23D97B3C8931}" presName="hierRoot1" presStyleCnt="0">
        <dgm:presLayoutVars>
          <dgm:hierBranch val="init"/>
        </dgm:presLayoutVars>
      </dgm:prSet>
      <dgm:spPr/>
    </dgm:pt>
    <dgm:pt modelId="{911F73A5-D9D9-4F02-81DC-C765524F727C}" type="pres">
      <dgm:prSet presAssocID="{A59FB8DA-BFD1-43DD-A6B3-23D97B3C8931}" presName="rootComposite1" presStyleCnt="0"/>
      <dgm:spPr/>
    </dgm:pt>
    <dgm:pt modelId="{5485E050-1545-45AE-876D-E65F443905EC}" type="pres">
      <dgm:prSet presAssocID="{A59FB8DA-BFD1-43DD-A6B3-23D97B3C8931}" presName="rootText1" presStyleLbl="node0" presStyleIdx="0" presStyleCnt="1">
        <dgm:presLayoutVars>
          <dgm:chPref val="3"/>
        </dgm:presLayoutVars>
      </dgm:prSet>
      <dgm:spPr/>
    </dgm:pt>
    <dgm:pt modelId="{9B1E057A-6F92-48DE-B5DC-E8505DE0095E}" type="pres">
      <dgm:prSet presAssocID="{A59FB8DA-BFD1-43DD-A6B3-23D97B3C8931}" presName="rootConnector1" presStyleLbl="node1" presStyleIdx="0" presStyleCnt="0"/>
      <dgm:spPr/>
    </dgm:pt>
    <dgm:pt modelId="{494401ED-B6B3-4DF6-A8ED-1EF6CAB7260D}" type="pres">
      <dgm:prSet presAssocID="{A59FB8DA-BFD1-43DD-A6B3-23D97B3C8931}" presName="hierChild2" presStyleCnt="0"/>
      <dgm:spPr/>
    </dgm:pt>
    <dgm:pt modelId="{15B2741A-F522-4001-8C74-FC7430254626}" type="pres">
      <dgm:prSet presAssocID="{CD5036C8-2265-4B3D-B15C-BB46BBA2824C}" presName="Name37" presStyleLbl="parChTrans1D2" presStyleIdx="0" presStyleCnt="3"/>
      <dgm:spPr/>
    </dgm:pt>
    <dgm:pt modelId="{19A3DF59-3925-44C6-A2EE-9769A2A409EC}" type="pres">
      <dgm:prSet presAssocID="{5017F33F-515C-4810-8E83-719CDBBC0DFF}" presName="hierRoot2" presStyleCnt="0">
        <dgm:presLayoutVars>
          <dgm:hierBranch val="init"/>
        </dgm:presLayoutVars>
      </dgm:prSet>
      <dgm:spPr/>
    </dgm:pt>
    <dgm:pt modelId="{7BF78CF8-2EFD-46A7-BCB1-2E4E2308AA37}" type="pres">
      <dgm:prSet presAssocID="{5017F33F-515C-4810-8E83-719CDBBC0DFF}" presName="rootComposite" presStyleCnt="0"/>
      <dgm:spPr/>
    </dgm:pt>
    <dgm:pt modelId="{A4B79062-B25E-4C96-9D32-1E265BD87F51}" type="pres">
      <dgm:prSet presAssocID="{5017F33F-515C-4810-8E83-719CDBBC0DFF}" presName="rootText" presStyleLbl="node2" presStyleIdx="0" presStyleCnt="3">
        <dgm:presLayoutVars>
          <dgm:chPref val="3"/>
        </dgm:presLayoutVars>
      </dgm:prSet>
      <dgm:spPr/>
    </dgm:pt>
    <dgm:pt modelId="{D98D8D51-F3A8-420E-B384-FCE945FA7230}" type="pres">
      <dgm:prSet presAssocID="{5017F33F-515C-4810-8E83-719CDBBC0DFF}" presName="rootConnector" presStyleLbl="node2" presStyleIdx="0" presStyleCnt="3"/>
      <dgm:spPr/>
    </dgm:pt>
    <dgm:pt modelId="{F3A59060-F763-4C81-BD5E-B14AEBD1B7A8}" type="pres">
      <dgm:prSet presAssocID="{5017F33F-515C-4810-8E83-719CDBBC0DFF}" presName="hierChild4" presStyleCnt="0"/>
      <dgm:spPr/>
    </dgm:pt>
    <dgm:pt modelId="{E544DE14-965E-4A83-912E-EF86603C934C}" type="pres">
      <dgm:prSet presAssocID="{5017F33F-515C-4810-8E83-719CDBBC0DFF}" presName="hierChild5" presStyleCnt="0"/>
      <dgm:spPr/>
    </dgm:pt>
    <dgm:pt modelId="{291C327C-A948-4161-BEAD-F7AFE866A6C8}" type="pres">
      <dgm:prSet presAssocID="{F2A5E231-C3B3-4EF9-AEC3-DE51E4E99DEE}" presName="Name37" presStyleLbl="parChTrans1D2" presStyleIdx="1" presStyleCnt="3"/>
      <dgm:spPr/>
    </dgm:pt>
    <dgm:pt modelId="{1A2D23F5-1EFC-40C5-9C90-305EDC639105}" type="pres">
      <dgm:prSet presAssocID="{813B5C8C-A42A-42CA-88F2-93E6C38D723B}" presName="hierRoot2" presStyleCnt="0">
        <dgm:presLayoutVars>
          <dgm:hierBranch val="init"/>
        </dgm:presLayoutVars>
      </dgm:prSet>
      <dgm:spPr/>
    </dgm:pt>
    <dgm:pt modelId="{BB4706F4-2EFC-41DB-A17D-6B645F7093E3}" type="pres">
      <dgm:prSet presAssocID="{813B5C8C-A42A-42CA-88F2-93E6C38D723B}" presName="rootComposite" presStyleCnt="0"/>
      <dgm:spPr/>
    </dgm:pt>
    <dgm:pt modelId="{758F7203-1F08-422C-A6DA-09EF6C0945D8}" type="pres">
      <dgm:prSet presAssocID="{813B5C8C-A42A-42CA-88F2-93E6C38D723B}" presName="rootText" presStyleLbl="node2" presStyleIdx="1" presStyleCnt="3">
        <dgm:presLayoutVars>
          <dgm:chPref val="3"/>
        </dgm:presLayoutVars>
      </dgm:prSet>
      <dgm:spPr/>
    </dgm:pt>
    <dgm:pt modelId="{9B76C367-8DA1-4D48-A137-B8CD56EFB35B}" type="pres">
      <dgm:prSet presAssocID="{813B5C8C-A42A-42CA-88F2-93E6C38D723B}" presName="rootConnector" presStyleLbl="node2" presStyleIdx="1" presStyleCnt="3"/>
      <dgm:spPr/>
    </dgm:pt>
    <dgm:pt modelId="{870E4352-8651-4672-89B8-E9B7E05AE37A}" type="pres">
      <dgm:prSet presAssocID="{813B5C8C-A42A-42CA-88F2-93E6C38D723B}" presName="hierChild4" presStyleCnt="0"/>
      <dgm:spPr/>
    </dgm:pt>
    <dgm:pt modelId="{44FFA3A2-F5B1-4160-A671-8A8FDCDD433B}" type="pres">
      <dgm:prSet presAssocID="{813B5C8C-A42A-42CA-88F2-93E6C38D723B}" presName="hierChild5" presStyleCnt="0"/>
      <dgm:spPr/>
    </dgm:pt>
    <dgm:pt modelId="{9BAA287A-324D-4D97-877F-B7BF483B6C7A}" type="pres">
      <dgm:prSet presAssocID="{47E391DA-6858-4FC8-AE25-5332F9C24222}" presName="Name37" presStyleLbl="parChTrans1D2" presStyleIdx="2" presStyleCnt="3"/>
      <dgm:spPr/>
    </dgm:pt>
    <dgm:pt modelId="{A26B9490-DFF5-457A-B6D9-364C55F4DC37}" type="pres">
      <dgm:prSet presAssocID="{E4366A0C-B5CB-4555-970A-20CDF59DFC3C}" presName="hierRoot2" presStyleCnt="0">
        <dgm:presLayoutVars>
          <dgm:hierBranch val="init"/>
        </dgm:presLayoutVars>
      </dgm:prSet>
      <dgm:spPr/>
    </dgm:pt>
    <dgm:pt modelId="{FE61DE2A-181E-49F3-9C61-F75F1CB160FD}" type="pres">
      <dgm:prSet presAssocID="{E4366A0C-B5CB-4555-970A-20CDF59DFC3C}" presName="rootComposite" presStyleCnt="0"/>
      <dgm:spPr/>
    </dgm:pt>
    <dgm:pt modelId="{D157C4C6-499C-4505-B89E-92EAC763ECB8}" type="pres">
      <dgm:prSet presAssocID="{E4366A0C-B5CB-4555-970A-20CDF59DFC3C}" presName="rootText" presStyleLbl="node2" presStyleIdx="2" presStyleCnt="3">
        <dgm:presLayoutVars>
          <dgm:chPref val="3"/>
        </dgm:presLayoutVars>
      </dgm:prSet>
      <dgm:spPr/>
    </dgm:pt>
    <dgm:pt modelId="{39E052FD-502B-4148-AA97-A929A11CBA46}" type="pres">
      <dgm:prSet presAssocID="{E4366A0C-B5CB-4555-970A-20CDF59DFC3C}" presName="rootConnector" presStyleLbl="node2" presStyleIdx="2" presStyleCnt="3"/>
      <dgm:spPr/>
    </dgm:pt>
    <dgm:pt modelId="{8E34EF81-A310-46C9-8DF1-96C641C1DC94}" type="pres">
      <dgm:prSet presAssocID="{E4366A0C-B5CB-4555-970A-20CDF59DFC3C}" presName="hierChild4" presStyleCnt="0"/>
      <dgm:spPr/>
    </dgm:pt>
    <dgm:pt modelId="{6722D30A-057F-4E58-BC40-B8FD2EE80654}" type="pres">
      <dgm:prSet presAssocID="{E4366A0C-B5CB-4555-970A-20CDF59DFC3C}" presName="hierChild5" presStyleCnt="0"/>
      <dgm:spPr/>
    </dgm:pt>
    <dgm:pt modelId="{5566424B-4402-44E7-A603-F4CA62AD83EE}" type="pres">
      <dgm:prSet presAssocID="{A59FB8DA-BFD1-43DD-A6B3-23D97B3C8931}" presName="hierChild3" presStyleCnt="0"/>
      <dgm:spPr/>
    </dgm:pt>
  </dgm:ptLst>
  <dgm:cxnLst>
    <dgm:cxn modelId="{18035C03-0626-4E92-BF76-CA5B49D7E2C9}" srcId="{A59FB8DA-BFD1-43DD-A6B3-23D97B3C8931}" destId="{5017F33F-515C-4810-8E83-719CDBBC0DFF}" srcOrd="0" destOrd="0" parTransId="{CD5036C8-2265-4B3D-B15C-BB46BBA2824C}" sibTransId="{C54EDCDC-962A-446B-8F52-C757C6C3889E}"/>
    <dgm:cxn modelId="{B81DB807-DD07-47F1-BB7F-182F5987E861}" srcId="{E4114922-5FCD-44C6-A750-22D11F117546}" destId="{A59FB8DA-BFD1-43DD-A6B3-23D97B3C8931}" srcOrd="0" destOrd="0" parTransId="{2C4C8195-FFA5-4711-8F23-E647A2A74397}" sibTransId="{24EC7436-535C-405A-B15D-608F30D7369C}"/>
    <dgm:cxn modelId="{9C630A25-9E6E-48E4-9A74-606D149117EE}" type="presOf" srcId="{5017F33F-515C-4810-8E83-719CDBBC0DFF}" destId="{A4B79062-B25E-4C96-9D32-1E265BD87F51}" srcOrd="0" destOrd="0" presId="urn:microsoft.com/office/officeart/2005/8/layout/orgChart1"/>
    <dgm:cxn modelId="{FFF8EF28-3793-4653-AA48-1659F1A66CA6}" type="presOf" srcId="{E4366A0C-B5CB-4555-970A-20CDF59DFC3C}" destId="{D157C4C6-499C-4505-B89E-92EAC763ECB8}" srcOrd="0" destOrd="0" presId="urn:microsoft.com/office/officeart/2005/8/layout/orgChart1"/>
    <dgm:cxn modelId="{CD4DAD66-0A7D-4891-972B-6149C2D4DF68}" type="presOf" srcId="{E4114922-5FCD-44C6-A750-22D11F117546}" destId="{EE35A698-F7B1-4CD3-9B5E-2F66D410F5EB}" srcOrd="0" destOrd="0" presId="urn:microsoft.com/office/officeart/2005/8/layout/orgChart1"/>
    <dgm:cxn modelId="{F93E5A70-A65A-42DA-8474-3F6F5829202A}" srcId="{A59FB8DA-BFD1-43DD-A6B3-23D97B3C8931}" destId="{813B5C8C-A42A-42CA-88F2-93E6C38D723B}" srcOrd="1" destOrd="0" parTransId="{F2A5E231-C3B3-4EF9-AEC3-DE51E4E99DEE}" sibTransId="{B9B0636B-0660-4865-A425-7E002939781B}"/>
    <dgm:cxn modelId="{27C81F71-8621-453F-B591-5B480FA7CD26}" type="presOf" srcId="{E4366A0C-B5CB-4555-970A-20CDF59DFC3C}" destId="{39E052FD-502B-4148-AA97-A929A11CBA46}" srcOrd="1" destOrd="0" presId="urn:microsoft.com/office/officeart/2005/8/layout/orgChart1"/>
    <dgm:cxn modelId="{E8B5AA52-8344-4CAF-884D-DEDED5702ACD}" type="presOf" srcId="{A59FB8DA-BFD1-43DD-A6B3-23D97B3C8931}" destId="{5485E050-1545-45AE-876D-E65F443905EC}" srcOrd="0" destOrd="0" presId="urn:microsoft.com/office/officeart/2005/8/layout/orgChart1"/>
    <dgm:cxn modelId="{22A3C556-99AF-4EE4-A687-523BE7098773}" srcId="{A59FB8DA-BFD1-43DD-A6B3-23D97B3C8931}" destId="{E4366A0C-B5CB-4555-970A-20CDF59DFC3C}" srcOrd="2" destOrd="0" parTransId="{47E391DA-6858-4FC8-AE25-5332F9C24222}" sibTransId="{F048C1EF-447C-4B3E-9AE8-33CDE5C5AC6C}"/>
    <dgm:cxn modelId="{4CBDCB7B-8AC8-4330-9F93-058504A23204}" type="presOf" srcId="{5017F33F-515C-4810-8E83-719CDBBC0DFF}" destId="{D98D8D51-F3A8-420E-B384-FCE945FA7230}" srcOrd="1" destOrd="0" presId="urn:microsoft.com/office/officeart/2005/8/layout/orgChart1"/>
    <dgm:cxn modelId="{BF4CBB8B-42AB-4E25-9A41-410860D9E65C}" type="presOf" srcId="{F2A5E231-C3B3-4EF9-AEC3-DE51E4E99DEE}" destId="{291C327C-A948-4161-BEAD-F7AFE866A6C8}" srcOrd="0" destOrd="0" presId="urn:microsoft.com/office/officeart/2005/8/layout/orgChart1"/>
    <dgm:cxn modelId="{C1FC8BA4-1C53-4F82-B1A7-E5069F185DCC}" type="presOf" srcId="{CD5036C8-2265-4B3D-B15C-BB46BBA2824C}" destId="{15B2741A-F522-4001-8C74-FC7430254626}" srcOrd="0" destOrd="0" presId="urn:microsoft.com/office/officeart/2005/8/layout/orgChart1"/>
    <dgm:cxn modelId="{CFA84DC5-EE49-493F-B719-128E5E989B78}" type="presOf" srcId="{813B5C8C-A42A-42CA-88F2-93E6C38D723B}" destId="{758F7203-1F08-422C-A6DA-09EF6C0945D8}" srcOrd="0" destOrd="0" presId="urn:microsoft.com/office/officeart/2005/8/layout/orgChart1"/>
    <dgm:cxn modelId="{461048D8-C98C-4220-BA08-440B65106AC3}" type="presOf" srcId="{47E391DA-6858-4FC8-AE25-5332F9C24222}" destId="{9BAA287A-324D-4D97-877F-B7BF483B6C7A}" srcOrd="0" destOrd="0" presId="urn:microsoft.com/office/officeart/2005/8/layout/orgChart1"/>
    <dgm:cxn modelId="{BF66E1DE-5865-492D-A7EF-3EF26DC02BD0}" type="presOf" srcId="{A59FB8DA-BFD1-43DD-A6B3-23D97B3C8931}" destId="{9B1E057A-6F92-48DE-B5DC-E8505DE0095E}" srcOrd="1" destOrd="0" presId="urn:microsoft.com/office/officeart/2005/8/layout/orgChart1"/>
    <dgm:cxn modelId="{512B07F7-48A1-4537-B929-5E2C8002D066}" type="presOf" srcId="{813B5C8C-A42A-42CA-88F2-93E6C38D723B}" destId="{9B76C367-8DA1-4D48-A137-B8CD56EFB35B}" srcOrd="1" destOrd="0" presId="urn:microsoft.com/office/officeart/2005/8/layout/orgChart1"/>
    <dgm:cxn modelId="{3FCCE5D9-CFA1-477E-860A-DE6AEEAC9014}" type="presParOf" srcId="{EE35A698-F7B1-4CD3-9B5E-2F66D410F5EB}" destId="{5D22528F-40FD-4BEE-A9F3-B10908C270C3}" srcOrd="0" destOrd="0" presId="urn:microsoft.com/office/officeart/2005/8/layout/orgChart1"/>
    <dgm:cxn modelId="{490E7629-F372-4E50-BAC4-90C98BCDFF15}" type="presParOf" srcId="{5D22528F-40FD-4BEE-A9F3-B10908C270C3}" destId="{911F73A5-D9D9-4F02-81DC-C765524F727C}" srcOrd="0" destOrd="0" presId="urn:microsoft.com/office/officeart/2005/8/layout/orgChart1"/>
    <dgm:cxn modelId="{26D67F2D-6099-4431-9497-E902B24A7D30}" type="presParOf" srcId="{911F73A5-D9D9-4F02-81DC-C765524F727C}" destId="{5485E050-1545-45AE-876D-E65F443905EC}" srcOrd="0" destOrd="0" presId="urn:microsoft.com/office/officeart/2005/8/layout/orgChart1"/>
    <dgm:cxn modelId="{157858F3-C499-479C-8EFE-A5C4D47BE32B}" type="presParOf" srcId="{911F73A5-D9D9-4F02-81DC-C765524F727C}" destId="{9B1E057A-6F92-48DE-B5DC-E8505DE0095E}" srcOrd="1" destOrd="0" presId="urn:microsoft.com/office/officeart/2005/8/layout/orgChart1"/>
    <dgm:cxn modelId="{FE9CDD25-DBD1-4622-825C-DB9BA902C486}" type="presParOf" srcId="{5D22528F-40FD-4BEE-A9F3-B10908C270C3}" destId="{494401ED-B6B3-4DF6-A8ED-1EF6CAB7260D}" srcOrd="1" destOrd="0" presId="urn:microsoft.com/office/officeart/2005/8/layout/orgChart1"/>
    <dgm:cxn modelId="{FB25E857-56A4-457E-AA04-24412C74B5F9}" type="presParOf" srcId="{494401ED-B6B3-4DF6-A8ED-1EF6CAB7260D}" destId="{15B2741A-F522-4001-8C74-FC7430254626}" srcOrd="0" destOrd="0" presId="urn:microsoft.com/office/officeart/2005/8/layout/orgChart1"/>
    <dgm:cxn modelId="{B533F6A9-ABC9-4F10-92CE-EE92DADB560D}" type="presParOf" srcId="{494401ED-B6B3-4DF6-A8ED-1EF6CAB7260D}" destId="{19A3DF59-3925-44C6-A2EE-9769A2A409EC}" srcOrd="1" destOrd="0" presId="urn:microsoft.com/office/officeart/2005/8/layout/orgChart1"/>
    <dgm:cxn modelId="{BE4650FB-202C-4433-8092-3BD5E52997E2}" type="presParOf" srcId="{19A3DF59-3925-44C6-A2EE-9769A2A409EC}" destId="{7BF78CF8-2EFD-46A7-BCB1-2E4E2308AA37}" srcOrd="0" destOrd="0" presId="urn:microsoft.com/office/officeart/2005/8/layout/orgChart1"/>
    <dgm:cxn modelId="{78EABD75-F33A-43AF-BF01-BB0986C524DD}" type="presParOf" srcId="{7BF78CF8-2EFD-46A7-BCB1-2E4E2308AA37}" destId="{A4B79062-B25E-4C96-9D32-1E265BD87F51}" srcOrd="0" destOrd="0" presId="urn:microsoft.com/office/officeart/2005/8/layout/orgChart1"/>
    <dgm:cxn modelId="{9678EFB2-7865-40E6-96EE-FF5CA50CA648}" type="presParOf" srcId="{7BF78CF8-2EFD-46A7-BCB1-2E4E2308AA37}" destId="{D98D8D51-F3A8-420E-B384-FCE945FA7230}" srcOrd="1" destOrd="0" presId="urn:microsoft.com/office/officeart/2005/8/layout/orgChart1"/>
    <dgm:cxn modelId="{D6D8EDC3-2006-4E76-B657-2F74769D060F}" type="presParOf" srcId="{19A3DF59-3925-44C6-A2EE-9769A2A409EC}" destId="{F3A59060-F763-4C81-BD5E-B14AEBD1B7A8}" srcOrd="1" destOrd="0" presId="urn:microsoft.com/office/officeart/2005/8/layout/orgChart1"/>
    <dgm:cxn modelId="{43966170-9A24-4321-90CC-75EED2C05A49}" type="presParOf" srcId="{19A3DF59-3925-44C6-A2EE-9769A2A409EC}" destId="{E544DE14-965E-4A83-912E-EF86603C934C}" srcOrd="2" destOrd="0" presId="urn:microsoft.com/office/officeart/2005/8/layout/orgChart1"/>
    <dgm:cxn modelId="{995FDF34-3B94-4A2F-BB1C-FED3D5BB2CA7}" type="presParOf" srcId="{494401ED-B6B3-4DF6-A8ED-1EF6CAB7260D}" destId="{291C327C-A948-4161-BEAD-F7AFE866A6C8}" srcOrd="2" destOrd="0" presId="urn:microsoft.com/office/officeart/2005/8/layout/orgChart1"/>
    <dgm:cxn modelId="{67BD4808-180F-48A6-83C5-A6008A7B13B6}" type="presParOf" srcId="{494401ED-B6B3-4DF6-A8ED-1EF6CAB7260D}" destId="{1A2D23F5-1EFC-40C5-9C90-305EDC639105}" srcOrd="3" destOrd="0" presId="urn:microsoft.com/office/officeart/2005/8/layout/orgChart1"/>
    <dgm:cxn modelId="{F4AE8CFC-8B2C-41B8-962A-0311AABB4743}" type="presParOf" srcId="{1A2D23F5-1EFC-40C5-9C90-305EDC639105}" destId="{BB4706F4-2EFC-41DB-A17D-6B645F7093E3}" srcOrd="0" destOrd="0" presId="urn:microsoft.com/office/officeart/2005/8/layout/orgChart1"/>
    <dgm:cxn modelId="{7BDAC70C-AD63-461F-A330-90FBFB4BD4E5}" type="presParOf" srcId="{BB4706F4-2EFC-41DB-A17D-6B645F7093E3}" destId="{758F7203-1F08-422C-A6DA-09EF6C0945D8}" srcOrd="0" destOrd="0" presId="urn:microsoft.com/office/officeart/2005/8/layout/orgChart1"/>
    <dgm:cxn modelId="{A7A14BBA-DD70-4624-8D6B-CED592276653}" type="presParOf" srcId="{BB4706F4-2EFC-41DB-A17D-6B645F7093E3}" destId="{9B76C367-8DA1-4D48-A137-B8CD56EFB35B}" srcOrd="1" destOrd="0" presId="urn:microsoft.com/office/officeart/2005/8/layout/orgChart1"/>
    <dgm:cxn modelId="{6CF97601-F0DB-4AA9-9981-6F38C3A99308}" type="presParOf" srcId="{1A2D23F5-1EFC-40C5-9C90-305EDC639105}" destId="{870E4352-8651-4672-89B8-E9B7E05AE37A}" srcOrd="1" destOrd="0" presId="urn:microsoft.com/office/officeart/2005/8/layout/orgChart1"/>
    <dgm:cxn modelId="{9B742A58-2CB2-405E-B9DB-0BD334FD99CE}" type="presParOf" srcId="{1A2D23F5-1EFC-40C5-9C90-305EDC639105}" destId="{44FFA3A2-F5B1-4160-A671-8A8FDCDD433B}" srcOrd="2" destOrd="0" presId="urn:microsoft.com/office/officeart/2005/8/layout/orgChart1"/>
    <dgm:cxn modelId="{C926B6EC-7F0B-4F3A-ACFB-7FAF4CB6F74A}" type="presParOf" srcId="{494401ED-B6B3-4DF6-A8ED-1EF6CAB7260D}" destId="{9BAA287A-324D-4D97-877F-B7BF483B6C7A}" srcOrd="4" destOrd="0" presId="urn:microsoft.com/office/officeart/2005/8/layout/orgChart1"/>
    <dgm:cxn modelId="{AAC30868-B850-464B-9FF4-5B05E56C3ED2}" type="presParOf" srcId="{494401ED-B6B3-4DF6-A8ED-1EF6CAB7260D}" destId="{A26B9490-DFF5-457A-B6D9-364C55F4DC37}" srcOrd="5" destOrd="0" presId="urn:microsoft.com/office/officeart/2005/8/layout/orgChart1"/>
    <dgm:cxn modelId="{5D019A7C-E1D1-4B56-820B-A447FA14D30B}" type="presParOf" srcId="{A26B9490-DFF5-457A-B6D9-364C55F4DC37}" destId="{FE61DE2A-181E-49F3-9C61-F75F1CB160FD}" srcOrd="0" destOrd="0" presId="urn:microsoft.com/office/officeart/2005/8/layout/orgChart1"/>
    <dgm:cxn modelId="{AF5115AC-E3A2-4C9C-84A1-CA9B03F2F483}" type="presParOf" srcId="{FE61DE2A-181E-49F3-9C61-F75F1CB160FD}" destId="{D157C4C6-499C-4505-B89E-92EAC763ECB8}" srcOrd="0" destOrd="0" presId="urn:microsoft.com/office/officeart/2005/8/layout/orgChart1"/>
    <dgm:cxn modelId="{7122B572-C2D6-492E-9328-29CD9C958B4A}" type="presParOf" srcId="{FE61DE2A-181E-49F3-9C61-F75F1CB160FD}" destId="{39E052FD-502B-4148-AA97-A929A11CBA46}" srcOrd="1" destOrd="0" presId="urn:microsoft.com/office/officeart/2005/8/layout/orgChart1"/>
    <dgm:cxn modelId="{B0F02FB4-DC0B-4E2C-A5F9-03C4CF678227}" type="presParOf" srcId="{A26B9490-DFF5-457A-B6D9-364C55F4DC37}" destId="{8E34EF81-A310-46C9-8DF1-96C641C1DC94}" srcOrd="1" destOrd="0" presId="urn:microsoft.com/office/officeart/2005/8/layout/orgChart1"/>
    <dgm:cxn modelId="{6992FB04-1F63-435C-818D-B0EC4C36F342}" type="presParOf" srcId="{A26B9490-DFF5-457A-B6D9-364C55F4DC37}" destId="{6722D30A-057F-4E58-BC40-B8FD2EE80654}" srcOrd="2" destOrd="0" presId="urn:microsoft.com/office/officeart/2005/8/layout/orgChart1"/>
    <dgm:cxn modelId="{DDFBD94B-3BF9-48F5-B607-D2A17C1E5BE4}" type="presParOf" srcId="{5D22528F-40FD-4BEE-A9F3-B10908C270C3}" destId="{5566424B-4402-44E7-A603-F4CA62AD83E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58272-FFCA-40C4-9988-79B34B2C0B35}">
      <dsp:nvSpPr>
        <dsp:cNvPr id="0" name=""/>
        <dsp:cNvSpPr/>
      </dsp:nvSpPr>
      <dsp:spPr>
        <a:xfrm>
          <a:off x="1785301" y="174"/>
          <a:ext cx="2450109"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Association</a:t>
          </a:r>
        </a:p>
      </dsp:txBody>
      <dsp:txXfrm>
        <a:off x="1831391" y="46264"/>
        <a:ext cx="2357929" cy="851985"/>
      </dsp:txXfrm>
    </dsp:sp>
    <dsp:sp modelId="{8B7BD0FB-2AFF-488A-82A2-71F288AF2BD9}">
      <dsp:nvSpPr>
        <dsp:cNvPr id="0" name=""/>
        <dsp:cNvSpPr/>
      </dsp:nvSpPr>
      <dsp:spPr>
        <a:xfrm>
          <a:off x="1171398" y="751472"/>
          <a:ext cx="3119485" cy="3119485"/>
        </a:xfrm>
        <a:custGeom>
          <a:avLst/>
          <a:gdLst/>
          <a:ahLst/>
          <a:cxnLst/>
          <a:rect l="0" t="0" r="0" b="0"/>
          <a:pathLst>
            <a:path>
              <a:moveTo>
                <a:pt x="2458630" y="285066"/>
              </a:moveTo>
              <a:arcTo wR="1559742" hR="1559742" stAng="18311464" swAng="117707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A0D3FB1-4327-4B26-96ED-469BB33C9773}">
      <dsp:nvSpPr>
        <dsp:cNvPr id="0" name=""/>
        <dsp:cNvSpPr/>
      </dsp:nvSpPr>
      <dsp:spPr>
        <a:xfrm>
          <a:off x="3299354" y="1559917"/>
          <a:ext cx="2541490"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tx1"/>
              </a:solidFill>
            </a:rPr>
            <a:t>Money, </a:t>
          </a:r>
          <a:r>
            <a:rPr lang="en-US" sz="1800" b="1" i="0" kern="1200" dirty="0" err="1">
              <a:solidFill>
                <a:schemeClr val="tx1"/>
              </a:solidFill>
            </a:rPr>
            <a:t>Labour</a:t>
          </a:r>
          <a:endParaRPr lang="en-US" sz="1800" b="1" i="0" kern="1200" dirty="0">
            <a:solidFill>
              <a:schemeClr val="tx1"/>
            </a:solidFill>
          </a:endParaRPr>
        </a:p>
        <a:p>
          <a:pPr marL="0" lvl="0" indent="0" algn="ctr" defTabSz="800100">
            <a:lnSpc>
              <a:spcPct val="90000"/>
            </a:lnSpc>
            <a:spcBef>
              <a:spcPct val="0"/>
            </a:spcBef>
            <a:spcAft>
              <a:spcPct val="35000"/>
            </a:spcAft>
            <a:buNone/>
          </a:pPr>
          <a:r>
            <a:rPr lang="en-US" sz="1800" b="1" i="0" kern="1200" dirty="0">
              <a:solidFill>
                <a:schemeClr val="tx1"/>
              </a:solidFill>
            </a:rPr>
            <a:t>And Other Skills</a:t>
          </a:r>
          <a:endParaRPr lang="en-US" sz="1800" b="1" kern="1200" dirty="0">
            <a:solidFill>
              <a:schemeClr val="tx1"/>
            </a:solidFill>
          </a:endParaRPr>
        </a:p>
      </dsp:txBody>
      <dsp:txXfrm>
        <a:off x="3345444" y="1606007"/>
        <a:ext cx="2449310" cy="851985"/>
      </dsp:txXfrm>
    </dsp:sp>
    <dsp:sp modelId="{95D5E47F-5535-46C4-B8C0-B6F5583018E6}">
      <dsp:nvSpPr>
        <dsp:cNvPr id="0" name=""/>
        <dsp:cNvSpPr/>
      </dsp:nvSpPr>
      <dsp:spPr>
        <a:xfrm>
          <a:off x="1171398" y="193041"/>
          <a:ext cx="3119485" cy="3119485"/>
        </a:xfrm>
        <a:custGeom>
          <a:avLst/>
          <a:gdLst/>
          <a:ahLst/>
          <a:cxnLst/>
          <a:rect l="0" t="0" r="0" b="0"/>
          <a:pathLst>
            <a:path>
              <a:moveTo>
                <a:pt x="2834418" y="2458630"/>
              </a:moveTo>
              <a:arcTo wR="1559742" hR="1559742" stAng="2111464" swAng="117707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EDB2594-CDC8-4B32-A764-90DA30CE077B}">
      <dsp:nvSpPr>
        <dsp:cNvPr id="0" name=""/>
        <dsp:cNvSpPr/>
      </dsp:nvSpPr>
      <dsp:spPr>
        <a:xfrm>
          <a:off x="1713864" y="3119659"/>
          <a:ext cx="2592983"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tx1"/>
              </a:solidFill>
            </a:rPr>
            <a:t>Lawful Business</a:t>
          </a:r>
          <a:endParaRPr lang="en-US" sz="1800" b="1" kern="1200" dirty="0">
            <a:solidFill>
              <a:schemeClr val="tx1"/>
            </a:solidFill>
          </a:endParaRPr>
        </a:p>
      </dsp:txBody>
      <dsp:txXfrm>
        <a:off x="1759954" y="3165749"/>
        <a:ext cx="2500803" cy="851985"/>
      </dsp:txXfrm>
    </dsp:sp>
    <dsp:sp modelId="{E21437F7-3E90-480C-817F-5E3009B4B35E}">
      <dsp:nvSpPr>
        <dsp:cNvPr id="0" name=""/>
        <dsp:cNvSpPr/>
      </dsp:nvSpPr>
      <dsp:spPr>
        <a:xfrm>
          <a:off x="1729829" y="193041"/>
          <a:ext cx="3119485" cy="3119485"/>
        </a:xfrm>
        <a:custGeom>
          <a:avLst/>
          <a:gdLst/>
          <a:ahLst/>
          <a:cxnLst/>
          <a:rect l="0" t="0" r="0" b="0"/>
          <a:pathLst>
            <a:path>
              <a:moveTo>
                <a:pt x="660855" y="2834418"/>
              </a:moveTo>
              <a:arcTo wR="1559742" hR="1559742" stAng="7511464" swAng="117707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86F81C2-1B1E-4905-8CA5-78A75097C0A8}">
      <dsp:nvSpPr>
        <dsp:cNvPr id="0" name=""/>
        <dsp:cNvSpPr/>
      </dsp:nvSpPr>
      <dsp:spPr>
        <a:xfrm>
          <a:off x="255155" y="1559917"/>
          <a:ext cx="2390917" cy="9441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tx1"/>
              </a:solidFill>
            </a:rPr>
            <a:t>Profit &amp; Loss</a:t>
          </a:r>
          <a:endParaRPr lang="en-US" sz="1800" b="1" kern="1200" dirty="0">
            <a:solidFill>
              <a:schemeClr val="tx1"/>
            </a:solidFill>
          </a:endParaRPr>
        </a:p>
      </dsp:txBody>
      <dsp:txXfrm>
        <a:off x="301245" y="1606007"/>
        <a:ext cx="2298737" cy="851985"/>
      </dsp:txXfrm>
    </dsp:sp>
    <dsp:sp modelId="{862EEBE9-EE8C-4F4D-90B6-D5FA757095EF}">
      <dsp:nvSpPr>
        <dsp:cNvPr id="0" name=""/>
        <dsp:cNvSpPr/>
      </dsp:nvSpPr>
      <dsp:spPr>
        <a:xfrm>
          <a:off x="1729829" y="751472"/>
          <a:ext cx="3119485" cy="3119485"/>
        </a:xfrm>
        <a:custGeom>
          <a:avLst/>
          <a:gdLst/>
          <a:ahLst/>
          <a:cxnLst/>
          <a:rect l="0" t="0" r="0" b="0"/>
          <a:pathLst>
            <a:path>
              <a:moveTo>
                <a:pt x="285066" y="660855"/>
              </a:moveTo>
              <a:arcTo wR="1559742" hR="1559742" stAng="12911464" swAng="117707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A287A-324D-4D97-877F-B7BF483B6C7A}">
      <dsp:nvSpPr>
        <dsp:cNvPr id="0" name=""/>
        <dsp:cNvSpPr/>
      </dsp:nvSpPr>
      <dsp:spPr>
        <a:xfrm>
          <a:off x="4000500" y="1887988"/>
          <a:ext cx="2830383" cy="491223"/>
        </a:xfrm>
        <a:custGeom>
          <a:avLst/>
          <a:gdLst/>
          <a:ahLst/>
          <a:cxnLst/>
          <a:rect l="0" t="0" r="0" b="0"/>
          <a:pathLst>
            <a:path>
              <a:moveTo>
                <a:pt x="0" y="0"/>
              </a:moveTo>
              <a:lnTo>
                <a:pt x="0" y="245611"/>
              </a:lnTo>
              <a:lnTo>
                <a:pt x="2830383" y="245611"/>
              </a:lnTo>
              <a:lnTo>
                <a:pt x="2830383" y="4912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C327C-A948-4161-BEAD-F7AFE866A6C8}">
      <dsp:nvSpPr>
        <dsp:cNvPr id="0" name=""/>
        <dsp:cNvSpPr/>
      </dsp:nvSpPr>
      <dsp:spPr>
        <a:xfrm>
          <a:off x="3954780" y="1887988"/>
          <a:ext cx="91440" cy="491223"/>
        </a:xfrm>
        <a:custGeom>
          <a:avLst/>
          <a:gdLst/>
          <a:ahLst/>
          <a:cxnLst/>
          <a:rect l="0" t="0" r="0" b="0"/>
          <a:pathLst>
            <a:path>
              <a:moveTo>
                <a:pt x="45720" y="0"/>
              </a:moveTo>
              <a:lnTo>
                <a:pt x="45720" y="4912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2741A-F522-4001-8C74-FC7430254626}">
      <dsp:nvSpPr>
        <dsp:cNvPr id="0" name=""/>
        <dsp:cNvSpPr/>
      </dsp:nvSpPr>
      <dsp:spPr>
        <a:xfrm>
          <a:off x="1170116" y="1887988"/>
          <a:ext cx="2830383" cy="491223"/>
        </a:xfrm>
        <a:custGeom>
          <a:avLst/>
          <a:gdLst/>
          <a:ahLst/>
          <a:cxnLst/>
          <a:rect l="0" t="0" r="0" b="0"/>
          <a:pathLst>
            <a:path>
              <a:moveTo>
                <a:pt x="2830383" y="0"/>
              </a:moveTo>
              <a:lnTo>
                <a:pt x="2830383" y="245611"/>
              </a:lnTo>
              <a:lnTo>
                <a:pt x="0" y="245611"/>
              </a:lnTo>
              <a:lnTo>
                <a:pt x="0" y="49122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5E050-1545-45AE-876D-E65F443905EC}">
      <dsp:nvSpPr>
        <dsp:cNvPr id="0" name=""/>
        <dsp:cNvSpPr/>
      </dsp:nvSpPr>
      <dsp:spPr>
        <a:xfrm>
          <a:off x="2830920" y="718408"/>
          <a:ext cx="2339159" cy="11695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solidFill>
            </a:rPr>
            <a:t>Basic Legal Documents</a:t>
          </a:r>
          <a:endParaRPr lang="en-US" sz="1400" kern="1200" dirty="0">
            <a:solidFill>
              <a:schemeClr val="tx1"/>
            </a:solidFill>
          </a:endParaRPr>
        </a:p>
      </dsp:txBody>
      <dsp:txXfrm>
        <a:off x="2830920" y="718408"/>
        <a:ext cx="2339159" cy="1169579"/>
      </dsp:txXfrm>
    </dsp:sp>
    <dsp:sp modelId="{A4B79062-B25E-4C96-9D32-1E265BD87F51}">
      <dsp:nvSpPr>
        <dsp:cNvPr id="0" name=""/>
        <dsp:cNvSpPr/>
      </dsp:nvSpPr>
      <dsp:spPr>
        <a:xfrm>
          <a:off x="537" y="2379211"/>
          <a:ext cx="2339159" cy="11695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Memorandum of Association</a:t>
          </a:r>
        </a:p>
      </dsp:txBody>
      <dsp:txXfrm>
        <a:off x="537" y="2379211"/>
        <a:ext cx="2339159" cy="1169579"/>
      </dsp:txXfrm>
    </dsp:sp>
    <dsp:sp modelId="{758F7203-1F08-422C-A6DA-09EF6C0945D8}">
      <dsp:nvSpPr>
        <dsp:cNvPr id="0" name=""/>
        <dsp:cNvSpPr/>
      </dsp:nvSpPr>
      <dsp:spPr>
        <a:xfrm>
          <a:off x="2830920" y="2379211"/>
          <a:ext cx="2339159" cy="11695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Articles of Association</a:t>
          </a:r>
        </a:p>
      </dsp:txBody>
      <dsp:txXfrm>
        <a:off x="2830920" y="2379211"/>
        <a:ext cx="2339159" cy="1169579"/>
      </dsp:txXfrm>
    </dsp:sp>
    <dsp:sp modelId="{D157C4C6-499C-4505-B89E-92EAC763ECB8}">
      <dsp:nvSpPr>
        <dsp:cNvPr id="0" name=""/>
        <dsp:cNvSpPr/>
      </dsp:nvSpPr>
      <dsp:spPr>
        <a:xfrm>
          <a:off x="5661303" y="2379211"/>
          <a:ext cx="2339159" cy="11695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Prospectus</a:t>
          </a:r>
        </a:p>
      </dsp:txBody>
      <dsp:txXfrm>
        <a:off x="5661303" y="2379211"/>
        <a:ext cx="2339159" cy="1169579"/>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6866" name="Rectangle 2"/>
          <p:cNvSpPr>
            <a:spLocks noGrp="1" noChangeArrowheads="1"/>
          </p:cNvSpPr>
          <p:nvPr>
            <p:ph type="ctrTitle"/>
          </p:nvPr>
        </p:nvSpPr>
        <p:spPr>
          <a:xfrm>
            <a:off x="685800" y="990600"/>
            <a:ext cx="7772400" cy="1371600"/>
          </a:xfrm>
        </p:spPr>
        <p:txBody>
          <a:bodyPr/>
          <a:lstStyle>
            <a:lvl1pPr>
              <a:defRPr sz="4000"/>
            </a:lvl1pPr>
          </a:lstStyle>
          <a:p>
            <a:r>
              <a:rPr lang="en-IN"/>
              <a:t>Click to edit Master title style</a:t>
            </a:r>
          </a:p>
        </p:txBody>
      </p:sp>
      <p:sp>
        <p:nvSpPr>
          <p:cNvPr id="3686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IN"/>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I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I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77515D93-AE6E-431D-BF60-877B2B163B8E}"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81346C73-AF45-46C5-84D6-04F74AFE44ED}"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49C36F9-B883-4189-A3EC-912684D6A2F6}"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7DDE1261-AA59-4B5F-AC7D-3066B149D776}"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IN"/>
          </a:p>
        </p:txBody>
      </p:sp>
      <p:sp>
        <p:nvSpPr>
          <p:cNvPr id="5" name="Rectangle 7"/>
          <p:cNvSpPr>
            <a:spLocks noGrp="1" noChangeArrowheads="1"/>
          </p:cNvSpPr>
          <p:nvPr>
            <p:ph type="ftr" sz="quarter" idx="11"/>
          </p:nvPr>
        </p:nvSpPr>
        <p:spPr>
          <a:ln/>
        </p:spPr>
        <p:txBody>
          <a:bodyPr/>
          <a:lstStyle>
            <a:lvl1pPr>
              <a:defRPr/>
            </a:lvl1pPr>
          </a:lstStyle>
          <a:p>
            <a:pPr>
              <a:defRPr/>
            </a:pPr>
            <a:endParaRPr lang="en-IN"/>
          </a:p>
        </p:txBody>
      </p:sp>
      <p:sp>
        <p:nvSpPr>
          <p:cNvPr id="6" name="Rectangle 8"/>
          <p:cNvSpPr>
            <a:spLocks noGrp="1" noChangeArrowheads="1"/>
          </p:cNvSpPr>
          <p:nvPr>
            <p:ph type="sldNum" sz="quarter" idx="12"/>
          </p:nvPr>
        </p:nvSpPr>
        <p:spPr>
          <a:ln/>
        </p:spPr>
        <p:txBody>
          <a:bodyPr/>
          <a:lstStyle>
            <a:lvl1pPr>
              <a:defRPr/>
            </a:lvl1pPr>
          </a:lstStyle>
          <a:p>
            <a:pPr>
              <a:defRPr/>
            </a:pPr>
            <a:fld id="{A97EC660-4BCC-45BA-B972-982DBEB1AE97}"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1EA143B-E0E2-4684-8572-467FDAF44E79}"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6"/>
          <p:cNvSpPr>
            <a:spLocks noGrp="1" noChangeArrowheads="1"/>
          </p:cNvSpPr>
          <p:nvPr>
            <p:ph type="dt" sz="half" idx="10"/>
          </p:nvPr>
        </p:nvSpPr>
        <p:spPr>
          <a:ln/>
        </p:spPr>
        <p:txBody>
          <a:bodyPr/>
          <a:lstStyle>
            <a:lvl1pPr>
              <a:defRPr/>
            </a:lvl1pPr>
          </a:lstStyle>
          <a:p>
            <a:pPr>
              <a:defRPr/>
            </a:pPr>
            <a:endParaRPr lang="en-IN"/>
          </a:p>
        </p:txBody>
      </p:sp>
      <p:sp>
        <p:nvSpPr>
          <p:cNvPr id="8" name="Rectangle 7"/>
          <p:cNvSpPr>
            <a:spLocks noGrp="1" noChangeArrowheads="1"/>
          </p:cNvSpPr>
          <p:nvPr>
            <p:ph type="ftr" sz="quarter" idx="11"/>
          </p:nvPr>
        </p:nvSpPr>
        <p:spPr>
          <a:ln/>
        </p:spPr>
        <p:txBody>
          <a:bodyPr/>
          <a:lstStyle>
            <a:lvl1pPr>
              <a:defRPr/>
            </a:lvl1pPr>
          </a:lstStyle>
          <a:p>
            <a:pPr>
              <a:defRPr/>
            </a:pPr>
            <a:endParaRPr lang="en-IN"/>
          </a:p>
        </p:txBody>
      </p:sp>
      <p:sp>
        <p:nvSpPr>
          <p:cNvPr id="9" name="Rectangle 8"/>
          <p:cNvSpPr>
            <a:spLocks noGrp="1" noChangeArrowheads="1"/>
          </p:cNvSpPr>
          <p:nvPr>
            <p:ph type="sldNum" sz="quarter" idx="12"/>
          </p:nvPr>
        </p:nvSpPr>
        <p:spPr>
          <a:ln/>
        </p:spPr>
        <p:txBody>
          <a:bodyPr/>
          <a:lstStyle>
            <a:lvl1pPr>
              <a:defRPr/>
            </a:lvl1pPr>
          </a:lstStyle>
          <a:p>
            <a:pPr>
              <a:defRPr/>
            </a:pPr>
            <a:fld id="{FC8F00CB-AFFF-4A5B-8685-B648B8258881}"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6"/>
          <p:cNvSpPr>
            <a:spLocks noGrp="1" noChangeArrowheads="1"/>
          </p:cNvSpPr>
          <p:nvPr>
            <p:ph type="dt" sz="half" idx="10"/>
          </p:nvPr>
        </p:nvSpPr>
        <p:spPr>
          <a:ln/>
        </p:spPr>
        <p:txBody>
          <a:bodyPr/>
          <a:lstStyle>
            <a:lvl1pPr>
              <a:defRPr/>
            </a:lvl1pPr>
          </a:lstStyle>
          <a:p>
            <a:pPr>
              <a:defRPr/>
            </a:pPr>
            <a:endParaRPr lang="en-IN"/>
          </a:p>
        </p:txBody>
      </p:sp>
      <p:sp>
        <p:nvSpPr>
          <p:cNvPr id="4" name="Rectangle 7"/>
          <p:cNvSpPr>
            <a:spLocks noGrp="1" noChangeArrowheads="1"/>
          </p:cNvSpPr>
          <p:nvPr>
            <p:ph type="ftr" sz="quarter" idx="11"/>
          </p:nvPr>
        </p:nvSpPr>
        <p:spPr>
          <a:ln/>
        </p:spPr>
        <p:txBody>
          <a:bodyPr/>
          <a:lstStyle>
            <a:lvl1pPr>
              <a:defRPr/>
            </a:lvl1pPr>
          </a:lstStyle>
          <a:p>
            <a:pPr>
              <a:defRPr/>
            </a:pPr>
            <a:endParaRPr lang="en-IN"/>
          </a:p>
        </p:txBody>
      </p:sp>
      <p:sp>
        <p:nvSpPr>
          <p:cNvPr id="5" name="Rectangle 8"/>
          <p:cNvSpPr>
            <a:spLocks noGrp="1" noChangeArrowheads="1"/>
          </p:cNvSpPr>
          <p:nvPr>
            <p:ph type="sldNum" sz="quarter" idx="12"/>
          </p:nvPr>
        </p:nvSpPr>
        <p:spPr>
          <a:ln/>
        </p:spPr>
        <p:txBody>
          <a:bodyPr/>
          <a:lstStyle>
            <a:lvl1pPr>
              <a:defRPr/>
            </a:lvl1pPr>
          </a:lstStyle>
          <a:p>
            <a:pPr>
              <a:defRPr/>
            </a:pPr>
            <a:fld id="{C2B967EB-31DD-46EB-BE45-D1FD30E8FC59}"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IN"/>
          </a:p>
        </p:txBody>
      </p:sp>
      <p:sp>
        <p:nvSpPr>
          <p:cNvPr id="3" name="Rectangle 7"/>
          <p:cNvSpPr>
            <a:spLocks noGrp="1" noChangeArrowheads="1"/>
          </p:cNvSpPr>
          <p:nvPr>
            <p:ph type="ftr" sz="quarter" idx="11"/>
          </p:nvPr>
        </p:nvSpPr>
        <p:spPr>
          <a:ln/>
        </p:spPr>
        <p:txBody>
          <a:bodyPr/>
          <a:lstStyle>
            <a:lvl1pPr>
              <a:defRPr/>
            </a:lvl1pPr>
          </a:lstStyle>
          <a:p>
            <a:pPr>
              <a:defRPr/>
            </a:pPr>
            <a:endParaRPr lang="en-IN"/>
          </a:p>
        </p:txBody>
      </p:sp>
      <p:sp>
        <p:nvSpPr>
          <p:cNvPr id="4" name="Rectangle 8"/>
          <p:cNvSpPr>
            <a:spLocks noGrp="1" noChangeArrowheads="1"/>
          </p:cNvSpPr>
          <p:nvPr>
            <p:ph type="sldNum" sz="quarter" idx="12"/>
          </p:nvPr>
        </p:nvSpPr>
        <p:spPr>
          <a:ln/>
        </p:spPr>
        <p:txBody>
          <a:bodyPr/>
          <a:lstStyle>
            <a:lvl1pPr>
              <a:defRPr/>
            </a:lvl1pPr>
          </a:lstStyle>
          <a:p>
            <a:pPr>
              <a:defRPr/>
            </a:pPr>
            <a:fld id="{BDBFBC7A-30D6-4F01-ABF5-D472F1C3E368}"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7AC4D4E2-937A-4940-918C-3B17D124E35A}"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IN"/>
          </a:p>
        </p:txBody>
      </p:sp>
      <p:sp>
        <p:nvSpPr>
          <p:cNvPr id="6" name="Rectangle 7"/>
          <p:cNvSpPr>
            <a:spLocks noGrp="1" noChangeArrowheads="1"/>
          </p:cNvSpPr>
          <p:nvPr>
            <p:ph type="ftr" sz="quarter" idx="11"/>
          </p:nvPr>
        </p:nvSpPr>
        <p:spPr>
          <a:ln/>
        </p:spPr>
        <p:txBody>
          <a:bodyPr/>
          <a:lstStyle>
            <a:lvl1pPr>
              <a:defRPr/>
            </a:lvl1pPr>
          </a:lstStyle>
          <a:p>
            <a:pPr>
              <a:defRPr/>
            </a:pPr>
            <a:endParaRPr lang="en-IN"/>
          </a:p>
        </p:txBody>
      </p:sp>
      <p:sp>
        <p:nvSpPr>
          <p:cNvPr id="7" name="Rectangle 8"/>
          <p:cNvSpPr>
            <a:spLocks noGrp="1" noChangeArrowheads="1"/>
          </p:cNvSpPr>
          <p:nvPr>
            <p:ph type="sldNum" sz="quarter" idx="12"/>
          </p:nvPr>
        </p:nvSpPr>
        <p:spPr>
          <a:ln/>
        </p:spPr>
        <p:txBody>
          <a:bodyPr/>
          <a:lstStyle>
            <a:lvl1pPr>
              <a:defRPr/>
            </a:lvl1pPr>
          </a:lstStyle>
          <a:p>
            <a:pPr>
              <a:defRPr/>
            </a:pPr>
            <a:fld id="{47A13753-55BC-49EB-8163-088720E4A11D}"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IN"/>
              <a:t>Click to edit Master title style</a:t>
            </a:r>
          </a:p>
        </p:txBody>
      </p:sp>
      <p:sp>
        <p:nvSpPr>
          <p:cNvPr id="35843"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a:t>Click to edit Master text styles</a:t>
            </a:r>
          </a:p>
          <a:p>
            <a:pPr lvl="1"/>
            <a:r>
              <a:rPr lang="en-IN"/>
              <a:t>Second level</a:t>
            </a:r>
          </a:p>
          <a:p>
            <a:pPr lvl="2"/>
            <a:r>
              <a:rPr lang="en-IN"/>
              <a:t>Third level</a:t>
            </a:r>
          </a:p>
          <a:p>
            <a:pPr lvl="3"/>
            <a:r>
              <a:rPr lang="en-IN"/>
              <a:t>Fourth level</a:t>
            </a:r>
          </a:p>
          <a:p>
            <a:pPr lvl="4"/>
            <a:r>
              <a:rPr lang="en-IN"/>
              <a:t>Fifth level</a:t>
            </a:r>
          </a:p>
        </p:txBody>
      </p:sp>
      <p:sp>
        <p:nvSpPr>
          <p:cNvPr id="3584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35845"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IN"/>
          </a:p>
        </p:txBody>
      </p:sp>
      <p:sp>
        <p:nvSpPr>
          <p:cNvPr id="3584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N"/>
          </a:p>
        </p:txBody>
      </p:sp>
      <p:sp>
        <p:nvSpPr>
          <p:cNvPr id="3584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IN"/>
          </a:p>
        </p:txBody>
      </p:sp>
      <p:sp>
        <p:nvSpPr>
          <p:cNvPr id="3584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E6FFBA9-278D-4564-8C7B-8787EA58949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animEffect transition="in" filter="fade">
                                      <p:cBhvr>
                                        <p:cTn id="15" dur="2000"/>
                                        <p:tgtEl>
                                          <p:spTgt spid="358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843">
                                            <p:txEl>
                                              <p:pRg st="2" end="2"/>
                                            </p:txEl>
                                          </p:spTgt>
                                        </p:tgtEl>
                                        <p:attrNameLst>
                                          <p:attrName>style.visibility</p:attrName>
                                        </p:attrNameLst>
                                      </p:cBhvr>
                                      <p:to>
                                        <p:strVal val="visible"/>
                                      </p:to>
                                    </p:set>
                                    <p:animEffect transition="in" filter="fade">
                                      <p:cBhvr>
                                        <p:cTn id="18" dur="2000"/>
                                        <p:tgtEl>
                                          <p:spTgt spid="3584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Effect transition="in" filter="fade">
                                      <p:cBhvr>
                                        <p:cTn id="21" dur="2000"/>
                                        <p:tgtEl>
                                          <p:spTgt spid="3584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843">
                                            <p:txEl>
                                              <p:pRg st="4" end="4"/>
                                            </p:txEl>
                                          </p:spTgt>
                                        </p:tgtEl>
                                        <p:attrNameLst>
                                          <p:attrName>style.visibility</p:attrName>
                                        </p:attrNameLst>
                                      </p:cBhvr>
                                      <p:to>
                                        <p:strVal val="visible"/>
                                      </p:to>
                                    </p:set>
                                    <p:animEffect transition="in" filter="fade">
                                      <p:cBhvr>
                                        <p:cTn id="24" dur="20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tmplLst>
          <p:tmpl lvl="1">
            <p:tnLst>
              <p:par>
                <p:cTn presetID="10" presetClass="entr" presetSubtype="0" fill="hold" nodeType="click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5843"/>
                        </p:tgtEl>
                        <p:attrNameLst>
                          <p:attrName>style.visibility</p:attrName>
                        </p:attrNameLst>
                      </p:cBhvr>
                      <p:to>
                        <p:strVal val="visible"/>
                      </p:to>
                    </p:set>
                    <p:animEffect transition="in" filter="fade">
                      <p:cBhvr>
                        <p:cTn dur="2000"/>
                        <p:tgtEl>
                          <p:spTgt spid="35843"/>
                        </p:tgtEl>
                      </p:cBhvr>
                    </p:animEffect>
                  </p:childTnLst>
                </p:cTn>
              </p:par>
            </p:tnLst>
          </p:tmpl>
        </p:tmplLst>
      </p:bldP>
    </p:bld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714375" y="2643188"/>
            <a:ext cx="7772400" cy="1214437"/>
          </a:xfrm>
        </p:spPr>
        <p:txBody>
          <a:bodyPr/>
          <a:lstStyle/>
          <a:p>
            <a:pPr algn="ctr" eaLnBrk="1" hangingPunct="1"/>
            <a:r>
              <a:rPr lang="en-US" b="1" dirty="0"/>
              <a:t>Types of Business Organizations</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2. Partnership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Characteristics:</a:t>
            </a:r>
          </a:p>
          <a:p>
            <a:pPr lvl="1" algn="just" eaLnBrk="1" hangingPunct="1"/>
            <a:r>
              <a:rPr lang="en-US" sz="2400" dirty="0"/>
              <a:t>Number of Partners</a:t>
            </a:r>
          </a:p>
          <a:p>
            <a:pPr lvl="1" algn="just" eaLnBrk="1" hangingPunct="1"/>
            <a:r>
              <a:rPr lang="en-US" sz="2400" dirty="0"/>
              <a:t>Contractual Relationship(written /oral)</a:t>
            </a:r>
          </a:p>
          <a:p>
            <a:pPr lvl="1" algn="just" eaLnBrk="1" hangingPunct="1"/>
            <a:r>
              <a:rPr lang="en-US" sz="2400" dirty="0"/>
              <a:t>Competence of Partners(synergy)</a:t>
            </a:r>
          </a:p>
          <a:p>
            <a:pPr lvl="1" algn="just" eaLnBrk="1" hangingPunct="1"/>
            <a:r>
              <a:rPr lang="en-US" sz="2400" dirty="0"/>
              <a:t>Sharing of Profit and Loss</a:t>
            </a:r>
          </a:p>
          <a:p>
            <a:pPr lvl="1" algn="just" eaLnBrk="1" hangingPunct="1"/>
            <a:r>
              <a:rPr lang="en-US" sz="2400" dirty="0"/>
              <a:t>Unlimited Liability(private property)</a:t>
            </a:r>
          </a:p>
          <a:p>
            <a:pPr lvl="1" algn="just" eaLnBrk="1" hangingPunct="1"/>
            <a:r>
              <a:rPr lang="en-US" sz="2400" dirty="0"/>
              <a:t>Principal-Agent Relationship</a:t>
            </a:r>
          </a:p>
          <a:p>
            <a:pPr lvl="1" algn="just" eaLnBrk="1" hangingPunct="1">
              <a:buNone/>
            </a:pPr>
            <a:r>
              <a:rPr lang="en-US" sz="2400" dirty="0"/>
              <a:t>			</a:t>
            </a:r>
            <a:r>
              <a:rPr lang="en-US" sz="1600" dirty="0"/>
              <a:t>An arrangement in which one entity legally appoints another to act on its behalf. In a principal-agent relationship, the agent acts on behalf of the principal and should not have a conflict of interest in carrying out the act.</a:t>
            </a:r>
            <a:endParaRPr lang="en-US" sz="2400" dirty="0"/>
          </a:p>
          <a:p>
            <a:pPr lvl="1" algn="just" eaLnBrk="1" hangingPunct="1"/>
            <a:r>
              <a:rPr lang="en-US" sz="2400" dirty="0"/>
              <a:t>Transfer of Interest</a:t>
            </a:r>
          </a:p>
          <a:p>
            <a:pPr lvl="1" algn="just" eaLnBrk="1" hangingPunct="1"/>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eaLnBrk="1" hangingPunct="1"/>
            <a:r>
              <a:rPr lang="en-US" sz="2400" dirty="0"/>
              <a:t>Legal Status</a:t>
            </a:r>
          </a:p>
          <a:p>
            <a:pPr lvl="1" algn="just" eaLnBrk="1" hangingPunct="1"/>
            <a:r>
              <a:rPr lang="en-US" sz="2400" dirty="0"/>
              <a:t>Voluntary Registration</a:t>
            </a:r>
          </a:p>
          <a:p>
            <a:pPr lvl="1" algn="just" eaLnBrk="1" hangingPunct="1"/>
            <a:r>
              <a:rPr lang="en-US" sz="2400" dirty="0"/>
              <a:t>Dissolution of Partnership</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Partners</a:t>
            </a:r>
          </a:p>
        </p:txBody>
      </p:sp>
      <p:sp>
        <p:nvSpPr>
          <p:cNvPr id="3" name="Content Placeholder 2"/>
          <p:cNvSpPr>
            <a:spLocks noGrp="1"/>
          </p:cNvSpPr>
          <p:nvPr>
            <p:ph idx="1"/>
          </p:nvPr>
        </p:nvSpPr>
        <p:spPr/>
        <p:txBody>
          <a:bodyPr/>
          <a:lstStyle/>
          <a:p>
            <a:r>
              <a:rPr lang="en-US" dirty="0"/>
              <a:t>General Partners</a:t>
            </a:r>
          </a:p>
          <a:p>
            <a:r>
              <a:rPr lang="en-US" dirty="0"/>
              <a:t>Active Partners</a:t>
            </a:r>
          </a:p>
          <a:p>
            <a:r>
              <a:rPr lang="en-US" dirty="0"/>
              <a:t>Sleeping/Silent Partners</a:t>
            </a:r>
          </a:p>
          <a:p>
            <a:r>
              <a:rPr lang="en-US" dirty="0"/>
              <a:t>Nominal Partners</a:t>
            </a:r>
          </a:p>
          <a:p>
            <a:r>
              <a:rPr lang="en-US" dirty="0"/>
              <a:t>Secret Partners</a:t>
            </a:r>
          </a:p>
          <a:p>
            <a:r>
              <a:rPr lang="en-US" dirty="0"/>
              <a:t>Minor Partners(limited liability)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2. Partnership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Advantages:</a:t>
            </a:r>
          </a:p>
          <a:p>
            <a:pPr lvl="1" algn="just" eaLnBrk="1" hangingPunct="1"/>
            <a:r>
              <a:rPr lang="en-US" sz="2400" dirty="0"/>
              <a:t>Easy Formulation</a:t>
            </a:r>
          </a:p>
          <a:p>
            <a:pPr lvl="1" algn="just" eaLnBrk="1" hangingPunct="1"/>
            <a:r>
              <a:rPr lang="en-US" sz="2400" dirty="0"/>
              <a:t>Larger Resources</a:t>
            </a:r>
          </a:p>
          <a:p>
            <a:pPr lvl="1" algn="just" eaLnBrk="1" hangingPunct="1"/>
            <a:r>
              <a:rPr lang="en-US" sz="2400" dirty="0"/>
              <a:t>Flexibility in Operations</a:t>
            </a:r>
          </a:p>
          <a:p>
            <a:pPr lvl="1" algn="just" eaLnBrk="1" hangingPunct="1"/>
            <a:r>
              <a:rPr lang="en-US" sz="2400" dirty="0"/>
              <a:t>Better Management</a:t>
            </a:r>
          </a:p>
          <a:p>
            <a:pPr lvl="1" algn="just" eaLnBrk="1" hangingPunct="1"/>
            <a:r>
              <a:rPr lang="en-US" sz="2400" dirty="0"/>
              <a:t>Sharing of Risk</a:t>
            </a:r>
          </a:p>
          <a:p>
            <a:pPr lvl="1" algn="just" eaLnBrk="1" hangingPunct="1"/>
            <a:r>
              <a:rPr lang="en-US" sz="2400" dirty="0"/>
              <a:t>Protection of </a:t>
            </a:r>
            <a:r>
              <a:rPr lang="en-US" sz="2400"/>
              <a:t>Minority Interest</a:t>
            </a:r>
            <a:endParaRPr lang="en-US" sz="2400" dirty="0"/>
          </a:p>
          <a:p>
            <a:pPr lvl="1" algn="just" eaLnBrk="1" hangingPunct="1"/>
            <a:r>
              <a:rPr lang="en-US" sz="2400" dirty="0"/>
              <a:t>Better Public Relation</a:t>
            </a:r>
          </a:p>
          <a:p>
            <a:pPr lvl="1" algn="just" eaLnBrk="1" hangingPunct="1"/>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2. Partnership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Disadvantages:</a:t>
            </a:r>
          </a:p>
          <a:p>
            <a:pPr lvl="1" algn="just" eaLnBrk="1" hangingPunct="1"/>
            <a:r>
              <a:rPr lang="en-US" sz="2400" dirty="0"/>
              <a:t>Instability</a:t>
            </a:r>
          </a:p>
          <a:p>
            <a:pPr lvl="1" algn="just" eaLnBrk="1" hangingPunct="1"/>
            <a:r>
              <a:rPr lang="en-US" sz="2400" dirty="0"/>
              <a:t>Unlimited Liability</a:t>
            </a:r>
          </a:p>
          <a:p>
            <a:pPr lvl="1" algn="just" eaLnBrk="1" hangingPunct="1"/>
            <a:r>
              <a:rPr lang="en-US" sz="2400" dirty="0"/>
              <a:t>Lack of Harmony</a:t>
            </a:r>
          </a:p>
          <a:p>
            <a:pPr lvl="1" algn="just" eaLnBrk="1" hangingPunct="1"/>
            <a:r>
              <a:rPr lang="en-US" sz="2400" dirty="0"/>
              <a:t>Limited Capital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3. Joint Stock Company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A joint stock company form of business organization is a  voluntary association of persons to carry on business.</a:t>
            </a:r>
          </a:p>
          <a:p>
            <a:pPr algn="just" eaLnBrk="1" hangingPunct="1"/>
            <a:r>
              <a:rPr lang="en-US" sz="2400" dirty="0"/>
              <a:t>It is given a legal status and is subject to certain legal regulations.</a:t>
            </a:r>
          </a:p>
          <a:p>
            <a:pPr algn="just" eaLnBrk="1" hangingPunct="1"/>
            <a:r>
              <a:rPr lang="en-US" sz="2400" dirty="0"/>
              <a:t>It is an association of persons who generally contribute money for some common purpose.</a:t>
            </a:r>
          </a:p>
          <a:p>
            <a:pPr algn="just" eaLnBrk="1" hangingPunct="1"/>
            <a:r>
              <a:rPr lang="en-US" sz="2400" dirty="0"/>
              <a:t>The proportion of capital to which each member is entitled is called his share, therefore members of joint stock company are known as shareholders and the capital of the company is known as share capital.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3. Joint Stock Company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The total share capital is divided into a number of units known as ‘shares’.</a:t>
            </a:r>
          </a:p>
          <a:p>
            <a:pPr algn="just" eaLnBrk="1" hangingPunct="1"/>
            <a:r>
              <a:rPr lang="en-US" sz="2400" dirty="0"/>
              <a:t>The companies are governed by the Indian Companies Act, 1956. </a:t>
            </a:r>
          </a:p>
          <a:p>
            <a:pPr algn="just" eaLnBrk="1" hangingPunct="1"/>
            <a:r>
              <a:rPr lang="en-US" sz="2400" dirty="0"/>
              <a:t>The act defines a company as an artificial person created by law, having a separate entity, with perpetual succession, and a common seal.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3. Joint Stock Company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Characteristics:</a:t>
            </a:r>
          </a:p>
          <a:p>
            <a:pPr lvl="1" algn="just" eaLnBrk="1" hangingPunct="1"/>
            <a:r>
              <a:rPr lang="en-US" sz="2400" dirty="0"/>
              <a:t>Artificial Persons</a:t>
            </a:r>
          </a:p>
          <a:p>
            <a:pPr lvl="1" algn="just" eaLnBrk="1" hangingPunct="1"/>
            <a:r>
              <a:rPr lang="en-US" sz="2400" dirty="0"/>
              <a:t>Separate Legal Entity</a:t>
            </a:r>
          </a:p>
          <a:p>
            <a:pPr lvl="1" algn="just" eaLnBrk="1" hangingPunct="1"/>
            <a:r>
              <a:rPr lang="en-US" sz="2400" dirty="0"/>
              <a:t>Common Seal</a:t>
            </a:r>
          </a:p>
          <a:p>
            <a:pPr lvl="1" algn="just" eaLnBrk="1" hangingPunct="1"/>
            <a:r>
              <a:rPr lang="en-US" sz="2400" dirty="0"/>
              <a:t>Perpetual Existence</a:t>
            </a:r>
          </a:p>
          <a:p>
            <a:pPr lvl="1" algn="just" eaLnBrk="1" hangingPunct="1"/>
            <a:r>
              <a:rPr lang="en-US" sz="2400" dirty="0"/>
              <a:t>Limited Liability</a:t>
            </a:r>
          </a:p>
          <a:p>
            <a:pPr lvl="1" algn="just" eaLnBrk="1" hangingPunct="1"/>
            <a:r>
              <a:rPr lang="en-US" sz="2400" dirty="0"/>
              <a:t>Transferability of Shares</a:t>
            </a:r>
          </a:p>
          <a:p>
            <a:pPr lvl="1" algn="just" eaLnBrk="1" hangingPunct="1"/>
            <a:r>
              <a:rPr lang="en-US" sz="2400" dirty="0"/>
              <a:t>Formation</a:t>
            </a:r>
          </a:p>
          <a:p>
            <a:pPr lvl="1" algn="just" eaLnBrk="1" hangingPunct="1"/>
            <a:r>
              <a:rPr lang="en-US" sz="2400" dirty="0"/>
              <a:t>Membership(Private &amp; Public)</a:t>
            </a:r>
          </a:p>
          <a:p>
            <a:pPr lvl="1" algn="just" eaLnBrk="1" hangingPunct="1"/>
            <a:r>
              <a:rPr lang="en-US" sz="2400" dirty="0"/>
              <a:t>Management</a:t>
            </a:r>
          </a:p>
          <a:p>
            <a:pPr lvl="1" algn="just" eaLnBrk="1" hangingPunct="1"/>
            <a:r>
              <a:rPr lang="en-US" sz="2400" dirty="0"/>
              <a:t>Capital</a:t>
            </a:r>
          </a:p>
          <a:p>
            <a:pPr lvl="1" algn="just" eaLnBrk="1" hangingPunct="1">
              <a:buNone/>
            </a:pPr>
            <a:endParaRPr lang="en-US" sz="2400" dirty="0"/>
          </a:p>
          <a:p>
            <a:pPr lvl="1" algn="just" eaLnBrk="1" hangingPunct="1"/>
            <a:endParaRPr lang="en-US" sz="2400" dirty="0"/>
          </a:p>
          <a:p>
            <a:pPr lvl="1" algn="just" eaLnBrk="1" hangingPunct="1"/>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566738" y="1752600"/>
          <a:ext cx="8001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3. Joint Stock Company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Advantages:</a:t>
            </a:r>
          </a:p>
          <a:p>
            <a:pPr lvl="1" algn="just" eaLnBrk="1" hangingPunct="1"/>
            <a:r>
              <a:rPr lang="en-US" sz="2400" dirty="0"/>
              <a:t>Limited Liability</a:t>
            </a:r>
          </a:p>
          <a:p>
            <a:pPr lvl="1" algn="just" eaLnBrk="1" hangingPunct="1"/>
            <a:r>
              <a:rPr lang="en-US" sz="2400" dirty="0"/>
              <a:t>Continuity of Existence</a:t>
            </a:r>
          </a:p>
          <a:p>
            <a:pPr lvl="1" algn="just" eaLnBrk="1" hangingPunct="1"/>
            <a:r>
              <a:rPr lang="en-US" sz="2400" dirty="0"/>
              <a:t>Benefits of Large Scale of Operations</a:t>
            </a:r>
          </a:p>
          <a:p>
            <a:pPr lvl="1" algn="just" eaLnBrk="1" hangingPunct="1"/>
            <a:r>
              <a:rPr lang="en-US" sz="2400" dirty="0"/>
              <a:t>Professional Management</a:t>
            </a:r>
          </a:p>
          <a:p>
            <a:pPr lvl="1" algn="just" eaLnBrk="1" hangingPunct="1"/>
            <a:r>
              <a:rPr lang="en-US" sz="2400" dirty="0"/>
              <a:t>Social Benefit</a:t>
            </a:r>
          </a:p>
          <a:p>
            <a:pPr lvl="1" algn="just" eaLnBrk="1" hangingPunct="1"/>
            <a:r>
              <a:rPr lang="en-US" sz="2400" dirty="0"/>
              <a:t>Research and Development</a:t>
            </a:r>
          </a:p>
          <a:p>
            <a:pPr lvl="1" algn="just" eaLnBrk="1" hangingPunct="1"/>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3600" dirty="0">
                <a:solidFill>
                  <a:schemeClr val="tx2">
                    <a:tint val="100000"/>
                    <a:shade val="90000"/>
                    <a:satMod val="250000"/>
                    <a:alpha val="100000"/>
                  </a:schemeClr>
                </a:solidFill>
              </a:rPr>
              <a:t>Introduction</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Business organization refers to all legal and mandatory arrangements required to conduct a business.</a:t>
            </a:r>
          </a:p>
          <a:p>
            <a:pPr algn="just" eaLnBrk="1" hangingPunct="1"/>
            <a:endParaRPr lang="en-US" sz="2400" dirty="0"/>
          </a:p>
          <a:p>
            <a:pPr algn="just" eaLnBrk="1" hangingPunct="1"/>
            <a:r>
              <a:rPr lang="en-US" sz="2400" dirty="0"/>
              <a:t>It also refers to all those steps that need to be undertaken for establishing relationship between men, material, and machine to carry business efficiently with the intention of earning profit.</a:t>
            </a:r>
          </a:p>
          <a:p>
            <a:pPr algn="just" eaLnBrk="1" hangingPunct="1"/>
            <a:endParaRPr lang="en-US" sz="2400" dirty="0"/>
          </a:p>
          <a:p>
            <a:pPr algn="just" eaLnBrk="1" hangingPunct="1"/>
            <a:r>
              <a:rPr lang="en-US" sz="2400" dirty="0"/>
              <a:t>The arrangement which follows this process of organizing is called a business undertaking or organization.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3. Joint Stock Company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Disadvantages:</a:t>
            </a:r>
          </a:p>
          <a:p>
            <a:pPr lvl="1" algn="just" eaLnBrk="1" hangingPunct="1"/>
            <a:r>
              <a:rPr lang="en-US" sz="2400" dirty="0"/>
              <a:t>Formation is not easy</a:t>
            </a:r>
          </a:p>
          <a:p>
            <a:pPr lvl="1" algn="just" eaLnBrk="1" hangingPunct="1"/>
            <a:r>
              <a:rPr lang="en-US" sz="2400" dirty="0"/>
              <a:t>Control by a group</a:t>
            </a:r>
          </a:p>
          <a:p>
            <a:pPr lvl="1" algn="just" eaLnBrk="1" hangingPunct="1"/>
            <a:r>
              <a:rPr lang="en-US" sz="2400" dirty="0"/>
              <a:t>Speculation and Manipulation</a:t>
            </a:r>
          </a:p>
          <a:p>
            <a:pPr lvl="1" algn="just" eaLnBrk="1" hangingPunct="1"/>
            <a:r>
              <a:rPr lang="en-US" sz="2400" dirty="0"/>
              <a:t>Excessive government Control</a:t>
            </a:r>
          </a:p>
          <a:p>
            <a:pPr lvl="1" algn="just" eaLnBrk="1" hangingPunct="1"/>
            <a:r>
              <a:rPr lang="en-US" sz="2400" dirty="0"/>
              <a:t>Delay in policy decision</a:t>
            </a:r>
          </a:p>
          <a:p>
            <a:pPr lvl="1" algn="just" eaLnBrk="1" hangingPunct="1"/>
            <a:r>
              <a:rPr lang="en-US" sz="2400" dirty="0"/>
              <a:t>Social Abuse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4. Co-Operative Society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Any ten person can form a Co-Operative society.</a:t>
            </a:r>
          </a:p>
          <a:p>
            <a:pPr algn="just" eaLnBrk="1" hangingPunct="1"/>
            <a:r>
              <a:rPr lang="en-US" sz="2400" dirty="0"/>
              <a:t>It function under the Co-operative Societies Act , 1912 and other State Co-operative Societies Acts.</a:t>
            </a:r>
          </a:p>
          <a:p>
            <a:pPr algn="just" eaLnBrk="1" hangingPunct="1"/>
            <a:r>
              <a:rPr lang="en-US" sz="2400" dirty="0"/>
              <a:t>It is totally different than all other form of business discussed above in terms of its objective.</a:t>
            </a:r>
          </a:p>
          <a:p>
            <a:pPr algn="just" eaLnBrk="1" hangingPunct="1"/>
            <a:r>
              <a:rPr lang="en-US" sz="2400" dirty="0"/>
              <a:t>They are primarily formed to render service to its members.</a:t>
            </a:r>
          </a:p>
          <a:p>
            <a:pPr algn="just" eaLnBrk="1" hangingPunct="1"/>
            <a:r>
              <a:rPr lang="en-US" sz="2400" dirty="0"/>
              <a:t>Its also provides some services to the society. The main objective of Co-Operative Societies are:</a:t>
            </a:r>
          </a:p>
          <a:p>
            <a:pPr lvl="1" algn="just" eaLnBrk="1" hangingPunct="1"/>
            <a:r>
              <a:rPr lang="en-US" sz="2000" dirty="0"/>
              <a:t>Rendering the service rather than earning profit</a:t>
            </a:r>
          </a:p>
          <a:p>
            <a:pPr lvl="1" algn="just" eaLnBrk="1" hangingPunct="1"/>
            <a:r>
              <a:rPr lang="en-US" sz="2000" dirty="0"/>
              <a:t>Mutual help instead of competition</a:t>
            </a:r>
          </a:p>
          <a:p>
            <a:pPr lvl="1" algn="just" eaLnBrk="1" hangingPunct="1"/>
            <a:r>
              <a:rPr lang="en-US" sz="2000" dirty="0"/>
              <a:t>Self help in place of dependence</a:t>
            </a:r>
          </a:p>
          <a:p>
            <a:pPr lvl="1" algn="just" eaLnBrk="1" hangingPunct="1"/>
            <a:endParaRPr lang="en-US" sz="2000" dirty="0"/>
          </a:p>
          <a:p>
            <a:pPr algn="just" eaLnBrk="1" hangingPunct="1"/>
            <a:endParaRPr lang="en-US" sz="2400" dirty="0"/>
          </a:p>
          <a:p>
            <a:pPr algn="just" eaLnBrk="1" hangingPunct="1"/>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4. Co-Operative Society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Few Co-Operative Societies are:</a:t>
            </a:r>
          </a:p>
          <a:p>
            <a:pPr lvl="1" algn="just" eaLnBrk="1" hangingPunct="1"/>
            <a:r>
              <a:rPr lang="en-US" sz="2000" dirty="0"/>
              <a:t>Consumer Co-operatives</a:t>
            </a:r>
          </a:p>
          <a:p>
            <a:pPr lvl="1" algn="just" eaLnBrk="1" hangingPunct="1"/>
            <a:r>
              <a:rPr lang="en-US" sz="2000" dirty="0"/>
              <a:t>Producer’s Co-operatives</a:t>
            </a:r>
          </a:p>
          <a:p>
            <a:pPr lvl="1" algn="just" eaLnBrk="1" hangingPunct="1"/>
            <a:r>
              <a:rPr lang="en-US" sz="2000" dirty="0"/>
              <a:t>Marketing Co-operatives</a:t>
            </a:r>
          </a:p>
          <a:p>
            <a:pPr lvl="1" algn="just" eaLnBrk="1" hangingPunct="1"/>
            <a:r>
              <a:rPr lang="en-US" sz="2000" dirty="0"/>
              <a:t>Housing Co-operatives</a:t>
            </a:r>
          </a:p>
          <a:p>
            <a:pPr lvl="1" algn="just" eaLnBrk="1" hangingPunct="1"/>
            <a:r>
              <a:rPr lang="en-US" sz="2000" dirty="0"/>
              <a:t>Credit Co-operatives</a:t>
            </a:r>
          </a:p>
          <a:p>
            <a:pPr lvl="1" algn="just" eaLnBrk="1" hangingPunct="1"/>
            <a:r>
              <a:rPr lang="en-US" sz="2000" dirty="0"/>
              <a:t>Farming Co-operatives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4. Co-Operative Society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Characteristics:</a:t>
            </a:r>
          </a:p>
          <a:p>
            <a:pPr lvl="1" algn="just" eaLnBrk="1" hangingPunct="1"/>
            <a:r>
              <a:rPr lang="en-US" sz="2400" dirty="0"/>
              <a:t>Voluntary Association</a:t>
            </a:r>
          </a:p>
          <a:p>
            <a:pPr lvl="1" algn="just" eaLnBrk="1" hangingPunct="1"/>
            <a:r>
              <a:rPr lang="en-US" sz="2400" dirty="0"/>
              <a:t>Membership</a:t>
            </a:r>
          </a:p>
          <a:p>
            <a:pPr lvl="1" algn="just" eaLnBrk="1" hangingPunct="1"/>
            <a:r>
              <a:rPr lang="en-US" sz="2400" dirty="0"/>
              <a:t>Body Corporate</a:t>
            </a:r>
          </a:p>
          <a:p>
            <a:pPr lvl="1" algn="just" eaLnBrk="1" hangingPunct="1"/>
            <a:r>
              <a:rPr lang="en-US" sz="2400" dirty="0"/>
              <a:t>Service Motive</a:t>
            </a:r>
          </a:p>
          <a:p>
            <a:pPr lvl="1" algn="just" eaLnBrk="1" hangingPunct="1"/>
            <a:r>
              <a:rPr lang="en-US" sz="2400" dirty="0"/>
              <a:t>Democratic Set up</a:t>
            </a:r>
          </a:p>
          <a:p>
            <a:pPr lvl="1" algn="just" eaLnBrk="1" hangingPunct="1"/>
            <a:r>
              <a:rPr lang="en-US" sz="2400" dirty="0"/>
              <a:t>Sources of Finances</a:t>
            </a:r>
          </a:p>
          <a:p>
            <a:pPr lvl="1" algn="just" eaLnBrk="1" hangingPunct="1"/>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4. Co-Operative Society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Advantages:</a:t>
            </a:r>
          </a:p>
          <a:p>
            <a:pPr lvl="1" algn="just" eaLnBrk="1" hangingPunct="1"/>
            <a:r>
              <a:rPr lang="en-US" sz="2400" dirty="0"/>
              <a:t>Easy Formation</a:t>
            </a:r>
          </a:p>
          <a:p>
            <a:pPr lvl="1" algn="just" eaLnBrk="1" hangingPunct="1"/>
            <a:r>
              <a:rPr lang="en-US" sz="2400" dirty="0"/>
              <a:t>Limited Liability</a:t>
            </a:r>
          </a:p>
          <a:p>
            <a:pPr lvl="1" algn="just" eaLnBrk="1" hangingPunct="1"/>
            <a:r>
              <a:rPr lang="en-US" sz="2400" dirty="0"/>
              <a:t>Open Membership</a:t>
            </a:r>
          </a:p>
          <a:p>
            <a:pPr lvl="1" algn="just" eaLnBrk="1" hangingPunct="1"/>
            <a:r>
              <a:rPr lang="en-US" sz="2400" dirty="0"/>
              <a:t>State Assistance</a:t>
            </a:r>
          </a:p>
          <a:p>
            <a:pPr lvl="1" algn="just" eaLnBrk="1" hangingPunct="1"/>
            <a:r>
              <a:rPr lang="en-US" sz="2400" dirty="0"/>
              <a:t>Middlemen’s profit Eliminated</a:t>
            </a:r>
          </a:p>
          <a:p>
            <a:pPr lvl="1" algn="just" eaLnBrk="1" hangingPunct="1"/>
            <a:r>
              <a:rPr lang="en-US" sz="2400" dirty="0"/>
              <a:t>Management</a:t>
            </a:r>
          </a:p>
          <a:p>
            <a:pPr lvl="1" algn="just" eaLnBrk="1" hangingPunct="1"/>
            <a:r>
              <a:rPr lang="en-US" sz="2400" dirty="0"/>
              <a:t>Winding up</a:t>
            </a:r>
          </a:p>
          <a:p>
            <a:pPr lvl="1" algn="just" eaLnBrk="1" hangingPunct="1"/>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4. Co-Operative Society</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Disadvantages:</a:t>
            </a:r>
          </a:p>
          <a:p>
            <a:pPr lvl="1" algn="just" eaLnBrk="1" hangingPunct="1"/>
            <a:r>
              <a:rPr lang="en-US" sz="2400" dirty="0"/>
              <a:t>Limited Capital</a:t>
            </a:r>
          </a:p>
          <a:p>
            <a:pPr lvl="1" algn="just" eaLnBrk="1" hangingPunct="1"/>
            <a:r>
              <a:rPr lang="en-US" sz="2400" dirty="0"/>
              <a:t>Problems in Management</a:t>
            </a:r>
          </a:p>
          <a:p>
            <a:pPr lvl="1" algn="just" eaLnBrk="1" hangingPunct="1"/>
            <a:r>
              <a:rPr lang="en-US" sz="2400" dirty="0"/>
              <a:t>Lack of Motivation</a:t>
            </a:r>
          </a:p>
          <a:p>
            <a:pPr lvl="1" algn="just" eaLnBrk="1" hangingPunct="1"/>
            <a:r>
              <a:rPr lang="en-US" sz="2400" dirty="0"/>
              <a:t>Lack of Co-Operation</a:t>
            </a:r>
          </a:p>
          <a:p>
            <a:pPr lvl="1" algn="just" eaLnBrk="1" hangingPunct="1"/>
            <a:r>
              <a:rPr lang="en-US" sz="2400" dirty="0"/>
              <a:t>Lack of Secrecy</a:t>
            </a:r>
          </a:p>
          <a:p>
            <a:pPr lvl="1" algn="just" eaLnBrk="1" hangingPunct="1"/>
            <a:r>
              <a:rPr lang="en-US" sz="2400" dirty="0"/>
              <a:t>Dependence on Government</a:t>
            </a:r>
          </a:p>
          <a:p>
            <a:pPr lvl="1" algn="just" eaLnBrk="1" hangingPunct="1"/>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5. Joint Hindu Family Business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The JHF business is a form of business organization found only in India.</a:t>
            </a:r>
          </a:p>
          <a:p>
            <a:pPr algn="just" eaLnBrk="1" hangingPunct="1"/>
            <a:r>
              <a:rPr lang="en-US" sz="2400" dirty="0"/>
              <a:t>In this form of business, all the members of a Hindu undivided family own the business jointly.</a:t>
            </a:r>
          </a:p>
          <a:p>
            <a:pPr algn="just" eaLnBrk="1" hangingPunct="1"/>
            <a:r>
              <a:rPr lang="en-US" sz="2400" dirty="0"/>
              <a:t>The affairs of business are managed by the head of the family, who is known as the ‘KARTA’.</a:t>
            </a:r>
          </a:p>
          <a:p>
            <a:pPr algn="just" eaLnBrk="1" hangingPunct="1"/>
            <a:r>
              <a:rPr lang="en-US" sz="2400" dirty="0"/>
              <a:t>A Joint Hindu Family business only the male members get a share in the business by virtue of there being part of the family.</a:t>
            </a:r>
          </a:p>
          <a:p>
            <a:pPr algn="just" eaLnBrk="1" hangingPunct="1"/>
            <a:r>
              <a:rPr lang="en-US" sz="2400" dirty="0"/>
              <a:t>The membership is limited up to three successive generations.</a:t>
            </a:r>
          </a:p>
          <a:p>
            <a:pPr algn="just" eaLnBrk="1" hangingPunct="1"/>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5. Joint Hindu Family Business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Thus an individual, his son(s), and his grandson(s) become the members of a Joint Hindu Family by birth.</a:t>
            </a:r>
          </a:p>
          <a:p>
            <a:pPr algn="just" eaLnBrk="1" hangingPunct="1"/>
            <a:r>
              <a:rPr lang="en-US" sz="2400" dirty="0"/>
              <a:t>A daughter has no right to ask for a partition.</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5. Joint Hindu Family Business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Characteristics:</a:t>
            </a:r>
          </a:p>
          <a:p>
            <a:pPr lvl="1" algn="just" eaLnBrk="1" hangingPunct="1"/>
            <a:r>
              <a:rPr lang="en-US" sz="2400" dirty="0"/>
              <a:t>Legal Status</a:t>
            </a:r>
          </a:p>
          <a:p>
            <a:pPr lvl="1" algn="just" eaLnBrk="1" hangingPunct="1"/>
            <a:r>
              <a:rPr lang="en-US" sz="2400" dirty="0"/>
              <a:t>Membership</a:t>
            </a:r>
          </a:p>
          <a:p>
            <a:pPr lvl="1" algn="just" eaLnBrk="1" hangingPunct="1"/>
            <a:r>
              <a:rPr lang="en-US" sz="2400" dirty="0"/>
              <a:t>Profit Sharing</a:t>
            </a:r>
          </a:p>
          <a:p>
            <a:pPr lvl="1" algn="just" eaLnBrk="1" hangingPunct="1"/>
            <a:r>
              <a:rPr lang="en-US" sz="2400" dirty="0"/>
              <a:t>Management</a:t>
            </a:r>
          </a:p>
          <a:p>
            <a:pPr lvl="1" algn="just" eaLnBrk="1" hangingPunct="1"/>
            <a:r>
              <a:rPr lang="en-US" sz="2400" dirty="0"/>
              <a:t>Liability</a:t>
            </a:r>
          </a:p>
          <a:p>
            <a:pPr lvl="1" algn="just" eaLnBrk="1" hangingPunct="1"/>
            <a:r>
              <a:rPr lang="en-US" sz="2400" dirty="0"/>
              <a:t>Fluctuating share</a:t>
            </a:r>
          </a:p>
          <a:p>
            <a:pPr lvl="1" algn="just" eaLnBrk="1" hangingPunct="1"/>
            <a:r>
              <a:rPr lang="en-US" sz="2400" dirty="0"/>
              <a:t>Continuity</a:t>
            </a:r>
          </a:p>
          <a:p>
            <a:pPr lvl="1" algn="just" eaLnBrk="1" hangingPunct="1"/>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5. Joint Hindu Family Business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Advantages:</a:t>
            </a:r>
          </a:p>
          <a:p>
            <a:pPr lvl="1" algn="just" eaLnBrk="1" hangingPunct="1"/>
            <a:r>
              <a:rPr lang="en-US" sz="2400" dirty="0"/>
              <a:t>Assured share in profits</a:t>
            </a:r>
          </a:p>
          <a:p>
            <a:pPr lvl="1" algn="just" eaLnBrk="1" hangingPunct="1"/>
            <a:r>
              <a:rPr lang="en-US" sz="2400" dirty="0"/>
              <a:t>Freedom in Managing</a:t>
            </a:r>
          </a:p>
          <a:p>
            <a:pPr lvl="1" algn="just" eaLnBrk="1" hangingPunct="1"/>
            <a:r>
              <a:rPr lang="en-US" sz="2400" dirty="0"/>
              <a:t>Sharing of Knowledge and Experience</a:t>
            </a:r>
          </a:p>
          <a:p>
            <a:pPr lvl="1" algn="just" eaLnBrk="1" hangingPunct="1"/>
            <a:r>
              <a:rPr lang="en-US" sz="2400" dirty="0"/>
              <a:t>Unlimited liability of the KARTA only</a:t>
            </a:r>
          </a:p>
          <a:p>
            <a:pPr lvl="1" algn="just" eaLnBrk="1" hangingPunct="1"/>
            <a:r>
              <a:rPr lang="en-US" sz="2400" dirty="0"/>
              <a:t>Continued Existence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3600" dirty="0">
                <a:solidFill>
                  <a:schemeClr val="tx2">
                    <a:tint val="100000"/>
                    <a:shade val="90000"/>
                    <a:satMod val="250000"/>
                    <a:alpha val="100000"/>
                  </a:schemeClr>
                </a:solidFill>
              </a:rPr>
              <a:t>Introduction</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000" b="1" dirty="0"/>
              <a:t>Characteristics of Business organization:</a:t>
            </a:r>
          </a:p>
          <a:p>
            <a:pPr lvl="1" algn="just" eaLnBrk="1" hangingPunct="1"/>
            <a:r>
              <a:rPr lang="en-US" sz="1800" dirty="0"/>
              <a:t>Ownership</a:t>
            </a:r>
          </a:p>
          <a:p>
            <a:pPr lvl="1" algn="just" eaLnBrk="1" hangingPunct="1"/>
            <a:r>
              <a:rPr lang="en-US" sz="1800" dirty="0"/>
              <a:t>Lawful Business</a:t>
            </a:r>
          </a:p>
          <a:p>
            <a:pPr lvl="1" algn="just" eaLnBrk="1" hangingPunct="1"/>
            <a:r>
              <a:rPr lang="en-US" sz="1800" dirty="0"/>
              <a:t>Separate Entity and Management</a:t>
            </a:r>
          </a:p>
          <a:p>
            <a:pPr lvl="1" algn="just" eaLnBrk="1" hangingPunct="1"/>
            <a:r>
              <a:rPr lang="en-US" sz="1800" dirty="0"/>
              <a:t>Continuity</a:t>
            </a:r>
          </a:p>
          <a:p>
            <a:pPr lvl="1" algn="just" eaLnBrk="1" hangingPunct="1"/>
            <a:r>
              <a:rPr lang="en-US" sz="1800" dirty="0"/>
              <a:t>Risk</a:t>
            </a:r>
          </a:p>
          <a:p>
            <a:pPr lvl="0" algn="just" eaLnBrk="1" hangingPunct="1">
              <a:buClr>
                <a:srgbClr val="CC0000"/>
              </a:buClr>
            </a:pPr>
            <a:r>
              <a:rPr lang="en-US" sz="2000" b="1" dirty="0">
                <a:solidFill>
                  <a:srgbClr val="000000"/>
                </a:solidFill>
              </a:rPr>
              <a:t>Forms of Business Organization:</a:t>
            </a:r>
          </a:p>
          <a:p>
            <a:pPr lvl="1" algn="just" eaLnBrk="1" hangingPunct="1">
              <a:buClr>
                <a:srgbClr val="CC0000"/>
              </a:buClr>
            </a:pPr>
            <a:r>
              <a:rPr lang="en-US" sz="1800" dirty="0">
                <a:solidFill>
                  <a:srgbClr val="000000"/>
                </a:solidFill>
              </a:rPr>
              <a:t>Sole Proprietorship</a:t>
            </a:r>
          </a:p>
          <a:p>
            <a:pPr lvl="1" algn="just" eaLnBrk="1" hangingPunct="1">
              <a:buClr>
                <a:srgbClr val="CC0000"/>
              </a:buClr>
            </a:pPr>
            <a:r>
              <a:rPr lang="en-US" sz="1800" dirty="0">
                <a:solidFill>
                  <a:srgbClr val="000000"/>
                </a:solidFill>
              </a:rPr>
              <a:t>Partnership</a:t>
            </a:r>
          </a:p>
          <a:p>
            <a:pPr lvl="1" algn="just" eaLnBrk="1" hangingPunct="1">
              <a:buClr>
                <a:srgbClr val="CC0000"/>
              </a:buClr>
            </a:pPr>
            <a:r>
              <a:rPr lang="en-US" sz="1800" dirty="0">
                <a:solidFill>
                  <a:srgbClr val="000000"/>
                </a:solidFill>
              </a:rPr>
              <a:t>Joint Stock Company</a:t>
            </a:r>
          </a:p>
          <a:p>
            <a:pPr lvl="1" algn="just" eaLnBrk="1" hangingPunct="1">
              <a:buClr>
                <a:srgbClr val="CC0000"/>
              </a:buClr>
            </a:pPr>
            <a:r>
              <a:rPr lang="en-US" sz="1800" dirty="0">
                <a:solidFill>
                  <a:srgbClr val="000000"/>
                </a:solidFill>
              </a:rPr>
              <a:t>Co-Operative Society</a:t>
            </a:r>
          </a:p>
          <a:p>
            <a:pPr lvl="1" algn="just" eaLnBrk="1" hangingPunct="1">
              <a:buClr>
                <a:srgbClr val="CC0000"/>
              </a:buClr>
            </a:pPr>
            <a:r>
              <a:rPr lang="en-US" sz="1800" dirty="0">
                <a:solidFill>
                  <a:srgbClr val="000000"/>
                </a:solidFill>
              </a:rPr>
              <a:t>Joint Hindu Family Business</a:t>
            </a:r>
          </a:p>
          <a:p>
            <a:pPr lvl="1" algn="just" eaLnBrk="1" hangingPunct="1">
              <a:buClr>
                <a:srgbClr val="CC0000"/>
              </a:buClr>
            </a:pPr>
            <a:r>
              <a:rPr lang="en-US" sz="1800" dirty="0">
                <a:solidFill>
                  <a:srgbClr val="000000"/>
                </a:solidFill>
              </a:rPr>
              <a:t>Government Company (Public Corporations)</a:t>
            </a:r>
          </a:p>
          <a:p>
            <a:pPr lvl="1" algn="just" eaLnBrk="1" hangingPunct="1">
              <a:buClr>
                <a:srgbClr val="CC0000"/>
              </a:buClr>
              <a:buNone/>
            </a:pPr>
            <a:endParaRPr lang="en-US" sz="1800" b="1" dirty="0">
              <a:solidFill>
                <a:srgbClr val="000000"/>
              </a:solidFill>
            </a:endParaRPr>
          </a:p>
          <a:p>
            <a:pPr lvl="1" algn="just" eaLnBrk="1" hangingPunct="1">
              <a:buNone/>
            </a:pP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5. Joint Hindu Family Business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Disadvantages:</a:t>
            </a:r>
          </a:p>
          <a:p>
            <a:pPr lvl="1" algn="just" eaLnBrk="1" hangingPunct="1"/>
            <a:r>
              <a:rPr lang="en-US" sz="2400" dirty="0"/>
              <a:t>Limited Capital</a:t>
            </a:r>
          </a:p>
          <a:p>
            <a:pPr lvl="1" algn="just" eaLnBrk="1" hangingPunct="1"/>
            <a:r>
              <a:rPr lang="en-US" sz="2400" dirty="0"/>
              <a:t>Lack of Motivation</a:t>
            </a:r>
          </a:p>
          <a:p>
            <a:pPr lvl="1" algn="just" eaLnBrk="1" hangingPunct="1"/>
            <a:r>
              <a:rPr lang="en-US" sz="2400" dirty="0"/>
              <a:t>Scope for misuse of power of the KARTA</a:t>
            </a:r>
          </a:p>
          <a:p>
            <a:pPr lvl="1" algn="just" eaLnBrk="1" hangingPunct="1"/>
            <a:r>
              <a:rPr lang="en-US" sz="2400" dirty="0"/>
              <a:t>Scope for conflict</a:t>
            </a:r>
          </a:p>
          <a:p>
            <a:pPr lvl="1" algn="just" eaLnBrk="1" hangingPunct="1"/>
            <a:r>
              <a:rPr lang="en-US" sz="2400" dirty="0"/>
              <a:t>Instability</a:t>
            </a:r>
          </a:p>
          <a:p>
            <a:pPr lvl="1" algn="just" eaLnBrk="1" hangingPunct="1"/>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Forms of Public Sector Organisations</a:t>
            </a:r>
          </a:p>
        </p:txBody>
      </p:sp>
      <p:sp>
        <p:nvSpPr>
          <p:cNvPr id="3" name="Content Placeholder 2"/>
          <p:cNvSpPr>
            <a:spLocks noGrp="1"/>
          </p:cNvSpPr>
          <p:nvPr>
            <p:ph idx="1"/>
          </p:nvPr>
        </p:nvSpPr>
        <p:spPr/>
        <p:txBody>
          <a:bodyPr/>
          <a:lstStyle/>
          <a:p>
            <a:r>
              <a:rPr lang="en-IN" dirty="0"/>
              <a:t>Departmental Organisation</a:t>
            </a:r>
          </a:p>
          <a:p>
            <a:r>
              <a:rPr lang="en-IN" dirty="0"/>
              <a:t>Public Corporations</a:t>
            </a:r>
          </a:p>
          <a:p>
            <a:r>
              <a:rPr lang="en-IN" dirty="0"/>
              <a:t>Government Companies</a:t>
            </a:r>
          </a:p>
        </p:txBody>
      </p:sp>
    </p:spTree>
    <p:extLst>
      <p:ext uri="{BB962C8B-B14F-4D97-AF65-F5344CB8AC3E}">
        <p14:creationId xmlns:p14="http://schemas.microsoft.com/office/powerpoint/2010/main" val="2136167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Departmental Organisation</a:t>
            </a:r>
          </a:p>
        </p:txBody>
      </p:sp>
      <p:sp>
        <p:nvSpPr>
          <p:cNvPr id="3" name="Content Placeholder 2"/>
          <p:cNvSpPr>
            <a:spLocks noGrp="1"/>
          </p:cNvSpPr>
          <p:nvPr>
            <p:ph idx="1"/>
          </p:nvPr>
        </p:nvSpPr>
        <p:spPr/>
        <p:txBody>
          <a:bodyPr/>
          <a:lstStyle/>
          <a:p>
            <a:r>
              <a:rPr lang="en-IN" dirty="0"/>
              <a:t>Characteristics</a:t>
            </a:r>
          </a:p>
          <a:p>
            <a:pPr lvl="1"/>
            <a:r>
              <a:rPr lang="en-IN" dirty="0"/>
              <a:t>Financed out of Govt. budget</a:t>
            </a:r>
          </a:p>
          <a:p>
            <a:pPr lvl="1"/>
            <a:r>
              <a:rPr lang="en-IN" dirty="0"/>
              <a:t>Revenue go to public exchequer</a:t>
            </a:r>
          </a:p>
          <a:p>
            <a:pPr lvl="1"/>
            <a:r>
              <a:rPr lang="en-IN" dirty="0"/>
              <a:t>All the rules and regulations of govt. are applicable</a:t>
            </a:r>
          </a:p>
          <a:p>
            <a:pPr lvl="1"/>
            <a:r>
              <a:rPr lang="en-IN" dirty="0"/>
              <a:t>Direct control of the concerned ministry</a:t>
            </a:r>
          </a:p>
          <a:p>
            <a:pPr lvl="1"/>
            <a:r>
              <a:rPr lang="en-IN" dirty="0"/>
              <a:t>Employees are govt. servants</a:t>
            </a:r>
          </a:p>
        </p:txBody>
      </p:sp>
    </p:spTree>
    <p:extLst>
      <p:ext uri="{BB962C8B-B14F-4D97-AF65-F5344CB8AC3E}">
        <p14:creationId xmlns:p14="http://schemas.microsoft.com/office/powerpoint/2010/main" val="224757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Advantages</a:t>
            </a:r>
          </a:p>
          <a:p>
            <a:pPr lvl="1"/>
            <a:r>
              <a:rPr lang="en-IN" dirty="0"/>
              <a:t>Easy to achieve political, economical and social objectives</a:t>
            </a:r>
          </a:p>
          <a:p>
            <a:pPr lvl="1"/>
            <a:r>
              <a:rPr lang="en-IN" dirty="0"/>
              <a:t>Suitable for public utility services and defence industries</a:t>
            </a:r>
          </a:p>
          <a:p>
            <a:pPr lvl="1"/>
            <a:r>
              <a:rPr lang="en-IN" dirty="0"/>
              <a:t>Due to govt. control, complete secrecy is possible</a:t>
            </a:r>
          </a:p>
        </p:txBody>
      </p:sp>
    </p:spTree>
    <p:extLst>
      <p:ext uri="{BB962C8B-B14F-4D97-AF65-F5344CB8AC3E}">
        <p14:creationId xmlns:p14="http://schemas.microsoft.com/office/powerpoint/2010/main" val="2774046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Disadvantages</a:t>
            </a:r>
          </a:p>
          <a:p>
            <a:pPr lvl="1"/>
            <a:r>
              <a:rPr lang="en-IN" dirty="0"/>
              <a:t>Bureaucratic control</a:t>
            </a:r>
          </a:p>
          <a:p>
            <a:pPr lvl="1"/>
            <a:r>
              <a:rPr lang="en-IN" dirty="0"/>
              <a:t>No timely decisions</a:t>
            </a:r>
          </a:p>
          <a:p>
            <a:pPr lvl="1"/>
            <a:r>
              <a:rPr lang="en-IN" dirty="0"/>
              <a:t>Rigidity in certain rules and regulations, difficult to bring major innovations and modifications</a:t>
            </a:r>
          </a:p>
          <a:p>
            <a:pPr lvl="1"/>
            <a:r>
              <a:rPr lang="en-IN" dirty="0"/>
              <a:t>Lack of initiatives as promotions are on seniority based</a:t>
            </a:r>
          </a:p>
          <a:p>
            <a:pPr lvl="1"/>
            <a:endParaRPr lang="en-IN" dirty="0"/>
          </a:p>
        </p:txBody>
      </p:sp>
    </p:spTree>
    <p:extLst>
      <p:ext uri="{BB962C8B-B14F-4D97-AF65-F5344CB8AC3E}">
        <p14:creationId xmlns:p14="http://schemas.microsoft.com/office/powerpoint/2010/main" val="3444561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Public Corporations</a:t>
            </a:r>
          </a:p>
        </p:txBody>
      </p:sp>
      <p:sp>
        <p:nvSpPr>
          <p:cNvPr id="3" name="Content Placeholder 2"/>
          <p:cNvSpPr>
            <a:spLocks noGrp="1"/>
          </p:cNvSpPr>
          <p:nvPr>
            <p:ph idx="1"/>
          </p:nvPr>
        </p:nvSpPr>
        <p:spPr/>
        <p:txBody>
          <a:bodyPr/>
          <a:lstStyle/>
          <a:p>
            <a:r>
              <a:rPr lang="en-IN" dirty="0"/>
              <a:t>Advantages</a:t>
            </a:r>
          </a:p>
          <a:p>
            <a:pPr lvl="1"/>
            <a:r>
              <a:rPr lang="en-IN" dirty="0"/>
              <a:t>Better managed</a:t>
            </a:r>
          </a:p>
          <a:p>
            <a:pPr lvl="1"/>
            <a:r>
              <a:rPr lang="en-IN" dirty="0"/>
              <a:t>Quick decisions</a:t>
            </a:r>
          </a:p>
          <a:p>
            <a:pPr lvl="1"/>
            <a:r>
              <a:rPr lang="en-IN" dirty="0"/>
              <a:t>More flexibility</a:t>
            </a:r>
          </a:p>
          <a:p>
            <a:pPr lvl="1"/>
            <a:r>
              <a:rPr lang="en-IN" dirty="0"/>
              <a:t>No profit motive, public utilities at reasonable costs to people</a:t>
            </a:r>
          </a:p>
          <a:p>
            <a:pPr lvl="1"/>
            <a:r>
              <a:rPr lang="en-IN" dirty="0"/>
              <a:t>Experienced and capable directors thus efficiently managed</a:t>
            </a:r>
          </a:p>
        </p:txBody>
      </p:sp>
    </p:spTree>
    <p:extLst>
      <p:ext uri="{BB962C8B-B14F-4D97-AF65-F5344CB8AC3E}">
        <p14:creationId xmlns:p14="http://schemas.microsoft.com/office/powerpoint/2010/main" val="498442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Disadvantages</a:t>
            </a:r>
          </a:p>
          <a:p>
            <a:pPr lvl="1"/>
            <a:r>
              <a:rPr lang="en-IN" dirty="0"/>
              <a:t>Autonomy of corporations only on paper</a:t>
            </a:r>
          </a:p>
          <a:p>
            <a:pPr lvl="1"/>
            <a:r>
              <a:rPr lang="en-IN" dirty="0"/>
              <a:t>Interference of political leaders and govt. officers</a:t>
            </a:r>
          </a:p>
          <a:p>
            <a:pPr lvl="1"/>
            <a:r>
              <a:rPr lang="en-IN" dirty="0"/>
              <a:t>Possess monopoly</a:t>
            </a:r>
          </a:p>
          <a:p>
            <a:pPr lvl="1"/>
            <a:endParaRPr lang="en-IN" dirty="0"/>
          </a:p>
          <a:p>
            <a:pPr lvl="1"/>
            <a:r>
              <a:rPr lang="en-IN" dirty="0"/>
              <a:t>Examples</a:t>
            </a:r>
          </a:p>
          <a:p>
            <a:pPr lvl="2"/>
            <a:r>
              <a:rPr lang="en-IN" dirty="0"/>
              <a:t>Indian railway, Delhi metro rail, Air India, Indian vaccine corporation, IRDA, Post office</a:t>
            </a:r>
          </a:p>
        </p:txBody>
      </p:sp>
    </p:spTree>
    <p:extLst>
      <p:ext uri="{BB962C8B-B14F-4D97-AF65-F5344CB8AC3E}">
        <p14:creationId xmlns:p14="http://schemas.microsoft.com/office/powerpoint/2010/main" val="3411664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6. Government Companies (Public Co-operations)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A Government-owned corporations, State Owned company, State-owned entity, State enterprise, publicly owned corporations, government business enterprise, is a legal entity created by government to undertake commercial activities on behalf of an owner government.</a:t>
            </a:r>
          </a:p>
          <a:p>
            <a:pPr algn="just" eaLnBrk="1" hangingPunct="1"/>
            <a:r>
              <a:rPr lang="en-US" sz="2400" dirty="0"/>
              <a:t>In India a public enterprise incorporated under the Indian Companies Act, 1956, is called a government company.</a:t>
            </a:r>
          </a:p>
          <a:p>
            <a:pPr algn="just" eaLnBrk="1" hangingPunct="1"/>
            <a:r>
              <a:rPr lang="en-US" sz="2400" dirty="0"/>
              <a:t>These companies are owned and managed by central or state government.</a:t>
            </a:r>
          </a:p>
        </p:txBody>
      </p:sp>
    </p:spTree>
    <p:extLst>
      <p:ext uri="{BB962C8B-B14F-4D97-AF65-F5344CB8AC3E}">
        <p14:creationId xmlns:p14="http://schemas.microsoft.com/office/powerpoint/2010/main" val="3717722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6. Government Companies (Public Co-operations)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According to Indian Companies Act, 1956, a government company means “any company in which not less than 51% of paid capital is held by the central or state government and partly by the central government and includes a company which is a subsidiary of a government company”.</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6. Government Companies (Public Co-operations)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Characteristics:</a:t>
            </a:r>
          </a:p>
          <a:p>
            <a:pPr lvl="1" algn="just" eaLnBrk="1" hangingPunct="1"/>
            <a:r>
              <a:rPr lang="en-US" sz="2400" dirty="0"/>
              <a:t>Formation</a:t>
            </a:r>
          </a:p>
          <a:p>
            <a:pPr lvl="1" algn="just" eaLnBrk="1" hangingPunct="1"/>
            <a:r>
              <a:rPr lang="en-US" sz="2400" dirty="0"/>
              <a:t>Ownership</a:t>
            </a:r>
          </a:p>
          <a:p>
            <a:pPr lvl="1" algn="just" eaLnBrk="1" hangingPunct="1"/>
            <a:r>
              <a:rPr lang="en-US" sz="2400" dirty="0"/>
              <a:t>Management</a:t>
            </a:r>
          </a:p>
          <a:p>
            <a:pPr lvl="1" algn="just" eaLnBrk="1" hangingPunct="1"/>
            <a:r>
              <a:rPr lang="en-US" sz="2400" dirty="0"/>
              <a:t>Legal Status</a:t>
            </a:r>
          </a:p>
          <a:p>
            <a:pPr lvl="1" algn="just" eaLnBrk="1" hangingPunct="1"/>
            <a:r>
              <a:rPr lang="en-US" sz="2400" dirty="0"/>
              <a:t>Employees</a:t>
            </a:r>
          </a:p>
          <a:p>
            <a:pPr lvl="1" algn="just" eaLnBrk="1" hangingPunct="1"/>
            <a:r>
              <a:rPr lang="en-US" sz="2400" dirty="0"/>
              <a:t>Capital Collection</a:t>
            </a:r>
          </a:p>
          <a:p>
            <a:pPr lvl="1" algn="just" eaLnBrk="1" hangingPunct="1"/>
            <a:r>
              <a:rPr lang="en-US" sz="2400" dirty="0"/>
              <a:t>Approval of Accounts</a:t>
            </a:r>
          </a:p>
          <a:p>
            <a:pPr lvl="1" algn="just" eaLnBrk="1" hangingPunct="1"/>
            <a:r>
              <a:rPr lang="en-US" sz="2400" dirty="0"/>
              <a:t>Flexibility</a:t>
            </a:r>
          </a:p>
          <a:p>
            <a:pPr lvl="1" algn="just" eaLnBrk="1" hangingPunct="1"/>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1. Sole Proprietorship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When the ownership and management of business are in control of one individual, it is known as sole proprietorship. </a:t>
            </a:r>
          </a:p>
          <a:p>
            <a:pPr algn="just" eaLnBrk="1" hangingPunct="1"/>
            <a:r>
              <a:rPr lang="en-US" sz="2400" dirty="0"/>
              <a:t>The shops and the stores that you see in your locality – the grocery store, the vegetable shop, the chemist shop, etc… all come under sole proprietorship.</a:t>
            </a:r>
          </a:p>
          <a:p>
            <a:pPr algn="just" eaLnBrk="1" hangingPunct="1"/>
            <a:r>
              <a:rPr lang="en-US" sz="2400" dirty="0"/>
              <a:t>The volume of activities of such a business unit may be quite large.</a:t>
            </a:r>
          </a:p>
          <a:p>
            <a:pPr algn="just" eaLnBrk="1" hangingPunct="1"/>
            <a:r>
              <a:rPr lang="en-US" sz="2400" dirty="0"/>
              <a:t>However, since it is managed and owned by single individual, often the size of business remain small.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6. Government Companies (Public Co-operations)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Advantages:</a:t>
            </a:r>
          </a:p>
          <a:p>
            <a:pPr lvl="1" algn="just" eaLnBrk="1" hangingPunct="1"/>
            <a:r>
              <a:rPr lang="en-US" sz="2400" dirty="0"/>
              <a:t>Formation is easy</a:t>
            </a:r>
          </a:p>
          <a:p>
            <a:pPr lvl="1" algn="just" eaLnBrk="1" hangingPunct="1"/>
            <a:r>
              <a:rPr lang="en-US" sz="2400" dirty="0"/>
              <a:t>Easy to incorporate changes</a:t>
            </a:r>
          </a:p>
          <a:p>
            <a:pPr lvl="1" algn="just" eaLnBrk="1" hangingPunct="1"/>
            <a:r>
              <a:rPr lang="en-US" sz="2400" dirty="0"/>
              <a:t>Enjoys Financial Autonomy</a:t>
            </a:r>
          </a:p>
          <a:p>
            <a:pPr lvl="1" algn="just" eaLnBrk="1" hangingPunct="1"/>
            <a:r>
              <a:rPr lang="en-US" sz="2400" dirty="0"/>
              <a:t>Development of Neglected areas by Private players</a:t>
            </a:r>
          </a:p>
          <a:p>
            <a:pPr lvl="1" algn="just" eaLnBrk="1" hangingPunct="1"/>
            <a:r>
              <a:rPr lang="en-US" sz="2400" dirty="0"/>
              <a:t>Healthy competition</a:t>
            </a:r>
          </a:p>
          <a:p>
            <a:pPr lvl="1" algn="just" eaLnBrk="1" hangingPunct="1"/>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6. Government Companies (Public Co-operations)</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Disadvantages:</a:t>
            </a:r>
          </a:p>
          <a:p>
            <a:pPr lvl="1" algn="just" eaLnBrk="1" hangingPunct="1"/>
            <a:r>
              <a:rPr lang="en-US" sz="2400" dirty="0"/>
              <a:t>Political Interference</a:t>
            </a:r>
          </a:p>
          <a:p>
            <a:pPr lvl="1" algn="just" eaLnBrk="1" hangingPunct="1"/>
            <a:r>
              <a:rPr lang="en-US" sz="2400" dirty="0"/>
              <a:t>They Take the assistance of Civil Servants and they are not experts</a:t>
            </a:r>
          </a:p>
          <a:p>
            <a:pPr lvl="1" algn="just" eaLnBrk="1" hangingPunct="1"/>
            <a:r>
              <a:rPr lang="en-US" sz="2400" dirty="0"/>
              <a:t>Slackness in Management</a:t>
            </a:r>
          </a:p>
          <a:p>
            <a:pPr lvl="1" algn="just" eaLnBrk="1" hangingPunct="1"/>
            <a:endParaRPr lang="en-US" sz="2400" dirty="0"/>
          </a:p>
          <a:p>
            <a:pPr lvl="1" algn="just" eaLnBrk="1" hangingPunct="1"/>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1. Sole Proprietorship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Characteristics:</a:t>
            </a:r>
          </a:p>
          <a:p>
            <a:pPr lvl="1" algn="just" eaLnBrk="1" hangingPunct="1"/>
            <a:endParaRPr lang="en-US" sz="2000" b="1" dirty="0"/>
          </a:p>
          <a:p>
            <a:pPr lvl="1" algn="just" eaLnBrk="1" hangingPunct="1"/>
            <a:r>
              <a:rPr lang="en-US" sz="2400" dirty="0"/>
              <a:t>Ownership</a:t>
            </a:r>
          </a:p>
          <a:p>
            <a:pPr lvl="1" algn="just" eaLnBrk="1" hangingPunct="1"/>
            <a:r>
              <a:rPr lang="en-US" sz="2400" dirty="0"/>
              <a:t>Management</a:t>
            </a:r>
          </a:p>
          <a:p>
            <a:pPr lvl="1" algn="just" eaLnBrk="1" hangingPunct="1"/>
            <a:r>
              <a:rPr lang="en-US" sz="2400" dirty="0"/>
              <a:t>Source of Capital</a:t>
            </a:r>
          </a:p>
          <a:p>
            <a:pPr lvl="1" algn="just" eaLnBrk="1" hangingPunct="1"/>
            <a:r>
              <a:rPr lang="en-US" sz="2400" dirty="0"/>
              <a:t>Legal Status</a:t>
            </a:r>
          </a:p>
          <a:p>
            <a:pPr lvl="1" algn="just" eaLnBrk="1" hangingPunct="1"/>
            <a:r>
              <a:rPr lang="en-US" sz="2400" dirty="0"/>
              <a:t>Liability</a:t>
            </a:r>
          </a:p>
          <a:p>
            <a:pPr lvl="1" algn="just" eaLnBrk="1" hangingPunct="1"/>
            <a:r>
              <a:rPr lang="en-US" sz="2400" dirty="0"/>
              <a:t>Stability</a:t>
            </a:r>
          </a:p>
          <a:p>
            <a:pPr lvl="1" algn="just" eaLnBrk="1" hangingPunct="1"/>
            <a:r>
              <a:rPr lang="en-US" sz="2400" dirty="0"/>
              <a:t>Legal Formalities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1. Sole Proprietorship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Advantages:</a:t>
            </a:r>
          </a:p>
          <a:p>
            <a:pPr lvl="1" algn="just" eaLnBrk="1" hangingPunct="1"/>
            <a:r>
              <a:rPr lang="en-US" sz="2400" dirty="0"/>
              <a:t>Easy Formation</a:t>
            </a:r>
          </a:p>
          <a:p>
            <a:pPr lvl="1" algn="just" eaLnBrk="1" hangingPunct="1"/>
            <a:r>
              <a:rPr lang="en-US" sz="2400" dirty="0"/>
              <a:t>Better Control</a:t>
            </a:r>
          </a:p>
          <a:p>
            <a:pPr lvl="1" algn="just" eaLnBrk="1" hangingPunct="1"/>
            <a:r>
              <a:rPr lang="en-US" sz="2400" dirty="0"/>
              <a:t>Prompt Decision Making</a:t>
            </a:r>
          </a:p>
          <a:p>
            <a:pPr lvl="1" algn="just" eaLnBrk="1" hangingPunct="1"/>
            <a:r>
              <a:rPr lang="en-US" sz="2400" dirty="0"/>
              <a:t>Flexibility in operations</a:t>
            </a:r>
          </a:p>
          <a:p>
            <a:pPr lvl="1" algn="just" eaLnBrk="1" hangingPunct="1"/>
            <a:r>
              <a:rPr lang="en-US" sz="2400" dirty="0"/>
              <a:t>Retention of Business secrets</a:t>
            </a:r>
          </a:p>
          <a:p>
            <a:pPr lvl="1" algn="just" eaLnBrk="1" hangingPunct="1"/>
            <a:r>
              <a:rPr lang="en-US" sz="2400" dirty="0"/>
              <a:t>Direct Motivation</a:t>
            </a:r>
          </a:p>
          <a:p>
            <a:pPr lvl="1" algn="just" eaLnBrk="1" hangingPunct="1"/>
            <a:r>
              <a:rPr lang="en-US" sz="2400" dirty="0"/>
              <a:t>Personal attention to consumer needs</a:t>
            </a:r>
          </a:p>
          <a:p>
            <a:pPr lvl="1" algn="just" eaLnBrk="1" hangingPunct="1"/>
            <a:r>
              <a:rPr lang="en-US" sz="2400" dirty="0"/>
              <a:t>Creation of employment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1. Sole Proprietorship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b="1" dirty="0"/>
              <a:t>Disadvantages:</a:t>
            </a:r>
          </a:p>
          <a:p>
            <a:pPr lvl="1" algn="just" eaLnBrk="1" hangingPunct="1"/>
            <a:r>
              <a:rPr lang="en-US" sz="2400" dirty="0"/>
              <a:t>Unlimited Liability</a:t>
            </a:r>
          </a:p>
          <a:p>
            <a:pPr lvl="1" algn="just" eaLnBrk="1" hangingPunct="1"/>
            <a:r>
              <a:rPr lang="en-US" sz="2400" dirty="0"/>
              <a:t>Limited Financial Resources</a:t>
            </a:r>
          </a:p>
          <a:p>
            <a:pPr lvl="1" algn="just" eaLnBrk="1" hangingPunct="1"/>
            <a:r>
              <a:rPr lang="en-US" sz="2400" dirty="0"/>
              <a:t>Limited Capacity of Individual</a:t>
            </a:r>
          </a:p>
          <a:p>
            <a:pPr lvl="1" algn="just" eaLnBrk="1" hangingPunct="1"/>
            <a:r>
              <a:rPr lang="en-US" sz="2400" dirty="0"/>
              <a:t>Uncertainty of Duration </a:t>
            </a:r>
          </a:p>
          <a:p>
            <a:pPr lvl="1" algn="just" eaLnBrk="1" hangingPunct="1"/>
            <a:endParaRPr lang="en-US" sz="2400" dirty="0"/>
          </a:p>
          <a:p>
            <a:pPr lvl="1" algn="just" eaLnBrk="1" hangingPunct="1"/>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609600"/>
            <a:ext cx="7772400" cy="762000"/>
          </a:xfrm>
        </p:spPr>
        <p:txBody>
          <a:bodyPr/>
          <a:lstStyle/>
          <a:p>
            <a:pPr marL="54864" eaLnBrk="1" fontAlgn="auto" hangingPunct="1">
              <a:spcAft>
                <a:spcPts val="0"/>
              </a:spcAft>
              <a:defRPr/>
            </a:pPr>
            <a:r>
              <a:rPr lang="en-US" sz="2800" b="1" dirty="0">
                <a:solidFill>
                  <a:schemeClr val="tx2">
                    <a:tint val="100000"/>
                    <a:shade val="90000"/>
                    <a:satMod val="250000"/>
                    <a:alpha val="100000"/>
                  </a:schemeClr>
                </a:solidFill>
              </a:rPr>
              <a:t>2. Partnership</a:t>
            </a:r>
          </a:p>
        </p:txBody>
      </p:sp>
      <p:sp>
        <p:nvSpPr>
          <p:cNvPr id="27651" name="Content Placeholder 2"/>
          <p:cNvSpPr>
            <a:spLocks noGrp="1"/>
          </p:cNvSpPr>
          <p:nvPr>
            <p:ph idx="1"/>
          </p:nvPr>
        </p:nvSpPr>
        <p:spPr>
          <a:xfrm>
            <a:off x="0" y="1600200"/>
            <a:ext cx="9144000" cy="4495800"/>
          </a:xfrm>
        </p:spPr>
        <p:txBody>
          <a:bodyPr/>
          <a:lstStyle/>
          <a:p>
            <a:pPr algn="just" eaLnBrk="1" hangingPunct="1"/>
            <a:r>
              <a:rPr lang="en-US" sz="2400" dirty="0"/>
              <a:t>A Partnership form of organization is one where two or more persons are associated to run a business with a view to earn profit.</a:t>
            </a:r>
          </a:p>
          <a:p>
            <a:pPr algn="just" eaLnBrk="1" hangingPunct="1"/>
            <a:r>
              <a:rPr lang="en-US" sz="2400" dirty="0"/>
              <a:t>Persons from similar background or different ability or skills, may join together to carry a business.</a:t>
            </a:r>
          </a:p>
          <a:p>
            <a:pPr algn="just" eaLnBrk="1" hangingPunct="1"/>
            <a:r>
              <a:rPr lang="en-US" sz="2400" dirty="0"/>
              <a:t>Each member of such a group is individually known as ‘Partner’ and collectively the members are known as ‘partnership firm’. </a:t>
            </a:r>
          </a:p>
          <a:p>
            <a:pPr algn="just" eaLnBrk="1" hangingPunct="1"/>
            <a:r>
              <a:rPr lang="en-US" sz="2400" dirty="0"/>
              <a:t>These firms are governed by the Indian Partnership Act, 1932.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PARTNERSHIP</a:t>
            </a:r>
            <a:endParaRPr lang="en-US" dirty="0"/>
          </a:p>
        </p:txBody>
      </p:sp>
      <p:graphicFrame>
        <p:nvGraphicFramePr>
          <p:cNvPr id="5" name="Diagram 4"/>
          <p:cNvGraphicFramePr/>
          <p:nvPr/>
        </p:nvGraphicFramePr>
        <p:xfrm>
          <a:off x="1622474" y="2015979"/>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179</TotalTime>
  <Words>1459</Words>
  <Application>Microsoft Office PowerPoint</Application>
  <PresentationFormat>On-screen Show (4:3)</PresentationFormat>
  <Paragraphs>277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Times New Roman</vt:lpstr>
      <vt:lpstr>Verdana</vt:lpstr>
      <vt:lpstr>Wingdings</vt:lpstr>
      <vt:lpstr>Profile</vt:lpstr>
      <vt:lpstr>Types of Business Organizations</vt:lpstr>
      <vt:lpstr>Introduction</vt:lpstr>
      <vt:lpstr>Introduction</vt:lpstr>
      <vt:lpstr>1. Sole Proprietorship</vt:lpstr>
      <vt:lpstr>1. Sole Proprietorship</vt:lpstr>
      <vt:lpstr>1. Sole Proprietorship</vt:lpstr>
      <vt:lpstr>1. Sole Proprietorship</vt:lpstr>
      <vt:lpstr>2. Partnership</vt:lpstr>
      <vt:lpstr>PARTNERSHIP</vt:lpstr>
      <vt:lpstr>2. Partnership</vt:lpstr>
      <vt:lpstr>PowerPoint Presentation</vt:lpstr>
      <vt:lpstr>Types of Partners</vt:lpstr>
      <vt:lpstr>2. Partnership</vt:lpstr>
      <vt:lpstr>2. Partnership</vt:lpstr>
      <vt:lpstr>3. Joint Stock Company</vt:lpstr>
      <vt:lpstr>3. Joint Stock Company</vt:lpstr>
      <vt:lpstr>3. Joint Stock Company</vt:lpstr>
      <vt:lpstr>PowerPoint Presentation</vt:lpstr>
      <vt:lpstr>3. Joint Stock Company</vt:lpstr>
      <vt:lpstr>3. Joint Stock Company</vt:lpstr>
      <vt:lpstr>4. Co-Operative Society</vt:lpstr>
      <vt:lpstr>4. Co-Operative Society</vt:lpstr>
      <vt:lpstr>4. Co-Operative Society</vt:lpstr>
      <vt:lpstr>4. Co-Operative Society</vt:lpstr>
      <vt:lpstr>4. Co-Operative Society</vt:lpstr>
      <vt:lpstr>5. Joint Hindu Family Business</vt:lpstr>
      <vt:lpstr>5. Joint Hindu Family Business</vt:lpstr>
      <vt:lpstr>5. Joint Hindu Family Business</vt:lpstr>
      <vt:lpstr>5. Joint Hindu Family Business</vt:lpstr>
      <vt:lpstr>5. Joint Hindu Family Business</vt:lpstr>
      <vt:lpstr>Forms of Public Sector Organisations</vt:lpstr>
      <vt:lpstr>Departmental Organisation</vt:lpstr>
      <vt:lpstr>PowerPoint Presentation</vt:lpstr>
      <vt:lpstr>PowerPoint Presentation</vt:lpstr>
      <vt:lpstr>Public Corporations</vt:lpstr>
      <vt:lpstr>PowerPoint Presentation</vt:lpstr>
      <vt:lpstr>6. Government Companies (Public Co-operations)</vt:lpstr>
      <vt:lpstr>6. Government Companies (Public Co-operations)</vt:lpstr>
      <vt:lpstr>6. Government Companies (Public Co-operations)</vt:lpstr>
      <vt:lpstr>6. Government Companies (Public Co-operations)</vt:lpstr>
      <vt:lpstr>6. Government Companies (Public Co-operations)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Business Organizations</dc:title>
  <dc:creator>Boss</dc:creator>
  <cp:lastModifiedBy>Admin</cp:lastModifiedBy>
  <cp:revision>16</cp:revision>
  <dcterms:created xsi:type="dcterms:W3CDTF">2012-12-17T07:14:41Z</dcterms:created>
  <dcterms:modified xsi:type="dcterms:W3CDTF">2017-03-28T04:57:00Z</dcterms:modified>
</cp:coreProperties>
</file>