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1" r:id="rId15"/>
    <p:sldId id="270" r:id="rId16"/>
    <p:sldId id="272" r:id="rId17"/>
    <p:sldId id="273" r:id="rId18"/>
    <p:sldId id="278" r:id="rId19"/>
    <p:sldId id="279" r:id="rId20"/>
    <p:sldId id="275" r:id="rId21"/>
    <p:sldId id="280" r:id="rId22"/>
    <p:sldId id="281" r:id="rId23"/>
    <p:sldId id="282" r:id="rId24"/>
    <p:sldId id="283" r:id="rId25"/>
    <p:sldId id="276" r:id="rId26"/>
    <p:sldId id="277" r:id="rId27"/>
    <p:sldId id="284" r:id="rId28"/>
    <p:sldId id="286" r:id="rId29"/>
    <p:sldId id="287" r:id="rId30"/>
    <p:sldId id="288" r:id="rId31"/>
    <p:sldId id="296"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 id="302" r:id="rId45"/>
    <p:sldId id="323" r:id="rId46"/>
    <p:sldId id="324" r:id="rId47"/>
    <p:sldId id="325" r:id="rId48"/>
    <p:sldId id="326" r:id="rId49"/>
    <p:sldId id="303" r:id="rId50"/>
    <p:sldId id="304" r:id="rId51"/>
    <p:sldId id="305" r:id="rId52"/>
    <p:sldId id="306" r:id="rId53"/>
    <p:sldId id="310" r:id="rId54"/>
    <p:sldId id="313" r:id="rId55"/>
    <p:sldId id="317" r:id="rId56"/>
    <p:sldId id="330" r:id="rId57"/>
    <p:sldId id="328" r:id="rId58"/>
    <p:sldId id="329" r:id="rId59"/>
    <p:sldId id="315" r:id="rId60"/>
    <p:sldId id="316" r:id="rId61"/>
    <p:sldId id="319" r:id="rId62"/>
    <p:sldId id="320" r:id="rId63"/>
    <p:sldId id="32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A8F4-029E-4EB0-9600-36C9362DB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F8215A-6EB8-4879-9BD0-ABDEC41B9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9792C0-9A5B-4874-92B7-F0388D6A9D23}"/>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5" name="Footer Placeholder 4">
            <a:extLst>
              <a:ext uri="{FF2B5EF4-FFF2-40B4-BE49-F238E27FC236}">
                <a16:creationId xmlns:a16="http://schemas.microsoft.com/office/drawing/2014/main" id="{32523668-1325-4CE3-8D5C-235370A07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D0ECC-3396-422B-A2EF-B409D1D040E4}"/>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57595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A921-313A-4137-B904-C680897FEC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352DDD-9982-44DF-94E3-EC81D42480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0D8A6-AC31-4E84-B218-779D83416701}"/>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5" name="Footer Placeholder 4">
            <a:extLst>
              <a:ext uri="{FF2B5EF4-FFF2-40B4-BE49-F238E27FC236}">
                <a16:creationId xmlns:a16="http://schemas.microsoft.com/office/drawing/2014/main" id="{2CA23001-D2E9-4AE4-B8D4-72C341D02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B12E2-B595-4C9A-B35A-13924F0313A8}"/>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5261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EDEB5C-5B77-402B-B800-6E0BD9185D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C97188-6EF5-437A-9305-9CC1A5C27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54A28-783A-4791-A10C-FDA6D16CE3B0}"/>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5" name="Footer Placeholder 4">
            <a:extLst>
              <a:ext uri="{FF2B5EF4-FFF2-40B4-BE49-F238E27FC236}">
                <a16:creationId xmlns:a16="http://schemas.microsoft.com/office/drawing/2014/main" id="{7EEDF32E-4365-47EA-A7F3-6CF24F317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703A0-DE56-4DA2-99B9-171F3274DB68}"/>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272563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E6CF-8322-466C-B5A9-5E53FC5F3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C3F81-8C5F-48B4-9256-2F6B4BF19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2797C-67A0-4D76-8FBC-66D66884F5B7}"/>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5" name="Footer Placeholder 4">
            <a:extLst>
              <a:ext uri="{FF2B5EF4-FFF2-40B4-BE49-F238E27FC236}">
                <a16:creationId xmlns:a16="http://schemas.microsoft.com/office/drawing/2014/main" id="{7C103771-7114-4D3E-B835-103753BCB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C56BF9-1C4E-4BFC-8041-C0196B963A60}"/>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86946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99AF-25DA-492B-B667-7F659E79E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84CD4-1805-43B7-86D9-515170654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7626-CA6B-410B-B7F3-5F8240645CBA}"/>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5" name="Footer Placeholder 4">
            <a:extLst>
              <a:ext uri="{FF2B5EF4-FFF2-40B4-BE49-F238E27FC236}">
                <a16:creationId xmlns:a16="http://schemas.microsoft.com/office/drawing/2014/main" id="{2A3EB020-55D0-4B6E-99A0-133AD48F0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2DD60-A217-420A-9B22-AAC9FE0CFC32}"/>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209376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D1B5-841F-4340-B9BC-C53FD80697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072A0-B327-49C8-9126-112CDDE04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93C6B2-87C7-4175-B7E5-32C39E7A26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E72613-2B49-4717-B5A8-244F2EF3DC67}"/>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6" name="Footer Placeholder 5">
            <a:extLst>
              <a:ext uri="{FF2B5EF4-FFF2-40B4-BE49-F238E27FC236}">
                <a16:creationId xmlns:a16="http://schemas.microsoft.com/office/drawing/2014/main" id="{26C573EB-4BA6-417B-9245-B2D3203D1C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9823E-ADFA-462B-AD27-10EF20987C3E}"/>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21167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AAE9-3EFE-445E-8E9A-FD814D9E40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660EEB-A814-4141-82C5-4A1D37332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028DF-ED00-4D70-B732-6F1036FB4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3C595A-E2F6-4BC9-BCFB-08E4BDA6BA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E10DC2-1C8F-477D-97FF-C07837B57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C15057-A73A-4FD4-9041-0387586EA6FF}"/>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8" name="Footer Placeholder 7">
            <a:extLst>
              <a:ext uri="{FF2B5EF4-FFF2-40B4-BE49-F238E27FC236}">
                <a16:creationId xmlns:a16="http://schemas.microsoft.com/office/drawing/2014/main" id="{58C2F7A3-286E-48DB-BEA1-4ABCA9045B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309CD2-87B9-42B8-BCD1-DB4BB05E6BEF}"/>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5846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0C0B-4E15-4778-BEA5-CB20501980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9EDDC4-9C47-4D8F-BD9D-09E1CCFD1022}"/>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4" name="Footer Placeholder 3">
            <a:extLst>
              <a:ext uri="{FF2B5EF4-FFF2-40B4-BE49-F238E27FC236}">
                <a16:creationId xmlns:a16="http://schemas.microsoft.com/office/drawing/2014/main" id="{C98B3CC7-8535-4427-95F4-AFD2FFA1C0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D02FD4-094E-41AE-80FE-470F4BE5C62B}"/>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70140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0C41F-266B-4BAB-9BB7-8DE76FAD7B91}"/>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3" name="Footer Placeholder 2">
            <a:extLst>
              <a:ext uri="{FF2B5EF4-FFF2-40B4-BE49-F238E27FC236}">
                <a16:creationId xmlns:a16="http://schemas.microsoft.com/office/drawing/2014/main" id="{98245E9F-7980-4F8D-87DD-A06E3E9F98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D73798-8759-4013-A77B-47CA94476BF5}"/>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37476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A0AF-5491-4118-9CDD-9BEE7C456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08769-DBA1-4414-8BF7-6ADA0F1DC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1660D6-A793-4214-860C-6BB6419CF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572F4-598A-41D8-954E-C2C5786C3FA4}"/>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6" name="Footer Placeholder 5">
            <a:extLst>
              <a:ext uri="{FF2B5EF4-FFF2-40B4-BE49-F238E27FC236}">
                <a16:creationId xmlns:a16="http://schemas.microsoft.com/office/drawing/2014/main" id="{76B9B8BC-753C-4E54-9442-9C78E9F0F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8198B-6885-4BA9-B519-77BB263DEF29}"/>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20001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BF56-02A1-4AAE-9C9F-4422B7EEA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33A57E-574D-4E26-9417-267E1F8E4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181A9E-F2C4-41A3-A6EF-88C4C49C5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8105E-40C4-4D74-85D7-AA339874D870}"/>
              </a:ext>
            </a:extLst>
          </p:cNvPr>
          <p:cNvSpPr>
            <a:spLocks noGrp="1"/>
          </p:cNvSpPr>
          <p:nvPr>
            <p:ph type="dt" sz="half" idx="10"/>
          </p:nvPr>
        </p:nvSpPr>
        <p:spPr/>
        <p:txBody>
          <a:bodyPr/>
          <a:lstStyle/>
          <a:p>
            <a:fld id="{ACC3A067-52AE-470B-95EE-D2DC149A8332}" type="datetimeFigureOut">
              <a:rPr lang="en-IN" smtClean="0"/>
              <a:t>19-01-2022</a:t>
            </a:fld>
            <a:endParaRPr lang="en-IN"/>
          </a:p>
        </p:txBody>
      </p:sp>
      <p:sp>
        <p:nvSpPr>
          <p:cNvPr id="6" name="Footer Placeholder 5">
            <a:extLst>
              <a:ext uri="{FF2B5EF4-FFF2-40B4-BE49-F238E27FC236}">
                <a16:creationId xmlns:a16="http://schemas.microsoft.com/office/drawing/2014/main" id="{B1358AED-FBD6-4CDB-893E-20881C81E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56BB2C-1A82-4936-8A78-EDC57F9EE3B8}"/>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93532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1E0C7-63F4-4EDE-8BC9-584458E9F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3060D3-EFD9-4671-BA81-5CDA6F9B3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15419-C0CD-4CD6-A7B8-E857C99AA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3A067-52AE-470B-95EE-D2DC149A8332}" type="datetimeFigureOut">
              <a:rPr lang="en-IN" smtClean="0"/>
              <a:t>19-01-2022</a:t>
            </a:fld>
            <a:endParaRPr lang="en-IN"/>
          </a:p>
        </p:txBody>
      </p:sp>
      <p:sp>
        <p:nvSpPr>
          <p:cNvPr id="5" name="Footer Placeholder 4">
            <a:extLst>
              <a:ext uri="{FF2B5EF4-FFF2-40B4-BE49-F238E27FC236}">
                <a16:creationId xmlns:a16="http://schemas.microsoft.com/office/drawing/2014/main" id="{69D6B497-83BF-474F-9778-C59239160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7AFBBA-BECD-4AD5-BFB9-65E147628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E6845-C9C7-4FD6-9A0C-0441E7BC614C}" type="slidenum">
              <a:rPr lang="en-IN" smtClean="0"/>
              <a:t>‹#›</a:t>
            </a:fld>
            <a:endParaRPr lang="en-IN"/>
          </a:p>
        </p:txBody>
      </p:sp>
    </p:spTree>
    <p:extLst>
      <p:ext uri="{BB962C8B-B14F-4D97-AF65-F5344CB8AC3E}">
        <p14:creationId xmlns:p14="http://schemas.microsoft.com/office/powerpoint/2010/main" val="234436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B5A2-DFC2-4E47-8173-CA7C8CFA5307}"/>
              </a:ext>
            </a:extLst>
          </p:cNvPr>
          <p:cNvSpPr>
            <a:spLocks noGrp="1"/>
          </p:cNvSpPr>
          <p:nvPr>
            <p:ph type="ctrTitle"/>
          </p:nvPr>
        </p:nvSpPr>
        <p:spPr>
          <a:xfrm>
            <a:off x="1524000" y="1731963"/>
            <a:ext cx="9144000" cy="2387600"/>
          </a:xfrm>
        </p:spPr>
        <p:txBody>
          <a:bodyPr>
            <a:normAutofit/>
          </a:bodyPr>
          <a:lstStyle/>
          <a:p>
            <a:r>
              <a:rPr lang="en-US" sz="7200" dirty="0">
                <a:latin typeface="Times New Roman" panose="02020603050405020304" pitchFamily="18" charset="0"/>
                <a:cs typeface="Times New Roman" panose="02020603050405020304" pitchFamily="18" charset="0"/>
              </a:rPr>
              <a:t>Fault Tolerance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32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Resilience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A55659-31B3-4CA4-B25B-1463375B4A2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Protection against process failures – achieved by replicating processes into groups </a:t>
            </a:r>
          </a:p>
          <a:p>
            <a:r>
              <a:rPr lang="en-US" dirty="0">
                <a:latin typeface="Times New Roman" panose="02020603050405020304" pitchFamily="18" charset="0"/>
                <a:cs typeface="Times New Roman" panose="02020603050405020304" pitchFamily="18" charset="0"/>
              </a:rPr>
              <a:t>Groups: </a:t>
            </a:r>
          </a:p>
          <a:p>
            <a:pPr marL="0" indent="0">
              <a:buNone/>
            </a:pPr>
            <a:r>
              <a:rPr lang="en-US" dirty="0">
                <a:latin typeface="Times New Roman" panose="02020603050405020304" pitchFamily="18" charset="0"/>
                <a:cs typeface="Times New Roman" panose="02020603050405020304" pitchFamily="18" charset="0"/>
              </a:rPr>
              <a:t>	 – Organize identical processes into groups</a:t>
            </a:r>
          </a:p>
          <a:p>
            <a:pPr marL="0" indent="0">
              <a:buNone/>
            </a:pPr>
            <a:r>
              <a:rPr lang="en-US" dirty="0">
                <a:latin typeface="Times New Roman" panose="02020603050405020304" pitchFamily="18" charset="0"/>
                <a:cs typeface="Times New Roman" panose="02020603050405020304" pitchFamily="18" charset="0"/>
              </a:rPr>
              <a:t>	 – Process groups are dynamic</a:t>
            </a:r>
          </a:p>
          <a:p>
            <a:pPr marL="0" indent="0">
              <a:buNone/>
            </a:pPr>
            <a:r>
              <a:rPr lang="en-US" dirty="0">
                <a:latin typeface="Times New Roman" panose="02020603050405020304" pitchFamily="18" charset="0"/>
                <a:cs typeface="Times New Roman" panose="02020603050405020304" pitchFamily="18" charset="0"/>
              </a:rPr>
              <a:t>	 – Processes can be members of multiple groups</a:t>
            </a:r>
          </a:p>
          <a:p>
            <a:pPr marL="0" indent="0">
              <a:buNone/>
            </a:pPr>
            <a:r>
              <a:rPr lang="en-US" dirty="0">
                <a:latin typeface="Times New Roman" panose="02020603050405020304" pitchFamily="18" charset="0"/>
                <a:cs typeface="Times New Roman" panose="02020603050405020304" pitchFamily="18" charset="0"/>
              </a:rPr>
              <a:t>	 – Mechanisms are needed  for managing groups and group 	 	     membership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63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Resilience</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3FB6875-4957-4277-A938-72CFA14C162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Flat vs Hierarchical Groups:</a:t>
            </a:r>
          </a:p>
          <a:p>
            <a:pPr marL="0" indent="0">
              <a:buNone/>
            </a:pPr>
            <a:r>
              <a:rPr lang="en-US" dirty="0">
                <a:latin typeface="Times New Roman" panose="02020603050405020304" pitchFamily="18" charset="0"/>
                <a:cs typeface="Times New Roman" panose="02020603050405020304" pitchFamily="18" charset="0"/>
              </a:rPr>
              <a:t>	 – Flat group: all decisions made collectively </a:t>
            </a:r>
          </a:p>
          <a:p>
            <a:pPr marL="0" indent="0">
              <a:buNone/>
            </a:pPr>
            <a:r>
              <a:rPr lang="en-US" dirty="0">
                <a:latin typeface="Times New Roman" panose="02020603050405020304" pitchFamily="18" charset="0"/>
                <a:cs typeface="Times New Roman" panose="02020603050405020304" pitchFamily="18" charset="0"/>
              </a:rPr>
              <a:t>		• There is no single point of failure </a:t>
            </a:r>
          </a:p>
          <a:p>
            <a:pPr marL="0" indent="0">
              <a:buNone/>
            </a:pPr>
            <a:r>
              <a:rPr lang="en-US" dirty="0">
                <a:latin typeface="Times New Roman" panose="02020603050405020304" pitchFamily="18" charset="0"/>
                <a:cs typeface="Times New Roman" panose="02020603050405020304" pitchFamily="18" charset="0"/>
              </a:rPr>
              <a:t>		• Decision making is difficult</a:t>
            </a:r>
          </a:p>
          <a:p>
            <a:pPr marL="0" indent="0">
              <a:buNone/>
            </a:pPr>
            <a:r>
              <a:rPr lang="en-US" dirty="0">
                <a:latin typeface="Times New Roman" panose="02020603050405020304" pitchFamily="18" charset="0"/>
                <a:cs typeface="Times New Roman" panose="02020603050405020304" pitchFamily="18" charset="0"/>
              </a:rPr>
              <a:t>	 – Hierarchical group: coordinator makes decisions </a:t>
            </a:r>
          </a:p>
          <a:p>
            <a:pPr marL="0" indent="0">
              <a:buNone/>
            </a:pPr>
            <a:r>
              <a:rPr lang="en-US" dirty="0">
                <a:latin typeface="Times New Roman" panose="02020603050405020304" pitchFamily="18" charset="0"/>
                <a:cs typeface="Times New Roman" panose="02020603050405020304" pitchFamily="18" charset="0"/>
              </a:rPr>
              <a:t>		• Decision making process is much simpler</a:t>
            </a:r>
          </a:p>
          <a:p>
            <a:pPr marL="0" indent="0">
              <a:buNone/>
            </a:pPr>
            <a:r>
              <a:rPr lang="en-US" dirty="0">
                <a:latin typeface="Times New Roman" panose="02020603050405020304" pitchFamily="18" charset="0"/>
                <a:cs typeface="Times New Roman" panose="02020603050405020304" pitchFamily="18" charset="0"/>
              </a:rPr>
              <a:t>		 • Single point of failure.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59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Resilience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A71DDDC-32C2-4E54-A7D5-8BC191916950}"/>
              </a:ext>
            </a:extLst>
          </p:cNvPr>
          <p:cNvPicPr>
            <a:picLocks noGrp="1" noChangeAspect="1"/>
          </p:cNvPicPr>
          <p:nvPr>
            <p:ph idx="1"/>
          </p:nvPr>
        </p:nvPicPr>
        <p:blipFill>
          <a:blip r:embed="rId2"/>
          <a:stretch>
            <a:fillRect/>
          </a:stretch>
        </p:blipFill>
        <p:spPr>
          <a:xfrm>
            <a:off x="1902494" y="1997138"/>
            <a:ext cx="8387011" cy="3569472"/>
          </a:xfrm>
        </p:spPr>
      </p:pic>
    </p:spTree>
    <p:extLst>
      <p:ext uri="{BB962C8B-B14F-4D97-AF65-F5344CB8AC3E}">
        <p14:creationId xmlns:p14="http://schemas.microsoft.com/office/powerpoint/2010/main" val="280772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Flat Groups versus Hierarchical Groups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1A92F88-5E5C-4A7B-AA5D-33865A716341}"/>
              </a:ext>
            </a:extLst>
          </p:cNvPr>
          <p:cNvSpPr>
            <a:spLocks noGrp="1"/>
          </p:cNvSpPr>
          <p:nvPr>
            <p:ph idx="1"/>
          </p:nvPr>
        </p:nvSpPr>
        <p:spPr>
          <a:xfrm>
            <a:off x="838200" y="1825625"/>
            <a:ext cx="11000874" cy="4351338"/>
          </a:xfrm>
        </p:spPr>
        <p:txBody>
          <a:bodyPr>
            <a:noAutofit/>
          </a:bodyPr>
          <a:lstStyle/>
          <a:p>
            <a:r>
              <a:rPr lang="en-US" sz="2400" dirty="0">
                <a:latin typeface="Times New Roman" panose="02020603050405020304" pitchFamily="18" charset="0"/>
                <a:cs typeface="Times New Roman" panose="02020603050405020304" pitchFamily="18" charset="0"/>
              </a:rPr>
              <a:t>Replicate processes and organize them into a group to replace a vulnerable process with a fault tolerant group </a:t>
            </a:r>
          </a:p>
          <a:p>
            <a:r>
              <a:rPr lang="en-US" sz="2400" dirty="0">
                <a:latin typeface="Times New Roman" panose="02020603050405020304" pitchFamily="18" charset="0"/>
                <a:cs typeface="Times New Roman" panose="02020603050405020304" pitchFamily="18" charset="0"/>
              </a:rPr>
              <a:t>There are two ways to approach such replication: </a:t>
            </a:r>
          </a:p>
          <a:p>
            <a:pPr marL="0" indent="0">
              <a:buNone/>
            </a:pPr>
            <a:r>
              <a:rPr lang="en-US" sz="2400" dirty="0">
                <a:latin typeface="Times New Roman" panose="02020603050405020304" pitchFamily="18" charset="0"/>
                <a:cs typeface="Times New Roman" panose="02020603050405020304" pitchFamily="18" charset="0"/>
              </a:rPr>
              <a:t>	1. Primary (backup) Protocols(kind of client-server arch.): </a:t>
            </a:r>
          </a:p>
          <a:p>
            <a:pPr marL="0" indent="0">
              <a:buNone/>
            </a:pPr>
            <a:r>
              <a:rPr lang="en-US" sz="2400" dirty="0">
                <a:latin typeface="Times New Roman" panose="02020603050405020304" pitchFamily="18" charset="0"/>
                <a:cs typeface="Times New Roman" panose="02020603050405020304" pitchFamily="18" charset="0"/>
              </a:rPr>
              <a:t>	 – primary coordinates all write operations.</a:t>
            </a:r>
          </a:p>
          <a:p>
            <a:pPr marL="0" indent="0">
              <a:buNone/>
            </a:pPr>
            <a:r>
              <a:rPr lang="en-US" sz="2400" dirty="0">
                <a:latin typeface="Times New Roman" panose="02020603050405020304" pitchFamily="18" charset="0"/>
                <a:cs typeface="Times New Roman" panose="02020603050405020304" pitchFamily="18" charset="0"/>
              </a:rPr>
              <a:t>	 – Its role can be taken over by one of the backup, if need be.</a:t>
            </a:r>
          </a:p>
          <a:p>
            <a:pPr marL="0" indent="0">
              <a:buNone/>
            </a:pPr>
            <a:r>
              <a:rPr lang="en-US" sz="2400" dirty="0">
                <a:latin typeface="Times New Roman" panose="02020603050405020304" pitchFamily="18" charset="0"/>
                <a:cs typeface="Times New Roman" panose="02020603050405020304" pitchFamily="18" charset="0"/>
              </a:rPr>
              <a:t>	 – When the primary crashes, the backups execute some election 		     algorithm to choose a new primary</a:t>
            </a:r>
          </a:p>
          <a:p>
            <a:pPr marL="0" indent="0">
              <a:buNone/>
            </a:pPr>
            <a:r>
              <a:rPr lang="en-US" sz="2400" dirty="0">
                <a:latin typeface="Times New Roman" panose="02020603050405020304" pitchFamily="18" charset="0"/>
                <a:cs typeface="Times New Roman" panose="02020603050405020304" pitchFamily="18" charset="0"/>
              </a:rPr>
              <a:t>	 2. Replicated-Write Protocols :</a:t>
            </a:r>
          </a:p>
          <a:p>
            <a:pPr marL="0" indent="0">
              <a:buNone/>
            </a:pPr>
            <a:r>
              <a:rPr lang="en-US" sz="2400" dirty="0">
                <a:latin typeface="Times New Roman" panose="02020603050405020304" pitchFamily="18" charset="0"/>
                <a:cs typeface="Times New Roman" panose="02020603050405020304" pitchFamily="18" charset="0"/>
              </a:rPr>
              <a:t>	 – organizing identical processes into a flat group.</a:t>
            </a:r>
          </a:p>
          <a:p>
            <a:pPr marL="0" indent="0">
              <a:buNone/>
            </a:pPr>
            <a:r>
              <a:rPr lang="en-US" sz="2400" dirty="0">
                <a:latin typeface="Times New Roman" panose="02020603050405020304" pitchFamily="18" charset="0"/>
                <a:cs typeface="Times New Roman" panose="02020603050405020304" pitchFamily="18" charset="0"/>
              </a:rPr>
              <a:t>	 – No single point of failure.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61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DDD0-0FE8-4524-9D84-14016BAC4E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Group Membership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F419A5-03D2-43EF-B451-6B652F4183D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group communication is present, some method is needed for creating and deleting groups, as well as for allowing processes to join and leave groups.</a:t>
            </a:r>
          </a:p>
          <a:p>
            <a:pPr marL="0" indent="0">
              <a:buNone/>
            </a:pPr>
            <a:r>
              <a:rPr lang="en-US" dirty="0">
                <a:latin typeface="Times New Roman" panose="02020603050405020304" pitchFamily="18" charset="0"/>
                <a:cs typeface="Times New Roman" panose="02020603050405020304" pitchFamily="18" charset="0"/>
              </a:rPr>
              <a:t>	-Group server </a:t>
            </a:r>
          </a:p>
          <a:p>
            <a:pPr marL="0" indent="0">
              <a:buNone/>
            </a:pPr>
            <a:r>
              <a:rPr lang="en-US" dirty="0">
                <a:latin typeface="Times New Roman" panose="02020603050405020304" pitchFamily="18" charset="0"/>
                <a:cs typeface="Times New Roman" panose="02020603050405020304" pitchFamily="18" charset="0"/>
              </a:rPr>
              <a:t>	-Distributed method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4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A34C-5163-48F1-812B-DBABC076DAE2}"/>
              </a:ext>
            </a:extLst>
          </p:cNvPr>
          <p:cNvSpPr>
            <a:spLocks noGrp="1"/>
          </p:cNvSpPr>
          <p:nvPr>
            <p:ph type="title"/>
          </p:nvPr>
        </p:nvSpPr>
        <p:spPr>
          <a:xfrm>
            <a:off x="1071282" y="2498725"/>
            <a:ext cx="10515600"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97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r>
              <a:rPr lang="en-US" dirty="0"/>
              <a:t>Examples: Election, transaction commit/abort, dividing tasks among workers, mutual exclusion</a:t>
            </a:r>
          </a:p>
          <a:p>
            <a:pPr marL="0" indent="0">
              <a:buNone/>
            </a:pPr>
            <a:r>
              <a:rPr lang="en-US" dirty="0"/>
              <a:t>	 – What happens when processes can fail? </a:t>
            </a:r>
          </a:p>
          <a:p>
            <a:pPr marL="0" indent="0">
              <a:buNone/>
            </a:pPr>
            <a:r>
              <a:rPr lang="en-US" dirty="0"/>
              <a:t>	 – What happens when communication can fail?</a:t>
            </a:r>
          </a:p>
          <a:p>
            <a:pPr marL="0" indent="0">
              <a:buNone/>
            </a:pPr>
            <a:r>
              <a:rPr lang="en-US" dirty="0"/>
              <a:t>	 – What happens when byzantine failures are possible </a:t>
            </a:r>
          </a:p>
          <a:p>
            <a:pPr marL="0" indent="0">
              <a:buNone/>
            </a:pPr>
            <a:endParaRPr lang="en-US" dirty="0"/>
          </a:p>
          <a:p>
            <a:r>
              <a:rPr lang="en-US" dirty="0"/>
              <a:t> We want all non-faulty processes to reach and establish agreement (within a finite number of steps)</a:t>
            </a:r>
            <a:endParaRPr lang="en-IN" dirty="0"/>
          </a:p>
        </p:txBody>
      </p:sp>
    </p:spTree>
    <p:extLst>
      <p:ext uri="{BB962C8B-B14F-4D97-AF65-F5344CB8AC3E}">
        <p14:creationId xmlns:p14="http://schemas.microsoft.com/office/powerpoint/2010/main" val="144450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A56-FC96-4FBD-84DC-A22CD5162C4B}"/>
              </a:ext>
            </a:extLst>
          </p:cNvPr>
          <p:cNvSpPr>
            <a:spLocks noGrp="1"/>
          </p:cNvSpPr>
          <p:nvPr>
            <p:ph type="title"/>
          </p:nvPr>
        </p:nvSpPr>
        <p:spPr/>
        <p:txBody>
          <a:bodyPr/>
          <a:lstStyle/>
          <a:p>
            <a:r>
              <a:rPr lang="en-US" dirty="0"/>
              <a:t>The Goal of Agreement Algorithms</a:t>
            </a:r>
            <a:endParaRPr lang="en-IN" dirty="0"/>
          </a:p>
        </p:txBody>
      </p:sp>
      <p:sp>
        <p:nvSpPr>
          <p:cNvPr id="3" name="Content Placeholder 2">
            <a:extLst>
              <a:ext uri="{FF2B5EF4-FFF2-40B4-BE49-F238E27FC236}">
                <a16:creationId xmlns:a16="http://schemas.microsoft.com/office/drawing/2014/main" id="{12890390-D637-4DB5-9D06-CFE419224412}"/>
              </a:ext>
            </a:extLst>
          </p:cNvPr>
          <p:cNvSpPr>
            <a:spLocks noGrp="1"/>
          </p:cNvSpPr>
          <p:nvPr>
            <p:ph idx="1"/>
          </p:nvPr>
        </p:nvSpPr>
        <p:spPr/>
        <p:txBody>
          <a:bodyPr/>
          <a:lstStyle/>
          <a:p>
            <a:r>
              <a:rPr lang="en-US" dirty="0"/>
              <a:t>“To have all non-faulty processes reach consensus on some issue (quickly).”</a:t>
            </a:r>
          </a:p>
          <a:p>
            <a:r>
              <a:rPr lang="en-US" dirty="0"/>
              <a:t> The two-army problem -with non-faulty processes, agreement between even two processes is not possible in the face of unreliable communication. </a:t>
            </a:r>
          </a:p>
          <a:p>
            <a:r>
              <a:rPr lang="en-US" dirty="0"/>
              <a:t> Byzantine generals problem – communication is perfect but the processes are not</a:t>
            </a:r>
            <a:endParaRPr lang="en-IN" dirty="0"/>
          </a:p>
        </p:txBody>
      </p:sp>
    </p:spTree>
    <p:extLst>
      <p:ext uri="{BB962C8B-B14F-4D97-AF65-F5344CB8AC3E}">
        <p14:creationId xmlns:p14="http://schemas.microsoft.com/office/powerpoint/2010/main" val="25599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A56-FC96-4FBD-84DC-A22CD5162C4B}"/>
              </a:ext>
            </a:extLst>
          </p:cNvPr>
          <p:cNvSpPr>
            <a:spLocks noGrp="1"/>
          </p:cNvSpPr>
          <p:nvPr>
            <p:ph type="title"/>
          </p:nvPr>
        </p:nvSpPr>
        <p:spPr/>
        <p:txBody>
          <a:bodyPr/>
          <a:lstStyle/>
          <a:p>
            <a:r>
              <a:rPr lang="en-US" dirty="0"/>
              <a:t>Tow Army Problem</a:t>
            </a:r>
            <a:endParaRPr lang="en-IN" dirty="0"/>
          </a:p>
        </p:txBody>
      </p:sp>
      <p:sp>
        <p:nvSpPr>
          <p:cNvPr id="3" name="Content Placeholder 2">
            <a:extLst>
              <a:ext uri="{FF2B5EF4-FFF2-40B4-BE49-F238E27FC236}">
                <a16:creationId xmlns:a16="http://schemas.microsoft.com/office/drawing/2014/main" id="{12890390-D637-4DB5-9D06-CFE419224412}"/>
              </a:ext>
            </a:extLst>
          </p:cNvPr>
          <p:cNvSpPr>
            <a:spLocks noGrp="1"/>
          </p:cNvSpPr>
          <p:nvPr>
            <p:ph idx="1"/>
          </p:nvPr>
        </p:nvSpPr>
        <p:spPr/>
        <p:txBody>
          <a:bodyPr/>
          <a:lstStyle/>
          <a:p>
            <a:pPr marL="0" indent="0">
              <a:buNone/>
            </a:pPr>
            <a:r>
              <a:rPr lang="en-IN" dirty="0"/>
              <a:t>Non-faulty processes but lossy communication.</a:t>
            </a:r>
          </a:p>
          <a:p>
            <a:pPr marL="0" indent="0">
              <a:buNone/>
            </a:pPr>
            <a:endParaRPr lang="en-IN" dirty="0"/>
          </a:p>
        </p:txBody>
      </p:sp>
      <p:pic>
        <p:nvPicPr>
          <p:cNvPr id="5" name="Picture 4">
            <a:extLst>
              <a:ext uri="{FF2B5EF4-FFF2-40B4-BE49-F238E27FC236}">
                <a16:creationId xmlns:a16="http://schemas.microsoft.com/office/drawing/2014/main" id="{E12D9831-2A59-4486-AF93-CC4665AFEBA3}"/>
              </a:ext>
            </a:extLst>
          </p:cNvPr>
          <p:cNvPicPr>
            <a:picLocks noChangeAspect="1"/>
          </p:cNvPicPr>
          <p:nvPr/>
        </p:nvPicPr>
        <p:blipFill>
          <a:blip r:embed="rId2"/>
          <a:stretch>
            <a:fillRect/>
          </a:stretch>
        </p:blipFill>
        <p:spPr>
          <a:xfrm>
            <a:off x="3095888" y="2536916"/>
            <a:ext cx="5486875" cy="3292125"/>
          </a:xfrm>
          <a:prstGeom prst="rect">
            <a:avLst/>
          </a:prstGeom>
        </p:spPr>
      </p:pic>
    </p:spTree>
    <p:extLst>
      <p:ext uri="{BB962C8B-B14F-4D97-AF65-F5344CB8AC3E}">
        <p14:creationId xmlns:p14="http://schemas.microsoft.com/office/powerpoint/2010/main" val="56622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A56-FC96-4FBD-84DC-A22CD5162C4B}"/>
              </a:ext>
            </a:extLst>
          </p:cNvPr>
          <p:cNvSpPr>
            <a:spLocks noGrp="1"/>
          </p:cNvSpPr>
          <p:nvPr>
            <p:ph type="title"/>
          </p:nvPr>
        </p:nvSpPr>
        <p:spPr/>
        <p:txBody>
          <a:bodyPr/>
          <a:lstStyle/>
          <a:p>
            <a:r>
              <a:rPr lang="en-IN" dirty="0"/>
              <a:t>Byzantine Generals Problem</a:t>
            </a:r>
          </a:p>
        </p:txBody>
      </p:sp>
      <p:sp>
        <p:nvSpPr>
          <p:cNvPr id="3" name="Content Placeholder 2">
            <a:extLst>
              <a:ext uri="{FF2B5EF4-FFF2-40B4-BE49-F238E27FC236}">
                <a16:creationId xmlns:a16="http://schemas.microsoft.com/office/drawing/2014/main" id="{12890390-D637-4DB5-9D06-CFE419224412}"/>
              </a:ext>
            </a:extLst>
          </p:cNvPr>
          <p:cNvSpPr>
            <a:spLocks noGrp="1"/>
          </p:cNvSpPr>
          <p:nvPr>
            <p:ph idx="1"/>
          </p:nvPr>
        </p:nvSpPr>
        <p:spPr/>
        <p:txBody>
          <a:bodyPr>
            <a:normAutofit lnSpcReduction="10000"/>
          </a:bodyPr>
          <a:lstStyle/>
          <a:p>
            <a:r>
              <a:rPr lang="en-US" dirty="0"/>
              <a:t>Time: 330-1453 AD.</a:t>
            </a:r>
          </a:p>
          <a:p>
            <a:r>
              <a:rPr lang="en-US" dirty="0"/>
              <a:t> Place: Balkans and Modern Turkey. </a:t>
            </a:r>
          </a:p>
          <a:p>
            <a:r>
              <a:rPr lang="en-US" dirty="0"/>
              <a:t>Endless conspiracies, intrigue, and untruthfulness were alleged to be common practice in the ruling circles of the day (sounds strangely familiar … ). </a:t>
            </a:r>
          </a:p>
          <a:p>
            <a:r>
              <a:rPr lang="en-US" dirty="0"/>
              <a:t> That is: it was typical for intentionally wrong and malicious activity to occur among the ruling group. A similar occurrence can surface in a DS, and is known as ‘Byzantine failure’.</a:t>
            </a:r>
          </a:p>
          <a:p>
            <a:r>
              <a:rPr lang="en-US" dirty="0"/>
              <a:t> Question: how do we deal with such malicious group members within a distributed system? </a:t>
            </a:r>
            <a:endParaRPr lang="en-IN" dirty="0"/>
          </a:p>
        </p:txBody>
      </p:sp>
    </p:spTree>
    <p:extLst>
      <p:ext uri="{BB962C8B-B14F-4D97-AF65-F5344CB8AC3E}">
        <p14:creationId xmlns:p14="http://schemas.microsoft.com/office/powerpoint/2010/main" val="171806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EC01-99A3-4D08-859D-5E273DEB191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Topics covered in this chapter</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97495A-ECBE-41DD-821B-E35D5A17011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Introduction to faults</a:t>
            </a:r>
          </a:p>
          <a:p>
            <a:r>
              <a:rPr lang="en-US" dirty="0">
                <a:latin typeface="Times New Roman" panose="02020603050405020304" pitchFamily="18" charset="0"/>
                <a:cs typeface="Times New Roman" panose="02020603050405020304" pitchFamily="18" charset="0"/>
              </a:rPr>
              <a:t>Failure models</a:t>
            </a:r>
          </a:p>
          <a:p>
            <a:r>
              <a:rPr lang="en-US" dirty="0">
                <a:latin typeface="Times New Roman" panose="02020603050405020304" pitchFamily="18" charset="0"/>
                <a:cs typeface="Times New Roman" panose="02020603050405020304" pitchFamily="18" charset="0"/>
              </a:rPr>
              <a:t>Failure masking</a:t>
            </a:r>
          </a:p>
          <a:p>
            <a:r>
              <a:rPr lang="en-US" dirty="0">
                <a:latin typeface="Times New Roman" panose="02020603050405020304" pitchFamily="18" charset="0"/>
                <a:cs typeface="Times New Roman" panose="02020603050405020304" pitchFamily="18" charset="0"/>
              </a:rPr>
              <a:t>Process Resilience</a:t>
            </a:r>
          </a:p>
          <a:p>
            <a:r>
              <a:rPr lang="en-US" dirty="0">
                <a:latin typeface="Times New Roman" panose="02020603050405020304" pitchFamily="18" charset="0"/>
                <a:cs typeface="Times New Roman" panose="02020603050405020304" pitchFamily="18" charset="0"/>
              </a:rPr>
              <a:t>Agreement in Faulty system</a:t>
            </a:r>
          </a:p>
          <a:p>
            <a:r>
              <a:rPr lang="en-US" dirty="0">
                <a:latin typeface="Times New Roman" panose="02020603050405020304" pitchFamily="18" charset="0"/>
                <a:cs typeface="Times New Roman" panose="02020603050405020304" pitchFamily="18" charset="0"/>
              </a:rPr>
              <a:t>Reliable Client server communication </a:t>
            </a:r>
          </a:p>
          <a:p>
            <a:r>
              <a:rPr lang="en-US" dirty="0">
                <a:latin typeface="Times New Roman" panose="02020603050405020304" pitchFamily="18" charset="0"/>
                <a:cs typeface="Times New Roman" panose="02020603050405020304" pitchFamily="18" charset="0"/>
              </a:rPr>
              <a:t>Group communication </a:t>
            </a:r>
          </a:p>
          <a:p>
            <a:r>
              <a:rPr lang="en-US" dirty="0">
                <a:latin typeface="Times New Roman" panose="02020603050405020304" pitchFamily="18" charset="0"/>
                <a:cs typeface="Times New Roman" panose="02020603050405020304" pitchFamily="18" charset="0"/>
              </a:rPr>
              <a:t>Distributed commit</a:t>
            </a:r>
          </a:p>
          <a:p>
            <a:r>
              <a:rPr lang="en-US" dirty="0">
                <a:latin typeface="Times New Roman" panose="02020603050405020304" pitchFamily="18" charset="0"/>
                <a:cs typeface="Times New Roman" panose="02020603050405020304" pitchFamily="18" charset="0"/>
              </a:rPr>
              <a:t>Recovery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89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Recursive algorithm was devised by </a:t>
            </a:r>
            <a:r>
              <a:rPr lang="en-US" dirty="0" err="1"/>
              <a:t>Lamport</a:t>
            </a:r>
            <a:r>
              <a:rPr lang="en-US" dirty="0"/>
              <a:t> et. al in 1982 </a:t>
            </a:r>
          </a:p>
          <a:p>
            <a:pPr marL="0" indent="0">
              <a:buNone/>
            </a:pPr>
            <a:r>
              <a:rPr lang="en-US" dirty="0"/>
              <a:t>• Step 1: every general sends a (reliable) message to every other general announcing his troop strength </a:t>
            </a:r>
          </a:p>
          <a:p>
            <a:pPr marL="0" indent="0">
              <a:buNone/>
            </a:pPr>
            <a:r>
              <a:rPr lang="en-US" dirty="0"/>
              <a:t>• Step 2: results of announcements of step 1 are collected together in the form of the vectors </a:t>
            </a:r>
          </a:p>
          <a:p>
            <a:pPr marL="0" indent="0">
              <a:buNone/>
            </a:pPr>
            <a:r>
              <a:rPr lang="en-US" dirty="0"/>
              <a:t>• Step 3: every general passing vectors to other generals </a:t>
            </a:r>
          </a:p>
          <a:p>
            <a:pPr marL="0" indent="0">
              <a:buNone/>
            </a:pPr>
            <a:r>
              <a:rPr lang="en-US" dirty="0"/>
              <a:t>• Step 4: each general examines the </a:t>
            </a:r>
            <a:r>
              <a:rPr lang="en-US" dirty="0" err="1"/>
              <a:t>ith</a:t>
            </a:r>
            <a:r>
              <a:rPr lang="en-US" dirty="0"/>
              <a:t> element of each of the newly received vectors. If no majority, corresponding element will be considered to be UNKNOWN</a:t>
            </a:r>
            <a:endParaRPr lang="en-IN" dirty="0"/>
          </a:p>
        </p:txBody>
      </p:sp>
    </p:spTree>
    <p:extLst>
      <p:ext uri="{BB962C8B-B14F-4D97-AF65-F5344CB8AC3E}">
        <p14:creationId xmlns:p14="http://schemas.microsoft.com/office/powerpoint/2010/main" val="261636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99A3B304-AE30-4405-8D53-47A078ED0022}"/>
              </a:ext>
            </a:extLst>
          </p:cNvPr>
          <p:cNvPicPr>
            <a:picLocks noChangeAspect="1"/>
          </p:cNvPicPr>
          <p:nvPr/>
        </p:nvPicPr>
        <p:blipFill>
          <a:blip r:embed="rId2"/>
          <a:stretch>
            <a:fillRect/>
          </a:stretch>
        </p:blipFill>
        <p:spPr>
          <a:xfrm>
            <a:off x="2327666" y="1431608"/>
            <a:ext cx="6511534" cy="4391088"/>
          </a:xfrm>
          <a:prstGeom prst="rect">
            <a:avLst/>
          </a:prstGeom>
        </p:spPr>
      </p:pic>
    </p:spTree>
    <p:extLst>
      <p:ext uri="{BB962C8B-B14F-4D97-AF65-F5344CB8AC3E}">
        <p14:creationId xmlns:p14="http://schemas.microsoft.com/office/powerpoint/2010/main" val="21689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79582D20-B6B2-44E7-B815-E79A6C5FA97D}"/>
              </a:ext>
            </a:extLst>
          </p:cNvPr>
          <p:cNvPicPr>
            <a:picLocks noChangeAspect="1"/>
          </p:cNvPicPr>
          <p:nvPr/>
        </p:nvPicPr>
        <p:blipFill>
          <a:blip r:embed="rId2"/>
          <a:stretch>
            <a:fillRect/>
          </a:stretch>
        </p:blipFill>
        <p:spPr>
          <a:xfrm>
            <a:off x="1353404" y="1690688"/>
            <a:ext cx="9485191" cy="3112135"/>
          </a:xfrm>
          <a:prstGeom prst="rect">
            <a:avLst/>
          </a:prstGeom>
        </p:spPr>
      </p:pic>
      <p:sp>
        <p:nvSpPr>
          <p:cNvPr id="8" name="TextBox 7">
            <a:extLst>
              <a:ext uri="{FF2B5EF4-FFF2-40B4-BE49-F238E27FC236}">
                <a16:creationId xmlns:a16="http://schemas.microsoft.com/office/drawing/2014/main" id="{18047599-FB98-4462-B337-895D6D8C38F4}"/>
              </a:ext>
            </a:extLst>
          </p:cNvPr>
          <p:cNvSpPr txBox="1"/>
          <p:nvPr/>
        </p:nvSpPr>
        <p:spPr>
          <a:xfrm>
            <a:off x="1599303" y="4937760"/>
            <a:ext cx="8772862" cy="954107"/>
          </a:xfrm>
          <a:prstGeom prst="rect">
            <a:avLst/>
          </a:prstGeom>
          <a:noFill/>
        </p:spPr>
        <p:txBody>
          <a:bodyPr wrap="square" rtlCol="0">
            <a:spAutoFit/>
          </a:bodyPr>
          <a:lstStyle/>
          <a:p>
            <a:r>
              <a:rPr lang="en-US" sz="2800" dirty="0"/>
              <a:t> (b) The vectors that each process assembles based on (a).</a:t>
            </a:r>
          </a:p>
          <a:p>
            <a:r>
              <a:rPr lang="en-US" sz="2800" dirty="0"/>
              <a:t> (c) The vectors that each process receives in step 3</a:t>
            </a:r>
            <a:endParaRPr lang="en-IN" sz="2800" dirty="0"/>
          </a:p>
        </p:txBody>
      </p:sp>
    </p:spTree>
    <p:extLst>
      <p:ext uri="{BB962C8B-B14F-4D97-AF65-F5344CB8AC3E}">
        <p14:creationId xmlns:p14="http://schemas.microsoft.com/office/powerpoint/2010/main" val="329590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a:t>
            </a:r>
          </a:p>
        </p:txBody>
      </p:sp>
      <p:sp>
        <p:nvSpPr>
          <p:cNvPr id="8" name="TextBox 7">
            <a:extLst>
              <a:ext uri="{FF2B5EF4-FFF2-40B4-BE49-F238E27FC236}">
                <a16:creationId xmlns:a16="http://schemas.microsoft.com/office/drawing/2014/main" id="{18047599-FB98-4462-B337-895D6D8C38F4}"/>
              </a:ext>
            </a:extLst>
          </p:cNvPr>
          <p:cNvSpPr txBox="1"/>
          <p:nvPr/>
        </p:nvSpPr>
        <p:spPr>
          <a:xfrm>
            <a:off x="2331719" y="5262563"/>
            <a:ext cx="7968727" cy="954107"/>
          </a:xfrm>
          <a:prstGeom prst="rect">
            <a:avLst/>
          </a:prstGeom>
          <a:noFill/>
        </p:spPr>
        <p:txBody>
          <a:bodyPr wrap="square" rtlCol="0">
            <a:spAutoFit/>
          </a:bodyPr>
          <a:lstStyle/>
          <a:p>
            <a:r>
              <a:rPr lang="en-US" sz="2800" dirty="0"/>
              <a:t>The same as before, except now with two correct process and one faulty process</a:t>
            </a:r>
            <a:endParaRPr lang="en-IN" sz="2800" dirty="0"/>
          </a:p>
        </p:txBody>
      </p:sp>
      <p:pic>
        <p:nvPicPr>
          <p:cNvPr id="5" name="Picture 4">
            <a:extLst>
              <a:ext uri="{FF2B5EF4-FFF2-40B4-BE49-F238E27FC236}">
                <a16:creationId xmlns:a16="http://schemas.microsoft.com/office/drawing/2014/main" id="{8D6BD6E0-2EC6-4DEF-8F38-33B850B49550}"/>
              </a:ext>
            </a:extLst>
          </p:cNvPr>
          <p:cNvPicPr>
            <a:picLocks noChangeAspect="1"/>
          </p:cNvPicPr>
          <p:nvPr/>
        </p:nvPicPr>
        <p:blipFill>
          <a:blip r:embed="rId2"/>
          <a:stretch>
            <a:fillRect/>
          </a:stretch>
        </p:blipFill>
        <p:spPr>
          <a:xfrm>
            <a:off x="2331720" y="1690688"/>
            <a:ext cx="6309907" cy="3200677"/>
          </a:xfrm>
          <a:prstGeom prst="rect">
            <a:avLst/>
          </a:prstGeom>
        </p:spPr>
      </p:pic>
    </p:spTree>
    <p:extLst>
      <p:ext uri="{BB962C8B-B14F-4D97-AF65-F5344CB8AC3E}">
        <p14:creationId xmlns:p14="http://schemas.microsoft.com/office/powerpoint/2010/main" val="2606996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7" name="TextBox 6">
            <a:extLst>
              <a:ext uri="{FF2B5EF4-FFF2-40B4-BE49-F238E27FC236}">
                <a16:creationId xmlns:a16="http://schemas.microsoft.com/office/drawing/2014/main" id="{5C99201E-120D-412E-8FF6-F319B5822857}"/>
              </a:ext>
            </a:extLst>
          </p:cNvPr>
          <p:cNvSpPr txBox="1"/>
          <p:nvPr/>
        </p:nvSpPr>
        <p:spPr>
          <a:xfrm>
            <a:off x="838200" y="1905000"/>
            <a:ext cx="10995212" cy="3108543"/>
          </a:xfrm>
          <a:prstGeom prst="rect">
            <a:avLst/>
          </a:prstGeom>
          <a:noFill/>
        </p:spPr>
        <p:txBody>
          <a:bodyPr wrap="square" rtlCol="0">
            <a:spAutoFit/>
          </a:bodyPr>
          <a:lstStyle/>
          <a:p>
            <a:pPr algn="just"/>
            <a:r>
              <a:rPr lang="en-US" sz="2800" dirty="0"/>
              <a:t>• </a:t>
            </a:r>
            <a:r>
              <a:rPr lang="en-US" sz="2800" dirty="0" err="1"/>
              <a:t>Lamport</a:t>
            </a:r>
            <a:r>
              <a:rPr lang="en-US" sz="2800" dirty="0"/>
              <a:t> et.al proved that in a system with m faulty processes, agreement can be achieved only if 2m+1 correctly functioning processes are present, for a total of 3m+1 processes. </a:t>
            </a:r>
          </a:p>
          <a:p>
            <a:pPr algn="just"/>
            <a:r>
              <a:rPr lang="en-US" sz="2800" dirty="0"/>
              <a:t>• Other way to say – agreement is possible only if more than two thirds of the processes are working properly. </a:t>
            </a:r>
          </a:p>
          <a:p>
            <a:pPr algn="just"/>
            <a:r>
              <a:rPr lang="en-US" sz="2800" dirty="0"/>
              <a:t>• Fischer et.al(1985) proved that agreement becomes worse – slow processes are indistinguishable from crashed ones</a:t>
            </a:r>
            <a:endParaRPr lang="en-IN" sz="2800" dirty="0"/>
          </a:p>
        </p:txBody>
      </p:sp>
    </p:spTree>
    <p:extLst>
      <p:ext uri="{BB962C8B-B14F-4D97-AF65-F5344CB8AC3E}">
        <p14:creationId xmlns:p14="http://schemas.microsoft.com/office/powerpoint/2010/main" val="450673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pic>
        <p:nvPicPr>
          <p:cNvPr id="5" name="Content Placeholder 4">
            <a:extLst>
              <a:ext uri="{FF2B5EF4-FFF2-40B4-BE49-F238E27FC236}">
                <a16:creationId xmlns:a16="http://schemas.microsoft.com/office/drawing/2014/main" id="{36535EEA-113A-4931-94A4-9347C75DEBD2}"/>
              </a:ext>
            </a:extLst>
          </p:cNvPr>
          <p:cNvPicPr>
            <a:picLocks noGrp="1" noChangeAspect="1"/>
          </p:cNvPicPr>
          <p:nvPr>
            <p:ph idx="1"/>
          </p:nvPr>
        </p:nvPicPr>
        <p:blipFill>
          <a:blip r:embed="rId2"/>
          <a:stretch>
            <a:fillRect/>
          </a:stretch>
        </p:blipFill>
        <p:spPr>
          <a:xfrm>
            <a:off x="3207769" y="2168525"/>
            <a:ext cx="5776461" cy="3665538"/>
          </a:xfrm>
        </p:spPr>
      </p:pic>
    </p:spTree>
    <p:extLst>
      <p:ext uri="{BB962C8B-B14F-4D97-AF65-F5344CB8AC3E}">
        <p14:creationId xmlns:p14="http://schemas.microsoft.com/office/powerpoint/2010/main" val="85652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Agreement in Faulty Systems </a:t>
            </a:r>
          </a:p>
          <a:p>
            <a:pPr marL="0" indent="0">
              <a:buNone/>
            </a:pPr>
            <a:r>
              <a:rPr lang="en-US" dirty="0"/>
              <a:t>Possible cases: </a:t>
            </a:r>
          </a:p>
          <a:p>
            <a:pPr marL="514350" indent="-514350">
              <a:buAutoNum type="arabicPeriod"/>
            </a:pPr>
            <a:r>
              <a:rPr lang="en-US" dirty="0"/>
              <a:t>Synchronous (lock-step) versus asynchronous systems.</a:t>
            </a:r>
          </a:p>
          <a:p>
            <a:pPr marL="514350" indent="-514350">
              <a:buAutoNum type="arabicPeriod"/>
            </a:pPr>
            <a:r>
              <a:rPr lang="en-US" dirty="0"/>
              <a:t> Communication delay is bounded (by globally and predetermined maximum time) or not. </a:t>
            </a:r>
          </a:p>
          <a:p>
            <a:pPr marL="514350" indent="-514350">
              <a:buAutoNum type="arabicPeriod"/>
            </a:pPr>
            <a:r>
              <a:rPr lang="en-US" dirty="0"/>
              <a:t> Message delivery is ordered (in real-time) or not. </a:t>
            </a:r>
          </a:p>
          <a:p>
            <a:pPr marL="514350" indent="-514350">
              <a:buAutoNum type="arabicPeriod"/>
            </a:pPr>
            <a:r>
              <a:rPr lang="en-US" dirty="0"/>
              <a:t> Message transmission is done through unicasting or multicasting. </a:t>
            </a:r>
            <a:endParaRPr lang="en-IN" dirty="0"/>
          </a:p>
        </p:txBody>
      </p:sp>
    </p:spTree>
    <p:extLst>
      <p:ext uri="{BB962C8B-B14F-4D97-AF65-F5344CB8AC3E}">
        <p14:creationId xmlns:p14="http://schemas.microsoft.com/office/powerpoint/2010/main" val="4192866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pic>
        <p:nvPicPr>
          <p:cNvPr id="7" name="Content Placeholder 6">
            <a:extLst>
              <a:ext uri="{FF2B5EF4-FFF2-40B4-BE49-F238E27FC236}">
                <a16:creationId xmlns:a16="http://schemas.microsoft.com/office/drawing/2014/main" id="{31EABC38-8AF1-4251-AF21-0D9621B17E86}"/>
              </a:ext>
            </a:extLst>
          </p:cNvPr>
          <p:cNvPicPr>
            <a:picLocks noGrp="1" noChangeAspect="1"/>
          </p:cNvPicPr>
          <p:nvPr>
            <p:ph idx="1"/>
          </p:nvPr>
        </p:nvPicPr>
        <p:blipFill>
          <a:blip r:embed="rId2"/>
          <a:stretch>
            <a:fillRect/>
          </a:stretch>
        </p:blipFill>
        <p:spPr>
          <a:xfrm>
            <a:off x="2967719" y="2027543"/>
            <a:ext cx="6256562" cy="3947502"/>
          </a:xfrm>
        </p:spPr>
      </p:pic>
    </p:spTree>
    <p:extLst>
      <p:ext uri="{BB962C8B-B14F-4D97-AF65-F5344CB8AC3E}">
        <p14:creationId xmlns:p14="http://schemas.microsoft.com/office/powerpoint/2010/main" val="25198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lstStyle/>
          <a:p>
            <a:r>
              <a:rPr lang="en-US" dirty="0"/>
              <a:t>Communication channel may exhibit crash, omission, timing, and arbitrary failures</a:t>
            </a:r>
          </a:p>
          <a:p>
            <a:r>
              <a:rPr lang="en-US" dirty="0"/>
              <a:t> Focus is on masking crash and omission failures. </a:t>
            </a:r>
          </a:p>
          <a:p>
            <a:r>
              <a:rPr lang="en-US" dirty="0"/>
              <a:t>Example: In DS, reliable point-to-point communication is established using TCP which masks omission failures by guarding against lost messages using ACKs and retransmissions. </a:t>
            </a:r>
          </a:p>
          <a:p>
            <a:r>
              <a:rPr lang="en-US" dirty="0"/>
              <a:t>It performs poorly when a crash occurs (DS may try to mask a TCP crash by automatically re-establishing the lost connection).</a:t>
            </a:r>
            <a:endParaRPr lang="en-IN" dirty="0"/>
          </a:p>
        </p:txBody>
      </p:sp>
    </p:spTree>
    <p:extLst>
      <p:ext uri="{BB962C8B-B14F-4D97-AF65-F5344CB8AC3E}">
        <p14:creationId xmlns:p14="http://schemas.microsoft.com/office/powerpoint/2010/main" val="1423298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lstStyle/>
          <a:p>
            <a:pPr marL="0" indent="0">
              <a:buNone/>
            </a:pPr>
            <a:r>
              <a:rPr lang="en-US" dirty="0"/>
              <a:t>The RPC mechanism works well as long as both the client and server function perfectly. </a:t>
            </a:r>
          </a:p>
          <a:p>
            <a:pPr marL="0" indent="0">
              <a:buNone/>
            </a:pPr>
            <a:r>
              <a:rPr lang="en-US" dirty="0"/>
              <a:t>Five classes of RPC failure can be identified: </a:t>
            </a:r>
          </a:p>
          <a:p>
            <a:pPr marL="514350" indent="-514350">
              <a:buAutoNum type="arabicPeriod"/>
            </a:pPr>
            <a:r>
              <a:rPr lang="en-US" dirty="0"/>
              <a:t>The client cannot locate the server</a:t>
            </a:r>
          </a:p>
          <a:p>
            <a:pPr marL="514350" indent="-514350">
              <a:buAutoNum type="arabicPeriod"/>
            </a:pPr>
            <a:r>
              <a:rPr lang="en-US" dirty="0"/>
              <a:t>The client’s request to the server is lost </a:t>
            </a:r>
          </a:p>
          <a:p>
            <a:pPr marL="514350" indent="-514350">
              <a:buAutoNum type="arabicPeriod"/>
            </a:pPr>
            <a:r>
              <a:rPr lang="en-US" dirty="0"/>
              <a:t>The server crashes after receiving the request </a:t>
            </a:r>
          </a:p>
          <a:p>
            <a:pPr marL="514350" indent="-514350">
              <a:buAutoNum type="arabicPeriod"/>
            </a:pPr>
            <a:r>
              <a:rPr lang="en-US" dirty="0"/>
              <a:t>The server’s reply is lost on its way to the client </a:t>
            </a:r>
          </a:p>
          <a:p>
            <a:pPr marL="514350" indent="-514350">
              <a:buAutoNum type="arabicPeriod"/>
            </a:pPr>
            <a:r>
              <a:rPr lang="en-US" dirty="0"/>
              <a:t>The client crashes after sending its request</a:t>
            </a:r>
            <a:endParaRPr lang="en-IN" dirty="0"/>
          </a:p>
        </p:txBody>
      </p:sp>
    </p:spTree>
    <p:extLst>
      <p:ext uri="{BB962C8B-B14F-4D97-AF65-F5344CB8AC3E}">
        <p14:creationId xmlns:p14="http://schemas.microsoft.com/office/powerpoint/2010/main" val="129141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9EDE-89FB-4BF8-8464-EDA8C2F2E0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Fault Tolerance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369A8E-264E-41B5-BA3A-A4513FF4B22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 system or a component fails due to a fault</a:t>
            </a:r>
          </a:p>
          <a:p>
            <a:r>
              <a:rPr lang="en-US" dirty="0">
                <a:latin typeface="Times New Roman" panose="02020603050405020304" pitchFamily="18" charset="0"/>
                <a:cs typeface="Times New Roman" panose="02020603050405020304" pitchFamily="18" charset="0"/>
              </a:rPr>
              <a:t>Fault tolerance means that the system continues to provide its services in presence of faults</a:t>
            </a:r>
          </a:p>
          <a:p>
            <a:r>
              <a:rPr lang="en-US" dirty="0">
                <a:latin typeface="Times New Roman" panose="02020603050405020304" pitchFamily="18" charset="0"/>
                <a:cs typeface="Times New Roman" panose="02020603050405020304" pitchFamily="18" charset="0"/>
              </a:rPr>
              <a:t>A distributed system may experience and should recover also from partial failures</a:t>
            </a:r>
          </a:p>
          <a:p>
            <a:r>
              <a:rPr lang="en-US" dirty="0">
                <a:latin typeface="Times New Roman" panose="02020603050405020304" pitchFamily="18" charset="0"/>
                <a:cs typeface="Times New Roman" panose="02020603050405020304" pitchFamily="18" charset="0"/>
              </a:rPr>
              <a:t>Includes:</a:t>
            </a:r>
          </a:p>
          <a:p>
            <a:pPr marL="0" indent="0">
              <a:buNone/>
            </a:pPr>
            <a:r>
              <a:rPr lang="en-US" dirty="0">
                <a:latin typeface="Times New Roman" panose="02020603050405020304" pitchFamily="18" charset="0"/>
                <a:cs typeface="Times New Roman" panose="02020603050405020304" pitchFamily="18" charset="0"/>
              </a:rPr>
              <a:t> 	- preventing faults and failures from affecting other components 	of the system, </a:t>
            </a:r>
          </a:p>
          <a:p>
            <a:pPr marL="0" indent="0">
              <a:buNone/>
            </a:pPr>
            <a:r>
              <a:rPr lang="en-US" dirty="0">
                <a:latin typeface="Times New Roman" panose="02020603050405020304" pitchFamily="18" charset="0"/>
                <a:cs typeface="Times New Roman" panose="02020603050405020304" pitchFamily="18" charset="0"/>
              </a:rPr>
              <a:t>	- automatically recovering from partial failures, and doing so   	without seriously affecting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63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a:bodyPr>
          <a:lstStyle/>
          <a:p>
            <a:pPr marL="514350" indent="-514350">
              <a:buAutoNum type="arabicParenBoth"/>
            </a:pPr>
            <a:r>
              <a:rPr lang="en-US" dirty="0"/>
              <a:t>Client cannot locate the server</a:t>
            </a:r>
          </a:p>
          <a:p>
            <a:pPr lvl="2"/>
            <a:r>
              <a:rPr lang="en-US" sz="2800" dirty="0"/>
              <a:t>An appropriate exception handling mechanism can deal with a missing server.</a:t>
            </a:r>
          </a:p>
          <a:p>
            <a:pPr lvl="2"/>
            <a:r>
              <a:rPr lang="en-US" sz="2800" dirty="0"/>
              <a:t>An appropriate exception handling mechanism can deal with a missing server.</a:t>
            </a:r>
          </a:p>
        </p:txBody>
      </p:sp>
    </p:spTree>
    <p:extLst>
      <p:ext uri="{BB962C8B-B14F-4D97-AF65-F5344CB8AC3E}">
        <p14:creationId xmlns:p14="http://schemas.microsoft.com/office/powerpoint/2010/main" val="1376959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a:xfrm>
            <a:off x="0" y="1690688"/>
            <a:ext cx="10515600" cy="4351338"/>
          </a:xfrm>
        </p:spPr>
        <p:txBody>
          <a:bodyPr>
            <a:normAutofit/>
          </a:bodyPr>
          <a:lstStyle/>
          <a:p>
            <a:pPr marL="914400" lvl="2" indent="0">
              <a:buNone/>
            </a:pPr>
            <a:r>
              <a:rPr lang="en-US" sz="2800" dirty="0"/>
              <a:t>(2) Lost request message</a:t>
            </a:r>
          </a:p>
          <a:p>
            <a:pPr marL="0" indent="0">
              <a:buNone/>
            </a:pPr>
            <a:r>
              <a:rPr lang="en-US" dirty="0"/>
              <a:t>	• It can be dealt with easily using timeouts. </a:t>
            </a:r>
          </a:p>
          <a:p>
            <a:pPr marL="0" indent="0">
              <a:buNone/>
            </a:pPr>
            <a:r>
              <a:rPr lang="en-US" dirty="0"/>
              <a:t>	• If no ACK arrives in time, the message is resent.</a:t>
            </a:r>
          </a:p>
          <a:p>
            <a:pPr marL="0" indent="0">
              <a:buNone/>
            </a:pPr>
            <a:r>
              <a:rPr lang="en-US" dirty="0"/>
              <a:t>	• Server needs to be able to deal with the possibility of </a:t>
            </a:r>
          </a:p>
          <a:p>
            <a:pPr marL="0" indent="0">
              <a:buNone/>
            </a:pPr>
            <a:r>
              <a:rPr lang="en-US" dirty="0"/>
              <a:t>	    duplicate requests</a:t>
            </a:r>
            <a:endParaRPr lang="en-IN" dirty="0"/>
          </a:p>
          <a:p>
            <a:pPr marL="0" indent="0">
              <a:buNone/>
            </a:pPr>
            <a:endParaRPr lang="en-US" sz="2800" dirty="0"/>
          </a:p>
        </p:txBody>
      </p:sp>
    </p:spTree>
    <p:extLst>
      <p:ext uri="{BB962C8B-B14F-4D97-AF65-F5344CB8AC3E}">
        <p14:creationId xmlns:p14="http://schemas.microsoft.com/office/powerpoint/2010/main" val="1205300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a:bodyPr>
          <a:lstStyle/>
          <a:p>
            <a:pPr marL="0" indent="0">
              <a:buNone/>
            </a:pPr>
            <a:r>
              <a:rPr lang="en-US" dirty="0"/>
              <a:t>(3) Server crashes </a:t>
            </a:r>
          </a:p>
          <a:p>
            <a:pPr marL="0" indent="0">
              <a:buNone/>
            </a:pPr>
            <a:r>
              <a:rPr lang="en-US" dirty="0"/>
              <a:t>	a) The normal case.</a:t>
            </a:r>
          </a:p>
          <a:p>
            <a:pPr marL="0" indent="0">
              <a:buNone/>
            </a:pPr>
            <a:r>
              <a:rPr lang="en-US" dirty="0"/>
              <a:t>	b) Crash after service execution. </a:t>
            </a:r>
          </a:p>
          <a:p>
            <a:pPr marL="0" indent="0">
              <a:buNone/>
            </a:pPr>
            <a:r>
              <a:rPr lang="en-US" dirty="0"/>
              <a:t>	c) Crash before service execution</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C5119C1E-2FB5-4B83-9707-0BF2C98DDC8A}"/>
              </a:ext>
            </a:extLst>
          </p:cNvPr>
          <p:cNvPicPr>
            <a:picLocks noChangeAspect="1"/>
          </p:cNvPicPr>
          <p:nvPr/>
        </p:nvPicPr>
        <p:blipFill>
          <a:blip r:embed="rId2"/>
          <a:stretch>
            <a:fillRect/>
          </a:stretch>
        </p:blipFill>
        <p:spPr>
          <a:xfrm>
            <a:off x="2963922" y="4001294"/>
            <a:ext cx="5959356" cy="1691787"/>
          </a:xfrm>
          <a:prstGeom prst="rect">
            <a:avLst/>
          </a:prstGeom>
        </p:spPr>
      </p:pic>
    </p:spTree>
    <p:extLst>
      <p:ext uri="{BB962C8B-B14F-4D97-AF65-F5344CB8AC3E}">
        <p14:creationId xmlns:p14="http://schemas.microsoft.com/office/powerpoint/2010/main" val="145339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fontScale="92500" lnSpcReduction="20000"/>
          </a:bodyPr>
          <a:lstStyle/>
          <a:p>
            <a:pPr marL="0" indent="0">
              <a:buNone/>
            </a:pPr>
            <a:r>
              <a:rPr lang="en-US" dirty="0"/>
              <a:t>Server crashes are dealt with by implementing one of three possible implementation philosophies: </a:t>
            </a:r>
          </a:p>
          <a:p>
            <a:pPr marL="514350" indent="-514350">
              <a:buAutoNum type="arabicPeriod"/>
            </a:pPr>
            <a:r>
              <a:rPr lang="en-US" dirty="0"/>
              <a:t>At least once semantics: keep trying until a reply is received. Guarantee is given that the RPC occurred at least once, but (also) possibly more that once. </a:t>
            </a:r>
          </a:p>
          <a:p>
            <a:pPr marL="514350" indent="-514350">
              <a:buAutoNum type="arabicPeriod"/>
            </a:pPr>
            <a:r>
              <a:rPr lang="en-US" dirty="0"/>
              <a:t> At most once semantics: gives up immediately and reports back failure. Guarantee is given that the RPC occurred at most once, but possibly not at all.</a:t>
            </a:r>
          </a:p>
          <a:p>
            <a:pPr marL="514350" indent="-514350">
              <a:buAutoNum type="arabicPeriod"/>
            </a:pPr>
            <a:r>
              <a:rPr lang="en-US" dirty="0"/>
              <a:t> No semantics: When a server crashes, client gets no indication. Nothing is guaranteed, and client and servers take their chances. Easy to implement </a:t>
            </a:r>
          </a:p>
          <a:p>
            <a:pPr marL="0" indent="0">
              <a:buNone/>
            </a:pPr>
            <a:endParaRPr lang="en-US" dirty="0"/>
          </a:p>
          <a:p>
            <a:pPr marL="0" indent="0">
              <a:buNone/>
            </a:pPr>
            <a:r>
              <a:rPr lang="en-US" dirty="0"/>
              <a:t>It has proved difficult to provide exactly once semantics</a:t>
            </a:r>
          </a:p>
          <a:p>
            <a:pPr marL="0" indent="0">
              <a:buNone/>
            </a:pPr>
            <a:endParaRPr lang="en-IN" dirty="0"/>
          </a:p>
        </p:txBody>
      </p:sp>
    </p:spTree>
    <p:extLst>
      <p:ext uri="{BB962C8B-B14F-4D97-AF65-F5344CB8AC3E}">
        <p14:creationId xmlns:p14="http://schemas.microsoft.com/office/powerpoint/2010/main" val="2677856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a:bodyPr>
          <a:lstStyle/>
          <a:p>
            <a:pPr marL="0" indent="0">
              <a:buNone/>
            </a:pPr>
            <a:r>
              <a:rPr lang="en-US" dirty="0"/>
              <a:t>Remote operation: print some text and (when done) send a completion message. </a:t>
            </a:r>
          </a:p>
          <a:p>
            <a:pPr marL="0" indent="0">
              <a:buNone/>
            </a:pPr>
            <a:r>
              <a:rPr lang="en-US" dirty="0"/>
              <a:t>Three events that can happen at the server: </a:t>
            </a:r>
          </a:p>
          <a:p>
            <a:pPr marL="0" indent="0">
              <a:buNone/>
            </a:pPr>
            <a:r>
              <a:rPr lang="en-US" dirty="0"/>
              <a:t>	1. Send the completion message (M) </a:t>
            </a:r>
          </a:p>
          <a:p>
            <a:pPr marL="0" indent="0">
              <a:buNone/>
            </a:pPr>
            <a:r>
              <a:rPr lang="en-US" dirty="0"/>
              <a:t>	2. Print the text (P) </a:t>
            </a:r>
          </a:p>
          <a:p>
            <a:pPr marL="0" indent="0">
              <a:buNone/>
            </a:pPr>
            <a:r>
              <a:rPr lang="en-US" dirty="0"/>
              <a:t>	3. Crash (C) </a:t>
            </a:r>
            <a:endParaRPr lang="en-IN" dirty="0"/>
          </a:p>
        </p:txBody>
      </p:sp>
    </p:spTree>
    <p:extLst>
      <p:ext uri="{BB962C8B-B14F-4D97-AF65-F5344CB8AC3E}">
        <p14:creationId xmlns:p14="http://schemas.microsoft.com/office/powerpoint/2010/main" val="82526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fontScale="77500" lnSpcReduction="20000"/>
          </a:bodyPr>
          <a:lstStyle/>
          <a:p>
            <a:pPr marL="0" indent="0">
              <a:buNone/>
            </a:pPr>
            <a:r>
              <a:rPr lang="en-US" dirty="0"/>
              <a:t>These three events can occur in six different orderings: </a:t>
            </a:r>
          </a:p>
          <a:p>
            <a:pPr marL="514350" indent="-514350">
              <a:buAutoNum type="arabicPeriod"/>
            </a:pPr>
            <a:r>
              <a:rPr lang="en-US" dirty="0"/>
              <a:t>M →P →C: A crash occurs after sending the completion message and printing the text. </a:t>
            </a:r>
          </a:p>
          <a:p>
            <a:pPr marL="514350" indent="-514350">
              <a:buAutoNum type="arabicPeriod"/>
            </a:pPr>
            <a:r>
              <a:rPr lang="en-US" dirty="0"/>
              <a:t> M →C (→P): A crash happens after sending the completion message, but before the text could be printed. </a:t>
            </a:r>
          </a:p>
          <a:p>
            <a:pPr marL="514350" indent="-514350">
              <a:buAutoNum type="arabicPeriod"/>
            </a:pPr>
            <a:r>
              <a:rPr lang="en-US" dirty="0"/>
              <a:t> P →M →C: A crash occurs after sending the completion message and printing the text. </a:t>
            </a:r>
          </a:p>
          <a:p>
            <a:pPr marL="514350" indent="-514350">
              <a:buAutoNum type="arabicPeriod"/>
            </a:pPr>
            <a:r>
              <a:rPr lang="en-US" dirty="0"/>
              <a:t>P→C(→M): The text printed, after which a crash occurs before the completion message could be sent. </a:t>
            </a:r>
          </a:p>
          <a:p>
            <a:pPr marL="514350" indent="-514350">
              <a:buAutoNum type="arabicPeriod"/>
            </a:pPr>
            <a:r>
              <a:rPr lang="en-US" dirty="0"/>
              <a:t> C (→P →M): A crash happens before the server could do anything. </a:t>
            </a:r>
          </a:p>
          <a:p>
            <a:pPr marL="514350" indent="-514350">
              <a:buAutoNum type="arabicPeriod"/>
            </a:pPr>
            <a:r>
              <a:rPr lang="en-US" dirty="0"/>
              <a:t>C (→M →P): A crash happens before the server could do anything. – </a:t>
            </a:r>
          </a:p>
          <a:p>
            <a:pPr marL="0" indent="0">
              <a:buNone/>
            </a:pPr>
            <a:endParaRPr lang="en-US" dirty="0"/>
          </a:p>
          <a:p>
            <a:pPr marL="0" indent="0">
              <a:buNone/>
            </a:pPr>
            <a:r>
              <a:rPr lang="en-US" dirty="0"/>
              <a:t>Parentheses indicate an event that can no longer happen because the server already crashed</a:t>
            </a:r>
            <a:endParaRPr lang="en-IN" dirty="0"/>
          </a:p>
        </p:txBody>
      </p:sp>
    </p:spTree>
    <p:extLst>
      <p:ext uri="{BB962C8B-B14F-4D97-AF65-F5344CB8AC3E}">
        <p14:creationId xmlns:p14="http://schemas.microsoft.com/office/powerpoint/2010/main" val="978576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pic>
        <p:nvPicPr>
          <p:cNvPr id="5" name="Content Placeholder 4">
            <a:extLst>
              <a:ext uri="{FF2B5EF4-FFF2-40B4-BE49-F238E27FC236}">
                <a16:creationId xmlns:a16="http://schemas.microsoft.com/office/drawing/2014/main" id="{750CE20C-F2B9-4E8B-B159-3E1918F6F805}"/>
              </a:ext>
            </a:extLst>
          </p:cNvPr>
          <p:cNvPicPr>
            <a:picLocks noGrp="1" noChangeAspect="1"/>
          </p:cNvPicPr>
          <p:nvPr>
            <p:ph idx="1"/>
          </p:nvPr>
        </p:nvPicPr>
        <p:blipFill>
          <a:blip r:embed="rId2"/>
          <a:stretch>
            <a:fillRect/>
          </a:stretch>
        </p:blipFill>
        <p:spPr>
          <a:xfrm>
            <a:off x="2198096" y="1303678"/>
            <a:ext cx="8028809" cy="3999842"/>
          </a:xfrm>
        </p:spPr>
      </p:pic>
      <p:sp>
        <p:nvSpPr>
          <p:cNvPr id="6" name="TextBox 5">
            <a:extLst>
              <a:ext uri="{FF2B5EF4-FFF2-40B4-BE49-F238E27FC236}">
                <a16:creationId xmlns:a16="http://schemas.microsoft.com/office/drawing/2014/main" id="{722165D2-43F8-4F81-95EA-31F5B09A73FA}"/>
              </a:ext>
            </a:extLst>
          </p:cNvPr>
          <p:cNvSpPr txBox="1"/>
          <p:nvPr/>
        </p:nvSpPr>
        <p:spPr>
          <a:xfrm>
            <a:off x="2933699" y="5554322"/>
            <a:ext cx="6324601" cy="646331"/>
          </a:xfrm>
          <a:prstGeom prst="rect">
            <a:avLst/>
          </a:prstGeom>
          <a:noFill/>
        </p:spPr>
        <p:txBody>
          <a:bodyPr wrap="square" rtlCol="0">
            <a:spAutoFit/>
          </a:bodyPr>
          <a:lstStyle/>
          <a:p>
            <a:r>
              <a:rPr lang="en-US" dirty="0"/>
              <a:t>Different combinations of client and server strategies in the presence of server crashes</a:t>
            </a:r>
            <a:endParaRPr lang="en-IN" dirty="0"/>
          </a:p>
        </p:txBody>
      </p:sp>
    </p:spTree>
    <p:extLst>
      <p:ext uri="{BB962C8B-B14F-4D97-AF65-F5344CB8AC3E}">
        <p14:creationId xmlns:p14="http://schemas.microsoft.com/office/powerpoint/2010/main" val="2675723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4" name="Content Placeholder 3">
            <a:extLst>
              <a:ext uri="{FF2B5EF4-FFF2-40B4-BE49-F238E27FC236}">
                <a16:creationId xmlns:a16="http://schemas.microsoft.com/office/drawing/2014/main" id="{1BCE8430-350B-4DD1-8175-9C31B5ED8A1F}"/>
              </a:ext>
            </a:extLst>
          </p:cNvPr>
          <p:cNvSpPr>
            <a:spLocks noGrp="1"/>
          </p:cNvSpPr>
          <p:nvPr>
            <p:ph idx="1"/>
          </p:nvPr>
        </p:nvSpPr>
        <p:spPr>
          <a:xfrm>
            <a:off x="716280" y="1690688"/>
            <a:ext cx="10515600" cy="4351338"/>
          </a:xfrm>
        </p:spPr>
        <p:txBody>
          <a:bodyPr>
            <a:normAutofit fontScale="92500" lnSpcReduction="20000"/>
          </a:bodyPr>
          <a:lstStyle/>
          <a:p>
            <a:pPr marL="0" indent="0">
              <a:buNone/>
            </a:pPr>
            <a:r>
              <a:rPr lang="en-US" dirty="0"/>
              <a:t>(4) Lost reply messages </a:t>
            </a:r>
          </a:p>
          <a:p>
            <a:pPr marL="0" indent="0">
              <a:buNone/>
            </a:pPr>
            <a:r>
              <a:rPr lang="en-US" dirty="0"/>
              <a:t>• Why was there no reply? Is the server dead, slow, or did the reply just go missing? </a:t>
            </a:r>
          </a:p>
          <a:p>
            <a:pPr marL="0" indent="0">
              <a:buNone/>
            </a:pPr>
            <a:r>
              <a:rPr lang="en-US" dirty="0"/>
              <a:t>• A request that can be repeated any number of times without any side-effects is said to be idempotent. (Example: a read of a static web-page is said to be idempotent)</a:t>
            </a:r>
          </a:p>
          <a:p>
            <a:pPr marL="0" indent="0">
              <a:buNone/>
            </a:pPr>
            <a:r>
              <a:rPr lang="en-US" dirty="0"/>
              <a:t> • </a:t>
            </a:r>
            <a:r>
              <a:rPr lang="en-US" dirty="0" err="1"/>
              <a:t>Nonidempotentrequests</a:t>
            </a:r>
            <a:r>
              <a:rPr lang="en-US" dirty="0"/>
              <a:t> (for example, the electronic transfer of funds) are a little harder to deal with. </a:t>
            </a:r>
          </a:p>
          <a:p>
            <a:pPr marL="0" indent="0">
              <a:buNone/>
            </a:pPr>
            <a:r>
              <a:rPr lang="en-US" dirty="0"/>
              <a:t>• A common solution is to employ unique sequence numbers. More work on server side and reply to clients.. </a:t>
            </a:r>
          </a:p>
          <a:p>
            <a:pPr marL="0" indent="0">
              <a:buNone/>
            </a:pPr>
            <a:r>
              <a:rPr lang="en-US" dirty="0"/>
              <a:t>• Another technique is the inclusion of additional bits in a retransmission to identify it as such to the server</a:t>
            </a:r>
            <a:endParaRPr lang="en-IN" dirty="0"/>
          </a:p>
        </p:txBody>
      </p:sp>
    </p:spTree>
    <p:extLst>
      <p:ext uri="{BB962C8B-B14F-4D97-AF65-F5344CB8AC3E}">
        <p14:creationId xmlns:p14="http://schemas.microsoft.com/office/powerpoint/2010/main" val="3777000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4" name="Content Placeholder 3">
            <a:extLst>
              <a:ext uri="{FF2B5EF4-FFF2-40B4-BE49-F238E27FC236}">
                <a16:creationId xmlns:a16="http://schemas.microsoft.com/office/drawing/2014/main" id="{1BCE8430-350B-4DD1-8175-9C31B5ED8A1F}"/>
              </a:ext>
            </a:extLst>
          </p:cNvPr>
          <p:cNvSpPr>
            <a:spLocks noGrp="1"/>
          </p:cNvSpPr>
          <p:nvPr>
            <p:ph idx="1"/>
          </p:nvPr>
        </p:nvSpPr>
        <p:spPr>
          <a:xfrm>
            <a:off x="653526" y="1412782"/>
            <a:ext cx="11332285" cy="4351338"/>
          </a:xfrm>
        </p:spPr>
        <p:txBody>
          <a:bodyPr>
            <a:noAutofit/>
          </a:bodyPr>
          <a:lstStyle/>
          <a:p>
            <a:pPr marL="0" indent="0">
              <a:buNone/>
            </a:pPr>
            <a:r>
              <a:rPr lang="en-US" sz="2200" dirty="0"/>
              <a:t>(5) Client crashes after request</a:t>
            </a:r>
          </a:p>
          <a:p>
            <a:pPr marL="0" indent="0">
              <a:buNone/>
            </a:pPr>
            <a:r>
              <a:rPr lang="en-US" sz="2200" dirty="0"/>
              <a:t>• When an ‘old’ reply arrives, such a unwanted computation/reply is known as an orphan.</a:t>
            </a:r>
          </a:p>
          <a:p>
            <a:pPr marL="0" indent="0">
              <a:buNone/>
            </a:pPr>
            <a:r>
              <a:rPr lang="en-US" sz="2200" dirty="0"/>
              <a:t>• Problems – waste CPU cycles, client reboot makes confusion with old replies…</a:t>
            </a:r>
          </a:p>
          <a:p>
            <a:pPr marL="0" indent="0">
              <a:buNone/>
            </a:pPr>
            <a:r>
              <a:rPr lang="en-US" sz="2200" dirty="0"/>
              <a:t>• Four orphan solutions have been proposed by Nelson(1981): </a:t>
            </a:r>
          </a:p>
          <a:p>
            <a:pPr marL="0" indent="0">
              <a:buNone/>
            </a:pPr>
            <a:r>
              <a:rPr lang="en-US" sz="2200" dirty="0"/>
              <a:t>	1. extermination (the orphan is simply killed-off after checking log).</a:t>
            </a:r>
          </a:p>
          <a:p>
            <a:pPr marL="0" indent="0">
              <a:buNone/>
            </a:pPr>
            <a:r>
              <a:rPr lang="en-US" sz="2200" dirty="0"/>
              <a:t>	2. reincarnation (each client session has an epoch associated with it, making orphans easy to spot and obsolete).</a:t>
            </a:r>
          </a:p>
          <a:p>
            <a:pPr marL="0" indent="0">
              <a:buNone/>
            </a:pPr>
            <a:r>
              <a:rPr lang="en-US" sz="2200" dirty="0"/>
              <a:t>	3. gentle reincarnation (when a new epoch is identified, an attempt is made to locate a requests owner, otherwise the </a:t>
            </a:r>
            <a:r>
              <a:rPr lang="en-US" sz="2200"/>
              <a:t>	orphan </a:t>
            </a:r>
            <a:r>
              <a:rPr lang="en-US" sz="2200" dirty="0"/>
              <a:t>is killed).</a:t>
            </a:r>
          </a:p>
          <a:p>
            <a:pPr marL="0" indent="0">
              <a:buNone/>
            </a:pPr>
            <a:r>
              <a:rPr lang="en-US" sz="2200" dirty="0"/>
              <a:t>	4. expiration (if the RPC cannot be completed within a standard amount of time, it is assumed to have expired).</a:t>
            </a:r>
          </a:p>
          <a:p>
            <a:pPr marL="0" indent="0">
              <a:buNone/>
            </a:pPr>
            <a:r>
              <a:rPr lang="en-US" sz="2200" dirty="0"/>
              <a:t>• In practice, however, none of these methods are desirable for dealing with orphans. Orphans may have locks on files/data</a:t>
            </a:r>
            <a:endParaRPr lang="en-IN" sz="2200" dirty="0"/>
          </a:p>
        </p:txBody>
      </p:sp>
    </p:spTree>
    <p:extLst>
      <p:ext uri="{BB962C8B-B14F-4D97-AF65-F5344CB8AC3E}">
        <p14:creationId xmlns:p14="http://schemas.microsoft.com/office/powerpoint/2010/main" val="2635637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1E21-F1FA-4690-B6D8-49487788D6B4}"/>
              </a:ext>
            </a:extLst>
          </p:cNvPr>
          <p:cNvSpPr>
            <a:spLocks noGrp="1"/>
          </p:cNvSpPr>
          <p:nvPr>
            <p:ph type="title"/>
          </p:nvPr>
        </p:nvSpPr>
        <p:spPr/>
        <p:txBody>
          <a:bodyPr/>
          <a:lstStyle/>
          <a:p>
            <a:r>
              <a:rPr lang="en-IN" dirty="0"/>
              <a:t>Reliable Group Communication</a:t>
            </a:r>
          </a:p>
        </p:txBody>
      </p:sp>
      <p:sp>
        <p:nvSpPr>
          <p:cNvPr id="3" name="Content Placeholder 2">
            <a:extLst>
              <a:ext uri="{FF2B5EF4-FFF2-40B4-BE49-F238E27FC236}">
                <a16:creationId xmlns:a16="http://schemas.microsoft.com/office/drawing/2014/main" id="{57221577-1329-45E8-8111-028846B8B4E5}"/>
              </a:ext>
            </a:extLst>
          </p:cNvPr>
          <p:cNvSpPr>
            <a:spLocks noGrp="1"/>
          </p:cNvSpPr>
          <p:nvPr>
            <p:ph idx="1"/>
          </p:nvPr>
        </p:nvSpPr>
        <p:spPr/>
        <p:txBody>
          <a:bodyPr>
            <a:normAutofit fontScale="92500" lnSpcReduction="10000"/>
          </a:bodyPr>
          <a:lstStyle/>
          <a:p>
            <a:r>
              <a:rPr lang="en-US" dirty="0"/>
              <a:t>Reliable multicast services guarantee that all messages are delivered to all members of a process </a:t>
            </a:r>
          </a:p>
          <a:p>
            <a:pPr marL="0" indent="0">
              <a:buNone/>
            </a:pPr>
            <a:r>
              <a:rPr lang="en-US" dirty="0"/>
              <a:t>     group.</a:t>
            </a:r>
          </a:p>
          <a:p>
            <a:r>
              <a:rPr lang="en-US" dirty="0"/>
              <a:t> But it is surprisingly tricky (as multicasting services tend to be inherently unreliable).</a:t>
            </a:r>
          </a:p>
          <a:p>
            <a:r>
              <a:rPr lang="en-US" dirty="0"/>
              <a:t> For a small group, multiple, reliable point-to-point channels will do the job, however, such a solution scales poorly as the group membership grows. Also: </a:t>
            </a:r>
          </a:p>
          <a:p>
            <a:pPr marL="0" indent="0">
              <a:buNone/>
            </a:pPr>
            <a:r>
              <a:rPr lang="en-US" dirty="0"/>
              <a:t>     – What happens if a process joins the group during communication? </a:t>
            </a:r>
          </a:p>
          <a:p>
            <a:pPr marL="0" indent="0">
              <a:buNone/>
            </a:pPr>
            <a:r>
              <a:rPr lang="en-US" dirty="0"/>
              <a:t>     – Worse: what happens if the sender of the multiple, reliable point-to-    	point channels crashes half way through sending  the messages?</a:t>
            </a:r>
          </a:p>
          <a:p>
            <a:endParaRPr lang="en-IN" dirty="0"/>
          </a:p>
        </p:txBody>
      </p:sp>
    </p:spTree>
    <p:extLst>
      <p:ext uri="{BB962C8B-B14F-4D97-AF65-F5344CB8AC3E}">
        <p14:creationId xmlns:p14="http://schemas.microsoft.com/office/powerpoint/2010/main" val="284549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69E8-F737-4E36-8E4E-B45EC36F0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Basics Concepts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52743B-BE3C-45EF-A515-6252A14ACDC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Dependability is the ability to avoid service failures that are more frequent. A key requirement of most systems is to provide some level of dependability. A dependable systems has the following properties. </a:t>
            </a:r>
          </a:p>
          <a:p>
            <a:pPr marL="0" indent="0">
              <a:buNone/>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Availability</a:t>
            </a:r>
            <a:r>
              <a:rPr lang="en-US" dirty="0">
                <a:latin typeface="Times New Roman" panose="02020603050405020304" pitchFamily="18" charset="0"/>
                <a:cs typeface="Times New Roman" panose="02020603050405020304" pitchFamily="18" charset="0"/>
              </a:rPr>
              <a:t>: system is ready to be used immediately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Reliability</a:t>
            </a:r>
            <a:r>
              <a:rPr lang="en-US" dirty="0">
                <a:latin typeface="Times New Roman" panose="02020603050405020304" pitchFamily="18" charset="0"/>
                <a:cs typeface="Times New Roman" panose="02020603050405020304" pitchFamily="18" charset="0"/>
              </a:rPr>
              <a:t>: system can run continuously without failure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Safety</a:t>
            </a:r>
            <a:r>
              <a:rPr lang="en-US" dirty="0">
                <a:latin typeface="Times New Roman" panose="02020603050405020304" pitchFamily="18" charset="0"/>
                <a:cs typeface="Times New Roman" panose="02020603050405020304" pitchFamily="18" charset="0"/>
              </a:rPr>
              <a:t>: when a system (temporarily) fails to operate correctly, nothing catastrophic /dangerous happens</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Maintainability</a:t>
            </a:r>
            <a:r>
              <a:rPr lang="en-US" dirty="0">
                <a:latin typeface="Times New Roman" panose="02020603050405020304" pitchFamily="18" charset="0"/>
                <a:cs typeface="Times New Roman" panose="02020603050405020304" pitchFamily="18" charset="0"/>
              </a:rPr>
              <a:t>: how easily a failed system can be repaired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908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DEB-8985-4707-8639-390DFF044AD3}"/>
              </a:ext>
            </a:extLst>
          </p:cNvPr>
          <p:cNvSpPr>
            <a:spLocks noGrp="1"/>
          </p:cNvSpPr>
          <p:nvPr>
            <p:ph type="title"/>
          </p:nvPr>
        </p:nvSpPr>
        <p:spPr/>
        <p:txBody>
          <a:bodyPr/>
          <a:lstStyle/>
          <a:p>
            <a:r>
              <a:rPr lang="en-IN" dirty="0"/>
              <a:t>Basic Reliable-Multicasting Schemes</a:t>
            </a:r>
          </a:p>
        </p:txBody>
      </p:sp>
      <p:pic>
        <p:nvPicPr>
          <p:cNvPr id="5" name="Content Placeholder 4">
            <a:extLst>
              <a:ext uri="{FF2B5EF4-FFF2-40B4-BE49-F238E27FC236}">
                <a16:creationId xmlns:a16="http://schemas.microsoft.com/office/drawing/2014/main" id="{AACACAEC-EB17-4EFB-9586-7E7ED5EE6169}"/>
              </a:ext>
            </a:extLst>
          </p:cNvPr>
          <p:cNvPicPr>
            <a:picLocks noGrp="1" noChangeAspect="1"/>
          </p:cNvPicPr>
          <p:nvPr>
            <p:ph idx="1"/>
          </p:nvPr>
        </p:nvPicPr>
        <p:blipFill rotWithShape="1">
          <a:blip r:embed="rId2"/>
          <a:srcRect t="6274"/>
          <a:stretch/>
        </p:blipFill>
        <p:spPr>
          <a:xfrm>
            <a:off x="1851672" y="1807229"/>
            <a:ext cx="7185314" cy="4118441"/>
          </a:xfrm>
        </p:spPr>
      </p:pic>
    </p:spTree>
    <p:extLst>
      <p:ext uri="{BB962C8B-B14F-4D97-AF65-F5344CB8AC3E}">
        <p14:creationId xmlns:p14="http://schemas.microsoft.com/office/powerpoint/2010/main" val="902614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79C8-CC55-4276-943A-54E46B64137C}"/>
              </a:ext>
            </a:extLst>
          </p:cNvPr>
          <p:cNvSpPr>
            <a:spLocks noGrp="1"/>
          </p:cNvSpPr>
          <p:nvPr>
            <p:ph type="title"/>
          </p:nvPr>
        </p:nvSpPr>
        <p:spPr/>
        <p:txBody>
          <a:bodyPr/>
          <a:lstStyle/>
          <a:p>
            <a:r>
              <a:rPr lang="en-IN" dirty="0"/>
              <a:t>SRM: Scalable Reliable Multicasting </a:t>
            </a:r>
          </a:p>
        </p:txBody>
      </p:sp>
      <p:sp>
        <p:nvSpPr>
          <p:cNvPr id="3" name="Content Placeholder 2">
            <a:extLst>
              <a:ext uri="{FF2B5EF4-FFF2-40B4-BE49-F238E27FC236}">
                <a16:creationId xmlns:a16="http://schemas.microsoft.com/office/drawing/2014/main" id="{7D026E97-773A-473F-929A-9FD54AEAA28C}"/>
              </a:ext>
            </a:extLst>
          </p:cNvPr>
          <p:cNvSpPr>
            <a:spLocks noGrp="1"/>
          </p:cNvSpPr>
          <p:nvPr>
            <p:ph idx="1"/>
          </p:nvPr>
        </p:nvSpPr>
        <p:spPr/>
        <p:txBody>
          <a:bodyPr/>
          <a:lstStyle/>
          <a:p>
            <a:r>
              <a:rPr lang="en-US" dirty="0"/>
              <a:t>Based on feedback suppression </a:t>
            </a:r>
          </a:p>
          <a:p>
            <a:r>
              <a:rPr lang="en-US" dirty="0"/>
              <a:t> Receivers never acknowledge successful delivery. </a:t>
            </a:r>
          </a:p>
          <a:p>
            <a:r>
              <a:rPr lang="en-US" dirty="0"/>
              <a:t>Only missing messages are reported. </a:t>
            </a:r>
          </a:p>
          <a:p>
            <a:r>
              <a:rPr lang="en-US" dirty="0"/>
              <a:t>NACKs(negative ack) are multicast to all group members. </a:t>
            </a:r>
          </a:p>
          <a:p>
            <a:r>
              <a:rPr lang="en-US" dirty="0"/>
              <a:t>This allows other members to suppress their feedback, if necessary. </a:t>
            </a:r>
          </a:p>
          <a:p>
            <a:r>
              <a:rPr lang="en-US" dirty="0"/>
              <a:t> To avoid “retransmission clashes”, each member is required to wait a random delay prior to </a:t>
            </a:r>
            <a:r>
              <a:rPr lang="en-US" dirty="0" err="1"/>
              <a:t>NACKing</a:t>
            </a:r>
            <a:endParaRPr lang="en-IN" dirty="0"/>
          </a:p>
        </p:txBody>
      </p:sp>
    </p:spTree>
    <p:extLst>
      <p:ext uri="{BB962C8B-B14F-4D97-AF65-F5344CB8AC3E}">
        <p14:creationId xmlns:p14="http://schemas.microsoft.com/office/powerpoint/2010/main" val="2165543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7B50-FB56-49E7-BB0C-24CE8F19FA99}"/>
              </a:ext>
            </a:extLst>
          </p:cNvPr>
          <p:cNvSpPr>
            <a:spLocks noGrp="1"/>
          </p:cNvSpPr>
          <p:nvPr>
            <p:ph type="title"/>
          </p:nvPr>
        </p:nvSpPr>
        <p:spPr/>
        <p:txBody>
          <a:bodyPr/>
          <a:lstStyle/>
          <a:p>
            <a:r>
              <a:rPr lang="en-IN" dirty="0"/>
              <a:t>Non-hierarchical Feedback Control</a:t>
            </a:r>
          </a:p>
        </p:txBody>
      </p:sp>
      <p:pic>
        <p:nvPicPr>
          <p:cNvPr id="5" name="Content Placeholder 4">
            <a:extLst>
              <a:ext uri="{FF2B5EF4-FFF2-40B4-BE49-F238E27FC236}">
                <a16:creationId xmlns:a16="http://schemas.microsoft.com/office/drawing/2014/main" id="{1BE5BC2A-0733-4D75-847C-1F0140BCD8A6}"/>
              </a:ext>
            </a:extLst>
          </p:cNvPr>
          <p:cNvPicPr>
            <a:picLocks noGrp="1" noChangeAspect="1"/>
          </p:cNvPicPr>
          <p:nvPr>
            <p:ph idx="1"/>
          </p:nvPr>
        </p:nvPicPr>
        <p:blipFill>
          <a:blip r:embed="rId2"/>
          <a:stretch>
            <a:fillRect/>
          </a:stretch>
        </p:blipFill>
        <p:spPr>
          <a:xfrm>
            <a:off x="1647513" y="1546309"/>
            <a:ext cx="7448361" cy="4443292"/>
          </a:xfrm>
        </p:spPr>
      </p:pic>
    </p:spTree>
    <p:extLst>
      <p:ext uri="{BB962C8B-B14F-4D97-AF65-F5344CB8AC3E}">
        <p14:creationId xmlns:p14="http://schemas.microsoft.com/office/powerpoint/2010/main" val="2857845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74BE-4AD5-451A-8688-A0D980535A72}"/>
              </a:ext>
            </a:extLst>
          </p:cNvPr>
          <p:cNvSpPr>
            <a:spLocks noGrp="1"/>
          </p:cNvSpPr>
          <p:nvPr>
            <p:ph type="title"/>
          </p:nvPr>
        </p:nvSpPr>
        <p:spPr/>
        <p:txBody>
          <a:bodyPr/>
          <a:lstStyle/>
          <a:p>
            <a:r>
              <a:rPr lang="en-IN" dirty="0"/>
              <a:t>Hierarchical Feedback Control</a:t>
            </a:r>
          </a:p>
        </p:txBody>
      </p:sp>
      <p:pic>
        <p:nvPicPr>
          <p:cNvPr id="5" name="Content Placeholder 4">
            <a:extLst>
              <a:ext uri="{FF2B5EF4-FFF2-40B4-BE49-F238E27FC236}">
                <a16:creationId xmlns:a16="http://schemas.microsoft.com/office/drawing/2014/main" id="{A6845EEB-3C2E-40F5-95FD-016963D416ED}"/>
              </a:ext>
            </a:extLst>
          </p:cNvPr>
          <p:cNvPicPr>
            <a:picLocks noGrp="1" noChangeAspect="1"/>
          </p:cNvPicPr>
          <p:nvPr>
            <p:ph idx="1"/>
          </p:nvPr>
        </p:nvPicPr>
        <p:blipFill>
          <a:blip r:embed="rId2"/>
          <a:stretch>
            <a:fillRect/>
          </a:stretch>
        </p:blipFill>
        <p:spPr>
          <a:xfrm>
            <a:off x="1851256" y="1690688"/>
            <a:ext cx="7388996" cy="4544293"/>
          </a:xfrm>
        </p:spPr>
      </p:pic>
    </p:spTree>
    <p:extLst>
      <p:ext uri="{BB962C8B-B14F-4D97-AF65-F5344CB8AC3E}">
        <p14:creationId xmlns:p14="http://schemas.microsoft.com/office/powerpoint/2010/main" val="126164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8A3C-A3F7-4C3C-8910-B24D7CD14630}"/>
              </a:ext>
            </a:extLst>
          </p:cNvPr>
          <p:cNvSpPr>
            <a:spLocks noGrp="1"/>
          </p:cNvSpPr>
          <p:nvPr>
            <p:ph type="title"/>
          </p:nvPr>
        </p:nvSpPr>
        <p:spPr/>
        <p:txBody>
          <a:bodyPr/>
          <a:lstStyle/>
          <a:p>
            <a:r>
              <a:rPr lang="en-IN" dirty="0"/>
              <a:t>Atomic Multicast</a:t>
            </a:r>
          </a:p>
        </p:txBody>
      </p:sp>
      <p:sp>
        <p:nvSpPr>
          <p:cNvPr id="3" name="Content Placeholder 2">
            <a:extLst>
              <a:ext uri="{FF2B5EF4-FFF2-40B4-BE49-F238E27FC236}">
                <a16:creationId xmlns:a16="http://schemas.microsoft.com/office/drawing/2014/main" id="{449441DE-6D13-4DA5-82D0-4E53509238F5}"/>
              </a:ext>
            </a:extLst>
          </p:cNvPr>
          <p:cNvSpPr>
            <a:spLocks noGrp="1"/>
          </p:cNvSpPr>
          <p:nvPr>
            <p:ph idx="1"/>
          </p:nvPr>
        </p:nvSpPr>
        <p:spPr/>
        <p:txBody>
          <a:bodyPr>
            <a:normAutofit fontScale="92500" lnSpcReduction="10000"/>
          </a:bodyPr>
          <a:lstStyle/>
          <a:p>
            <a:r>
              <a:rPr lang="en-US" dirty="0"/>
              <a:t>Reliable group communication in the face of </a:t>
            </a:r>
          </a:p>
          <a:p>
            <a:pPr marL="0" indent="0">
              <a:buNone/>
            </a:pPr>
            <a:r>
              <a:rPr lang="en-US" dirty="0"/>
              <a:t>	– possibly faulty processes, it is useful to look at the atomic multicast 	problem.</a:t>
            </a:r>
          </a:p>
          <a:p>
            <a:r>
              <a:rPr lang="en-US" dirty="0"/>
              <a:t> A message is delivered to either all processes, or none</a:t>
            </a:r>
          </a:p>
          <a:p>
            <a:r>
              <a:rPr lang="en-US" dirty="0"/>
              <a:t> Requires agreement about group membership</a:t>
            </a:r>
          </a:p>
          <a:p>
            <a:r>
              <a:rPr lang="en-US" dirty="0"/>
              <a:t> Process Group:</a:t>
            </a:r>
          </a:p>
          <a:p>
            <a:pPr marL="0" indent="0">
              <a:buNone/>
            </a:pPr>
            <a:r>
              <a:rPr lang="en-US" dirty="0"/>
              <a:t>	– Group view: view of the group (list of processes) sender had when 	message sent</a:t>
            </a:r>
          </a:p>
          <a:p>
            <a:pPr marL="0" indent="0">
              <a:buNone/>
            </a:pPr>
            <a:r>
              <a:rPr lang="en-US" dirty="0"/>
              <a:t>	– Each message uniquely associated with a group</a:t>
            </a:r>
          </a:p>
          <a:p>
            <a:pPr marL="0" indent="0">
              <a:buNone/>
            </a:pPr>
            <a:r>
              <a:rPr lang="en-US" dirty="0"/>
              <a:t>	– All processes in group have the same view</a:t>
            </a:r>
          </a:p>
          <a:p>
            <a:endParaRPr lang="en-IN" dirty="0"/>
          </a:p>
        </p:txBody>
      </p:sp>
    </p:spTree>
    <p:extLst>
      <p:ext uri="{BB962C8B-B14F-4D97-AF65-F5344CB8AC3E}">
        <p14:creationId xmlns:p14="http://schemas.microsoft.com/office/powerpoint/2010/main" val="4264667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DA4B-DC32-4C8A-BD3E-5243A507BB64}"/>
              </a:ext>
            </a:extLst>
          </p:cNvPr>
          <p:cNvSpPr>
            <a:spLocks noGrp="1"/>
          </p:cNvSpPr>
          <p:nvPr>
            <p:ph type="title"/>
          </p:nvPr>
        </p:nvSpPr>
        <p:spPr/>
        <p:txBody>
          <a:bodyPr/>
          <a:lstStyle/>
          <a:p>
            <a:r>
              <a:rPr lang="en-US" dirty="0"/>
              <a:t>Distributed Commit </a:t>
            </a:r>
            <a:endParaRPr lang="en-IN" dirty="0"/>
          </a:p>
        </p:txBody>
      </p:sp>
      <p:sp>
        <p:nvSpPr>
          <p:cNvPr id="3" name="Content Placeholder 2">
            <a:extLst>
              <a:ext uri="{FF2B5EF4-FFF2-40B4-BE49-F238E27FC236}">
                <a16:creationId xmlns:a16="http://schemas.microsoft.com/office/drawing/2014/main" id="{D67F15F0-6809-40FA-8D33-BAB42352F295}"/>
              </a:ext>
            </a:extLst>
          </p:cNvPr>
          <p:cNvSpPr>
            <a:spLocks noGrp="1"/>
          </p:cNvSpPr>
          <p:nvPr>
            <p:ph idx="1"/>
          </p:nvPr>
        </p:nvSpPr>
        <p:spPr/>
        <p:txBody>
          <a:bodyPr/>
          <a:lstStyle/>
          <a:p>
            <a:r>
              <a:rPr lang="en-US" dirty="0"/>
              <a:t>The atomic multicasting problem discussed in the previous section is an example of a more general problem, known as distributed commit</a:t>
            </a:r>
          </a:p>
          <a:p>
            <a:r>
              <a:rPr lang="en-US" dirty="0"/>
              <a:t>Coordinator tells all other processes that are also involved, called participants, whether or not to (locally) perform the operation in question</a:t>
            </a:r>
          </a:p>
          <a:p>
            <a:endParaRPr lang="en-IN" dirty="0"/>
          </a:p>
        </p:txBody>
      </p:sp>
    </p:spTree>
    <p:extLst>
      <p:ext uri="{BB962C8B-B14F-4D97-AF65-F5344CB8AC3E}">
        <p14:creationId xmlns:p14="http://schemas.microsoft.com/office/powerpoint/2010/main" val="1176021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1BC-7CE4-4377-8C7E-B105BBB08FF5}"/>
              </a:ext>
            </a:extLst>
          </p:cNvPr>
          <p:cNvSpPr>
            <a:spLocks noGrp="1"/>
          </p:cNvSpPr>
          <p:nvPr>
            <p:ph type="title"/>
          </p:nvPr>
        </p:nvSpPr>
        <p:spPr/>
        <p:txBody>
          <a:bodyPr/>
          <a:lstStyle/>
          <a:p>
            <a:r>
              <a:rPr lang="en-IN" dirty="0"/>
              <a:t>Two-Phase Commit</a:t>
            </a:r>
          </a:p>
        </p:txBody>
      </p:sp>
      <p:pic>
        <p:nvPicPr>
          <p:cNvPr id="5" name="Content Placeholder 4">
            <a:extLst>
              <a:ext uri="{FF2B5EF4-FFF2-40B4-BE49-F238E27FC236}">
                <a16:creationId xmlns:a16="http://schemas.microsoft.com/office/drawing/2014/main" id="{02F8407E-F006-4CC0-AE2B-039798589CBE}"/>
              </a:ext>
            </a:extLst>
          </p:cNvPr>
          <p:cNvPicPr>
            <a:picLocks noGrp="1" noChangeAspect="1"/>
          </p:cNvPicPr>
          <p:nvPr>
            <p:ph idx="1"/>
          </p:nvPr>
        </p:nvPicPr>
        <p:blipFill>
          <a:blip r:embed="rId2"/>
          <a:stretch>
            <a:fillRect/>
          </a:stretch>
        </p:blipFill>
        <p:spPr>
          <a:xfrm>
            <a:off x="1538203" y="1931320"/>
            <a:ext cx="8813934" cy="3490912"/>
          </a:xfrm>
        </p:spPr>
      </p:pic>
    </p:spTree>
    <p:extLst>
      <p:ext uri="{BB962C8B-B14F-4D97-AF65-F5344CB8AC3E}">
        <p14:creationId xmlns:p14="http://schemas.microsoft.com/office/powerpoint/2010/main" val="1849289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1BC-7CE4-4377-8C7E-B105BBB08FF5}"/>
              </a:ext>
            </a:extLst>
          </p:cNvPr>
          <p:cNvSpPr>
            <a:spLocks noGrp="1"/>
          </p:cNvSpPr>
          <p:nvPr>
            <p:ph type="title"/>
          </p:nvPr>
        </p:nvSpPr>
        <p:spPr/>
        <p:txBody>
          <a:bodyPr/>
          <a:lstStyle/>
          <a:p>
            <a:r>
              <a:rPr lang="en-IN" dirty="0"/>
              <a:t>Two-Phase Commit</a:t>
            </a:r>
          </a:p>
        </p:txBody>
      </p:sp>
      <p:pic>
        <p:nvPicPr>
          <p:cNvPr id="7" name="Picture 6">
            <a:extLst>
              <a:ext uri="{FF2B5EF4-FFF2-40B4-BE49-F238E27FC236}">
                <a16:creationId xmlns:a16="http://schemas.microsoft.com/office/drawing/2014/main" id="{57A80344-CD55-4BD3-B97A-46F65BE98692}"/>
              </a:ext>
            </a:extLst>
          </p:cNvPr>
          <p:cNvPicPr>
            <a:picLocks noChangeAspect="1"/>
          </p:cNvPicPr>
          <p:nvPr/>
        </p:nvPicPr>
        <p:blipFill>
          <a:blip r:embed="rId2"/>
          <a:stretch>
            <a:fillRect/>
          </a:stretch>
        </p:blipFill>
        <p:spPr>
          <a:xfrm>
            <a:off x="2922925" y="2345512"/>
            <a:ext cx="6346150" cy="2691710"/>
          </a:xfrm>
          <a:prstGeom prst="rect">
            <a:avLst/>
          </a:prstGeom>
        </p:spPr>
      </p:pic>
    </p:spTree>
    <p:extLst>
      <p:ext uri="{BB962C8B-B14F-4D97-AF65-F5344CB8AC3E}">
        <p14:creationId xmlns:p14="http://schemas.microsoft.com/office/powerpoint/2010/main" val="4151138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1BC-7CE4-4377-8C7E-B105BBB08FF5}"/>
              </a:ext>
            </a:extLst>
          </p:cNvPr>
          <p:cNvSpPr>
            <a:spLocks noGrp="1"/>
          </p:cNvSpPr>
          <p:nvPr>
            <p:ph type="title"/>
          </p:nvPr>
        </p:nvSpPr>
        <p:spPr/>
        <p:txBody>
          <a:bodyPr/>
          <a:lstStyle/>
          <a:p>
            <a:r>
              <a:rPr lang="en-IN" dirty="0"/>
              <a:t>Three-Phase Commit</a:t>
            </a:r>
          </a:p>
        </p:txBody>
      </p:sp>
      <p:pic>
        <p:nvPicPr>
          <p:cNvPr id="4" name="Picture 3">
            <a:extLst>
              <a:ext uri="{FF2B5EF4-FFF2-40B4-BE49-F238E27FC236}">
                <a16:creationId xmlns:a16="http://schemas.microsoft.com/office/drawing/2014/main" id="{21796870-B7AC-4F5B-A047-DAB3E55C612E}"/>
              </a:ext>
            </a:extLst>
          </p:cNvPr>
          <p:cNvPicPr>
            <a:picLocks noChangeAspect="1"/>
          </p:cNvPicPr>
          <p:nvPr/>
        </p:nvPicPr>
        <p:blipFill>
          <a:blip r:embed="rId2"/>
          <a:stretch>
            <a:fillRect/>
          </a:stretch>
        </p:blipFill>
        <p:spPr>
          <a:xfrm>
            <a:off x="2803320" y="1712117"/>
            <a:ext cx="7457879" cy="3485861"/>
          </a:xfrm>
          <a:prstGeom prst="rect">
            <a:avLst/>
          </a:prstGeom>
        </p:spPr>
      </p:pic>
    </p:spTree>
    <p:extLst>
      <p:ext uri="{BB962C8B-B14F-4D97-AF65-F5344CB8AC3E}">
        <p14:creationId xmlns:p14="http://schemas.microsoft.com/office/powerpoint/2010/main" val="2714619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8CDC-5D25-4E67-9A8C-ABF60808660F}"/>
              </a:ext>
            </a:extLst>
          </p:cNvPr>
          <p:cNvSpPr>
            <a:spLocks noGrp="1"/>
          </p:cNvSpPr>
          <p:nvPr>
            <p:ph type="title"/>
          </p:nvPr>
        </p:nvSpPr>
        <p:spPr/>
        <p:txBody>
          <a:bodyPr/>
          <a:lstStyle/>
          <a:p>
            <a:r>
              <a:rPr lang="en-IN" dirty="0"/>
              <a:t>Failure Recovery</a:t>
            </a:r>
          </a:p>
        </p:txBody>
      </p:sp>
      <p:sp>
        <p:nvSpPr>
          <p:cNvPr id="3" name="Content Placeholder 2">
            <a:extLst>
              <a:ext uri="{FF2B5EF4-FFF2-40B4-BE49-F238E27FC236}">
                <a16:creationId xmlns:a16="http://schemas.microsoft.com/office/drawing/2014/main" id="{4E7324D3-A9FF-4399-9840-FAAAC869F5D8}"/>
              </a:ext>
            </a:extLst>
          </p:cNvPr>
          <p:cNvSpPr>
            <a:spLocks noGrp="1"/>
          </p:cNvSpPr>
          <p:nvPr>
            <p:ph idx="1"/>
          </p:nvPr>
        </p:nvSpPr>
        <p:spPr/>
        <p:txBody>
          <a:bodyPr/>
          <a:lstStyle/>
          <a:p>
            <a:r>
              <a:rPr lang="en-US" dirty="0"/>
              <a:t>Recovery refers- to the process of restoring a (failed) system/process to a normal state of operation. </a:t>
            </a:r>
          </a:p>
          <a:p>
            <a:r>
              <a:rPr lang="en-US" dirty="0"/>
              <a:t>Recovery can apply – to the complete system (involving rebooting a failed computer) or – to a particular application (involving restarting of failed process(es)). </a:t>
            </a:r>
          </a:p>
          <a:p>
            <a:r>
              <a:rPr lang="en-US" dirty="0"/>
              <a:t> While restarting processes or computers is </a:t>
            </a:r>
          </a:p>
          <a:p>
            <a:pPr marL="0" indent="0">
              <a:buNone/>
            </a:pPr>
            <a:r>
              <a:rPr lang="en-US" dirty="0"/>
              <a:t>	– a relatively straightforward exercise in a centralized system, </a:t>
            </a:r>
          </a:p>
          <a:p>
            <a:pPr marL="0" indent="0">
              <a:buNone/>
            </a:pPr>
            <a:r>
              <a:rPr lang="en-US" dirty="0"/>
              <a:t>	– but it is significantly more complicated in a distributed system.</a:t>
            </a:r>
          </a:p>
          <a:p>
            <a:pPr marL="0" indent="0">
              <a:buNone/>
            </a:pPr>
            <a:r>
              <a:rPr lang="en-US" dirty="0"/>
              <a:t> Restoring an erroneous state to an error free state </a:t>
            </a:r>
            <a:endParaRPr lang="en-IN" dirty="0"/>
          </a:p>
        </p:txBody>
      </p:sp>
    </p:spTree>
    <p:extLst>
      <p:ext uri="{BB962C8B-B14F-4D97-AF65-F5344CB8AC3E}">
        <p14:creationId xmlns:p14="http://schemas.microsoft.com/office/powerpoint/2010/main" val="111310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69E8-F737-4E36-8E4E-B45EC36F0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Basics Concepts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52743B-BE3C-45EF-A515-6252A14ACDC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system is said to “fail” when it cannot meet its promises. </a:t>
            </a:r>
          </a:p>
          <a:p>
            <a:r>
              <a:rPr lang="en-US" dirty="0">
                <a:latin typeface="Times New Roman" panose="02020603050405020304" pitchFamily="18" charset="0"/>
                <a:cs typeface="Times New Roman" panose="02020603050405020304" pitchFamily="18" charset="0"/>
              </a:rPr>
              <a:t>A failure is brought about by the existence of “errors” in the system. </a:t>
            </a:r>
          </a:p>
          <a:p>
            <a:r>
              <a:rPr lang="en-US" dirty="0">
                <a:latin typeface="Times New Roman" panose="02020603050405020304" pitchFamily="18" charset="0"/>
                <a:cs typeface="Times New Roman" panose="02020603050405020304" pitchFamily="18" charset="0"/>
              </a:rPr>
              <a:t>The cause of an error is a “fault”.</a:t>
            </a:r>
          </a:p>
        </p:txBody>
      </p:sp>
    </p:spTree>
    <p:extLst>
      <p:ext uri="{BB962C8B-B14F-4D97-AF65-F5344CB8AC3E}">
        <p14:creationId xmlns:p14="http://schemas.microsoft.com/office/powerpoint/2010/main" val="4016720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7757-5517-409F-913D-84E6ED9A99F7}"/>
              </a:ext>
            </a:extLst>
          </p:cNvPr>
          <p:cNvSpPr>
            <a:spLocks noGrp="1"/>
          </p:cNvSpPr>
          <p:nvPr>
            <p:ph type="title"/>
          </p:nvPr>
        </p:nvSpPr>
        <p:spPr/>
        <p:txBody>
          <a:bodyPr/>
          <a:lstStyle/>
          <a:p>
            <a:r>
              <a:rPr lang="en-IN" dirty="0"/>
              <a:t>Failure Recovery</a:t>
            </a:r>
          </a:p>
        </p:txBody>
      </p:sp>
      <p:sp>
        <p:nvSpPr>
          <p:cNvPr id="3" name="Content Placeholder 2">
            <a:extLst>
              <a:ext uri="{FF2B5EF4-FFF2-40B4-BE49-F238E27FC236}">
                <a16:creationId xmlns:a16="http://schemas.microsoft.com/office/drawing/2014/main" id="{A873F79D-A4EC-4686-BF0E-F7BD8FF12E48}"/>
              </a:ext>
            </a:extLst>
          </p:cNvPr>
          <p:cNvSpPr>
            <a:spLocks noGrp="1"/>
          </p:cNvSpPr>
          <p:nvPr>
            <p:ph idx="1"/>
          </p:nvPr>
        </p:nvSpPr>
        <p:spPr/>
        <p:txBody>
          <a:bodyPr>
            <a:normAutofit fontScale="92500" lnSpcReduction="10000"/>
          </a:bodyPr>
          <a:lstStyle/>
          <a:p>
            <a:pPr marL="0" indent="0">
              <a:buNone/>
            </a:pPr>
            <a:r>
              <a:rPr lang="en-US" dirty="0"/>
              <a:t>Issues: </a:t>
            </a:r>
          </a:p>
          <a:p>
            <a:pPr marL="514350" indent="-514350">
              <a:buAutoNum type="arabicParenR"/>
            </a:pPr>
            <a:r>
              <a:rPr lang="en-US" dirty="0"/>
              <a:t>Reclamation of resources: a process may hold resources, such as locks or buffers, on a remote node. Naively restarting the process or its host will lead to resource leaks and possibly deadlocks. </a:t>
            </a:r>
          </a:p>
          <a:p>
            <a:pPr marL="514350" indent="-514350">
              <a:buAutoNum type="arabicParenR"/>
            </a:pPr>
            <a:r>
              <a:rPr lang="en-US" dirty="0"/>
              <a:t>Consistency: Naively restarting one part of a distributed computation will lead to a local state that is inconsistent with the rest of the computation. In order to achieve consistency it is, in general, necessary to undo partially completed operations on other nodes prior to restarting. </a:t>
            </a:r>
          </a:p>
          <a:p>
            <a:pPr marL="514350" indent="-514350">
              <a:buAutoNum type="arabicParenR"/>
            </a:pPr>
            <a:r>
              <a:rPr lang="en-US" dirty="0"/>
              <a:t>Efficiency: One way to avoid the above problems would be to restart the complete computation whenever one part fails. However, this is obviously very inefficient, as a significant amount of work may be discarded unnecessarily</a:t>
            </a:r>
            <a:endParaRPr lang="en-IN" dirty="0"/>
          </a:p>
        </p:txBody>
      </p:sp>
    </p:spTree>
    <p:extLst>
      <p:ext uri="{BB962C8B-B14F-4D97-AF65-F5344CB8AC3E}">
        <p14:creationId xmlns:p14="http://schemas.microsoft.com/office/powerpoint/2010/main" val="2433543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EB14-84F6-475B-A74A-477FE9968511}"/>
              </a:ext>
            </a:extLst>
          </p:cNvPr>
          <p:cNvSpPr>
            <a:spLocks noGrp="1"/>
          </p:cNvSpPr>
          <p:nvPr>
            <p:ph type="title"/>
          </p:nvPr>
        </p:nvSpPr>
        <p:spPr/>
        <p:txBody>
          <a:bodyPr/>
          <a:lstStyle/>
          <a:p>
            <a:r>
              <a:rPr lang="en-IN" dirty="0"/>
              <a:t>Forward vs. backward recovery</a:t>
            </a:r>
          </a:p>
        </p:txBody>
      </p:sp>
      <p:sp>
        <p:nvSpPr>
          <p:cNvPr id="3" name="Content Placeholder 2">
            <a:extLst>
              <a:ext uri="{FF2B5EF4-FFF2-40B4-BE49-F238E27FC236}">
                <a16:creationId xmlns:a16="http://schemas.microsoft.com/office/drawing/2014/main" id="{C68FA614-E3D8-4B6A-AEDC-71088C48C387}"/>
              </a:ext>
            </a:extLst>
          </p:cNvPr>
          <p:cNvSpPr>
            <a:spLocks noGrp="1"/>
          </p:cNvSpPr>
          <p:nvPr>
            <p:ph idx="1"/>
          </p:nvPr>
        </p:nvSpPr>
        <p:spPr/>
        <p:txBody>
          <a:bodyPr>
            <a:normAutofit lnSpcReduction="10000"/>
          </a:bodyPr>
          <a:lstStyle/>
          <a:p>
            <a:pPr marL="0" indent="0">
              <a:buNone/>
            </a:pPr>
            <a:r>
              <a:rPr lang="en-US" dirty="0"/>
              <a:t>Forward error recovery : </a:t>
            </a:r>
          </a:p>
          <a:p>
            <a:pPr marL="0" indent="0">
              <a:buNone/>
            </a:pPr>
            <a:r>
              <a:rPr lang="en-US" dirty="0"/>
              <a:t>• Correct erroneous state without moving back to a previous state. </a:t>
            </a:r>
          </a:p>
          <a:p>
            <a:pPr marL="0" indent="0">
              <a:buNone/>
            </a:pPr>
            <a:r>
              <a:rPr lang="en-US" dirty="0"/>
              <a:t>•  Example: erasure correction - missing packet reconstructed from successfully delivered packets. </a:t>
            </a:r>
          </a:p>
          <a:p>
            <a:pPr marL="0" indent="0">
              <a:buNone/>
            </a:pPr>
            <a:r>
              <a:rPr lang="en-US" dirty="0"/>
              <a:t>	– Here it is known that all communication has been lost,</a:t>
            </a:r>
          </a:p>
          <a:p>
            <a:pPr marL="0" indent="0">
              <a:buNone/>
            </a:pPr>
            <a:r>
              <a:rPr lang="en-US" dirty="0"/>
              <a:t>	 – and if appropriate protocols are used (which, for example, 	buffer all outgoing messages), </a:t>
            </a:r>
          </a:p>
          <a:p>
            <a:pPr marL="0" indent="0">
              <a:buNone/>
            </a:pPr>
            <a:r>
              <a:rPr lang="en-US" dirty="0"/>
              <a:t>	– a forward recovery may be possible (e.g. by resending all 	buffered messages). </a:t>
            </a:r>
          </a:p>
          <a:p>
            <a:pPr marL="0" indent="0">
              <a:buNone/>
            </a:pPr>
            <a:r>
              <a:rPr lang="en-US" dirty="0"/>
              <a:t>• Possible errors must be known in advance </a:t>
            </a:r>
            <a:endParaRPr lang="en-IN" dirty="0"/>
          </a:p>
        </p:txBody>
      </p:sp>
    </p:spTree>
    <p:extLst>
      <p:ext uri="{BB962C8B-B14F-4D97-AF65-F5344CB8AC3E}">
        <p14:creationId xmlns:p14="http://schemas.microsoft.com/office/powerpoint/2010/main" val="3965826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E9E7-3FE9-413C-B0A8-4DC4C06E0A5C}"/>
              </a:ext>
            </a:extLst>
          </p:cNvPr>
          <p:cNvSpPr>
            <a:spLocks noGrp="1"/>
          </p:cNvSpPr>
          <p:nvPr>
            <p:ph type="title"/>
          </p:nvPr>
        </p:nvSpPr>
        <p:spPr/>
        <p:txBody>
          <a:bodyPr/>
          <a:lstStyle/>
          <a:p>
            <a:r>
              <a:rPr lang="en-IN" dirty="0"/>
              <a:t>Forward vs. backward recovery</a:t>
            </a:r>
          </a:p>
        </p:txBody>
      </p:sp>
      <p:sp>
        <p:nvSpPr>
          <p:cNvPr id="3" name="Content Placeholder 2">
            <a:extLst>
              <a:ext uri="{FF2B5EF4-FFF2-40B4-BE49-F238E27FC236}">
                <a16:creationId xmlns:a16="http://schemas.microsoft.com/office/drawing/2014/main" id="{A281F931-B7D5-4322-B2E3-DD6FB118F9BE}"/>
              </a:ext>
            </a:extLst>
          </p:cNvPr>
          <p:cNvSpPr>
            <a:spLocks noGrp="1"/>
          </p:cNvSpPr>
          <p:nvPr>
            <p:ph idx="1"/>
          </p:nvPr>
        </p:nvSpPr>
        <p:spPr/>
        <p:txBody>
          <a:bodyPr>
            <a:normAutofit/>
          </a:bodyPr>
          <a:lstStyle/>
          <a:p>
            <a:r>
              <a:rPr lang="en-US" sz="2400" dirty="0"/>
              <a:t>Backward error recovery : </a:t>
            </a:r>
          </a:p>
          <a:p>
            <a:r>
              <a:rPr lang="en-US" sz="2400" dirty="0"/>
              <a:t> Correct erroneous state by moving to a previously correct state- restores the process or system state to a previous state known to be free from errors </a:t>
            </a:r>
          </a:p>
          <a:p>
            <a:r>
              <a:rPr lang="en-US" sz="2400" dirty="0"/>
              <a:t> Example: packet retransmission when packet is lost </a:t>
            </a:r>
          </a:p>
          <a:p>
            <a:pPr marL="457200" lvl="1" indent="0">
              <a:buNone/>
            </a:pPr>
            <a:r>
              <a:rPr lang="en-US" dirty="0"/>
              <a:t>– High overhead- due to the lost computation and the work required to restore the state.</a:t>
            </a:r>
          </a:p>
          <a:p>
            <a:pPr marL="457200" lvl="1" indent="0">
              <a:buNone/>
            </a:pPr>
            <a:r>
              <a:rPr lang="en-US" dirty="0"/>
              <a:t> – Error can reoccur </a:t>
            </a:r>
          </a:p>
          <a:p>
            <a:pPr marL="457200" lvl="1" indent="0">
              <a:buNone/>
            </a:pPr>
            <a:r>
              <a:rPr lang="en-US" dirty="0"/>
              <a:t>– Sometimes impossible to roll back (e.g. ATM has already delivered the money) </a:t>
            </a:r>
            <a:endParaRPr lang="en-IN" dirty="0"/>
          </a:p>
        </p:txBody>
      </p:sp>
    </p:spTree>
    <p:extLst>
      <p:ext uri="{BB962C8B-B14F-4D97-AF65-F5344CB8AC3E}">
        <p14:creationId xmlns:p14="http://schemas.microsoft.com/office/powerpoint/2010/main" val="2960493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A6F8-8B3C-41ED-9F44-B335BA92F3F2}"/>
              </a:ext>
            </a:extLst>
          </p:cNvPr>
          <p:cNvSpPr>
            <a:spLocks noGrp="1"/>
          </p:cNvSpPr>
          <p:nvPr>
            <p:ph type="title"/>
          </p:nvPr>
        </p:nvSpPr>
        <p:spPr/>
        <p:txBody>
          <a:bodyPr/>
          <a:lstStyle/>
          <a:p>
            <a:r>
              <a:rPr lang="en-IN" dirty="0"/>
              <a:t>State-Based Recovery - Checkpointing</a:t>
            </a:r>
          </a:p>
        </p:txBody>
      </p:sp>
      <p:sp>
        <p:nvSpPr>
          <p:cNvPr id="3" name="Content Placeholder 2">
            <a:extLst>
              <a:ext uri="{FF2B5EF4-FFF2-40B4-BE49-F238E27FC236}">
                <a16:creationId xmlns:a16="http://schemas.microsoft.com/office/drawing/2014/main" id="{C5FA8FF3-5888-448A-8C03-9878F3547937}"/>
              </a:ext>
            </a:extLst>
          </p:cNvPr>
          <p:cNvSpPr>
            <a:spLocks noGrp="1"/>
          </p:cNvSpPr>
          <p:nvPr>
            <p:ph idx="1"/>
          </p:nvPr>
        </p:nvSpPr>
        <p:spPr/>
        <p:txBody>
          <a:bodyPr/>
          <a:lstStyle/>
          <a:p>
            <a:r>
              <a:rPr lang="en-US" dirty="0"/>
              <a:t>State-based recovery requires checkpoints to be performed during execution. </a:t>
            </a:r>
          </a:p>
          <a:p>
            <a:r>
              <a:rPr lang="en-US" dirty="0"/>
              <a:t> Shadow paging: make modifications to shadow page, after commit, make it to original one </a:t>
            </a:r>
          </a:p>
          <a:p>
            <a:pPr marL="0" indent="0">
              <a:buNone/>
            </a:pPr>
            <a:r>
              <a:rPr lang="en-US" dirty="0"/>
              <a:t>Checkpointing :</a:t>
            </a:r>
          </a:p>
          <a:p>
            <a:pPr marL="514350" indent="-514350">
              <a:buFont typeface="+mj-lt"/>
              <a:buAutoNum type="arabicPeriod"/>
            </a:pPr>
            <a:r>
              <a:rPr lang="en-US" dirty="0"/>
              <a:t>Pessimistic and optimistic</a:t>
            </a:r>
          </a:p>
          <a:p>
            <a:pPr marL="514350" indent="-514350">
              <a:buFont typeface="+mj-lt"/>
              <a:buAutoNum type="arabicPeriod"/>
            </a:pPr>
            <a:r>
              <a:rPr lang="en-US" dirty="0"/>
              <a:t>Independent and coordinated</a:t>
            </a:r>
          </a:p>
          <a:p>
            <a:pPr marL="514350" indent="-514350">
              <a:buFont typeface="+mj-lt"/>
              <a:buAutoNum type="arabicPeriod"/>
            </a:pPr>
            <a:r>
              <a:rPr lang="en-US" dirty="0"/>
              <a:t>Synchronous and asynchronous</a:t>
            </a:r>
          </a:p>
          <a:p>
            <a:endParaRPr lang="en-IN" dirty="0"/>
          </a:p>
        </p:txBody>
      </p:sp>
    </p:spTree>
    <p:extLst>
      <p:ext uri="{BB962C8B-B14F-4D97-AF65-F5344CB8AC3E}">
        <p14:creationId xmlns:p14="http://schemas.microsoft.com/office/powerpoint/2010/main" val="1790105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8F40-A8CC-4EC8-9092-6AF74A1CFE83}"/>
              </a:ext>
            </a:extLst>
          </p:cNvPr>
          <p:cNvSpPr>
            <a:spLocks noGrp="1"/>
          </p:cNvSpPr>
          <p:nvPr>
            <p:ph type="title"/>
          </p:nvPr>
        </p:nvSpPr>
        <p:spPr/>
        <p:txBody>
          <a:bodyPr/>
          <a:lstStyle/>
          <a:p>
            <a:r>
              <a:rPr lang="en-IN" dirty="0"/>
              <a:t>Recovery In Concurrent Systems </a:t>
            </a:r>
          </a:p>
        </p:txBody>
      </p:sp>
      <p:sp>
        <p:nvSpPr>
          <p:cNvPr id="3" name="Content Placeholder 2">
            <a:extLst>
              <a:ext uri="{FF2B5EF4-FFF2-40B4-BE49-F238E27FC236}">
                <a16:creationId xmlns:a16="http://schemas.microsoft.com/office/drawing/2014/main" id="{7C4AEB0D-246C-4437-BE8B-BE47519F0BC5}"/>
              </a:ext>
            </a:extLst>
          </p:cNvPr>
          <p:cNvSpPr>
            <a:spLocks noGrp="1"/>
          </p:cNvSpPr>
          <p:nvPr>
            <p:ph idx="1"/>
          </p:nvPr>
        </p:nvSpPr>
        <p:spPr/>
        <p:txBody>
          <a:bodyPr/>
          <a:lstStyle/>
          <a:p>
            <a:r>
              <a:rPr lang="en-US" dirty="0"/>
              <a:t>Failed process may have causally affected other processes</a:t>
            </a:r>
          </a:p>
          <a:p>
            <a:r>
              <a:rPr lang="en-US" dirty="0"/>
              <a:t>Upon recovery of failed process, must undo effects on other processes</a:t>
            </a:r>
          </a:p>
          <a:p>
            <a:r>
              <a:rPr lang="en-US" dirty="0"/>
              <a:t>Must roll back all affected processes</a:t>
            </a:r>
          </a:p>
          <a:p>
            <a:r>
              <a:rPr lang="en-US" dirty="0"/>
              <a:t> All processes must establish recovery points</a:t>
            </a:r>
          </a:p>
          <a:p>
            <a:r>
              <a:rPr lang="en-US" dirty="0"/>
              <a:t> Must roll back to a consistent global state</a:t>
            </a:r>
            <a:endParaRPr lang="en-IN" dirty="0"/>
          </a:p>
        </p:txBody>
      </p:sp>
    </p:spTree>
    <p:extLst>
      <p:ext uri="{BB962C8B-B14F-4D97-AF65-F5344CB8AC3E}">
        <p14:creationId xmlns:p14="http://schemas.microsoft.com/office/powerpoint/2010/main" val="2986692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5856-A0D2-4969-B2A3-7671A15635D9}"/>
              </a:ext>
            </a:extLst>
          </p:cNvPr>
          <p:cNvSpPr>
            <a:spLocks noGrp="1"/>
          </p:cNvSpPr>
          <p:nvPr>
            <p:ph type="title"/>
          </p:nvPr>
        </p:nvSpPr>
        <p:spPr/>
        <p:txBody>
          <a:bodyPr/>
          <a:lstStyle/>
          <a:p>
            <a:r>
              <a:rPr lang="en-US" dirty="0"/>
              <a:t>Recovery Line </a:t>
            </a:r>
            <a:endParaRPr lang="en-IN" dirty="0"/>
          </a:p>
        </p:txBody>
      </p:sp>
      <p:pic>
        <p:nvPicPr>
          <p:cNvPr id="5" name="Content Placeholder 4">
            <a:extLst>
              <a:ext uri="{FF2B5EF4-FFF2-40B4-BE49-F238E27FC236}">
                <a16:creationId xmlns:a16="http://schemas.microsoft.com/office/drawing/2014/main" id="{83CD4D93-41E1-463C-8116-B693FB8B8FDD}"/>
              </a:ext>
            </a:extLst>
          </p:cNvPr>
          <p:cNvPicPr>
            <a:picLocks noGrp="1" noChangeAspect="1"/>
          </p:cNvPicPr>
          <p:nvPr>
            <p:ph idx="1"/>
          </p:nvPr>
        </p:nvPicPr>
        <p:blipFill>
          <a:blip r:embed="rId2"/>
          <a:stretch>
            <a:fillRect/>
          </a:stretch>
        </p:blipFill>
        <p:spPr>
          <a:xfrm>
            <a:off x="2643841" y="1833823"/>
            <a:ext cx="6904318" cy="4206605"/>
          </a:xfrm>
        </p:spPr>
      </p:pic>
    </p:spTree>
    <p:extLst>
      <p:ext uri="{BB962C8B-B14F-4D97-AF65-F5344CB8AC3E}">
        <p14:creationId xmlns:p14="http://schemas.microsoft.com/office/powerpoint/2010/main" val="1766770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52B1-7FC6-45FA-8485-724F46E0D66D}"/>
              </a:ext>
            </a:extLst>
          </p:cNvPr>
          <p:cNvSpPr>
            <a:spLocks noGrp="1"/>
          </p:cNvSpPr>
          <p:nvPr>
            <p:ph type="title"/>
          </p:nvPr>
        </p:nvSpPr>
        <p:spPr/>
        <p:txBody>
          <a:bodyPr>
            <a:normAutofit/>
          </a:bodyPr>
          <a:lstStyle/>
          <a:p>
            <a:r>
              <a:rPr lang="en-US" dirty="0"/>
              <a:t>Independent Checkpointing- Domino effect</a:t>
            </a:r>
            <a:br>
              <a:rPr lang="en-US" dirty="0"/>
            </a:br>
            <a:endParaRPr lang="en-IN" dirty="0"/>
          </a:p>
        </p:txBody>
      </p:sp>
      <p:pic>
        <p:nvPicPr>
          <p:cNvPr id="7" name="Content Placeholder 6">
            <a:extLst>
              <a:ext uri="{FF2B5EF4-FFF2-40B4-BE49-F238E27FC236}">
                <a16:creationId xmlns:a16="http://schemas.microsoft.com/office/drawing/2014/main" id="{C76EE184-B603-4D3B-ADFA-C2D107C4C8D8}"/>
              </a:ext>
            </a:extLst>
          </p:cNvPr>
          <p:cNvPicPr>
            <a:picLocks noGrp="1" noChangeAspect="1"/>
          </p:cNvPicPr>
          <p:nvPr>
            <p:ph idx="1"/>
          </p:nvPr>
        </p:nvPicPr>
        <p:blipFill>
          <a:blip r:embed="rId2"/>
          <a:stretch>
            <a:fillRect/>
          </a:stretch>
        </p:blipFill>
        <p:spPr>
          <a:xfrm>
            <a:off x="1048455" y="1745021"/>
            <a:ext cx="11143545" cy="3367957"/>
          </a:xfrm>
        </p:spPr>
      </p:pic>
    </p:spTree>
    <p:extLst>
      <p:ext uri="{BB962C8B-B14F-4D97-AF65-F5344CB8AC3E}">
        <p14:creationId xmlns:p14="http://schemas.microsoft.com/office/powerpoint/2010/main" val="3548764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7E81-DD5B-4136-82F6-BCF999705B4F}"/>
              </a:ext>
            </a:extLst>
          </p:cNvPr>
          <p:cNvSpPr>
            <a:spLocks noGrp="1"/>
          </p:cNvSpPr>
          <p:nvPr>
            <p:ph type="title"/>
          </p:nvPr>
        </p:nvSpPr>
        <p:spPr/>
        <p:txBody>
          <a:bodyPr/>
          <a:lstStyle/>
          <a:p>
            <a:r>
              <a:rPr lang="en-US" dirty="0"/>
              <a:t>Message Loss</a:t>
            </a:r>
            <a:endParaRPr lang="en-IN" dirty="0"/>
          </a:p>
        </p:txBody>
      </p:sp>
      <p:pic>
        <p:nvPicPr>
          <p:cNvPr id="5" name="Content Placeholder 4">
            <a:extLst>
              <a:ext uri="{FF2B5EF4-FFF2-40B4-BE49-F238E27FC236}">
                <a16:creationId xmlns:a16="http://schemas.microsoft.com/office/drawing/2014/main" id="{B94566C8-8D87-468B-B38D-53CD829E1EC2}"/>
              </a:ext>
            </a:extLst>
          </p:cNvPr>
          <p:cNvPicPr>
            <a:picLocks noGrp="1" noChangeAspect="1"/>
          </p:cNvPicPr>
          <p:nvPr>
            <p:ph idx="1"/>
          </p:nvPr>
        </p:nvPicPr>
        <p:blipFill>
          <a:blip r:embed="rId2"/>
          <a:stretch>
            <a:fillRect/>
          </a:stretch>
        </p:blipFill>
        <p:spPr>
          <a:xfrm>
            <a:off x="2209503" y="1690688"/>
            <a:ext cx="7451628" cy="4280546"/>
          </a:xfrm>
        </p:spPr>
      </p:pic>
    </p:spTree>
    <p:extLst>
      <p:ext uri="{BB962C8B-B14F-4D97-AF65-F5344CB8AC3E}">
        <p14:creationId xmlns:p14="http://schemas.microsoft.com/office/powerpoint/2010/main" val="1350381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925B-6F6F-491F-8B17-A16892796957}"/>
              </a:ext>
            </a:extLst>
          </p:cNvPr>
          <p:cNvSpPr>
            <a:spLocks noGrp="1"/>
          </p:cNvSpPr>
          <p:nvPr>
            <p:ph type="title"/>
          </p:nvPr>
        </p:nvSpPr>
        <p:spPr/>
        <p:txBody>
          <a:bodyPr/>
          <a:lstStyle/>
          <a:p>
            <a:r>
              <a:rPr lang="en-US" dirty="0"/>
              <a:t>Live Lock</a:t>
            </a:r>
            <a:endParaRPr lang="en-IN" dirty="0"/>
          </a:p>
        </p:txBody>
      </p:sp>
      <p:pic>
        <p:nvPicPr>
          <p:cNvPr id="5" name="Content Placeholder 4">
            <a:extLst>
              <a:ext uri="{FF2B5EF4-FFF2-40B4-BE49-F238E27FC236}">
                <a16:creationId xmlns:a16="http://schemas.microsoft.com/office/drawing/2014/main" id="{D8FD2795-9375-4A4A-8E74-AC245F328584}"/>
              </a:ext>
            </a:extLst>
          </p:cNvPr>
          <p:cNvPicPr>
            <a:picLocks noGrp="1" noChangeAspect="1"/>
          </p:cNvPicPr>
          <p:nvPr>
            <p:ph idx="1"/>
          </p:nvPr>
        </p:nvPicPr>
        <p:blipFill>
          <a:blip r:embed="rId2"/>
          <a:stretch>
            <a:fillRect/>
          </a:stretch>
        </p:blipFill>
        <p:spPr>
          <a:xfrm>
            <a:off x="2988815" y="1690688"/>
            <a:ext cx="6214369" cy="4166723"/>
          </a:xfrm>
        </p:spPr>
      </p:pic>
    </p:spTree>
    <p:extLst>
      <p:ext uri="{BB962C8B-B14F-4D97-AF65-F5344CB8AC3E}">
        <p14:creationId xmlns:p14="http://schemas.microsoft.com/office/powerpoint/2010/main" val="3797684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1B44-A1EA-48AC-9874-282AD7216532}"/>
              </a:ext>
            </a:extLst>
          </p:cNvPr>
          <p:cNvSpPr>
            <a:spLocks noGrp="1"/>
          </p:cNvSpPr>
          <p:nvPr>
            <p:ph type="title"/>
          </p:nvPr>
        </p:nvSpPr>
        <p:spPr/>
        <p:txBody>
          <a:bodyPr/>
          <a:lstStyle/>
          <a:p>
            <a:r>
              <a:rPr lang="en-US" dirty="0"/>
              <a:t>Coordinated Checkpointing</a:t>
            </a:r>
            <a:endParaRPr lang="en-IN" dirty="0"/>
          </a:p>
        </p:txBody>
      </p:sp>
      <p:sp>
        <p:nvSpPr>
          <p:cNvPr id="3" name="Content Placeholder 2">
            <a:extLst>
              <a:ext uri="{FF2B5EF4-FFF2-40B4-BE49-F238E27FC236}">
                <a16:creationId xmlns:a16="http://schemas.microsoft.com/office/drawing/2014/main" id="{92C031DA-7D96-43C1-9FE7-812B3BC03198}"/>
              </a:ext>
            </a:extLst>
          </p:cNvPr>
          <p:cNvSpPr>
            <a:spLocks noGrp="1"/>
          </p:cNvSpPr>
          <p:nvPr>
            <p:ph idx="1"/>
          </p:nvPr>
        </p:nvSpPr>
        <p:spPr/>
        <p:txBody>
          <a:bodyPr/>
          <a:lstStyle/>
          <a:p>
            <a:r>
              <a:rPr lang="en-US" dirty="0"/>
              <a:t>Coordinated checkpointing all processes synchronize to jointly write their state to local stable storage</a:t>
            </a:r>
          </a:p>
          <a:p>
            <a:r>
              <a:rPr lang="en-US" dirty="0"/>
              <a:t>A coordinator first multicasts a CHECKPOINT .-REQUEST message to all processes</a:t>
            </a:r>
          </a:p>
          <a:p>
            <a:r>
              <a:rPr lang="en-US" dirty="0"/>
              <a:t>The main advantage of coordinated checkpointing is that the saved state is automatically globally consistent, so that cascaded rollbacks leading to the domino effect are avoided</a:t>
            </a:r>
            <a:endParaRPr lang="en-IN" dirty="0"/>
          </a:p>
        </p:txBody>
      </p:sp>
    </p:spTree>
    <p:extLst>
      <p:ext uri="{BB962C8B-B14F-4D97-AF65-F5344CB8AC3E}">
        <p14:creationId xmlns:p14="http://schemas.microsoft.com/office/powerpoint/2010/main" val="366820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F99A-5A53-4E81-8E3F-FB62B31E7E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Fault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C6D12C-CDD9-442B-BC43-11D40CFF9BE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There are three main types of ‘fault’:</a:t>
            </a:r>
          </a:p>
          <a:p>
            <a:pPr marL="0" indent="0">
              <a:buNone/>
            </a:pPr>
            <a:r>
              <a:rPr lang="en-US" dirty="0">
                <a:latin typeface="Times New Roman" panose="02020603050405020304" pitchFamily="18" charset="0"/>
                <a:cs typeface="Times New Roman" panose="02020603050405020304" pitchFamily="18" charset="0"/>
              </a:rPr>
              <a:t> 1. Transient Fault – appears once, then disappears. </a:t>
            </a:r>
          </a:p>
          <a:p>
            <a:pPr marL="0" indent="0">
              <a:buNone/>
            </a:pPr>
            <a:r>
              <a:rPr lang="en-US" dirty="0">
                <a:latin typeface="Times New Roman" panose="02020603050405020304" pitchFamily="18" charset="0"/>
                <a:cs typeface="Times New Roman" panose="02020603050405020304" pitchFamily="18" charset="0"/>
              </a:rPr>
              <a:t> 2. Intermittent Fault – occurs, vanishes, reappears; but: follows no real pattern (worst kind). </a:t>
            </a:r>
          </a:p>
          <a:p>
            <a:pPr marL="0" indent="0">
              <a:buNone/>
            </a:pPr>
            <a:r>
              <a:rPr lang="en-US" dirty="0">
                <a:latin typeface="Times New Roman" panose="02020603050405020304" pitchFamily="18" charset="0"/>
                <a:cs typeface="Times New Roman" panose="02020603050405020304" pitchFamily="18" charset="0"/>
              </a:rPr>
              <a:t> 3. Permanent Fault – once it occurs, only the replacement/repair of a faulty component will allow the DS to function normally.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341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B48C-8499-4169-93E8-99E46259C103}"/>
              </a:ext>
            </a:extLst>
          </p:cNvPr>
          <p:cNvSpPr>
            <a:spLocks noGrp="1"/>
          </p:cNvSpPr>
          <p:nvPr>
            <p:ph type="title"/>
          </p:nvPr>
        </p:nvSpPr>
        <p:spPr/>
        <p:txBody>
          <a:bodyPr/>
          <a:lstStyle/>
          <a:p>
            <a:r>
              <a:rPr lang="en-US" dirty="0"/>
              <a:t>Message logging </a:t>
            </a:r>
            <a:endParaRPr lang="en-IN" dirty="0"/>
          </a:p>
        </p:txBody>
      </p:sp>
      <p:sp>
        <p:nvSpPr>
          <p:cNvPr id="3" name="Content Placeholder 2">
            <a:extLst>
              <a:ext uri="{FF2B5EF4-FFF2-40B4-BE49-F238E27FC236}">
                <a16:creationId xmlns:a16="http://schemas.microsoft.com/office/drawing/2014/main" id="{7587380A-B71B-458B-B928-497B077A1021}"/>
              </a:ext>
            </a:extLst>
          </p:cNvPr>
          <p:cNvSpPr>
            <a:spLocks noGrp="1"/>
          </p:cNvSpPr>
          <p:nvPr>
            <p:ph idx="1"/>
          </p:nvPr>
        </p:nvSpPr>
        <p:spPr/>
        <p:txBody>
          <a:bodyPr/>
          <a:lstStyle/>
          <a:p>
            <a:r>
              <a:rPr lang="en-US" dirty="0"/>
              <a:t>the checkpointing is an expensive operation, especially concerning the operations involved in writing state to stable storage, techniques have been sought to reduce the number of checkpoints, but still enable recovery. </a:t>
            </a:r>
          </a:p>
          <a:p>
            <a:r>
              <a:rPr lang="en-US" dirty="0"/>
              <a:t>An important technique in distributed systems is logging messages</a:t>
            </a:r>
          </a:p>
          <a:p>
            <a:r>
              <a:rPr lang="en-US" dirty="0"/>
              <a:t>The basic idea underlying message logging is that if the transmission of messages can be replayed, we can still reach a globally consistent state but without having to restore that state from stable storage</a:t>
            </a:r>
            <a:endParaRPr lang="en-IN" dirty="0"/>
          </a:p>
        </p:txBody>
      </p:sp>
    </p:spTree>
    <p:extLst>
      <p:ext uri="{BB962C8B-B14F-4D97-AF65-F5344CB8AC3E}">
        <p14:creationId xmlns:p14="http://schemas.microsoft.com/office/powerpoint/2010/main" val="12762427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B5AE-74C2-44A0-84A2-C5636C81BC2B}"/>
              </a:ext>
            </a:extLst>
          </p:cNvPr>
          <p:cNvSpPr>
            <a:spLocks noGrp="1"/>
          </p:cNvSpPr>
          <p:nvPr>
            <p:ph type="title"/>
          </p:nvPr>
        </p:nvSpPr>
        <p:spPr/>
        <p:txBody>
          <a:bodyPr/>
          <a:lstStyle/>
          <a:p>
            <a:r>
              <a:rPr lang="en-US" dirty="0"/>
              <a:t>Characterizing Message- logging Schemes</a:t>
            </a:r>
            <a:endParaRPr lang="en-IN" dirty="0"/>
          </a:p>
        </p:txBody>
      </p:sp>
      <p:pic>
        <p:nvPicPr>
          <p:cNvPr id="5" name="Content Placeholder 4">
            <a:extLst>
              <a:ext uri="{FF2B5EF4-FFF2-40B4-BE49-F238E27FC236}">
                <a16:creationId xmlns:a16="http://schemas.microsoft.com/office/drawing/2014/main" id="{5D14DA92-E130-4054-B5A3-F16FC098A279}"/>
              </a:ext>
            </a:extLst>
          </p:cNvPr>
          <p:cNvPicPr>
            <a:picLocks noGrp="1" noChangeAspect="1"/>
          </p:cNvPicPr>
          <p:nvPr>
            <p:ph idx="1"/>
          </p:nvPr>
        </p:nvPicPr>
        <p:blipFill rotWithShape="1">
          <a:blip r:embed="rId2"/>
          <a:srcRect b="23789"/>
          <a:stretch/>
        </p:blipFill>
        <p:spPr>
          <a:xfrm>
            <a:off x="2082489" y="1902945"/>
            <a:ext cx="8027022" cy="2396339"/>
          </a:xfrm>
        </p:spPr>
      </p:pic>
    </p:spTree>
    <p:extLst>
      <p:ext uri="{BB962C8B-B14F-4D97-AF65-F5344CB8AC3E}">
        <p14:creationId xmlns:p14="http://schemas.microsoft.com/office/powerpoint/2010/main" val="475495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57B9-F111-4718-9DAB-ACC7FFDA0936}"/>
              </a:ext>
            </a:extLst>
          </p:cNvPr>
          <p:cNvSpPr>
            <a:spLocks noGrp="1"/>
          </p:cNvSpPr>
          <p:nvPr>
            <p:ph type="title"/>
          </p:nvPr>
        </p:nvSpPr>
        <p:spPr/>
        <p:txBody>
          <a:bodyPr/>
          <a:lstStyle/>
          <a:p>
            <a:r>
              <a:rPr lang="en-US" dirty="0"/>
              <a:t>Message Logging </a:t>
            </a:r>
            <a:endParaRPr lang="en-IN" dirty="0"/>
          </a:p>
        </p:txBody>
      </p:sp>
      <p:sp>
        <p:nvSpPr>
          <p:cNvPr id="3" name="Content Placeholder 2">
            <a:extLst>
              <a:ext uri="{FF2B5EF4-FFF2-40B4-BE49-F238E27FC236}">
                <a16:creationId xmlns:a16="http://schemas.microsoft.com/office/drawing/2014/main" id="{9708E241-22D6-475C-B1D0-C1B4A9181D8C}"/>
              </a:ext>
            </a:extLst>
          </p:cNvPr>
          <p:cNvSpPr>
            <a:spLocks noGrp="1"/>
          </p:cNvSpPr>
          <p:nvPr>
            <p:ph idx="1"/>
          </p:nvPr>
        </p:nvSpPr>
        <p:spPr/>
        <p:txBody>
          <a:bodyPr/>
          <a:lstStyle/>
          <a:p>
            <a:r>
              <a:rPr lang="en-US" dirty="0"/>
              <a:t>Pessimistic Logging protocols</a:t>
            </a:r>
          </a:p>
          <a:p>
            <a:r>
              <a:rPr lang="en-US" dirty="0"/>
              <a:t>Optimistic logging protocol</a:t>
            </a:r>
            <a:endParaRPr lang="en-IN" dirty="0"/>
          </a:p>
        </p:txBody>
      </p:sp>
    </p:spTree>
    <p:extLst>
      <p:ext uri="{BB962C8B-B14F-4D97-AF65-F5344CB8AC3E}">
        <p14:creationId xmlns:p14="http://schemas.microsoft.com/office/powerpoint/2010/main" val="2506990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06CA8-EECF-4B38-8C2A-91DF17AE4675}"/>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80353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CEDD-ABB5-4D94-B824-D89347BEE3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Failure Models </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D193E4F-8D15-4EE4-A56A-A55DBB24BE99}"/>
              </a:ext>
            </a:extLst>
          </p:cNvPr>
          <p:cNvGraphicFramePr>
            <a:graphicFrameLocks noGrp="1"/>
          </p:cNvGraphicFramePr>
          <p:nvPr>
            <p:ph idx="1"/>
            <p:extLst>
              <p:ext uri="{D42A27DB-BD31-4B8C-83A1-F6EECF244321}">
                <p14:modId xmlns:p14="http://schemas.microsoft.com/office/powerpoint/2010/main" val="2094173577"/>
              </p:ext>
            </p:extLst>
          </p:nvPr>
        </p:nvGraphicFramePr>
        <p:xfrm>
          <a:off x="838200" y="1825625"/>
          <a:ext cx="9704294" cy="3596640"/>
        </p:xfrm>
        <a:graphic>
          <a:graphicData uri="http://schemas.openxmlformats.org/drawingml/2006/table">
            <a:tbl>
              <a:tblPr firstRow="1" bandRow="1">
                <a:tableStyleId>{5940675A-B579-460E-94D1-54222C63F5DA}</a:tableStyleId>
              </a:tblPr>
              <a:tblGrid>
                <a:gridCol w="3247174">
                  <a:extLst>
                    <a:ext uri="{9D8B030D-6E8A-4147-A177-3AD203B41FA5}">
                      <a16:colId xmlns:a16="http://schemas.microsoft.com/office/drawing/2014/main" val="1184315068"/>
                    </a:ext>
                  </a:extLst>
                </a:gridCol>
                <a:gridCol w="6457120">
                  <a:extLst>
                    <a:ext uri="{9D8B030D-6E8A-4147-A177-3AD203B41FA5}">
                      <a16:colId xmlns:a16="http://schemas.microsoft.com/office/drawing/2014/main" val="1379798422"/>
                    </a:ext>
                  </a:extLst>
                </a:gridCol>
              </a:tblGrid>
              <a:tr h="370840">
                <a:tc>
                  <a:txBody>
                    <a:bodyPr/>
                    <a:lstStyle/>
                    <a:p>
                      <a:r>
                        <a:rPr lang="en-US" sz="2000" dirty="0">
                          <a:latin typeface="Times New Roman" panose="02020603050405020304" pitchFamily="18" charset="0"/>
                          <a:cs typeface="Times New Roman" panose="02020603050405020304" pitchFamily="18" charset="0"/>
                        </a:rPr>
                        <a:t>Type of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Description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0972072"/>
                  </a:ext>
                </a:extLst>
              </a:tr>
              <a:tr h="370840">
                <a:tc>
                  <a:txBody>
                    <a:bodyPr/>
                    <a:lstStyle/>
                    <a:p>
                      <a:r>
                        <a:rPr lang="en-US" sz="2000" dirty="0">
                          <a:latin typeface="Times New Roman" panose="02020603050405020304" pitchFamily="18" charset="0"/>
                          <a:cs typeface="Times New Roman" panose="02020603050405020304" pitchFamily="18" charset="0"/>
                        </a:rPr>
                        <a:t>Crash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 server halts, but was working correctly until it halts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3146958"/>
                  </a:ext>
                </a:extLst>
              </a:tr>
              <a:tr h="370840">
                <a:tc>
                  <a:txBody>
                    <a:bodyPr/>
                    <a:lstStyle/>
                    <a:p>
                      <a:r>
                        <a:rPr lang="en-US" sz="2000" dirty="0">
                          <a:latin typeface="Times New Roman" panose="02020603050405020304" pitchFamily="18" charset="0"/>
                          <a:cs typeface="Times New Roman" panose="02020603050405020304" pitchFamily="18" charset="0"/>
                        </a:rPr>
                        <a:t>Omission failure </a:t>
                      </a:r>
                    </a:p>
                    <a:p>
                      <a:r>
                        <a:rPr lang="en-IN" sz="2000" dirty="0">
                          <a:latin typeface="Times New Roman" panose="02020603050405020304" pitchFamily="18" charset="0"/>
                          <a:cs typeface="Times New Roman" panose="02020603050405020304" pitchFamily="18" charset="0"/>
                        </a:rPr>
                        <a:t>                Receive omission</a:t>
                      </a:r>
                    </a:p>
                    <a:p>
                      <a:r>
                        <a:rPr lang="en-IN" sz="2000" dirty="0">
                          <a:latin typeface="Times New Roman" panose="02020603050405020304" pitchFamily="18" charset="0"/>
                          <a:cs typeface="Times New Roman" panose="02020603050405020304" pitchFamily="18" charset="0"/>
                        </a:rPr>
                        <a:t>                Send omission</a:t>
                      </a:r>
                    </a:p>
                  </a:txBody>
                  <a:tcPr/>
                </a:tc>
                <a:tc>
                  <a:txBody>
                    <a:bodyPr/>
                    <a:lstStyle/>
                    <a:p>
                      <a:r>
                        <a:rPr lang="en-US" sz="2000" dirty="0">
                          <a:latin typeface="Times New Roman" panose="02020603050405020304" pitchFamily="18" charset="0"/>
                          <a:cs typeface="Times New Roman" panose="02020603050405020304" pitchFamily="18" charset="0"/>
                        </a:rPr>
                        <a:t>A server fails to respond to incoming requests</a:t>
                      </a:r>
                    </a:p>
                    <a:p>
                      <a:r>
                        <a:rPr lang="en-US" sz="2000" dirty="0">
                          <a:latin typeface="Times New Roman" panose="02020603050405020304" pitchFamily="18" charset="0"/>
                          <a:cs typeface="Times New Roman" panose="02020603050405020304" pitchFamily="18" charset="0"/>
                        </a:rPr>
                        <a:t>A server fails to receive incoming messages</a:t>
                      </a:r>
                    </a:p>
                    <a:p>
                      <a:r>
                        <a:rPr lang="en-IN" sz="2000" dirty="0">
                          <a:latin typeface="Times New Roman" panose="02020603050405020304" pitchFamily="18" charset="0"/>
                          <a:cs typeface="Times New Roman" panose="02020603050405020304" pitchFamily="18" charset="0"/>
                        </a:rPr>
                        <a:t>A server fails to send messages</a:t>
                      </a:r>
                    </a:p>
                  </a:txBody>
                  <a:tcPr/>
                </a:tc>
                <a:extLst>
                  <a:ext uri="{0D108BD9-81ED-4DB2-BD59-A6C34878D82A}">
                    <a16:rowId xmlns:a16="http://schemas.microsoft.com/office/drawing/2014/main" val="3890112580"/>
                  </a:ext>
                </a:extLst>
              </a:tr>
              <a:tr h="370840">
                <a:tc>
                  <a:txBody>
                    <a:bodyPr/>
                    <a:lstStyle/>
                    <a:p>
                      <a:r>
                        <a:rPr lang="en-US" sz="2000" dirty="0">
                          <a:latin typeface="Times New Roman" panose="02020603050405020304" pitchFamily="18" charset="0"/>
                          <a:cs typeface="Times New Roman" panose="02020603050405020304" pitchFamily="18" charset="0"/>
                        </a:rPr>
                        <a:t>Timing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 server’s response lies outside the specified time interval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3941147"/>
                  </a:ext>
                </a:extLst>
              </a:tr>
              <a:tr h="370840">
                <a:tc>
                  <a:txBody>
                    <a:bodyPr/>
                    <a:lstStyle/>
                    <a:p>
                      <a:r>
                        <a:rPr lang="en-US" sz="2000" dirty="0">
                          <a:latin typeface="Times New Roman" panose="02020603050405020304" pitchFamily="18" charset="0"/>
                          <a:cs typeface="Times New Roman" panose="02020603050405020304" pitchFamily="18" charset="0"/>
                        </a:rPr>
                        <a:t>Response</a:t>
                      </a:r>
                    </a:p>
                    <a:p>
                      <a:r>
                        <a:rPr lang="en-US" sz="2000" dirty="0">
                          <a:latin typeface="Times New Roman" panose="02020603050405020304" pitchFamily="18" charset="0"/>
                          <a:cs typeface="Times New Roman" panose="02020603050405020304" pitchFamily="18" charset="0"/>
                        </a:rPr>
                        <a:t>               Value failure</a:t>
                      </a:r>
                    </a:p>
                    <a:p>
                      <a:r>
                        <a:rPr lang="en-IN" sz="2000" dirty="0">
                          <a:latin typeface="Times New Roman" panose="02020603050405020304" pitchFamily="18" charset="0"/>
                          <a:cs typeface="Times New Roman" panose="02020603050405020304" pitchFamily="18" charset="0"/>
                        </a:rPr>
                        <a:t>               State transition </a:t>
                      </a:r>
                    </a:p>
                  </a:txBody>
                  <a:tcPr/>
                </a:tc>
                <a:tc>
                  <a:txBody>
                    <a:bodyPr/>
                    <a:lstStyle/>
                    <a:p>
                      <a:r>
                        <a:rPr lang="en-US" sz="2000" dirty="0">
                          <a:latin typeface="Times New Roman" panose="02020603050405020304" pitchFamily="18" charset="0"/>
                          <a:cs typeface="Times New Roman" panose="02020603050405020304" pitchFamily="18" charset="0"/>
                        </a:rPr>
                        <a:t>A server’s response is incorrect</a:t>
                      </a:r>
                    </a:p>
                    <a:p>
                      <a:r>
                        <a:rPr lang="en-US" sz="2000" dirty="0">
                          <a:latin typeface="Times New Roman" panose="02020603050405020304" pitchFamily="18" charset="0"/>
                          <a:cs typeface="Times New Roman" panose="02020603050405020304" pitchFamily="18" charset="0"/>
                        </a:rPr>
                        <a:t>The value of the response is wrong</a:t>
                      </a:r>
                    </a:p>
                    <a:p>
                      <a:r>
                        <a:rPr lang="en-US" sz="2000" dirty="0">
                          <a:latin typeface="Times New Roman" panose="02020603050405020304" pitchFamily="18" charset="0"/>
                          <a:cs typeface="Times New Roman" panose="02020603050405020304" pitchFamily="18" charset="0"/>
                        </a:rPr>
                        <a:t>The server deviates from the correct flow of control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463973"/>
                  </a:ext>
                </a:extLst>
              </a:tr>
              <a:tr h="370840">
                <a:tc>
                  <a:txBody>
                    <a:bodyPr/>
                    <a:lstStyle/>
                    <a:p>
                      <a:r>
                        <a:rPr lang="en-US" sz="2000" dirty="0">
                          <a:latin typeface="Times New Roman" panose="02020603050405020304" pitchFamily="18" charset="0"/>
                          <a:cs typeface="Times New Roman" panose="02020603050405020304" pitchFamily="18" charset="0"/>
                        </a:rPr>
                        <a:t>Arbitrary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Any failure may occur, perhaps even unnoticed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9802682"/>
                  </a:ext>
                </a:extLst>
              </a:tr>
            </a:tbl>
          </a:graphicData>
        </a:graphic>
      </p:graphicFrame>
    </p:spTree>
    <p:extLst>
      <p:ext uri="{BB962C8B-B14F-4D97-AF65-F5344CB8AC3E}">
        <p14:creationId xmlns:p14="http://schemas.microsoft.com/office/powerpoint/2010/main" val="420279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0DC3-276E-421D-BC20-5ACF44AFDA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Failure Masking by Redundancy</a:t>
            </a:r>
          </a:p>
        </p:txBody>
      </p:sp>
      <p:sp>
        <p:nvSpPr>
          <p:cNvPr id="3" name="Content Placeholder 2">
            <a:extLst>
              <a:ext uri="{FF2B5EF4-FFF2-40B4-BE49-F238E27FC236}">
                <a16:creationId xmlns:a16="http://schemas.microsoft.com/office/drawing/2014/main" id="{66A7DCF1-2892-4424-BF43-A41162E7B436}"/>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Strategy: hide the occurrence of failure from other processes using redundancy. </a:t>
            </a:r>
          </a:p>
          <a:p>
            <a:pPr marL="0" indent="0">
              <a:buNone/>
            </a:pPr>
            <a:r>
              <a:rPr lang="en-US" dirty="0">
                <a:latin typeface="Times New Roman" panose="02020603050405020304" pitchFamily="18" charset="0"/>
                <a:cs typeface="Times New Roman" panose="02020603050405020304" pitchFamily="18" charset="0"/>
              </a:rPr>
              <a:t> Three main types: </a:t>
            </a:r>
          </a:p>
          <a:p>
            <a:pPr marL="514350" indent="-514350">
              <a:buAutoNum type="arabicPeriod"/>
            </a:pPr>
            <a:r>
              <a:rPr lang="en-US" dirty="0">
                <a:latin typeface="Times New Roman" panose="02020603050405020304" pitchFamily="18" charset="0"/>
                <a:cs typeface="Times New Roman" panose="02020603050405020304" pitchFamily="18" charset="0"/>
              </a:rPr>
              <a:t>Information Redundancy – add extra bits to allow for error detection/recovery (e.g., Hamming codes and the like). </a:t>
            </a:r>
          </a:p>
          <a:p>
            <a:pPr marL="514350" indent="-514350">
              <a:buAutoNum type="arabicPeriod"/>
            </a:pPr>
            <a:r>
              <a:rPr lang="en-US" dirty="0">
                <a:latin typeface="Times New Roman" panose="02020603050405020304" pitchFamily="18" charset="0"/>
                <a:cs typeface="Times New Roman" panose="02020603050405020304" pitchFamily="18" charset="0"/>
              </a:rPr>
              <a:t> Time Redundancy – perform operation and, if needs be, perform it   again. Think about how transactions work (BEGIN/END/COMMIT/ABORT).</a:t>
            </a:r>
          </a:p>
          <a:p>
            <a:pPr marL="514350" indent="-514350">
              <a:buAutoNum type="arabicPeriod"/>
            </a:pPr>
            <a:r>
              <a:rPr lang="en-US" dirty="0">
                <a:latin typeface="Times New Roman" panose="02020603050405020304" pitchFamily="18" charset="0"/>
                <a:cs typeface="Times New Roman" panose="02020603050405020304" pitchFamily="18" charset="0"/>
              </a:rPr>
              <a:t>Physical Redundancy – add extra (duplicate) hardware and/or software to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69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6DC6-AD7A-41B6-BB3E-4F4A76F7463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Failure Masking by Redundancy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Triple modular redundancy</a:t>
            </a:r>
          </a:p>
        </p:txBody>
      </p:sp>
      <p:pic>
        <p:nvPicPr>
          <p:cNvPr id="5" name="Picture 4">
            <a:extLst>
              <a:ext uri="{FF2B5EF4-FFF2-40B4-BE49-F238E27FC236}">
                <a16:creationId xmlns:a16="http://schemas.microsoft.com/office/drawing/2014/main" id="{0AE25FD2-3113-4C35-8A30-CF6D522198E0}"/>
              </a:ext>
            </a:extLst>
          </p:cNvPr>
          <p:cNvPicPr>
            <a:picLocks noChangeAspect="1"/>
          </p:cNvPicPr>
          <p:nvPr/>
        </p:nvPicPr>
        <p:blipFill>
          <a:blip r:embed="rId2"/>
          <a:stretch>
            <a:fillRect/>
          </a:stretch>
        </p:blipFill>
        <p:spPr>
          <a:xfrm>
            <a:off x="2132055" y="1690688"/>
            <a:ext cx="7451216" cy="4244244"/>
          </a:xfrm>
          <a:prstGeom prst="rect">
            <a:avLst/>
          </a:prstGeom>
        </p:spPr>
      </p:pic>
    </p:spTree>
    <p:extLst>
      <p:ext uri="{BB962C8B-B14F-4D97-AF65-F5344CB8AC3E}">
        <p14:creationId xmlns:p14="http://schemas.microsoft.com/office/powerpoint/2010/main" val="120338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1006</TotalTime>
  <Words>3218</Words>
  <Application>Microsoft Office PowerPoint</Application>
  <PresentationFormat>Widescreen</PresentationFormat>
  <Paragraphs>312</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Times New Roman</vt:lpstr>
      <vt:lpstr>Office Theme</vt:lpstr>
      <vt:lpstr>Fault Tolerance </vt:lpstr>
      <vt:lpstr>Topics covered in this chapter</vt:lpstr>
      <vt:lpstr>Fault Tolerance </vt:lpstr>
      <vt:lpstr>Basics Concepts</vt:lpstr>
      <vt:lpstr>Basics Concepts</vt:lpstr>
      <vt:lpstr>Types of Fault</vt:lpstr>
      <vt:lpstr>Failure Models </vt:lpstr>
      <vt:lpstr>Failure Masking by Redundancy</vt:lpstr>
      <vt:lpstr>Failure Masking by Redundancy Triple modular redundancy</vt:lpstr>
      <vt:lpstr>Process Resilience</vt:lpstr>
      <vt:lpstr>Process Resilience</vt:lpstr>
      <vt:lpstr>Process Resilience</vt:lpstr>
      <vt:lpstr>Flat Groups versus Hierarchical Groups</vt:lpstr>
      <vt:lpstr>Group Membership</vt:lpstr>
      <vt:lpstr>Thank You</vt:lpstr>
      <vt:lpstr>Agreement in faulty systems</vt:lpstr>
      <vt:lpstr>The Goal of Agreement Algorithms</vt:lpstr>
      <vt:lpstr>Tow Army Problem</vt:lpstr>
      <vt:lpstr>Byzantine Generals Problem</vt:lpstr>
      <vt:lpstr>Agreement in faulty systems</vt:lpstr>
      <vt:lpstr>Agreement in faulty systems</vt:lpstr>
      <vt:lpstr>Agreement in faulty systems</vt:lpstr>
      <vt:lpstr>Agreement in faulty systems</vt:lpstr>
      <vt:lpstr>Agreement in faulty systems</vt:lpstr>
      <vt:lpstr>Agreement in faulty systems</vt:lpstr>
      <vt:lpstr>Agreement in faulty systems</vt:lpstr>
      <vt:lpstr>Agreement in faulty systems</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Group Communication</vt:lpstr>
      <vt:lpstr>Basic Reliable-Multicasting Schemes</vt:lpstr>
      <vt:lpstr>SRM: Scalable Reliable Multicasting </vt:lpstr>
      <vt:lpstr>Non-hierarchical Feedback Control</vt:lpstr>
      <vt:lpstr>Hierarchical Feedback Control</vt:lpstr>
      <vt:lpstr>Atomic Multicast</vt:lpstr>
      <vt:lpstr>Distributed Commit </vt:lpstr>
      <vt:lpstr>Two-Phase Commit</vt:lpstr>
      <vt:lpstr>Two-Phase Commit</vt:lpstr>
      <vt:lpstr>Three-Phase Commit</vt:lpstr>
      <vt:lpstr>Failure Recovery</vt:lpstr>
      <vt:lpstr>Failure Recovery</vt:lpstr>
      <vt:lpstr>Forward vs. backward recovery</vt:lpstr>
      <vt:lpstr>Forward vs. backward recovery</vt:lpstr>
      <vt:lpstr>State-Based Recovery - Checkpointing</vt:lpstr>
      <vt:lpstr>Recovery In Concurrent Systems </vt:lpstr>
      <vt:lpstr>Recovery Line </vt:lpstr>
      <vt:lpstr>Independent Checkpointing- Domino effect </vt:lpstr>
      <vt:lpstr>Message Loss</vt:lpstr>
      <vt:lpstr>Live Lock</vt:lpstr>
      <vt:lpstr>Coordinated Checkpointing</vt:lpstr>
      <vt:lpstr>Message logging </vt:lpstr>
      <vt:lpstr>Characterizing Message- logging Schemes</vt:lpstr>
      <vt:lpstr>Message Logging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 </dc:title>
  <dc:creator>ami mehta</dc:creator>
  <cp:lastModifiedBy>ami mehta</cp:lastModifiedBy>
  <cp:revision>20</cp:revision>
  <dcterms:created xsi:type="dcterms:W3CDTF">2022-01-03T08:18:14Z</dcterms:created>
  <dcterms:modified xsi:type="dcterms:W3CDTF">2022-01-19T05:41:59Z</dcterms:modified>
</cp:coreProperties>
</file>