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6"/>
  </p:notesMasterIdLst>
  <p:handoutMasterIdLst>
    <p:handoutMasterId r:id="rId37"/>
  </p:handoutMasterIdLst>
  <p:sldIdLst>
    <p:sldId id="267" r:id="rId5"/>
    <p:sldId id="268" r:id="rId6"/>
    <p:sldId id="269" r:id="rId7"/>
    <p:sldId id="270"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2" r:id="rId26"/>
    <p:sldId id="295" r:id="rId27"/>
    <p:sldId id="296" r:id="rId28"/>
    <p:sldId id="297" r:id="rId29"/>
    <p:sldId id="298" r:id="rId30"/>
    <p:sldId id="299" r:id="rId31"/>
    <p:sldId id="300" r:id="rId32"/>
    <p:sldId id="301" r:id="rId33"/>
    <p:sldId id="302" r:id="rId34"/>
    <p:sldId id="303"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5" d="100"/>
          <a:sy n="85" d="100"/>
        </p:scale>
        <p:origin x="590" y="6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2/15/2022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2/15/2022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2/15/2022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2/15/2022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2/15/2022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2/15/2022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2/15/2022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2/15/2022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2/15/2022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2/15/2022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2/15/2022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2/15/2022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2/15/2022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2/15/2022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Distributed Object-Based Systems</a:t>
            </a:r>
          </a:p>
        </p:txBody>
      </p:sp>
    </p:spTree>
    <p:extLst>
      <p:ext uri="{BB962C8B-B14F-4D97-AF65-F5344CB8AC3E}">
        <p14:creationId xmlns:p14="http://schemas.microsoft.com/office/powerpoint/2010/main" val="270754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1EF3-66BD-4450-9CD3-ADA14341F188}"/>
              </a:ext>
            </a:extLst>
          </p:cNvPr>
          <p:cNvSpPr>
            <a:spLocks noGrp="1"/>
          </p:cNvSpPr>
          <p:nvPr>
            <p:ph type="title"/>
          </p:nvPr>
        </p:nvSpPr>
        <p:spPr/>
        <p:txBody>
          <a:bodyPr/>
          <a:lstStyle/>
          <a:p>
            <a:r>
              <a:rPr lang="en-US" dirty="0"/>
              <a:t>Enterprise Java Beans (EJB)</a:t>
            </a:r>
            <a:endParaRPr lang="en-IN" dirty="0"/>
          </a:p>
        </p:txBody>
      </p:sp>
      <p:sp>
        <p:nvSpPr>
          <p:cNvPr id="3" name="Content Placeholder 2">
            <a:extLst>
              <a:ext uri="{FF2B5EF4-FFF2-40B4-BE49-F238E27FC236}">
                <a16:creationId xmlns:a16="http://schemas.microsoft.com/office/drawing/2014/main" id="{FF64DEDA-56FD-4C64-AE3B-132447CC657A}"/>
              </a:ext>
            </a:extLst>
          </p:cNvPr>
          <p:cNvSpPr>
            <a:spLocks noGrp="1"/>
          </p:cNvSpPr>
          <p:nvPr>
            <p:ph idx="1"/>
          </p:nvPr>
        </p:nvSpPr>
        <p:spPr/>
        <p:txBody>
          <a:bodyPr>
            <a:normAutofit lnSpcReduction="10000"/>
          </a:bodyPr>
          <a:lstStyle/>
          <a:p>
            <a:r>
              <a:rPr lang="en-US" dirty="0">
                <a:latin typeface="+mj-lt"/>
              </a:rPr>
              <a:t>Stateless session beans are transient objects that are invoked once, does its work, after which it discards any information it maintains to perform the service it offered to a client. </a:t>
            </a:r>
          </a:p>
          <a:p>
            <a:r>
              <a:rPr lang="en-US" dirty="0">
                <a:latin typeface="+mj-lt"/>
              </a:rPr>
              <a:t>Stateful session beans maintain client-related state. </a:t>
            </a:r>
          </a:p>
          <a:p>
            <a:r>
              <a:rPr lang="en-US" dirty="0">
                <a:latin typeface="+mj-lt"/>
              </a:rPr>
              <a:t> Entity beans can be considered to be a long-lived persistent object. Such an entity bean will generally be stored in a database, and likewise, will also be part of distributed transactions. </a:t>
            </a:r>
          </a:p>
          <a:p>
            <a:r>
              <a:rPr lang="en-US" dirty="0">
                <a:latin typeface="+mj-lt"/>
              </a:rPr>
              <a:t>Message-driven beans are used to program objects that should react to incoming messages (and likewise, be able to send messages). They cannot be invoked directly by a client, but rather fit into a publish-subscribe way of communication</a:t>
            </a:r>
            <a:endParaRPr lang="en-IN" dirty="0">
              <a:latin typeface="+mj-lt"/>
            </a:endParaRPr>
          </a:p>
        </p:txBody>
      </p:sp>
    </p:spTree>
    <p:extLst>
      <p:ext uri="{BB962C8B-B14F-4D97-AF65-F5344CB8AC3E}">
        <p14:creationId xmlns:p14="http://schemas.microsoft.com/office/powerpoint/2010/main" val="310781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F48-FA38-4DF8-B564-E0DE3C47E5B1}"/>
              </a:ext>
            </a:extLst>
          </p:cNvPr>
          <p:cNvSpPr>
            <a:spLocks noGrp="1"/>
          </p:cNvSpPr>
          <p:nvPr>
            <p:ph type="title"/>
          </p:nvPr>
        </p:nvSpPr>
        <p:spPr/>
        <p:txBody>
          <a:bodyPr/>
          <a:lstStyle/>
          <a:p>
            <a:r>
              <a:rPr lang="en-US" dirty="0"/>
              <a:t>Global Distributed shared objects </a:t>
            </a:r>
            <a:endParaRPr lang="en-IN" dirty="0"/>
          </a:p>
        </p:txBody>
      </p:sp>
      <p:pic>
        <p:nvPicPr>
          <p:cNvPr id="5" name="Content Placeholder 4">
            <a:extLst>
              <a:ext uri="{FF2B5EF4-FFF2-40B4-BE49-F238E27FC236}">
                <a16:creationId xmlns:a16="http://schemas.microsoft.com/office/drawing/2014/main" id="{A7785031-4901-45A3-B6EC-38EE5D685732}"/>
              </a:ext>
            </a:extLst>
          </p:cNvPr>
          <p:cNvPicPr>
            <a:picLocks noGrp="1" noChangeAspect="1"/>
          </p:cNvPicPr>
          <p:nvPr>
            <p:ph idx="1"/>
          </p:nvPr>
        </p:nvPicPr>
        <p:blipFill>
          <a:blip r:embed="rId2"/>
          <a:stretch>
            <a:fillRect/>
          </a:stretch>
        </p:blipFill>
        <p:spPr>
          <a:xfrm>
            <a:off x="2885263" y="1988840"/>
            <a:ext cx="6418297" cy="4003918"/>
          </a:xfrm>
        </p:spPr>
      </p:pic>
    </p:spTree>
    <p:extLst>
      <p:ext uri="{BB962C8B-B14F-4D97-AF65-F5344CB8AC3E}">
        <p14:creationId xmlns:p14="http://schemas.microsoft.com/office/powerpoint/2010/main" val="4713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F48-FA38-4DF8-B564-E0DE3C47E5B1}"/>
              </a:ext>
            </a:extLst>
          </p:cNvPr>
          <p:cNvSpPr>
            <a:spLocks noGrp="1"/>
          </p:cNvSpPr>
          <p:nvPr>
            <p:ph type="title"/>
          </p:nvPr>
        </p:nvSpPr>
        <p:spPr/>
        <p:txBody>
          <a:bodyPr/>
          <a:lstStyle/>
          <a:p>
            <a:r>
              <a:rPr lang="en-US" dirty="0"/>
              <a:t>Global Distributed shared objects </a:t>
            </a:r>
            <a:endParaRPr lang="en-IN" dirty="0"/>
          </a:p>
        </p:txBody>
      </p:sp>
      <p:pic>
        <p:nvPicPr>
          <p:cNvPr id="5" name="Content Placeholder 4">
            <a:extLst>
              <a:ext uri="{FF2B5EF4-FFF2-40B4-BE49-F238E27FC236}">
                <a16:creationId xmlns:a16="http://schemas.microsoft.com/office/drawing/2014/main" id="{6F8B2961-4129-4A65-9849-F7D3D5253C4E}"/>
              </a:ext>
            </a:extLst>
          </p:cNvPr>
          <p:cNvPicPr>
            <a:picLocks noGrp="1" noChangeAspect="1"/>
          </p:cNvPicPr>
          <p:nvPr>
            <p:ph idx="1"/>
          </p:nvPr>
        </p:nvPicPr>
        <p:blipFill>
          <a:blip r:embed="rId2"/>
          <a:stretch>
            <a:fillRect/>
          </a:stretch>
        </p:blipFill>
        <p:spPr>
          <a:xfrm>
            <a:off x="2821880" y="1803400"/>
            <a:ext cx="6545064" cy="4267200"/>
          </a:xfrm>
        </p:spPr>
      </p:pic>
    </p:spTree>
    <p:extLst>
      <p:ext uri="{BB962C8B-B14F-4D97-AF65-F5344CB8AC3E}">
        <p14:creationId xmlns:p14="http://schemas.microsoft.com/office/powerpoint/2010/main" val="373275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F48-FA38-4DF8-B564-E0DE3C47E5B1}"/>
              </a:ext>
            </a:extLst>
          </p:cNvPr>
          <p:cNvSpPr>
            <a:spLocks noGrp="1"/>
          </p:cNvSpPr>
          <p:nvPr>
            <p:ph type="title"/>
          </p:nvPr>
        </p:nvSpPr>
        <p:spPr/>
        <p:txBody>
          <a:bodyPr/>
          <a:lstStyle/>
          <a:p>
            <a:r>
              <a:rPr lang="en-US" dirty="0"/>
              <a:t>Object servers</a:t>
            </a:r>
            <a:endParaRPr lang="en-IN" dirty="0"/>
          </a:p>
        </p:txBody>
      </p:sp>
      <p:sp>
        <p:nvSpPr>
          <p:cNvPr id="3" name="Content Placeholder 2">
            <a:extLst>
              <a:ext uri="{FF2B5EF4-FFF2-40B4-BE49-F238E27FC236}">
                <a16:creationId xmlns:a16="http://schemas.microsoft.com/office/drawing/2014/main" id="{53B93983-7040-487D-A9F0-0AA1F974A49E}"/>
              </a:ext>
            </a:extLst>
          </p:cNvPr>
          <p:cNvSpPr>
            <a:spLocks noGrp="1"/>
          </p:cNvSpPr>
          <p:nvPr>
            <p:ph idx="1"/>
          </p:nvPr>
        </p:nvSpPr>
        <p:spPr/>
        <p:txBody>
          <a:bodyPr/>
          <a:lstStyle/>
          <a:p>
            <a:r>
              <a:rPr lang="en-US" dirty="0">
                <a:latin typeface="+mj-lt"/>
              </a:rPr>
              <a:t>A key role in object-based distributed systems is played by object servers, that is, the server designed to host distributed objects.</a:t>
            </a:r>
          </a:p>
          <a:p>
            <a:r>
              <a:rPr lang="en-US" dirty="0">
                <a:latin typeface="+mj-lt"/>
              </a:rPr>
              <a:t>The important difference between a general object server and other (more traditional) servers is that an object server by itself does not provide a specific service.</a:t>
            </a:r>
          </a:p>
          <a:p>
            <a:r>
              <a:rPr lang="en-US" dirty="0">
                <a:latin typeface="+mj-lt"/>
              </a:rPr>
              <a:t>Specific services are implemented by the objects that reside in the server</a:t>
            </a:r>
          </a:p>
          <a:p>
            <a:r>
              <a:rPr lang="en-US" dirty="0">
                <a:latin typeface="+mj-lt"/>
              </a:rPr>
              <a:t>An object server thus acts as a place where objects live</a:t>
            </a:r>
            <a:endParaRPr lang="en-IN" dirty="0">
              <a:latin typeface="+mj-lt"/>
            </a:endParaRPr>
          </a:p>
        </p:txBody>
      </p:sp>
    </p:spTree>
    <p:extLst>
      <p:ext uri="{BB962C8B-B14F-4D97-AF65-F5344CB8AC3E}">
        <p14:creationId xmlns:p14="http://schemas.microsoft.com/office/powerpoint/2010/main" val="179349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F48-FA38-4DF8-B564-E0DE3C47E5B1}"/>
              </a:ext>
            </a:extLst>
          </p:cNvPr>
          <p:cNvSpPr>
            <a:spLocks noGrp="1"/>
          </p:cNvSpPr>
          <p:nvPr>
            <p:ph type="title"/>
          </p:nvPr>
        </p:nvSpPr>
        <p:spPr/>
        <p:txBody>
          <a:bodyPr/>
          <a:lstStyle/>
          <a:p>
            <a:r>
              <a:rPr lang="en-US" dirty="0"/>
              <a:t>Object servers</a:t>
            </a:r>
            <a:endParaRPr lang="en-IN" dirty="0"/>
          </a:p>
        </p:txBody>
      </p:sp>
      <p:sp>
        <p:nvSpPr>
          <p:cNvPr id="3" name="Content Placeholder 2">
            <a:extLst>
              <a:ext uri="{FF2B5EF4-FFF2-40B4-BE49-F238E27FC236}">
                <a16:creationId xmlns:a16="http://schemas.microsoft.com/office/drawing/2014/main" id="{53B93983-7040-487D-A9F0-0AA1F974A49E}"/>
              </a:ext>
            </a:extLst>
          </p:cNvPr>
          <p:cNvSpPr>
            <a:spLocks noGrp="1"/>
          </p:cNvSpPr>
          <p:nvPr>
            <p:ph idx="1"/>
          </p:nvPr>
        </p:nvSpPr>
        <p:spPr/>
        <p:txBody>
          <a:bodyPr/>
          <a:lstStyle/>
          <a:p>
            <a:r>
              <a:rPr lang="en-US" dirty="0">
                <a:latin typeface="+mj-lt"/>
              </a:rPr>
              <a:t>An object consists of two parts: data representing its state and the code for executing its methods</a:t>
            </a:r>
          </a:p>
          <a:p>
            <a:r>
              <a:rPr lang="en-US" dirty="0">
                <a:latin typeface="+mj-lt"/>
              </a:rPr>
              <a:t>Whether or not these parts are separated, or whether method implementations are shared by multiple objects, depends on the object server</a:t>
            </a:r>
            <a:endParaRPr lang="en-IN" dirty="0">
              <a:latin typeface="+mj-lt"/>
            </a:endParaRPr>
          </a:p>
        </p:txBody>
      </p:sp>
    </p:spTree>
    <p:extLst>
      <p:ext uri="{BB962C8B-B14F-4D97-AF65-F5344CB8AC3E}">
        <p14:creationId xmlns:p14="http://schemas.microsoft.com/office/powerpoint/2010/main" val="16554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F48-FA38-4DF8-B564-E0DE3C47E5B1}"/>
              </a:ext>
            </a:extLst>
          </p:cNvPr>
          <p:cNvSpPr>
            <a:spLocks noGrp="1"/>
          </p:cNvSpPr>
          <p:nvPr>
            <p:ph type="title"/>
          </p:nvPr>
        </p:nvSpPr>
        <p:spPr/>
        <p:txBody>
          <a:bodyPr/>
          <a:lstStyle/>
          <a:p>
            <a:r>
              <a:rPr lang="en-US" dirty="0"/>
              <a:t>Object Adapters</a:t>
            </a:r>
            <a:endParaRPr lang="en-IN" dirty="0"/>
          </a:p>
        </p:txBody>
      </p:sp>
      <p:sp>
        <p:nvSpPr>
          <p:cNvPr id="3" name="Content Placeholder 2">
            <a:extLst>
              <a:ext uri="{FF2B5EF4-FFF2-40B4-BE49-F238E27FC236}">
                <a16:creationId xmlns:a16="http://schemas.microsoft.com/office/drawing/2014/main" id="{53B93983-7040-487D-A9F0-0AA1F974A49E}"/>
              </a:ext>
            </a:extLst>
          </p:cNvPr>
          <p:cNvSpPr>
            <a:spLocks noGrp="1"/>
          </p:cNvSpPr>
          <p:nvPr>
            <p:ph idx="1"/>
          </p:nvPr>
        </p:nvSpPr>
        <p:spPr/>
        <p:txBody>
          <a:bodyPr/>
          <a:lstStyle/>
          <a:p>
            <a:r>
              <a:rPr lang="en-US" dirty="0">
                <a:latin typeface="+mj-lt"/>
              </a:rPr>
              <a:t>Decisions on how to invoke an object are commonly referred to as activation policies, to emphasize that in many cases the object itself must first be brought into the server's address space (i.e., activated) before it can actually be invoked. </a:t>
            </a:r>
          </a:p>
          <a:p>
            <a:r>
              <a:rPr lang="en-US" dirty="0">
                <a:latin typeface="+mj-lt"/>
              </a:rPr>
              <a:t>What is needed then is a mechanism to group objects per policy. Such a mechanism is sometimes called an object adapter, or alternatively an object wrapper. An object adapter can best be thought of as software implementing a specific activation policy</a:t>
            </a:r>
          </a:p>
          <a:p>
            <a:pPr marL="0" indent="0">
              <a:buNone/>
            </a:pPr>
            <a:endParaRPr lang="en-US" dirty="0">
              <a:latin typeface="+mj-lt"/>
            </a:endParaRPr>
          </a:p>
          <a:p>
            <a:endParaRPr lang="en-IN" dirty="0">
              <a:latin typeface="+mj-lt"/>
            </a:endParaRPr>
          </a:p>
        </p:txBody>
      </p:sp>
    </p:spTree>
    <p:extLst>
      <p:ext uri="{BB962C8B-B14F-4D97-AF65-F5344CB8AC3E}">
        <p14:creationId xmlns:p14="http://schemas.microsoft.com/office/powerpoint/2010/main" val="299022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F48-FA38-4DF8-B564-E0DE3C47E5B1}"/>
              </a:ext>
            </a:extLst>
          </p:cNvPr>
          <p:cNvSpPr>
            <a:spLocks noGrp="1"/>
          </p:cNvSpPr>
          <p:nvPr>
            <p:ph type="title"/>
          </p:nvPr>
        </p:nvSpPr>
        <p:spPr/>
        <p:txBody>
          <a:bodyPr/>
          <a:lstStyle/>
          <a:p>
            <a:r>
              <a:rPr lang="en-US" dirty="0"/>
              <a:t>Object Adapters</a:t>
            </a:r>
            <a:endParaRPr lang="en-IN" dirty="0"/>
          </a:p>
        </p:txBody>
      </p:sp>
      <p:pic>
        <p:nvPicPr>
          <p:cNvPr id="4" name="Content Placeholder 3">
            <a:extLst>
              <a:ext uri="{FF2B5EF4-FFF2-40B4-BE49-F238E27FC236}">
                <a16:creationId xmlns:a16="http://schemas.microsoft.com/office/drawing/2014/main" id="{FBBFD217-E17D-4C50-BC96-82AEE00C45F2}"/>
              </a:ext>
            </a:extLst>
          </p:cNvPr>
          <p:cNvPicPr>
            <a:picLocks noGrp="1" noChangeAspect="1"/>
          </p:cNvPicPr>
          <p:nvPr>
            <p:ph idx="1"/>
          </p:nvPr>
        </p:nvPicPr>
        <p:blipFill rotWithShape="1">
          <a:blip r:embed="rId2"/>
          <a:srcRect l="6212"/>
          <a:stretch/>
        </p:blipFill>
        <p:spPr>
          <a:xfrm>
            <a:off x="3718148" y="1772816"/>
            <a:ext cx="4348073" cy="4833386"/>
          </a:xfrm>
        </p:spPr>
      </p:pic>
    </p:spTree>
    <p:extLst>
      <p:ext uri="{BB962C8B-B14F-4D97-AF65-F5344CB8AC3E}">
        <p14:creationId xmlns:p14="http://schemas.microsoft.com/office/powerpoint/2010/main" val="384121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D62-4BFC-45D1-87E6-5B720B009A55}"/>
              </a:ext>
            </a:extLst>
          </p:cNvPr>
          <p:cNvSpPr>
            <a:spLocks noGrp="1"/>
          </p:cNvSpPr>
          <p:nvPr>
            <p:ph type="title"/>
          </p:nvPr>
        </p:nvSpPr>
        <p:spPr/>
        <p:txBody>
          <a:bodyPr/>
          <a:lstStyle/>
          <a:p>
            <a:r>
              <a:rPr lang="en-US" dirty="0"/>
              <a:t>Communication – Binding a Client to an Object </a:t>
            </a:r>
            <a:endParaRPr lang="en-IN" dirty="0"/>
          </a:p>
        </p:txBody>
      </p:sp>
      <p:sp>
        <p:nvSpPr>
          <p:cNvPr id="3" name="Content Placeholder 2">
            <a:extLst>
              <a:ext uri="{FF2B5EF4-FFF2-40B4-BE49-F238E27FC236}">
                <a16:creationId xmlns:a16="http://schemas.microsoft.com/office/drawing/2014/main" id="{3B1B1326-C0A7-44F9-8AD3-6E345B2A5E65}"/>
              </a:ext>
            </a:extLst>
          </p:cNvPr>
          <p:cNvSpPr>
            <a:spLocks noGrp="1"/>
          </p:cNvSpPr>
          <p:nvPr>
            <p:ph idx="1"/>
          </p:nvPr>
        </p:nvSpPr>
        <p:spPr/>
        <p:txBody>
          <a:bodyPr/>
          <a:lstStyle/>
          <a:p>
            <a:r>
              <a:rPr lang="en-US" dirty="0">
                <a:latin typeface="+mj-lt"/>
              </a:rPr>
              <a:t>These systems generally offer the means for a remote client to invoke an object. </a:t>
            </a:r>
          </a:p>
          <a:p>
            <a:r>
              <a:rPr lang="en-US" dirty="0">
                <a:latin typeface="+mj-lt"/>
              </a:rPr>
              <a:t>This mechanism is largely based on remote procedure calls (RPCs).</a:t>
            </a:r>
          </a:p>
          <a:p>
            <a:r>
              <a:rPr lang="en-US" dirty="0">
                <a:latin typeface="+mj-lt"/>
              </a:rPr>
              <a:t> A difference between traditional RPC systems and distributed objects is that the latter generally provides system-wide object references. </a:t>
            </a:r>
          </a:p>
          <a:p>
            <a:r>
              <a:rPr lang="en-US" dirty="0">
                <a:latin typeface="+mj-lt"/>
              </a:rPr>
              <a:t> Object references can be freely passed between processes on different machines, for example as parameters to method invocations</a:t>
            </a:r>
            <a:endParaRPr lang="en-IN" dirty="0">
              <a:latin typeface="+mj-lt"/>
            </a:endParaRPr>
          </a:p>
        </p:txBody>
      </p:sp>
    </p:spTree>
    <p:extLst>
      <p:ext uri="{BB962C8B-B14F-4D97-AF65-F5344CB8AC3E}">
        <p14:creationId xmlns:p14="http://schemas.microsoft.com/office/powerpoint/2010/main" val="428086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D62-4BFC-45D1-87E6-5B720B009A55}"/>
              </a:ext>
            </a:extLst>
          </p:cNvPr>
          <p:cNvSpPr>
            <a:spLocks noGrp="1"/>
          </p:cNvSpPr>
          <p:nvPr>
            <p:ph type="title"/>
          </p:nvPr>
        </p:nvSpPr>
        <p:spPr/>
        <p:txBody>
          <a:bodyPr/>
          <a:lstStyle/>
          <a:p>
            <a:r>
              <a:rPr lang="en-US" dirty="0"/>
              <a:t>Communication – Binding a Client to an Object </a:t>
            </a:r>
            <a:endParaRPr lang="en-IN" dirty="0"/>
          </a:p>
        </p:txBody>
      </p:sp>
      <p:sp>
        <p:nvSpPr>
          <p:cNvPr id="3" name="Content Placeholder 2">
            <a:extLst>
              <a:ext uri="{FF2B5EF4-FFF2-40B4-BE49-F238E27FC236}">
                <a16:creationId xmlns:a16="http://schemas.microsoft.com/office/drawing/2014/main" id="{3B1B1326-C0A7-44F9-8AD3-6E345B2A5E65}"/>
              </a:ext>
            </a:extLst>
          </p:cNvPr>
          <p:cNvSpPr>
            <a:spLocks noGrp="1"/>
          </p:cNvSpPr>
          <p:nvPr>
            <p:ph idx="1"/>
          </p:nvPr>
        </p:nvSpPr>
        <p:spPr/>
        <p:txBody>
          <a:bodyPr/>
          <a:lstStyle/>
          <a:p>
            <a:r>
              <a:rPr lang="en-US" dirty="0">
                <a:latin typeface="+mj-lt"/>
              </a:rPr>
              <a:t>By hiding the actual implementation of an object reference, distribution transparency is enhanced compared to traditional RPCs.</a:t>
            </a:r>
          </a:p>
          <a:p>
            <a:r>
              <a:rPr lang="en-US" dirty="0">
                <a:latin typeface="+mj-lt"/>
              </a:rPr>
              <a:t> When a process holds an object reference, it must first bind to the referenced object before invoking any of its methods. </a:t>
            </a:r>
          </a:p>
          <a:p>
            <a:r>
              <a:rPr lang="en-US" dirty="0">
                <a:latin typeface="+mj-lt"/>
              </a:rPr>
              <a:t> Binding results in a proxy being placed in the process's address space, implementing an interface containing the methods the process can invoke. In many cases, binding is done automatically. </a:t>
            </a:r>
          </a:p>
          <a:p>
            <a:r>
              <a:rPr lang="en-US" dirty="0">
                <a:latin typeface="+mj-lt"/>
              </a:rPr>
              <a:t> When an object reference is given, it needs a way to locate the server that manages the actual object, and place a proxy in the client's address space.</a:t>
            </a:r>
            <a:endParaRPr lang="en-IN" dirty="0">
              <a:latin typeface="+mj-lt"/>
            </a:endParaRPr>
          </a:p>
        </p:txBody>
      </p:sp>
    </p:spTree>
    <p:extLst>
      <p:ext uri="{BB962C8B-B14F-4D97-AF65-F5344CB8AC3E}">
        <p14:creationId xmlns:p14="http://schemas.microsoft.com/office/powerpoint/2010/main" val="24737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1ECD-04C2-4EBB-8A03-C24E90FC6C55}"/>
              </a:ext>
            </a:extLst>
          </p:cNvPr>
          <p:cNvSpPr>
            <a:spLocks noGrp="1"/>
          </p:cNvSpPr>
          <p:nvPr>
            <p:ph type="title"/>
          </p:nvPr>
        </p:nvSpPr>
        <p:spPr/>
        <p:txBody>
          <a:bodyPr/>
          <a:lstStyle/>
          <a:p>
            <a:r>
              <a:rPr lang="en-US" dirty="0"/>
              <a:t>Communication – Binding a Client to an Object </a:t>
            </a:r>
            <a:endParaRPr lang="en-IN" dirty="0"/>
          </a:p>
        </p:txBody>
      </p:sp>
      <p:sp>
        <p:nvSpPr>
          <p:cNvPr id="3" name="Content Placeholder 2">
            <a:extLst>
              <a:ext uri="{FF2B5EF4-FFF2-40B4-BE49-F238E27FC236}">
                <a16:creationId xmlns:a16="http://schemas.microsoft.com/office/drawing/2014/main" id="{1F91E095-1A8E-46CA-A7D8-7DF6A6AA1804}"/>
              </a:ext>
            </a:extLst>
          </p:cNvPr>
          <p:cNvSpPr>
            <a:spLocks noGrp="1"/>
          </p:cNvSpPr>
          <p:nvPr>
            <p:ph idx="1"/>
          </p:nvPr>
        </p:nvSpPr>
        <p:spPr/>
        <p:txBody>
          <a:bodyPr/>
          <a:lstStyle/>
          <a:p>
            <a:r>
              <a:rPr lang="en-US" dirty="0">
                <a:latin typeface="+mj-lt"/>
              </a:rPr>
              <a:t>With implicit binding, the client is offered a simple mechanism that allows it to directly invoke methods using only a reference to an object. </a:t>
            </a:r>
          </a:p>
          <a:p>
            <a:r>
              <a:rPr lang="en-US" dirty="0">
                <a:latin typeface="+mj-lt"/>
              </a:rPr>
              <a:t>In contrast, with explicit binding, the client should first call a special function to bind to the object before it can actually invoke its methods. Explicit binding generally returns a pointer to a proxy that is then become locally available</a:t>
            </a:r>
            <a:endParaRPr lang="en-IN" dirty="0">
              <a:latin typeface="+mj-lt"/>
            </a:endParaRPr>
          </a:p>
        </p:txBody>
      </p:sp>
    </p:spTree>
    <p:extLst>
      <p:ext uri="{BB962C8B-B14F-4D97-AF65-F5344CB8AC3E}">
        <p14:creationId xmlns:p14="http://schemas.microsoft.com/office/powerpoint/2010/main" val="277480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CD42-FB9E-4FB2-8AD7-84B574E05DC4}"/>
              </a:ext>
            </a:extLst>
          </p:cNvPr>
          <p:cNvSpPr>
            <a:spLocks noGrp="1"/>
          </p:cNvSpPr>
          <p:nvPr>
            <p:ph type="title"/>
          </p:nvPr>
        </p:nvSpPr>
        <p:spPr>
          <a:xfrm>
            <a:off x="1125860" y="116632"/>
            <a:ext cx="9751060" cy="1168400"/>
          </a:xfrm>
        </p:spPr>
        <p:txBody>
          <a:bodyPr/>
          <a:lstStyle/>
          <a:p>
            <a:r>
              <a:rPr lang="en-IN" dirty="0"/>
              <a:t>Introduction</a:t>
            </a:r>
          </a:p>
        </p:txBody>
      </p:sp>
      <p:sp>
        <p:nvSpPr>
          <p:cNvPr id="3" name="Content Placeholder 2">
            <a:extLst>
              <a:ext uri="{FF2B5EF4-FFF2-40B4-BE49-F238E27FC236}">
                <a16:creationId xmlns:a16="http://schemas.microsoft.com/office/drawing/2014/main" id="{2E15497B-C546-4D87-9554-C3D57A3472C8}"/>
              </a:ext>
            </a:extLst>
          </p:cNvPr>
          <p:cNvSpPr>
            <a:spLocks noGrp="1"/>
          </p:cNvSpPr>
          <p:nvPr>
            <p:ph idx="1"/>
          </p:nvPr>
        </p:nvSpPr>
        <p:spPr>
          <a:xfrm>
            <a:off x="1218882" y="1628800"/>
            <a:ext cx="9751060" cy="4267200"/>
          </a:xfrm>
        </p:spPr>
        <p:txBody>
          <a:bodyPr>
            <a:normAutofit fontScale="92500" lnSpcReduction="10000"/>
          </a:bodyPr>
          <a:lstStyle/>
          <a:p>
            <a:pPr algn="just"/>
            <a:r>
              <a:rPr lang="en-US" dirty="0">
                <a:latin typeface="+mj-lt"/>
              </a:rPr>
              <a:t>The first paradigm consists of distributed objects. In distributed object based systems, the notion of an object plays a key role in establishing distribution transparency. </a:t>
            </a:r>
          </a:p>
          <a:p>
            <a:pPr algn="just"/>
            <a:r>
              <a:rPr lang="en-US" dirty="0">
                <a:latin typeface="+mj-lt"/>
              </a:rPr>
              <a:t>In principle, everything is treated as an object and clients are offered services and resources in the form of objects that they can invoke. </a:t>
            </a:r>
          </a:p>
          <a:p>
            <a:pPr algn="just"/>
            <a:r>
              <a:rPr lang="en-US" dirty="0">
                <a:latin typeface="+mj-lt"/>
              </a:rPr>
              <a:t>Distributed objects form an important paradigm because it is relatively easy to hide distribution aspects behind an object's interface.</a:t>
            </a:r>
          </a:p>
          <a:p>
            <a:pPr algn="just"/>
            <a:r>
              <a:rPr lang="en-US" dirty="0">
                <a:latin typeface="+mj-lt"/>
              </a:rPr>
              <a:t> Furthermore, because an object can be virtually anything, it is also a powerful paradigm for building systems</a:t>
            </a:r>
          </a:p>
          <a:p>
            <a:pPr algn="just"/>
            <a:r>
              <a:rPr lang="en-US" dirty="0">
                <a:latin typeface="+mj-lt"/>
              </a:rPr>
              <a:t>In this chapter, we will take a look at how the principles of distributed systems are applied to a number of well-known object-based systems. </a:t>
            </a:r>
            <a:endParaRPr lang="en-IN" dirty="0">
              <a:latin typeface="+mj-lt"/>
            </a:endParaRPr>
          </a:p>
        </p:txBody>
      </p:sp>
    </p:spTree>
    <p:extLst>
      <p:ext uri="{BB962C8B-B14F-4D97-AF65-F5344CB8AC3E}">
        <p14:creationId xmlns:p14="http://schemas.microsoft.com/office/powerpoint/2010/main" val="408261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EBE8-A58D-48CB-B196-92013F624C07}"/>
              </a:ext>
            </a:extLst>
          </p:cNvPr>
          <p:cNvSpPr>
            <a:spLocks noGrp="1"/>
          </p:cNvSpPr>
          <p:nvPr>
            <p:ph type="title"/>
          </p:nvPr>
        </p:nvSpPr>
        <p:spPr/>
        <p:txBody>
          <a:bodyPr/>
          <a:lstStyle/>
          <a:p>
            <a:r>
              <a:rPr lang="en-IN" dirty="0"/>
              <a:t>Implementation of Object References</a:t>
            </a:r>
          </a:p>
        </p:txBody>
      </p:sp>
      <p:sp>
        <p:nvSpPr>
          <p:cNvPr id="3" name="Content Placeholder 2">
            <a:extLst>
              <a:ext uri="{FF2B5EF4-FFF2-40B4-BE49-F238E27FC236}">
                <a16:creationId xmlns:a16="http://schemas.microsoft.com/office/drawing/2014/main" id="{37ED7590-5AD6-4BD9-8C67-DFFA385BB1C3}"/>
              </a:ext>
            </a:extLst>
          </p:cNvPr>
          <p:cNvSpPr>
            <a:spLocks noGrp="1"/>
          </p:cNvSpPr>
          <p:nvPr>
            <p:ph idx="1"/>
          </p:nvPr>
        </p:nvSpPr>
        <p:spPr/>
        <p:txBody>
          <a:bodyPr/>
          <a:lstStyle/>
          <a:p>
            <a:r>
              <a:rPr lang="en-US" dirty="0">
                <a:latin typeface="+mj-lt"/>
              </a:rPr>
              <a:t> An object reference must contain enough information to allow a client to bind to an object. </a:t>
            </a:r>
          </a:p>
        </p:txBody>
      </p:sp>
    </p:spTree>
    <p:extLst>
      <p:ext uri="{BB962C8B-B14F-4D97-AF65-F5344CB8AC3E}">
        <p14:creationId xmlns:p14="http://schemas.microsoft.com/office/powerpoint/2010/main" val="74659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EBE8-A58D-48CB-B196-92013F624C07}"/>
              </a:ext>
            </a:extLst>
          </p:cNvPr>
          <p:cNvSpPr>
            <a:spLocks noGrp="1"/>
          </p:cNvSpPr>
          <p:nvPr>
            <p:ph type="title"/>
          </p:nvPr>
        </p:nvSpPr>
        <p:spPr/>
        <p:txBody>
          <a:bodyPr/>
          <a:lstStyle/>
          <a:p>
            <a:r>
              <a:rPr lang="en-IN" dirty="0"/>
              <a:t>Implementation of Object References</a:t>
            </a:r>
          </a:p>
        </p:txBody>
      </p:sp>
      <p:sp>
        <p:nvSpPr>
          <p:cNvPr id="3" name="Content Placeholder 2">
            <a:extLst>
              <a:ext uri="{FF2B5EF4-FFF2-40B4-BE49-F238E27FC236}">
                <a16:creationId xmlns:a16="http://schemas.microsoft.com/office/drawing/2014/main" id="{37ED7590-5AD6-4BD9-8C67-DFFA385BB1C3}"/>
              </a:ext>
            </a:extLst>
          </p:cNvPr>
          <p:cNvSpPr>
            <a:spLocks noGrp="1"/>
          </p:cNvSpPr>
          <p:nvPr>
            <p:ph idx="1"/>
          </p:nvPr>
        </p:nvSpPr>
        <p:spPr/>
        <p:txBody>
          <a:bodyPr/>
          <a:lstStyle/>
          <a:p>
            <a:pPr marL="0" indent="0">
              <a:buNone/>
            </a:pPr>
            <a:r>
              <a:rPr lang="en-IN" dirty="0">
                <a:latin typeface="+mj-lt"/>
              </a:rPr>
              <a:t>Drawbacks</a:t>
            </a:r>
            <a:endParaRPr lang="en-US" dirty="0">
              <a:latin typeface="+mj-lt"/>
            </a:endParaRPr>
          </a:p>
          <a:p>
            <a:pPr marL="0" indent="0">
              <a:buNone/>
            </a:pPr>
            <a:r>
              <a:rPr lang="en-US" dirty="0">
                <a:latin typeface="+mj-lt"/>
              </a:rPr>
              <a:t>First: if the server's machine crashes and the server is assigned a different end point after recovery, all object references have become invalid. </a:t>
            </a:r>
          </a:p>
        </p:txBody>
      </p:sp>
    </p:spTree>
    <p:extLst>
      <p:ext uri="{BB962C8B-B14F-4D97-AF65-F5344CB8AC3E}">
        <p14:creationId xmlns:p14="http://schemas.microsoft.com/office/powerpoint/2010/main" val="220654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EBE8-A58D-48CB-B196-92013F624C07}"/>
              </a:ext>
            </a:extLst>
          </p:cNvPr>
          <p:cNvSpPr>
            <a:spLocks noGrp="1"/>
          </p:cNvSpPr>
          <p:nvPr>
            <p:ph type="title"/>
          </p:nvPr>
        </p:nvSpPr>
        <p:spPr/>
        <p:txBody>
          <a:bodyPr/>
          <a:lstStyle/>
          <a:p>
            <a:r>
              <a:rPr lang="en-IN" dirty="0"/>
              <a:t>Implementation of Object References</a:t>
            </a:r>
          </a:p>
        </p:txBody>
      </p:sp>
      <p:sp>
        <p:nvSpPr>
          <p:cNvPr id="3" name="Content Placeholder 2">
            <a:extLst>
              <a:ext uri="{FF2B5EF4-FFF2-40B4-BE49-F238E27FC236}">
                <a16:creationId xmlns:a16="http://schemas.microsoft.com/office/drawing/2014/main" id="{37ED7590-5AD6-4BD9-8C67-DFFA385BB1C3}"/>
              </a:ext>
            </a:extLst>
          </p:cNvPr>
          <p:cNvSpPr>
            <a:spLocks noGrp="1"/>
          </p:cNvSpPr>
          <p:nvPr>
            <p:ph idx="1"/>
          </p:nvPr>
        </p:nvSpPr>
        <p:spPr/>
        <p:txBody>
          <a:bodyPr>
            <a:normAutofit/>
          </a:bodyPr>
          <a:lstStyle/>
          <a:p>
            <a:pPr marL="0" indent="0">
              <a:buNone/>
            </a:pPr>
            <a:r>
              <a:rPr lang="en-US" dirty="0">
                <a:latin typeface="+mj-lt"/>
              </a:rPr>
              <a:t>So far the client and server: </a:t>
            </a:r>
          </a:p>
          <a:p>
            <a:r>
              <a:rPr lang="en-US" dirty="0">
                <a:latin typeface="+mj-lt"/>
              </a:rPr>
              <a:t>Have somehow already been configured to use the same protocol stack. </a:t>
            </a:r>
          </a:p>
          <a:p>
            <a:r>
              <a:rPr lang="en-US" dirty="0">
                <a:latin typeface="+mj-lt"/>
              </a:rPr>
              <a:t>Not only does this mean that they use the same transport protocol, for example, TCP; </a:t>
            </a:r>
          </a:p>
          <a:p>
            <a:r>
              <a:rPr lang="en-US" dirty="0">
                <a:latin typeface="+mj-lt"/>
              </a:rPr>
              <a:t>Furthermore, it means that they use the same protocol for marshaling and </a:t>
            </a:r>
            <a:r>
              <a:rPr lang="en-US" dirty="0" err="1">
                <a:latin typeface="+mj-lt"/>
              </a:rPr>
              <a:t>unmarshaling</a:t>
            </a:r>
            <a:r>
              <a:rPr lang="en-US" dirty="0">
                <a:latin typeface="+mj-lt"/>
              </a:rPr>
              <a:t> parameters. </a:t>
            </a:r>
          </a:p>
          <a:p>
            <a:r>
              <a:rPr lang="en-US" dirty="0">
                <a:latin typeface="+mj-lt"/>
              </a:rPr>
              <a:t>They must also use the same protocol for setting up an initial connection, handle errors and flow control the same way, and so on.</a:t>
            </a:r>
          </a:p>
        </p:txBody>
      </p:sp>
    </p:spTree>
    <p:extLst>
      <p:ext uri="{BB962C8B-B14F-4D97-AF65-F5344CB8AC3E}">
        <p14:creationId xmlns:p14="http://schemas.microsoft.com/office/powerpoint/2010/main" val="248640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8B51-C3C3-43C1-AFC3-AA8A37826340}"/>
              </a:ext>
            </a:extLst>
          </p:cNvPr>
          <p:cNvSpPr>
            <a:spLocks noGrp="1"/>
          </p:cNvSpPr>
          <p:nvPr>
            <p:ph type="title"/>
          </p:nvPr>
        </p:nvSpPr>
        <p:spPr/>
        <p:txBody>
          <a:bodyPr/>
          <a:lstStyle/>
          <a:p>
            <a:r>
              <a:rPr lang="en-US" dirty="0"/>
              <a:t>Static versus Dynamic Remote Method Invocations</a:t>
            </a:r>
            <a:endParaRPr lang="en-IN" dirty="0"/>
          </a:p>
        </p:txBody>
      </p:sp>
      <p:sp>
        <p:nvSpPr>
          <p:cNvPr id="3" name="Content Placeholder 2">
            <a:extLst>
              <a:ext uri="{FF2B5EF4-FFF2-40B4-BE49-F238E27FC236}">
                <a16:creationId xmlns:a16="http://schemas.microsoft.com/office/drawing/2014/main" id="{F41E32DE-A60A-4CFC-BA68-2F736871D1FF}"/>
              </a:ext>
            </a:extLst>
          </p:cNvPr>
          <p:cNvSpPr>
            <a:spLocks noGrp="1"/>
          </p:cNvSpPr>
          <p:nvPr>
            <p:ph idx="1"/>
          </p:nvPr>
        </p:nvSpPr>
        <p:spPr/>
        <p:txBody>
          <a:bodyPr>
            <a:normAutofit/>
          </a:bodyPr>
          <a:lstStyle/>
          <a:p>
            <a:pPr marL="0" indent="0">
              <a:buNone/>
            </a:pPr>
            <a:r>
              <a:rPr lang="en-US" dirty="0">
                <a:latin typeface="+mj-lt"/>
              </a:rPr>
              <a:t>Static RMI: Static invocations require that the interfaces of an object are known when the client application is being developed. It also implies that if interfaces change, then the client application must be recompiled before it can make use of the new interfaces.</a:t>
            </a:r>
          </a:p>
          <a:p>
            <a:pPr marL="0" indent="0">
              <a:buNone/>
            </a:pPr>
            <a:r>
              <a:rPr lang="en-US" dirty="0">
                <a:latin typeface="+mj-lt"/>
              </a:rPr>
              <a:t>Dynamic RMI: The essential difference with static invocation is that an application selects at runtime which method it will invoke at a remote object. Dynamic invocation generally takes a form such as:</a:t>
            </a:r>
          </a:p>
          <a:p>
            <a:pPr marL="0" indent="0">
              <a:buNone/>
            </a:pPr>
            <a:r>
              <a:rPr lang="en-US" dirty="0">
                <a:latin typeface="+mj-lt"/>
              </a:rPr>
              <a:t>	 invoke(object, method, </a:t>
            </a:r>
            <a:r>
              <a:rPr lang="en-US" dirty="0" err="1">
                <a:latin typeface="+mj-lt"/>
              </a:rPr>
              <a:t>inputParameters</a:t>
            </a:r>
            <a:r>
              <a:rPr lang="en-US" dirty="0">
                <a:latin typeface="+mj-lt"/>
              </a:rPr>
              <a:t>, </a:t>
            </a:r>
            <a:r>
              <a:rPr lang="en-US" dirty="0" err="1">
                <a:latin typeface="+mj-lt"/>
              </a:rPr>
              <a:t>outputParameters</a:t>
            </a:r>
            <a:r>
              <a:rPr lang="en-US" dirty="0">
                <a:latin typeface="+mj-lt"/>
              </a:rPr>
              <a:t>);</a:t>
            </a:r>
            <a:endParaRPr lang="en-IN" dirty="0">
              <a:latin typeface="+mj-lt"/>
            </a:endParaRPr>
          </a:p>
        </p:txBody>
      </p:sp>
    </p:spTree>
    <p:extLst>
      <p:ext uri="{BB962C8B-B14F-4D97-AF65-F5344CB8AC3E}">
        <p14:creationId xmlns:p14="http://schemas.microsoft.com/office/powerpoint/2010/main" val="337983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B1D1-585E-414E-B03F-7DA414CBD205}"/>
              </a:ext>
            </a:extLst>
          </p:cNvPr>
          <p:cNvSpPr>
            <a:spLocks noGrp="1"/>
          </p:cNvSpPr>
          <p:nvPr>
            <p:ph type="title"/>
          </p:nvPr>
        </p:nvSpPr>
        <p:spPr/>
        <p:txBody>
          <a:bodyPr/>
          <a:lstStyle/>
          <a:p>
            <a:r>
              <a:rPr lang="en-IN" dirty="0"/>
              <a:t>Consistency and Replication</a:t>
            </a:r>
          </a:p>
        </p:txBody>
      </p:sp>
      <p:sp>
        <p:nvSpPr>
          <p:cNvPr id="3" name="Content Placeholder 2">
            <a:extLst>
              <a:ext uri="{FF2B5EF4-FFF2-40B4-BE49-F238E27FC236}">
                <a16:creationId xmlns:a16="http://schemas.microsoft.com/office/drawing/2014/main" id="{EB2FFD24-BD1C-475F-8320-46A2F3D1CCC8}"/>
              </a:ext>
            </a:extLst>
          </p:cNvPr>
          <p:cNvSpPr>
            <a:spLocks noGrp="1"/>
          </p:cNvSpPr>
          <p:nvPr>
            <p:ph idx="1"/>
          </p:nvPr>
        </p:nvSpPr>
        <p:spPr/>
        <p:txBody>
          <a:bodyPr/>
          <a:lstStyle/>
          <a:p>
            <a:pPr marL="0" indent="0">
              <a:buNone/>
            </a:pPr>
            <a:r>
              <a:rPr lang="en-US" dirty="0">
                <a:latin typeface="+mj-lt"/>
              </a:rPr>
              <a:t>Entry Consistency </a:t>
            </a:r>
          </a:p>
          <a:p>
            <a:r>
              <a:rPr lang="en-US" dirty="0">
                <a:latin typeface="+mj-lt"/>
              </a:rPr>
              <a:t>Data-centric consistency for distributed objects comes naturally in the form of entry consistency. Recall that in this case, the goal is to group operations on shared data using synchronization variables (e.g., in the form of locks). </a:t>
            </a:r>
          </a:p>
          <a:p>
            <a:r>
              <a:rPr lang="en-US" dirty="0">
                <a:latin typeface="+mj-lt"/>
              </a:rPr>
              <a:t> Objects naturally combine data and the operations on that data, locking objects during an invocation serializes access and keeps them consistent</a:t>
            </a:r>
            <a:endParaRPr lang="en-IN" dirty="0">
              <a:latin typeface="+mj-lt"/>
            </a:endParaRPr>
          </a:p>
        </p:txBody>
      </p:sp>
    </p:spTree>
    <p:extLst>
      <p:ext uri="{BB962C8B-B14F-4D97-AF65-F5344CB8AC3E}">
        <p14:creationId xmlns:p14="http://schemas.microsoft.com/office/powerpoint/2010/main" val="260388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A9B4-C2D4-430C-9FD6-1DE3AB7CC4ED}"/>
              </a:ext>
            </a:extLst>
          </p:cNvPr>
          <p:cNvSpPr>
            <a:spLocks noGrp="1"/>
          </p:cNvSpPr>
          <p:nvPr>
            <p:ph type="title"/>
          </p:nvPr>
        </p:nvSpPr>
        <p:spPr>
          <a:xfrm>
            <a:off x="1218882" y="260648"/>
            <a:ext cx="9751060" cy="1168400"/>
          </a:xfrm>
        </p:spPr>
        <p:txBody>
          <a:bodyPr/>
          <a:lstStyle/>
          <a:p>
            <a:r>
              <a:rPr lang="en-IN" dirty="0"/>
              <a:t>Entry Consistency</a:t>
            </a:r>
          </a:p>
        </p:txBody>
      </p:sp>
      <p:pic>
        <p:nvPicPr>
          <p:cNvPr id="7" name="Content Placeholder 6">
            <a:extLst>
              <a:ext uri="{FF2B5EF4-FFF2-40B4-BE49-F238E27FC236}">
                <a16:creationId xmlns:a16="http://schemas.microsoft.com/office/drawing/2014/main" id="{A8D700FA-50B8-44F2-A06A-E4875130575F}"/>
              </a:ext>
            </a:extLst>
          </p:cNvPr>
          <p:cNvPicPr>
            <a:picLocks noGrp="1" noChangeAspect="1"/>
          </p:cNvPicPr>
          <p:nvPr>
            <p:ph idx="1"/>
          </p:nvPr>
        </p:nvPicPr>
        <p:blipFill>
          <a:blip r:embed="rId2"/>
          <a:stretch>
            <a:fillRect/>
          </a:stretch>
        </p:blipFill>
        <p:spPr>
          <a:xfrm>
            <a:off x="4078188" y="1556792"/>
            <a:ext cx="4248472" cy="4782147"/>
          </a:xfrm>
        </p:spPr>
      </p:pic>
    </p:spTree>
    <p:extLst>
      <p:ext uri="{BB962C8B-B14F-4D97-AF65-F5344CB8AC3E}">
        <p14:creationId xmlns:p14="http://schemas.microsoft.com/office/powerpoint/2010/main" val="199444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1A9B-5021-4C5E-8F8F-B3CA0123C21D}"/>
              </a:ext>
            </a:extLst>
          </p:cNvPr>
          <p:cNvSpPr>
            <a:spLocks noGrp="1"/>
          </p:cNvSpPr>
          <p:nvPr>
            <p:ph type="title"/>
          </p:nvPr>
        </p:nvSpPr>
        <p:spPr/>
        <p:txBody>
          <a:bodyPr/>
          <a:lstStyle/>
          <a:p>
            <a:r>
              <a:rPr lang="en-IN" dirty="0"/>
              <a:t>Replica Frameworks</a:t>
            </a:r>
          </a:p>
        </p:txBody>
      </p:sp>
      <p:sp>
        <p:nvSpPr>
          <p:cNvPr id="3" name="Content Placeholder 2">
            <a:extLst>
              <a:ext uri="{FF2B5EF4-FFF2-40B4-BE49-F238E27FC236}">
                <a16:creationId xmlns:a16="http://schemas.microsoft.com/office/drawing/2014/main" id="{26612DB1-3E66-48AC-B714-B10750DF68EB}"/>
              </a:ext>
            </a:extLst>
          </p:cNvPr>
          <p:cNvSpPr>
            <a:spLocks noGrp="1"/>
          </p:cNvSpPr>
          <p:nvPr>
            <p:ph idx="1"/>
          </p:nvPr>
        </p:nvSpPr>
        <p:spPr/>
        <p:txBody>
          <a:bodyPr/>
          <a:lstStyle/>
          <a:p>
            <a:pPr marL="0" indent="0">
              <a:buNone/>
            </a:pPr>
            <a:r>
              <a:rPr lang="en-US" dirty="0">
                <a:latin typeface="+mj-lt"/>
              </a:rPr>
              <a:t>An interesting aspect of most distributed object-based systems is that by nature of the object technology it is often possible to make a clean separation between devising functionality and handling extra functional issues such as replication. A powerful mechanism to accomplish this separation is formed by interceptors</a:t>
            </a:r>
            <a:endParaRPr lang="en-IN" dirty="0">
              <a:latin typeface="+mj-lt"/>
            </a:endParaRPr>
          </a:p>
        </p:txBody>
      </p:sp>
    </p:spTree>
    <p:extLst>
      <p:ext uri="{BB962C8B-B14F-4D97-AF65-F5344CB8AC3E}">
        <p14:creationId xmlns:p14="http://schemas.microsoft.com/office/powerpoint/2010/main" val="363653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1A9B-5021-4C5E-8F8F-B3CA0123C21D}"/>
              </a:ext>
            </a:extLst>
          </p:cNvPr>
          <p:cNvSpPr>
            <a:spLocks noGrp="1"/>
          </p:cNvSpPr>
          <p:nvPr>
            <p:ph type="title"/>
          </p:nvPr>
        </p:nvSpPr>
        <p:spPr/>
        <p:txBody>
          <a:bodyPr/>
          <a:lstStyle/>
          <a:p>
            <a:r>
              <a:rPr lang="en-IN" dirty="0"/>
              <a:t>Replica Frameworks</a:t>
            </a:r>
          </a:p>
        </p:txBody>
      </p:sp>
      <p:sp>
        <p:nvSpPr>
          <p:cNvPr id="3" name="Content Placeholder 2">
            <a:extLst>
              <a:ext uri="{FF2B5EF4-FFF2-40B4-BE49-F238E27FC236}">
                <a16:creationId xmlns:a16="http://schemas.microsoft.com/office/drawing/2014/main" id="{26612DB1-3E66-48AC-B714-B10750DF68EB}"/>
              </a:ext>
            </a:extLst>
          </p:cNvPr>
          <p:cNvSpPr>
            <a:spLocks noGrp="1"/>
          </p:cNvSpPr>
          <p:nvPr>
            <p:ph idx="1"/>
          </p:nvPr>
        </p:nvSpPr>
        <p:spPr/>
        <p:txBody>
          <a:bodyPr/>
          <a:lstStyle/>
          <a:p>
            <a:pPr marL="0" indent="0">
              <a:buNone/>
            </a:pPr>
            <a:r>
              <a:rPr lang="en-US" dirty="0" err="1">
                <a:latin typeface="+mj-lt"/>
              </a:rPr>
              <a:t>Babaoglu</a:t>
            </a:r>
            <a:r>
              <a:rPr lang="en-US" dirty="0">
                <a:latin typeface="+mj-lt"/>
              </a:rPr>
              <a:t> et al. (2004) describe a framework in which they use interceptors to replicate Java beans for J2EE servers. The idea is relatively simple: invocations to objects are intercepted at three different points</a:t>
            </a:r>
          </a:p>
          <a:p>
            <a:r>
              <a:rPr lang="en-US" dirty="0">
                <a:latin typeface="+mj-lt"/>
              </a:rPr>
              <a:t> At the client side just before the invocation is passed to the stub.</a:t>
            </a:r>
          </a:p>
          <a:p>
            <a:r>
              <a:rPr lang="en-US" dirty="0">
                <a:latin typeface="+mj-lt"/>
              </a:rPr>
              <a:t> Inside the client’s stub, where the interception forms part of the replication algorithm. </a:t>
            </a:r>
          </a:p>
          <a:p>
            <a:r>
              <a:rPr lang="en-US" dirty="0">
                <a:latin typeface="+mj-lt"/>
              </a:rPr>
              <a:t> At the server side, just before the object is about to be invoked</a:t>
            </a:r>
            <a:endParaRPr lang="en-IN" dirty="0">
              <a:latin typeface="+mj-lt"/>
            </a:endParaRPr>
          </a:p>
        </p:txBody>
      </p:sp>
    </p:spTree>
    <p:extLst>
      <p:ext uri="{BB962C8B-B14F-4D97-AF65-F5344CB8AC3E}">
        <p14:creationId xmlns:p14="http://schemas.microsoft.com/office/powerpoint/2010/main" val="426003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1A9B-5021-4C5E-8F8F-B3CA0123C21D}"/>
              </a:ext>
            </a:extLst>
          </p:cNvPr>
          <p:cNvSpPr>
            <a:spLocks noGrp="1"/>
          </p:cNvSpPr>
          <p:nvPr>
            <p:ph type="title"/>
          </p:nvPr>
        </p:nvSpPr>
        <p:spPr/>
        <p:txBody>
          <a:bodyPr/>
          <a:lstStyle/>
          <a:p>
            <a:r>
              <a:rPr lang="en-IN" dirty="0"/>
              <a:t>Replica Frameworks</a:t>
            </a:r>
          </a:p>
        </p:txBody>
      </p:sp>
      <p:pic>
        <p:nvPicPr>
          <p:cNvPr id="7" name="Picture 6">
            <a:extLst>
              <a:ext uri="{FF2B5EF4-FFF2-40B4-BE49-F238E27FC236}">
                <a16:creationId xmlns:a16="http://schemas.microsoft.com/office/drawing/2014/main" id="{3DDC58AE-B53F-42A1-A239-A2A06EF91661}"/>
              </a:ext>
            </a:extLst>
          </p:cNvPr>
          <p:cNvPicPr>
            <a:picLocks noChangeAspect="1"/>
          </p:cNvPicPr>
          <p:nvPr/>
        </p:nvPicPr>
        <p:blipFill>
          <a:blip r:embed="rId2"/>
          <a:stretch>
            <a:fillRect/>
          </a:stretch>
        </p:blipFill>
        <p:spPr>
          <a:xfrm>
            <a:off x="2133972" y="1803400"/>
            <a:ext cx="9120169" cy="4241939"/>
          </a:xfrm>
          <a:prstGeom prst="rect">
            <a:avLst/>
          </a:prstGeom>
        </p:spPr>
      </p:pic>
    </p:spTree>
    <p:extLst>
      <p:ext uri="{BB962C8B-B14F-4D97-AF65-F5344CB8AC3E}">
        <p14:creationId xmlns:p14="http://schemas.microsoft.com/office/powerpoint/2010/main" val="1373747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DC5D-2254-4F6A-BA60-338BC5C8DBA6}"/>
              </a:ext>
            </a:extLst>
          </p:cNvPr>
          <p:cNvSpPr>
            <a:spLocks noGrp="1"/>
          </p:cNvSpPr>
          <p:nvPr>
            <p:ph type="title"/>
          </p:nvPr>
        </p:nvSpPr>
        <p:spPr/>
        <p:txBody>
          <a:bodyPr/>
          <a:lstStyle/>
          <a:p>
            <a:r>
              <a:rPr lang="en-US" dirty="0"/>
              <a:t>Replicated Invocation </a:t>
            </a:r>
            <a:endParaRPr lang="en-IN" dirty="0"/>
          </a:p>
        </p:txBody>
      </p:sp>
      <p:pic>
        <p:nvPicPr>
          <p:cNvPr id="5" name="Content Placeholder 4">
            <a:extLst>
              <a:ext uri="{FF2B5EF4-FFF2-40B4-BE49-F238E27FC236}">
                <a16:creationId xmlns:a16="http://schemas.microsoft.com/office/drawing/2014/main" id="{9FDEB72D-1ABA-4F74-ADD7-0D021C45DB8F}"/>
              </a:ext>
            </a:extLst>
          </p:cNvPr>
          <p:cNvPicPr>
            <a:picLocks noGrp="1" noChangeAspect="1"/>
          </p:cNvPicPr>
          <p:nvPr>
            <p:ph idx="1"/>
          </p:nvPr>
        </p:nvPicPr>
        <p:blipFill rotWithShape="1">
          <a:blip r:embed="rId2"/>
          <a:srcRect t="1920"/>
          <a:stretch/>
        </p:blipFill>
        <p:spPr>
          <a:xfrm>
            <a:off x="3070076" y="1988840"/>
            <a:ext cx="6226080" cy="3677357"/>
          </a:xfrm>
        </p:spPr>
      </p:pic>
    </p:spTree>
    <p:extLst>
      <p:ext uri="{BB962C8B-B14F-4D97-AF65-F5344CB8AC3E}">
        <p14:creationId xmlns:p14="http://schemas.microsoft.com/office/powerpoint/2010/main" val="57381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070D-C89E-483C-9C54-93DA4EC4E2F4}"/>
              </a:ext>
            </a:extLst>
          </p:cNvPr>
          <p:cNvSpPr>
            <a:spLocks noGrp="1"/>
          </p:cNvSpPr>
          <p:nvPr>
            <p:ph type="title"/>
          </p:nvPr>
        </p:nvSpPr>
        <p:spPr/>
        <p:txBody>
          <a:bodyPr/>
          <a:lstStyle/>
          <a:p>
            <a:r>
              <a:rPr lang="en-US" dirty="0"/>
              <a:t>Distributed Objects</a:t>
            </a:r>
            <a:endParaRPr lang="en-IN" dirty="0"/>
          </a:p>
        </p:txBody>
      </p:sp>
      <p:sp>
        <p:nvSpPr>
          <p:cNvPr id="3" name="Content Placeholder 2">
            <a:extLst>
              <a:ext uri="{FF2B5EF4-FFF2-40B4-BE49-F238E27FC236}">
                <a16:creationId xmlns:a16="http://schemas.microsoft.com/office/drawing/2014/main" id="{97966DE1-4FB8-492A-AD9A-969823EF96CE}"/>
              </a:ext>
            </a:extLst>
          </p:cNvPr>
          <p:cNvSpPr>
            <a:spLocks noGrp="1"/>
          </p:cNvSpPr>
          <p:nvPr>
            <p:ph idx="1"/>
          </p:nvPr>
        </p:nvSpPr>
        <p:spPr/>
        <p:txBody>
          <a:bodyPr/>
          <a:lstStyle/>
          <a:p>
            <a:r>
              <a:rPr lang="en-US" dirty="0">
                <a:latin typeface="+mj-lt"/>
              </a:rPr>
              <a:t>The key feature of an object is that it encapsulates data called the state</a:t>
            </a:r>
          </a:p>
          <a:p>
            <a:r>
              <a:rPr lang="en-US" dirty="0">
                <a:latin typeface="+mj-lt"/>
              </a:rPr>
              <a:t>The operations on those data, called the methods. Methods are made available through an interface</a:t>
            </a:r>
          </a:p>
          <a:p>
            <a:r>
              <a:rPr lang="en-US" dirty="0">
                <a:latin typeface="+mj-lt"/>
              </a:rPr>
              <a:t>An object may implement multiple interfaces</a:t>
            </a:r>
          </a:p>
          <a:p>
            <a:endParaRPr lang="en-IN" dirty="0">
              <a:latin typeface="+mj-lt"/>
            </a:endParaRPr>
          </a:p>
        </p:txBody>
      </p:sp>
    </p:spTree>
    <p:extLst>
      <p:ext uri="{BB962C8B-B14F-4D97-AF65-F5344CB8AC3E}">
        <p14:creationId xmlns:p14="http://schemas.microsoft.com/office/powerpoint/2010/main" val="345078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DC5D-2254-4F6A-BA60-338BC5C8DBA6}"/>
              </a:ext>
            </a:extLst>
          </p:cNvPr>
          <p:cNvSpPr>
            <a:spLocks noGrp="1"/>
          </p:cNvSpPr>
          <p:nvPr>
            <p:ph type="title"/>
          </p:nvPr>
        </p:nvSpPr>
        <p:spPr/>
        <p:txBody>
          <a:bodyPr/>
          <a:lstStyle/>
          <a:p>
            <a:r>
              <a:rPr lang="en-US" dirty="0"/>
              <a:t>Replicated Invocation </a:t>
            </a:r>
            <a:endParaRPr lang="en-IN" dirty="0"/>
          </a:p>
        </p:txBody>
      </p:sp>
      <p:pic>
        <p:nvPicPr>
          <p:cNvPr id="7" name="Content Placeholder 6">
            <a:extLst>
              <a:ext uri="{FF2B5EF4-FFF2-40B4-BE49-F238E27FC236}">
                <a16:creationId xmlns:a16="http://schemas.microsoft.com/office/drawing/2014/main" id="{013FD572-4A6A-4E1B-A6D8-D0894E92BC8E}"/>
              </a:ext>
            </a:extLst>
          </p:cNvPr>
          <p:cNvPicPr>
            <a:picLocks noGrp="1" noChangeAspect="1"/>
          </p:cNvPicPr>
          <p:nvPr>
            <p:ph idx="1"/>
          </p:nvPr>
        </p:nvPicPr>
        <p:blipFill>
          <a:blip r:embed="rId2"/>
          <a:stretch>
            <a:fillRect/>
          </a:stretch>
        </p:blipFill>
        <p:spPr>
          <a:xfrm>
            <a:off x="2133972" y="2132856"/>
            <a:ext cx="8396115" cy="3611842"/>
          </a:xfrm>
        </p:spPr>
      </p:pic>
    </p:spTree>
    <p:extLst>
      <p:ext uri="{BB962C8B-B14F-4D97-AF65-F5344CB8AC3E}">
        <p14:creationId xmlns:p14="http://schemas.microsoft.com/office/powerpoint/2010/main" val="3041935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8AA9-8C07-4454-A030-2BBFDB5FFE93}"/>
              </a:ext>
            </a:extLst>
          </p:cNvPr>
          <p:cNvSpPr>
            <a:spLocks noGrp="1"/>
          </p:cNvSpPr>
          <p:nvPr>
            <p:ph type="title"/>
          </p:nvPr>
        </p:nvSpPr>
        <p:spPr>
          <a:xfrm>
            <a:off x="3214092" y="2060848"/>
            <a:ext cx="9751060" cy="1168400"/>
          </a:xfrm>
        </p:spPr>
        <p:txBody>
          <a:bodyPr>
            <a:normAutofit/>
          </a:bodyPr>
          <a:lstStyle/>
          <a:p>
            <a:r>
              <a:rPr lang="en-US" sz="6600" dirty="0"/>
              <a:t>Thank You </a:t>
            </a:r>
            <a:endParaRPr lang="en-IN" sz="6600" dirty="0"/>
          </a:p>
        </p:txBody>
      </p:sp>
    </p:spTree>
    <p:extLst>
      <p:ext uri="{BB962C8B-B14F-4D97-AF65-F5344CB8AC3E}">
        <p14:creationId xmlns:p14="http://schemas.microsoft.com/office/powerpoint/2010/main" val="106886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67A2-AE6F-4C4B-A94B-CF14C97946E5}"/>
              </a:ext>
            </a:extLst>
          </p:cNvPr>
          <p:cNvSpPr>
            <a:spLocks noGrp="1"/>
          </p:cNvSpPr>
          <p:nvPr>
            <p:ph type="title"/>
          </p:nvPr>
        </p:nvSpPr>
        <p:spPr/>
        <p:txBody>
          <a:bodyPr/>
          <a:lstStyle/>
          <a:p>
            <a:r>
              <a:rPr lang="en-US" dirty="0"/>
              <a:t>Distributed Objects</a:t>
            </a:r>
            <a:endParaRPr lang="en-IN" dirty="0"/>
          </a:p>
        </p:txBody>
      </p:sp>
      <p:pic>
        <p:nvPicPr>
          <p:cNvPr id="5" name="Content Placeholder 4">
            <a:extLst>
              <a:ext uri="{FF2B5EF4-FFF2-40B4-BE49-F238E27FC236}">
                <a16:creationId xmlns:a16="http://schemas.microsoft.com/office/drawing/2014/main" id="{98029D23-C14D-458B-AA2B-8FE769694174}"/>
              </a:ext>
            </a:extLst>
          </p:cNvPr>
          <p:cNvPicPr>
            <a:picLocks noGrp="1" noChangeAspect="1"/>
          </p:cNvPicPr>
          <p:nvPr>
            <p:ph idx="1"/>
          </p:nvPr>
        </p:nvPicPr>
        <p:blipFill>
          <a:blip r:embed="rId2"/>
          <a:stretch>
            <a:fillRect/>
          </a:stretch>
        </p:blipFill>
        <p:spPr>
          <a:xfrm>
            <a:off x="2349996" y="1988840"/>
            <a:ext cx="7750661" cy="3960440"/>
          </a:xfrm>
          <a:prstGeom prst="rect">
            <a:avLst/>
          </a:prstGeom>
        </p:spPr>
      </p:pic>
    </p:spTree>
    <p:extLst>
      <p:ext uri="{BB962C8B-B14F-4D97-AF65-F5344CB8AC3E}">
        <p14:creationId xmlns:p14="http://schemas.microsoft.com/office/powerpoint/2010/main" val="19531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A1D8-CB02-46F6-BF14-C041EEE34BAD}"/>
              </a:ext>
            </a:extLst>
          </p:cNvPr>
          <p:cNvSpPr>
            <a:spLocks noGrp="1"/>
          </p:cNvSpPr>
          <p:nvPr>
            <p:ph type="title"/>
          </p:nvPr>
        </p:nvSpPr>
        <p:spPr/>
        <p:txBody>
          <a:bodyPr/>
          <a:lstStyle/>
          <a:p>
            <a:r>
              <a:rPr lang="en-US" dirty="0"/>
              <a:t>Compile Time versus Runtime Objects </a:t>
            </a:r>
            <a:endParaRPr lang="en-IN" dirty="0"/>
          </a:p>
        </p:txBody>
      </p:sp>
      <p:sp>
        <p:nvSpPr>
          <p:cNvPr id="3" name="Content Placeholder 2">
            <a:extLst>
              <a:ext uri="{FF2B5EF4-FFF2-40B4-BE49-F238E27FC236}">
                <a16:creationId xmlns:a16="http://schemas.microsoft.com/office/drawing/2014/main" id="{BFA7640C-57EF-4EFC-8E84-5F7C2C2FE426}"/>
              </a:ext>
            </a:extLst>
          </p:cNvPr>
          <p:cNvSpPr>
            <a:spLocks noGrp="1"/>
          </p:cNvSpPr>
          <p:nvPr>
            <p:ph idx="1"/>
          </p:nvPr>
        </p:nvSpPr>
        <p:spPr/>
        <p:txBody>
          <a:bodyPr>
            <a:normAutofit fontScale="85000" lnSpcReduction="20000"/>
          </a:bodyPr>
          <a:lstStyle/>
          <a:p>
            <a:r>
              <a:rPr lang="en-US" dirty="0">
                <a:latin typeface="+mj-lt"/>
              </a:rPr>
              <a:t>The most obvious form is the one that is directly related to language-level objects such as those supported by Java, C++, or other object-oriented languages, which are referred to as compile-time objects</a:t>
            </a:r>
          </a:p>
          <a:p>
            <a:r>
              <a:rPr lang="en-US" dirty="0">
                <a:latin typeface="+mj-lt"/>
              </a:rPr>
              <a:t>Using compile-time objects in distributed systems often makes it much easier to build distributed applications</a:t>
            </a:r>
          </a:p>
          <a:p>
            <a:r>
              <a:rPr lang="en-US" dirty="0">
                <a:latin typeface="+mj-lt"/>
              </a:rPr>
              <a:t>For example , in Java:</a:t>
            </a:r>
          </a:p>
          <a:p>
            <a:pPr marL="457200" indent="-457200">
              <a:buFont typeface="+mj-lt"/>
              <a:buAutoNum type="arabicPeriod"/>
            </a:pPr>
            <a:r>
              <a:rPr lang="en-US" dirty="0">
                <a:latin typeface="+mj-lt"/>
              </a:rPr>
              <a:t>An object can be fully defined by means of its class and the interfaces that the class implements. </a:t>
            </a:r>
          </a:p>
          <a:p>
            <a:pPr marL="457200" indent="-457200">
              <a:buFont typeface="+mj-lt"/>
              <a:buAutoNum type="arabicPeriod"/>
            </a:pPr>
            <a:r>
              <a:rPr lang="en-US" dirty="0">
                <a:latin typeface="+mj-lt"/>
              </a:rPr>
              <a:t>Compiling the class definition results in code that allows it to instantiate Java objects. </a:t>
            </a:r>
          </a:p>
          <a:p>
            <a:pPr marL="457200" indent="-457200">
              <a:buFont typeface="+mj-lt"/>
              <a:buAutoNum type="arabicPeriod"/>
            </a:pPr>
            <a:r>
              <a:rPr lang="en-US" dirty="0">
                <a:latin typeface="+mj-lt"/>
              </a:rPr>
              <a:t> The interfaces can be compiled into client-side and server-side stubs, allowing the Java objects to be invoked from a remote machine. </a:t>
            </a:r>
          </a:p>
          <a:p>
            <a:pPr marL="457200" indent="-457200">
              <a:buFont typeface="+mj-lt"/>
              <a:buAutoNum type="arabicPeriod"/>
            </a:pPr>
            <a:r>
              <a:rPr lang="en-US" dirty="0">
                <a:latin typeface="+mj-lt"/>
              </a:rPr>
              <a:t>A Java developer can be largely unaware of the distribution of objects: he sees only Java programming code. </a:t>
            </a:r>
          </a:p>
          <a:p>
            <a:pPr marL="0" indent="0">
              <a:buNone/>
            </a:pPr>
            <a:endParaRPr lang="en-IN" dirty="0">
              <a:latin typeface="+mj-lt"/>
            </a:endParaRPr>
          </a:p>
        </p:txBody>
      </p:sp>
    </p:spTree>
    <p:extLst>
      <p:ext uri="{BB962C8B-B14F-4D97-AF65-F5344CB8AC3E}">
        <p14:creationId xmlns:p14="http://schemas.microsoft.com/office/powerpoint/2010/main" val="30847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09D5-A7DD-4E59-A611-9B482941501B}"/>
              </a:ext>
            </a:extLst>
          </p:cNvPr>
          <p:cNvSpPr>
            <a:spLocks noGrp="1"/>
          </p:cNvSpPr>
          <p:nvPr>
            <p:ph type="title"/>
          </p:nvPr>
        </p:nvSpPr>
        <p:spPr/>
        <p:txBody>
          <a:bodyPr/>
          <a:lstStyle/>
          <a:p>
            <a:r>
              <a:rPr lang="en-US" dirty="0"/>
              <a:t>Compile Time versus Runtime Objects </a:t>
            </a:r>
            <a:endParaRPr lang="en-IN" dirty="0"/>
          </a:p>
        </p:txBody>
      </p:sp>
      <p:sp>
        <p:nvSpPr>
          <p:cNvPr id="3" name="Content Placeholder 2">
            <a:extLst>
              <a:ext uri="{FF2B5EF4-FFF2-40B4-BE49-F238E27FC236}">
                <a16:creationId xmlns:a16="http://schemas.microsoft.com/office/drawing/2014/main" id="{59B41321-4608-4814-BE12-C675068C56D1}"/>
              </a:ext>
            </a:extLst>
          </p:cNvPr>
          <p:cNvSpPr>
            <a:spLocks noGrp="1"/>
          </p:cNvSpPr>
          <p:nvPr>
            <p:ph idx="1"/>
          </p:nvPr>
        </p:nvSpPr>
        <p:spPr/>
        <p:txBody>
          <a:bodyPr/>
          <a:lstStyle/>
          <a:p>
            <a:r>
              <a:rPr lang="en-US" dirty="0">
                <a:latin typeface="+mj-lt"/>
              </a:rPr>
              <a:t>An alternative way of constructing distributed objects is to do this explicitly during runtime.</a:t>
            </a:r>
          </a:p>
          <a:p>
            <a:r>
              <a:rPr lang="en-US" dirty="0">
                <a:latin typeface="+mj-lt"/>
              </a:rPr>
              <a:t>A common approach is to use an object adapter, which acts as a wrapper around the implementation with the sole purpose to give it the appearance of an object</a:t>
            </a:r>
          </a:p>
          <a:p>
            <a:endParaRPr lang="en-IN" dirty="0">
              <a:latin typeface="+mj-lt"/>
            </a:endParaRPr>
          </a:p>
        </p:txBody>
      </p:sp>
    </p:spTree>
    <p:extLst>
      <p:ext uri="{BB962C8B-B14F-4D97-AF65-F5344CB8AC3E}">
        <p14:creationId xmlns:p14="http://schemas.microsoft.com/office/powerpoint/2010/main" val="419170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2BA4-ECDC-4BE7-8702-C2F473AFEFEF}"/>
              </a:ext>
            </a:extLst>
          </p:cNvPr>
          <p:cNvSpPr>
            <a:spLocks noGrp="1"/>
          </p:cNvSpPr>
          <p:nvPr>
            <p:ph type="title"/>
          </p:nvPr>
        </p:nvSpPr>
        <p:spPr/>
        <p:txBody>
          <a:bodyPr/>
          <a:lstStyle/>
          <a:p>
            <a:r>
              <a:rPr lang="en-US" dirty="0"/>
              <a:t>Persistent and Transient Objects</a:t>
            </a:r>
            <a:endParaRPr lang="en-IN" dirty="0"/>
          </a:p>
        </p:txBody>
      </p:sp>
      <p:sp>
        <p:nvSpPr>
          <p:cNvPr id="3" name="Content Placeholder 2">
            <a:extLst>
              <a:ext uri="{FF2B5EF4-FFF2-40B4-BE49-F238E27FC236}">
                <a16:creationId xmlns:a16="http://schemas.microsoft.com/office/drawing/2014/main" id="{C436F082-4B89-4973-9995-777C2341B8E8}"/>
              </a:ext>
            </a:extLst>
          </p:cNvPr>
          <p:cNvSpPr>
            <a:spLocks noGrp="1"/>
          </p:cNvSpPr>
          <p:nvPr>
            <p:ph idx="1"/>
          </p:nvPr>
        </p:nvSpPr>
        <p:spPr/>
        <p:txBody>
          <a:bodyPr/>
          <a:lstStyle/>
          <a:p>
            <a:r>
              <a:rPr lang="en-US" dirty="0">
                <a:latin typeface="+mj-lt"/>
              </a:rPr>
              <a:t>A persistent object continues to exist even if it is currently not contained in the address space of any server process</a:t>
            </a:r>
          </a:p>
          <a:p>
            <a:r>
              <a:rPr lang="en-US" dirty="0">
                <a:latin typeface="+mj-lt"/>
              </a:rPr>
              <a:t>In contrast, a transient object is an object that exists only as long as the server that is hosting the object is.</a:t>
            </a:r>
            <a:endParaRPr lang="en-IN" dirty="0">
              <a:latin typeface="+mj-lt"/>
            </a:endParaRPr>
          </a:p>
        </p:txBody>
      </p:sp>
    </p:spTree>
    <p:extLst>
      <p:ext uri="{BB962C8B-B14F-4D97-AF65-F5344CB8AC3E}">
        <p14:creationId xmlns:p14="http://schemas.microsoft.com/office/powerpoint/2010/main" val="78426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1EF3-66BD-4450-9CD3-ADA14341F188}"/>
              </a:ext>
            </a:extLst>
          </p:cNvPr>
          <p:cNvSpPr>
            <a:spLocks noGrp="1"/>
          </p:cNvSpPr>
          <p:nvPr>
            <p:ph type="title"/>
          </p:nvPr>
        </p:nvSpPr>
        <p:spPr/>
        <p:txBody>
          <a:bodyPr/>
          <a:lstStyle/>
          <a:p>
            <a:r>
              <a:rPr lang="en-US" dirty="0"/>
              <a:t>Enterprise Java Beans (EJB)</a:t>
            </a:r>
            <a:endParaRPr lang="en-IN" dirty="0"/>
          </a:p>
        </p:txBody>
      </p:sp>
      <p:sp>
        <p:nvSpPr>
          <p:cNvPr id="3" name="Content Placeholder 2">
            <a:extLst>
              <a:ext uri="{FF2B5EF4-FFF2-40B4-BE49-F238E27FC236}">
                <a16:creationId xmlns:a16="http://schemas.microsoft.com/office/drawing/2014/main" id="{FF64DEDA-56FD-4C64-AE3B-132447CC657A}"/>
              </a:ext>
            </a:extLst>
          </p:cNvPr>
          <p:cNvSpPr>
            <a:spLocks noGrp="1"/>
          </p:cNvSpPr>
          <p:nvPr>
            <p:ph idx="1"/>
          </p:nvPr>
        </p:nvSpPr>
        <p:spPr/>
        <p:txBody>
          <a:bodyPr/>
          <a:lstStyle/>
          <a:p>
            <a:r>
              <a:rPr lang="en-US" dirty="0">
                <a:latin typeface="+mj-lt"/>
              </a:rPr>
              <a:t>An EJB is essentially a Java object that is hosted by a special server offering different ways for remote clients to invoke that object</a:t>
            </a:r>
          </a:p>
          <a:p>
            <a:r>
              <a:rPr lang="en-US" dirty="0">
                <a:latin typeface="+mj-lt"/>
              </a:rPr>
              <a:t>Crucial is that this server provides the support to separate application functionality from systems-oriented functionality</a:t>
            </a:r>
          </a:p>
          <a:p>
            <a:r>
              <a:rPr lang="en-US" dirty="0">
                <a:latin typeface="+mj-lt"/>
              </a:rPr>
              <a:t>The latter includes functions for looking up objects, storing objects, letting objects be part of a transaction, and so on</a:t>
            </a:r>
          </a:p>
          <a:p>
            <a:r>
              <a:rPr lang="en-US" dirty="0">
                <a:latin typeface="+mj-lt"/>
              </a:rPr>
              <a:t>Typical services include those for remote method invocation (RMI), database access (JDBC), naming (JNDI), and messaging (JMS). Making use of these services is more or less automated</a:t>
            </a:r>
            <a:endParaRPr lang="en-IN" dirty="0">
              <a:latin typeface="+mj-lt"/>
            </a:endParaRPr>
          </a:p>
        </p:txBody>
      </p:sp>
    </p:spTree>
    <p:extLst>
      <p:ext uri="{BB962C8B-B14F-4D97-AF65-F5344CB8AC3E}">
        <p14:creationId xmlns:p14="http://schemas.microsoft.com/office/powerpoint/2010/main" val="428933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1EF3-66BD-4450-9CD3-ADA14341F188}"/>
              </a:ext>
            </a:extLst>
          </p:cNvPr>
          <p:cNvSpPr>
            <a:spLocks noGrp="1"/>
          </p:cNvSpPr>
          <p:nvPr>
            <p:ph type="title"/>
          </p:nvPr>
        </p:nvSpPr>
        <p:spPr/>
        <p:txBody>
          <a:bodyPr/>
          <a:lstStyle/>
          <a:p>
            <a:r>
              <a:rPr lang="en-US" dirty="0"/>
              <a:t>Enterprise Java Beans (EJB)</a:t>
            </a:r>
            <a:endParaRPr lang="en-IN" dirty="0"/>
          </a:p>
        </p:txBody>
      </p:sp>
      <p:pic>
        <p:nvPicPr>
          <p:cNvPr id="5" name="Content Placeholder 4">
            <a:extLst>
              <a:ext uri="{FF2B5EF4-FFF2-40B4-BE49-F238E27FC236}">
                <a16:creationId xmlns:a16="http://schemas.microsoft.com/office/drawing/2014/main" id="{F9CA5992-D7F2-4CA6-8F61-A52F033DA82D}"/>
              </a:ext>
            </a:extLst>
          </p:cNvPr>
          <p:cNvPicPr>
            <a:picLocks noGrp="1" noChangeAspect="1"/>
          </p:cNvPicPr>
          <p:nvPr>
            <p:ph idx="1"/>
          </p:nvPr>
        </p:nvPicPr>
        <p:blipFill>
          <a:blip r:embed="rId2"/>
          <a:stretch>
            <a:fillRect/>
          </a:stretch>
        </p:blipFill>
        <p:spPr>
          <a:xfrm>
            <a:off x="4086368" y="1844824"/>
            <a:ext cx="4528324" cy="4614251"/>
          </a:xfrm>
        </p:spPr>
      </p:pic>
    </p:spTree>
    <p:extLst>
      <p:ext uri="{BB962C8B-B14F-4D97-AF65-F5344CB8AC3E}">
        <p14:creationId xmlns:p14="http://schemas.microsoft.com/office/powerpoint/2010/main" val="3031840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830</TotalTime>
  <Words>1582</Words>
  <Application>Microsoft Office PowerPoint</Application>
  <PresentationFormat>Custom</PresentationFormat>
  <Paragraphs>95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Constantia</vt:lpstr>
      <vt:lpstr>Times New Roman</vt:lpstr>
      <vt:lpstr>Books Classic 16x9</vt:lpstr>
      <vt:lpstr>Distributed Object-Based Systems</vt:lpstr>
      <vt:lpstr>Introduction</vt:lpstr>
      <vt:lpstr>Distributed Objects</vt:lpstr>
      <vt:lpstr>Distributed Objects</vt:lpstr>
      <vt:lpstr>Compile Time versus Runtime Objects </vt:lpstr>
      <vt:lpstr>Compile Time versus Runtime Objects </vt:lpstr>
      <vt:lpstr>Persistent and Transient Objects</vt:lpstr>
      <vt:lpstr>Enterprise Java Beans (EJB)</vt:lpstr>
      <vt:lpstr>Enterprise Java Beans (EJB)</vt:lpstr>
      <vt:lpstr>Enterprise Java Beans (EJB)</vt:lpstr>
      <vt:lpstr>Global Distributed shared objects </vt:lpstr>
      <vt:lpstr>Global Distributed shared objects </vt:lpstr>
      <vt:lpstr>Object servers</vt:lpstr>
      <vt:lpstr>Object servers</vt:lpstr>
      <vt:lpstr>Object Adapters</vt:lpstr>
      <vt:lpstr>Object Adapters</vt:lpstr>
      <vt:lpstr>Communication – Binding a Client to an Object </vt:lpstr>
      <vt:lpstr>Communication – Binding a Client to an Object </vt:lpstr>
      <vt:lpstr>Communication – Binding a Client to an Object </vt:lpstr>
      <vt:lpstr>Implementation of Object References</vt:lpstr>
      <vt:lpstr>Implementation of Object References</vt:lpstr>
      <vt:lpstr>Implementation of Object References</vt:lpstr>
      <vt:lpstr>Static versus Dynamic Remote Method Invocations</vt:lpstr>
      <vt:lpstr>Consistency and Replication</vt:lpstr>
      <vt:lpstr>Entry Consistency</vt:lpstr>
      <vt:lpstr>Replica Frameworks</vt:lpstr>
      <vt:lpstr>Replica Frameworks</vt:lpstr>
      <vt:lpstr>Replica Frameworks</vt:lpstr>
      <vt:lpstr>Replicated Invocation </vt:lpstr>
      <vt:lpstr>Replicated Invocation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Object-Based Systems</dc:title>
  <dc:creator>ami mehta</dc:creator>
  <cp:lastModifiedBy>ami mehta</cp:lastModifiedBy>
  <cp:revision>18</cp:revision>
  <dcterms:created xsi:type="dcterms:W3CDTF">2022-01-21T06:49:58Z</dcterms:created>
  <dcterms:modified xsi:type="dcterms:W3CDTF">2022-02-15T10:48:32Z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