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sldIdLst>
    <p:sldId id="501" r:id="rId2"/>
    <p:sldId id="523" r:id="rId3"/>
    <p:sldId id="522" r:id="rId4"/>
    <p:sldId id="490" r:id="rId5"/>
    <p:sldId id="283" r:id="rId6"/>
    <p:sldId id="410" r:id="rId7"/>
    <p:sldId id="502" r:id="rId8"/>
    <p:sldId id="397" r:id="rId9"/>
    <p:sldId id="402" r:id="rId10"/>
    <p:sldId id="508" r:id="rId11"/>
    <p:sldId id="581" r:id="rId12"/>
    <p:sldId id="582" r:id="rId13"/>
    <p:sldId id="510" r:id="rId14"/>
    <p:sldId id="511" r:id="rId15"/>
    <p:sldId id="512" r:id="rId16"/>
    <p:sldId id="583" r:id="rId17"/>
    <p:sldId id="400" r:id="rId18"/>
    <p:sldId id="401" r:id="rId19"/>
    <p:sldId id="409" r:id="rId20"/>
    <p:sldId id="584" r:id="rId21"/>
    <p:sldId id="516" r:id="rId22"/>
    <p:sldId id="517" r:id="rId23"/>
    <p:sldId id="518" r:id="rId24"/>
    <p:sldId id="585" r:id="rId25"/>
    <p:sldId id="586" r:id="rId26"/>
    <p:sldId id="414" r:id="rId27"/>
    <p:sldId id="519" r:id="rId28"/>
    <p:sldId id="509" r:id="rId29"/>
    <p:sldId id="525" r:id="rId30"/>
    <p:sldId id="527" r:id="rId31"/>
    <p:sldId id="526" r:id="rId32"/>
    <p:sldId id="530" r:id="rId33"/>
    <p:sldId id="531" r:id="rId34"/>
    <p:sldId id="532" r:id="rId35"/>
    <p:sldId id="535" r:id="rId36"/>
    <p:sldId id="537" r:id="rId37"/>
    <p:sldId id="528" r:id="rId38"/>
    <p:sldId id="538" r:id="rId39"/>
    <p:sldId id="539" r:id="rId40"/>
    <p:sldId id="543" r:id="rId41"/>
    <p:sldId id="542" r:id="rId42"/>
    <p:sldId id="540" r:id="rId43"/>
    <p:sldId id="544" r:id="rId44"/>
    <p:sldId id="545" r:id="rId45"/>
    <p:sldId id="541" r:id="rId46"/>
    <p:sldId id="546" r:id="rId47"/>
    <p:sldId id="550" r:id="rId48"/>
    <p:sldId id="561" r:id="rId49"/>
    <p:sldId id="551" r:id="rId50"/>
    <p:sldId id="552" r:id="rId51"/>
    <p:sldId id="553" r:id="rId52"/>
    <p:sldId id="554" r:id="rId53"/>
    <p:sldId id="555" r:id="rId54"/>
    <p:sldId id="556" r:id="rId55"/>
    <p:sldId id="557" r:id="rId56"/>
    <p:sldId id="564" r:id="rId57"/>
    <p:sldId id="563" r:id="rId58"/>
    <p:sldId id="562" r:id="rId59"/>
    <p:sldId id="559" r:id="rId60"/>
    <p:sldId id="560" r:id="rId61"/>
    <p:sldId id="565" r:id="rId62"/>
    <p:sldId id="566" r:id="rId63"/>
    <p:sldId id="567" r:id="rId64"/>
    <p:sldId id="570" r:id="rId65"/>
    <p:sldId id="568" r:id="rId66"/>
    <p:sldId id="569" r:id="rId67"/>
    <p:sldId id="571" r:id="rId68"/>
    <p:sldId id="572" r:id="rId69"/>
    <p:sldId id="573" r:id="rId70"/>
    <p:sldId id="574" r:id="rId71"/>
    <p:sldId id="575" r:id="rId72"/>
    <p:sldId id="576" r:id="rId73"/>
    <p:sldId id="577" r:id="rId74"/>
    <p:sldId id="578" r:id="rId75"/>
    <p:sldId id="580"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3064"/>
    <a:srgbClr val="FFFFFF"/>
    <a:srgbClr val="CAE4F6"/>
    <a:srgbClr val="1D558C"/>
    <a:srgbClr val="ED524F"/>
    <a:srgbClr val="00CC99"/>
    <a:srgbClr val="301B92"/>
    <a:srgbClr val="673BB7"/>
    <a:srgbClr val="607D8B"/>
    <a:srgbClr val="B71B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5" d="100"/>
          <a:sy n="65" d="100"/>
        </p:scale>
        <p:origin x="858" y="78"/>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820" y="7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2/18/2022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79BDEF-6165-4E72-B1A6-6E8034CEC248}" type="slidenum">
              <a:rPr lang="en-US" smtClean="0"/>
              <a:t>5</a:t>
            </a:fld>
            <a:endParaRPr lang="en-US"/>
          </a:p>
        </p:txBody>
      </p:sp>
    </p:spTree>
    <p:extLst>
      <p:ext uri="{BB962C8B-B14F-4D97-AF65-F5344CB8AC3E}">
        <p14:creationId xmlns:p14="http://schemas.microsoft.com/office/powerpoint/2010/main" val="24200163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7.jpeg"/><Relationship Id="rId4" Type="http://schemas.openxmlformats.org/officeDocument/2006/relationships/image" Target="../media/image10.png"/><Relationship Id="rId9" Type="http://schemas.microsoft.com/office/2007/relationships/hdphoto" Target="../media/hdphoto1.wdp"/></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7.jpeg"/><Relationship Id="rId4" Type="http://schemas.openxmlformats.org/officeDocument/2006/relationships/image" Target="../media/image10.png"/><Relationship Id="rId9" Type="http://schemas.microsoft.com/office/2007/relationships/hdphoto" Target="../media/hdphoto1.wdp"/></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7.jpeg"/><Relationship Id="rId4" Type="http://schemas.openxmlformats.org/officeDocument/2006/relationships/image" Target="../media/image10.png"/><Relationship Id="rId9" Type="http://schemas.microsoft.com/office/2007/relationships/hdphoto" Target="../media/hdphoto1.wdp"/></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7.jpeg"/><Relationship Id="rId4" Type="http://schemas.openxmlformats.org/officeDocument/2006/relationships/image" Target="../media/image10.png"/><Relationship Id="rId9" Type="http://schemas.microsoft.com/office/2007/relationships/hdphoto" Target="../media/hdphoto1.wdp"/></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7.jpeg"/><Relationship Id="rId4" Type="http://schemas.openxmlformats.org/officeDocument/2006/relationships/image" Target="../media/image10.png"/><Relationship Id="rId9" Type="http://schemas.microsoft.com/office/2007/relationships/hdphoto" Target="../media/hdphoto1.wdp"/></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7.jpeg"/><Relationship Id="rId4" Type="http://schemas.openxmlformats.org/officeDocument/2006/relationships/image" Target="../media/image10.png"/><Relationship Id="rId9" Type="http://schemas.microsoft.com/office/2007/relationships/hdphoto" Target="../media/hdphoto1.wdp"/></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7.jpeg"/><Relationship Id="rId4" Type="http://schemas.openxmlformats.org/officeDocument/2006/relationships/image" Target="../media/image10.png"/><Relationship Id="rId9"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7.jpeg"/><Relationship Id="rId4" Type="http://schemas.openxmlformats.org/officeDocument/2006/relationships/image" Target="../media/image10.png"/><Relationship Id="rId9"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7.jpe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7.jpeg"/><Relationship Id="rId4" Type="http://schemas.openxmlformats.org/officeDocument/2006/relationships/image" Target="../media/image10.png"/><Relationship Id="rId9" Type="http://schemas.microsoft.com/office/2007/relationships/hdphoto" Target="../media/hdphoto1.wdp"/></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7.jpeg"/><Relationship Id="rId5" Type="http://schemas.openxmlformats.org/officeDocument/2006/relationships/image" Target="../media/image4.png"/><Relationship Id="rId10" Type="http://schemas.openxmlformats.org/officeDocument/2006/relationships/image" Target="../media/image11.jpeg"/><Relationship Id="rId4" Type="http://schemas.openxmlformats.org/officeDocument/2006/relationships/image" Target="../media/image10.png"/><Relationship Id="rId9" Type="http://schemas.microsoft.com/office/2007/relationships/hdphoto" Target="../media/hdphoto1.wdp"/></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7.jpeg"/><Relationship Id="rId4" Type="http://schemas.openxmlformats.org/officeDocument/2006/relationships/image" Target="../media/image10.png"/><Relationship Id="rId9" Type="http://schemas.microsoft.com/office/2007/relationships/hdphoto" Target="../media/hdphoto1.wdp"/></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spTree>
    <p:extLst>
      <p:ext uri="{BB962C8B-B14F-4D97-AF65-F5344CB8AC3E}">
        <p14:creationId xmlns:p14="http://schemas.microsoft.com/office/powerpoint/2010/main" val="357059326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6158597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316259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B45C91-0DA6-4973-9AEA-FF1388508ACC}"/>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518816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solidFill>
              <a:schemeClr val="tx2"/>
            </a:solid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endParaRPr lang="en-US" dirty="0"/>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endParaRPr lang="en-US" dirty="0"/>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p:nvPr>
        </p:nvSpPr>
        <p:spPr>
          <a:xfrm>
            <a:off x="1828969" y="5563895"/>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endParaRPr lang="en-US" dirty="0"/>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endParaRPr lang="en-US" dirty="0"/>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6"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7"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dirty="0"/>
          </a:p>
        </p:txBody>
      </p:sp>
      <p:sp>
        <p:nvSpPr>
          <p:cNvPr id="30" name="Hexagon 29">
            <a:extLst>
              <a:ext uri="{FF2B5EF4-FFF2-40B4-BE49-F238E27FC236}">
                <a16:creationId xmlns:a16="http://schemas.microsoft.com/office/drawing/2014/main" id="{43663646-67F9-47C4-84E3-B4EEDA5FB900}"/>
              </a:ext>
            </a:extLst>
          </p:cNvPr>
          <p:cNvSpPr/>
          <p:nvPr userDrawn="1"/>
        </p:nvSpPr>
        <p:spPr>
          <a:xfrm rot="5400000">
            <a:off x="4309292" y="1717040"/>
            <a:ext cx="3461658" cy="2984188"/>
          </a:xfrm>
          <a:prstGeom prst="hexagon">
            <a:avLst/>
          </a:prstGeom>
          <a:solidFill>
            <a:schemeClr val="bg1">
              <a:lumMod val="95000"/>
            </a:schemeClr>
          </a:solidFill>
          <a:ln w="57150">
            <a:solidFill>
              <a:schemeClr val="tx2"/>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1" name="TextBox 30">
            <a:extLst>
              <a:ext uri="{FF2B5EF4-FFF2-40B4-BE49-F238E27FC236}">
                <a16:creationId xmlns:a16="http://schemas.microsoft.com/office/drawing/2014/main" id="{760958F6-32DB-4A2F-BFC3-1FBEA359C54B}"/>
              </a:ext>
            </a:extLst>
          </p:cNvPr>
          <p:cNvSpPr txBox="1"/>
          <p:nvPr userDrawn="1"/>
        </p:nvSpPr>
        <p:spPr>
          <a:xfrm>
            <a:off x="5014038" y="2239638"/>
            <a:ext cx="2052165" cy="1938992"/>
          </a:xfrm>
          <a:prstGeom prst="rect">
            <a:avLst/>
          </a:prstGeom>
          <a:noFill/>
        </p:spPr>
        <p:txBody>
          <a:bodyPr wrap="none" rtlCol="0">
            <a:spAutoFit/>
          </a:bodyPr>
          <a:lstStyle/>
          <a:p>
            <a:pPr algn="ctr"/>
            <a:r>
              <a:rPr lang="en-US" sz="6000" b="1" i="1" dirty="0"/>
              <a:t>Thank</a:t>
            </a:r>
          </a:p>
          <a:p>
            <a:pPr algn="ctr"/>
            <a:r>
              <a:rPr lang="en-US" sz="6000" b="1" i="1" dirty="0"/>
              <a:t>You</a:t>
            </a:r>
          </a:p>
        </p:txBody>
      </p:sp>
      <p:sp>
        <p:nvSpPr>
          <p:cNvPr id="34" name="Rectangle 33">
            <a:extLst>
              <a:ext uri="{FF2B5EF4-FFF2-40B4-BE49-F238E27FC236}">
                <a16:creationId xmlns:a16="http://schemas.microsoft.com/office/drawing/2014/main" id="{66C323F2-F0D8-4EB7-83AE-DFAA81BC49DE}"/>
              </a:ext>
            </a:extLst>
          </p:cNvPr>
          <p:cNvSpPr/>
          <p:nvPr userDrawn="1"/>
        </p:nvSpPr>
        <p:spPr>
          <a:xfrm rot="10800000">
            <a:off x="7678346" y="2221532"/>
            <a:ext cx="4513654" cy="1951692"/>
          </a:xfrm>
          <a:prstGeom prst="rect">
            <a:avLst/>
          </a:prstGeom>
          <a:gradFill>
            <a:gsLst>
              <a:gs pos="0">
                <a:srgbClr val="1D3064"/>
              </a:gs>
              <a:gs pos="50000">
                <a:srgbClr val="1D3064"/>
              </a:gs>
              <a:gs pos="100000">
                <a:schemeClr val="tx2"/>
              </a:gs>
            </a:gsLst>
            <a:lin ang="10800000" scaled="1"/>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12D27AE-1148-4B42-8B61-FEBB2397EFD9}"/>
              </a:ext>
            </a:extLst>
          </p:cNvPr>
          <p:cNvSpPr/>
          <p:nvPr userDrawn="1"/>
        </p:nvSpPr>
        <p:spPr>
          <a:xfrm>
            <a:off x="0" y="2221532"/>
            <a:ext cx="4402106" cy="1951692"/>
          </a:xfrm>
          <a:prstGeom prst="rect">
            <a:avLst/>
          </a:prstGeom>
          <a:gradFill>
            <a:gsLst>
              <a:gs pos="0">
                <a:srgbClr val="1D3064"/>
              </a:gs>
              <a:gs pos="50000">
                <a:srgbClr val="1D3064"/>
              </a:gs>
              <a:gs pos="100000">
                <a:schemeClr val="tx2"/>
              </a:gs>
            </a:gsLst>
            <a:lin ang="10800000" scaled="1"/>
          </a:gradFill>
          <a:ln>
            <a:solidFill>
              <a:schemeClr val="tx2"/>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1235440"/>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id="{77B7B864-C091-4493-B14B-F5B61B586EED}"/>
              </a:ext>
            </a:extLst>
          </p:cNvPr>
          <p:cNvPicPr>
            <a:picLocks noChangeAspect="1"/>
          </p:cNvPicPr>
          <p:nvPr userDrawn="1"/>
        </p:nvPicPr>
        <p:blipFill>
          <a:blip r:embed="rId10"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2F1AAAC-C051-4A31-837B-4A9977722A4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xfrm>
            <a:off x="838200" y="6356350"/>
            <a:ext cx="2743200" cy="365125"/>
          </a:xfrm>
          <a:prstGeom prst="rect">
            <a:avLst/>
          </a:prstGeom>
          <a:ln/>
        </p:spPr>
        <p:txBody>
          <a:bodyPr/>
          <a:lstStyle>
            <a:lvl1pPr>
              <a:defRPr/>
            </a:lvl1pPr>
          </a:lstStyle>
          <a:p>
            <a:pPr>
              <a:defRPr/>
            </a:pPr>
            <a:fld id="{1A65EE7F-0AE3-407F-BC0B-F402E44DC03B}" type="datetime1">
              <a:rPr lang="en-US"/>
              <a:pPr>
                <a:defRPr/>
              </a:pPr>
              <a:t>2/18/2022</a:t>
            </a:fld>
            <a:endParaRPr lang="en-US"/>
          </a:p>
        </p:txBody>
      </p:sp>
      <p:sp>
        <p:nvSpPr>
          <p:cNvPr id="5" name="Rectangle 68"/>
          <p:cNvSpPr>
            <a:spLocks noGrp="1" noChangeArrowheads="1"/>
          </p:cNvSpPr>
          <p:nvPr>
            <p:ph type="ftr" sz="quarter" idx="11"/>
          </p:nvPr>
        </p:nvSpPr>
        <p:spPr>
          <a:xfrm>
            <a:off x="4038600" y="6356350"/>
            <a:ext cx="4114800" cy="365125"/>
          </a:xfrm>
          <a:prstGeom prst="rect">
            <a:avLst/>
          </a:prstGeom>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xfrm>
            <a:off x="8610600" y="6356350"/>
            <a:ext cx="2743200" cy="365125"/>
          </a:xfrm>
          <a:prstGeom prst="rect">
            <a:avLst/>
          </a:prstGeom>
          <a:ln/>
        </p:spPr>
        <p:txBody>
          <a:bodyPr/>
          <a:lstStyle>
            <a:lvl1pPr>
              <a:defRPr/>
            </a:lvl1pPr>
          </a:lstStyle>
          <a:p>
            <a:fld id="{060CBAEA-AAF3-456C-A9A3-D0A70F15FC1A}" type="slidenum">
              <a:rPr lang="en-US" altLang="en-US"/>
              <a:pPr/>
              <a:t>‹#›</a:t>
            </a:fld>
            <a:endParaRPr lang="en-US" altLang="en-US"/>
          </a:p>
        </p:txBody>
      </p:sp>
    </p:spTree>
    <p:extLst>
      <p:ext uri="{BB962C8B-B14F-4D97-AF65-F5344CB8AC3E}">
        <p14:creationId xmlns:p14="http://schemas.microsoft.com/office/powerpoint/2010/main" val="3319215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1598635"/>
            <a:ext cx="10828741" cy="4855374"/>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131180" y="66040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63331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0944651" cy="4900793"/>
          </a:xfrm>
        </p:spPr>
        <p:txBody>
          <a:bodyPr>
            <a:noAutofit/>
          </a:bodyPr>
          <a:lstStyle>
            <a:lvl1pPr marL="265113" indent="-265113" algn="just">
              <a:buClr>
                <a:schemeClr val="accent6"/>
              </a:buClr>
              <a:buFont typeface="Webdings" panose="05030102010509060703"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124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030310" y="863445"/>
            <a:ext cx="11030511" cy="4507046"/>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40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86285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8" name="Freeform 17">
            <a:extLst>
              <a:ext uri="{FF2B5EF4-FFF2-40B4-BE49-F238E27FC236}">
                <a16:creationId xmlns:a16="http://schemas.microsoft.com/office/drawing/2014/main"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0169294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197250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624780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331452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92" r:id="rId2"/>
    <p:sldLayoutId id="2147483670" r:id="rId3"/>
    <p:sldLayoutId id="2147483687" r:id="rId4"/>
    <p:sldLayoutId id="2147483688" r:id="rId5"/>
    <p:sldLayoutId id="2147483671" r:id="rId6"/>
    <p:sldLayoutId id="2147483672" r:id="rId7"/>
    <p:sldLayoutId id="2147483689" r:id="rId8"/>
    <p:sldLayoutId id="2147483690" r:id="rId9"/>
    <p:sldLayoutId id="2147483673" r:id="rId10"/>
    <p:sldLayoutId id="2147483691" r:id="rId11"/>
    <p:sldLayoutId id="2147483674" r:id="rId12"/>
    <p:sldLayoutId id="2147483676" r:id="rId13"/>
    <p:sldLayoutId id="2147483677" r:id="rId14"/>
    <p:sldLayoutId id="2147483678" r:id="rId15"/>
    <p:sldLayoutId id="2147483679" r:id="rId16"/>
    <p:sldLayoutId id="2147483681" r:id="rId17"/>
    <p:sldLayoutId id="2147483683" r:id="rId18"/>
    <p:sldLayoutId id="2147483682" r:id="rId19"/>
    <p:sldLayoutId id="2147483684" r:id="rId20"/>
    <p:sldLayoutId id="2147483685" r:id="rId21"/>
    <p:sldLayoutId id="2147483686" r:id="rId22"/>
    <p:sldLayoutId id="2147483693" r:id="rId2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4.xml"/><Relationship Id="rId4" Type="http://schemas.openxmlformats.org/officeDocument/2006/relationships/image" Target="../media/image21.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5.xml"/><Relationship Id="rId5" Type="http://schemas.openxmlformats.org/officeDocument/2006/relationships/image" Target="../media/image25.png"/><Relationship Id="rId4" Type="http://schemas.openxmlformats.org/officeDocument/2006/relationships/image" Target="../media/image24.jpeg"/></Relationships>
</file>

<file path=ppt/slides/_rels/slide19.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image" Target="../media/image26.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jpeg"/><Relationship Id="rId2" Type="http://schemas.openxmlformats.org/officeDocument/2006/relationships/image" Target="../media/image19.png"/><Relationship Id="rId1" Type="http://schemas.openxmlformats.org/officeDocument/2006/relationships/slideLayout" Target="../slideLayouts/slideLayout4.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4.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6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Syllabus</a:t>
            </a:r>
            <a:endParaRPr lang="en-IN" dirty="0"/>
          </a:p>
        </p:txBody>
      </p:sp>
      <p:pic>
        <p:nvPicPr>
          <p:cNvPr id="6" name="Content Placeholder 3"/>
          <p:cNvPicPr>
            <a:picLocks noGrp="1" noChangeAspect="1"/>
          </p:cNvPicPr>
          <p:nvPr>
            <p:ph idx="1"/>
          </p:nvPr>
        </p:nvPicPr>
        <p:blipFill>
          <a:blip r:embed="rId2"/>
          <a:stretch>
            <a:fillRect/>
          </a:stretch>
        </p:blipFill>
        <p:spPr>
          <a:xfrm>
            <a:off x="245485" y="711201"/>
            <a:ext cx="10727315" cy="5932309"/>
          </a:xfrm>
          <a:prstGeom prst="rect">
            <a:avLst/>
          </a:prstGeom>
        </p:spPr>
      </p:pic>
    </p:spTree>
    <p:extLst>
      <p:ext uri="{BB962C8B-B14F-4D97-AF65-F5344CB8AC3E}">
        <p14:creationId xmlns:p14="http://schemas.microsoft.com/office/powerpoint/2010/main" val="26998164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Why Distributed Operating System?</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r>
              <a:rPr lang="en-US" dirty="0"/>
              <a:t>Facebook, currently, has </a:t>
            </a:r>
            <a:r>
              <a:rPr lang="en-US" dirty="0" smtClean="0"/>
              <a:t>2.7</a:t>
            </a:r>
            <a:r>
              <a:rPr lang="en-US" dirty="0"/>
              <a:t> billion active monthly users.</a:t>
            </a:r>
          </a:p>
          <a:p>
            <a:r>
              <a:rPr lang="en-US" dirty="0"/>
              <a:t>Google performs at least </a:t>
            </a:r>
            <a:r>
              <a:rPr lang="en-US" dirty="0" smtClean="0"/>
              <a:t>2 </a:t>
            </a:r>
            <a:r>
              <a:rPr lang="en-US" dirty="0"/>
              <a:t>trillion searches per year.</a:t>
            </a:r>
          </a:p>
          <a:p>
            <a:r>
              <a:rPr lang="en-US" dirty="0"/>
              <a:t>About </a:t>
            </a:r>
            <a:r>
              <a:rPr lang="en-US" dirty="0" smtClean="0"/>
              <a:t>500 </a:t>
            </a:r>
            <a:r>
              <a:rPr lang="en-US" dirty="0"/>
              <a:t>hours of video is uploaded in </a:t>
            </a:r>
            <a:r>
              <a:rPr lang="en-US" dirty="0" err="1"/>
              <a:t>Youtube</a:t>
            </a:r>
            <a:r>
              <a:rPr lang="en-US" dirty="0"/>
              <a:t> every minute.</a:t>
            </a:r>
          </a:p>
          <a:p>
            <a:r>
              <a:rPr lang="en-US" dirty="0"/>
              <a:t>A single system would be unable to handle the processing. Thus, comes the need for Distributed Systems.</a:t>
            </a:r>
          </a:p>
          <a:p>
            <a:r>
              <a:rPr lang="en-US" dirty="0"/>
              <a:t>The main answer is to cope with the </a:t>
            </a:r>
            <a:r>
              <a:rPr lang="en-US" b="1" dirty="0"/>
              <a:t>extremely higher demand of users in both processing power and data storage. </a:t>
            </a:r>
          </a:p>
          <a:p>
            <a:r>
              <a:rPr lang="en-US" dirty="0"/>
              <a:t>With this extremely demand, single system could not achieve it. </a:t>
            </a:r>
          </a:p>
          <a:p>
            <a:r>
              <a:rPr lang="en-US" dirty="0"/>
              <a:t>There are many reasons that make distributed systems is viable such as high availability, scalability, resistant to failure, etc</a:t>
            </a:r>
            <a:r>
              <a:rPr lang="en-US" dirty="0" smtClean="0"/>
              <a:t>.</a:t>
            </a:r>
          </a:p>
          <a:p>
            <a:endParaRPr lang="en-US" dirty="0" smtClean="0"/>
          </a:p>
          <a:p>
            <a:pPr marL="0" indent="0">
              <a:buNone/>
            </a:pPr>
            <a:endParaRPr lang="en-US" dirty="0"/>
          </a:p>
        </p:txBody>
      </p:sp>
    </p:spTree>
    <p:extLst>
      <p:ext uri="{BB962C8B-B14F-4D97-AF65-F5344CB8AC3E}">
        <p14:creationId xmlns:p14="http://schemas.microsoft.com/office/powerpoint/2010/main" val="38993369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Why Distributed?</a:t>
            </a:r>
            <a:endParaRPr lang="en-IN" dirty="0"/>
          </a:p>
        </p:txBody>
      </p:sp>
      <p:sp>
        <p:nvSpPr>
          <p:cNvPr id="3" name="Content Placeholder 2"/>
          <p:cNvSpPr>
            <a:spLocks noGrp="1"/>
          </p:cNvSpPr>
          <p:nvPr>
            <p:ph idx="1"/>
          </p:nvPr>
        </p:nvSpPr>
        <p:spPr/>
        <p:txBody>
          <a:bodyPr/>
          <a:lstStyle/>
          <a:p>
            <a:pPr>
              <a:defRPr/>
            </a:pPr>
            <a:r>
              <a:rPr lang="en-US" b="1" dirty="0"/>
              <a:t>Resource and Data Sharing</a:t>
            </a:r>
          </a:p>
          <a:p>
            <a:pPr lvl="1">
              <a:defRPr/>
            </a:pPr>
            <a:r>
              <a:rPr lang="en-US" dirty="0"/>
              <a:t>Printers, databases, multimedia servers etc.</a:t>
            </a:r>
          </a:p>
          <a:p>
            <a:pPr>
              <a:defRPr/>
            </a:pPr>
            <a:r>
              <a:rPr lang="en-US" b="1" dirty="0"/>
              <a:t>Availability, Reliability</a:t>
            </a:r>
          </a:p>
          <a:p>
            <a:pPr lvl="1">
              <a:defRPr/>
            </a:pPr>
            <a:r>
              <a:rPr lang="en-US" dirty="0"/>
              <a:t>The loss of some instances can be hidden</a:t>
            </a:r>
          </a:p>
          <a:p>
            <a:pPr>
              <a:defRPr/>
            </a:pPr>
            <a:r>
              <a:rPr lang="en-US" b="1" dirty="0"/>
              <a:t>Scalability, Extensibility</a:t>
            </a:r>
          </a:p>
          <a:p>
            <a:pPr lvl="1">
              <a:defRPr/>
            </a:pPr>
            <a:r>
              <a:rPr lang="en-US" dirty="0"/>
              <a:t>System grows with demands (e.g. extra servers)</a:t>
            </a:r>
          </a:p>
          <a:p>
            <a:pPr>
              <a:defRPr/>
            </a:pPr>
            <a:r>
              <a:rPr lang="en-US" b="1" dirty="0"/>
              <a:t>Performance</a:t>
            </a:r>
          </a:p>
          <a:p>
            <a:pPr lvl="1">
              <a:defRPr/>
            </a:pPr>
            <a:r>
              <a:rPr lang="en-US" dirty="0"/>
              <a:t>Huge power (CPU, memory etc.) available</a:t>
            </a:r>
          </a:p>
          <a:p>
            <a:pPr lvl="1">
              <a:defRPr/>
            </a:pPr>
            <a:r>
              <a:rPr lang="en-US" i="1" dirty="0"/>
              <a:t>Horizontal distribution (same logical level is distr.)</a:t>
            </a:r>
          </a:p>
          <a:p>
            <a:pPr>
              <a:defRPr/>
            </a:pPr>
            <a:r>
              <a:rPr lang="en-US" b="1" dirty="0"/>
              <a:t>Inherent distribution, communication</a:t>
            </a:r>
          </a:p>
          <a:p>
            <a:pPr lvl="1">
              <a:defRPr/>
            </a:pPr>
            <a:r>
              <a:rPr lang="en-US" dirty="0"/>
              <a:t>Organizational distribution, e-mail, video conference</a:t>
            </a:r>
          </a:p>
          <a:p>
            <a:pPr lvl="1">
              <a:defRPr/>
            </a:pPr>
            <a:r>
              <a:rPr lang="en-US" i="1" dirty="0"/>
              <a:t>Vertical distribution (corresponding to org. </a:t>
            </a:r>
            <a:r>
              <a:rPr lang="en-US" i="1" dirty="0" err="1"/>
              <a:t>struct</a:t>
            </a:r>
            <a:r>
              <a:rPr lang="en-US" i="1" dirty="0"/>
              <a:t>.)</a:t>
            </a:r>
            <a:endParaRPr lang="en-US" dirty="0"/>
          </a:p>
          <a:p>
            <a:endParaRPr lang="en-IN" dirty="0"/>
          </a:p>
        </p:txBody>
      </p:sp>
    </p:spTree>
    <p:extLst>
      <p:ext uri="{BB962C8B-B14F-4D97-AF65-F5344CB8AC3E}">
        <p14:creationId xmlns:p14="http://schemas.microsoft.com/office/powerpoint/2010/main" val="2499941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Problems of Distribution</a:t>
            </a:r>
            <a:endParaRPr lang="en-IN" dirty="0"/>
          </a:p>
        </p:txBody>
      </p:sp>
      <p:sp>
        <p:nvSpPr>
          <p:cNvPr id="3" name="Content Placeholder 2"/>
          <p:cNvSpPr>
            <a:spLocks noGrp="1"/>
          </p:cNvSpPr>
          <p:nvPr>
            <p:ph idx="1"/>
          </p:nvPr>
        </p:nvSpPr>
        <p:spPr>
          <a:xfrm>
            <a:off x="131180" y="863444"/>
            <a:ext cx="11652781" cy="4900793"/>
          </a:xfrm>
        </p:spPr>
        <p:txBody>
          <a:bodyPr/>
          <a:lstStyle/>
          <a:p>
            <a:pPr>
              <a:defRPr/>
            </a:pPr>
            <a:r>
              <a:rPr lang="en-US" b="1" dirty="0"/>
              <a:t>Concurrency, Security</a:t>
            </a:r>
          </a:p>
          <a:p>
            <a:pPr lvl="1">
              <a:defRPr/>
            </a:pPr>
            <a:r>
              <a:rPr lang="en-US" dirty="0"/>
              <a:t>Clients must not disturb each other</a:t>
            </a:r>
          </a:p>
          <a:p>
            <a:pPr>
              <a:defRPr/>
            </a:pPr>
            <a:r>
              <a:rPr lang="en-US" b="1" dirty="0"/>
              <a:t>Partial failure</a:t>
            </a:r>
          </a:p>
          <a:p>
            <a:pPr lvl="1">
              <a:defRPr/>
            </a:pPr>
            <a:r>
              <a:rPr lang="en-US" dirty="0"/>
              <a:t>We often do not know, where is the error (e.g. RPC)</a:t>
            </a:r>
          </a:p>
          <a:p>
            <a:pPr>
              <a:defRPr/>
            </a:pPr>
            <a:r>
              <a:rPr lang="en-US" b="1" dirty="0"/>
              <a:t>Location, Migration, Replication</a:t>
            </a:r>
          </a:p>
          <a:p>
            <a:pPr lvl="1">
              <a:defRPr/>
            </a:pPr>
            <a:r>
              <a:rPr lang="en-US" dirty="0"/>
              <a:t>Clients must be able to find their servers</a:t>
            </a:r>
          </a:p>
          <a:p>
            <a:pPr>
              <a:defRPr/>
            </a:pPr>
            <a:r>
              <a:rPr lang="en-US" b="1" dirty="0"/>
              <a:t>Heterogeneity</a:t>
            </a:r>
          </a:p>
          <a:p>
            <a:pPr lvl="1">
              <a:defRPr/>
            </a:pPr>
            <a:r>
              <a:rPr lang="en-US" dirty="0"/>
              <a:t>Hardware, platforms, languages, management</a:t>
            </a:r>
          </a:p>
          <a:p>
            <a:endParaRPr lang="en-IN" dirty="0"/>
          </a:p>
        </p:txBody>
      </p:sp>
    </p:spTree>
    <p:extLst>
      <p:ext uri="{BB962C8B-B14F-4D97-AF65-F5344CB8AC3E}">
        <p14:creationId xmlns:p14="http://schemas.microsoft.com/office/powerpoint/2010/main" val="86768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fontScale="90000"/>
          </a:bodyPr>
          <a:lstStyle/>
          <a:p>
            <a:r>
              <a:rPr lang="en-US" dirty="0"/>
              <a:t>Advantages of Distributed Systems over Centralized Systems</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r>
              <a:rPr lang="en-US" b="1" dirty="0">
                <a:solidFill>
                  <a:schemeClr val="tx2"/>
                </a:solidFill>
              </a:rPr>
              <a:t>Reliability</a:t>
            </a:r>
            <a:r>
              <a:rPr lang="en-US" dirty="0"/>
              <a:t>: If one machine crashes, the system as a whole can still survive. Higher availability and improved reliability. </a:t>
            </a:r>
            <a:endParaRPr lang="en-US" dirty="0" smtClean="0"/>
          </a:p>
          <a:p>
            <a:r>
              <a:rPr lang="en-US" dirty="0" smtClean="0"/>
              <a:t>By </a:t>
            </a:r>
            <a:r>
              <a:rPr lang="en-US" dirty="0"/>
              <a:t>having redundant components, the impact of hardware and software faults on users can be reduced.</a:t>
            </a:r>
          </a:p>
          <a:p>
            <a:endParaRPr lang="en-US" dirty="0"/>
          </a:p>
          <a:p>
            <a:endParaRPr lang="en-US" dirty="0"/>
          </a:p>
          <a:p>
            <a:endParaRPr lang="en-US" dirty="0" smtClean="0"/>
          </a:p>
          <a:p>
            <a:endParaRPr lang="en-US" dirty="0"/>
          </a:p>
          <a:p>
            <a:endParaRPr lang="en-US" dirty="0" smtClean="0"/>
          </a:p>
          <a:p>
            <a:pPr marL="0" indent="0">
              <a:buNone/>
            </a:pPr>
            <a:endParaRPr lang="en-US" dirty="0" smtClean="0"/>
          </a:p>
          <a:p>
            <a:r>
              <a:rPr lang="en-US" b="1" dirty="0" smtClean="0">
                <a:solidFill>
                  <a:schemeClr val="tx2"/>
                </a:solidFill>
              </a:rPr>
              <a:t>Data </a:t>
            </a:r>
            <a:r>
              <a:rPr lang="en-US" b="1" dirty="0">
                <a:solidFill>
                  <a:schemeClr val="tx2"/>
                </a:solidFill>
              </a:rPr>
              <a:t>sharing</a:t>
            </a:r>
            <a:r>
              <a:rPr lang="en-US" dirty="0"/>
              <a:t>: Allow many users to access to a common database</a:t>
            </a:r>
            <a:r>
              <a:rPr lang="en-US" dirty="0" smtClean="0"/>
              <a:t>.</a:t>
            </a:r>
            <a:endParaRPr lang="en-US" dirty="0"/>
          </a:p>
        </p:txBody>
      </p:sp>
      <p:pic>
        <p:nvPicPr>
          <p:cNvPr id="18" name="Picture 17">
            <a:extLst>
              <a:ext uri="{FF2B5EF4-FFF2-40B4-BE49-F238E27FC236}">
                <a16:creationId xmlns:a16="http://schemas.microsoft.com/office/drawing/2014/main" id="{F0DE4240-2BC4-49F7-B87B-D495AFE868B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4259" y="2886635"/>
            <a:ext cx="1143000" cy="1143000"/>
          </a:xfrm>
          <a:prstGeom prst="rect">
            <a:avLst/>
          </a:prstGeom>
        </p:spPr>
      </p:pic>
      <p:pic>
        <p:nvPicPr>
          <p:cNvPr id="19" name="Picture 18">
            <a:extLst>
              <a:ext uri="{FF2B5EF4-FFF2-40B4-BE49-F238E27FC236}">
                <a16:creationId xmlns:a16="http://schemas.microsoft.com/office/drawing/2014/main" id="{27892C4C-1404-41DC-BE49-D834967C3CC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31859" y="2810435"/>
            <a:ext cx="1143000" cy="1143000"/>
          </a:xfrm>
          <a:prstGeom prst="rect">
            <a:avLst/>
          </a:prstGeom>
        </p:spPr>
      </p:pic>
      <p:pic>
        <p:nvPicPr>
          <p:cNvPr id="20" name="Picture 19">
            <a:extLst>
              <a:ext uri="{FF2B5EF4-FFF2-40B4-BE49-F238E27FC236}">
                <a16:creationId xmlns:a16="http://schemas.microsoft.com/office/drawing/2014/main" id="{C11B37C6-1178-4DEB-B894-B05B11F3E9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12659" y="2886635"/>
            <a:ext cx="1143000" cy="1143000"/>
          </a:xfrm>
          <a:prstGeom prst="rect">
            <a:avLst/>
          </a:prstGeom>
        </p:spPr>
      </p:pic>
      <p:pic>
        <p:nvPicPr>
          <p:cNvPr id="21" name="Picture 20">
            <a:extLst>
              <a:ext uri="{FF2B5EF4-FFF2-40B4-BE49-F238E27FC236}">
                <a16:creationId xmlns:a16="http://schemas.microsoft.com/office/drawing/2014/main" id="{AE6088A3-8095-492C-A769-D21C02B1663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93459" y="2886635"/>
            <a:ext cx="1143000" cy="1143000"/>
          </a:xfrm>
          <a:prstGeom prst="rect">
            <a:avLst/>
          </a:prstGeom>
        </p:spPr>
      </p:pic>
      <p:grpSp>
        <p:nvGrpSpPr>
          <p:cNvPr id="22" name="Group 21">
            <a:extLst>
              <a:ext uri="{FF2B5EF4-FFF2-40B4-BE49-F238E27FC236}">
                <a16:creationId xmlns:a16="http://schemas.microsoft.com/office/drawing/2014/main" id="{4092A19D-E7C0-4FF4-B0AF-0383FC496AE6}"/>
              </a:ext>
            </a:extLst>
          </p:cNvPr>
          <p:cNvGrpSpPr/>
          <p:nvPr/>
        </p:nvGrpSpPr>
        <p:grpSpPr>
          <a:xfrm>
            <a:off x="2779059" y="2553259"/>
            <a:ext cx="3643195" cy="346364"/>
            <a:chOff x="990600" y="1981200"/>
            <a:chExt cx="3643195" cy="346364"/>
          </a:xfrm>
        </p:grpSpPr>
        <p:cxnSp>
          <p:nvCxnSpPr>
            <p:cNvPr id="23" name="Straight Arrow Connector 22">
              <a:extLst>
                <a:ext uri="{FF2B5EF4-FFF2-40B4-BE49-F238E27FC236}">
                  <a16:creationId xmlns:a16="http://schemas.microsoft.com/office/drawing/2014/main" id="{3F27C546-FF29-4A29-A7B8-4B3AE21B0408}"/>
                </a:ext>
              </a:extLst>
            </p:cNvPr>
            <p:cNvCxnSpPr>
              <a:cxnSpLocks/>
            </p:cNvCxnSpPr>
            <p:nvPr/>
          </p:nvCxnSpPr>
          <p:spPr>
            <a:xfrm>
              <a:off x="990600" y="1981200"/>
              <a:ext cx="3643195" cy="0"/>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34D0953-4EE1-46B1-9DFE-2FF851A39D87}"/>
                </a:ext>
              </a:extLst>
            </p:cNvPr>
            <p:cNvCxnSpPr>
              <a:cxnSpLocks/>
            </p:cNvCxnSpPr>
            <p:nvPr/>
          </p:nvCxnSpPr>
          <p:spPr>
            <a:xfrm flipV="1">
              <a:off x="990600" y="1981200"/>
              <a:ext cx="0" cy="34636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17D946E-2ECD-4175-BC30-9335946A3170}"/>
                </a:ext>
              </a:extLst>
            </p:cNvPr>
            <p:cNvCxnSpPr>
              <a:cxnSpLocks/>
            </p:cNvCxnSpPr>
            <p:nvPr/>
          </p:nvCxnSpPr>
          <p:spPr>
            <a:xfrm flipV="1">
              <a:off x="2209800" y="1981200"/>
              <a:ext cx="0" cy="34636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250B88D-8BE5-412C-94FA-4B34BF293431}"/>
                </a:ext>
              </a:extLst>
            </p:cNvPr>
            <p:cNvCxnSpPr>
              <a:cxnSpLocks/>
            </p:cNvCxnSpPr>
            <p:nvPr/>
          </p:nvCxnSpPr>
          <p:spPr>
            <a:xfrm flipV="1">
              <a:off x="4633795" y="1981200"/>
              <a:ext cx="0" cy="34636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16E63F9-84C2-49DB-B8C5-CDB2C6A4F79A}"/>
                </a:ext>
              </a:extLst>
            </p:cNvPr>
            <p:cNvCxnSpPr>
              <a:cxnSpLocks/>
            </p:cNvCxnSpPr>
            <p:nvPr/>
          </p:nvCxnSpPr>
          <p:spPr>
            <a:xfrm flipV="1">
              <a:off x="3429000" y="1981200"/>
              <a:ext cx="0" cy="34636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4308A4EF-41E6-4BA6-B9D7-1251C0CD68D0}"/>
              </a:ext>
            </a:extLst>
          </p:cNvPr>
          <p:cNvSpPr/>
          <p:nvPr/>
        </p:nvSpPr>
        <p:spPr>
          <a:xfrm>
            <a:off x="3567312" y="2886635"/>
            <a:ext cx="9144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2000" dirty="0">
                <a:solidFill>
                  <a:srgbClr val="FF0000"/>
                </a:solidFill>
              </a:rPr>
              <a:t>×</a:t>
            </a:r>
          </a:p>
        </p:txBody>
      </p:sp>
      <p:sp>
        <p:nvSpPr>
          <p:cNvPr id="43" name="Arrow: Curved Up 19">
            <a:extLst>
              <a:ext uri="{FF2B5EF4-FFF2-40B4-BE49-F238E27FC236}">
                <a16:creationId xmlns:a16="http://schemas.microsoft.com/office/drawing/2014/main" id="{853F31EA-823D-4265-9C36-D4E972E45E15}"/>
              </a:ext>
            </a:extLst>
          </p:cNvPr>
          <p:cNvSpPr/>
          <p:nvPr/>
        </p:nvSpPr>
        <p:spPr>
          <a:xfrm>
            <a:off x="4121936" y="3991539"/>
            <a:ext cx="2771901" cy="685791"/>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4" name="Rectangle 43">
            <a:extLst>
              <a:ext uri="{FF2B5EF4-FFF2-40B4-BE49-F238E27FC236}">
                <a16:creationId xmlns:a16="http://schemas.microsoft.com/office/drawing/2014/main" id="{C5769CE7-CFE0-4228-98B3-780CBD3ED620}"/>
              </a:ext>
            </a:extLst>
          </p:cNvPr>
          <p:cNvSpPr/>
          <p:nvPr/>
        </p:nvSpPr>
        <p:spPr>
          <a:xfrm>
            <a:off x="4799780" y="4169364"/>
            <a:ext cx="1439594" cy="2762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Load Transfer</a:t>
            </a:r>
          </a:p>
        </p:txBody>
      </p:sp>
    </p:spTree>
    <p:extLst>
      <p:ext uri="{BB962C8B-B14F-4D97-AF65-F5344CB8AC3E}">
        <p14:creationId xmlns:p14="http://schemas.microsoft.com/office/powerpoint/2010/main" val="3378132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43" grpId="0" animBg="1"/>
      <p:bldP spid="4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a:t>Advantages of Distributed </a:t>
            </a:r>
            <a:r>
              <a:rPr lang="en-US" dirty="0" smtClean="0"/>
              <a:t>Systems</a:t>
            </a:r>
            <a:endParaRPr lang="en-US" dirty="0"/>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r>
              <a:rPr lang="en-US" b="1" dirty="0">
                <a:solidFill>
                  <a:schemeClr val="tx2"/>
                </a:solidFill>
              </a:rPr>
              <a:t>Resource Sharing</a:t>
            </a:r>
            <a:r>
              <a:rPr lang="en-US" dirty="0"/>
              <a:t>: Expensive peripherals such as color laser printers, photo-type setters and massive </a:t>
            </a:r>
            <a:r>
              <a:rPr lang="en-US" dirty="0" smtClean="0"/>
              <a:t>storage </a:t>
            </a:r>
            <a:r>
              <a:rPr lang="en-US" dirty="0"/>
              <a:t>devices are also among the few things that should be sharable.</a:t>
            </a:r>
          </a:p>
          <a:p>
            <a:pPr marL="0" indent="0">
              <a:buNone/>
            </a:pPr>
            <a:endParaRPr lang="en-US" dirty="0"/>
          </a:p>
          <a:p>
            <a:endParaRPr lang="en-US" dirty="0" smtClean="0"/>
          </a:p>
          <a:p>
            <a:endParaRPr lang="en-US" dirty="0"/>
          </a:p>
          <a:p>
            <a:pPr marL="0" indent="0">
              <a:buNone/>
            </a:pPr>
            <a:endParaRPr lang="en-US" dirty="0" smtClean="0"/>
          </a:p>
          <a:p>
            <a:r>
              <a:rPr lang="en-US" b="1" dirty="0" smtClean="0">
                <a:solidFill>
                  <a:schemeClr val="tx2"/>
                </a:solidFill>
              </a:rPr>
              <a:t>Communication</a:t>
            </a:r>
            <a:r>
              <a:rPr lang="en-US" dirty="0"/>
              <a:t>: Enhance human-to-human communication, e.g., email, chat</a:t>
            </a:r>
            <a:r>
              <a:rPr lang="en-US" dirty="0" smtClean="0"/>
              <a:t>.</a:t>
            </a:r>
          </a:p>
          <a:p>
            <a:r>
              <a:rPr lang="en-US" b="1" dirty="0">
                <a:solidFill>
                  <a:schemeClr val="tx2"/>
                </a:solidFill>
              </a:rPr>
              <a:t>Flexibility</a:t>
            </a:r>
            <a:r>
              <a:rPr lang="en-US" dirty="0"/>
              <a:t>: Spread the workload over the available machines</a:t>
            </a:r>
          </a:p>
          <a:p>
            <a:endParaRPr lang="en-US" dirty="0" smtClean="0"/>
          </a:p>
          <a:p>
            <a:endParaRPr lang="en-US" dirty="0"/>
          </a:p>
        </p:txBody>
      </p:sp>
      <p:pic>
        <p:nvPicPr>
          <p:cNvPr id="17" name="Picture 16">
            <a:extLst>
              <a:ext uri="{FF2B5EF4-FFF2-40B4-BE49-F238E27FC236}">
                <a16:creationId xmlns:a16="http://schemas.microsoft.com/office/drawing/2014/main" id="{B867F110-F677-4AF8-836C-B06ADDFBE1A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52871" y="2395258"/>
            <a:ext cx="1143000" cy="1143000"/>
          </a:xfrm>
          <a:prstGeom prst="rect">
            <a:avLst/>
          </a:prstGeom>
        </p:spPr>
      </p:pic>
      <p:pic>
        <p:nvPicPr>
          <p:cNvPr id="29" name="Picture 28">
            <a:extLst>
              <a:ext uri="{FF2B5EF4-FFF2-40B4-BE49-F238E27FC236}">
                <a16:creationId xmlns:a16="http://schemas.microsoft.com/office/drawing/2014/main" id="{E8A1FF58-7CA9-4608-9A03-69BF5A2119F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0471" y="2366682"/>
            <a:ext cx="1143000" cy="1143000"/>
          </a:xfrm>
          <a:prstGeom prst="rect">
            <a:avLst/>
          </a:prstGeom>
        </p:spPr>
      </p:pic>
      <p:pic>
        <p:nvPicPr>
          <p:cNvPr id="30" name="Picture 29">
            <a:extLst>
              <a:ext uri="{FF2B5EF4-FFF2-40B4-BE49-F238E27FC236}">
                <a16:creationId xmlns:a16="http://schemas.microsoft.com/office/drawing/2014/main" id="{04B6A28E-E098-4859-8BB8-510CECF3A91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91271" y="2395258"/>
            <a:ext cx="1143000" cy="1143000"/>
          </a:xfrm>
          <a:prstGeom prst="rect">
            <a:avLst/>
          </a:prstGeom>
        </p:spPr>
      </p:pic>
      <p:pic>
        <p:nvPicPr>
          <p:cNvPr id="31" name="Picture 30">
            <a:extLst>
              <a:ext uri="{FF2B5EF4-FFF2-40B4-BE49-F238E27FC236}">
                <a16:creationId xmlns:a16="http://schemas.microsoft.com/office/drawing/2014/main" id="{BB4242E9-281B-4ED3-9054-62C333EF369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72071" y="2395258"/>
            <a:ext cx="1143000" cy="1143000"/>
          </a:xfrm>
          <a:prstGeom prst="rect">
            <a:avLst/>
          </a:prstGeom>
        </p:spPr>
      </p:pic>
      <p:grpSp>
        <p:nvGrpSpPr>
          <p:cNvPr id="32" name="Group 31">
            <a:extLst>
              <a:ext uri="{FF2B5EF4-FFF2-40B4-BE49-F238E27FC236}">
                <a16:creationId xmlns:a16="http://schemas.microsoft.com/office/drawing/2014/main" id="{1B0C76DC-6F27-471D-A834-0CCCB48071BF}"/>
              </a:ext>
            </a:extLst>
          </p:cNvPr>
          <p:cNvGrpSpPr/>
          <p:nvPr/>
        </p:nvGrpSpPr>
        <p:grpSpPr>
          <a:xfrm>
            <a:off x="2157671" y="2061882"/>
            <a:ext cx="3643195" cy="346364"/>
            <a:chOff x="990600" y="1981200"/>
            <a:chExt cx="3643195" cy="346364"/>
          </a:xfrm>
        </p:grpSpPr>
        <p:cxnSp>
          <p:nvCxnSpPr>
            <p:cNvPr id="33" name="Straight Arrow Connector 32">
              <a:extLst>
                <a:ext uri="{FF2B5EF4-FFF2-40B4-BE49-F238E27FC236}">
                  <a16:creationId xmlns:a16="http://schemas.microsoft.com/office/drawing/2014/main" id="{B422C6E2-181D-43AB-B8EC-388ECE973D1A}"/>
                </a:ext>
              </a:extLst>
            </p:cNvPr>
            <p:cNvCxnSpPr>
              <a:cxnSpLocks/>
            </p:cNvCxnSpPr>
            <p:nvPr/>
          </p:nvCxnSpPr>
          <p:spPr>
            <a:xfrm>
              <a:off x="990600" y="1981200"/>
              <a:ext cx="3643195" cy="0"/>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E7D1286-7CFA-4D8F-99A8-DC89A47CBC1F}"/>
                </a:ext>
              </a:extLst>
            </p:cNvPr>
            <p:cNvCxnSpPr>
              <a:cxnSpLocks/>
            </p:cNvCxnSpPr>
            <p:nvPr/>
          </p:nvCxnSpPr>
          <p:spPr>
            <a:xfrm flipV="1">
              <a:off x="990600" y="1981200"/>
              <a:ext cx="0" cy="34636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A9C5625-33F0-4974-B02C-88D36217ADB6}"/>
                </a:ext>
              </a:extLst>
            </p:cNvPr>
            <p:cNvCxnSpPr>
              <a:cxnSpLocks/>
            </p:cNvCxnSpPr>
            <p:nvPr/>
          </p:nvCxnSpPr>
          <p:spPr>
            <a:xfrm flipV="1">
              <a:off x="2209800" y="1981200"/>
              <a:ext cx="0" cy="34636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813446C-99A9-4BB4-B53B-8E999663060A}"/>
                </a:ext>
              </a:extLst>
            </p:cNvPr>
            <p:cNvCxnSpPr>
              <a:cxnSpLocks/>
            </p:cNvCxnSpPr>
            <p:nvPr/>
          </p:nvCxnSpPr>
          <p:spPr>
            <a:xfrm flipV="1">
              <a:off x="4633795" y="1981200"/>
              <a:ext cx="0" cy="34636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7A75960-6FFA-450F-A09B-E893E2F6A674}"/>
                </a:ext>
              </a:extLst>
            </p:cNvPr>
            <p:cNvCxnSpPr>
              <a:cxnSpLocks/>
            </p:cNvCxnSpPr>
            <p:nvPr/>
          </p:nvCxnSpPr>
          <p:spPr>
            <a:xfrm flipV="1">
              <a:off x="3429000" y="1981200"/>
              <a:ext cx="0" cy="34636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38" name="Picture 2" descr="Image result for database icon">
            <a:extLst>
              <a:ext uri="{FF2B5EF4-FFF2-40B4-BE49-F238E27FC236}">
                <a16:creationId xmlns:a16="http://schemas.microsoft.com/office/drawing/2014/main" id="{23B89DD6-C48F-44B6-87C0-93E5FBAE4E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0134" y="2445265"/>
            <a:ext cx="1143002" cy="1042985"/>
          </a:xfrm>
          <a:prstGeom prst="rect">
            <a:avLst/>
          </a:prstGeom>
          <a:noFill/>
          <a:extLst>
            <a:ext uri="{909E8E84-426E-40DD-AFC4-6F175D3DCCD1}">
              <a14:hiddenFill xmlns:a14="http://schemas.microsoft.com/office/drawing/2010/main">
                <a:solidFill>
                  <a:srgbClr val="FFFFFF"/>
                </a:solidFill>
              </a14:hiddenFill>
            </a:ext>
          </a:extLst>
        </p:spPr>
      </p:pic>
      <p:cxnSp>
        <p:nvCxnSpPr>
          <p:cNvPr id="39" name="Straight Connector 38">
            <a:extLst>
              <a:ext uri="{FF2B5EF4-FFF2-40B4-BE49-F238E27FC236}">
                <a16:creationId xmlns:a16="http://schemas.microsoft.com/office/drawing/2014/main" id="{B0DFD5E8-8ADE-40FE-82B7-C2CAF4F2F741}"/>
              </a:ext>
            </a:extLst>
          </p:cNvPr>
          <p:cNvCxnSpPr>
            <a:cxnSpLocks/>
          </p:cNvCxnSpPr>
          <p:nvPr/>
        </p:nvCxnSpPr>
        <p:spPr>
          <a:xfrm flipV="1">
            <a:off x="8611814" y="2061882"/>
            <a:ext cx="0" cy="46101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FDBECC45-DDA3-4D89-B474-34C35E1DEF3F}"/>
              </a:ext>
            </a:extLst>
          </p:cNvPr>
          <p:cNvCxnSpPr>
            <a:cxnSpLocks/>
          </p:cNvCxnSpPr>
          <p:nvPr/>
        </p:nvCxnSpPr>
        <p:spPr>
          <a:xfrm>
            <a:off x="5800866" y="2061882"/>
            <a:ext cx="2810948" cy="0"/>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41" name="Picture 2" descr="Image result for printer icon">
            <a:extLst>
              <a:ext uri="{FF2B5EF4-FFF2-40B4-BE49-F238E27FC236}">
                <a16:creationId xmlns:a16="http://schemas.microsoft.com/office/drawing/2014/main" id="{046F68E2-3F77-4929-83CE-544138EED8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96413" y="2428143"/>
            <a:ext cx="1144800" cy="1233939"/>
          </a:xfrm>
          <a:prstGeom prst="rect">
            <a:avLst/>
          </a:prstGeom>
          <a:noFill/>
          <a:extLst>
            <a:ext uri="{909E8E84-426E-40DD-AFC4-6F175D3DCCD1}">
              <a14:hiddenFill xmlns:a14="http://schemas.microsoft.com/office/drawing/2010/main">
                <a:solidFill>
                  <a:srgbClr val="FFFFFF"/>
                </a:solidFill>
              </a14:hiddenFill>
            </a:ext>
          </a:extLst>
        </p:spPr>
      </p:pic>
      <p:cxnSp>
        <p:nvCxnSpPr>
          <p:cNvPr id="42" name="Straight Connector 41">
            <a:extLst>
              <a:ext uri="{FF2B5EF4-FFF2-40B4-BE49-F238E27FC236}">
                <a16:creationId xmlns:a16="http://schemas.microsoft.com/office/drawing/2014/main" id="{A739C3C2-A56D-49D8-A474-258C62134D8A}"/>
              </a:ext>
            </a:extLst>
          </p:cNvPr>
          <p:cNvCxnSpPr>
            <a:cxnSpLocks/>
          </p:cNvCxnSpPr>
          <p:nvPr/>
        </p:nvCxnSpPr>
        <p:spPr>
          <a:xfrm flipV="1">
            <a:off x="7567871" y="2061882"/>
            <a:ext cx="0" cy="46101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05054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fontScale="90000"/>
          </a:bodyPr>
          <a:lstStyle/>
          <a:p>
            <a:r>
              <a:rPr lang="en-US" dirty="0"/>
              <a:t>Advantages of Distributed Systems over Centralized Systems</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a:defRPr/>
            </a:pPr>
            <a:r>
              <a:rPr lang="en-US" b="1" dirty="0" smtClean="0">
                <a:solidFill>
                  <a:schemeClr val="tx2"/>
                </a:solidFill>
              </a:rPr>
              <a:t>Performance</a:t>
            </a:r>
            <a:r>
              <a:rPr lang="en-US" b="1" dirty="0">
                <a:solidFill>
                  <a:schemeClr val="tx2"/>
                </a:solidFill>
              </a:rPr>
              <a:t>: </a:t>
            </a:r>
            <a:r>
              <a:rPr lang="en-US" dirty="0"/>
              <a:t>By using the combined processing and storage capacity of many nodes, performance levels can be reached that is out of the scope of centralized machines.</a:t>
            </a:r>
          </a:p>
          <a:p>
            <a:pPr>
              <a:defRPr/>
            </a:pPr>
            <a:r>
              <a:rPr lang="en-US" b="1" dirty="0">
                <a:solidFill>
                  <a:schemeClr val="tx2"/>
                </a:solidFill>
              </a:rPr>
              <a:t>Scalability: </a:t>
            </a:r>
            <a:r>
              <a:rPr lang="en-US" dirty="0"/>
              <a:t>Resources such as processing and storage capacity </a:t>
            </a:r>
            <a:r>
              <a:rPr lang="en-US" altLang="ko-KR" dirty="0"/>
              <a:t>can be increased   incrementally.</a:t>
            </a:r>
          </a:p>
          <a:p>
            <a:endParaRPr lang="en-US" dirty="0"/>
          </a:p>
        </p:txBody>
      </p:sp>
    </p:spTree>
    <p:extLst>
      <p:ext uri="{BB962C8B-B14F-4D97-AF65-F5344CB8AC3E}">
        <p14:creationId xmlns:p14="http://schemas.microsoft.com/office/powerpoint/2010/main" val="5065260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smtClean="0"/>
              <a:t>Disadvantages Of Distributed Systems</a:t>
            </a:r>
            <a:endParaRPr lang="en-IN" dirty="0"/>
          </a:p>
        </p:txBody>
      </p:sp>
      <p:sp>
        <p:nvSpPr>
          <p:cNvPr id="3" name="Content Placeholder 2"/>
          <p:cNvSpPr>
            <a:spLocks noGrp="1"/>
          </p:cNvSpPr>
          <p:nvPr>
            <p:ph idx="1"/>
          </p:nvPr>
        </p:nvSpPr>
        <p:spPr>
          <a:xfrm>
            <a:off x="131180" y="863444"/>
            <a:ext cx="11726523" cy="4900793"/>
          </a:xfrm>
        </p:spPr>
        <p:txBody>
          <a:bodyPr/>
          <a:lstStyle/>
          <a:p>
            <a:pPr>
              <a:buFont typeface="Wingdings" panose="05000000000000000000" pitchFamily="2" charset="2"/>
              <a:buChar char="Ø"/>
            </a:pPr>
            <a:r>
              <a:rPr lang="en-US" altLang="en-US" b="1" dirty="0">
                <a:solidFill>
                  <a:schemeClr val="tx2"/>
                </a:solidFill>
                <a:cs typeface="Times New Roman" panose="02020603050405020304" pitchFamily="18" charset="0"/>
              </a:rPr>
              <a:t>Multiple Points of Failures:</a:t>
            </a:r>
            <a:r>
              <a:rPr lang="en-US" altLang="en-US" b="1" dirty="0">
                <a:cs typeface="Times New Roman" panose="02020603050405020304" pitchFamily="18" charset="0"/>
              </a:rPr>
              <a:t> </a:t>
            </a:r>
            <a:r>
              <a:rPr lang="en-US" altLang="en-US" dirty="0">
                <a:cs typeface="Times New Roman" panose="02020603050405020304" pitchFamily="18" charset="0"/>
              </a:rPr>
              <a:t>the </a:t>
            </a:r>
            <a:r>
              <a:rPr lang="en-US" altLang="en-US" dirty="0">
                <a:solidFill>
                  <a:srgbClr val="A50021"/>
                </a:solidFill>
                <a:cs typeface="Times New Roman" panose="02020603050405020304" pitchFamily="18" charset="0"/>
              </a:rPr>
              <a:t>failure </a:t>
            </a:r>
            <a:r>
              <a:rPr lang="en-US" altLang="en-US" dirty="0">
                <a:cs typeface="Times New Roman" panose="02020603050405020304" pitchFamily="18" charset="0"/>
              </a:rPr>
              <a:t>of one or more </a:t>
            </a:r>
            <a:r>
              <a:rPr lang="en-US" altLang="en-US" dirty="0">
                <a:solidFill>
                  <a:srgbClr val="A50021"/>
                </a:solidFill>
                <a:cs typeface="Times New Roman" panose="02020603050405020304" pitchFamily="18" charset="0"/>
              </a:rPr>
              <a:t>participating computers</a:t>
            </a:r>
            <a:r>
              <a:rPr lang="en-US" altLang="en-US" dirty="0">
                <a:cs typeface="Times New Roman" panose="02020603050405020304" pitchFamily="18" charset="0"/>
              </a:rPr>
              <a:t>, or one or more </a:t>
            </a:r>
            <a:r>
              <a:rPr lang="en-US" altLang="en-US" dirty="0">
                <a:solidFill>
                  <a:srgbClr val="A50021"/>
                </a:solidFill>
                <a:cs typeface="Times New Roman" panose="02020603050405020304" pitchFamily="18" charset="0"/>
              </a:rPr>
              <a:t>network links, can bring trouble</a:t>
            </a:r>
            <a:r>
              <a:rPr lang="en-US" altLang="en-US" dirty="0">
                <a:cs typeface="Times New Roman" panose="02020603050405020304" pitchFamily="18" charset="0"/>
              </a:rPr>
              <a:t>.</a:t>
            </a:r>
          </a:p>
          <a:p>
            <a:pPr>
              <a:buFont typeface="Wingdings" panose="05000000000000000000" pitchFamily="2" charset="2"/>
              <a:buChar char="Ø"/>
            </a:pPr>
            <a:r>
              <a:rPr lang="en-US" altLang="en-US" b="1" dirty="0">
                <a:solidFill>
                  <a:schemeClr val="tx2"/>
                </a:solidFill>
                <a:cs typeface="Times New Roman" panose="02020603050405020304" pitchFamily="18" charset="0"/>
              </a:rPr>
              <a:t>Security Concerns</a:t>
            </a:r>
            <a:r>
              <a:rPr lang="en-US" altLang="en-US" dirty="0">
                <a:solidFill>
                  <a:schemeClr val="tx2"/>
                </a:solidFill>
              </a:rPr>
              <a:t>: </a:t>
            </a:r>
            <a:r>
              <a:rPr lang="en-US" altLang="en-US" dirty="0">
                <a:cs typeface="Times New Roman" panose="02020603050405020304" pitchFamily="18" charset="0"/>
              </a:rPr>
              <a:t>In a distributed system, there are more opportunities for unauthorized attack. </a:t>
            </a:r>
          </a:p>
          <a:p>
            <a:pPr>
              <a:buFont typeface="Wingdings" panose="05000000000000000000" pitchFamily="2" charset="2"/>
              <a:buChar char="Ø"/>
            </a:pPr>
            <a:r>
              <a:rPr lang="en-IN" dirty="0"/>
              <a:t>Possibility of security violation since the private data are visible to others over the network.</a:t>
            </a:r>
            <a:endParaRPr lang="en-US" altLang="en-US" dirty="0">
              <a:cs typeface="Times New Roman" panose="02020603050405020304" pitchFamily="18" charset="0"/>
            </a:endParaRPr>
          </a:p>
          <a:p>
            <a:pPr>
              <a:buFont typeface="Wingdings" panose="05000000000000000000" pitchFamily="2" charset="2"/>
              <a:buChar char="Ø"/>
            </a:pPr>
            <a:r>
              <a:rPr lang="en-US" altLang="en-US" b="1" dirty="0">
                <a:solidFill>
                  <a:schemeClr val="tx2"/>
                </a:solidFill>
              </a:rPr>
              <a:t>Software complexity:</a:t>
            </a:r>
            <a:r>
              <a:rPr lang="en-US" altLang="en-US" dirty="0">
                <a:solidFill>
                  <a:schemeClr val="tx2"/>
                </a:solidFill>
              </a:rPr>
              <a:t> </a:t>
            </a:r>
            <a:r>
              <a:rPr lang="en-US" altLang="en-US" dirty="0"/>
              <a:t>Distributed software is more complex and harder to develop than conventional software.</a:t>
            </a:r>
          </a:p>
          <a:p>
            <a:pPr>
              <a:buFont typeface="Wingdings" panose="05000000000000000000" pitchFamily="2" charset="2"/>
              <a:buChar char="Ø"/>
            </a:pPr>
            <a:endParaRPr lang="en-US" altLang="en-US" dirty="0"/>
          </a:p>
          <a:p>
            <a:pPr algn="ctr">
              <a:buNone/>
            </a:pPr>
            <a:r>
              <a:rPr lang="en-US" altLang="en-US" b="1" dirty="0">
                <a:solidFill>
                  <a:schemeClr val="folHlink"/>
                </a:solidFill>
              </a:rPr>
              <a:t>Distributed systems are hard to build and understand.</a:t>
            </a:r>
          </a:p>
          <a:p>
            <a:endParaRPr lang="en-IN" dirty="0"/>
          </a:p>
        </p:txBody>
      </p:sp>
    </p:spTree>
    <p:extLst>
      <p:ext uri="{BB962C8B-B14F-4D97-AF65-F5344CB8AC3E}">
        <p14:creationId xmlns:p14="http://schemas.microsoft.com/office/powerpoint/2010/main" val="1553951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smtClean="0"/>
              <a:t>Examples of Distributed Systems</a:t>
            </a:r>
            <a:endParaRPr lang="en-US" dirty="0"/>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0" y="905009"/>
            <a:ext cx="11929641" cy="5590565"/>
          </a:xfrm>
        </p:spPr>
        <p:txBody>
          <a:bodyPr/>
          <a:lstStyle/>
          <a:p>
            <a:r>
              <a:rPr lang="en-US" dirty="0" smtClean="0"/>
              <a:t>Distributed systems are all around us.</a:t>
            </a:r>
          </a:p>
          <a:p>
            <a:r>
              <a:rPr lang="en-US" dirty="0" smtClean="0"/>
              <a:t>From the definition, Distributed Systems also looks the same as </a:t>
            </a:r>
            <a:r>
              <a:rPr lang="en-US" dirty="0" smtClean="0">
                <a:solidFill>
                  <a:srgbClr val="FF0000"/>
                </a:solidFill>
              </a:rPr>
              <a:t>single system</a:t>
            </a:r>
            <a:r>
              <a:rPr lang="en-US" dirty="0" smtClean="0"/>
              <a:t>. </a:t>
            </a:r>
          </a:p>
          <a:p>
            <a:r>
              <a:rPr lang="en-US" dirty="0" smtClean="0"/>
              <a:t>Let us say about </a:t>
            </a:r>
            <a:r>
              <a:rPr lang="en-US" dirty="0" smtClean="0">
                <a:solidFill>
                  <a:srgbClr val="FF0000"/>
                </a:solidFill>
              </a:rPr>
              <a:t>Google Web Server</a:t>
            </a:r>
            <a:r>
              <a:rPr lang="en-US" dirty="0" smtClean="0"/>
              <a:t>, from users perspective while they submit the searched query, they assume google web server as a single system.</a:t>
            </a:r>
          </a:p>
          <a:p>
            <a:r>
              <a:rPr lang="en-US" dirty="0" smtClean="0"/>
              <a:t>Just visit google.com, then search. </a:t>
            </a:r>
          </a:p>
          <a:p>
            <a:r>
              <a:rPr lang="en-US" dirty="0" smtClean="0"/>
              <a:t>However Google builds a lot of servers even distributes in different geographical area to give you a search result within few seconds.</a:t>
            </a:r>
          </a:p>
          <a:p>
            <a:r>
              <a:rPr lang="en-US" dirty="0" smtClean="0"/>
              <a:t>Amazon Platforms</a:t>
            </a:r>
          </a:p>
          <a:p>
            <a:r>
              <a:rPr lang="en-US" dirty="0" err="1" smtClean="0"/>
              <a:t>Blockchain</a:t>
            </a:r>
            <a:endParaRPr lang="en-US" dirty="0" smtClean="0"/>
          </a:p>
          <a:p>
            <a:endParaRPr lang="en-US" dirty="0" smtClean="0"/>
          </a:p>
          <a:p>
            <a:pPr>
              <a:lnSpc>
                <a:spcPct val="100000"/>
              </a:lnSpc>
            </a:pPr>
            <a:endParaRPr lang="en-US" dirty="0" smtClean="0"/>
          </a:p>
          <a:p>
            <a:endParaRPr lang="en-US" dirty="0" smtClean="0"/>
          </a:p>
          <a:p>
            <a:pPr marL="0" indent="0">
              <a:buNone/>
            </a:pPr>
            <a:endParaRPr lang="en-US" dirty="0"/>
          </a:p>
        </p:txBody>
      </p:sp>
    </p:spTree>
    <p:extLst>
      <p:ext uri="{BB962C8B-B14F-4D97-AF65-F5344CB8AC3E}">
        <p14:creationId xmlns:p14="http://schemas.microsoft.com/office/powerpoint/2010/main" val="13164332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smtClean="0"/>
              <a:t>Examples of Distributed Systems</a:t>
            </a:r>
            <a:endParaRPr lang="en-US" dirty="0"/>
          </a:p>
        </p:txBody>
      </p:sp>
      <p:pic>
        <p:nvPicPr>
          <p:cNvPr id="2050" name="Picture 2" descr="How Does A Mobile Phone &amp;#39;Look&amp;#39; For Network Cover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3624" y="1042856"/>
            <a:ext cx="2862681" cy="190940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nternet - javatpoi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3397" y="958365"/>
            <a:ext cx="3395184" cy="190940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5,148 Atm Screen Stock Photos, Pictures &amp;amp; Royalty-Free Images - iStoc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94" y="3632734"/>
            <a:ext cx="3033776" cy="181927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5"/>
          <a:stretch>
            <a:fillRect/>
          </a:stretch>
        </p:blipFill>
        <p:spPr>
          <a:xfrm>
            <a:off x="6889083" y="3542228"/>
            <a:ext cx="2703812" cy="2109524"/>
          </a:xfrm>
          <a:prstGeom prst="rect">
            <a:avLst/>
          </a:prstGeom>
        </p:spPr>
      </p:pic>
      <p:sp>
        <p:nvSpPr>
          <p:cNvPr id="14" name="Rounded Rectangular Callout 5">
            <a:extLst>
              <a:ext uri="{FF2B5EF4-FFF2-40B4-BE49-F238E27FC236}">
                <a16:creationId xmlns:a16="http://schemas.microsoft.com/office/drawing/2014/main" id="{95B1C811-0212-4B28-BA67-984A505AD881}"/>
              </a:ext>
            </a:extLst>
          </p:cNvPr>
          <p:cNvSpPr/>
          <p:nvPr/>
        </p:nvSpPr>
        <p:spPr>
          <a:xfrm>
            <a:off x="0" y="3020734"/>
            <a:ext cx="5454184" cy="526370"/>
          </a:xfrm>
          <a:prstGeom prst="wedgeRoundRectCallout">
            <a:avLst>
              <a:gd name="adj1" fmla="val -20833"/>
              <a:gd name="adj2" fmla="val 51172"/>
              <a:gd name="adj3" fmla="val 16667"/>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solidFill>
                  <a:schemeClr val="tx1"/>
                </a:solidFill>
              </a:rPr>
              <a:t>Telephone networks and cellular networks</a:t>
            </a:r>
          </a:p>
        </p:txBody>
      </p:sp>
      <p:sp>
        <p:nvSpPr>
          <p:cNvPr id="15" name="Rounded Rectangular Callout 5">
            <a:extLst>
              <a:ext uri="{FF2B5EF4-FFF2-40B4-BE49-F238E27FC236}">
                <a16:creationId xmlns:a16="http://schemas.microsoft.com/office/drawing/2014/main" id="{95B1C811-0212-4B28-BA67-984A505AD881}"/>
              </a:ext>
            </a:extLst>
          </p:cNvPr>
          <p:cNvSpPr/>
          <p:nvPr/>
        </p:nvSpPr>
        <p:spPr>
          <a:xfrm>
            <a:off x="5513897" y="3015858"/>
            <a:ext cx="5454184" cy="526370"/>
          </a:xfrm>
          <a:prstGeom prst="wedgeRoundRectCallout">
            <a:avLst>
              <a:gd name="adj1" fmla="val -20833"/>
              <a:gd name="adj2" fmla="val 51172"/>
              <a:gd name="adj3" fmla="val 16667"/>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solidFill>
                  <a:schemeClr val="tx1"/>
                </a:solidFill>
              </a:rPr>
              <a:t>Computer network such internet</a:t>
            </a:r>
          </a:p>
        </p:txBody>
      </p:sp>
      <p:sp>
        <p:nvSpPr>
          <p:cNvPr id="16" name="Rounded Rectangular Callout 5">
            <a:extLst>
              <a:ext uri="{FF2B5EF4-FFF2-40B4-BE49-F238E27FC236}">
                <a16:creationId xmlns:a16="http://schemas.microsoft.com/office/drawing/2014/main" id="{95B1C811-0212-4B28-BA67-984A505AD881}"/>
              </a:ext>
            </a:extLst>
          </p:cNvPr>
          <p:cNvSpPr/>
          <p:nvPr/>
        </p:nvSpPr>
        <p:spPr>
          <a:xfrm>
            <a:off x="1368114" y="5446445"/>
            <a:ext cx="2808756" cy="526370"/>
          </a:xfrm>
          <a:prstGeom prst="wedgeRoundRectCallout">
            <a:avLst>
              <a:gd name="adj1" fmla="val -20833"/>
              <a:gd name="adj2" fmla="val 51172"/>
              <a:gd name="adj3" fmla="val 16667"/>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solidFill>
                  <a:schemeClr val="tx1"/>
                </a:solidFill>
              </a:rPr>
              <a:t>ATM machines</a:t>
            </a:r>
          </a:p>
        </p:txBody>
      </p:sp>
      <p:sp>
        <p:nvSpPr>
          <p:cNvPr id="17" name="Rounded Rectangular Callout 5">
            <a:extLst>
              <a:ext uri="{FF2B5EF4-FFF2-40B4-BE49-F238E27FC236}">
                <a16:creationId xmlns:a16="http://schemas.microsoft.com/office/drawing/2014/main" id="{95B1C811-0212-4B28-BA67-984A505AD881}"/>
              </a:ext>
            </a:extLst>
          </p:cNvPr>
          <p:cNvSpPr/>
          <p:nvPr/>
        </p:nvSpPr>
        <p:spPr>
          <a:xfrm>
            <a:off x="7015485" y="5583700"/>
            <a:ext cx="2451007" cy="526370"/>
          </a:xfrm>
          <a:prstGeom prst="wedgeRoundRectCallout">
            <a:avLst>
              <a:gd name="adj1" fmla="val -20833"/>
              <a:gd name="adj2" fmla="val 51172"/>
              <a:gd name="adj3" fmla="val 16667"/>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solidFill>
                  <a:schemeClr val="tx1"/>
                </a:solidFill>
              </a:rPr>
              <a:t>Mobile </a:t>
            </a:r>
            <a:r>
              <a:rPr lang="en-US" sz="2400" dirty="0" smtClean="0">
                <a:solidFill>
                  <a:schemeClr val="tx1"/>
                </a:solidFill>
              </a:rPr>
              <a:t>Computing</a:t>
            </a:r>
            <a:endParaRPr lang="en-US" sz="2400" dirty="0">
              <a:solidFill>
                <a:schemeClr val="tx1"/>
              </a:solidFill>
            </a:endParaRPr>
          </a:p>
        </p:txBody>
      </p:sp>
    </p:spTree>
    <p:extLst>
      <p:ext uri="{BB962C8B-B14F-4D97-AF65-F5344CB8AC3E}">
        <p14:creationId xmlns:p14="http://schemas.microsoft.com/office/powerpoint/2010/main" val="14276865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smtClean="0"/>
              <a:t>Examples of Distributed Systems</a:t>
            </a:r>
            <a:endParaRPr lang="en-US" dirty="0"/>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0" y="863444"/>
            <a:ext cx="6162045" cy="2094909"/>
          </a:xfrm>
        </p:spPr>
        <p:txBody>
          <a:bodyPr/>
          <a:lstStyle/>
          <a:p>
            <a:r>
              <a:rPr lang="en-US" altLang="en-US" sz="2800" b="1" dirty="0">
                <a:solidFill>
                  <a:schemeClr val="tx2"/>
                </a:solidFill>
              </a:rPr>
              <a:t>Web Search Engines: </a:t>
            </a:r>
          </a:p>
          <a:p>
            <a:pPr lvl="1"/>
            <a:r>
              <a:rPr lang="en-US" altLang="en-US" sz="2200" dirty="0">
                <a:ea typeface="ＭＳ Ｐゴシック" charset="-128"/>
              </a:rPr>
              <a:t>Major growth industry in the last decade. </a:t>
            </a:r>
          </a:p>
          <a:p>
            <a:pPr lvl="1"/>
            <a:r>
              <a:rPr lang="en-US" altLang="en-US" sz="2200" dirty="0">
                <a:ea typeface="ＭＳ Ｐゴシック" charset="-128"/>
              </a:rPr>
              <a:t>10 billion per month for global number of searches. </a:t>
            </a:r>
          </a:p>
          <a:p>
            <a:pPr lvl="1"/>
            <a:r>
              <a:rPr lang="en-US" altLang="en-US" sz="2200" dirty="0" smtClean="0">
                <a:ea typeface="ＭＳ Ｐゴシック" charset="-128"/>
              </a:rPr>
              <a:t>e.g. Google distributed infrastructure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5916" y="863444"/>
            <a:ext cx="3209365" cy="2342837"/>
          </a:xfrm>
          <a:prstGeom prst="rect">
            <a:avLst/>
          </a:prstGeom>
        </p:spPr>
      </p:pic>
      <p:sp>
        <p:nvSpPr>
          <p:cNvPr id="5" name="Content Placeholder 2">
            <a:extLst>
              <a:ext uri="{FF2B5EF4-FFF2-40B4-BE49-F238E27FC236}">
                <a16:creationId xmlns:a16="http://schemas.microsoft.com/office/drawing/2014/main" id="{139A428D-8F15-4206-B337-FA27C005FA71}"/>
              </a:ext>
            </a:extLst>
          </p:cNvPr>
          <p:cNvSpPr txBox="1">
            <a:spLocks/>
          </p:cNvSpPr>
          <p:nvPr/>
        </p:nvSpPr>
        <p:spPr>
          <a:xfrm>
            <a:off x="131181" y="3496235"/>
            <a:ext cx="6162044" cy="1734671"/>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ebdings" panose="05030102010509060703"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800" b="1" dirty="0">
                <a:solidFill>
                  <a:schemeClr val="tx2"/>
                </a:solidFill>
              </a:rPr>
              <a:t>Massively multiplayer online games: </a:t>
            </a:r>
          </a:p>
          <a:p>
            <a:pPr lvl="1"/>
            <a:r>
              <a:rPr lang="en-US" altLang="en-US" sz="2200" dirty="0">
                <a:ea typeface="ＭＳ Ｐゴシック" charset="-128"/>
              </a:rPr>
              <a:t>Large number of people interact through the Internet with a virtual world. </a:t>
            </a:r>
          </a:p>
          <a:p>
            <a:pPr lvl="1"/>
            <a:r>
              <a:rPr lang="en-US" altLang="en-US" sz="2200" dirty="0">
                <a:ea typeface="ＭＳ Ｐゴシック" charset="-128"/>
              </a:rPr>
              <a:t>Challenges include fast response time, real-time propagation of events.</a:t>
            </a:r>
            <a:endParaRPr lang="en-US" sz="2200" dirty="0">
              <a:ea typeface="ＭＳ Ｐゴシック" charset="-128"/>
            </a:endParaRPr>
          </a:p>
          <a:p>
            <a:pPr marL="0" indent="0">
              <a:buFont typeface="Webdings" panose="05030102010509060703" pitchFamily="18" charset="2"/>
              <a:buNone/>
            </a:pP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2163" y="3393344"/>
            <a:ext cx="4162134" cy="2838571"/>
          </a:xfrm>
          <a:prstGeom prst="rect">
            <a:avLst/>
          </a:prstGeom>
        </p:spPr>
      </p:pic>
    </p:spTree>
    <p:extLst>
      <p:ext uri="{BB962C8B-B14F-4D97-AF65-F5344CB8AC3E}">
        <p14:creationId xmlns:p14="http://schemas.microsoft.com/office/powerpoint/2010/main" val="29528299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Syllabus</a:t>
            </a:r>
            <a:endParaRPr lang="en-IN" dirty="0"/>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265388" y="711201"/>
            <a:ext cx="10810443" cy="5749801"/>
          </a:xfrm>
          <a:prstGeom prst="rect">
            <a:avLst/>
          </a:prstGeom>
        </p:spPr>
      </p:pic>
    </p:spTree>
    <p:extLst>
      <p:ext uri="{BB962C8B-B14F-4D97-AF65-F5344CB8AC3E}">
        <p14:creationId xmlns:p14="http://schemas.microsoft.com/office/powerpoint/2010/main" val="15467808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altLang="en-US" sz="3200" dirty="0"/>
              <a:t>Goals of Distributed Systems</a:t>
            </a:r>
            <a:endParaRPr lang="en-IN" dirty="0"/>
          </a:p>
        </p:txBody>
      </p:sp>
      <p:sp>
        <p:nvSpPr>
          <p:cNvPr id="3" name="Content Placeholder 2"/>
          <p:cNvSpPr>
            <a:spLocks noGrp="1"/>
          </p:cNvSpPr>
          <p:nvPr>
            <p:ph idx="1"/>
          </p:nvPr>
        </p:nvSpPr>
        <p:spPr>
          <a:xfrm>
            <a:off x="292890" y="711201"/>
            <a:ext cx="11030511" cy="4507046"/>
          </a:xfrm>
        </p:spPr>
        <p:txBody>
          <a:bodyPr/>
          <a:lstStyle/>
          <a:p>
            <a:pPr marL="609600" indent="-609600"/>
            <a:r>
              <a:rPr lang="en-IE" altLang="en-US" dirty="0"/>
              <a:t>Connect Users and Resources</a:t>
            </a:r>
          </a:p>
          <a:p>
            <a:pPr marL="609600" indent="-609600"/>
            <a:r>
              <a:rPr lang="en-IE" altLang="en-US" dirty="0"/>
              <a:t>Transparency</a:t>
            </a:r>
          </a:p>
          <a:p>
            <a:pPr marL="609600" indent="-609600"/>
            <a:r>
              <a:rPr lang="en-IE" altLang="en-US" dirty="0"/>
              <a:t>Openness</a:t>
            </a:r>
          </a:p>
          <a:p>
            <a:pPr marL="609600" indent="-609600"/>
            <a:r>
              <a:rPr lang="en-IE" altLang="en-US" dirty="0"/>
              <a:t>Be Scalable:</a:t>
            </a:r>
          </a:p>
          <a:p>
            <a:pPr marL="990600" lvl="1" indent="-533400"/>
            <a:r>
              <a:rPr lang="en-IE" altLang="en-US" dirty="0"/>
              <a:t>in size</a:t>
            </a:r>
          </a:p>
          <a:p>
            <a:pPr marL="990600" lvl="1" indent="-533400"/>
            <a:r>
              <a:rPr lang="en-IE" altLang="en-US" dirty="0"/>
              <a:t>geographically</a:t>
            </a:r>
          </a:p>
          <a:p>
            <a:pPr marL="990600" lvl="1" indent="-533400"/>
            <a:r>
              <a:rPr lang="en-IE" altLang="en-US" dirty="0"/>
              <a:t>administratively</a:t>
            </a:r>
          </a:p>
          <a:p>
            <a:endParaRPr lang="en-IN" dirty="0"/>
          </a:p>
        </p:txBody>
      </p:sp>
    </p:spTree>
    <p:extLst>
      <p:ext uri="{BB962C8B-B14F-4D97-AF65-F5344CB8AC3E}">
        <p14:creationId xmlns:p14="http://schemas.microsoft.com/office/powerpoint/2010/main" val="40256233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altLang="en-US" dirty="0"/>
              <a:t>Connect Users and </a:t>
            </a:r>
            <a:r>
              <a:rPr lang="en-IE" altLang="en-US" dirty="0" smtClean="0"/>
              <a:t>Resources</a:t>
            </a:r>
            <a:endParaRPr lang="en-IN" dirty="0"/>
          </a:p>
        </p:txBody>
      </p:sp>
      <p:sp>
        <p:nvSpPr>
          <p:cNvPr id="3" name="Content Placeholder 2"/>
          <p:cNvSpPr>
            <a:spLocks noGrp="1"/>
          </p:cNvSpPr>
          <p:nvPr>
            <p:ph idx="1"/>
          </p:nvPr>
        </p:nvSpPr>
        <p:spPr>
          <a:xfrm>
            <a:off x="131180" y="919762"/>
            <a:ext cx="11700602" cy="4855374"/>
          </a:xfrm>
        </p:spPr>
        <p:txBody>
          <a:bodyPr/>
          <a:lstStyle/>
          <a:p>
            <a:r>
              <a:rPr lang="en-IN" dirty="0"/>
              <a:t>The main goal of a distributed system is to make it easy for the users (and </a:t>
            </a:r>
            <a:r>
              <a:rPr lang="en-IN" dirty="0" smtClean="0"/>
              <a:t>applications</a:t>
            </a:r>
            <a:r>
              <a:rPr lang="en-IN" dirty="0"/>
              <a:t>) to access remote resources, and to share them in a controlled and </a:t>
            </a:r>
            <a:r>
              <a:rPr lang="en-IN" dirty="0" smtClean="0"/>
              <a:t>efficient </a:t>
            </a:r>
            <a:r>
              <a:rPr lang="en-IN" dirty="0"/>
              <a:t>way. </a:t>
            </a:r>
            <a:endParaRPr lang="en-IN" dirty="0" smtClean="0"/>
          </a:p>
          <a:p>
            <a:r>
              <a:rPr lang="en-IN" dirty="0" smtClean="0"/>
              <a:t>Resources </a:t>
            </a:r>
            <a:r>
              <a:rPr lang="en-IN" dirty="0"/>
              <a:t>can be just about anything, but typical examples </a:t>
            </a:r>
            <a:r>
              <a:rPr lang="en-IN" dirty="0" smtClean="0"/>
              <a:t>include things </a:t>
            </a:r>
            <a:r>
              <a:rPr lang="en-IN" dirty="0"/>
              <a:t>like printers, computers, storage facilities, data, files, Web pages, and </a:t>
            </a:r>
            <a:r>
              <a:rPr lang="en-IN" dirty="0" smtClean="0"/>
              <a:t>networks</a:t>
            </a:r>
          </a:p>
          <a:p>
            <a:r>
              <a:rPr lang="en-IN" dirty="0" smtClean="0"/>
              <a:t>There are many reasons for wanting to share resources.</a:t>
            </a:r>
            <a:endParaRPr lang="en-IN" dirty="0"/>
          </a:p>
          <a:p>
            <a:endParaRPr lang="en-IN" dirty="0"/>
          </a:p>
          <a:p>
            <a:r>
              <a:rPr lang="en-IN" dirty="0"/>
              <a:t>One obvious reason is that of economics. For example, it is cheaper to let a </a:t>
            </a:r>
            <a:r>
              <a:rPr lang="en-IN" dirty="0" smtClean="0"/>
              <a:t>printer be </a:t>
            </a:r>
            <a:r>
              <a:rPr lang="en-IN" dirty="0"/>
              <a:t>shared by several users in a </a:t>
            </a:r>
            <a:r>
              <a:rPr lang="en-IN" dirty="0" smtClean="0"/>
              <a:t>office </a:t>
            </a:r>
            <a:r>
              <a:rPr lang="en-IN" dirty="0"/>
              <a:t>than having to buy and maintain a </a:t>
            </a:r>
            <a:r>
              <a:rPr lang="en-IN" dirty="0" smtClean="0"/>
              <a:t>separate </a:t>
            </a:r>
            <a:r>
              <a:rPr lang="en-IN" dirty="0"/>
              <a:t>printer for each user. </a:t>
            </a:r>
            <a:endParaRPr lang="en-IN" dirty="0" smtClean="0"/>
          </a:p>
          <a:p>
            <a:r>
              <a:rPr lang="en-IN" dirty="0" smtClean="0"/>
              <a:t>Likewise</a:t>
            </a:r>
            <a:r>
              <a:rPr lang="en-IN" dirty="0"/>
              <a:t>, it makes economic sense to share costly </a:t>
            </a:r>
            <a:r>
              <a:rPr lang="en-IN" dirty="0" smtClean="0"/>
              <a:t>resources </a:t>
            </a:r>
            <a:r>
              <a:rPr lang="en-IN" dirty="0"/>
              <a:t>such as supercomputers, high-performance storage systems, </a:t>
            </a:r>
            <a:r>
              <a:rPr lang="en-IN" dirty="0" err="1" smtClean="0"/>
              <a:t>imagesetters,and</a:t>
            </a:r>
            <a:r>
              <a:rPr lang="en-IN" dirty="0" smtClean="0"/>
              <a:t> </a:t>
            </a:r>
            <a:r>
              <a:rPr lang="en-IN" dirty="0"/>
              <a:t>other expensive peripherals.</a:t>
            </a:r>
          </a:p>
        </p:txBody>
      </p:sp>
    </p:spTree>
    <p:extLst>
      <p:ext uri="{BB962C8B-B14F-4D97-AF65-F5344CB8AC3E}">
        <p14:creationId xmlns:p14="http://schemas.microsoft.com/office/powerpoint/2010/main" val="35879307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Transparency</a:t>
            </a:r>
            <a:endParaRPr lang="en-IN" dirty="0"/>
          </a:p>
        </p:txBody>
      </p:sp>
      <p:sp>
        <p:nvSpPr>
          <p:cNvPr id="3" name="Content Placeholder 2"/>
          <p:cNvSpPr>
            <a:spLocks noGrp="1"/>
          </p:cNvSpPr>
          <p:nvPr>
            <p:ph idx="1"/>
          </p:nvPr>
        </p:nvSpPr>
        <p:spPr>
          <a:xfrm>
            <a:off x="131180" y="1155290"/>
            <a:ext cx="10828741" cy="4855374"/>
          </a:xfrm>
        </p:spPr>
        <p:txBody>
          <a:bodyPr/>
          <a:lstStyle/>
          <a:p>
            <a:r>
              <a:rPr lang="en-IN" dirty="0" smtClean="0"/>
              <a:t>To </a:t>
            </a:r>
            <a:r>
              <a:rPr lang="en-IN" dirty="0"/>
              <a:t>hide the fact that its </a:t>
            </a:r>
            <a:r>
              <a:rPr lang="en-IN" dirty="0" smtClean="0"/>
              <a:t>processes and </a:t>
            </a:r>
            <a:r>
              <a:rPr lang="en-IN" dirty="0"/>
              <a:t>resources are physically distributed across multiple computers. </a:t>
            </a:r>
            <a:endParaRPr lang="en-IN" dirty="0" smtClean="0"/>
          </a:p>
          <a:p>
            <a:r>
              <a:rPr lang="en-IN" dirty="0" smtClean="0"/>
              <a:t>A distributed system </a:t>
            </a:r>
            <a:r>
              <a:rPr lang="en-IN" dirty="0"/>
              <a:t>that is able to present itself to users and applications as if it were only </a:t>
            </a:r>
            <a:r>
              <a:rPr lang="en-IN" dirty="0" smtClean="0"/>
              <a:t>a single </a:t>
            </a:r>
            <a:r>
              <a:rPr lang="en-IN" dirty="0"/>
              <a:t>computer system is said to be transparent</a:t>
            </a:r>
            <a:r>
              <a:rPr lang="en-IN" dirty="0" smtClean="0"/>
              <a:t>.</a:t>
            </a:r>
          </a:p>
          <a:p>
            <a:endParaRPr lang="en-IN" dirty="0" smtClean="0"/>
          </a:p>
          <a:p>
            <a:r>
              <a:rPr lang="en-IN" b="1" dirty="0" smtClean="0"/>
              <a:t>Access </a:t>
            </a:r>
            <a:r>
              <a:rPr lang="en-IN" b="1" dirty="0"/>
              <a:t>transparency </a:t>
            </a:r>
            <a:r>
              <a:rPr lang="en-IN" dirty="0"/>
              <a:t>deals with hiding differences in data representation </a:t>
            </a:r>
            <a:r>
              <a:rPr lang="en-IN" dirty="0" smtClean="0"/>
              <a:t>and the </a:t>
            </a:r>
            <a:r>
              <a:rPr lang="en-IN" dirty="0"/>
              <a:t>way that resources can be accessed by users</a:t>
            </a:r>
            <a:r>
              <a:rPr lang="en-IN" dirty="0" smtClean="0"/>
              <a:t>.</a:t>
            </a:r>
          </a:p>
          <a:p>
            <a:r>
              <a:rPr lang="en-IN" dirty="0" smtClean="0"/>
              <a:t>For </a:t>
            </a:r>
            <a:r>
              <a:rPr lang="en-IN" dirty="0"/>
              <a:t>example, a distributed system may have computer systems that run </a:t>
            </a:r>
            <a:r>
              <a:rPr lang="en-IN" dirty="0" smtClean="0"/>
              <a:t>different </a:t>
            </a:r>
            <a:r>
              <a:rPr lang="en-IN" dirty="0"/>
              <a:t>operating systems, each having their own file-naming conventions. </a:t>
            </a:r>
            <a:r>
              <a:rPr lang="en-IN" dirty="0" smtClean="0"/>
              <a:t>Differences </a:t>
            </a:r>
            <a:r>
              <a:rPr lang="en-IN" dirty="0"/>
              <a:t>in naming conventions, as well as how files can be manipulated, should </a:t>
            </a:r>
            <a:r>
              <a:rPr lang="en-IN" dirty="0" smtClean="0"/>
              <a:t>all be </a:t>
            </a:r>
            <a:r>
              <a:rPr lang="en-IN" dirty="0"/>
              <a:t>hidden from users and applications.</a:t>
            </a:r>
          </a:p>
          <a:p>
            <a:endParaRPr lang="en-IN" dirty="0"/>
          </a:p>
        </p:txBody>
      </p:sp>
    </p:spTree>
    <p:extLst>
      <p:ext uri="{BB962C8B-B14F-4D97-AF65-F5344CB8AC3E}">
        <p14:creationId xmlns:p14="http://schemas.microsoft.com/office/powerpoint/2010/main" val="651696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0" y="587253"/>
            <a:ext cx="12034684" cy="4855374"/>
          </a:xfrm>
        </p:spPr>
        <p:txBody>
          <a:bodyPr/>
          <a:lstStyle/>
          <a:p>
            <a:r>
              <a:rPr lang="en-IN" dirty="0"/>
              <a:t>An important group of transparency types has to do with the location of a </a:t>
            </a:r>
            <a:r>
              <a:rPr lang="en-IN" dirty="0" smtClean="0"/>
              <a:t>resource</a:t>
            </a:r>
            <a:r>
              <a:rPr lang="en-IN" dirty="0"/>
              <a:t>. </a:t>
            </a:r>
            <a:r>
              <a:rPr lang="en-IN" b="1" dirty="0"/>
              <a:t>Location transparency </a:t>
            </a:r>
            <a:r>
              <a:rPr lang="en-IN" dirty="0"/>
              <a:t>refers to the fact that users cannot tell where a </a:t>
            </a:r>
            <a:r>
              <a:rPr lang="en-IN" dirty="0" smtClean="0"/>
              <a:t>resource </a:t>
            </a:r>
            <a:r>
              <a:rPr lang="en-IN" dirty="0"/>
              <a:t>is physically located in the system</a:t>
            </a:r>
            <a:r>
              <a:rPr lang="en-IN" dirty="0" smtClean="0"/>
              <a:t>.</a:t>
            </a:r>
          </a:p>
          <a:p>
            <a:endParaRPr lang="en-IN" dirty="0"/>
          </a:p>
          <a:p>
            <a:r>
              <a:rPr lang="en-IN" dirty="0"/>
              <a:t>Distributed systems in which resources can be moved without affecting how </a:t>
            </a:r>
            <a:r>
              <a:rPr lang="en-IN" dirty="0" smtClean="0"/>
              <a:t>those resources </a:t>
            </a:r>
            <a:r>
              <a:rPr lang="en-IN" dirty="0"/>
              <a:t>can be accessed are said to provide </a:t>
            </a:r>
            <a:r>
              <a:rPr lang="en-IN" b="1" dirty="0" smtClean="0"/>
              <a:t>migration transparency</a:t>
            </a:r>
            <a:r>
              <a:rPr lang="en-IN" dirty="0" smtClean="0"/>
              <a:t>.</a:t>
            </a:r>
          </a:p>
          <a:p>
            <a:endParaRPr lang="en-IN" dirty="0" smtClean="0"/>
          </a:p>
          <a:p>
            <a:r>
              <a:rPr lang="en-IN" dirty="0" smtClean="0"/>
              <a:t>The </a:t>
            </a:r>
            <a:r>
              <a:rPr lang="en-IN" dirty="0"/>
              <a:t>situation in which resources can be relocated while they are </a:t>
            </a:r>
            <a:r>
              <a:rPr lang="en-IN" dirty="0" smtClean="0"/>
              <a:t>being accessed </a:t>
            </a:r>
            <a:r>
              <a:rPr lang="en-IN" dirty="0"/>
              <a:t>without the user or application noticing anything. In such cases, the </a:t>
            </a:r>
            <a:r>
              <a:rPr lang="en-IN" dirty="0" smtClean="0"/>
              <a:t>system </a:t>
            </a:r>
            <a:r>
              <a:rPr lang="en-IN" dirty="0"/>
              <a:t>is said to support </a:t>
            </a:r>
            <a:r>
              <a:rPr lang="en-IN" b="1" dirty="0"/>
              <a:t>relocation </a:t>
            </a:r>
            <a:r>
              <a:rPr lang="en-IN" b="1" dirty="0" smtClean="0"/>
              <a:t>transparency</a:t>
            </a:r>
            <a:r>
              <a:rPr lang="en-IN" dirty="0" smtClean="0"/>
              <a:t>.</a:t>
            </a:r>
          </a:p>
          <a:p>
            <a:endParaRPr lang="en-IN" dirty="0" smtClean="0"/>
          </a:p>
          <a:p>
            <a:r>
              <a:rPr lang="en-IN" dirty="0" smtClean="0"/>
              <a:t>Resources </a:t>
            </a:r>
            <a:r>
              <a:rPr lang="en-IN" dirty="0"/>
              <a:t>may be replicated to increase availability or to improve performance by placing a copy close to the place where it is accessed. </a:t>
            </a:r>
            <a:r>
              <a:rPr lang="en-IN" b="1" dirty="0" smtClean="0"/>
              <a:t>Replication </a:t>
            </a:r>
            <a:r>
              <a:rPr lang="en-IN" b="1" dirty="0"/>
              <a:t>transparency </a:t>
            </a:r>
            <a:r>
              <a:rPr lang="en-IN" dirty="0"/>
              <a:t>deals with hiding the fact that several copies of a </a:t>
            </a:r>
            <a:r>
              <a:rPr lang="en-IN" dirty="0" smtClean="0"/>
              <a:t>resource exist</a:t>
            </a:r>
            <a:r>
              <a:rPr lang="en-IN" dirty="0"/>
              <a:t>. </a:t>
            </a:r>
          </a:p>
        </p:txBody>
      </p:sp>
    </p:spTree>
    <p:extLst>
      <p:ext uri="{BB962C8B-B14F-4D97-AF65-F5344CB8AC3E}">
        <p14:creationId xmlns:p14="http://schemas.microsoft.com/office/powerpoint/2010/main" val="38128061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t>Transparency in a Distributed System</a:t>
            </a:r>
            <a:endParaRPr lang="en-IN" dirty="0"/>
          </a:p>
        </p:txBody>
      </p:sp>
      <p:pic>
        <p:nvPicPr>
          <p:cNvPr id="4" name="Picture 4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4718" y="1260282"/>
            <a:ext cx="10828337" cy="34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3"/>
          <p:cNvSpPr txBox="1">
            <a:spLocks noChangeArrowheads="1"/>
          </p:cNvSpPr>
          <p:nvPr/>
        </p:nvSpPr>
        <p:spPr bwMode="auto">
          <a:xfrm>
            <a:off x="1174700" y="5078308"/>
            <a:ext cx="84756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ctr" rtl="0" eaLnBrk="1" hangingPunct="1">
              <a:spcBef>
                <a:spcPct val="50000"/>
              </a:spcBef>
            </a:pPr>
            <a:r>
              <a:rPr lang="en-US" altLang="en-US" dirty="0"/>
              <a:t>Different forms of transparency in a distributed system </a:t>
            </a:r>
          </a:p>
        </p:txBody>
      </p:sp>
    </p:spTree>
    <p:extLst>
      <p:ext uri="{BB962C8B-B14F-4D97-AF65-F5344CB8AC3E}">
        <p14:creationId xmlns:p14="http://schemas.microsoft.com/office/powerpoint/2010/main" val="37103688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Openness</a:t>
            </a:r>
            <a:endParaRPr lang="en-IN"/>
          </a:p>
        </p:txBody>
      </p:sp>
      <p:sp>
        <p:nvSpPr>
          <p:cNvPr id="3" name="Content Placeholder 2"/>
          <p:cNvSpPr>
            <a:spLocks noGrp="1"/>
          </p:cNvSpPr>
          <p:nvPr>
            <p:ph idx="1"/>
          </p:nvPr>
        </p:nvSpPr>
        <p:spPr>
          <a:xfrm>
            <a:off x="131180" y="890713"/>
            <a:ext cx="10828741" cy="4855374"/>
          </a:xfrm>
        </p:spPr>
        <p:txBody>
          <a:bodyPr/>
          <a:lstStyle/>
          <a:p>
            <a:pPr>
              <a:defRPr/>
            </a:pPr>
            <a:r>
              <a:rPr lang="en-US" dirty="0"/>
              <a:t>An open distributed system is a system that </a:t>
            </a:r>
            <a:r>
              <a:rPr lang="en-US" dirty="0">
                <a:solidFill>
                  <a:srgbClr val="FF0000"/>
                </a:solidFill>
              </a:rPr>
              <a:t>offers services according to standard rules</a:t>
            </a:r>
            <a:r>
              <a:rPr lang="en-US" dirty="0"/>
              <a:t> that describe syntax and semantics of the services.</a:t>
            </a:r>
          </a:p>
          <a:p>
            <a:pPr>
              <a:defRPr/>
            </a:pPr>
            <a:endParaRPr lang="en-IN" dirty="0"/>
          </a:p>
          <a:p>
            <a:pPr>
              <a:defRPr/>
            </a:pPr>
            <a:r>
              <a:rPr lang="en-IN" dirty="0"/>
              <a:t>In distributed system, services are generally specified through interfaces, which are often described in an Interface Definition Language (IDL).</a:t>
            </a:r>
          </a:p>
          <a:p>
            <a:pPr>
              <a:defRPr/>
            </a:pPr>
            <a:endParaRPr lang="en-IN" dirty="0"/>
          </a:p>
          <a:p>
            <a:pPr>
              <a:defRPr/>
            </a:pPr>
            <a:r>
              <a:rPr lang="en-IN" dirty="0"/>
              <a:t>Interface definitions written in an IDL nearly always capture only the syntax of services. In other words, they specify precisely the names of the functions that are available together with types of the parameters, return values, possible exceptions that can be raised.</a:t>
            </a:r>
          </a:p>
          <a:p>
            <a:pPr>
              <a:defRPr/>
            </a:pPr>
            <a:endParaRPr lang="en-IN" dirty="0"/>
          </a:p>
          <a:p>
            <a:pPr>
              <a:defRPr/>
            </a:pPr>
            <a:r>
              <a:rPr lang="en-US" dirty="0"/>
              <a:t>It should be easy to configure the system out of different components. </a:t>
            </a:r>
          </a:p>
          <a:p>
            <a:endParaRPr lang="en-IN" dirty="0"/>
          </a:p>
        </p:txBody>
      </p:sp>
    </p:spTree>
    <p:extLst>
      <p:ext uri="{BB962C8B-B14F-4D97-AF65-F5344CB8AC3E}">
        <p14:creationId xmlns:p14="http://schemas.microsoft.com/office/powerpoint/2010/main" val="22503720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Distributed System Goals</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endParaRPr lang="en-US" dirty="0"/>
          </a:p>
          <a:p>
            <a:endParaRPr lang="en-US" dirty="0" smtClean="0"/>
          </a:p>
          <a:p>
            <a:endParaRPr lang="en-US" dirty="0"/>
          </a:p>
          <a:p>
            <a:endParaRPr lang="en-US" dirty="0" smtClean="0"/>
          </a:p>
          <a:p>
            <a:endParaRPr lang="en-US" b="1" dirty="0" smtClean="0">
              <a:solidFill>
                <a:schemeClr val="tx2"/>
              </a:solidFill>
            </a:endParaRPr>
          </a:p>
          <a:p>
            <a:pPr marL="0" indent="0">
              <a:buNone/>
            </a:pPr>
            <a:endParaRPr lang="en-US" dirty="0"/>
          </a:p>
        </p:txBody>
      </p:sp>
      <p:pic>
        <p:nvPicPr>
          <p:cNvPr id="10" name="Picture 9">
            <a:extLst>
              <a:ext uri="{FF2B5EF4-FFF2-40B4-BE49-F238E27FC236}">
                <a16:creationId xmlns:a16="http://schemas.microsoft.com/office/drawing/2014/main" id="{FF8739DC-CFD3-4533-B5F3-19B62D0942B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66318" y="2606114"/>
            <a:ext cx="1143000" cy="1143000"/>
          </a:xfrm>
          <a:prstGeom prst="rect">
            <a:avLst/>
          </a:prstGeom>
        </p:spPr>
      </p:pic>
      <p:pic>
        <p:nvPicPr>
          <p:cNvPr id="11" name="Picture 10">
            <a:extLst>
              <a:ext uri="{FF2B5EF4-FFF2-40B4-BE49-F238E27FC236}">
                <a16:creationId xmlns:a16="http://schemas.microsoft.com/office/drawing/2014/main" id="{1DD332A0-5F6F-47B6-BCE5-930F8BF79F9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85518" y="2606114"/>
            <a:ext cx="1143000" cy="1143000"/>
          </a:xfrm>
          <a:prstGeom prst="rect">
            <a:avLst/>
          </a:prstGeom>
        </p:spPr>
      </p:pic>
      <p:grpSp>
        <p:nvGrpSpPr>
          <p:cNvPr id="12" name="Group 11">
            <a:extLst>
              <a:ext uri="{FF2B5EF4-FFF2-40B4-BE49-F238E27FC236}">
                <a16:creationId xmlns:a16="http://schemas.microsoft.com/office/drawing/2014/main" id="{2AEE4523-034F-412F-8FC4-7D0AC85ACC12}"/>
              </a:ext>
            </a:extLst>
          </p:cNvPr>
          <p:cNvGrpSpPr/>
          <p:nvPr/>
        </p:nvGrpSpPr>
        <p:grpSpPr>
          <a:xfrm>
            <a:off x="2171118" y="2272738"/>
            <a:ext cx="3643195" cy="346364"/>
            <a:chOff x="990600" y="1981200"/>
            <a:chExt cx="3643195" cy="346364"/>
          </a:xfrm>
        </p:grpSpPr>
        <p:cxnSp>
          <p:nvCxnSpPr>
            <p:cNvPr id="13" name="Straight Arrow Connector 12">
              <a:extLst>
                <a:ext uri="{FF2B5EF4-FFF2-40B4-BE49-F238E27FC236}">
                  <a16:creationId xmlns:a16="http://schemas.microsoft.com/office/drawing/2014/main" id="{E333F6DC-8C32-4F89-B830-7DC80E293CEA}"/>
                </a:ext>
              </a:extLst>
            </p:cNvPr>
            <p:cNvCxnSpPr>
              <a:cxnSpLocks/>
            </p:cNvCxnSpPr>
            <p:nvPr/>
          </p:nvCxnSpPr>
          <p:spPr>
            <a:xfrm>
              <a:off x="990600" y="1981200"/>
              <a:ext cx="3643195" cy="0"/>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F7B7284-EEFB-4440-96E0-4922B4E174E9}"/>
                </a:ext>
              </a:extLst>
            </p:cNvPr>
            <p:cNvCxnSpPr>
              <a:cxnSpLocks/>
            </p:cNvCxnSpPr>
            <p:nvPr/>
          </p:nvCxnSpPr>
          <p:spPr>
            <a:xfrm flipV="1">
              <a:off x="990600" y="1981200"/>
              <a:ext cx="0" cy="34636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625E3A3-1039-490D-8BDC-09A47B95D252}"/>
                </a:ext>
              </a:extLst>
            </p:cNvPr>
            <p:cNvCxnSpPr>
              <a:cxnSpLocks/>
            </p:cNvCxnSpPr>
            <p:nvPr/>
          </p:nvCxnSpPr>
          <p:spPr>
            <a:xfrm flipV="1">
              <a:off x="2209800" y="1981200"/>
              <a:ext cx="0" cy="34636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CFC0743-7D05-46F2-9ED2-52B358B997DF}"/>
                </a:ext>
              </a:extLst>
            </p:cNvPr>
            <p:cNvCxnSpPr>
              <a:cxnSpLocks/>
            </p:cNvCxnSpPr>
            <p:nvPr/>
          </p:nvCxnSpPr>
          <p:spPr>
            <a:xfrm flipV="1">
              <a:off x="3429000" y="1981200"/>
              <a:ext cx="0" cy="34636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A2C4909-2F76-4B38-BE93-0BC2C23AD52E}"/>
                </a:ext>
              </a:extLst>
            </p:cNvPr>
            <p:cNvCxnSpPr>
              <a:cxnSpLocks/>
            </p:cNvCxnSpPr>
            <p:nvPr/>
          </p:nvCxnSpPr>
          <p:spPr>
            <a:xfrm flipV="1">
              <a:off x="4633795" y="1981200"/>
              <a:ext cx="0" cy="34636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8" name="Straight Connector 17">
            <a:extLst>
              <a:ext uri="{FF2B5EF4-FFF2-40B4-BE49-F238E27FC236}">
                <a16:creationId xmlns:a16="http://schemas.microsoft.com/office/drawing/2014/main" id="{63F4E7E1-A38B-4EA2-A8C9-C5A78BCD3543}"/>
              </a:ext>
            </a:extLst>
          </p:cNvPr>
          <p:cNvCxnSpPr>
            <a:cxnSpLocks/>
          </p:cNvCxnSpPr>
          <p:nvPr/>
        </p:nvCxnSpPr>
        <p:spPr>
          <a:xfrm flipV="1">
            <a:off x="6928611" y="2272738"/>
            <a:ext cx="0" cy="46101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970D896-3A61-470B-99BA-466C6B463C14}"/>
              </a:ext>
            </a:extLst>
          </p:cNvPr>
          <p:cNvCxnSpPr>
            <a:cxnSpLocks/>
          </p:cNvCxnSpPr>
          <p:nvPr/>
        </p:nvCxnSpPr>
        <p:spPr>
          <a:xfrm flipV="1">
            <a:off x="7972554" y="2272738"/>
            <a:ext cx="0" cy="46101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A25819A-B10E-47DB-A463-94D07CBB098D}"/>
              </a:ext>
            </a:extLst>
          </p:cNvPr>
          <p:cNvCxnSpPr>
            <a:cxnSpLocks/>
          </p:cNvCxnSpPr>
          <p:nvPr/>
        </p:nvCxnSpPr>
        <p:spPr>
          <a:xfrm>
            <a:off x="5809129" y="2272738"/>
            <a:ext cx="2163425" cy="0"/>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21" name="Picture 4" descr="Image result for apple icon">
            <a:extLst>
              <a:ext uri="{FF2B5EF4-FFF2-40B4-BE49-F238E27FC236}">
                <a16:creationId xmlns:a16="http://schemas.microsoft.com/office/drawing/2014/main" id="{549413E4-3748-4058-B983-77B9CCF7A9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7969" y="3749114"/>
            <a:ext cx="652433" cy="64452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8" descr="Image result for linux icon">
            <a:extLst>
              <a:ext uri="{FF2B5EF4-FFF2-40B4-BE49-F238E27FC236}">
                <a16:creationId xmlns:a16="http://schemas.microsoft.com/office/drawing/2014/main" id="{408339C2-F5DE-4696-BF3A-DA462ED5BC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3072" y="3760484"/>
            <a:ext cx="652433" cy="64452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6" descr="Image result for android mobile icon">
            <a:extLst>
              <a:ext uri="{FF2B5EF4-FFF2-40B4-BE49-F238E27FC236}">
                <a16:creationId xmlns:a16="http://schemas.microsoft.com/office/drawing/2014/main" id="{D8C445F2-07AF-4234-8AC8-F2916F3440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3863" y="2653738"/>
            <a:ext cx="1277973" cy="1277973"/>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4" descr="Image result for android icon">
            <a:extLst>
              <a:ext uri="{FF2B5EF4-FFF2-40B4-BE49-F238E27FC236}">
                <a16:creationId xmlns:a16="http://schemas.microsoft.com/office/drawing/2014/main" id="{67A0DB40-F545-4EB2-ADE1-E4533394DC2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42764" y="3760484"/>
            <a:ext cx="651600" cy="64452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8" descr="Image result for windows icon">
            <a:extLst>
              <a:ext uri="{FF2B5EF4-FFF2-40B4-BE49-F238E27FC236}">
                <a16:creationId xmlns:a16="http://schemas.microsoft.com/office/drawing/2014/main" id="{AA1490EE-B7DA-4D94-931B-1339FFB6875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10939" y="3760484"/>
            <a:ext cx="651600" cy="65160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a:extLst>
              <a:ext uri="{FF2B5EF4-FFF2-40B4-BE49-F238E27FC236}">
                <a16:creationId xmlns:a16="http://schemas.microsoft.com/office/drawing/2014/main" id="{16391A29-9F9C-4A25-B555-836CADB2FDAB}"/>
              </a:ext>
            </a:extLst>
          </p:cNvPr>
          <p:cNvPicPr>
            <a:picLocks noChangeAspect="1"/>
          </p:cNvPicPr>
          <p:nvPr/>
        </p:nvPicPr>
        <p:blipFill>
          <a:blip r:embed="rId8"/>
          <a:stretch>
            <a:fillRect/>
          </a:stretch>
        </p:blipFill>
        <p:spPr>
          <a:xfrm>
            <a:off x="6535774" y="2733748"/>
            <a:ext cx="657225" cy="935033"/>
          </a:xfrm>
          <a:prstGeom prst="rect">
            <a:avLst/>
          </a:prstGeom>
        </p:spPr>
      </p:pic>
      <p:pic>
        <p:nvPicPr>
          <p:cNvPr id="27" name="Picture 26">
            <a:extLst>
              <a:ext uri="{FF2B5EF4-FFF2-40B4-BE49-F238E27FC236}">
                <a16:creationId xmlns:a16="http://schemas.microsoft.com/office/drawing/2014/main" id="{F5F7D461-3A32-40BF-8748-943FD157CC01}"/>
              </a:ext>
            </a:extLst>
          </p:cNvPr>
          <p:cNvPicPr>
            <a:picLocks noChangeAspect="1"/>
          </p:cNvPicPr>
          <p:nvPr/>
        </p:nvPicPr>
        <p:blipFill>
          <a:blip r:embed="rId8"/>
          <a:stretch>
            <a:fillRect/>
          </a:stretch>
        </p:blipFill>
        <p:spPr>
          <a:xfrm>
            <a:off x="7576133" y="2697235"/>
            <a:ext cx="657225" cy="971550"/>
          </a:xfrm>
          <a:prstGeom prst="rect">
            <a:avLst/>
          </a:prstGeom>
        </p:spPr>
      </p:pic>
      <p:pic>
        <p:nvPicPr>
          <p:cNvPr id="28" name="Picture 27">
            <a:extLst>
              <a:ext uri="{FF2B5EF4-FFF2-40B4-BE49-F238E27FC236}">
                <a16:creationId xmlns:a16="http://schemas.microsoft.com/office/drawing/2014/main" id="{2F08B56E-4C45-4F83-9340-74DE9D8DA86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04718" y="2606114"/>
            <a:ext cx="1143000" cy="1143000"/>
          </a:xfrm>
          <a:prstGeom prst="rect">
            <a:avLst/>
          </a:prstGeom>
        </p:spPr>
      </p:pic>
    </p:spTree>
    <p:extLst>
      <p:ext uri="{BB962C8B-B14F-4D97-AF65-F5344CB8AC3E}">
        <p14:creationId xmlns:p14="http://schemas.microsoft.com/office/powerpoint/2010/main" val="1950505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Scalability</a:t>
            </a:r>
            <a:endParaRPr lang="en-IN" dirty="0"/>
          </a:p>
        </p:txBody>
      </p:sp>
      <p:sp>
        <p:nvSpPr>
          <p:cNvPr id="3" name="Content Placeholder 2"/>
          <p:cNvSpPr>
            <a:spLocks noGrp="1"/>
          </p:cNvSpPr>
          <p:nvPr>
            <p:ph idx="1"/>
          </p:nvPr>
        </p:nvSpPr>
        <p:spPr>
          <a:xfrm>
            <a:off x="131180" y="863444"/>
            <a:ext cx="11839147" cy="5287974"/>
          </a:xfrm>
        </p:spPr>
        <p:txBody>
          <a:bodyPr/>
          <a:lstStyle/>
          <a:p>
            <a:pPr>
              <a:lnSpc>
                <a:spcPct val="80000"/>
              </a:lnSpc>
              <a:buNone/>
            </a:pPr>
            <a:r>
              <a:rPr lang="en-US" altLang="en-US" b="1" dirty="0">
                <a:solidFill>
                  <a:srgbClr val="003399"/>
                </a:solidFill>
              </a:rPr>
              <a:t>A system is said to be scalable if it can handle the addition of users </a:t>
            </a:r>
            <a:r>
              <a:rPr lang="en-US" altLang="en-US" b="1" dirty="0" smtClean="0">
                <a:solidFill>
                  <a:srgbClr val="003399"/>
                </a:solidFill>
              </a:rPr>
              <a:t>and resources </a:t>
            </a:r>
            <a:r>
              <a:rPr lang="en-US" altLang="en-US" b="1" dirty="0">
                <a:solidFill>
                  <a:srgbClr val="003399"/>
                </a:solidFill>
              </a:rPr>
              <a:t>without suffering a noticeable loss of performance or increase in administrative complexity</a:t>
            </a:r>
          </a:p>
          <a:p>
            <a:pPr>
              <a:lnSpc>
                <a:spcPct val="80000"/>
              </a:lnSpc>
              <a:buNone/>
            </a:pPr>
            <a:endParaRPr lang="en-US" altLang="en-US" sz="1800" b="1" dirty="0"/>
          </a:p>
          <a:p>
            <a:pPr>
              <a:lnSpc>
                <a:spcPct val="80000"/>
              </a:lnSpc>
            </a:pPr>
            <a:r>
              <a:rPr lang="en-US" altLang="en-US" b="1" u="sng" dirty="0"/>
              <a:t>Scale has three dimensions:</a:t>
            </a:r>
          </a:p>
          <a:p>
            <a:pPr>
              <a:lnSpc>
                <a:spcPct val="80000"/>
              </a:lnSpc>
              <a:buNone/>
            </a:pPr>
            <a:endParaRPr lang="en-US" altLang="en-US" b="1" u="sng" dirty="0"/>
          </a:p>
          <a:p>
            <a:pPr>
              <a:lnSpc>
                <a:spcPct val="80000"/>
              </a:lnSpc>
              <a:buFont typeface="Wingdings" panose="05000000000000000000" pitchFamily="2" charset="2"/>
              <a:buChar char="Ø"/>
            </a:pPr>
            <a:r>
              <a:rPr lang="en-US" altLang="en-US" b="1" dirty="0" smtClean="0"/>
              <a:t>Size:</a:t>
            </a:r>
            <a:r>
              <a:rPr lang="en-US" altLang="en-US" dirty="0" smtClean="0"/>
              <a:t> number </a:t>
            </a:r>
            <a:r>
              <a:rPr lang="en-US" altLang="en-US" dirty="0"/>
              <a:t>of users and resources </a:t>
            </a:r>
            <a:r>
              <a:rPr lang="en-US" altLang="en-US" dirty="0" smtClean="0"/>
              <a:t>.</a:t>
            </a:r>
            <a:r>
              <a:rPr lang="en-IN" altLang="en-US" dirty="0"/>
              <a:t> we can easily add more users and resources to the system.</a:t>
            </a:r>
            <a:r>
              <a:rPr lang="en-US" altLang="en-US" dirty="0" smtClean="0"/>
              <a:t>(</a:t>
            </a:r>
            <a:r>
              <a:rPr lang="en-US" altLang="en-US" dirty="0"/>
              <a:t>problem: overloading</a:t>
            </a:r>
            <a:r>
              <a:rPr lang="en-US" altLang="en-US" dirty="0" smtClean="0"/>
              <a:t>)</a:t>
            </a:r>
          </a:p>
          <a:p>
            <a:pPr>
              <a:lnSpc>
                <a:spcPct val="80000"/>
              </a:lnSpc>
              <a:buFont typeface="Wingdings" panose="05000000000000000000" pitchFamily="2" charset="2"/>
              <a:buChar char="Ø"/>
            </a:pPr>
            <a:endParaRPr lang="en-US" altLang="en-US" dirty="0"/>
          </a:p>
          <a:p>
            <a:pPr>
              <a:lnSpc>
                <a:spcPct val="80000"/>
              </a:lnSpc>
              <a:buFont typeface="Wingdings" panose="05000000000000000000" pitchFamily="2" charset="2"/>
              <a:buChar char="Ø"/>
            </a:pPr>
            <a:r>
              <a:rPr lang="en-US" altLang="en-US" b="1" dirty="0" smtClean="0"/>
              <a:t>Geography: </a:t>
            </a:r>
            <a:r>
              <a:rPr lang="en-US" altLang="en-US" dirty="0" smtClean="0"/>
              <a:t>In </a:t>
            </a:r>
            <a:r>
              <a:rPr lang="en-IN" altLang="en-US" dirty="0"/>
              <a:t>which the users and resources may lie </a:t>
            </a:r>
            <a:r>
              <a:rPr lang="en-IN" altLang="en-US" dirty="0" smtClean="0"/>
              <a:t>far apart</a:t>
            </a:r>
            <a:r>
              <a:rPr lang="en-IN" altLang="en-US" dirty="0"/>
              <a:t>. </a:t>
            </a:r>
            <a:r>
              <a:rPr lang="en-US" altLang="en-US" dirty="0" smtClean="0"/>
              <a:t>(</a:t>
            </a:r>
            <a:r>
              <a:rPr lang="en-US" altLang="en-US" dirty="0"/>
              <a:t>problem:</a:t>
            </a:r>
          </a:p>
          <a:p>
            <a:pPr>
              <a:lnSpc>
                <a:spcPct val="80000"/>
              </a:lnSpc>
              <a:buNone/>
            </a:pPr>
            <a:r>
              <a:rPr lang="en-US" altLang="en-US" dirty="0"/>
              <a:t>      communication)</a:t>
            </a:r>
          </a:p>
          <a:p>
            <a:pPr>
              <a:lnSpc>
                <a:spcPct val="80000"/>
              </a:lnSpc>
              <a:buFont typeface="Wingdings" panose="05000000000000000000" pitchFamily="2" charset="2"/>
              <a:buChar char="Ø"/>
            </a:pPr>
            <a:endParaRPr lang="en-US" altLang="en-US" b="1" dirty="0" smtClean="0"/>
          </a:p>
          <a:p>
            <a:pPr>
              <a:lnSpc>
                <a:spcPct val="80000"/>
              </a:lnSpc>
              <a:buFont typeface="Wingdings" panose="05000000000000000000" pitchFamily="2" charset="2"/>
              <a:buChar char="Ø"/>
            </a:pPr>
            <a:r>
              <a:rPr lang="en-US" altLang="en-US" b="1" dirty="0" smtClean="0"/>
              <a:t>Administration:</a:t>
            </a:r>
            <a:r>
              <a:rPr lang="en-IN" altLang="en-US" dirty="0"/>
              <a:t>it can still </a:t>
            </a:r>
            <a:r>
              <a:rPr lang="en-IN" altLang="en-US" dirty="0" smtClean="0"/>
              <a:t>be easy </a:t>
            </a:r>
            <a:r>
              <a:rPr lang="en-IN" altLang="en-US" dirty="0"/>
              <a:t>to manage even if it spans many independent administrative organizations</a:t>
            </a:r>
            <a:r>
              <a:rPr lang="en-IN" altLang="en-US" dirty="0" smtClean="0"/>
              <a:t>.</a:t>
            </a:r>
            <a:r>
              <a:rPr lang="en-US" altLang="en-US" dirty="0" smtClean="0"/>
              <a:t> </a:t>
            </a:r>
            <a:r>
              <a:rPr lang="en-US" altLang="en-US" dirty="0"/>
              <a:t>(problem: administrative mess)</a:t>
            </a:r>
          </a:p>
          <a:p>
            <a:endParaRPr lang="en-IN" dirty="0"/>
          </a:p>
        </p:txBody>
      </p:sp>
    </p:spTree>
    <p:extLst>
      <p:ext uri="{BB962C8B-B14F-4D97-AF65-F5344CB8AC3E}">
        <p14:creationId xmlns:p14="http://schemas.microsoft.com/office/powerpoint/2010/main" val="33394221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a:xfrm>
            <a:off x="2133601" y="503238"/>
            <a:ext cx="8162925" cy="519112"/>
          </a:xfrm>
        </p:spPr>
        <p:txBody>
          <a:bodyPr/>
          <a:lstStyle/>
          <a:p>
            <a:pPr eaLnBrk="1" hangingPunct="1"/>
            <a:r>
              <a:rPr lang="en-US" altLang="en-US" sz="2800" b="1" dirty="0"/>
              <a:t>DISTRIBUTED SYSTEM </a:t>
            </a:r>
            <a:r>
              <a:rPr lang="en-US" altLang="en-US" sz="2800" b="1" dirty="0" smtClean="0"/>
              <a:t>Concepts</a:t>
            </a:r>
            <a:endParaRPr lang="en-US" altLang="en-US" sz="2800" b="1" dirty="0"/>
          </a:p>
        </p:txBody>
      </p:sp>
      <p:graphicFrame>
        <p:nvGraphicFramePr>
          <p:cNvPr id="2" name="Table 1"/>
          <p:cNvGraphicFramePr>
            <a:graphicFrameLocks noGrp="1"/>
          </p:cNvGraphicFramePr>
          <p:nvPr>
            <p:extLst>
              <p:ext uri="{D42A27DB-BD31-4B8C-83A1-F6EECF244321}">
                <p14:modId xmlns:p14="http://schemas.microsoft.com/office/powerpoint/2010/main" val="2727709402"/>
              </p:ext>
            </p:extLst>
          </p:nvPr>
        </p:nvGraphicFramePr>
        <p:xfrm>
          <a:off x="1431636" y="1284563"/>
          <a:ext cx="8128000" cy="2225040"/>
        </p:xfrm>
        <a:graphic>
          <a:graphicData uri="http://schemas.openxmlformats.org/drawingml/2006/table">
            <a:tbl>
              <a:tblPr firstRow="1" bandRow="1">
                <a:tableStyleId>{21E4AEA4-8DFA-4A89-87EB-49C32662AFE0}</a:tableStyleId>
              </a:tblPr>
              <a:tblGrid>
                <a:gridCol w="4064000">
                  <a:extLst>
                    <a:ext uri="{9D8B030D-6E8A-4147-A177-3AD203B41FA5}">
                      <a16:colId xmlns:a16="http://schemas.microsoft.com/office/drawing/2014/main" val="3578644673"/>
                    </a:ext>
                  </a:extLst>
                </a:gridCol>
                <a:gridCol w="4064000">
                  <a:extLst>
                    <a:ext uri="{9D8B030D-6E8A-4147-A177-3AD203B41FA5}">
                      <a16:colId xmlns:a16="http://schemas.microsoft.com/office/drawing/2014/main" val="1330802488"/>
                    </a:ext>
                  </a:extLst>
                </a:gridCol>
              </a:tblGrid>
              <a:tr h="370840">
                <a:tc>
                  <a:txBody>
                    <a:bodyPr/>
                    <a:lstStyle/>
                    <a:p>
                      <a:r>
                        <a:rPr lang="en-IN" dirty="0" smtClean="0"/>
                        <a:t>Hardware </a:t>
                      </a:r>
                      <a:r>
                        <a:rPr lang="en-US" altLang="en-US" sz="1800" dirty="0" smtClean="0"/>
                        <a:t>Concepts</a:t>
                      </a:r>
                      <a:endParaRPr lang="en-IN"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IN" dirty="0" smtClean="0"/>
                        <a:t>Software </a:t>
                      </a:r>
                      <a:r>
                        <a:rPr lang="en-US" altLang="en-US" sz="1800" dirty="0" smtClean="0"/>
                        <a:t>Concepts</a:t>
                      </a:r>
                      <a:endParaRPr lang="en-IN"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0292378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en-US" sz="1800" dirty="0" smtClean="0"/>
                        <a:t>Multicomputer</a:t>
                      </a:r>
                      <a:endParaRPr lang="en-IN" dirty="0" smtClean="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altLang="en-US" sz="1800" dirty="0" smtClean="0"/>
                        <a:t>Uniprocessor OS</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27427461"/>
                  </a:ext>
                </a:extLst>
              </a:tr>
              <a:tr h="370840">
                <a:tc>
                  <a:txBody>
                    <a:bodyPr/>
                    <a:lstStyle/>
                    <a:p>
                      <a:r>
                        <a:rPr lang="it-IT" altLang="en-US" sz="1800" dirty="0" smtClean="0"/>
                        <a:t>Multiprocessor</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altLang="en-US" sz="1800" dirty="0" smtClean="0"/>
                        <a:t>Multiprocessor OS</a:t>
                      </a:r>
                      <a:endParaRPr lang="en-US" altLang="en-US" sz="1800" dirty="0" smtClean="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60743325"/>
                  </a:ext>
                </a:extLst>
              </a:tr>
              <a:tr h="370840">
                <a:tc>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800" dirty="0" smtClean="0"/>
                        <a:t>Network OS (NOS)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771085971"/>
                  </a:ext>
                </a:extLst>
              </a:tr>
              <a:tr h="370840">
                <a:tc>
                  <a:txBody>
                    <a:bodyPr/>
                    <a:lstStyle/>
                    <a:p>
                      <a:endParaRPr lang="en-IN"/>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altLang="en-US" sz="1800" dirty="0" smtClean="0"/>
                        <a:t>Distributed OS (DOS)</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349721859"/>
                  </a:ext>
                </a:extLst>
              </a:tr>
              <a:tr h="370840">
                <a:tc>
                  <a:txBody>
                    <a:bodyPr/>
                    <a:lstStyle/>
                    <a:p>
                      <a:endParaRPr lang="en-IN"/>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altLang="en-US" sz="1800" dirty="0" smtClean="0"/>
                        <a:t>Middleware</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498475777"/>
                  </a:ext>
                </a:extLst>
              </a:tr>
            </a:tbl>
          </a:graphicData>
        </a:graphic>
      </p:graphicFrame>
    </p:spTree>
    <p:extLst>
      <p:ext uri="{BB962C8B-B14F-4D97-AF65-F5344CB8AC3E}">
        <p14:creationId xmlns:p14="http://schemas.microsoft.com/office/powerpoint/2010/main" val="30470003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Multiprocessor and </a:t>
            </a:r>
            <a:r>
              <a:rPr lang="en-IN" dirty="0" err="1" smtClean="0"/>
              <a:t>multicomputers</a:t>
            </a:r>
            <a:endParaRPr lang="en-IN" dirty="0"/>
          </a:p>
        </p:txBody>
      </p:sp>
      <p:sp>
        <p:nvSpPr>
          <p:cNvPr id="3" name="Content Placeholder 2"/>
          <p:cNvSpPr>
            <a:spLocks noGrp="1"/>
          </p:cNvSpPr>
          <p:nvPr>
            <p:ph idx="1"/>
          </p:nvPr>
        </p:nvSpPr>
        <p:spPr>
          <a:xfrm>
            <a:off x="0" y="711201"/>
            <a:ext cx="12095018" cy="5742808"/>
          </a:xfrm>
        </p:spPr>
        <p:txBody>
          <a:bodyPr/>
          <a:lstStyle/>
          <a:p>
            <a:r>
              <a:rPr lang="en-IN" dirty="0" smtClean="0"/>
              <a:t>Computers that have shared memory is called </a:t>
            </a:r>
            <a:r>
              <a:rPr lang="en-IN" b="1" dirty="0" smtClean="0"/>
              <a:t>Multiprocessors.</a:t>
            </a:r>
          </a:p>
          <a:p>
            <a:r>
              <a:rPr lang="en-IN" dirty="0" smtClean="0"/>
              <a:t>Those that do not share is called </a:t>
            </a:r>
            <a:r>
              <a:rPr lang="en-IN" b="1" dirty="0" err="1" smtClean="0"/>
              <a:t>Multicomputers</a:t>
            </a:r>
            <a:r>
              <a:rPr lang="en-IN" b="1" dirty="0" smtClean="0"/>
              <a:t>.</a:t>
            </a:r>
          </a:p>
          <a:p>
            <a:r>
              <a:rPr lang="en-IN" dirty="0" smtClean="0"/>
              <a:t>In Multiprocessor , if any CPU writes value 44 to address 100,any other CPU subsequently reading from its address 100 will get the value 44.</a:t>
            </a:r>
          </a:p>
          <a:p>
            <a:r>
              <a:rPr lang="en-IN" dirty="0" smtClean="0"/>
              <a:t>In Multicomputer…..</a:t>
            </a:r>
          </a:p>
          <a:p>
            <a:endParaRPr lang="en-IN" dirty="0" smtClean="0"/>
          </a:p>
        </p:txBody>
      </p:sp>
      <p:pic>
        <p:nvPicPr>
          <p:cNvPr id="5" name="Picture 4"/>
          <p:cNvPicPr>
            <a:picLocks noChangeAspect="1"/>
          </p:cNvPicPr>
          <p:nvPr/>
        </p:nvPicPr>
        <p:blipFill>
          <a:blip r:embed="rId2"/>
          <a:stretch>
            <a:fillRect/>
          </a:stretch>
        </p:blipFill>
        <p:spPr>
          <a:xfrm>
            <a:off x="3311897" y="2840183"/>
            <a:ext cx="5402611" cy="3545464"/>
          </a:xfrm>
          <a:prstGeom prst="rect">
            <a:avLst/>
          </a:prstGeom>
        </p:spPr>
      </p:pic>
    </p:spTree>
    <p:extLst>
      <p:ext uri="{BB962C8B-B14F-4D97-AF65-F5344CB8AC3E}">
        <p14:creationId xmlns:p14="http://schemas.microsoft.com/office/powerpoint/2010/main" val="40804018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descr="https://lh3.googleusercontent.com/iRgWG68NfRmmu2NC9aTK3WDR2WDJ7OoZJXE2pjYh0dAWiDyxPq1I7DULUgX2iwn1_b5yBN78-E5lsb3yOt1OwNotayzyKQBqu9aE0aQf1chpoF_dSQTbTBCfFqKnHW-U61dr6ao"/>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6254" y="487996"/>
            <a:ext cx="10654146" cy="6207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30842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Multiprocessor</a:t>
            </a:r>
            <a:endParaRPr lang="en-IN" dirty="0"/>
          </a:p>
        </p:txBody>
      </p:sp>
      <p:sp>
        <p:nvSpPr>
          <p:cNvPr id="3" name="Content Placeholder 2"/>
          <p:cNvSpPr>
            <a:spLocks noGrp="1"/>
          </p:cNvSpPr>
          <p:nvPr>
            <p:ph idx="1"/>
          </p:nvPr>
        </p:nvSpPr>
        <p:spPr>
          <a:xfrm>
            <a:off x="0" y="711201"/>
            <a:ext cx="11914909" cy="5742808"/>
          </a:xfrm>
        </p:spPr>
        <p:txBody>
          <a:bodyPr/>
          <a:lstStyle/>
          <a:p>
            <a:r>
              <a:rPr lang="en-IN" dirty="0" smtClean="0"/>
              <a:t>Coherent Memory</a:t>
            </a:r>
          </a:p>
          <a:p>
            <a:endParaRPr lang="en-IN" dirty="0"/>
          </a:p>
          <a:p>
            <a:endParaRPr lang="en-IN" dirty="0" smtClean="0"/>
          </a:p>
          <a:p>
            <a:endParaRPr lang="en-IN" dirty="0" smtClean="0"/>
          </a:p>
          <a:p>
            <a:endParaRPr lang="en-IN" dirty="0"/>
          </a:p>
          <a:p>
            <a:r>
              <a:rPr lang="en-IN" dirty="0" smtClean="0"/>
              <a:t>4-5 CPU will saturate the BUS</a:t>
            </a:r>
            <a:endParaRPr lang="en-IN" dirty="0"/>
          </a:p>
          <a:p>
            <a:endParaRPr lang="en-IN" dirty="0" smtClean="0"/>
          </a:p>
          <a:p>
            <a:r>
              <a:rPr lang="en-IN" dirty="0" smtClean="0"/>
              <a:t>Add cache memory between the CPU and bus</a:t>
            </a:r>
          </a:p>
          <a:p>
            <a:endParaRPr lang="en-IN" dirty="0"/>
          </a:p>
          <a:p>
            <a:pPr marL="0" indent="0">
              <a:buNone/>
            </a:pPr>
            <a:endParaRPr lang="en-IN" dirty="0"/>
          </a:p>
          <a:p>
            <a:endParaRPr lang="en-IN" dirty="0" smtClean="0"/>
          </a:p>
          <a:p>
            <a:r>
              <a:rPr lang="en-IN" dirty="0" smtClean="0"/>
              <a:t>Incoherent Memory</a:t>
            </a:r>
            <a:endParaRPr lang="en-IN" dirty="0"/>
          </a:p>
        </p:txBody>
      </p:sp>
      <p:pic>
        <p:nvPicPr>
          <p:cNvPr id="4" name="Picture 3"/>
          <p:cNvPicPr>
            <a:picLocks noChangeAspect="1"/>
          </p:cNvPicPr>
          <p:nvPr/>
        </p:nvPicPr>
        <p:blipFill>
          <a:blip r:embed="rId2"/>
          <a:stretch>
            <a:fillRect/>
          </a:stretch>
        </p:blipFill>
        <p:spPr>
          <a:xfrm>
            <a:off x="1321543" y="4518778"/>
            <a:ext cx="3257550" cy="1133475"/>
          </a:xfrm>
          <a:prstGeom prst="rect">
            <a:avLst/>
          </a:prstGeom>
        </p:spPr>
      </p:pic>
      <p:pic>
        <p:nvPicPr>
          <p:cNvPr id="5" name="Picture 4"/>
          <p:cNvPicPr>
            <a:picLocks noChangeAspect="1"/>
          </p:cNvPicPr>
          <p:nvPr/>
        </p:nvPicPr>
        <p:blipFill rotWithShape="1">
          <a:blip r:embed="rId3"/>
          <a:srcRect r="47138" b="54310"/>
          <a:stretch/>
        </p:blipFill>
        <p:spPr>
          <a:xfrm>
            <a:off x="2632695" y="1057114"/>
            <a:ext cx="2812142" cy="1595099"/>
          </a:xfrm>
          <a:prstGeom prst="rect">
            <a:avLst/>
          </a:prstGeom>
        </p:spPr>
      </p:pic>
    </p:spTree>
    <p:extLst>
      <p:ext uri="{BB962C8B-B14F-4D97-AF65-F5344CB8AC3E}">
        <p14:creationId xmlns:p14="http://schemas.microsoft.com/office/powerpoint/2010/main" val="38460938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Multicomputer</a:t>
            </a:r>
            <a:endParaRPr lang="en-IN" dirty="0"/>
          </a:p>
        </p:txBody>
      </p:sp>
      <p:sp>
        <p:nvSpPr>
          <p:cNvPr id="3" name="Content Placeholder 2"/>
          <p:cNvSpPr>
            <a:spLocks noGrp="1"/>
          </p:cNvSpPr>
          <p:nvPr>
            <p:ph idx="1"/>
          </p:nvPr>
        </p:nvSpPr>
        <p:spPr>
          <a:xfrm>
            <a:off x="0" y="872836"/>
            <a:ext cx="11942618" cy="5581173"/>
          </a:xfrm>
        </p:spPr>
        <p:txBody>
          <a:bodyPr/>
          <a:lstStyle/>
          <a:p>
            <a:endParaRPr lang="en-IN" dirty="0" smtClean="0"/>
          </a:p>
          <a:p>
            <a:endParaRPr lang="en-IN" dirty="0" smtClean="0"/>
          </a:p>
          <a:p>
            <a:endParaRPr lang="en-IN" dirty="0"/>
          </a:p>
          <a:p>
            <a:endParaRPr lang="en-IN" dirty="0" smtClean="0"/>
          </a:p>
          <a:p>
            <a:endParaRPr lang="en-IN" dirty="0"/>
          </a:p>
          <a:p>
            <a:r>
              <a:rPr lang="en-IN" dirty="0" smtClean="0"/>
              <a:t>Homogeneous</a:t>
            </a:r>
            <a:r>
              <a:rPr lang="en-US" altLang="ko-KR" dirty="0">
                <a:ea typeface="굴림" charset="-127"/>
              </a:rPr>
              <a:t> (all nodes support same physical architecture)</a:t>
            </a:r>
            <a:endParaRPr lang="en-IN" dirty="0" smtClean="0"/>
          </a:p>
          <a:p>
            <a:r>
              <a:rPr lang="en-IN" dirty="0" smtClean="0"/>
              <a:t>Heterogeneous </a:t>
            </a:r>
            <a:r>
              <a:rPr lang="en-US" altLang="ko-KR" dirty="0">
                <a:ea typeface="굴림" charset="-127"/>
              </a:rPr>
              <a:t> (does not support same physical architecture)</a:t>
            </a:r>
            <a:endParaRPr lang="en-US" altLang="en-US" dirty="0">
              <a:ea typeface="굴림" charset="-127"/>
            </a:endParaRPr>
          </a:p>
          <a:p>
            <a:pPr lvl="1"/>
            <a:r>
              <a:rPr lang="en-IN" dirty="0" smtClean="0"/>
              <a:t>Computers that are part of the system may vary with respect to processor type, memory sizes and I/O bandwidth.</a:t>
            </a:r>
            <a:endParaRPr lang="en-IN"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396836" y="872836"/>
            <a:ext cx="3810000" cy="1524000"/>
          </a:xfrm>
          <a:prstGeom prst="rect">
            <a:avLst/>
          </a:prstGeom>
          <a:noFill/>
        </p:spPr>
      </p:pic>
    </p:spTree>
    <p:extLst>
      <p:ext uri="{BB962C8B-B14F-4D97-AF65-F5344CB8AC3E}">
        <p14:creationId xmlns:p14="http://schemas.microsoft.com/office/powerpoint/2010/main" val="20839561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Software </a:t>
            </a:r>
            <a:r>
              <a:rPr lang="en-IN" dirty="0" smtClean="0"/>
              <a:t>Concept</a:t>
            </a:r>
            <a:endParaRPr lang="en-IN" dirty="0"/>
          </a:p>
        </p:txBody>
      </p:sp>
      <p:sp>
        <p:nvSpPr>
          <p:cNvPr id="3" name="Content Placeholder 2"/>
          <p:cNvSpPr>
            <a:spLocks noGrp="1"/>
          </p:cNvSpPr>
          <p:nvPr>
            <p:ph idx="1"/>
          </p:nvPr>
        </p:nvSpPr>
        <p:spPr>
          <a:xfrm>
            <a:off x="152400" y="872836"/>
            <a:ext cx="11887200" cy="5581173"/>
          </a:xfrm>
        </p:spPr>
        <p:txBody>
          <a:bodyPr/>
          <a:lstStyle/>
          <a:p>
            <a:r>
              <a:rPr lang="en-IN" dirty="0"/>
              <a:t>Mostly the software determines what a distributed system actually looks </a:t>
            </a:r>
            <a:r>
              <a:rPr lang="en-IN" dirty="0" smtClean="0"/>
              <a:t>like</a:t>
            </a:r>
          </a:p>
          <a:p>
            <a:endParaRPr lang="en-IN" dirty="0" smtClean="0"/>
          </a:p>
          <a:p>
            <a:r>
              <a:rPr lang="en-IN" dirty="0" smtClean="0"/>
              <a:t>Distributed </a:t>
            </a:r>
            <a:r>
              <a:rPr lang="en-IN" dirty="0"/>
              <a:t>systems are very much like traditional operating systems</a:t>
            </a:r>
            <a:r>
              <a:rPr lang="en-IN" dirty="0" smtClean="0"/>
              <a:t>.</a:t>
            </a:r>
          </a:p>
          <a:p>
            <a:endParaRPr lang="en-IN" dirty="0" smtClean="0"/>
          </a:p>
          <a:p>
            <a:r>
              <a:rPr lang="en-IN" dirty="0" smtClean="0"/>
              <a:t> </a:t>
            </a:r>
            <a:r>
              <a:rPr lang="en-IN" dirty="0"/>
              <a:t>Distributed systems </a:t>
            </a:r>
            <a:r>
              <a:rPr lang="en-IN" dirty="0" smtClean="0"/>
              <a:t> act as a </a:t>
            </a:r>
            <a:r>
              <a:rPr lang="en-IN" dirty="0"/>
              <a:t>resource managers for the underlying </a:t>
            </a:r>
            <a:r>
              <a:rPr lang="en-IN" dirty="0" smtClean="0"/>
              <a:t>hardware</a:t>
            </a:r>
          </a:p>
          <a:p>
            <a:pPr lvl="1"/>
            <a:r>
              <a:rPr lang="en-IN" dirty="0" smtClean="0"/>
              <a:t> </a:t>
            </a:r>
            <a:r>
              <a:rPr lang="en-IN" dirty="0"/>
              <a:t>Allowing multiple users and applications to share resources </a:t>
            </a:r>
            <a:endParaRPr lang="en-IN" dirty="0" smtClean="0"/>
          </a:p>
          <a:p>
            <a:pPr lvl="1"/>
            <a:r>
              <a:rPr lang="en-IN" dirty="0"/>
              <a:t>Hide the heterogeneous nature of the underlying hardware</a:t>
            </a:r>
            <a:r>
              <a:rPr lang="en-IN" dirty="0" smtClean="0"/>
              <a:t>.</a:t>
            </a:r>
          </a:p>
          <a:p>
            <a:pPr lvl="1"/>
            <a:r>
              <a:rPr lang="en-IN" dirty="0" smtClean="0"/>
              <a:t>By providing </a:t>
            </a:r>
            <a:r>
              <a:rPr lang="en-IN" dirty="0"/>
              <a:t>a virtual machine on which applications can be easily executed </a:t>
            </a:r>
            <a:endParaRPr lang="en-IN" dirty="0" smtClean="0"/>
          </a:p>
        </p:txBody>
      </p:sp>
    </p:spTree>
    <p:extLst>
      <p:ext uri="{BB962C8B-B14F-4D97-AF65-F5344CB8AC3E}">
        <p14:creationId xmlns:p14="http://schemas.microsoft.com/office/powerpoint/2010/main" val="18844518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Software Concept</a:t>
            </a:r>
          </a:p>
        </p:txBody>
      </p:sp>
      <p:sp>
        <p:nvSpPr>
          <p:cNvPr id="3" name="Content Placeholder 2"/>
          <p:cNvSpPr>
            <a:spLocks noGrp="1"/>
          </p:cNvSpPr>
          <p:nvPr>
            <p:ph idx="1"/>
          </p:nvPr>
        </p:nvSpPr>
        <p:spPr>
          <a:xfrm>
            <a:off x="131180" y="942109"/>
            <a:ext cx="11631329" cy="5511900"/>
          </a:xfrm>
        </p:spPr>
        <p:txBody>
          <a:bodyPr/>
          <a:lstStyle/>
          <a:p>
            <a:r>
              <a:rPr lang="en-IN" dirty="0"/>
              <a:t>Operating systems for distributed computers can be roughly divided into two categories: </a:t>
            </a:r>
            <a:endParaRPr lang="en-IN" dirty="0" smtClean="0"/>
          </a:p>
          <a:p>
            <a:pPr lvl="1"/>
            <a:r>
              <a:rPr lang="en-IN" dirty="0" smtClean="0"/>
              <a:t>Tightly </a:t>
            </a:r>
            <a:r>
              <a:rPr lang="en-IN" dirty="0"/>
              <a:t>coupled systems </a:t>
            </a:r>
          </a:p>
          <a:p>
            <a:pPr lvl="1"/>
            <a:endParaRPr lang="en-IN" dirty="0" smtClean="0"/>
          </a:p>
          <a:p>
            <a:pPr lvl="2"/>
            <a:r>
              <a:rPr lang="en-IN" dirty="0" smtClean="0"/>
              <a:t>The </a:t>
            </a:r>
            <a:r>
              <a:rPr lang="en-IN" dirty="0"/>
              <a:t>OS maintain a single, global view of the </a:t>
            </a:r>
            <a:r>
              <a:rPr lang="en-IN" dirty="0" smtClean="0"/>
              <a:t>resources</a:t>
            </a:r>
          </a:p>
          <a:p>
            <a:pPr lvl="2"/>
            <a:r>
              <a:rPr lang="en-IN" dirty="0" smtClean="0"/>
              <a:t>Generally </a:t>
            </a:r>
            <a:r>
              <a:rPr lang="en-IN" dirty="0"/>
              <a:t>referred to as a distributed operating system (DOS</a:t>
            </a:r>
            <a:r>
              <a:rPr lang="en-IN" dirty="0" smtClean="0"/>
              <a:t>)</a:t>
            </a:r>
          </a:p>
          <a:p>
            <a:pPr lvl="3"/>
            <a:r>
              <a:rPr lang="en-IN" dirty="0" smtClean="0"/>
              <a:t> </a:t>
            </a:r>
            <a:r>
              <a:rPr lang="en-IN" dirty="0"/>
              <a:t>Used for managing </a:t>
            </a:r>
            <a:r>
              <a:rPr lang="en-IN" b="1" dirty="0"/>
              <a:t>multiprocessors and homogeneous </a:t>
            </a:r>
            <a:r>
              <a:rPr lang="en-IN" b="1" dirty="0" err="1" smtClean="0"/>
              <a:t>multicomputers</a:t>
            </a:r>
            <a:r>
              <a:rPr lang="en-IN" dirty="0" smtClean="0"/>
              <a:t>.</a:t>
            </a:r>
          </a:p>
          <a:p>
            <a:pPr lvl="3"/>
            <a:endParaRPr lang="en-IN" dirty="0" smtClean="0"/>
          </a:p>
          <a:p>
            <a:pPr lvl="1"/>
            <a:r>
              <a:rPr lang="en-IN" dirty="0"/>
              <a:t>Loosely-coupled systems </a:t>
            </a:r>
            <a:endParaRPr lang="en-IN" dirty="0" smtClean="0"/>
          </a:p>
          <a:p>
            <a:pPr lvl="2"/>
            <a:r>
              <a:rPr lang="en-IN" dirty="0" smtClean="0"/>
              <a:t>A </a:t>
            </a:r>
            <a:r>
              <a:rPr lang="en-IN" dirty="0"/>
              <a:t>collection of computers each running their own operating </a:t>
            </a:r>
            <a:r>
              <a:rPr lang="en-IN" dirty="0" smtClean="0"/>
              <a:t>system.</a:t>
            </a:r>
          </a:p>
          <a:p>
            <a:pPr lvl="3"/>
            <a:r>
              <a:rPr lang="en-IN" dirty="0" smtClean="0"/>
              <a:t>However</a:t>
            </a:r>
            <a:r>
              <a:rPr lang="en-IN" dirty="0"/>
              <a:t>, these operating systems work together to make their own services and resources available to the </a:t>
            </a:r>
            <a:r>
              <a:rPr lang="en-IN" dirty="0" smtClean="0"/>
              <a:t>others.</a:t>
            </a:r>
          </a:p>
          <a:p>
            <a:pPr lvl="3"/>
            <a:endParaRPr lang="en-IN" dirty="0"/>
          </a:p>
          <a:p>
            <a:pPr lvl="3"/>
            <a:r>
              <a:rPr lang="en-IN" dirty="0" smtClean="0"/>
              <a:t>The </a:t>
            </a:r>
            <a:r>
              <a:rPr lang="en-IN" b="1" dirty="0"/>
              <a:t>loosely-coupled network operating system (NOS) is used for heterogeneous multicomputer systems.</a:t>
            </a:r>
          </a:p>
          <a:p>
            <a:pPr marL="1371600" lvl="3" indent="0">
              <a:buNone/>
            </a:pPr>
            <a:endParaRPr lang="en-IN" dirty="0" smtClean="0"/>
          </a:p>
        </p:txBody>
      </p:sp>
    </p:spTree>
    <p:extLst>
      <p:ext uri="{BB962C8B-B14F-4D97-AF65-F5344CB8AC3E}">
        <p14:creationId xmlns:p14="http://schemas.microsoft.com/office/powerpoint/2010/main" val="23104096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Software Concept</a:t>
            </a:r>
          </a:p>
        </p:txBody>
      </p:sp>
      <p:sp>
        <p:nvSpPr>
          <p:cNvPr id="3" name="Content Placeholder 2"/>
          <p:cNvSpPr>
            <a:spLocks noGrp="1"/>
          </p:cNvSpPr>
          <p:nvPr>
            <p:ph idx="1"/>
          </p:nvPr>
        </p:nvSpPr>
        <p:spPr>
          <a:xfrm>
            <a:off x="131180" y="711201"/>
            <a:ext cx="11859259" cy="5742808"/>
          </a:xfrm>
        </p:spPr>
        <p:txBody>
          <a:bodyPr/>
          <a:lstStyle/>
          <a:p>
            <a:r>
              <a:rPr lang="en-IN" dirty="0"/>
              <a:t>Middleware </a:t>
            </a:r>
            <a:endParaRPr lang="en-IN" dirty="0" smtClean="0"/>
          </a:p>
          <a:p>
            <a:endParaRPr lang="en-IN" dirty="0" smtClean="0"/>
          </a:p>
          <a:p>
            <a:pPr lvl="1"/>
            <a:r>
              <a:rPr lang="en-IN" dirty="0" smtClean="0"/>
              <a:t>Enhancement </a:t>
            </a:r>
            <a:r>
              <a:rPr lang="en-IN" dirty="0"/>
              <a:t>to the services of the network operating </a:t>
            </a:r>
            <a:r>
              <a:rPr lang="en-IN" dirty="0" smtClean="0"/>
              <a:t>system are needed so that better support for distribution transparency can be provided.</a:t>
            </a:r>
          </a:p>
          <a:p>
            <a:pPr lvl="1"/>
            <a:r>
              <a:rPr lang="en-IN" dirty="0" smtClean="0"/>
              <a:t>These enhancements leads to </a:t>
            </a:r>
            <a:r>
              <a:rPr lang="en-IN" b="1" dirty="0" smtClean="0"/>
              <a:t>Middleware</a:t>
            </a:r>
            <a:r>
              <a:rPr lang="en-IN" dirty="0" smtClean="0"/>
              <a:t> which lie at the heart of modern distributed system.</a:t>
            </a:r>
          </a:p>
          <a:p>
            <a:pPr lvl="1"/>
            <a:endParaRPr lang="en-IN" dirty="0"/>
          </a:p>
          <a:p>
            <a:pPr lvl="1"/>
            <a:endParaRPr lang="en-IN" dirty="0" smtClean="0"/>
          </a:p>
          <a:p>
            <a:pPr lvl="1"/>
            <a:endParaRPr lang="en-IN" dirty="0"/>
          </a:p>
        </p:txBody>
      </p:sp>
    </p:spTree>
    <p:extLst>
      <p:ext uri="{BB962C8B-B14F-4D97-AF65-F5344CB8AC3E}">
        <p14:creationId xmlns:p14="http://schemas.microsoft.com/office/powerpoint/2010/main" val="11120397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Software Concept</a:t>
            </a:r>
          </a:p>
        </p:txBody>
      </p:sp>
      <p:sp>
        <p:nvSpPr>
          <p:cNvPr id="3" name="Content Placeholder 2"/>
          <p:cNvSpPr>
            <a:spLocks noGrp="1"/>
          </p:cNvSpPr>
          <p:nvPr>
            <p:ph idx="1"/>
          </p:nvPr>
        </p:nvSpPr>
        <p:spPr>
          <a:xfrm>
            <a:off x="131180" y="711201"/>
            <a:ext cx="11859259" cy="5742808"/>
          </a:xfrm>
        </p:spPr>
        <p:txBody>
          <a:bodyPr/>
          <a:lstStyle/>
          <a:p>
            <a:pPr lvl="1"/>
            <a:endParaRPr lang="en-IN" dirty="0"/>
          </a:p>
          <a:p>
            <a:pPr lvl="1"/>
            <a:endParaRPr lang="en-IN" dirty="0" smtClean="0"/>
          </a:p>
          <a:p>
            <a:pPr lvl="1"/>
            <a:endParaRPr lang="en-IN" dirty="0"/>
          </a:p>
        </p:txBody>
      </p:sp>
      <p:graphicFrame>
        <p:nvGraphicFramePr>
          <p:cNvPr id="4" name="Group 47"/>
          <p:cNvGraphicFramePr>
            <a:graphicFrameLocks noGrp="1"/>
          </p:cNvGraphicFramePr>
          <p:nvPr>
            <p:extLst>
              <p:ext uri="{D42A27DB-BD31-4B8C-83A1-F6EECF244321}">
                <p14:modId xmlns:p14="http://schemas.microsoft.com/office/powerpoint/2010/main" val="123114535"/>
              </p:ext>
            </p:extLst>
          </p:nvPr>
        </p:nvGraphicFramePr>
        <p:xfrm>
          <a:off x="1052051" y="1125795"/>
          <a:ext cx="8726129" cy="4190999"/>
        </p:xfrm>
        <a:graphic>
          <a:graphicData uri="http://schemas.openxmlformats.org/drawingml/2006/table">
            <a:tbl>
              <a:tblPr/>
              <a:tblGrid>
                <a:gridCol w="1580498">
                  <a:extLst>
                    <a:ext uri="{9D8B030D-6E8A-4147-A177-3AD203B41FA5}">
                      <a16:colId xmlns:a16="http://schemas.microsoft.com/office/drawing/2014/main" val="20000"/>
                    </a:ext>
                  </a:extLst>
                </a:gridCol>
                <a:gridCol w="4964099">
                  <a:extLst>
                    <a:ext uri="{9D8B030D-6E8A-4147-A177-3AD203B41FA5}">
                      <a16:colId xmlns:a16="http://schemas.microsoft.com/office/drawing/2014/main" val="20001"/>
                    </a:ext>
                  </a:extLst>
                </a:gridCol>
                <a:gridCol w="2181532">
                  <a:extLst>
                    <a:ext uri="{9D8B030D-6E8A-4147-A177-3AD203B41FA5}">
                      <a16:colId xmlns:a16="http://schemas.microsoft.com/office/drawing/2014/main" val="20002"/>
                    </a:ext>
                  </a:extLst>
                </a:gridCol>
              </a:tblGrid>
              <a:tr h="108060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sz="1400" b="1" i="0" u="none" strike="noStrike" cap="none" normalizeH="0" baseline="0" dirty="0" smtClean="0">
                          <a:ln>
                            <a:noFill/>
                          </a:ln>
                          <a:solidFill>
                            <a:schemeClr val="tx1"/>
                          </a:solidFill>
                          <a:effectLst/>
                          <a:latin typeface="Tahoma" pitchFamily="34" charset="0"/>
                        </a:rPr>
                        <a:t>System</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sz="1400" b="1" i="0" u="none" strike="noStrike" cap="none" normalizeH="0" baseline="0" smtClean="0">
                          <a:ln>
                            <a:noFill/>
                          </a:ln>
                          <a:solidFill>
                            <a:schemeClr val="tx1"/>
                          </a:solidFill>
                          <a:effectLst/>
                          <a:latin typeface="Tahoma" pitchFamily="34" charset="0"/>
                        </a:rPr>
                        <a:t>Description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sz="1400" b="1" i="0" u="none" strike="noStrike" cap="none" normalizeH="0" baseline="0" smtClean="0">
                          <a:ln>
                            <a:noFill/>
                          </a:ln>
                          <a:solidFill>
                            <a:schemeClr val="tx1"/>
                          </a:solidFill>
                          <a:effectLst/>
                          <a:latin typeface="Tahoma" pitchFamily="34" charset="0"/>
                        </a:rPr>
                        <a:t>Main Goal</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3679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sz="1400" b="0" i="0" u="none" strike="noStrike" cap="none" normalizeH="0" baseline="0" dirty="0" smtClean="0">
                          <a:ln>
                            <a:noFill/>
                          </a:ln>
                          <a:solidFill>
                            <a:schemeClr val="tx1"/>
                          </a:solidFill>
                          <a:effectLst/>
                          <a:latin typeface="Tahoma" pitchFamily="34" charset="0"/>
                        </a:rPr>
                        <a:t>DOS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sz="1400" b="0" i="0" u="none" strike="noStrike" cap="none" normalizeH="0" baseline="0" smtClean="0">
                          <a:ln>
                            <a:noFill/>
                          </a:ln>
                          <a:solidFill>
                            <a:schemeClr val="tx1"/>
                          </a:solidFill>
                          <a:effectLst/>
                          <a:latin typeface="Tahoma" pitchFamily="34" charset="0"/>
                        </a:rPr>
                        <a:t>Tightly-coupled operating system for multi-processors and homogeneous multicomputers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sz="1400" b="0" i="0" u="none" strike="noStrike" cap="none" normalizeH="0" baseline="0" smtClean="0">
                          <a:ln>
                            <a:noFill/>
                          </a:ln>
                          <a:solidFill>
                            <a:schemeClr val="tx1"/>
                          </a:solidFill>
                          <a:effectLst/>
                          <a:latin typeface="Tahoma" pitchFamily="34" charset="0"/>
                        </a:rPr>
                        <a:t>Hide and manage hardware resources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3679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sz="1400" b="0" i="0" u="none" strike="noStrike" cap="none" normalizeH="0" baseline="0" dirty="0" smtClean="0">
                          <a:ln>
                            <a:noFill/>
                          </a:ln>
                          <a:solidFill>
                            <a:schemeClr val="tx1"/>
                          </a:solidFill>
                          <a:effectLst/>
                          <a:latin typeface="Tahoma" pitchFamily="34" charset="0"/>
                        </a:rPr>
                        <a:t>NOS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sz="1400" b="0" i="0" u="none" strike="noStrike" cap="none" normalizeH="0" baseline="0" dirty="0" smtClean="0">
                          <a:ln>
                            <a:noFill/>
                          </a:ln>
                          <a:solidFill>
                            <a:schemeClr val="tx1"/>
                          </a:solidFill>
                          <a:effectLst/>
                          <a:latin typeface="Tahoma" pitchFamily="34" charset="0"/>
                        </a:rPr>
                        <a:t>Loosely-coupled operating system for heterogeneous </a:t>
                      </a:r>
                      <a:r>
                        <a:rPr kumimoji="0" lang="en-US" sz="1400" b="0" i="0" u="none" strike="noStrike" cap="none" normalizeH="0" baseline="0" dirty="0" err="1" smtClean="0">
                          <a:ln>
                            <a:noFill/>
                          </a:ln>
                          <a:solidFill>
                            <a:schemeClr val="tx1"/>
                          </a:solidFill>
                          <a:effectLst/>
                          <a:latin typeface="Tahoma" pitchFamily="34" charset="0"/>
                        </a:rPr>
                        <a:t>multicomputers</a:t>
                      </a:r>
                      <a:r>
                        <a:rPr kumimoji="0" lang="en-US" sz="1400" b="0" i="0" u="none" strike="noStrike" cap="none" normalizeH="0" baseline="0" dirty="0" smtClean="0">
                          <a:ln>
                            <a:noFill/>
                          </a:ln>
                          <a:solidFill>
                            <a:schemeClr val="tx1"/>
                          </a:solidFill>
                          <a:effectLst/>
                          <a:latin typeface="Tahoma" pitchFamily="34" charset="0"/>
                        </a:rPr>
                        <a:t> (LAN and WAN)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sz="1400" b="0" i="0" u="none" strike="noStrike" cap="none" normalizeH="0" baseline="0" dirty="0" smtClean="0">
                          <a:ln>
                            <a:noFill/>
                          </a:ln>
                          <a:solidFill>
                            <a:schemeClr val="tx1"/>
                          </a:solidFill>
                          <a:effectLst/>
                          <a:latin typeface="Tahoma" pitchFamily="34" charset="0"/>
                        </a:rPr>
                        <a:t>Offer local services to remote clients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3679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sz="1400" b="0" i="0" u="none" strike="noStrike" cap="none" normalizeH="0" baseline="0" smtClean="0">
                          <a:ln>
                            <a:noFill/>
                          </a:ln>
                          <a:solidFill>
                            <a:schemeClr val="tx1"/>
                          </a:solidFill>
                          <a:effectLst/>
                          <a:latin typeface="Tahoma" pitchFamily="34" charset="0"/>
                        </a:rPr>
                        <a:t>Middleware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sz="1400" b="0" i="0" u="none" strike="noStrike" cap="none" normalizeH="0" baseline="0" dirty="0" smtClean="0">
                          <a:ln>
                            <a:noFill/>
                          </a:ln>
                          <a:solidFill>
                            <a:schemeClr val="tx1"/>
                          </a:solidFill>
                          <a:effectLst/>
                          <a:latin typeface="Tahoma" pitchFamily="34" charset="0"/>
                        </a:rPr>
                        <a:t>Additional layer at top of NOS implementing general-purpose services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sz="1400" b="0" i="0" u="none" strike="noStrike" cap="none" normalizeH="0" baseline="0" dirty="0" smtClean="0">
                          <a:ln>
                            <a:noFill/>
                          </a:ln>
                          <a:solidFill>
                            <a:schemeClr val="tx1"/>
                          </a:solidFill>
                          <a:effectLst/>
                          <a:latin typeface="Tahoma" pitchFamily="34" charset="0"/>
                        </a:rPr>
                        <a:t>Provide distribution transparency</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335951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Distributed Operating System</a:t>
            </a:r>
            <a:endParaRPr lang="en-IN" dirty="0"/>
          </a:p>
        </p:txBody>
      </p:sp>
      <p:sp>
        <p:nvSpPr>
          <p:cNvPr id="3" name="Content Placeholder 2"/>
          <p:cNvSpPr>
            <a:spLocks noGrp="1"/>
          </p:cNvSpPr>
          <p:nvPr>
            <p:ph idx="1"/>
          </p:nvPr>
        </p:nvSpPr>
        <p:spPr>
          <a:xfrm>
            <a:off x="131180" y="825910"/>
            <a:ext cx="12060820" cy="5628099"/>
          </a:xfrm>
        </p:spPr>
        <p:txBody>
          <a:bodyPr/>
          <a:lstStyle/>
          <a:p>
            <a:r>
              <a:rPr lang="en-IN" dirty="0"/>
              <a:t>Two types of distributed operating systems. </a:t>
            </a:r>
            <a:r>
              <a:rPr lang="en-IN" dirty="0" smtClean="0"/>
              <a:t>	</a:t>
            </a:r>
          </a:p>
          <a:p>
            <a:pPr lvl="1"/>
            <a:r>
              <a:rPr lang="en-IN" dirty="0" smtClean="0"/>
              <a:t>A </a:t>
            </a:r>
            <a:r>
              <a:rPr lang="en-IN" dirty="0"/>
              <a:t>multiprocessor operating system </a:t>
            </a:r>
            <a:endParaRPr lang="en-IN" dirty="0" smtClean="0"/>
          </a:p>
          <a:p>
            <a:pPr lvl="2"/>
            <a:r>
              <a:rPr lang="en-IN" dirty="0"/>
              <a:t>Manages the resources of a multiprocessor.</a:t>
            </a:r>
          </a:p>
          <a:p>
            <a:pPr marL="914400" lvl="2" indent="0">
              <a:buNone/>
            </a:pPr>
            <a:endParaRPr lang="en-IN" dirty="0"/>
          </a:p>
          <a:p>
            <a:pPr lvl="1"/>
            <a:r>
              <a:rPr lang="en-IN" dirty="0" smtClean="0"/>
              <a:t>A </a:t>
            </a:r>
            <a:r>
              <a:rPr lang="en-IN" dirty="0"/>
              <a:t>multicomputer operating system </a:t>
            </a:r>
            <a:endParaRPr lang="en-IN" dirty="0" smtClean="0"/>
          </a:p>
          <a:p>
            <a:pPr lvl="2"/>
            <a:r>
              <a:rPr lang="en-IN" dirty="0" smtClean="0"/>
              <a:t>An </a:t>
            </a:r>
            <a:r>
              <a:rPr lang="en-IN" dirty="0"/>
              <a:t>operating system that is developed for homogeneous </a:t>
            </a:r>
            <a:r>
              <a:rPr lang="en-IN" dirty="0" err="1"/>
              <a:t>multicomputers</a:t>
            </a:r>
            <a:endParaRPr lang="en-IN" dirty="0"/>
          </a:p>
          <a:p>
            <a:pPr lvl="1"/>
            <a:endParaRPr lang="en-IN" dirty="0" smtClean="0"/>
          </a:p>
          <a:p>
            <a:pPr lvl="2"/>
            <a:endParaRPr lang="en-IN" dirty="0" smtClean="0"/>
          </a:p>
        </p:txBody>
      </p:sp>
    </p:spTree>
    <p:extLst>
      <p:ext uri="{BB962C8B-B14F-4D97-AF65-F5344CB8AC3E}">
        <p14:creationId xmlns:p14="http://schemas.microsoft.com/office/powerpoint/2010/main" val="277002313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Uniprocessor </a:t>
            </a:r>
            <a:r>
              <a:rPr lang="en-US" altLang="en-US" dirty="0" smtClean="0"/>
              <a:t>OS</a:t>
            </a:r>
            <a:endParaRPr lang="en-US" altLang="en-US" dirty="0"/>
          </a:p>
        </p:txBody>
      </p:sp>
      <p:sp>
        <p:nvSpPr>
          <p:cNvPr id="3" name="Content Placeholder 2"/>
          <p:cNvSpPr>
            <a:spLocks noGrp="1"/>
          </p:cNvSpPr>
          <p:nvPr>
            <p:ph idx="1"/>
          </p:nvPr>
        </p:nvSpPr>
        <p:spPr>
          <a:xfrm>
            <a:off x="131180" y="872836"/>
            <a:ext cx="11354238" cy="5581173"/>
          </a:xfrm>
        </p:spPr>
        <p:txBody>
          <a:bodyPr/>
          <a:lstStyle/>
          <a:p>
            <a:r>
              <a:rPr lang="en-IN" dirty="0" smtClean="0"/>
              <a:t>To allow users and applications an easy way of sharing resources such as CPU,main memory, disks and peripheral devices.</a:t>
            </a:r>
          </a:p>
          <a:p>
            <a:r>
              <a:rPr lang="en-IN" dirty="0" smtClean="0"/>
              <a:t>Sharing resources means that different applications make use of same hardware in an isolated fashion.</a:t>
            </a:r>
          </a:p>
          <a:p>
            <a:r>
              <a:rPr lang="en-IN" dirty="0" smtClean="0"/>
              <a:t>To an application, it appears as if it has its own resources and that there may be several applications executing on same system at the same time each with their own set of resources.</a:t>
            </a:r>
          </a:p>
          <a:p>
            <a:r>
              <a:rPr lang="en-IN" dirty="0" smtClean="0"/>
              <a:t>Communication Primitives</a:t>
            </a:r>
          </a:p>
          <a:p>
            <a:r>
              <a:rPr lang="en-IN" dirty="0" smtClean="0"/>
              <a:t>Kernel Mode</a:t>
            </a:r>
          </a:p>
          <a:p>
            <a:r>
              <a:rPr lang="en-IN" dirty="0" smtClean="0"/>
              <a:t>User Mode</a:t>
            </a:r>
            <a:endParaRPr lang="en-IN" dirty="0"/>
          </a:p>
        </p:txBody>
      </p:sp>
    </p:spTree>
    <p:extLst>
      <p:ext uri="{BB962C8B-B14F-4D97-AF65-F5344CB8AC3E}">
        <p14:creationId xmlns:p14="http://schemas.microsoft.com/office/powerpoint/2010/main" val="30722571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Multiprocessor Operating System</a:t>
            </a:r>
          </a:p>
        </p:txBody>
      </p:sp>
      <p:sp>
        <p:nvSpPr>
          <p:cNvPr id="3" name="Content Placeholder 2"/>
          <p:cNvSpPr>
            <a:spLocks noGrp="1"/>
          </p:cNvSpPr>
          <p:nvPr>
            <p:ph idx="1"/>
          </p:nvPr>
        </p:nvSpPr>
        <p:spPr>
          <a:xfrm>
            <a:off x="131180" y="711201"/>
            <a:ext cx="12060820" cy="5742808"/>
          </a:xfrm>
        </p:spPr>
        <p:txBody>
          <a:bodyPr/>
          <a:lstStyle/>
          <a:p>
            <a:r>
              <a:rPr lang="en-IN" dirty="0"/>
              <a:t>Multiprocessor- uses different system services to manage resources connected in a system and use system calls to communicate with the processor.</a:t>
            </a:r>
          </a:p>
          <a:p>
            <a:r>
              <a:rPr lang="en-IN" dirty="0" smtClean="0"/>
              <a:t>Multiple </a:t>
            </a:r>
            <a:r>
              <a:rPr lang="en-IN" dirty="0"/>
              <a:t>processors with shared </a:t>
            </a:r>
            <a:r>
              <a:rPr lang="en-IN" dirty="0" smtClean="0"/>
              <a:t>memory</a:t>
            </a:r>
          </a:p>
          <a:p>
            <a:pPr lvl="1"/>
            <a:r>
              <a:rPr lang="en-IN" dirty="0"/>
              <a:t>Support for multiple processors having access to a shared memory.</a:t>
            </a:r>
          </a:p>
          <a:p>
            <a:pPr lvl="1"/>
            <a:endParaRPr lang="en-IN" dirty="0" smtClean="0"/>
          </a:p>
          <a:p>
            <a:r>
              <a:rPr lang="en-IN" dirty="0"/>
              <a:t>Problem: consistency </a:t>
            </a:r>
            <a:endParaRPr lang="en-IN" dirty="0" smtClean="0"/>
          </a:p>
          <a:p>
            <a:r>
              <a:rPr lang="en-IN" dirty="0" smtClean="0"/>
              <a:t>Solutions</a:t>
            </a:r>
            <a:r>
              <a:rPr lang="en-IN" dirty="0"/>
              <a:t>: synchronization </a:t>
            </a:r>
            <a:endParaRPr lang="en-IN" dirty="0" smtClean="0"/>
          </a:p>
          <a:p>
            <a:pPr lvl="1"/>
            <a:r>
              <a:rPr lang="en-IN" dirty="0" smtClean="0"/>
              <a:t>Semaphore </a:t>
            </a:r>
          </a:p>
          <a:p>
            <a:pPr lvl="1"/>
            <a:r>
              <a:rPr lang="en-IN" dirty="0" smtClean="0"/>
              <a:t>Monitor</a:t>
            </a:r>
            <a:r>
              <a:rPr lang="en-IN" dirty="0"/>
              <a:t>: programming-language concept since semaphore is error-prone</a:t>
            </a:r>
          </a:p>
          <a:p>
            <a:endParaRPr lang="en-IN" dirty="0" smtClean="0"/>
          </a:p>
        </p:txBody>
      </p:sp>
    </p:spTree>
    <p:extLst>
      <p:ext uri="{BB962C8B-B14F-4D97-AF65-F5344CB8AC3E}">
        <p14:creationId xmlns:p14="http://schemas.microsoft.com/office/powerpoint/2010/main" val="381189249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Distributed </a:t>
            </a:r>
            <a:r>
              <a:rPr lang="en-IN" dirty="0"/>
              <a:t>Operating </a:t>
            </a:r>
            <a:r>
              <a:rPr lang="en-IN" dirty="0" smtClean="0"/>
              <a:t>System(DOS)</a:t>
            </a:r>
            <a:endParaRPr lang="en-IN" dirty="0"/>
          </a:p>
        </p:txBody>
      </p:sp>
      <p:sp>
        <p:nvSpPr>
          <p:cNvPr id="3" name="Content Placeholder 2"/>
          <p:cNvSpPr>
            <a:spLocks noGrp="1"/>
          </p:cNvSpPr>
          <p:nvPr>
            <p:ph idx="1"/>
          </p:nvPr>
        </p:nvSpPr>
        <p:spPr>
          <a:xfrm>
            <a:off x="131180" y="696452"/>
            <a:ext cx="12060820" cy="6603999"/>
          </a:xfrm>
        </p:spPr>
        <p:txBody>
          <a:bodyPr/>
          <a:lstStyle/>
          <a:p>
            <a:r>
              <a:rPr lang="en-US" dirty="0"/>
              <a:t>A </a:t>
            </a:r>
            <a:r>
              <a:rPr lang="en-US" dirty="0" smtClean="0"/>
              <a:t>tightly coupled </a:t>
            </a:r>
            <a:r>
              <a:rPr lang="en-US" dirty="0"/>
              <a:t>operating system is generally referred to as a distributed operating system (DOS</a:t>
            </a:r>
            <a:r>
              <a:rPr lang="en-US" dirty="0" smtClean="0"/>
              <a:t>).</a:t>
            </a:r>
          </a:p>
          <a:p>
            <a:pPr marL="0" indent="0">
              <a:buNone/>
            </a:pPr>
            <a:endParaRPr lang="en-IN" dirty="0" smtClean="0"/>
          </a:p>
          <a:p>
            <a:r>
              <a:rPr lang="en-IN" dirty="0" smtClean="0"/>
              <a:t>In </a:t>
            </a:r>
            <a:r>
              <a:rPr lang="en-IN" dirty="0"/>
              <a:t>distributed OS, a common set of services is shared among multiple processors in such a way that they are meant to execute a distributed application effectively and also provide services to separate independent computers connected in a network as shown in fig below</a:t>
            </a:r>
          </a:p>
          <a:p>
            <a:endParaRPr lang="en-IN" dirty="0" smtClean="0"/>
          </a:p>
          <a:p>
            <a:r>
              <a:rPr lang="en-IN" dirty="0" smtClean="0"/>
              <a:t>It </a:t>
            </a:r>
            <a:r>
              <a:rPr lang="en-IN" dirty="0"/>
              <a:t>communicates with all the computer using message passing interface(MPI</a:t>
            </a:r>
            <a:r>
              <a:rPr lang="en-IN" dirty="0" smtClean="0"/>
              <a:t>).</a:t>
            </a:r>
            <a:r>
              <a:rPr lang="en-IN" dirty="0"/>
              <a:t> </a:t>
            </a:r>
            <a:endParaRPr lang="en-IN" dirty="0" smtClean="0"/>
          </a:p>
          <a:p>
            <a:r>
              <a:rPr lang="en-IN" dirty="0" smtClean="0"/>
              <a:t>It </a:t>
            </a:r>
            <a:r>
              <a:rPr lang="en-IN" dirty="0"/>
              <a:t>uses Data structure like queue to manages the messages and avoid message loss between sender and receiver computer.</a:t>
            </a:r>
          </a:p>
          <a:p>
            <a:endParaRPr lang="en-US" dirty="0" smtClean="0"/>
          </a:p>
          <a:p>
            <a:r>
              <a:rPr lang="en-IN" dirty="0" err="1"/>
              <a:t>Eg</a:t>
            </a:r>
            <a:r>
              <a:rPr lang="en-IN" dirty="0"/>
              <a:t> Automated banking system, railway reservation system etc.</a:t>
            </a:r>
            <a:endParaRPr lang="en-US" dirty="0" smtClean="0"/>
          </a:p>
          <a:p>
            <a:pPr marL="0" indent="0">
              <a:buNone/>
            </a:pPr>
            <a:r>
              <a:rPr lang="en-US" altLang="ko-KR" dirty="0"/>
              <a:t>	</a:t>
            </a:r>
            <a:endParaRPr lang="en-IN" dirty="0"/>
          </a:p>
        </p:txBody>
      </p:sp>
    </p:spTree>
    <p:extLst>
      <p:ext uri="{BB962C8B-B14F-4D97-AF65-F5344CB8AC3E}">
        <p14:creationId xmlns:p14="http://schemas.microsoft.com/office/powerpoint/2010/main" val="4542761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Reference </a:t>
            </a:r>
            <a:r>
              <a:rPr lang="en-US" dirty="0" smtClean="0"/>
              <a:t>Books </a:t>
            </a:r>
            <a:endParaRPr lang="en-US" dirty="0"/>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endParaRPr lang="en-US" dirty="0"/>
          </a:p>
          <a:p>
            <a:pPr marL="0" indent="0">
              <a:buNone/>
            </a:pPr>
            <a:endParaRPr lang="en-US" dirty="0"/>
          </a:p>
        </p:txBody>
      </p:sp>
      <p:pic>
        <p:nvPicPr>
          <p:cNvPr id="4098" name="Picture 2" descr="Download Distributed Operating Systems : Concepts And Design by Pradeep K. Sinha  PDF Onl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5163" y="802116"/>
            <a:ext cx="2902198" cy="437633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3">
            <a:extLst>
              <a:ext uri="{FF2B5EF4-FFF2-40B4-BE49-F238E27FC236}">
                <a16:creationId xmlns:a16="http://schemas.microsoft.com/office/drawing/2014/main" id="{2D1D8E1A-31C7-4EB2-B8B2-17C81357C0D6}"/>
              </a:ext>
            </a:extLst>
          </p:cNvPr>
          <p:cNvSpPr txBox="1">
            <a:spLocks/>
          </p:cNvSpPr>
          <p:nvPr/>
        </p:nvSpPr>
        <p:spPr>
          <a:xfrm>
            <a:off x="5654920" y="5338746"/>
            <a:ext cx="3700803" cy="1093120"/>
          </a:xfrm>
          <a:prstGeom prst="rect">
            <a:avLst/>
          </a:prstGeom>
        </p:spPr>
        <p:txBody>
          <a:bodyPr vert="horz" wrap="square" lIns="91440" tIns="45720" rIns="91440" bIns="45720" rtlCol="0">
            <a:spAutoFit/>
          </a:bodyPr>
          <a:lstStyle>
            <a:lvl1pPr marL="265113" indent="-265113" algn="just" defTabSz="914400" rtl="0" eaLnBrk="1" latinLnBrk="0" hangingPunct="1">
              <a:lnSpc>
                <a:spcPct val="90000"/>
              </a:lnSpc>
              <a:spcBef>
                <a:spcPts val="1000"/>
              </a:spcBef>
              <a:buClr>
                <a:schemeClr val="accent6"/>
              </a:buClr>
              <a:buFont typeface="Webdings" panose="05030102010509060703"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sz="2100" dirty="0" smtClean="0"/>
              <a:t>Distributed Operating Systems Concepts and Design</a:t>
            </a:r>
          </a:p>
          <a:p>
            <a:pPr marL="0" indent="0" algn="l">
              <a:buNone/>
            </a:pPr>
            <a:r>
              <a:rPr lang="en-US" sz="2100" dirty="0" smtClean="0"/>
              <a:t>By Pradeep K. Sinha, PHI</a:t>
            </a:r>
          </a:p>
        </p:txBody>
      </p:sp>
      <p:sp>
        <p:nvSpPr>
          <p:cNvPr id="9" name="Content Placeholder 3">
            <a:extLst>
              <a:ext uri="{FF2B5EF4-FFF2-40B4-BE49-F238E27FC236}">
                <a16:creationId xmlns:a16="http://schemas.microsoft.com/office/drawing/2014/main" id="{2D1D8E1A-31C7-4EB2-B8B2-17C81357C0D6}"/>
              </a:ext>
            </a:extLst>
          </p:cNvPr>
          <p:cNvSpPr txBox="1">
            <a:spLocks/>
          </p:cNvSpPr>
          <p:nvPr/>
        </p:nvSpPr>
        <p:spPr>
          <a:xfrm>
            <a:off x="825276" y="5360889"/>
            <a:ext cx="3744794" cy="964880"/>
          </a:xfrm>
          <a:prstGeom prst="rect">
            <a:avLst/>
          </a:prstGeom>
        </p:spPr>
        <p:txBody>
          <a:bodyPr vert="horz" wrap="square" lIns="91440" tIns="45720" rIns="91440" bIns="45720" rtlCol="0">
            <a:spAutoFit/>
          </a:bodyPr>
          <a:lstStyle>
            <a:lvl1pPr marL="265113" indent="-265113" algn="just" defTabSz="914400" rtl="0" eaLnBrk="1" latinLnBrk="0" hangingPunct="1">
              <a:lnSpc>
                <a:spcPct val="90000"/>
              </a:lnSpc>
              <a:spcBef>
                <a:spcPts val="1000"/>
              </a:spcBef>
              <a:buClr>
                <a:schemeClr val="accent6"/>
              </a:buClr>
              <a:buFont typeface="Webdings" panose="05030102010509060703"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100" dirty="0"/>
              <a:t>Distributed systems: principles and paradigms I Andrew </a:t>
            </a:r>
            <a:r>
              <a:rPr lang="en-US" sz="2100" dirty="0" err="1"/>
              <a:t>S.Tanenbaum</a:t>
            </a:r>
            <a:r>
              <a:rPr lang="en-US" sz="2100" dirty="0"/>
              <a:t>, Maarten Van Steen</a:t>
            </a:r>
          </a:p>
        </p:txBody>
      </p:sp>
      <p:sp>
        <p:nvSpPr>
          <p:cNvPr id="4" name="Rounded Rectangle 3"/>
          <p:cNvSpPr/>
          <p:nvPr/>
        </p:nvSpPr>
        <p:spPr>
          <a:xfrm>
            <a:off x="435491" y="768353"/>
            <a:ext cx="4286250" cy="574280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8" name="Picture 4" descr="Distributed systems principles and paradigms download pd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3290" y="863444"/>
            <a:ext cx="3110652" cy="4359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81449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Distributed </a:t>
            </a:r>
            <a:r>
              <a:rPr lang="en-IN" dirty="0"/>
              <a:t>Operating </a:t>
            </a:r>
            <a:r>
              <a:rPr lang="en-IN" dirty="0" smtClean="0"/>
              <a:t>System(DOS)</a:t>
            </a:r>
            <a:endParaRPr lang="en-IN" dirty="0"/>
          </a:p>
        </p:txBody>
      </p:sp>
      <p:sp>
        <p:nvSpPr>
          <p:cNvPr id="3" name="Content Placeholder 2"/>
          <p:cNvSpPr>
            <a:spLocks noGrp="1"/>
          </p:cNvSpPr>
          <p:nvPr>
            <p:ph idx="1"/>
          </p:nvPr>
        </p:nvSpPr>
        <p:spPr>
          <a:xfrm>
            <a:off x="131180" y="696453"/>
            <a:ext cx="11874007" cy="5742808"/>
          </a:xfrm>
        </p:spPr>
        <p:txBody>
          <a:bodyPr/>
          <a:lstStyle/>
          <a:p>
            <a:endParaRPr lang="en-US" dirty="0" smtClean="0"/>
          </a:p>
          <a:p>
            <a:r>
              <a:rPr lang="en-US" altLang="ko-KR" dirty="0"/>
              <a:t>Users not aware of multiplicity of machines</a:t>
            </a:r>
          </a:p>
          <a:p>
            <a:pPr marL="800100" lvl="2">
              <a:lnSpc>
                <a:spcPct val="80000"/>
              </a:lnSpc>
              <a:defRPr/>
            </a:pPr>
            <a:r>
              <a:rPr lang="en-US" altLang="ko-KR" sz="2400" dirty="0"/>
              <a:t>  Access to remote resources similar to access to local resources</a:t>
            </a:r>
          </a:p>
          <a:p>
            <a:pPr>
              <a:lnSpc>
                <a:spcPct val="80000"/>
              </a:lnSpc>
              <a:defRPr/>
            </a:pPr>
            <a:r>
              <a:rPr lang="en-US" altLang="ko-KR" dirty="0"/>
              <a:t>High degree of transparency (single system image)</a:t>
            </a:r>
          </a:p>
          <a:p>
            <a:pPr>
              <a:lnSpc>
                <a:spcPct val="80000"/>
              </a:lnSpc>
              <a:defRPr/>
            </a:pPr>
            <a:r>
              <a:rPr lang="en-US" altLang="ko-KR" b="1" dirty="0" smtClean="0"/>
              <a:t>Homogeneous </a:t>
            </a:r>
            <a:r>
              <a:rPr lang="en-US" altLang="ko-KR" b="1" dirty="0"/>
              <a:t>hardware</a:t>
            </a:r>
          </a:p>
          <a:p>
            <a:pPr marL="0" indent="0">
              <a:buNone/>
            </a:pPr>
            <a:endParaRPr lang="en-US" altLang="ko-KR" dirty="0" smtClean="0"/>
          </a:p>
          <a:p>
            <a:r>
              <a:rPr lang="en-IN" b="1" dirty="0"/>
              <a:t>Disadvantages:</a:t>
            </a:r>
            <a:endParaRPr lang="en-IN" dirty="0"/>
          </a:p>
          <a:p>
            <a:r>
              <a:rPr lang="en-IN" dirty="0"/>
              <a:t>It has a problem of scalability as it supports only limited number of independent computers with shared resources.</a:t>
            </a:r>
          </a:p>
          <a:p>
            <a:r>
              <a:rPr lang="en-IN" dirty="0"/>
              <a:t>There is need to define message passing semantics prior to the execution of messages.</a:t>
            </a:r>
          </a:p>
          <a:p>
            <a:pPr marL="0" indent="0">
              <a:buNone/>
            </a:pPr>
            <a:r>
              <a:rPr lang="en-US" altLang="ko-KR" dirty="0"/>
              <a:t>	</a:t>
            </a:r>
            <a:endParaRPr lang="en-IN" dirty="0"/>
          </a:p>
        </p:txBody>
      </p:sp>
    </p:spTree>
    <p:extLst>
      <p:ext uri="{BB962C8B-B14F-4D97-AF65-F5344CB8AC3E}">
        <p14:creationId xmlns:p14="http://schemas.microsoft.com/office/powerpoint/2010/main" val="360258765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Distributed </a:t>
            </a:r>
            <a:r>
              <a:rPr lang="en-IN" dirty="0"/>
              <a:t>Operating </a:t>
            </a:r>
            <a:r>
              <a:rPr lang="en-IN" dirty="0" smtClean="0"/>
              <a:t>System(DOS)</a:t>
            </a:r>
            <a:endParaRPr lang="en-IN" dirty="0"/>
          </a:p>
        </p:txBody>
      </p:sp>
      <p:sp>
        <p:nvSpPr>
          <p:cNvPr id="3" name="Content Placeholder 2"/>
          <p:cNvSpPr>
            <a:spLocks noGrp="1"/>
          </p:cNvSpPr>
          <p:nvPr>
            <p:ph idx="1"/>
          </p:nvPr>
        </p:nvSpPr>
        <p:spPr>
          <a:xfrm>
            <a:off x="131180" y="696453"/>
            <a:ext cx="11874007" cy="5742808"/>
          </a:xfrm>
        </p:spPr>
        <p:txBody>
          <a:bodyPr/>
          <a:lstStyle/>
          <a:p>
            <a:pPr>
              <a:lnSpc>
                <a:spcPct val="80000"/>
              </a:lnSpc>
              <a:defRPr/>
            </a:pPr>
            <a:r>
              <a:rPr lang="en-US" altLang="ko-KR" dirty="0" smtClean="0"/>
              <a:t>Each node has its own kernel containing modules for managing local resources.</a:t>
            </a:r>
          </a:p>
          <a:p>
            <a:pPr>
              <a:lnSpc>
                <a:spcPct val="80000"/>
              </a:lnSpc>
              <a:defRPr/>
            </a:pPr>
            <a:r>
              <a:rPr lang="en-US" altLang="ko-KR" dirty="0" smtClean="0"/>
              <a:t>Above each layer of kernel is a common layer of software that implements the operating system as virtual machine supporting parallel and concurrent execution of various tasks.</a:t>
            </a:r>
          </a:p>
          <a:p>
            <a:pPr>
              <a:lnSpc>
                <a:spcPct val="80000"/>
              </a:lnSpc>
              <a:defRPr/>
            </a:pPr>
            <a:r>
              <a:rPr lang="en-US" altLang="ko-KR" dirty="0" smtClean="0"/>
              <a:t>Apart form that is support </a:t>
            </a:r>
            <a:r>
              <a:rPr lang="en-US" altLang="ko-KR" dirty="0"/>
              <a:t>distributed services (services may </a:t>
            </a:r>
            <a:r>
              <a:rPr lang="en-US" altLang="ko-KR" dirty="0" smtClean="0"/>
              <a:t>include, </a:t>
            </a:r>
            <a:r>
              <a:rPr lang="en-US" altLang="ko-KR" dirty="0"/>
              <a:t>assignment of tasks to </a:t>
            </a:r>
            <a:r>
              <a:rPr lang="en-US" altLang="ko-KR" dirty="0" err="1" smtClean="0"/>
              <a:t>processors,masking</a:t>
            </a:r>
            <a:r>
              <a:rPr lang="en-US" altLang="ko-KR" dirty="0" smtClean="0"/>
              <a:t> hardware failure, transparent storage</a:t>
            </a:r>
            <a:r>
              <a:rPr lang="en-US" altLang="ko-KR" dirty="0"/>
              <a:t>, </a:t>
            </a:r>
            <a:r>
              <a:rPr lang="en-US" altLang="ko-KR" dirty="0" err="1"/>
              <a:t>interprocess</a:t>
            </a:r>
            <a:r>
              <a:rPr lang="en-US" altLang="ko-KR" dirty="0"/>
              <a:t> communication</a:t>
            </a:r>
            <a:r>
              <a:rPr lang="en-US" altLang="ko-KR" dirty="0" smtClean="0"/>
              <a:t>, </a:t>
            </a:r>
            <a:r>
              <a:rPr lang="en-US" altLang="ko-KR" dirty="0"/>
              <a:t>etc</a:t>
            </a:r>
            <a:r>
              <a:rPr lang="en-US" altLang="ko-KR" dirty="0" smtClean="0"/>
              <a:t>.)</a:t>
            </a:r>
            <a:endParaRPr lang="en-US" altLang="ko-KR" dirty="0"/>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4488427" y="2966196"/>
            <a:ext cx="4773561" cy="3473065"/>
          </a:xfrm>
          <a:prstGeom prst="rect">
            <a:avLst/>
          </a:prstGeom>
        </p:spPr>
      </p:pic>
    </p:spTree>
    <p:extLst>
      <p:ext uri="{BB962C8B-B14F-4D97-AF65-F5344CB8AC3E}">
        <p14:creationId xmlns:p14="http://schemas.microsoft.com/office/powerpoint/2010/main" val="89682159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Network Operating Systems </a:t>
            </a:r>
          </a:p>
        </p:txBody>
      </p:sp>
      <p:sp>
        <p:nvSpPr>
          <p:cNvPr id="3" name="Content Placeholder 2"/>
          <p:cNvSpPr>
            <a:spLocks noGrp="1"/>
          </p:cNvSpPr>
          <p:nvPr>
            <p:ph idx="1"/>
          </p:nvPr>
        </p:nvSpPr>
        <p:spPr>
          <a:xfrm>
            <a:off x="131180" y="1032387"/>
            <a:ext cx="11564291" cy="5421622"/>
          </a:xfrm>
        </p:spPr>
        <p:txBody>
          <a:bodyPr/>
          <a:lstStyle/>
          <a:p>
            <a:r>
              <a:rPr lang="en-IN" dirty="0"/>
              <a:t>NOS does not assume underlying hardware is homogeneous and be managed as a single </a:t>
            </a:r>
            <a:r>
              <a:rPr lang="en-IN" dirty="0" smtClean="0"/>
              <a:t>system</a:t>
            </a:r>
          </a:p>
          <a:p>
            <a:pPr lvl="1"/>
            <a:r>
              <a:rPr lang="en-IN" dirty="0"/>
              <a:t>Different from distributed OS </a:t>
            </a:r>
          </a:p>
          <a:p>
            <a:pPr marL="457200" lvl="1" indent="0">
              <a:buNone/>
            </a:pPr>
            <a:endParaRPr lang="en-IN" dirty="0" smtClean="0"/>
          </a:p>
          <a:p>
            <a:r>
              <a:rPr lang="en-IN" dirty="0" smtClean="0"/>
              <a:t>NOS is constructed from a collection of uniprocessor systems, each with its own operating systems as shown in figure.</a:t>
            </a:r>
          </a:p>
          <a:p>
            <a:endParaRPr lang="en-IN" dirty="0"/>
          </a:p>
          <a:p>
            <a:r>
              <a:rPr lang="en-IN" dirty="0" smtClean="0"/>
              <a:t>The machine and their </a:t>
            </a:r>
            <a:r>
              <a:rPr lang="en-IN" dirty="0" err="1" smtClean="0"/>
              <a:t>os</a:t>
            </a:r>
            <a:r>
              <a:rPr lang="en-IN" dirty="0" smtClean="0"/>
              <a:t> may be different but they are connected in a network.</a:t>
            </a:r>
          </a:p>
          <a:p>
            <a:r>
              <a:rPr lang="en-IN" dirty="0" smtClean="0"/>
              <a:t>Network operating system provides facilities to allow users to make use of the services available on a specific machine.</a:t>
            </a:r>
            <a:endParaRPr lang="en-IN" dirty="0"/>
          </a:p>
          <a:p>
            <a:r>
              <a:rPr lang="en-IN" dirty="0" smtClean="0"/>
              <a:t>Example, </a:t>
            </a:r>
          </a:p>
          <a:p>
            <a:pPr lvl="1"/>
            <a:r>
              <a:rPr lang="en-IN" dirty="0" smtClean="0"/>
              <a:t>To allow a user to log into another machine remotely by using command rlogin machine.</a:t>
            </a:r>
          </a:p>
          <a:p>
            <a:pPr lvl="1"/>
            <a:r>
              <a:rPr lang="en-IN" dirty="0" smtClean="0"/>
              <a:t>Command to copy files from one machine to another machine.</a:t>
            </a:r>
          </a:p>
        </p:txBody>
      </p:sp>
    </p:spTree>
    <p:extLst>
      <p:ext uri="{BB962C8B-B14F-4D97-AF65-F5344CB8AC3E}">
        <p14:creationId xmlns:p14="http://schemas.microsoft.com/office/powerpoint/2010/main" val="76680961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11200"/>
          </a:xfrm>
        </p:spPr>
        <p:txBody>
          <a:bodyPr/>
          <a:lstStyle/>
          <a:p>
            <a:r>
              <a:rPr lang="en-IN" dirty="0"/>
              <a:t>Network Operating Systems </a:t>
            </a:r>
          </a:p>
        </p:txBody>
      </p:sp>
      <p:sp>
        <p:nvSpPr>
          <p:cNvPr id="3" name="Content Placeholder 2"/>
          <p:cNvSpPr>
            <a:spLocks noGrp="1"/>
          </p:cNvSpPr>
          <p:nvPr>
            <p:ph idx="1"/>
          </p:nvPr>
        </p:nvSpPr>
        <p:spPr>
          <a:xfrm>
            <a:off x="131180" y="1032387"/>
            <a:ext cx="11564291" cy="5421622"/>
          </a:xfrm>
        </p:spPr>
        <p:txBody>
          <a:bodyPr/>
          <a:lstStyle/>
          <a:p>
            <a:endParaRPr lang="en-IN" dirty="0" smtClean="0"/>
          </a:p>
          <a:p>
            <a:endParaRPr lang="en-IN" dirty="0"/>
          </a:p>
          <a:p>
            <a:endParaRPr lang="en-IN" dirty="0" smtClean="0"/>
          </a:p>
          <a:p>
            <a:endParaRPr lang="en-IN" dirty="0"/>
          </a:p>
          <a:p>
            <a:endParaRPr lang="en-IN" dirty="0" smtClean="0"/>
          </a:p>
          <a:p>
            <a:r>
              <a:rPr lang="en-IN" dirty="0" smtClean="0"/>
              <a:t>Disadvantages</a:t>
            </a:r>
          </a:p>
          <a:p>
            <a:pPr lvl="1"/>
            <a:r>
              <a:rPr lang="en-IN" dirty="0" smtClean="0"/>
              <a:t>Management problem because all machine in </a:t>
            </a:r>
            <a:r>
              <a:rPr lang="en-IN" dirty="0" err="1" smtClean="0"/>
              <a:t>nos</a:t>
            </a:r>
            <a:r>
              <a:rPr lang="en-IN" dirty="0" smtClean="0"/>
              <a:t> are independent</a:t>
            </a:r>
          </a:p>
          <a:p>
            <a:r>
              <a:rPr lang="en-IN" dirty="0" smtClean="0"/>
              <a:t>Difference </a:t>
            </a:r>
            <a:r>
              <a:rPr lang="en-IN" dirty="0"/>
              <a:t>between NOS and DOS </a:t>
            </a:r>
            <a:endParaRPr lang="en-IN" dirty="0" smtClean="0"/>
          </a:p>
          <a:p>
            <a:pPr lvl="1"/>
            <a:r>
              <a:rPr lang="en-IN" dirty="0" smtClean="0"/>
              <a:t>DOS </a:t>
            </a:r>
            <a:r>
              <a:rPr lang="en-IN" dirty="0"/>
              <a:t>attempts to realize full transparency and provide a single-system </a:t>
            </a:r>
            <a:r>
              <a:rPr lang="en-IN" dirty="0" smtClean="0"/>
              <a:t>view</a:t>
            </a:r>
          </a:p>
          <a:p>
            <a:pPr lvl="1"/>
            <a:r>
              <a:rPr lang="en-IN" dirty="0" smtClean="0"/>
              <a:t>Transparency is missing in NOS</a:t>
            </a:r>
          </a:p>
          <a:p>
            <a:pPr marL="265112" lvl="1" indent="0">
              <a:buNone/>
            </a:pPr>
            <a:endParaRPr lang="en-IN" altLang="en-US" dirty="0"/>
          </a:p>
          <a:p>
            <a:pPr marL="457200" lvl="1" indent="0">
              <a:buNone/>
            </a:pPr>
            <a:endParaRPr lang="en-IN" dirty="0" smtClean="0"/>
          </a:p>
        </p:txBody>
      </p:sp>
      <p:pic>
        <p:nvPicPr>
          <p:cNvPr id="5" name="Picture 4"/>
          <p:cNvPicPr>
            <a:picLocks noChangeAspect="1"/>
          </p:cNvPicPr>
          <p:nvPr/>
        </p:nvPicPr>
        <p:blipFill>
          <a:blip r:embed="rId2"/>
          <a:stretch>
            <a:fillRect/>
          </a:stretch>
        </p:blipFill>
        <p:spPr>
          <a:xfrm>
            <a:off x="1536752" y="711201"/>
            <a:ext cx="6581775" cy="2724150"/>
          </a:xfrm>
          <a:prstGeom prst="rect">
            <a:avLst/>
          </a:prstGeom>
        </p:spPr>
      </p:pic>
    </p:spTree>
    <p:extLst>
      <p:ext uri="{BB962C8B-B14F-4D97-AF65-F5344CB8AC3E}">
        <p14:creationId xmlns:p14="http://schemas.microsoft.com/office/powerpoint/2010/main" val="90757764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Middleware</a:t>
            </a:r>
            <a:endParaRPr lang="en-IN" dirty="0"/>
          </a:p>
        </p:txBody>
      </p:sp>
      <p:sp>
        <p:nvSpPr>
          <p:cNvPr id="3" name="Content Placeholder 2"/>
          <p:cNvSpPr>
            <a:spLocks noGrp="1"/>
          </p:cNvSpPr>
          <p:nvPr>
            <p:ph idx="1"/>
          </p:nvPr>
        </p:nvSpPr>
        <p:spPr>
          <a:xfrm>
            <a:off x="131180" y="899652"/>
            <a:ext cx="11844510" cy="5554357"/>
          </a:xfrm>
        </p:spPr>
        <p:txBody>
          <a:bodyPr/>
          <a:lstStyle/>
          <a:p>
            <a:r>
              <a:rPr lang="en-US" altLang="en-US" dirty="0"/>
              <a:t>Neither a distributed operating system or a network operating system really qualifies as a distributed system according to the definition.</a:t>
            </a:r>
          </a:p>
          <a:p>
            <a:r>
              <a:rPr lang="en-US" altLang="en-US" b="1" dirty="0"/>
              <a:t>Distributed operating system is not intended to handle a collection of </a:t>
            </a:r>
            <a:r>
              <a:rPr lang="en-US" altLang="en-US" b="1" i="1" dirty="0"/>
              <a:t>independent </a:t>
            </a:r>
            <a:r>
              <a:rPr lang="en-US" altLang="en-US" b="1" dirty="0"/>
              <a:t>computers, while a network operating system does not provide a view of a </a:t>
            </a:r>
            <a:r>
              <a:rPr lang="en-US" altLang="en-US" b="1" i="1" dirty="0"/>
              <a:t>single coherent system</a:t>
            </a:r>
            <a:r>
              <a:rPr lang="en-US" altLang="en-US" i="1" dirty="0"/>
              <a:t>. </a:t>
            </a:r>
          </a:p>
          <a:p>
            <a:r>
              <a:rPr lang="en-US" altLang="en-US" i="1" dirty="0"/>
              <a:t>The question comes to mind whether it is possible to develop a </a:t>
            </a:r>
            <a:r>
              <a:rPr lang="en-US" altLang="en-US" dirty="0"/>
              <a:t>distributed system that has the best of both words: the </a:t>
            </a:r>
            <a:r>
              <a:rPr lang="en-US" altLang="en-US" b="1" dirty="0"/>
              <a:t>scalability </a:t>
            </a:r>
            <a:r>
              <a:rPr lang="en-US" altLang="en-US" dirty="0" smtClean="0"/>
              <a:t>of </a:t>
            </a:r>
            <a:r>
              <a:rPr lang="en-US" altLang="en-US" dirty="0"/>
              <a:t>network operating systems and the </a:t>
            </a:r>
            <a:r>
              <a:rPr lang="en-US" altLang="en-US" b="1" dirty="0"/>
              <a:t>transparency and related ease of use </a:t>
            </a:r>
            <a:r>
              <a:rPr lang="en-US" altLang="en-US" dirty="0"/>
              <a:t>of distributed operating systems. </a:t>
            </a:r>
          </a:p>
          <a:p>
            <a:r>
              <a:rPr lang="en-US" altLang="en-US" dirty="0"/>
              <a:t>The </a:t>
            </a:r>
            <a:r>
              <a:rPr lang="en-US" altLang="en-US" b="1" dirty="0"/>
              <a:t>solution</a:t>
            </a:r>
            <a:r>
              <a:rPr lang="en-US" altLang="en-US" dirty="0"/>
              <a:t> is to be found in an additional layer of software that is used in network operating systems to more or less hide the heterogeneity of the collection of underlying platforms but also to improve distribution transparency. </a:t>
            </a:r>
          </a:p>
          <a:p>
            <a:r>
              <a:rPr lang="en-US" altLang="en-US" dirty="0"/>
              <a:t>Many modern distributed systems are constructed by means of such an additional layer of what is called </a:t>
            </a:r>
            <a:r>
              <a:rPr lang="en-US" altLang="en-US" b="1" dirty="0"/>
              <a:t>middleware.</a:t>
            </a:r>
            <a:endParaRPr lang="en-US" altLang="en-US" dirty="0"/>
          </a:p>
          <a:p>
            <a:endParaRPr lang="en-IN" dirty="0"/>
          </a:p>
        </p:txBody>
      </p:sp>
    </p:spTree>
    <p:extLst>
      <p:ext uri="{BB962C8B-B14F-4D97-AF65-F5344CB8AC3E}">
        <p14:creationId xmlns:p14="http://schemas.microsoft.com/office/powerpoint/2010/main" val="5182019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Middleware</a:t>
            </a:r>
            <a:endParaRPr lang="en-IN" dirty="0"/>
          </a:p>
        </p:txBody>
      </p:sp>
      <p:sp>
        <p:nvSpPr>
          <p:cNvPr id="3" name="Content Placeholder 2"/>
          <p:cNvSpPr>
            <a:spLocks noGrp="1"/>
          </p:cNvSpPr>
          <p:nvPr>
            <p:ph idx="1"/>
          </p:nvPr>
        </p:nvSpPr>
        <p:spPr>
          <a:xfrm>
            <a:off x="131180" y="884903"/>
            <a:ext cx="11888755" cy="5569106"/>
          </a:xfrm>
        </p:spPr>
        <p:txBody>
          <a:bodyPr/>
          <a:lstStyle/>
          <a:p>
            <a:pPr>
              <a:lnSpc>
                <a:spcPct val="80000"/>
              </a:lnSpc>
            </a:pPr>
            <a:endParaRPr lang="en-US" altLang="en-US" sz="2000" dirty="0" smtClean="0"/>
          </a:p>
          <a:p>
            <a:pPr>
              <a:lnSpc>
                <a:spcPct val="80000"/>
              </a:lnSpc>
            </a:pPr>
            <a:endParaRPr lang="en-US" altLang="en-US" sz="2000" dirty="0"/>
          </a:p>
          <a:p>
            <a:pPr>
              <a:lnSpc>
                <a:spcPct val="80000"/>
              </a:lnSpc>
            </a:pPr>
            <a:endParaRPr lang="en-US" altLang="en-US" sz="2000" dirty="0" smtClean="0"/>
          </a:p>
          <a:p>
            <a:pPr>
              <a:lnSpc>
                <a:spcPct val="80000"/>
              </a:lnSpc>
            </a:pPr>
            <a:endParaRPr lang="en-US" altLang="en-US" sz="2000" dirty="0"/>
          </a:p>
          <a:p>
            <a:pPr>
              <a:lnSpc>
                <a:spcPct val="80000"/>
              </a:lnSpc>
            </a:pPr>
            <a:endParaRPr lang="en-US" altLang="en-US" sz="2000" dirty="0" smtClean="0"/>
          </a:p>
          <a:p>
            <a:pPr>
              <a:lnSpc>
                <a:spcPct val="80000"/>
              </a:lnSpc>
            </a:pPr>
            <a:endParaRPr lang="en-US" altLang="en-US" sz="2000" dirty="0"/>
          </a:p>
          <a:p>
            <a:pPr>
              <a:lnSpc>
                <a:spcPct val="80000"/>
              </a:lnSpc>
            </a:pPr>
            <a:endParaRPr lang="en-US" altLang="en-US" sz="2000" dirty="0" smtClean="0"/>
          </a:p>
          <a:p>
            <a:pPr>
              <a:lnSpc>
                <a:spcPct val="80000"/>
              </a:lnSpc>
            </a:pPr>
            <a:endParaRPr lang="en-US" altLang="en-US" sz="2000" dirty="0"/>
          </a:p>
          <a:p>
            <a:pPr>
              <a:lnSpc>
                <a:spcPct val="80000"/>
              </a:lnSpc>
            </a:pPr>
            <a:endParaRPr lang="en-US" altLang="en-US" sz="2000" dirty="0" smtClean="0"/>
          </a:p>
          <a:p>
            <a:pPr>
              <a:lnSpc>
                <a:spcPct val="80000"/>
              </a:lnSpc>
            </a:pPr>
            <a:r>
              <a:rPr lang="en-IN" dirty="0"/>
              <a:t>It has a common set of services is provided for the local applications and independent set of services for the remote applications</a:t>
            </a:r>
            <a:r>
              <a:rPr lang="en-IN" dirty="0" smtClean="0"/>
              <a:t>.</a:t>
            </a:r>
          </a:p>
          <a:p>
            <a:r>
              <a:rPr lang="en-IN" dirty="0" smtClean="0"/>
              <a:t>It </a:t>
            </a:r>
            <a:r>
              <a:rPr lang="en-IN" dirty="0"/>
              <a:t>provide the services such as locating the objects or interfaces by their names, finding the location of objects, maintaining the quality of services, handling the protocol information, synchronization, concurrency and security of the objects etc.</a:t>
            </a:r>
          </a:p>
          <a:p>
            <a:endParaRPr lang="en-US" altLang="en-US" sz="2000" dirty="0" smtClean="0"/>
          </a:p>
        </p:txBody>
      </p:sp>
      <p:pic>
        <p:nvPicPr>
          <p:cNvPr id="4" name="Picture 3"/>
          <p:cNvPicPr>
            <a:picLocks noChangeAspect="1"/>
          </p:cNvPicPr>
          <p:nvPr/>
        </p:nvPicPr>
        <p:blipFill>
          <a:blip r:embed="rId2"/>
          <a:stretch>
            <a:fillRect/>
          </a:stretch>
        </p:blipFill>
        <p:spPr>
          <a:xfrm>
            <a:off x="2271702" y="884903"/>
            <a:ext cx="6781800" cy="3238500"/>
          </a:xfrm>
          <a:prstGeom prst="rect">
            <a:avLst/>
          </a:prstGeom>
        </p:spPr>
      </p:pic>
    </p:spTree>
    <p:extLst>
      <p:ext uri="{BB962C8B-B14F-4D97-AF65-F5344CB8AC3E}">
        <p14:creationId xmlns:p14="http://schemas.microsoft.com/office/powerpoint/2010/main" val="196013439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Comparison between systems</a:t>
            </a:r>
            <a:endParaRPr lang="en-IN"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8799" y="1032157"/>
            <a:ext cx="8105775"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94022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Architectural Styles</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0" y="863444"/>
            <a:ext cx="11770768" cy="5389872"/>
          </a:xfrm>
        </p:spPr>
        <p:txBody>
          <a:bodyPr/>
          <a:lstStyle/>
          <a:p>
            <a:pPr>
              <a:lnSpc>
                <a:spcPct val="100000"/>
              </a:lnSpc>
            </a:pPr>
            <a:r>
              <a:rPr lang="en-US" dirty="0"/>
              <a:t>Distributed systems are often complex pieces of software of which the components are by definition dispersed across multiple </a:t>
            </a:r>
            <a:r>
              <a:rPr lang="en-US" dirty="0" smtClean="0"/>
              <a:t>machines.</a:t>
            </a:r>
          </a:p>
          <a:p>
            <a:pPr>
              <a:lnSpc>
                <a:spcPct val="100000"/>
              </a:lnSpc>
            </a:pPr>
            <a:r>
              <a:rPr lang="en-US" dirty="0" smtClean="0"/>
              <a:t>To </a:t>
            </a:r>
            <a:r>
              <a:rPr lang="en-US" dirty="0"/>
              <a:t>master their complexity, it is crucial that these systems are properly </a:t>
            </a:r>
            <a:r>
              <a:rPr lang="en-US" dirty="0" smtClean="0"/>
              <a:t>organized.</a:t>
            </a:r>
          </a:p>
          <a:p>
            <a:pPr>
              <a:lnSpc>
                <a:spcPct val="100000"/>
              </a:lnSpc>
            </a:pPr>
            <a:r>
              <a:rPr lang="en-US" dirty="0" smtClean="0"/>
              <a:t>There </a:t>
            </a:r>
            <a:r>
              <a:rPr lang="en-US" dirty="0"/>
              <a:t>are different ways on how to view the organization of a distributed system, but an obvious one is t</a:t>
            </a:r>
            <a:r>
              <a:rPr lang="en-US" b="1" dirty="0"/>
              <a:t>o make a distinction between the logical organization of the collection of software components and on the other hand the actual physical realization</a:t>
            </a:r>
            <a:r>
              <a:rPr lang="en-US" b="1" dirty="0" smtClean="0"/>
              <a:t>.</a:t>
            </a:r>
          </a:p>
          <a:p>
            <a:pPr>
              <a:lnSpc>
                <a:spcPct val="100000"/>
              </a:lnSpc>
            </a:pPr>
            <a:endParaRPr lang="en-US" b="1" dirty="0" smtClean="0"/>
          </a:p>
          <a:p>
            <a:pPr>
              <a:lnSpc>
                <a:spcPct val="100000"/>
              </a:lnSpc>
            </a:pPr>
            <a:r>
              <a:rPr lang="en-US" b="1" dirty="0" smtClean="0"/>
              <a:t>Software Architecture</a:t>
            </a:r>
          </a:p>
          <a:p>
            <a:pPr>
              <a:lnSpc>
                <a:spcPct val="100000"/>
              </a:lnSpc>
            </a:pPr>
            <a:r>
              <a:rPr lang="en-US" b="1" dirty="0" smtClean="0"/>
              <a:t>System Architecture</a:t>
            </a:r>
            <a:endParaRPr lang="en-US" b="1" dirty="0"/>
          </a:p>
          <a:p>
            <a:pPr>
              <a:lnSpc>
                <a:spcPct val="100000"/>
              </a:lnSpc>
            </a:pPr>
            <a:endParaRPr lang="en-US" dirty="0"/>
          </a:p>
          <a:p>
            <a:endParaRPr lang="en-US" dirty="0"/>
          </a:p>
          <a:p>
            <a:pPr marL="0" indent="0">
              <a:buNone/>
            </a:pPr>
            <a:endParaRPr lang="en-US" dirty="0"/>
          </a:p>
        </p:txBody>
      </p:sp>
    </p:spTree>
    <p:extLst>
      <p:ext uri="{BB962C8B-B14F-4D97-AF65-F5344CB8AC3E}">
        <p14:creationId xmlns:p14="http://schemas.microsoft.com/office/powerpoint/2010/main" val="3758978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smtClean="0">
                <a:solidFill>
                  <a:schemeClr val="dk1"/>
                </a:solidFill>
                <a:latin typeface="Times New Roman"/>
                <a:ea typeface="Times New Roman"/>
                <a:cs typeface="Times New Roman"/>
                <a:sym typeface="Times New Roman"/>
              </a:rPr>
              <a:t>Architectural Styles</a:t>
            </a:r>
            <a:endParaRPr lang="en-IN" dirty="0"/>
          </a:p>
        </p:txBody>
      </p:sp>
      <p:sp>
        <p:nvSpPr>
          <p:cNvPr id="3" name="Content Placeholder 2"/>
          <p:cNvSpPr>
            <a:spLocks noGrp="1"/>
          </p:cNvSpPr>
          <p:nvPr>
            <p:ph idx="1"/>
          </p:nvPr>
        </p:nvSpPr>
        <p:spPr/>
        <p:txBody>
          <a:bodyPr/>
          <a:lstStyle/>
          <a:p>
            <a:pPr marL="342900" lvl="0" indent="-342900" algn="l">
              <a:spcBef>
                <a:spcPts val="0"/>
              </a:spcBef>
              <a:buClr>
                <a:schemeClr val="folHlink"/>
              </a:buClr>
              <a:buSzPts val="2100"/>
              <a:buFont typeface="Noto Sans Symbols"/>
              <a:buChar char="■"/>
            </a:pPr>
            <a:r>
              <a:rPr lang="en-IN" sz="2800" dirty="0">
                <a:solidFill>
                  <a:schemeClr val="dk1"/>
                </a:solidFill>
                <a:latin typeface="Times New Roman"/>
                <a:ea typeface="Times New Roman"/>
                <a:cs typeface="Times New Roman"/>
                <a:sym typeface="Times New Roman"/>
              </a:rPr>
              <a:t>An </a:t>
            </a:r>
            <a:r>
              <a:rPr lang="en-IN" sz="2800" b="1" dirty="0">
                <a:solidFill>
                  <a:schemeClr val="dk1"/>
                </a:solidFill>
                <a:latin typeface="Times New Roman"/>
                <a:ea typeface="Times New Roman"/>
                <a:cs typeface="Times New Roman"/>
                <a:sym typeface="Times New Roman"/>
              </a:rPr>
              <a:t>architectural style</a:t>
            </a:r>
            <a:r>
              <a:rPr lang="en-IN" sz="2800" dirty="0">
                <a:solidFill>
                  <a:schemeClr val="dk1"/>
                </a:solidFill>
                <a:latin typeface="Times New Roman"/>
                <a:ea typeface="Times New Roman"/>
                <a:cs typeface="Times New Roman"/>
                <a:sym typeface="Times New Roman"/>
              </a:rPr>
              <a:t> describes a particular way to configure a collection of components and connectors.</a:t>
            </a:r>
            <a:endParaRPr lang="en-IN" dirty="0"/>
          </a:p>
          <a:p>
            <a:pPr marL="742950" lvl="1" indent="-285750" algn="l">
              <a:spcBef>
                <a:spcPts val="480"/>
              </a:spcBef>
              <a:buClr>
                <a:schemeClr val="folHlink"/>
              </a:buClr>
              <a:buSzPts val="1680"/>
              <a:buFont typeface="Noto Sans Symbols"/>
              <a:buChar char="■"/>
            </a:pPr>
            <a:r>
              <a:rPr lang="en-IN" sz="2400" b="1" dirty="0">
                <a:solidFill>
                  <a:schemeClr val="dk1"/>
                </a:solidFill>
                <a:latin typeface="Times New Roman"/>
                <a:ea typeface="Times New Roman"/>
                <a:cs typeface="Times New Roman"/>
                <a:sym typeface="Times New Roman"/>
              </a:rPr>
              <a:t>Component</a:t>
            </a:r>
            <a:r>
              <a:rPr lang="en-IN" sz="2400" dirty="0">
                <a:solidFill>
                  <a:schemeClr val="dk1"/>
                </a:solidFill>
                <a:latin typeface="Times New Roman"/>
                <a:ea typeface="Times New Roman"/>
                <a:cs typeface="Times New Roman"/>
                <a:sym typeface="Times New Roman"/>
              </a:rPr>
              <a:t> -  a module with well-defined interfaces; reusable, replaceable</a:t>
            </a:r>
            <a:endParaRPr lang="en-IN" dirty="0"/>
          </a:p>
          <a:p>
            <a:pPr marL="742950" lvl="1" indent="-285750" algn="l">
              <a:spcBef>
                <a:spcPts val="480"/>
              </a:spcBef>
              <a:buClr>
                <a:schemeClr val="folHlink"/>
              </a:buClr>
              <a:buSzPts val="1680"/>
              <a:buFont typeface="Noto Sans Symbols"/>
              <a:buChar char="■"/>
            </a:pPr>
            <a:r>
              <a:rPr lang="en-IN" sz="2400" b="1" dirty="0">
                <a:solidFill>
                  <a:schemeClr val="dk1"/>
                </a:solidFill>
                <a:latin typeface="Times New Roman"/>
                <a:ea typeface="Times New Roman"/>
                <a:cs typeface="Times New Roman"/>
                <a:sym typeface="Times New Roman"/>
              </a:rPr>
              <a:t>Connector</a:t>
            </a:r>
            <a:r>
              <a:rPr lang="en-IN" sz="2400" dirty="0">
                <a:solidFill>
                  <a:schemeClr val="dk1"/>
                </a:solidFill>
                <a:latin typeface="Times New Roman"/>
                <a:ea typeface="Times New Roman"/>
                <a:cs typeface="Times New Roman"/>
                <a:sym typeface="Times New Roman"/>
              </a:rPr>
              <a:t> – communication link between </a:t>
            </a:r>
            <a:r>
              <a:rPr lang="en-IN" sz="2400" dirty="0" smtClean="0">
                <a:solidFill>
                  <a:schemeClr val="dk1"/>
                </a:solidFill>
                <a:latin typeface="Times New Roman"/>
                <a:ea typeface="Times New Roman"/>
                <a:cs typeface="Times New Roman"/>
                <a:sym typeface="Times New Roman"/>
              </a:rPr>
              <a:t>modules</a:t>
            </a:r>
          </a:p>
          <a:p>
            <a:pPr marL="2447925" lvl="5" indent="-285750">
              <a:spcBef>
                <a:spcPts val="480"/>
              </a:spcBef>
              <a:buClr>
                <a:schemeClr val="folHlink"/>
              </a:buClr>
              <a:buSzPts val="1680"/>
              <a:buFont typeface="Noto Sans Symbols"/>
              <a:buChar char="■"/>
            </a:pPr>
            <a:r>
              <a:rPr lang="en-IN" dirty="0" smtClean="0">
                <a:solidFill>
                  <a:schemeClr val="dk1"/>
                </a:solidFill>
                <a:latin typeface="Times New Roman"/>
                <a:cs typeface="Times New Roman"/>
                <a:sym typeface="Times New Roman"/>
              </a:rPr>
              <a:t>RPC, Message Passing or streaming data</a:t>
            </a:r>
            <a:endParaRPr lang="en-IN" dirty="0"/>
          </a:p>
          <a:p>
            <a:endParaRPr lang="en-IN" dirty="0" smtClean="0"/>
          </a:p>
          <a:p>
            <a:pPr>
              <a:lnSpc>
                <a:spcPct val="100000"/>
              </a:lnSpc>
            </a:pPr>
            <a:r>
              <a:rPr lang="en-US" dirty="0"/>
              <a:t>Important styles of </a:t>
            </a:r>
            <a:r>
              <a:rPr lang="en-US" dirty="0" smtClean="0"/>
              <a:t>software architecture </a:t>
            </a:r>
            <a:r>
              <a:rPr lang="en-US" dirty="0"/>
              <a:t>for distributed systems:</a:t>
            </a:r>
          </a:p>
          <a:p>
            <a:pPr lvl="1"/>
            <a:r>
              <a:rPr lang="en-US" sz="2200" dirty="0">
                <a:ea typeface="ＭＳ Ｐゴシック" charset="-128"/>
              </a:rPr>
              <a:t>Layered architectures</a:t>
            </a:r>
          </a:p>
          <a:p>
            <a:pPr lvl="1"/>
            <a:r>
              <a:rPr lang="en-US" sz="2200" dirty="0">
                <a:ea typeface="ＭＳ Ｐゴシック" charset="-128"/>
              </a:rPr>
              <a:t>Object-based architectures</a:t>
            </a:r>
          </a:p>
          <a:p>
            <a:pPr lvl="1"/>
            <a:r>
              <a:rPr lang="en-US" sz="2200" dirty="0">
                <a:ea typeface="ＭＳ Ｐゴシック" charset="-128"/>
              </a:rPr>
              <a:t>Data-centered architectures</a:t>
            </a:r>
          </a:p>
          <a:p>
            <a:pPr lvl="1"/>
            <a:r>
              <a:rPr lang="en-US" sz="2200" dirty="0">
                <a:ea typeface="ＭＳ Ｐゴシック" charset="-128"/>
              </a:rPr>
              <a:t>Event-based architectures</a:t>
            </a:r>
          </a:p>
          <a:p>
            <a:endParaRPr lang="en-IN" dirty="0"/>
          </a:p>
        </p:txBody>
      </p:sp>
    </p:spTree>
    <p:extLst>
      <p:ext uri="{BB962C8B-B14F-4D97-AF65-F5344CB8AC3E}">
        <p14:creationId xmlns:p14="http://schemas.microsoft.com/office/powerpoint/2010/main" val="287955130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Layered architectures</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0" y="863444"/>
            <a:ext cx="6126745" cy="5590565"/>
          </a:xfrm>
        </p:spPr>
        <p:txBody>
          <a:bodyPr/>
          <a:lstStyle/>
          <a:p>
            <a:pPr>
              <a:lnSpc>
                <a:spcPct val="100000"/>
              </a:lnSpc>
            </a:pPr>
            <a:r>
              <a:rPr lang="en-US" dirty="0" smtClean="0"/>
              <a:t>The Components </a:t>
            </a:r>
            <a:r>
              <a:rPr lang="en-US" dirty="0"/>
              <a:t>are organized in a layered fashion where a component at layer Li is allowed to call components at the underlying layer Li-1, but not the other way around</a:t>
            </a:r>
            <a:r>
              <a:rPr lang="en-US" dirty="0" smtClean="0"/>
              <a:t>,</a:t>
            </a:r>
          </a:p>
          <a:p>
            <a:pPr>
              <a:lnSpc>
                <a:spcPct val="100000"/>
              </a:lnSpc>
            </a:pPr>
            <a:r>
              <a:rPr lang="en-US" dirty="0" smtClean="0"/>
              <a:t>This model has been widely adopted by the networking community</a:t>
            </a:r>
          </a:p>
          <a:p>
            <a:pPr>
              <a:lnSpc>
                <a:spcPct val="100000"/>
              </a:lnSpc>
            </a:pPr>
            <a:r>
              <a:rPr lang="en-US" dirty="0" smtClean="0"/>
              <a:t>An </a:t>
            </a:r>
            <a:r>
              <a:rPr lang="en-US" dirty="0"/>
              <a:t>key observation is that </a:t>
            </a:r>
            <a:r>
              <a:rPr lang="en-US" dirty="0" smtClean="0"/>
              <a:t>control generally </a:t>
            </a:r>
            <a:r>
              <a:rPr lang="en-US" dirty="0"/>
              <a:t>flows from layer to layer; requests </a:t>
            </a:r>
            <a:r>
              <a:rPr lang="en-US" dirty="0" smtClean="0"/>
              <a:t>go down </a:t>
            </a:r>
            <a:r>
              <a:rPr lang="en-US" dirty="0"/>
              <a:t>the hierarchy whereas the results </a:t>
            </a:r>
            <a:r>
              <a:rPr lang="en-US" dirty="0" smtClean="0"/>
              <a:t>flow upward</a:t>
            </a:r>
            <a:r>
              <a:rPr lang="en-US" dirty="0"/>
              <a:t>.</a:t>
            </a:r>
          </a:p>
          <a:p>
            <a:pPr>
              <a:lnSpc>
                <a:spcPct val="100000"/>
              </a:lnSpc>
            </a:pPr>
            <a:endParaRPr lang="en-US" dirty="0"/>
          </a:p>
          <a:p>
            <a:pPr marL="0" indent="0">
              <a:buNone/>
            </a:pPr>
            <a:endParaRPr lang="en-US" dirty="0"/>
          </a:p>
        </p:txBody>
      </p:sp>
      <p:grpSp>
        <p:nvGrpSpPr>
          <p:cNvPr id="37" name="Group 36"/>
          <p:cNvGrpSpPr/>
          <p:nvPr/>
        </p:nvGrpSpPr>
        <p:grpSpPr>
          <a:xfrm>
            <a:off x="6769165" y="1063944"/>
            <a:ext cx="5330091" cy="4113687"/>
            <a:chOff x="6769165" y="1063944"/>
            <a:chExt cx="5330091" cy="4113687"/>
          </a:xfrm>
        </p:grpSpPr>
        <p:sp>
          <p:nvSpPr>
            <p:cNvPr id="5" name="Rounded Rectangular Callout 5">
              <a:extLst>
                <a:ext uri="{FF2B5EF4-FFF2-40B4-BE49-F238E27FC236}">
                  <a16:creationId xmlns:a16="http://schemas.microsoft.com/office/drawing/2014/main" id="{95B1C811-0212-4B28-BA67-984A505AD881}"/>
                </a:ext>
              </a:extLst>
            </p:cNvPr>
            <p:cNvSpPr/>
            <p:nvPr/>
          </p:nvSpPr>
          <p:spPr>
            <a:xfrm>
              <a:off x="8625147" y="1063944"/>
              <a:ext cx="1799594" cy="526370"/>
            </a:xfrm>
            <a:prstGeom prst="wedgeRoundRectCallout">
              <a:avLst>
                <a:gd name="adj1" fmla="val -20833"/>
                <a:gd name="adj2" fmla="val 51172"/>
                <a:gd name="adj3" fmla="val 16667"/>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solidFill>
                    <a:schemeClr val="tx1"/>
                  </a:solidFill>
                </a:rPr>
                <a:t>Layer N</a:t>
              </a:r>
              <a:endParaRPr lang="en-US" sz="2400" dirty="0">
                <a:solidFill>
                  <a:schemeClr val="tx1"/>
                </a:solidFill>
              </a:endParaRPr>
            </a:p>
          </p:txBody>
        </p:sp>
        <p:sp>
          <p:nvSpPr>
            <p:cNvPr id="6" name="Rounded Rectangular Callout 5">
              <a:extLst>
                <a:ext uri="{FF2B5EF4-FFF2-40B4-BE49-F238E27FC236}">
                  <a16:creationId xmlns:a16="http://schemas.microsoft.com/office/drawing/2014/main" id="{95B1C811-0212-4B28-BA67-984A505AD881}"/>
                </a:ext>
              </a:extLst>
            </p:cNvPr>
            <p:cNvSpPr/>
            <p:nvPr/>
          </p:nvSpPr>
          <p:spPr>
            <a:xfrm>
              <a:off x="8630988" y="2013701"/>
              <a:ext cx="1799594" cy="526370"/>
            </a:xfrm>
            <a:prstGeom prst="wedgeRoundRectCallout">
              <a:avLst>
                <a:gd name="adj1" fmla="val -20833"/>
                <a:gd name="adj2" fmla="val 51172"/>
                <a:gd name="adj3" fmla="val 16667"/>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solidFill>
                    <a:schemeClr val="tx1"/>
                  </a:solidFill>
                </a:rPr>
                <a:t>Layer </a:t>
              </a:r>
              <a:r>
                <a:rPr lang="en-US" sz="2400" dirty="0" smtClean="0">
                  <a:solidFill>
                    <a:schemeClr val="tx1"/>
                  </a:solidFill>
                </a:rPr>
                <a:t>N-1</a:t>
              </a:r>
              <a:endParaRPr lang="en-US" sz="2400" dirty="0">
                <a:solidFill>
                  <a:schemeClr val="tx1"/>
                </a:solidFill>
              </a:endParaRPr>
            </a:p>
          </p:txBody>
        </p:sp>
        <p:sp>
          <p:nvSpPr>
            <p:cNvPr id="7" name="Rounded Rectangular Callout 5">
              <a:extLst>
                <a:ext uri="{FF2B5EF4-FFF2-40B4-BE49-F238E27FC236}">
                  <a16:creationId xmlns:a16="http://schemas.microsoft.com/office/drawing/2014/main" id="{95B1C811-0212-4B28-BA67-984A505AD881}"/>
                </a:ext>
              </a:extLst>
            </p:cNvPr>
            <p:cNvSpPr/>
            <p:nvPr/>
          </p:nvSpPr>
          <p:spPr>
            <a:xfrm>
              <a:off x="8619306" y="3701504"/>
              <a:ext cx="1799594" cy="526370"/>
            </a:xfrm>
            <a:prstGeom prst="wedgeRoundRectCallout">
              <a:avLst>
                <a:gd name="adj1" fmla="val -20833"/>
                <a:gd name="adj2" fmla="val 51172"/>
                <a:gd name="adj3" fmla="val 16667"/>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solidFill>
                    <a:schemeClr val="tx1"/>
                  </a:solidFill>
                </a:rPr>
                <a:t>Layer 2</a:t>
              </a:r>
            </a:p>
          </p:txBody>
        </p:sp>
        <p:sp>
          <p:nvSpPr>
            <p:cNvPr id="8" name="Rounded Rectangular Callout 7">
              <a:extLst>
                <a:ext uri="{FF2B5EF4-FFF2-40B4-BE49-F238E27FC236}">
                  <a16:creationId xmlns:a16="http://schemas.microsoft.com/office/drawing/2014/main" id="{95B1C811-0212-4B28-BA67-984A505AD881}"/>
                </a:ext>
              </a:extLst>
            </p:cNvPr>
            <p:cNvSpPr/>
            <p:nvPr/>
          </p:nvSpPr>
          <p:spPr>
            <a:xfrm>
              <a:off x="8625147" y="4651261"/>
              <a:ext cx="1799594" cy="526370"/>
            </a:xfrm>
            <a:prstGeom prst="wedgeRoundRectCallout">
              <a:avLst>
                <a:gd name="adj1" fmla="val -20833"/>
                <a:gd name="adj2" fmla="val 51172"/>
                <a:gd name="adj3" fmla="val 16667"/>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solidFill>
                    <a:schemeClr val="tx1"/>
                  </a:solidFill>
                </a:rPr>
                <a:t>Layer </a:t>
              </a:r>
              <a:r>
                <a:rPr lang="en-US" sz="2400" dirty="0" smtClean="0">
                  <a:solidFill>
                    <a:schemeClr val="tx1"/>
                  </a:solidFill>
                </a:rPr>
                <a:t>1</a:t>
              </a:r>
              <a:endParaRPr lang="en-US" sz="2400" dirty="0">
                <a:solidFill>
                  <a:schemeClr val="tx1"/>
                </a:solidFill>
              </a:endParaRPr>
            </a:p>
          </p:txBody>
        </p:sp>
        <p:cxnSp>
          <p:nvCxnSpPr>
            <p:cNvPr id="11" name="Straight Arrow Connector 10">
              <a:extLst>
                <a:ext uri="{FF2B5EF4-FFF2-40B4-BE49-F238E27FC236}">
                  <a16:creationId xmlns:a16="http://schemas.microsoft.com/office/drawing/2014/main" id="{7C710513-F5EB-4D87-8E21-4C6965AA366D}"/>
                </a:ext>
              </a:extLst>
            </p:cNvPr>
            <p:cNvCxnSpPr>
              <a:cxnSpLocks/>
            </p:cNvCxnSpPr>
            <p:nvPr/>
          </p:nvCxnSpPr>
          <p:spPr>
            <a:xfrm flipH="1" flipV="1">
              <a:off x="9984707" y="1590315"/>
              <a:ext cx="5883" cy="423386"/>
            </a:xfrm>
            <a:prstGeom prst="straightConnector1">
              <a:avLst/>
            </a:pr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C710513-F5EB-4D87-8E21-4C6965AA366D}"/>
                </a:ext>
              </a:extLst>
            </p:cNvPr>
            <p:cNvCxnSpPr>
              <a:cxnSpLocks/>
            </p:cNvCxnSpPr>
            <p:nvPr/>
          </p:nvCxnSpPr>
          <p:spPr>
            <a:xfrm flipH="1" flipV="1">
              <a:off x="10041678" y="4227875"/>
              <a:ext cx="5883" cy="423386"/>
            </a:xfrm>
            <a:prstGeom prst="straightConnector1">
              <a:avLst/>
            </a:pr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C710513-F5EB-4D87-8E21-4C6965AA366D}"/>
                </a:ext>
              </a:extLst>
            </p:cNvPr>
            <p:cNvCxnSpPr>
              <a:cxnSpLocks/>
            </p:cNvCxnSpPr>
            <p:nvPr/>
          </p:nvCxnSpPr>
          <p:spPr>
            <a:xfrm>
              <a:off x="9071431" y="1590314"/>
              <a:ext cx="4760" cy="396205"/>
            </a:xfrm>
            <a:prstGeom prst="straightConnector1">
              <a:avLst/>
            </a:pr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C710513-F5EB-4D87-8E21-4C6965AA366D}"/>
                </a:ext>
              </a:extLst>
            </p:cNvPr>
            <p:cNvCxnSpPr>
              <a:cxnSpLocks/>
            </p:cNvCxnSpPr>
            <p:nvPr/>
          </p:nvCxnSpPr>
          <p:spPr>
            <a:xfrm>
              <a:off x="9073812" y="4261524"/>
              <a:ext cx="4760" cy="396205"/>
            </a:xfrm>
            <a:prstGeom prst="straightConnector1">
              <a:avLst/>
            </a:pr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C710513-F5EB-4D87-8E21-4C6965AA366D}"/>
                </a:ext>
              </a:extLst>
            </p:cNvPr>
            <p:cNvCxnSpPr>
              <a:cxnSpLocks/>
            </p:cNvCxnSpPr>
            <p:nvPr/>
          </p:nvCxnSpPr>
          <p:spPr>
            <a:xfrm flipV="1">
              <a:off x="9984707" y="2567253"/>
              <a:ext cx="0" cy="1134250"/>
            </a:xfrm>
            <a:prstGeom prst="straightConnector1">
              <a:avLst/>
            </a:prstGeom>
            <a:ln w="22225">
              <a:solidFill>
                <a:schemeClr val="tx1"/>
              </a:solidFill>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C710513-F5EB-4D87-8E21-4C6965AA366D}"/>
                </a:ext>
              </a:extLst>
            </p:cNvPr>
            <p:cNvCxnSpPr>
              <a:cxnSpLocks/>
            </p:cNvCxnSpPr>
            <p:nvPr/>
          </p:nvCxnSpPr>
          <p:spPr>
            <a:xfrm>
              <a:off x="9071431" y="2567253"/>
              <a:ext cx="0" cy="1134250"/>
            </a:xfrm>
            <a:prstGeom prst="straightConnector1">
              <a:avLst/>
            </a:prstGeom>
            <a:ln w="22225">
              <a:solidFill>
                <a:schemeClr val="tx1"/>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30" name="Rounded Rectangular Callout 5">
              <a:extLst>
                <a:ext uri="{FF2B5EF4-FFF2-40B4-BE49-F238E27FC236}">
                  <a16:creationId xmlns:a16="http://schemas.microsoft.com/office/drawing/2014/main" id="{95B1C811-0212-4B28-BA67-984A505AD881}"/>
                </a:ext>
              </a:extLst>
            </p:cNvPr>
            <p:cNvSpPr/>
            <p:nvPr/>
          </p:nvSpPr>
          <p:spPr>
            <a:xfrm>
              <a:off x="6769165" y="2843416"/>
              <a:ext cx="1705288" cy="526370"/>
            </a:xfrm>
            <a:prstGeom prst="wedgeRoundRectCallout">
              <a:avLst>
                <a:gd name="adj1" fmla="val -20833"/>
                <a:gd name="adj2" fmla="val 51172"/>
                <a:gd name="adj3" fmla="val 16667"/>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solidFill>
                    <a:schemeClr val="tx1"/>
                  </a:solidFill>
                </a:rPr>
                <a:t>Request </a:t>
              </a:r>
              <a:r>
                <a:rPr lang="en-US" sz="2400" b="1" dirty="0" smtClean="0">
                  <a:solidFill>
                    <a:schemeClr val="tx1"/>
                  </a:solidFill>
                </a:rPr>
                <a:t>flow</a:t>
              </a:r>
              <a:endParaRPr lang="en-US" sz="2400" b="1" dirty="0">
                <a:solidFill>
                  <a:schemeClr val="tx1"/>
                </a:solidFill>
              </a:endParaRPr>
            </a:p>
          </p:txBody>
        </p:sp>
        <p:sp>
          <p:nvSpPr>
            <p:cNvPr id="31" name="Rounded Rectangular Callout 5">
              <a:extLst>
                <a:ext uri="{FF2B5EF4-FFF2-40B4-BE49-F238E27FC236}">
                  <a16:creationId xmlns:a16="http://schemas.microsoft.com/office/drawing/2014/main" id="{95B1C811-0212-4B28-BA67-984A505AD881}"/>
                </a:ext>
              </a:extLst>
            </p:cNvPr>
            <p:cNvSpPr/>
            <p:nvPr/>
          </p:nvSpPr>
          <p:spPr>
            <a:xfrm>
              <a:off x="10515606" y="2857602"/>
              <a:ext cx="1583650" cy="526370"/>
            </a:xfrm>
            <a:prstGeom prst="wedgeRoundRectCallout">
              <a:avLst>
                <a:gd name="adj1" fmla="val -20833"/>
                <a:gd name="adj2" fmla="val 51172"/>
                <a:gd name="adj3" fmla="val 16667"/>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solidFill>
                    <a:schemeClr val="tx1"/>
                  </a:solidFill>
                </a:rPr>
                <a:t>Response flow</a:t>
              </a:r>
            </a:p>
          </p:txBody>
        </p:sp>
        <p:cxnSp>
          <p:nvCxnSpPr>
            <p:cNvPr id="32" name="Straight Arrow Connector 31">
              <a:extLst>
                <a:ext uri="{FF2B5EF4-FFF2-40B4-BE49-F238E27FC236}">
                  <a16:creationId xmlns:a16="http://schemas.microsoft.com/office/drawing/2014/main" id="{7C710513-F5EB-4D87-8E21-4C6965AA366D}"/>
                </a:ext>
              </a:extLst>
            </p:cNvPr>
            <p:cNvCxnSpPr>
              <a:cxnSpLocks/>
            </p:cNvCxnSpPr>
            <p:nvPr/>
          </p:nvCxnSpPr>
          <p:spPr>
            <a:xfrm>
              <a:off x="8338006" y="2857602"/>
              <a:ext cx="5894" cy="526370"/>
            </a:xfrm>
            <a:prstGeom prst="straightConnector1">
              <a:avLst/>
            </a:pr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C710513-F5EB-4D87-8E21-4C6965AA366D}"/>
                </a:ext>
              </a:extLst>
            </p:cNvPr>
            <p:cNvCxnSpPr>
              <a:cxnSpLocks/>
            </p:cNvCxnSpPr>
            <p:nvPr/>
          </p:nvCxnSpPr>
          <p:spPr>
            <a:xfrm flipH="1" flipV="1">
              <a:off x="10548652" y="2843416"/>
              <a:ext cx="5882" cy="526370"/>
            </a:xfrm>
            <a:prstGeom prst="straightConnector1">
              <a:avLst/>
            </a:pr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93095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A5353-D4D5-43D7-A039-6CFC6871D64F}"/>
              </a:ext>
            </a:extLst>
          </p:cNvPr>
          <p:cNvSpPr>
            <a:spLocks noGrp="1"/>
          </p:cNvSpPr>
          <p:nvPr>
            <p:ph type="ctrTitle"/>
          </p:nvPr>
        </p:nvSpPr>
        <p:spPr>
          <a:xfrm>
            <a:off x="3005083" y="2529619"/>
            <a:ext cx="7060510" cy="2497450"/>
          </a:xfrm>
        </p:spPr>
        <p:txBody>
          <a:bodyPr/>
          <a:lstStyle/>
          <a:p>
            <a:pPr lvl="0">
              <a:lnSpc>
                <a:spcPct val="100000"/>
              </a:lnSpc>
              <a:spcBef>
                <a:spcPts val="0"/>
              </a:spcBef>
            </a:pPr>
            <a:r>
              <a:rPr lang="en-US" sz="4800" b="0" dirty="0">
                <a:latin typeface="Roboto Condensed Light" panose="02000000000000000000" pitchFamily="2" charset="0"/>
                <a:ea typeface="Roboto Condensed Light" panose="02000000000000000000" pitchFamily="2" charset="0"/>
              </a:rPr>
              <a:t>Unit-1</a:t>
            </a:r>
            <a:r>
              <a:rPr lang="en-US" dirty="0"/>
              <a:t> </a:t>
            </a:r>
            <a:br>
              <a:rPr lang="en-US" dirty="0"/>
            </a:br>
            <a:r>
              <a:rPr lang="en-US" sz="4800" dirty="0" smtClean="0"/>
              <a:t>Introduction to Distributed System</a:t>
            </a:r>
            <a:r>
              <a:rPr lang="en-US" sz="4800" dirty="0"/>
              <a:t/>
            </a:r>
            <a:br>
              <a:rPr lang="en-US" sz="4800" dirty="0"/>
            </a:br>
            <a:r>
              <a:rPr lang="en-US" sz="2400" b="0" dirty="0">
                <a:solidFill>
                  <a:srgbClr val="212121">
                    <a:lumMod val="90000"/>
                    <a:lumOff val="10000"/>
                  </a:srgbClr>
                </a:solidFill>
              </a:rPr>
              <a:t/>
            </a:r>
            <a:br>
              <a:rPr lang="en-US" sz="2400" b="0" dirty="0">
                <a:solidFill>
                  <a:srgbClr val="212121">
                    <a:lumMod val="90000"/>
                    <a:lumOff val="10000"/>
                  </a:srgbClr>
                </a:solidFill>
              </a:rPr>
            </a:br>
            <a:endParaRPr lang="en-US" dirty="0"/>
          </a:p>
        </p:txBody>
      </p:sp>
      <p:sp>
        <p:nvSpPr>
          <p:cNvPr id="11" name="AutoShape 3">
            <a:extLst>
              <a:ext uri="{FF2B5EF4-FFF2-40B4-BE49-F238E27FC236}">
                <a16:creationId xmlns:a16="http://schemas.microsoft.com/office/drawing/2014/main" id="{3D1B70E7-2396-452E-A00A-D1D4AA1E56DF}"/>
              </a:ext>
            </a:extLst>
          </p:cNvPr>
          <p:cNvSpPr>
            <a:spLocks noChangeAspect="1" noChangeArrowheads="1" noTextEdit="1"/>
          </p:cNvSpPr>
          <p:nvPr/>
        </p:nvSpPr>
        <p:spPr bwMode="auto">
          <a:xfrm>
            <a:off x="5573676" y="-3055324"/>
            <a:ext cx="7721600" cy="1457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6100193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Object-based architectures</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0" y="863444"/>
            <a:ext cx="11870320" cy="5590565"/>
          </a:xfrm>
        </p:spPr>
        <p:txBody>
          <a:bodyPr/>
          <a:lstStyle/>
          <a:p>
            <a:pPr>
              <a:lnSpc>
                <a:spcPct val="100000"/>
              </a:lnSpc>
            </a:pPr>
            <a:r>
              <a:rPr lang="en-US" dirty="0"/>
              <a:t>E</a:t>
            </a:r>
            <a:r>
              <a:rPr lang="en-US" dirty="0" smtClean="0"/>
              <a:t>ach </a:t>
            </a:r>
            <a:r>
              <a:rPr lang="en-US" dirty="0"/>
              <a:t>object corresponds a </a:t>
            </a:r>
            <a:r>
              <a:rPr lang="en-US" dirty="0" smtClean="0"/>
              <a:t>component</a:t>
            </a:r>
          </a:p>
          <a:p>
            <a:pPr>
              <a:lnSpc>
                <a:spcPct val="100000"/>
              </a:lnSpc>
            </a:pPr>
            <a:r>
              <a:rPr lang="en-US" dirty="0"/>
              <a:t>C</a:t>
            </a:r>
            <a:r>
              <a:rPr lang="en-US" dirty="0" smtClean="0"/>
              <a:t>omponents </a:t>
            </a:r>
            <a:r>
              <a:rPr lang="en-US" dirty="0"/>
              <a:t>are connected through a (remote) procedure </a:t>
            </a:r>
            <a:r>
              <a:rPr lang="en-US" dirty="0" smtClean="0"/>
              <a:t>call mechanism.</a:t>
            </a:r>
          </a:p>
          <a:p>
            <a:pPr>
              <a:lnSpc>
                <a:spcPct val="100000"/>
              </a:lnSpc>
            </a:pPr>
            <a:r>
              <a:rPr lang="en-US" dirty="0"/>
              <a:t>The layered and object-based </a:t>
            </a:r>
            <a:r>
              <a:rPr lang="en-US" dirty="0" smtClean="0"/>
              <a:t>architectures still </a:t>
            </a:r>
            <a:r>
              <a:rPr lang="en-US" dirty="0"/>
              <a:t>form the most </a:t>
            </a:r>
            <a:r>
              <a:rPr lang="en-US" dirty="0" smtClean="0"/>
              <a:t>important styles </a:t>
            </a:r>
            <a:r>
              <a:rPr lang="en-US" dirty="0"/>
              <a:t>for large software </a:t>
            </a:r>
            <a:r>
              <a:rPr lang="en-US" dirty="0" smtClean="0"/>
              <a:t>systems</a:t>
            </a:r>
            <a:endParaRPr lang="en-US" dirty="0"/>
          </a:p>
          <a:p>
            <a:pPr marL="0" indent="0">
              <a:buNone/>
            </a:pPr>
            <a:endParaRPr lang="en-US" dirty="0"/>
          </a:p>
        </p:txBody>
      </p:sp>
      <p:grpSp>
        <p:nvGrpSpPr>
          <p:cNvPr id="47" name="Group 46"/>
          <p:cNvGrpSpPr/>
          <p:nvPr/>
        </p:nvGrpSpPr>
        <p:grpSpPr>
          <a:xfrm>
            <a:off x="2357864" y="2968057"/>
            <a:ext cx="5362150" cy="3006395"/>
            <a:chOff x="2357864" y="2968057"/>
            <a:chExt cx="5362150" cy="3006395"/>
          </a:xfrm>
        </p:grpSpPr>
        <p:sp>
          <p:nvSpPr>
            <p:cNvPr id="5" name="Rounded Rectangular Callout 5">
              <a:extLst>
                <a:ext uri="{FF2B5EF4-FFF2-40B4-BE49-F238E27FC236}">
                  <a16:creationId xmlns:a16="http://schemas.microsoft.com/office/drawing/2014/main" id="{95B1C811-0212-4B28-BA67-984A505AD881}"/>
                </a:ext>
              </a:extLst>
            </p:cNvPr>
            <p:cNvSpPr/>
            <p:nvPr/>
          </p:nvSpPr>
          <p:spPr>
            <a:xfrm>
              <a:off x="3851467" y="2968057"/>
              <a:ext cx="1306010" cy="526370"/>
            </a:xfrm>
            <a:prstGeom prst="wedgeRoundRectCallout">
              <a:avLst>
                <a:gd name="adj1" fmla="val -20833"/>
                <a:gd name="adj2" fmla="val 51172"/>
                <a:gd name="adj3" fmla="val 16667"/>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solidFill>
                    <a:schemeClr val="tx1"/>
                  </a:solidFill>
                </a:rPr>
                <a:t>Object</a:t>
              </a:r>
              <a:endParaRPr lang="en-US" sz="2400" dirty="0">
                <a:solidFill>
                  <a:schemeClr val="tx1"/>
                </a:solidFill>
              </a:endParaRPr>
            </a:p>
          </p:txBody>
        </p:sp>
        <p:cxnSp>
          <p:nvCxnSpPr>
            <p:cNvPr id="15" name="Straight Arrow Connector 14">
              <a:extLst>
                <a:ext uri="{FF2B5EF4-FFF2-40B4-BE49-F238E27FC236}">
                  <a16:creationId xmlns:a16="http://schemas.microsoft.com/office/drawing/2014/main" id="{7C710513-F5EB-4D87-8E21-4C6965AA366D}"/>
                </a:ext>
              </a:extLst>
            </p:cNvPr>
            <p:cNvCxnSpPr>
              <a:cxnSpLocks/>
              <a:stCxn id="19" idx="1"/>
              <a:endCxn id="5" idx="3"/>
            </p:cNvCxnSpPr>
            <p:nvPr/>
          </p:nvCxnSpPr>
          <p:spPr>
            <a:xfrm flipH="1">
              <a:off x="5157477" y="3231242"/>
              <a:ext cx="1256527" cy="0"/>
            </a:xfrm>
            <a:prstGeom prst="straightConnector1">
              <a:avLst/>
            </a:pr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C710513-F5EB-4D87-8E21-4C6965AA366D}"/>
                </a:ext>
              </a:extLst>
            </p:cNvPr>
            <p:cNvCxnSpPr>
              <a:cxnSpLocks/>
              <a:endCxn id="19" idx="4"/>
            </p:cNvCxnSpPr>
            <p:nvPr/>
          </p:nvCxnSpPr>
          <p:spPr>
            <a:xfrm flipH="1" flipV="1">
              <a:off x="6794928" y="3500596"/>
              <a:ext cx="5568" cy="1382312"/>
            </a:xfrm>
            <a:prstGeom prst="straightConnector1">
              <a:avLst/>
            </a:prstGeom>
            <a:ln w="22225">
              <a:solidFill>
                <a:schemeClr val="tx1"/>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C710513-F5EB-4D87-8E21-4C6965AA366D}"/>
                </a:ext>
              </a:extLst>
            </p:cNvPr>
            <p:cNvCxnSpPr>
              <a:cxnSpLocks/>
              <a:stCxn id="5" idx="2"/>
              <a:endCxn id="21" idx="0"/>
            </p:cNvCxnSpPr>
            <p:nvPr/>
          </p:nvCxnSpPr>
          <p:spPr>
            <a:xfrm>
              <a:off x="4504472" y="3494427"/>
              <a:ext cx="0" cy="1953655"/>
            </a:xfrm>
            <a:prstGeom prst="straightConnector1">
              <a:avLst/>
            </a:prstGeom>
            <a:ln w="22225">
              <a:solidFill>
                <a:schemeClr val="tx1"/>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30" name="Rounded Rectangular Callout 5">
              <a:extLst>
                <a:ext uri="{FF2B5EF4-FFF2-40B4-BE49-F238E27FC236}">
                  <a16:creationId xmlns:a16="http://schemas.microsoft.com/office/drawing/2014/main" id="{95B1C811-0212-4B28-BA67-984A505AD881}"/>
                </a:ext>
              </a:extLst>
            </p:cNvPr>
            <p:cNvSpPr/>
            <p:nvPr/>
          </p:nvSpPr>
          <p:spPr>
            <a:xfrm>
              <a:off x="4826774" y="4173331"/>
              <a:ext cx="1705288" cy="526370"/>
            </a:xfrm>
            <a:prstGeom prst="wedgeRoundRectCallout">
              <a:avLst>
                <a:gd name="adj1" fmla="val -20833"/>
                <a:gd name="adj2" fmla="val 51172"/>
                <a:gd name="adj3" fmla="val 16667"/>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smtClean="0">
                  <a:solidFill>
                    <a:schemeClr val="tx1"/>
                  </a:solidFill>
                </a:rPr>
                <a:t>Method call</a:t>
              </a:r>
              <a:endParaRPr lang="en-US" sz="2400" b="1" dirty="0">
                <a:solidFill>
                  <a:schemeClr val="tx1"/>
                </a:solidFill>
              </a:endParaRPr>
            </a:p>
          </p:txBody>
        </p:sp>
        <p:sp>
          <p:nvSpPr>
            <p:cNvPr id="19" name="Rounded Rectangular Callout 5">
              <a:extLst>
                <a:ext uri="{FF2B5EF4-FFF2-40B4-BE49-F238E27FC236}">
                  <a16:creationId xmlns:a16="http://schemas.microsoft.com/office/drawing/2014/main" id="{95B1C811-0212-4B28-BA67-984A505AD881}"/>
                </a:ext>
              </a:extLst>
            </p:cNvPr>
            <p:cNvSpPr/>
            <p:nvPr/>
          </p:nvSpPr>
          <p:spPr>
            <a:xfrm>
              <a:off x="6414004" y="2968057"/>
              <a:ext cx="1306010" cy="526370"/>
            </a:xfrm>
            <a:prstGeom prst="wedgeRoundRectCallout">
              <a:avLst>
                <a:gd name="adj1" fmla="val -20833"/>
                <a:gd name="adj2" fmla="val 51172"/>
                <a:gd name="adj3" fmla="val 16667"/>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solidFill>
                    <a:schemeClr val="tx1"/>
                  </a:solidFill>
                </a:rPr>
                <a:t>Object</a:t>
              </a:r>
              <a:endParaRPr lang="en-US" sz="2400" dirty="0">
                <a:solidFill>
                  <a:schemeClr val="tx1"/>
                </a:solidFill>
              </a:endParaRPr>
            </a:p>
          </p:txBody>
        </p:sp>
        <p:sp>
          <p:nvSpPr>
            <p:cNvPr id="20" name="Rounded Rectangular Callout 5">
              <a:extLst>
                <a:ext uri="{FF2B5EF4-FFF2-40B4-BE49-F238E27FC236}">
                  <a16:creationId xmlns:a16="http://schemas.microsoft.com/office/drawing/2014/main" id="{95B1C811-0212-4B28-BA67-984A505AD881}"/>
                </a:ext>
              </a:extLst>
            </p:cNvPr>
            <p:cNvSpPr/>
            <p:nvPr/>
          </p:nvSpPr>
          <p:spPr>
            <a:xfrm>
              <a:off x="2357864" y="4130467"/>
              <a:ext cx="1306010" cy="526370"/>
            </a:xfrm>
            <a:prstGeom prst="wedgeRoundRectCallout">
              <a:avLst>
                <a:gd name="adj1" fmla="val -20833"/>
                <a:gd name="adj2" fmla="val 51172"/>
                <a:gd name="adj3" fmla="val 16667"/>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solidFill>
                    <a:schemeClr val="tx1"/>
                  </a:solidFill>
                </a:rPr>
                <a:t>Object</a:t>
              </a:r>
              <a:endParaRPr lang="en-US" sz="2400" dirty="0">
                <a:solidFill>
                  <a:schemeClr val="tx1"/>
                </a:solidFill>
              </a:endParaRPr>
            </a:p>
          </p:txBody>
        </p:sp>
        <p:sp>
          <p:nvSpPr>
            <p:cNvPr id="21" name="Rounded Rectangular Callout 5">
              <a:extLst>
                <a:ext uri="{FF2B5EF4-FFF2-40B4-BE49-F238E27FC236}">
                  <a16:creationId xmlns:a16="http://schemas.microsoft.com/office/drawing/2014/main" id="{95B1C811-0212-4B28-BA67-984A505AD881}"/>
                </a:ext>
              </a:extLst>
            </p:cNvPr>
            <p:cNvSpPr/>
            <p:nvPr/>
          </p:nvSpPr>
          <p:spPr>
            <a:xfrm>
              <a:off x="3851467" y="5448082"/>
              <a:ext cx="1306010" cy="526370"/>
            </a:xfrm>
            <a:prstGeom prst="wedgeRoundRectCallout">
              <a:avLst>
                <a:gd name="adj1" fmla="val -20833"/>
                <a:gd name="adj2" fmla="val 51172"/>
                <a:gd name="adj3" fmla="val 16667"/>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solidFill>
                    <a:schemeClr val="tx1"/>
                  </a:solidFill>
                </a:rPr>
                <a:t>Object</a:t>
              </a:r>
              <a:endParaRPr lang="en-US" sz="2400" dirty="0">
                <a:solidFill>
                  <a:schemeClr val="tx1"/>
                </a:solidFill>
              </a:endParaRPr>
            </a:p>
          </p:txBody>
        </p:sp>
        <p:sp>
          <p:nvSpPr>
            <p:cNvPr id="24" name="Rounded Rectangular Callout 5">
              <a:extLst>
                <a:ext uri="{FF2B5EF4-FFF2-40B4-BE49-F238E27FC236}">
                  <a16:creationId xmlns:a16="http://schemas.microsoft.com/office/drawing/2014/main" id="{95B1C811-0212-4B28-BA67-984A505AD881}"/>
                </a:ext>
              </a:extLst>
            </p:cNvPr>
            <p:cNvSpPr/>
            <p:nvPr/>
          </p:nvSpPr>
          <p:spPr>
            <a:xfrm>
              <a:off x="6414004" y="4882908"/>
              <a:ext cx="1306010" cy="526370"/>
            </a:xfrm>
            <a:prstGeom prst="wedgeRoundRectCallout">
              <a:avLst>
                <a:gd name="adj1" fmla="val -20833"/>
                <a:gd name="adj2" fmla="val 51172"/>
                <a:gd name="adj3" fmla="val 16667"/>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solidFill>
                    <a:schemeClr val="tx1"/>
                  </a:solidFill>
                </a:rPr>
                <a:t>Object</a:t>
              </a:r>
              <a:endParaRPr lang="en-US" sz="2400" dirty="0">
                <a:solidFill>
                  <a:schemeClr val="tx1"/>
                </a:solidFill>
              </a:endParaRPr>
            </a:p>
          </p:txBody>
        </p:sp>
        <p:cxnSp>
          <p:nvCxnSpPr>
            <p:cNvPr id="28" name="Straight Arrow Connector 27">
              <a:extLst>
                <a:ext uri="{FF2B5EF4-FFF2-40B4-BE49-F238E27FC236}">
                  <a16:creationId xmlns:a16="http://schemas.microsoft.com/office/drawing/2014/main" id="{7C710513-F5EB-4D87-8E21-4C6965AA366D}"/>
                </a:ext>
              </a:extLst>
            </p:cNvPr>
            <p:cNvCxnSpPr>
              <a:cxnSpLocks/>
            </p:cNvCxnSpPr>
            <p:nvPr/>
          </p:nvCxnSpPr>
          <p:spPr>
            <a:xfrm>
              <a:off x="7328635" y="3534778"/>
              <a:ext cx="853" cy="1348130"/>
            </a:xfrm>
            <a:prstGeom prst="straightConnector1">
              <a:avLst/>
            </a:prstGeom>
            <a:ln w="22225">
              <a:solidFill>
                <a:schemeClr val="tx1"/>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C710513-F5EB-4D87-8E21-4C6965AA366D}"/>
                </a:ext>
              </a:extLst>
            </p:cNvPr>
            <p:cNvCxnSpPr>
              <a:cxnSpLocks/>
            </p:cNvCxnSpPr>
            <p:nvPr/>
          </p:nvCxnSpPr>
          <p:spPr>
            <a:xfrm flipH="1">
              <a:off x="2892884" y="3227336"/>
              <a:ext cx="972644" cy="862780"/>
            </a:xfrm>
            <a:prstGeom prst="straightConnector1">
              <a:avLst/>
            </a:pr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7C710513-F5EB-4D87-8E21-4C6965AA366D}"/>
                </a:ext>
              </a:extLst>
            </p:cNvPr>
            <p:cNvCxnSpPr>
              <a:cxnSpLocks/>
            </p:cNvCxnSpPr>
            <p:nvPr/>
          </p:nvCxnSpPr>
          <p:spPr>
            <a:xfrm flipV="1">
              <a:off x="3421023" y="3534778"/>
              <a:ext cx="647750" cy="595689"/>
            </a:xfrm>
            <a:prstGeom prst="straightConnector1">
              <a:avLst/>
            </a:pr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7C710513-F5EB-4D87-8E21-4C6965AA366D}"/>
                </a:ext>
              </a:extLst>
            </p:cNvPr>
            <p:cNvCxnSpPr>
              <a:cxnSpLocks/>
            </p:cNvCxnSpPr>
            <p:nvPr/>
          </p:nvCxnSpPr>
          <p:spPr>
            <a:xfrm flipH="1" flipV="1">
              <a:off x="3379206" y="4685396"/>
              <a:ext cx="510130" cy="851469"/>
            </a:xfrm>
            <a:prstGeom prst="straightConnector1">
              <a:avLst/>
            </a:prstGeom>
            <a:ln w="22225">
              <a:solidFill>
                <a:schemeClr val="tx1"/>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C710513-F5EB-4D87-8E21-4C6965AA366D}"/>
                </a:ext>
              </a:extLst>
            </p:cNvPr>
            <p:cNvCxnSpPr>
              <a:cxnSpLocks/>
              <a:stCxn id="24" idx="1"/>
              <a:endCxn id="21" idx="3"/>
            </p:cNvCxnSpPr>
            <p:nvPr/>
          </p:nvCxnSpPr>
          <p:spPr>
            <a:xfrm flipH="1">
              <a:off x="5157477" y="5146093"/>
              <a:ext cx="1256527" cy="565174"/>
            </a:xfrm>
            <a:prstGeom prst="straightConnector1">
              <a:avLst/>
            </a:prstGeom>
            <a:ln w="22225">
              <a:solidFill>
                <a:schemeClr val="tx1"/>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sp>
        <p:nvSpPr>
          <p:cNvPr id="22" name="Google Shape;331;p24"/>
          <p:cNvSpPr txBox="1"/>
          <p:nvPr/>
        </p:nvSpPr>
        <p:spPr>
          <a:xfrm>
            <a:off x="8115300" y="5213015"/>
            <a:ext cx="3886200" cy="647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1800"/>
              <a:buFont typeface="Verdana"/>
              <a:buNone/>
            </a:pPr>
            <a:r>
              <a:rPr lang="en-US" sz="1800" b="0" i="0" u="none" dirty="0">
                <a:solidFill>
                  <a:srgbClr val="FF0000"/>
                </a:solidFill>
                <a:latin typeface="Verdana"/>
                <a:ea typeface="Verdana"/>
                <a:cs typeface="Verdana"/>
                <a:sym typeface="Verdana"/>
              </a:rPr>
              <a:t>component = object</a:t>
            </a:r>
            <a:br>
              <a:rPr lang="en-US" sz="1800" b="0" i="0" u="none" dirty="0">
                <a:solidFill>
                  <a:srgbClr val="FF0000"/>
                </a:solidFill>
                <a:latin typeface="Verdana"/>
                <a:ea typeface="Verdana"/>
                <a:cs typeface="Verdana"/>
                <a:sym typeface="Verdana"/>
              </a:rPr>
            </a:br>
            <a:r>
              <a:rPr lang="en-US" sz="1800" b="0" i="0" u="none" dirty="0">
                <a:solidFill>
                  <a:srgbClr val="FF0000"/>
                </a:solidFill>
                <a:latin typeface="Verdana"/>
                <a:ea typeface="Verdana"/>
                <a:cs typeface="Verdana"/>
                <a:sym typeface="Verdana"/>
              </a:rPr>
              <a:t>connector = RPC or RMI</a:t>
            </a:r>
            <a:endParaRPr dirty="0"/>
          </a:p>
        </p:txBody>
      </p:sp>
    </p:spTree>
    <p:extLst>
      <p:ext uri="{BB962C8B-B14F-4D97-AF65-F5344CB8AC3E}">
        <p14:creationId xmlns:p14="http://schemas.microsoft.com/office/powerpoint/2010/main" val="2243308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Data-centered architectures</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0" y="863444"/>
            <a:ext cx="6760157" cy="5590565"/>
          </a:xfrm>
        </p:spPr>
        <p:txBody>
          <a:bodyPr/>
          <a:lstStyle/>
          <a:p>
            <a:pPr>
              <a:lnSpc>
                <a:spcPct val="100000"/>
              </a:lnSpc>
            </a:pPr>
            <a:r>
              <a:rPr lang="en-US" dirty="0" smtClean="0"/>
              <a:t>It evolve </a:t>
            </a:r>
            <a:r>
              <a:rPr lang="en-US" dirty="0"/>
              <a:t>around the idea that processes communicate through </a:t>
            </a:r>
            <a:r>
              <a:rPr lang="en-US" dirty="0" smtClean="0"/>
              <a:t>a common </a:t>
            </a:r>
            <a:r>
              <a:rPr lang="en-US" dirty="0"/>
              <a:t>(passive </a:t>
            </a:r>
            <a:r>
              <a:rPr lang="en-US" dirty="0" smtClean="0"/>
              <a:t>or active</a:t>
            </a:r>
            <a:r>
              <a:rPr lang="en-US" dirty="0"/>
              <a:t>) repository</a:t>
            </a:r>
            <a:r>
              <a:rPr lang="en-US" dirty="0" smtClean="0"/>
              <a:t>.</a:t>
            </a:r>
          </a:p>
          <a:p>
            <a:pPr>
              <a:lnSpc>
                <a:spcPct val="100000"/>
              </a:lnSpc>
            </a:pPr>
            <a:r>
              <a:rPr lang="en-US" dirty="0"/>
              <a:t>It can be argued that for distributed systems </a:t>
            </a:r>
            <a:r>
              <a:rPr lang="en-US" dirty="0" smtClean="0"/>
              <a:t>these architectures </a:t>
            </a:r>
            <a:r>
              <a:rPr lang="en-US" dirty="0"/>
              <a:t>are as important as the layered and object-based </a:t>
            </a:r>
            <a:r>
              <a:rPr lang="en-US" dirty="0" smtClean="0"/>
              <a:t>architectures</a:t>
            </a:r>
          </a:p>
          <a:p>
            <a:pPr>
              <a:lnSpc>
                <a:spcPct val="100000"/>
              </a:lnSpc>
            </a:pPr>
            <a:r>
              <a:rPr lang="en-US" dirty="0"/>
              <a:t>For example, </a:t>
            </a:r>
            <a:endParaRPr lang="en-US" dirty="0" smtClean="0"/>
          </a:p>
          <a:p>
            <a:pPr lvl="1"/>
            <a:r>
              <a:rPr lang="en-US" sz="2400" dirty="0">
                <a:ea typeface="ＭＳ Ｐゴシック" charset="-128"/>
              </a:rPr>
              <a:t>A wealth of networked applications have been developed that rely on a shared distributed </a:t>
            </a:r>
            <a:r>
              <a:rPr lang="en-US" sz="2400" dirty="0" smtClean="0">
                <a:ea typeface="ＭＳ Ｐゴシック" charset="-128"/>
              </a:rPr>
              <a:t>file system </a:t>
            </a:r>
            <a:r>
              <a:rPr lang="en-US" sz="2400" dirty="0">
                <a:ea typeface="ＭＳ Ｐゴシック" charset="-128"/>
              </a:rPr>
              <a:t>in which virtually all communication takes place through files.</a:t>
            </a:r>
          </a:p>
          <a:p>
            <a:pPr lvl="1"/>
            <a:r>
              <a:rPr lang="en-US" sz="2400" dirty="0">
                <a:ea typeface="ＭＳ Ｐゴシック" charset="-128"/>
              </a:rPr>
              <a:t>Web-based distributed </a:t>
            </a:r>
            <a:r>
              <a:rPr lang="en-US" sz="2400" dirty="0" smtClean="0">
                <a:ea typeface="ＭＳ Ｐゴシック" charset="-128"/>
              </a:rPr>
              <a:t>systems are </a:t>
            </a:r>
            <a:r>
              <a:rPr lang="en-US" sz="2400" dirty="0">
                <a:ea typeface="ＭＳ Ｐゴシック" charset="-128"/>
              </a:rPr>
              <a:t>largely data-centric: processes communicate through the use of shared Web-based data services.</a:t>
            </a:r>
          </a:p>
          <a:p>
            <a:pPr>
              <a:lnSpc>
                <a:spcPct val="100000"/>
              </a:lnSpc>
            </a:pPr>
            <a:endParaRPr lang="en-US" dirty="0"/>
          </a:p>
        </p:txBody>
      </p:sp>
      <p:sp>
        <p:nvSpPr>
          <p:cNvPr id="5" name="Cloud 4"/>
          <p:cNvSpPr/>
          <p:nvPr/>
        </p:nvSpPr>
        <p:spPr>
          <a:xfrm>
            <a:off x="7215185" y="3082159"/>
            <a:ext cx="4657725" cy="182880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Shared (persistent) data space</a:t>
            </a:r>
            <a:endParaRPr lang="en-IN" dirty="0">
              <a:solidFill>
                <a:schemeClr val="tx1"/>
              </a:solidFill>
            </a:endParaRPr>
          </a:p>
        </p:txBody>
      </p:sp>
      <p:sp>
        <p:nvSpPr>
          <p:cNvPr id="6" name="Rounded Rectangular Callout 5">
            <a:extLst>
              <a:ext uri="{FF2B5EF4-FFF2-40B4-BE49-F238E27FC236}">
                <a16:creationId xmlns:a16="http://schemas.microsoft.com/office/drawing/2014/main" id="{95B1C811-0212-4B28-BA67-984A505AD881}"/>
              </a:ext>
            </a:extLst>
          </p:cNvPr>
          <p:cNvSpPr/>
          <p:nvPr/>
        </p:nvSpPr>
        <p:spPr>
          <a:xfrm>
            <a:off x="7872084" y="1688664"/>
            <a:ext cx="1749234" cy="526370"/>
          </a:xfrm>
          <a:prstGeom prst="wedgeRoundRectCallout">
            <a:avLst>
              <a:gd name="adj1" fmla="val -20833"/>
              <a:gd name="adj2" fmla="val 51172"/>
              <a:gd name="adj3" fmla="val 16667"/>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solidFill>
                  <a:schemeClr val="tx1"/>
                </a:solidFill>
              </a:rPr>
              <a:t>Component</a:t>
            </a:r>
            <a:endParaRPr lang="en-US" sz="2400" dirty="0">
              <a:solidFill>
                <a:schemeClr val="tx1"/>
              </a:solidFill>
            </a:endParaRPr>
          </a:p>
        </p:txBody>
      </p:sp>
      <p:sp>
        <p:nvSpPr>
          <p:cNvPr id="8" name="Rounded Rectangular Callout 5">
            <a:extLst>
              <a:ext uri="{FF2B5EF4-FFF2-40B4-BE49-F238E27FC236}">
                <a16:creationId xmlns:a16="http://schemas.microsoft.com/office/drawing/2014/main" id="{95B1C811-0212-4B28-BA67-984A505AD881}"/>
              </a:ext>
            </a:extLst>
          </p:cNvPr>
          <p:cNvSpPr/>
          <p:nvPr/>
        </p:nvSpPr>
        <p:spPr>
          <a:xfrm>
            <a:off x="10930682" y="2507623"/>
            <a:ext cx="1247032" cy="526370"/>
          </a:xfrm>
          <a:prstGeom prst="wedgeRoundRectCallout">
            <a:avLst>
              <a:gd name="adj1" fmla="val -20833"/>
              <a:gd name="adj2" fmla="val 51172"/>
              <a:gd name="adj3" fmla="val 16667"/>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smtClean="0">
                <a:solidFill>
                  <a:schemeClr val="tx1"/>
                </a:solidFill>
              </a:rPr>
              <a:t>Publish</a:t>
            </a:r>
            <a:endParaRPr lang="en-US" sz="2400" b="1" dirty="0">
              <a:solidFill>
                <a:schemeClr val="tx1"/>
              </a:solidFill>
            </a:endParaRPr>
          </a:p>
        </p:txBody>
      </p:sp>
      <p:cxnSp>
        <p:nvCxnSpPr>
          <p:cNvPr id="10" name="Straight Arrow Connector 9">
            <a:extLst>
              <a:ext uri="{FF2B5EF4-FFF2-40B4-BE49-F238E27FC236}">
                <a16:creationId xmlns:a16="http://schemas.microsoft.com/office/drawing/2014/main" id="{7C710513-F5EB-4D87-8E21-4C6965AA366D}"/>
              </a:ext>
            </a:extLst>
          </p:cNvPr>
          <p:cNvCxnSpPr>
            <a:cxnSpLocks/>
            <a:endCxn id="6" idx="2"/>
          </p:cNvCxnSpPr>
          <p:nvPr/>
        </p:nvCxnSpPr>
        <p:spPr>
          <a:xfrm flipV="1">
            <a:off x="8746701" y="2215034"/>
            <a:ext cx="0" cy="1128241"/>
          </a:xfrm>
          <a:prstGeom prst="straightConnector1">
            <a:avLst/>
          </a:pr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2" name="Rounded Rectangular Callout 11">
            <a:extLst>
              <a:ext uri="{FF2B5EF4-FFF2-40B4-BE49-F238E27FC236}">
                <a16:creationId xmlns:a16="http://schemas.microsoft.com/office/drawing/2014/main" id="{95B1C811-0212-4B28-BA67-984A505AD881}"/>
              </a:ext>
            </a:extLst>
          </p:cNvPr>
          <p:cNvSpPr/>
          <p:nvPr/>
        </p:nvSpPr>
        <p:spPr>
          <a:xfrm>
            <a:off x="10166540" y="1699986"/>
            <a:ext cx="1749234" cy="526370"/>
          </a:xfrm>
          <a:prstGeom prst="wedgeRoundRectCallout">
            <a:avLst>
              <a:gd name="adj1" fmla="val -20833"/>
              <a:gd name="adj2" fmla="val 51172"/>
              <a:gd name="adj3" fmla="val 16667"/>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solidFill>
                  <a:schemeClr val="tx1"/>
                </a:solidFill>
              </a:rPr>
              <a:t>Component</a:t>
            </a:r>
            <a:endParaRPr lang="en-US" sz="2400" dirty="0">
              <a:solidFill>
                <a:schemeClr val="tx1"/>
              </a:solidFill>
            </a:endParaRPr>
          </a:p>
        </p:txBody>
      </p:sp>
      <p:sp>
        <p:nvSpPr>
          <p:cNvPr id="13" name="Rounded Rectangular Callout 5">
            <a:extLst>
              <a:ext uri="{FF2B5EF4-FFF2-40B4-BE49-F238E27FC236}">
                <a16:creationId xmlns:a16="http://schemas.microsoft.com/office/drawing/2014/main" id="{95B1C811-0212-4B28-BA67-984A505AD881}"/>
              </a:ext>
            </a:extLst>
          </p:cNvPr>
          <p:cNvSpPr/>
          <p:nvPr/>
        </p:nvSpPr>
        <p:spPr>
          <a:xfrm>
            <a:off x="6893927" y="2520306"/>
            <a:ext cx="1840571" cy="452042"/>
          </a:xfrm>
          <a:prstGeom prst="wedgeRoundRectCallout">
            <a:avLst>
              <a:gd name="adj1" fmla="val -20833"/>
              <a:gd name="adj2" fmla="val 51172"/>
              <a:gd name="adj3" fmla="val 16667"/>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smtClean="0">
                <a:solidFill>
                  <a:schemeClr val="tx1"/>
                </a:solidFill>
              </a:rPr>
              <a:t>Data delivery</a:t>
            </a:r>
            <a:endParaRPr lang="en-US" sz="2400" b="1" dirty="0">
              <a:solidFill>
                <a:schemeClr val="tx1"/>
              </a:solidFill>
            </a:endParaRPr>
          </a:p>
        </p:txBody>
      </p:sp>
      <p:cxnSp>
        <p:nvCxnSpPr>
          <p:cNvPr id="18" name="Straight Arrow Connector 17">
            <a:extLst>
              <a:ext uri="{FF2B5EF4-FFF2-40B4-BE49-F238E27FC236}">
                <a16:creationId xmlns:a16="http://schemas.microsoft.com/office/drawing/2014/main" id="{7C710513-F5EB-4D87-8E21-4C6965AA366D}"/>
              </a:ext>
            </a:extLst>
          </p:cNvPr>
          <p:cNvCxnSpPr>
            <a:cxnSpLocks/>
          </p:cNvCxnSpPr>
          <p:nvPr/>
        </p:nvCxnSpPr>
        <p:spPr>
          <a:xfrm flipV="1">
            <a:off x="10525608" y="2226357"/>
            <a:ext cx="2269" cy="988784"/>
          </a:xfrm>
          <a:prstGeom prst="straightConnector1">
            <a:avLst/>
          </a:pr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C710513-F5EB-4D87-8E21-4C6965AA366D}"/>
              </a:ext>
            </a:extLst>
          </p:cNvPr>
          <p:cNvCxnSpPr>
            <a:cxnSpLocks/>
            <a:stCxn id="12" idx="2"/>
          </p:cNvCxnSpPr>
          <p:nvPr/>
        </p:nvCxnSpPr>
        <p:spPr>
          <a:xfrm flipH="1">
            <a:off x="11036744" y="2226356"/>
            <a:ext cx="4413" cy="988785"/>
          </a:xfrm>
          <a:prstGeom prst="straightConnector1">
            <a:avLst/>
          </a:pr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387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a:t>E</a:t>
            </a:r>
            <a:r>
              <a:rPr lang="en-US" dirty="0" smtClean="0"/>
              <a:t>vent-based architectures</a:t>
            </a:r>
            <a:endParaRPr lang="en-US" dirty="0"/>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0" y="863444"/>
            <a:ext cx="11870320" cy="5590565"/>
          </a:xfrm>
        </p:spPr>
        <p:txBody>
          <a:bodyPr/>
          <a:lstStyle/>
          <a:p>
            <a:pPr>
              <a:lnSpc>
                <a:spcPct val="100000"/>
              </a:lnSpc>
            </a:pPr>
            <a:r>
              <a:rPr lang="en-US" dirty="0" smtClean="0"/>
              <a:t>Processes communicate through the propagation of events.</a:t>
            </a:r>
          </a:p>
          <a:p>
            <a:pPr>
              <a:lnSpc>
                <a:spcPct val="100000"/>
              </a:lnSpc>
            </a:pPr>
            <a:r>
              <a:rPr lang="en-US" dirty="0" smtClean="0"/>
              <a:t>For distributed </a:t>
            </a:r>
            <a:r>
              <a:rPr lang="en-US" dirty="0"/>
              <a:t>systems, </a:t>
            </a:r>
            <a:r>
              <a:rPr lang="en-US" dirty="0" smtClean="0"/>
              <a:t>event propagation </a:t>
            </a:r>
            <a:r>
              <a:rPr lang="en-US" dirty="0"/>
              <a:t>has generally been associated with </a:t>
            </a:r>
            <a:r>
              <a:rPr lang="en-US" dirty="0" smtClean="0"/>
              <a:t>what are </a:t>
            </a:r>
            <a:r>
              <a:rPr lang="en-US" dirty="0"/>
              <a:t>known as publish/subscribe </a:t>
            </a:r>
            <a:r>
              <a:rPr lang="en-US" dirty="0" smtClean="0"/>
              <a:t>systems.</a:t>
            </a:r>
          </a:p>
          <a:p>
            <a:pPr>
              <a:lnSpc>
                <a:spcPct val="100000"/>
              </a:lnSpc>
            </a:pPr>
            <a:r>
              <a:rPr lang="en-US" dirty="0" smtClean="0"/>
              <a:t>Middleware</a:t>
            </a:r>
          </a:p>
          <a:p>
            <a:pPr>
              <a:lnSpc>
                <a:spcPct val="100000"/>
              </a:lnSpc>
            </a:pPr>
            <a:r>
              <a:rPr lang="en-US" b="1" dirty="0" smtClean="0"/>
              <a:t>Advantage</a:t>
            </a:r>
            <a:r>
              <a:rPr lang="en-US" dirty="0" smtClean="0"/>
              <a:t> - processes are loosely coupled. In principle, they need not explicitly refer to each other. </a:t>
            </a:r>
            <a:endParaRPr lang="en-US" dirty="0"/>
          </a:p>
        </p:txBody>
      </p:sp>
      <p:grpSp>
        <p:nvGrpSpPr>
          <p:cNvPr id="37" name="Group 36"/>
          <p:cNvGrpSpPr/>
          <p:nvPr/>
        </p:nvGrpSpPr>
        <p:grpSpPr>
          <a:xfrm>
            <a:off x="2379827" y="3330743"/>
            <a:ext cx="7014895" cy="3275509"/>
            <a:chOff x="543192" y="3102342"/>
            <a:chExt cx="7014895" cy="3275509"/>
          </a:xfrm>
        </p:grpSpPr>
        <p:sp>
          <p:nvSpPr>
            <p:cNvPr id="6" name="Rounded Rectangular Callout 5">
              <a:extLst>
                <a:ext uri="{FF2B5EF4-FFF2-40B4-BE49-F238E27FC236}">
                  <a16:creationId xmlns:a16="http://schemas.microsoft.com/office/drawing/2014/main" id="{95B1C811-0212-4B28-BA67-984A505AD881}"/>
                </a:ext>
              </a:extLst>
            </p:cNvPr>
            <p:cNvSpPr/>
            <p:nvPr/>
          </p:nvSpPr>
          <p:spPr>
            <a:xfrm>
              <a:off x="2187129" y="3102342"/>
              <a:ext cx="2025556" cy="526370"/>
            </a:xfrm>
            <a:prstGeom prst="wedgeRoundRectCallout">
              <a:avLst>
                <a:gd name="adj1" fmla="val -20833"/>
                <a:gd name="adj2" fmla="val 51172"/>
                <a:gd name="adj3" fmla="val 16667"/>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solidFill>
                    <a:schemeClr val="tx1"/>
                  </a:solidFill>
                </a:rPr>
                <a:t>Component</a:t>
              </a:r>
              <a:endParaRPr lang="en-US" sz="2400" dirty="0">
                <a:solidFill>
                  <a:schemeClr val="tx1"/>
                </a:solidFill>
              </a:endParaRPr>
            </a:p>
          </p:txBody>
        </p:sp>
        <p:sp>
          <p:nvSpPr>
            <p:cNvPr id="10" name="Rounded Rectangular Callout 5">
              <a:extLst>
                <a:ext uri="{FF2B5EF4-FFF2-40B4-BE49-F238E27FC236}">
                  <a16:creationId xmlns:a16="http://schemas.microsoft.com/office/drawing/2014/main" id="{95B1C811-0212-4B28-BA67-984A505AD881}"/>
                </a:ext>
              </a:extLst>
            </p:cNvPr>
            <p:cNvSpPr/>
            <p:nvPr/>
          </p:nvSpPr>
          <p:spPr>
            <a:xfrm>
              <a:off x="4390712" y="5248953"/>
              <a:ext cx="1705288" cy="526370"/>
            </a:xfrm>
            <a:prstGeom prst="wedgeRoundRectCallout">
              <a:avLst>
                <a:gd name="adj1" fmla="val -20833"/>
                <a:gd name="adj2" fmla="val 51172"/>
                <a:gd name="adj3" fmla="val 16667"/>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smtClean="0">
                  <a:solidFill>
                    <a:schemeClr val="tx1"/>
                  </a:solidFill>
                </a:rPr>
                <a:t>Publish</a:t>
              </a:r>
              <a:endParaRPr lang="en-US" sz="2400" b="1" dirty="0">
                <a:solidFill>
                  <a:schemeClr val="tx1"/>
                </a:solidFill>
              </a:endParaRPr>
            </a:p>
          </p:txBody>
        </p:sp>
        <p:sp>
          <p:nvSpPr>
            <p:cNvPr id="12" name="Rounded Rectangular Callout 5">
              <a:extLst>
                <a:ext uri="{FF2B5EF4-FFF2-40B4-BE49-F238E27FC236}">
                  <a16:creationId xmlns:a16="http://schemas.microsoft.com/office/drawing/2014/main" id="{95B1C811-0212-4B28-BA67-984A505AD881}"/>
                </a:ext>
              </a:extLst>
            </p:cNvPr>
            <p:cNvSpPr/>
            <p:nvPr/>
          </p:nvSpPr>
          <p:spPr>
            <a:xfrm>
              <a:off x="5185760" y="3102342"/>
              <a:ext cx="1915127" cy="526370"/>
            </a:xfrm>
            <a:prstGeom prst="wedgeRoundRectCallout">
              <a:avLst>
                <a:gd name="adj1" fmla="val -20833"/>
                <a:gd name="adj2" fmla="val 51172"/>
                <a:gd name="adj3" fmla="val 16667"/>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solidFill>
                    <a:schemeClr val="tx1"/>
                  </a:solidFill>
                </a:rPr>
                <a:t>Component</a:t>
              </a:r>
            </a:p>
          </p:txBody>
        </p:sp>
        <p:sp>
          <p:nvSpPr>
            <p:cNvPr id="13" name="Rounded Rectangular Callout 5">
              <a:extLst>
                <a:ext uri="{FF2B5EF4-FFF2-40B4-BE49-F238E27FC236}">
                  <a16:creationId xmlns:a16="http://schemas.microsoft.com/office/drawing/2014/main" id="{95B1C811-0212-4B28-BA67-984A505AD881}"/>
                </a:ext>
              </a:extLst>
            </p:cNvPr>
            <p:cNvSpPr/>
            <p:nvPr/>
          </p:nvSpPr>
          <p:spPr>
            <a:xfrm>
              <a:off x="3369546" y="5851481"/>
              <a:ext cx="1816214" cy="526370"/>
            </a:xfrm>
            <a:prstGeom prst="wedgeRoundRectCallout">
              <a:avLst>
                <a:gd name="adj1" fmla="val -20833"/>
                <a:gd name="adj2" fmla="val 51172"/>
                <a:gd name="adj3" fmla="val 16667"/>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solidFill>
                    <a:schemeClr val="tx1"/>
                  </a:solidFill>
                </a:rPr>
                <a:t>Component</a:t>
              </a:r>
            </a:p>
          </p:txBody>
        </p:sp>
        <p:cxnSp>
          <p:nvCxnSpPr>
            <p:cNvPr id="17" name="Straight Arrow Connector 16">
              <a:extLst>
                <a:ext uri="{FF2B5EF4-FFF2-40B4-BE49-F238E27FC236}">
                  <a16:creationId xmlns:a16="http://schemas.microsoft.com/office/drawing/2014/main" id="{7C710513-F5EB-4D87-8E21-4C6965AA366D}"/>
                </a:ext>
              </a:extLst>
            </p:cNvPr>
            <p:cNvCxnSpPr>
              <a:cxnSpLocks/>
            </p:cNvCxnSpPr>
            <p:nvPr/>
          </p:nvCxnSpPr>
          <p:spPr>
            <a:xfrm flipV="1">
              <a:off x="5552628" y="3628712"/>
              <a:ext cx="5638" cy="942520"/>
            </a:xfrm>
            <a:prstGeom prst="straightConnector1">
              <a:avLst/>
            </a:pr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2" name="Rounded Rectangular Callout 5">
              <a:extLst>
                <a:ext uri="{FF2B5EF4-FFF2-40B4-BE49-F238E27FC236}">
                  <a16:creationId xmlns:a16="http://schemas.microsoft.com/office/drawing/2014/main" id="{95B1C811-0212-4B28-BA67-984A505AD881}"/>
                </a:ext>
              </a:extLst>
            </p:cNvPr>
            <p:cNvSpPr/>
            <p:nvPr/>
          </p:nvSpPr>
          <p:spPr>
            <a:xfrm>
              <a:off x="543192" y="3719176"/>
              <a:ext cx="2083231" cy="526370"/>
            </a:xfrm>
            <a:prstGeom prst="wedgeRoundRectCallout">
              <a:avLst>
                <a:gd name="adj1" fmla="val -20833"/>
                <a:gd name="adj2" fmla="val 51172"/>
                <a:gd name="adj3" fmla="val 16667"/>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smtClean="0">
                  <a:solidFill>
                    <a:schemeClr val="tx1"/>
                  </a:solidFill>
                </a:rPr>
                <a:t>Event delivery</a:t>
              </a:r>
              <a:endParaRPr lang="en-US" sz="2400" b="1" dirty="0">
                <a:solidFill>
                  <a:schemeClr val="tx1"/>
                </a:solidFill>
              </a:endParaRPr>
            </a:p>
          </p:txBody>
        </p:sp>
        <p:sp>
          <p:nvSpPr>
            <p:cNvPr id="23" name="Left-Right Arrow 22"/>
            <p:cNvSpPr/>
            <p:nvPr/>
          </p:nvSpPr>
          <p:spPr>
            <a:xfrm>
              <a:off x="949562" y="4344023"/>
              <a:ext cx="6608525" cy="96721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rPr>
                <a:t>Event bus</a:t>
              </a:r>
              <a:endParaRPr lang="en-IN" sz="2400" dirty="0">
                <a:solidFill>
                  <a:schemeClr val="tx1"/>
                </a:solidFill>
              </a:endParaRPr>
            </a:p>
          </p:txBody>
        </p:sp>
        <p:cxnSp>
          <p:nvCxnSpPr>
            <p:cNvPr id="30" name="Straight Arrow Connector 29">
              <a:extLst>
                <a:ext uri="{FF2B5EF4-FFF2-40B4-BE49-F238E27FC236}">
                  <a16:creationId xmlns:a16="http://schemas.microsoft.com/office/drawing/2014/main" id="{7C710513-F5EB-4D87-8E21-4C6965AA366D}"/>
                </a:ext>
              </a:extLst>
            </p:cNvPr>
            <p:cNvCxnSpPr>
              <a:cxnSpLocks/>
            </p:cNvCxnSpPr>
            <p:nvPr/>
          </p:nvCxnSpPr>
          <p:spPr>
            <a:xfrm>
              <a:off x="6321405" y="3658726"/>
              <a:ext cx="0" cy="912506"/>
            </a:xfrm>
            <a:prstGeom prst="straightConnector1">
              <a:avLst/>
            </a:pr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C710513-F5EB-4D87-8E21-4C6965AA366D}"/>
                </a:ext>
              </a:extLst>
            </p:cNvPr>
            <p:cNvCxnSpPr>
              <a:cxnSpLocks/>
            </p:cNvCxnSpPr>
            <p:nvPr/>
          </p:nvCxnSpPr>
          <p:spPr>
            <a:xfrm flipV="1">
              <a:off x="2922386" y="3605335"/>
              <a:ext cx="5638" cy="942520"/>
            </a:xfrm>
            <a:prstGeom prst="straightConnector1">
              <a:avLst/>
            </a:pr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C710513-F5EB-4D87-8E21-4C6965AA366D}"/>
                </a:ext>
              </a:extLst>
            </p:cNvPr>
            <p:cNvCxnSpPr>
              <a:cxnSpLocks/>
              <a:stCxn id="13" idx="0"/>
              <a:endCxn id="23" idx="5"/>
            </p:cNvCxnSpPr>
            <p:nvPr/>
          </p:nvCxnSpPr>
          <p:spPr>
            <a:xfrm flipH="1" flipV="1">
              <a:off x="4253825" y="5069431"/>
              <a:ext cx="23828" cy="782050"/>
            </a:xfrm>
            <a:prstGeom prst="straightConnector1">
              <a:avLst/>
            </a:pr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90281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a:t>System Architecture</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0" y="863444"/>
            <a:ext cx="11870320" cy="5590565"/>
          </a:xfrm>
        </p:spPr>
        <p:txBody>
          <a:bodyPr/>
          <a:lstStyle/>
          <a:p>
            <a:pPr marL="0" indent="0">
              <a:buNone/>
            </a:pPr>
            <a:r>
              <a:rPr lang="en-US" b="1" dirty="0">
                <a:solidFill>
                  <a:schemeClr val="tx2"/>
                </a:solidFill>
              </a:rPr>
              <a:t>There are three views toward system </a:t>
            </a:r>
            <a:r>
              <a:rPr lang="en-US" b="1" dirty="0" smtClean="0">
                <a:solidFill>
                  <a:schemeClr val="tx2"/>
                </a:solidFill>
              </a:rPr>
              <a:t>architectures:</a:t>
            </a:r>
            <a:endParaRPr lang="en-US" dirty="0" smtClean="0"/>
          </a:p>
          <a:p>
            <a:r>
              <a:rPr lang="en-US" dirty="0"/>
              <a:t>Centralized Architectures</a:t>
            </a:r>
          </a:p>
          <a:p>
            <a:r>
              <a:rPr lang="en-US" dirty="0"/>
              <a:t>Decentralized </a:t>
            </a:r>
            <a:r>
              <a:rPr lang="en-US" dirty="0" smtClean="0"/>
              <a:t>architectures</a:t>
            </a:r>
          </a:p>
          <a:p>
            <a:r>
              <a:rPr lang="en-US" dirty="0" smtClean="0"/>
              <a:t>Hybrid Architectures</a:t>
            </a:r>
            <a:endParaRPr lang="en-US" dirty="0"/>
          </a:p>
          <a:p>
            <a:pPr>
              <a:lnSpc>
                <a:spcPct val="100000"/>
              </a:lnSpc>
            </a:pPr>
            <a:endParaRPr lang="en-US" dirty="0"/>
          </a:p>
        </p:txBody>
      </p:sp>
    </p:spTree>
    <p:extLst>
      <p:ext uri="{BB962C8B-B14F-4D97-AF65-F5344CB8AC3E}">
        <p14:creationId xmlns:p14="http://schemas.microsoft.com/office/powerpoint/2010/main" val="3559963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a:t>Centralized Architectures</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0" y="863444"/>
            <a:ext cx="11870320" cy="5590565"/>
          </a:xfrm>
        </p:spPr>
        <p:txBody>
          <a:bodyPr/>
          <a:lstStyle/>
          <a:p>
            <a:pPr>
              <a:lnSpc>
                <a:spcPct val="100000"/>
              </a:lnSpc>
            </a:pPr>
            <a:r>
              <a:rPr lang="en-US" dirty="0">
                <a:solidFill>
                  <a:schemeClr val="accent6"/>
                </a:solidFill>
              </a:rPr>
              <a:t>Manage distributed system complexity </a:t>
            </a:r>
            <a:r>
              <a:rPr lang="en-US" dirty="0" smtClean="0"/>
              <a:t>– think in </a:t>
            </a:r>
            <a:r>
              <a:rPr lang="en-US" dirty="0"/>
              <a:t>terms of clients that request services from servers</a:t>
            </a:r>
            <a:r>
              <a:rPr lang="en-US" dirty="0" smtClean="0"/>
              <a:t>.</a:t>
            </a:r>
          </a:p>
          <a:p>
            <a:pPr>
              <a:lnSpc>
                <a:spcPct val="100000"/>
              </a:lnSpc>
            </a:pPr>
            <a:r>
              <a:rPr lang="en-US" dirty="0"/>
              <a:t>Processes are divided into two groups</a:t>
            </a:r>
            <a:r>
              <a:rPr lang="en-US" dirty="0" smtClean="0"/>
              <a:t>:</a:t>
            </a:r>
          </a:p>
          <a:p>
            <a:pPr marL="914400" lvl="1" indent="-457200">
              <a:buFont typeface="+mj-lt"/>
              <a:buAutoNum type="arabicPeriod"/>
            </a:pPr>
            <a:r>
              <a:rPr lang="en-US" sz="2200" dirty="0" smtClean="0">
                <a:ea typeface="ＭＳ Ｐゴシック" charset="-128"/>
              </a:rPr>
              <a:t>A </a:t>
            </a:r>
            <a:r>
              <a:rPr lang="en-US" sz="2200" dirty="0">
                <a:ea typeface="ＭＳ Ｐゴシック" charset="-128"/>
              </a:rPr>
              <a:t>server is a process implementing a specific service, for example, a file system service or a database service.</a:t>
            </a:r>
          </a:p>
          <a:p>
            <a:pPr marL="914400" lvl="1" indent="-457200">
              <a:buFont typeface="+mj-lt"/>
              <a:buAutoNum type="arabicPeriod"/>
            </a:pPr>
            <a:r>
              <a:rPr lang="en-US" sz="2200" dirty="0" smtClean="0">
                <a:ea typeface="ＭＳ Ｐゴシック" charset="-128"/>
              </a:rPr>
              <a:t>A </a:t>
            </a:r>
            <a:r>
              <a:rPr lang="en-US" sz="2200" dirty="0">
                <a:ea typeface="ＭＳ Ｐゴシック" charset="-128"/>
              </a:rPr>
              <a:t>client is a process that requests a service from a server by sending it a request and subsequently waiting </a:t>
            </a:r>
            <a:r>
              <a:rPr lang="en-US" sz="2200" dirty="0" smtClean="0">
                <a:ea typeface="ＭＳ Ｐゴシック" charset="-128"/>
              </a:rPr>
              <a:t>for </a:t>
            </a:r>
            <a:r>
              <a:rPr lang="en-US" dirty="0" smtClean="0"/>
              <a:t>the </a:t>
            </a:r>
            <a:r>
              <a:rPr lang="en-US" dirty="0"/>
              <a:t>server's reply</a:t>
            </a:r>
            <a:r>
              <a:rPr lang="en-US" dirty="0" smtClean="0"/>
              <a:t>.</a:t>
            </a:r>
          </a:p>
        </p:txBody>
      </p:sp>
      <p:grpSp>
        <p:nvGrpSpPr>
          <p:cNvPr id="7" name="Group 6">
            <a:extLst>
              <a:ext uri="{FF2B5EF4-FFF2-40B4-BE49-F238E27FC236}">
                <a16:creationId xmlns:a16="http://schemas.microsoft.com/office/drawing/2014/main" id="{041DCCD2-BBD1-4943-BF4D-97E238B3D702}"/>
              </a:ext>
            </a:extLst>
          </p:cNvPr>
          <p:cNvGrpSpPr/>
          <p:nvPr/>
        </p:nvGrpSpPr>
        <p:grpSpPr>
          <a:xfrm>
            <a:off x="2476948" y="3658726"/>
            <a:ext cx="5162628" cy="2338750"/>
            <a:chOff x="-47177" y="1536972"/>
            <a:chExt cx="5162628" cy="2338750"/>
          </a:xfrm>
        </p:grpSpPr>
        <p:cxnSp>
          <p:nvCxnSpPr>
            <p:cNvPr id="8" name="Straight Connector 7">
              <a:extLst>
                <a:ext uri="{FF2B5EF4-FFF2-40B4-BE49-F238E27FC236}">
                  <a16:creationId xmlns:a16="http://schemas.microsoft.com/office/drawing/2014/main" id="{2C7A6D39-94D8-4FA5-B579-DEB826D65181}"/>
                </a:ext>
              </a:extLst>
            </p:cNvPr>
            <p:cNvCxnSpPr/>
            <p:nvPr/>
          </p:nvCxnSpPr>
          <p:spPr>
            <a:xfrm>
              <a:off x="762000" y="1981200"/>
              <a:ext cx="3810000" cy="1588"/>
            </a:xfrm>
            <a:prstGeom prst="line">
              <a:avLst/>
            </a:prstGeom>
            <a:noFill/>
            <a:ln w="9525" cap="flat" cmpd="sng" algn="ctr">
              <a:solidFill>
                <a:srgbClr val="4F81BD">
                  <a:shade val="95000"/>
                  <a:satMod val="105000"/>
                </a:srgbClr>
              </a:solidFill>
              <a:prstDash val="dash"/>
            </a:ln>
            <a:effectLst/>
          </p:spPr>
        </p:cxnSp>
        <p:cxnSp>
          <p:nvCxnSpPr>
            <p:cNvPr id="9" name="Straight Connector 8">
              <a:extLst>
                <a:ext uri="{FF2B5EF4-FFF2-40B4-BE49-F238E27FC236}">
                  <a16:creationId xmlns:a16="http://schemas.microsoft.com/office/drawing/2014/main" id="{2BE3FFEC-313C-466C-BF41-88B4FE4EF011}"/>
                </a:ext>
              </a:extLst>
            </p:cNvPr>
            <p:cNvCxnSpPr/>
            <p:nvPr/>
          </p:nvCxnSpPr>
          <p:spPr>
            <a:xfrm>
              <a:off x="976313" y="3356596"/>
              <a:ext cx="3592354" cy="0"/>
            </a:xfrm>
            <a:prstGeom prst="line">
              <a:avLst/>
            </a:prstGeom>
            <a:noFill/>
            <a:ln w="9525" cap="flat" cmpd="sng" algn="ctr">
              <a:solidFill>
                <a:srgbClr val="4F81BD">
                  <a:shade val="95000"/>
                  <a:satMod val="105000"/>
                </a:srgbClr>
              </a:solidFill>
              <a:prstDash val="dash"/>
            </a:ln>
            <a:effectLst/>
          </p:spPr>
        </p:cxnSp>
        <p:sp>
          <p:nvSpPr>
            <p:cNvPr id="10" name="TextBox 9">
              <a:extLst>
                <a:ext uri="{FF2B5EF4-FFF2-40B4-BE49-F238E27FC236}">
                  <a16:creationId xmlns:a16="http://schemas.microsoft.com/office/drawing/2014/main" id="{179DCDCA-1D05-4FE9-AFA2-A15D36826B8D}"/>
                </a:ext>
              </a:extLst>
            </p:cNvPr>
            <p:cNvSpPr txBox="1"/>
            <p:nvPr/>
          </p:nvSpPr>
          <p:spPr>
            <a:xfrm>
              <a:off x="-47177" y="1781045"/>
              <a:ext cx="787395"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black"/>
                  </a:solidFill>
                  <a:effectLst/>
                  <a:uLnTx/>
                  <a:uFillTx/>
                  <a:latin typeface="+mj-lt"/>
                  <a:cs typeface="+mn-cs"/>
                </a:rPr>
                <a:t>Client</a:t>
              </a:r>
            </a:p>
          </p:txBody>
        </p:sp>
        <p:sp>
          <p:nvSpPr>
            <p:cNvPr id="11" name="TextBox 10">
              <a:extLst>
                <a:ext uri="{FF2B5EF4-FFF2-40B4-BE49-F238E27FC236}">
                  <a16:creationId xmlns:a16="http://schemas.microsoft.com/office/drawing/2014/main" id="{C9E7FAA9-A59B-4471-A4B4-274A24A70437}"/>
                </a:ext>
              </a:extLst>
            </p:cNvPr>
            <p:cNvSpPr txBox="1"/>
            <p:nvPr/>
          </p:nvSpPr>
          <p:spPr>
            <a:xfrm>
              <a:off x="3230" y="3189907"/>
              <a:ext cx="854721"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black"/>
                  </a:solidFill>
                  <a:effectLst/>
                  <a:uLnTx/>
                  <a:uFillTx/>
                  <a:latin typeface="+mj-lt"/>
                  <a:cs typeface="+mn-cs"/>
                </a:rPr>
                <a:t>Server</a:t>
              </a:r>
            </a:p>
          </p:txBody>
        </p:sp>
        <p:cxnSp>
          <p:nvCxnSpPr>
            <p:cNvPr id="12" name="Straight Connector 11">
              <a:extLst>
                <a:ext uri="{FF2B5EF4-FFF2-40B4-BE49-F238E27FC236}">
                  <a16:creationId xmlns:a16="http://schemas.microsoft.com/office/drawing/2014/main" id="{AD290B8A-86DB-4EB4-BDB2-2597AEBFEFC0}"/>
                </a:ext>
              </a:extLst>
            </p:cNvPr>
            <p:cNvCxnSpPr/>
            <p:nvPr/>
          </p:nvCxnSpPr>
          <p:spPr>
            <a:xfrm>
              <a:off x="1219200" y="1981200"/>
              <a:ext cx="838200" cy="1588"/>
            </a:xfrm>
            <a:prstGeom prst="line">
              <a:avLst/>
            </a:prstGeom>
            <a:noFill/>
            <a:ln w="57150" cap="flat" cmpd="sng" algn="ctr">
              <a:solidFill>
                <a:srgbClr val="4F81BD">
                  <a:shade val="95000"/>
                  <a:satMod val="105000"/>
                </a:srgbClr>
              </a:solidFill>
              <a:prstDash val="solid"/>
            </a:ln>
            <a:effectLst/>
          </p:spPr>
        </p:cxnSp>
        <p:cxnSp>
          <p:nvCxnSpPr>
            <p:cNvPr id="13" name="Straight Connector 12">
              <a:extLst>
                <a:ext uri="{FF2B5EF4-FFF2-40B4-BE49-F238E27FC236}">
                  <a16:creationId xmlns:a16="http://schemas.microsoft.com/office/drawing/2014/main" id="{301D2584-7785-4D5C-96EE-DFF878B1792B}"/>
                </a:ext>
              </a:extLst>
            </p:cNvPr>
            <p:cNvCxnSpPr>
              <a:cxnSpLocks/>
            </p:cNvCxnSpPr>
            <p:nvPr/>
          </p:nvCxnSpPr>
          <p:spPr>
            <a:xfrm>
              <a:off x="2067754" y="2025666"/>
              <a:ext cx="330200" cy="1297920"/>
            </a:xfrm>
            <a:prstGeom prst="line">
              <a:avLst/>
            </a:prstGeom>
            <a:noFill/>
            <a:ln w="28575" cap="flat" cmpd="sng" algn="ctr">
              <a:solidFill>
                <a:srgbClr val="4F81BD">
                  <a:shade val="95000"/>
                  <a:satMod val="105000"/>
                </a:srgbClr>
              </a:solidFill>
              <a:prstDash val="solid"/>
              <a:tailEnd type="stealth" w="med" len="lg"/>
            </a:ln>
            <a:effectLst/>
          </p:spPr>
        </p:cxnSp>
        <p:cxnSp>
          <p:nvCxnSpPr>
            <p:cNvPr id="14" name="Straight Connector 13">
              <a:extLst>
                <a:ext uri="{FF2B5EF4-FFF2-40B4-BE49-F238E27FC236}">
                  <a16:creationId xmlns:a16="http://schemas.microsoft.com/office/drawing/2014/main" id="{16DBEE89-C0F8-480D-824C-E8DBE1EAD98C}"/>
                </a:ext>
              </a:extLst>
            </p:cNvPr>
            <p:cNvCxnSpPr>
              <a:cxnSpLocks/>
            </p:cNvCxnSpPr>
            <p:nvPr/>
          </p:nvCxnSpPr>
          <p:spPr>
            <a:xfrm>
              <a:off x="2399127" y="3368576"/>
              <a:ext cx="663427" cy="2589"/>
            </a:xfrm>
            <a:prstGeom prst="line">
              <a:avLst/>
            </a:prstGeom>
            <a:noFill/>
            <a:ln w="57150" cap="flat" cmpd="sng" algn="ctr">
              <a:solidFill>
                <a:srgbClr val="4F81BD">
                  <a:shade val="95000"/>
                  <a:satMod val="105000"/>
                </a:srgbClr>
              </a:solidFill>
              <a:prstDash val="solid"/>
            </a:ln>
            <a:effectLst/>
          </p:spPr>
        </p:cxnSp>
        <p:cxnSp>
          <p:nvCxnSpPr>
            <p:cNvPr id="15" name="Straight Connector 14">
              <a:extLst>
                <a:ext uri="{FF2B5EF4-FFF2-40B4-BE49-F238E27FC236}">
                  <a16:creationId xmlns:a16="http://schemas.microsoft.com/office/drawing/2014/main" id="{EB30F8F5-DAE2-4683-9C8A-E6C921F9F3E1}"/>
                </a:ext>
              </a:extLst>
            </p:cNvPr>
            <p:cNvCxnSpPr/>
            <p:nvPr/>
          </p:nvCxnSpPr>
          <p:spPr>
            <a:xfrm>
              <a:off x="3352800" y="1981200"/>
              <a:ext cx="762000" cy="1588"/>
            </a:xfrm>
            <a:prstGeom prst="line">
              <a:avLst/>
            </a:prstGeom>
            <a:noFill/>
            <a:ln w="57150" cap="flat" cmpd="sng" algn="ctr">
              <a:solidFill>
                <a:srgbClr val="4F81BD">
                  <a:shade val="95000"/>
                  <a:satMod val="105000"/>
                </a:srgbClr>
              </a:solidFill>
              <a:prstDash val="solid"/>
            </a:ln>
            <a:effectLst/>
          </p:spPr>
        </p:cxnSp>
        <p:sp>
          <p:nvSpPr>
            <p:cNvPr id="20" name="TextBox 19">
              <a:extLst>
                <a:ext uri="{FF2B5EF4-FFF2-40B4-BE49-F238E27FC236}">
                  <a16:creationId xmlns:a16="http://schemas.microsoft.com/office/drawing/2014/main" id="{56C905E0-35F6-4F47-9780-B6FD8A3EE0FD}"/>
                </a:ext>
              </a:extLst>
            </p:cNvPr>
            <p:cNvSpPr txBox="1"/>
            <p:nvPr/>
          </p:nvSpPr>
          <p:spPr>
            <a:xfrm>
              <a:off x="1942388" y="1536972"/>
              <a:ext cx="1600911"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latin typeface="+mj-lt"/>
                  <a:cs typeface="+mn-cs"/>
                </a:rPr>
                <a:t>wait for result</a:t>
              </a:r>
            </a:p>
          </p:txBody>
        </p:sp>
        <p:sp>
          <p:nvSpPr>
            <p:cNvPr id="21" name="TextBox 20">
              <a:extLst>
                <a:ext uri="{FF2B5EF4-FFF2-40B4-BE49-F238E27FC236}">
                  <a16:creationId xmlns:a16="http://schemas.microsoft.com/office/drawing/2014/main" id="{209878E8-CBB3-4647-9DC1-277D01E1580C}"/>
                </a:ext>
              </a:extLst>
            </p:cNvPr>
            <p:cNvSpPr txBox="1"/>
            <p:nvPr/>
          </p:nvSpPr>
          <p:spPr>
            <a:xfrm>
              <a:off x="1833563" y="3474101"/>
              <a:ext cx="1871662"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u="none" strike="noStrike" kern="0" cap="none" spc="0" normalizeH="0" baseline="0" noProof="0" dirty="0" smtClean="0">
                  <a:ln>
                    <a:noFill/>
                  </a:ln>
                  <a:solidFill>
                    <a:prstClr val="black"/>
                  </a:solidFill>
                  <a:effectLst/>
                  <a:uLnTx/>
                  <a:uFillTx/>
                  <a:latin typeface="+mj-lt"/>
                  <a:cs typeface="+mn-cs"/>
                </a:rPr>
                <a:t>Provide service</a:t>
              </a:r>
              <a:endParaRPr kumimoji="0" lang="en-US" sz="2000" b="1" u="none" strike="noStrike" kern="0" cap="none" spc="0" normalizeH="0" baseline="0" noProof="0" dirty="0">
                <a:ln>
                  <a:noFill/>
                </a:ln>
                <a:solidFill>
                  <a:prstClr val="black"/>
                </a:solidFill>
                <a:effectLst/>
                <a:uLnTx/>
                <a:uFillTx/>
                <a:latin typeface="+mj-lt"/>
                <a:cs typeface="+mn-cs"/>
              </a:endParaRPr>
            </a:p>
          </p:txBody>
        </p:sp>
        <p:sp>
          <p:nvSpPr>
            <p:cNvPr id="22" name="TextBox 21">
              <a:extLst>
                <a:ext uri="{FF2B5EF4-FFF2-40B4-BE49-F238E27FC236}">
                  <a16:creationId xmlns:a16="http://schemas.microsoft.com/office/drawing/2014/main" id="{FE14B6B1-6882-405C-BAE4-275986CF9CE5}"/>
                </a:ext>
              </a:extLst>
            </p:cNvPr>
            <p:cNvSpPr txBox="1"/>
            <p:nvPr/>
          </p:nvSpPr>
          <p:spPr>
            <a:xfrm>
              <a:off x="1219200" y="2606171"/>
              <a:ext cx="1130275"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000" kern="0" dirty="0">
                  <a:solidFill>
                    <a:prstClr val="black"/>
                  </a:solidFill>
                  <a:latin typeface="+mj-lt"/>
                </a:rPr>
                <a:t>R</a:t>
              </a:r>
              <a:r>
                <a:rPr kumimoji="0" lang="en-US" sz="2000" b="0" i="0" u="none" strike="noStrike" kern="0" cap="none" spc="0" normalizeH="0" baseline="0" noProof="0" dirty="0" err="1" smtClean="0">
                  <a:ln>
                    <a:noFill/>
                  </a:ln>
                  <a:solidFill>
                    <a:prstClr val="black"/>
                  </a:solidFill>
                  <a:effectLst/>
                  <a:uLnTx/>
                  <a:uFillTx/>
                  <a:latin typeface="+mj-lt"/>
                  <a:cs typeface="+mn-cs"/>
                </a:rPr>
                <a:t>equest</a:t>
              </a:r>
              <a:endParaRPr kumimoji="0" lang="en-US" sz="2000" b="0" i="0" u="none" strike="noStrike" kern="0" cap="none" spc="0" normalizeH="0" baseline="0" noProof="0" dirty="0">
                <a:ln>
                  <a:noFill/>
                </a:ln>
                <a:solidFill>
                  <a:prstClr val="black"/>
                </a:solidFill>
                <a:effectLst/>
                <a:uLnTx/>
                <a:uFillTx/>
                <a:latin typeface="+mj-lt"/>
                <a:cs typeface="+mn-cs"/>
              </a:endParaRPr>
            </a:p>
          </p:txBody>
        </p:sp>
        <p:sp>
          <p:nvSpPr>
            <p:cNvPr id="23" name="TextBox 22">
              <a:extLst>
                <a:ext uri="{FF2B5EF4-FFF2-40B4-BE49-F238E27FC236}">
                  <a16:creationId xmlns:a16="http://schemas.microsoft.com/office/drawing/2014/main" id="{BC66EF6F-CF76-4D1B-93EF-205EDA957B58}"/>
                </a:ext>
              </a:extLst>
            </p:cNvPr>
            <p:cNvSpPr txBox="1"/>
            <p:nvPr/>
          </p:nvSpPr>
          <p:spPr>
            <a:xfrm>
              <a:off x="3162300" y="2657553"/>
              <a:ext cx="857691"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000" kern="0" dirty="0">
                  <a:solidFill>
                    <a:prstClr val="black"/>
                  </a:solidFill>
                  <a:latin typeface="+mj-lt"/>
                </a:rPr>
                <a:t>R</a:t>
              </a:r>
              <a:r>
                <a:rPr kumimoji="0" lang="en-US" sz="2000" b="0" i="0" u="none" strike="noStrike" kern="0" cap="none" spc="0" normalizeH="0" baseline="0" noProof="0" dirty="0" err="1" smtClean="0">
                  <a:ln>
                    <a:noFill/>
                  </a:ln>
                  <a:solidFill>
                    <a:prstClr val="black"/>
                  </a:solidFill>
                  <a:effectLst/>
                  <a:uLnTx/>
                  <a:uFillTx/>
                  <a:latin typeface="+mj-lt"/>
                  <a:cs typeface="+mn-cs"/>
                </a:rPr>
                <a:t>eply</a:t>
              </a:r>
              <a:endParaRPr kumimoji="0" lang="en-US" sz="2000" b="0" i="0" u="none" strike="noStrike" kern="0" cap="none" spc="0" normalizeH="0" baseline="0" noProof="0" dirty="0">
                <a:ln>
                  <a:noFill/>
                </a:ln>
                <a:solidFill>
                  <a:prstClr val="black"/>
                </a:solidFill>
                <a:effectLst/>
                <a:uLnTx/>
                <a:uFillTx/>
                <a:latin typeface="+mj-lt"/>
                <a:cs typeface="+mn-cs"/>
              </a:endParaRPr>
            </a:p>
          </p:txBody>
        </p:sp>
        <p:cxnSp>
          <p:nvCxnSpPr>
            <p:cNvPr id="24" name="Straight Arrow Connector 23">
              <a:extLst>
                <a:ext uri="{FF2B5EF4-FFF2-40B4-BE49-F238E27FC236}">
                  <a16:creationId xmlns:a16="http://schemas.microsoft.com/office/drawing/2014/main" id="{3EA25FB7-B526-4D30-BE74-4FB8A60D9336}"/>
                </a:ext>
              </a:extLst>
            </p:cNvPr>
            <p:cNvCxnSpPr/>
            <p:nvPr/>
          </p:nvCxnSpPr>
          <p:spPr>
            <a:xfrm>
              <a:off x="4658251" y="3675667"/>
              <a:ext cx="457200" cy="1588"/>
            </a:xfrm>
            <a:prstGeom prst="straightConnector1">
              <a:avLst/>
            </a:prstGeom>
            <a:noFill/>
            <a:ln w="9525" cap="flat" cmpd="sng" algn="ctr">
              <a:solidFill>
                <a:srgbClr val="4F81BD">
                  <a:shade val="95000"/>
                  <a:satMod val="105000"/>
                </a:srgbClr>
              </a:solidFill>
              <a:prstDash val="solid"/>
              <a:tailEnd type="arrow"/>
            </a:ln>
            <a:effectLst/>
          </p:spPr>
        </p:cxnSp>
        <p:sp>
          <p:nvSpPr>
            <p:cNvPr id="25" name="TextBox 24">
              <a:extLst>
                <a:ext uri="{FF2B5EF4-FFF2-40B4-BE49-F238E27FC236}">
                  <a16:creationId xmlns:a16="http://schemas.microsoft.com/office/drawing/2014/main" id="{92B5B4D7-A53B-4C32-9F14-CB4AC287DFAB}"/>
                </a:ext>
              </a:extLst>
            </p:cNvPr>
            <p:cNvSpPr txBox="1"/>
            <p:nvPr/>
          </p:nvSpPr>
          <p:spPr>
            <a:xfrm>
              <a:off x="4027528" y="3475612"/>
              <a:ext cx="689612"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000" kern="0" dirty="0">
                  <a:solidFill>
                    <a:prstClr val="black"/>
                  </a:solidFill>
                  <a:latin typeface="+mj-lt"/>
                </a:rPr>
                <a:t>T</a:t>
              </a:r>
              <a:r>
                <a:rPr kumimoji="0" lang="en-US" sz="2000" b="0" i="0" u="none" strike="noStrike" kern="0" cap="none" spc="0" normalizeH="0" baseline="0" noProof="0" dirty="0" err="1" smtClean="0">
                  <a:ln>
                    <a:noFill/>
                  </a:ln>
                  <a:solidFill>
                    <a:prstClr val="black"/>
                  </a:solidFill>
                  <a:effectLst/>
                  <a:uLnTx/>
                  <a:uFillTx/>
                  <a:latin typeface="+mj-lt"/>
                  <a:cs typeface="+mn-cs"/>
                </a:rPr>
                <a:t>ime</a:t>
              </a:r>
              <a:endParaRPr kumimoji="0" lang="en-US" sz="2000" b="0" i="0" u="none" strike="noStrike" kern="0" cap="none" spc="0" normalizeH="0" baseline="0" noProof="0" dirty="0">
                <a:ln>
                  <a:noFill/>
                </a:ln>
                <a:solidFill>
                  <a:prstClr val="black"/>
                </a:solidFill>
                <a:effectLst/>
                <a:uLnTx/>
                <a:uFillTx/>
                <a:latin typeface="+mj-lt"/>
                <a:cs typeface="+mn-cs"/>
              </a:endParaRPr>
            </a:p>
          </p:txBody>
        </p:sp>
        <p:cxnSp>
          <p:nvCxnSpPr>
            <p:cNvPr id="26" name="Straight Connector 25">
              <a:extLst>
                <a:ext uri="{FF2B5EF4-FFF2-40B4-BE49-F238E27FC236}">
                  <a16:creationId xmlns:a16="http://schemas.microsoft.com/office/drawing/2014/main" id="{94BD0BFC-DC1A-4322-A2D6-C8618D6BCD01}"/>
                </a:ext>
              </a:extLst>
            </p:cNvPr>
            <p:cNvCxnSpPr>
              <a:cxnSpLocks/>
            </p:cNvCxnSpPr>
            <p:nvPr/>
          </p:nvCxnSpPr>
          <p:spPr>
            <a:xfrm flipV="1">
              <a:off x="3060384" y="2014571"/>
              <a:ext cx="297178" cy="1320111"/>
            </a:xfrm>
            <a:prstGeom prst="line">
              <a:avLst/>
            </a:prstGeom>
            <a:noFill/>
            <a:ln w="28575" cap="flat" cmpd="sng" algn="ctr">
              <a:solidFill>
                <a:srgbClr val="4F81BD">
                  <a:shade val="95000"/>
                  <a:satMod val="105000"/>
                </a:srgbClr>
              </a:solidFill>
              <a:prstDash val="solid"/>
              <a:tailEnd type="stealth" w="med" len="lg"/>
            </a:ln>
            <a:effectLst/>
          </p:spPr>
        </p:cxnSp>
      </p:grpSp>
    </p:spTree>
    <p:extLst>
      <p:ext uri="{BB962C8B-B14F-4D97-AF65-F5344CB8AC3E}">
        <p14:creationId xmlns:p14="http://schemas.microsoft.com/office/powerpoint/2010/main" val="1402113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a:t>Centralized Architectures</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0" y="863444"/>
            <a:ext cx="11870320" cy="5590565"/>
          </a:xfrm>
        </p:spPr>
        <p:txBody>
          <a:bodyPr/>
          <a:lstStyle/>
          <a:p>
            <a:pPr>
              <a:lnSpc>
                <a:spcPct val="100000"/>
              </a:lnSpc>
            </a:pPr>
            <a:r>
              <a:rPr lang="en-US" b="1" dirty="0"/>
              <a:t>Communication</a:t>
            </a:r>
            <a:r>
              <a:rPr lang="en-US" dirty="0"/>
              <a:t> - implemented using a </a:t>
            </a:r>
            <a:r>
              <a:rPr lang="en-US" dirty="0" smtClean="0"/>
              <a:t>connectionless protocol </a:t>
            </a:r>
            <a:r>
              <a:rPr lang="en-US" dirty="0"/>
              <a:t>when the network is </a:t>
            </a:r>
            <a:r>
              <a:rPr lang="en-US" dirty="0" smtClean="0"/>
              <a:t>reliable </a:t>
            </a:r>
            <a:r>
              <a:rPr lang="en-US" dirty="0"/>
              <a:t>e.g. local-area networks.</a:t>
            </a:r>
          </a:p>
          <a:p>
            <a:pPr marL="914400" lvl="1" indent="-457200">
              <a:buFont typeface="+mj-lt"/>
              <a:buAutoNum type="arabicPeriod"/>
            </a:pPr>
            <a:r>
              <a:rPr lang="en-US" sz="2200" dirty="0">
                <a:solidFill>
                  <a:schemeClr val="accent6"/>
                </a:solidFill>
                <a:ea typeface="ＭＳ Ｐゴシック" charset="-128"/>
              </a:rPr>
              <a:t>Client requests a </a:t>
            </a:r>
            <a:r>
              <a:rPr lang="en-US" sz="2200">
                <a:solidFill>
                  <a:schemeClr val="accent6"/>
                </a:solidFill>
                <a:ea typeface="ＭＳ Ｐゴシック" charset="-128"/>
              </a:rPr>
              <a:t>service </a:t>
            </a:r>
            <a:r>
              <a:rPr lang="en-US" sz="2200" smtClean="0">
                <a:ea typeface="ＭＳ Ｐゴシック" charset="-128"/>
              </a:rPr>
              <a:t>–sends </a:t>
            </a:r>
            <a:r>
              <a:rPr lang="en-US" sz="2200" dirty="0">
                <a:ea typeface="ＭＳ Ｐゴシック" charset="-128"/>
              </a:rPr>
              <a:t>a message </a:t>
            </a:r>
            <a:r>
              <a:rPr lang="en-US" sz="2200" dirty="0" smtClean="0">
                <a:ea typeface="ＭＳ Ｐゴシック" charset="-128"/>
              </a:rPr>
              <a:t>for the </a:t>
            </a:r>
            <a:r>
              <a:rPr lang="en-US" sz="2200" dirty="0">
                <a:ea typeface="ＭＳ Ｐゴシック" charset="-128"/>
              </a:rPr>
              <a:t>server, identifying the service it wants, along </a:t>
            </a:r>
            <a:r>
              <a:rPr lang="en-US" sz="2200" dirty="0" smtClean="0">
                <a:ea typeface="ＭＳ Ｐゴシック" charset="-128"/>
              </a:rPr>
              <a:t>with the </a:t>
            </a:r>
            <a:r>
              <a:rPr lang="en-US" sz="2200" dirty="0">
                <a:ea typeface="ＭＳ Ｐゴシック" charset="-128"/>
              </a:rPr>
              <a:t>necessary </a:t>
            </a:r>
            <a:r>
              <a:rPr lang="en-US" sz="2200" dirty="0" smtClean="0">
                <a:ea typeface="ＭＳ Ｐゴシック" charset="-128"/>
              </a:rPr>
              <a:t>input data.</a:t>
            </a:r>
          </a:p>
          <a:p>
            <a:pPr marL="914400" lvl="1" indent="-457200">
              <a:buFont typeface="+mj-lt"/>
              <a:buAutoNum type="arabicPeriod"/>
            </a:pPr>
            <a:r>
              <a:rPr lang="en-US" sz="2200" dirty="0">
                <a:solidFill>
                  <a:schemeClr val="accent6"/>
                </a:solidFill>
                <a:ea typeface="ＭＳ Ｐゴシック" charset="-128"/>
              </a:rPr>
              <a:t>The Server will always wait for an incoming request</a:t>
            </a:r>
            <a:r>
              <a:rPr lang="en-US" sz="2200" dirty="0">
                <a:ea typeface="ＭＳ Ｐゴシック" charset="-128"/>
              </a:rPr>
              <a:t>, </a:t>
            </a:r>
            <a:r>
              <a:rPr lang="en-US" sz="2200" dirty="0" smtClean="0">
                <a:ea typeface="ＭＳ Ｐゴシック" charset="-128"/>
              </a:rPr>
              <a:t>process it</a:t>
            </a:r>
            <a:r>
              <a:rPr lang="en-US" sz="2200" dirty="0">
                <a:ea typeface="ＭＳ Ｐゴシック" charset="-128"/>
              </a:rPr>
              <a:t>, and package the results in a reply message that </a:t>
            </a:r>
            <a:r>
              <a:rPr lang="en-US" sz="2200" dirty="0" smtClean="0">
                <a:ea typeface="ＭＳ Ｐゴシック" charset="-128"/>
              </a:rPr>
              <a:t>is then </a:t>
            </a:r>
            <a:r>
              <a:rPr lang="en-US" sz="2200" dirty="0">
                <a:ea typeface="ＭＳ Ｐゴシック" charset="-128"/>
              </a:rPr>
              <a:t>sent to the client.</a:t>
            </a:r>
            <a:endParaRPr lang="en-US" dirty="0" smtClean="0"/>
          </a:p>
        </p:txBody>
      </p:sp>
    </p:spTree>
    <p:extLst>
      <p:ext uri="{BB962C8B-B14F-4D97-AF65-F5344CB8AC3E}">
        <p14:creationId xmlns:p14="http://schemas.microsoft.com/office/powerpoint/2010/main" val="3936887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Client Server</a:t>
            </a:r>
            <a:endParaRPr lang="en-IN" dirty="0"/>
          </a:p>
        </p:txBody>
      </p:sp>
      <p:pic>
        <p:nvPicPr>
          <p:cNvPr id="4" name="Content Placeholder 3"/>
          <p:cNvPicPr>
            <a:picLocks noGrp="1" noChangeAspect="1"/>
          </p:cNvPicPr>
          <p:nvPr>
            <p:ph idx="1"/>
          </p:nvPr>
        </p:nvPicPr>
        <p:blipFill>
          <a:blip r:embed="rId2"/>
          <a:stretch>
            <a:fillRect/>
          </a:stretch>
        </p:blipFill>
        <p:spPr>
          <a:xfrm>
            <a:off x="2222499" y="923130"/>
            <a:ext cx="7658919" cy="5415179"/>
          </a:xfrm>
          <a:prstGeom prst="rect">
            <a:avLst/>
          </a:prstGeom>
        </p:spPr>
      </p:pic>
    </p:spTree>
    <p:extLst>
      <p:ext uri="{BB962C8B-B14F-4D97-AF65-F5344CB8AC3E}">
        <p14:creationId xmlns:p14="http://schemas.microsoft.com/office/powerpoint/2010/main" val="14407982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Picture 4"/>
          <p:cNvPicPr>
            <a:picLocks noChangeAspect="1"/>
          </p:cNvPicPr>
          <p:nvPr/>
        </p:nvPicPr>
        <p:blipFill>
          <a:blip r:embed="rId2"/>
          <a:stretch>
            <a:fillRect/>
          </a:stretch>
        </p:blipFill>
        <p:spPr>
          <a:xfrm>
            <a:off x="1297857" y="969398"/>
            <a:ext cx="9335729" cy="5312098"/>
          </a:xfrm>
          <a:prstGeom prst="rect">
            <a:avLst/>
          </a:prstGeom>
        </p:spPr>
      </p:pic>
    </p:spTree>
    <p:extLst>
      <p:ext uri="{BB962C8B-B14F-4D97-AF65-F5344CB8AC3E}">
        <p14:creationId xmlns:p14="http://schemas.microsoft.com/office/powerpoint/2010/main" val="320519724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Picture 3"/>
          <p:cNvPicPr>
            <a:picLocks noChangeAspect="1"/>
          </p:cNvPicPr>
          <p:nvPr/>
        </p:nvPicPr>
        <p:blipFill>
          <a:blip r:embed="rId2"/>
          <a:stretch>
            <a:fillRect/>
          </a:stretch>
        </p:blipFill>
        <p:spPr>
          <a:xfrm>
            <a:off x="2062162" y="711201"/>
            <a:ext cx="8733657" cy="5361867"/>
          </a:xfrm>
          <a:prstGeom prst="rect">
            <a:avLst/>
          </a:prstGeom>
        </p:spPr>
      </p:pic>
    </p:spTree>
    <p:extLst>
      <p:ext uri="{BB962C8B-B14F-4D97-AF65-F5344CB8AC3E}">
        <p14:creationId xmlns:p14="http://schemas.microsoft.com/office/powerpoint/2010/main" val="304299871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smtClean="0"/>
              <a:t>Application Layering</a:t>
            </a:r>
            <a:endParaRPr lang="en-US" dirty="0"/>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0" y="863444"/>
            <a:ext cx="11898895" cy="5590565"/>
          </a:xfrm>
        </p:spPr>
        <p:txBody>
          <a:bodyPr/>
          <a:lstStyle/>
          <a:p>
            <a:pPr marL="0" indent="0">
              <a:buNone/>
            </a:pPr>
            <a:r>
              <a:rPr lang="en-US" b="1" dirty="0">
                <a:solidFill>
                  <a:schemeClr val="tx2"/>
                </a:solidFill>
              </a:rPr>
              <a:t>Traditional three-layered view:</a:t>
            </a:r>
            <a:endParaRPr lang="en-US" dirty="0" smtClean="0"/>
          </a:p>
          <a:p>
            <a:pPr marL="457200" indent="-457200">
              <a:lnSpc>
                <a:spcPct val="100000"/>
              </a:lnSpc>
              <a:buFont typeface="+mj-lt"/>
              <a:buAutoNum type="arabicPeriod"/>
            </a:pPr>
            <a:r>
              <a:rPr lang="en-US" b="1" dirty="0"/>
              <a:t>The user-interface </a:t>
            </a:r>
            <a:r>
              <a:rPr lang="en-US" b="1" dirty="0" smtClean="0"/>
              <a:t>level</a:t>
            </a:r>
            <a:endParaRPr lang="en-US" b="1" dirty="0"/>
          </a:p>
          <a:p>
            <a:pPr marL="714375" lvl="2" indent="-271463"/>
            <a:r>
              <a:rPr lang="en-US" sz="2400" dirty="0" smtClean="0"/>
              <a:t>It contains </a:t>
            </a:r>
            <a:r>
              <a:rPr lang="en-US" sz="2400" dirty="0"/>
              <a:t>units for an application’s user interface</a:t>
            </a:r>
          </a:p>
          <a:p>
            <a:pPr marL="714375" lvl="2" indent="-271463"/>
            <a:r>
              <a:rPr lang="en-US" sz="2400" dirty="0"/>
              <a:t>Clients typically implement the user-interface level</a:t>
            </a:r>
          </a:p>
          <a:p>
            <a:pPr marL="985838" indent="-271463">
              <a:buFont typeface="Arial" panose="020B0604020202020204" pitchFamily="34" charset="0"/>
              <a:buChar char="•"/>
            </a:pPr>
            <a:r>
              <a:rPr lang="en-US" dirty="0" smtClean="0"/>
              <a:t>Simple GUI</a:t>
            </a:r>
            <a:endParaRPr lang="en-US" dirty="0"/>
          </a:p>
          <a:p>
            <a:pPr marL="457200" indent="-457200">
              <a:lnSpc>
                <a:spcPct val="100000"/>
              </a:lnSpc>
              <a:buFont typeface="+mj-lt"/>
              <a:buAutoNum type="arabicPeriod" startAt="2"/>
            </a:pPr>
            <a:r>
              <a:rPr lang="en-US" b="1" dirty="0"/>
              <a:t>The processing level </a:t>
            </a:r>
          </a:p>
          <a:p>
            <a:pPr marL="714375" lvl="2" indent="-271463"/>
            <a:r>
              <a:rPr lang="en-US" sz="2400" dirty="0"/>
              <a:t>It contains the functions of an application, i.e. without specific data</a:t>
            </a:r>
          </a:p>
          <a:p>
            <a:pPr marL="714375" lvl="2" indent="-271463"/>
            <a:r>
              <a:rPr lang="en-US" sz="2400" dirty="0"/>
              <a:t>Middle part of hierarchy -&gt; logically placed at the processing level</a:t>
            </a:r>
          </a:p>
          <a:p>
            <a:pPr marL="457200" indent="-457200">
              <a:buFont typeface="+mj-lt"/>
              <a:buAutoNum type="arabicPeriod" startAt="2"/>
            </a:pPr>
            <a:r>
              <a:rPr lang="en-US" b="1" dirty="0"/>
              <a:t>The data level </a:t>
            </a:r>
            <a:endParaRPr lang="en-US" b="1" dirty="0" smtClean="0"/>
          </a:p>
          <a:p>
            <a:pPr marL="714375" lvl="2" indent="-271463"/>
            <a:r>
              <a:rPr lang="en-US" sz="2400" dirty="0"/>
              <a:t>It contains the data that a client wants to manipulate through the application components</a:t>
            </a:r>
          </a:p>
          <a:p>
            <a:pPr marL="714375" lvl="2" indent="-271463"/>
            <a:r>
              <a:rPr lang="en-US" sz="2400" dirty="0"/>
              <a:t>manages the actual data that is being acted on</a:t>
            </a:r>
          </a:p>
          <a:p>
            <a:endParaRPr lang="en-US" dirty="0"/>
          </a:p>
        </p:txBody>
      </p:sp>
    </p:spTree>
    <p:extLst>
      <p:ext uri="{BB962C8B-B14F-4D97-AF65-F5344CB8AC3E}">
        <p14:creationId xmlns:p14="http://schemas.microsoft.com/office/powerpoint/2010/main" val="19555334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A925EF2-D58F-4AC0-ACED-F747CC08D69F}"/>
              </a:ext>
            </a:extLst>
          </p:cNvPr>
          <p:cNvCxnSpPr>
            <a:cxnSpLocks/>
          </p:cNvCxnSpPr>
          <p:nvPr/>
        </p:nvCxnSpPr>
        <p:spPr>
          <a:xfrm>
            <a:off x="1191446" y="5063613"/>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BD1E24D-7739-4C4F-8234-2614FB54ADBC}"/>
              </a:ext>
            </a:extLst>
          </p:cNvPr>
          <p:cNvSpPr/>
          <p:nvPr/>
        </p:nvSpPr>
        <p:spPr>
          <a:xfrm>
            <a:off x="954165" y="682906"/>
            <a:ext cx="474562" cy="474562"/>
          </a:xfrm>
          <a:prstGeom prst="ellipse">
            <a:avLst/>
          </a:prstGeom>
          <a:solidFill>
            <a:schemeClr val="tx2"/>
          </a:solidFill>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id="{F34260FD-CAA3-43A0-977C-7E4B57013872}"/>
              </a:ext>
            </a:extLst>
          </p:cNvPr>
          <p:cNvCxnSpPr>
            <a:cxnSpLocks/>
          </p:cNvCxnSpPr>
          <p:nvPr/>
        </p:nvCxnSpPr>
        <p:spPr>
          <a:xfrm>
            <a:off x="1191446" y="1157468"/>
            <a:ext cx="0" cy="397907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A2F9A4-6988-4274-8384-12496EC9D59D}"/>
              </a:ext>
            </a:extLst>
          </p:cNvPr>
          <p:cNvSpPr txBox="1"/>
          <p:nvPr/>
        </p:nvSpPr>
        <p:spPr>
          <a:xfrm>
            <a:off x="1458963" y="731706"/>
            <a:ext cx="8810452" cy="2400657"/>
          </a:xfrm>
          <a:prstGeom prst="rect">
            <a:avLst/>
          </a:prstGeom>
          <a:noFill/>
        </p:spPr>
        <p:txBody>
          <a:bodyPr wrap="square" rtlCol="0">
            <a:spAutoFit/>
          </a:bodyPr>
          <a:lstStyle/>
          <a:p>
            <a:r>
              <a:rPr lang="en-US" sz="2400" b="1" dirty="0"/>
              <a:t>Topics to be covered</a:t>
            </a:r>
          </a:p>
          <a:p>
            <a:pPr marL="742950" lvl="1" indent="-285750">
              <a:lnSpc>
                <a:spcPct val="150000"/>
              </a:lnSpc>
              <a:buFont typeface="Arial" panose="020B0604020202020204" pitchFamily="34" charset="0"/>
              <a:buChar char="•"/>
            </a:pPr>
            <a:r>
              <a:rPr lang="en-US" sz="2100" dirty="0">
                <a:solidFill>
                  <a:schemeClr val="accent6"/>
                </a:solidFill>
              </a:rPr>
              <a:t>Definition of a Distributed </a:t>
            </a:r>
            <a:r>
              <a:rPr lang="en-US" sz="2100" dirty="0" smtClean="0">
                <a:solidFill>
                  <a:schemeClr val="accent6"/>
                </a:solidFill>
              </a:rPr>
              <a:t>System</a:t>
            </a:r>
          </a:p>
          <a:p>
            <a:pPr marL="742950" lvl="1" indent="-285750">
              <a:lnSpc>
                <a:spcPct val="150000"/>
              </a:lnSpc>
              <a:buFont typeface="Arial" panose="020B0604020202020204" pitchFamily="34" charset="0"/>
              <a:buChar char="•"/>
            </a:pPr>
            <a:r>
              <a:rPr lang="en-US" sz="2100" dirty="0" smtClean="0">
                <a:solidFill>
                  <a:schemeClr val="accent6"/>
                </a:solidFill>
              </a:rPr>
              <a:t>Goals </a:t>
            </a:r>
            <a:r>
              <a:rPr lang="en-US" sz="2100" dirty="0">
                <a:solidFill>
                  <a:schemeClr val="accent6"/>
                </a:solidFill>
              </a:rPr>
              <a:t>of a Distributed </a:t>
            </a:r>
            <a:r>
              <a:rPr lang="en-US" sz="2100" dirty="0" smtClean="0">
                <a:solidFill>
                  <a:schemeClr val="accent6"/>
                </a:solidFill>
              </a:rPr>
              <a:t>System</a:t>
            </a:r>
          </a:p>
          <a:p>
            <a:pPr marL="742950" lvl="1" indent="-285750">
              <a:lnSpc>
                <a:spcPct val="150000"/>
              </a:lnSpc>
              <a:buFont typeface="Arial" panose="020B0604020202020204" pitchFamily="34" charset="0"/>
              <a:buChar char="•"/>
            </a:pPr>
            <a:r>
              <a:rPr lang="en-US" sz="2100" dirty="0" smtClean="0">
                <a:solidFill>
                  <a:schemeClr val="accent6"/>
                </a:solidFill>
              </a:rPr>
              <a:t>Types </a:t>
            </a:r>
            <a:r>
              <a:rPr lang="en-US" sz="2100" dirty="0">
                <a:solidFill>
                  <a:schemeClr val="accent6"/>
                </a:solidFill>
              </a:rPr>
              <a:t>of Distributed </a:t>
            </a:r>
            <a:r>
              <a:rPr lang="en-US" sz="2100" dirty="0" smtClean="0">
                <a:solidFill>
                  <a:schemeClr val="accent6"/>
                </a:solidFill>
              </a:rPr>
              <a:t>Systems</a:t>
            </a:r>
          </a:p>
          <a:p>
            <a:pPr marL="742950" lvl="1" indent="-285750">
              <a:lnSpc>
                <a:spcPct val="150000"/>
              </a:lnSpc>
              <a:buFont typeface="Arial" panose="020B0604020202020204" pitchFamily="34" charset="0"/>
              <a:buChar char="•"/>
            </a:pPr>
            <a:r>
              <a:rPr lang="en-US" sz="2100" dirty="0" smtClean="0">
                <a:solidFill>
                  <a:schemeClr val="accent6"/>
                </a:solidFill>
              </a:rPr>
              <a:t>Challenges</a:t>
            </a:r>
          </a:p>
        </p:txBody>
      </p:sp>
    </p:spTree>
    <p:extLst>
      <p:ext uri="{BB962C8B-B14F-4D97-AF65-F5344CB8AC3E}">
        <p14:creationId xmlns:p14="http://schemas.microsoft.com/office/powerpoint/2010/main" val="58527285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fontScale="90000"/>
          </a:bodyPr>
          <a:lstStyle/>
          <a:p>
            <a:r>
              <a:rPr lang="en-US" dirty="0"/>
              <a:t>Internet search engine- An example of Application Layering</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0" y="863444"/>
            <a:ext cx="5129465" cy="5590565"/>
          </a:xfrm>
        </p:spPr>
        <p:txBody>
          <a:bodyPr/>
          <a:lstStyle/>
          <a:p>
            <a:pPr marL="0" indent="0">
              <a:buNone/>
            </a:pPr>
            <a:r>
              <a:rPr lang="en-US" b="1" dirty="0">
                <a:solidFill>
                  <a:schemeClr val="tx2"/>
                </a:solidFill>
              </a:rPr>
              <a:t>Traditional three-layered view:</a:t>
            </a:r>
            <a:endParaRPr lang="en-US" dirty="0" smtClean="0"/>
          </a:p>
          <a:p>
            <a:r>
              <a:rPr lang="en-US" b="1" dirty="0">
                <a:solidFill>
                  <a:schemeClr val="accent6"/>
                </a:solidFill>
              </a:rPr>
              <a:t>User-interface level: </a:t>
            </a:r>
            <a:r>
              <a:rPr lang="en-US" dirty="0"/>
              <a:t>a user types in a string of keywords and is subsequently presented with a list of titles of Web pages.</a:t>
            </a:r>
          </a:p>
          <a:p>
            <a:r>
              <a:rPr lang="en-US" b="1" dirty="0">
                <a:solidFill>
                  <a:schemeClr val="accent6"/>
                </a:solidFill>
              </a:rPr>
              <a:t>Data Level: </a:t>
            </a:r>
            <a:r>
              <a:rPr lang="en-US" dirty="0"/>
              <a:t>huge database of Web pages that have been </a:t>
            </a:r>
            <a:r>
              <a:rPr lang="en-US" dirty="0" err="1"/>
              <a:t>prefetched</a:t>
            </a:r>
            <a:r>
              <a:rPr lang="en-US" dirty="0"/>
              <a:t> and indexed.</a:t>
            </a:r>
          </a:p>
          <a:p>
            <a:r>
              <a:rPr lang="en-US" b="1" dirty="0">
                <a:solidFill>
                  <a:schemeClr val="accent6"/>
                </a:solidFill>
              </a:rPr>
              <a:t>Processing level: </a:t>
            </a:r>
            <a:r>
              <a:rPr lang="en-US" dirty="0" smtClean="0"/>
              <a:t>search </a:t>
            </a:r>
            <a:r>
              <a:rPr lang="en-US" dirty="0"/>
              <a:t>engine that transforms the user's string of keywords into one or more database queries.</a:t>
            </a:r>
          </a:p>
          <a:p>
            <a:pPr marL="714375" lvl="2" indent="-271463"/>
            <a:r>
              <a:rPr lang="en-US" sz="2400" dirty="0"/>
              <a:t>Ranks the results into a list</a:t>
            </a:r>
          </a:p>
          <a:p>
            <a:pPr marL="714375" lvl="2" indent="-271463"/>
            <a:r>
              <a:rPr lang="en-US" sz="2400" dirty="0"/>
              <a:t>Transforms that list into a series of HTML pages</a:t>
            </a:r>
          </a:p>
        </p:txBody>
      </p:sp>
      <p:pic>
        <p:nvPicPr>
          <p:cNvPr id="4" name="Picture 3"/>
          <p:cNvPicPr>
            <a:picLocks noChangeAspect="1"/>
          </p:cNvPicPr>
          <p:nvPr/>
        </p:nvPicPr>
        <p:blipFill>
          <a:blip r:embed="rId2"/>
          <a:stretch>
            <a:fillRect/>
          </a:stretch>
        </p:blipFill>
        <p:spPr>
          <a:xfrm>
            <a:off x="5305415" y="973626"/>
            <a:ext cx="5361628" cy="4099387"/>
          </a:xfrm>
          <a:prstGeom prst="rect">
            <a:avLst/>
          </a:prstGeom>
        </p:spPr>
      </p:pic>
      <p:sp>
        <p:nvSpPr>
          <p:cNvPr id="5" name="Rounded Rectangular Callout 5">
            <a:extLst>
              <a:ext uri="{FF2B5EF4-FFF2-40B4-BE49-F238E27FC236}">
                <a16:creationId xmlns:a16="http://schemas.microsoft.com/office/drawing/2014/main" id="{95B1C811-0212-4B28-BA67-984A505AD881}"/>
              </a:ext>
            </a:extLst>
          </p:cNvPr>
          <p:cNvSpPr/>
          <p:nvPr/>
        </p:nvSpPr>
        <p:spPr>
          <a:xfrm>
            <a:off x="10611804" y="973626"/>
            <a:ext cx="1367782" cy="730326"/>
          </a:xfrm>
          <a:prstGeom prst="wedgeRoundRectCallout">
            <a:avLst>
              <a:gd name="adj1" fmla="val -20833"/>
              <a:gd name="adj2" fmla="val 51172"/>
              <a:gd name="adj3" fmla="val 16667"/>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solidFill>
                  <a:srgbClr val="1D3064"/>
                </a:solidFill>
              </a:rPr>
              <a:t>User-interface </a:t>
            </a:r>
            <a:r>
              <a:rPr lang="en-US" sz="2000" dirty="0" smtClean="0">
                <a:solidFill>
                  <a:srgbClr val="1D3064"/>
                </a:solidFill>
              </a:rPr>
              <a:t>level</a:t>
            </a:r>
            <a:endParaRPr lang="en-US" sz="2000" dirty="0">
              <a:solidFill>
                <a:srgbClr val="1D3064"/>
              </a:solidFill>
            </a:endParaRPr>
          </a:p>
        </p:txBody>
      </p:sp>
      <p:sp>
        <p:nvSpPr>
          <p:cNvPr id="6" name="Rounded Rectangular Callout 5">
            <a:extLst>
              <a:ext uri="{FF2B5EF4-FFF2-40B4-BE49-F238E27FC236}">
                <a16:creationId xmlns:a16="http://schemas.microsoft.com/office/drawing/2014/main" id="{95B1C811-0212-4B28-BA67-984A505AD881}"/>
              </a:ext>
            </a:extLst>
          </p:cNvPr>
          <p:cNvSpPr/>
          <p:nvPr/>
        </p:nvSpPr>
        <p:spPr>
          <a:xfrm>
            <a:off x="10640382" y="2518996"/>
            <a:ext cx="1551618" cy="526370"/>
          </a:xfrm>
          <a:prstGeom prst="wedgeRoundRectCallout">
            <a:avLst>
              <a:gd name="adj1" fmla="val -20833"/>
              <a:gd name="adj2" fmla="val 51172"/>
              <a:gd name="adj3" fmla="val 16667"/>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solidFill>
                  <a:srgbClr val="1D3064"/>
                </a:solidFill>
              </a:rPr>
              <a:t>Processing level</a:t>
            </a:r>
            <a:endParaRPr lang="en-US" sz="2000" dirty="0">
              <a:solidFill>
                <a:srgbClr val="1D3064"/>
              </a:solidFill>
            </a:endParaRPr>
          </a:p>
        </p:txBody>
      </p:sp>
      <p:sp>
        <p:nvSpPr>
          <p:cNvPr id="7" name="Rounded Rectangular Callout 6">
            <a:extLst>
              <a:ext uri="{FF2B5EF4-FFF2-40B4-BE49-F238E27FC236}">
                <a16:creationId xmlns:a16="http://schemas.microsoft.com/office/drawing/2014/main" id="{95B1C811-0212-4B28-BA67-984A505AD881}"/>
              </a:ext>
            </a:extLst>
          </p:cNvPr>
          <p:cNvSpPr/>
          <p:nvPr/>
        </p:nvSpPr>
        <p:spPr>
          <a:xfrm>
            <a:off x="10793256" y="3961564"/>
            <a:ext cx="879635" cy="526370"/>
          </a:xfrm>
          <a:prstGeom prst="wedgeRoundRectCallout">
            <a:avLst>
              <a:gd name="adj1" fmla="val -20833"/>
              <a:gd name="adj2" fmla="val 51172"/>
              <a:gd name="adj3" fmla="val 16667"/>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solidFill>
                  <a:srgbClr val="1D3064"/>
                </a:solidFill>
              </a:rPr>
              <a:t>Data level</a:t>
            </a:r>
            <a:endParaRPr lang="en-US" sz="2000" dirty="0">
              <a:solidFill>
                <a:srgbClr val="1D3064"/>
              </a:solidFill>
            </a:endParaRPr>
          </a:p>
        </p:txBody>
      </p:sp>
      <p:sp>
        <p:nvSpPr>
          <p:cNvPr id="8" name="Right Brace 7"/>
          <p:cNvSpPr/>
          <p:nvPr/>
        </p:nvSpPr>
        <p:spPr>
          <a:xfrm>
            <a:off x="10329866" y="973626"/>
            <a:ext cx="337177" cy="725473"/>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9" name="Right Brace 8"/>
          <p:cNvSpPr/>
          <p:nvPr/>
        </p:nvSpPr>
        <p:spPr>
          <a:xfrm>
            <a:off x="10329866" y="1806755"/>
            <a:ext cx="381947" cy="1950853"/>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0" name="Right Brace 9"/>
          <p:cNvSpPr/>
          <p:nvPr/>
        </p:nvSpPr>
        <p:spPr>
          <a:xfrm>
            <a:off x="10339404" y="3880507"/>
            <a:ext cx="337177" cy="725473"/>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338121971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a:t>Multi-Tiered Architectures</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0" y="863444"/>
            <a:ext cx="11870320" cy="5590565"/>
          </a:xfrm>
        </p:spPr>
        <p:txBody>
          <a:bodyPr/>
          <a:lstStyle/>
          <a:p>
            <a:pPr>
              <a:lnSpc>
                <a:spcPct val="100000"/>
              </a:lnSpc>
            </a:pPr>
            <a:r>
              <a:rPr lang="en-US" dirty="0">
                <a:solidFill>
                  <a:schemeClr val="tx2"/>
                </a:solidFill>
              </a:rPr>
              <a:t>Simplest organization - two types of machines</a:t>
            </a:r>
            <a:r>
              <a:rPr lang="en-US" dirty="0" smtClean="0">
                <a:solidFill>
                  <a:schemeClr val="tx2"/>
                </a:solidFill>
              </a:rPr>
              <a:t>:</a:t>
            </a:r>
          </a:p>
          <a:p>
            <a:pPr marL="1371600" lvl="2" indent="-457200">
              <a:buFont typeface="+mj-lt"/>
              <a:buAutoNum type="arabicPeriod"/>
            </a:pPr>
            <a:r>
              <a:rPr lang="en-US" sz="2400" dirty="0"/>
              <a:t>A client machine containing only the programs implementing (part of) the user-interface level</a:t>
            </a:r>
          </a:p>
          <a:p>
            <a:pPr marL="1371600" lvl="2" indent="-457200">
              <a:buFont typeface="+mj-lt"/>
              <a:buAutoNum type="arabicPeriod"/>
            </a:pPr>
            <a:r>
              <a:rPr lang="en-US" sz="2400" dirty="0"/>
              <a:t>A server machine containing the rest, that is the programs implementing the processing and data </a:t>
            </a:r>
            <a:r>
              <a:rPr lang="en-US" sz="2400" dirty="0" smtClean="0"/>
              <a:t>level</a:t>
            </a:r>
            <a:endParaRPr lang="en-US" dirty="0">
              <a:solidFill>
                <a:schemeClr val="accent6"/>
              </a:solidFill>
            </a:endParaRPr>
          </a:p>
          <a:p>
            <a:pPr>
              <a:lnSpc>
                <a:spcPct val="100000"/>
              </a:lnSpc>
            </a:pPr>
            <a:endParaRPr lang="en-US" dirty="0" smtClean="0">
              <a:solidFill>
                <a:schemeClr val="accent6"/>
              </a:solidFill>
            </a:endParaRPr>
          </a:p>
          <a:p>
            <a:pPr>
              <a:lnSpc>
                <a:spcPct val="100000"/>
              </a:lnSpc>
            </a:pPr>
            <a:r>
              <a:rPr lang="en-US" dirty="0" smtClean="0">
                <a:solidFill>
                  <a:schemeClr val="accent6"/>
                </a:solidFill>
              </a:rPr>
              <a:t>Single-tiered</a:t>
            </a:r>
            <a:r>
              <a:rPr lang="en-US" dirty="0">
                <a:solidFill>
                  <a:schemeClr val="accent6"/>
                </a:solidFill>
              </a:rPr>
              <a:t>: </a:t>
            </a:r>
            <a:r>
              <a:rPr lang="en-US" dirty="0"/>
              <a:t>dumb terminal/mainframe configuration</a:t>
            </a:r>
          </a:p>
          <a:p>
            <a:pPr>
              <a:lnSpc>
                <a:spcPct val="100000"/>
              </a:lnSpc>
            </a:pPr>
            <a:r>
              <a:rPr lang="en-US" dirty="0">
                <a:solidFill>
                  <a:schemeClr val="accent6"/>
                </a:solidFill>
              </a:rPr>
              <a:t>Two-tiered: </a:t>
            </a:r>
            <a:r>
              <a:rPr lang="en-US" dirty="0"/>
              <a:t>client/single server configuration</a:t>
            </a:r>
          </a:p>
          <a:p>
            <a:pPr>
              <a:lnSpc>
                <a:spcPct val="100000"/>
              </a:lnSpc>
            </a:pPr>
            <a:r>
              <a:rPr lang="en-US" dirty="0">
                <a:solidFill>
                  <a:schemeClr val="accent6"/>
                </a:solidFill>
              </a:rPr>
              <a:t>Three-tiered: </a:t>
            </a:r>
            <a:r>
              <a:rPr lang="en-US" dirty="0"/>
              <a:t>each layer on separate machine</a:t>
            </a:r>
            <a:endParaRPr lang="en-US" sz="2400" dirty="0"/>
          </a:p>
        </p:txBody>
      </p:sp>
    </p:spTree>
    <p:extLst>
      <p:ext uri="{BB962C8B-B14F-4D97-AF65-F5344CB8AC3E}">
        <p14:creationId xmlns:p14="http://schemas.microsoft.com/office/powerpoint/2010/main" val="281876798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a:xfrm>
            <a:off x="0" y="47960"/>
            <a:ext cx="12192000" cy="711200"/>
          </a:xfrm>
        </p:spPr>
        <p:txBody>
          <a:bodyPr>
            <a:normAutofit fontScale="90000"/>
          </a:bodyPr>
          <a:lstStyle/>
          <a:p>
            <a:r>
              <a:rPr lang="en-US" dirty="0"/>
              <a:t>Two-tiered Architectures - Thin-client model and fat-client model</a:t>
            </a:r>
          </a:p>
        </p:txBody>
      </p:sp>
      <p:pic>
        <p:nvPicPr>
          <p:cNvPr id="4" name="Picture 3"/>
          <p:cNvPicPr>
            <a:picLocks noChangeAspect="1"/>
          </p:cNvPicPr>
          <p:nvPr/>
        </p:nvPicPr>
        <p:blipFill rotWithShape="1">
          <a:blip r:embed="rId2"/>
          <a:srcRect l="1319" t="4915" r="1114" b="1654"/>
          <a:stretch/>
        </p:blipFill>
        <p:spPr>
          <a:xfrm>
            <a:off x="1232322" y="890951"/>
            <a:ext cx="9229721" cy="3532795"/>
          </a:xfrm>
          <a:prstGeom prst="rect">
            <a:avLst/>
          </a:prstGeom>
        </p:spPr>
      </p:pic>
      <p:sp>
        <p:nvSpPr>
          <p:cNvPr id="7" name="Rounded Rectangle 6"/>
          <p:cNvSpPr/>
          <p:nvPr/>
        </p:nvSpPr>
        <p:spPr>
          <a:xfrm>
            <a:off x="1145394" y="817897"/>
            <a:ext cx="1829976" cy="4138484"/>
          </a:xfrm>
          <a:prstGeom prst="roundRect">
            <a:avLst/>
          </a:prstGeom>
          <a:noFill/>
          <a:ln w="38100">
            <a:solidFill>
              <a:srgbClr val="B71B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5" name="Group 24"/>
          <p:cNvGrpSpPr/>
          <p:nvPr/>
        </p:nvGrpSpPr>
        <p:grpSpPr>
          <a:xfrm>
            <a:off x="1863334" y="4423746"/>
            <a:ext cx="8048628" cy="424634"/>
            <a:chOff x="1863334" y="4467990"/>
            <a:chExt cx="8048628" cy="424634"/>
          </a:xfrm>
        </p:grpSpPr>
        <p:sp>
          <p:nvSpPr>
            <p:cNvPr id="6" name="Rounded Rectangle 5"/>
            <p:cNvSpPr/>
            <p:nvPr/>
          </p:nvSpPr>
          <p:spPr>
            <a:xfrm>
              <a:off x="1863334" y="4467991"/>
              <a:ext cx="428626" cy="414337"/>
            </a:xfrm>
            <a:prstGeom prst="roundRect">
              <a:avLst/>
            </a:prstGeom>
            <a:solidFill>
              <a:srgbClr val="1D30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A</a:t>
              </a:r>
              <a:endParaRPr lang="en-IN" sz="2400" b="1" dirty="0"/>
            </a:p>
          </p:txBody>
        </p:sp>
        <p:sp>
          <p:nvSpPr>
            <p:cNvPr id="8" name="Rounded Rectangle 7"/>
            <p:cNvSpPr/>
            <p:nvPr/>
          </p:nvSpPr>
          <p:spPr>
            <a:xfrm>
              <a:off x="3804047" y="4467991"/>
              <a:ext cx="428626" cy="414337"/>
            </a:xfrm>
            <a:prstGeom prst="roundRect">
              <a:avLst/>
            </a:prstGeom>
            <a:solidFill>
              <a:srgbClr val="1D30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B</a:t>
              </a:r>
              <a:endParaRPr lang="en-IN" sz="2400" b="1" dirty="0"/>
            </a:p>
          </p:txBody>
        </p:sp>
        <p:sp>
          <p:nvSpPr>
            <p:cNvPr id="9" name="Rounded Rectangle 8"/>
            <p:cNvSpPr/>
            <p:nvPr/>
          </p:nvSpPr>
          <p:spPr>
            <a:xfrm>
              <a:off x="5779290" y="4478287"/>
              <a:ext cx="428626" cy="414337"/>
            </a:xfrm>
            <a:prstGeom prst="roundRect">
              <a:avLst/>
            </a:prstGeom>
            <a:solidFill>
              <a:srgbClr val="1D30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C</a:t>
              </a:r>
              <a:endParaRPr lang="en-IN" sz="2400" b="1" dirty="0"/>
            </a:p>
          </p:txBody>
        </p:sp>
        <p:sp>
          <p:nvSpPr>
            <p:cNvPr id="10" name="Rounded Rectangle 9"/>
            <p:cNvSpPr/>
            <p:nvPr/>
          </p:nvSpPr>
          <p:spPr>
            <a:xfrm>
              <a:off x="7608101" y="4467991"/>
              <a:ext cx="428626" cy="414337"/>
            </a:xfrm>
            <a:prstGeom prst="roundRect">
              <a:avLst/>
            </a:prstGeom>
            <a:solidFill>
              <a:srgbClr val="1D30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D</a:t>
              </a:r>
              <a:endParaRPr lang="en-IN" sz="2400" b="1" dirty="0"/>
            </a:p>
          </p:txBody>
        </p:sp>
        <p:sp>
          <p:nvSpPr>
            <p:cNvPr id="11" name="Rounded Rectangle 10"/>
            <p:cNvSpPr/>
            <p:nvPr/>
          </p:nvSpPr>
          <p:spPr>
            <a:xfrm>
              <a:off x="9483336" y="4467990"/>
              <a:ext cx="428626" cy="414337"/>
            </a:xfrm>
            <a:prstGeom prst="roundRect">
              <a:avLst/>
            </a:prstGeom>
            <a:solidFill>
              <a:srgbClr val="1D30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E</a:t>
              </a:r>
              <a:endParaRPr lang="en-IN" sz="2400" b="1" dirty="0"/>
            </a:p>
          </p:txBody>
        </p:sp>
      </p:grpSp>
      <p:sp>
        <p:nvSpPr>
          <p:cNvPr id="17"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2582" y="5176221"/>
            <a:ext cx="12036850" cy="1294635"/>
          </a:xfrm>
        </p:spPr>
        <p:txBody>
          <a:bodyPr/>
          <a:lstStyle/>
          <a:p>
            <a:pPr>
              <a:lnSpc>
                <a:spcPct val="100000"/>
              </a:lnSpc>
            </a:pPr>
            <a:r>
              <a:rPr lang="en-US" dirty="0" smtClean="0">
                <a:solidFill>
                  <a:srgbClr val="1D3064"/>
                </a:solidFill>
              </a:rPr>
              <a:t>Case-A</a:t>
            </a:r>
            <a:r>
              <a:rPr lang="en-US" dirty="0" smtClean="0"/>
              <a:t>: Only </a:t>
            </a:r>
            <a:r>
              <a:rPr lang="en-US" dirty="0"/>
              <a:t>the terminal-dependent part of the user </a:t>
            </a:r>
            <a:r>
              <a:rPr lang="en-US" dirty="0" smtClean="0"/>
              <a:t>interface</a:t>
            </a:r>
          </a:p>
          <a:p>
            <a:pPr>
              <a:lnSpc>
                <a:spcPct val="100000"/>
              </a:lnSpc>
            </a:pPr>
            <a:r>
              <a:rPr lang="en-US" sz="2200" dirty="0" smtClean="0">
                <a:solidFill>
                  <a:srgbClr val="1D3064"/>
                </a:solidFill>
                <a:ea typeface="ＭＳ Ｐゴシック" charset="-128"/>
              </a:rPr>
              <a:t>Case- B</a:t>
            </a:r>
            <a:r>
              <a:rPr lang="en-US" sz="2200" dirty="0">
                <a:solidFill>
                  <a:srgbClr val="1D3064"/>
                </a:solidFill>
                <a:ea typeface="ＭＳ Ｐゴシック" charset="-128"/>
              </a:rPr>
              <a:t>:  </a:t>
            </a:r>
            <a:r>
              <a:rPr lang="en-US" sz="2200" dirty="0">
                <a:ea typeface="ＭＳ Ｐゴシック" charset="-128"/>
              </a:rPr>
              <a:t>Place the entire user-interface software on the client </a:t>
            </a:r>
            <a:r>
              <a:rPr lang="en-US" sz="2200" dirty="0" smtClean="0">
                <a:ea typeface="ＭＳ Ｐゴシック" charset="-128"/>
              </a:rPr>
              <a:t>side</a:t>
            </a:r>
          </a:p>
          <a:p>
            <a:pPr>
              <a:lnSpc>
                <a:spcPct val="100000"/>
              </a:lnSpc>
            </a:pPr>
            <a:r>
              <a:rPr lang="en-US" sz="2200" dirty="0">
                <a:solidFill>
                  <a:srgbClr val="1D3064"/>
                </a:solidFill>
                <a:ea typeface="ＭＳ Ｐゴシック" charset="-128"/>
              </a:rPr>
              <a:t>Case- C: </a:t>
            </a:r>
            <a:r>
              <a:rPr lang="en-US" sz="2200" dirty="0">
                <a:ea typeface="ＭＳ Ｐゴシック" charset="-128"/>
              </a:rPr>
              <a:t>Move part of the application to the front end</a:t>
            </a:r>
          </a:p>
          <a:p>
            <a:pPr>
              <a:lnSpc>
                <a:spcPct val="100000"/>
              </a:lnSpc>
            </a:pPr>
            <a:endParaRPr lang="en-US" sz="2200" dirty="0">
              <a:ea typeface="ＭＳ Ｐゴシック" charset="-128"/>
            </a:endParaRPr>
          </a:p>
        </p:txBody>
      </p:sp>
      <p:sp>
        <p:nvSpPr>
          <p:cNvPr id="20" name="Rounded Rectangle 19"/>
          <p:cNvSpPr/>
          <p:nvPr/>
        </p:nvSpPr>
        <p:spPr>
          <a:xfrm>
            <a:off x="3024188" y="817897"/>
            <a:ext cx="1829976" cy="4138484"/>
          </a:xfrm>
          <a:prstGeom prst="roundRect">
            <a:avLst/>
          </a:prstGeom>
          <a:noFill/>
          <a:ln w="38100">
            <a:solidFill>
              <a:srgbClr val="B71B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ounded Rectangle 20"/>
          <p:cNvSpPr/>
          <p:nvPr/>
        </p:nvSpPr>
        <p:spPr>
          <a:xfrm>
            <a:off x="4932195" y="817897"/>
            <a:ext cx="1829976" cy="4138484"/>
          </a:xfrm>
          <a:prstGeom prst="roundRect">
            <a:avLst/>
          </a:prstGeom>
          <a:noFill/>
          <a:ln w="38100">
            <a:solidFill>
              <a:srgbClr val="B71B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1617772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fontScale="90000"/>
          </a:bodyPr>
          <a:lstStyle/>
          <a:p>
            <a:r>
              <a:rPr lang="en-US" dirty="0"/>
              <a:t>Two-tiered Architectures - Thin-client model and fat-client model</a:t>
            </a:r>
          </a:p>
        </p:txBody>
      </p:sp>
      <p:pic>
        <p:nvPicPr>
          <p:cNvPr id="4" name="Picture 3"/>
          <p:cNvPicPr>
            <a:picLocks noChangeAspect="1"/>
          </p:cNvPicPr>
          <p:nvPr/>
        </p:nvPicPr>
        <p:blipFill rotWithShape="1">
          <a:blip r:embed="rId2"/>
          <a:srcRect l="1319" t="4915" r="1114" b="1654"/>
          <a:stretch/>
        </p:blipFill>
        <p:spPr>
          <a:xfrm>
            <a:off x="1275190" y="799373"/>
            <a:ext cx="9229721" cy="3532795"/>
          </a:xfrm>
          <a:prstGeom prst="rect">
            <a:avLst/>
          </a:prstGeom>
        </p:spPr>
      </p:pic>
      <p:grpSp>
        <p:nvGrpSpPr>
          <p:cNvPr id="3" name="Group 2"/>
          <p:cNvGrpSpPr/>
          <p:nvPr/>
        </p:nvGrpSpPr>
        <p:grpSpPr>
          <a:xfrm>
            <a:off x="1863334" y="4348070"/>
            <a:ext cx="8048628" cy="424634"/>
            <a:chOff x="1863334" y="4467990"/>
            <a:chExt cx="8048628" cy="424634"/>
          </a:xfrm>
        </p:grpSpPr>
        <p:sp>
          <p:nvSpPr>
            <p:cNvPr id="6" name="Rounded Rectangle 5"/>
            <p:cNvSpPr/>
            <p:nvPr/>
          </p:nvSpPr>
          <p:spPr>
            <a:xfrm>
              <a:off x="1863334" y="4467991"/>
              <a:ext cx="428626" cy="414337"/>
            </a:xfrm>
            <a:prstGeom prst="roundRect">
              <a:avLst/>
            </a:prstGeom>
            <a:solidFill>
              <a:srgbClr val="1D30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A</a:t>
              </a:r>
              <a:endParaRPr lang="en-IN" sz="2400" b="1" dirty="0"/>
            </a:p>
          </p:txBody>
        </p:sp>
        <p:sp>
          <p:nvSpPr>
            <p:cNvPr id="8" name="Rounded Rectangle 7"/>
            <p:cNvSpPr/>
            <p:nvPr/>
          </p:nvSpPr>
          <p:spPr>
            <a:xfrm>
              <a:off x="3804047" y="4467991"/>
              <a:ext cx="428626" cy="414337"/>
            </a:xfrm>
            <a:prstGeom prst="roundRect">
              <a:avLst/>
            </a:prstGeom>
            <a:solidFill>
              <a:srgbClr val="1D30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B</a:t>
              </a:r>
              <a:endParaRPr lang="en-IN" sz="2400" b="1" dirty="0"/>
            </a:p>
          </p:txBody>
        </p:sp>
        <p:sp>
          <p:nvSpPr>
            <p:cNvPr id="9" name="Rounded Rectangle 8"/>
            <p:cNvSpPr/>
            <p:nvPr/>
          </p:nvSpPr>
          <p:spPr>
            <a:xfrm>
              <a:off x="5779290" y="4478287"/>
              <a:ext cx="428626" cy="414337"/>
            </a:xfrm>
            <a:prstGeom prst="roundRect">
              <a:avLst/>
            </a:prstGeom>
            <a:solidFill>
              <a:srgbClr val="1D30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C</a:t>
              </a:r>
              <a:endParaRPr lang="en-IN" sz="2400" b="1" dirty="0"/>
            </a:p>
          </p:txBody>
        </p:sp>
        <p:sp>
          <p:nvSpPr>
            <p:cNvPr id="10" name="Rounded Rectangle 9"/>
            <p:cNvSpPr/>
            <p:nvPr/>
          </p:nvSpPr>
          <p:spPr>
            <a:xfrm>
              <a:off x="7608101" y="4467991"/>
              <a:ext cx="428626" cy="414337"/>
            </a:xfrm>
            <a:prstGeom prst="roundRect">
              <a:avLst/>
            </a:prstGeom>
            <a:solidFill>
              <a:srgbClr val="1D30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D</a:t>
              </a:r>
              <a:endParaRPr lang="en-IN" sz="2400" b="1" dirty="0"/>
            </a:p>
          </p:txBody>
        </p:sp>
        <p:sp>
          <p:nvSpPr>
            <p:cNvPr id="11" name="Rounded Rectangle 10"/>
            <p:cNvSpPr/>
            <p:nvPr/>
          </p:nvSpPr>
          <p:spPr>
            <a:xfrm>
              <a:off x="9483336" y="4467990"/>
              <a:ext cx="428626" cy="414337"/>
            </a:xfrm>
            <a:prstGeom prst="roundRect">
              <a:avLst/>
            </a:prstGeom>
            <a:solidFill>
              <a:srgbClr val="1D30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E</a:t>
              </a:r>
              <a:endParaRPr lang="en-IN" sz="2400" b="1" dirty="0"/>
            </a:p>
          </p:txBody>
        </p:sp>
      </p:grpSp>
      <p:sp>
        <p:nvSpPr>
          <p:cNvPr id="17" name="Content Placeholder 2">
            <a:extLst>
              <a:ext uri="{FF2B5EF4-FFF2-40B4-BE49-F238E27FC236}">
                <a16:creationId xmlns:a16="http://schemas.microsoft.com/office/drawing/2014/main" id="{139A428D-8F15-4206-B337-FA27C005FA71}"/>
              </a:ext>
            </a:extLst>
          </p:cNvPr>
          <p:cNvSpPr>
            <a:spLocks noGrp="1"/>
          </p:cNvSpPr>
          <p:nvPr>
            <p:ph idx="1"/>
          </p:nvPr>
        </p:nvSpPr>
        <p:spPr>
          <a:xfrm>
            <a:off x="26864" y="5006145"/>
            <a:ext cx="11698103" cy="1566105"/>
          </a:xfrm>
        </p:spPr>
        <p:txBody>
          <a:bodyPr/>
          <a:lstStyle/>
          <a:p>
            <a:pPr>
              <a:lnSpc>
                <a:spcPct val="100000"/>
              </a:lnSpc>
            </a:pPr>
            <a:r>
              <a:rPr lang="en-US" dirty="0" smtClean="0">
                <a:solidFill>
                  <a:srgbClr val="1D3064"/>
                </a:solidFill>
              </a:rPr>
              <a:t>Case-D</a:t>
            </a:r>
            <a:r>
              <a:rPr lang="en-US" dirty="0"/>
              <a:t>: </a:t>
            </a:r>
            <a:r>
              <a:rPr lang="en-US" dirty="0" smtClean="0"/>
              <a:t>Used </a:t>
            </a:r>
            <a:r>
              <a:rPr lang="en-US" dirty="0"/>
              <a:t>where the client machine is a PC </a:t>
            </a:r>
            <a:r>
              <a:rPr lang="en-US" dirty="0" smtClean="0"/>
              <a:t>or workstation</a:t>
            </a:r>
            <a:r>
              <a:rPr lang="en-US" dirty="0"/>
              <a:t>, connected through a network to a distributed file system </a:t>
            </a:r>
            <a:r>
              <a:rPr lang="en-US" dirty="0" smtClean="0"/>
              <a:t>or database. Banking Application</a:t>
            </a:r>
          </a:p>
          <a:p>
            <a:pPr>
              <a:lnSpc>
                <a:spcPct val="100000"/>
              </a:lnSpc>
            </a:pPr>
            <a:r>
              <a:rPr lang="en-US" sz="2200" dirty="0" smtClean="0">
                <a:solidFill>
                  <a:srgbClr val="1D3064"/>
                </a:solidFill>
                <a:ea typeface="ＭＳ Ｐゴシック" charset="-128"/>
              </a:rPr>
              <a:t>Case- E: </a:t>
            </a:r>
            <a:r>
              <a:rPr lang="en-US" sz="2200" dirty="0" smtClean="0">
                <a:ea typeface="ＭＳ Ｐゴシック" charset="-128"/>
              </a:rPr>
              <a:t>Local disk</a:t>
            </a:r>
            <a:endParaRPr lang="en-US" sz="2200" dirty="0">
              <a:ea typeface="ＭＳ Ｐゴシック" charset="-128"/>
            </a:endParaRPr>
          </a:p>
        </p:txBody>
      </p:sp>
      <p:sp>
        <p:nvSpPr>
          <p:cNvPr id="22" name="Rounded Rectangle 21"/>
          <p:cNvSpPr/>
          <p:nvPr/>
        </p:nvSpPr>
        <p:spPr>
          <a:xfrm>
            <a:off x="6840202" y="753969"/>
            <a:ext cx="1829976" cy="4138484"/>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ounded Rectangle 22"/>
          <p:cNvSpPr/>
          <p:nvPr/>
        </p:nvSpPr>
        <p:spPr>
          <a:xfrm>
            <a:off x="8795901" y="753969"/>
            <a:ext cx="1829976" cy="4138484"/>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p:cNvGrpSpPr/>
          <p:nvPr/>
        </p:nvGrpSpPr>
        <p:grpSpPr>
          <a:xfrm>
            <a:off x="0" y="4116110"/>
            <a:ext cx="12192000" cy="898849"/>
            <a:chOff x="90622" y="4116110"/>
            <a:chExt cx="12101378" cy="898849"/>
          </a:xfrm>
        </p:grpSpPr>
        <p:sp>
          <p:nvSpPr>
            <p:cNvPr id="16" name="Rounded Rectangular Callout 5">
              <a:extLst>
                <a:ext uri="{FF2B5EF4-FFF2-40B4-BE49-F238E27FC236}">
                  <a16:creationId xmlns:a16="http://schemas.microsoft.com/office/drawing/2014/main" id="{95B1C811-0212-4B28-BA67-984A505AD881}"/>
                </a:ext>
              </a:extLst>
            </p:cNvPr>
            <p:cNvSpPr/>
            <p:nvPr/>
          </p:nvSpPr>
          <p:spPr>
            <a:xfrm>
              <a:off x="90622" y="4116110"/>
              <a:ext cx="1265712" cy="898849"/>
            </a:xfrm>
            <a:prstGeom prst="wedgeRoundRectCallout">
              <a:avLst>
                <a:gd name="adj1" fmla="val -20833"/>
                <a:gd name="adj2" fmla="val 51172"/>
                <a:gd name="adj3" fmla="val 16667"/>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solidFill>
                    <a:schemeClr val="tx1"/>
                  </a:solidFill>
                </a:rPr>
                <a:t>Thin</a:t>
              </a:r>
            </a:p>
            <a:p>
              <a:pPr algn="ctr"/>
              <a:r>
                <a:rPr lang="en-US" sz="2800" dirty="0">
                  <a:solidFill>
                    <a:schemeClr val="tx1"/>
                  </a:solidFill>
                </a:rPr>
                <a:t>Client</a:t>
              </a:r>
            </a:p>
          </p:txBody>
        </p:sp>
        <p:sp>
          <p:nvSpPr>
            <p:cNvPr id="18" name="Rounded Rectangular Callout 5">
              <a:extLst>
                <a:ext uri="{FF2B5EF4-FFF2-40B4-BE49-F238E27FC236}">
                  <a16:creationId xmlns:a16="http://schemas.microsoft.com/office/drawing/2014/main" id="{95B1C811-0212-4B28-BA67-984A505AD881}"/>
                </a:ext>
              </a:extLst>
            </p:cNvPr>
            <p:cNvSpPr/>
            <p:nvPr/>
          </p:nvSpPr>
          <p:spPr>
            <a:xfrm>
              <a:off x="10877737" y="4116110"/>
              <a:ext cx="1314263" cy="898849"/>
            </a:xfrm>
            <a:prstGeom prst="wedgeRoundRectCallout">
              <a:avLst>
                <a:gd name="adj1" fmla="val -20833"/>
                <a:gd name="adj2" fmla="val 51172"/>
                <a:gd name="adj3" fmla="val 16667"/>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solidFill>
                    <a:schemeClr val="tx1"/>
                  </a:solidFill>
                </a:rPr>
                <a:t>Fat</a:t>
              </a:r>
              <a:endParaRPr lang="en-US" sz="2800" dirty="0">
                <a:solidFill>
                  <a:schemeClr val="tx1"/>
                </a:solidFill>
              </a:endParaRPr>
            </a:p>
            <a:p>
              <a:pPr algn="ctr"/>
              <a:r>
                <a:rPr lang="en-US" sz="2800" dirty="0">
                  <a:solidFill>
                    <a:schemeClr val="tx1"/>
                  </a:solidFill>
                </a:rPr>
                <a:t>Client</a:t>
              </a:r>
            </a:p>
          </p:txBody>
        </p:sp>
        <p:cxnSp>
          <p:nvCxnSpPr>
            <p:cNvPr id="12" name="Straight Arrow Connector 11"/>
            <p:cNvCxnSpPr/>
            <p:nvPr/>
          </p:nvCxnSpPr>
          <p:spPr>
            <a:xfrm>
              <a:off x="1229883" y="4790386"/>
              <a:ext cx="9647854"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1664025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Thin client </a:t>
            </a:r>
            <a:r>
              <a:rPr lang="en-IN" dirty="0" smtClean="0"/>
              <a:t>model</a:t>
            </a:r>
            <a:endParaRPr lang="en-IN" dirty="0"/>
          </a:p>
        </p:txBody>
      </p:sp>
      <p:sp>
        <p:nvSpPr>
          <p:cNvPr id="3" name="Content Placeholder 2"/>
          <p:cNvSpPr>
            <a:spLocks noGrp="1"/>
          </p:cNvSpPr>
          <p:nvPr>
            <p:ph idx="1"/>
          </p:nvPr>
        </p:nvSpPr>
        <p:spPr>
          <a:xfrm>
            <a:off x="131180" y="863444"/>
            <a:ext cx="12060820" cy="5522608"/>
          </a:xfrm>
        </p:spPr>
        <p:txBody>
          <a:bodyPr/>
          <a:lstStyle/>
          <a:p>
            <a:r>
              <a:rPr lang="en-IN" dirty="0"/>
              <a:t>Used when legacy systems are migrated to client server architectures. </a:t>
            </a:r>
            <a:endParaRPr lang="en-IN" dirty="0" smtClean="0"/>
          </a:p>
          <a:p>
            <a:r>
              <a:rPr lang="en-IN" dirty="0" smtClean="0"/>
              <a:t>The </a:t>
            </a:r>
            <a:r>
              <a:rPr lang="en-IN" dirty="0"/>
              <a:t>legacy system acts as a server in its own right with a graphical interface implemented on a client. </a:t>
            </a:r>
            <a:endParaRPr lang="en-IN" dirty="0" smtClean="0"/>
          </a:p>
          <a:p>
            <a:r>
              <a:rPr lang="en-IN" dirty="0" smtClean="0"/>
              <a:t>A </a:t>
            </a:r>
            <a:r>
              <a:rPr lang="en-IN" dirty="0"/>
              <a:t>major disadvantage is that it places a heavy processing load on both the server and the </a:t>
            </a:r>
            <a:r>
              <a:rPr lang="en-IN" dirty="0" smtClean="0"/>
              <a:t>network.</a:t>
            </a:r>
          </a:p>
          <a:p>
            <a:endParaRPr lang="en-IN" dirty="0"/>
          </a:p>
          <a:p>
            <a:pPr marL="0" indent="0">
              <a:buNone/>
            </a:pPr>
            <a:r>
              <a:rPr lang="en-IN" b="1" dirty="0" smtClean="0"/>
              <a:t>Fat Client Model</a:t>
            </a:r>
          </a:p>
          <a:p>
            <a:r>
              <a:rPr lang="en-IN" dirty="0"/>
              <a:t>More processing is delegated to the client as the application processing is locally executed. </a:t>
            </a:r>
            <a:endParaRPr lang="en-IN" dirty="0" smtClean="0"/>
          </a:p>
          <a:p>
            <a:r>
              <a:rPr lang="en-IN" dirty="0" smtClean="0"/>
              <a:t>Most </a:t>
            </a:r>
            <a:r>
              <a:rPr lang="en-IN" dirty="0"/>
              <a:t>suitable for new C/S systems where the capabilities of the client system are known in advance. </a:t>
            </a:r>
            <a:endParaRPr lang="en-IN" dirty="0" smtClean="0"/>
          </a:p>
          <a:p>
            <a:r>
              <a:rPr lang="en-IN" dirty="0" smtClean="0"/>
              <a:t>More </a:t>
            </a:r>
            <a:r>
              <a:rPr lang="en-IN" dirty="0"/>
              <a:t>complex than a thin client model especially for management. New versions of the application have to be installed on all clients.</a:t>
            </a:r>
            <a:endParaRPr lang="en-IN" b="1" dirty="0" smtClean="0"/>
          </a:p>
        </p:txBody>
      </p:sp>
    </p:spTree>
    <p:extLst>
      <p:ext uri="{BB962C8B-B14F-4D97-AF65-F5344CB8AC3E}">
        <p14:creationId xmlns:p14="http://schemas.microsoft.com/office/powerpoint/2010/main" val="146034728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err="1"/>
              <a:t>Multitiered</a:t>
            </a:r>
            <a:r>
              <a:rPr lang="en-US" dirty="0"/>
              <a:t> Architectures </a:t>
            </a:r>
            <a:r>
              <a:rPr lang="en-US" dirty="0" smtClean="0"/>
              <a:t>(3-Tier Architecture)</a:t>
            </a:r>
            <a:endParaRPr lang="en-US" dirty="0"/>
          </a:p>
        </p:txBody>
      </p:sp>
      <p:sp>
        <p:nvSpPr>
          <p:cNvPr id="8" name="Rounded Rectangle 7"/>
          <p:cNvSpPr/>
          <p:nvPr/>
        </p:nvSpPr>
        <p:spPr>
          <a:xfrm>
            <a:off x="5845175" y="1054100"/>
            <a:ext cx="2927350" cy="5334000"/>
          </a:xfrm>
          <a:prstGeom prst="roundRect">
            <a:avLst>
              <a:gd name="adj" fmla="val 5695"/>
            </a:avLst>
          </a:prstGeom>
          <a:noFill/>
          <a:ln w="12700">
            <a:noFill/>
          </a:ln>
        </p:spPr>
        <p:txBody>
          <a:bodyPr/>
          <a:lstStyle/>
          <a:p>
            <a:pPr eaLnBrk="0" fontAlgn="auto" hangingPunct="0">
              <a:spcBef>
                <a:spcPts val="0"/>
              </a:spcBef>
              <a:spcAft>
                <a:spcPts val="0"/>
              </a:spcAft>
              <a:buClr>
                <a:schemeClr val="accent5">
                  <a:lumMod val="40000"/>
                  <a:lumOff val="60000"/>
                </a:schemeClr>
              </a:buClr>
              <a:buSzPct val="70000"/>
              <a:buFont typeface="Wingdings 2" pitchFamily="18" charset="2"/>
              <a:buNone/>
              <a:defRPr/>
            </a:pPr>
            <a:endParaRPr lang="en-US" sz="2000" b="1" dirty="0">
              <a:solidFill>
                <a:srgbClr val="8CF4F2"/>
              </a:solidFill>
              <a:effectLst>
                <a:outerShdw blurRad="38100" dist="38100" dir="2700000" algn="tl">
                  <a:srgbClr val="000000">
                    <a:alpha val="43137"/>
                  </a:srgbClr>
                </a:outerShdw>
              </a:effectLst>
              <a:latin typeface="+mj-lt"/>
              <a:cs typeface="Consolas" pitchFamily="49" charset="0"/>
            </a:endParaRPr>
          </a:p>
        </p:txBody>
      </p:sp>
      <p:sp>
        <p:nvSpPr>
          <p:cNvPr id="9" name="Rounded Rectangle 8"/>
          <p:cNvSpPr/>
          <p:nvPr/>
        </p:nvSpPr>
        <p:spPr>
          <a:xfrm>
            <a:off x="2438400" y="1066800"/>
            <a:ext cx="2133600" cy="5334000"/>
          </a:xfrm>
          <a:prstGeom prst="roundRect">
            <a:avLst>
              <a:gd name="adj" fmla="val 5695"/>
            </a:avLst>
          </a:prstGeom>
          <a:noFill/>
          <a:ln w="12700">
            <a:noFill/>
          </a:ln>
        </p:spPr>
        <p:txBody>
          <a:bodyPr/>
          <a:lstStyle/>
          <a:p>
            <a:pPr eaLnBrk="0" fontAlgn="auto" hangingPunct="0">
              <a:spcBef>
                <a:spcPts val="0"/>
              </a:spcBef>
              <a:spcAft>
                <a:spcPts val="0"/>
              </a:spcAft>
              <a:buClr>
                <a:schemeClr val="accent5">
                  <a:lumMod val="40000"/>
                  <a:lumOff val="60000"/>
                </a:schemeClr>
              </a:buClr>
              <a:buSzPct val="70000"/>
              <a:buFont typeface="Wingdings 2" pitchFamily="18" charset="2"/>
              <a:buNone/>
              <a:defRPr/>
            </a:pPr>
            <a:endParaRPr lang="en-US" sz="2000" b="1" dirty="0">
              <a:solidFill>
                <a:srgbClr val="8CF4F2"/>
              </a:solidFill>
              <a:effectLst>
                <a:outerShdw blurRad="38100" dist="38100" dir="2700000" algn="tl">
                  <a:srgbClr val="000000">
                    <a:alpha val="43137"/>
                  </a:srgbClr>
                </a:outerShdw>
              </a:effectLst>
              <a:latin typeface="+mj-lt"/>
              <a:cs typeface="Consolas" pitchFamily="49" charset="0"/>
            </a:endParaRPr>
          </a:p>
        </p:txBody>
      </p:sp>
      <p:sp>
        <p:nvSpPr>
          <p:cNvPr id="10" name="Rounded Rectangle 9"/>
          <p:cNvSpPr/>
          <p:nvPr/>
        </p:nvSpPr>
        <p:spPr>
          <a:xfrm>
            <a:off x="355600" y="1054100"/>
            <a:ext cx="1828800" cy="5346700"/>
          </a:xfrm>
          <a:prstGeom prst="roundRect">
            <a:avLst>
              <a:gd name="adj" fmla="val 5695"/>
            </a:avLst>
          </a:prstGeom>
          <a:noFill/>
          <a:ln w="12700">
            <a:noFill/>
          </a:ln>
        </p:spPr>
        <p:txBody>
          <a:bodyPr/>
          <a:lstStyle/>
          <a:p>
            <a:pPr eaLnBrk="0" fontAlgn="auto" hangingPunct="0">
              <a:spcBef>
                <a:spcPts val="0"/>
              </a:spcBef>
              <a:spcAft>
                <a:spcPts val="0"/>
              </a:spcAft>
              <a:buClr>
                <a:schemeClr val="accent5">
                  <a:lumMod val="40000"/>
                  <a:lumOff val="60000"/>
                </a:schemeClr>
              </a:buClr>
              <a:buSzPct val="70000"/>
              <a:buFont typeface="Wingdings 2" pitchFamily="18" charset="2"/>
              <a:buNone/>
              <a:defRPr/>
            </a:pPr>
            <a:endParaRPr lang="en-US" sz="2000" b="1" dirty="0">
              <a:solidFill>
                <a:srgbClr val="8CF4F2"/>
              </a:solidFill>
              <a:effectLst>
                <a:outerShdw blurRad="38100" dist="38100" dir="2700000" algn="tl">
                  <a:srgbClr val="000000">
                    <a:alpha val="43137"/>
                  </a:srgbClr>
                </a:outerShdw>
              </a:effectLst>
              <a:latin typeface="+mj-lt"/>
              <a:cs typeface="Consolas" pitchFamily="49" charset="0"/>
            </a:endParaRPr>
          </a:p>
        </p:txBody>
      </p:sp>
      <p:cxnSp>
        <p:nvCxnSpPr>
          <p:cNvPr id="11" name="Straight Connector 10"/>
          <p:cNvCxnSpPr/>
          <p:nvPr/>
        </p:nvCxnSpPr>
        <p:spPr>
          <a:xfrm>
            <a:off x="1576388" y="3505200"/>
            <a:ext cx="1471612" cy="0"/>
          </a:xfrm>
          <a:prstGeom prst="line">
            <a:avLst/>
          </a:prstGeom>
          <a:ln>
            <a:solidFill>
              <a:schemeClr val="tx1"/>
            </a:solidFill>
          </a:ln>
        </p:spPr>
        <p:style>
          <a:lnRef idx="2">
            <a:schemeClr val="accent4"/>
          </a:lnRef>
          <a:fillRef idx="0">
            <a:schemeClr val="accent4"/>
          </a:fillRef>
          <a:effectRef idx="1">
            <a:schemeClr val="accent4"/>
          </a:effectRef>
          <a:fontRef idx="minor">
            <a:schemeClr val="tx1"/>
          </a:fontRef>
        </p:style>
      </p:cxnSp>
      <p:sp>
        <p:nvSpPr>
          <p:cNvPr id="12" name="Slide Number Placeholder 3"/>
          <p:cNvSpPr txBox="1">
            <a:spLocks noGrp="1"/>
          </p:cNvSpPr>
          <p:nvPr/>
        </p:nvSpPr>
        <p:spPr bwMode="auto">
          <a:xfrm>
            <a:off x="6553200" y="6356350"/>
            <a:ext cx="2133600" cy="365125"/>
          </a:xfrm>
          <a:prstGeom prst="rect">
            <a:avLst/>
          </a:prstGeom>
          <a:noFill/>
          <a:ln>
            <a:miter lim="800000"/>
            <a:headEnd/>
            <a:tailEnd/>
          </a:ln>
        </p:spPr>
        <p:txBody>
          <a:bodyPr anchor="ctr"/>
          <a:lstStyle/>
          <a:p>
            <a:pPr algn="r" fontAlgn="auto">
              <a:spcBef>
                <a:spcPts val="0"/>
              </a:spcBef>
              <a:spcAft>
                <a:spcPts val="0"/>
              </a:spcAft>
              <a:defRPr/>
            </a:pPr>
            <a:fld id="{D0764652-3ACE-4376-AD89-D14BF761901E}" type="slidenum">
              <a:rPr lang="en-US" sz="1200">
                <a:solidFill>
                  <a:schemeClr val="tx1">
                    <a:tint val="75000"/>
                  </a:schemeClr>
                </a:solidFill>
                <a:latin typeface="+mn-lt"/>
              </a:rPr>
              <a:pPr algn="r" fontAlgn="auto">
                <a:spcBef>
                  <a:spcPts val="0"/>
                </a:spcBef>
                <a:spcAft>
                  <a:spcPts val="0"/>
                </a:spcAft>
                <a:defRPr/>
              </a:pPr>
              <a:t>65</a:t>
            </a:fld>
            <a:endParaRPr lang="en-US" sz="1200">
              <a:solidFill>
                <a:schemeClr val="tx1">
                  <a:tint val="75000"/>
                </a:schemeClr>
              </a:solidFill>
              <a:latin typeface="+mn-lt"/>
            </a:endParaRPr>
          </a:p>
        </p:txBody>
      </p:sp>
      <p:cxnSp>
        <p:nvCxnSpPr>
          <p:cNvPr id="13" name="Straight Connector 12"/>
          <p:cNvCxnSpPr/>
          <p:nvPr/>
        </p:nvCxnSpPr>
        <p:spPr>
          <a:xfrm>
            <a:off x="3886200" y="3771900"/>
            <a:ext cx="2781300" cy="1600200"/>
          </a:xfrm>
          <a:prstGeom prst="line">
            <a:avLst/>
          </a:prstGeom>
          <a:ln>
            <a:solidFill>
              <a:schemeClr val="tx1"/>
            </a:solidFill>
          </a:ln>
        </p:spPr>
        <p:style>
          <a:lnRef idx="2">
            <a:schemeClr val="accent4"/>
          </a:lnRef>
          <a:fillRef idx="0">
            <a:schemeClr val="accent4"/>
          </a:fillRef>
          <a:effectRef idx="1">
            <a:schemeClr val="accent4"/>
          </a:effectRef>
          <a:fontRef idx="minor">
            <a:schemeClr val="tx1"/>
          </a:fontRef>
        </p:style>
      </p:cxnSp>
      <p:cxnSp>
        <p:nvCxnSpPr>
          <p:cNvPr id="14" name="Straight Connector 13"/>
          <p:cNvCxnSpPr/>
          <p:nvPr/>
        </p:nvCxnSpPr>
        <p:spPr>
          <a:xfrm>
            <a:off x="3759200" y="3492500"/>
            <a:ext cx="3022600" cy="279400"/>
          </a:xfrm>
          <a:prstGeom prst="line">
            <a:avLst/>
          </a:prstGeom>
          <a:ln>
            <a:solidFill>
              <a:schemeClr val="tx1"/>
            </a:solidFill>
          </a:ln>
        </p:spPr>
        <p:style>
          <a:lnRef idx="2">
            <a:schemeClr val="accent4"/>
          </a:lnRef>
          <a:fillRef idx="0">
            <a:schemeClr val="accent4"/>
          </a:fillRef>
          <a:effectRef idx="1">
            <a:schemeClr val="accent4"/>
          </a:effectRef>
          <a:fontRef idx="minor">
            <a:schemeClr val="tx1"/>
          </a:fontRef>
        </p:style>
      </p:cxnSp>
      <p:cxnSp>
        <p:nvCxnSpPr>
          <p:cNvPr id="15" name="Straight Connector 14"/>
          <p:cNvCxnSpPr/>
          <p:nvPr/>
        </p:nvCxnSpPr>
        <p:spPr>
          <a:xfrm flipV="1">
            <a:off x="3886200" y="2133600"/>
            <a:ext cx="2767013" cy="1143000"/>
          </a:xfrm>
          <a:prstGeom prst="line">
            <a:avLst/>
          </a:prstGeom>
          <a:ln>
            <a:solidFill>
              <a:schemeClr val="tx1"/>
            </a:solidFill>
          </a:ln>
        </p:spPr>
        <p:style>
          <a:lnRef idx="2">
            <a:schemeClr val="accent4"/>
          </a:lnRef>
          <a:fillRef idx="0">
            <a:schemeClr val="accent4"/>
          </a:fillRef>
          <a:effectRef idx="1">
            <a:schemeClr val="accent4"/>
          </a:effectRef>
          <a:fontRef idx="minor">
            <a:schemeClr val="tx1"/>
          </a:fontRef>
        </p:style>
      </p:cxnSp>
      <p:sp>
        <p:nvSpPr>
          <p:cNvPr id="16" name="TextBox 15"/>
          <p:cNvSpPr txBox="1"/>
          <p:nvPr/>
        </p:nvSpPr>
        <p:spPr>
          <a:xfrm>
            <a:off x="2819400" y="4575175"/>
            <a:ext cx="1305165" cy="830997"/>
          </a:xfrm>
          <a:prstGeom prst="rect">
            <a:avLst/>
          </a:prstGeom>
          <a:noFill/>
        </p:spPr>
        <p:txBody>
          <a:bodyPr wrap="none">
            <a:spAutoFit/>
          </a:bodyPr>
          <a:lstStyle/>
          <a:p>
            <a:pPr>
              <a:defRPr/>
            </a:pPr>
            <a:r>
              <a:rPr lang="en-US" sz="2400" b="1" dirty="0">
                <a:effectLst>
                  <a:outerShdw blurRad="38100" dist="38100" dir="2700000" algn="tl">
                    <a:srgbClr val="C0C0C0"/>
                  </a:outerShdw>
                </a:effectLst>
                <a:latin typeface="+mj-lt"/>
              </a:rPr>
              <a:t>Business</a:t>
            </a:r>
          </a:p>
          <a:p>
            <a:pPr>
              <a:defRPr/>
            </a:pPr>
            <a:r>
              <a:rPr lang="en-US" sz="2400" b="1" dirty="0">
                <a:effectLst>
                  <a:outerShdw blurRad="38100" dist="38100" dir="2700000" algn="tl">
                    <a:srgbClr val="C0C0C0"/>
                  </a:outerShdw>
                </a:effectLst>
                <a:latin typeface="+mj-lt"/>
              </a:rPr>
              <a:t>Logic</a:t>
            </a:r>
          </a:p>
        </p:txBody>
      </p:sp>
      <p:pic>
        <p:nvPicPr>
          <p:cNvPr id="17" name="Picture 3" descr="C:\Users\nakov\Downloads\hp_mobile_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6625" y="3200400"/>
            <a:ext cx="1447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7" descr="laptop,compu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6625" y="1600200"/>
            <a:ext cx="1447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1" descr="computer,monitor,screen,displa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6625" y="4648200"/>
            <a:ext cx="1447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9"/>
          <p:cNvSpPr txBox="1"/>
          <p:nvPr/>
        </p:nvSpPr>
        <p:spPr>
          <a:xfrm>
            <a:off x="7751020" y="5137150"/>
            <a:ext cx="1192955" cy="830997"/>
          </a:xfrm>
          <a:prstGeom prst="rect">
            <a:avLst/>
          </a:prstGeom>
          <a:noFill/>
        </p:spPr>
        <p:txBody>
          <a:bodyPr wrap="none">
            <a:spAutoFit/>
          </a:bodyPr>
          <a:lstStyle/>
          <a:p>
            <a:pPr>
              <a:defRPr/>
            </a:pPr>
            <a:r>
              <a:rPr lang="en-US" sz="2400" dirty="0">
                <a:solidFill>
                  <a:schemeClr val="accent6"/>
                </a:solidFill>
                <a:effectLst>
                  <a:outerShdw blurRad="38100" dist="38100" dir="2700000" algn="tl">
                    <a:srgbClr val="C0C0C0"/>
                  </a:outerShdw>
                </a:effectLst>
                <a:latin typeface="+mj-lt"/>
              </a:rPr>
              <a:t>Desktop</a:t>
            </a:r>
          </a:p>
          <a:p>
            <a:pPr>
              <a:defRPr/>
            </a:pPr>
            <a:r>
              <a:rPr lang="en-US" sz="2400" dirty="0">
                <a:solidFill>
                  <a:schemeClr val="accent6"/>
                </a:solidFill>
                <a:effectLst>
                  <a:outerShdw blurRad="38100" dist="38100" dir="2700000" algn="tl">
                    <a:srgbClr val="C0C0C0"/>
                  </a:outerShdw>
                </a:effectLst>
                <a:latin typeface="+mj-lt"/>
              </a:rPr>
              <a:t>Client</a:t>
            </a:r>
          </a:p>
        </p:txBody>
      </p:sp>
      <p:sp>
        <p:nvSpPr>
          <p:cNvPr id="21" name="TextBox 20"/>
          <p:cNvSpPr txBox="1"/>
          <p:nvPr/>
        </p:nvSpPr>
        <p:spPr>
          <a:xfrm>
            <a:off x="7746282" y="3440113"/>
            <a:ext cx="1026243" cy="830997"/>
          </a:xfrm>
          <a:prstGeom prst="rect">
            <a:avLst/>
          </a:prstGeom>
          <a:noFill/>
        </p:spPr>
        <p:txBody>
          <a:bodyPr wrap="none">
            <a:spAutoFit/>
          </a:bodyPr>
          <a:lstStyle/>
          <a:p>
            <a:pPr>
              <a:defRPr/>
            </a:pPr>
            <a:r>
              <a:rPr lang="en-US" sz="2400" dirty="0">
                <a:solidFill>
                  <a:schemeClr val="accent6"/>
                </a:solidFill>
                <a:effectLst>
                  <a:outerShdw blurRad="38100" dist="38100" dir="2700000" algn="tl">
                    <a:srgbClr val="C0C0C0"/>
                  </a:outerShdw>
                </a:effectLst>
                <a:latin typeface="+mj-lt"/>
              </a:rPr>
              <a:t>Mobile</a:t>
            </a:r>
          </a:p>
          <a:p>
            <a:pPr>
              <a:defRPr/>
            </a:pPr>
            <a:r>
              <a:rPr lang="en-US" sz="2400" dirty="0">
                <a:solidFill>
                  <a:schemeClr val="accent6"/>
                </a:solidFill>
                <a:effectLst>
                  <a:outerShdw blurRad="38100" dist="38100" dir="2700000" algn="tl">
                    <a:srgbClr val="C0C0C0"/>
                  </a:outerShdw>
                </a:effectLst>
                <a:latin typeface="+mj-lt"/>
              </a:rPr>
              <a:t>Client</a:t>
            </a:r>
          </a:p>
        </p:txBody>
      </p:sp>
      <p:sp>
        <p:nvSpPr>
          <p:cNvPr id="22" name="TextBox 21"/>
          <p:cNvSpPr txBox="1"/>
          <p:nvPr/>
        </p:nvSpPr>
        <p:spPr>
          <a:xfrm>
            <a:off x="7671679" y="1718101"/>
            <a:ext cx="1233030" cy="830997"/>
          </a:xfrm>
          <a:prstGeom prst="rect">
            <a:avLst/>
          </a:prstGeom>
          <a:noFill/>
        </p:spPr>
        <p:txBody>
          <a:bodyPr wrap="none">
            <a:spAutoFit/>
          </a:bodyPr>
          <a:lstStyle/>
          <a:p>
            <a:pPr algn="ctr" fontAlgn="auto">
              <a:spcBef>
                <a:spcPts val="0"/>
              </a:spcBef>
              <a:spcAft>
                <a:spcPts val="0"/>
              </a:spcAft>
              <a:defRPr/>
            </a:pPr>
            <a:r>
              <a:rPr lang="en-US" sz="2400" dirty="0">
                <a:solidFill>
                  <a:schemeClr val="accent6"/>
                </a:solidFill>
                <a:effectLst>
                  <a:outerShdw blurRad="38100" dist="38100" dir="2700000" algn="tl">
                    <a:srgbClr val="000000">
                      <a:alpha val="43137"/>
                    </a:srgbClr>
                  </a:outerShdw>
                </a:effectLst>
                <a:latin typeface="+mj-lt"/>
              </a:rPr>
              <a:t>Client</a:t>
            </a:r>
          </a:p>
          <a:p>
            <a:pPr algn="ctr" fontAlgn="auto">
              <a:spcBef>
                <a:spcPts val="0"/>
              </a:spcBef>
              <a:spcAft>
                <a:spcPts val="0"/>
              </a:spcAft>
              <a:defRPr/>
            </a:pPr>
            <a:r>
              <a:rPr lang="en-US" sz="2400" dirty="0">
                <a:solidFill>
                  <a:schemeClr val="accent6"/>
                </a:solidFill>
                <a:effectLst>
                  <a:outerShdw blurRad="38100" dist="38100" dir="2700000" algn="tl">
                    <a:srgbClr val="000000">
                      <a:alpha val="43137"/>
                    </a:srgbClr>
                  </a:outerShdw>
                </a:effectLst>
                <a:latin typeface="+mj-lt"/>
              </a:rPr>
              <a:t>Machine</a:t>
            </a:r>
          </a:p>
        </p:txBody>
      </p:sp>
      <p:pic>
        <p:nvPicPr>
          <p:cNvPr id="23" name="Picture 13" descr="off,server,comput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2590800"/>
            <a:ext cx="1890713" cy="189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Box 23"/>
          <p:cNvSpPr txBox="1"/>
          <p:nvPr/>
        </p:nvSpPr>
        <p:spPr>
          <a:xfrm rot="20309905">
            <a:off x="4705855" y="2312958"/>
            <a:ext cx="1011815" cy="400110"/>
          </a:xfrm>
          <a:prstGeom prst="rect">
            <a:avLst/>
          </a:prstGeom>
          <a:noFill/>
        </p:spPr>
        <p:txBody>
          <a:bodyPr wrap="none">
            <a:spAutoFit/>
          </a:bodyPr>
          <a:lstStyle/>
          <a:p>
            <a:pPr fontAlgn="auto">
              <a:spcBef>
                <a:spcPts val="0"/>
              </a:spcBef>
              <a:spcAft>
                <a:spcPts val="0"/>
              </a:spcAft>
              <a:defRPr/>
            </a:pPr>
            <a:r>
              <a:rPr lang="en-US" sz="2000" dirty="0">
                <a:effectLst>
                  <a:outerShdw blurRad="38100" dist="38100" dir="2700000" algn="tl">
                    <a:srgbClr val="000000">
                      <a:alpha val="43137"/>
                    </a:srgbClr>
                  </a:outerShdw>
                </a:effectLst>
                <a:latin typeface="+mj-lt"/>
              </a:rPr>
              <a:t>network</a:t>
            </a:r>
          </a:p>
        </p:txBody>
      </p:sp>
      <p:sp>
        <p:nvSpPr>
          <p:cNvPr id="25" name="TextBox 24"/>
          <p:cNvSpPr txBox="1"/>
          <p:nvPr/>
        </p:nvSpPr>
        <p:spPr>
          <a:xfrm rot="249247">
            <a:off x="4724905" y="3240058"/>
            <a:ext cx="1011815" cy="400110"/>
          </a:xfrm>
          <a:prstGeom prst="rect">
            <a:avLst/>
          </a:prstGeom>
          <a:noFill/>
        </p:spPr>
        <p:txBody>
          <a:bodyPr wrap="none">
            <a:spAutoFit/>
          </a:bodyPr>
          <a:lstStyle/>
          <a:p>
            <a:pPr fontAlgn="auto">
              <a:spcBef>
                <a:spcPts val="0"/>
              </a:spcBef>
              <a:spcAft>
                <a:spcPts val="0"/>
              </a:spcAft>
              <a:defRPr/>
            </a:pPr>
            <a:r>
              <a:rPr lang="en-US" sz="2000" dirty="0">
                <a:effectLst>
                  <a:outerShdw blurRad="38100" dist="38100" dir="2700000" algn="tl">
                    <a:srgbClr val="000000">
                      <a:alpha val="43137"/>
                    </a:srgbClr>
                  </a:outerShdw>
                </a:effectLst>
                <a:latin typeface="+mj-lt"/>
              </a:rPr>
              <a:t>network</a:t>
            </a:r>
          </a:p>
        </p:txBody>
      </p:sp>
      <p:sp>
        <p:nvSpPr>
          <p:cNvPr id="26" name="TextBox 25"/>
          <p:cNvSpPr txBox="1"/>
          <p:nvPr/>
        </p:nvSpPr>
        <p:spPr>
          <a:xfrm rot="1808832">
            <a:off x="4712205" y="4117945"/>
            <a:ext cx="1011815" cy="400110"/>
          </a:xfrm>
          <a:prstGeom prst="rect">
            <a:avLst/>
          </a:prstGeom>
          <a:noFill/>
        </p:spPr>
        <p:txBody>
          <a:bodyPr wrap="none">
            <a:spAutoFit/>
          </a:bodyPr>
          <a:lstStyle/>
          <a:p>
            <a:pPr fontAlgn="auto">
              <a:spcBef>
                <a:spcPts val="0"/>
              </a:spcBef>
              <a:spcAft>
                <a:spcPts val="0"/>
              </a:spcAft>
              <a:defRPr/>
            </a:pPr>
            <a:r>
              <a:rPr lang="en-US" sz="2000" dirty="0">
                <a:effectLst>
                  <a:outerShdw blurRad="38100" dist="38100" dir="2700000" algn="tl">
                    <a:srgbClr val="000000">
                      <a:alpha val="43137"/>
                    </a:srgbClr>
                  </a:outerShdw>
                </a:effectLst>
                <a:latin typeface="+mj-lt"/>
              </a:rPr>
              <a:t>network</a:t>
            </a:r>
          </a:p>
        </p:txBody>
      </p:sp>
      <p:pic>
        <p:nvPicPr>
          <p:cNvPr id="27" name="Picture 2" descr="database,db"/>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250" y="2590800"/>
            <a:ext cx="1835150"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Box 27"/>
          <p:cNvSpPr txBox="1"/>
          <p:nvPr/>
        </p:nvSpPr>
        <p:spPr>
          <a:xfrm>
            <a:off x="520700" y="4419600"/>
            <a:ext cx="1324402" cy="461665"/>
          </a:xfrm>
          <a:prstGeom prst="rect">
            <a:avLst/>
          </a:prstGeom>
          <a:noFill/>
        </p:spPr>
        <p:txBody>
          <a:bodyPr wrap="none">
            <a:spAutoFit/>
          </a:bodyPr>
          <a:lstStyle/>
          <a:p>
            <a:pPr fontAlgn="auto">
              <a:spcBef>
                <a:spcPts val="0"/>
              </a:spcBef>
              <a:spcAft>
                <a:spcPts val="0"/>
              </a:spcAft>
              <a:defRPr/>
            </a:pPr>
            <a:r>
              <a:rPr lang="en-US" sz="2400" b="1" dirty="0">
                <a:effectLst>
                  <a:outerShdw blurRad="38100" dist="38100" dir="2700000" algn="tl">
                    <a:srgbClr val="000000">
                      <a:alpha val="43137"/>
                    </a:srgbClr>
                  </a:outerShdw>
                </a:effectLst>
                <a:latin typeface="+mj-lt"/>
              </a:rPr>
              <a:t>Database</a:t>
            </a:r>
          </a:p>
        </p:txBody>
      </p:sp>
      <p:sp>
        <p:nvSpPr>
          <p:cNvPr id="29" name="TextBox 28"/>
          <p:cNvSpPr txBox="1"/>
          <p:nvPr/>
        </p:nvSpPr>
        <p:spPr>
          <a:xfrm>
            <a:off x="387350" y="1066800"/>
            <a:ext cx="1556836" cy="830997"/>
          </a:xfrm>
          <a:prstGeom prst="rect">
            <a:avLst/>
          </a:prstGeom>
          <a:noFill/>
        </p:spPr>
        <p:txBody>
          <a:bodyPr wrap="none">
            <a:spAutoFit/>
          </a:bodyPr>
          <a:lstStyle/>
          <a:p>
            <a:pPr>
              <a:defRPr/>
            </a:pPr>
            <a:r>
              <a:rPr lang="en-US" sz="2400" b="1" dirty="0">
                <a:solidFill>
                  <a:srgbClr val="1D3064"/>
                </a:solidFill>
                <a:effectLst>
                  <a:outerShdw blurRad="38100" dist="38100" dir="2700000" algn="tl">
                    <a:srgbClr val="C0C0C0"/>
                  </a:outerShdw>
                </a:effectLst>
                <a:latin typeface="+mj-lt"/>
              </a:rPr>
              <a:t>Data Tier</a:t>
            </a:r>
          </a:p>
          <a:p>
            <a:pPr>
              <a:defRPr/>
            </a:pPr>
            <a:r>
              <a:rPr lang="en-US" sz="2400" b="1" dirty="0">
                <a:solidFill>
                  <a:srgbClr val="1D3064"/>
                </a:solidFill>
                <a:effectLst>
                  <a:outerShdw blurRad="38100" dist="38100" dir="2700000" algn="tl">
                    <a:srgbClr val="C0C0C0"/>
                  </a:outerShdw>
                </a:effectLst>
                <a:latin typeface="+mj-lt"/>
              </a:rPr>
              <a:t>(Back-End)</a:t>
            </a:r>
          </a:p>
        </p:txBody>
      </p:sp>
      <p:sp>
        <p:nvSpPr>
          <p:cNvPr id="30" name="TextBox 29"/>
          <p:cNvSpPr txBox="1"/>
          <p:nvPr/>
        </p:nvSpPr>
        <p:spPr>
          <a:xfrm>
            <a:off x="2457450" y="1079500"/>
            <a:ext cx="2068195" cy="830997"/>
          </a:xfrm>
          <a:prstGeom prst="rect">
            <a:avLst/>
          </a:prstGeom>
          <a:noFill/>
        </p:spPr>
        <p:txBody>
          <a:bodyPr wrap="none">
            <a:spAutoFit/>
          </a:bodyPr>
          <a:lstStyle/>
          <a:p>
            <a:pPr>
              <a:defRPr/>
            </a:pPr>
            <a:r>
              <a:rPr lang="en-US" sz="2400" b="1">
                <a:solidFill>
                  <a:srgbClr val="1D3064"/>
                </a:solidFill>
                <a:effectLst>
                  <a:outerShdw blurRad="38100" dist="38100" dir="2700000" algn="tl">
                    <a:srgbClr val="C0C0C0"/>
                  </a:outerShdw>
                </a:effectLst>
                <a:latin typeface="+mj-lt"/>
              </a:rPr>
              <a:t>Middle Tier</a:t>
            </a:r>
          </a:p>
          <a:p>
            <a:pPr>
              <a:defRPr/>
            </a:pPr>
            <a:r>
              <a:rPr lang="en-US" sz="2400" b="1">
                <a:solidFill>
                  <a:srgbClr val="1D3064"/>
                </a:solidFill>
                <a:effectLst>
                  <a:outerShdw blurRad="38100" dist="38100" dir="2700000" algn="tl">
                    <a:srgbClr val="C0C0C0"/>
                  </a:outerShdw>
                </a:effectLst>
                <a:latin typeface="+mj-lt"/>
              </a:rPr>
              <a:t>(Business Tier)</a:t>
            </a:r>
          </a:p>
        </p:txBody>
      </p:sp>
      <p:sp>
        <p:nvSpPr>
          <p:cNvPr id="31" name="TextBox 30"/>
          <p:cNvSpPr txBox="1"/>
          <p:nvPr/>
        </p:nvSpPr>
        <p:spPr>
          <a:xfrm>
            <a:off x="5891213" y="1079500"/>
            <a:ext cx="2959465" cy="461665"/>
          </a:xfrm>
          <a:prstGeom prst="rect">
            <a:avLst/>
          </a:prstGeom>
          <a:noFill/>
        </p:spPr>
        <p:txBody>
          <a:bodyPr wrap="none">
            <a:spAutoFit/>
          </a:bodyPr>
          <a:lstStyle/>
          <a:p>
            <a:pPr>
              <a:defRPr/>
            </a:pPr>
            <a:r>
              <a:rPr lang="en-US" sz="2400" b="1" dirty="0">
                <a:solidFill>
                  <a:srgbClr val="1D3064"/>
                </a:solidFill>
                <a:effectLst>
                  <a:outerShdw blurRad="38100" dist="38100" dir="2700000" algn="tl">
                    <a:srgbClr val="C0C0C0"/>
                  </a:outerShdw>
                </a:effectLst>
                <a:latin typeface="+mj-lt"/>
              </a:rPr>
              <a:t>Client Tier (Front-End)</a:t>
            </a:r>
          </a:p>
        </p:txBody>
      </p:sp>
    </p:spTree>
    <p:extLst>
      <p:ext uri="{BB962C8B-B14F-4D97-AF65-F5344CB8AC3E}">
        <p14:creationId xmlns:p14="http://schemas.microsoft.com/office/powerpoint/2010/main" val="181363750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err="1"/>
              <a:t>Multitiered</a:t>
            </a:r>
            <a:r>
              <a:rPr lang="en-US" dirty="0"/>
              <a:t> Architectures </a:t>
            </a:r>
            <a:r>
              <a:rPr lang="en-US" dirty="0" smtClean="0"/>
              <a:t>(3-Tier Architecture)</a:t>
            </a:r>
            <a:endParaRPr lang="en-US" dirty="0"/>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0" y="863444"/>
            <a:ext cx="11870320" cy="5590565"/>
          </a:xfrm>
        </p:spPr>
        <p:txBody>
          <a:bodyPr/>
          <a:lstStyle/>
          <a:p>
            <a:pPr>
              <a:lnSpc>
                <a:spcPct val="100000"/>
              </a:lnSpc>
            </a:pPr>
            <a:r>
              <a:rPr lang="en-US" dirty="0"/>
              <a:t>The server tier in two-tiered architecture becomes more </a:t>
            </a:r>
            <a:r>
              <a:rPr lang="en-US" dirty="0" smtClean="0"/>
              <a:t>and more distributed</a:t>
            </a:r>
          </a:p>
          <a:p>
            <a:pPr>
              <a:lnSpc>
                <a:spcPct val="100000"/>
              </a:lnSpc>
            </a:pPr>
            <a:r>
              <a:rPr lang="en-US" sz="2400" dirty="0" smtClean="0"/>
              <a:t>Distributed transaction processing </a:t>
            </a:r>
          </a:p>
          <a:p>
            <a:pPr lvl="2"/>
            <a:r>
              <a:rPr lang="en-US" sz="2400" dirty="0"/>
              <a:t>A single server is no longer adequate for modern information systems</a:t>
            </a:r>
            <a:endParaRPr lang="en-US" sz="2400" dirty="0" smtClean="0"/>
          </a:p>
          <a:p>
            <a:pPr>
              <a:lnSpc>
                <a:spcPct val="100000"/>
              </a:lnSpc>
            </a:pPr>
            <a:r>
              <a:rPr lang="en-US" dirty="0"/>
              <a:t>This leads to three-tiered </a:t>
            </a:r>
            <a:r>
              <a:rPr lang="en-US" dirty="0" smtClean="0"/>
              <a:t>architecture</a:t>
            </a:r>
          </a:p>
          <a:p>
            <a:pPr lvl="2"/>
            <a:r>
              <a:rPr lang="en-US" sz="2400" dirty="0" smtClean="0"/>
              <a:t>Server </a:t>
            </a:r>
            <a:r>
              <a:rPr lang="en-US" sz="2400" dirty="0"/>
              <a:t>may acting as a client</a:t>
            </a:r>
          </a:p>
        </p:txBody>
      </p:sp>
      <p:sp>
        <p:nvSpPr>
          <p:cNvPr id="7" name="Rounded Rectangular Callout 5">
            <a:extLst>
              <a:ext uri="{FF2B5EF4-FFF2-40B4-BE49-F238E27FC236}">
                <a16:creationId xmlns:a16="http://schemas.microsoft.com/office/drawing/2014/main" id="{95B1C811-0212-4B28-BA67-984A505AD881}"/>
              </a:ext>
            </a:extLst>
          </p:cNvPr>
          <p:cNvSpPr/>
          <p:nvPr/>
        </p:nvSpPr>
        <p:spPr>
          <a:xfrm>
            <a:off x="9116933" y="3510632"/>
            <a:ext cx="2573754" cy="1289154"/>
          </a:xfrm>
          <a:prstGeom prst="wedgeRoundRectCallout">
            <a:avLst>
              <a:gd name="adj1" fmla="val -20833"/>
              <a:gd name="adj2" fmla="val 51172"/>
              <a:gd name="adj3" fmla="val 16667"/>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solidFill>
                  <a:srgbClr val="1D3064"/>
                </a:solidFill>
              </a:rPr>
              <a:t>An example of a</a:t>
            </a:r>
          </a:p>
          <a:p>
            <a:pPr algn="ctr"/>
            <a:r>
              <a:rPr lang="en-US" sz="2800" dirty="0">
                <a:solidFill>
                  <a:srgbClr val="1D3064"/>
                </a:solidFill>
              </a:rPr>
              <a:t>server acting as client</a:t>
            </a:r>
          </a:p>
        </p:txBody>
      </p:sp>
      <p:grpSp>
        <p:nvGrpSpPr>
          <p:cNvPr id="6" name="Group 5"/>
          <p:cNvGrpSpPr/>
          <p:nvPr/>
        </p:nvGrpSpPr>
        <p:grpSpPr>
          <a:xfrm>
            <a:off x="1505655" y="3381836"/>
            <a:ext cx="6609645" cy="2723985"/>
            <a:chOff x="1505655" y="3381836"/>
            <a:chExt cx="6609645" cy="2723985"/>
          </a:xfrm>
        </p:grpSpPr>
        <p:pic>
          <p:nvPicPr>
            <p:cNvPr id="8" name="Picture 7"/>
            <p:cNvPicPr>
              <a:picLocks noChangeAspect="1"/>
            </p:cNvPicPr>
            <p:nvPr/>
          </p:nvPicPr>
          <p:blipFill>
            <a:blip r:embed="rId2"/>
            <a:stretch>
              <a:fillRect/>
            </a:stretch>
          </p:blipFill>
          <p:spPr>
            <a:xfrm>
              <a:off x="3205162" y="3838575"/>
              <a:ext cx="4619625" cy="2238375"/>
            </a:xfrm>
            <a:prstGeom prst="rect">
              <a:avLst/>
            </a:prstGeom>
          </p:spPr>
        </p:pic>
        <p:sp>
          <p:nvSpPr>
            <p:cNvPr id="9" name="TextBox 8"/>
            <p:cNvSpPr txBox="1"/>
            <p:nvPr/>
          </p:nvSpPr>
          <p:spPr>
            <a:xfrm>
              <a:off x="1514475" y="3615204"/>
              <a:ext cx="1690687" cy="1015663"/>
            </a:xfrm>
            <a:prstGeom prst="rect">
              <a:avLst/>
            </a:prstGeom>
            <a:noFill/>
          </p:spPr>
          <p:txBody>
            <a:bodyPr wrap="square" rtlCol="0">
              <a:spAutoFit/>
            </a:bodyPr>
            <a:lstStyle/>
            <a:p>
              <a:pPr algn="r"/>
              <a:r>
                <a:rPr lang="en-IN" sz="2000" dirty="0" smtClean="0">
                  <a:solidFill>
                    <a:schemeClr val="accent6"/>
                  </a:solidFill>
                </a:rPr>
                <a:t>User interface</a:t>
              </a:r>
            </a:p>
            <a:p>
              <a:pPr algn="r"/>
              <a:r>
                <a:rPr lang="en-IN" sz="2000" dirty="0" smtClean="0">
                  <a:solidFill>
                    <a:schemeClr val="accent6"/>
                  </a:solidFill>
                </a:rPr>
                <a:t>(</a:t>
              </a:r>
              <a:r>
                <a:rPr lang="en-IN" sz="2000" dirty="0" err="1" smtClean="0">
                  <a:solidFill>
                    <a:schemeClr val="accent6"/>
                  </a:solidFill>
                </a:rPr>
                <a:t>presentatio</a:t>
              </a:r>
              <a:r>
                <a:rPr lang="en-IN" sz="2000" dirty="0" smtClean="0">
                  <a:solidFill>
                    <a:schemeClr val="accent6"/>
                  </a:solidFill>
                </a:rPr>
                <a:t>)</a:t>
              </a:r>
              <a:endParaRPr lang="en-IN" sz="2000" dirty="0">
                <a:solidFill>
                  <a:schemeClr val="accent6"/>
                </a:solidFill>
              </a:endParaRPr>
            </a:p>
          </p:txBody>
        </p:sp>
        <p:sp>
          <p:nvSpPr>
            <p:cNvPr id="10" name="TextBox 9"/>
            <p:cNvSpPr txBox="1"/>
            <p:nvPr/>
          </p:nvSpPr>
          <p:spPr>
            <a:xfrm>
              <a:off x="1505655" y="4614565"/>
              <a:ext cx="1441736" cy="707886"/>
            </a:xfrm>
            <a:prstGeom prst="rect">
              <a:avLst/>
            </a:prstGeom>
            <a:noFill/>
          </p:spPr>
          <p:txBody>
            <a:bodyPr wrap="square" rtlCol="0">
              <a:spAutoFit/>
            </a:bodyPr>
            <a:lstStyle/>
            <a:p>
              <a:pPr algn="r"/>
              <a:r>
                <a:rPr lang="en-IN" sz="2000" dirty="0" smtClean="0">
                  <a:solidFill>
                    <a:schemeClr val="accent6"/>
                  </a:solidFill>
                </a:rPr>
                <a:t>Application</a:t>
              </a:r>
            </a:p>
            <a:p>
              <a:pPr algn="r"/>
              <a:r>
                <a:rPr lang="en-IN" sz="2000" dirty="0" smtClean="0">
                  <a:solidFill>
                    <a:schemeClr val="accent6"/>
                  </a:solidFill>
                </a:rPr>
                <a:t>server</a:t>
              </a:r>
              <a:endParaRPr lang="en-IN" sz="2000" dirty="0">
                <a:solidFill>
                  <a:schemeClr val="accent6"/>
                </a:solidFill>
              </a:endParaRPr>
            </a:p>
          </p:txBody>
        </p:sp>
        <p:sp>
          <p:nvSpPr>
            <p:cNvPr id="11" name="TextBox 10"/>
            <p:cNvSpPr txBox="1"/>
            <p:nvPr/>
          </p:nvSpPr>
          <p:spPr>
            <a:xfrm>
              <a:off x="1755058" y="5397935"/>
              <a:ext cx="1324066" cy="707886"/>
            </a:xfrm>
            <a:prstGeom prst="rect">
              <a:avLst/>
            </a:prstGeom>
            <a:noFill/>
          </p:spPr>
          <p:txBody>
            <a:bodyPr wrap="square" rtlCol="0">
              <a:spAutoFit/>
            </a:bodyPr>
            <a:lstStyle/>
            <a:p>
              <a:pPr algn="r"/>
              <a:r>
                <a:rPr lang="en-IN" sz="2000" dirty="0" smtClean="0">
                  <a:solidFill>
                    <a:schemeClr val="accent6"/>
                  </a:solidFill>
                </a:rPr>
                <a:t>Database</a:t>
              </a:r>
            </a:p>
            <a:p>
              <a:pPr algn="r"/>
              <a:r>
                <a:rPr lang="en-IN" sz="2000" dirty="0" smtClean="0">
                  <a:solidFill>
                    <a:schemeClr val="accent6"/>
                  </a:solidFill>
                </a:rPr>
                <a:t>server</a:t>
              </a:r>
              <a:endParaRPr lang="en-IN" sz="2000" dirty="0">
                <a:solidFill>
                  <a:schemeClr val="accent6"/>
                </a:solidFill>
              </a:endParaRPr>
            </a:p>
          </p:txBody>
        </p:sp>
        <p:sp>
          <p:nvSpPr>
            <p:cNvPr id="12" name="TextBox 11"/>
            <p:cNvSpPr txBox="1"/>
            <p:nvPr/>
          </p:nvSpPr>
          <p:spPr>
            <a:xfrm>
              <a:off x="4365370" y="3381836"/>
              <a:ext cx="2030018" cy="400110"/>
            </a:xfrm>
            <a:prstGeom prst="rect">
              <a:avLst/>
            </a:prstGeom>
            <a:noFill/>
          </p:spPr>
          <p:txBody>
            <a:bodyPr wrap="square" rtlCol="0">
              <a:spAutoFit/>
            </a:bodyPr>
            <a:lstStyle/>
            <a:p>
              <a:r>
                <a:rPr lang="en-IN" sz="2000" dirty="0" smtClean="0">
                  <a:solidFill>
                    <a:srgbClr val="1D3064"/>
                  </a:solidFill>
                </a:rPr>
                <a:t>Waiting for result</a:t>
              </a:r>
              <a:endParaRPr lang="en-IN" sz="2000" dirty="0">
                <a:solidFill>
                  <a:srgbClr val="1D3064"/>
                </a:solidFill>
              </a:endParaRPr>
            </a:p>
          </p:txBody>
        </p:sp>
        <p:sp>
          <p:nvSpPr>
            <p:cNvPr id="13" name="TextBox 12"/>
            <p:cNvSpPr txBox="1"/>
            <p:nvPr/>
          </p:nvSpPr>
          <p:spPr>
            <a:xfrm>
              <a:off x="3190414" y="4042899"/>
              <a:ext cx="1292145" cy="707886"/>
            </a:xfrm>
            <a:prstGeom prst="rect">
              <a:avLst/>
            </a:prstGeom>
            <a:noFill/>
          </p:spPr>
          <p:txBody>
            <a:bodyPr wrap="square" rtlCol="0">
              <a:spAutoFit/>
            </a:bodyPr>
            <a:lstStyle/>
            <a:p>
              <a:r>
                <a:rPr lang="en-IN" sz="2000" dirty="0" smtClean="0">
                  <a:solidFill>
                    <a:srgbClr val="1D3064"/>
                  </a:solidFill>
                </a:rPr>
                <a:t>Request</a:t>
              </a:r>
            </a:p>
            <a:p>
              <a:r>
                <a:rPr lang="en-IN" sz="2000" dirty="0" smtClean="0">
                  <a:solidFill>
                    <a:srgbClr val="1D3064"/>
                  </a:solidFill>
                </a:rPr>
                <a:t>operation</a:t>
              </a:r>
              <a:endParaRPr lang="en-IN" sz="2000" dirty="0">
                <a:solidFill>
                  <a:srgbClr val="1D3064"/>
                </a:solidFill>
              </a:endParaRPr>
            </a:p>
          </p:txBody>
        </p:sp>
        <p:sp>
          <p:nvSpPr>
            <p:cNvPr id="14" name="TextBox 13"/>
            <p:cNvSpPr txBox="1"/>
            <p:nvPr/>
          </p:nvSpPr>
          <p:spPr>
            <a:xfrm>
              <a:off x="5716192" y="5132727"/>
              <a:ext cx="1456137" cy="400110"/>
            </a:xfrm>
            <a:prstGeom prst="rect">
              <a:avLst/>
            </a:prstGeom>
            <a:noFill/>
          </p:spPr>
          <p:txBody>
            <a:bodyPr wrap="square" rtlCol="0">
              <a:spAutoFit/>
            </a:bodyPr>
            <a:lstStyle/>
            <a:p>
              <a:r>
                <a:rPr lang="en-IN" sz="2000" dirty="0" smtClean="0">
                  <a:solidFill>
                    <a:srgbClr val="1D3064"/>
                  </a:solidFill>
                </a:rPr>
                <a:t>Return data</a:t>
              </a:r>
              <a:endParaRPr lang="en-IN" sz="2000" dirty="0">
                <a:solidFill>
                  <a:srgbClr val="1D3064"/>
                </a:solidFill>
              </a:endParaRPr>
            </a:p>
          </p:txBody>
        </p:sp>
        <p:sp>
          <p:nvSpPr>
            <p:cNvPr id="15" name="TextBox 14"/>
            <p:cNvSpPr txBox="1"/>
            <p:nvPr/>
          </p:nvSpPr>
          <p:spPr>
            <a:xfrm>
              <a:off x="6569868" y="4200794"/>
              <a:ext cx="1545432" cy="400110"/>
            </a:xfrm>
            <a:prstGeom prst="rect">
              <a:avLst/>
            </a:prstGeom>
            <a:noFill/>
          </p:spPr>
          <p:txBody>
            <a:bodyPr wrap="square" rtlCol="0">
              <a:spAutoFit/>
            </a:bodyPr>
            <a:lstStyle/>
            <a:p>
              <a:r>
                <a:rPr lang="en-IN" sz="2000" dirty="0" smtClean="0">
                  <a:solidFill>
                    <a:srgbClr val="1D3064"/>
                  </a:solidFill>
                </a:rPr>
                <a:t>Return result</a:t>
              </a:r>
              <a:endParaRPr lang="en-IN" sz="2000" dirty="0">
                <a:solidFill>
                  <a:srgbClr val="1D3064"/>
                </a:solidFill>
              </a:endParaRPr>
            </a:p>
          </p:txBody>
        </p:sp>
        <p:sp>
          <p:nvSpPr>
            <p:cNvPr id="16" name="TextBox 15"/>
            <p:cNvSpPr txBox="1"/>
            <p:nvPr/>
          </p:nvSpPr>
          <p:spPr>
            <a:xfrm>
              <a:off x="3529012" y="5132727"/>
              <a:ext cx="1671638" cy="400110"/>
            </a:xfrm>
            <a:prstGeom prst="rect">
              <a:avLst/>
            </a:prstGeom>
            <a:noFill/>
          </p:spPr>
          <p:txBody>
            <a:bodyPr wrap="square" rtlCol="0">
              <a:spAutoFit/>
            </a:bodyPr>
            <a:lstStyle/>
            <a:p>
              <a:r>
                <a:rPr lang="en-IN" sz="2000" dirty="0" smtClean="0">
                  <a:solidFill>
                    <a:srgbClr val="1D3064"/>
                  </a:solidFill>
                </a:rPr>
                <a:t>Request data</a:t>
              </a:r>
              <a:endParaRPr lang="en-IN" sz="2000" dirty="0">
                <a:solidFill>
                  <a:srgbClr val="1D3064"/>
                </a:solidFill>
              </a:endParaRPr>
            </a:p>
          </p:txBody>
        </p:sp>
        <p:sp>
          <p:nvSpPr>
            <p:cNvPr id="17" name="TextBox 16"/>
            <p:cNvSpPr txBox="1"/>
            <p:nvPr/>
          </p:nvSpPr>
          <p:spPr>
            <a:xfrm>
              <a:off x="6454380" y="5736489"/>
              <a:ext cx="717949" cy="369332"/>
            </a:xfrm>
            <a:prstGeom prst="rect">
              <a:avLst/>
            </a:prstGeom>
            <a:noFill/>
          </p:spPr>
          <p:txBody>
            <a:bodyPr wrap="square" rtlCol="0">
              <a:spAutoFit/>
            </a:bodyPr>
            <a:lstStyle/>
            <a:p>
              <a:r>
                <a:rPr lang="en-IN" dirty="0" smtClean="0"/>
                <a:t>Time</a:t>
              </a:r>
              <a:endParaRPr lang="en-IN" dirty="0"/>
            </a:p>
          </p:txBody>
        </p:sp>
      </p:grpSp>
    </p:spTree>
    <p:extLst>
      <p:ext uri="{BB962C8B-B14F-4D97-AF65-F5344CB8AC3E}">
        <p14:creationId xmlns:p14="http://schemas.microsoft.com/office/powerpoint/2010/main" val="362821445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1022656" y="1006169"/>
            <a:ext cx="9876401" cy="5159314"/>
          </a:xfrm>
          <a:prstGeom prst="rect">
            <a:avLst/>
          </a:prstGeom>
        </p:spPr>
      </p:pic>
    </p:spTree>
    <p:extLst>
      <p:ext uri="{BB962C8B-B14F-4D97-AF65-F5344CB8AC3E}">
        <p14:creationId xmlns:p14="http://schemas.microsoft.com/office/powerpoint/2010/main" val="289370997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smtClean="0"/>
              <a:t>Decentralized Architectures</a:t>
            </a:r>
            <a:endParaRPr lang="en-US" dirty="0"/>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0" y="863444"/>
            <a:ext cx="11870320" cy="5590565"/>
          </a:xfrm>
        </p:spPr>
        <p:txBody>
          <a:bodyPr/>
          <a:lstStyle/>
          <a:p>
            <a:pPr>
              <a:lnSpc>
                <a:spcPct val="100000"/>
              </a:lnSpc>
            </a:pPr>
            <a:r>
              <a:rPr lang="en-US" dirty="0"/>
              <a:t>Multi-tiered architectures can be considered as </a:t>
            </a:r>
            <a:r>
              <a:rPr lang="en-US" dirty="0" smtClean="0"/>
              <a:t>vertical distribution</a:t>
            </a:r>
          </a:p>
          <a:p>
            <a:pPr lvl="2"/>
            <a:r>
              <a:rPr lang="en-US" sz="2400" dirty="0"/>
              <a:t>Placing logically different components on different machines</a:t>
            </a:r>
          </a:p>
          <a:p>
            <a:pPr>
              <a:lnSpc>
                <a:spcPct val="100000"/>
              </a:lnSpc>
            </a:pPr>
            <a:r>
              <a:rPr lang="en-US" dirty="0"/>
              <a:t>An alternative is horizontal distribution (</a:t>
            </a:r>
            <a:r>
              <a:rPr lang="en-US" dirty="0" smtClean="0"/>
              <a:t>peer-to-peer systems</a:t>
            </a:r>
            <a:r>
              <a:rPr lang="en-US" dirty="0"/>
              <a:t>)</a:t>
            </a:r>
          </a:p>
          <a:p>
            <a:pPr lvl="2"/>
            <a:r>
              <a:rPr lang="en-US" sz="2400" dirty="0"/>
              <a:t>A collection of logically equivalent parts</a:t>
            </a:r>
          </a:p>
          <a:p>
            <a:pPr lvl="2"/>
            <a:r>
              <a:rPr lang="en-US" sz="2400" dirty="0" smtClean="0"/>
              <a:t>Each </a:t>
            </a:r>
            <a:r>
              <a:rPr lang="en-US" sz="2400" dirty="0"/>
              <a:t>part </a:t>
            </a:r>
            <a:r>
              <a:rPr lang="en-US" sz="2400" dirty="0" smtClean="0"/>
              <a:t>operates </a:t>
            </a:r>
            <a:r>
              <a:rPr lang="en-US" sz="2400" dirty="0"/>
              <a:t>on its own share of the complete </a:t>
            </a:r>
            <a:r>
              <a:rPr lang="en-US" sz="2400" dirty="0" smtClean="0"/>
              <a:t>data set</a:t>
            </a:r>
            <a:r>
              <a:rPr lang="en-US" sz="2400" dirty="0"/>
              <a:t>, balancing the </a:t>
            </a:r>
            <a:r>
              <a:rPr lang="en-US" sz="2400" dirty="0" smtClean="0"/>
              <a:t>load</a:t>
            </a:r>
          </a:p>
          <a:p>
            <a:pPr marL="265113" lvl="2" indent="-265113">
              <a:lnSpc>
                <a:spcPct val="100000"/>
              </a:lnSpc>
              <a:spcBef>
                <a:spcPts val="1000"/>
              </a:spcBef>
              <a:buFont typeface="Webdings" panose="05030102010509060703" pitchFamily="18" charset="2"/>
              <a:buChar char=""/>
            </a:pPr>
            <a:r>
              <a:rPr lang="en-US" sz="2400" dirty="0">
                <a:solidFill>
                  <a:schemeClr val="accent6"/>
                </a:solidFill>
              </a:rPr>
              <a:t>Peer-to-peer architectures </a:t>
            </a:r>
            <a:r>
              <a:rPr lang="en-US" sz="2400" dirty="0"/>
              <a:t>- how to organize the processes in an </a:t>
            </a:r>
            <a:r>
              <a:rPr lang="en-US" sz="2400" b="1" dirty="0"/>
              <a:t>overlay network </a:t>
            </a:r>
            <a:r>
              <a:rPr lang="en-US" sz="2400" dirty="0"/>
              <a:t>in which the nodes are formed by the processes and the links represent the possible communication channels (which are usually realized as TCP connections).</a:t>
            </a:r>
          </a:p>
          <a:p>
            <a:pPr marL="265113" lvl="2" indent="-265113">
              <a:lnSpc>
                <a:spcPct val="100000"/>
              </a:lnSpc>
              <a:spcBef>
                <a:spcPts val="1000"/>
              </a:spcBef>
              <a:buFont typeface="Webdings" panose="05030102010509060703" pitchFamily="18" charset="2"/>
              <a:buChar char=""/>
            </a:pPr>
            <a:r>
              <a:rPr lang="en-US" sz="2400" dirty="0"/>
              <a:t>Decentralized </a:t>
            </a:r>
            <a:r>
              <a:rPr lang="en-US" sz="2400" dirty="0" smtClean="0"/>
              <a:t>Architectures Types</a:t>
            </a:r>
          </a:p>
          <a:p>
            <a:pPr marL="900113" lvl="2" indent="-542925">
              <a:lnSpc>
                <a:spcPct val="100000"/>
              </a:lnSpc>
              <a:spcBef>
                <a:spcPts val="1000"/>
              </a:spcBef>
              <a:buFont typeface="+mj-lt"/>
              <a:buAutoNum type="arabicPeriod"/>
            </a:pPr>
            <a:r>
              <a:rPr lang="en-US" sz="2400" dirty="0">
                <a:solidFill>
                  <a:srgbClr val="1D3064"/>
                </a:solidFill>
              </a:rPr>
              <a:t>Structured </a:t>
            </a:r>
            <a:r>
              <a:rPr lang="en-US" sz="2400" dirty="0" smtClean="0">
                <a:solidFill>
                  <a:srgbClr val="1D3064"/>
                </a:solidFill>
              </a:rPr>
              <a:t>P2P</a:t>
            </a:r>
          </a:p>
          <a:p>
            <a:pPr marL="900113" lvl="2" indent="-542925">
              <a:lnSpc>
                <a:spcPct val="100000"/>
              </a:lnSpc>
              <a:spcBef>
                <a:spcPts val="1000"/>
              </a:spcBef>
              <a:buFont typeface="+mj-lt"/>
              <a:buAutoNum type="arabicPeriod"/>
            </a:pPr>
            <a:r>
              <a:rPr lang="en-US" sz="2400" dirty="0">
                <a:solidFill>
                  <a:srgbClr val="1D3064"/>
                </a:solidFill>
              </a:rPr>
              <a:t>Unstructured </a:t>
            </a:r>
            <a:r>
              <a:rPr lang="en-US" sz="2400" dirty="0" smtClean="0">
                <a:solidFill>
                  <a:srgbClr val="1D3064"/>
                </a:solidFill>
              </a:rPr>
              <a:t>P2P</a:t>
            </a:r>
          </a:p>
        </p:txBody>
      </p:sp>
    </p:spTree>
    <p:extLst>
      <p:ext uri="{BB962C8B-B14F-4D97-AF65-F5344CB8AC3E}">
        <p14:creationId xmlns:p14="http://schemas.microsoft.com/office/powerpoint/2010/main" val="357404723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a:t>Structured P2P Architectures</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0" y="863444"/>
            <a:ext cx="11870320" cy="5590565"/>
          </a:xfrm>
        </p:spPr>
        <p:txBody>
          <a:bodyPr/>
          <a:lstStyle/>
          <a:p>
            <a:pPr>
              <a:lnSpc>
                <a:spcPct val="100000"/>
              </a:lnSpc>
            </a:pPr>
            <a:r>
              <a:rPr lang="en-US" dirty="0"/>
              <a:t>There </a:t>
            </a:r>
            <a:r>
              <a:rPr lang="en-US" dirty="0" smtClean="0"/>
              <a:t>are links </a:t>
            </a:r>
            <a:r>
              <a:rPr lang="en-US" dirty="0"/>
              <a:t>between any two nodes that know each </a:t>
            </a:r>
            <a:r>
              <a:rPr lang="en-US" dirty="0" smtClean="0"/>
              <a:t>other</a:t>
            </a:r>
          </a:p>
          <a:p>
            <a:pPr>
              <a:lnSpc>
                <a:spcPct val="100000"/>
              </a:lnSpc>
            </a:pPr>
            <a:r>
              <a:rPr lang="en-US" dirty="0" smtClean="0">
                <a:solidFill>
                  <a:schemeClr val="accent6"/>
                </a:solidFill>
              </a:rPr>
              <a:t>Structured</a:t>
            </a:r>
            <a:r>
              <a:rPr lang="en-US" dirty="0"/>
              <a:t>: the overlay network </a:t>
            </a:r>
            <a:r>
              <a:rPr lang="en-US" dirty="0" smtClean="0"/>
              <a:t>is constructed </a:t>
            </a:r>
            <a:r>
              <a:rPr lang="en-US" dirty="0"/>
              <a:t>in a deterministic </a:t>
            </a:r>
            <a:r>
              <a:rPr lang="en-US" dirty="0" smtClean="0"/>
              <a:t>procedure</a:t>
            </a:r>
          </a:p>
          <a:p>
            <a:pPr lvl="2"/>
            <a:r>
              <a:rPr lang="en-US" sz="2400" dirty="0"/>
              <a:t>Most popular: distributed hash table (DHT</a:t>
            </a:r>
            <a:r>
              <a:rPr lang="en-US" sz="2400" dirty="0" smtClean="0"/>
              <a:t>)</a:t>
            </a:r>
          </a:p>
          <a:p>
            <a:pPr marL="265113" lvl="2" indent="-265113">
              <a:lnSpc>
                <a:spcPct val="100000"/>
              </a:lnSpc>
              <a:spcBef>
                <a:spcPts val="1000"/>
              </a:spcBef>
              <a:buFont typeface="Webdings" panose="05030102010509060703" pitchFamily="18" charset="2"/>
              <a:buChar char=""/>
            </a:pPr>
            <a:r>
              <a:rPr lang="en-US" sz="2400" dirty="0"/>
              <a:t>DHT-based system</a:t>
            </a:r>
          </a:p>
          <a:p>
            <a:pPr lvl="2"/>
            <a:r>
              <a:rPr lang="en-US" sz="2400" dirty="0" smtClean="0"/>
              <a:t> Data items </a:t>
            </a:r>
            <a:r>
              <a:rPr lang="en-US" sz="2400" dirty="0"/>
              <a:t>are assigned a random key from a large identifier space, such as </a:t>
            </a:r>
            <a:r>
              <a:rPr lang="en-US" sz="2400" dirty="0" smtClean="0"/>
              <a:t>a 128-bit </a:t>
            </a:r>
            <a:r>
              <a:rPr lang="en-US" sz="2400" dirty="0"/>
              <a:t>or 160-bit identifier.</a:t>
            </a:r>
          </a:p>
          <a:p>
            <a:pPr lvl="2"/>
            <a:endParaRPr lang="en-US" sz="2400" dirty="0"/>
          </a:p>
        </p:txBody>
      </p:sp>
    </p:spTree>
    <p:extLst>
      <p:ext uri="{BB962C8B-B14F-4D97-AF65-F5344CB8AC3E}">
        <p14:creationId xmlns:p14="http://schemas.microsoft.com/office/powerpoint/2010/main" val="2685310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eaLnBrk="1" hangingPunct="1"/>
            <a:fld id="{D8241CA3-C82D-4609-B5F7-95EB9E469D6B}" type="slidenum">
              <a:rPr lang="en-US" altLang="en-US" sz="1400">
                <a:latin typeface="Times New Roman" panose="02020603050405020304" pitchFamily="18" charset="0"/>
              </a:rPr>
              <a:pPr eaLnBrk="1" hangingPunct="1"/>
              <a:t>7</a:t>
            </a:fld>
            <a:endParaRPr lang="en-US" altLang="en-US" sz="1400">
              <a:latin typeface="Times New Roman" panose="02020603050405020304" pitchFamily="18" charset="0"/>
            </a:endParaRPr>
          </a:p>
        </p:txBody>
      </p:sp>
      <p:sp>
        <p:nvSpPr>
          <p:cNvPr id="10244" name="Rectangle 2"/>
          <p:cNvSpPr>
            <a:spLocks noGrp="1" noChangeArrowheads="1"/>
          </p:cNvSpPr>
          <p:nvPr>
            <p:ph type="title"/>
          </p:nvPr>
        </p:nvSpPr>
        <p:spPr/>
        <p:txBody>
          <a:bodyPr/>
          <a:lstStyle/>
          <a:p>
            <a:pPr eaLnBrk="1" hangingPunct="1"/>
            <a:r>
              <a:rPr lang="en-US" altLang="en-US" smtClean="0"/>
              <a:t>Distributed system, distributed computing</a:t>
            </a:r>
          </a:p>
        </p:txBody>
      </p:sp>
      <p:sp>
        <p:nvSpPr>
          <p:cNvPr id="10245" name="Rectangle 3"/>
          <p:cNvSpPr>
            <a:spLocks noGrp="1" noChangeArrowheads="1"/>
          </p:cNvSpPr>
          <p:nvPr>
            <p:ph type="body" idx="1"/>
          </p:nvPr>
        </p:nvSpPr>
        <p:spPr/>
        <p:txBody>
          <a:bodyPr/>
          <a:lstStyle/>
          <a:p>
            <a:pPr algn="just" eaLnBrk="1" hangingPunct="1"/>
            <a:r>
              <a:rPr lang="en-US" altLang="en-US"/>
              <a:t>Early computing was performed on a single processor.  Uni-processor computing can be called </a:t>
            </a:r>
            <a:r>
              <a:rPr lang="en-US" altLang="en-US" i="1"/>
              <a:t>centralized computing</a:t>
            </a:r>
            <a:r>
              <a:rPr lang="en-US" altLang="en-US"/>
              <a:t>.</a:t>
            </a:r>
          </a:p>
          <a:p>
            <a:pPr algn="just" eaLnBrk="1" hangingPunct="1"/>
            <a:r>
              <a:rPr lang="en-US" altLang="en-US"/>
              <a:t>A </a:t>
            </a:r>
            <a:r>
              <a:rPr lang="en-US" altLang="en-US" i="1"/>
              <a:t>distributed system</a:t>
            </a:r>
            <a:r>
              <a:rPr lang="en-US" altLang="en-US"/>
              <a:t> is a collection of independent computers, interconnected via a network, capable of collaborating on a task.</a:t>
            </a:r>
          </a:p>
          <a:p>
            <a:pPr algn="just" eaLnBrk="1" hangingPunct="1"/>
            <a:r>
              <a:rPr lang="en-US" altLang="en-US" i="1"/>
              <a:t>Distributed computing</a:t>
            </a:r>
            <a:r>
              <a:rPr lang="en-US" altLang="en-US"/>
              <a:t> is computing performed in a distributed system.</a:t>
            </a:r>
          </a:p>
          <a:p>
            <a:pPr eaLnBrk="1" hangingPunct="1">
              <a:buFont typeface="Wingdings" panose="05000000000000000000" pitchFamily="2" charset="2"/>
              <a:buNone/>
            </a:pPr>
            <a:endParaRPr lang="en-US" altLang="en-US" smtClean="0"/>
          </a:p>
        </p:txBody>
      </p:sp>
    </p:spTree>
    <p:extLst>
      <p:ext uri="{BB962C8B-B14F-4D97-AF65-F5344CB8AC3E}">
        <p14:creationId xmlns:p14="http://schemas.microsoft.com/office/powerpoint/2010/main" val="187705166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a:t>Unstructured P2P Architectures</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0" y="863444"/>
            <a:ext cx="11870320" cy="5590565"/>
          </a:xfrm>
        </p:spPr>
        <p:txBody>
          <a:bodyPr/>
          <a:lstStyle/>
          <a:p>
            <a:pPr>
              <a:lnSpc>
                <a:spcPct val="100000"/>
              </a:lnSpc>
            </a:pPr>
            <a:r>
              <a:rPr lang="en-US" dirty="0"/>
              <a:t>Largely relying on randomized algorithm to </a:t>
            </a:r>
            <a:r>
              <a:rPr lang="en-US" dirty="0" smtClean="0"/>
              <a:t>construct the </a:t>
            </a:r>
            <a:r>
              <a:rPr lang="en-US" dirty="0"/>
              <a:t>overlay network</a:t>
            </a:r>
          </a:p>
          <a:p>
            <a:pPr lvl="2"/>
            <a:r>
              <a:rPr lang="en-US" sz="2400" dirty="0" smtClean="0"/>
              <a:t>Each </a:t>
            </a:r>
            <a:r>
              <a:rPr lang="en-US" sz="2400" dirty="0"/>
              <a:t>node has a list of </a:t>
            </a:r>
            <a:r>
              <a:rPr lang="en-US" sz="2400" dirty="0" smtClean="0"/>
              <a:t>neighbors</a:t>
            </a:r>
          </a:p>
          <a:p>
            <a:pPr marL="265113" lvl="2" indent="-265113">
              <a:lnSpc>
                <a:spcPct val="100000"/>
              </a:lnSpc>
              <a:spcBef>
                <a:spcPts val="1000"/>
              </a:spcBef>
              <a:buFont typeface="Webdings" panose="05030102010509060703" pitchFamily="18" charset="2"/>
              <a:buChar char=""/>
            </a:pPr>
            <a:r>
              <a:rPr lang="en-US" sz="2400" dirty="0" smtClean="0"/>
              <a:t>Many systems try to construct an overly network that resembles a random graph </a:t>
            </a:r>
          </a:p>
          <a:p>
            <a:pPr lvl="2"/>
            <a:r>
              <a:rPr lang="en-US" sz="2400" dirty="0" smtClean="0"/>
              <a:t>Each </a:t>
            </a:r>
            <a:r>
              <a:rPr lang="en-US" sz="2400" dirty="0"/>
              <a:t>node maintains a partial view, i.e., a set of live </a:t>
            </a:r>
            <a:r>
              <a:rPr lang="en-US" sz="2400" dirty="0" smtClean="0"/>
              <a:t>nodes randomly </a:t>
            </a:r>
            <a:r>
              <a:rPr lang="en-US" sz="2400" dirty="0"/>
              <a:t>chosen from the current set of </a:t>
            </a:r>
            <a:r>
              <a:rPr lang="en-US" sz="2400" dirty="0" smtClean="0"/>
              <a:t>nodes constructed </a:t>
            </a:r>
            <a:r>
              <a:rPr lang="en-US" sz="2400" dirty="0"/>
              <a:t>in a random way</a:t>
            </a:r>
          </a:p>
          <a:p>
            <a:pPr>
              <a:lnSpc>
                <a:spcPct val="100000"/>
              </a:lnSpc>
            </a:pPr>
            <a:r>
              <a:rPr lang="en-US" dirty="0" smtClean="0"/>
              <a:t>An </a:t>
            </a:r>
            <a:r>
              <a:rPr lang="en-US" dirty="0"/>
              <a:t>unstructured P2P network is formed when the overlay </a:t>
            </a:r>
            <a:r>
              <a:rPr lang="en-US" dirty="0" smtClean="0"/>
              <a:t>links are </a:t>
            </a:r>
            <a:r>
              <a:rPr lang="en-US" dirty="0"/>
              <a:t>established arbitrarily</a:t>
            </a:r>
            <a:r>
              <a:rPr lang="en-US" dirty="0" smtClean="0"/>
              <a:t>.</a:t>
            </a:r>
          </a:p>
          <a:p>
            <a:pPr>
              <a:lnSpc>
                <a:spcPct val="100000"/>
              </a:lnSpc>
            </a:pPr>
            <a:r>
              <a:rPr lang="en-US" dirty="0"/>
              <a:t>Data items are randomly mapped to some node in the system &amp; lookup is </a:t>
            </a:r>
            <a:r>
              <a:rPr lang="en-US" dirty="0" smtClean="0"/>
              <a:t>random</a:t>
            </a:r>
            <a:r>
              <a:rPr lang="en-US" dirty="0"/>
              <a:t>.</a:t>
            </a:r>
          </a:p>
          <a:p>
            <a:pPr>
              <a:lnSpc>
                <a:spcPct val="100000"/>
              </a:lnSpc>
            </a:pPr>
            <a:r>
              <a:rPr lang="en-US" dirty="0" smtClean="0"/>
              <a:t>In </a:t>
            </a:r>
            <a:r>
              <a:rPr lang="en-US" dirty="0"/>
              <a:t>an unstructured P2P network, if a peer wants to find </a:t>
            </a:r>
            <a:r>
              <a:rPr lang="en-US" dirty="0" smtClean="0"/>
              <a:t>a desired </a:t>
            </a:r>
            <a:r>
              <a:rPr lang="en-US" dirty="0"/>
              <a:t>piece of data in the network, </a:t>
            </a:r>
            <a:r>
              <a:rPr lang="en-US" b="1" dirty="0"/>
              <a:t>the query has to </a:t>
            </a:r>
            <a:r>
              <a:rPr lang="en-US" b="1" dirty="0" smtClean="0"/>
              <a:t>be flooded</a:t>
            </a:r>
            <a:r>
              <a:rPr lang="en-US" dirty="0" smtClean="0"/>
              <a:t> </a:t>
            </a:r>
            <a:r>
              <a:rPr lang="en-US" dirty="0"/>
              <a:t>through </a:t>
            </a:r>
            <a:r>
              <a:rPr lang="en-US" dirty="0" smtClean="0"/>
              <a:t>the network </a:t>
            </a:r>
            <a:r>
              <a:rPr lang="en-US" dirty="0"/>
              <a:t>in order to find as many peers as possible that share the data.</a:t>
            </a:r>
            <a:r>
              <a:rPr lang="en-US" sz="2400" dirty="0" smtClean="0"/>
              <a:t>.</a:t>
            </a:r>
            <a:endParaRPr lang="en-US" sz="2400" dirty="0"/>
          </a:p>
          <a:p>
            <a:pPr lvl="2"/>
            <a:endParaRPr lang="en-US" sz="2400" dirty="0"/>
          </a:p>
        </p:txBody>
      </p:sp>
    </p:spTree>
    <p:extLst>
      <p:ext uri="{BB962C8B-B14F-4D97-AF65-F5344CB8AC3E}">
        <p14:creationId xmlns:p14="http://schemas.microsoft.com/office/powerpoint/2010/main" val="355057493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err="1"/>
              <a:t>Superpeers</a:t>
            </a:r>
            <a:endParaRPr lang="en-US" dirty="0"/>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0" y="863444"/>
            <a:ext cx="6269620" cy="5590565"/>
          </a:xfrm>
        </p:spPr>
        <p:txBody>
          <a:bodyPr/>
          <a:lstStyle/>
          <a:p>
            <a:pPr>
              <a:lnSpc>
                <a:spcPct val="100000"/>
              </a:lnSpc>
            </a:pPr>
            <a:r>
              <a:rPr lang="en-US" dirty="0"/>
              <a:t>Used to address the following question</a:t>
            </a:r>
          </a:p>
          <a:p>
            <a:pPr lvl="2"/>
            <a:r>
              <a:rPr lang="en-US" sz="2400" dirty="0" smtClean="0"/>
              <a:t>How </a:t>
            </a:r>
            <a:r>
              <a:rPr lang="en-US" sz="2400" dirty="0"/>
              <a:t>to find data items in unstructured P2P systems</a:t>
            </a:r>
          </a:p>
          <a:p>
            <a:pPr lvl="2"/>
            <a:r>
              <a:rPr lang="en-US" sz="2400" dirty="0" smtClean="0"/>
              <a:t>Flood </a:t>
            </a:r>
            <a:r>
              <a:rPr lang="en-US" sz="2400" dirty="0"/>
              <a:t>the network with a search query</a:t>
            </a:r>
            <a:r>
              <a:rPr lang="en-US" sz="2400" dirty="0" smtClean="0"/>
              <a:t>?</a:t>
            </a:r>
          </a:p>
          <a:p>
            <a:pPr marL="265113" lvl="2" indent="-265113">
              <a:lnSpc>
                <a:spcPct val="100000"/>
              </a:lnSpc>
              <a:spcBef>
                <a:spcPts val="1000"/>
              </a:spcBef>
              <a:buFont typeface="Webdings" panose="05030102010509060703" pitchFamily="18" charset="2"/>
              <a:buChar char=""/>
            </a:pPr>
            <a:r>
              <a:rPr lang="en-US" sz="2400" dirty="0"/>
              <a:t>An alternative is using </a:t>
            </a:r>
            <a:r>
              <a:rPr lang="en-US" sz="2400" dirty="0" err="1" smtClean="0">
                <a:solidFill>
                  <a:schemeClr val="accent6"/>
                </a:solidFill>
              </a:rPr>
              <a:t>superpeers</a:t>
            </a:r>
            <a:endParaRPr lang="en-US" sz="2400" dirty="0" smtClean="0">
              <a:solidFill>
                <a:schemeClr val="accent6"/>
              </a:solidFill>
            </a:endParaRPr>
          </a:p>
          <a:p>
            <a:pPr lvl="2"/>
            <a:r>
              <a:rPr lang="en-US" sz="2400" dirty="0" smtClean="0"/>
              <a:t>Nodes </a:t>
            </a:r>
            <a:r>
              <a:rPr lang="en-US" sz="2400" dirty="0"/>
              <a:t>such as those maintaining an index </a:t>
            </a:r>
            <a:r>
              <a:rPr lang="en-US" sz="2400" dirty="0" smtClean="0"/>
              <a:t>are </a:t>
            </a:r>
            <a:r>
              <a:rPr lang="en-US" sz="2400" dirty="0"/>
              <a:t>generally referred to as </a:t>
            </a:r>
            <a:r>
              <a:rPr lang="en-US" sz="2400" dirty="0" err="1"/>
              <a:t>superpeers</a:t>
            </a:r>
            <a:endParaRPr lang="en-US" sz="2400" dirty="0"/>
          </a:p>
          <a:p>
            <a:pPr lvl="2"/>
            <a:r>
              <a:rPr lang="en-US" sz="2400" dirty="0" smtClean="0"/>
              <a:t>They </a:t>
            </a:r>
            <a:r>
              <a:rPr lang="en-US" sz="2400" dirty="0"/>
              <a:t>hold index of info. from its associated </a:t>
            </a:r>
            <a:r>
              <a:rPr lang="en-US" sz="2400" dirty="0" smtClean="0"/>
              <a:t>peers (</a:t>
            </a:r>
            <a:r>
              <a:rPr lang="en-US" sz="2400" dirty="0"/>
              <a:t>i.e. selected representative of some of the peers)</a:t>
            </a:r>
            <a:endParaRPr lang="en-US" sz="2400" dirty="0" smtClean="0"/>
          </a:p>
          <a:p>
            <a:pPr lvl="2"/>
            <a:endParaRPr lang="en-US" sz="2400" dirty="0"/>
          </a:p>
          <a:p>
            <a:pPr marL="265113" lvl="2"/>
            <a:r>
              <a:rPr lang="en-US" sz="2400" dirty="0"/>
              <a:t>Fixed association with </a:t>
            </a:r>
            <a:r>
              <a:rPr lang="en-US" sz="2400" dirty="0" err="1" smtClean="0"/>
              <a:t>superpeers</a:t>
            </a:r>
            <a:endParaRPr lang="en-US" sz="2400" dirty="0"/>
          </a:p>
          <a:p>
            <a:pPr lvl="2"/>
            <a:endParaRPr lang="en-US" sz="2400" dirty="0" smtClean="0"/>
          </a:p>
        </p:txBody>
      </p:sp>
      <p:pic>
        <p:nvPicPr>
          <p:cNvPr id="4" name="Picture 3"/>
          <p:cNvPicPr>
            <a:picLocks noChangeAspect="1"/>
          </p:cNvPicPr>
          <p:nvPr/>
        </p:nvPicPr>
        <p:blipFill>
          <a:blip r:embed="rId2"/>
          <a:stretch>
            <a:fillRect/>
          </a:stretch>
        </p:blipFill>
        <p:spPr>
          <a:xfrm>
            <a:off x="6766168" y="863444"/>
            <a:ext cx="5121032" cy="3305176"/>
          </a:xfrm>
          <a:prstGeom prst="rect">
            <a:avLst/>
          </a:prstGeom>
        </p:spPr>
      </p:pic>
      <p:sp>
        <p:nvSpPr>
          <p:cNvPr id="5" name="Rounded Rectangle 4"/>
          <p:cNvSpPr/>
          <p:nvPr/>
        </p:nvSpPr>
        <p:spPr>
          <a:xfrm>
            <a:off x="7276698" y="4320863"/>
            <a:ext cx="4496202" cy="92624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 hierarchical organization of nodes into </a:t>
            </a:r>
            <a:r>
              <a:rPr lang="en-US" sz="2400" dirty="0" smtClean="0">
                <a:solidFill>
                  <a:schemeClr val="tx1"/>
                </a:solidFill>
              </a:rPr>
              <a:t>a </a:t>
            </a:r>
            <a:r>
              <a:rPr lang="en-US" sz="2400" dirty="0" err="1" smtClean="0">
                <a:solidFill>
                  <a:schemeClr val="tx1"/>
                </a:solidFill>
              </a:rPr>
              <a:t>superpeer</a:t>
            </a:r>
            <a:r>
              <a:rPr lang="en-US" sz="2400" dirty="0" smtClean="0">
                <a:solidFill>
                  <a:schemeClr val="tx1"/>
                </a:solidFill>
              </a:rPr>
              <a:t> </a:t>
            </a:r>
            <a:r>
              <a:rPr lang="en-US" sz="2400" dirty="0">
                <a:solidFill>
                  <a:schemeClr val="tx1"/>
                </a:solidFill>
              </a:rPr>
              <a:t>network</a:t>
            </a:r>
            <a:endParaRPr lang="en-IN" sz="2400" dirty="0">
              <a:solidFill>
                <a:schemeClr val="tx1"/>
              </a:solidFill>
            </a:endParaRPr>
          </a:p>
        </p:txBody>
      </p:sp>
    </p:spTree>
    <p:extLst>
      <p:ext uri="{BB962C8B-B14F-4D97-AF65-F5344CB8AC3E}">
        <p14:creationId xmlns:p14="http://schemas.microsoft.com/office/powerpoint/2010/main" val="299833246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a:t>Hybrid Architectures</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0" y="863444"/>
            <a:ext cx="11870320" cy="5590565"/>
          </a:xfrm>
        </p:spPr>
        <p:txBody>
          <a:bodyPr/>
          <a:lstStyle/>
          <a:p>
            <a:pPr>
              <a:lnSpc>
                <a:spcPct val="100000"/>
              </a:lnSpc>
            </a:pPr>
            <a:r>
              <a:rPr lang="en-US" dirty="0" smtClean="0"/>
              <a:t>Many </a:t>
            </a:r>
            <a:r>
              <a:rPr lang="en-US" dirty="0"/>
              <a:t>real distributed systems </a:t>
            </a:r>
            <a:r>
              <a:rPr lang="en-US" dirty="0" smtClean="0"/>
              <a:t>combine architectural </a:t>
            </a:r>
            <a:r>
              <a:rPr lang="en-US" dirty="0"/>
              <a:t>features</a:t>
            </a:r>
          </a:p>
          <a:p>
            <a:pPr lvl="2"/>
            <a:r>
              <a:rPr lang="en-US" sz="2400" dirty="0" smtClean="0"/>
              <a:t>combine client-server </a:t>
            </a:r>
            <a:r>
              <a:rPr lang="en-US" sz="2400" dirty="0"/>
              <a:t>architecture (centralized) </a:t>
            </a:r>
            <a:r>
              <a:rPr lang="en-US" sz="2400" dirty="0" smtClean="0"/>
              <a:t>with peer-to-peer </a:t>
            </a:r>
            <a:r>
              <a:rPr lang="en-US" sz="2400" dirty="0"/>
              <a:t>architecture (decentralized)</a:t>
            </a:r>
          </a:p>
          <a:p>
            <a:pPr>
              <a:lnSpc>
                <a:spcPct val="100000"/>
              </a:lnSpc>
            </a:pPr>
            <a:r>
              <a:rPr lang="en-US" dirty="0" smtClean="0"/>
              <a:t>Two </a:t>
            </a:r>
            <a:r>
              <a:rPr lang="en-US" dirty="0"/>
              <a:t>examples of hybrid architectures</a:t>
            </a:r>
          </a:p>
          <a:p>
            <a:pPr lvl="2"/>
            <a:r>
              <a:rPr lang="en-US" sz="2400" dirty="0"/>
              <a:t>Edge-server systems</a:t>
            </a:r>
          </a:p>
          <a:p>
            <a:pPr lvl="2"/>
            <a:r>
              <a:rPr lang="en-US" sz="2400" dirty="0"/>
              <a:t>Collaborative distributed </a:t>
            </a:r>
            <a:r>
              <a:rPr lang="en-US" sz="2400" dirty="0" smtClean="0"/>
              <a:t>systems</a:t>
            </a:r>
          </a:p>
          <a:p>
            <a:pPr marL="914400" lvl="2" indent="0">
              <a:buNone/>
            </a:pPr>
            <a:endParaRPr lang="en-US" sz="2400" dirty="0"/>
          </a:p>
        </p:txBody>
      </p:sp>
    </p:spTree>
    <p:extLst>
      <p:ext uri="{BB962C8B-B14F-4D97-AF65-F5344CB8AC3E}">
        <p14:creationId xmlns:p14="http://schemas.microsoft.com/office/powerpoint/2010/main" val="396270588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a:t>Edge-Server Systems</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0" y="863444"/>
            <a:ext cx="11870320" cy="5590565"/>
          </a:xfrm>
        </p:spPr>
        <p:txBody>
          <a:bodyPr/>
          <a:lstStyle/>
          <a:p>
            <a:pPr>
              <a:lnSpc>
                <a:spcPct val="100000"/>
              </a:lnSpc>
            </a:pPr>
            <a:r>
              <a:rPr lang="en-US" dirty="0"/>
              <a:t>Deployed on the Internet where servers are </a:t>
            </a:r>
            <a:r>
              <a:rPr lang="en-US" dirty="0" smtClean="0"/>
              <a:t>“</a:t>
            </a:r>
            <a:r>
              <a:rPr lang="en-US" dirty="0" smtClean="0">
                <a:solidFill>
                  <a:schemeClr val="accent6"/>
                </a:solidFill>
              </a:rPr>
              <a:t>at the edge</a:t>
            </a:r>
            <a:r>
              <a:rPr lang="en-US" dirty="0" smtClean="0"/>
              <a:t>” </a:t>
            </a:r>
            <a:r>
              <a:rPr lang="en-US" dirty="0"/>
              <a:t>of the </a:t>
            </a:r>
            <a:r>
              <a:rPr lang="en-US" dirty="0" smtClean="0"/>
              <a:t>network.</a:t>
            </a:r>
            <a:endParaRPr lang="en-US" dirty="0"/>
          </a:p>
          <a:p>
            <a:pPr>
              <a:lnSpc>
                <a:spcPct val="100000"/>
              </a:lnSpc>
            </a:pPr>
            <a:r>
              <a:rPr lang="en-US" dirty="0" smtClean="0"/>
              <a:t>Each </a:t>
            </a:r>
            <a:r>
              <a:rPr lang="en-US" dirty="0"/>
              <a:t>client connects to the Internet by means of </a:t>
            </a:r>
            <a:r>
              <a:rPr lang="en-US" dirty="0" smtClean="0"/>
              <a:t>an edge server.</a:t>
            </a:r>
          </a:p>
          <a:p>
            <a:pPr>
              <a:lnSpc>
                <a:spcPct val="100000"/>
              </a:lnSpc>
            </a:pPr>
            <a:endParaRPr lang="en-US" sz="2400" dirty="0"/>
          </a:p>
        </p:txBody>
      </p:sp>
      <p:grpSp>
        <p:nvGrpSpPr>
          <p:cNvPr id="5" name="Group 4"/>
          <p:cNvGrpSpPr/>
          <p:nvPr/>
        </p:nvGrpSpPr>
        <p:grpSpPr>
          <a:xfrm>
            <a:off x="485775" y="2228832"/>
            <a:ext cx="9620250" cy="4014806"/>
            <a:chOff x="485775" y="2228832"/>
            <a:chExt cx="9620250" cy="4014806"/>
          </a:xfrm>
        </p:grpSpPr>
        <p:pic>
          <p:nvPicPr>
            <p:cNvPr id="6" name="Picture 5"/>
            <p:cNvPicPr>
              <a:picLocks noChangeAspect="1"/>
            </p:cNvPicPr>
            <p:nvPr/>
          </p:nvPicPr>
          <p:blipFill rotWithShape="1">
            <a:blip r:embed="rId2"/>
            <a:srcRect b="9420"/>
            <a:stretch/>
          </p:blipFill>
          <p:spPr>
            <a:xfrm>
              <a:off x="485775" y="2499223"/>
              <a:ext cx="9620250" cy="3744415"/>
            </a:xfrm>
            <a:prstGeom prst="rect">
              <a:avLst/>
            </a:prstGeom>
          </p:spPr>
        </p:pic>
        <p:sp>
          <p:nvSpPr>
            <p:cNvPr id="7" name="TextBox 6"/>
            <p:cNvSpPr txBox="1"/>
            <p:nvPr/>
          </p:nvSpPr>
          <p:spPr>
            <a:xfrm>
              <a:off x="1343024" y="2228832"/>
              <a:ext cx="928227" cy="369332"/>
            </a:xfrm>
            <a:prstGeom prst="rect">
              <a:avLst/>
            </a:prstGeom>
            <a:noFill/>
          </p:spPr>
          <p:txBody>
            <a:bodyPr wrap="square" rtlCol="0">
              <a:spAutoFit/>
            </a:bodyPr>
            <a:lstStyle/>
            <a:p>
              <a:r>
                <a:rPr lang="en-IN" dirty="0" smtClean="0">
                  <a:solidFill>
                    <a:srgbClr val="1D3064"/>
                  </a:solidFill>
                </a:rPr>
                <a:t>Client</a:t>
              </a:r>
              <a:endParaRPr lang="en-IN" dirty="0">
                <a:solidFill>
                  <a:srgbClr val="1D3064"/>
                </a:solidFill>
              </a:endParaRPr>
            </a:p>
          </p:txBody>
        </p:sp>
        <p:sp>
          <p:nvSpPr>
            <p:cNvPr id="8" name="TextBox 7"/>
            <p:cNvSpPr txBox="1"/>
            <p:nvPr/>
          </p:nvSpPr>
          <p:spPr>
            <a:xfrm>
              <a:off x="4275639" y="2368474"/>
              <a:ext cx="2080915" cy="374726"/>
            </a:xfrm>
            <a:prstGeom prst="rect">
              <a:avLst/>
            </a:prstGeom>
            <a:noFill/>
          </p:spPr>
          <p:txBody>
            <a:bodyPr wrap="square" rtlCol="0">
              <a:spAutoFit/>
            </a:bodyPr>
            <a:lstStyle/>
            <a:p>
              <a:r>
                <a:rPr lang="en-IN" dirty="0" smtClean="0">
                  <a:solidFill>
                    <a:schemeClr val="accent6"/>
                  </a:solidFill>
                </a:rPr>
                <a:t>Content provider</a:t>
              </a:r>
              <a:endParaRPr lang="en-IN" dirty="0">
                <a:solidFill>
                  <a:schemeClr val="accent6"/>
                </a:solidFill>
              </a:endParaRPr>
            </a:p>
          </p:txBody>
        </p:sp>
        <p:sp>
          <p:nvSpPr>
            <p:cNvPr id="9" name="TextBox 8"/>
            <p:cNvSpPr txBox="1"/>
            <p:nvPr/>
          </p:nvSpPr>
          <p:spPr>
            <a:xfrm>
              <a:off x="1569245" y="3478493"/>
              <a:ext cx="702006" cy="369332"/>
            </a:xfrm>
            <a:prstGeom prst="rect">
              <a:avLst/>
            </a:prstGeom>
            <a:noFill/>
          </p:spPr>
          <p:txBody>
            <a:bodyPr wrap="square" rtlCol="0">
              <a:spAutoFit/>
            </a:bodyPr>
            <a:lstStyle/>
            <a:p>
              <a:r>
                <a:rPr lang="en-IN" dirty="0" smtClean="0">
                  <a:solidFill>
                    <a:srgbClr val="1D3064"/>
                  </a:solidFill>
                </a:rPr>
                <a:t>ISP</a:t>
              </a:r>
              <a:endParaRPr lang="en-IN" dirty="0">
                <a:solidFill>
                  <a:srgbClr val="1D3064"/>
                </a:solidFill>
              </a:endParaRPr>
            </a:p>
          </p:txBody>
        </p:sp>
        <p:sp>
          <p:nvSpPr>
            <p:cNvPr id="10" name="TextBox 9"/>
            <p:cNvSpPr txBox="1"/>
            <p:nvPr/>
          </p:nvSpPr>
          <p:spPr>
            <a:xfrm>
              <a:off x="9058276" y="3293827"/>
              <a:ext cx="690408" cy="369332"/>
            </a:xfrm>
            <a:prstGeom prst="rect">
              <a:avLst/>
            </a:prstGeom>
            <a:noFill/>
          </p:spPr>
          <p:txBody>
            <a:bodyPr wrap="square" rtlCol="0">
              <a:spAutoFit/>
            </a:bodyPr>
            <a:lstStyle/>
            <a:p>
              <a:r>
                <a:rPr lang="en-IN" dirty="0" smtClean="0">
                  <a:solidFill>
                    <a:srgbClr val="1D3064"/>
                  </a:solidFill>
                </a:rPr>
                <a:t>ISP</a:t>
              </a:r>
              <a:endParaRPr lang="en-IN" dirty="0">
                <a:solidFill>
                  <a:srgbClr val="1D3064"/>
                </a:solidFill>
              </a:endParaRPr>
            </a:p>
          </p:txBody>
        </p:sp>
        <p:sp>
          <p:nvSpPr>
            <p:cNvPr id="11" name="TextBox 10"/>
            <p:cNvSpPr txBox="1"/>
            <p:nvPr/>
          </p:nvSpPr>
          <p:spPr>
            <a:xfrm>
              <a:off x="1343024" y="5272807"/>
              <a:ext cx="1828802" cy="369332"/>
            </a:xfrm>
            <a:prstGeom prst="rect">
              <a:avLst/>
            </a:prstGeom>
            <a:noFill/>
          </p:spPr>
          <p:txBody>
            <a:bodyPr wrap="square" rtlCol="0">
              <a:spAutoFit/>
            </a:bodyPr>
            <a:lstStyle/>
            <a:p>
              <a:r>
                <a:rPr lang="en-IN" dirty="0" smtClean="0">
                  <a:solidFill>
                    <a:schemeClr val="accent6"/>
                  </a:solidFill>
                </a:rPr>
                <a:t>Edge server</a:t>
              </a:r>
              <a:endParaRPr lang="en-IN" dirty="0">
                <a:solidFill>
                  <a:schemeClr val="accent6"/>
                </a:solidFill>
              </a:endParaRPr>
            </a:p>
          </p:txBody>
        </p:sp>
        <p:sp>
          <p:nvSpPr>
            <p:cNvPr id="12" name="TextBox 11"/>
            <p:cNvSpPr txBox="1"/>
            <p:nvPr/>
          </p:nvSpPr>
          <p:spPr>
            <a:xfrm>
              <a:off x="7100888" y="4688674"/>
              <a:ext cx="1641873" cy="369332"/>
            </a:xfrm>
            <a:prstGeom prst="rect">
              <a:avLst/>
            </a:prstGeom>
            <a:noFill/>
          </p:spPr>
          <p:txBody>
            <a:bodyPr wrap="square" rtlCol="0">
              <a:spAutoFit/>
            </a:bodyPr>
            <a:lstStyle/>
            <a:p>
              <a:r>
                <a:rPr lang="en-IN" dirty="0" smtClean="0">
                  <a:solidFill>
                    <a:srgbClr val="1D3064"/>
                  </a:solidFill>
                </a:rPr>
                <a:t>Core Internet</a:t>
              </a:r>
              <a:endParaRPr lang="en-IN" dirty="0">
                <a:solidFill>
                  <a:srgbClr val="1D3064"/>
                </a:solidFill>
              </a:endParaRPr>
            </a:p>
          </p:txBody>
        </p:sp>
        <p:sp>
          <p:nvSpPr>
            <p:cNvPr id="13" name="TextBox 12"/>
            <p:cNvSpPr txBox="1"/>
            <p:nvPr/>
          </p:nvSpPr>
          <p:spPr>
            <a:xfrm>
              <a:off x="6816329" y="5874306"/>
              <a:ext cx="1926432" cy="369332"/>
            </a:xfrm>
            <a:prstGeom prst="rect">
              <a:avLst/>
            </a:prstGeom>
            <a:noFill/>
          </p:spPr>
          <p:txBody>
            <a:bodyPr wrap="square" rtlCol="0">
              <a:spAutoFit/>
            </a:bodyPr>
            <a:lstStyle/>
            <a:p>
              <a:r>
                <a:rPr lang="en-IN" dirty="0" smtClean="0">
                  <a:solidFill>
                    <a:schemeClr val="accent6"/>
                  </a:solidFill>
                </a:rPr>
                <a:t>Enterprise network</a:t>
              </a:r>
              <a:endParaRPr lang="en-IN" dirty="0">
                <a:solidFill>
                  <a:schemeClr val="accent6"/>
                </a:solidFill>
              </a:endParaRPr>
            </a:p>
          </p:txBody>
        </p:sp>
      </p:grpSp>
    </p:spTree>
    <p:extLst>
      <p:ext uri="{BB962C8B-B14F-4D97-AF65-F5344CB8AC3E}">
        <p14:creationId xmlns:p14="http://schemas.microsoft.com/office/powerpoint/2010/main" val="8742415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a:t>Collaborative Distributed Systems</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0" y="863444"/>
            <a:ext cx="11870320" cy="5590565"/>
          </a:xfrm>
        </p:spPr>
        <p:txBody>
          <a:bodyPr/>
          <a:lstStyle/>
          <a:p>
            <a:pPr>
              <a:lnSpc>
                <a:spcPct val="100000"/>
              </a:lnSpc>
            </a:pPr>
            <a:r>
              <a:rPr lang="en-US" dirty="0"/>
              <a:t>A hybrid distributed model that is based </a:t>
            </a:r>
            <a:r>
              <a:rPr lang="en-US" dirty="0" smtClean="0"/>
              <a:t>on mutual </a:t>
            </a:r>
            <a:r>
              <a:rPr lang="en-US" dirty="0"/>
              <a:t>collaboration of various systems</a:t>
            </a:r>
          </a:p>
          <a:p>
            <a:pPr lvl="2"/>
            <a:r>
              <a:rPr lang="en-US" sz="2400" dirty="0" smtClean="0"/>
              <a:t>Client-server </a:t>
            </a:r>
            <a:r>
              <a:rPr lang="en-US" sz="2400" dirty="0"/>
              <a:t>scheme is deployed at the beginning</a:t>
            </a:r>
          </a:p>
          <a:p>
            <a:pPr lvl="2"/>
            <a:r>
              <a:rPr lang="en-US" sz="2400" dirty="0" smtClean="0"/>
              <a:t>Fully </a:t>
            </a:r>
            <a:r>
              <a:rPr lang="en-US" sz="2400" dirty="0"/>
              <a:t>decentralized scheme is used for collaboration after joining the system</a:t>
            </a:r>
          </a:p>
          <a:p>
            <a:pPr>
              <a:lnSpc>
                <a:spcPct val="100000"/>
              </a:lnSpc>
            </a:pPr>
            <a:r>
              <a:rPr lang="en-US" dirty="0" smtClean="0"/>
              <a:t>Examples </a:t>
            </a:r>
            <a:r>
              <a:rPr lang="en-US" dirty="0"/>
              <a:t>of Collaborative Distributed System:</a:t>
            </a:r>
          </a:p>
          <a:p>
            <a:pPr lvl="2"/>
            <a:r>
              <a:rPr lang="en-US" sz="2400" dirty="0" err="1">
                <a:solidFill>
                  <a:schemeClr val="accent6"/>
                </a:solidFill>
              </a:rPr>
              <a:t>BitTorrent</a:t>
            </a:r>
            <a:r>
              <a:rPr lang="en-US" sz="2400" dirty="0">
                <a:solidFill>
                  <a:schemeClr val="accent6"/>
                </a:solidFill>
              </a:rPr>
              <a:t>: </a:t>
            </a:r>
            <a:r>
              <a:rPr lang="en-US" sz="2400" dirty="0"/>
              <a:t>is a P2P File downloading system. It allows download of various chunks of a file from other users until the entire file is downloaded</a:t>
            </a:r>
          </a:p>
          <a:p>
            <a:pPr lvl="2"/>
            <a:r>
              <a:rPr lang="en-US" sz="2400" dirty="0">
                <a:solidFill>
                  <a:schemeClr val="accent6"/>
                </a:solidFill>
              </a:rPr>
              <a:t>Globule: </a:t>
            </a:r>
            <a:r>
              <a:rPr lang="en-US" sz="2400" dirty="0"/>
              <a:t>A Collaborative content distribution network. It allows replication of web pages by various web servers</a:t>
            </a:r>
          </a:p>
        </p:txBody>
      </p:sp>
    </p:spTree>
    <p:extLst>
      <p:ext uri="{BB962C8B-B14F-4D97-AF65-F5344CB8AC3E}">
        <p14:creationId xmlns:p14="http://schemas.microsoft.com/office/powerpoint/2010/main" val="138229614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Collaborative Distributed Systems</a:t>
            </a:r>
            <a:endParaRPr lang="en-IN" dirty="0"/>
          </a:p>
        </p:txBody>
      </p:sp>
      <p:sp>
        <p:nvSpPr>
          <p:cNvPr id="3" name="Content Placeholder 2"/>
          <p:cNvSpPr>
            <a:spLocks noGrp="1"/>
          </p:cNvSpPr>
          <p:nvPr>
            <p:ph idx="1"/>
          </p:nvPr>
        </p:nvSpPr>
        <p:spPr>
          <a:xfrm>
            <a:off x="0" y="711201"/>
            <a:ext cx="11682278" cy="4900793"/>
          </a:xfrm>
        </p:spPr>
        <p:txBody>
          <a:bodyPr/>
          <a:lstStyle/>
          <a:p>
            <a:r>
              <a:rPr lang="en-IN" dirty="0">
                <a:solidFill>
                  <a:schemeClr val="dk1"/>
                </a:solidFill>
                <a:latin typeface="Times New Roman"/>
                <a:ea typeface="Times New Roman"/>
                <a:cs typeface="Times New Roman"/>
                <a:sym typeface="Times New Roman"/>
              </a:rPr>
              <a:t>In </a:t>
            </a:r>
            <a:r>
              <a:rPr lang="en-IN" dirty="0">
                <a:solidFill>
                  <a:srgbClr val="FF0000"/>
                </a:solidFill>
                <a:latin typeface="Times New Roman"/>
                <a:ea typeface="Times New Roman"/>
                <a:cs typeface="Times New Roman"/>
                <a:sym typeface="Times New Roman"/>
              </a:rPr>
              <a:t>collaborative distributed systems</a:t>
            </a:r>
            <a:r>
              <a:rPr lang="en-IN" dirty="0">
                <a:solidFill>
                  <a:schemeClr val="dk1"/>
                </a:solidFill>
                <a:latin typeface="Times New Roman"/>
                <a:ea typeface="Times New Roman"/>
                <a:cs typeface="Times New Roman"/>
                <a:sym typeface="Times New Roman"/>
              </a:rPr>
              <a:t>, peers typically support each other to deliver content in a peer to peer like architecture, while they use a client server architecture for the initial setup of the </a:t>
            </a:r>
            <a:r>
              <a:rPr lang="en-IN" dirty="0" smtClean="0">
                <a:solidFill>
                  <a:schemeClr val="dk1"/>
                </a:solidFill>
                <a:latin typeface="Times New Roman"/>
                <a:ea typeface="Times New Roman"/>
                <a:cs typeface="Times New Roman"/>
                <a:sym typeface="Times New Roman"/>
              </a:rPr>
              <a:t>network.</a:t>
            </a:r>
          </a:p>
          <a:p>
            <a:r>
              <a:rPr lang="en-IN" dirty="0" smtClean="0">
                <a:solidFill>
                  <a:schemeClr val="dk1"/>
                </a:solidFill>
                <a:latin typeface="Times New Roman"/>
                <a:ea typeface="Times New Roman"/>
                <a:cs typeface="Times New Roman"/>
                <a:sym typeface="Times New Roman"/>
              </a:rPr>
              <a:t>Nodes </a:t>
            </a:r>
            <a:r>
              <a:rPr lang="en-IN" dirty="0">
                <a:solidFill>
                  <a:schemeClr val="dk1"/>
                </a:solidFill>
                <a:latin typeface="Times New Roman"/>
                <a:ea typeface="Times New Roman"/>
                <a:cs typeface="Times New Roman"/>
                <a:sym typeface="Times New Roman"/>
              </a:rPr>
              <a:t>requesting to download a file from a server first contact the server to get the location of a tracker. </a:t>
            </a:r>
            <a:endParaRPr lang="en-IN" dirty="0" smtClean="0">
              <a:sym typeface="Times New Roman"/>
            </a:endParaRPr>
          </a:p>
          <a:p>
            <a:r>
              <a:rPr lang="en-IN" dirty="0" smtClean="0">
                <a:solidFill>
                  <a:schemeClr val="dk1"/>
                </a:solidFill>
                <a:latin typeface="Times New Roman"/>
                <a:ea typeface="Times New Roman"/>
                <a:cs typeface="Times New Roman"/>
                <a:sym typeface="Times New Roman"/>
              </a:rPr>
              <a:t>Tracker </a:t>
            </a:r>
            <a:r>
              <a:rPr lang="en-IN" dirty="0">
                <a:solidFill>
                  <a:schemeClr val="dk1"/>
                </a:solidFill>
                <a:latin typeface="Times New Roman"/>
                <a:ea typeface="Times New Roman"/>
                <a:cs typeface="Times New Roman"/>
                <a:sym typeface="Times New Roman"/>
              </a:rPr>
              <a:t>keeps track of </a:t>
            </a:r>
            <a:r>
              <a:rPr lang="en-IN" dirty="0">
                <a:solidFill>
                  <a:srgbClr val="FF0000"/>
                </a:solidFill>
                <a:latin typeface="Times New Roman"/>
                <a:ea typeface="Times New Roman"/>
                <a:cs typeface="Times New Roman"/>
                <a:sym typeface="Times New Roman"/>
              </a:rPr>
              <a:t>active nodes </a:t>
            </a:r>
            <a:r>
              <a:rPr lang="en-IN" dirty="0">
                <a:solidFill>
                  <a:schemeClr val="dk1"/>
                </a:solidFill>
                <a:latin typeface="Times New Roman"/>
                <a:ea typeface="Times New Roman"/>
                <a:cs typeface="Times New Roman"/>
                <a:sym typeface="Times New Roman"/>
              </a:rPr>
              <a:t>that have chunks of </a:t>
            </a:r>
            <a:r>
              <a:rPr lang="en-IN" dirty="0" smtClean="0">
                <a:solidFill>
                  <a:schemeClr val="dk1"/>
                </a:solidFill>
                <a:latin typeface="Times New Roman"/>
                <a:ea typeface="Times New Roman"/>
                <a:cs typeface="Times New Roman"/>
                <a:sym typeface="Times New Roman"/>
              </a:rPr>
              <a:t>file.</a:t>
            </a:r>
            <a:endParaRPr lang="en-IN" dirty="0" smtClean="0">
              <a:sym typeface="Times New Roman"/>
            </a:endParaRPr>
          </a:p>
          <a:p>
            <a:r>
              <a:rPr lang="en-IN" dirty="0" smtClean="0">
                <a:solidFill>
                  <a:schemeClr val="dk1"/>
                </a:solidFill>
                <a:latin typeface="Times New Roman"/>
                <a:ea typeface="Times New Roman"/>
                <a:cs typeface="Times New Roman"/>
                <a:sym typeface="Times New Roman"/>
              </a:rPr>
              <a:t>Using </a:t>
            </a:r>
            <a:r>
              <a:rPr lang="en-IN" dirty="0">
                <a:solidFill>
                  <a:schemeClr val="dk1"/>
                </a:solidFill>
                <a:latin typeface="Times New Roman"/>
                <a:ea typeface="Times New Roman"/>
                <a:cs typeface="Times New Roman"/>
                <a:sym typeface="Times New Roman"/>
              </a:rPr>
              <a:t>information from the tracker, clients can download the file in chunks from multiple sites in the network.  </a:t>
            </a:r>
            <a:endParaRPr lang="en-IN" dirty="0" smtClean="0">
              <a:sym typeface="Times New Roman"/>
            </a:endParaRPr>
          </a:p>
          <a:p>
            <a:r>
              <a:rPr lang="en-IN" dirty="0" smtClean="0">
                <a:solidFill>
                  <a:schemeClr val="dk1"/>
                </a:solidFill>
                <a:latin typeface="Times New Roman"/>
                <a:ea typeface="Times New Roman"/>
                <a:cs typeface="Times New Roman"/>
                <a:sym typeface="Times New Roman"/>
              </a:rPr>
              <a:t>Nodes </a:t>
            </a:r>
            <a:r>
              <a:rPr lang="en-IN" dirty="0">
                <a:solidFill>
                  <a:schemeClr val="dk1"/>
                </a:solidFill>
                <a:latin typeface="Times New Roman"/>
                <a:ea typeface="Times New Roman"/>
                <a:cs typeface="Times New Roman"/>
                <a:sym typeface="Times New Roman"/>
              </a:rPr>
              <a:t>must then offer downloaded chunks to other nodes and are registered with the tracker, so that the other nodes can find them.</a:t>
            </a:r>
            <a:endParaRPr lang="en-IN" dirty="0"/>
          </a:p>
          <a:p>
            <a:endParaRPr lang="en-IN" dirty="0" smtClean="0">
              <a:solidFill>
                <a:schemeClr val="dk1"/>
              </a:solidFill>
              <a:latin typeface="Times New Roman"/>
              <a:ea typeface="Times New Roman"/>
              <a:cs typeface="Times New Roman"/>
              <a:sym typeface="Times New Roman"/>
            </a:endParaRPr>
          </a:p>
          <a:p>
            <a:endParaRPr lang="en-IN" dirty="0"/>
          </a:p>
          <a:p>
            <a:endParaRPr lang="en-IN" dirty="0"/>
          </a:p>
        </p:txBody>
      </p:sp>
      <p:pic>
        <p:nvPicPr>
          <p:cNvPr id="4" name="Google Shape;479;p41"/>
          <p:cNvPicPr preferRelativeResize="0">
            <a:picLocks/>
          </p:cNvPicPr>
          <p:nvPr/>
        </p:nvPicPr>
        <p:blipFill rotWithShape="1">
          <a:blip r:embed="rId2">
            <a:alphaModFix/>
          </a:blip>
          <a:srcRect/>
          <a:stretch/>
        </p:blipFill>
        <p:spPr>
          <a:xfrm>
            <a:off x="6607278" y="4161503"/>
            <a:ext cx="3886200" cy="2286000"/>
          </a:xfrm>
          <a:prstGeom prst="rect">
            <a:avLst/>
          </a:prstGeom>
          <a:noFill/>
          <a:ln>
            <a:noFill/>
          </a:ln>
        </p:spPr>
      </p:pic>
    </p:spTree>
    <p:extLst>
      <p:ext uri="{BB962C8B-B14F-4D97-AF65-F5344CB8AC3E}">
        <p14:creationId xmlns:p14="http://schemas.microsoft.com/office/powerpoint/2010/main" val="19936427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Distributed Operating System</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0" y="761313"/>
            <a:ext cx="11929641" cy="5725212"/>
          </a:xfrm>
        </p:spPr>
        <p:txBody>
          <a:bodyPr/>
          <a:lstStyle/>
          <a:p>
            <a:pPr marL="0" indent="0">
              <a:buNone/>
            </a:pPr>
            <a:r>
              <a:rPr lang="en-US" b="1" dirty="0">
                <a:solidFill>
                  <a:schemeClr val="tx2"/>
                </a:solidFill>
              </a:rPr>
              <a:t>Definition by </a:t>
            </a:r>
            <a:r>
              <a:rPr lang="en-US" i="1" dirty="0" err="1"/>
              <a:t>Coulouris</a:t>
            </a:r>
            <a:r>
              <a:rPr lang="en-US" i="1" dirty="0"/>
              <a:t>, </a:t>
            </a:r>
            <a:r>
              <a:rPr lang="en-US" i="1" dirty="0" err="1"/>
              <a:t>Dollimore</a:t>
            </a:r>
            <a:r>
              <a:rPr lang="en-US" i="1" dirty="0"/>
              <a:t>, </a:t>
            </a:r>
            <a:r>
              <a:rPr lang="en-US" i="1" dirty="0" err="1"/>
              <a:t>Kindberg</a:t>
            </a:r>
            <a:r>
              <a:rPr lang="en-US" i="1" dirty="0"/>
              <a:t> and Blair</a:t>
            </a:r>
            <a:endParaRPr lang="en-US" dirty="0"/>
          </a:p>
          <a:p>
            <a:r>
              <a:rPr lang="en-US" dirty="0"/>
              <a:t>“A distributed system is defined as one in which components at networked computers </a:t>
            </a:r>
            <a:r>
              <a:rPr lang="en-US" dirty="0">
                <a:solidFill>
                  <a:schemeClr val="accent6"/>
                </a:solidFill>
              </a:rPr>
              <a:t>communicate</a:t>
            </a:r>
            <a:r>
              <a:rPr lang="en-US" dirty="0"/>
              <a:t> and </a:t>
            </a:r>
            <a:r>
              <a:rPr lang="en-US" dirty="0">
                <a:solidFill>
                  <a:schemeClr val="accent6"/>
                </a:solidFill>
              </a:rPr>
              <a:t>coordinate</a:t>
            </a:r>
            <a:r>
              <a:rPr lang="en-US" dirty="0"/>
              <a:t> their actions only by </a:t>
            </a:r>
            <a:r>
              <a:rPr lang="en-US" dirty="0">
                <a:solidFill>
                  <a:schemeClr val="accent6"/>
                </a:solidFill>
              </a:rPr>
              <a:t>passing messages</a:t>
            </a:r>
            <a:r>
              <a:rPr lang="en-US" dirty="0">
                <a:solidFill>
                  <a:srgbClr val="FF0000"/>
                </a:solidFill>
              </a:rPr>
              <a:t>.” </a:t>
            </a:r>
          </a:p>
          <a:p>
            <a:r>
              <a:rPr lang="en-US" dirty="0" smtClean="0"/>
              <a:t>“A Distributed system is </a:t>
            </a:r>
            <a:r>
              <a:rPr lang="en-US" dirty="0" smtClean="0">
                <a:solidFill>
                  <a:schemeClr val="accent6"/>
                </a:solidFill>
              </a:rPr>
              <a:t>collection of independent computers</a:t>
            </a:r>
            <a:r>
              <a:rPr lang="en-US" dirty="0" smtClean="0">
                <a:solidFill>
                  <a:srgbClr val="FF0000"/>
                </a:solidFill>
              </a:rPr>
              <a:t> </a:t>
            </a:r>
            <a:r>
              <a:rPr lang="en-US" dirty="0" smtClean="0"/>
              <a:t>which are </a:t>
            </a:r>
            <a:r>
              <a:rPr lang="en-US" dirty="0" smtClean="0">
                <a:solidFill>
                  <a:schemeClr val="accent6"/>
                </a:solidFill>
              </a:rPr>
              <a:t>connected through network</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This </a:t>
            </a:r>
            <a:r>
              <a:rPr lang="en-US" dirty="0"/>
              <a:t>system looks to its users like an ordinary centralized operating system but runs on multiple, independent central processing units (CPUs).</a:t>
            </a:r>
            <a:endParaRPr lang="en-US" dirty="0" smtClean="0"/>
          </a:p>
          <a:p>
            <a:pPr marL="0" indent="0">
              <a:lnSpc>
                <a:spcPct val="100000"/>
              </a:lnSpc>
              <a:buNone/>
            </a:pPr>
            <a:endParaRPr lang="en-US" dirty="0"/>
          </a:p>
        </p:txBody>
      </p:sp>
      <p:pic>
        <p:nvPicPr>
          <p:cNvPr id="29" name="Picture 28">
            <a:extLst>
              <a:ext uri="{FF2B5EF4-FFF2-40B4-BE49-F238E27FC236}">
                <a16:creationId xmlns:a16="http://schemas.microsoft.com/office/drawing/2014/main" id="{76A1EB3D-B570-4089-858E-3A9119EE55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189" y="2400301"/>
            <a:ext cx="6570318" cy="2928937"/>
          </a:xfrm>
          <a:prstGeom prst="rect">
            <a:avLst/>
          </a:prstGeom>
        </p:spPr>
      </p:pic>
    </p:spTree>
    <p:extLst>
      <p:ext uri="{BB962C8B-B14F-4D97-AF65-F5344CB8AC3E}">
        <p14:creationId xmlns:p14="http://schemas.microsoft.com/office/powerpoint/2010/main" val="10300474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a:t>Most popular social networks worldwide as of April 2021</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a:lnSpc>
                <a:spcPct val="100000"/>
              </a:lnSpc>
            </a:pPr>
            <a:endParaRPr lang="en-US" dirty="0" smtClean="0"/>
          </a:p>
          <a:p>
            <a:endParaRPr lang="en-US"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2353719" y="711201"/>
            <a:ext cx="7099844" cy="5156199"/>
          </a:xfrm>
          <a:prstGeom prst="rect">
            <a:avLst/>
          </a:prstGeom>
        </p:spPr>
      </p:pic>
      <p:sp>
        <p:nvSpPr>
          <p:cNvPr id="5" name="Rounded Rectangular Callout 5">
            <a:extLst>
              <a:ext uri="{FF2B5EF4-FFF2-40B4-BE49-F238E27FC236}">
                <a16:creationId xmlns:a16="http://schemas.microsoft.com/office/drawing/2014/main" id="{95B1C811-0212-4B28-BA67-984A505AD881}"/>
              </a:ext>
            </a:extLst>
          </p:cNvPr>
          <p:cNvSpPr/>
          <p:nvPr/>
        </p:nvSpPr>
        <p:spPr>
          <a:xfrm>
            <a:off x="3581399" y="5867400"/>
            <a:ext cx="5629277" cy="526370"/>
          </a:xfrm>
          <a:prstGeom prst="wedgeRoundRectCallout">
            <a:avLst>
              <a:gd name="adj1" fmla="val -20833"/>
              <a:gd name="adj2" fmla="val 51172"/>
              <a:gd name="adj3" fmla="val 16667"/>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solidFill>
                  <a:schemeClr val="tx1"/>
                </a:solidFill>
              </a:rPr>
              <a:t>Number </a:t>
            </a:r>
            <a:r>
              <a:rPr lang="en-US" sz="2400" dirty="0">
                <a:solidFill>
                  <a:schemeClr val="tx1"/>
                </a:solidFill>
              </a:rPr>
              <a:t>of active </a:t>
            </a:r>
            <a:r>
              <a:rPr lang="en-US" sz="2400" dirty="0" smtClean="0">
                <a:solidFill>
                  <a:schemeClr val="tx1"/>
                </a:solidFill>
              </a:rPr>
              <a:t>users monthly </a:t>
            </a:r>
            <a:r>
              <a:rPr lang="en-US" sz="2400" dirty="0">
                <a:solidFill>
                  <a:schemeClr val="tx1"/>
                </a:solidFill>
              </a:rPr>
              <a:t>(in millions)</a:t>
            </a:r>
          </a:p>
        </p:txBody>
      </p:sp>
    </p:spTree>
    <p:extLst>
      <p:ext uri="{BB962C8B-B14F-4D97-AF65-F5344CB8AC3E}">
        <p14:creationId xmlns:p14="http://schemas.microsoft.com/office/powerpoint/2010/main" val="41231658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7861</TotalTime>
  <Words>4446</Words>
  <Application>Microsoft Office PowerPoint</Application>
  <PresentationFormat>Widescreen</PresentationFormat>
  <Paragraphs>587</Paragraphs>
  <Slides>75</Slides>
  <Notes>1</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75</vt:i4>
      </vt:variant>
    </vt:vector>
  </HeadingPairs>
  <TitlesOfParts>
    <vt:vector size="92" baseType="lpstr">
      <vt:lpstr>ＭＳ Ｐゴシック</vt:lpstr>
      <vt:lpstr>Arial</vt:lpstr>
      <vt:lpstr>Calibri</vt:lpstr>
      <vt:lpstr>Consolas</vt:lpstr>
      <vt:lpstr>굴림</vt:lpstr>
      <vt:lpstr>Noto Sans Symbols</vt:lpstr>
      <vt:lpstr>Roboto Condensed</vt:lpstr>
      <vt:lpstr>Roboto Condensed Light</vt:lpstr>
      <vt:lpstr>Segoe UI Black</vt:lpstr>
      <vt:lpstr>Tahoma</vt:lpstr>
      <vt:lpstr>Times New Roman</vt:lpstr>
      <vt:lpstr>Verdana</vt:lpstr>
      <vt:lpstr>Webdings</vt:lpstr>
      <vt:lpstr>Wingdings</vt:lpstr>
      <vt:lpstr>Wingdings 2</vt:lpstr>
      <vt:lpstr>Wingdings 3</vt:lpstr>
      <vt:lpstr>Office Theme</vt:lpstr>
      <vt:lpstr>Syllabus</vt:lpstr>
      <vt:lpstr>Syllabus</vt:lpstr>
      <vt:lpstr>PowerPoint Presentation</vt:lpstr>
      <vt:lpstr>Reference Books </vt:lpstr>
      <vt:lpstr>Unit-1  Introduction to Distributed System  </vt:lpstr>
      <vt:lpstr>PowerPoint Presentation</vt:lpstr>
      <vt:lpstr>Distributed system, distributed computing</vt:lpstr>
      <vt:lpstr>Distributed Operating System</vt:lpstr>
      <vt:lpstr>Most popular social networks worldwide as of April 2021</vt:lpstr>
      <vt:lpstr>Why Distributed Operating System?</vt:lpstr>
      <vt:lpstr>Why Distributed?</vt:lpstr>
      <vt:lpstr>Problems of Distribution</vt:lpstr>
      <vt:lpstr>Advantages of Distributed Systems over Centralized Systems</vt:lpstr>
      <vt:lpstr>Advantages of Distributed Systems</vt:lpstr>
      <vt:lpstr>Advantages of Distributed Systems over Centralized Systems</vt:lpstr>
      <vt:lpstr>Disadvantages Of Distributed Systems</vt:lpstr>
      <vt:lpstr>Examples of Distributed Systems</vt:lpstr>
      <vt:lpstr>Examples of Distributed Systems</vt:lpstr>
      <vt:lpstr>Examples of Distributed Systems</vt:lpstr>
      <vt:lpstr>Goals of Distributed Systems</vt:lpstr>
      <vt:lpstr>Connect Users and Resources</vt:lpstr>
      <vt:lpstr>Transparency</vt:lpstr>
      <vt:lpstr>PowerPoint Presentation</vt:lpstr>
      <vt:lpstr>Transparency in a Distributed System</vt:lpstr>
      <vt:lpstr>Openness</vt:lpstr>
      <vt:lpstr>Distributed System Goals</vt:lpstr>
      <vt:lpstr>Scalability</vt:lpstr>
      <vt:lpstr>DISTRIBUTED SYSTEM Concepts</vt:lpstr>
      <vt:lpstr>Multiprocessor and multicomputers</vt:lpstr>
      <vt:lpstr>Multiprocessor</vt:lpstr>
      <vt:lpstr>Multicomputer</vt:lpstr>
      <vt:lpstr>Software Concept</vt:lpstr>
      <vt:lpstr>Software Concept</vt:lpstr>
      <vt:lpstr>Software Concept</vt:lpstr>
      <vt:lpstr>Software Concept</vt:lpstr>
      <vt:lpstr>Distributed Operating System</vt:lpstr>
      <vt:lpstr>Uniprocessor OS</vt:lpstr>
      <vt:lpstr>Multiprocessor Operating System</vt:lpstr>
      <vt:lpstr>Distributed Operating System(DOS)</vt:lpstr>
      <vt:lpstr>Distributed Operating System(DOS)</vt:lpstr>
      <vt:lpstr>Distributed Operating System(DOS)</vt:lpstr>
      <vt:lpstr>Network Operating Systems </vt:lpstr>
      <vt:lpstr>Network Operating Systems </vt:lpstr>
      <vt:lpstr>Middleware</vt:lpstr>
      <vt:lpstr>Middleware</vt:lpstr>
      <vt:lpstr>Comparison between systems</vt:lpstr>
      <vt:lpstr>Architectural Styles</vt:lpstr>
      <vt:lpstr>Architectural Styles</vt:lpstr>
      <vt:lpstr>Layered architectures</vt:lpstr>
      <vt:lpstr>Object-based architectures</vt:lpstr>
      <vt:lpstr>Data-centered architectures</vt:lpstr>
      <vt:lpstr>Event-based architectures</vt:lpstr>
      <vt:lpstr>System Architecture</vt:lpstr>
      <vt:lpstr>Centralized Architectures</vt:lpstr>
      <vt:lpstr>Centralized Architectures</vt:lpstr>
      <vt:lpstr>Client Server</vt:lpstr>
      <vt:lpstr>PowerPoint Presentation</vt:lpstr>
      <vt:lpstr>PowerPoint Presentation</vt:lpstr>
      <vt:lpstr>Application Layering</vt:lpstr>
      <vt:lpstr>Internet search engine- An example of Application Layering</vt:lpstr>
      <vt:lpstr>Multi-Tiered Architectures</vt:lpstr>
      <vt:lpstr>Two-tiered Architectures - Thin-client model and fat-client model</vt:lpstr>
      <vt:lpstr>Two-tiered Architectures - Thin-client model and fat-client model</vt:lpstr>
      <vt:lpstr>Thin client model</vt:lpstr>
      <vt:lpstr>Multitiered Architectures (3-Tier Architecture)</vt:lpstr>
      <vt:lpstr>Multitiered Architectures (3-Tier Architecture)</vt:lpstr>
      <vt:lpstr>PowerPoint Presentation</vt:lpstr>
      <vt:lpstr>Decentralized Architectures</vt:lpstr>
      <vt:lpstr>Structured P2P Architectures</vt:lpstr>
      <vt:lpstr>Unstructured P2P Architectures</vt:lpstr>
      <vt:lpstr>Superpeers</vt:lpstr>
      <vt:lpstr>Hybrid Architectures</vt:lpstr>
      <vt:lpstr>Edge-Server Systems</vt:lpstr>
      <vt:lpstr>Collaborative Distributed Systems</vt:lpstr>
      <vt:lpstr>Collaborative Distributed Systems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Umesh Thoriya</dc:creator>
  <cp:lastModifiedBy>Karishma Desai</cp:lastModifiedBy>
  <cp:revision>984</cp:revision>
  <dcterms:created xsi:type="dcterms:W3CDTF">2020-05-01T05:09:15Z</dcterms:created>
  <dcterms:modified xsi:type="dcterms:W3CDTF">2022-02-18T06:34:54Z</dcterms:modified>
</cp:coreProperties>
</file>