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582" r:id="rId2"/>
    <p:sldId id="589" r:id="rId3"/>
    <p:sldId id="585" r:id="rId4"/>
    <p:sldId id="588" r:id="rId5"/>
    <p:sldId id="587" r:id="rId6"/>
    <p:sldId id="600" r:id="rId7"/>
    <p:sldId id="601" r:id="rId8"/>
    <p:sldId id="674" r:id="rId9"/>
    <p:sldId id="734" r:id="rId10"/>
    <p:sldId id="735" r:id="rId11"/>
    <p:sldId id="602" r:id="rId12"/>
    <p:sldId id="605" r:id="rId13"/>
    <p:sldId id="603" r:id="rId14"/>
    <p:sldId id="606" r:id="rId15"/>
    <p:sldId id="682" r:id="rId16"/>
    <p:sldId id="681" r:id="rId17"/>
    <p:sldId id="611" r:id="rId18"/>
    <p:sldId id="626" r:id="rId19"/>
    <p:sldId id="627" r:id="rId20"/>
    <p:sldId id="610" r:id="rId21"/>
    <p:sldId id="618" r:id="rId22"/>
    <p:sldId id="613" r:id="rId23"/>
    <p:sldId id="615" r:id="rId24"/>
    <p:sldId id="616" r:id="rId25"/>
    <p:sldId id="617" r:id="rId26"/>
    <p:sldId id="648" r:id="rId27"/>
    <p:sldId id="683" r:id="rId28"/>
    <p:sldId id="649" r:id="rId29"/>
    <p:sldId id="702" r:id="rId30"/>
    <p:sldId id="703" r:id="rId31"/>
    <p:sldId id="704" r:id="rId32"/>
    <p:sldId id="705" r:id="rId33"/>
    <p:sldId id="706" r:id="rId34"/>
    <p:sldId id="628" r:id="rId35"/>
    <p:sldId id="644" r:id="rId36"/>
    <p:sldId id="645" r:id="rId37"/>
    <p:sldId id="736" r:id="rId38"/>
    <p:sldId id="737" r:id="rId39"/>
    <p:sldId id="738" r:id="rId40"/>
    <p:sldId id="739" r:id="rId41"/>
    <p:sldId id="740" r:id="rId42"/>
    <p:sldId id="741" r:id="rId43"/>
    <p:sldId id="742" r:id="rId44"/>
    <p:sldId id="743" r:id="rId45"/>
    <p:sldId id="744" r:id="rId46"/>
    <p:sldId id="745" r:id="rId47"/>
    <p:sldId id="696" r:id="rId48"/>
    <p:sldId id="746" r:id="rId49"/>
    <p:sldId id="707" r:id="rId50"/>
    <p:sldId id="708" r:id="rId51"/>
    <p:sldId id="709" r:id="rId52"/>
    <p:sldId id="710" r:id="rId53"/>
    <p:sldId id="711" r:id="rId54"/>
    <p:sldId id="712" r:id="rId55"/>
    <p:sldId id="713" r:id="rId56"/>
    <p:sldId id="714" r:id="rId57"/>
    <p:sldId id="715" r:id="rId58"/>
    <p:sldId id="716" r:id="rId59"/>
    <p:sldId id="717" r:id="rId60"/>
    <p:sldId id="718" r:id="rId61"/>
    <p:sldId id="721" r:id="rId62"/>
    <p:sldId id="719" r:id="rId63"/>
    <p:sldId id="720" r:id="rId64"/>
    <p:sldId id="729" r:id="rId65"/>
    <p:sldId id="722" r:id="rId66"/>
    <p:sldId id="723" r:id="rId67"/>
    <p:sldId id="724" r:id="rId68"/>
    <p:sldId id="725" r:id="rId69"/>
    <p:sldId id="726" r:id="rId70"/>
    <p:sldId id="727" r:id="rId71"/>
    <p:sldId id="728" r:id="rId72"/>
    <p:sldId id="747" r:id="rId73"/>
    <p:sldId id="748" r:id="rId74"/>
    <p:sldId id="749" r:id="rId75"/>
    <p:sldId id="647" r:id="rId76"/>
    <p:sldId id="733" r:id="rId77"/>
    <p:sldId id="629" r:id="rId78"/>
    <p:sldId id="63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B71B1C"/>
    <a:srgbClr val="F2F2F2"/>
    <a:srgbClr val="CAE4F6"/>
    <a:srgbClr val="1D558C"/>
    <a:srgbClr val="ED524F"/>
    <a:srgbClr val="00CC99"/>
    <a:srgbClr val="301B92"/>
    <a:srgbClr val="673BB7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0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CAE87-FB54-4E3C-AD82-B8A3773CA6F5}" type="datetime1">
              <a:rPr lang="en-US"/>
              <a:pPr>
                <a:defRPr/>
              </a:pPr>
              <a:t>2/18/2022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0FCF0-28E8-4172-AE9C-4F6FDDED81C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4343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6600-2CD2-4A07-97CE-DE58C1D6E8CF}" type="datetime1">
              <a:rPr lang="en-US"/>
              <a:pPr>
                <a:defRPr/>
              </a:pPr>
              <a:t>2/18/2022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F2C5-3C5A-4AE8-8638-AEAADC6220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323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 H.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557933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50365" y="6604000"/>
            <a:ext cx="531412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#3170719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Basics of Architectures, Processes, and Communication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5"/>
            <a:ext cx="10841620" cy="502582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863445"/>
            <a:ext cx="11569502" cy="516886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6" r:id="rId23"/>
    <p:sldLayoutId id="214748369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in a </a:t>
            </a:r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In a distributed system, processes run on different machines.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Processes can only exchange information through message passing.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H</a:t>
            </a:r>
            <a:r>
              <a:rPr lang="en-US" altLang="en-US" sz="2400" dirty="0" smtClean="0"/>
              <a:t>arder </a:t>
            </a:r>
            <a:r>
              <a:rPr lang="en-US" altLang="en-US" sz="2400" dirty="0"/>
              <a:t>to program than shared memory 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Successful distributed systems depend on communication models that hide or simplify message </a:t>
            </a:r>
            <a:r>
              <a:rPr lang="en-US" altLang="en-US" sz="2400" dirty="0" smtClean="0"/>
              <a:t>passing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Communication in distributed systems is </a:t>
            </a:r>
            <a:r>
              <a:rPr lang="en-US" altLang="en-US" sz="2400" dirty="0" smtClean="0"/>
              <a:t>always based </a:t>
            </a:r>
            <a:r>
              <a:rPr lang="en-US" altLang="en-US" sz="2400" dirty="0"/>
              <a:t>on low-level message passing as offered by the underlying network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22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480"/>
              </a:spcBef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Passing:</a:t>
            </a:r>
            <a:endParaRPr lang="en-IN" dirty="0"/>
          </a:p>
          <a:p>
            <a:pPr marL="342900" indent="-342900"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network</a:t>
            </a:r>
            <a:endParaRPr lang="en-IN" dirty="0"/>
          </a:p>
          <a:p>
            <a:pPr marL="342900" indent="-342900"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higher chances of failure</a:t>
            </a:r>
            <a:endParaRPr lang="en-IN" dirty="0"/>
          </a:p>
          <a:p>
            <a:pPr marL="342900" indent="-342900"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Heterogeneity introduces possible incompatibilities 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529;p4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4026" y="3134032"/>
            <a:ext cx="4724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61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lvl="0"/>
            <a:r>
              <a:rPr lang="en-US" dirty="0"/>
              <a:t>It refers to means of communication between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Different </a:t>
            </a:r>
            <a:r>
              <a:rPr lang="en-US" sz="2400" dirty="0"/>
              <a:t>thread with in a process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Different </a:t>
            </a:r>
            <a:r>
              <a:rPr lang="en-US" sz="2400" dirty="0"/>
              <a:t>processes running on same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Different </a:t>
            </a:r>
            <a:r>
              <a:rPr lang="en-US" sz="2400" dirty="0"/>
              <a:t>processes running on different node.</a:t>
            </a:r>
          </a:p>
          <a:p>
            <a:pPr lvl="0"/>
            <a:r>
              <a:rPr lang="en-US" dirty="0"/>
              <a:t>In this a sender or a source process send a message to a non receiver or destination process. </a:t>
            </a:r>
            <a:endParaRPr lang="en-US" dirty="0" smtClean="0"/>
          </a:p>
          <a:p>
            <a:pPr lvl="0"/>
            <a:r>
              <a:rPr lang="en-US" dirty="0" smtClean="0"/>
              <a:t>Message </a:t>
            </a:r>
            <a:r>
              <a:rPr lang="en-US" dirty="0"/>
              <a:t>has a predefined structure and message passing uses two system call: Send and </a:t>
            </a:r>
            <a:r>
              <a:rPr lang="en-US" dirty="0" smtClean="0"/>
              <a:t>Receive</a:t>
            </a:r>
          </a:p>
          <a:p>
            <a:pPr lvl="1"/>
            <a:r>
              <a:rPr lang="en-US" sz="2400" dirty="0">
                <a:solidFill>
                  <a:srgbClr val="1D3064"/>
                </a:solidFill>
              </a:rPr>
              <a:t>send(name of destination process, message)</a:t>
            </a:r>
          </a:p>
          <a:p>
            <a:pPr lvl="1"/>
            <a:r>
              <a:rPr lang="en-US" sz="2400" dirty="0">
                <a:solidFill>
                  <a:srgbClr val="1D3064"/>
                </a:solidFill>
              </a:rPr>
              <a:t>receive(name of source process, message</a:t>
            </a:r>
            <a:r>
              <a:rPr lang="en-US" sz="2400" dirty="0" smtClean="0">
                <a:solidFill>
                  <a:srgbClr val="1D3064"/>
                </a:solidFill>
              </a:rPr>
              <a:t>)</a:t>
            </a:r>
            <a:endParaRPr lang="en-US" sz="2400" dirty="0">
              <a:solidFill>
                <a:srgbClr val="1D3064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85119" y="964542"/>
            <a:ext cx="4816372" cy="1459143"/>
            <a:chOff x="7085119" y="964542"/>
            <a:chExt cx="4816372" cy="1459143"/>
          </a:xfrm>
        </p:grpSpPr>
        <p:sp>
          <p:nvSpPr>
            <p:cNvPr id="4" name="Oval 3"/>
            <p:cNvSpPr/>
            <p:nvPr/>
          </p:nvSpPr>
          <p:spPr>
            <a:xfrm>
              <a:off x="7085119" y="1033696"/>
              <a:ext cx="1092958" cy="969818"/>
            </a:xfrm>
            <a:prstGeom prst="ellipse">
              <a:avLst/>
            </a:prstGeom>
            <a:solidFill>
              <a:srgbClr val="1D3064"/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0630279" y="995829"/>
              <a:ext cx="1092958" cy="969818"/>
            </a:xfrm>
            <a:prstGeom prst="ellipse">
              <a:avLst/>
            </a:prstGeom>
            <a:solidFill>
              <a:srgbClr val="1D3064"/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P2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8178077" y="1385888"/>
              <a:ext cx="245220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8154113" y="1658159"/>
              <a:ext cx="2476166" cy="340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123719" y="964542"/>
              <a:ext cx="723900" cy="377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IN" sz="2000" dirty="0"/>
                <a:t>Send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9123719" y="1675572"/>
              <a:ext cx="1028700" cy="377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IN" sz="2000" dirty="0"/>
                <a:t>Receive</a:t>
              </a:r>
              <a:endParaRPr lang="en-IN" sz="1600" dirty="0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228949" y="2046513"/>
              <a:ext cx="986361" cy="377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IN" sz="2000" b="1" dirty="0" smtClean="0">
                  <a:solidFill>
                    <a:schemeClr val="accent6"/>
                  </a:solidFill>
                </a:rPr>
                <a:t>Sender</a:t>
              </a:r>
              <a:endParaRPr lang="en-IN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0737400" y="2003514"/>
              <a:ext cx="1164091" cy="377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14000"/>
                </a:lnSpc>
                <a:spcBef>
                  <a:spcPct val="20000"/>
                </a:spcBef>
                <a:buClrTx/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IN" sz="2000" b="1" dirty="0" smtClean="0">
                  <a:solidFill>
                    <a:schemeClr val="accent6"/>
                  </a:solidFill>
                </a:rPr>
                <a:t>Receiver</a:t>
              </a:r>
              <a:endParaRPr lang="en-IN" sz="1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Server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lvl="0"/>
            <a:r>
              <a:rPr lang="en-US" dirty="0"/>
              <a:t>Following are different types of packets transmitted across the network.</a:t>
            </a:r>
          </a:p>
          <a:p>
            <a:pPr lvl="1"/>
            <a:r>
              <a:rPr lang="en-US" sz="2400" b="1" dirty="0">
                <a:solidFill>
                  <a:srgbClr val="1D3064"/>
                </a:solidFill>
              </a:rPr>
              <a:t>REQ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dirty="0"/>
              <a:t> Request packet is used to </a:t>
            </a:r>
            <a:r>
              <a:rPr lang="en-US" sz="2400" dirty="0">
                <a:solidFill>
                  <a:schemeClr val="accent6"/>
                </a:solidFill>
              </a:rPr>
              <a:t>send the request </a:t>
            </a:r>
            <a:r>
              <a:rPr lang="en-US" sz="2400" dirty="0"/>
              <a:t>from the client to the server.</a:t>
            </a:r>
          </a:p>
          <a:p>
            <a:pPr lvl="1"/>
            <a:r>
              <a:rPr lang="en-US" sz="2400" b="1" dirty="0">
                <a:solidFill>
                  <a:srgbClr val="1D3064"/>
                </a:solidFill>
              </a:rPr>
              <a:t>Reply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dirty="0"/>
              <a:t> This message is used to </a:t>
            </a:r>
            <a:r>
              <a:rPr lang="en-US" sz="2400" dirty="0">
                <a:solidFill>
                  <a:schemeClr val="accent6"/>
                </a:solidFill>
              </a:rPr>
              <a:t>carry the result </a:t>
            </a:r>
            <a:r>
              <a:rPr lang="en-US" sz="2400" dirty="0"/>
              <a:t>from the server to the client.</a:t>
            </a:r>
          </a:p>
          <a:p>
            <a:pPr lvl="1"/>
            <a:r>
              <a:rPr lang="en-US" sz="2400" b="1" dirty="0">
                <a:solidFill>
                  <a:srgbClr val="1D3064"/>
                </a:solidFill>
              </a:rPr>
              <a:t>ACK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dirty="0"/>
              <a:t> Acknowledgement packet is used to send the </a:t>
            </a:r>
            <a:r>
              <a:rPr lang="en-US" sz="2400" dirty="0">
                <a:solidFill>
                  <a:schemeClr val="accent6"/>
                </a:solidFill>
              </a:rPr>
              <a:t>correct receipt </a:t>
            </a:r>
            <a:r>
              <a:rPr lang="en-US" sz="2400" dirty="0"/>
              <a:t>of the packet to the sender.</a:t>
            </a:r>
          </a:p>
          <a:p>
            <a:pPr lvl="1"/>
            <a:r>
              <a:rPr lang="en-US" sz="2400" b="1" dirty="0">
                <a:solidFill>
                  <a:srgbClr val="1D3064"/>
                </a:solidFill>
              </a:rPr>
              <a:t>Are You Alive (AYA)?</a:t>
            </a:r>
            <a:r>
              <a:rPr lang="en-US" sz="2400" b="1" dirty="0">
                <a:solidFill>
                  <a:schemeClr val="tx2"/>
                </a:solidFill>
              </a:rPr>
              <a:t>: </a:t>
            </a:r>
            <a:r>
              <a:rPr lang="en-US" sz="2400" dirty="0"/>
              <a:t>This packet is sent in case the server takes a long time to complete the client's request.</a:t>
            </a:r>
          </a:p>
          <a:p>
            <a:pPr lvl="1"/>
            <a:r>
              <a:rPr lang="en-US" sz="2400" b="1" dirty="0">
                <a:solidFill>
                  <a:srgbClr val="1D3064"/>
                </a:solidFill>
              </a:rPr>
              <a:t>I am Alive (IAA)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/>
              <a:t>The server, if active, replies with this packet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Server Model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641095" cy="5590565"/>
          </a:xfrm>
        </p:spPr>
        <p:txBody>
          <a:bodyPr/>
          <a:lstStyle/>
          <a:p>
            <a:r>
              <a:rPr lang="en-US" dirty="0"/>
              <a:t>Two processes in client-server model can interact in various ways:</a:t>
            </a:r>
          </a:p>
          <a:p>
            <a:pPr lvl="1"/>
            <a:r>
              <a:rPr lang="en-US" sz="2400" dirty="0"/>
              <a:t>Sockets</a:t>
            </a:r>
          </a:p>
          <a:p>
            <a:pPr lvl="1"/>
            <a:r>
              <a:rPr lang="en-US" sz="2400" dirty="0"/>
              <a:t>Remote Procedure Calls (RPC</a:t>
            </a:r>
            <a:r>
              <a:rPr lang="en-US" sz="2400" dirty="0" smtClean="0"/>
              <a:t>)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1D3064"/>
                </a:solidFill>
              </a:rPr>
              <a:t>Socket</a:t>
            </a:r>
          </a:p>
          <a:p>
            <a:r>
              <a:rPr lang="en-US" dirty="0"/>
              <a:t>The process acting as server opens a socket using a well-known port and waits until some client request comes. </a:t>
            </a:r>
          </a:p>
          <a:p>
            <a:r>
              <a:rPr lang="en-US" dirty="0"/>
              <a:t>The second process acting as a client also opens a socket but instead of waiting for an incoming request, the client processes ‘requests first’.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15212" y="863444"/>
            <a:ext cx="4038600" cy="4953000"/>
            <a:chOff x="7415212" y="863444"/>
            <a:chExt cx="4038600" cy="4953000"/>
          </a:xfrm>
        </p:grpSpPr>
        <p:sp>
          <p:nvSpPr>
            <p:cNvPr id="4" name="Rectangle 3"/>
            <p:cNvSpPr/>
            <p:nvPr/>
          </p:nvSpPr>
          <p:spPr>
            <a:xfrm>
              <a:off x="7415212" y="8634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Server Program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548812" y="8634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Client Program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67612" y="1930244"/>
              <a:ext cx="1600200" cy="609600"/>
            </a:xfrm>
            <a:prstGeom prst="ellipse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Socket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701212" y="1930244"/>
              <a:ext cx="1600200" cy="609600"/>
            </a:xfrm>
            <a:prstGeom prst="ellipse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Socket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15212" y="3055101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Transport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15212" y="36828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15212" y="42924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link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15212" y="49020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48812" y="3055101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Transport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48812" y="36828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548812" y="42924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Data link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48812" y="4902044"/>
              <a:ext cx="1905000" cy="457200"/>
            </a:xfrm>
            <a:prstGeom prst="rect">
              <a:avLst/>
            </a:prstGeom>
            <a:ln>
              <a:solidFill>
                <a:srgbClr val="1D306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</a:t>
              </a:r>
            </a:p>
          </p:txBody>
        </p:sp>
        <p:cxnSp>
          <p:nvCxnSpPr>
            <p:cNvPr id="16" name="Straight Arrow Connector 15"/>
            <p:cNvCxnSpPr>
              <a:stCxn id="5" idx="2"/>
              <a:endCxn id="7" idx="0"/>
            </p:cNvCxnSpPr>
            <p:nvPr/>
          </p:nvCxnSpPr>
          <p:spPr>
            <a:xfrm>
              <a:off x="10501312" y="1320644"/>
              <a:ext cx="0" cy="609600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2" idx="0"/>
            </p:cNvCxnSpPr>
            <p:nvPr/>
          </p:nvCxnSpPr>
          <p:spPr>
            <a:xfrm>
              <a:off x="10501312" y="2539844"/>
              <a:ext cx="0" cy="515257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0"/>
              <a:endCxn id="4" idx="2"/>
            </p:cNvCxnSpPr>
            <p:nvPr/>
          </p:nvCxnSpPr>
          <p:spPr>
            <a:xfrm flipV="1">
              <a:off x="8367712" y="1320644"/>
              <a:ext cx="0" cy="609600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6" idx="4"/>
            </p:cNvCxnSpPr>
            <p:nvPr/>
          </p:nvCxnSpPr>
          <p:spPr>
            <a:xfrm flipV="1">
              <a:off x="8367712" y="2539844"/>
              <a:ext cx="0" cy="515257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2"/>
            </p:cNvCxnSpPr>
            <p:nvPr/>
          </p:nvCxnSpPr>
          <p:spPr>
            <a:xfrm>
              <a:off x="10501312" y="5359244"/>
              <a:ext cx="0" cy="457200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V="1">
              <a:off x="8367712" y="5359244"/>
              <a:ext cx="0" cy="457200"/>
            </a:xfrm>
            <a:prstGeom prst="straightConnector1">
              <a:avLst/>
            </a:prstGeom>
            <a:ln w="28575">
              <a:solidFill>
                <a:srgbClr val="1D30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67712" y="5816444"/>
              <a:ext cx="2133600" cy="0"/>
            </a:xfrm>
            <a:prstGeom prst="line">
              <a:avLst/>
            </a:prstGeom>
            <a:ln w="28575">
              <a:solidFill>
                <a:srgbClr val="1D306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9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lvl="0"/>
            <a:r>
              <a:rPr lang="en-US" dirty="0"/>
              <a:t>Low level message passing is based on send and receive primitives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Remote </a:t>
            </a:r>
            <a:r>
              <a:rPr lang="en-US" dirty="0"/>
              <a:t>Procedure Call (RPC) is a protocol that one program can use to request a service from a program located in another computer on a network without having to understand the network's details. </a:t>
            </a:r>
          </a:p>
          <a:p>
            <a:pPr lvl="0"/>
            <a:r>
              <a:rPr lang="en-US" dirty="0"/>
              <a:t>A procedure call is also sometimes known as a </a:t>
            </a:r>
            <a:r>
              <a:rPr lang="en-US" dirty="0">
                <a:solidFill>
                  <a:schemeClr val="accent6"/>
                </a:solidFill>
              </a:rPr>
              <a:t>function call </a:t>
            </a:r>
            <a:r>
              <a:rPr lang="en-US" dirty="0"/>
              <a:t>or a </a:t>
            </a:r>
            <a:r>
              <a:rPr lang="en-US" dirty="0">
                <a:solidFill>
                  <a:schemeClr val="accent6"/>
                </a:solidFill>
              </a:rPr>
              <a:t>subroutine call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More </a:t>
            </a:r>
            <a:r>
              <a:rPr lang="en-US" dirty="0"/>
              <a:t>sophisticated is allowing programs to </a:t>
            </a:r>
            <a:r>
              <a:rPr lang="en-US" dirty="0" smtClean="0"/>
              <a:t>call procedures </a:t>
            </a:r>
            <a:r>
              <a:rPr lang="en-US" dirty="0"/>
              <a:t>located on other machines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RPC is a request–response protocol, i.e., it follows the </a:t>
            </a:r>
            <a:r>
              <a:rPr lang="en-US" dirty="0">
                <a:solidFill>
                  <a:schemeClr val="accent6"/>
                </a:solidFill>
              </a:rPr>
              <a:t>client-server </a:t>
            </a:r>
            <a:r>
              <a:rPr lang="en-US" dirty="0" smtClean="0">
                <a:solidFill>
                  <a:schemeClr val="accent6"/>
                </a:solidFill>
              </a:rPr>
              <a:t>model</a:t>
            </a:r>
          </a:p>
          <a:p>
            <a:pPr lvl="0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DCCD2-BBD1-4943-BF4D-97E238B3D702}"/>
              </a:ext>
            </a:extLst>
          </p:cNvPr>
          <p:cNvGrpSpPr/>
          <p:nvPr/>
        </p:nvGrpSpPr>
        <p:grpSpPr>
          <a:xfrm>
            <a:off x="1674115" y="4031312"/>
            <a:ext cx="5167732" cy="2032838"/>
            <a:chOff x="25774" y="1667635"/>
            <a:chExt cx="5167732" cy="203283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7A6D39-94D8-4FA5-B579-DEB826D65181}"/>
                </a:ext>
              </a:extLst>
            </p:cNvPr>
            <p:cNvCxnSpPr/>
            <p:nvPr/>
          </p:nvCxnSpPr>
          <p:spPr>
            <a:xfrm>
              <a:off x="762000" y="1981200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E3FFEC-313C-466C-BF41-88B4FE4EF011}"/>
                </a:ext>
              </a:extLst>
            </p:cNvPr>
            <p:cNvCxnSpPr/>
            <p:nvPr/>
          </p:nvCxnSpPr>
          <p:spPr>
            <a:xfrm>
              <a:off x="758667" y="3355008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9DCDCA-1D05-4FE9-AFA2-A15D36826B8D}"/>
                </a:ext>
              </a:extLst>
            </p:cNvPr>
            <p:cNvSpPr txBox="1"/>
            <p:nvPr/>
          </p:nvSpPr>
          <p:spPr>
            <a:xfrm>
              <a:off x="36989" y="1821448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E7FAA9-A59B-4471-A4B4-274A24A70437}"/>
                </a:ext>
              </a:extLst>
            </p:cNvPr>
            <p:cNvSpPr txBox="1"/>
            <p:nvPr/>
          </p:nvSpPr>
          <p:spPr>
            <a:xfrm>
              <a:off x="25774" y="3165405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Server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290B8A-86DB-4EB4-BDB2-2597AEBFEFC0}"/>
                </a:ext>
              </a:extLst>
            </p:cNvPr>
            <p:cNvCxnSpPr/>
            <p:nvPr/>
          </p:nvCxnSpPr>
          <p:spPr>
            <a:xfrm>
              <a:off x="1219200" y="1981200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1D2584-7785-4D5C-96EE-DFF878B17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54" y="2025666"/>
              <a:ext cx="330200" cy="1297920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DBEE89-C0F8-480D-824C-E8DBE1EAD98C}"/>
                </a:ext>
              </a:extLst>
            </p:cNvPr>
            <p:cNvCxnSpPr>
              <a:cxnSpLocks/>
            </p:cNvCxnSpPr>
            <p:nvPr/>
          </p:nvCxnSpPr>
          <p:spPr>
            <a:xfrm>
              <a:off x="2399127" y="3368576"/>
              <a:ext cx="663427" cy="2589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30F8F5-DAE2-4683-9C8A-E6C921F9F3E1}"/>
                </a:ext>
              </a:extLst>
            </p:cNvPr>
            <p:cNvCxnSpPr/>
            <p:nvPr/>
          </p:nvCxnSpPr>
          <p:spPr>
            <a:xfrm>
              <a:off x="3352800" y="1981200"/>
              <a:ext cx="7620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78B14D-437D-4452-B060-E7E73A460CCD}"/>
                </a:ext>
              </a:extLst>
            </p:cNvPr>
            <p:cNvSpPr txBox="1"/>
            <p:nvPr/>
          </p:nvSpPr>
          <p:spPr>
            <a:xfrm>
              <a:off x="685800" y="2298562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remote procedure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9ED93C-9F5C-45DB-BCEA-AE2378F4C624}"/>
                </a:ext>
              </a:extLst>
            </p:cNvPr>
            <p:cNvCxnSpPr/>
            <p:nvPr/>
          </p:nvCxnSpPr>
          <p:spPr>
            <a:xfrm rot="5400000" flipH="1" flipV="1">
              <a:off x="16383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BE0D57-408A-4E78-BCEC-4F98956416D9}"/>
                </a:ext>
              </a:extLst>
            </p:cNvPr>
            <p:cNvSpPr txBox="1"/>
            <p:nvPr/>
          </p:nvSpPr>
          <p:spPr>
            <a:xfrm>
              <a:off x="3715923" y="2189003"/>
              <a:ext cx="867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return from call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F40E58-DDD7-45D6-A02F-B4D350152D89}"/>
                </a:ext>
              </a:extLst>
            </p:cNvPr>
            <p:cNvCxnSpPr/>
            <p:nvPr/>
          </p:nvCxnSpPr>
          <p:spPr>
            <a:xfrm rot="16200000" flipV="1">
              <a:off x="33909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C905E0-35F6-4F47-9780-B6FD8A3EE0FD}"/>
                </a:ext>
              </a:extLst>
            </p:cNvPr>
            <p:cNvSpPr txBox="1"/>
            <p:nvPr/>
          </p:nvSpPr>
          <p:spPr>
            <a:xfrm>
              <a:off x="2095500" y="166763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wait for result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9878E8-CBB3-4647-9DC1-277D01E1580C}"/>
                </a:ext>
              </a:extLst>
            </p:cNvPr>
            <p:cNvSpPr txBox="1"/>
            <p:nvPr/>
          </p:nvSpPr>
          <p:spPr>
            <a:xfrm>
              <a:off x="1030026" y="3378678"/>
              <a:ext cx="3313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local procedure and return results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14B6B1-6882-405C-BAE4-275986CF9CE5}"/>
                </a:ext>
              </a:extLst>
            </p:cNvPr>
            <p:cNvSpPr txBox="1"/>
            <p:nvPr/>
          </p:nvSpPr>
          <p:spPr>
            <a:xfrm>
              <a:off x="1491180" y="2727402"/>
              <a:ext cx="965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</a:rPr>
                <a:t>R</a:t>
              </a:r>
              <a:r>
                <a:rPr kumimoji="0" lang="en-US" sz="1400" b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equest</a:t>
              </a:r>
              <a:endPara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6EF6F-CF76-4D1B-93EF-205EDA957B58}"/>
                </a:ext>
              </a:extLst>
            </p:cNvPr>
            <p:cNvSpPr txBox="1"/>
            <p:nvPr/>
          </p:nvSpPr>
          <p:spPr>
            <a:xfrm>
              <a:off x="3162301" y="265755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</a:rPr>
                <a:t>R</a:t>
              </a:r>
              <a:r>
                <a:rPr kumimoji="0" lang="en-US" sz="1400" b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rPr>
                <a:t>eply</a:t>
              </a:r>
              <a:endPara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A25FB7-B526-4D30-BE74-4FB8A60D9336}"/>
                </a:ext>
              </a:extLst>
            </p:cNvPr>
            <p:cNvCxnSpPr/>
            <p:nvPr/>
          </p:nvCxnSpPr>
          <p:spPr>
            <a:xfrm>
              <a:off x="4736306" y="3532566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B5B4D7-A53B-4C32-9F14-CB4AC287DFAB}"/>
                </a:ext>
              </a:extLst>
            </p:cNvPr>
            <p:cNvSpPr txBox="1"/>
            <p:nvPr/>
          </p:nvSpPr>
          <p:spPr>
            <a:xfrm>
              <a:off x="4198939" y="3361919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time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BD0BFC-DC1A-4322-A2D6-C8618D6BC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84" y="2014571"/>
              <a:ext cx="297178" cy="1320111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39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66"/>
                </a:solidFill>
                <a:latin typeface="Tahoma" panose="020B0604030504040204" pitchFamily="34" charset="0"/>
              </a:rPr>
              <a:t>How RPC Works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520045" cy="5025822"/>
          </a:xfrm>
        </p:spPr>
        <p:txBody>
          <a:bodyPr/>
          <a:lstStyle/>
          <a:p>
            <a:pPr marL="414338" indent="-414338" defTabSz="414338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AutoNum type="arabicPeriod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/>
            </a:pPr>
            <a:r>
              <a:rPr lang="en-US" dirty="0"/>
              <a:t>An RPC is analogous to a function call. Like a function call, when an RPC is made, </a:t>
            </a:r>
            <a:r>
              <a:rPr lang="en-US" u="sng" dirty="0"/>
              <a:t>the calling arguments are passed to the remote procedure </a:t>
            </a:r>
            <a:r>
              <a:rPr lang="en-US" dirty="0"/>
              <a:t>and the </a:t>
            </a:r>
            <a:r>
              <a:rPr lang="en-US" u="sng" dirty="0"/>
              <a:t>caller waits for a response to be returned from the remote procedure</a:t>
            </a:r>
            <a:r>
              <a:rPr lang="en-US" dirty="0"/>
              <a:t>. </a:t>
            </a:r>
          </a:p>
          <a:p>
            <a:pPr marL="414338" indent="-414338" defTabSz="414338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AutoNum type="arabicPeriod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/>
            </a:pPr>
            <a:r>
              <a:rPr lang="en-US" dirty="0"/>
              <a:t>The client makes a procedure call that sends a request to the server and waits. </a:t>
            </a:r>
          </a:p>
          <a:p>
            <a:pPr marL="414338" indent="-414338" defTabSz="414338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AutoNum type="arabicPeriod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/>
            </a:pPr>
            <a:r>
              <a:rPr lang="en-US" dirty="0"/>
              <a:t>The thread is blocked from processing until either a reply is received, or it times out. When the request arrives, the server calls a local procedure that performs the requested service, and sends the reply to the client. </a:t>
            </a:r>
          </a:p>
          <a:p>
            <a:pPr marL="414338" indent="-414338" defTabSz="414338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AutoNum type="arabicPeriod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/>
            </a:pPr>
            <a:r>
              <a:rPr lang="en-US" dirty="0"/>
              <a:t>After the RPC call is completed, the client program continues. </a:t>
            </a:r>
            <a:r>
              <a:rPr lang="en-US" u="sng" dirty="0"/>
              <a:t>RPC specifically supports network applications.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1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79600" y="317501"/>
            <a:ext cx="8432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u="sng">
                <a:solidFill>
                  <a:srgbClr val="000066"/>
                </a:solidFill>
                <a:latin typeface="Tahoma" panose="020B0604030504040204" pitchFamily="34" charset="0"/>
              </a:rPr>
              <a:t>How RPC Works </a:t>
            </a:r>
          </a:p>
          <a:p>
            <a:pPr algn="r" eaLnBrk="1"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3300" u="sng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11339" y="2555876"/>
            <a:ext cx="2763837" cy="73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invokes a procedure     on the callee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059363" y="2487613"/>
            <a:ext cx="1865312" cy="5524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611814" y="2387600"/>
            <a:ext cx="10874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500">
                <a:latin typeface="Tahoma" panose="020B0604030504040204" pitchFamily="34" charset="0"/>
              </a:rPr>
              <a:t>arguments</a:t>
            </a:r>
          </a:p>
        </p:txBody>
      </p:sp>
      <p:pic>
        <p:nvPicPr>
          <p:cNvPr id="16390" name="Picture 6" descr="BD18189_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071688"/>
            <a:ext cx="8445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843214" y="3916363"/>
            <a:ext cx="701675" cy="41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waits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192463" y="32908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577139" y="3222625"/>
            <a:ext cx="2498725" cy="41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receives the request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8826500" y="3636964"/>
            <a:ext cx="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546976" y="4837114"/>
            <a:ext cx="2557463" cy="414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sends the results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5127625" y="5226050"/>
            <a:ext cx="1728788" cy="414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776913" y="5057775"/>
            <a:ext cx="7350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500">
                <a:latin typeface="Tahoma" panose="020B0604030504040204" pitchFamily="34" charset="0"/>
              </a:rPr>
              <a:t>results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679701" y="5776913"/>
            <a:ext cx="1027113" cy="41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resumes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6399" name="Picture 15" descr="BD18189_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55875"/>
            <a:ext cx="8445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7581900" y="4076700"/>
            <a:ext cx="2489200" cy="41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computes the results</a:t>
            </a:r>
            <a:endParaRPr lang="en-US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826500" y="448945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402" name="Picture 18" descr="BD18189_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4906963"/>
            <a:ext cx="84455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212138" y="2333625"/>
            <a:ext cx="1106852" cy="47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Tahoma" panose="020B0604030504040204" pitchFamily="34" charset="0"/>
              </a:rPr>
              <a:t>CALLEE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570163" y="1763713"/>
            <a:ext cx="1122882" cy="47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6" tIns="41469" rIns="82936" bIns="41469">
            <a:spAutoFit/>
          </a:bodyPr>
          <a:lstStyle>
            <a:lvl1pPr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Tahoma" panose="020B0604030504040204" pitchFamily="34" charset="0"/>
              </a:rPr>
              <a:t>CALLER</a:t>
            </a:r>
          </a:p>
        </p:txBody>
      </p:sp>
      <p:pic>
        <p:nvPicPr>
          <p:cNvPr id="16405" name="Picture 21" descr="BD18189_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157788"/>
            <a:ext cx="844550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5957888" y="4189414"/>
            <a:ext cx="0" cy="898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3608388" y="4189413"/>
            <a:ext cx="234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3192463" y="4327526"/>
            <a:ext cx="0" cy="145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809751" y="428626"/>
            <a:ext cx="4354513" cy="4976813"/>
          </a:xfrm>
          <a:prstGeom prst="rect">
            <a:avLst/>
          </a:prstGeom>
          <a:solidFill>
            <a:srgbClr val="0000FF">
              <a:alpha val="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243638" y="714376"/>
            <a:ext cx="4424362" cy="4976813"/>
          </a:xfrm>
          <a:prstGeom prst="rect">
            <a:avLst/>
          </a:prstGeom>
          <a:solidFill>
            <a:srgbClr val="00FF00">
              <a:alpha val="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411" name="Rectangle 26"/>
          <p:cNvSpPr>
            <a:spLocks noChangeArrowheads="1"/>
          </p:cNvSpPr>
          <p:nvPr/>
        </p:nvSpPr>
        <p:spPr bwMode="auto">
          <a:xfrm>
            <a:off x="5453063" y="6072189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RPC call between two networked systems</a:t>
            </a:r>
          </a:p>
        </p:txBody>
      </p:sp>
      <p:sp>
        <p:nvSpPr>
          <p:cNvPr id="16412" name="Rectangle 27"/>
          <p:cNvSpPr>
            <a:spLocks noChangeArrowheads="1"/>
          </p:cNvSpPr>
          <p:nvPr/>
        </p:nvSpPr>
        <p:spPr bwMode="auto">
          <a:xfrm>
            <a:off x="5095876" y="285750"/>
            <a:ext cx="52863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4338" indent="-414338" defTabSz="414338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 defTabSz="414338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 defTabSz="414338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 defTabSz="414338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 defTabSz="414338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defTabSz="414338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828675" algn="l"/>
                <a:tab pos="1658938" algn="l"/>
                <a:tab pos="2487613" algn="l"/>
                <a:tab pos="3317875" algn="l"/>
                <a:tab pos="4146550" algn="l"/>
                <a:tab pos="4976813" algn="l"/>
                <a:tab pos="5805488" algn="l"/>
                <a:tab pos="6635750" algn="l"/>
                <a:tab pos="7462838" algn="l"/>
                <a:tab pos="8294688" algn="l"/>
                <a:tab pos="9121775" algn="l"/>
              </a:tabLst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 eaLnBrk="1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</a:pP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one procedure (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caller</a:t>
            </a: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) calls another procedure (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callee</a:t>
            </a: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</a:p>
          <a:p>
            <a:pPr algn="just" eaLnBrk="1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</a:pP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the 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caller waits</a:t>
            </a: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for the result from the callee</a:t>
            </a:r>
          </a:p>
          <a:p>
            <a:pPr algn="just" eaLnBrk="1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</a:pP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the 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callee receives the request</a:t>
            </a: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, computes the results, and then 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send them to the caller</a:t>
            </a:r>
          </a:p>
          <a:p>
            <a:pPr algn="just" eaLnBrk="1">
              <a:lnSpc>
                <a:spcPct val="110000"/>
              </a:lnSpc>
              <a:spcBef>
                <a:spcPct val="30000"/>
              </a:spcBef>
              <a:buClr>
                <a:srgbClr val="000000"/>
              </a:buClr>
              <a:buSzTx/>
              <a:buFont typeface="Wingdings" panose="05000000000000000000" pitchFamily="2" charset="2"/>
              <a:buAutoNum type="arabicPeriod"/>
            </a:pP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the </a:t>
            </a:r>
            <a:r>
              <a:rPr lang="en-GB" altLang="en-US" sz="1400" b="1">
                <a:solidFill>
                  <a:srgbClr val="000000"/>
                </a:solidFill>
                <a:latin typeface="Tahoma" panose="020B0604030504040204" pitchFamily="34" charset="0"/>
              </a:rPr>
              <a:t>caller resumes</a:t>
            </a:r>
            <a:r>
              <a:rPr lang="en-GB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upon receiving the results from the callee</a:t>
            </a:r>
          </a:p>
        </p:txBody>
      </p:sp>
    </p:spTree>
    <p:extLst>
      <p:ext uri="{BB962C8B-B14F-4D97-AF65-F5344CB8AC3E}">
        <p14:creationId xmlns:p14="http://schemas.microsoft.com/office/powerpoint/2010/main" val="34980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r>
              <a:rPr lang="en-US" dirty="0"/>
              <a:t>It is similar to commonly used procedure call model. It works in the following manner: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 making a procedure call, the </a:t>
            </a:r>
            <a:r>
              <a:rPr lang="en-US" sz="2400" dirty="0">
                <a:solidFill>
                  <a:schemeClr val="accent6"/>
                </a:solidFill>
              </a:rPr>
              <a:t>caller places arguments </a:t>
            </a:r>
            <a:r>
              <a:rPr lang="en-US" sz="2400" dirty="0"/>
              <a:t>to the procedure in some well specified location.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Control is then transferred </a:t>
            </a:r>
            <a:r>
              <a:rPr lang="en-US" sz="2400" dirty="0"/>
              <a:t>to the sequence of instructions that constitutes the body of the procedure.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6"/>
                </a:solidFill>
              </a:rPr>
              <a:t>procedure body is executed </a:t>
            </a:r>
            <a:r>
              <a:rPr lang="en-US" sz="2400" dirty="0"/>
              <a:t>in a newly created execution environment that includes copies of the arguments given in the calling instruction.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After the procedure execution is over, </a:t>
            </a:r>
            <a:r>
              <a:rPr lang="en-US" sz="2400" dirty="0">
                <a:solidFill>
                  <a:schemeClr val="accent6"/>
                </a:solidFill>
              </a:rPr>
              <a:t>control returns </a:t>
            </a:r>
            <a:r>
              <a:rPr lang="en-US" sz="2400" dirty="0"/>
              <a:t>to the calling point, returning a result.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9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of RPC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The Client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It is user process which initiates a remote procedure call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The client makes a perfectly normal call that invokes a corresponding procedure in the client stub.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 smtClean="0">
                <a:solidFill>
                  <a:srgbClr val="1D3064"/>
                </a:solidFill>
              </a:rPr>
              <a:t>The </a:t>
            </a:r>
            <a:r>
              <a:rPr lang="en-US" altLang="en-US" sz="2400" b="1" dirty="0">
                <a:solidFill>
                  <a:srgbClr val="1D3064"/>
                </a:solidFill>
              </a:rPr>
              <a:t>Client stub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On receipt of a request it packs a requirements into a message and asks the local </a:t>
            </a:r>
            <a:r>
              <a:rPr lang="en-US" altLang="en-US" sz="2400" dirty="0" err="1"/>
              <a:t>RPCRuntime</a:t>
            </a:r>
            <a:r>
              <a:rPr lang="en-US" altLang="en-US" sz="2400" dirty="0"/>
              <a:t> to send it to the server stub.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On receipt of a result it unpacks the result and passes it to client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of RPC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 err="1">
                <a:solidFill>
                  <a:srgbClr val="1D3064"/>
                </a:solidFill>
              </a:rPr>
              <a:t>RPCRuntime</a:t>
            </a:r>
            <a:endParaRPr lang="en-US" altLang="en-US" sz="2400" b="1" dirty="0">
              <a:solidFill>
                <a:srgbClr val="1D3064"/>
              </a:solidFill>
            </a:endParaRP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It handles transmission of messages between client and server.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It is responsible for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Retransmission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Acknowledgement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Routing and Encryption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 smtClean="0">
                <a:solidFill>
                  <a:srgbClr val="1D3064"/>
                </a:solidFill>
              </a:rPr>
              <a:t>The </a:t>
            </a:r>
            <a:r>
              <a:rPr lang="en-US" altLang="en-US" sz="2400" b="1" dirty="0">
                <a:solidFill>
                  <a:srgbClr val="1D3064"/>
                </a:solidFill>
              </a:rPr>
              <a:t>Server stub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It unpacks a call request and make a perfectly normal call to invoke the appropriate procedure in the server.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On receipt of a result of procedure execution it packs the result and asks to </a:t>
            </a:r>
            <a:r>
              <a:rPr lang="en-US" altLang="en-US" sz="2400" dirty="0" err="1"/>
              <a:t>RPCRuntime</a:t>
            </a:r>
            <a:r>
              <a:rPr lang="en-US" altLang="en-US" sz="2400" dirty="0"/>
              <a:t> to send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The Server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It executes a appropriate procedure and returns the result from a server stub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447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Network Communication Protocols</a:t>
            </a:r>
          </a:p>
        </p:txBody>
      </p:sp>
      <p:sp>
        <p:nvSpPr>
          <p:cNvPr id="112" name="Content Placeholder 111"/>
          <p:cNvSpPr>
            <a:spLocks noGrp="1"/>
          </p:cNvSpPr>
          <p:nvPr>
            <p:ph idx="1"/>
          </p:nvPr>
        </p:nvSpPr>
        <p:spPr>
          <a:xfrm>
            <a:off x="1" y="870244"/>
            <a:ext cx="6207725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>
                <a:solidFill>
                  <a:srgbClr val="1D3064"/>
                </a:solidFill>
              </a:rPr>
              <a:t>Physical layer: </a:t>
            </a:r>
          </a:p>
          <a:p>
            <a:r>
              <a:rPr lang="en-IN" dirty="0"/>
              <a:t>T</a:t>
            </a:r>
            <a:r>
              <a:rPr lang="en-IN" dirty="0" smtClean="0"/>
              <a:t>ransmitting </a:t>
            </a:r>
            <a:r>
              <a:rPr lang="en-IN" dirty="0"/>
              <a:t>bits between sender and </a:t>
            </a:r>
            <a:r>
              <a:rPr lang="en-IN" dirty="0" smtClean="0"/>
              <a:t>receiver</a:t>
            </a:r>
          </a:p>
          <a:p>
            <a:r>
              <a:rPr lang="en-US" dirty="0"/>
              <a:t>Functions of a Physical layer: Line Configuration, Data Transmission, Topology, Signals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1D3064"/>
                </a:solidFill>
              </a:rPr>
              <a:t>Data </a:t>
            </a:r>
            <a:r>
              <a:rPr lang="en-IN" sz="2400" b="1" dirty="0">
                <a:solidFill>
                  <a:srgbClr val="1D3064"/>
                </a:solidFill>
              </a:rPr>
              <a:t>link layer: </a:t>
            </a:r>
          </a:p>
          <a:p>
            <a:r>
              <a:rPr lang="en-IN" dirty="0" smtClean="0"/>
              <a:t>transmitting </a:t>
            </a:r>
            <a:r>
              <a:rPr lang="en-IN" dirty="0"/>
              <a:t>frames over a link, error detection and </a:t>
            </a:r>
            <a:r>
              <a:rPr lang="en-IN" dirty="0" smtClean="0"/>
              <a:t>correction</a:t>
            </a:r>
          </a:p>
          <a:p>
            <a:r>
              <a:rPr lang="en-US" dirty="0"/>
              <a:t>Functions of a Datalink layer: Framing, Flow Control, Error Control, Access Control</a:t>
            </a:r>
            <a:endParaRPr lang="en-I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 smtClean="0">
                <a:solidFill>
                  <a:srgbClr val="1D3064"/>
                </a:solidFill>
              </a:rPr>
              <a:t>Network </a:t>
            </a:r>
            <a:r>
              <a:rPr lang="en-IN" sz="2400" b="1" dirty="0">
                <a:solidFill>
                  <a:srgbClr val="1D3064"/>
                </a:solidFill>
              </a:rPr>
              <a:t>layer: </a:t>
            </a:r>
          </a:p>
          <a:p>
            <a:r>
              <a:rPr lang="en-IN" dirty="0"/>
              <a:t>R</a:t>
            </a:r>
            <a:r>
              <a:rPr lang="en-IN" dirty="0" smtClean="0"/>
              <a:t>outing </a:t>
            </a:r>
            <a:r>
              <a:rPr lang="en-IN" dirty="0"/>
              <a:t>of packets between source host and destination </a:t>
            </a:r>
            <a:r>
              <a:rPr lang="en-IN" dirty="0" smtClean="0"/>
              <a:t>host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200773" y="906470"/>
            <a:ext cx="5891211" cy="5132115"/>
            <a:chOff x="6200773" y="906470"/>
            <a:chExt cx="5891211" cy="5132115"/>
          </a:xfrm>
        </p:grpSpPr>
        <p:sp>
          <p:nvSpPr>
            <p:cNvPr id="87" name="Rounded Rectangle 86"/>
            <p:cNvSpPr/>
            <p:nvPr/>
          </p:nvSpPr>
          <p:spPr>
            <a:xfrm>
              <a:off x="6200773" y="1935573"/>
              <a:ext cx="1551414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Presentation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45417" y="906470"/>
              <a:ext cx="5846567" cy="5132115"/>
              <a:chOff x="6245417" y="906470"/>
              <a:chExt cx="5846567" cy="513211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8734943" y="5561572"/>
                <a:ext cx="11459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Network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8594134" y="1139073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Application protocol</a:t>
                </a:r>
                <a:endParaRPr lang="en-IN" sz="2000" dirty="0">
                  <a:solidFill>
                    <a:srgbClr val="1D3064"/>
                  </a:solidFill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8504232" y="1799465"/>
                <a:ext cx="2481886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Presentation protocol</a:t>
                </a:r>
                <a:endParaRPr lang="en-IN" sz="2000" dirty="0">
                  <a:solidFill>
                    <a:srgbClr val="1D3064"/>
                  </a:solidFill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8651285" y="3102803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Transport </a:t>
                </a:r>
                <a:r>
                  <a:rPr lang="en-IN" sz="2000" dirty="0">
                    <a:solidFill>
                      <a:srgbClr val="1D3064"/>
                    </a:solidFill>
                  </a:rPr>
                  <a:t>protocol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8651285" y="3777483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Network </a:t>
                </a:r>
                <a:r>
                  <a:rPr lang="en-IN" sz="2000" dirty="0">
                    <a:solidFill>
                      <a:srgbClr val="1D3064"/>
                    </a:solidFill>
                  </a:rPr>
                  <a:t>protocol</a:t>
                </a: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8675709" y="4409299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rgbClr val="1D3064"/>
                    </a:solidFill>
                  </a:rPr>
                  <a:t>Data </a:t>
                </a:r>
                <a:r>
                  <a:rPr lang="en-IN" sz="2000" dirty="0" smtClean="0">
                    <a:solidFill>
                      <a:srgbClr val="1D3064"/>
                    </a:solidFill>
                  </a:rPr>
                  <a:t>link </a:t>
                </a:r>
                <a:r>
                  <a:rPr lang="en-IN" sz="2000" dirty="0">
                    <a:solidFill>
                      <a:srgbClr val="1D3064"/>
                    </a:solidFill>
                  </a:rPr>
                  <a:t>protocol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8682851" y="5055403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Physical </a:t>
                </a:r>
                <a:r>
                  <a:rPr lang="en-IN" sz="2000" dirty="0">
                    <a:solidFill>
                      <a:srgbClr val="1D3064"/>
                    </a:solidFill>
                  </a:rPr>
                  <a:t>protocol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1766922" y="1289469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1777058" y="1935573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1781209" y="3267487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4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1781209" y="3913591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3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1777057" y="4559695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2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769911" y="5205799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1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6245418" y="1289469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Application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6245417" y="3267487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Transport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6245417" y="3913591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Network</a:t>
                </a: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269841" y="4559695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Data link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6276983" y="5205799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</a:rPr>
                  <a:t>Physical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642040" y="1328738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42039" y="1974842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5" idx="2"/>
                <a:endCxn id="6" idx="0"/>
              </p:cNvCxnSpPr>
              <p:nvPr/>
            </p:nvCxnSpPr>
            <p:spPr>
              <a:xfrm flipH="1">
                <a:off x="8049233" y="1727215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40" idx="0"/>
              </p:cNvCxnSpPr>
              <p:nvPr/>
            </p:nvCxnSpPr>
            <p:spPr>
              <a:xfrm flipH="1">
                <a:off x="8049232" y="3030553"/>
                <a:ext cx="1" cy="2762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7642038" y="3306756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37273" y="3952860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37272" y="4598964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044466" y="4351337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  <a:endCxn id="46" idx="0"/>
              </p:cNvCxnSpPr>
              <p:nvPr/>
            </p:nvCxnSpPr>
            <p:spPr>
              <a:xfrm flipH="1">
                <a:off x="8044465" y="4997441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7637271" y="5245068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8044467" y="3705233"/>
                <a:ext cx="4765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10980553" y="1328738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980552" y="1974842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49" idx="2"/>
                <a:endCxn id="50" idx="0"/>
              </p:cNvCxnSpPr>
              <p:nvPr/>
            </p:nvCxnSpPr>
            <p:spPr>
              <a:xfrm flipH="1">
                <a:off x="11387746" y="1727215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53" idx="0"/>
              </p:cNvCxnSpPr>
              <p:nvPr/>
            </p:nvCxnSpPr>
            <p:spPr>
              <a:xfrm flipH="1">
                <a:off x="11387745" y="3030553"/>
                <a:ext cx="1" cy="2762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10980551" y="3306756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75786" y="3952860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975785" y="4598964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1382979" y="4351337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2"/>
                <a:endCxn id="58" idx="0"/>
              </p:cNvCxnSpPr>
              <p:nvPr/>
            </p:nvCxnSpPr>
            <p:spPr>
              <a:xfrm flipH="1">
                <a:off x="11382978" y="4997441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10975784" y="5245068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53" idx="2"/>
                <a:endCxn id="54" idx="0"/>
              </p:cNvCxnSpPr>
              <p:nvPr/>
            </p:nvCxnSpPr>
            <p:spPr>
              <a:xfrm flipH="1">
                <a:off x="11382980" y="3705233"/>
                <a:ext cx="4765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" idx="3"/>
                <a:endCxn id="49" idx="1"/>
              </p:cNvCxnSpPr>
              <p:nvPr/>
            </p:nvCxnSpPr>
            <p:spPr>
              <a:xfrm>
                <a:off x="8456427" y="1527977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" idx="3"/>
                <a:endCxn id="50" idx="1"/>
              </p:cNvCxnSpPr>
              <p:nvPr/>
            </p:nvCxnSpPr>
            <p:spPr>
              <a:xfrm>
                <a:off x="8456426" y="2174081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2" idx="3"/>
                <a:endCxn id="54" idx="1"/>
              </p:cNvCxnSpPr>
              <p:nvPr/>
            </p:nvCxnSpPr>
            <p:spPr>
              <a:xfrm>
                <a:off x="8451660" y="4152099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43" idx="3"/>
                <a:endCxn id="55" idx="1"/>
              </p:cNvCxnSpPr>
              <p:nvPr/>
            </p:nvCxnSpPr>
            <p:spPr>
              <a:xfrm>
                <a:off x="8451659" y="4798203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0" idx="3"/>
                <a:endCxn id="53" idx="1"/>
              </p:cNvCxnSpPr>
              <p:nvPr/>
            </p:nvCxnSpPr>
            <p:spPr>
              <a:xfrm>
                <a:off x="8456425" y="3505995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6" idx="3"/>
                <a:endCxn id="58" idx="1"/>
              </p:cNvCxnSpPr>
              <p:nvPr/>
            </p:nvCxnSpPr>
            <p:spPr>
              <a:xfrm>
                <a:off x="8451658" y="5444307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5" idx="0"/>
              </p:cNvCxnSpPr>
              <p:nvPr/>
            </p:nvCxnSpPr>
            <p:spPr>
              <a:xfrm flipH="1" flipV="1">
                <a:off x="8044465" y="914400"/>
                <a:ext cx="4769" cy="4143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11382977" y="906470"/>
                <a:ext cx="4769" cy="4143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stCxn id="46" idx="2"/>
                <a:endCxn id="58" idx="2"/>
              </p:cNvCxnSpPr>
              <p:nvPr/>
            </p:nvCxnSpPr>
            <p:spPr>
              <a:xfrm rot="16200000" flipH="1">
                <a:off x="9713721" y="3974288"/>
                <a:ext cx="12700" cy="3338513"/>
              </a:xfrm>
              <a:prstGeom prst="bentConnector3">
                <a:avLst>
                  <a:gd name="adj1" fmla="val 25875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ounded Rectangle 124"/>
              <p:cNvSpPr/>
              <p:nvPr/>
            </p:nvSpPr>
            <p:spPr>
              <a:xfrm>
                <a:off x="8565557" y="2451855"/>
                <a:ext cx="239613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rgbClr val="1D3064"/>
                    </a:solidFill>
                  </a:rPr>
                  <a:t>Session protocol</a:t>
                </a:r>
                <a:endParaRPr lang="en-IN" sz="2000" dirty="0">
                  <a:solidFill>
                    <a:srgbClr val="1D3064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11752633" y="2587963"/>
                <a:ext cx="31077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5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6245417" y="2587963"/>
                <a:ext cx="1553785" cy="4770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 smtClean="0">
                    <a:solidFill>
                      <a:schemeClr val="tx1"/>
                    </a:solidFill>
                  </a:rPr>
                  <a:t>Session</a:t>
                </a:r>
                <a:endParaRPr lang="en-I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617614" y="2627232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Connector 128"/>
              <p:cNvCxnSpPr>
                <a:endCxn id="128" idx="0"/>
              </p:cNvCxnSpPr>
              <p:nvPr/>
            </p:nvCxnSpPr>
            <p:spPr>
              <a:xfrm flipH="1">
                <a:off x="8024808" y="2379605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10956127" y="2627232"/>
                <a:ext cx="814387" cy="398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Straight Connector 130"/>
              <p:cNvCxnSpPr>
                <a:endCxn id="130" idx="0"/>
              </p:cNvCxnSpPr>
              <p:nvPr/>
            </p:nvCxnSpPr>
            <p:spPr>
              <a:xfrm flipH="1">
                <a:off x="11363321" y="2379605"/>
                <a:ext cx="1" cy="247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8" idx="3"/>
                <a:endCxn id="130" idx="1"/>
              </p:cNvCxnSpPr>
              <p:nvPr/>
            </p:nvCxnSpPr>
            <p:spPr>
              <a:xfrm>
                <a:off x="8432001" y="2826471"/>
                <a:ext cx="25241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Rounded Rectangle 132"/>
          <p:cNvSpPr/>
          <p:nvPr/>
        </p:nvSpPr>
        <p:spPr>
          <a:xfrm>
            <a:off x="6287118" y="4494541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ounded Rectangle 136"/>
          <p:cNvSpPr/>
          <p:nvPr/>
        </p:nvSpPr>
        <p:spPr>
          <a:xfrm>
            <a:off x="6269841" y="3860926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ounded Rectangle 114"/>
          <p:cNvSpPr/>
          <p:nvPr/>
        </p:nvSpPr>
        <p:spPr>
          <a:xfrm>
            <a:off x="6286508" y="5153972"/>
            <a:ext cx="5800714" cy="114681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6207726" y="870244"/>
            <a:ext cx="0" cy="5590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7" grpId="0" animBg="1"/>
      <p:bldP spid="1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Mechanism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ADD9F-E33F-4B16-8833-C0DCD73C5132}"/>
              </a:ext>
            </a:extLst>
          </p:cNvPr>
          <p:cNvSpPr/>
          <p:nvPr/>
        </p:nvSpPr>
        <p:spPr>
          <a:xfrm>
            <a:off x="909638" y="1313646"/>
            <a:ext cx="2931087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BE86F4A-46EA-4EC1-BD5B-1D46497011E9}"/>
              </a:ext>
            </a:extLst>
          </p:cNvPr>
          <p:cNvSpPr/>
          <p:nvPr/>
        </p:nvSpPr>
        <p:spPr>
          <a:xfrm>
            <a:off x="1134428" y="1746215"/>
            <a:ext cx="2598420" cy="6852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E5411F2-5907-4B13-88A2-7982D27DF387}"/>
              </a:ext>
            </a:extLst>
          </p:cNvPr>
          <p:cNvSpPr/>
          <p:nvPr/>
        </p:nvSpPr>
        <p:spPr>
          <a:xfrm>
            <a:off x="1094423" y="3130034"/>
            <a:ext cx="2640330" cy="7942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787364F-F07E-4381-9BA4-71E5A1D2830B}"/>
              </a:ext>
            </a:extLst>
          </p:cNvPr>
          <p:cNvSpPr/>
          <p:nvPr/>
        </p:nvSpPr>
        <p:spPr>
          <a:xfrm>
            <a:off x="1134428" y="4533585"/>
            <a:ext cx="2598420" cy="7040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E632B-DBC8-49A0-8E47-2366E6CFCC29}"/>
              </a:ext>
            </a:extLst>
          </p:cNvPr>
          <p:cNvSpPr txBox="1"/>
          <p:nvPr/>
        </p:nvSpPr>
        <p:spPr>
          <a:xfrm flipH="1">
            <a:off x="1969480" y="1409700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428B2-731B-4760-A94D-38FDEDCCD7C6}"/>
              </a:ext>
            </a:extLst>
          </p:cNvPr>
          <p:cNvSpPr txBox="1"/>
          <p:nvPr/>
        </p:nvSpPr>
        <p:spPr>
          <a:xfrm flipH="1">
            <a:off x="1904047" y="2792968"/>
            <a:ext cx="12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 Stub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D5814-F8AC-4AA9-B82E-A7AE74DF2E6E}"/>
              </a:ext>
            </a:extLst>
          </p:cNvPr>
          <p:cNvSpPr txBox="1"/>
          <p:nvPr/>
        </p:nvSpPr>
        <p:spPr>
          <a:xfrm flipH="1">
            <a:off x="1755125" y="415296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RPCRuntime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6D6A1-91F1-47D2-A5AF-0AAA740AD90B}"/>
              </a:ext>
            </a:extLst>
          </p:cNvPr>
          <p:cNvSpPr txBox="1"/>
          <p:nvPr/>
        </p:nvSpPr>
        <p:spPr>
          <a:xfrm flipH="1">
            <a:off x="1532281" y="890320"/>
            <a:ext cx="196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Client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9303D-9055-4555-9185-F9056743BEAB}"/>
              </a:ext>
            </a:extLst>
          </p:cNvPr>
          <p:cNvSpPr txBox="1"/>
          <p:nvPr/>
        </p:nvSpPr>
        <p:spPr>
          <a:xfrm flipH="1">
            <a:off x="4790122" y="5360943"/>
            <a:ext cx="141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Call Packet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8FD89-AA78-4925-8BAA-7744B8B923ED}"/>
              </a:ext>
            </a:extLst>
          </p:cNvPr>
          <p:cNvSpPr txBox="1"/>
          <p:nvPr/>
        </p:nvSpPr>
        <p:spPr>
          <a:xfrm flipH="1">
            <a:off x="4540566" y="5753100"/>
            <a:ext cx="19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Request Packet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BB9A5-A2BC-4853-839A-3C9925F2C75E}"/>
              </a:ext>
            </a:extLst>
          </p:cNvPr>
          <p:cNvSpPr/>
          <p:nvPr/>
        </p:nvSpPr>
        <p:spPr>
          <a:xfrm>
            <a:off x="2796188" y="1817998"/>
            <a:ext cx="772561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573F24-E7AE-436C-8C67-FDC6F59C0ED7}"/>
              </a:ext>
            </a:extLst>
          </p:cNvPr>
          <p:cNvSpPr/>
          <p:nvPr/>
        </p:nvSpPr>
        <p:spPr>
          <a:xfrm>
            <a:off x="1196585" y="1765838"/>
            <a:ext cx="1186989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29F6FE-58E8-49D8-AE13-6CF4234C58E6}"/>
              </a:ext>
            </a:extLst>
          </p:cNvPr>
          <p:cNvSpPr/>
          <p:nvPr/>
        </p:nvSpPr>
        <p:spPr>
          <a:xfrm>
            <a:off x="2709428" y="3219002"/>
            <a:ext cx="932314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1EC3D-954E-4132-9771-5469A5218E76}"/>
              </a:ext>
            </a:extLst>
          </p:cNvPr>
          <p:cNvCxnSpPr>
            <a:cxnSpLocks/>
          </p:cNvCxnSpPr>
          <p:nvPr/>
        </p:nvCxnSpPr>
        <p:spPr>
          <a:xfrm>
            <a:off x="3195638" y="2243790"/>
            <a:ext cx="0" cy="114186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BF3301-4537-4D6E-A8AA-BD2BB1366101}"/>
              </a:ext>
            </a:extLst>
          </p:cNvPr>
          <p:cNvSpPr/>
          <p:nvPr/>
        </p:nvSpPr>
        <p:spPr>
          <a:xfrm>
            <a:off x="1138238" y="3238500"/>
            <a:ext cx="1271850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Unpack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63E2AC-CC9F-40DB-91F6-FDF53965AEFA}"/>
              </a:ext>
            </a:extLst>
          </p:cNvPr>
          <p:cNvCxnSpPr>
            <a:cxnSpLocks/>
          </p:cNvCxnSpPr>
          <p:nvPr/>
        </p:nvCxnSpPr>
        <p:spPr>
          <a:xfrm>
            <a:off x="1739514" y="2188580"/>
            <a:ext cx="0" cy="119707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B77B4A-3B4F-43BA-B8D8-215727D98CB3}"/>
              </a:ext>
            </a:extLst>
          </p:cNvPr>
          <p:cNvSpPr/>
          <p:nvPr/>
        </p:nvSpPr>
        <p:spPr>
          <a:xfrm>
            <a:off x="2738438" y="4597688"/>
            <a:ext cx="951233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1725E-DD75-4674-B755-FD72FD036310}"/>
              </a:ext>
            </a:extLst>
          </p:cNvPr>
          <p:cNvCxnSpPr>
            <a:cxnSpLocks/>
          </p:cNvCxnSpPr>
          <p:nvPr/>
        </p:nvCxnSpPr>
        <p:spPr>
          <a:xfrm>
            <a:off x="3195638" y="3647651"/>
            <a:ext cx="0" cy="112918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61CD487-79B3-4EAF-8BAF-21B5F9C041B8}"/>
              </a:ext>
            </a:extLst>
          </p:cNvPr>
          <p:cNvSpPr/>
          <p:nvPr/>
        </p:nvSpPr>
        <p:spPr>
          <a:xfrm>
            <a:off x="1160754" y="4607963"/>
            <a:ext cx="1272886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Receive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70B386-B654-40BC-8E14-23A9A7B42D71}"/>
              </a:ext>
            </a:extLst>
          </p:cNvPr>
          <p:cNvCxnSpPr>
            <a:cxnSpLocks/>
          </p:cNvCxnSpPr>
          <p:nvPr/>
        </p:nvCxnSpPr>
        <p:spPr>
          <a:xfrm>
            <a:off x="1739514" y="3647651"/>
            <a:ext cx="0" cy="111484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93323-A86D-475F-94D3-99BD6797AAE4}"/>
              </a:ext>
            </a:extLst>
          </p:cNvPr>
          <p:cNvSpPr/>
          <p:nvPr/>
        </p:nvSpPr>
        <p:spPr>
          <a:xfrm>
            <a:off x="6817751" y="1299626"/>
            <a:ext cx="2931087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FD5C41F0-A706-4D2B-8197-E7C72D63B54D}"/>
              </a:ext>
            </a:extLst>
          </p:cNvPr>
          <p:cNvSpPr/>
          <p:nvPr/>
        </p:nvSpPr>
        <p:spPr>
          <a:xfrm>
            <a:off x="7042541" y="1732195"/>
            <a:ext cx="2598420" cy="6852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40CA48DA-140C-4599-BD8E-78C741737FB3}"/>
              </a:ext>
            </a:extLst>
          </p:cNvPr>
          <p:cNvSpPr/>
          <p:nvPr/>
        </p:nvSpPr>
        <p:spPr>
          <a:xfrm>
            <a:off x="7002536" y="3116014"/>
            <a:ext cx="2640330" cy="7942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455591AB-233B-418E-A057-0381586DC066}"/>
              </a:ext>
            </a:extLst>
          </p:cNvPr>
          <p:cNvSpPr/>
          <p:nvPr/>
        </p:nvSpPr>
        <p:spPr>
          <a:xfrm>
            <a:off x="7042541" y="4519565"/>
            <a:ext cx="2598420" cy="7040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3A10B-4251-48FD-8DBD-F0804944F6F0}"/>
              </a:ext>
            </a:extLst>
          </p:cNvPr>
          <p:cNvSpPr txBox="1"/>
          <p:nvPr/>
        </p:nvSpPr>
        <p:spPr>
          <a:xfrm flipH="1">
            <a:off x="7877593" y="1395680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83ADE-70EE-47A1-B4EB-872D10A87579}"/>
              </a:ext>
            </a:extLst>
          </p:cNvPr>
          <p:cNvSpPr txBox="1"/>
          <p:nvPr/>
        </p:nvSpPr>
        <p:spPr>
          <a:xfrm flipH="1">
            <a:off x="7767829" y="2789425"/>
            <a:ext cx="13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 Stub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57A7B2-FF57-400A-B728-D4A72A6DA496}"/>
              </a:ext>
            </a:extLst>
          </p:cNvPr>
          <p:cNvSpPr txBox="1"/>
          <p:nvPr/>
        </p:nvSpPr>
        <p:spPr>
          <a:xfrm flipH="1">
            <a:off x="7663238" y="413894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RPCRuntime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DE8CA-2DCC-482B-A338-25BE99327B43}"/>
              </a:ext>
            </a:extLst>
          </p:cNvPr>
          <p:cNvSpPr txBox="1"/>
          <p:nvPr/>
        </p:nvSpPr>
        <p:spPr>
          <a:xfrm flipH="1">
            <a:off x="7440394" y="876300"/>
            <a:ext cx="196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Server Machine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C02ABE-079B-4CEC-84B2-746619F415BD}"/>
              </a:ext>
            </a:extLst>
          </p:cNvPr>
          <p:cNvSpPr/>
          <p:nvPr/>
        </p:nvSpPr>
        <p:spPr>
          <a:xfrm>
            <a:off x="7261343" y="1762478"/>
            <a:ext cx="772561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4497B3-52C3-4749-BFF6-DB642ED09341}"/>
              </a:ext>
            </a:extLst>
          </p:cNvPr>
          <p:cNvSpPr/>
          <p:nvPr/>
        </p:nvSpPr>
        <p:spPr>
          <a:xfrm>
            <a:off x="8420188" y="1763685"/>
            <a:ext cx="1186989" cy="551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7EDFEC-DBED-485C-8D5D-A6736DCDD5E9}"/>
              </a:ext>
            </a:extLst>
          </p:cNvPr>
          <p:cNvSpPr/>
          <p:nvPr/>
        </p:nvSpPr>
        <p:spPr>
          <a:xfrm>
            <a:off x="8617541" y="3204982"/>
            <a:ext cx="932314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Pack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3710D0-30F7-4594-AA4D-C3A3C4F91F02}"/>
              </a:ext>
            </a:extLst>
          </p:cNvPr>
          <p:cNvCxnSpPr>
            <a:cxnSpLocks/>
          </p:cNvCxnSpPr>
          <p:nvPr/>
        </p:nvCxnSpPr>
        <p:spPr>
          <a:xfrm>
            <a:off x="9103751" y="2188580"/>
            <a:ext cx="0" cy="118305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E642EA-6C38-40E9-B2ED-6085DBCFF62E}"/>
              </a:ext>
            </a:extLst>
          </p:cNvPr>
          <p:cNvSpPr/>
          <p:nvPr/>
        </p:nvSpPr>
        <p:spPr>
          <a:xfrm>
            <a:off x="7046351" y="3224480"/>
            <a:ext cx="1271850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Unpack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DBDAAD-9369-4DA7-A73B-F270CBAFA4A1}"/>
              </a:ext>
            </a:extLst>
          </p:cNvPr>
          <p:cNvCxnSpPr>
            <a:cxnSpLocks/>
          </p:cNvCxnSpPr>
          <p:nvPr/>
        </p:nvCxnSpPr>
        <p:spPr>
          <a:xfrm>
            <a:off x="7647627" y="2174560"/>
            <a:ext cx="0" cy="119707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6FEC3B5-D7AC-46E1-8DC0-60F55D9D0F53}"/>
              </a:ext>
            </a:extLst>
          </p:cNvPr>
          <p:cNvSpPr/>
          <p:nvPr/>
        </p:nvSpPr>
        <p:spPr>
          <a:xfrm>
            <a:off x="8646551" y="4583668"/>
            <a:ext cx="951233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CBE98C-80F6-4AF9-BEAA-4143C6B0AE21}"/>
              </a:ext>
            </a:extLst>
          </p:cNvPr>
          <p:cNvCxnSpPr>
            <a:cxnSpLocks/>
          </p:cNvCxnSpPr>
          <p:nvPr/>
        </p:nvCxnSpPr>
        <p:spPr>
          <a:xfrm>
            <a:off x="9103751" y="3633631"/>
            <a:ext cx="0" cy="112918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CEADF47-46D3-476D-A9BC-A2EB75479092}"/>
              </a:ext>
            </a:extLst>
          </p:cNvPr>
          <p:cNvSpPr/>
          <p:nvPr/>
        </p:nvSpPr>
        <p:spPr>
          <a:xfrm>
            <a:off x="7068867" y="4593943"/>
            <a:ext cx="1272886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Receive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66D6F-80D1-40E5-B1B2-625BFF222F6E}"/>
              </a:ext>
            </a:extLst>
          </p:cNvPr>
          <p:cNvCxnSpPr>
            <a:cxnSpLocks/>
          </p:cNvCxnSpPr>
          <p:nvPr/>
        </p:nvCxnSpPr>
        <p:spPr>
          <a:xfrm>
            <a:off x="7647627" y="3633631"/>
            <a:ext cx="0" cy="111484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96">
            <a:extLst>
              <a:ext uri="{FF2B5EF4-FFF2-40B4-BE49-F238E27FC236}">
                <a16:creationId xmlns:a16="http://schemas.microsoft.com/office/drawing/2014/main" id="{3BFA7EC7-F4CA-4F58-8270-72E4078C6683}"/>
              </a:ext>
            </a:extLst>
          </p:cNvPr>
          <p:cNvSpPr/>
          <p:nvPr/>
        </p:nvSpPr>
        <p:spPr>
          <a:xfrm>
            <a:off x="3186112" y="5025736"/>
            <a:ext cx="4461509" cy="727364"/>
          </a:xfrm>
          <a:custGeom>
            <a:avLst/>
            <a:gdLst>
              <a:gd name="connsiteX0" fmla="*/ 0 w 4267200"/>
              <a:gd name="connsiteY0" fmla="*/ 38100 h 800100"/>
              <a:gd name="connsiteX1" fmla="*/ 0 w 4267200"/>
              <a:gd name="connsiteY1" fmla="*/ 800100 h 800100"/>
              <a:gd name="connsiteX2" fmla="*/ 4267200 w 4267200"/>
              <a:gd name="connsiteY2" fmla="*/ 800100 h 800100"/>
              <a:gd name="connsiteX3" fmla="*/ 4267200 w 42672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00100">
                <a:moveTo>
                  <a:pt x="0" y="38100"/>
                </a:moveTo>
                <a:lnTo>
                  <a:pt x="0" y="800100"/>
                </a:lnTo>
                <a:lnTo>
                  <a:pt x="4267200" y="800100"/>
                </a:lnTo>
                <a:lnTo>
                  <a:pt x="426720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E216F4-3E57-404F-AFF2-27EE9022F66D}"/>
              </a:ext>
            </a:extLst>
          </p:cNvPr>
          <p:cNvSpPr txBox="1"/>
          <p:nvPr/>
        </p:nvSpPr>
        <p:spPr>
          <a:xfrm flipH="1">
            <a:off x="7705310" y="1820230"/>
            <a:ext cx="105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Execute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41A84B-90EC-4FEB-8CD9-7DA2C7574762}"/>
              </a:ext>
            </a:extLst>
          </p:cNvPr>
          <p:cNvCxnSpPr/>
          <p:nvPr/>
        </p:nvCxnSpPr>
        <p:spPr>
          <a:xfrm flipH="1">
            <a:off x="7863775" y="2074421"/>
            <a:ext cx="839037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: Shape 117">
            <a:extLst>
              <a:ext uri="{FF2B5EF4-FFF2-40B4-BE49-F238E27FC236}">
                <a16:creationId xmlns:a16="http://schemas.microsoft.com/office/drawing/2014/main" id="{8A108200-F5E7-484F-A22D-BAF7028F1560}"/>
              </a:ext>
            </a:extLst>
          </p:cNvPr>
          <p:cNvSpPr/>
          <p:nvPr/>
        </p:nvSpPr>
        <p:spPr>
          <a:xfrm>
            <a:off x="1739514" y="5010773"/>
            <a:ext cx="7364220" cy="1199527"/>
          </a:xfrm>
          <a:custGeom>
            <a:avLst/>
            <a:gdLst>
              <a:gd name="connsiteX0" fmla="*/ 0 w 4267200"/>
              <a:gd name="connsiteY0" fmla="*/ 38100 h 800100"/>
              <a:gd name="connsiteX1" fmla="*/ 0 w 4267200"/>
              <a:gd name="connsiteY1" fmla="*/ 800100 h 800100"/>
              <a:gd name="connsiteX2" fmla="*/ 4267200 w 4267200"/>
              <a:gd name="connsiteY2" fmla="*/ 800100 h 800100"/>
              <a:gd name="connsiteX3" fmla="*/ 4267200 w 42672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00100">
                <a:moveTo>
                  <a:pt x="0" y="38100"/>
                </a:moveTo>
                <a:lnTo>
                  <a:pt x="0" y="800100"/>
                </a:lnTo>
                <a:lnTo>
                  <a:pt x="4267200" y="800100"/>
                </a:lnTo>
                <a:lnTo>
                  <a:pt x="4267200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4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Mechanism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EADD9F-E33F-4B16-8833-C0DCD73C5132}"/>
              </a:ext>
            </a:extLst>
          </p:cNvPr>
          <p:cNvSpPr/>
          <p:nvPr/>
        </p:nvSpPr>
        <p:spPr>
          <a:xfrm>
            <a:off x="152400" y="1427946"/>
            <a:ext cx="2931087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5BE86F4A-46EA-4EC1-BD5B-1D46497011E9}"/>
              </a:ext>
            </a:extLst>
          </p:cNvPr>
          <p:cNvSpPr/>
          <p:nvPr/>
        </p:nvSpPr>
        <p:spPr>
          <a:xfrm>
            <a:off x="377190" y="1860515"/>
            <a:ext cx="2598420" cy="6852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E9CF7-3A9B-4CEC-830D-5458ACBAC31B}"/>
              </a:ext>
            </a:extLst>
          </p:cNvPr>
          <p:cNvSpPr txBox="1"/>
          <p:nvPr/>
        </p:nvSpPr>
        <p:spPr>
          <a:xfrm flipH="1">
            <a:off x="457200" y="202513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6E5411F2-5907-4B13-88A2-7982D27DF387}"/>
              </a:ext>
            </a:extLst>
          </p:cNvPr>
          <p:cNvSpPr/>
          <p:nvPr/>
        </p:nvSpPr>
        <p:spPr>
          <a:xfrm>
            <a:off x="337185" y="3244334"/>
            <a:ext cx="2640330" cy="7942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9787364F-F07E-4381-9BA4-71E5A1D2830B}"/>
              </a:ext>
            </a:extLst>
          </p:cNvPr>
          <p:cNvSpPr/>
          <p:nvPr/>
        </p:nvSpPr>
        <p:spPr>
          <a:xfrm>
            <a:off x="377190" y="4647885"/>
            <a:ext cx="2598420" cy="7040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5E632B-DBC8-49A0-8E47-2366E6CFCC29}"/>
              </a:ext>
            </a:extLst>
          </p:cNvPr>
          <p:cNvSpPr txBox="1"/>
          <p:nvPr/>
        </p:nvSpPr>
        <p:spPr>
          <a:xfrm flipH="1">
            <a:off x="1212242" y="1524000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F428B2-731B-4760-A94D-38FDEDCCD7C6}"/>
              </a:ext>
            </a:extLst>
          </p:cNvPr>
          <p:cNvSpPr txBox="1"/>
          <p:nvPr/>
        </p:nvSpPr>
        <p:spPr>
          <a:xfrm flipH="1">
            <a:off x="1146809" y="2907268"/>
            <a:ext cx="12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 Stub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D5814-F8AC-4AA9-B82E-A7AE74DF2E6E}"/>
              </a:ext>
            </a:extLst>
          </p:cNvPr>
          <p:cNvSpPr txBox="1"/>
          <p:nvPr/>
        </p:nvSpPr>
        <p:spPr>
          <a:xfrm flipH="1">
            <a:off x="997887" y="426726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RPCRuntime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D6A1-91F1-47D2-A5AF-0AAA740AD90B}"/>
              </a:ext>
            </a:extLst>
          </p:cNvPr>
          <p:cNvSpPr txBox="1"/>
          <p:nvPr/>
        </p:nvSpPr>
        <p:spPr>
          <a:xfrm flipH="1">
            <a:off x="775043" y="1004620"/>
            <a:ext cx="196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Client Machine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A8A2C2-C4EA-49CB-882B-874FD827632B}"/>
              </a:ext>
            </a:extLst>
          </p:cNvPr>
          <p:cNvSpPr txBox="1"/>
          <p:nvPr/>
        </p:nvSpPr>
        <p:spPr>
          <a:xfrm flipH="1">
            <a:off x="1303019" y="4724400"/>
            <a:ext cx="105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Wait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89303D-9055-4555-9185-F9056743BEAB}"/>
              </a:ext>
            </a:extLst>
          </p:cNvPr>
          <p:cNvSpPr txBox="1"/>
          <p:nvPr/>
        </p:nvSpPr>
        <p:spPr>
          <a:xfrm flipH="1">
            <a:off x="4032884" y="5475243"/>
            <a:ext cx="141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Call Packet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68FD89-AA78-4925-8BAA-7744B8B923ED}"/>
              </a:ext>
            </a:extLst>
          </p:cNvPr>
          <p:cNvSpPr txBox="1"/>
          <p:nvPr/>
        </p:nvSpPr>
        <p:spPr>
          <a:xfrm flipH="1">
            <a:off x="3783328" y="5955268"/>
            <a:ext cx="19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Request Packet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BA269D-99DB-498A-BCEE-0DE96408A23B}"/>
              </a:ext>
            </a:extLst>
          </p:cNvPr>
          <p:cNvSpPr txBox="1"/>
          <p:nvPr/>
        </p:nvSpPr>
        <p:spPr>
          <a:xfrm>
            <a:off x="3087691" y="1404952"/>
            <a:ext cx="2939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dirty="0"/>
              <a:t>During the execution of a program, the client feels the need to </a:t>
            </a:r>
            <a:r>
              <a:rPr lang="en-IN" dirty="0">
                <a:solidFill>
                  <a:schemeClr val="accent6"/>
                </a:solidFill>
              </a:rPr>
              <a:t>call the server procedure.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9BB9A5-A2BC-4853-839A-3C9925F2C75E}"/>
              </a:ext>
            </a:extLst>
          </p:cNvPr>
          <p:cNvSpPr/>
          <p:nvPr/>
        </p:nvSpPr>
        <p:spPr>
          <a:xfrm>
            <a:off x="2038950" y="1932298"/>
            <a:ext cx="772561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573F24-E7AE-436C-8C67-FDC6F59C0ED7}"/>
              </a:ext>
            </a:extLst>
          </p:cNvPr>
          <p:cNvSpPr/>
          <p:nvPr/>
        </p:nvSpPr>
        <p:spPr>
          <a:xfrm>
            <a:off x="413211" y="1905000"/>
            <a:ext cx="1186989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29F6FE-58E8-49D8-AE13-6CF4234C58E6}"/>
              </a:ext>
            </a:extLst>
          </p:cNvPr>
          <p:cNvSpPr/>
          <p:nvPr/>
        </p:nvSpPr>
        <p:spPr>
          <a:xfrm>
            <a:off x="1952190" y="3333302"/>
            <a:ext cx="932314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Pack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D1EC3D-954E-4132-9771-5469A5218E76}"/>
              </a:ext>
            </a:extLst>
          </p:cNvPr>
          <p:cNvCxnSpPr>
            <a:cxnSpLocks/>
          </p:cNvCxnSpPr>
          <p:nvPr/>
        </p:nvCxnSpPr>
        <p:spPr>
          <a:xfrm>
            <a:off x="2438400" y="2358090"/>
            <a:ext cx="0" cy="114186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BBF3301-4537-4D6E-A8AA-BD2BB1366101}"/>
              </a:ext>
            </a:extLst>
          </p:cNvPr>
          <p:cNvSpPr/>
          <p:nvPr/>
        </p:nvSpPr>
        <p:spPr>
          <a:xfrm>
            <a:off x="381000" y="3352800"/>
            <a:ext cx="1271850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Unpack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63E2AC-CC9F-40DB-91F6-FDF53965AEFA}"/>
              </a:ext>
            </a:extLst>
          </p:cNvPr>
          <p:cNvCxnSpPr>
            <a:cxnSpLocks/>
          </p:cNvCxnSpPr>
          <p:nvPr/>
        </p:nvCxnSpPr>
        <p:spPr>
          <a:xfrm>
            <a:off x="982276" y="2302880"/>
            <a:ext cx="0" cy="119707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EB77B4A-3B4F-43BA-B8D8-215727D98CB3}"/>
              </a:ext>
            </a:extLst>
          </p:cNvPr>
          <p:cNvSpPr/>
          <p:nvPr/>
        </p:nvSpPr>
        <p:spPr>
          <a:xfrm>
            <a:off x="1981200" y="4711988"/>
            <a:ext cx="951233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E1725E-DD75-4674-B755-FD72FD036310}"/>
              </a:ext>
            </a:extLst>
          </p:cNvPr>
          <p:cNvCxnSpPr>
            <a:cxnSpLocks/>
          </p:cNvCxnSpPr>
          <p:nvPr/>
        </p:nvCxnSpPr>
        <p:spPr>
          <a:xfrm>
            <a:off x="2438400" y="3761951"/>
            <a:ext cx="0" cy="112918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61CD487-79B3-4EAF-8BAF-21B5F9C041B8}"/>
              </a:ext>
            </a:extLst>
          </p:cNvPr>
          <p:cNvSpPr/>
          <p:nvPr/>
        </p:nvSpPr>
        <p:spPr>
          <a:xfrm>
            <a:off x="403516" y="4722263"/>
            <a:ext cx="1272886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Receive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70B386-B654-40BC-8E14-23A9A7B42D71}"/>
              </a:ext>
            </a:extLst>
          </p:cNvPr>
          <p:cNvCxnSpPr>
            <a:cxnSpLocks/>
          </p:cNvCxnSpPr>
          <p:nvPr/>
        </p:nvCxnSpPr>
        <p:spPr>
          <a:xfrm>
            <a:off x="982276" y="3761951"/>
            <a:ext cx="0" cy="111484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C1AA0A-1D0D-442B-AF27-FA11FC94CCE4}"/>
              </a:ext>
            </a:extLst>
          </p:cNvPr>
          <p:cNvCxnSpPr>
            <a:cxnSpLocks/>
          </p:cNvCxnSpPr>
          <p:nvPr/>
        </p:nvCxnSpPr>
        <p:spPr>
          <a:xfrm flipH="1">
            <a:off x="1443292" y="4999910"/>
            <a:ext cx="69341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6F93323-A86D-475F-94D3-99BD6797AAE4}"/>
              </a:ext>
            </a:extLst>
          </p:cNvPr>
          <p:cNvSpPr/>
          <p:nvPr/>
        </p:nvSpPr>
        <p:spPr>
          <a:xfrm>
            <a:off x="6060513" y="1413926"/>
            <a:ext cx="2931087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FD5C41F0-A706-4D2B-8197-E7C72D63B54D}"/>
              </a:ext>
            </a:extLst>
          </p:cNvPr>
          <p:cNvSpPr/>
          <p:nvPr/>
        </p:nvSpPr>
        <p:spPr>
          <a:xfrm>
            <a:off x="6285303" y="1846495"/>
            <a:ext cx="2598420" cy="68529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40CA48DA-140C-4599-BD8E-78C741737FB3}"/>
              </a:ext>
            </a:extLst>
          </p:cNvPr>
          <p:cNvSpPr/>
          <p:nvPr/>
        </p:nvSpPr>
        <p:spPr>
          <a:xfrm>
            <a:off x="6245298" y="3230314"/>
            <a:ext cx="2640330" cy="7942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55591AB-233B-418E-A057-0381586DC066}"/>
              </a:ext>
            </a:extLst>
          </p:cNvPr>
          <p:cNvSpPr/>
          <p:nvPr/>
        </p:nvSpPr>
        <p:spPr>
          <a:xfrm>
            <a:off x="6285303" y="4633865"/>
            <a:ext cx="2598420" cy="7040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53A10B-4251-48FD-8DBD-F0804944F6F0}"/>
              </a:ext>
            </a:extLst>
          </p:cNvPr>
          <p:cNvSpPr txBox="1"/>
          <p:nvPr/>
        </p:nvSpPr>
        <p:spPr>
          <a:xfrm flipH="1">
            <a:off x="7120355" y="1509980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A83ADE-70EE-47A1-B4EB-872D10A87579}"/>
              </a:ext>
            </a:extLst>
          </p:cNvPr>
          <p:cNvSpPr txBox="1"/>
          <p:nvPr/>
        </p:nvSpPr>
        <p:spPr>
          <a:xfrm flipH="1">
            <a:off x="7010591" y="2903725"/>
            <a:ext cx="13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 Stub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57A7B2-FF57-400A-B728-D4A72A6DA496}"/>
              </a:ext>
            </a:extLst>
          </p:cNvPr>
          <p:cNvSpPr txBox="1"/>
          <p:nvPr/>
        </p:nvSpPr>
        <p:spPr>
          <a:xfrm flipH="1">
            <a:off x="6906000" y="4253240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RPCRuntime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3DE8CA-2DCC-482B-A338-25BE99327B43}"/>
              </a:ext>
            </a:extLst>
          </p:cNvPr>
          <p:cNvSpPr txBox="1"/>
          <p:nvPr/>
        </p:nvSpPr>
        <p:spPr>
          <a:xfrm flipH="1">
            <a:off x="6683156" y="990600"/>
            <a:ext cx="196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Client Machine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C02ABE-079B-4CEC-84B2-746619F415BD}"/>
              </a:ext>
            </a:extLst>
          </p:cNvPr>
          <p:cNvSpPr/>
          <p:nvPr/>
        </p:nvSpPr>
        <p:spPr>
          <a:xfrm>
            <a:off x="6400800" y="1876778"/>
            <a:ext cx="772561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64497B3-52C3-4749-BFF6-DB642ED09341}"/>
              </a:ext>
            </a:extLst>
          </p:cNvPr>
          <p:cNvSpPr/>
          <p:nvPr/>
        </p:nvSpPr>
        <p:spPr>
          <a:xfrm>
            <a:off x="7678561" y="1877985"/>
            <a:ext cx="1160639" cy="551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A7EDFEC-DBED-485C-8D5D-A6736DCDD5E9}"/>
              </a:ext>
            </a:extLst>
          </p:cNvPr>
          <p:cNvSpPr/>
          <p:nvPr/>
        </p:nvSpPr>
        <p:spPr>
          <a:xfrm>
            <a:off x="7860303" y="3319282"/>
            <a:ext cx="932314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Pack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3710D0-30F7-4594-AA4D-C3A3C4F91F02}"/>
              </a:ext>
            </a:extLst>
          </p:cNvPr>
          <p:cNvCxnSpPr>
            <a:cxnSpLocks/>
          </p:cNvCxnSpPr>
          <p:nvPr/>
        </p:nvCxnSpPr>
        <p:spPr>
          <a:xfrm>
            <a:off x="8346513" y="2302880"/>
            <a:ext cx="0" cy="118305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7E642EA-6C38-40E9-B2ED-6085DBCFF62E}"/>
              </a:ext>
            </a:extLst>
          </p:cNvPr>
          <p:cNvSpPr/>
          <p:nvPr/>
        </p:nvSpPr>
        <p:spPr>
          <a:xfrm>
            <a:off x="6289113" y="3338780"/>
            <a:ext cx="1271850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Unpack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DBDAAD-9369-4DA7-A73B-F270CBAFA4A1}"/>
              </a:ext>
            </a:extLst>
          </p:cNvPr>
          <p:cNvCxnSpPr>
            <a:cxnSpLocks/>
          </p:cNvCxnSpPr>
          <p:nvPr/>
        </p:nvCxnSpPr>
        <p:spPr>
          <a:xfrm>
            <a:off x="6890389" y="2288860"/>
            <a:ext cx="0" cy="119707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6FEC3B5-D7AC-46E1-8DC0-60F55D9D0F53}"/>
              </a:ext>
            </a:extLst>
          </p:cNvPr>
          <p:cNvSpPr/>
          <p:nvPr/>
        </p:nvSpPr>
        <p:spPr>
          <a:xfrm>
            <a:off x="7889313" y="4697968"/>
            <a:ext cx="951233" cy="5528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CBE98C-80F6-4AF9-BEAA-4143C6B0AE21}"/>
              </a:ext>
            </a:extLst>
          </p:cNvPr>
          <p:cNvCxnSpPr>
            <a:cxnSpLocks/>
          </p:cNvCxnSpPr>
          <p:nvPr/>
        </p:nvCxnSpPr>
        <p:spPr>
          <a:xfrm>
            <a:off x="8346513" y="3747931"/>
            <a:ext cx="0" cy="1129180"/>
          </a:xfrm>
          <a:prstGeom prst="straightConnector1">
            <a:avLst/>
          </a:prstGeom>
          <a:ln w="254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CEADF47-46D3-476D-A9BC-A2EB75479092}"/>
              </a:ext>
            </a:extLst>
          </p:cNvPr>
          <p:cNvSpPr/>
          <p:nvPr/>
        </p:nvSpPr>
        <p:spPr>
          <a:xfrm>
            <a:off x="6311629" y="4708243"/>
            <a:ext cx="1272886" cy="5674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Receive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B66D6F-80D1-40E5-B1B2-625BFF222F6E}"/>
              </a:ext>
            </a:extLst>
          </p:cNvPr>
          <p:cNvCxnSpPr>
            <a:cxnSpLocks/>
          </p:cNvCxnSpPr>
          <p:nvPr/>
        </p:nvCxnSpPr>
        <p:spPr>
          <a:xfrm>
            <a:off x="6890389" y="3747931"/>
            <a:ext cx="0" cy="111484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Freeform: Shape 96">
            <a:extLst>
              <a:ext uri="{FF2B5EF4-FFF2-40B4-BE49-F238E27FC236}">
                <a16:creationId xmlns:a16="http://schemas.microsoft.com/office/drawing/2014/main" id="{3BFA7EC7-F4CA-4F58-8270-72E4078C6683}"/>
              </a:ext>
            </a:extLst>
          </p:cNvPr>
          <p:cNvSpPr/>
          <p:nvPr/>
        </p:nvSpPr>
        <p:spPr>
          <a:xfrm>
            <a:off x="2428874" y="5140036"/>
            <a:ext cx="4461509" cy="727364"/>
          </a:xfrm>
          <a:custGeom>
            <a:avLst/>
            <a:gdLst>
              <a:gd name="connsiteX0" fmla="*/ 0 w 4267200"/>
              <a:gd name="connsiteY0" fmla="*/ 38100 h 800100"/>
              <a:gd name="connsiteX1" fmla="*/ 0 w 4267200"/>
              <a:gd name="connsiteY1" fmla="*/ 800100 h 800100"/>
              <a:gd name="connsiteX2" fmla="*/ 4267200 w 4267200"/>
              <a:gd name="connsiteY2" fmla="*/ 800100 h 800100"/>
              <a:gd name="connsiteX3" fmla="*/ 4267200 w 42672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00100">
                <a:moveTo>
                  <a:pt x="0" y="38100"/>
                </a:moveTo>
                <a:lnTo>
                  <a:pt x="0" y="800100"/>
                </a:lnTo>
                <a:lnTo>
                  <a:pt x="4267200" y="800100"/>
                </a:lnTo>
                <a:lnTo>
                  <a:pt x="426720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E216F4-3E57-404F-AFF2-27EE9022F66D}"/>
              </a:ext>
            </a:extLst>
          </p:cNvPr>
          <p:cNvSpPr txBox="1"/>
          <p:nvPr/>
        </p:nvSpPr>
        <p:spPr>
          <a:xfrm flipH="1">
            <a:off x="6906000" y="1933576"/>
            <a:ext cx="105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Execute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41A84B-90EC-4FEB-8CD9-7DA2C7574762}"/>
              </a:ext>
            </a:extLst>
          </p:cNvPr>
          <p:cNvCxnSpPr/>
          <p:nvPr/>
        </p:nvCxnSpPr>
        <p:spPr>
          <a:xfrm flipH="1">
            <a:off x="7106537" y="2188721"/>
            <a:ext cx="839037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reeform: Shape 117">
            <a:extLst>
              <a:ext uri="{FF2B5EF4-FFF2-40B4-BE49-F238E27FC236}">
                <a16:creationId xmlns:a16="http://schemas.microsoft.com/office/drawing/2014/main" id="{8A108200-F5E7-484F-A22D-BAF7028F1560}"/>
              </a:ext>
            </a:extLst>
          </p:cNvPr>
          <p:cNvSpPr/>
          <p:nvPr/>
        </p:nvSpPr>
        <p:spPr>
          <a:xfrm>
            <a:off x="982276" y="5125073"/>
            <a:ext cx="7364220" cy="1199527"/>
          </a:xfrm>
          <a:custGeom>
            <a:avLst/>
            <a:gdLst>
              <a:gd name="connsiteX0" fmla="*/ 0 w 4267200"/>
              <a:gd name="connsiteY0" fmla="*/ 38100 h 800100"/>
              <a:gd name="connsiteX1" fmla="*/ 0 w 4267200"/>
              <a:gd name="connsiteY1" fmla="*/ 800100 h 800100"/>
              <a:gd name="connsiteX2" fmla="*/ 4267200 w 4267200"/>
              <a:gd name="connsiteY2" fmla="*/ 800100 h 800100"/>
              <a:gd name="connsiteX3" fmla="*/ 4267200 w 42672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800100">
                <a:moveTo>
                  <a:pt x="0" y="38100"/>
                </a:moveTo>
                <a:lnTo>
                  <a:pt x="0" y="800100"/>
                </a:lnTo>
                <a:lnTo>
                  <a:pt x="4267200" y="800100"/>
                </a:lnTo>
                <a:lnTo>
                  <a:pt x="4267200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C976B5-16B1-435F-85D4-D734F7033224}"/>
              </a:ext>
            </a:extLst>
          </p:cNvPr>
          <p:cNvSpPr txBox="1"/>
          <p:nvPr/>
        </p:nvSpPr>
        <p:spPr>
          <a:xfrm>
            <a:off x="3115041" y="1391645"/>
            <a:ext cx="2939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IN" dirty="0"/>
              <a:t>The client process call the server procedure.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Just</a:t>
            </a:r>
            <a:r>
              <a:rPr lang="en-IN" dirty="0">
                <a:solidFill>
                  <a:schemeClr val="accent6"/>
                </a:solidFill>
              </a:rPr>
              <a:t> like local procedure call, </a:t>
            </a:r>
            <a:r>
              <a:rPr lang="en-IN" dirty="0"/>
              <a:t>the client process </a:t>
            </a:r>
            <a:r>
              <a:rPr lang="en-IN" dirty="0">
                <a:solidFill>
                  <a:schemeClr val="accent6"/>
                </a:solidFill>
              </a:rPr>
              <a:t>sends the arguments </a:t>
            </a:r>
            <a:r>
              <a:rPr lang="en-IN" dirty="0"/>
              <a:t>required for the execution of the program.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5970F4-34CF-478D-BA04-672B5CF4F550}"/>
              </a:ext>
            </a:extLst>
          </p:cNvPr>
          <p:cNvSpPr txBox="1"/>
          <p:nvPr/>
        </p:nvSpPr>
        <p:spPr>
          <a:xfrm>
            <a:off x="3138738" y="1422082"/>
            <a:ext cx="2939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IN" dirty="0"/>
              <a:t>The client process has </a:t>
            </a:r>
            <a:r>
              <a:rPr lang="en-IN" dirty="0">
                <a:solidFill>
                  <a:schemeClr val="accent6"/>
                </a:solidFill>
              </a:rPr>
              <a:t>passed the parameter </a:t>
            </a:r>
            <a:r>
              <a:rPr lang="en-IN" dirty="0"/>
              <a:t>for the </a:t>
            </a:r>
            <a:r>
              <a:rPr lang="en-IN" dirty="0">
                <a:solidFill>
                  <a:schemeClr val="accent6"/>
                </a:solidFill>
              </a:rPr>
              <a:t>server process, </a:t>
            </a:r>
            <a:r>
              <a:rPr lang="en-IN" dirty="0"/>
              <a:t>but server can only </a:t>
            </a:r>
            <a:r>
              <a:rPr lang="en-IN" dirty="0">
                <a:solidFill>
                  <a:schemeClr val="accent6"/>
                </a:solidFill>
              </a:rPr>
              <a:t>understand message, not parameters. 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6"/>
                </a:solidFill>
              </a:rPr>
              <a:t>The client stub packs the arguments in the form of message.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1F2662-1578-45DC-90EC-4B4E4FA6171C}"/>
              </a:ext>
            </a:extLst>
          </p:cNvPr>
          <p:cNvSpPr txBox="1"/>
          <p:nvPr/>
        </p:nvSpPr>
        <p:spPr>
          <a:xfrm>
            <a:off x="3121542" y="1431667"/>
            <a:ext cx="264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IN" dirty="0"/>
              <a:t>It passes the message to the underlying communication layers.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9BE5F2-013E-4A89-8D4C-4214C3FD651B}"/>
              </a:ext>
            </a:extLst>
          </p:cNvPr>
          <p:cNvSpPr txBox="1"/>
          <p:nvPr/>
        </p:nvSpPr>
        <p:spPr>
          <a:xfrm>
            <a:off x="3131234" y="1425717"/>
            <a:ext cx="2881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IN" dirty="0"/>
              <a:t>It sends the message to the server system.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Sockets are used in the communication between the client and server.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B4B317-6DD2-4C37-A515-22D0CF46DF9B}"/>
              </a:ext>
            </a:extLst>
          </p:cNvPr>
          <p:cNvSpPr txBox="1"/>
          <p:nvPr/>
        </p:nvSpPr>
        <p:spPr>
          <a:xfrm>
            <a:off x="3125183" y="1463620"/>
            <a:ext cx="2881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IN" dirty="0"/>
              <a:t>The receiver socket at the server end receives the packets from the client and recognized that it is a procedure call.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message is then redirected to the server stub.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2647B1-AA73-4427-B337-6959E0906617}"/>
              </a:ext>
            </a:extLst>
          </p:cNvPr>
          <p:cNvSpPr txBox="1"/>
          <p:nvPr/>
        </p:nvSpPr>
        <p:spPr>
          <a:xfrm>
            <a:off x="3040128" y="1435049"/>
            <a:ext cx="3039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7"/>
            </a:pPr>
            <a:r>
              <a:rPr lang="en-IN" dirty="0"/>
              <a:t>The server stub unpack the parameters. </a:t>
            </a:r>
          </a:p>
          <a:p>
            <a:pPr marL="342900" indent="-342900" algn="just">
              <a:buFont typeface="+mj-lt"/>
              <a:buAutoNum type="arabicPeriod" startAt="7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It calls the desired server routine using the regular procedure call mechanism.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server stub and the client stub </a:t>
            </a:r>
            <a:r>
              <a:rPr lang="en-IN" dirty="0">
                <a:solidFill>
                  <a:schemeClr val="accent6"/>
                </a:solidFill>
              </a:rPr>
              <a:t>must share the same standards of encoding the parameters, </a:t>
            </a:r>
            <a:r>
              <a:rPr lang="en-IN" dirty="0"/>
              <a:t>else the parameters could be misread at the server end.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B0C253-F044-4200-B12E-67F55658BCFE}"/>
              </a:ext>
            </a:extLst>
          </p:cNvPr>
          <p:cNvSpPr txBox="1"/>
          <p:nvPr/>
        </p:nvSpPr>
        <p:spPr>
          <a:xfrm>
            <a:off x="3085005" y="1458469"/>
            <a:ext cx="3039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en-IN" dirty="0"/>
              <a:t>The process running on the server recognizes the parameters and performs the required operations, and sends the return value to the server stub.</a:t>
            </a:r>
          </a:p>
          <a:p>
            <a:pPr algn="just"/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server procedure feels that the caller process is the server stub, and has no idea about the client process.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68BB73-8668-4F33-8A92-3CBDFA579448}"/>
              </a:ext>
            </a:extLst>
          </p:cNvPr>
          <p:cNvSpPr txBox="1"/>
          <p:nvPr/>
        </p:nvSpPr>
        <p:spPr>
          <a:xfrm>
            <a:off x="3097744" y="1404730"/>
            <a:ext cx="3039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9"/>
            </a:pPr>
            <a:r>
              <a:rPr lang="en-IN" dirty="0"/>
              <a:t>As it happened the client system, the server stub packs the return value into a message, and sends it to the RPC runtime system.</a:t>
            </a:r>
          </a:p>
          <a:p>
            <a:pPr marL="342900" indent="-342900" algn="just">
              <a:buFont typeface="+mj-lt"/>
              <a:buAutoNum type="arabicPeriod" startAt="9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The underlying layers of the communication system will then send the message back to the client system.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46F2C9B-3254-45AA-80B5-4B22BF5E8CA7}"/>
              </a:ext>
            </a:extLst>
          </p:cNvPr>
          <p:cNvSpPr txBox="1"/>
          <p:nvPr/>
        </p:nvSpPr>
        <p:spPr>
          <a:xfrm>
            <a:off x="3105352" y="1442885"/>
            <a:ext cx="3039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en-IN" dirty="0"/>
              <a:t>The client system captures the packets, parses and sends the message to the client stub.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Client stub unpacks the parameters and sends the return value to the client process.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The client process which was blocked till now, is activated and the process continues its execution.</a:t>
            </a:r>
          </a:p>
        </p:txBody>
      </p:sp>
    </p:spTree>
    <p:extLst>
      <p:ext uri="{BB962C8B-B14F-4D97-AF65-F5344CB8AC3E}">
        <p14:creationId xmlns:p14="http://schemas.microsoft.com/office/powerpoint/2010/main" val="32971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F81B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0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90" grpId="0"/>
      <p:bldP spid="90" grpId="1"/>
      <p:bldP spid="95" grpId="0"/>
      <p:bldP spid="95" grpId="1"/>
      <p:bldP spid="99" grpId="0" build="allAtOnce"/>
      <p:bldP spid="100" grpId="0" build="allAtOnce"/>
      <p:bldP spid="10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Mechanism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EEF718-773C-4E35-BD48-9347A6BB0A72}"/>
              </a:ext>
            </a:extLst>
          </p:cNvPr>
          <p:cNvSpPr/>
          <p:nvPr/>
        </p:nvSpPr>
        <p:spPr>
          <a:xfrm>
            <a:off x="203200" y="1752600"/>
            <a:ext cx="3911600" cy="449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Client Machine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5EDA83F-88AC-4AEE-B9AF-5B1F401DF1CE}"/>
              </a:ext>
            </a:extLst>
          </p:cNvPr>
          <p:cNvSpPr/>
          <p:nvPr/>
        </p:nvSpPr>
        <p:spPr>
          <a:xfrm>
            <a:off x="463718" y="2232406"/>
            <a:ext cx="3390564" cy="104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process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9AF217-538F-45A5-92CD-760900A8B3D9}"/>
              </a:ext>
            </a:extLst>
          </p:cNvPr>
          <p:cNvSpPr/>
          <p:nvPr/>
        </p:nvSpPr>
        <p:spPr>
          <a:xfrm>
            <a:off x="463719" y="3612577"/>
            <a:ext cx="3390563" cy="105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stub (RPC library)</a:t>
            </a:r>
          </a:p>
        </p:txBody>
      </p:sp>
      <p:sp>
        <p:nvSpPr>
          <p:cNvPr id="105" name="Bent Arrow 9">
            <a:extLst>
              <a:ext uri="{FF2B5EF4-FFF2-40B4-BE49-F238E27FC236}">
                <a16:creationId xmlns:a16="http://schemas.microsoft.com/office/drawing/2014/main" id="{1A79FAE8-67EB-450E-83F6-9A45240D9F3D}"/>
              </a:ext>
            </a:extLst>
          </p:cNvPr>
          <p:cNvSpPr/>
          <p:nvPr/>
        </p:nvSpPr>
        <p:spPr>
          <a:xfrm rot="5400000">
            <a:off x="2804094" y="2982106"/>
            <a:ext cx="729809" cy="47157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Folded Corner 7">
            <a:extLst>
              <a:ext uri="{FF2B5EF4-FFF2-40B4-BE49-F238E27FC236}">
                <a16:creationId xmlns:a16="http://schemas.microsoft.com/office/drawing/2014/main" id="{3DC80A61-0B05-4659-A9B3-21964BB12969}"/>
              </a:ext>
            </a:extLst>
          </p:cNvPr>
          <p:cNvSpPr/>
          <p:nvPr/>
        </p:nvSpPr>
        <p:spPr>
          <a:xfrm>
            <a:off x="747239" y="4083627"/>
            <a:ext cx="2823521" cy="451785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proc: add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3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481488B-2F57-46AF-BA04-9BFE5069BD03}"/>
              </a:ext>
            </a:extLst>
          </p:cNvPr>
          <p:cNvSpPr/>
          <p:nvPr/>
        </p:nvSpPr>
        <p:spPr>
          <a:xfrm>
            <a:off x="463718" y="5006462"/>
            <a:ext cx="3390564" cy="101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OS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Right Arrow 15">
            <a:extLst>
              <a:ext uri="{FF2B5EF4-FFF2-40B4-BE49-F238E27FC236}">
                <a16:creationId xmlns:a16="http://schemas.microsoft.com/office/drawing/2014/main" id="{5A0B6DCD-64B8-471E-9BB1-4C9E2C4B5856}"/>
              </a:ext>
            </a:extLst>
          </p:cNvPr>
          <p:cNvSpPr/>
          <p:nvPr/>
        </p:nvSpPr>
        <p:spPr>
          <a:xfrm rot="5400000">
            <a:off x="1991399" y="4710480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Folded Corner 7">
            <a:extLst>
              <a:ext uri="{FF2B5EF4-FFF2-40B4-BE49-F238E27FC236}">
                <a16:creationId xmlns:a16="http://schemas.microsoft.com/office/drawing/2014/main" id="{64F15EBE-38C0-4657-81D0-FBA4168A10F6}"/>
              </a:ext>
            </a:extLst>
          </p:cNvPr>
          <p:cNvSpPr/>
          <p:nvPr/>
        </p:nvSpPr>
        <p:spPr>
          <a:xfrm>
            <a:off x="747239" y="5447612"/>
            <a:ext cx="2906240" cy="451785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proc: add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3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74E68C-CA1F-4650-861B-A8D9CD9D6123}"/>
              </a:ext>
            </a:extLst>
          </p:cNvPr>
          <p:cNvSpPr/>
          <p:nvPr/>
        </p:nvSpPr>
        <p:spPr>
          <a:xfrm>
            <a:off x="1362709" y="2689133"/>
            <a:ext cx="159258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K=add(3, 5)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7B6397-B9FF-43E7-813D-C163A5A96F23}"/>
              </a:ext>
            </a:extLst>
          </p:cNvPr>
          <p:cNvSpPr/>
          <p:nvPr/>
        </p:nvSpPr>
        <p:spPr>
          <a:xfrm>
            <a:off x="5105400" y="1752600"/>
            <a:ext cx="3911600" cy="449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Server Machine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2289E6-F061-4AC2-BD59-AE0D68AC9CA8}"/>
              </a:ext>
            </a:extLst>
          </p:cNvPr>
          <p:cNvSpPr/>
          <p:nvPr/>
        </p:nvSpPr>
        <p:spPr>
          <a:xfrm>
            <a:off x="5365918" y="2232406"/>
            <a:ext cx="3390564" cy="104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process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A12D56-4DAD-4731-8EF8-A0E6C3FDA413}"/>
              </a:ext>
            </a:extLst>
          </p:cNvPr>
          <p:cNvSpPr/>
          <p:nvPr/>
        </p:nvSpPr>
        <p:spPr>
          <a:xfrm>
            <a:off x="5365919" y="3612577"/>
            <a:ext cx="3390563" cy="105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stub (RPC library)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4F3804-F10A-4D50-9E11-0FC710154E18}"/>
              </a:ext>
            </a:extLst>
          </p:cNvPr>
          <p:cNvSpPr/>
          <p:nvPr/>
        </p:nvSpPr>
        <p:spPr>
          <a:xfrm>
            <a:off x="5365918" y="5006462"/>
            <a:ext cx="3390564" cy="101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OS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Right Arrow 15">
            <a:extLst>
              <a:ext uri="{FF2B5EF4-FFF2-40B4-BE49-F238E27FC236}">
                <a16:creationId xmlns:a16="http://schemas.microsoft.com/office/drawing/2014/main" id="{A6EFDAB9-23E0-442E-BAFD-1D4220FC07AA}"/>
              </a:ext>
            </a:extLst>
          </p:cNvPr>
          <p:cNvSpPr/>
          <p:nvPr/>
        </p:nvSpPr>
        <p:spPr>
          <a:xfrm>
            <a:off x="3854282" y="5447612"/>
            <a:ext cx="1251118" cy="2875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Folded Corner 7">
            <a:extLst>
              <a:ext uri="{FF2B5EF4-FFF2-40B4-BE49-F238E27FC236}">
                <a16:creationId xmlns:a16="http://schemas.microsoft.com/office/drawing/2014/main" id="{F64885BB-1C21-4ED7-9982-3E565731D7A2}"/>
              </a:ext>
            </a:extLst>
          </p:cNvPr>
          <p:cNvSpPr/>
          <p:nvPr/>
        </p:nvSpPr>
        <p:spPr>
          <a:xfrm>
            <a:off x="5608080" y="5425619"/>
            <a:ext cx="2906240" cy="451785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proc: add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3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5</a:t>
            </a:r>
          </a:p>
        </p:txBody>
      </p:sp>
      <p:sp>
        <p:nvSpPr>
          <p:cNvPr id="117" name="Right Arrow 15">
            <a:extLst>
              <a:ext uri="{FF2B5EF4-FFF2-40B4-BE49-F238E27FC236}">
                <a16:creationId xmlns:a16="http://schemas.microsoft.com/office/drawing/2014/main" id="{7F9E9E94-05E3-45D7-9D65-F21B88A78236}"/>
              </a:ext>
            </a:extLst>
          </p:cNvPr>
          <p:cNvSpPr/>
          <p:nvPr/>
        </p:nvSpPr>
        <p:spPr>
          <a:xfrm rot="16200000">
            <a:off x="6892058" y="4723180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Folded Corner 7">
            <a:extLst>
              <a:ext uri="{FF2B5EF4-FFF2-40B4-BE49-F238E27FC236}">
                <a16:creationId xmlns:a16="http://schemas.microsoft.com/office/drawing/2014/main" id="{CFD8A59A-1DFD-41C9-A3BE-A8AD1537EC95}"/>
              </a:ext>
            </a:extLst>
          </p:cNvPr>
          <p:cNvSpPr/>
          <p:nvPr/>
        </p:nvSpPr>
        <p:spPr>
          <a:xfrm>
            <a:off x="5608080" y="4082950"/>
            <a:ext cx="2906240" cy="451785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proc: add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3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5</a:t>
            </a:r>
          </a:p>
        </p:txBody>
      </p:sp>
      <p:sp>
        <p:nvSpPr>
          <p:cNvPr id="119" name="Right Arrow 15">
            <a:extLst>
              <a:ext uri="{FF2B5EF4-FFF2-40B4-BE49-F238E27FC236}">
                <a16:creationId xmlns:a16="http://schemas.microsoft.com/office/drawing/2014/main" id="{0F6ED72E-D0B2-4F51-B179-B395C06E6844}"/>
              </a:ext>
            </a:extLst>
          </p:cNvPr>
          <p:cNvSpPr/>
          <p:nvPr/>
        </p:nvSpPr>
        <p:spPr>
          <a:xfrm rot="16200000">
            <a:off x="6893600" y="3318744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15507A-7151-4A20-AD43-5005060452FE}"/>
              </a:ext>
            </a:extLst>
          </p:cNvPr>
          <p:cNvSpPr/>
          <p:nvPr/>
        </p:nvSpPr>
        <p:spPr>
          <a:xfrm>
            <a:off x="5608080" y="2663024"/>
            <a:ext cx="290624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Implementation of add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CB3B48-4C98-4ACD-807F-0E916890CE46}"/>
              </a:ext>
            </a:extLst>
          </p:cNvPr>
          <p:cNvSpPr/>
          <p:nvPr/>
        </p:nvSpPr>
        <p:spPr>
          <a:xfrm>
            <a:off x="5608080" y="2662247"/>
            <a:ext cx="290624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2000" dirty="0">
                <a:solidFill>
                  <a:schemeClr val="tx1"/>
                </a:solidFill>
              </a:rPr>
              <a:t>add(3, 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D3F3E0-2834-4956-986D-FEDEB3A255B7}"/>
              </a:ext>
            </a:extLst>
          </p:cNvPr>
          <p:cNvSpPr txBox="1"/>
          <p:nvPr/>
        </p:nvSpPr>
        <p:spPr>
          <a:xfrm>
            <a:off x="190500" y="986135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Client procedure calls client stub.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5579E0-8C2C-418D-A5F4-CD44D2DB5DBC}"/>
              </a:ext>
            </a:extLst>
          </p:cNvPr>
          <p:cNvSpPr txBox="1"/>
          <p:nvPr/>
        </p:nvSpPr>
        <p:spPr>
          <a:xfrm>
            <a:off x="203200" y="1008569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IN" sz="2400" dirty="0"/>
              <a:t>Client stub builds message, and calls local OS.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AF49F2-1F28-4805-91A5-47875FDE8646}"/>
              </a:ext>
            </a:extLst>
          </p:cNvPr>
          <p:cNvSpPr txBox="1"/>
          <p:nvPr/>
        </p:nvSpPr>
        <p:spPr>
          <a:xfrm>
            <a:off x="190500" y="1021079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IN" sz="2400" dirty="0"/>
              <a:t>Client’s OS sends message to remote OS.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D08307-A006-4166-A140-028B287B3BEB}"/>
              </a:ext>
            </a:extLst>
          </p:cNvPr>
          <p:cNvSpPr txBox="1"/>
          <p:nvPr/>
        </p:nvSpPr>
        <p:spPr>
          <a:xfrm>
            <a:off x="188455" y="993948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IN" sz="2400" dirty="0"/>
              <a:t>Remote OS gives message to server stub.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E745A3-CC1C-42B1-9938-F9AB7901A542}"/>
              </a:ext>
            </a:extLst>
          </p:cNvPr>
          <p:cNvSpPr txBox="1"/>
          <p:nvPr/>
        </p:nvSpPr>
        <p:spPr>
          <a:xfrm>
            <a:off x="208151" y="1028892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400" dirty="0"/>
              <a:t>Server stub unpacks parameters, calls server. </a:t>
            </a:r>
          </a:p>
        </p:txBody>
      </p:sp>
    </p:spTree>
    <p:extLst>
      <p:ext uri="{BB962C8B-B14F-4D97-AF65-F5344CB8AC3E}">
        <p14:creationId xmlns:p14="http://schemas.microsoft.com/office/powerpoint/2010/main" val="11907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1" grpId="0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Mechanism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EF718-773C-4E35-BD48-9347A6BB0A72}"/>
              </a:ext>
            </a:extLst>
          </p:cNvPr>
          <p:cNvSpPr/>
          <p:nvPr/>
        </p:nvSpPr>
        <p:spPr>
          <a:xfrm>
            <a:off x="203200" y="1752600"/>
            <a:ext cx="3911600" cy="449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Client Machine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EDA83F-88AC-4AEE-B9AF-5B1F401DF1CE}"/>
              </a:ext>
            </a:extLst>
          </p:cNvPr>
          <p:cNvSpPr/>
          <p:nvPr/>
        </p:nvSpPr>
        <p:spPr>
          <a:xfrm>
            <a:off x="463718" y="2232406"/>
            <a:ext cx="3390564" cy="104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process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AF217-538F-45A5-92CD-760900A8B3D9}"/>
              </a:ext>
            </a:extLst>
          </p:cNvPr>
          <p:cNvSpPr/>
          <p:nvPr/>
        </p:nvSpPr>
        <p:spPr>
          <a:xfrm>
            <a:off x="463719" y="3612577"/>
            <a:ext cx="3390563" cy="105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stub (RPC library)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81488B-2F57-46AF-BA04-9BFE5069BD03}"/>
              </a:ext>
            </a:extLst>
          </p:cNvPr>
          <p:cNvSpPr/>
          <p:nvPr/>
        </p:nvSpPr>
        <p:spPr>
          <a:xfrm>
            <a:off x="463718" y="5006462"/>
            <a:ext cx="3390564" cy="101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Client OS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74E68C-CA1F-4650-861B-A8D9CD9D6123}"/>
              </a:ext>
            </a:extLst>
          </p:cNvPr>
          <p:cNvSpPr/>
          <p:nvPr/>
        </p:nvSpPr>
        <p:spPr>
          <a:xfrm>
            <a:off x="1362709" y="2689133"/>
            <a:ext cx="159258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K=add(3, 5)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B6397-B9FF-43E7-813D-C163A5A96F23}"/>
              </a:ext>
            </a:extLst>
          </p:cNvPr>
          <p:cNvSpPr/>
          <p:nvPr/>
        </p:nvSpPr>
        <p:spPr>
          <a:xfrm>
            <a:off x="5105400" y="1752600"/>
            <a:ext cx="3911600" cy="449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Server Machine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2289E6-F061-4AC2-BD59-AE0D68AC9CA8}"/>
              </a:ext>
            </a:extLst>
          </p:cNvPr>
          <p:cNvSpPr/>
          <p:nvPr/>
        </p:nvSpPr>
        <p:spPr>
          <a:xfrm>
            <a:off x="5365918" y="2232406"/>
            <a:ext cx="3390564" cy="104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process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A12D56-4DAD-4731-8EF8-A0E6C3FDA413}"/>
              </a:ext>
            </a:extLst>
          </p:cNvPr>
          <p:cNvSpPr/>
          <p:nvPr/>
        </p:nvSpPr>
        <p:spPr>
          <a:xfrm>
            <a:off x="5365919" y="3612577"/>
            <a:ext cx="3390563" cy="105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stub (RPC library)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4F3804-F10A-4D50-9E11-0FC710154E18}"/>
              </a:ext>
            </a:extLst>
          </p:cNvPr>
          <p:cNvSpPr/>
          <p:nvPr/>
        </p:nvSpPr>
        <p:spPr>
          <a:xfrm>
            <a:off x="5365918" y="5006462"/>
            <a:ext cx="3390564" cy="101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</a:rPr>
              <a:t>Server OS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ight Arrow 15">
            <a:extLst>
              <a:ext uri="{FF2B5EF4-FFF2-40B4-BE49-F238E27FC236}">
                <a16:creationId xmlns:a16="http://schemas.microsoft.com/office/drawing/2014/main" id="{A6EFDAB9-23E0-442E-BAFD-1D4220FC07AA}"/>
              </a:ext>
            </a:extLst>
          </p:cNvPr>
          <p:cNvSpPr/>
          <p:nvPr/>
        </p:nvSpPr>
        <p:spPr>
          <a:xfrm rot="10800000">
            <a:off x="3854282" y="5447612"/>
            <a:ext cx="1251118" cy="2875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07A-7151-4A20-AD43-5005060452FE}"/>
              </a:ext>
            </a:extLst>
          </p:cNvPr>
          <p:cNvSpPr/>
          <p:nvPr/>
        </p:nvSpPr>
        <p:spPr>
          <a:xfrm>
            <a:off x="5608080" y="2663024"/>
            <a:ext cx="290624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Implementation of add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CB3B48-4C98-4ACD-807F-0E916890CE46}"/>
              </a:ext>
            </a:extLst>
          </p:cNvPr>
          <p:cNvSpPr/>
          <p:nvPr/>
        </p:nvSpPr>
        <p:spPr>
          <a:xfrm>
            <a:off x="5608080" y="2662247"/>
            <a:ext cx="290624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chemeClr val="tx1"/>
                </a:solidFill>
              </a:rPr>
              <a:t>8 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2000" dirty="0">
                <a:solidFill>
                  <a:schemeClr val="tx1"/>
                </a:solidFill>
              </a:rPr>
              <a:t>add(3, 5)</a:t>
            </a:r>
          </a:p>
        </p:txBody>
      </p:sp>
      <p:sp>
        <p:nvSpPr>
          <p:cNvPr id="40" name="Folded Corner 14">
            <a:extLst>
              <a:ext uri="{FF2B5EF4-FFF2-40B4-BE49-F238E27FC236}">
                <a16:creationId xmlns:a16="http://schemas.microsoft.com/office/drawing/2014/main" id="{1CB0FF32-D5E5-4773-9E83-BEFB6255A399}"/>
              </a:ext>
            </a:extLst>
          </p:cNvPr>
          <p:cNvSpPr/>
          <p:nvPr/>
        </p:nvSpPr>
        <p:spPr>
          <a:xfrm>
            <a:off x="6182931" y="4060611"/>
            <a:ext cx="1756535" cy="435189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Result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8</a:t>
            </a:r>
          </a:p>
        </p:txBody>
      </p:sp>
      <p:sp>
        <p:nvSpPr>
          <p:cNvPr id="41" name="Right Arrow 15">
            <a:extLst>
              <a:ext uri="{FF2B5EF4-FFF2-40B4-BE49-F238E27FC236}">
                <a16:creationId xmlns:a16="http://schemas.microsoft.com/office/drawing/2014/main" id="{39AF1109-EC5D-46B5-A508-3A4AE9F37B4B}"/>
              </a:ext>
            </a:extLst>
          </p:cNvPr>
          <p:cNvSpPr/>
          <p:nvPr/>
        </p:nvSpPr>
        <p:spPr>
          <a:xfrm rot="5400000">
            <a:off x="6893600" y="3303543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ight Arrow 15">
            <a:extLst>
              <a:ext uri="{FF2B5EF4-FFF2-40B4-BE49-F238E27FC236}">
                <a16:creationId xmlns:a16="http://schemas.microsoft.com/office/drawing/2014/main" id="{D4B28071-A14A-4DD8-B399-A928B83DE085}"/>
              </a:ext>
            </a:extLst>
          </p:cNvPr>
          <p:cNvSpPr/>
          <p:nvPr/>
        </p:nvSpPr>
        <p:spPr>
          <a:xfrm rot="5400000">
            <a:off x="6893598" y="4690343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Folded Corner 14">
            <a:extLst>
              <a:ext uri="{FF2B5EF4-FFF2-40B4-BE49-F238E27FC236}">
                <a16:creationId xmlns:a16="http://schemas.microsoft.com/office/drawing/2014/main" id="{FBB230F7-24F2-4578-AC1B-B23C973F02A9}"/>
              </a:ext>
            </a:extLst>
          </p:cNvPr>
          <p:cNvSpPr/>
          <p:nvPr/>
        </p:nvSpPr>
        <p:spPr>
          <a:xfrm>
            <a:off x="6182931" y="5447612"/>
            <a:ext cx="1756535" cy="435189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Result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8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6C86ADCC-3AA5-41F6-829C-F1E7E5A788EF}"/>
              </a:ext>
            </a:extLst>
          </p:cNvPr>
          <p:cNvSpPr/>
          <p:nvPr/>
        </p:nvSpPr>
        <p:spPr>
          <a:xfrm>
            <a:off x="1280731" y="4055132"/>
            <a:ext cx="1756535" cy="435189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Result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8</a:t>
            </a:r>
          </a:p>
        </p:txBody>
      </p:sp>
      <p:sp>
        <p:nvSpPr>
          <p:cNvPr id="45" name="Folded Corner 14">
            <a:extLst>
              <a:ext uri="{FF2B5EF4-FFF2-40B4-BE49-F238E27FC236}">
                <a16:creationId xmlns:a16="http://schemas.microsoft.com/office/drawing/2014/main" id="{605961F4-CB6B-4FB0-BAC2-008F4FFECDDC}"/>
              </a:ext>
            </a:extLst>
          </p:cNvPr>
          <p:cNvSpPr/>
          <p:nvPr/>
        </p:nvSpPr>
        <p:spPr>
          <a:xfrm>
            <a:off x="1280731" y="5432211"/>
            <a:ext cx="1756535" cy="435189"/>
          </a:xfrm>
          <a:prstGeom prst="foldedCorner">
            <a:avLst>
              <a:gd name="adj" fmla="val 33976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 defTabSz="228600"/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Result | </a:t>
            </a:r>
            <a:r>
              <a:rPr lang="en-US" sz="2000" b="0" dirty="0" err="1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+mj-lt"/>
                <a:ea typeface="Arial" charset="0"/>
                <a:cs typeface="Arial" charset="0"/>
              </a:rPr>
              <a:t>: 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17EB2-1EAA-42B5-AEA9-D2A86569EE80}"/>
              </a:ext>
            </a:extLst>
          </p:cNvPr>
          <p:cNvSpPr/>
          <p:nvPr/>
        </p:nvSpPr>
        <p:spPr>
          <a:xfrm>
            <a:off x="1360098" y="2669220"/>
            <a:ext cx="1592580" cy="443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K = 8</a:t>
            </a:r>
          </a:p>
        </p:txBody>
      </p:sp>
      <p:sp>
        <p:nvSpPr>
          <p:cNvPr id="47" name="Right Arrow 15">
            <a:extLst>
              <a:ext uri="{FF2B5EF4-FFF2-40B4-BE49-F238E27FC236}">
                <a16:creationId xmlns:a16="http://schemas.microsoft.com/office/drawing/2014/main" id="{461ECB94-3D68-40F7-B310-FC63B6C595C8}"/>
              </a:ext>
            </a:extLst>
          </p:cNvPr>
          <p:cNvSpPr/>
          <p:nvPr/>
        </p:nvSpPr>
        <p:spPr>
          <a:xfrm rot="16200000">
            <a:off x="1991397" y="3319555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ight Arrow 15">
            <a:extLst>
              <a:ext uri="{FF2B5EF4-FFF2-40B4-BE49-F238E27FC236}">
                <a16:creationId xmlns:a16="http://schemas.microsoft.com/office/drawing/2014/main" id="{C36E1345-02B7-4A06-A6E0-B6375A96AB52}"/>
              </a:ext>
            </a:extLst>
          </p:cNvPr>
          <p:cNvSpPr/>
          <p:nvPr/>
        </p:nvSpPr>
        <p:spPr>
          <a:xfrm rot="16200000">
            <a:off x="1991397" y="4702637"/>
            <a:ext cx="335199" cy="2509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17E083-260E-472D-9154-324CCFBD4362}"/>
              </a:ext>
            </a:extLst>
          </p:cNvPr>
          <p:cNvSpPr txBox="1"/>
          <p:nvPr/>
        </p:nvSpPr>
        <p:spPr>
          <a:xfrm>
            <a:off x="158750" y="949883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n-IN" sz="2400" dirty="0"/>
              <a:t>Server does work, returns result to the stub.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21E12-2CF8-4273-A223-C6C42793A194}"/>
              </a:ext>
            </a:extLst>
          </p:cNvPr>
          <p:cNvSpPr txBox="1"/>
          <p:nvPr/>
        </p:nvSpPr>
        <p:spPr>
          <a:xfrm>
            <a:off x="180168" y="957872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en-IN" sz="2400" dirty="0"/>
              <a:t>Server stub packs it in message, calls local OS.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1F1FD-B3CC-4DA3-BF59-E1B3126FB7D3}"/>
              </a:ext>
            </a:extLst>
          </p:cNvPr>
          <p:cNvSpPr txBox="1"/>
          <p:nvPr/>
        </p:nvSpPr>
        <p:spPr>
          <a:xfrm>
            <a:off x="180168" y="949882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8"/>
            </a:pPr>
            <a:r>
              <a:rPr lang="en-IN" sz="2400" dirty="0"/>
              <a:t>Server’s OS sends message to the client’s OS.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08DE17-0CA1-4A35-A1C0-F241607AD519}"/>
              </a:ext>
            </a:extLst>
          </p:cNvPr>
          <p:cNvSpPr txBox="1"/>
          <p:nvPr/>
        </p:nvSpPr>
        <p:spPr>
          <a:xfrm>
            <a:off x="203200" y="961128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9"/>
            </a:pPr>
            <a:r>
              <a:rPr lang="en-IN" sz="2400" dirty="0"/>
              <a:t>Client’s OS gives message to client stub.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9EB20C-F955-47E4-9A10-BE0C5C37AE96}"/>
              </a:ext>
            </a:extLst>
          </p:cNvPr>
          <p:cNvSpPr txBox="1"/>
          <p:nvPr/>
        </p:nvSpPr>
        <p:spPr>
          <a:xfrm>
            <a:off x="127000" y="950633"/>
            <a:ext cx="882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IN" sz="2400" dirty="0"/>
              <a:t>Stub unpacks result, returns to client.</a:t>
            </a:r>
          </a:p>
        </p:txBody>
      </p:sp>
    </p:spTree>
    <p:extLst>
      <p:ext uri="{BB962C8B-B14F-4D97-AF65-F5344CB8AC3E}">
        <p14:creationId xmlns:p14="http://schemas.microsoft.com/office/powerpoint/2010/main" val="33239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a 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client </a:t>
            </a:r>
            <a:r>
              <a:rPr lang="en-US" dirty="0">
                <a:solidFill>
                  <a:schemeClr val="accent6"/>
                </a:solidFill>
              </a:rPr>
              <a:t>calls a local procedure,</a:t>
            </a:r>
            <a:r>
              <a:rPr lang="en-US" dirty="0"/>
              <a:t> called the </a:t>
            </a:r>
            <a:r>
              <a:rPr lang="en-US" dirty="0">
                <a:solidFill>
                  <a:schemeClr val="accent6"/>
                </a:solidFill>
              </a:rPr>
              <a:t>client stub.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Network messages are </a:t>
            </a:r>
            <a:r>
              <a:rPr lang="en-US" dirty="0">
                <a:solidFill>
                  <a:schemeClr val="accent6"/>
                </a:solidFill>
              </a:rPr>
              <a:t>sent by the client stub to the remote system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(via a system call to the local kernel using </a:t>
            </a:r>
            <a:r>
              <a:rPr lang="en-US" i="1" dirty="0"/>
              <a:t>sockets</a:t>
            </a:r>
            <a:r>
              <a:rPr lang="en-US" dirty="0"/>
              <a:t> interfaces).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Network messages 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transferred by the kernel to the remote system</a:t>
            </a:r>
            <a:r>
              <a:rPr lang="en-US" b="1" dirty="0"/>
              <a:t> </a:t>
            </a:r>
            <a:r>
              <a:rPr lang="en-US" dirty="0"/>
              <a:t>via some protocol (either connectionless or connection-oriented).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 server stub, sometimes called the </a:t>
            </a:r>
            <a:r>
              <a:rPr lang="en-US" dirty="0">
                <a:solidFill>
                  <a:schemeClr val="accent6"/>
                </a:solidFill>
              </a:rPr>
              <a:t>skeleton, receives the messages on the server. </a:t>
            </a:r>
            <a:r>
              <a:rPr lang="en-US" dirty="0"/>
              <a:t>It </a:t>
            </a:r>
            <a:r>
              <a:rPr lang="en-US" dirty="0" err="1"/>
              <a:t>unmarshals</a:t>
            </a:r>
            <a:r>
              <a:rPr lang="en-US" dirty="0"/>
              <a:t> the arguments from the messages.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</a:t>
            </a:r>
            <a:r>
              <a:rPr lang="en-US" dirty="0">
                <a:solidFill>
                  <a:schemeClr val="accent6"/>
                </a:solidFill>
              </a:rPr>
              <a:t>stub calls the server function, </a:t>
            </a:r>
            <a:r>
              <a:rPr lang="en-US" dirty="0"/>
              <a:t>passing it the arguments that it received from the client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When server function is finished, </a:t>
            </a:r>
            <a:r>
              <a:rPr lang="en-US" dirty="0">
                <a:solidFill>
                  <a:schemeClr val="accent6"/>
                </a:solidFill>
              </a:rPr>
              <a:t>it returns to the server stub </a:t>
            </a:r>
            <a:r>
              <a:rPr lang="en-US" dirty="0"/>
              <a:t>with its return values.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server stub </a:t>
            </a:r>
            <a:r>
              <a:rPr lang="en-US" dirty="0">
                <a:solidFill>
                  <a:schemeClr val="accent6"/>
                </a:solidFill>
              </a:rPr>
              <a:t>converts the return values, </a:t>
            </a:r>
            <a:r>
              <a:rPr lang="en-US" dirty="0"/>
              <a:t>if necessary, and marshals them into one or more network messages to send to the client stub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a 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Messages </a:t>
            </a:r>
            <a:r>
              <a:rPr lang="en-US" dirty="0">
                <a:solidFill>
                  <a:schemeClr val="accent6"/>
                </a:solidFill>
              </a:rPr>
              <a:t>get sent back across the network </a:t>
            </a:r>
            <a:r>
              <a:rPr lang="en-US" dirty="0"/>
              <a:t>to the client stub.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The client stub </a:t>
            </a:r>
            <a:r>
              <a:rPr lang="en-US" dirty="0">
                <a:solidFill>
                  <a:schemeClr val="accent6"/>
                </a:solidFill>
              </a:rPr>
              <a:t>reads the messages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from the local kernel.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The client stub then </a:t>
            </a:r>
            <a:r>
              <a:rPr lang="en-US" dirty="0">
                <a:solidFill>
                  <a:schemeClr val="accent6"/>
                </a:solidFill>
              </a:rPr>
              <a:t>returns the results to the client function, </a:t>
            </a:r>
            <a:r>
              <a:rPr lang="en-US" dirty="0"/>
              <a:t>converting them from the network representation to a local one if necessary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Value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dirty="0"/>
              <a:t>Packing parameters into a message is called </a:t>
            </a:r>
            <a:r>
              <a:rPr lang="en-US" b="1" dirty="0" smtClean="0">
                <a:solidFill>
                  <a:srgbClr val="1D3064"/>
                </a:solidFill>
              </a:rPr>
              <a:t>parameter marshaling</a:t>
            </a:r>
            <a:r>
              <a:rPr lang="en-US" dirty="0"/>
              <a:t>.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Client and </a:t>
            </a:r>
            <a:r>
              <a:rPr lang="en-US" dirty="0"/>
              <a:t>server machines may have different data representations (think </a:t>
            </a:r>
            <a:r>
              <a:rPr lang="en-US" dirty="0" smtClean="0"/>
              <a:t>of byte </a:t>
            </a:r>
            <a:r>
              <a:rPr lang="en-US" dirty="0"/>
              <a:t>ordering)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Wrapping a </a:t>
            </a:r>
            <a:r>
              <a:rPr lang="en-US" dirty="0"/>
              <a:t>parameter means transforming a value into a sequence of bytes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Client and </a:t>
            </a:r>
            <a:r>
              <a:rPr lang="en-US" dirty="0"/>
              <a:t>server have to agree on the same encoding: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How are basic data values represented (integers, floats, characters)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How are complex data values represented (arrays, unions)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Client and </a:t>
            </a:r>
            <a:r>
              <a:rPr lang="en-US" dirty="0"/>
              <a:t>server need to properly interpret messages, transforming them </a:t>
            </a:r>
            <a:r>
              <a:rPr lang="en-US" dirty="0" smtClean="0"/>
              <a:t>into machine-dependent </a:t>
            </a:r>
            <a:r>
              <a:rPr lang="en-US" dirty="0"/>
              <a:t>representations</a:t>
            </a:r>
            <a:r>
              <a:rPr lang="en-US" dirty="0" smtClean="0"/>
              <a:t>.</a:t>
            </a:r>
          </a:p>
          <a:p>
            <a:pPr>
              <a:lnSpc>
                <a:spcPct val="108000"/>
              </a:lnSpc>
            </a:pPr>
            <a:r>
              <a:rPr lang="en-US" dirty="0"/>
              <a:t>Possible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IBM mainframes use EBCDIC char code and IBM PC uses ASCII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Integer: one’s complement and 2’s complement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Little endian and big endian</a:t>
            </a:r>
          </a:p>
          <a:p>
            <a:pPr>
              <a:lnSpc>
                <a:spcPct val="108000"/>
              </a:lnSpc>
            </a:pPr>
            <a:endParaRPr lang="en-US" dirty="0" smtClean="0"/>
          </a:p>
          <a:p>
            <a:pPr>
              <a:lnSpc>
                <a:spcPct val="108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6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319" y="2133600"/>
            <a:ext cx="5495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Value Parameters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0588" y="1557337"/>
            <a:ext cx="2691811" cy="2663480"/>
            <a:chOff x="890588" y="1557337"/>
            <a:chExt cx="2691811" cy="26634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588" y="1557337"/>
              <a:ext cx="2691811" cy="17716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0588" y="3512931"/>
              <a:ext cx="2352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1D3064"/>
                  </a:solidFill>
                </a:rPr>
                <a:t>Original message on the Pentium</a:t>
              </a:r>
              <a:endParaRPr lang="en-IN" sz="2000" b="1" dirty="0">
                <a:solidFill>
                  <a:srgbClr val="1D3064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38687" y="1557337"/>
            <a:ext cx="2714625" cy="2663480"/>
            <a:chOff x="4738687" y="1557337"/>
            <a:chExt cx="2714625" cy="26634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687" y="1557337"/>
              <a:ext cx="2714625" cy="181907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34951" y="3512931"/>
              <a:ext cx="25183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1D3064"/>
                  </a:solidFill>
                </a:rPr>
                <a:t>The message after receipt on the SPARC</a:t>
              </a:r>
              <a:endParaRPr lang="en-IN" sz="2000" b="1" dirty="0">
                <a:solidFill>
                  <a:srgbClr val="1D306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76261" y="1536961"/>
            <a:ext cx="2753726" cy="2672530"/>
            <a:chOff x="8576261" y="1536961"/>
            <a:chExt cx="2753726" cy="26725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6261" y="1536961"/>
              <a:ext cx="2753726" cy="18124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693943" y="3501605"/>
              <a:ext cx="25183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1D3064"/>
                  </a:solidFill>
                </a:rPr>
                <a:t>The message after being inverted</a:t>
              </a:r>
              <a:endParaRPr lang="en-IN" sz="2000" b="1" dirty="0">
                <a:solidFill>
                  <a:srgbClr val="1D30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3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b="1" dirty="0" err="1">
                <a:solidFill>
                  <a:srgbClr val="1D3064"/>
                </a:solidFill>
              </a:rPr>
              <a:t>Stateful</a:t>
            </a:r>
            <a:r>
              <a:rPr lang="en-US" sz="2800" b="1" dirty="0">
                <a:solidFill>
                  <a:srgbClr val="1D3064"/>
                </a:solidFill>
              </a:rPr>
              <a:t> File Servers</a:t>
            </a:r>
          </a:p>
          <a:p>
            <a:r>
              <a:rPr lang="en-US" dirty="0"/>
              <a:t>A </a:t>
            </a:r>
            <a:r>
              <a:rPr lang="en-US" dirty="0" err="1"/>
              <a:t>stateful</a:t>
            </a:r>
            <a:r>
              <a:rPr lang="en-US" dirty="0"/>
              <a:t> server </a:t>
            </a:r>
            <a:r>
              <a:rPr lang="en-US" dirty="0">
                <a:solidFill>
                  <a:schemeClr val="accent6"/>
                </a:solidFill>
              </a:rPr>
              <a:t>maintains client’s state information </a:t>
            </a:r>
            <a:r>
              <a:rPr lang="en-US" dirty="0"/>
              <a:t>from one remote procedure call to the next.</a:t>
            </a:r>
          </a:p>
          <a:p>
            <a:r>
              <a:rPr lang="en-US" dirty="0"/>
              <a:t>These clients state information is subsequently used at the time of executing the second call.</a:t>
            </a:r>
          </a:p>
          <a:p>
            <a:r>
              <a:rPr lang="en-US" dirty="0"/>
              <a:t>To illustrate how a </a:t>
            </a:r>
            <a:r>
              <a:rPr lang="en-US" dirty="0" err="1"/>
              <a:t>stateful</a:t>
            </a:r>
            <a:r>
              <a:rPr lang="en-US" dirty="0"/>
              <a:t> file server works, let us consider a file server for byte-stream files that allows the following operations on 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1D3064"/>
                </a:solidFill>
              </a:rPr>
              <a:t>Open(filename, mode)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1D3064"/>
                </a:solidFill>
              </a:rPr>
              <a:t>Read(fid, n, buffer)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1D3064"/>
                </a:solidFill>
              </a:rPr>
              <a:t>Write(fid, n, buffer)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1D3064"/>
                </a:solidFill>
              </a:rPr>
              <a:t>Seek(fid, position)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1D3064"/>
                </a:solidFill>
              </a:rPr>
              <a:t>Close(fid</a:t>
            </a:r>
            <a:r>
              <a:rPr lang="en-IN" sz="2400" dirty="0" smtClean="0">
                <a:solidFill>
                  <a:srgbClr val="1D3064"/>
                </a:solidFill>
              </a:rPr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0534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Network Communication Protocols</a:t>
            </a:r>
          </a:p>
        </p:txBody>
      </p:sp>
      <p:sp>
        <p:nvSpPr>
          <p:cNvPr id="112" name="Content Placeholder 111"/>
          <p:cNvSpPr>
            <a:spLocks noGrp="1"/>
          </p:cNvSpPr>
          <p:nvPr>
            <p:ph idx="1"/>
          </p:nvPr>
        </p:nvSpPr>
        <p:spPr>
          <a:xfrm>
            <a:off x="1" y="870244"/>
            <a:ext cx="6207725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 smtClean="0">
                <a:solidFill>
                  <a:srgbClr val="1D3064"/>
                </a:solidFill>
              </a:rPr>
              <a:t>Transport layer</a:t>
            </a:r>
            <a:r>
              <a:rPr lang="en-IN" sz="2400" b="1" dirty="0">
                <a:solidFill>
                  <a:srgbClr val="1D3064"/>
                </a:solidFill>
              </a:rPr>
              <a:t>: </a:t>
            </a:r>
            <a:endParaRPr lang="en-IN" sz="2400" b="1" dirty="0" smtClean="0">
              <a:solidFill>
                <a:srgbClr val="1D3064"/>
              </a:solidFill>
            </a:endParaRP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IN" sz="2400" dirty="0" smtClean="0"/>
              <a:t>Process‐to‐process 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IN" sz="2400" dirty="0" smtClean="0">
                <a:solidFill>
                  <a:schemeClr val="accent6"/>
                </a:solidFill>
              </a:rPr>
              <a:t>TCP </a:t>
            </a:r>
            <a:r>
              <a:rPr lang="en-IN" sz="2400" dirty="0">
                <a:solidFill>
                  <a:schemeClr val="accent6"/>
                </a:solidFill>
              </a:rPr>
              <a:t>and UDP </a:t>
            </a:r>
            <a:r>
              <a:rPr lang="en-IN" sz="2400" dirty="0" smtClean="0"/>
              <a:t>‐ Internet’s </a:t>
            </a:r>
            <a:r>
              <a:rPr lang="en-IN" sz="2400" dirty="0"/>
              <a:t>transport layer </a:t>
            </a:r>
            <a:r>
              <a:rPr lang="en-IN" sz="2400" dirty="0" smtClean="0"/>
              <a:t>protocols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/>
                </a:solidFill>
              </a:rPr>
              <a:t>TCP</a:t>
            </a:r>
            <a:r>
              <a:rPr lang="en-IN" sz="2400" dirty="0"/>
              <a:t>: Connection‐oriented, Reliable 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accent6"/>
                </a:solidFill>
              </a:rPr>
              <a:t>UDP</a:t>
            </a:r>
            <a:r>
              <a:rPr lang="en-IN" sz="2400" dirty="0" smtClean="0"/>
              <a:t>: Connectionless</a:t>
            </a:r>
            <a:r>
              <a:rPr lang="en-IN" sz="2400" dirty="0"/>
              <a:t>, Unreliable </a:t>
            </a:r>
            <a:r>
              <a:rPr lang="en-IN" sz="2400" dirty="0" smtClean="0"/>
              <a:t>communication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 smtClean="0">
                <a:solidFill>
                  <a:srgbClr val="1D3064"/>
                </a:solidFill>
              </a:rPr>
              <a:t>Session layer:</a:t>
            </a:r>
            <a:endParaRPr lang="en-IN" sz="2400" b="1" dirty="0">
              <a:solidFill>
                <a:srgbClr val="1D3064"/>
              </a:solidFill>
            </a:endParaRPr>
          </a:p>
          <a:p>
            <a:r>
              <a:rPr lang="en-US" dirty="0"/>
              <a:t>It establishes, manages, and terminates </a:t>
            </a:r>
            <a:r>
              <a:rPr lang="en-US" dirty="0" smtClean="0"/>
              <a:t>the connections </a:t>
            </a:r>
            <a:r>
              <a:rPr lang="en-US" dirty="0"/>
              <a:t>between the local and remote application</a:t>
            </a:r>
            <a:r>
              <a:rPr lang="en-US" dirty="0" smtClean="0"/>
              <a:t>.</a:t>
            </a:r>
          </a:p>
          <a:p>
            <a:r>
              <a:rPr lang="en-IN" dirty="0"/>
              <a:t>Functions of Session layer: Dialog </a:t>
            </a:r>
            <a:r>
              <a:rPr lang="en-IN" dirty="0" smtClean="0"/>
              <a:t>control</a:t>
            </a:r>
            <a:r>
              <a:rPr lang="en-IN" dirty="0"/>
              <a:t>, Synchronization</a:t>
            </a:r>
            <a:endParaRPr lang="en-IN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200772" y="906470"/>
            <a:ext cx="5891212" cy="5533576"/>
            <a:chOff x="6200772" y="906470"/>
            <a:chExt cx="5891212" cy="5533576"/>
          </a:xfrm>
        </p:grpSpPr>
        <p:sp>
          <p:nvSpPr>
            <p:cNvPr id="152" name="Rounded Rectangle 151"/>
            <p:cNvSpPr/>
            <p:nvPr/>
          </p:nvSpPr>
          <p:spPr>
            <a:xfrm>
              <a:off x="6200772" y="1935573"/>
              <a:ext cx="180065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Presentation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432001" y="5963033"/>
              <a:ext cx="11459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Network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593657" y="100305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Application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504232" y="1667202"/>
              <a:ext cx="2481886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Presentation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651285" y="310280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Transport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651285" y="377748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Network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675709" y="4409299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rgbClr val="1D3064"/>
                  </a:solidFill>
                </a:rPr>
                <a:t>Data </a:t>
              </a:r>
              <a:r>
                <a:rPr lang="en-IN" sz="2000" dirty="0" smtClean="0">
                  <a:solidFill>
                    <a:srgbClr val="1D3064"/>
                  </a:solidFill>
                </a:rPr>
                <a:t>link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682851" y="505540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Physical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766922" y="128946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1777058" y="1935573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1781209" y="3267487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4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1781209" y="3913591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3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1777057" y="4559695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2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1769911" y="520579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1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245418" y="128946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Application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245417" y="3267487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Transport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245417" y="3913591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269841" y="4559695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Data link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6276983" y="520579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42040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42039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109" idx="2"/>
              <a:endCxn id="110" idx="0"/>
            </p:cNvCxnSpPr>
            <p:nvPr/>
          </p:nvCxnSpPr>
          <p:spPr>
            <a:xfrm flipH="1">
              <a:off x="8049233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4" idx="0"/>
            </p:cNvCxnSpPr>
            <p:nvPr/>
          </p:nvCxnSpPr>
          <p:spPr>
            <a:xfrm flipH="1">
              <a:off x="8049232" y="3030553"/>
              <a:ext cx="1" cy="276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642038" y="330675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637273" y="395286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37272" y="459896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15" idx="2"/>
              <a:endCxn id="116" idx="0"/>
            </p:cNvCxnSpPr>
            <p:nvPr/>
          </p:nvCxnSpPr>
          <p:spPr>
            <a:xfrm flipH="1">
              <a:off x="8044466" y="435133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2"/>
              <a:endCxn id="119" idx="0"/>
            </p:cNvCxnSpPr>
            <p:nvPr/>
          </p:nvCxnSpPr>
          <p:spPr>
            <a:xfrm flipH="1">
              <a:off x="8044465" y="499744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637271" y="524506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114" idx="2"/>
              <a:endCxn id="115" idx="0"/>
            </p:cNvCxnSpPr>
            <p:nvPr/>
          </p:nvCxnSpPr>
          <p:spPr>
            <a:xfrm flipH="1">
              <a:off x="8044467" y="370523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0980553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980552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121" idx="2"/>
              <a:endCxn id="122" idx="0"/>
            </p:cNvCxnSpPr>
            <p:nvPr/>
          </p:nvCxnSpPr>
          <p:spPr>
            <a:xfrm flipH="1">
              <a:off x="11387746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endCxn id="125" idx="0"/>
            </p:cNvCxnSpPr>
            <p:nvPr/>
          </p:nvCxnSpPr>
          <p:spPr>
            <a:xfrm flipH="1">
              <a:off x="11387745" y="3030553"/>
              <a:ext cx="1" cy="276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0980551" y="330675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975786" y="395286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975785" y="459896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stCxn id="126" idx="2"/>
              <a:endCxn id="127" idx="0"/>
            </p:cNvCxnSpPr>
            <p:nvPr/>
          </p:nvCxnSpPr>
          <p:spPr>
            <a:xfrm flipH="1">
              <a:off x="11382979" y="435133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7" idx="2"/>
              <a:endCxn id="130" idx="0"/>
            </p:cNvCxnSpPr>
            <p:nvPr/>
          </p:nvCxnSpPr>
          <p:spPr>
            <a:xfrm flipH="1">
              <a:off x="11382978" y="499744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10975784" y="524506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Connector 130"/>
            <p:cNvCxnSpPr>
              <a:stCxn id="125" idx="2"/>
              <a:endCxn id="126" idx="0"/>
            </p:cNvCxnSpPr>
            <p:nvPr/>
          </p:nvCxnSpPr>
          <p:spPr>
            <a:xfrm flipH="1">
              <a:off x="11382980" y="370523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09" idx="3"/>
              <a:endCxn id="121" idx="1"/>
            </p:cNvCxnSpPr>
            <p:nvPr/>
          </p:nvCxnSpPr>
          <p:spPr>
            <a:xfrm>
              <a:off x="8456427" y="152797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0" idx="3"/>
              <a:endCxn id="122" idx="1"/>
            </p:cNvCxnSpPr>
            <p:nvPr/>
          </p:nvCxnSpPr>
          <p:spPr>
            <a:xfrm>
              <a:off x="8456426" y="2174081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15" idx="3"/>
              <a:endCxn id="126" idx="1"/>
            </p:cNvCxnSpPr>
            <p:nvPr/>
          </p:nvCxnSpPr>
          <p:spPr>
            <a:xfrm>
              <a:off x="8451660" y="4152099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6" idx="3"/>
              <a:endCxn id="127" idx="1"/>
            </p:cNvCxnSpPr>
            <p:nvPr/>
          </p:nvCxnSpPr>
          <p:spPr>
            <a:xfrm>
              <a:off x="8451659" y="4798203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3"/>
              <a:endCxn id="125" idx="1"/>
            </p:cNvCxnSpPr>
            <p:nvPr/>
          </p:nvCxnSpPr>
          <p:spPr>
            <a:xfrm>
              <a:off x="8456425" y="3505995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19" idx="3"/>
              <a:endCxn id="130" idx="1"/>
            </p:cNvCxnSpPr>
            <p:nvPr/>
          </p:nvCxnSpPr>
          <p:spPr>
            <a:xfrm>
              <a:off x="8451658" y="544430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9" idx="0"/>
            </p:cNvCxnSpPr>
            <p:nvPr/>
          </p:nvCxnSpPr>
          <p:spPr>
            <a:xfrm flipH="1" flipV="1">
              <a:off x="8044465" y="91440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11382977" y="90647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19" idx="2"/>
              <a:endCxn id="130" idx="2"/>
            </p:cNvCxnSpPr>
            <p:nvPr/>
          </p:nvCxnSpPr>
          <p:spPr>
            <a:xfrm rot="16200000" flipH="1">
              <a:off x="9713721" y="3974288"/>
              <a:ext cx="12700" cy="3338513"/>
            </a:xfrm>
            <a:prstGeom prst="bentConnector3">
              <a:avLst>
                <a:gd name="adj1" fmla="val 25875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8565557" y="2451855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Session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1752633" y="2587963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5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6245417" y="2587963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Session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617614" y="262723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Connector 145"/>
            <p:cNvCxnSpPr>
              <a:endCxn id="145" idx="0"/>
            </p:cNvCxnSpPr>
            <p:nvPr/>
          </p:nvCxnSpPr>
          <p:spPr>
            <a:xfrm flipH="1">
              <a:off x="8024808" y="237960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0956127" y="262723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48" name="Straight Connector 147"/>
            <p:cNvCxnSpPr>
              <a:endCxn id="147" idx="0"/>
            </p:cNvCxnSpPr>
            <p:nvPr/>
          </p:nvCxnSpPr>
          <p:spPr>
            <a:xfrm flipH="1">
              <a:off x="11363321" y="237960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5" idx="3"/>
              <a:endCxn id="147" idx="1"/>
            </p:cNvCxnSpPr>
            <p:nvPr/>
          </p:nvCxnSpPr>
          <p:spPr>
            <a:xfrm>
              <a:off x="8432001" y="2826471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ounded Rectangle 152"/>
          <p:cNvSpPr/>
          <p:nvPr/>
        </p:nvSpPr>
        <p:spPr>
          <a:xfrm>
            <a:off x="6253780" y="2555270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ounded Rectangle 150"/>
          <p:cNvSpPr/>
          <p:nvPr/>
        </p:nvSpPr>
        <p:spPr>
          <a:xfrm>
            <a:off x="6269841" y="3246927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/>
          <p:cNvCxnSpPr/>
          <p:nvPr/>
        </p:nvCxnSpPr>
        <p:spPr>
          <a:xfrm>
            <a:off x="6207726" y="870244"/>
            <a:ext cx="0" cy="5590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Stateful</a:t>
            </a:r>
            <a:r>
              <a:rPr lang="en-US" dirty="0"/>
              <a:t>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opening a file, if a client makes two subsequent Read (fid, 100, </a:t>
            </a:r>
            <a:r>
              <a:rPr lang="en-US" dirty="0" err="1"/>
              <a:t>buf</a:t>
            </a:r>
            <a:r>
              <a:rPr lang="en-US" dirty="0"/>
              <a:t>) requests, for the first request the first 100 bytes (bytes 0 to 99) will be read and for the second request the next 100 bytes (bytes 100 to 199) will be read.</a:t>
            </a:r>
          </a:p>
        </p:txBody>
      </p:sp>
      <p:graphicFrame>
        <p:nvGraphicFramePr>
          <p:cNvPr id="4" name="Content Placeholder 23"/>
          <p:cNvGraphicFramePr>
            <a:graphicFrameLocks/>
          </p:cNvGraphicFramePr>
          <p:nvPr>
            <p:extLst/>
          </p:nvPr>
        </p:nvGraphicFramePr>
        <p:xfrm>
          <a:off x="7793628" y="1646346"/>
          <a:ext cx="2021884" cy="183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0">
                  <a:extLst>
                    <a:ext uri="{9D8B030D-6E8A-4147-A177-3AD203B41FA5}">
                      <a16:colId xmlns:a16="http://schemas.microsoft.com/office/drawing/2014/main" val="907670599"/>
                    </a:ext>
                  </a:extLst>
                </a:gridCol>
                <a:gridCol w="650714">
                  <a:extLst>
                    <a:ext uri="{9D8B030D-6E8A-4147-A177-3AD203B41FA5}">
                      <a16:colId xmlns:a16="http://schemas.microsoft.com/office/drawing/2014/main" val="17246044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44617729"/>
                    </a:ext>
                  </a:extLst>
                </a:gridCol>
              </a:tblGrid>
              <a:tr h="4530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R/w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805484"/>
                  </a:ext>
                </a:extLst>
              </a:tr>
              <a:tr h="1316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74592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3828" y="966788"/>
            <a:ext cx="2707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4712" y="972475"/>
            <a:ext cx="2819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4925" y="981016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Client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3435" y="966788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Server Process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48112" y="1480857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48112" y="2262188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0752" y="2643188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48112" y="1857285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0112" y="109322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Open(filename, mode)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9645" y="1511289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Return(fid)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2512" y="1887021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Read(fid, 100, buf)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9605" y="2268021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(bytes 0 to 99)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12" y="3072915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(bytes 100 to 199)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91512" y="128412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Table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48112" y="3020054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2512" y="2677153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Read(fid, 100, buf)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60752" y="3442247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dirty="0"/>
              <a:t>A stateless file server </a:t>
            </a:r>
            <a:r>
              <a:rPr lang="en-US" dirty="0">
                <a:solidFill>
                  <a:schemeClr val="accent6"/>
                </a:solidFill>
              </a:rPr>
              <a:t>does not maintain any client state information.</a:t>
            </a:r>
          </a:p>
          <a:p>
            <a:pPr>
              <a:lnSpc>
                <a:spcPct val="108000"/>
              </a:lnSpc>
            </a:pPr>
            <a:r>
              <a:rPr lang="en-US" dirty="0"/>
              <a:t>Therefore every request from a client must be accompanied with all the necessary parameters to successfully carry out the desired operation.</a:t>
            </a:r>
          </a:p>
          <a:p>
            <a:pPr>
              <a:lnSpc>
                <a:spcPct val="108000"/>
              </a:lnSpc>
            </a:pPr>
            <a:r>
              <a:rPr lang="en-US" dirty="0"/>
              <a:t>Each request identifies the file and the position in the file for the read/write access.</a:t>
            </a:r>
          </a:p>
          <a:p>
            <a:pPr>
              <a:lnSpc>
                <a:spcPct val="108000"/>
              </a:lnSpc>
            </a:pPr>
            <a:r>
              <a:rPr lang="en-US" dirty="0"/>
              <a:t>Operations on files in Stateless File server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1D3064"/>
                </a:solidFill>
              </a:rPr>
              <a:t>Read(filename, position, n, buffer): </a:t>
            </a:r>
            <a:r>
              <a:rPr lang="en-US" sz="2400" dirty="0"/>
              <a:t>On execution, the server returns n bytes of data of the file identified by filename.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1D3064"/>
                </a:solidFill>
              </a:rPr>
              <a:t>Write(filename, position, n, buffer): </a:t>
            </a:r>
            <a:r>
              <a:rPr lang="en-US" sz="2400" dirty="0"/>
              <a:t>On execution, it takes n bytes of data from the specified buffer and writes it into the file identified by filename.</a:t>
            </a:r>
          </a:p>
        </p:txBody>
      </p:sp>
    </p:spTree>
    <p:extLst>
      <p:ext uri="{BB962C8B-B14F-4D97-AF65-F5344CB8AC3E}">
        <p14:creationId xmlns:p14="http://schemas.microsoft.com/office/powerpoint/2010/main" val="33003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This </a:t>
            </a:r>
            <a:r>
              <a:rPr lang="en-US" dirty="0"/>
              <a:t>file server does not keep track of any file state information resulting from a previous operation.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if a client wishes to have similar effect as previous figure, the following two read operations must be carried out: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Read(filename, 0, 100, buffer)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Read(filename, 100, 100, buffer)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9554" y="838194"/>
            <a:ext cx="2707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0438" y="843881"/>
            <a:ext cx="2819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8402" y="838194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Client Process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8903" y="894789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Server Process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33838" y="1518161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46478" y="2127761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438" y="1142994"/>
            <a:ext cx="26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Read(filename,0, 100, buf)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5331" y="1752594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(bytes 0 to 99)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3438" y="2944321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(bytes 100 to 199)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33838" y="2705095"/>
            <a:ext cx="376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038" y="2362194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Read(filename,100, 100, buf)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046478" y="3313653"/>
            <a:ext cx="37566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3"/>
          <p:cNvGraphicFramePr>
            <a:graphicFrameLocks/>
          </p:cNvGraphicFramePr>
          <p:nvPr>
            <p:extLst/>
          </p:nvPr>
        </p:nvGraphicFramePr>
        <p:xfrm>
          <a:off x="1935754" y="1505284"/>
          <a:ext cx="2021884" cy="183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0">
                  <a:extLst>
                    <a:ext uri="{9D8B030D-6E8A-4147-A177-3AD203B41FA5}">
                      <a16:colId xmlns:a16="http://schemas.microsoft.com/office/drawing/2014/main" val="907670599"/>
                    </a:ext>
                  </a:extLst>
                </a:gridCol>
                <a:gridCol w="650714">
                  <a:extLst>
                    <a:ext uri="{9D8B030D-6E8A-4147-A177-3AD203B41FA5}">
                      <a16:colId xmlns:a16="http://schemas.microsoft.com/office/drawing/2014/main" val="17246044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44617729"/>
                    </a:ext>
                  </a:extLst>
                </a:gridCol>
              </a:tblGrid>
              <a:tr h="45307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R/w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805484"/>
                  </a:ext>
                </a:extLst>
              </a:tr>
              <a:tr h="131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74592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33638" y="114306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Table</a:t>
            </a:r>
          </a:p>
        </p:txBody>
      </p:sp>
    </p:spTree>
    <p:extLst>
      <p:ext uri="{BB962C8B-B14F-4D97-AF65-F5344CB8AC3E}">
        <p14:creationId xmlns:p14="http://schemas.microsoft.com/office/powerpoint/2010/main" val="26875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8" grpId="0"/>
      <p:bldP spid="29" grpId="0"/>
      <p:bldP spid="30" grpId="0"/>
      <p:bldP spid="32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Stateful</a:t>
            </a:r>
            <a:r>
              <a:rPr lang="en-US" dirty="0"/>
              <a:t> &amp; Stateless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196" y="795205"/>
          <a:ext cx="11925304" cy="46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4358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Parameters</a:t>
                      </a:r>
                    </a:p>
                  </a:txBody>
                  <a:tcPr marT="50292" marB="50292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Stateful</a:t>
                      </a:r>
                    </a:p>
                  </a:txBody>
                  <a:tcPr marT="50292" marB="50292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Stateless</a:t>
                      </a:r>
                    </a:p>
                  </a:txBody>
                  <a:tcPr marT="50292" marB="50292">
                    <a:solidFill>
                      <a:srgbClr val="1D3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6196" y="1247769"/>
          <a:ext cx="1192530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State</a:t>
                      </a:r>
                      <a:endParaRPr lang="en-US" sz="2000" b="1" dirty="0">
                        <a:solidFill>
                          <a:srgbClr val="1D306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 Stateful server remember client data (state) from one request to the next.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 Stateless server does not remember state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196" y="1947852"/>
          <a:ext cx="119253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Programming</a:t>
                      </a:r>
                      <a:endParaRPr lang="en-US" sz="2000" b="1" dirty="0">
                        <a:solidFill>
                          <a:srgbClr val="1D306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Stateful server is harder to code.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Stateless server is straightforward to code.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6196" y="2402191"/>
          <a:ext cx="119253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More because clients do not have to provide full file information every time they perform an operation.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Less because information needs to be provided.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6196" y="3416602"/>
          <a:ext cx="11925304" cy="96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961712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Crash recovery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Difficult due to loss of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Can easily recover from failure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ecause there is no state that must be restored.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6196" y="4378314"/>
          <a:ext cx="119253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Information transfer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client can send less data with each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The client must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specify complete file names in each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6196" y="5204138"/>
          <a:ext cx="11925304" cy="65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17">
                  <a:extLst>
                    <a:ext uri="{9D8B030D-6E8A-4147-A177-3AD203B41FA5}">
                      <a16:colId xmlns:a16="http://schemas.microsoft.com/office/drawing/2014/main" val="2625705868"/>
                    </a:ext>
                  </a:extLst>
                </a:gridCol>
                <a:gridCol w="4977518">
                  <a:extLst>
                    <a:ext uri="{9D8B030D-6E8A-4147-A177-3AD203B41FA5}">
                      <a16:colId xmlns:a16="http://schemas.microsoft.com/office/drawing/2014/main" val="3884609927"/>
                    </a:ext>
                  </a:extLst>
                </a:gridCol>
                <a:gridCol w="4925669">
                  <a:extLst>
                    <a:ext uri="{9D8B030D-6E8A-4147-A177-3AD203B41FA5}">
                      <a16:colId xmlns:a16="http://schemas.microsoft.com/office/drawing/2014/main" val="3524914240"/>
                    </a:ext>
                  </a:extLst>
                </a:gridCol>
              </a:tblGrid>
              <a:tr h="6537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1D3064"/>
                          </a:solidFill>
                        </a:rPr>
                        <a:t>Operations</a:t>
                      </a:r>
                      <a:endParaRPr lang="en-US" sz="2000" b="1" dirty="0">
                        <a:solidFill>
                          <a:srgbClr val="1D306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Open, Read, Write, Seek, Close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Read, Write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2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dirty="0"/>
              <a:t>A shortcoming of the original model: no need of blocking </a:t>
            </a:r>
            <a:r>
              <a:rPr lang="en-US" dirty="0" smtClean="0"/>
              <a:t>for the </a:t>
            </a:r>
            <a:r>
              <a:rPr lang="en-US" dirty="0"/>
              <a:t>client in some </a:t>
            </a:r>
            <a:r>
              <a:rPr lang="en-US" dirty="0" smtClean="0"/>
              <a:t>cases.</a:t>
            </a:r>
          </a:p>
          <a:p>
            <a:pPr>
              <a:lnSpc>
                <a:spcPct val="108000"/>
              </a:lnSpc>
            </a:pPr>
            <a:r>
              <a:rPr lang="en-US" dirty="0"/>
              <a:t>There are two </a:t>
            </a:r>
            <a:r>
              <a:rPr lang="en-US" dirty="0" smtClean="0"/>
              <a:t>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there is no result to be returned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 result can be collected </a:t>
            </a:r>
            <a:r>
              <a:rPr lang="en-US" sz="2400" dirty="0" smtClean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34314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indent="0">
              <a:lnSpc>
                <a:spcPct val="108000"/>
              </a:lnSpc>
              <a:buNone/>
            </a:pPr>
            <a:r>
              <a:rPr lang="en-US" b="1" dirty="0">
                <a:solidFill>
                  <a:srgbClr val="1D3064"/>
                </a:solidFill>
              </a:rPr>
              <a:t>1. </a:t>
            </a:r>
            <a:r>
              <a:rPr lang="en-US" b="1" dirty="0" smtClean="0">
                <a:solidFill>
                  <a:srgbClr val="1D3064"/>
                </a:solidFill>
              </a:rPr>
              <a:t>If </a:t>
            </a:r>
            <a:r>
              <a:rPr lang="en-US" b="1" dirty="0">
                <a:solidFill>
                  <a:srgbClr val="1D3064"/>
                </a:solidFill>
              </a:rPr>
              <a:t>there is no result to be returned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e.g</a:t>
            </a:r>
            <a:r>
              <a:rPr lang="en-US" sz="2400" dirty="0"/>
              <a:t>., inserting records in a database, 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server immediately sends an </a:t>
            </a:r>
            <a:r>
              <a:rPr lang="en-US" sz="2400" dirty="0" err="1"/>
              <a:t>ack</a:t>
            </a:r>
            <a:r>
              <a:rPr lang="en-US" sz="2400" dirty="0"/>
              <a:t> promising that it will carryout the 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83" y="5025537"/>
            <a:ext cx="449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interconnection between client and server in a traditional RPC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18910" y="5238125"/>
            <a:ext cx="51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interaction using </a:t>
            </a:r>
            <a:r>
              <a:rPr lang="en-US" sz="2400" dirty="0">
                <a:solidFill>
                  <a:schemeClr val="accent6"/>
                </a:solidFill>
              </a:rPr>
              <a:t>asynchronous RPC</a:t>
            </a:r>
            <a:endParaRPr lang="en-IN" sz="2400" dirty="0">
              <a:solidFill>
                <a:schemeClr val="accent6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1DCCD2-BBD1-4943-BF4D-97E238B3D702}"/>
              </a:ext>
            </a:extLst>
          </p:cNvPr>
          <p:cNvGrpSpPr/>
          <p:nvPr/>
        </p:nvGrpSpPr>
        <p:grpSpPr>
          <a:xfrm>
            <a:off x="244364" y="2782930"/>
            <a:ext cx="4494534" cy="2146531"/>
            <a:chOff x="88455" y="1667635"/>
            <a:chExt cx="4494534" cy="214653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7A6D39-94D8-4FA5-B579-DEB826D65181}"/>
                </a:ext>
              </a:extLst>
            </p:cNvPr>
            <p:cNvCxnSpPr/>
            <p:nvPr/>
          </p:nvCxnSpPr>
          <p:spPr>
            <a:xfrm>
              <a:off x="762000" y="1981200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E3FFEC-313C-466C-BF41-88B4FE4EF011}"/>
                </a:ext>
              </a:extLst>
            </p:cNvPr>
            <p:cNvCxnSpPr/>
            <p:nvPr/>
          </p:nvCxnSpPr>
          <p:spPr>
            <a:xfrm>
              <a:off x="758667" y="3355008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9DCDCA-1D05-4FE9-AFA2-A15D36826B8D}"/>
                </a:ext>
              </a:extLst>
            </p:cNvPr>
            <p:cNvSpPr txBox="1"/>
            <p:nvPr/>
          </p:nvSpPr>
          <p:spPr>
            <a:xfrm>
              <a:off x="105969" y="1775020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Client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E7FAA9-A59B-4471-A4B4-274A24A70437}"/>
                </a:ext>
              </a:extLst>
            </p:cNvPr>
            <p:cNvSpPr txBox="1"/>
            <p:nvPr/>
          </p:nvSpPr>
          <p:spPr>
            <a:xfrm>
              <a:off x="88455" y="3185731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Server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290B8A-86DB-4EB4-BDB2-2597AEBFEFC0}"/>
                </a:ext>
              </a:extLst>
            </p:cNvPr>
            <p:cNvCxnSpPr/>
            <p:nvPr/>
          </p:nvCxnSpPr>
          <p:spPr>
            <a:xfrm>
              <a:off x="1219200" y="1981200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1D2584-7785-4D5C-96EE-DFF878B17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54" y="2025666"/>
              <a:ext cx="330200" cy="1297920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DBEE89-C0F8-480D-824C-E8DBE1EAD98C}"/>
                </a:ext>
              </a:extLst>
            </p:cNvPr>
            <p:cNvCxnSpPr>
              <a:cxnSpLocks/>
            </p:cNvCxnSpPr>
            <p:nvPr/>
          </p:nvCxnSpPr>
          <p:spPr>
            <a:xfrm>
              <a:off x="2399127" y="3368576"/>
              <a:ext cx="663427" cy="2589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30F8F5-DAE2-4683-9C8A-E6C921F9F3E1}"/>
                </a:ext>
              </a:extLst>
            </p:cNvPr>
            <p:cNvCxnSpPr/>
            <p:nvPr/>
          </p:nvCxnSpPr>
          <p:spPr>
            <a:xfrm>
              <a:off x="3352800" y="1981200"/>
              <a:ext cx="7620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78B14D-437D-4452-B060-E7E73A460CCD}"/>
                </a:ext>
              </a:extLst>
            </p:cNvPr>
            <p:cNvSpPr txBox="1"/>
            <p:nvPr/>
          </p:nvSpPr>
          <p:spPr>
            <a:xfrm>
              <a:off x="685800" y="2298562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remote procedure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9ED93C-9F5C-45DB-BCEA-AE2378F4C624}"/>
                </a:ext>
              </a:extLst>
            </p:cNvPr>
            <p:cNvCxnSpPr/>
            <p:nvPr/>
          </p:nvCxnSpPr>
          <p:spPr>
            <a:xfrm rot="5400000" flipH="1" flipV="1">
              <a:off x="16383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BE0D57-408A-4E78-BCEC-4F98956416D9}"/>
                </a:ext>
              </a:extLst>
            </p:cNvPr>
            <p:cNvSpPr txBox="1"/>
            <p:nvPr/>
          </p:nvSpPr>
          <p:spPr>
            <a:xfrm>
              <a:off x="3715923" y="2189003"/>
              <a:ext cx="867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return from call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8F40E58-DDD7-45D6-A02F-B4D350152D89}"/>
                </a:ext>
              </a:extLst>
            </p:cNvPr>
            <p:cNvCxnSpPr/>
            <p:nvPr/>
          </p:nvCxnSpPr>
          <p:spPr>
            <a:xfrm rot="16200000" flipV="1">
              <a:off x="33909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C905E0-35F6-4F47-9780-B6FD8A3EE0FD}"/>
                </a:ext>
              </a:extLst>
            </p:cNvPr>
            <p:cNvSpPr txBox="1"/>
            <p:nvPr/>
          </p:nvSpPr>
          <p:spPr>
            <a:xfrm>
              <a:off x="2095500" y="166763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wait for result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878E8-CBB3-4647-9DC1-277D01E1580C}"/>
                </a:ext>
              </a:extLst>
            </p:cNvPr>
            <p:cNvSpPr txBox="1"/>
            <p:nvPr/>
          </p:nvSpPr>
          <p:spPr>
            <a:xfrm>
              <a:off x="1030026" y="3378678"/>
              <a:ext cx="3313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local procedure and return results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14B6B1-6882-405C-BAE4-275986CF9CE5}"/>
                </a:ext>
              </a:extLst>
            </p:cNvPr>
            <p:cNvSpPr txBox="1"/>
            <p:nvPr/>
          </p:nvSpPr>
          <p:spPr>
            <a:xfrm>
              <a:off x="1583423" y="2657585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request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66EF6F-CF76-4D1B-93EF-205EDA957B58}"/>
                </a:ext>
              </a:extLst>
            </p:cNvPr>
            <p:cNvSpPr txBox="1"/>
            <p:nvPr/>
          </p:nvSpPr>
          <p:spPr>
            <a:xfrm>
              <a:off x="3162301" y="265755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reply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A25FB7-B526-4D30-BE74-4FB8A60D9336}"/>
                </a:ext>
              </a:extLst>
            </p:cNvPr>
            <p:cNvCxnSpPr/>
            <p:nvPr/>
          </p:nvCxnSpPr>
          <p:spPr>
            <a:xfrm>
              <a:off x="4103728" y="3475612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B5B4D7-A53B-4C32-9F14-CB4AC287DFAB}"/>
                </a:ext>
              </a:extLst>
            </p:cNvPr>
            <p:cNvSpPr txBox="1"/>
            <p:nvPr/>
          </p:nvSpPr>
          <p:spPr>
            <a:xfrm>
              <a:off x="4027528" y="3475612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time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D0BFC-DC1A-4322-A2D6-C8618D6BC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84" y="2014571"/>
              <a:ext cx="297178" cy="1320111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60A6CA-86E9-4FAA-851A-416C103ED52F}"/>
              </a:ext>
            </a:extLst>
          </p:cNvPr>
          <p:cNvGrpSpPr/>
          <p:nvPr/>
        </p:nvGrpSpPr>
        <p:grpSpPr>
          <a:xfrm>
            <a:off x="6215918" y="2836218"/>
            <a:ext cx="4434786" cy="2122186"/>
            <a:chOff x="4099614" y="3883110"/>
            <a:chExt cx="4434786" cy="21221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42429E-E834-4478-84CA-DF5904918B27}"/>
                </a:ext>
              </a:extLst>
            </p:cNvPr>
            <p:cNvCxnSpPr/>
            <p:nvPr/>
          </p:nvCxnSpPr>
          <p:spPr>
            <a:xfrm>
              <a:off x="4724400" y="4191000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61199-6252-495E-B2BD-37135B5BE0C7}"/>
                </a:ext>
              </a:extLst>
            </p:cNvPr>
            <p:cNvCxnSpPr/>
            <p:nvPr/>
          </p:nvCxnSpPr>
          <p:spPr>
            <a:xfrm>
              <a:off x="4718398" y="5605176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A14AC1-1BAC-4EEE-AF52-25A0C9B3123B}"/>
                </a:ext>
              </a:extLst>
            </p:cNvPr>
            <p:cNvSpPr txBox="1"/>
            <p:nvPr/>
          </p:nvSpPr>
          <p:spPr>
            <a:xfrm>
              <a:off x="4099614" y="4007481"/>
              <a:ext cx="65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client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58A3F-B068-4FF4-BB79-A80477F597EF}"/>
                </a:ext>
              </a:extLst>
            </p:cNvPr>
            <p:cNvSpPr txBox="1"/>
            <p:nvPr/>
          </p:nvSpPr>
          <p:spPr>
            <a:xfrm>
              <a:off x="4099614" y="5432755"/>
              <a:ext cx="716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server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01727F-931D-435F-8329-611676C5A8A1}"/>
                </a:ext>
              </a:extLst>
            </p:cNvPr>
            <p:cNvCxnSpPr/>
            <p:nvPr/>
          </p:nvCxnSpPr>
          <p:spPr>
            <a:xfrm>
              <a:off x="5181600" y="4191000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A6C9196-0482-4700-BC4F-78C204E0A862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243466"/>
              <a:ext cx="318215" cy="1358566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B707BA4-AD8A-4006-BC2E-E6154F81C877}"/>
                </a:ext>
              </a:extLst>
            </p:cNvPr>
            <p:cNvCxnSpPr/>
            <p:nvPr/>
          </p:nvCxnSpPr>
          <p:spPr>
            <a:xfrm>
              <a:off x="6394642" y="5602032"/>
              <a:ext cx="6096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C9DAE9-5392-4C6E-97FF-93F4D464B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769" y="4232274"/>
              <a:ext cx="309825" cy="1325948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1C7CA9-FCC0-43E6-AD71-8D503D1EC150}"/>
                </a:ext>
              </a:extLst>
            </p:cNvPr>
            <p:cNvCxnSpPr/>
            <p:nvPr/>
          </p:nvCxnSpPr>
          <p:spPr>
            <a:xfrm>
              <a:off x="6705600" y="4191000"/>
              <a:ext cx="7620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F9C8E0-F2DC-4D2B-BA55-451F6E20951E}"/>
                </a:ext>
              </a:extLst>
            </p:cNvPr>
            <p:cNvSpPr txBox="1"/>
            <p:nvPr/>
          </p:nvSpPr>
          <p:spPr>
            <a:xfrm>
              <a:off x="4717762" y="4368784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remote procedure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69C7F4A-95C1-4B95-B8FF-6E8F500D69A8}"/>
                </a:ext>
              </a:extLst>
            </p:cNvPr>
            <p:cNvCxnSpPr/>
            <p:nvPr/>
          </p:nvCxnSpPr>
          <p:spPr>
            <a:xfrm rot="5400000" flipH="1" flipV="1">
              <a:off x="5600700" y="43053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944920-B97B-4ED2-AEF1-F5C9E5A6945A}"/>
                </a:ext>
              </a:extLst>
            </p:cNvPr>
            <p:cNvSpPr txBox="1"/>
            <p:nvPr/>
          </p:nvSpPr>
          <p:spPr>
            <a:xfrm>
              <a:off x="7070253" y="4371543"/>
              <a:ext cx="875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return from call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AC9C6B9-6AD7-4835-A68B-7614A3F3F08E}"/>
                </a:ext>
              </a:extLst>
            </p:cNvPr>
            <p:cNvCxnSpPr/>
            <p:nvPr/>
          </p:nvCxnSpPr>
          <p:spPr>
            <a:xfrm rot="16200000" flipV="1">
              <a:off x="6743700" y="43053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D23F6-A5F6-48AE-AE89-2363B7FE57F9}"/>
                </a:ext>
              </a:extLst>
            </p:cNvPr>
            <p:cNvSpPr txBox="1"/>
            <p:nvPr/>
          </p:nvSpPr>
          <p:spPr>
            <a:xfrm>
              <a:off x="5558081" y="388311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wait for acceptance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CA5A44-DE7D-42BF-A307-1B215E6054EB}"/>
                </a:ext>
              </a:extLst>
            </p:cNvPr>
            <p:cNvSpPr txBox="1"/>
            <p:nvPr/>
          </p:nvSpPr>
          <p:spPr>
            <a:xfrm>
              <a:off x="5859695" y="557919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call local procedure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D7D865-8768-473A-ACEE-76FD884CA791}"/>
                </a:ext>
              </a:extLst>
            </p:cNvPr>
            <p:cNvSpPr txBox="1"/>
            <p:nvPr/>
          </p:nvSpPr>
          <p:spPr>
            <a:xfrm>
              <a:off x="5486400" y="5026317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request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16EAF2-F4F7-4B0C-A237-592AEDF05CB2}"/>
                </a:ext>
              </a:extLst>
            </p:cNvPr>
            <p:cNvSpPr txBox="1"/>
            <p:nvPr/>
          </p:nvSpPr>
          <p:spPr>
            <a:xfrm>
              <a:off x="6450061" y="5032156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accept request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430F5-BB2C-4D37-94F4-7157EC537D59}"/>
                </a:ext>
              </a:extLst>
            </p:cNvPr>
            <p:cNvCxnSpPr/>
            <p:nvPr/>
          </p:nvCxnSpPr>
          <p:spPr>
            <a:xfrm>
              <a:off x="7946196" y="5705188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6692AA-5048-4339-9C24-AAA7E3651321}"/>
                </a:ext>
              </a:extLst>
            </p:cNvPr>
            <p:cNvSpPr txBox="1"/>
            <p:nvPr/>
          </p:nvSpPr>
          <p:spPr>
            <a:xfrm>
              <a:off x="7873676" y="5666742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0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indent="0">
              <a:lnSpc>
                <a:spcPct val="108000"/>
              </a:lnSpc>
              <a:buNone/>
            </a:pPr>
            <a:r>
              <a:rPr lang="en-US" b="1" dirty="0">
                <a:solidFill>
                  <a:srgbClr val="1D3064"/>
                </a:solidFill>
              </a:rPr>
              <a:t>1. </a:t>
            </a:r>
            <a:r>
              <a:rPr lang="en-US" b="1" dirty="0" smtClean="0">
                <a:solidFill>
                  <a:srgbClr val="1D3064"/>
                </a:solidFill>
              </a:rPr>
              <a:t>If </a:t>
            </a:r>
            <a:r>
              <a:rPr lang="en-US" b="1" dirty="0">
                <a:solidFill>
                  <a:srgbClr val="1D3064"/>
                </a:solidFill>
              </a:rPr>
              <a:t>the result can be collected later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Example: prefetching </a:t>
            </a:r>
            <a:r>
              <a:rPr lang="en-US" sz="2400" dirty="0"/>
              <a:t>network addresses of a set of hosts, 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server immediately sends an </a:t>
            </a:r>
            <a:r>
              <a:rPr lang="en-US" sz="2400" dirty="0" smtClean="0"/>
              <a:t>ACK </a:t>
            </a:r>
            <a:r>
              <a:rPr lang="en-US" sz="2400" dirty="0"/>
              <a:t>promising that </a:t>
            </a:r>
            <a:r>
              <a:rPr lang="en-US" sz="2400" dirty="0" smtClean="0"/>
              <a:t>it will </a:t>
            </a:r>
            <a:r>
              <a:rPr lang="en-US" sz="2400" dirty="0"/>
              <a:t>carryout the request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client can now proceed without </a:t>
            </a:r>
            <a:r>
              <a:rPr lang="en-US" sz="2400" dirty="0" smtClean="0"/>
              <a:t>blocking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server later sends the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75" y="6053899"/>
            <a:ext cx="791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D3064"/>
                </a:solidFill>
              </a:rPr>
              <a:t>A </a:t>
            </a:r>
            <a:r>
              <a:rPr lang="en-US" sz="2400" b="1" dirty="0">
                <a:solidFill>
                  <a:srgbClr val="1D3064"/>
                </a:solidFill>
              </a:rPr>
              <a:t>client and server interacting through two asynchronous RPCs</a:t>
            </a:r>
            <a:endParaRPr lang="en-IN" sz="2400" b="1" dirty="0">
              <a:solidFill>
                <a:srgbClr val="1D3064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30F609-DB5F-4084-8F4F-21ECCB85AC07}"/>
              </a:ext>
            </a:extLst>
          </p:cNvPr>
          <p:cNvGrpSpPr/>
          <p:nvPr/>
        </p:nvGrpSpPr>
        <p:grpSpPr>
          <a:xfrm>
            <a:off x="1151034" y="3021526"/>
            <a:ext cx="8050953" cy="3076673"/>
            <a:chOff x="258946" y="2800150"/>
            <a:chExt cx="8050953" cy="30766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DBEB725-CC83-4E0C-9212-D351025A1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129" y="3530025"/>
              <a:ext cx="6411290" cy="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00DFD7-11AA-4346-9726-3DF2489821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62" y="4942584"/>
              <a:ext cx="6407057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EDE3C2-E197-4E39-BB5C-B35FBC8B37CA}"/>
                </a:ext>
              </a:extLst>
            </p:cNvPr>
            <p:cNvSpPr txBox="1"/>
            <p:nvPr/>
          </p:nvSpPr>
          <p:spPr>
            <a:xfrm>
              <a:off x="283245" y="3318294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1D3064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D3064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lient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D306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C1446B-89A0-470D-A62A-B49F47225517}"/>
                </a:ext>
              </a:extLst>
            </p:cNvPr>
            <p:cNvSpPr txBox="1"/>
            <p:nvPr/>
          </p:nvSpPr>
          <p:spPr>
            <a:xfrm>
              <a:off x="258946" y="4718447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noProof="0" dirty="0" smtClean="0">
                  <a:solidFill>
                    <a:srgbClr val="1D3064"/>
                  </a:solidFill>
                  <a:latin typeface="+mj-lt"/>
                  <a:cs typeface="Arial" panose="020B0604020202020204" pitchFamily="34" charset="0"/>
                </a:rPr>
                <a:t>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3064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erver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54E199-40D8-4B52-989C-AD4E4F735BB5}"/>
                </a:ext>
              </a:extLst>
            </p:cNvPr>
            <p:cNvCxnSpPr/>
            <p:nvPr/>
          </p:nvCxnSpPr>
          <p:spPr>
            <a:xfrm>
              <a:off x="1519329" y="3530025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411DBE-0D80-4C90-A770-66E33EBD1511}"/>
                </a:ext>
              </a:extLst>
            </p:cNvPr>
            <p:cNvCxnSpPr>
              <a:cxnSpLocks/>
            </p:cNvCxnSpPr>
            <p:nvPr/>
          </p:nvCxnSpPr>
          <p:spPr>
            <a:xfrm>
              <a:off x="2346073" y="3582007"/>
              <a:ext cx="370409" cy="1319459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161ABD-CA3E-4823-B8F5-71DCDF319562}"/>
                </a:ext>
              </a:extLst>
            </p:cNvPr>
            <p:cNvCxnSpPr/>
            <p:nvPr/>
          </p:nvCxnSpPr>
          <p:spPr>
            <a:xfrm>
              <a:off x="2742762" y="4944172"/>
              <a:ext cx="2519271" cy="1588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43F861-3973-4DE2-B2B0-55C1A432B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6902" y="3578444"/>
              <a:ext cx="300567" cy="1312333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001197-C9E6-48D9-A79C-CD8D41FA53AA}"/>
                </a:ext>
              </a:extLst>
            </p:cNvPr>
            <p:cNvCxnSpPr>
              <a:cxnSpLocks/>
            </p:cNvCxnSpPr>
            <p:nvPr/>
          </p:nvCxnSpPr>
          <p:spPr>
            <a:xfrm>
              <a:off x="3047469" y="3531613"/>
              <a:ext cx="2466353" cy="0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4D46EA-ED25-486B-AD44-9D716B11B317}"/>
                </a:ext>
              </a:extLst>
            </p:cNvPr>
            <p:cNvSpPr txBox="1"/>
            <p:nvPr/>
          </p:nvSpPr>
          <p:spPr>
            <a:xfrm>
              <a:off x="704899" y="3710088"/>
              <a:ext cx="1445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all remote procedure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DDDA425-A292-4DB6-9F70-F779EF188D5C}"/>
                </a:ext>
              </a:extLst>
            </p:cNvPr>
            <p:cNvCxnSpPr/>
            <p:nvPr/>
          </p:nvCxnSpPr>
          <p:spPr>
            <a:xfrm rot="5400000" flipH="1" flipV="1">
              <a:off x="1938429" y="3644325"/>
              <a:ext cx="381000" cy="3048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BDEDDCD-1DD1-47E8-AF33-573C82CF8F15}"/>
                </a:ext>
              </a:extLst>
            </p:cNvPr>
            <p:cNvSpPr txBox="1"/>
            <p:nvPr/>
          </p:nvSpPr>
          <p:spPr>
            <a:xfrm>
              <a:off x="3402537" y="3750324"/>
              <a:ext cx="1293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R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eturn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from call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14DC3F5-98F3-470A-A743-80CA27FED64A}"/>
                </a:ext>
              </a:extLst>
            </p:cNvPr>
            <p:cNvCxnSpPr/>
            <p:nvPr/>
          </p:nvCxnSpPr>
          <p:spPr>
            <a:xfrm rot="16200000" flipV="1">
              <a:off x="3081429" y="3644325"/>
              <a:ext cx="381000" cy="3048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3DB0CC-59B1-464D-91A6-6D13CDEDC1EF}"/>
                </a:ext>
              </a:extLst>
            </p:cNvPr>
            <p:cNvSpPr txBox="1"/>
            <p:nvPr/>
          </p:nvSpPr>
          <p:spPr>
            <a:xfrm>
              <a:off x="2108692" y="2800150"/>
              <a:ext cx="1981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W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ait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for acceptance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281680-B396-4590-9A07-DC45F0DDE075}"/>
                </a:ext>
              </a:extLst>
            </p:cNvPr>
            <p:cNvSpPr txBox="1"/>
            <p:nvPr/>
          </p:nvSpPr>
          <p:spPr>
            <a:xfrm>
              <a:off x="2867158" y="5013442"/>
              <a:ext cx="2241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all local procedure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225825-36B6-4F70-9A04-E7800F5E5656}"/>
                </a:ext>
              </a:extLst>
            </p:cNvPr>
            <p:cNvSpPr txBox="1"/>
            <p:nvPr/>
          </p:nvSpPr>
          <p:spPr>
            <a:xfrm>
              <a:off x="1681855" y="4511947"/>
              <a:ext cx="1156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Request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C295D4-BCC9-46D5-89A4-EAF02BFCBAEE}"/>
                </a:ext>
              </a:extLst>
            </p:cNvPr>
            <p:cNvSpPr txBox="1"/>
            <p:nvPr/>
          </p:nvSpPr>
          <p:spPr>
            <a:xfrm>
              <a:off x="2825682" y="4298842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A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ccept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request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B3AA588-AB50-429B-9C72-272635C836F7}"/>
                </a:ext>
              </a:extLst>
            </p:cNvPr>
            <p:cNvCxnSpPr/>
            <p:nvPr/>
          </p:nvCxnSpPr>
          <p:spPr>
            <a:xfrm>
              <a:off x="7644868" y="4945760"/>
              <a:ext cx="457200" cy="15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43FEBE-CC7B-4C15-9D6C-FAC3B3FE788A}"/>
                </a:ext>
              </a:extLst>
            </p:cNvPr>
            <p:cNvSpPr txBox="1"/>
            <p:nvPr/>
          </p:nvSpPr>
          <p:spPr>
            <a:xfrm>
              <a:off x="7620287" y="4945760"/>
              <a:ext cx="689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T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ime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EBDE7F-FA80-48AA-BC3E-E674C1987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2669" y="3584794"/>
              <a:ext cx="264583" cy="1286933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9A246E3-5391-430D-930D-6060B9C92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1118" y="3606225"/>
              <a:ext cx="333902" cy="1284552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8E4BBF0-C261-491B-8436-8CC1A2094511}"/>
                </a:ext>
              </a:extLst>
            </p:cNvPr>
            <p:cNvSpPr txBox="1"/>
            <p:nvPr/>
          </p:nvSpPr>
          <p:spPr>
            <a:xfrm>
              <a:off x="4735690" y="2913188"/>
              <a:ext cx="1750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Interrupt client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B52004-AF16-43BB-86AC-5DB7F40E0A0C}"/>
                </a:ext>
              </a:extLst>
            </p:cNvPr>
            <p:cNvSpPr txBox="1"/>
            <p:nvPr/>
          </p:nvSpPr>
          <p:spPr>
            <a:xfrm>
              <a:off x="4533900" y="3988956"/>
              <a:ext cx="1030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R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eturn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 results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CCC453-182D-457E-8853-8EF8DD518101}"/>
                </a:ext>
              </a:extLst>
            </p:cNvPr>
            <p:cNvSpPr txBox="1"/>
            <p:nvPr/>
          </p:nvSpPr>
          <p:spPr>
            <a:xfrm>
              <a:off x="5791200" y="3987225"/>
              <a:ext cx="161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A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cknowledge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BAC0739-614A-4D83-AAC0-B43E3403E981}"/>
                </a:ext>
              </a:extLst>
            </p:cNvPr>
            <p:cNvCxnSpPr>
              <a:cxnSpLocks/>
            </p:cNvCxnSpPr>
            <p:nvPr/>
          </p:nvCxnSpPr>
          <p:spPr>
            <a:xfrm>
              <a:off x="5915020" y="4940059"/>
              <a:ext cx="1295935" cy="0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62838C3-1952-4269-9D7D-5E93DFA4FD9F}"/>
                </a:ext>
              </a:extLst>
            </p:cNvPr>
            <p:cNvCxnSpPr/>
            <p:nvPr/>
          </p:nvCxnSpPr>
          <p:spPr>
            <a:xfrm>
              <a:off x="5610755" y="3532403"/>
              <a:ext cx="1600200" cy="1588"/>
            </a:xfrm>
            <a:prstGeom prst="line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9E4E88-33A6-4280-8E7B-F35B87A5339D}"/>
                </a:ext>
              </a:extLst>
            </p:cNvPr>
            <p:cNvSpPr txBox="1"/>
            <p:nvPr/>
          </p:nvSpPr>
          <p:spPr>
            <a:xfrm>
              <a:off x="5308810" y="5168937"/>
              <a:ext cx="2096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all client with asynchronous RPC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6B7CC90-89AA-4F1E-8353-46F7903C6803}"/>
                </a:ext>
              </a:extLst>
            </p:cNvPr>
            <p:cNvCxnSpPr/>
            <p:nvPr/>
          </p:nvCxnSpPr>
          <p:spPr>
            <a:xfrm rot="16200000" flipV="1">
              <a:off x="5221066" y="4994392"/>
              <a:ext cx="228600" cy="2286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ED32AA-4CE4-4A70-8D28-F07FD009FA3C}"/>
              </a:ext>
            </a:extLst>
          </p:cNvPr>
          <p:cNvCxnSpPr>
            <a:cxnSpLocks/>
          </p:cNvCxnSpPr>
          <p:nvPr/>
        </p:nvCxnSpPr>
        <p:spPr>
          <a:xfrm>
            <a:off x="6382190" y="3586301"/>
            <a:ext cx="61026" cy="14533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0463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RPC Application Development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2198471" cy="5025822"/>
          </a:xfrm>
        </p:spPr>
        <p:txBody>
          <a:bodyPr/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To develop an RPC application the following steps are needed: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Specify the protocol for client server communication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Develop the client program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Develop the server program </a:t>
            </a:r>
          </a:p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The programs will be compiled separately. The </a:t>
            </a:r>
            <a:r>
              <a:rPr lang="en-US" u="sng" dirty="0">
                <a:solidFill>
                  <a:srgbClr val="0070C0"/>
                </a:solidFill>
              </a:rPr>
              <a:t>communication protocol is achieved by generated stubs</a:t>
            </a:r>
            <a:r>
              <a:rPr lang="en-US" dirty="0">
                <a:solidFill>
                  <a:srgbClr val="0070C0"/>
                </a:solidFill>
              </a:rPr>
              <a:t> and these stubs and </a:t>
            </a:r>
            <a:r>
              <a:rPr lang="en-US" dirty="0" err="1">
                <a:solidFill>
                  <a:srgbClr val="0070C0"/>
                </a:solidFill>
              </a:rPr>
              <a:t>rpc</a:t>
            </a:r>
            <a:r>
              <a:rPr lang="en-US" dirty="0">
                <a:solidFill>
                  <a:srgbClr val="0070C0"/>
                </a:solidFill>
              </a:rPr>
              <a:t> (and other libraries) will need to be linked in.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64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The </a:t>
            </a:r>
            <a:r>
              <a:rPr lang="en-US" sz="3600" b="0" i="1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rpcgen</a:t>
            </a:r>
            <a:r>
              <a:rPr lang="en-US" sz="3600" b="0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 Protocol Compiler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2060819" cy="5025822"/>
          </a:xfrm>
        </p:spPr>
        <p:txBody>
          <a:bodyPr/>
          <a:lstStyle/>
          <a:p>
            <a:r>
              <a:rPr lang="en-US" altLang="en-US" dirty="0"/>
              <a:t>The easiest way to define and generate the </a:t>
            </a:r>
            <a:r>
              <a:rPr lang="en-US" altLang="en-US" dirty="0">
                <a:solidFill>
                  <a:srgbClr val="0070C0"/>
                </a:solidFill>
              </a:rPr>
              <a:t>protocol </a:t>
            </a:r>
            <a:r>
              <a:rPr lang="en-US" altLang="en-US" dirty="0"/>
              <a:t>is to use a </a:t>
            </a:r>
            <a:r>
              <a:rPr lang="en-US" altLang="en-US" dirty="0">
                <a:solidFill>
                  <a:srgbClr val="0070C0"/>
                </a:solidFill>
              </a:rPr>
              <a:t>protocol compiler </a:t>
            </a:r>
            <a:r>
              <a:rPr lang="en-US" altLang="en-US" dirty="0"/>
              <a:t>such as </a:t>
            </a:r>
            <a:r>
              <a:rPr lang="en-US" altLang="en-US" dirty="0" err="1">
                <a:solidFill>
                  <a:srgbClr val="FF0000"/>
                </a:solidFill>
              </a:rPr>
              <a:t>rpcgen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rpcgen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provides programmers a simple and direct way to write distributed applications. 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rpcgen</a:t>
            </a:r>
            <a:r>
              <a:rPr lang="en-US" altLang="en-US" dirty="0"/>
              <a:t> is a compiler. It accepts a remote program interface definition written in a language, </a:t>
            </a:r>
            <a:r>
              <a:rPr lang="en-US" altLang="en-US" dirty="0">
                <a:solidFill>
                  <a:srgbClr val="0070C0"/>
                </a:solidFill>
              </a:rPr>
              <a:t>called RPC Language</a:t>
            </a:r>
            <a:r>
              <a:rPr lang="en-US" altLang="en-US" dirty="0"/>
              <a:t>, which is similar to 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8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03503" cy="5025822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It produces a C language output </a:t>
            </a:r>
            <a:r>
              <a:rPr lang="en-US" altLang="en-US" dirty="0"/>
              <a:t>which includes </a:t>
            </a:r>
            <a:r>
              <a:rPr lang="en-US" altLang="en-US" dirty="0">
                <a:solidFill>
                  <a:srgbClr val="0070C0"/>
                </a:solidFill>
              </a:rPr>
              <a:t>stub versions of the client routines</a:t>
            </a:r>
            <a:r>
              <a:rPr lang="en-US" altLang="en-US" dirty="0"/>
              <a:t>, a </a:t>
            </a:r>
            <a:r>
              <a:rPr lang="en-US" altLang="en-US" dirty="0">
                <a:solidFill>
                  <a:srgbClr val="0070C0"/>
                </a:solidFill>
              </a:rPr>
              <a:t>server skeleton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XDR filter routines </a:t>
            </a:r>
            <a:r>
              <a:rPr lang="en-US" altLang="en-US" dirty="0"/>
              <a:t>for both parameters and results, and a </a:t>
            </a:r>
            <a:r>
              <a:rPr lang="en-US" altLang="en-US" dirty="0">
                <a:solidFill>
                  <a:srgbClr val="0070C0"/>
                </a:solidFill>
              </a:rPr>
              <a:t>header file </a:t>
            </a:r>
            <a:r>
              <a:rPr lang="en-US" altLang="en-US" dirty="0"/>
              <a:t>that contains common definitions.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0070C0"/>
                </a:solidFill>
              </a:rPr>
              <a:t>client stubs </a:t>
            </a:r>
            <a:r>
              <a:rPr lang="en-US" altLang="en-US" dirty="0"/>
              <a:t>interface with the RPC library and effectively hide the network from their callers.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0070C0"/>
                </a:solidFill>
              </a:rPr>
              <a:t>server stub </a:t>
            </a:r>
            <a:r>
              <a:rPr lang="en-US" altLang="en-US" dirty="0"/>
              <a:t>similarly hides the network from the server procedures that are to be invoked by remote clients.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4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Layered Network Communication Protocols</a:t>
            </a:r>
          </a:p>
        </p:txBody>
      </p:sp>
      <p:sp>
        <p:nvSpPr>
          <p:cNvPr id="112" name="Content Placeholder 111"/>
          <p:cNvSpPr>
            <a:spLocks noGrp="1"/>
          </p:cNvSpPr>
          <p:nvPr>
            <p:ph idx="1"/>
          </p:nvPr>
        </p:nvSpPr>
        <p:spPr>
          <a:xfrm>
            <a:off x="1" y="870244"/>
            <a:ext cx="6207725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>
                <a:solidFill>
                  <a:srgbClr val="1D3064"/>
                </a:solidFill>
              </a:rPr>
              <a:t>Presentation layer: 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sz="2400" dirty="0"/>
              <a:t>Transforms data to provide a standard interface </a:t>
            </a:r>
            <a:r>
              <a:rPr lang="en-US" sz="2400" dirty="0" smtClean="0"/>
              <a:t>for the </a:t>
            </a:r>
            <a:r>
              <a:rPr lang="en-US" sz="2400" dirty="0"/>
              <a:t>Application layer</a:t>
            </a:r>
            <a:r>
              <a:rPr lang="en-US" sz="2400" dirty="0" smtClean="0"/>
              <a:t>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sz="2400" dirty="0"/>
              <a:t>Functions of Presentation layer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MIME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compression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encryption</a:t>
            </a:r>
            <a:endParaRPr lang="en-IN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2400" b="1" dirty="0">
                <a:solidFill>
                  <a:srgbClr val="1D3064"/>
                </a:solidFill>
              </a:rPr>
              <a:t>Application layer:</a:t>
            </a:r>
          </a:p>
          <a:p>
            <a:r>
              <a:rPr lang="en-US" dirty="0"/>
              <a:t>Provides means for the user to access information </a:t>
            </a:r>
            <a:r>
              <a:rPr lang="en-US" dirty="0" smtClean="0"/>
              <a:t>on the </a:t>
            </a:r>
            <a:r>
              <a:rPr lang="en-US" dirty="0"/>
              <a:t>network through an application</a:t>
            </a:r>
          </a:p>
          <a:p>
            <a:r>
              <a:rPr lang="en-US" dirty="0" smtClean="0"/>
              <a:t>It serves as </a:t>
            </a:r>
            <a:r>
              <a:rPr lang="en-US" dirty="0"/>
              <a:t>a window for </a:t>
            </a:r>
            <a:r>
              <a:rPr lang="en-US" dirty="0" smtClean="0"/>
              <a:t>users </a:t>
            </a:r>
            <a:r>
              <a:rPr lang="en-US" dirty="0"/>
              <a:t>and application processes to access network service.</a:t>
            </a:r>
            <a:endParaRPr lang="en-IN" sz="2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179150" y="870244"/>
            <a:ext cx="0" cy="5590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200773" y="906470"/>
            <a:ext cx="5891211" cy="5491863"/>
            <a:chOff x="6200773" y="906470"/>
            <a:chExt cx="5891211" cy="5491863"/>
          </a:xfrm>
        </p:grpSpPr>
        <p:sp>
          <p:nvSpPr>
            <p:cNvPr id="152" name="Rounded Rectangle 151"/>
            <p:cNvSpPr/>
            <p:nvPr/>
          </p:nvSpPr>
          <p:spPr>
            <a:xfrm>
              <a:off x="6200773" y="1935573"/>
              <a:ext cx="1716068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Presentation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451658" y="5921320"/>
              <a:ext cx="11459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Network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593657" y="100608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Application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518842" y="1872544"/>
              <a:ext cx="2481886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Presentation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8651285" y="310280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Transport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651285" y="377748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Network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675709" y="4409299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rgbClr val="1D3064"/>
                  </a:solidFill>
                </a:rPr>
                <a:t>Data </a:t>
              </a:r>
              <a:r>
                <a:rPr lang="en-IN" sz="2000" dirty="0" smtClean="0">
                  <a:solidFill>
                    <a:srgbClr val="1D3064"/>
                  </a:solidFill>
                </a:rPr>
                <a:t>link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682851" y="505540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Physical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1766922" y="128946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1777058" y="1935573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1781209" y="3267487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4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1781209" y="3913591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3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1777057" y="4559695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2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1769911" y="520579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1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245418" y="128946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Application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245417" y="3267487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Transport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245417" y="3913591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269841" y="4559695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Data link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6276983" y="520579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42040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42039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109" idx="2"/>
              <a:endCxn id="110" idx="0"/>
            </p:cNvCxnSpPr>
            <p:nvPr/>
          </p:nvCxnSpPr>
          <p:spPr>
            <a:xfrm flipH="1">
              <a:off x="8049233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14" idx="0"/>
            </p:cNvCxnSpPr>
            <p:nvPr/>
          </p:nvCxnSpPr>
          <p:spPr>
            <a:xfrm flipH="1">
              <a:off x="8049232" y="3030553"/>
              <a:ext cx="1" cy="276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642038" y="330675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637273" y="395286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37272" y="459896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15" idx="2"/>
              <a:endCxn id="116" idx="0"/>
            </p:cNvCxnSpPr>
            <p:nvPr/>
          </p:nvCxnSpPr>
          <p:spPr>
            <a:xfrm flipH="1">
              <a:off x="8044466" y="435133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2"/>
              <a:endCxn id="119" idx="0"/>
            </p:cNvCxnSpPr>
            <p:nvPr/>
          </p:nvCxnSpPr>
          <p:spPr>
            <a:xfrm flipH="1">
              <a:off x="8044465" y="499744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7637271" y="524506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114" idx="2"/>
              <a:endCxn id="115" idx="0"/>
            </p:cNvCxnSpPr>
            <p:nvPr/>
          </p:nvCxnSpPr>
          <p:spPr>
            <a:xfrm flipH="1">
              <a:off x="8044467" y="370523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0980553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980552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121" idx="2"/>
              <a:endCxn id="122" idx="0"/>
            </p:cNvCxnSpPr>
            <p:nvPr/>
          </p:nvCxnSpPr>
          <p:spPr>
            <a:xfrm flipH="1">
              <a:off x="11387746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endCxn id="125" idx="0"/>
            </p:cNvCxnSpPr>
            <p:nvPr/>
          </p:nvCxnSpPr>
          <p:spPr>
            <a:xfrm flipH="1">
              <a:off x="11387745" y="3030553"/>
              <a:ext cx="1" cy="276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0980551" y="330675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975786" y="395286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975785" y="459896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stCxn id="126" idx="2"/>
              <a:endCxn id="127" idx="0"/>
            </p:cNvCxnSpPr>
            <p:nvPr/>
          </p:nvCxnSpPr>
          <p:spPr>
            <a:xfrm flipH="1">
              <a:off x="11382979" y="435133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7" idx="2"/>
              <a:endCxn id="130" idx="0"/>
            </p:cNvCxnSpPr>
            <p:nvPr/>
          </p:nvCxnSpPr>
          <p:spPr>
            <a:xfrm flipH="1">
              <a:off x="11382978" y="499744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10975784" y="524506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Connector 130"/>
            <p:cNvCxnSpPr>
              <a:stCxn id="125" idx="2"/>
              <a:endCxn id="126" idx="0"/>
            </p:cNvCxnSpPr>
            <p:nvPr/>
          </p:nvCxnSpPr>
          <p:spPr>
            <a:xfrm flipH="1">
              <a:off x="11382980" y="370523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09" idx="3"/>
              <a:endCxn id="121" idx="1"/>
            </p:cNvCxnSpPr>
            <p:nvPr/>
          </p:nvCxnSpPr>
          <p:spPr>
            <a:xfrm>
              <a:off x="8456427" y="152797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0" idx="3"/>
              <a:endCxn id="122" idx="1"/>
            </p:cNvCxnSpPr>
            <p:nvPr/>
          </p:nvCxnSpPr>
          <p:spPr>
            <a:xfrm>
              <a:off x="8456426" y="2174081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15" idx="3"/>
              <a:endCxn id="126" idx="1"/>
            </p:cNvCxnSpPr>
            <p:nvPr/>
          </p:nvCxnSpPr>
          <p:spPr>
            <a:xfrm>
              <a:off x="8451660" y="4152099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6" idx="3"/>
              <a:endCxn id="127" idx="1"/>
            </p:cNvCxnSpPr>
            <p:nvPr/>
          </p:nvCxnSpPr>
          <p:spPr>
            <a:xfrm>
              <a:off x="8451659" y="4798203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3"/>
              <a:endCxn id="125" idx="1"/>
            </p:cNvCxnSpPr>
            <p:nvPr/>
          </p:nvCxnSpPr>
          <p:spPr>
            <a:xfrm>
              <a:off x="8456425" y="3505995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19" idx="3"/>
              <a:endCxn id="130" idx="1"/>
            </p:cNvCxnSpPr>
            <p:nvPr/>
          </p:nvCxnSpPr>
          <p:spPr>
            <a:xfrm>
              <a:off x="8451658" y="544430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9" idx="0"/>
            </p:cNvCxnSpPr>
            <p:nvPr/>
          </p:nvCxnSpPr>
          <p:spPr>
            <a:xfrm flipH="1" flipV="1">
              <a:off x="8044465" y="91440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11382977" y="90647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119" idx="2"/>
              <a:endCxn id="130" idx="2"/>
            </p:cNvCxnSpPr>
            <p:nvPr/>
          </p:nvCxnSpPr>
          <p:spPr>
            <a:xfrm rot="16200000" flipH="1">
              <a:off x="9713721" y="3974288"/>
              <a:ext cx="12700" cy="3338513"/>
            </a:xfrm>
            <a:prstGeom prst="bentConnector3">
              <a:avLst>
                <a:gd name="adj1" fmla="val 25875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8565557" y="2451855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Session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1752633" y="2587963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5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6245417" y="2587963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Session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617614" y="262723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Connector 145"/>
            <p:cNvCxnSpPr>
              <a:endCxn id="145" idx="0"/>
            </p:cNvCxnSpPr>
            <p:nvPr/>
          </p:nvCxnSpPr>
          <p:spPr>
            <a:xfrm flipH="1">
              <a:off x="8024808" y="237960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0956127" y="262723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48" name="Straight Connector 147"/>
            <p:cNvCxnSpPr>
              <a:endCxn id="147" idx="0"/>
            </p:cNvCxnSpPr>
            <p:nvPr/>
          </p:nvCxnSpPr>
          <p:spPr>
            <a:xfrm flipH="1">
              <a:off x="11363321" y="237960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5" idx="3"/>
              <a:endCxn id="147" idx="1"/>
            </p:cNvCxnSpPr>
            <p:nvPr/>
          </p:nvCxnSpPr>
          <p:spPr>
            <a:xfrm>
              <a:off x="8432001" y="2826471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ounded Rectangle 150"/>
          <p:cNvSpPr/>
          <p:nvPr/>
        </p:nvSpPr>
        <p:spPr>
          <a:xfrm>
            <a:off x="6287118" y="1902955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6287118" y="1226386"/>
            <a:ext cx="5800714" cy="5545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solidFill>
                  <a:srgbClr val="0070C0"/>
                </a:solidFill>
              </a:rPr>
              <a:t>The output of </a:t>
            </a:r>
            <a:r>
              <a:rPr lang="en-US" altLang="en-US" dirty="0" err="1">
                <a:solidFill>
                  <a:srgbClr val="0070C0"/>
                </a:solidFill>
              </a:rPr>
              <a:t>rpcgen</a:t>
            </a:r>
            <a:r>
              <a:rPr lang="en-US" altLang="en-US" dirty="0">
                <a:solidFill>
                  <a:srgbClr val="0070C0"/>
                </a:solidFill>
              </a:rPr>
              <a:t> is: </a:t>
            </a:r>
          </a:p>
          <a:p>
            <a:r>
              <a:rPr lang="en-US" altLang="en-US" dirty="0"/>
              <a:t>A header file of definitions common to the server and the client </a:t>
            </a:r>
          </a:p>
          <a:p>
            <a:r>
              <a:rPr lang="en-US" altLang="en-US" dirty="0"/>
              <a:t>A set of XDR routines that translate each data type defined in the header file </a:t>
            </a:r>
          </a:p>
          <a:p>
            <a:r>
              <a:rPr lang="en-US" altLang="en-US" dirty="0"/>
              <a:t>A stub program for the server </a:t>
            </a:r>
          </a:p>
          <a:p>
            <a:r>
              <a:rPr lang="en-US" altLang="en-US" dirty="0"/>
              <a:t>A stub program for the client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3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RPC specification 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2060819" cy="5025822"/>
          </a:xfrm>
        </p:spPr>
        <p:txBody>
          <a:bodyPr/>
          <a:lstStyle/>
          <a:p>
            <a:r>
              <a:rPr lang="en-US" altLang="en-US" dirty="0"/>
              <a:t>A file with a ``.x'' suffix acts as a </a:t>
            </a:r>
            <a:r>
              <a:rPr lang="en-US" altLang="en-US" u="sng" dirty="0"/>
              <a:t>remote procedure specification file</a:t>
            </a:r>
            <a:r>
              <a:rPr lang="en-US" altLang="en-US" dirty="0"/>
              <a:t>. It defines </a:t>
            </a:r>
            <a:r>
              <a:rPr lang="en-US" altLang="en-US" dirty="0">
                <a:solidFill>
                  <a:srgbClr val="0070C0"/>
                </a:solidFill>
              </a:rPr>
              <a:t>functions </a:t>
            </a:r>
            <a:r>
              <a:rPr lang="en-US" altLang="en-US" dirty="0"/>
              <a:t>that will be remotely executed.</a:t>
            </a:r>
          </a:p>
          <a:p>
            <a:r>
              <a:rPr lang="en-US" altLang="en-US" dirty="0"/>
              <a:t>Multiple functions may be defined at once. They are numbered from one upward, and any of these may be remotely executed. </a:t>
            </a:r>
          </a:p>
          <a:p>
            <a:r>
              <a:rPr lang="en-US" altLang="en-US" u="sng" dirty="0"/>
              <a:t>The specification defines a program </a:t>
            </a:r>
            <a:r>
              <a:rPr lang="en-US" altLang="en-US" dirty="0"/>
              <a:t>that will run remotely.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The program has a name, a version number and a unique identifying number </a:t>
            </a:r>
            <a:r>
              <a:rPr lang="en-US" altLang="en-US" dirty="0"/>
              <a:t>(chosen by you).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04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0066"/>
                </a:solidFill>
                <a:latin typeface="Tahoma" pitchFamily="34" charset="0"/>
                <a:cs typeface="Arial" charset="0"/>
              </a:rPr>
              <a:t>RPC versions and numbers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03503" cy="5025822"/>
          </a:xfrm>
        </p:spPr>
        <p:txBody>
          <a:bodyPr/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Each RPC procedure is uniquely identified by a </a:t>
            </a:r>
            <a:r>
              <a:rPr lang="en-US" i="1" dirty="0"/>
              <a:t>program number</a:t>
            </a:r>
            <a:r>
              <a:rPr lang="en-US" dirty="0"/>
              <a:t>, </a:t>
            </a:r>
            <a:r>
              <a:rPr lang="en-US" i="1" dirty="0"/>
              <a:t>version number, and procedure number</a:t>
            </a:r>
            <a:r>
              <a:rPr lang="en-US" dirty="0"/>
              <a:t>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solidFill>
                  <a:srgbClr val="0070C0"/>
                </a:solidFill>
              </a:rPr>
              <a:t> The program number identifies a group of related remote procedures, each of which has a different procedure number.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Program numbers are given out in groups of hexadecimal 20000000. 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0 - 1fffffff defined by Sun,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20000000 - 3fffffff defined by user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Version numbers are incremented when functionality is changed in the remote program.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More than </a:t>
            </a:r>
            <a:r>
              <a:rPr lang="en-US" dirty="0">
                <a:solidFill>
                  <a:srgbClr val="0070C0"/>
                </a:solidFill>
              </a:rPr>
              <a:t>one version of a remote program </a:t>
            </a:r>
            <a:r>
              <a:rPr lang="en-US" dirty="0"/>
              <a:t>can be defined and a version can have more than one procedure defined.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304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2183722" cy="5025822"/>
          </a:xfrm>
        </p:spPr>
        <p:txBody>
          <a:bodyPr/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>
                <a:solidFill>
                  <a:srgbClr val="0070C0"/>
                </a:solidFill>
              </a:rPr>
              <a:t>Writing protocol specification in RPC language to describe the remote version of </a:t>
            </a:r>
            <a:r>
              <a:rPr lang="en-US" dirty="0" err="1">
                <a:solidFill>
                  <a:srgbClr val="0070C0"/>
                </a:solidFill>
              </a:rPr>
              <a:t>calcu_pi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/* </a:t>
            </a:r>
            <a:r>
              <a:rPr lang="en-US" dirty="0" err="1"/>
              <a:t>pi.x</a:t>
            </a:r>
            <a:r>
              <a:rPr lang="en-US" dirty="0"/>
              <a:t>: Remote pi calculation protocol */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program PIPROG {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version CALCU_PIVERS {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    double CALCU_PI() = 1;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} = 1;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} = 0x39876543;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The program PIPROG is 0x39876543, Version number referred to symbolically as CALCU_PIVERS is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85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2183722" cy="502582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In this example, </a:t>
            </a:r>
          </a:p>
          <a:p>
            <a:pPr lvl="1"/>
            <a:r>
              <a:rPr lang="en-US" altLang="en-US" dirty="0"/>
              <a:t>CALCU_PI procedure is declared to be: </a:t>
            </a:r>
          </a:p>
          <a:p>
            <a:pPr lvl="2"/>
            <a:r>
              <a:rPr lang="en-US" altLang="en-US" dirty="0"/>
              <a:t>the procedure 1, </a:t>
            </a:r>
          </a:p>
          <a:p>
            <a:pPr lvl="2"/>
            <a:r>
              <a:rPr lang="en-US" altLang="en-US" dirty="0"/>
              <a:t>in version 1 of the remote program </a:t>
            </a:r>
          </a:p>
          <a:p>
            <a:pPr lvl="1"/>
            <a:r>
              <a:rPr lang="en-US" altLang="en-US" dirty="0"/>
              <a:t>PIPROG, with the program number 0x39876543. </a:t>
            </a:r>
          </a:p>
          <a:p>
            <a:r>
              <a:rPr lang="en-US" altLang="en-US" dirty="0"/>
              <a:t>Notice that the </a:t>
            </a:r>
            <a:r>
              <a:rPr lang="en-US" altLang="en-US" dirty="0">
                <a:solidFill>
                  <a:srgbClr val="0070C0"/>
                </a:solidFill>
              </a:rPr>
              <a:t>program and procedure names </a:t>
            </a:r>
            <a:r>
              <a:rPr lang="en-US" altLang="en-US" dirty="0"/>
              <a:t>are declared with all capital letters. This is not required, but is a good convention to follow.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155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1638032" cy="5025822"/>
          </a:xfrm>
        </p:spPr>
        <p:txBody>
          <a:bodyPr/>
          <a:lstStyle/>
          <a:p>
            <a:r>
              <a:rPr lang="en-US" altLang="en-US" dirty="0"/>
              <a:t>To compile a </a:t>
            </a:r>
            <a:r>
              <a:rPr lang="en-US" altLang="en-US" dirty="0">
                <a:solidFill>
                  <a:srgbClr val="0070C0"/>
                </a:solidFill>
              </a:rPr>
              <a:t>.x file </a:t>
            </a:r>
            <a:r>
              <a:rPr lang="en-US" altLang="en-US" dirty="0"/>
              <a:t>using </a:t>
            </a:r>
          </a:p>
          <a:p>
            <a:pPr>
              <a:buNone/>
            </a:pPr>
            <a:r>
              <a:rPr lang="en-US" altLang="en-US" b="1" dirty="0"/>
              <a:t>    </a:t>
            </a:r>
            <a:r>
              <a:rPr lang="en-US" altLang="en-US" b="1" dirty="0" err="1"/>
              <a:t>rpcgen</a:t>
            </a:r>
            <a:r>
              <a:rPr lang="en-US" altLang="en-US" b="1" dirty="0"/>
              <a:t> –a –C </a:t>
            </a:r>
            <a:r>
              <a:rPr lang="en-US" altLang="en-US" b="1" dirty="0" err="1"/>
              <a:t>pi.x</a:t>
            </a:r>
            <a:r>
              <a:rPr lang="en-US" altLang="en-US" b="1" dirty="0"/>
              <a:t>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where: </a:t>
            </a:r>
          </a:p>
          <a:p>
            <a:pPr>
              <a:buNone/>
            </a:pPr>
            <a:r>
              <a:rPr lang="en-US" altLang="en-US" dirty="0"/>
              <a:t>   option </a:t>
            </a:r>
            <a:r>
              <a:rPr lang="en-US" altLang="en-US" dirty="0">
                <a:solidFill>
                  <a:srgbClr val="0070C0"/>
                </a:solidFill>
              </a:rPr>
              <a:t>–a tells </a:t>
            </a:r>
            <a:r>
              <a:rPr lang="en-US" altLang="en-US" dirty="0" err="1">
                <a:solidFill>
                  <a:srgbClr val="0070C0"/>
                </a:solidFill>
              </a:rPr>
              <a:t>rpcgen</a:t>
            </a:r>
            <a:r>
              <a:rPr lang="en-US" altLang="en-US" dirty="0">
                <a:solidFill>
                  <a:srgbClr val="0070C0"/>
                </a:solidFill>
              </a:rPr>
              <a:t> to generate all of the supporting files</a:t>
            </a:r>
          </a:p>
          <a:p>
            <a:pPr>
              <a:buNone/>
            </a:pPr>
            <a:r>
              <a:rPr lang="en-US" altLang="en-US" dirty="0"/>
              <a:t>    option </a:t>
            </a:r>
            <a:r>
              <a:rPr lang="en-US" altLang="en-US" dirty="0">
                <a:solidFill>
                  <a:srgbClr val="0070C0"/>
                </a:solidFill>
              </a:rPr>
              <a:t>–C indicates ANSI C is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35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1505296" cy="502582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This will generate the files: </a:t>
            </a:r>
          </a:p>
          <a:p>
            <a:r>
              <a:rPr lang="en-US" altLang="en-US" dirty="0" err="1"/>
              <a:t>pi_clnt.c</a:t>
            </a:r>
            <a:r>
              <a:rPr lang="en-US" altLang="en-US" dirty="0"/>
              <a:t> - the client stub -</a:t>
            </a:r>
            <a:r>
              <a:rPr lang="en-US" altLang="en-US" dirty="0">
                <a:latin typeface="Times New Roman" panose="02020603050405020304" pitchFamily="18" charset="0"/>
              </a:rPr>
              <a:t> usually is not modified</a:t>
            </a:r>
          </a:p>
          <a:p>
            <a:r>
              <a:rPr lang="en-US" altLang="en-US" dirty="0" err="1"/>
              <a:t>pi_svc.c</a:t>
            </a:r>
            <a:r>
              <a:rPr lang="en-US" altLang="en-US" dirty="0"/>
              <a:t> - the server stub -</a:t>
            </a:r>
            <a:r>
              <a:rPr lang="en-US" altLang="en-US" dirty="0">
                <a:latin typeface="Times New Roman" panose="02020603050405020304" pitchFamily="18" charset="0"/>
              </a:rPr>
              <a:t> usually is not modified</a:t>
            </a:r>
          </a:p>
          <a:p>
            <a:r>
              <a:rPr lang="en-US" altLang="en-US" dirty="0" err="1"/>
              <a:t>pi.h</a:t>
            </a:r>
            <a:r>
              <a:rPr lang="en-US" altLang="en-US" dirty="0"/>
              <a:t> - the header file that contains all of the XDR types generated from the specification</a:t>
            </a:r>
          </a:p>
          <a:p>
            <a:r>
              <a:rPr lang="en-US" altLang="en-US" dirty="0" err="1"/>
              <a:t>makefile.pi</a:t>
            </a:r>
            <a:r>
              <a:rPr lang="en-US" altLang="en-US" dirty="0"/>
              <a:t> - </a:t>
            </a:r>
            <a:r>
              <a:rPr lang="en-US" altLang="en-US" dirty="0" err="1"/>
              <a:t>makefile</a:t>
            </a:r>
            <a:r>
              <a:rPr lang="en-US" altLang="en-US" dirty="0"/>
              <a:t> for compiling all of the client and server code</a:t>
            </a:r>
          </a:p>
          <a:p>
            <a:r>
              <a:rPr lang="en-US" altLang="en-US" dirty="0" err="1"/>
              <a:t>pi_client.c</a:t>
            </a:r>
            <a:r>
              <a:rPr lang="en-US" altLang="en-US" dirty="0"/>
              <a:t> - client skeleton, need to be modified</a:t>
            </a:r>
          </a:p>
          <a:p>
            <a:r>
              <a:rPr lang="en-US" altLang="en-US" dirty="0" err="1"/>
              <a:t>pi_server.c</a:t>
            </a:r>
            <a:r>
              <a:rPr lang="en-US" altLang="en-US" dirty="0"/>
              <a:t> – server skeleton, need to be modified</a:t>
            </a:r>
          </a:p>
          <a:p>
            <a:r>
              <a:rPr lang="en-US" altLang="en-US" dirty="0" err="1"/>
              <a:t>pi_xdr.c</a:t>
            </a:r>
            <a:r>
              <a:rPr lang="en-US" altLang="en-US" dirty="0"/>
              <a:t>- Contains XDR filters needed by the client and server stubs – </a:t>
            </a:r>
            <a:r>
              <a:rPr lang="en-US" altLang="en-US" dirty="0">
                <a:latin typeface="Times New Roman" panose="02020603050405020304" pitchFamily="18" charset="0"/>
              </a:rPr>
              <a:t>usually is not modified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827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07" name="Group 67"/>
          <p:cNvGraphicFramePr>
            <a:graphicFrameLocks noGrp="1"/>
          </p:cNvGraphicFramePr>
          <p:nvPr/>
        </p:nvGraphicFramePr>
        <p:xfrm>
          <a:off x="1828800" y="1295400"/>
          <a:ext cx="8610600" cy="5334000"/>
        </p:xfrm>
        <a:graphic>
          <a:graphicData uri="http://schemas.openxmlformats.org/drawingml/2006/table">
            <a:tbl>
              <a:tblPr/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                                        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rpcgen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           common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                                                                 client files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u="sng" dirty="0" err="1">
                <a:solidFill>
                  <a:srgbClr val="000066"/>
                </a:solidFill>
                <a:latin typeface="Tahoma" pitchFamily="34" charset="0"/>
                <a:ea typeface="+mn-ea"/>
                <a:cs typeface="Arial" charset="0"/>
              </a:rPr>
              <a:t>rpcgen</a:t>
            </a:r>
            <a:r>
              <a:rPr lang="en-US" sz="3000" u="sng" dirty="0">
                <a:solidFill>
                  <a:srgbClr val="000066"/>
                </a:solidFill>
                <a:latin typeface="Tahoma" pitchFamily="34" charset="0"/>
                <a:ea typeface="+mn-ea"/>
                <a:cs typeface="Arial" charset="0"/>
              </a:rPr>
              <a:t> Files</a:t>
            </a:r>
          </a:p>
        </p:txBody>
      </p:sp>
      <p:graphicFrame>
        <p:nvGraphicFramePr>
          <p:cNvPr id="35896" name="Group 56"/>
          <p:cNvGraphicFramePr>
            <a:graphicFrameLocks noGrp="1"/>
          </p:cNvGraphicFramePr>
          <p:nvPr/>
        </p:nvGraphicFramePr>
        <p:xfrm>
          <a:off x="2286000" y="3627438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pi.x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95" name="Group 55"/>
          <p:cNvGraphicFramePr>
            <a:graphicFrameLocks noGrp="1"/>
          </p:cNvGraphicFramePr>
          <p:nvPr/>
        </p:nvGraphicFramePr>
        <p:xfrm>
          <a:off x="6324600" y="1216025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pi_server.c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57" name="Group 17"/>
          <p:cNvGraphicFramePr>
            <a:graphicFrameLocks noGrp="1"/>
          </p:cNvGraphicFramePr>
          <p:nvPr/>
        </p:nvGraphicFramePr>
        <p:xfrm>
          <a:off x="6324600" y="1905000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pi_svc.c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63" name="Group 23"/>
          <p:cNvGraphicFramePr>
            <a:graphicFrameLocks noGrp="1"/>
          </p:cNvGraphicFramePr>
          <p:nvPr/>
        </p:nvGraphicFramePr>
        <p:xfrm>
          <a:off x="6324600" y="2924175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pi_xdr.c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69" name="Group 29"/>
          <p:cNvGraphicFramePr>
            <a:graphicFrameLocks noGrp="1"/>
          </p:cNvGraphicFramePr>
          <p:nvPr/>
        </p:nvGraphicFramePr>
        <p:xfrm>
          <a:off x="6324600" y="3625850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pi.h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75" name="Group 35"/>
          <p:cNvGraphicFramePr>
            <a:graphicFrameLocks noGrp="1"/>
          </p:cNvGraphicFramePr>
          <p:nvPr/>
        </p:nvGraphicFramePr>
        <p:xfrm>
          <a:off x="6324600" y="4343400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makefile.pi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81" name="Group 41"/>
          <p:cNvGraphicFramePr>
            <a:graphicFrameLocks noGrp="1"/>
          </p:cNvGraphicFramePr>
          <p:nvPr/>
        </p:nvGraphicFramePr>
        <p:xfrm>
          <a:off x="6324600" y="5410200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pi_clnt.c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87" name="Group 47"/>
          <p:cNvGraphicFramePr>
            <a:graphicFrameLocks noGrp="1"/>
          </p:cNvGraphicFramePr>
          <p:nvPr/>
        </p:nvGraphicFramePr>
        <p:xfrm>
          <a:off x="6324600" y="6096000"/>
          <a:ext cx="1981200" cy="457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pi_client.c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41" name="Line 64"/>
          <p:cNvSpPr>
            <a:spLocks noChangeShapeType="1"/>
          </p:cNvSpPr>
          <p:nvPr/>
        </p:nvSpPr>
        <p:spPr bwMode="auto">
          <a:xfrm>
            <a:off x="2254250" y="259397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2" name="Line 65"/>
          <p:cNvSpPr>
            <a:spLocks noChangeShapeType="1"/>
          </p:cNvSpPr>
          <p:nvPr/>
        </p:nvSpPr>
        <p:spPr bwMode="auto">
          <a:xfrm>
            <a:off x="2232025" y="50768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3" name="Line 68"/>
          <p:cNvSpPr>
            <a:spLocks noChangeShapeType="1"/>
          </p:cNvSpPr>
          <p:nvPr/>
        </p:nvSpPr>
        <p:spPr bwMode="auto">
          <a:xfrm>
            <a:off x="4267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4" name="Line 69"/>
          <p:cNvSpPr>
            <a:spLocks noChangeShapeType="1"/>
          </p:cNvSpPr>
          <p:nvPr/>
        </p:nvSpPr>
        <p:spPr bwMode="auto">
          <a:xfrm>
            <a:off x="56388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5" name="Line 70"/>
          <p:cNvSpPr>
            <a:spLocks noChangeShapeType="1"/>
          </p:cNvSpPr>
          <p:nvPr/>
        </p:nvSpPr>
        <p:spPr bwMode="auto">
          <a:xfrm flipV="1">
            <a:off x="56388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6" name="Line 73"/>
          <p:cNvSpPr>
            <a:spLocks noChangeShapeType="1"/>
          </p:cNvSpPr>
          <p:nvPr/>
        </p:nvSpPr>
        <p:spPr bwMode="auto">
          <a:xfrm>
            <a:off x="5715000" y="4038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7" name="Line 74"/>
          <p:cNvSpPr>
            <a:spLocks noChangeShapeType="1"/>
          </p:cNvSpPr>
          <p:nvPr/>
        </p:nvSpPr>
        <p:spPr bwMode="auto">
          <a:xfrm flipV="1">
            <a:off x="5638800" y="2133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8" name="Line 75"/>
          <p:cNvSpPr>
            <a:spLocks noChangeShapeType="1"/>
          </p:cNvSpPr>
          <p:nvPr/>
        </p:nvSpPr>
        <p:spPr bwMode="auto">
          <a:xfrm>
            <a:off x="5638800" y="4114800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49" name="Line 76"/>
          <p:cNvSpPr>
            <a:spLocks noChangeShapeType="1"/>
          </p:cNvSpPr>
          <p:nvPr/>
        </p:nvSpPr>
        <p:spPr bwMode="auto">
          <a:xfrm flipV="1">
            <a:off x="5486400" y="1447800"/>
            <a:ext cx="762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50" name="Line 77"/>
          <p:cNvSpPr>
            <a:spLocks noChangeShapeType="1"/>
          </p:cNvSpPr>
          <p:nvPr/>
        </p:nvSpPr>
        <p:spPr bwMode="auto">
          <a:xfrm>
            <a:off x="5562600" y="4114800"/>
            <a:ext cx="685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1638032" cy="5025822"/>
          </a:xfrm>
        </p:spPr>
        <p:txBody>
          <a:bodyPr/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Make changes to </a:t>
            </a:r>
            <a:r>
              <a:rPr lang="en-US" u="sng" dirty="0" err="1"/>
              <a:t>pi_client.c</a:t>
            </a:r>
            <a:r>
              <a:rPr lang="en-US" u="sng" dirty="0"/>
              <a:t> </a:t>
            </a:r>
            <a:r>
              <a:rPr lang="en-US" dirty="0"/>
              <a:t>file to give actual arguments to call(if required) and to display the output. then save the changes and run the following command.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/>
              <a:t>Write the logic at the location indicated and save the changes. Now, run the last command.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dirty="0"/>
              <a:t>   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IN" dirty="0"/>
              <a:t>make -f </a:t>
            </a:r>
            <a:r>
              <a:rPr lang="en-IN" dirty="0" err="1"/>
              <a:t>Makefile.add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90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16" y="799639"/>
            <a:ext cx="9279194" cy="5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 Layer</a:t>
            </a:r>
          </a:p>
        </p:txBody>
      </p:sp>
      <p:sp>
        <p:nvSpPr>
          <p:cNvPr id="112" name="Content Placeholder 111"/>
          <p:cNvSpPr>
            <a:spLocks noGrp="1"/>
          </p:cNvSpPr>
          <p:nvPr>
            <p:ph idx="1"/>
          </p:nvPr>
        </p:nvSpPr>
        <p:spPr>
          <a:xfrm>
            <a:off x="1" y="870244"/>
            <a:ext cx="6207725" cy="5590565"/>
          </a:xfrm>
        </p:spPr>
        <p:txBody>
          <a:bodyPr/>
          <a:lstStyle/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IN" sz="2400" dirty="0">
                <a:solidFill>
                  <a:schemeClr val="accent6"/>
                </a:solidFill>
              </a:rPr>
              <a:t>Middleware</a:t>
            </a:r>
            <a:r>
              <a:rPr lang="en-IN" sz="2400" dirty="0"/>
              <a:t> provides common services and protocols that can be used by many different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/>
              <a:t>High‐level communication services, e.g., RPC, multicasting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/>
              <a:t>Security protocols, e.g., authentication protocols, authorization protocols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/>
              <a:t>Distributed locking protocols for mutual exclusion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/>
              <a:t>Distributed commit protocols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45433" y="906470"/>
            <a:ext cx="5846567" cy="4755298"/>
            <a:chOff x="6345433" y="906470"/>
            <a:chExt cx="5846567" cy="4755298"/>
          </a:xfrm>
        </p:grpSpPr>
        <p:sp>
          <p:nvSpPr>
            <p:cNvPr id="98" name="Rounded Rectangle 97"/>
            <p:cNvSpPr/>
            <p:nvPr/>
          </p:nvSpPr>
          <p:spPr>
            <a:xfrm>
              <a:off x="9429761" y="5184755"/>
              <a:ext cx="11459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Network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8694150" y="113907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Application protocol</a:t>
              </a:r>
              <a:endParaRPr lang="en-IN" sz="2000" dirty="0">
                <a:solidFill>
                  <a:srgbClr val="1D3064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689998" y="1799465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Middleware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8751301" y="2445569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Transport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751301" y="309167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Network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775725" y="3723489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rgbClr val="1D3064"/>
                  </a:solidFill>
                </a:rPr>
                <a:t>Data </a:t>
              </a:r>
              <a:r>
                <a:rPr lang="en-IN" sz="2000" dirty="0" smtClean="0">
                  <a:solidFill>
                    <a:srgbClr val="1D3064"/>
                  </a:solidFill>
                </a:rPr>
                <a:t>link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8782867" y="4369593"/>
              <a:ext cx="239613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rgbClr val="1D3064"/>
                  </a:solidFill>
                </a:rPr>
                <a:t>Physical </a:t>
              </a:r>
              <a:r>
                <a:rPr lang="en-IN" sz="2000" dirty="0">
                  <a:solidFill>
                    <a:srgbClr val="1D3064"/>
                  </a:solidFill>
                </a:rPr>
                <a:t>protocol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1866938" y="128946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6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1877074" y="1935573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5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1881225" y="2581677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4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1881225" y="3227781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3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1877073" y="3873885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2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869927" y="4519989"/>
              <a:ext cx="31077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1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345434" y="128946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smtClean="0">
                  <a:solidFill>
                    <a:schemeClr val="tx1"/>
                  </a:solidFill>
                </a:rPr>
                <a:t>Application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369858" y="1935573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Middleware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345433" y="2581677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Transport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6345433" y="3227781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69857" y="3873885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Data link</a:t>
              </a: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376999" y="4519989"/>
              <a:ext cx="1553785" cy="4770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tx1"/>
                  </a:solidFill>
                </a:rPr>
                <a:t>Physical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742056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42055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2"/>
              <a:endCxn id="6" idx="0"/>
            </p:cNvCxnSpPr>
            <p:nvPr/>
          </p:nvCxnSpPr>
          <p:spPr>
            <a:xfrm flipH="1">
              <a:off x="8149249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40" idx="0"/>
            </p:cNvCxnSpPr>
            <p:nvPr/>
          </p:nvCxnSpPr>
          <p:spPr>
            <a:xfrm flipH="1">
              <a:off x="8149248" y="2373319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742054" y="262094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37289" y="326705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37288" y="391315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42" idx="2"/>
              <a:endCxn id="43" idx="0"/>
            </p:cNvCxnSpPr>
            <p:nvPr/>
          </p:nvCxnSpPr>
          <p:spPr>
            <a:xfrm flipH="1">
              <a:off x="8144482" y="366552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  <a:endCxn id="46" idx="0"/>
            </p:cNvCxnSpPr>
            <p:nvPr/>
          </p:nvCxnSpPr>
          <p:spPr>
            <a:xfrm flipH="1">
              <a:off x="8144481" y="431163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737287" y="455925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0" idx="2"/>
              <a:endCxn id="42" idx="0"/>
            </p:cNvCxnSpPr>
            <p:nvPr/>
          </p:nvCxnSpPr>
          <p:spPr>
            <a:xfrm flipH="1">
              <a:off x="8144483" y="301942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080569" y="132873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080568" y="1974842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9" idx="2"/>
              <a:endCxn id="50" idx="0"/>
            </p:cNvCxnSpPr>
            <p:nvPr/>
          </p:nvCxnSpPr>
          <p:spPr>
            <a:xfrm flipH="1">
              <a:off x="11487762" y="1727215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2"/>
              <a:endCxn id="53" idx="0"/>
            </p:cNvCxnSpPr>
            <p:nvPr/>
          </p:nvCxnSpPr>
          <p:spPr>
            <a:xfrm flipH="1">
              <a:off x="11487761" y="2373319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1080567" y="2620946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075802" y="3267050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075801" y="3913154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54" idx="2"/>
              <a:endCxn id="55" idx="0"/>
            </p:cNvCxnSpPr>
            <p:nvPr/>
          </p:nvCxnSpPr>
          <p:spPr>
            <a:xfrm flipH="1">
              <a:off x="11482995" y="3665527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2"/>
              <a:endCxn id="58" idx="0"/>
            </p:cNvCxnSpPr>
            <p:nvPr/>
          </p:nvCxnSpPr>
          <p:spPr>
            <a:xfrm flipH="1">
              <a:off x="11482994" y="4311631"/>
              <a:ext cx="1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075800" y="4559258"/>
              <a:ext cx="814387" cy="39847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3" idx="2"/>
              <a:endCxn id="54" idx="0"/>
            </p:cNvCxnSpPr>
            <p:nvPr/>
          </p:nvCxnSpPr>
          <p:spPr>
            <a:xfrm flipH="1">
              <a:off x="11482996" y="3019423"/>
              <a:ext cx="4765" cy="24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" idx="3"/>
              <a:endCxn id="49" idx="1"/>
            </p:cNvCxnSpPr>
            <p:nvPr/>
          </p:nvCxnSpPr>
          <p:spPr>
            <a:xfrm>
              <a:off x="8556443" y="152797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" idx="3"/>
              <a:endCxn id="50" idx="1"/>
            </p:cNvCxnSpPr>
            <p:nvPr/>
          </p:nvCxnSpPr>
          <p:spPr>
            <a:xfrm>
              <a:off x="8556442" y="2174081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2" idx="3"/>
              <a:endCxn id="54" idx="1"/>
            </p:cNvCxnSpPr>
            <p:nvPr/>
          </p:nvCxnSpPr>
          <p:spPr>
            <a:xfrm>
              <a:off x="8551676" y="3466289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3" idx="3"/>
              <a:endCxn id="55" idx="1"/>
            </p:cNvCxnSpPr>
            <p:nvPr/>
          </p:nvCxnSpPr>
          <p:spPr>
            <a:xfrm>
              <a:off x="8551675" y="4112393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0" idx="3"/>
              <a:endCxn id="53" idx="1"/>
            </p:cNvCxnSpPr>
            <p:nvPr/>
          </p:nvCxnSpPr>
          <p:spPr>
            <a:xfrm>
              <a:off x="8556441" y="2820185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6" idx="3"/>
              <a:endCxn id="58" idx="1"/>
            </p:cNvCxnSpPr>
            <p:nvPr/>
          </p:nvCxnSpPr>
          <p:spPr>
            <a:xfrm>
              <a:off x="8551674" y="4758497"/>
              <a:ext cx="2524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5" idx="0"/>
            </p:cNvCxnSpPr>
            <p:nvPr/>
          </p:nvCxnSpPr>
          <p:spPr>
            <a:xfrm flipH="1" flipV="1">
              <a:off x="8144481" y="91440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11482993" y="906470"/>
              <a:ext cx="4769" cy="41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46" idx="2"/>
              <a:endCxn id="58" idx="2"/>
            </p:cNvCxnSpPr>
            <p:nvPr/>
          </p:nvCxnSpPr>
          <p:spPr>
            <a:xfrm rot="16200000" flipH="1">
              <a:off x="9813737" y="3288478"/>
              <a:ext cx="12700" cy="3338513"/>
            </a:xfrm>
            <a:prstGeom prst="bentConnector3">
              <a:avLst>
                <a:gd name="adj1" fmla="val 25875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6279166" y="870244"/>
            <a:ext cx="0" cy="5590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391286" y="1809106"/>
            <a:ext cx="5800714" cy="6822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5" y="232901"/>
            <a:ext cx="10043650" cy="57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67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9807" y="1409546"/>
            <a:ext cx="8672051" cy="46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53266" y="1771649"/>
            <a:ext cx="7290772" cy="47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0374" y="492995"/>
            <a:ext cx="10203426" cy="5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69129" cy="47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3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42" y="0"/>
            <a:ext cx="10515600" cy="1325563"/>
          </a:xfrm>
        </p:spPr>
        <p:txBody>
          <a:bodyPr/>
          <a:lstStyle/>
          <a:p>
            <a:r>
              <a:rPr lang="en-IN" dirty="0" smtClean="0"/>
              <a:t>RMI Architecture</a:t>
            </a:r>
            <a:endParaRPr lang="en-IN" dirty="0"/>
          </a:p>
        </p:txBody>
      </p:sp>
      <p:pic>
        <p:nvPicPr>
          <p:cNvPr id="1026" name="Picture 2" descr="Archilecture of RMI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40" y="3432826"/>
            <a:ext cx="6316919" cy="34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1325564"/>
            <a:ext cx="6152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Built in three layers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Stub/Skeleton </a:t>
            </a:r>
            <a:r>
              <a:rPr lang="en-IN" dirty="0"/>
              <a:t>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Remote </a:t>
            </a:r>
            <a:r>
              <a:rPr lang="en-IN" dirty="0"/>
              <a:t>reference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Transport </a:t>
            </a:r>
            <a:r>
              <a:rPr lang="en-IN" dirty="0"/>
              <a:t>layer </a:t>
            </a:r>
          </a:p>
        </p:txBody>
      </p:sp>
    </p:spTree>
    <p:extLst>
      <p:ext uri="{BB962C8B-B14F-4D97-AF65-F5344CB8AC3E}">
        <p14:creationId xmlns:p14="http://schemas.microsoft.com/office/powerpoint/2010/main" val="2097950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5" y="505814"/>
            <a:ext cx="9099755" cy="55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8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8" y="118909"/>
            <a:ext cx="10000329" cy="57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38516" y="745734"/>
            <a:ext cx="7639665" cy="50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28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0774" y="796413"/>
            <a:ext cx="9519601" cy="41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Model</a:t>
            </a:r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84D5B697-1EFD-42AD-A439-3C2DB24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108" name="Flowchart: Terminator 107">
            <a:extLst>
              <a:ext uri="{FF2B5EF4-FFF2-40B4-BE49-F238E27FC236}">
                <a16:creationId xmlns:a16="http://schemas.microsoft.com/office/drawing/2014/main" id="{FD37A700-873E-44CC-944B-3AB0363EDF9C}"/>
              </a:ext>
            </a:extLst>
          </p:cNvPr>
          <p:cNvSpPr/>
          <p:nvPr/>
        </p:nvSpPr>
        <p:spPr>
          <a:xfrm>
            <a:off x="228600" y="986513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Application Layer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F99053-D761-4294-80A0-EDF7541358D7}"/>
              </a:ext>
            </a:extLst>
          </p:cNvPr>
          <p:cNvCxnSpPr>
            <a:cxnSpLocks/>
          </p:cNvCxnSpPr>
          <p:nvPr/>
        </p:nvCxnSpPr>
        <p:spPr>
          <a:xfrm>
            <a:off x="2667000" y="1253213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25DB70-D36B-4B3D-8142-15791511B23F}"/>
              </a:ext>
            </a:extLst>
          </p:cNvPr>
          <p:cNvSpPr txBox="1"/>
          <p:nvPr/>
        </p:nvSpPr>
        <p:spPr>
          <a:xfrm>
            <a:off x="3164058" y="914400"/>
            <a:ext cx="578944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Application layer is used by </a:t>
            </a:r>
            <a:r>
              <a:rPr lang="en-IN" sz="2000" dirty="0">
                <a:solidFill>
                  <a:srgbClr val="FF0000"/>
                </a:solidFill>
              </a:rPr>
              <a:t>Network applications.</a:t>
            </a:r>
          </a:p>
          <a:p>
            <a:pPr algn="just"/>
            <a:r>
              <a:rPr lang="en-IN" sz="2000" dirty="0"/>
              <a:t>Example: browsers</a:t>
            </a:r>
          </a:p>
        </p:txBody>
      </p:sp>
      <p:sp>
        <p:nvSpPr>
          <p:cNvPr id="111" name="Flowchart: Terminator 110">
            <a:extLst>
              <a:ext uri="{FF2B5EF4-FFF2-40B4-BE49-F238E27FC236}">
                <a16:creationId xmlns:a16="http://schemas.microsoft.com/office/drawing/2014/main" id="{0FA42558-187D-4CD5-B366-10B6433C710D}"/>
              </a:ext>
            </a:extLst>
          </p:cNvPr>
          <p:cNvSpPr/>
          <p:nvPr/>
        </p:nvSpPr>
        <p:spPr>
          <a:xfrm>
            <a:off x="228600" y="2005777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Presentation Layer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91E9CD1-05C1-4840-9704-C70BF5BB728D}"/>
              </a:ext>
            </a:extLst>
          </p:cNvPr>
          <p:cNvCxnSpPr>
            <a:cxnSpLocks/>
          </p:cNvCxnSpPr>
          <p:nvPr/>
        </p:nvCxnSpPr>
        <p:spPr>
          <a:xfrm>
            <a:off x="1427871" y="1519913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66DEC49-EC76-424A-BDC1-E18FA7A8BAB5}"/>
              </a:ext>
            </a:extLst>
          </p:cNvPr>
          <p:cNvSpPr txBox="1"/>
          <p:nvPr/>
        </p:nvSpPr>
        <p:spPr>
          <a:xfrm>
            <a:off x="2754277" y="205316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EDB12345AB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9DD3B3-C027-4D5C-BA5C-DA42FB77F91F}"/>
              </a:ext>
            </a:extLst>
          </p:cNvPr>
          <p:cNvSpPr txBox="1"/>
          <p:nvPr/>
        </p:nvSpPr>
        <p:spPr>
          <a:xfrm>
            <a:off x="4668108" y="204904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1010110010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2B2835-3C2B-46A1-95B9-0CF4EEEEA6B9}"/>
              </a:ext>
            </a:extLst>
          </p:cNvPr>
          <p:cNvSpPr txBox="1"/>
          <p:nvPr/>
        </p:nvSpPr>
        <p:spPr>
          <a:xfrm>
            <a:off x="6529039" y="204853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10110100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958591-28EE-4C49-9422-A6A3AC3C9F2E}"/>
              </a:ext>
            </a:extLst>
          </p:cNvPr>
          <p:cNvSpPr txBox="1"/>
          <p:nvPr/>
        </p:nvSpPr>
        <p:spPr>
          <a:xfrm>
            <a:off x="3781083" y="1301323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62132A-2927-42EF-9E53-D4E4E417D526}"/>
              </a:ext>
            </a:extLst>
          </p:cNvPr>
          <p:cNvSpPr txBox="1"/>
          <p:nvPr/>
        </p:nvSpPr>
        <p:spPr>
          <a:xfrm>
            <a:off x="5537405" y="1115412"/>
            <a:ext cx="140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Compression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7C8626-9B66-4ADA-B5F6-470CA56EED32}"/>
              </a:ext>
            </a:extLst>
          </p:cNvPr>
          <p:cNvSpPr txBox="1"/>
          <p:nvPr/>
        </p:nvSpPr>
        <p:spPr>
          <a:xfrm>
            <a:off x="8040479" y="2093645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01010101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BCF5E5-F706-4FA9-ABA3-DEBFDCE345DA}"/>
              </a:ext>
            </a:extLst>
          </p:cNvPr>
          <p:cNvSpPr txBox="1"/>
          <p:nvPr/>
        </p:nvSpPr>
        <p:spPr>
          <a:xfrm>
            <a:off x="7269412" y="1301323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</a:t>
            </a:r>
            <a:endParaRPr lang="en-IN" dirty="0"/>
          </a:p>
        </p:txBody>
      </p:sp>
      <p:cxnSp>
        <p:nvCxnSpPr>
          <p:cNvPr id="121" name="Curved Connector 10">
            <a:extLst>
              <a:ext uri="{FF2B5EF4-FFF2-40B4-BE49-F238E27FC236}">
                <a16:creationId xmlns:a16="http://schemas.microsoft.com/office/drawing/2014/main" id="{F95632E2-4864-48D0-9674-61E811FC406A}"/>
              </a:ext>
            </a:extLst>
          </p:cNvPr>
          <p:cNvCxnSpPr>
            <a:cxnSpLocks/>
          </p:cNvCxnSpPr>
          <p:nvPr/>
        </p:nvCxnSpPr>
        <p:spPr>
          <a:xfrm rot="5400000" flipH="1">
            <a:off x="4385037" y="1743416"/>
            <a:ext cx="7168" cy="700458"/>
          </a:xfrm>
          <a:prstGeom prst="curvedConnector3">
            <a:avLst>
              <a:gd name="adj1" fmla="val 4616633"/>
            </a:avLst>
          </a:prstGeom>
          <a:ln w="254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0">
            <a:extLst>
              <a:ext uri="{FF2B5EF4-FFF2-40B4-BE49-F238E27FC236}">
                <a16:creationId xmlns:a16="http://schemas.microsoft.com/office/drawing/2014/main" id="{AD1AAA5D-A9AF-4129-904F-27C5DB19AC0C}"/>
              </a:ext>
            </a:extLst>
          </p:cNvPr>
          <p:cNvCxnSpPr>
            <a:cxnSpLocks/>
          </p:cNvCxnSpPr>
          <p:nvPr/>
        </p:nvCxnSpPr>
        <p:spPr>
          <a:xfrm rot="5400000" flipH="1">
            <a:off x="6238809" y="1739832"/>
            <a:ext cx="7168" cy="700458"/>
          </a:xfrm>
          <a:prstGeom prst="curvedConnector3">
            <a:avLst>
              <a:gd name="adj1" fmla="val 4616633"/>
            </a:avLst>
          </a:prstGeom>
          <a:ln w="254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0">
            <a:extLst>
              <a:ext uri="{FF2B5EF4-FFF2-40B4-BE49-F238E27FC236}">
                <a16:creationId xmlns:a16="http://schemas.microsoft.com/office/drawing/2014/main" id="{A0A6AC6A-F6C4-4F6F-9B24-D5403E93C2D9}"/>
              </a:ext>
            </a:extLst>
          </p:cNvPr>
          <p:cNvCxnSpPr>
            <a:cxnSpLocks/>
          </p:cNvCxnSpPr>
          <p:nvPr/>
        </p:nvCxnSpPr>
        <p:spPr>
          <a:xfrm rot="5400000" flipH="1">
            <a:off x="7832162" y="1790414"/>
            <a:ext cx="7168" cy="700458"/>
          </a:xfrm>
          <a:prstGeom prst="curvedConnector3">
            <a:avLst>
              <a:gd name="adj1" fmla="val 4616633"/>
            </a:avLst>
          </a:prstGeom>
          <a:ln w="254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2A3B14A-2153-49CA-BCFB-04804D352BC1}"/>
              </a:ext>
            </a:extLst>
          </p:cNvPr>
          <p:cNvSpPr txBox="1"/>
          <p:nvPr/>
        </p:nvSpPr>
        <p:spPr>
          <a:xfrm>
            <a:off x="7225578" y="2804879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Decryption</a:t>
            </a:r>
            <a:endParaRPr lang="en-IN" dirty="0"/>
          </a:p>
        </p:txBody>
      </p:sp>
      <p:cxnSp>
        <p:nvCxnSpPr>
          <p:cNvPr id="125" name="Curved Connector 10">
            <a:extLst>
              <a:ext uri="{FF2B5EF4-FFF2-40B4-BE49-F238E27FC236}">
                <a16:creationId xmlns:a16="http://schemas.microsoft.com/office/drawing/2014/main" id="{47E3FC22-23D5-4E06-AD85-0C3CCF338C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2162" y="2116333"/>
            <a:ext cx="7168" cy="700458"/>
          </a:xfrm>
          <a:prstGeom prst="curvedConnector3">
            <a:avLst>
              <a:gd name="adj1" fmla="val 4616633"/>
            </a:avLst>
          </a:prstGeom>
          <a:ln w="254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Terminator 125">
            <a:extLst>
              <a:ext uri="{FF2B5EF4-FFF2-40B4-BE49-F238E27FC236}">
                <a16:creationId xmlns:a16="http://schemas.microsoft.com/office/drawing/2014/main" id="{F368015B-825C-49DD-A385-1C203561CE35}"/>
              </a:ext>
            </a:extLst>
          </p:cNvPr>
          <p:cNvSpPr/>
          <p:nvPr/>
        </p:nvSpPr>
        <p:spPr>
          <a:xfrm>
            <a:off x="228600" y="2996377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Session Layer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8EC3C2-5561-4BAE-9979-6D2EEA0BBE68}"/>
              </a:ext>
            </a:extLst>
          </p:cNvPr>
          <p:cNvCxnSpPr>
            <a:cxnSpLocks/>
          </p:cNvCxnSpPr>
          <p:nvPr/>
        </p:nvCxnSpPr>
        <p:spPr>
          <a:xfrm>
            <a:off x="2681132" y="3224977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71DCC93-E136-422F-9870-46008A951AF6}"/>
              </a:ext>
            </a:extLst>
          </p:cNvPr>
          <p:cNvSpPr txBox="1"/>
          <p:nvPr/>
        </p:nvSpPr>
        <p:spPr>
          <a:xfrm>
            <a:off x="3164058" y="2436003"/>
            <a:ext cx="578944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Session Management</a:t>
            </a:r>
            <a:r>
              <a:rPr lang="en-IN" sz="2000" dirty="0"/>
              <a:t> – Securing multiple requests to a service from the same user.</a:t>
            </a:r>
          </a:p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Authentication </a:t>
            </a:r>
            <a:r>
              <a:rPr lang="en-IN" sz="2000" dirty="0"/>
              <a:t>- Who you are?</a:t>
            </a:r>
          </a:p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Authorization </a:t>
            </a:r>
            <a:r>
              <a:rPr lang="en-IN" sz="2000" dirty="0"/>
              <a:t>-  Rules that determine who is allowed to do what. 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8528DFA-B039-44AB-AB93-215A0F6791A8}"/>
              </a:ext>
            </a:extLst>
          </p:cNvPr>
          <p:cNvCxnSpPr>
            <a:cxnSpLocks/>
          </p:cNvCxnSpPr>
          <p:nvPr/>
        </p:nvCxnSpPr>
        <p:spPr>
          <a:xfrm>
            <a:off x="1427871" y="2539177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id="{7B49DFB0-AC80-48E4-B87F-31005DB36FF1}"/>
              </a:ext>
            </a:extLst>
          </p:cNvPr>
          <p:cNvSpPr/>
          <p:nvPr/>
        </p:nvSpPr>
        <p:spPr>
          <a:xfrm>
            <a:off x="208671" y="3986977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Transport Layer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7033CC-2031-46D8-8862-0378A8ADC044}"/>
              </a:ext>
            </a:extLst>
          </p:cNvPr>
          <p:cNvCxnSpPr>
            <a:cxnSpLocks/>
          </p:cNvCxnSpPr>
          <p:nvPr/>
        </p:nvCxnSpPr>
        <p:spPr>
          <a:xfrm>
            <a:off x="1427871" y="3529777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9DBC7E-B284-483B-8778-09F38B831EA5}"/>
              </a:ext>
            </a:extLst>
          </p:cNvPr>
          <p:cNvCxnSpPr>
            <a:cxnSpLocks/>
          </p:cNvCxnSpPr>
          <p:nvPr/>
        </p:nvCxnSpPr>
        <p:spPr>
          <a:xfrm>
            <a:off x="2667000" y="4242551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FD621F1-033C-47D5-8664-1094DB9C2943}"/>
              </a:ext>
            </a:extLst>
          </p:cNvPr>
          <p:cNvSpPr txBox="1"/>
          <p:nvPr/>
        </p:nvSpPr>
        <p:spPr>
          <a:xfrm>
            <a:off x="3149926" y="3453577"/>
            <a:ext cx="578944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Segmentation: </a:t>
            </a:r>
            <a:r>
              <a:rPr lang="en-IN" sz="2000" dirty="0"/>
              <a:t>Received data divided into small data units called segments.</a:t>
            </a:r>
          </a:p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Flow control: </a:t>
            </a:r>
            <a:r>
              <a:rPr lang="en-IN" sz="2000" dirty="0"/>
              <a:t>It controls amount of data being transmitted.</a:t>
            </a:r>
          </a:p>
          <a:p>
            <a:pPr marL="342900" indent="-342900" algn="just"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Error Control: </a:t>
            </a:r>
            <a:r>
              <a:rPr lang="en-IN" sz="2000" dirty="0"/>
              <a:t>It is the process of detecting and correcting corrupted segments.</a:t>
            </a:r>
          </a:p>
        </p:txBody>
      </p:sp>
      <p:sp>
        <p:nvSpPr>
          <p:cNvPr id="134" name="Flowchart: Terminator 133">
            <a:extLst>
              <a:ext uri="{FF2B5EF4-FFF2-40B4-BE49-F238E27FC236}">
                <a16:creationId xmlns:a16="http://schemas.microsoft.com/office/drawing/2014/main" id="{7EAB56AD-7AB1-4D2A-B987-A6BEAC9C2579}"/>
              </a:ext>
            </a:extLst>
          </p:cNvPr>
          <p:cNvSpPr/>
          <p:nvPr/>
        </p:nvSpPr>
        <p:spPr>
          <a:xfrm>
            <a:off x="228600" y="4977577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Network Layer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4468FB-2508-492C-83FB-DF4BBACD2466}"/>
              </a:ext>
            </a:extLst>
          </p:cNvPr>
          <p:cNvCxnSpPr>
            <a:cxnSpLocks/>
          </p:cNvCxnSpPr>
          <p:nvPr/>
        </p:nvCxnSpPr>
        <p:spPr>
          <a:xfrm>
            <a:off x="1447800" y="4520377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0E66032-943C-41B0-89D3-E0F41D015514}"/>
              </a:ext>
            </a:extLst>
          </p:cNvPr>
          <p:cNvCxnSpPr>
            <a:cxnSpLocks/>
          </p:cNvCxnSpPr>
          <p:nvPr/>
        </p:nvCxnSpPr>
        <p:spPr>
          <a:xfrm>
            <a:off x="2652868" y="5267165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837EE3C-BCF1-4A97-8268-6630ECB5FE3B}"/>
              </a:ext>
            </a:extLst>
          </p:cNvPr>
          <p:cNvSpPr txBox="1"/>
          <p:nvPr/>
        </p:nvSpPr>
        <p:spPr>
          <a:xfrm>
            <a:off x="3149926" y="4717651"/>
            <a:ext cx="57894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Logical addressing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Routing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Path determination</a:t>
            </a:r>
          </a:p>
        </p:txBody>
      </p:sp>
      <p:sp>
        <p:nvSpPr>
          <p:cNvPr id="138" name="Flowchart: Terminator 137">
            <a:extLst>
              <a:ext uri="{FF2B5EF4-FFF2-40B4-BE49-F238E27FC236}">
                <a16:creationId xmlns:a16="http://schemas.microsoft.com/office/drawing/2014/main" id="{1207B8C3-2375-4AFB-A789-6C0B66190257}"/>
              </a:ext>
            </a:extLst>
          </p:cNvPr>
          <p:cNvSpPr/>
          <p:nvPr/>
        </p:nvSpPr>
        <p:spPr>
          <a:xfrm>
            <a:off x="208671" y="5913134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Link Layer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611D74-E65C-44C1-B222-859A36CB6F16}"/>
              </a:ext>
            </a:extLst>
          </p:cNvPr>
          <p:cNvCxnSpPr>
            <a:cxnSpLocks/>
          </p:cNvCxnSpPr>
          <p:nvPr/>
        </p:nvCxnSpPr>
        <p:spPr>
          <a:xfrm>
            <a:off x="1426215" y="5510977"/>
            <a:ext cx="0" cy="377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A2A9577-CB77-47AE-AA90-9B249202E2E4}"/>
              </a:ext>
            </a:extLst>
          </p:cNvPr>
          <p:cNvCxnSpPr>
            <a:cxnSpLocks/>
          </p:cNvCxnSpPr>
          <p:nvPr/>
        </p:nvCxnSpPr>
        <p:spPr>
          <a:xfrm>
            <a:off x="2628900" y="6172200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D0ACB5E-71F1-4FFD-B8C1-97FD6E3B1B11}"/>
              </a:ext>
            </a:extLst>
          </p:cNvPr>
          <p:cNvSpPr txBox="1"/>
          <p:nvPr/>
        </p:nvSpPr>
        <p:spPr>
          <a:xfrm>
            <a:off x="3108412" y="5419666"/>
            <a:ext cx="57894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Physical addressing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Media access control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</a:rPr>
              <a:t>Error correction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41424B5-B8D6-4717-9C98-33122A4669AC}"/>
              </a:ext>
            </a:extLst>
          </p:cNvPr>
          <p:cNvCxnSpPr>
            <a:cxnSpLocks/>
          </p:cNvCxnSpPr>
          <p:nvPr/>
        </p:nvCxnSpPr>
        <p:spPr>
          <a:xfrm>
            <a:off x="2652868" y="6158947"/>
            <a:ext cx="4829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Terminator 142">
            <a:extLst>
              <a:ext uri="{FF2B5EF4-FFF2-40B4-BE49-F238E27FC236}">
                <a16:creationId xmlns:a16="http://schemas.microsoft.com/office/drawing/2014/main" id="{A73B5BB3-058F-4C20-9AB0-29DE6E77121E}"/>
              </a:ext>
            </a:extLst>
          </p:cNvPr>
          <p:cNvSpPr/>
          <p:nvPr/>
        </p:nvSpPr>
        <p:spPr>
          <a:xfrm>
            <a:off x="3135794" y="5875575"/>
            <a:ext cx="2438400" cy="533400"/>
          </a:xfrm>
          <a:prstGeom prst="flowChartTerminator">
            <a:avLst/>
          </a:prstGeom>
          <a:solidFill>
            <a:srgbClr val="1D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146556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0" grpId="1" build="allAtOnce" animBg="1"/>
      <p:bldP spid="1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4" grpId="0"/>
      <p:bldP spid="124" grpId="1"/>
      <p:bldP spid="126" grpId="0" animBg="1"/>
      <p:bldP spid="128" grpId="0" animBg="1"/>
      <p:bldP spid="128" grpId="1" build="allAtOnce" animBg="1"/>
      <p:bldP spid="130" grpId="0" animBg="1"/>
      <p:bldP spid="133" grpId="0" animBg="1"/>
      <p:bldP spid="133" grpId="1" build="allAtOnce" animBg="1"/>
      <p:bldP spid="134" grpId="0" animBg="1"/>
      <p:bldP spid="137" grpId="0" animBg="1"/>
      <p:bldP spid="137" grpId="1" build="allAtOnce" animBg="1"/>
      <p:bldP spid="138" grpId="0" animBg="1"/>
      <p:bldP spid="141" grpId="0" animBg="1"/>
      <p:bldP spid="141" grpId="1" build="allAtOnce" animBg="1"/>
      <p:bldP spid="14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4" y="779379"/>
            <a:ext cx="8908026" cy="50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00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RMI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0943" y="1447800"/>
            <a:ext cx="11488992" cy="4572000"/>
          </a:xfrm>
        </p:spPr>
        <p:txBody>
          <a:bodyPr/>
          <a:lstStyle/>
          <a:p>
            <a:pPr fontAlgn="base"/>
            <a:r>
              <a:rPr lang="en-IN" dirty="0"/>
              <a:t>Defining a remote interface</a:t>
            </a:r>
          </a:p>
          <a:p>
            <a:pPr fontAlgn="base"/>
            <a:r>
              <a:rPr lang="en-IN" dirty="0"/>
              <a:t>Implementing the remote interface</a:t>
            </a:r>
          </a:p>
          <a:p>
            <a:pPr fontAlgn="base"/>
            <a:r>
              <a:rPr lang="en-IN" dirty="0"/>
              <a:t>Creating Stub and Skeleton objects from the implementation class using </a:t>
            </a:r>
            <a:r>
              <a:rPr lang="en-IN" dirty="0" err="1"/>
              <a:t>rmic</a:t>
            </a:r>
            <a:r>
              <a:rPr lang="en-IN" dirty="0"/>
              <a:t> (RMI compiler)</a:t>
            </a:r>
          </a:p>
          <a:p>
            <a:pPr fontAlgn="base"/>
            <a:r>
              <a:rPr lang="en-IN" dirty="0"/>
              <a:t>Start the </a:t>
            </a:r>
            <a:r>
              <a:rPr lang="en-IN" dirty="0" err="1"/>
              <a:t>rmiregistry</a:t>
            </a:r>
            <a:endParaRPr lang="en-IN" dirty="0"/>
          </a:p>
          <a:p>
            <a:pPr fontAlgn="base"/>
            <a:r>
              <a:rPr lang="en-IN" dirty="0"/>
              <a:t>Create and execute the server application program</a:t>
            </a:r>
          </a:p>
          <a:p>
            <a:pPr fontAlgn="base"/>
            <a:r>
              <a:rPr lang="en-IN" dirty="0"/>
              <a:t>Create and execute the client application 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93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46787" y="723149"/>
            <a:ext cx="8539315" cy="49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4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6065" y="426907"/>
            <a:ext cx="7509847" cy="52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/>
        </p:nvSpPr>
        <p:spPr>
          <a:xfrm>
            <a:off x="2676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575" name="Google Shape;575;p53"/>
          <p:cNvSpPr txBox="1"/>
          <p:nvPr/>
        </p:nvSpPr>
        <p:spPr>
          <a:xfrm>
            <a:off x="8543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64</a:t>
            </a:fld>
            <a:endParaRPr/>
          </a:p>
        </p:txBody>
      </p:sp>
      <p:sp>
        <p:nvSpPr>
          <p:cNvPr id="576" name="Google Shape;576;p53"/>
          <p:cNvSpPr txBox="1">
            <a:spLocks noGrp="1"/>
          </p:cNvSpPr>
          <p:nvPr>
            <p:ph type="title"/>
          </p:nvPr>
        </p:nvSpPr>
        <p:spPr>
          <a:xfrm>
            <a:off x="2133601" y="503237"/>
            <a:ext cx="8162925" cy="519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ABSTRACTIONS</a:t>
            </a:r>
            <a:endParaRPr/>
          </a:p>
        </p:txBody>
      </p:sp>
      <p:sp>
        <p:nvSpPr>
          <p:cNvPr id="577" name="Google Shape;577;p53"/>
          <p:cNvSpPr txBox="1">
            <a:spLocks noGrp="1"/>
          </p:cNvSpPr>
          <p:nvPr>
            <p:ph type="body" idx="1"/>
          </p:nvPr>
        </p:nvSpPr>
        <p:spPr>
          <a:xfrm>
            <a:off x="2133601" y="1295400"/>
            <a:ext cx="9060425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communication abstractions that make writing distributed applications easier.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SzPts val="135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Pts val="1500"/>
              <a:buNone/>
            </a:pPr>
            <a:r>
              <a:rPr lang="en-US" sz="2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higher level APIs: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Pts val="1500"/>
              <a:buNone/>
            </a:pPr>
            <a:endParaRPr sz="20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Procedure Call (RPC)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Method Invocation (RMI)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Message-Oriented Communication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Communication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7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fr-FR" altLang="en-US" sz="2400" dirty="0" err="1"/>
              <a:t>Transient</a:t>
            </a:r>
            <a:r>
              <a:rPr lang="fr-FR" altLang="en-US" sz="2400" dirty="0"/>
              <a:t> </a:t>
            </a:r>
            <a:r>
              <a:rPr lang="fr-FR" altLang="en-US" sz="2400" dirty="0" smtClean="0"/>
              <a:t>Vs</a:t>
            </a:r>
            <a:r>
              <a:rPr lang="fr-FR" altLang="en-US" sz="2400" dirty="0"/>
              <a:t>. </a:t>
            </a:r>
            <a:r>
              <a:rPr lang="fr-FR" altLang="en-US" sz="2400" dirty="0" smtClean="0"/>
              <a:t>Persistent </a:t>
            </a:r>
            <a:r>
              <a:rPr lang="fr-FR" altLang="en-US" sz="2400" dirty="0"/>
              <a:t>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fr-FR" altLang="en-US" sz="2400" dirty="0" err="1" smtClean="0"/>
              <a:t>Synchronous</a:t>
            </a:r>
            <a:r>
              <a:rPr lang="fr-FR" altLang="en-US" sz="2400" dirty="0" smtClean="0"/>
              <a:t> Vs</a:t>
            </a:r>
            <a:r>
              <a:rPr lang="fr-FR" altLang="en-US" sz="2400" dirty="0"/>
              <a:t>. </a:t>
            </a:r>
            <a:r>
              <a:rPr lang="fr-FR" altLang="en-US" sz="2400" dirty="0" err="1" smtClean="0"/>
              <a:t>Asynchronous</a:t>
            </a:r>
            <a:r>
              <a:rPr lang="fr-FR" altLang="en-US" sz="2400" dirty="0" smtClean="0"/>
              <a:t> </a:t>
            </a:r>
            <a:r>
              <a:rPr lang="fr-FR" altLang="en-US" sz="2400" dirty="0"/>
              <a:t>communication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12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Transient Vs. Persistent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Transient </a:t>
            </a:r>
            <a:r>
              <a:rPr lang="en-US" altLang="en-US" sz="2400" b="1" dirty="0" smtClean="0">
                <a:solidFill>
                  <a:srgbClr val="1D3064"/>
                </a:solidFill>
              </a:rPr>
              <a:t>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Here, Sender and receiver run at the same time based on request/response protocol, the message is expected otherwise it will be discarded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Middleware </a:t>
            </a:r>
            <a:r>
              <a:rPr lang="en-US" altLang="en-US" sz="2400" dirty="0"/>
              <a:t>discards a message if it cannot be delivered to receiver </a:t>
            </a:r>
            <a:r>
              <a:rPr lang="en-US" altLang="en-US" sz="2400" dirty="0" smtClean="0"/>
              <a:t>immediately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Messages </a:t>
            </a:r>
            <a:r>
              <a:rPr lang="en-US" altLang="en-US" sz="2400" dirty="0"/>
              <a:t>exist only while the sender and receiver are </a:t>
            </a:r>
            <a:r>
              <a:rPr lang="en-US" altLang="en-US" sz="2400" dirty="0" smtClean="0"/>
              <a:t>running.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Communication errors or inactive receiver cause the message to be discarded.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Transport-level communication is transient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Persistent 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M</a:t>
            </a:r>
            <a:r>
              <a:rPr lang="en-US" altLang="en-US" sz="2400" dirty="0" smtClean="0"/>
              <a:t>essages </a:t>
            </a:r>
            <a:r>
              <a:rPr lang="en-US" altLang="en-US" sz="2400" dirty="0"/>
              <a:t>are stored by middleware until receiver can accept it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Receiving </a:t>
            </a:r>
            <a:r>
              <a:rPr lang="en-US" altLang="en-US" sz="2400" dirty="0"/>
              <a:t>application need not be executing when the message is submitted.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Example</a:t>
            </a:r>
            <a:r>
              <a:rPr lang="en-US" altLang="en-US" sz="2400" dirty="0"/>
              <a:t>: Email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46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</a:t>
            </a:r>
            <a:r>
              <a:rPr lang="en-US" dirty="0" smtClean="0"/>
              <a:t>Vs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63444"/>
            <a:ext cx="11890931" cy="559056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Synchronous Communication</a:t>
            </a:r>
            <a:endParaRPr lang="en-US" altLang="en-US" sz="2400" b="1" dirty="0" smtClean="0">
              <a:solidFill>
                <a:srgbClr val="1D3064"/>
              </a:solidFill>
            </a:endParaRP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ender </a:t>
            </a:r>
            <a:r>
              <a:rPr lang="en-US" altLang="en-US" sz="2400" dirty="0"/>
              <a:t>blocks until its request is known to be </a:t>
            </a:r>
            <a:r>
              <a:rPr lang="en-US" altLang="en-US" sz="2400" dirty="0" smtClean="0"/>
              <a:t>accepted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Sender and receiver must be active at the same time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Sender </a:t>
            </a:r>
            <a:r>
              <a:rPr lang="en-US" altLang="en-US" sz="2400" dirty="0"/>
              <a:t>execution is continued only if the previous message is received and processed</a:t>
            </a:r>
            <a:r>
              <a:rPr lang="en-US" altLang="en-US" sz="2400" dirty="0" smtClean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4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400" b="1" dirty="0">
                <a:solidFill>
                  <a:srgbClr val="1D3064"/>
                </a:solidFill>
              </a:rPr>
              <a:t>Asynchronous Communication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Sender </a:t>
            </a:r>
            <a:r>
              <a:rPr lang="en-US" altLang="en-US" sz="2400" dirty="0"/>
              <a:t>continues execution immediately after sending a </a:t>
            </a:r>
            <a:r>
              <a:rPr lang="en-US" altLang="en-US" sz="2400" dirty="0" smtClean="0"/>
              <a:t>message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/>
              <a:t>Message stored by middleware upon submission</a:t>
            </a:r>
          </a:p>
          <a:p>
            <a:pPr marL="265113" lvl="1" indent="-265113"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altLang="en-US" sz="2400" dirty="0" smtClean="0"/>
              <a:t>Message </a:t>
            </a:r>
            <a:r>
              <a:rPr lang="en-US" altLang="en-US" sz="2400" dirty="0"/>
              <a:t>may be processed later at receiver’s </a:t>
            </a:r>
            <a:r>
              <a:rPr lang="en-US" altLang="en-US" sz="2400" dirty="0" smtClean="0"/>
              <a:t>convenience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10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Oriented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fr-FR" altLang="en-US" sz="2400" dirty="0" smtClean="0"/>
              <a:t>Persistent </a:t>
            </a:r>
            <a:r>
              <a:rPr lang="fr-FR" altLang="en-US" sz="2400" dirty="0" err="1"/>
              <a:t>asynchronous</a:t>
            </a:r>
            <a:r>
              <a:rPr lang="fr-FR" altLang="en-US" sz="2400" dirty="0"/>
              <a:t> communication.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fr-FR" altLang="en-US" sz="2400" dirty="0" smtClean="0"/>
              <a:t>Persistent </a:t>
            </a:r>
            <a:r>
              <a:rPr lang="fr-FR" altLang="en-US" sz="2400" dirty="0" err="1"/>
              <a:t>synchronous</a:t>
            </a:r>
            <a:r>
              <a:rPr lang="fr-FR" altLang="en-US" sz="2400" dirty="0"/>
              <a:t> communication</a:t>
            </a:r>
            <a:r>
              <a:rPr lang="fr-FR" altLang="en-US" sz="2400" dirty="0" smtClean="0"/>
              <a:t>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fr-FR" altLang="en-US" sz="2400" dirty="0" err="1"/>
              <a:t>Transient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asynchronous</a:t>
            </a:r>
            <a:r>
              <a:rPr lang="fr-FR" altLang="en-US" sz="2400" dirty="0"/>
              <a:t> communication</a:t>
            </a:r>
            <a:r>
              <a:rPr lang="fr-FR" altLang="en-US" sz="2400" dirty="0" smtClean="0"/>
              <a:t>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fr-FR" altLang="en-US" sz="2400" dirty="0" err="1"/>
              <a:t>Transient</a:t>
            </a:r>
            <a:r>
              <a:rPr lang="fr-FR" altLang="en-US" sz="2400" dirty="0"/>
              <a:t> </a:t>
            </a:r>
            <a:r>
              <a:rPr lang="fr-FR" altLang="en-US" sz="2400" dirty="0" err="1" smtClean="0"/>
              <a:t>synchronous</a:t>
            </a:r>
            <a:r>
              <a:rPr lang="fr-FR" altLang="en-US" sz="2400" dirty="0" smtClean="0"/>
              <a:t> </a:t>
            </a:r>
            <a:r>
              <a:rPr lang="fr-FR" altLang="en-US" sz="2400" dirty="0"/>
              <a:t>communication</a:t>
            </a:r>
            <a:r>
              <a:rPr lang="fr-FR" altLang="en-US" sz="2400" dirty="0" smtClean="0"/>
              <a:t>.</a:t>
            </a:r>
            <a:endParaRPr lang="fr-FR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altLang="en-US" sz="2400" dirty="0" err="1"/>
              <a:t>Receipt-based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transient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synchronous</a:t>
            </a:r>
            <a:r>
              <a:rPr lang="fr-FR" altLang="en-US" sz="2400" dirty="0"/>
              <a:t> communication.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Delivery-based transient synchronous communication at message delivery.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Response-based transient synchronous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138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Oriented Communication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515656" y="1249274"/>
            <a:ext cx="6526440" cy="3717874"/>
            <a:chOff x="5515656" y="1249274"/>
            <a:chExt cx="6526440" cy="3717874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166656" y="2278062"/>
              <a:ext cx="1295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8487456" y="2278062"/>
              <a:ext cx="508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919256" y="227806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9833656" y="2278062"/>
              <a:ext cx="10668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9986056" y="372586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7242856" y="3725862"/>
              <a:ext cx="2667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8309656" y="2201862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8919256" y="2201862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8690656" y="3649662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9909856" y="3649662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8385856" y="2354262"/>
              <a:ext cx="381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6824662" y="3592355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6771368" y="2050612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10469336" y="2927548"/>
              <a:ext cx="106544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Time</a:t>
              </a:r>
              <a:br>
                <a:rPr lang="en-US" altLang="en-US" sz="2000" dirty="0"/>
              </a:br>
              <a:r>
                <a:rPr lang="en-US" altLang="en-US" sz="2000" dirty="0">
                  <a:sym typeface="Wingdings" panose="05000000000000000000" pitchFamily="2" charset="2"/>
                </a:rPr>
                <a:t></a:t>
              </a:r>
              <a:endParaRPr lang="en-US" altLang="en-US" sz="2000" dirty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515656" y="2659062"/>
              <a:ext cx="28702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Message is stored at B’s location for later delivery.</a:t>
              </a: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7852456" y="3268662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8766856" y="2354262"/>
              <a:ext cx="228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9071656" y="2659062"/>
              <a:ext cx="12065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Accepted</a:t>
              </a:r>
            </a:p>
          </p:txBody>
        </p:sp>
        <p:sp>
          <p:nvSpPr>
            <p:cNvPr id="40" name="AutoShape 42"/>
            <p:cNvSpPr>
              <a:spLocks/>
            </p:cNvSpPr>
            <p:nvPr/>
          </p:nvSpPr>
          <p:spPr bwMode="auto">
            <a:xfrm rot="16200000" flipV="1">
              <a:off x="8423956" y="2620962"/>
              <a:ext cx="228600" cy="2590800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7781926" y="4106862"/>
              <a:ext cx="113733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is not running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9833656" y="4259262"/>
              <a:ext cx="220844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starts and receives message.</a:t>
              </a: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 flipV="1">
              <a:off x="10011456" y="3789362"/>
              <a:ext cx="203200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6076497" y="1249274"/>
              <a:ext cx="25146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sends message and waits until accepted.</a:t>
              </a: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928656" y="1973262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AutoShape 49"/>
            <p:cNvSpPr>
              <a:spLocks/>
            </p:cNvSpPr>
            <p:nvPr/>
          </p:nvSpPr>
          <p:spPr bwMode="auto">
            <a:xfrm rot="5400000" flipV="1">
              <a:off x="10214656" y="1592262"/>
              <a:ext cx="228600" cy="990600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9763806" y="1279735"/>
              <a:ext cx="12065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stopped running.</a:t>
              </a:r>
            </a:p>
          </p:txBody>
        </p:sp>
      </p:grp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315912" y="5272087"/>
            <a:ext cx="426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1D3064"/>
                </a:solidFill>
              </a:rPr>
              <a:t>Persistent </a:t>
            </a:r>
            <a:r>
              <a:rPr lang="en-US" altLang="en-US" sz="2400" b="1" dirty="0">
                <a:solidFill>
                  <a:srgbClr val="1D3064"/>
                </a:solidFill>
              </a:rPr>
              <a:t>asynchronous communication</a:t>
            </a: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7242856" y="5120183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1D3064"/>
                </a:solidFill>
              </a:rPr>
              <a:t>Persistent </a:t>
            </a:r>
            <a:r>
              <a:rPr lang="en-US" altLang="en-US" sz="2400" b="1" dirty="0">
                <a:solidFill>
                  <a:srgbClr val="1D3064"/>
                </a:solidFill>
              </a:rPr>
              <a:t>synchronous communication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862286" y="986971"/>
            <a:ext cx="0" cy="51161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66712" y="1220212"/>
            <a:ext cx="4279900" cy="3721338"/>
            <a:chOff x="366712" y="1220212"/>
            <a:chExt cx="4279900" cy="3721338"/>
          </a:xfrm>
        </p:grpSpPr>
        <p:grpSp>
          <p:nvGrpSpPr>
            <p:cNvPr id="4" name="Group 3"/>
            <p:cNvGrpSpPr/>
            <p:nvPr/>
          </p:nvGrpSpPr>
          <p:grpSpPr>
            <a:xfrm>
              <a:off x="366712" y="1220212"/>
              <a:ext cx="4279900" cy="3721338"/>
              <a:chOff x="366712" y="1220212"/>
              <a:chExt cx="4279900" cy="3721338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1090612" y="2262187"/>
                <a:ext cx="1295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2386012" y="2262187"/>
                <a:ext cx="10668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471612" y="218598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 sz="2000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1243012" y="3646487"/>
                <a:ext cx="10668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2513012" y="3646487"/>
                <a:ext cx="1295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/>
              </a:p>
            </p:txBody>
          </p:sp>
          <p:sp>
            <p:nvSpPr>
              <p:cNvPr id="11" name="Oval 13"/>
              <p:cNvSpPr>
                <a:spLocks noChangeArrowheads="1"/>
              </p:cNvSpPr>
              <p:nvPr/>
            </p:nvSpPr>
            <p:spPr bwMode="auto">
              <a:xfrm>
                <a:off x="2347912" y="360838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 sz="2000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671512" y="2023566"/>
                <a:ext cx="381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811212" y="3479154"/>
                <a:ext cx="381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6"/>
                    </a:solidFill>
                  </a:rPr>
                  <a:t>B</a:t>
                </a: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3148012" y="2925901"/>
                <a:ext cx="14986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000" dirty="0"/>
                  <a:t>Time</a:t>
                </a:r>
                <a:br>
                  <a:rPr lang="en-US" altLang="en-US" sz="2000" dirty="0"/>
                </a:br>
                <a:r>
                  <a:rPr lang="en-US" altLang="en-US" sz="2000" dirty="0" smtClean="0">
                    <a:sym typeface="Wingdings" panose="05000000000000000000" pitchFamily="2" charset="2"/>
                  </a:rPr>
                  <a:t></a:t>
                </a:r>
                <a:endParaRPr lang="en-US" altLang="en-US" sz="2000" dirty="0"/>
              </a:p>
            </p:txBody>
          </p:sp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366712" y="1220212"/>
                <a:ext cx="2289402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000" dirty="0"/>
                  <a:t>A sends message and continues.</a:t>
                </a:r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1243012" y="1881187"/>
                <a:ext cx="228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000"/>
              </a:p>
            </p:txBody>
          </p:sp>
          <p:sp>
            <p:nvSpPr>
              <p:cNvPr id="31" name="AutoShape 33"/>
              <p:cNvSpPr>
                <a:spLocks/>
              </p:cNvSpPr>
              <p:nvPr/>
            </p:nvSpPr>
            <p:spPr bwMode="auto">
              <a:xfrm rot="5400000" flipV="1">
                <a:off x="2805112" y="1614487"/>
                <a:ext cx="228600" cy="914400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000"/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2578326" y="1223263"/>
                <a:ext cx="12065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000" dirty="0"/>
                  <a:t>A stopped running.</a:t>
                </a: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1014412" y="3913187"/>
                <a:ext cx="11430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000" dirty="0"/>
                  <a:t>B is not running</a:t>
                </a: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2462211" y="3925887"/>
                <a:ext cx="1746931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000" dirty="0"/>
                  <a:t>B starts and receives message.</a:t>
                </a:r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16200000" flipV="1">
                <a:off x="1624012" y="3252787"/>
                <a:ext cx="228600" cy="990600"/>
              </a:xfrm>
              <a:prstGeom prst="leftBrace">
                <a:avLst>
                  <a:gd name="adj1" fmla="val 36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000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H="1" flipV="1">
                <a:off x="2538412" y="3709987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000"/>
              </a:p>
            </p:txBody>
          </p:sp>
          <p:cxnSp>
            <p:nvCxnSpPr>
              <p:cNvPr id="7" name="AutoShape 7"/>
              <p:cNvCxnSpPr>
                <a:cxnSpLocks noChangeShapeType="1"/>
              </p:cNvCxnSpPr>
              <p:nvPr/>
            </p:nvCxnSpPr>
            <p:spPr bwMode="auto">
              <a:xfrm rot="16200000" flipH="1">
                <a:off x="1344612" y="2528887"/>
                <a:ext cx="1295400" cy="914400"/>
              </a:xfrm>
              <a:prstGeom prst="bentConnector3">
                <a:avLst>
                  <a:gd name="adj1" fmla="val 5115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579" y="2727597"/>
              <a:ext cx="485775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7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Model (Layers &amp; Activities)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85750" y="952500"/>
            <a:ext cx="2286000" cy="45720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OSI Layers</a:t>
            </a: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285750" y="1562100"/>
            <a:ext cx="2286000" cy="533400"/>
          </a:xfrm>
          <a:prstGeom prst="rect">
            <a:avLst/>
          </a:prstGeom>
          <a:solidFill>
            <a:srgbClr val="1D3064"/>
          </a:solidFill>
          <a:ln>
            <a:solidFill>
              <a:schemeClr val="tx2"/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285750" y="2781300"/>
            <a:ext cx="2286000" cy="53340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285750" y="2171700"/>
            <a:ext cx="2286000" cy="53340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285750" y="3390900"/>
            <a:ext cx="2286000" cy="58674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285750" y="4126230"/>
            <a:ext cx="2286000" cy="58674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285750" y="4812030"/>
            <a:ext cx="2286000" cy="58674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Data</a:t>
            </a:r>
            <a:r>
              <a:rPr lang="en-US" altLang="en-US" sz="1400" b="1" dirty="0">
                <a:solidFill>
                  <a:schemeClr val="bg1"/>
                </a:solidFill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76550" y="952500"/>
            <a:ext cx="6134100" cy="45720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Activities </a:t>
            </a:r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2876550" y="15621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allow access to network resources.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2876550" y="27813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establish, manage, and terminate session.</a:t>
            </a:r>
          </a:p>
        </p:txBody>
      </p: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2876550" y="2171700"/>
            <a:ext cx="6134100" cy="5334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translate, compress, and encrypt/decrypt data.</a:t>
            </a:r>
          </a:p>
        </p:txBody>
      </p: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2876550" y="3417570"/>
            <a:ext cx="6134100" cy="6096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provide reliable process-to-process </a:t>
            </a:r>
          </a:p>
          <a:p>
            <a:pPr algn="ctr"/>
            <a:r>
              <a:rPr lang="en-US" altLang="en-US" sz="2000" dirty="0"/>
              <a:t>message delivery and error recovery. </a:t>
            </a: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876550" y="4126230"/>
            <a:ext cx="6134100" cy="5867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move packets from source to destination;  </a:t>
            </a:r>
          </a:p>
          <a:p>
            <a:pPr algn="ctr"/>
            <a:r>
              <a:rPr lang="en-US" altLang="en-US" sz="2000" dirty="0"/>
              <a:t>To provide internetworking.</a:t>
            </a: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2876550" y="4812030"/>
            <a:ext cx="6134100" cy="5867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organize bits into frames; </a:t>
            </a:r>
          </a:p>
          <a:p>
            <a:pPr algn="ctr"/>
            <a:r>
              <a:rPr lang="en-US" altLang="en-US" sz="2000" dirty="0"/>
              <a:t>To provide hop-to-hop delivery.</a:t>
            </a:r>
          </a:p>
        </p:txBody>
      </p:sp>
      <p:sp>
        <p:nvSpPr>
          <p:cNvPr id="85" name="Rectangle 27"/>
          <p:cNvSpPr>
            <a:spLocks noChangeArrowheads="1"/>
          </p:cNvSpPr>
          <p:nvPr/>
        </p:nvSpPr>
        <p:spPr bwMode="auto">
          <a:xfrm>
            <a:off x="209550" y="59055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85750" y="5497830"/>
            <a:ext cx="2286000" cy="586740"/>
          </a:xfrm>
          <a:prstGeom prst="rect">
            <a:avLst/>
          </a:prstGeom>
          <a:solidFill>
            <a:srgbClr val="1D3064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2876550" y="5497830"/>
            <a:ext cx="6134100" cy="58674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en-US" sz="2000" dirty="0"/>
              <a:t>To transmit bits over a medium; </a:t>
            </a:r>
          </a:p>
          <a:p>
            <a:pPr algn="ctr"/>
            <a:r>
              <a:rPr lang="en-US" altLang="en-US" sz="2000" dirty="0"/>
              <a:t>To provide mechanical and electrical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4895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2" grpId="0" animBg="1"/>
      <p:bldP spid="84" grpId="0" animBg="1"/>
      <p:bldP spid="105" grpId="0" animBg="1"/>
      <p:bldP spid="10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Oriented Communication</a:t>
            </a:r>
          </a:p>
        </p:txBody>
      </p:sp>
      <p:sp>
        <p:nvSpPr>
          <p:cNvPr id="86" name="Text Box 48"/>
          <p:cNvSpPr txBox="1">
            <a:spLocks noChangeArrowheads="1"/>
          </p:cNvSpPr>
          <p:nvPr/>
        </p:nvSpPr>
        <p:spPr bwMode="auto">
          <a:xfrm>
            <a:off x="401637" y="5014913"/>
            <a:ext cx="39381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1D3064"/>
                </a:solidFill>
              </a:rPr>
              <a:t>Transient asynchronous </a:t>
            </a:r>
            <a:r>
              <a:rPr lang="en-US" altLang="en-US" sz="2400" b="1" dirty="0" smtClean="0">
                <a:solidFill>
                  <a:srgbClr val="1D3064"/>
                </a:solidFill>
              </a:rPr>
              <a:t>communication</a:t>
            </a:r>
            <a:endParaRPr lang="en-US" altLang="en-US" sz="2400" b="1" dirty="0">
              <a:solidFill>
                <a:srgbClr val="1D3064"/>
              </a:solidFill>
            </a:endParaRPr>
          </a:p>
        </p:txBody>
      </p:sp>
      <p:sp>
        <p:nvSpPr>
          <p:cNvPr id="87" name="Text Box 49"/>
          <p:cNvSpPr txBox="1">
            <a:spLocks noChangeArrowheads="1"/>
          </p:cNvSpPr>
          <p:nvPr/>
        </p:nvSpPr>
        <p:spPr bwMode="auto">
          <a:xfrm>
            <a:off x="6700837" y="5027613"/>
            <a:ext cx="4155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solidFill>
                  <a:srgbClr val="1D3064"/>
                </a:solidFill>
              </a:rPr>
              <a:t>R</a:t>
            </a:r>
            <a:r>
              <a:rPr lang="en-US" altLang="en-US" sz="2400" b="1" dirty="0" smtClean="0">
                <a:solidFill>
                  <a:srgbClr val="1D3064"/>
                </a:solidFill>
              </a:rPr>
              <a:t>eceipt-based </a:t>
            </a:r>
            <a:r>
              <a:rPr lang="en-US" altLang="en-US" sz="2400" b="1" dirty="0">
                <a:solidFill>
                  <a:srgbClr val="1D3064"/>
                </a:solidFill>
              </a:rPr>
              <a:t>synchronous communication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037" y="921374"/>
            <a:ext cx="4181588" cy="3763002"/>
            <a:chOff x="427037" y="921374"/>
            <a:chExt cx="4181588" cy="3763002"/>
          </a:xfrm>
        </p:grpSpPr>
        <p:sp>
          <p:nvSpPr>
            <p:cNvPr id="51" name="Line 4"/>
            <p:cNvSpPr>
              <a:spLocks noChangeShapeType="1"/>
            </p:cNvSpPr>
            <p:nvPr/>
          </p:nvSpPr>
          <p:spPr bwMode="auto">
            <a:xfrm>
              <a:off x="1176337" y="2005013"/>
              <a:ext cx="1295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>
              <a:off x="2471737" y="2005013"/>
              <a:ext cx="10668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760537" y="19288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 flipV="1">
              <a:off x="1112837" y="3363913"/>
              <a:ext cx="533400" cy="127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595437" y="3376613"/>
              <a:ext cx="1879600" cy="127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2319337" y="33004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668337" y="1806389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674460" y="322198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3247117" y="2726853"/>
              <a:ext cx="12827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/>
                <a:t>Time</a:t>
              </a:r>
              <a:br>
                <a:rPr lang="en-US" altLang="en-US" sz="2000"/>
              </a:br>
              <a:r>
                <a:rPr lang="en-US" altLang="en-US" sz="2000">
                  <a:sym typeface="Wingdings" panose="05000000000000000000" pitchFamily="2" charset="2"/>
                </a:rPr>
                <a:t></a:t>
              </a:r>
              <a:endParaRPr lang="en-US" altLang="en-US" sz="2000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427037" y="921374"/>
              <a:ext cx="2120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sends message and continues.</a:t>
              </a: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176337" y="1624013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2547937" y="3668713"/>
              <a:ext cx="12065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/>
                <a:t>B receives message.</a:t>
              </a: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 flipV="1">
              <a:off x="2624137" y="345281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88" name="Line 50"/>
            <p:cNvSpPr>
              <a:spLocks noChangeShapeType="1"/>
            </p:cNvSpPr>
            <p:nvPr/>
          </p:nvSpPr>
          <p:spPr bwMode="auto">
            <a:xfrm>
              <a:off x="1862137" y="2081213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89" name="Text Box 51"/>
            <p:cNvSpPr txBox="1">
              <a:spLocks noChangeArrowheads="1"/>
            </p:cNvSpPr>
            <p:nvPr/>
          </p:nvSpPr>
          <p:spPr bwMode="auto">
            <a:xfrm>
              <a:off x="2189048" y="2086184"/>
              <a:ext cx="241957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Message can be sent only if B is running.</a:t>
              </a: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H="1">
              <a:off x="2243137" y="2843213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34137" y="863599"/>
            <a:ext cx="4699000" cy="3779700"/>
            <a:chOff x="6434137" y="863599"/>
            <a:chExt cx="4699000" cy="3779700"/>
          </a:xfrm>
        </p:grpSpPr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7005637" y="2005013"/>
              <a:ext cx="1295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8326437" y="2005013"/>
              <a:ext cx="508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8758237" y="2005013"/>
              <a:ext cx="1371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9901237" y="2005013"/>
              <a:ext cx="762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081837" y="3452813"/>
              <a:ext cx="2743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9596437" y="3452813"/>
              <a:ext cx="1143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8148637" y="19288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8758237" y="19288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8529637" y="33766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9063037" y="3376613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8224837" y="2081213"/>
              <a:ext cx="381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6463845" y="3232448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6463845" y="1796266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10282237" y="2843213"/>
              <a:ext cx="850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/>
                <a:t>Time</a:t>
              </a:r>
              <a:br>
                <a:rPr lang="en-US" altLang="en-US" sz="2000"/>
              </a:br>
              <a:r>
                <a:rPr lang="en-US" altLang="en-US" sz="2000">
                  <a:sym typeface="Wingdings" panose="05000000000000000000" pitchFamily="2" charset="2"/>
                </a:rPr>
                <a:t></a:t>
              </a:r>
              <a:endParaRPr lang="en-US" altLang="en-US" sz="2000"/>
            </a:p>
          </p:txBody>
        </p:sp>
        <p:sp>
          <p:nvSpPr>
            <p:cNvPr id="77" name="Text Box 34"/>
            <p:cNvSpPr txBox="1">
              <a:spLocks noChangeArrowheads="1"/>
            </p:cNvSpPr>
            <p:nvPr/>
          </p:nvSpPr>
          <p:spPr bwMode="auto">
            <a:xfrm>
              <a:off x="6472237" y="2386013"/>
              <a:ext cx="12954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Request is received.</a:t>
              </a:r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>
              <a:off x="7691437" y="2995613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 flipV="1">
              <a:off x="8605837" y="2081213"/>
              <a:ext cx="228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80" name="Text Box 38"/>
            <p:cNvSpPr txBox="1">
              <a:spLocks noChangeArrowheads="1"/>
            </p:cNvSpPr>
            <p:nvPr/>
          </p:nvSpPr>
          <p:spPr bwMode="auto">
            <a:xfrm>
              <a:off x="8910637" y="2386013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ACK</a:t>
              </a: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521790" y="3935413"/>
              <a:ext cx="249169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is running but doing something else.</a:t>
              </a:r>
            </a:p>
          </p:txBody>
        </p:sp>
        <p:sp>
          <p:nvSpPr>
            <p:cNvPr id="83" name="Text Box 42"/>
            <p:cNvSpPr txBox="1">
              <a:spLocks noChangeArrowheads="1"/>
            </p:cNvSpPr>
            <p:nvPr/>
          </p:nvSpPr>
          <p:spPr bwMode="auto">
            <a:xfrm>
              <a:off x="9215437" y="3910013"/>
              <a:ext cx="15240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processes request.</a:t>
              </a:r>
            </a:p>
          </p:txBody>
        </p:sp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6434137" y="863599"/>
              <a:ext cx="2628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sends message and waits until received.</a:t>
              </a: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7767637" y="1700213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91" name="AutoShape 53"/>
            <p:cNvSpPr>
              <a:spLocks/>
            </p:cNvSpPr>
            <p:nvPr/>
          </p:nvSpPr>
          <p:spPr bwMode="auto">
            <a:xfrm rot="16200000" flipV="1">
              <a:off x="8034337" y="2652713"/>
              <a:ext cx="152400" cy="2057400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92" name="AutoShape 54"/>
            <p:cNvSpPr>
              <a:spLocks/>
            </p:cNvSpPr>
            <p:nvPr/>
          </p:nvSpPr>
          <p:spPr bwMode="auto">
            <a:xfrm rot="16200000" flipV="1">
              <a:off x="9405937" y="3414713"/>
              <a:ext cx="228600" cy="609600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4862286" y="986971"/>
            <a:ext cx="0" cy="51161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Oriented Communication</a:t>
            </a:r>
          </a:p>
        </p:txBody>
      </p:sp>
      <p:sp>
        <p:nvSpPr>
          <p:cNvPr id="116" name="Text Box 48"/>
          <p:cNvSpPr txBox="1">
            <a:spLocks noChangeArrowheads="1"/>
          </p:cNvSpPr>
          <p:nvPr/>
        </p:nvSpPr>
        <p:spPr bwMode="auto">
          <a:xfrm>
            <a:off x="391658" y="5137864"/>
            <a:ext cx="4410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1D3064"/>
                </a:solidFill>
              </a:rPr>
              <a:t>Delivery-based </a:t>
            </a:r>
            <a:r>
              <a:rPr lang="en-US" altLang="en-US" sz="2400" b="1" dirty="0">
                <a:solidFill>
                  <a:srgbClr val="1D3064"/>
                </a:solidFill>
              </a:rPr>
              <a:t>synchronous communication</a:t>
            </a:r>
          </a:p>
        </p:txBody>
      </p:sp>
      <p:sp>
        <p:nvSpPr>
          <p:cNvPr id="117" name="Text Box 49"/>
          <p:cNvSpPr txBox="1">
            <a:spLocks noChangeArrowheads="1"/>
          </p:cNvSpPr>
          <p:nvPr/>
        </p:nvSpPr>
        <p:spPr bwMode="auto">
          <a:xfrm>
            <a:off x="6364741" y="5129074"/>
            <a:ext cx="43202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 smtClean="0">
                <a:solidFill>
                  <a:srgbClr val="1D3064"/>
                </a:solidFill>
              </a:rPr>
              <a:t>Response-based </a:t>
            </a:r>
            <a:r>
              <a:rPr lang="en-US" altLang="en-US" sz="2400" b="1" dirty="0">
                <a:solidFill>
                  <a:srgbClr val="1D3064"/>
                </a:solidFill>
              </a:rPr>
              <a:t>synchronous communication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9657" y="1046302"/>
            <a:ext cx="4197577" cy="3485872"/>
            <a:chOff x="159657" y="1046302"/>
            <a:chExt cx="4197577" cy="3485872"/>
          </a:xfrm>
        </p:grpSpPr>
        <p:sp>
          <p:nvSpPr>
            <p:cNvPr id="45" name="Line 4"/>
            <p:cNvSpPr>
              <a:spLocks noChangeShapeType="1"/>
            </p:cNvSpPr>
            <p:nvPr/>
          </p:nvSpPr>
          <p:spPr bwMode="auto">
            <a:xfrm>
              <a:off x="1453696" y="2147888"/>
              <a:ext cx="533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1987096" y="2147888"/>
              <a:ext cx="83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1834696" y="20716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1453696" y="3519488"/>
              <a:ext cx="1828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063296" y="34432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01" name="Text Box 22"/>
            <p:cNvSpPr txBox="1">
              <a:spLocks noChangeArrowheads="1"/>
            </p:cNvSpPr>
            <p:nvPr/>
          </p:nvSpPr>
          <p:spPr bwMode="auto">
            <a:xfrm>
              <a:off x="1047296" y="1906588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auto">
            <a:xfrm>
              <a:off x="1047296" y="3284383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3366634" y="2860745"/>
              <a:ext cx="9906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Time</a:t>
              </a:r>
              <a:br>
                <a:rPr lang="en-US" altLang="en-US" sz="2000" dirty="0"/>
              </a:br>
              <a:r>
                <a:rPr lang="en-US" altLang="en-US" sz="2000" dirty="0">
                  <a:sym typeface="Wingdings" panose="05000000000000000000" pitchFamily="2" charset="2"/>
                </a:rPr>
                <a:t></a:t>
              </a:r>
              <a:endParaRPr lang="en-US" altLang="en-US" sz="2000" dirty="0"/>
            </a:p>
          </p:txBody>
        </p:sp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691696" y="1046302"/>
              <a:ext cx="25908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sends request and waits until accepted.</a:t>
              </a:r>
            </a:p>
          </p:txBody>
        </p:sp>
        <p:sp>
          <p:nvSpPr>
            <p:cNvPr id="108" name="Line 29"/>
            <p:cNvSpPr>
              <a:spLocks noChangeShapeType="1"/>
            </p:cNvSpPr>
            <p:nvPr/>
          </p:nvSpPr>
          <p:spPr bwMode="auto">
            <a:xfrm>
              <a:off x="1606096" y="1766888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109" name="Text Box 32"/>
            <p:cNvSpPr txBox="1">
              <a:spLocks noChangeArrowheads="1"/>
            </p:cNvSpPr>
            <p:nvPr/>
          </p:nvSpPr>
          <p:spPr bwMode="auto">
            <a:xfrm>
              <a:off x="159657" y="3824288"/>
              <a:ext cx="243703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is running but doing something else.</a:t>
              </a:r>
            </a:p>
          </p:txBody>
        </p:sp>
        <p:sp>
          <p:nvSpPr>
            <p:cNvPr id="110" name="Text Box 33"/>
            <p:cNvSpPr txBox="1">
              <a:spLocks noChangeArrowheads="1"/>
            </p:cNvSpPr>
            <p:nvPr/>
          </p:nvSpPr>
          <p:spPr bwMode="auto">
            <a:xfrm>
              <a:off x="2549978" y="3802202"/>
              <a:ext cx="12065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Process request</a:t>
              </a:r>
            </a:p>
          </p:txBody>
        </p:sp>
        <p:sp>
          <p:nvSpPr>
            <p:cNvPr id="118" name="Line 50"/>
            <p:cNvSpPr>
              <a:spLocks noChangeShapeType="1"/>
            </p:cNvSpPr>
            <p:nvPr/>
          </p:nvSpPr>
          <p:spPr bwMode="auto">
            <a:xfrm>
              <a:off x="2901496" y="2173288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2825296" y="20716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2507796" y="34432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1" name="Line 54"/>
            <p:cNvSpPr>
              <a:spLocks noChangeShapeType="1"/>
            </p:cNvSpPr>
            <p:nvPr/>
          </p:nvSpPr>
          <p:spPr bwMode="auto">
            <a:xfrm>
              <a:off x="3282496" y="3519488"/>
              <a:ext cx="508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122" name="Line 55"/>
            <p:cNvSpPr>
              <a:spLocks noChangeShapeType="1"/>
            </p:cNvSpPr>
            <p:nvPr/>
          </p:nvSpPr>
          <p:spPr bwMode="auto">
            <a:xfrm>
              <a:off x="1910896" y="2224088"/>
              <a:ext cx="228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3" name="Line 56"/>
            <p:cNvSpPr>
              <a:spLocks noChangeShapeType="1"/>
            </p:cNvSpPr>
            <p:nvPr/>
          </p:nvSpPr>
          <p:spPr bwMode="auto">
            <a:xfrm flipV="1">
              <a:off x="2596696" y="2224088"/>
              <a:ext cx="3048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4" name="Text Box 58"/>
            <p:cNvSpPr txBox="1">
              <a:spLocks noChangeArrowheads="1"/>
            </p:cNvSpPr>
            <p:nvPr/>
          </p:nvSpPr>
          <p:spPr bwMode="auto">
            <a:xfrm>
              <a:off x="539296" y="2528888"/>
              <a:ext cx="13589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/>
                <a:t>Request is received.</a:t>
              </a:r>
            </a:p>
          </p:txBody>
        </p:sp>
        <p:sp>
          <p:nvSpPr>
            <p:cNvPr id="125" name="Line 59"/>
            <p:cNvSpPr>
              <a:spLocks noChangeShapeType="1"/>
            </p:cNvSpPr>
            <p:nvPr/>
          </p:nvSpPr>
          <p:spPr bwMode="auto">
            <a:xfrm>
              <a:off x="1682296" y="298608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6" name="Text Box 60"/>
            <p:cNvSpPr txBox="1">
              <a:spLocks noChangeArrowheads="1"/>
            </p:cNvSpPr>
            <p:nvPr/>
          </p:nvSpPr>
          <p:spPr bwMode="auto">
            <a:xfrm>
              <a:off x="2779712" y="2472145"/>
              <a:ext cx="12065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Accepted</a:t>
              </a:r>
            </a:p>
          </p:txBody>
        </p:sp>
        <p:sp>
          <p:nvSpPr>
            <p:cNvPr id="127" name="AutoShape 61"/>
            <p:cNvSpPr>
              <a:spLocks/>
            </p:cNvSpPr>
            <p:nvPr/>
          </p:nvSpPr>
          <p:spPr bwMode="auto">
            <a:xfrm rot="16200000" flipV="1">
              <a:off x="1948996" y="3176588"/>
              <a:ext cx="228600" cy="1066800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28" name="AutoShape 62"/>
            <p:cNvSpPr>
              <a:spLocks/>
            </p:cNvSpPr>
            <p:nvPr/>
          </p:nvSpPr>
          <p:spPr bwMode="auto">
            <a:xfrm rot="16200000" flipV="1">
              <a:off x="2825296" y="3367088"/>
              <a:ext cx="228600" cy="68580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34075" y="1160602"/>
            <a:ext cx="4953000" cy="3739872"/>
            <a:chOff x="5934075" y="1160602"/>
            <a:chExt cx="4953000" cy="3739872"/>
          </a:xfrm>
        </p:grpSpPr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6848475" y="2287588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534275" y="2287588"/>
              <a:ext cx="2362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9972675" y="2287588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6924675" y="3735388"/>
              <a:ext cx="2667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96" name="Oval 17"/>
            <p:cNvSpPr>
              <a:spLocks noChangeArrowheads="1"/>
            </p:cNvSpPr>
            <p:nvPr/>
          </p:nvSpPr>
          <p:spPr bwMode="auto">
            <a:xfrm>
              <a:off x="7381875" y="22113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9896475" y="22113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915275" y="36591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9591675" y="36591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>
              <a:off x="7534275" y="2363788"/>
              <a:ext cx="381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102" name="Text Box 23"/>
            <p:cNvSpPr txBox="1">
              <a:spLocks noChangeArrowheads="1"/>
            </p:cNvSpPr>
            <p:nvPr/>
          </p:nvSpPr>
          <p:spPr bwMode="auto">
            <a:xfrm>
              <a:off x="6403975" y="3529012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103" name="Text Box 24"/>
            <p:cNvSpPr txBox="1">
              <a:spLocks noChangeArrowheads="1"/>
            </p:cNvSpPr>
            <p:nvPr/>
          </p:nvSpPr>
          <p:spPr bwMode="auto">
            <a:xfrm>
              <a:off x="6391275" y="2046080"/>
              <a:ext cx="381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6"/>
                  </a:solidFill>
                </a:rPr>
                <a:t>A</a:t>
              </a:r>
            </a:p>
          </p:txBody>
        </p:sp>
        <p:sp>
          <p:nvSpPr>
            <p:cNvPr id="106" name="Text Box 27"/>
            <p:cNvSpPr txBox="1">
              <a:spLocks noChangeArrowheads="1"/>
            </p:cNvSpPr>
            <p:nvPr/>
          </p:nvSpPr>
          <p:spPr bwMode="auto">
            <a:xfrm>
              <a:off x="10067925" y="3022532"/>
              <a:ext cx="81915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Time</a:t>
              </a:r>
              <a:br>
                <a:rPr lang="en-US" altLang="en-US" sz="2000" dirty="0"/>
              </a:br>
              <a:r>
                <a:rPr lang="en-US" altLang="en-US" sz="2000" dirty="0">
                  <a:sym typeface="Wingdings" panose="05000000000000000000" pitchFamily="2" charset="2"/>
                </a:rPr>
                <a:t></a:t>
              </a:r>
              <a:endParaRPr lang="en-US" altLang="en-US" sz="2000" dirty="0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>
              <a:off x="7115175" y="3341688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 flipV="1">
              <a:off x="9667875" y="2363788"/>
              <a:ext cx="228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13" name="Text Box 38"/>
            <p:cNvSpPr txBox="1">
              <a:spLocks noChangeArrowheads="1"/>
            </p:cNvSpPr>
            <p:nvPr/>
          </p:nvSpPr>
          <p:spPr bwMode="auto">
            <a:xfrm>
              <a:off x="8677275" y="2597968"/>
              <a:ext cx="12065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Accepted</a:t>
              </a:r>
            </a:p>
          </p:txBody>
        </p:sp>
        <p:sp>
          <p:nvSpPr>
            <p:cNvPr id="114" name="AutoShape 39"/>
            <p:cNvSpPr>
              <a:spLocks/>
            </p:cNvSpPr>
            <p:nvPr/>
          </p:nvSpPr>
          <p:spPr bwMode="auto">
            <a:xfrm rot="16200000" flipV="1">
              <a:off x="7686675" y="3125788"/>
              <a:ext cx="152400" cy="1676400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15" name="Text Box 44"/>
            <p:cNvSpPr txBox="1">
              <a:spLocks noChangeArrowheads="1"/>
            </p:cNvSpPr>
            <p:nvPr/>
          </p:nvSpPr>
          <p:spPr bwMode="auto">
            <a:xfrm>
              <a:off x="7686675" y="1160602"/>
              <a:ext cx="21844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A sends request and waits for reply.</a:t>
              </a:r>
            </a:p>
          </p:txBody>
        </p:sp>
        <p:sp>
          <p:nvSpPr>
            <p:cNvPr id="129" name="Line 63"/>
            <p:cNvSpPr>
              <a:spLocks noChangeShapeType="1"/>
            </p:cNvSpPr>
            <p:nvPr/>
          </p:nvSpPr>
          <p:spPr bwMode="auto">
            <a:xfrm>
              <a:off x="9794875" y="3735388"/>
              <a:ext cx="838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000"/>
            </a:p>
          </p:txBody>
        </p:sp>
        <p:sp>
          <p:nvSpPr>
            <p:cNvPr id="130" name="Oval 64"/>
            <p:cNvSpPr>
              <a:spLocks noChangeArrowheads="1"/>
            </p:cNvSpPr>
            <p:nvPr/>
          </p:nvSpPr>
          <p:spPr bwMode="auto">
            <a:xfrm>
              <a:off x="8524875" y="3659188"/>
              <a:ext cx="152400" cy="15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31" name="Line 66"/>
            <p:cNvSpPr>
              <a:spLocks noChangeShapeType="1"/>
            </p:cNvSpPr>
            <p:nvPr/>
          </p:nvSpPr>
          <p:spPr bwMode="auto">
            <a:xfrm flipH="1">
              <a:off x="7534275" y="1906588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32" name="Line 67"/>
            <p:cNvSpPr>
              <a:spLocks noChangeShapeType="1"/>
            </p:cNvSpPr>
            <p:nvPr/>
          </p:nvSpPr>
          <p:spPr bwMode="auto">
            <a:xfrm>
              <a:off x="9515475" y="1906588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33" name="Text Box 68"/>
            <p:cNvSpPr txBox="1">
              <a:spLocks noChangeArrowheads="1"/>
            </p:cNvSpPr>
            <p:nvPr/>
          </p:nvSpPr>
          <p:spPr bwMode="auto">
            <a:xfrm>
              <a:off x="6156779" y="2779852"/>
              <a:ext cx="14097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Request is received.</a:t>
              </a:r>
            </a:p>
          </p:txBody>
        </p:sp>
        <p:sp>
          <p:nvSpPr>
            <p:cNvPr id="134" name="Text Box 69"/>
            <p:cNvSpPr txBox="1">
              <a:spLocks noChangeArrowheads="1"/>
            </p:cNvSpPr>
            <p:nvPr/>
          </p:nvSpPr>
          <p:spPr bwMode="auto">
            <a:xfrm>
              <a:off x="5934075" y="4002088"/>
              <a:ext cx="25527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B is running but doing something else.</a:t>
              </a:r>
            </a:p>
          </p:txBody>
        </p:sp>
        <p:sp>
          <p:nvSpPr>
            <p:cNvPr id="135" name="AutoShape 70"/>
            <p:cNvSpPr>
              <a:spLocks/>
            </p:cNvSpPr>
            <p:nvPr/>
          </p:nvSpPr>
          <p:spPr bwMode="auto">
            <a:xfrm rot="16200000" flipV="1">
              <a:off x="9020175" y="3468688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000"/>
            </a:p>
          </p:txBody>
        </p:sp>
        <p:sp>
          <p:nvSpPr>
            <p:cNvPr id="136" name="Text Box 71"/>
            <p:cNvSpPr txBox="1">
              <a:spLocks noChangeArrowheads="1"/>
            </p:cNvSpPr>
            <p:nvPr/>
          </p:nvSpPr>
          <p:spPr bwMode="auto">
            <a:xfrm>
              <a:off x="8829674" y="4192588"/>
              <a:ext cx="141741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dirty="0"/>
                <a:t>Process request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5147099" y="1088431"/>
            <a:ext cx="0" cy="51161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 performs a single send()</a:t>
            </a:r>
            <a:endParaRPr lang="en-US" dirty="0"/>
          </a:p>
          <a:p>
            <a:endParaRPr lang="en-IN" dirty="0"/>
          </a:p>
        </p:txBody>
      </p:sp>
      <p:pic>
        <p:nvPicPr>
          <p:cNvPr id="4" name="Google Shape;610;p5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1371600"/>
            <a:ext cx="46482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242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ts val="1650"/>
              <a:buFont typeface="Noto Sans Symbols"/>
              <a:buChar char="■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kinds of group communication: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(</a:t>
            </a:r>
            <a:r>
              <a:rPr lang="en-I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messgae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sent to everyone)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 (message sent to specific group)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Char char="■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for: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Replication of services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Replication of data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discovery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Char char="■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Issues: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Ordering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Char char="■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lang="en-IN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multicast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378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ts val="165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Continuous Media</a:t>
            </a:r>
            <a:endParaRPr lang="en-IN" dirty="0"/>
          </a:p>
          <a:p>
            <a:pPr marL="533400" indent="-5334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AutoNum type="arabicPeriod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applications</a:t>
            </a:r>
            <a:endParaRPr lang="en-IN" dirty="0"/>
          </a:p>
          <a:p>
            <a:pPr marL="533400" indent="-5334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AutoNum type="arabicPeriod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devices</a:t>
            </a:r>
            <a:endParaRPr lang="en-IN" dirty="0"/>
          </a:p>
          <a:p>
            <a:pPr marL="533400" indent="-533400">
              <a:lnSpc>
                <a:spcPct val="100000"/>
              </a:lnSpc>
              <a:spcBef>
                <a:spcPts val="440"/>
              </a:spcBef>
              <a:buClr>
                <a:schemeClr val="folHlink"/>
              </a:buClr>
              <a:buSzPts val="1650"/>
              <a:buFont typeface="Noto Sans Symbols"/>
              <a:buAutoNum type="arabicPeriod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represented as single stream rather than discrete chunks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695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All communication facilities discussed so far are essentially based on </a:t>
            </a:r>
            <a:r>
              <a:rPr lang="en-IN" dirty="0" smtClean="0"/>
              <a:t>a discrete</a:t>
            </a:r>
            <a:r>
              <a:rPr lang="en-IN" dirty="0"/>
              <a:t>, that is time independent exchange of information</a:t>
            </a:r>
          </a:p>
          <a:p>
            <a:r>
              <a:rPr lang="en-IN" dirty="0"/>
              <a:t>Continuous media: Characterized by the fact that values are time dependent:</a:t>
            </a:r>
          </a:p>
          <a:p>
            <a:pPr lvl="1"/>
            <a:r>
              <a:rPr lang="en-IN" dirty="0" smtClean="0"/>
              <a:t> Audio</a:t>
            </a:r>
          </a:p>
          <a:p>
            <a:pPr lvl="1"/>
            <a:r>
              <a:rPr lang="en-IN" dirty="0" smtClean="0"/>
              <a:t> Video</a:t>
            </a:r>
          </a:p>
          <a:p>
            <a:pPr lvl="1"/>
            <a:r>
              <a:rPr lang="en-IN" dirty="0" smtClean="0"/>
              <a:t>Animations</a:t>
            </a:r>
            <a:endParaRPr lang="en-IN" dirty="0"/>
          </a:p>
          <a:p>
            <a:pPr lvl="1"/>
            <a:r>
              <a:rPr lang="en-IN" dirty="0" smtClean="0"/>
              <a:t>Sensor </a:t>
            </a:r>
            <a:r>
              <a:rPr lang="en-IN" dirty="0"/>
              <a:t>data (temperature, pressure, etc</a:t>
            </a:r>
            <a:r>
              <a:rPr lang="en-IN" dirty="0" smtClean="0"/>
              <a:t>.)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48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Stream-Oriented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dirty="0"/>
              <a:t>RPC, RMI, message-oriented communication are based on the exchange of discrete messages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Timing might affect performance, but not correctness</a:t>
            </a:r>
          </a:p>
          <a:p>
            <a:pPr>
              <a:lnSpc>
                <a:spcPct val="108000"/>
              </a:lnSpc>
            </a:pPr>
            <a:r>
              <a:rPr lang="en-US" dirty="0"/>
              <a:t>In stream-oriented communication the message content must be delivered at a certain rate, as well as correctly.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e.g., music or video</a:t>
            </a:r>
          </a:p>
          <a:p>
            <a:pPr>
              <a:lnSpc>
                <a:spcPct val="108000"/>
              </a:lnSpc>
            </a:pPr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and video are </a:t>
            </a:r>
            <a:r>
              <a:rPr lang="en-US" dirty="0" smtClean="0"/>
              <a:t>time-dependent data </a:t>
            </a:r>
            <a:r>
              <a:rPr lang="en-US" dirty="0"/>
              <a:t>streams – if the timing is off, the resulting “output” from the </a:t>
            </a:r>
            <a:r>
              <a:rPr lang="en-US" dirty="0" smtClean="0"/>
              <a:t>system will be incorrect</a:t>
            </a:r>
            <a:r>
              <a:rPr lang="en-US" dirty="0"/>
              <a:t>.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Time-dependent </a:t>
            </a:r>
            <a:r>
              <a:rPr lang="en-US" dirty="0"/>
              <a:t>information – known </a:t>
            </a:r>
            <a:r>
              <a:rPr lang="en-US" dirty="0" smtClean="0"/>
              <a:t>as “</a:t>
            </a:r>
            <a:r>
              <a:rPr lang="en-US" dirty="0"/>
              <a:t>continuous media” communications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9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Transmission Modes in Stream-Oriented </a:t>
            </a:r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r>
              <a:rPr lang="en-US" b="1" dirty="0">
                <a:solidFill>
                  <a:srgbClr val="1D3064"/>
                </a:solidFill>
              </a:rPr>
              <a:t>Asynchronous transmission mode </a:t>
            </a:r>
            <a:r>
              <a:rPr lang="en-US" dirty="0" smtClean="0"/>
              <a:t>– the </a:t>
            </a:r>
            <a:r>
              <a:rPr lang="en-US" dirty="0"/>
              <a:t>data </a:t>
            </a:r>
            <a:r>
              <a:rPr lang="en-US" dirty="0" smtClean="0"/>
              <a:t>stream(Sequence of data units) </a:t>
            </a:r>
            <a:r>
              <a:rPr lang="en-US" dirty="0"/>
              <a:t>is transmitted in order, but there’s </a:t>
            </a:r>
            <a:r>
              <a:rPr lang="en-US" dirty="0">
                <a:solidFill>
                  <a:schemeClr val="accent6"/>
                </a:solidFill>
              </a:rPr>
              <a:t>no timing </a:t>
            </a:r>
            <a:r>
              <a:rPr lang="en-US" dirty="0" smtClean="0">
                <a:solidFill>
                  <a:schemeClr val="accent6"/>
                </a:solidFill>
              </a:rPr>
              <a:t>constraints </a:t>
            </a:r>
            <a:r>
              <a:rPr lang="en-US" dirty="0" smtClean="0"/>
              <a:t>placed </a:t>
            </a:r>
            <a:r>
              <a:rPr lang="en-US" dirty="0"/>
              <a:t>on the </a:t>
            </a:r>
            <a:r>
              <a:rPr lang="en-US" dirty="0" smtClean="0"/>
              <a:t>actual delivery </a:t>
            </a:r>
            <a:r>
              <a:rPr lang="en-US" dirty="0"/>
              <a:t>(e.g., File Transfer</a:t>
            </a:r>
            <a:r>
              <a:rPr lang="en-US" dirty="0" smtClean="0"/>
              <a:t>). </a:t>
            </a:r>
            <a:r>
              <a:rPr lang="en-IN" dirty="0"/>
              <a:t>no restrictions with respect to </a:t>
            </a:r>
            <a:r>
              <a:rPr lang="en-IN" i="1" dirty="0"/>
              <a:t>when </a:t>
            </a:r>
            <a:r>
              <a:rPr lang="en-IN" dirty="0"/>
              <a:t>data is to </a:t>
            </a:r>
            <a:r>
              <a:rPr lang="en-IN" dirty="0" smtClean="0"/>
              <a:t>be delivered.</a:t>
            </a:r>
            <a:endParaRPr lang="en-IN" dirty="0"/>
          </a:p>
          <a:p>
            <a:pPr>
              <a:lnSpc>
                <a:spcPct val="108000"/>
              </a:lnSpc>
            </a:pPr>
            <a:endParaRPr lang="en-US" dirty="0"/>
          </a:p>
          <a:p>
            <a:r>
              <a:rPr lang="en-US" b="1" dirty="0" smtClean="0">
                <a:solidFill>
                  <a:srgbClr val="1D3064"/>
                </a:solidFill>
              </a:rPr>
              <a:t>Synchronous </a:t>
            </a:r>
            <a:r>
              <a:rPr lang="en-US" b="1" dirty="0">
                <a:solidFill>
                  <a:srgbClr val="1D3064"/>
                </a:solidFill>
              </a:rPr>
              <a:t>transmission mode </a:t>
            </a:r>
            <a:r>
              <a:rPr lang="en-US" dirty="0" smtClean="0"/>
              <a:t>– </a:t>
            </a:r>
            <a:r>
              <a:rPr lang="en-IN" dirty="0" smtClean="0"/>
              <a:t>define </a:t>
            </a:r>
            <a:r>
              <a:rPr lang="en-IN" dirty="0"/>
              <a:t>a maximum end-to-end delay for individual </a:t>
            </a:r>
            <a:r>
              <a:rPr lang="en-IN" dirty="0" smtClean="0"/>
              <a:t>data packets </a:t>
            </a:r>
            <a:r>
              <a:rPr lang="en-US" dirty="0" smtClean="0"/>
              <a:t>(but </a:t>
            </a:r>
            <a:r>
              <a:rPr lang="en-US" dirty="0"/>
              <a:t>data can travel faster).</a:t>
            </a:r>
          </a:p>
          <a:p>
            <a:pPr>
              <a:lnSpc>
                <a:spcPct val="108000"/>
              </a:lnSpc>
            </a:pPr>
            <a:r>
              <a:rPr lang="en-US" b="1" dirty="0" smtClean="0">
                <a:solidFill>
                  <a:srgbClr val="1D3064"/>
                </a:solidFill>
              </a:rPr>
              <a:t>Isochronous </a:t>
            </a:r>
            <a:r>
              <a:rPr lang="en-US" b="1" dirty="0">
                <a:solidFill>
                  <a:srgbClr val="1D3064"/>
                </a:solidFill>
              </a:rPr>
              <a:t>transmission mode </a:t>
            </a:r>
            <a:r>
              <a:rPr lang="en-US" dirty="0" smtClean="0"/>
              <a:t>– data </a:t>
            </a:r>
            <a:r>
              <a:rPr lang="en-US" dirty="0"/>
              <a:t>transferred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6"/>
                </a:solidFill>
              </a:rPr>
              <a:t>on time</a:t>
            </a:r>
            <a:r>
              <a:rPr lang="en-US" dirty="0" smtClean="0"/>
              <a:t>” </a:t>
            </a:r>
            <a:r>
              <a:rPr lang="en-US" dirty="0"/>
              <a:t>– there’s a maximum and minimum </a:t>
            </a:r>
            <a:r>
              <a:rPr lang="en-US" dirty="0" smtClean="0"/>
              <a:t>end-to-end delay </a:t>
            </a:r>
            <a:r>
              <a:rPr lang="en-US" dirty="0"/>
              <a:t>(known </a:t>
            </a:r>
            <a:r>
              <a:rPr lang="en-US" dirty="0" smtClean="0"/>
              <a:t>as “</a:t>
            </a:r>
            <a:r>
              <a:rPr lang="en-US" dirty="0">
                <a:solidFill>
                  <a:schemeClr val="accent6"/>
                </a:solidFill>
              </a:rPr>
              <a:t>bounded jitter</a:t>
            </a:r>
            <a:r>
              <a:rPr lang="en-US" dirty="0"/>
              <a:t>”).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Known as “</a:t>
            </a:r>
            <a:r>
              <a:rPr lang="en-US" sz="2400" dirty="0">
                <a:solidFill>
                  <a:schemeClr val="accent6"/>
                </a:solidFill>
              </a:rPr>
              <a:t>streams</a:t>
            </a:r>
            <a:r>
              <a:rPr lang="en-US" sz="2400" dirty="0"/>
              <a:t>” – isochronous transmission mode is very useful for multimedia systems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e.g., audio &amp; video</a:t>
            </a:r>
          </a:p>
        </p:txBody>
      </p:sp>
    </p:spTree>
    <p:extLst>
      <p:ext uri="{BB962C8B-B14F-4D97-AF65-F5344CB8AC3E}">
        <p14:creationId xmlns:p14="http://schemas.microsoft.com/office/powerpoint/2010/main" val="2598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Streams in Stream-Oriented </a:t>
            </a:r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70320" cy="5590565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dirty="0" smtClean="0">
                <a:solidFill>
                  <a:srgbClr val="1D3064"/>
                </a:solidFill>
              </a:rPr>
              <a:t>Simple Streams </a:t>
            </a:r>
            <a:r>
              <a:rPr lang="en-US" dirty="0"/>
              <a:t>– </a:t>
            </a:r>
            <a:r>
              <a:rPr lang="en-IN" dirty="0"/>
              <a:t>consists of a single flow of data, e.g., audio or video</a:t>
            </a:r>
            <a:endParaRPr lang="en-US" dirty="0" smtClean="0"/>
          </a:p>
          <a:p>
            <a:pPr>
              <a:lnSpc>
                <a:spcPct val="108000"/>
              </a:lnSpc>
            </a:pPr>
            <a:r>
              <a:rPr lang="en-US" dirty="0" smtClean="0">
                <a:solidFill>
                  <a:srgbClr val="1D3064"/>
                </a:solidFill>
              </a:rPr>
              <a:t>Complex </a:t>
            </a:r>
            <a:r>
              <a:rPr lang="en-US" dirty="0">
                <a:solidFill>
                  <a:srgbClr val="1D3064"/>
                </a:solidFill>
              </a:rPr>
              <a:t>Streams </a:t>
            </a:r>
            <a:r>
              <a:rPr lang="en-US" dirty="0"/>
              <a:t>– several sequences of data (</a:t>
            </a:r>
            <a:r>
              <a:rPr lang="en-US" dirty="0" err="1"/>
              <a:t>substreams</a:t>
            </a:r>
            <a:r>
              <a:rPr lang="en-US" dirty="0"/>
              <a:t>) </a:t>
            </a:r>
            <a:r>
              <a:rPr lang="en-US" dirty="0" smtClean="0"/>
              <a:t>that are </a:t>
            </a:r>
            <a:r>
              <a:rPr lang="en-US" dirty="0">
                <a:solidFill>
                  <a:schemeClr val="accent6"/>
                </a:solidFill>
              </a:rPr>
              <a:t>“related” by time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Think of a lip synchronized movie, with sound and pictures, together with sub-titles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This leads to data synchronization problems … which are not at all easy to deal </a:t>
            </a:r>
            <a:r>
              <a:rPr lang="en-US" sz="2400" dirty="0" smtClean="0"/>
              <a:t>with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multiple </a:t>
            </a:r>
            <a:r>
              <a:rPr lang="en-IN" dirty="0"/>
              <a:t>data flows, e.g., </a:t>
            </a:r>
            <a:r>
              <a:rPr lang="en-IN" dirty="0" smtClean="0"/>
              <a:t>audio </a:t>
            </a:r>
            <a:r>
              <a:rPr lang="en-IN" dirty="0"/>
              <a:t>or </a:t>
            </a:r>
            <a:r>
              <a:rPr lang="en-IN" dirty="0" smtClean="0"/>
              <a:t>combination audio/video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69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76" y="878194"/>
            <a:ext cx="11874007" cy="502582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dirty="0" smtClean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IN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system processes running on separate computers cannot directly access each other’s memory. </a:t>
            </a: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 to communication: 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Pts val="15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memory-</a:t>
            </a:r>
            <a:r>
              <a:rPr lang="en-IN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must have access to some form of shared memory (i.e., they must be threads, they must be processes that can share memory, or they must have access to a shared resource, such as a file)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Pts val="1500"/>
              <a:buNone/>
            </a:pPr>
            <a:endParaRPr lang="en-IN" dirty="0" smtClean="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SzPts val="1500"/>
              <a:buNone/>
            </a:pPr>
            <a:r>
              <a:rPr lang="en-IN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</a:t>
            </a: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passing- </a:t>
            </a:r>
            <a:r>
              <a:rPr lang="en-IN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to communicate by sending each other messages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Memory: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way to physically share memory</a:t>
            </a:r>
            <a:endParaRPr lang="en-IN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folHlink"/>
              </a:buClr>
              <a:buSzPts val="1500"/>
              <a:buFont typeface="Noto Sans Symbols"/>
              <a:buChar char="⮚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Shared Memory</a:t>
            </a:r>
            <a:endParaRPr lang="en-IN" dirty="0"/>
          </a:p>
          <a:p>
            <a:endParaRPr lang="en-IN" dirty="0"/>
          </a:p>
        </p:txBody>
      </p:sp>
      <p:pic>
        <p:nvPicPr>
          <p:cNvPr id="4" name="Google Shape;520;p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52020" y="2637504"/>
            <a:ext cx="51054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55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4991</Words>
  <Application>Microsoft Office PowerPoint</Application>
  <PresentationFormat>Widescreen</PresentationFormat>
  <Paragraphs>818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2" baseType="lpstr">
      <vt:lpstr>Arial</vt:lpstr>
      <vt:lpstr>Calibri</vt:lpstr>
      <vt:lpstr>Noto Sans Symbols</vt:lpstr>
      <vt:lpstr>Roboto Condensed</vt:lpstr>
      <vt:lpstr>Roboto Condensed Light</vt:lpstr>
      <vt:lpstr>Segoe UI Black</vt:lpstr>
      <vt:lpstr>StarSymbol</vt:lpstr>
      <vt:lpstr>Tahoma</vt:lpstr>
      <vt:lpstr>Times New Roman</vt:lpstr>
      <vt:lpstr>Webdings</vt:lpstr>
      <vt:lpstr>Wingdings</vt:lpstr>
      <vt:lpstr>Wingdings 2</vt:lpstr>
      <vt:lpstr>Wingdings 3</vt:lpstr>
      <vt:lpstr>Office Theme</vt:lpstr>
      <vt:lpstr>Communication in a Distributed System</vt:lpstr>
      <vt:lpstr>Layered Network Communication Protocols</vt:lpstr>
      <vt:lpstr>Layered Network Communication Protocols</vt:lpstr>
      <vt:lpstr>Layered Network Communication Protocols</vt:lpstr>
      <vt:lpstr>Middleware Layer</vt:lpstr>
      <vt:lpstr>OSI Model</vt:lpstr>
      <vt:lpstr>OSI Model (Layers &amp; Activities)</vt:lpstr>
      <vt:lpstr>COMMUNICATION</vt:lpstr>
      <vt:lpstr>Shared Memory</vt:lpstr>
      <vt:lpstr>Message Passing</vt:lpstr>
      <vt:lpstr>Message Passing</vt:lpstr>
      <vt:lpstr>Client Server Model</vt:lpstr>
      <vt:lpstr>Client Server Model Interaction</vt:lpstr>
      <vt:lpstr>Remote Procedure Call (RPC)</vt:lpstr>
      <vt:lpstr>How RPC Works </vt:lpstr>
      <vt:lpstr>PowerPoint Presentation</vt:lpstr>
      <vt:lpstr>RPC Model </vt:lpstr>
      <vt:lpstr>Functions of RPC Elements</vt:lpstr>
      <vt:lpstr>Functions of RPC Elements</vt:lpstr>
      <vt:lpstr>RPC Mechanism</vt:lpstr>
      <vt:lpstr>RPC Mechanism</vt:lpstr>
      <vt:lpstr>RPC Mechanism</vt:lpstr>
      <vt:lpstr>RPC Mechanism</vt:lpstr>
      <vt:lpstr>Steps in a Remote Procedure Call</vt:lpstr>
      <vt:lpstr>Steps in a Remote Procedure Call</vt:lpstr>
      <vt:lpstr>Passing Value Parameters</vt:lpstr>
      <vt:lpstr>PowerPoint Presentation</vt:lpstr>
      <vt:lpstr>Passing Value Parameters</vt:lpstr>
      <vt:lpstr>Server Management</vt:lpstr>
      <vt:lpstr>Stateful File Server</vt:lpstr>
      <vt:lpstr>Stateless File Server</vt:lpstr>
      <vt:lpstr>Stateless File Server</vt:lpstr>
      <vt:lpstr>Difference between Stateful &amp; Stateless</vt:lpstr>
      <vt:lpstr>Asynchronous RPC</vt:lpstr>
      <vt:lpstr>Asynchronous RPC</vt:lpstr>
      <vt:lpstr>Asynchronous RPC</vt:lpstr>
      <vt:lpstr>RPC Application Development</vt:lpstr>
      <vt:lpstr>The rpcgen Protocol Compiler</vt:lpstr>
      <vt:lpstr>PowerPoint Presentation</vt:lpstr>
      <vt:lpstr>PowerPoint Presentation</vt:lpstr>
      <vt:lpstr>RPC specification </vt:lpstr>
      <vt:lpstr>RPC versions and numbers</vt:lpstr>
      <vt:lpstr>PowerPoint Presentation</vt:lpstr>
      <vt:lpstr>PowerPoint Presentation</vt:lpstr>
      <vt:lpstr>PowerPoint Presentation</vt:lpstr>
      <vt:lpstr>PowerPoint Presentation</vt:lpstr>
      <vt:lpstr>rpcgen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RMI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RMI work</vt:lpstr>
      <vt:lpstr>PowerPoint Presentation</vt:lpstr>
      <vt:lpstr>PowerPoint Presentation</vt:lpstr>
      <vt:lpstr>COMMUNICATION ABSTRACTIONS</vt:lpstr>
      <vt:lpstr>Types of Communication</vt:lpstr>
      <vt:lpstr>Transient Vs. Persistent communication</vt:lpstr>
      <vt:lpstr>Synchronous Vs Asynchronous Communication</vt:lpstr>
      <vt:lpstr>Message Oriented Communication</vt:lpstr>
      <vt:lpstr>Message Oriented Communication</vt:lpstr>
      <vt:lpstr>Message Oriented Communication</vt:lpstr>
      <vt:lpstr>Message Oriented Communication</vt:lpstr>
      <vt:lpstr>GROUP COMMUNICATION</vt:lpstr>
      <vt:lpstr>GROUP COMMUNICATION</vt:lpstr>
      <vt:lpstr>Strems</vt:lpstr>
      <vt:lpstr>Continuous Media</vt:lpstr>
      <vt:lpstr>Stream-Oriented Communication</vt:lpstr>
      <vt:lpstr>Transmission Modes in Stream-Oriented Communication</vt:lpstr>
      <vt:lpstr>Types of Streams in Stream-Oriented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Thoriya</dc:creator>
  <cp:lastModifiedBy>Karishma Desai</cp:lastModifiedBy>
  <cp:revision>1588</cp:revision>
  <dcterms:created xsi:type="dcterms:W3CDTF">2020-05-01T05:09:15Z</dcterms:created>
  <dcterms:modified xsi:type="dcterms:W3CDTF">2022-02-18T06:30:32Z</dcterms:modified>
</cp:coreProperties>
</file>