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1"/>
  </p:notesMasterIdLst>
  <p:sldIdLst>
    <p:sldId id="256" r:id="rId2"/>
    <p:sldId id="323" r:id="rId3"/>
    <p:sldId id="324" r:id="rId4"/>
    <p:sldId id="258" r:id="rId5"/>
    <p:sldId id="277" r:id="rId6"/>
    <p:sldId id="333" r:id="rId7"/>
    <p:sldId id="278" r:id="rId8"/>
    <p:sldId id="279" r:id="rId9"/>
    <p:sldId id="259" r:id="rId10"/>
    <p:sldId id="260" r:id="rId11"/>
    <p:sldId id="261" r:id="rId12"/>
    <p:sldId id="262" r:id="rId13"/>
    <p:sldId id="263" r:id="rId14"/>
    <p:sldId id="320" r:id="rId15"/>
    <p:sldId id="326" r:id="rId16"/>
    <p:sldId id="264" r:id="rId17"/>
    <p:sldId id="266" r:id="rId18"/>
    <p:sldId id="267" r:id="rId19"/>
    <p:sldId id="268" r:id="rId20"/>
    <p:sldId id="269" r:id="rId21"/>
    <p:sldId id="270" r:id="rId22"/>
    <p:sldId id="271" r:id="rId23"/>
    <p:sldId id="272" r:id="rId24"/>
    <p:sldId id="273" r:id="rId25"/>
    <p:sldId id="274" r:id="rId26"/>
    <p:sldId id="275" r:id="rId27"/>
    <p:sldId id="276"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328" r:id="rId41"/>
    <p:sldId id="329" r:id="rId42"/>
    <p:sldId id="294" r:id="rId43"/>
    <p:sldId id="330" r:id="rId44"/>
    <p:sldId id="297" r:id="rId45"/>
    <p:sldId id="298" r:id="rId46"/>
    <p:sldId id="300" r:id="rId47"/>
    <p:sldId id="301" r:id="rId48"/>
    <p:sldId id="303" r:id="rId49"/>
    <p:sldId id="304" r:id="rId50"/>
    <p:sldId id="305" r:id="rId51"/>
    <p:sldId id="306" r:id="rId52"/>
    <p:sldId id="307" r:id="rId53"/>
    <p:sldId id="308" r:id="rId54"/>
    <p:sldId id="313" r:id="rId55"/>
    <p:sldId id="314" r:id="rId56"/>
    <p:sldId id="315" r:id="rId57"/>
    <p:sldId id="309" r:id="rId58"/>
    <p:sldId id="310" r:id="rId59"/>
    <p:sldId id="311" r:id="rId60"/>
    <p:sldId id="312" r:id="rId61"/>
    <p:sldId id="316" r:id="rId62"/>
    <p:sldId id="317" r:id="rId63"/>
    <p:sldId id="332" r:id="rId64"/>
    <p:sldId id="331" r:id="rId65"/>
    <p:sldId id="334" r:id="rId66"/>
    <p:sldId id="335" r:id="rId67"/>
    <p:sldId id="336" r:id="rId68"/>
    <p:sldId id="337" r:id="rId69"/>
    <p:sldId id="338" r:id="rId70"/>
    <p:sldId id="339" r:id="rId71"/>
    <p:sldId id="340" r:id="rId72"/>
    <p:sldId id="341" r:id="rId73"/>
    <p:sldId id="342" r:id="rId74"/>
    <p:sldId id="343" r:id="rId75"/>
    <p:sldId id="344" r:id="rId76"/>
    <p:sldId id="345" r:id="rId77"/>
    <p:sldId id="346" r:id="rId78"/>
    <p:sldId id="347" r:id="rId79"/>
    <p:sldId id="348" r:id="rId80"/>
    <p:sldId id="349" r:id="rId81"/>
    <p:sldId id="350" r:id="rId82"/>
    <p:sldId id="351" r:id="rId83"/>
    <p:sldId id="352" r:id="rId84"/>
    <p:sldId id="353" r:id="rId85"/>
    <p:sldId id="354" r:id="rId86"/>
    <p:sldId id="355" r:id="rId87"/>
    <p:sldId id="356" r:id="rId88"/>
    <p:sldId id="357" r:id="rId89"/>
    <p:sldId id="358" r:id="rId90"/>
    <p:sldId id="359" r:id="rId91"/>
    <p:sldId id="360" r:id="rId92"/>
    <p:sldId id="361" r:id="rId93"/>
    <p:sldId id="362" r:id="rId94"/>
    <p:sldId id="363" r:id="rId95"/>
    <p:sldId id="364" r:id="rId96"/>
    <p:sldId id="365" r:id="rId97"/>
    <p:sldId id="366" r:id="rId98"/>
    <p:sldId id="367" r:id="rId99"/>
    <p:sldId id="368" r:id="rId100"/>
    <p:sldId id="369" r:id="rId101"/>
    <p:sldId id="370" r:id="rId102"/>
    <p:sldId id="371" r:id="rId103"/>
    <p:sldId id="372" r:id="rId104"/>
    <p:sldId id="373" r:id="rId105"/>
    <p:sldId id="374" r:id="rId106"/>
    <p:sldId id="375" r:id="rId107"/>
    <p:sldId id="376" r:id="rId108"/>
    <p:sldId id="377" r:id="rId109"/>
    <p:sldId id="378" r:id="rId110"/>
    <p:sldId id="379" r:id="rId111"/>
    <p:sldId id="380" r:id="rId112"/>
    <p:sldId id="381" r:id="rId113"/>
    <p:sldId id="382" r:id="rId114"/>
    <p:sldId id="383" r:id="rId115"/>
    <p:sldId id="384" r:id="rId116"/>
    <p:sldId id="385" r:id="rId117"/>
    <p:sldId id="386" r:id="rId118"/>
    <p:sldId id="387" r:id="rId119"/>
    <p:sldId id="388" r:id="rId120"/>
    <p:sldId id="389" r:id="rId121"/>
    <p:sldId id="390" r:id="rId122"/>
    <p:sldId id="391" r:id="rId123"/>
    <p:sldId id="392" r:id="rId124"/>
    <p:sldId id="393" r:id="rId125"/>
    <p:sldId id="394" r:id="rId126"/>
    <p:sldId id="395" r:id="rId127"/>
    <p:sldId id="396" r:id="rId128"/>
    <p:sldId id="397" r:id="rId129"/>
    <p:sldId id="398" r:id="rId130"/>
    <p:sldId id="399" r:id="rId131"/>
    <p:sldId id="400" r:id="rId132"/>
    <p:sldId id="401" r:id="rId133"/>
    <p:sldId id="402" r:id="rId134"/>
    <p:sldId id="403" r:id="rId135"/>
    <p:sldId id="404" r:id="rId136"/>
    <p:sldId id="405" r:id="rId137"/>
    <p:sldId id="406" r:id="rId138"/>
    <p:sldId id="407" r:id="rId139"/>
    <p:sldId id="408" r:id="rId140"/>
    <p:sldId id="409" r:id="rId141"/>
    <p:sldId id="410" r:id="rId142"/>
    <p:sldId id="411" r:id="rId143"/>
    <p:sldId id="412" r:id="rId144"/>
    <p:sldId id="413" r:id="rId145"/>
    <p:sldId id="414" r:id="rId146"/>
    <p:sldId id="415" r:id="rId147"/>
    <p:sldId id="416" r:id="rId148"/>
    <p:sldId id="417" r:id="rId149"/>
    <p:sldId id="418" r:id="rId1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2" autoAdjust="0"/>
    <p:restoredTop sz="94660"/>
  </p:normalViewPr>
  <p:slideViewPr>
    <p:cSldViewPr>
      <p:cViewPr varScale="1">
        <p:scale>
          <a:sx n="65" d="100"/>
          <a:sy n="65" d="100"/>
        </p:scale>
        <p:origin x="1432" y="40"/>
      </p:cViewPr>
      <p:guideLst>
        <p:guide orient="horz" pos="2160"/>
        <p:guide pos="2880"/>
      </p:guideLst>
    </p:cSldViewPr>
  </p:slid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87F767-8DD5-4DDB-9264-BB657D815A94}" type="datetimeFigureOut">
              <a:rPr lang="en-US" smtClean="0"/>
              <a:pPr/>
              <a:t>4/18/2022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BA18D4-5882-435D-83E9-ED97EEEEBCF1}" type="slidenum">
              <a:rPr lang="en-US" smtClean="0"/>
              <a:pPr/>
              <a:t>‹#›</a:t>
            </a:fld>
            <a:endParaRPr lang="en-US"/>
          </a:p>
        </p:txBody>
      </p:sp>
    </p:spTree>
    <p:extLst>
      <p:ext uri="{BB962C8B-B14F-4D97-AF65-F5344CB8AC3E}">
        <p14:creationId xmlns:p14="http://schemas.microsoft.com/office/powerpoint/2010/main" val="1841742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BA18D4-5882-435D-83E9-ED97EEEEBCF1}" type="slidenum">
              <a:rPr lang="en-US" smtClean="0"/>
              <a:pPr/>
              <a:t>1</a:t>
            </a:fld>
            <a:endParaRPr lang="en-US"/>
          </a:p>
        </p:txBody>
      </p:sp>
    </p:spTree>
    <p:extLst>
      <p:ext uri="{BB962C8B-B14F-4D97-AF65-F5344CB8AC3E}">
        <p14:creationId xmlns:p14="http://schemas.microsoft.com/office/powerpoint/2010/main" val="1175969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BA18D4-5882-435D-83E9-ED97EEEEBCF1}" type="slidenum">
              <a:rPr lang="en-US" smtClean="0"/>
              <a:pPr/>
              <a:t>19</a:t>
            </a:fld>
            <a:endParaRPr lang="en-US"/>
          </a:p>
        </p:txBody>
      </p:sp>
    </p:spTree>
    <p:extLst>
      <p:ext uri="{BB962C8B-B14F-4D97-AF65-F5344CB8AC3E}">
        <p14:creationId xmlns:p14="http://schemas.microsoft.com/office/powerpoint/2010/main" val="3728139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7A733B-C72D-4227-B401-65A959B4EE62}"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p14="http://schemas.microsoft.com/office/powerpoint/2010/main" val="376876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7A733B-C72D-4227-B401-65A959B4EE62}"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p14="http://schemas.microsoft.com/office/powerpoint/2010/main" val="111991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7A733B-C72D-4227-B401-65A959B4EE62}"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p14="http://schemas.microsoft.com/office/powerpoint/2010/main" val="217068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cs typeface="Times New Roman"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Times New Roman" pitchFamily="18" charset="0"/>
                <a:cs typeface="Times New Roman" pitchFamily="18" charset="0"/>
              </a:defRPr>
            </a:lvl1pPr>
            <a:lvl2pPr>
              <a:defRPr sz="2600">
                <a:latin typeface="Times New Roman" pitchFamily="18" charset="0"/>
                <a:cs typeface="Times New Roman" pitchFamily="18" charset="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C7A733B-C72D-4227-B401-65A959B4EE62}"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p14="http://schemas.microsoft.com/office/powerpoint/2010/main" val="90360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7A733B-C72D-4227-B401-65A959B4EE62}"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p14="http://schemas.microsoft.com/office/powerpoint/2010/main" val="3793865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7A733B-C72D-4227-B401-65A959B4EE62}" type="datetimeFigureOut">
              <a:rPr lang="en-US" smtClean="0"/>
              <a:pPr/>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p14="http://schemas.microsoft.com/office/powerpoint/2010/main" val="296857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7A733B-C72D-4227-B401-65A959B4EE62}" type="datetimeFigureOut">
              <a:rPr lang="en-US" smtClean="0"/>
              <a:pPr/>
              <a:t>4/18/2022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p14="http://schemas.microsoft.com/office/powerpoint/2010/main" val="460594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7A733B-C72D-4227-B401-65A959B4EE62}" type="datetimeFigureOut">
              <a:rPr lang="en-US" smtClean="0"/>
              <a:pPr/>
              <a:t>4/18/2022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p14="http://schemas.microsoft.com/office/powerpoint/2010/main" val="1389170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7A733B-C72D-4227-B401-65A959B4EE62}" type="datetimeFigureOut">
              <a:rPr lang="en-US" smtClean="0"/>
              <a:pPr/>
              <a:t>4/18/2022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p14="http://schemas.microsoft.com/office/powerpoint/2010/main" val="955815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7A733B-C72D-4227-B401-65A959B4EE62}" type="datetimeFigureOut">
              <a:rPr lang="en-US" smtClean="0"/>
              <a:pPr/>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p14="http://schemas.microsoft.com/office/powerpoint/2010/main" val="269226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7A733B-C72D-4227-B401-65A959B4EE62}" type="datetimeFigureOut">
              <a:rPr lang="en-US" smtClean="0"/>
              <a:pPr/>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p14="http://schemas.microsoft.com/office/powerpoint/2010/main" val="190185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7A733B-C72D-4227-B401-65A959B4EE62}" type="datetimeFigureOut">
              <a:rPr lang="en-US" smtClean="0"/>
              <a:pPr/>
              <a:t>4/18/2022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587D7-F561-4A87-A9CC-37A97249F307}" type="slidenum">
              <a:rPr lang="en-US" smtClean="0"/>
              <a:pPr/>
              <a:t>‹#›</a:t>
            </a:fld>
            <a:endParaRPr lang="en-US"/>
          </a:p>
        </p:txBody>
      </p:sp>
    </p:spTree>
    <p:extLst>
      <p:ext uri="{BB962C8B-B14F-4D97-AF65-F5344CB8AC3E}">
        <p14:creationId xmlns:p14="http://schemas.microsoft.com/office/powerpoint/2010/main" val="2364959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000"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anose="020B0604020202020204" pitchFamily="34" charset="0"/>
        <a:buChar char="–"/>
        <a:defRPr sz="26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Systems Software</a:t>
            </a:r>
            <a:endParaRPr lang="en-US" dirty="0"/>
          </a:p>
        </p:txBody>
      </p:sp>
      <p:sp>
        <p:nvSpPr>
          <p:cNvPr id="3" name="Subtitle 2"/>
          <p:cNvSpPr>
            <a:spLocks noGrp="1"/>
          </p:cNvSpPr>
          <p:nvPr>
            <p:ph type="subTitle" idx="1"/>
          </p:nvPr>
        </p:nvSpPr>
        <p:spPr/>
        <p:txBody>
          <a:bodyPr/>
          <a:lstStyle/>
          <a:p>
            <a:r>
              <a:rPr lang="en-US" dirty="0" smtClean="0"/>
              <a:t>Assembler</a:t>
            </a:r>
            <a:endParaRPr lang="en-US" dirty="0"/>
          </a:p>
        </p:txBody>
      </p:sp>
    </p:spTree>
    <p:extLst>
      <p:ext uri="{BB962C8B-B14F-4D97-AF65-F5344CB8AC3E}">
        <p14:creationId xmlns:p14="http://schemas.microsoft.com/office/powerpoint/2010/main" val="2676911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Symbolic operands</a:t>
            </a:r>
          </a:p>
          <a:p>
            <a:endParaRPr lang="en-US" b="1" dirty="0" smtClean="0"/>
          </a:p>
          <a:p>
            <a:pPr lvl="1"/>
            <a:r>
              <a:rPr lang="en-US" sz="3000" dirty="0" smtClean="0"/>
              <a:t>Symbolic names can be associated with data or instructions</a:t>
            </a:r>
          </a:p>
          <a:p>
            <a:pPr lvl="1"/>
            <a:r>
              <a:rPr lang="en-US" sz="3000" dirty="0" smtClean="0"/>
              <a:t>It can also be used as operands in assembly language.</a:t>
            </a:r>
          </a:p>
          <a:p>
            <a:pPr lvl="1"/>
            <a:r>
              <a:rPr lang="en-US" altLang="en-US" sz="3000" dirty="0" smtClean="0"/>
              <a:t>Specify the data required by the operation</a:t>
            </a:r>
          </a:p>
          <a:p>
            <a:pPr lvl="1"/>
            <a:r>
              <a:rPr lang="en-US" altLang="en-US" sz="3000" dirty="0" smtClean="0"/>
              <a:t>Executable instructions can have zero to three operands</a:t>
            </a:r>
          </a:p>
          <a:p>
            <a:pPr lvl="1"/>
            <a:r>
              <a:rPr lang="en-US" altLang="en-US" sz="3000" dirty="0" smtClean="0"/>
              <a:t>Operands can be registers, memory variables, or constants</a:t>
            </a:r>
            <a:endParaRPr lang="en-US" altLang="en-US" sz="3000" b="1" dirty="0" smtClean="0"/>
          </a:p>
          <a:p>
            <a:endParaRPr lang="en-US" dirty="0"/>
          </a:p>
        </p:txBody>
      </p:sp>
    </p:spTree>
    <p:extLst>
      <p:ext uri="{BB962C8B-B14F-4D97-AF65-F5344CB8AC3E}">
        <p14:creationId xmlns:p14="http://schemas.microsoft.com/office/powerpoint/2010/main" val="1988550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0" y="274638"/>
            <a:ext cx="8991600" cy="5592762"/>
          </a:xfrm>
        </p:spPr>
        <p:txBody>
          <a:bodyPr/>
          <a:lstStyle/>
          <a:p>
            <a:pPr algn="l" eaLnBrk="1" hangingPunct="1"/>
            <a:r>
              <a:rPr lang="en-US" altLang="en-US" sz="3200" b="1" u="sng" smtClean="0">
                <a:latin typeface="Times New Roman" panose="02020603050405020304" pitchFamily="18" charset="0"/>
                <a:cs typeface="Times New Roman" panose="02020603050405020304" pitchFamily="18" charset="0"/>
              </a:rPr>
              <a:t>Expanded code for a nested macro call</a:t>
            </a:r>
            <a:br>
              <a:rPr lang="en-US" altLang="en-US" sz="3200" b="1" u="sng" smtClean="0">
                <a:latin typeface="Times New Roman" panose="02020603050405020304" pitchFamily="18" charset="0"/>
                <a:cs typeface="Times New Roman" panose="02020603050405020304" pitchFamily="18" charset="0"/>
              </a:rPr>
            </a:br>
            <a:r>
              <a:rPr lang="en-US" altLang="en-US" sz="3200" b="1" u="sng" smtClean="0">
                <a:latin typeface="Times New Roman" panose="02020603050405020304" pitchFamily="18" charset="0"/>
                <a:cs typeface="Times New Roman" panose="02020603050405020304" pitchFamily="18" charset="0"/>
              </a:rPr>
              <a:t/>
            </a:r>
            <a:br>
              <a:rPr lang="en-US" altLang="en-US" sz="3200" b="1" u="sng" smtClean="0">
                <a:latin typeface="Times New Roman" panose="02020603050405020304" pitchFamily="18" charset="0"/>
                <a:cs typeface="Times New Roman" panose="02020603050405020304" pitchFamily="18" charset="0"/>
              </a:rPr>
            </a:br>
            <a:r>
              <a:rPr lang="en-US" altLang="en-US" sz="3200" b="1" u="sng" smtClean="0">
                <a:latin typeface="Times New Roman" panose="02020603050405020304" pitchFamily="18" charset="0"/>
                <a:cs typeface="Times New Roman" panose="02020603050405020304" pitchFamily="18" charset="0"/>
              </a:rPr>
              <a:t/>
            </a:r>
            <a:br>
              <a:rPr lang="en-US" altLang="en-US" sz="3200" b="1" u="sng"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000" smtClean="0">
                <a:latin typeface="Times New Roman" panose="02020603050405020304" pitchFamily="18" charset="0"/>
                <a:cs typeface="Times New Roman" panose="02020603050405020304" pitchFamily="18" charset="0"/>
              </a:rPr>
              <a:t>                                 +  MOVEM     BREG, TPM [1]</a:t>
            </a:r>
            <a:br>
              <a:rPr lang="en-US" altLang="en-US" sz="2000" smtClean="0">
                <a:latin typeface="Times New Roman" panose="02020603050405020304" pitchFamily="18" charset="0"/>
                <a:cs typeface="Times New Roman" panose="02020603050405020304" pitchFamily="18" charset="0"/>
              </a:rPr>
            </a:br>
            <a:r>
              <a:rPr lang="en-US" altLang="en-US" sz="2000" smtClean="0">
                <a:latin typeface="Times New Roman" panose="02020603050405020304" pitchFamily="18" charset="0"/>
                <a:cs typeface="Times New Roman" panose="02020603050405020304" pitchFamily="18" charset="0"/>
              </a:rPr>
              <a:t/>
            </a:r>
            <a:br>
              <a:rPr lang="en-US" altLang="en-US" sz="2000" smtClean="0">
                <a:latin typeface="Times New Roman" panose="02020603050405020304" pitchFamily="18" charset="0"/>
                <a:cs typeface="Times New Roman" panose="02020603050405020304" pitchFamily="18" charset="0"/>
              </a:rPr>
            </a:br>
            <a:r>
              <a:rPr lang="en-US" altLang="en-US" sz="2000" smtClean="0">
                <a:latin typeface="Times New Roman" panose="02020603050405020304" pitchFamily="18" charset="0"/>
                <a:cs typeface="Times New Roman" panose="02020603050405020304" pitchFamily="18" charset="0"/>
              </a:rPr>
              <a:t>                                 +   INCR_D    X, Y                         +MOVER         BREG,  X [2]</a:t>
            </a:r>
            <a:br>
              <a:rPr lang="en-US" altLang="en-US" sz="2000" smtClean="0">
                <a:latin typeface="Times New Roman" panose="02020603050405020304" pitchFamily="18" charset="0"/>
                <a:cs typeface="Times New Roman" panose="02020603050405020304" pitchFamily="18" charset="0"/>
              </a:rPr>
            </a:br>
            <a:r>
              <a:rPr lang="en-US" altLang="en-US" sz="2000" smtClean="0">
                <a:latin typeface="Times New Roman" panose="02020603050405020304" pitchFamily="18" charset="0"/>
                <a:cs typeface="Times New Roman" panose="02020603050405020304" pitchFamily="18" charset="0"/>
              </a:rPr>
              <a:t>COMPUTE   X,  Y                                                           +ADD              BREG,  Y [3]</a:t>
            </a:r>
            <a:br>
              <a:rPr lang="en-US" altLang="en-US" sz="2000" smtClean="0">
                <a:latin typeface="Times New Roman" panose="02020603050405020304" pitchFamily="18" charset="0"/>
                <a:cs typeface="Times New Roman" panose="02020603050405020304" pitchFamily="18" charset="0"/>
              </a:rPr>
            </a:br>
            <a:r>
              <a:rPr lang="en-US" altLang="en-US" sz="2000" smtClean="0">
                <a:latin typeface="Times New Roman" panose="02020603050405020304" pitchFamily="18" charset="0"/>
                <a:cs typeface="Times New Roman" panose="02020603050405020304" pitchFamily="18" charset="0"/>
              </a:rPr>
              <a:t>                                                                                          +MOVEM       BREG,  X [4] </a:t>
            </a:r>
            <a:br>
              <a:rPr lang="en-US" altLang="en-US" sz="2000" smtClean="0">
                <a:latin typeface="Times New Roman" panose="02020603050405020304" pitchFamily="18" charset="0"/>
                <a:cs typeface="Times New Roman" panose="02020603050405020304" pitchFamily="18" charset="0"/>
              </a:rPr>
            </a:br>
            <a:r>
              <a:rPr lang="en-US" altLang="en-US" sz="2000" smtClean="0">
                <a:latin typeface="Times New Roman" panose="02020603050405020304" pitchFamily="18" charset="0"/>
                <a:cs typeface="Times New Roman" panose="02020603050405020304" pitchFamily="18" charset="0"/>
              </a:rPr>
              <a:t/>
            </a:r>
            <a:br>
              <a:rPr lang="en-US" altLang="en-US" sz="2000" smtClean="0">
                <a:latin typeface="Times New Roman" panose="02020603050405020304" pitchFamily="18" charset="0"/>
                <a:cs typeface="Times New Roman" panose="02020603050405020304" pitchFamily="18" charset="0"/>
              </a:rPr>
            </a:br>
            <a:r>
              <a:rPr lang="en-US" altLang="en-US" sz="2000" smtClean="0">
                <a:latin typeface="Times New Roman" panose="02020603050405020304" pitchFamily="18" charset="0"/>
                <a:cs typeface="Times New Roman" panose="02020603050405020304" pitchFamily="18" charset="0"/>
              </a:rPr>
              <a:t/>
            </a:r>
            <a:br>
              <a:rPr lang="en-US" altLang="en-US" sz="2000" smtClean="0">
                <a:latin typeface="Times New Roman" panose="02020603050405020304" pitchFamily="18" charset="0"/>
                <a:cs typeface="Times New Roman" panose="02020603050405020304" pitchFamily="18" charset="0"/>
              </a:rPr>
            </a:br>
            <a:r>
              <a:rPr lang="en-US" altLang="en-US" sz="2000" smtClean="0">
                <a:latin typeface="Times New Roman" panose="02020603050405020304" pitchFamily="18" charset="0"/>
                <a:cs typeface="Times New Roman" panose="02020603050405020304" pitchFamily="18" charset="0"/>
              </a:rPr>
              <a:t>                                 +  MOVER     BREG, TMP[5]</a:t>
            </a:r>
          </a:p>
        </p:txBody>
      </p:sp>
      <p:sp>
        <p:nvSpPr>
          <p:cNvPr id="3" name="Left Brace 2"/>
          <p:cNvSpPr/>
          <p:nvPr/>
        </p:nvSpPr>
        <p:spPr>
          <a:xfrm>
            <a:off x="5257800" y="3276600"/>
            <a:ext cx="384175" cy="14478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4" name="Left Brace 3"/>
          <p:cNvSpPr/>
          <p:nvPr/>
        </p:nvSpPr>
        <p:spPr>
          <a:xfrm>
            <a:off x="1676400" y="2514600"/>
            <a:ext cx="685800" cy="31242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148193173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274638"/>
            <a:ext cx="8229600" cy="6202362"/>
          </a:xfrm>
        </p:spPr>
        <p:txBody>
          <a:bodyPr/>
          <a:lstStyle/>
          <a:p>
            <a:pPr algn="l" eaLnBrk="1" hangingPunct="1"/>
            <a:r>
              <a:rPr lang="en-US" altLang="en-US" sz="3200" b="1" u="sng" smtClean="0">
                <a:latin typeface="Times New Roman" panose="02020603050405020304" pitchFamily="18" charset="0"/>
                <a:cs typeface="Times New Roman" panose="02020603050405020304" pitchFamily="18" charset="0"/>
              </a:rPr>
              <a:t>Advanced macro facilities</a:t>
            </a:r>
            <a:br>
              <a:rPr lang="en-US" altLang="en-US" sz="3200" b="1" u="sng"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These facilities can be grouped into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1) Facilities for alteration of flow of control during expansion.</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2) Expansion time variables.</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3) Attributes of parameters.</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These advanced facilities are used in performing conditional expansion of model statements and in writing expansion time loops.</a:t>
            </a:r>
          </a:p>
        </p:txBody>
      </p:sp>
    </p:spTree>
    <p:extLst>
      <p:ext uri="{BB962C8B-B14F-4D97-AF65-F5344CB8AC3E}">
        <p14:creationId xmlns:p14="http://schemas.microsoft.com/office/powerpoint/2010/main" val="44442082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274638"/>
            <a:ext cx="8229600" cy="6583362"/>
          </a:xfrm>
        </p:spPr>
        <p:txBody>
          <a:bodyPr/>
          <a:lstStyle/>
          <a:p>
            <a:pPr algn="l" eaLnBrk="1" hangingPunct="1"/>
            <a:r>
              <a:rPr lang="en-US" altLang="en-US" sz="2600" b="1" u="sng" smtClean="0">
                <a:latin typeface="Times New Roman" panose="02020603050405020304" pitchFamily="18" charset="0"/>
                <a:cs typeface="Times New Roman" panose="02020603050405020304" pitchFamily="18" charset="0"/>
              </a:rPr>
              <a:t>Alteration of flow of control during expansion</a:t>
            </a:r>
            <a:r>
              <a:rPr lang="en-US" altLang="en-US" sz="2600" smtClean="0">
                <a:latin typeface="Times New Roman" panose="02020603050405020304" pitchFamily="18" charset="0"/>
                <a:cs typeface="Times New Roman" panose="02020603050405020304" pitchFamily="18" charset="0"/>
              </a:rPr>
              <a:t/>
            </a:r>
            <a:br>
              <a:rPr lang="en-US" altLang="en-US" sz="2600" smtClean="0">
                <a:latin typeface="Times New Roman" panose="02020603050405020304" pitchFamily="18" charset="0"/>
                <a:cs typeface="Times New Roman" panose="02020603050405020304" pitchFamily="18" charset="0"/>
              </a:rPr>
            </a:br>
            <a:r>
              <a:rPr lang="en-US" altLang="en-US" sz="2600" smtClean="0">
                <a:latin typeface="Times New Roman" panose="02020603050405020304" pitchFamily="18" charset="0"/>
                <a:cs typeface="Times New Roman" panose="02020603050405020304" pitchFamily="18" charset="0"/>
                <a:sym typeface="Wingdings" panose="05000000000000000000" pitchFamily="2" charset="2"/>
              </a:rPr>
              <a:t> T</a:t>
            </a:r>
            <a:r>
              <a:rPr lang="en-US" altLang="en-US" sz="2600" smtClean="0">
                <a:latin typeface="Times New Roman" panose="02020603050405020304" pitchFamily="18" charset="0"/>
                <a:cs typeface="Times New Roman" panose="02020603050405020304" pitchFamily="18" charset="0"/>
              </a:rPr>
              <a:t>wo features are provide to facilitate alteration of flow of control during expansion :</a:t>
            </a:r>
            <a:br>
              <a:rPr lang="en-US" altLang="en-US" sz="2600" smtClean="0">
                <a:latin typeface="Times New Roman" panose="02020603050405020304" pitchFamily="18" charset="0"/>
                <a:cs typeface="Times New Roman" panose="02020603050405020304" pitchFamily="18" charset="0"/>
              </a:rPr>
            </a:br>
            <a:r>
              <a:rPr lang="en-US" altLang="en-US" sz="2600" smtClean="0">
                <a:latin typeface="Times New Roman" panose="02020603050405020304" pitchFamily="18" charset="0"/>
                <a:cs typeface="Times New Roman" panose="02020603050405020304" pitchFamily="18" charset="0"/>
              </a:rPr>
              <a:t>1) Expansion time sequencing symbols.</a:t>
            </a:r>
            <a:br>
              <a:rPr lang="en-US" altLang="en-US" sz="2600" smtClean="0">
                <a:latin typeface="Times New Roman" panose="02020603050405020304" pitchFamily="18" charset="0"/>
                <a:cs typeface="Times New Roman" panose="02020603050405020304" pitchFamily="18" charset="0"/>
              </a:rPr>
            </a:br>
            <a:r>
              <a:rPr lang="en-US" altLang="en-US" sz="2600" smtClean="0">
                <a:latin typeface="Times New Roman" panose="02020603050405020304" pitchFamily="18" charset="0"/>
                <a:cs typeface="Times New Roman" panose="02020603050405020304" pitchFamily="18" charset="0"/>
              </a:rPr>
              <a:t>2) Expansion time statements AIF, AGO and ANOP.</a:t>
            </a:r>
            <a:br>
              <a:rPr lang="en-US" altLang="en-US" sz="2600" smtClean="0">
                <a:latin typeface="Times New Roman" panose="02020603050405020304" pitchFamily="18" charset="0"/>
                <a:cs typeface="Times New Roman" panose="02020603050405020304" pitchFamily="18" charset="0"/>
              </a:rPr>
            </a:br>
            <a:r>
              <a:rPr lang="en-US" altLang="en-US" sz="2600" smtClean="0">
                <a:latin typeface="Times New Roman" panose="02020603050405020304" pitchFamily="18" charset="0"/>
                <a:cs typeface="Times New Roman" panose="02020603050405020304" pitchFamily="18" charset="0"/>
              </a:rPr>
              <a:t/>
            </a:r>
            <a:br>
              <a:rPr lang="en-US" altLang="en-US" sz="2600" smtClean="0">
                <a:latin typeface="Times New Roman" panose="02020603050405020304" pitchFamily="18" charset="0"/>
                <a:cs typeface="Times New Roman" panose="02020603050405020304" pitchFamily="18" charset="0"/>
              </a:rPr>
            </a:br>
            <a:r>
              <a:rPr lang="en-US" altLang="en-US" sz="26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600" smtClean="0">
                <a:latin typeface="Times New Roman" panose="02020603050405020304" pitchFamily="18" charset="0"/>
                <a:cs typeface="Times New Roman" panose="02020603050405020304" pitchFamily="18" charset="0"/>
              </a:rPr>
              <a:t>A sequencing symbol (SS) has the syntax :</a:t>
            </a:r>
            <a:br>
              <a:rPr lang="en-US" altLang="en-US" sz="2600" smtClean="0">
                <a:latin typeface="Times New Roman" panose="02020603050405020304" pitchFamily="18" charset="0"/>
                <a:cs typeface="Times New Roman" panose="02020603050405020304" pitchFamily="18" charset="0"/>
              </a:rPr>
            </a:br>
            <a:r>
              <a:rPr lang="en-US" altLang="en-US" sz="2600" smtClean="0">
                <a:latin typeface="Times New Roman" panose="02020603050405020304" pitchFamily="18" charset="0"/>
                <a:cs typeface="Times New Roman" panose="02020603050405020304" pitchFamily="18" charset="0"/>
              </a:rPr>
              <a:t>                    </a:t>
            </a:r>
            <a:r>
              <a:rPr lang="en-US" altLang="en-US" sz="2600" b="1" smtClean="0">
                <a:latin typeface="Times New Roman" panose="02020603050405020304" pitchFamily="18" charset="0"/>
                <a:cs typeface="Times New Roman" panose="02020603050405020304" pitchFamily="18" charset="0"/>
              </a:rPr>
              <a:t>.&lt;ordinary string&gt;</a:t>
            </a:r>
            <a:r>
              <a:rPr lang="en-US" altLang="en-US" sz="2600" smtClean="0">
                <a:latin typeface="Times New Roman" panose="02020603050405020304" pitchFamily="18" charset="0"/>
                <a:cs typeface="Times New Roman" panose="02020603050405020304" pitchFamily="18" charset="0"/>
              </a:rPr>
              <a:t/>
            </a:r>
            <a:br>
              <a:rPr lang="en-US" altLang="en-US" sz="2600" smtClean="0">
                <a:latin typeface="Times New Roman" panose="02020603050405020304" pitchFamily="18" charset="0"/>
                <a:cs typeface="Times New Roman" panose="02020603050405020304" pitchFamily="18" charset="0"/>
              </a:rPr>
            </a:br>
            <a:r>
              <a:rPr lang="en-US" altLang="en-US" sz="2600" smtClean="0">
                <a:latin typeface="Times New Roman" panose="02020603050405020304" pitchFamily="18" charset="0"/>
                <a:cs typeface="Times New Roman" panose="02020603050405020304" pitchFamily="18" charset="0"/>
              </a:rPr>
              <a:t/>
            </a:r>
            <a:br>
              <a:rPr lang="en-US" altLang="en-US" sz="2600" smtClean="0">
                <a:latin typeface="Times New Roman" panose="02020603050405020304" pitchFamily="18" charset="0"/>
                <a:cs typeface="Times New Roman" panose="02020603050405020304" pitchFamily="18" charset="0"/>
              </a:rPr>
            </a:br>
            <a:r>
              <a:rPr lang="en-US" altLang="en-US" sz="26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600" smtClean="0">
                <a:latin typeface="Times New Roman" panose="02020603050405020304" pitchFamily="18" charset="0"/>
                <a:cs typeface="Times New Roman" panose="02020603050405020304" pitchFamily="18" charset="0"/>
              </a:rPr>
              <a:t>As SS is defined by putting it in the label field of a statement in the macro body.</a:t>
            </a:r>
            <a:br>
              <a:rPr lang="en-US" altLang="en-US" sz="2600" smtClean="0">
                <a:latin typeface="Times New Roman" panose="02020603050405020304" pitchFamily="18" charset="0"/>
                <a:cs typeface="Times New Roman" panose="02020603050405020304" pitchFamily="18" charset="0"/>
              </a:rPr>
            </a:br>
            <a:r>
              <a:rPr lang="en-US" altLang="en-US" sz="2600" smtClean="0">
                <a:latin typeface="Times New Roman" panose="02020603050405020304" pitchFamily="18" charset="0"/>
                <a:cs typeface="Times New Roman" panose="02020603050405020304" pitchFamily="18" charset="0"/>
              </a:rPr>
              <a:t/>
            </a:r>
            <a:br>
              <a:rPr lang="en-US" altLang="en-US" sz="2600" smtClean="0">
                <a:latin typeface="Times New Roman" panose="02020603050405020304" pitchFamily="18" charset="0"/>
                <a:cs typeface="Times New Roman" panose="02020603050405020304" pitchFamily="18" charset="0"/>
              </a:rPr>
            </a:br>
            <a:r>
              <a:rPr lang="en-US" altLang="en-US" sz="26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600" smtClean="0">
                <a:latin typeface="Times New Roman" panose="02020603050405020304" pitchFamily="18" charset="0"/>
                <a:cs typeface="Times New Roman" panose="02020603050405020304" pitchFamily="18" charset="0"/>
              </a:rPr>
              <a:t>It is used as an operand in an AIF or AGO statement to designate the destination of an expansion time control transfer.</a:t>
            </a:r>
            <a:br>
              <a:rPr lang="en-US" altLang="en-US" sz="2600" smtClean="0">
                <a:latin typeface="Times New Roman" panose="02020603050405020304" pitchFamily="18" charset="0"/>
                <a:cs typeface="Times New Roman" panose="02020603050405020304" pitchFamily="18" charset="0"/>
              </a:rPr>
            </a:br>
            <a:endParaRPr lang="en-US" altLang="en-US" sz="26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50073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274638"/>
            <a:ext cx="8229600" cy="6126162"/>
          </a:xfrm>
        </p:spPr>
        <p:txBody>
          <a:bodyPr/>
          <a:lstStyle/>
          <a:p>
            <a:pPr algn="l" eaLnBrk="1" hangingPunct="1"/>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An AIF statement has the syntax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t>
            </a:r>
            <a:r>
              <a:rPr lang="en-US" altLang="en-US" sz="2800" b="1" smtClean="0">
                <a:latin typeface="Times New Roman" panose="02020603050405020304" pitchFamily="18" charset="0"/>
                <a:cs typeface="Times New Roman" panose="02020603050405020304" pitchFamily="18" charset="0"/>
              </a:rPr>
              <a:t>AIF (&lt;expression&gt;) &lt;sequencing symbol&gt;</a:t>
            </a: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where &lt;expression&gt; is a relational involving ordinary strings, formal parameters</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If the relational expression evaluates to true, expansion time control is transferred to the statement containing &lt;sequencing symbol&gt; in its label field.</a:t>
            </a:r>
            <a:br>
              <a:rPr lang="en-US" altLang="en-US" sz="2800" smtClean="0">
                <a:latin typeface="Times New Roman" panose="02020603050405020304" pitchFamily="18" charset="0"/>
                <a:cs typeface="Times New Roman" panose="02020603050405020304" pitchFamily="18" charset="0"/>
              </a:rPr>
            </a:br>
            <a:endParaRPr lang="en-US" altLang="en-US" sz="2800" smtClean="0"/>
          </a:p>
        </p:txBody>
      </p:sp>
    </p:spTree>
    <p:extLst>
      <p:ext uri="{BB962C8B-B14F-4D97-AF65-F5344CB8AC3E}">
        <p14:creationId xmlns:p14="http://schemas.microsoft.com/office/powerpoint/2010/main" val="196865242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274638"/>
            <a:ext cx="8229600" cy="6126162"/>
          </a:xfrm>
        </p:spPr>
        <p:txBody>
          <a:bodyPr/>
          <a:lstStyle/>
          <a:p>
            <a:pPr algn="l" eaLnBrk="1" hangingPunct="1"/>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An AGO statement has the syntax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t>
            </a:r>
            <a:r>
              <a:rPr lang="en-US" altLang="en-US" sz="2800" b="1" smtClean="0">
                <a:latin typeface="Times New Roman" panose="02020603050405020304" pitchFamily="18" charset="0"/>
                <a:cs typeface="Times New Roman" panose="02020603050405020304" pitchFamily="18" charset="0"/>
              </a:rPr>
              <a:t>AGO &lt;sequencing symbol&gt;</a:t>
            </a: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and unconditionally transfers expansion time control to the statement containing  &lt;sequencing symbol&gt; in its label field.</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An ANOP statement is written as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t>
            </a:r>
            <a:r>
              <a:rPr lang="en-US" altLang="en-US" sz="2800" b="1" smtClean="0">
                <a:latin typeface="Times New Roman" panose="02020603050405020304" pitchFamily="18" charset="0"/>
                <a:cs typeface="Times New Roman" panose="02020603050405020304" pitchFamily="18" charset="0"/>
              </a:rPr>
              <a:t>&lt; sequencing symbol &gt;   ANOP</a:t>
            </a: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and simply has the effect of defining the sequencing symbol.</a:t>
            </a:r>
          </a:p>
        </p:txBody>
      </p:sp>
    </p:spTree>
    <p:extLst>
      <p:ext uri="{BB962C8B-B14F-4D97-AF65-F5344CB8AC3E}">
        <p14:creationId xmlns:p14="http://schemas.microsoft.com/office/powerpoint/2010/main" val="310811889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274638"/>
            <a:ext cx="8229600" cy="5973762"/>
          </a:xfrm>
        </p:spPr>
        <p:txBody>
          <a:bodyPr/>
          <a:lstStyle/>
          <a:p>
            <a:pPr algn="l" eaLnBrk="1" hangingPunct="1"/>
            <a:r>
              <a:rPr lang="en-US" altLang="en-US" sz="3200" smtClean="0">
                <a:latin typeface="Times New Roman" panose="02020603050405020304" pitchFamily="18" charset="0"/>
                <a:cs typeface="Times New Roman" panose="02020603050405020304" pitchFamily="18" charset="0"/>
              </a:rPr>
              <a:t>                    MACRO</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                    EVAL          &amp;X, &amp;Y, &amp;Z</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                    AIF             (&amp;Y  EQ  &amp;X)   .ONLY</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                    MOVER      AREG, &amp;X</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                    SUB             AREG, &amp;Y</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                    ADD             AREG, &amp;Z</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                    AGO             .OVER</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.ONLY        MOVER        AREG, &amp;Z</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.OVER        MEND</a:t>
            </a:r>
          </a:p>
        </p:txBody>
      </p:sp>
    </p:spTree>
    <p:extLst>
      <p:ext uri="{BB962C8B-B14F-4D97-AF65-F5344CB8AC3E}">
        <p14:creationId xmlns:p14="http://schemas.microsoft.com/office/powerpoint/2010/main" val="402507314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endParaRPr lang="en-US" altLang="en-US" smtClean="0"/>
          </a:p>
        </p:txBody>
      </p:sp>
      <p:sp>
        <p:nvSpPr>
          <p:cNvPr id="44035" name="Content Placeholder 2"/>
          <p:cNvSpPr>
            <a:spLocks noGrp="1"/>
          </p:cNvSpPr>
          <p:nvPr>
            <p:ph idx="1"/>
          </p:nvPr>
        </p:nvSpPr>
        <p:spPr/>
        <p:txBody>
          <a:bodyPr/>
          <a:lstStyle/>
          <a:p>
            <a:pPr marL="0" indent="0">
              <a:buFont typeface="Arial" panose="020B0604020202020204" pitchFamily="34" charset="0"/>
              <a:buNone/>
            </a:pPr>
            <a:r>
              <a:rPr lang="en-US" altLang="en-US" sz="2600" smtClean="0">
                <a:latin typeface="Times New Roman" panose="02020603050405020304" pitchFamily="18" charset="0"/>
                <a:cs typeface="Times New Roman" panose="02020603050405020304" pitchFamily="18" charset="0"/>
              </a:rPr>
              <a:t>		MACRO</a:t>
            </a:r>
          </a:p>
          <a:p>
            <a:pPr marL="0" indent="0">
              <a:buFont typeface="Arial" panose="020B0604020202020204" pitchFamily="34" charset="0"/>
              <a:buNone/>
            </a:pPr>
            <a:r>
              <a:rPr lang="en-US" altLang="en-US" sz="2600" smtClean="0">
                <a:latin typeface="Times New Roman" panose="02020603050405020304" pitchFamily="18" charset="0"/>
                <a:cs typeface="Times New Roman" panose="02020603050405020304" pitchFamily="18" charset="0"/>
              </a:rPr>
              <a:t>		EX1      &amp;VAR1=AREG,&amp;VAR2=,&amp;VAR3=B</a:t>
            </a:r>
          </a:p>
          <a:p>
            <a:pPr marL="0" indent="0">
              <a:buFont typeface="Arial" panose="020B0604020202020204" pitchFamily="34" charset="0"/>
              <a:buNone/>
            </a:pPr>
            <a:r>
              <a:rPr lang="en-US" altLang="en-US" sz="2600" smtClean="0">
                <a:latin typeface="Times New Roman" panose="02020603050405020304" pitchFamily="18" charset="0"/>
                <a:cs typeface="Times New Roman" panose="02020603050405020304" pitchFamily="18" charset="0"/>
              </a:rPr>
              <a:t>		AIF        (‘&amp;VAR2’ EQ  ‘  ’) .NOOPE</a:t>
            </a:r>
          </a:p>
          <a:p>
            <a:pPr marL="0" indent="0">
              <a:buFont typeface="Arial" panose="020B0604020202020204" pitchFamily="34" charset="0"/>
              <a:buNone/>
            </a:pPr>
            <a:r>
              <a:rPr lang="en-US" altLang="en-US" sz="2600" smtClean="0">
                <a:latin typeface="Times New Roman" panose="02020603050405020304" pitchFamily="18" charset="0"/>
                <a:cs typeface="Times New Roman" panose="02020603050405020304" pitchFamily="18" charset="0"/>
              </a:rPr>
              <a:t>		ADD      &amp;VAR1,&amp;VAR3</a:t>
            </a:r>
          </a:p>
          <a:p>
            <a:pPr marL="0" indent="0">
              <a:buFont typeface="Arial" panose="020B0604020202020204" pitchFamily="34" charset="0"/>
              <a:buNone/>
            </a:pPr>
            <a:r>
              <a:rPr lang="en-US" altLang="en-US" sz="2600" smtClean="0">
                <a:latin typeface="Times New Roman" panose="02020603050405020304" pitchFamily="18" charset="0"/>
                <a:cs typeface="Times New Roman" panose="02020603050405020304" pitchFamily="18" charset="0"/>
              </a:rPr>
              <a:t>.NOOPE        ANOP </a:t>
            </a:r>
          </a:p>
          <a:p>
            <a:pPr marL="0" indent="0">
              <a:buFont typeface="Arial" panose="020B0604020202020204" pitchFamily="34" charset="0"/>
              <a:buNone/>
            </a:pPr>
            <a:r>
              <a:rPr lang="en-US" altLang="en-US" sz="2600" smtClean="0">
                <a:latin typeface="Times New Roman" panose="02020603050405020304" pitchFamily="18" charset="0"/>
                <a:cs typeface="Times New Roman" panose="02020603050405020304" pitchFamily="18" charset="0"/>
              </a:rPr>
              <a:t>		MULT    &amp;VAR1,&amp;VAR3</a:t>
            </a:r>
          </a:p>
          <a:p>
            <a:pPr marL="0" indent="0">
              <a:buFont typeface="Arial" panose="020B0604020202020204" pitchFamily="34" charset="0"/>
              <a:buNone/>
            </a:pPr>
            <a:r>
              <a:rPr lang="en-US" altLang="en-US" sz="2600" smtClean="0">
                <a:latin typeface="Times New Roman" panose="02020603050405020304" pitchFamily="18" charset="0"/>
                <a:cs typeface="Times New Roman" panose="02020603050405020304" pitchFamily="18" charset="0"/>
              </a:rPr>
              <a:t>		MEND</a:t>
            </a:r>
          </a:p>
          <a:p>
            <a:pPr marL="0" indent="0">
              <a:buFont typeface="Arial" panose="020B0604020202020204" pitchFamily="34" charset="0"/>
              <a:buNone/>
            </a:pPr>
            <a:r>
              <a:rPr lang="en-US" altLang="en-US" sz="2600" smtClean="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endParaRPr lang="en-US" altLang="en-US" sz="26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820847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274638"/>
            <a:ext cx="8229600" cy="6354762"/>
          </a:xfrm>
        </p:spPr>
        <p:txBody>
          <a:bodyPr/>
          <a:lstStyle/>
          <a:p>
            <a:pPr algn="l" eaLnBrk="1" hangingPunct="1"/>
            <a:r>
              <a:rPr lang="en-US" altLang="en-US" sz="3200" b="1" u="sng" smtClean="0">
                <a:latin typeface="Times New Roman" panose="02020603050405020304" pitchFamily="18" charset="0"/>
                <a:cs typeface="Times New Roman" panose="02020603050405020304" pitchFamily="18" charset="0"/>
              </a:rPr>
              <a:t>Expansion time variables</a:t>
            </a:r>
            <a:br>
              <a:rPr lang="en-US" altLang="en-US" sz="3200" b="1" u="sng"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Expansion time variables (EV’s) are variables which can only be used during the expansion of macro calls.</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A local EV is created for use only during a particular macro call.</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A global EV exists across all macro calls situated in a program.</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Local and global EV’s are created through declaration statements with the following syntax :</a:t>
            </a:r>
            <a:br>
              <a:rPr lang="en-US" altLang="en-US" sz="2800" smtClean="0">
                <a:latin typeface="Times New Roman" panose="02020603050405020304" pitchFamily="18" charset="0"/>
                <a:cs typeface="Times New Roman" panose="02020603050405020304" pitchFamily="18" charset="0"/>
              </a:rPr>
            </a:br>
            <a:endParaRPr lang="en-US" alt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57128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274638"/>
            <a:ext cx="8229600" cy="6430962"/>
          </a:xfrm>
        </p:spPr>
        <p:txBody>
          <a:bodyPr>
            <a:normAutofit fontScale="90000"/>
          </a:bodyPr>
          <a:lstStyle/>
          <a:p>
            <a:pPr algn="l" eaLnBrk="1" hangingPunct="1"/>
            <a:r>
              <a:rPr lang="en-US" altLang="en-US" sz="2800" b="1" smtClean="0">
                <a:latin typeface="Times New Roman" panose="02020603050405020304" pitchFamily="18" charset="0"/>
                <a:cs typeface="Times New Roman" panose="02020603050405020304" pitchFamily="18" charset="0"/>
              </a:rPr>
              <a:t>LCL   &lt;EV specification&gt;  [, &lt;EV specification&gt; …]</a:t>
            </a:r>
            <a:br>
              <a:rPr lang="en-US" altLang="en-US" sz="2800" b="1" smtClean="0">
                <a:latin typeface="Times New Roman" panose="02020603050405020304" pitchFamily="18" charset="0"/>
                <a:cs typeface="Times New Roman" panose="02020603050405020304" pitchFamily="18" charset="0"/>
              </a:rPr>
            </a:br>
            <a:r>
              <a:rPr lang="en-US" altLang="en-US" sz="2800" b="1" smtClean="0">
                <a:latin typeface="Times New Roman" panose="02020603050405020304" pitchFamily="18" charset="0"/>
                <a:cs typeface="Times New Roman" panose="02020603050405020304" pitchFamily="18" charset="0"/>
              </a:rPr>
              <a:t>GBL  &lt;EV specification&gt;   [, &lt;EV specification&gt;…]</a:t>
            </a: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and &lt;EV specification has the syntax &amp;&lt;EV name&gt;, where &lt;EV name&gt; is an ordinary string.</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Value of EV’s can be manipulated through the preprocessor statement SET.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A SET statement is written as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b="1" smtClean="0">
                <a:latin typeface="Times New Roman" panose="02020603050405020304" pitchFamily="18" charset="0"/>
                <a:cs typeface="Times New Roman" panose="02020603050405020304" pitchFamily="18" charset="0"/>
              </a:rPr>
              <a:t>            &lt;EV specification&gt;   SET  &lt;SET-expression&gt;</a:t>
            </a:r>
            <a:br>
              <a:rPr lang="en-US" altLang="en-US" sz="2800" b="1" smtClean="0">
                <a:latin typeface="Times New Roman" panose="02020603050405020304" pitchFamily="18" charset="0"/>
                <a:cs typeface="Times New Roman" panose="02020603050405020304" pitchFamily="18" charset="0"/>
              </a:rPr>
            </a:br>
            <a:r>
              <a:rPr lang="en-US" altLang="en-US" sz="2800" b="1" smtClean="0">
                <a:latin typeface="Times New Roman" panose="02020603050405020304" pitchFamily="18" charset="0"/>
                <a:cs typeface="Times New Roman" panose="02020603050405020304" pitchFamily="18" charset="0"/>
              </a:rPr>
              <a:t/>
            </a:r>
            <a:br>
              <a:rPr lang="en-US" altLang="en-US" sz="2800" b="1"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where &lt;EV specification appears in the label field and SET in the mnemonic field.</a:t>
            </a:r>
            <a:endParaRPr lang="en-US" altLang="en-US" sz="2800" b="1" smtClean="0"/>
          </a:p>
        </p:txBody>
      </p:sp>
    </p:spTree>
    <p:extLst>
      <p:ext uri="{BB962C8B-B14F-4D97-AF65-F5344CB8AC3E}">
        <p14:creationId xmlns:p14="http://schemas.microsoft.com/office/powerpoint/2010/main" val="30002696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endParaRPr lang="en-US" altLang="en-US" smtClean="0"/>
          </a:p>
        </p:txBody>
      </p:sp>
      <p:sp>
        <p:nvSpPr>
          <p:cNvPr id="47107" name="Content Placeholder 2"/>
          <p:cNvSpPr>
            <a:spLocks noGrp="1"/>
          </p:cNvSpPr>
          <p:nvPr>
            <p:ph idx="1"/>
          </p:nvPr>
        </p:nvSpPr>
        <p:spPr/>
        <p:txBody>
          <a:bodyPr/>
          <a:lstStyle/>
          <a:p>
            <a:r>
              <a:rPr lang="en-US" altLang="en-US" smtClean="0"/>
              <a:t>Each SET variable can be either </a:t>
            </a:r>
            <a:r>
              <a:rPr lang="en-US" altLang="en-US" b="1" i="1" smtClean="0"/>
              <a:t>local</a:t>
            </a:r>
            <a:r>
              <a:rPr lang="en-US" altLang="en-US" smtClean="0"/>
              <a:t> or </a:t>
            </a:r>
            <a:r>
              <a:rPr lang="en-US" altLang="en-US" b="1" i="1" smtClean="0"/>
              <a:t>global</a:t>
            </a:r>
            <a:r>
              <a:rPr lang="en-US" altLang="en-US" smtClean="0"/>
              <a:t>.</a:t>
            </a:r>
          </a:p>
          <a:p>
            <a:r>
              <a:rPr lang="en-US" altLang="en-US" smtClean="0"/>
              <a:t>A local SET variable is assigned an initial value every time the macro is called.</a:t>
            </a:r>
          </a:p>
          <a:p>
            <a:r>
              <a:rPr lang="en-US" altLang="en-US" smtClean="0"/>
              <a:t> It is known only to the macro it is created in.</a:t>
            </a:r>
          </a:p>
          <a:p>
            <a:r>
              <a:rPr lang="en-US" altLang="en-US" smtClean="0"/>
              <a:t>A global SET variable is initialized the first time the macro is called and retains a value from one call to another. </a:t>
            </a:r>
          </a:p>
          <a:p>
            <a:endParaRPr lang="en-US" altLang="en-US" smtClean="0"/>
          </a:p>
        </p:txBody>
      </p:sp>
    </p:spTree>
    <p:extLst>
      <p:ext uri="{BB962C8B-B14F-4D97-AF65-F5344CB8AC3E}">
        <p14:creationId xmlns:p14="http://schemas.microsoft.com/office/powerpoint/2010/main" val="335156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Data Declaration</a:t>
            </a:r>
          </a:p>
          <a:p>
            <a:endParaRPr lang="en-US" b="1" dirty="0"/>
          </a:p>
          <a:p>
            <a:pPr lvl="1"/>
            <a:r>
              <a:rPr lang="en-US" sz="3000" dirty="0" smtClean="0"/>
              <a:t>Data can be declared in verity of notations</a:t>
            </a:r>
          </a:p>
          <a:p>
            <a:pPr lvl="1"/>
            <a:r>
              <a:rPr lang="en-US" sz="3000" dirty="0" smtClean="0"/>
              <a:t>Avoids manual conversation of constants into their internal machine representation.</a:t>
            </a:r>
          </a:p>
          <a:p>
            <a:pPr lvl="1"/>
            <a:endParaRPr lang="en-US" sz="3000" dirty="0" smtClean="0"/>
          </a:p>
          <a:p>
            <a:endParaRPr lang="en-US" b="1" dirty="0"/>
          </a:p>
        </p:txBody>
      </p:sp>
    </p:spTree>
    <p:extLst>
      <p:ext uri="{BB962C8B-B14F-4D97-AF65-F5344CB8AC3E}">
        <p14:creationId xmlns:p14="http://schemas.microsoft.com/office/powerpoint/2010/main" val="3873278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274638"/>
            <a:ext cx="8229600" cy="6354762"/>
          </a:xfrm>
        </p:spPr>
        <p:txBody>
          <a:bodyPr>
            <a:normAutofit fontScale="90000"/>
          </a:bodyPr>
          <a:lstStyle/>
          <a:p>
            <a:pPr algn="l" eaLnBrk="1" hangingPunct="1"/>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A SET statement assigns the value of &lt;SET-expression&gt; to the EV specified in &lt;EV specification&gt;.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value of an EV can be used in any field of  a model statement, and in the expression of an AIF statement.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400" smtClean="0">
                <a:latin typeface="Tahoma" panose="020B0604030504040204" pitchFamily="34" charset="0"/>
                <a:cs typeface="Tahoma" panose="020B0604030504040204" pitchFamily="34" charset="0"/>
              </a:rPr>
              <a:t>                                MACRO</a:t>
            </a:r>
            <a:br>
              <a:rPr lang="en-US" altLang="en-US" sz="2400" smtClean="0">
                <a:latin typeface="Tahoma" panose="020B0604030504040204" pitchFamily="34" charset="0"/>
                <a:cs typeface="Tahoma" panose="020B0604030504040204" pitchFamily="34" charset="0"/>
              </a:rPr>
            </a:br>
            <a:r>
              <a:rPr lang="en-US" altLang="en-US" sz="2400" smtClean="0">
                <a:latin typeface="Tahoma" panose="020B0604030504040204" pitchFamily="34" charset="0"/>
                <a:cs typeface="Tahoma" panose="020B0604030504040204" pitchFamily="34" charset="0"/>
              </a:rPr>
              <a:t>                               CONSTANTS</a:t>
            </a:r>
            <a:br>
              <a:rPr lang="en-US" altLang="en-US" sz="2400" smtClean="0">
                <a:latin typeface="Tahoma" panose="020B0604030504040204" pitchFamily="34" charset="0"/>
                <a:cs typeface="Tahoma" panose="020B0604030504040204" pitchFamily="34" charset="0"/>
              </a:rPr>
            </a:br>
            <a:r>
              <a:rPr lang="en-US" altLang="en-US" sz="2400" smtClean="0">
                <a:latin typeface="Tahoma" panose="020B0604030504040204" pitchFamily="34" charset="0"/>
                <a:cs typeface="Tahoma" panose="020B0604030504040204" pitchFamily="34" charset="0"/>
              </a:rPr>
              <a:t>                               LCL                   &amp;A</a:t>
            </a:r>
            <a:br>
              <a:rPr lang="en-US" altLang="en-US" sz="2400" smtClean="0">
                <a:latin typeface="Tahoma" panose="020B0604030504040204" pitchFamily="34" charset="0"/>
                <a:cs typeface="Tahoma" panose="020B0604030504040204" pitchFamily="34" charset="0"/>
              </a:rPr>
            </a:br>
            <a:r>
              <a:rPr lang="en-US" altLang="en-US" sz="2400" smtClean="0">
                <a:latin typeface="Tahoma" panose="020B0604030504040204" pitchFamily="34" charset="0"/>
                <a:cs typeface="Tahoma" panose="020B0604030504040204" pitchFamily="34" charset="0"/>
              </a:rPr>
              <a:t>    &amp;A                       SET                    1</a:t>
            </a:r>
            <a:br>
              <a:rPr lang="en-US" altLang="en-US" sz="2400" smtClean="0">
                <a:latin typeface="Tahoma" panose="020B0604030504040204" pitchFamily="34" charset="0"/>
                <a:cs typeface="Tahoma" panose="020B0604030504040204" pitchFamily="34" charset="0"/>
              </a:rPr>
            </a:br>
            <a:r>
              <a:rPr lang="en-US" altLang="en-US" sz="2400" smtClean="0">
                <a:latin typeface="Tahoma" panose="020B0604030504040204" pitchFamily="34" charset="0"/>
                <a:cs typeface="Tahoma" panose="020B0604030504040204" pitchFamily="34" charset="0"/>
              </a:rPr>
              <a:t>                               DC                    ‘&amp;A’</a:t>
            </a:r>
            <a:br>
              <a:rPr lang="en-US" altLang="en-US" sz="2400" smtClean="0">
                <a:latin typeface="Tahoma" panose="020B0604030504040204" pitchFamily="34" charset="0"/>
                <a:cs typeface="Tahoma" panose="020B0604030504040204" pitchFamily="34" charset="0"/>
              </a:rPr>
            </a:br>
            <a:r>
              <a:rPr lang="en-US" altLang="en-US" sz="2400" smtClean="0">
                <a:latin typeface="Tahoma" panose="020B0604030504040204" pitchFamily="34" charset="0"/>
                <a:cs typeface="Tahoma" panose="020B0604030504040204" pitchFamily="34" charset="0"/>
              </a:rPr>
              <a:t>    &amp;A                       SET                   &amp;A+1</a:t>
            </a:r>
            <a:br>
              <a:rPr lang="en-US" altLang="en-US" sz="2400" smtClean="0">
                <a:latin typeface="Tahoma" panose="020B0604030504040204" pitchFamily="34" charset="0"/>
                <a:cs typeface="Tahoma" panose="020B0604030504040204" pitchFamily="34" charset="0"/>
              </a:rPr>
            </a:br>
            <a:r>
              <a:rPr lang="en-US" altLang="en-US" sz="2400" smtClean="0">
                <a:latin typeface="Tahoma" panose="020B0604030504040204" pitchFamily="34" charset="0"/>
                <a:cs typeface="Tahoma" panose="020B0604030504040204" pitchFamily="34" charset="0"/>
              </a:rPr>
              <a:t>                               DC                   ‘&amp;A’</a:t>
            </a:r>
            <a:br>
              <a:rPr lang="en-US" altLang="en-US" sz="2400" smtClean="0">
                <a:latin typeface="Tahoma" panose="020B0604030504040204" pitchFamily="34" charset="0"/>
                <a:cs typeface="Tahoma" panose="020B0604030504040204" pitchFamily="34" charset="0"/>
              </a:rPr>
            </a:br>
            <a:r>
              <a:rPr lang="en-US" altLang="en-US" sz="2400" smtClean="0">
                <a:latin typeface="Tahoma" panose="020B0604030504040204" pitchFamily="34" charset="0"/>
                <a:cs typeface="Tahoma" panose="020B0604030504040204" pitchFamily="34" charset="0"/>
              </a:rPr>
              <a:t>                               MEND</a:t>
            </a:r>
            <a:br>
              <a:rPr lang="en-US" altLang="en-US" sz="2400" smtClean="0">
                <a:latin typeface="Tahoma" panose="020B0604030504040204" pitchFamily="34" charset="0"/>
                <a:cs typeface="Tahoma" panose="020B0604030504040204" pitchFamily="34" charset="0"/>
              </a:rPr>
            </a:br>
            <a:endParaRPr lang="en-US" altLang="en-US" sz="2400" smtClean="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050740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274638"/>
            <a:ext cx="8229600" cy="6278562"/>
          </a:xfrm>
        </p:spPr>
        <p:txBody>
          <a:bodyPr/>
          <a:lstStyle/>
          <a:p>
            <a:pPr algn="l" eaLnBrk="1" hangingPunct="1"/>
            <a:r>
              <a:rPr lang="en-US" altLang="en-US" sz="3200" b="1" u="sng" smtClean="0">
                <a:latin typeface="Times New Roman" panose="02020603050405020304" pitchFamily="18" charset="0"/>
                <a:cs typeface="Times New Roman" panose="02020603050405020304" pitchFamily="18" charset="0"/>
              </a:rPr>
              <a:t>Attributes of formal parameters </a:t>
            </a:r>
            <a:br>
              <a:rPr lang="en-US" altLang="en-US" sz="3200" b="1" u="sng"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An attribute is written using the syntax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t>
            </a:r>
            <a:r>
              <a:rPr lang="en-US" altLang="en-US" sz="2800" b="1" smtClean="0">
                <a:latin typeface="Times New Roman" panose="02020603050405020304" pitchFamily="18" charset="0"/>
                <a:cs typeface="Times New Roman" panose="02020603050405020304" pitchFamily="18" charset="0"/>
              </a:rPr>
              <a:t>&lt;attribute name&gt;’&lt;formal parameter spec&gt;</a:t>
            </a: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and represents information about the value of the formal parameter, i.e. the corresponding actual parameter.</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type, length and size attributes have the names T, L and S.</a:t>
            </a:r>
            <a:br>
              <a:rPr lang="en-US" altLang="en-US" sz="2800" smtClean="0">
                <a:latin typeface="Times New Roman" panose="02020603050405020304" pitchFamily="18" charset="0"/>
                <a:cs typeface="Times New Roman" panose="02020603050405020304" pitchFamily="18" charset="0"/>
              </a:rPr>
            </a:br>
            <a:endParaRPr lang="en-US" alt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85073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274638"/>
            <a:ext cx="8534400" cy="6278562"/>
          </a:xfrm>
        </p:spPr>
        <p:txBody>
          <a:bodyPr/>
          <a:lstStyle/>
          <a:p>
            <a:pPr algn="l" eaLnBrk="1" hangingPunct="1"/>
            <a:r>
              <a:rPr lang="en-US" altLang="en-US" sz="2800" smtClean="0">
                <a:latin typeface="Times New Roman" panose="02020603050405020304" pitchFamily="18" charset="0"/>
                <a:cs typeface="Times New Roman" panose="02020603050405020304" pitchFamily="18" charset="0"/>
              </a:rPr>
              <a:t>                      MACRO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DCL_CONST          &amp;A</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AIF                    (L’&amp;A  EQ   1)     .NEXT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.NEXT            -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MEND</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Here expansion time control is transferred to the statement having .NEXT in its label field only if the actual parameter corresponding to the formal parameter A has the length of ‘1’.</a:t>
            </a:r>
          </a:p>
        </p:txBody>
      </p:sp>
    </p:spTree>
    <p:extLst>
      <p:ext uri="{BB962C8B-B14F-4D97-AF65-F5344CB8AC3E}">
        <p14:creationId xmlns:p14="http://schemas.microsoft.com/office/powerpoint/2010/main" val="428053848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52400" y="274638"/>
            <a:ext cx="8763000" cy="6354762"/>
          </a:xfrm>
        </p:spPr>
        <p:txBody>
          <a:bodyPr>
            <a:normAutofit fontScale="90000"/>
          </a:bodyPr>
          <a:lstStyle/>
          <a:p>
            <a:pPr algn="l" eaLnBrk="1" hangingPunct="1"/>
            <a:r>
              <a:rPr lang="en-US" altLang="en-US" sz="3600" b="1" u="sng" smtClean="0">
                <a:latin typeface="Times New Roman" panose="02020603050405020304" pitchFamily="18" charset="0"/>
                <a:cs typeface="Times New Roman" panose="02020603050405020304" pitchFamily="18" charset="0"/>
              </a:rPr>
              <a:t>Conditional Expansion</a:t>
            </a:r>
            <a:br>
              <a:rPr lang="en-US" altLang="en-US" sz="3600" b="1" u="sng" smtClean="0">
                <a:latin typeface="Times New Roman" panose="02020603050405020304" pitchFamily="18" charset="0"/>
                <a:cs typeface="Times New Roman" panose="02020603050405020304" pitchFamily="18" charset="0"/>
              </a:rPr>
            </a:br>
            <a:r>
              <a:rPr lang="en-US" altLang="en-US" sz="3600" b="1" u="sng" smtClean="0">
                <a:latin typeface="Times New Roman" panose="02020603050405020304" pitchFamily="18" charset="0"/>
                <a:cs typeface="Times New Roman" panose="02020603050405020304" pitchFamily="18" charset="0"/>
              </a:rPr>
              <a:t/>
            </a:r>
            <a:br>
              <a:rPr lang="en-US" altLang="en-US" sz="3600" b="1" u="sng" smtClean="0">
                <a:latin typeface="Times New Roman" panose="02020603050405020304" pitchFamily="18" charset="0"/>
                <a:cs typeface="Times New Roman" panose="02020603050405020304" pitchFamily="18" charset="0"/>
              </a:rPr>
            </a:br>
            <a:r>
              <a:rPr lang="en-US" altLang="en-US" sz="36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Wh</a:t>
            </a:r>
            <a:r>
              <a:rPr lang="en-US" altLang="en-US" sz="2800" smtClean="0">
                <a:latin typeface="Times New Roman" panose="02020603050405020304" pitchFamily="18" charset="0"/>
                <a:cs typeface="Times New Roman" panose="02020603050405020304" pitchFamily="18" charset="0"/>
              </a:rPr>
              <a:t>ile writing a general purpose macro it is important to ensure execution efficiency of its generated code. </a:t>
            </a:r>
            <a:r>
              <a:rPr lang="en-US" altLang="en-US" sz="3600" b="1" u="sng" smtClean="0">
                <a:latin typeface="Times New Roman" panose="02020603050405020304" pitchFamily="18" charset="0"/>
                <a:cs typeface="Times New Roman" panose="02020603050405020304" pitchFamily="18" charset="0"/>
              </a:rPr>
              <a:t/>
            </a:r>
            <a:br>
              <a:rPr lang="en-US" altLang="en-US" sz="3600" b="1" u="sng"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C</a:t>
            </a:r>
            <a:r>
              <a:rPr lang="en-US" altLang="en-US" sz="2800" smtClean="0">
                <a:latin typeface="Times New Roman" panose="02020603050405020304" pitchFamily="18" charset="0"/>
                <a:cs typeface="Times New Roman" panose="02020603050405020304" pitchFamily="18" charset="0"/>
              </a:rPr>
              <a:t>onditional expansion helps in generating assembly code specifically suited to the parameters in a macro call.</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This is achieved by ensuring that a model statement is visited only under specific conditions during the expansion of a macro.</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AIF and AGO statements are used for this purpose.</a:t>
            </a:r>
            <a:br>
              <a:rPr lang="en-US" altLang="en-US" sz="2800" smtClean="0">
                <a:latin typeface="Times New Roman" panose="02020603050405020304" pitchFamily="18" charset="0"/>
                <a:cs typeface="Times New Roman" panose="02020603050405020304" pitchFamily="18" charset="0"/>
              </a:rPr>
            </a:br>
            <a:endParaRPr lang="en-US" alt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71513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274638"/>
            <a:ext cx="8229600" cy="6202362"/>
          </a:xfrm>
        </p:spPr>
        <p:txBody>
          <a:bodyPr/>
          <a:lstStyle/>
          <a:p>
            <a:pPr algn="l" eaLnBrk="1" hangingPunct="1"/>
            <a:r>
              <a:rPr lang="en-US" altLang="en-US" sz="2800" smtClean="0">
                <a:latin typeface="Times New Roman" panose="02020603050405020304" pitchFamily="18" charset="0"/>
                <a:cs typeface="Times New Roman" panose="02020603050405020304" pitchFamily="18" charset="0"/>
              </a:rPr>
              <a:t>Consider the following call </a:t>
            </a:r>
            <a:r>
              <a:rPr lang="en-US" altLang="en-US" sz="3100" smtClean="0">
                <a:latin typeface="Times New Roman" panose="02020603050405020304" pitchFamily="18" charset="0"/>
                <a:cs typeface="Times New Roman" panose="02020603050405020304" pitchFamily="18" charset="0"/>
              </a:rPr>
              <a:t>:</a:t>
            </a:r>
            <a:br>
              <a:rPr lang="en-US" altLang="en-US" sz="3100" smtClean="0">
                <a:latin typeface="Times New Roman" panose="02020603050405020304" pitchFamily="18" charset="0"/>
                <a:cs typeface="Times New Roman" panose="02020603050405020304" pitchFamily="18" charset="0"/>
              </a:rPr>
            </a:br>
            <a:r>
              <a:rPr lang="en-US" altLang="en-US" sz="3100" smtClean="0">
                <a:latin typeface="Times New Roman" panose="02020603050405020304" pitchFamily="18" charset="0"/>
                <a:cs typeface="Times New Roman" panose="02020603050405020304" pitchFamily="18" charset="0"/>
              </a:rPr>
              <a:t/>
            </a:r>
            <a:br>
              <a:rPr lang="en-US" altLang="en-US" sz="3100" smtClean="0">
                <a:latin typeface="Times New Roman" panose="02020603050405020304" pitchFamily="18" charset="0"/>
                <a:cs typeface="Times New Roman" panose="02020603050405020304" pitchFamily="18" charset="0"/>
              </a:rPr>
            </a:br>
            <a:r>
              <a:rPr lang="en-US" altLang="en-US" sz="3100" smtClean="0">
                <a:latin typeface="Times New Roman" panose="02020603050405020304" pitchFamily="18" charset="0"/>
                <a:cs typeface="Times New Roman" panose="02020603050405020304" pitchFamily="18" charset="0"/>
              </a:rPr>
              <a:t>                         </a:t>
            </a:r>
            <a:r>
              <a:rPr lang="en-US" altLang="en-US" sz="3100" b="1" smtClean="0">
                <a:latin typeface="Times New Roman" panose="02020603050405020304" pitchFamily="18" charset="0"/>
                <a:cs typeface="Times New Roman" panose="02020603050405020304" pitchFamily="18" charset="0"/>
              </a:rPr>
              <a:t>EVAL    A, B, C</a:t>
            </a:r>
            <a:br>
              <a:rPr lang="en-US" altLang="en-US" sz="3100" b="1" smtClean="0">
                <a:latin typeface="Times New Roman" panose="02020603050405020304" pitchFamily="18" charset="0"/>
                <a:cs typeface="Times New Roman" panose="02020603050405020304" pitchFamily="18" charset="0"/>
              </a:rPr>
            </a:br>
            <a:r>
              <a:rPr lang="en-US" altLang="en-US" sz="3100" smtClean="0">
                <a:latin typeface="Times New Roman" panose="02020603050405020304" pitchFamily="18" charset="0"/>
                <a:cs typeface="Times New Roman" panose="02020603050405020304" pitchFamily="18" charset="0"/>
              </a:rPr>
              <a:t/>
            </a:r>
            <a:br>
              <a:rPr lang="en-US" altLang="en-US" sz="3100" smtClean="0">
                <a:latin typeface="Times New Roman" panose="02020603050405020304" pitchFamily="18" charset="0"/>
                <a:cs typeface="Times New Roman" panose="02020603050405020304" pitchFamily="18" charset="0"/>
              </a:rPr>
            </a:br>
            <a:r>
              <a:rPr lang="en-US" altLang="en-US" sz="31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I</a:t>
            </a:r>
            <a:r>
              <a:rPr lang="en-US" altLang="en-US" sz="2800" smtClean="0">
                <a:latin typeface="Times New Roman" panose="02020603050405020304" pitchFamily="18" charset="0"/>
                <a:cs typeface="Times New Roman" panose="02020603050405020304" pitchFamily="18" charset="0"/>
              </a:rPr>
              <a:t>t is required to develop a macro EVAL such that a call generates efficient code to evaluate A-B+C in AREG.</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When the first two parameters of a call are identical, EVAL should generate a single MOVER instruction to load the 3</a:t>
            </a:r>
            <a:r>
              <a:rPr lang="en-US" altLang="en-US" sz="2800" baseline="30000" smtClean="0">
                <a:latin typeface="Times New Roman" panose="02020603050405020304" pitchFamily="18" charset="0"/>
                <a:cs typeface="Times New Roman" panose="02020603050405020304" pitchFamily="18" charset="0"/>
              </a:rPr>
              <a:t>rd</a:t>
            </a:r>
            <a:r>
              <a:rPr lang="en-US" altLang="en-US" sz="2800" smtClean="0">
                <a:latin typeface="Times New Roman" panose="02020603050405020304" pitchFamily="18" charset="0"/>
                <a:cs typeface="Times New Roman" panose="02020603050405020304" pitchFamily="18" charset="0"/>
              </a:rPr>
              <a:t> parameter into AREG.</a:t>
            </a:r>
            <a:r>
              <a:rPr lang="en-US" altLang="en-US" smtClean="0"/>
              <a:t/>
            </a:r>
            <a:br>
              <a:rPr lang="en-US" altLang="en-US" smtClean="0"/>
            </a:br>
            <a:endParaRPr lang="en-US" altLang="en-US" smtClean="0"/>
          </a:p>
        </p:txBody>
      </p:sp>
    </p:spTree>
    <p:extLst>
      <p:ext uri="{BB962C8B-B14F-4D97-AF65-F5344CB8AC3E}">
        <p14:creationId xmlns:p14="http://schemas.microsoft.com/office/powerpoint/2010/main" val="288488641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228600" y="274638"/>
            <a:ext cx="8458200" cy="6354762"/>
          </a:xfrm>
        </p:spPr>
        <p:txBody>
          <a:bodyPr/>
          <a:lstStyle/>
          <a:p>
            <a:pPr algn="l" eaLnBrk="1" hangingPunct="1"/>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Since the values of a formal parameters is simply the corresponding actual parameter, the AIF statement effectively compares names of the first two actual parameters.</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If the names are same, expansion time control is transferred to the model statement MOVER   AREG, &amp;Z.</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I</a:t>
            </a:r>
            <a:r>
              <a:rPr lang="en-US" altLang="en-US" sz="2800" smtClean="0">
                <a:latin typeface="Times New Roman" panose="02020603050405020304" pitchFamily="18" charset="0"/>
                <a:cs typeface="Times New Roman" panose="02020603050405020304" pitchFamily="18" charset="0"/>
              </a:rPr>
              <a:t>f not, the MOVE-SUB-ADD sequence is generated and expansion time control is transferred to the statement   .OVER  MEND   which terminates the expansion.</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Thus efficient code is generated under all conditions.</a:t>
            </a:r>
          </a:p>
        </p:txBody>
      </p:sp>
    </p:spTree>
    <p:extLst>
      <p:ext uri="{BB962C8B-B14F-4D97-AF65-F5344CB8AC3E}">
        <p14:creationId xmlns:p14="http://schemas.microsoft.com/office/powerpoint/2010/main" val="411138372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274638"/>
            <a:ext cx="8229600" cy="5973762"/>
          </a:xfrm>
        </p:spPr>
        <p:txBody>
          <a:bodyPr/>
          <a:lstStyle/>
          <a:p>
            <a:pPr algn="l" eaLnBrk="1" hangingPunct="1"/>
            <a:r>
              <a:rPr lang="en-US" altLang="en-US" sz="3200" smtClean="0">
                <a:latin typeface="Times New Roman" panose="02020603050405020304" pitchFamily="18" charset="0"/>
                <a:cs typeface="Times New Roman" panose="02020603050405020304" pitchFamily="18" charset="0"/>
              </a:rPr>
              <a:t>                    MACRO</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                    EVAL          &amp;X, &amp;Y, &amp;Z</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                    AIF             (&amp;Y  EQ  &amp;X)   .ONLY</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                    MOVER      AREG, &amp;X</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                    SUB             AREG, &amp;Y</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                    ADD             AREG, &amp;Z</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                    AGO             .OVER</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.ONLY        MOVER        AREG, &amp;Z</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.OVER        MEND</a:t>
            </a:r>
          </a:p>
        </p:txBody>
      </p:sp>
    </p:spTree>
    <p:extLst>
      <p:ext uri="{BB962C8B-B14F-4D97-AF65-F5344CB8AC3E}">
        <p14:creationId xmlns:p14="http://schemas.microsoft.com/office/powerpoint/2010/main" val="239560416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57200" y="274638"/>
            <a:ext cx="8229600" cy="6278562"/>
          </a:xfrm>
        </p:spPr>
        <p:txBody>
          <a:bodyPr>
            <a:normAutofit fontScale="90000"/>
          </a:bodyPr>
          <a:lstStyle/>
          <a:p>
            <a:pPr algn="l" eaLnBrk="1" hangingPunct="1"/>
            <a:r>
              <a:rPr lang="en-US" altLang="en-US" sz="3200" b="1" u="sng" smtClean="0">
                <a:latin typeface="Times New Roman" panose="02020603050405020304" pitchFamily="18" charset="0"/>
                <a:cs typeface="Times New Roman" panose="02020603050405020304" pitchFamily="18" charset="0"/>
              </a:rPr>
              <a:t>Expansion time loops</a:t>
            </a:r>
            <a:br>
              <a:rPr lang="en-US" altLang="en-US" sz="3200" b="1" u="sng"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I</a:t>
            </a:r>
            <a:r>
              <a:rPr lang="en-US" altLang="en-US" sz="2800" smtClean="0">
                <a:latin typeface="Times New Roman" panose="02020603050405020304" pitchFamily="18" charset="0"/>
                <a:cs typeface="Times New Roman" panose="02020603050405020304" pitchFamily="18" charset="0"/>
              </a:rPr>
              <a:t>t is often necessary to generate many similar statements during the expansion of a macro.</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This can be achieved by writing similar model statements in the macro.</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MACRO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CLEAR          &amp;A</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MOVER         AREG,    =‘0’</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MOVEM        AREG,     &amp;A</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MOVEM        AREG,     &amp;A+1</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MOVEM        AREG,     &amp;A+2</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MEND</a:t>
            </a:r>
          </a:p>
        </p:txBody>
      </p:sp>
    </p:spTree>
    <p:extLst>
      <p:ext uri="{BB962C8B-B14F-4D97-AF65-F5344CB8AC3E}">
        <p14:creationId xmlns:p14="http://schemas.microsoft.com/office/powerpoint/2010/main" val="183292114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152400" y="274638"/>
            <a:ext cx="8763000" cy="6354762"/>
          </a:xfrm>
        </p:spPr>
        <p:txBody>
          <a:bodyPr/>
          <a:lstStyle/>
          <a:p>
            <a:pPr algn="l" eaLnBrk="1" hangingPunct="1"/>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smtClean="0">
                <a:latin typeface="Times New Roman" panose="02020603050405020304" pitchFamily="18" charset="0"/>
                <a:cs typeface="Times New Roman" panose="02020603050405020304" pitchFamily="18" charset="0"/>
              </a:rPr>
              <a:t>When called as CLEAR B, the MOVER statement puts the value ‘0’ in AREG, while the three MOVEM statements store this value in 3 consecutive bytes with the addresses B, B+1 and B+2.</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smtClean="0">
                <a:latin typeface="Times New Roman" panose="02020603050405020304" pitchFamily="18" charset="0"/>
                <a:cs typeface="Times New Roman" panose="02020603050405020304" pitchFamily="18" charset="0"/>
              </a:rPr>
              <a:t>Expansion time loops can be written using expansion time variables (EV’s) and expansion time control transfer statements AIF and AGO.</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MACRO</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CLEAR          &amp;X,  &amp;N</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LCL               &amp;M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&amp;M                     SET                0</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MOVER         AREG,    =‘0’</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.MORE               MOVEM       AREG,    &amp;X+&amp;M</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&amp;M                     SET                &amp;M+1</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AIF                (&amp;M   NE  N)   .MORE</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MEND</a:t>
            </a:r>
          </a:p>
        </p:txBody>
      </p:sp>
    </p:spTree>
    <p:extLst>
      <p:ext uri="{BB962C8B-B14F-4D97-AF65-F5344CB8AC3E}">
        <p14:creationId xmlns:p14="http://schemas.microsoft.com/office/powerpoint/2010/main" val="179488341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52400" y="274638"/>
            <a:ext cx="8839200" cy="6202362"/>
          </a:xfrm>
        </p:spPr>
        <p:txBody>
          <a:bodyPr>
            <a:normAutofit fontScale="90000"/>
          </a:bodyPr>
          <a:lstStyle/>
          <a:p>
            <a:pPr algn="l" eaLnBrk="1" hangingPunct="1"/>
            <a:r>
              <a:rPr lang="en-US" altLang="en-US" sz="2800" smtClean="0">
                <a:latin typeface="Times New Roman" panose="02020603050405020304" pitchFamily="18" charset="0"/>
                <a:cs typeface="Times New Roman" panose="02020603050405020304" pitchFamily="18" charset="0"/>
              </a:rPr>
              <a:t>Consider expansion of the macro call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t>
            </a:r>
            <a:r>
              <a:rPr lang="en-US" altLang="en-US" sz="2800" b="1" smtClean="0">
                <a:latin typeface="Times New Roman" panose="02020603050405020304" pitchFamily="18" charset="0"/>
                <a:cs typeface="Times New Roman" panose="02020603050405020304" pitchFamily="18" charset="0"/>
              </a:rPr>
              <a:t>CLEAR     B, 3     X=B, N=3</a:t>
            </a: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T</a:t>
            </a:r>
            <a:r>
              <a:rPr lang="en-US" altLang="en-US" sz="2800" smtClean="0">
                <a:latin typeface="Times New Roman" panose="02020603050405020304" pitchFamily="18" charset="0"/>
                <a:cs typeface="Times New Roman" panose="02020603050405020304" pitchFamily="18" charset="0"/>
              </a:rPr>
              <a:t>he LCL statement declares M to be a local EV.</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At the start of expansion of the call, M is initialized to zero.</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expansion of model statements MOVEM   AREG, &amp;x+&amp;M thus leads to generation of the statement MOVEM  AREG, B.</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T</a:t>
            </a:r>
            <a:r>
              <a:rPr lang="en-US" altLang="en-US" sz="2800" smtClean="0">
                <a:latin typeface="Times New Roman" panose="02020603050405020304" pitchFamily="18" charset="0"/>
                <a:cs typeface="Times New Roman" panose="02020603050405020304" pitchFamily="18" charset="0"/>
              </a:rPr>
              <a:t>he value of M is incremented by 1 and the model statement is expanded repeatedly until its value equals the value of N, which is 3 in this case.</a:t>
            </a:r>
            <a:br>
              <a:rPr lang="en-US" altLang="en-US" sz="2800" smtClean="0">
                <a:latin typeface="Times New Roman" panose="02020603050405020304" pitchFamily="18" charset="0"/>
                <a:cs typeface="Times New Roman" panose="02020603050405020304" pitchFamily="18" charset="0"/>
              </a:rPr>
            </a:br>
            <a:endParaRPr lang="en-US" alt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9336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Format</a:t>
            </a:r>
            <a:endParaRPr lang="en-US" dirty="0"/>
          </a:p>
        </p:txBody>
      </p:sp>
      <p:sp>
        <p:nvSpPr>
          <p:cNvPr id="3" name="Content Placeholder 2"/>
          <p:cNvSpPr>
            <a:spLocks noGrp="1"/>
          </p:cNvSpPr>
          <p:nvPr>
            <p:ph idx="1"/>
          </p:nvPr>
        </p:nvSpPr>
        <p:spPr/>
        <p:txBody>
          <a:bodyPr>
            <a:normAutofit/>
          </a:bodyPr>
          <a:lstStyle/>
          <a:p>
            <a:r>
              <a:rPr lang="en-US" dirty="0" smtClean="0"/>
              <a:t>Assembly language statement format</a:t>
            </a:r>
          </a:p>
          <a:p>
            <a:endParaRPr lang="en-US" dirty="0"/>
          </a:p>
          <a:p>
            <a:r>
              <a:rPr lang="en-US" sz="4800" dirty="0" smtClean="0">
                <a:effectLst>
                  <a:outerShdw blurRad="38100" dist="38100" dir="2700000" algn="tl">
                    <a:srgbClr val="000000">
                      <a:alpha val="43137"/>
                    </a:srgbClr>
                  </a:outerShdw>
                </a:effectLst>
              </a:rPr>
              <a:t>[labe</a:t>
            </a:r>
            <a:r>
              <a:rPr lang="en-US" sz="4800" dirty="0">
                <a:effectLst>
                  <a:outerShdw blurRad="38100" dist="38100" dir="2700000" algn="tl">
                    <a:srgbClr val="000000">
                      <a:alpha val="43137"/>
                    </a:srgbClr>
                  </a:outerShdw>
                </a:effectLst>
              </a:rPr>
              <a:t>l</a:t>
            </a:r>
            <a:r>
              <a:rPr lang="en-US" sz="4800" dirty="0" smtClean="0">
                <a:effectLst>
                  <a:outerShdw blurRad="38100" dist="38100" dir="2700000" algn="tl">
                    <a:srgbClr val="000000">
                      <a:alpha val="43137"/>
                    </a:srgbClr>
                  </a:outerShdw>
                </a:effectLst>
              </a:rPr>
              <a:t>] &lt;</a:t>
            </a:r>
            <a:r>
              <a:rPr lang="en-US" sz="4800" dirty="0" err="1">
                <a:effectLst>
                  <a:outerShdw blurRad="38100" dist="38100" dir="2700000" algn="tl">
                    <a:srgbClr val="000000">
                      <a:alpha val="43137"/>
                    </a:srgbClr>
                  </a:outerShdw>
                </a:effectLst>
              </a:rPr>
              <a:t>O</a:t>
            </a:r>
            <a:r>
              <a:rPr lang="en-US" sz="4800" dirty="0" err="1" smtClean="0">
                <a:effectLst>
                  <a:outerShdw blurRad="38100" dist="38100" dir="2700000" algn="tl">
                    <a:srgbClr val="000000">
                      <a:alpha val="43137"/>
                    </a:srgbClr>
                  </a:outerShdw>
                </a:effectLst>
              </a:rPr>
              <a:t>pcode</a:t>
            </a:r>
            <a:r>
              <a:rPr lang="en-US" sz="4800" dirty="0" smtClean="0">
                <a:effectLst>
                  <a:outerShdw blurRad="38100" dist="38100" dir="2700000" algn="tl">
                    <a:srgbClr val="000000">
                      <a:alpha val="43137"/>
                    </a:srgbClr>
                  </a:outerShdw>
                </a:effectLst>
              </a:rPr>
              <a:t>&gt;  &lt;Operand spec&gt;[, &lt;Operand spec&gt;..]</a:t>
            </a:r>
            <a:endParaRPr lang="en-US" sz="2800" dirty="0" smtClean="0">
              <a:effectLst>
                <a:outerShdw blurRad="38100" dist="38100" dir="2700000" algn="tl">
                  <a:srgbClr val="000000">
                    <a:alpha val="43137"/>
                  </a:srgbClr>
                </a:outerShdw>
              </a:effectLst>
            </a:endParaRPr>
          </a:p>
          <a:p>
            <a:r>
              <a:rPr lang="en-US" sz="2800" dirty="0" smtClean="0"/>
              <a:t>Anything Between this [..] is optional field.</a:t>
            </a:r>
          </a:p>
          <a:p>
            <a:r>
              <a:rPr lang="en-US" sz="2800" dirty="0" smtClean="0"/>
              <a:t>When label is their then it contains symbolic  name</a:t>
            </a:r>
            <a:endParaRPr lang="en-US" sz="2800" dirty="0"/>
          </a:p>
        </p:txBody>
      </p:sp>
    </p:spTree>
    <p:extLst>
      <p:ext uri="{BB962C8B-B14F-4D97-AF65-F5344CB8AC3E}">
        <p14:creationId xmlns:p14="http://schemas.microsoft.com/office/powerpoint/2010/main" val="4233745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152400" y="274638"/>
            <a:ext cx="8991600" cy="6430962"/>
          </a:xfrm>
        </p:spPr>
        <p:txBody>
          <a:bodyPr>
            <a:normAutofit fontScale="90000"/>
          </a:bodyPr>
          <a:lstStyle/>
          <a:p>
            <a:pPr algn="l" eaLnBrk="1" hangingPunct="1"/>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en-US" sz="2400" smtClean="0">
                <a:latin typeface="Times New Roman" panose="02020603050405020304" pitchFamily="18" charset="0"/>
                <a:cs typeface="Times New Roman" panose="02020603050405020304" pitchFamily="18" charset="0"/>
              </a:rPr>
              <a:t>Thus the macro call leads to generation of the statements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              MOVER                  AREG,   =‘0’</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              MOVEM                 AREG,      B</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              MOVEM                 AREG,     B+1</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              MOVEM                 AREG,      B+2</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smtClean="0">
                <a:latin typeface="Times New Roman" panose="02020603050405020304" pitchFamily="18" charset="0"/>
                <a:cs typeface="Times New Roman" panose="02020603050405020304" pitchFamily="18" charset="0"/>
              </a:rPr>
              <a:t>Most expansion time loops can be replaced by execution time loops.</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For eg: instead of generating many MOVEM statements to clear the memory area starting on B, it is possible to write an execution time loop which moves 0 into B, B+1 and B+2.</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 I</a:t>
            </a:r>
            <a:r>
              <a:rPr lang="en-US" altLang="en-US" sz="2400" smtClean="0">
                <a:latin typeface="Times New Roman" panose="02020603050405020304" pitchFamily="18" charset="0"/>
                <a:cs typeface="Times New Roman" panose="02020603050405020304" pitchFamily="18" charset="0"/>
              </a:rPr>
              <a:t>t leads to more compact assembly programs. such programs would execute slower than programs containing expansion time loops.</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smtClean="0">
                <a:latin typeface="Times New Roman" panose="02020603050405020304" pitchFamily="18" charset="0"/>
                <a:cs typeface="Times New Roman" panose="02020603050405020304" pitchFamily="18" charset="0"/>
              </a:rPr>
              <a:t>Thus macro can be used to trade program size for execution efficiency.</a:t>
            </a:r>
          </a:p>
        </p:txBody>
      </p:sp>
    </p:spTree>
    <p:extLst>
      <p:ext uri="{BB962C8B-B14F-4D97-AF65-F5344CB8AC3E}">
        <p14:creationId xmlns:p14="http://schemas.microsoft.com/office/powerpoint/2010/main" val="162701944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74638"/>
            <a:ext cx="8229600" cy="6202362"/>
          </a:xfrm>
        </p:spPr>
        <p:txBody>
          <a:bodyPr/>
          <a:lstStyle/>
          <a:p>
            <a:pPr algn="l" eaLnBrk="1" hangingPunct="1"/>
            <a:r>
              <a:rPr lang="en-US" altLang="en-US" sz="3200" b="1" u="sng" smtClean="0">
                <a:latin typeface="Times New Roman" panose="02020603050405020304" pitchFamily="18" charset="0"/>
                <a:cs typeface="Times New Roman" panose="02020603050405020304" pitchFamily="18" charset="0"/>
              </a:rPr>
              <a:t>Other facilities for expansion time loops</a:t>
            </a:r>
            <a:br>
              <a:rPr lang="en-US" altLang="en-US" sz="3200" b="1" u="sng"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M</a:t>
            </a:r>
            <a:r>
              <a:rPr lang="en-US" altLang="en-US" sz="2800" smtClean="0">
                <a:latin typeface="Times New Roman" panose="02020603050405020304" pitchFamily="18" charset="0"/>
                <a:cs typeface="Times New Roman" panose="02020603050405020304" pitchFamily="18" charset="0"/>
              </a:rPr>
              <a:t>any assemblers provide other facilities for conditional expansion, an ELSE clause in AIF being an obvious example.</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assemblers for M 68000 and Intel 8088 processors provide explicit expansion time looping constructs.</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Two such facilities are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1) the REPT statement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2) the IRP statement</a:t>
            </a:r>
          </a:p>
        </p:txBody>
      </p:sp>
    </p:spTree>
    <p:extLst>
      <p:ext uri="{BB962C8B-B14F-4D97-AF65-F5344CB8AC3E}">
        <p14:creationId xmlns:p14="http://schemas.microsoft.com/office/powerpoint/2010/main" val="138995291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57200" y="274638"/>
            <a:ext cx="8382000" cy="6278562"/>
          </a:xfrm>
        </p:spPr>
        <p:txBody>
          <a:bodyPr/>
          <a:lstStyle/>
          <a:p>
            <a:pPr algn="l" eaLnBrk="1" hangingPunct="1"/>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REPT statement can be written as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t>
            </a:r>
            <a:r>
              <a:rPr lang="en-US" altLang="en-US" sz="2800" b="1" smtClean="0">
                <a:latin typeface="Times New Roman" panose="02020603050405020304" pitchFamily="18" charset="0"/>
                <a:cs typeface="Times New Roman" panose="02020603050405020304" pitchFamily="18" charset="0"/>
              </a:rPr>
              <a:t>REPT   &lt;expression&gt;</a:t>
            </a:r>
            <a:br>
              <a:rPr lang="en-US" altLang="en-US" sz="2800" b="1"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H</a:t>
            </a:r>
            <a:r>
              <a:rPr lang="en-US" altLang="en-US" sz="2800" smtClean="0">
                <a:latin typeface="Times New Roman" panose="02020603050405020304" pitchFamily="18" charset="0"/>
                <a:cs typeface="Times New Roman" panose="02020603050405020304" pitchFamily="18" charset="0"/>
              </a:rPr>
              <a:t>ere expression should evaluate to a numerical value during macro expansion.</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statements between REPT and ENDM statement would be processed for expansion&lt;expression&gt; number of times.</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following example illustrates the use of this facility to declare 10 constants with the values 1, 2, ..10. </a:t>
            </a:r>
          </a:p>
        </p:txBody>
      </p:sp>
    </p:spTree>
    <p:extLst>
      <p:ext uri="{BB962C8B-B14F-4D97-AF65-F5344CB8AC3E}">
        <p14:creationId xmlns:p14="http://schemas.microsoft.com/office/powerpoint/2010/main" val="1758467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228600" y="274638"/>
            <a:ext cx="8686800" cy="6049962"/>
          </a:xfrm>
        </p:spPr>
        <p:txBody>
          <a:bodyPr/>
          <a:lstStyle/>
          <a:p>
            <a:pPr algn="l" eaLnBrk="1" hangingPunct="1"/>
            <a:r>
              <a:rPr lang="en-US" altLang="en-US" sz="2800" smtClean="0">
                <a:latin typeface="Times New Roman" panose="02020603050405020304" pitchFamily="18" charset="0"/>
                <a:cs typeface="Times New Roman" panose="02020603050405020304" pitchFamily="18" charset="0"/>
              </a:rPr>
              <a:t>                             MACRO</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CONST10</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LCL                  &amp;M</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&amp;M               SET                    1</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REPT                10</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DC                   ‘&amp;M’</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&amp;M               SET                 &amp;M+1</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ENDM</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MEND</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endParaRPr lang="en-US" alt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58643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457200" y="152400"/>
            <a:ext cx="8229600" cy="685800"/>
          </a:xfrm>
        </p:spPr>
        <p:txBody>
          <a:bodyPr/>
          <a:lstStyle/>
          <a:p>
            <a:pPr algn="l"/>
            <a:endParaRPr lang="en-US" altLang="en-US" sz="2400" smtClean="0">
              <a:latin typeface="Times New Roman" panose="02020603050405020304" pitchFamily="18" charset="0"/>
              <a:cs typeface="Times New Roman" panose="02020603050405020304" pitchFamily="18" charset="0"/>
            </a:endParaRPr>
          </a:p>
        </p:txBody>
      </p:sp>
      <p:sp>
        <p:nvSpPr>
          <p:cNvPr id="62467" name="Rectangle 3"/>
          <p:cNvSpPr>
            <a:spLocks noChangeArrowheads="1"/>
          </p:cNvSpPr>
          <p:nvPr/>
        </p:nvSpPr>
        <p:spPr bwMode="auto">
          <a:xfrm>
            <a:off x="457200" y="838200"/>
            <a:ext cx="7924800" cy="711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cs typeface="Times New Roman" panose="02020603050405020304" pitchFamily="18" charset="0"/>
              </a:rPr>
              <a:t>define macro count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value=0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REPT count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db value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value=value+1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endm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endm</a:t>
            </a:r>
          </a:p>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40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a:latin typeface="Times New Roman" panose="02020603050405020304" pitchFamily="18" charset="0"/>
                <a:cs typeface="Times New Roman" panose="02020603050405020304" pitchFamily="18" charset="0"/>
              </a:rPr>
              <a:t>The IRP statement can be written as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IRP       &lt;formal parameter&gt;, &lt;argument-list&gt; </a:t>
            </a:r>
            <a:r>
              <a:rPr lang="en-US" altLang="en-US" sz="2400">
                <a:latin typeface="Times New Roman" panose="02020603050405020304" pitchFamily="18" charset="0"/>
                <a:cs typeface="Times New Roman" panose="02020603050405020304" pitchFamily="18" charset="0"/>
              </a:rPr>
              <a:t/>
            </a:r>
            <a:br>
              <a:rPr lang="en-US" altLang="en-US" sz="2400">
                <a:latin typeface="Times New Roman" panose="02020603050405020304" pitchFamily="18" charset="0"/>
                <a:cs typeface="Times New Roman" panose="02020603050405020304" pitchFamily="18" charset="0"/>
              </a:rPr>
            </a:br>
            <a:endParaRPr lang="en-US" altLang="en-US" sz="240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2400">
              <a:latin typeface="Arial" panose="020B0604020202020204" pitchFamily="34" charset="0"/>
            </a:endParaRPr>
          </a:p>
        </p:txBody>
      </p:sp>
    </p:spTree>
    <p:extLst>
      <p:ext uri="{BB962C8B-B14F-4D97-AF65-F5344CB8AC3E}">
        <p14:creationId xmlns:p14="http://schemas.microsoft.com/office/powerpoint/2010/main" val="294493240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152400" y="0"/>
            <a:ext cx="8839200" cy="5867400"/>
          </a:xfrm>
        </p:spPr>
        <p:txBody>
          <a:bodyPr>
            <a:normAutofit fontScale="90000"/>
          </a:bodyPr>
          <a:lstStyle/>
          <a:p>
            <a:pPr algn="l" eaLnBrk="1" hangingPunct="1"/>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T</a:t>
            </a:r>
            <a:r>
              <a:rPr lang="en-US" altLang="en-US" sz="2800" smtClean="0">
                <a:latin typeface="Times New Roman" panose="02020603050405020304" pitchFamily="18" charset="0"/>
                <a:cs typeface="Times New Roman" panose="02020603050405020304" pitchFamily="18" charset="0"/>
              </a:rPr>
              <a:t>he formal parameter in the statement takes successive values from the argument list.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For each value, the statements between the IRP and ENDM statements are expanded once.</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MACRO</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CONSTS</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IRP                arg,&lt;4,10&gt;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DB	      arg</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ENDM</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MEND</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A macro call CONSTS   4,10 leads to declaration of 2 block of bytes with value 4 and 10.</a:t>
            </a:r>
          </a:p>
        </p:txBody>
      </p:sp>
    </p:spTree>
    <p:extLst>
      <p:ext uri="{BB962C8B-B14F-4D97-AF65-F5344CB8AC3E}">
        <p14:creationId xmlns:p14="http://schemas.microsoft.com/office/powerpoint/2010/main" val="354193153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152400" y="274638"/>
            <a:ext cx="8839200" cy="6583362"/>
          </a:xfrm>
        </p:spPr>
        <p:txBody>
          <a:bodyPr/>
          <a:lstStyle/>
          <a:p>
            <a:pPr algn="l" eaLnBrk="1" hangingPunct="1"/>
            <a:r>
              <a:rPr lang="en-US" altLang="en-US" sz="3200" b="1" u="sng" smtClean="0">
                <a:latin typeface="Times New Roman" panose="02020603050405020304" pitchFamily="18" charset="0"/>
                <a:cs typeface="Times New Roman" panose="02020603050405020304" pitchFamily="18" charset="0"/>
              </a:rPr>
              <a:t>Design of macro preprocessor</a:t>
            </a:r>
            <a:br>
              <a:rPr lang="en-US" altLang="en-US" sz="3200" b="1" u="sng"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T</a:t>
            </a:r>
            <a:r>
              <a:rPr lang="en-US" altLang="en-US" sz="2800" smtClean="0">
                <a:latin typeface="Times New Roman" panose="02020603050405020304" pitchFamily="18" charset="0"/>
                <a:cs typeface="Times New Roman" panose="02020603050405020304" pitchFamily="18" charset="0"/>
              </a:rPr>
              <a:t>he macro preprocessor accepts an assembly program containing definitions and calls and translates it into an assembly program which does not contain any macro definitions and calls.</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this output is </a:t>
            </a:r>
            <a:r>
              <a:rPr lang="en-US" altLang="en-US" sz="2800" smtClean="0">
                <a:latin typeface="Times New Roman" panose="02020603050405020304" pitchFamily="18" charset="0"/>
                <a:cs typeface="Times New Roman" panose="02020603050405020304" pitchFamily="18" charset="0"/>
              </a:rPr>
              <a:t>handed over to an assembler to obtain the target language form of the program.</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endParaRPr lang="en-US" alt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9962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endParaRPr lang="en-US" altLang="en-US" smtClean="0"/>
          </a:p>
        </p:txBody>
      </p:sp>
      <p:cxnSp>
        <p:nvCxnSpPr>
          <p:cNvPr id="3" name="Straight Arrow Connector 2"/>
          <p:cNvCxnSpPr/>
          <p:nvPr/>
        </p:nvCxnSpPr>
        <p:spPr>
          <a:xfrm>
            <a:off x="1143000" y="32766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57400" y="2819400"/>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Macro preprocessor</a:t>
            </a:r>
          </a:p>
        </p:txBody>
      </p:sp>
      <p:cxnSp>
        <p:nvCxnSpPr>
          <p:cNvPr id="5" name="Straight Arrow Connector 4"/>
          <p:cNvCxnSpPr/>
          <p:nvPr/>
        </p:nvCxnSpPr>
        <p:spPr>
          <a:xfrm>
            <a:off x="3886200" y="3200400"/>
            <a:ext cx="990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5029200" y="3200400"/>
            <a:ext cx="685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543800" y="32004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791200" y="2819400"/>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Assembler</a:t>
            </a:r>
          </a:p>
        </p:txBody>
      </p:sp>
      <p:sp>
        <p:nvSpPr>
          <p:cNvPr id="65545" name="TextBox 15"/>
          <p:cNvSpPr txBox="1">
            <a:spLocks noChangeArrowheads="1"/>
          </p:cNvSpPr>
          <p:nvPr/>
        </p:nvSpPr>
        <p:spPr bwMode="auto">
          <a:xfrm>
            <a:off x="0" y="3352800"/>
            <a:ext cx="1981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Program with definition and call</a:t>
            </a:r>
          </a:p>
        </p:txBody>
      </p:sp>
      <p:sp>
        <p:nvSpPr>
          <p:cNvPr id="65546" name="TextBox 16"/>
          <p:cNvSpPr txBox="1">
            <a:spLocks noChangeArrowheads="1"/>
          </p:cNvSpPr>
          <p:nvPr/>
        </p:nvSpPr>
        <p:spPr bwMode="auto">
          <a:xfrm>
            <a:off x="3886200" y="3697288"/>
            <a:ext cx="2133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Program without definition and call</a:t>
            </a:r>
          </a:p>
        </p:txBody>
      </p:sp>
      <p:sp>
        <p:nvSpPr>
          <p:cNvPr id="65547" name="TextBox 18"/>
          <p:cNvSpPr txBox="1">
            <a:spLocks noChangeArrowheads="1"/>
          </p:cNvSpPr>
          <p:nvPr/>
        </p:nvSpPr>
        <p:spPr bwMode="auto">
          <a:xfrm>
            <a:off x="7848600" y="3352800"/>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Target program</a:t>
            </a:r>
          </a:p>
        </p:txBody>
      </p:sp>
    </p:spTree>
    <p:extLst>
      <p:ext uri="{BB962C8B-B14F-4D97-AF65-F5344CB8AC3E}">
        <p14:creationId xmlns:p14="http://schemas.microsoft.com/office/powerpoint/2010/main" val="239835282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457200" y="274638"/>
            <a:ext cx="8229600" cy="6583362"/>
          </a:xfrm>
        </p:spPr>
        <p:txBody>
          <a:bodyPr/>
          <a:lstStyle/>
          <a:p>
            <a:pPr algn="l" eaLnBrk="1" hangingPunct="1"/>
            <a:r>
              <a:rPr lang="en-US" altLang="en-US" sz="3200" b="1" u="sng" smtClean="0">
                <a:latin typeface="Times New Roman" panose="02020603050405020304" pitchFamily="18" charset="0"/>
                <a:cs typeface="Times New Roman" panose="02020603050405020304" pitchFamily="18" charset="0"/>
              </a:rPr>
              <a:t>Design overview </a:t>
            </a:r>
            <a:r>
              <a:rPr lang="en-US" altLang="en-US" sz="3600" b="1" u="sng" smtClean="0">
                <a:latin typeface="Times New Roman" panose="02020603050405020304" pitchFamily="18" charset="0"/>
                <a:cs typeface="Times New Roman" panose="02020603050405020304" pitchFamily="18" charset="0"/>
              </a:rPr>
              <a:t/>
            </a:r>
            <a:br>
              <a:rPr lang="en-US" altLang="en-US" sz="3600" b="1" u="sng"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Tasks involved in macro expansion</a:t>
            </a:r>
            <a:r>
              <a:rPr lang="en-US" altLang="en-US" sz="3600" b="1" u="sng" smtClean="0">
                <a:latin typeface="Times New Roman" panose="02020603050405020304" pitchFamily="18" charset="0"/>
                <a:cs typeface="Times New Roman" panose="02020603050405020304" pitchFamily="18" charset="0"/>
              </a:rPr>
              <a:t/>
            </a:r>
            <a:br>
              <a:rPr lang="en-US" altLang="en-US" sz="3600" b="1" u="sng"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1) Identify macro calls in the program.</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2) Determine the values of formal parameters.</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3) Maintain the values of expansion time variables declared in a macro.</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4) Organize expansion time control flow.</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5) Determine the values of sequencing symbol.</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6) Perform expansion of a model statement.</a:t>
            </a:r>
          </a:p>
        </p:txBody>
      </p:sp>
    </p:spTree>
    <p:extLst>
      <p:ext uri="{BB962C8B-B14F-4D97-AF65-F5344CB8AC3E}">
        <p14:creationId xmlns:p14="http://schemas.microsoft.com/office/powerpoint/2010/main" val="296252806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228600" y="0"/>
            <a:ext cx="8534400" cy="6858000"/>
          </a:xfrm>
        </p:spPr>
        <p:txBody>
          <a:bodyPr/>
          <a:lstStyle/>
          <a:p>
            <a:pPr algn="l" eaLnBrk="1" hangingPunct="1"/>
            <a:r>
              <a:rPr lang="en-US" altLang="en-US" sz="2800" smtClean="0">
                <a:latin typeface="Times New Roman" panose="02020603050405020304" pitchFamily="18" charset="0"/>
                <a:cs typeface="Times New Roman" panose="02020603050405020304" pitchFamily="18" charset="0"/>
              </a:rPr>
              <a:t>The following 4 step procedure is followed to arrive at a design specification for each task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1) Identify the information necessary to perform task.</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2) Design a suitable data structure to record the information.</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3) Determine the processing necessary to obtain the information.</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4) Determine the processing necessary to perform the task.</a:t>
            </a:r>
          </a:p>
        </p:txBody>
      </p:sp>
    </p:spTree>
    <p:extLst>
      <p:ext uri="{BB962C8B-B14F-4D97-AF65-F5344CB8AC3E}">
        <p14:creationId xmlns:p14="http://schemas.microsoft.com/office/powerpoint/2010/main" val="1493700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&lt;Operand spec&gt; has following syntax:</a:t>
            </a:r>
          </a:p>
          <a:p>
            <a:pPr marL="0" indent="0">
              <a:buNone/>
            </a:pPr>
            <a:endParaRPr lang="en-US" dirty="0"/>
          </a:p>
          <a:p>
            <a:r>
              <a:rPr lang="en-US" sz="3800" b="1" dirty="0" smtClean="0">
                <a:effectLst>
                  <a:outerShdw blurRad="38100" dist="38100" dir="2700000" algn="tl">
                    <a:srgbClr val="000000">
                      <a:alpha val="43137"/>
                    </a:srgbClr>
                  </a:outerShdw>
                </a:effectLst>
              </a:rPr>
              <a:t>&lt;symbolic name&gt; [+&lt;displacement&gt;][(index register)]</a:t>
            </a:r>
          </a:p>
          <a:p>
            <a:pPr marL="0" indent="0">
              <a:buNone/>
            </a:pPr>
            <a:endParaRPr lang="en-US" dirty="0"/>
          </a:p>
          <a:p>
            <a:r>
              <a:rPr lang="en-US" dirty="0" smtClean="0"/>
              <a:t>examples </a:t>
            </a:r>
            <a:endParaRPr lang="en-US" dirty="0"/>
          </a:p>
        </p:txBody>
      </p:sp>
    </p:spTree>
    <p:extLst>
      <p:ext uri="{BB962C8B-B14F-4D97-AF65-F5344CB8AC3E}">
        <p14:creationId xmlns:p14="http://schemas.microsoft.com/office/powerpoint/2010/main" val="4175387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228600" y="274638"/>
            <a:ext cx="8686800" cy="6583362"/>
          </a:xfrm>
        </p:spPr>
        <p:txBody>
          <a:bodyPr/>
          <a:lstStyle/>
          <a:p>
            <a:pPr algn="l" eaLnBrk="1" hangingPunct="1"/>
            <a:r>
              <a:rPr lang="en-US" altLang="en-US" sz="3200" b="1" u="sng" smtClean="0">
                <a:latin typeface="Times New Roman" panose="02020603050405020304" pitchFamily="18" charset="0"/>
                <a:cs typeface="Times New Roman" panose="02020603050405020304" pitchFamily="18" charset="0"/>
              </a:rPr>
              <a:t>1) Identify macro calls </a:t>
            </a: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en-US" sz="2800" smtClean="0">
                <a:latin typeface="Times New Roman" panose="02020603050405020304" pitchFamily="18" charset="0"/>
                <a:cs typeface="Times New Roman" panose="02020603050405020304" pitchFamily="18" charset="0"/>
              </a:rPr>
              <a:t>A table called the macro name table (MNT) is designed to hold the names of all macros defined in a program.</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A macro name is entered in this table when a macro definition is processed.</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While processing a statement in the source program, the preprocessor compares the string found in its mnemonic field with the macro names in MNT.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A match indicates that the current statement is a macro call.</a:t>
            </a:r>
            <a:br>
              <a:rPr lang="en-US" altLang="en-US" sz="2800" smtClean="0">
                <a:latin typeface="Times New Roman" panose="02020603050405020304" pitchFamily="18" charset="0"/>
                <a:cs typeface="Times New Roman" panose="02020603050405020304" pitchFamily="18" charset="0"/>
              </a:rPr>
            </a:br>
            <a:endParaRPr lang="en-US" alt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64982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457200" y="274638"/>
            <a:ext cx="8229600" cy="6202362"/>
          </a:xfrm>
        </p:spPr>
        <p:txBody>
          <a:bodyPr/>
          <a:lstStyle/>
          <a:p>
            <a:pPr algn="l" eaLnBrk="1" hangingPunct="1"/>
            <a:r>
              <a:rPr lang="en-US" altLang="en-US" sz="3200" b="1" u="sng" smtClean="0">
                <a:latin typeface="Times New Roman" panose="02020603050405020304" pitchFamily="18" charset="0"/>
                <a:cs typeface="Times New Roman" panose="02020603050405020304" pitchFamily="18" charset="0"/>
              </a:rPr>
              <a:t>2) Determine values of formal parameters</a:t>
            </a:r>
            <a:br>
              <a:rPr lang="en-US" altLang="en-US" sz="3200" b="1" u="sng"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A table called the actual parameter table (APT) is designed to hold the values of formal parameters during the expansion of a macro call.</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Each entry in the table is a pair</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&lt; formal parameter name &gt;, &lt; value &gt;)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Two items of information are needed to construct this table, name of formal parameters and default values of keyword parameters.</a:t>
            </a:r>
          </a:p>
        </p:txBody>
      </p:sp>
    </p:spTree>
    <p:extLst>
      <p:ext uri="{BB962C8B-B14F-4D97-AF65-F5344CB8AC3E}">
        <p14:creationId xmlns:p14="http://schemas.microsoft.com/office/powerpoint/2010/main" val="238428584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457200" y="274638"/>
            <a:ext cx="8229600" cy="6202362"/>
          </a:xfrm>
        </p:spPr>
        <p:txBody>
          <a:bodyPr/>
          <a:lstStyle/>
          <a:p>
            <a:pPr algn="l" eaLnBrk="1" hangingPunct="1"/>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For this purpose, a table called the parameter default table (PDT) is used for each macro.</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This table would be accessible from the MNT entry of a macro and would contain pairs of the form</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 &lt; formal parameter name &gt;, &lt; default value &gt;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If a macro call statement does not specify a value for some parameter par, its default value would be copied from PDT to APT.</a:t>
            </a:r>
            <a:br>
              <a:rPr lang="en-US" altLang="en-US" sz="2800" smtClean="0">
                <a:latin typeface="Times New Roman" panose="02020603050405020304" pitchFamily="18" charset="0"/>
                <a:cs typeface="Times New Roman" panose="02020603050405020304" pitchFamily="18" charset="0"/>
              </a:rPr>
            </a:br>
            <a:endParaRPr lang="en-US" alt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07310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457200" y="274638"/>
            <a:ext cx="8229600" cy="5973762"/>
          </a:xfrm>
        </p:spPr>
        <p:txBody>
          <a:bodyPr/>
          <a:lstStyle/>
          <a:p>
            <a:pPr algn="l" eaLnBrk="1" hangingPunct="1"/>
            <a:r>
              <a:rPr lang="en-US" altLang="en-US" sz="3200" b="1" u="sng" smtClean="0">
                <a:latin typeface="Times New Roman" panose="02020603050405020304" pitchFamily="18" charset="0"/>
                <a:cs typeface="Times New Roman" panose="02020603050405020304" pitchFamily="18" charset="0"/>
              </a:rPr>
              <a:t>3) Maintain expansion time variables</a:t>
            </a:r>
            <a:br>
              <a:rPr lang="en-US" altLang="en-US" sz="3200" b="1" u="sng"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An expansion time variables table (EVT) is maintained for this purpose.</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table contains the pairs of the form</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&lt; EV name &gt;, &lt; value &gt;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value field of a pair is accessed when a preprocessor statement or  a model statement under expansion refers to an EV.  </a:t>
            </a:r>
          </a:p>
        </p:txBody>
      </p:sp>
    </p:spTree>
    <p:extLst>
      <p:ext uri="{BB962C8B-B14F-4D97-AF65-F5344CB8AC3E}">
        <p14:creationId xmlns:p14="http://schemas.microsoft.com/office/powerpoint/2010/main" val="249933741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457200" y="274638"/>
            <a:ext cx="8229600" cy="6354762"/>
          </a:xfrm>
        </p:spPr>
        <p:txBody>
          <a:bodyPr/>
          <a:lstStyle/>
          <a:p>
            <a:pPr algn="l" eaLnBrk="1" hangingPunct="1"/>
            <a:r>
              <a:rPr lang="en-US" altLang="en-US" sz="3200" b="1" u="sng" smtClean="0">
                <a:latin typeface="Times New Roman" panose="02020603050405020304" pitchFamily="18" charset="0"/>
                <a:cs typeface="Times New Roman" panose="02020603050405020304" pitchFamily="18" charset="0"/>
              </a:rPr>
              <a:t>4) Organize expansion time control flow</a:t>
            </a:r>
            <a:br>
              <a:rPr lang="en-US" altLang="en-US" sz="3200" b="1" u="sng"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T</a:t>
            </a:r>
            <a:r>
              <a:rPr lang="en-US" altLang="en-US" sz="2800" smtClean="0">
                <a:latin typeface="Times New Roman" panose="02020603050405020304" pitchFamily="18" charset="0"/>
                <a:cs typeface="Times New Roman" panose="02020603050405020304" pitchFamily="18" charset="0"/>
              </a:rPr>
              <a:t>he body of a macro, i.e. the set of preprocessor statements and model statements in it is stored in a table called the macro definition table (MDT) for use during macro expansion.</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flow of control during expansion determines when a model statement is to be visited for expansion.</a:t>
            </a:r>
            <a:br>
              <a:rPr lang="en-US" altLang="en-US" sz="2800" smtClean="0">
                <a:latin typeface="Times New Roman" panose="02020603050405020304" pitchFamily="18" charset="0"/>
                <a:cs typeface="Times New Roman" panose="02020603050405020304" pitchFamily="18" charset="0"/>
              </a:rPr>
            </a:br>
            <a:endParaRPr lang="en-US" alt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78860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57200" y="274638"/>
            <a:ext cx="8229600" cy="6202362"/>
          </a:xfrm>
        </p:spPr>
        <p:txBody>
          <a:bodyPr>
            <a:normAutofit fontScale="90000"/>
          </a:bodyPr>
          <a:lstStyle/>
          <a:p>
            <a:pPr algn="l" eaLnBrk="1" hangingPunct="1"/>
            <a:r>
              <a:rPr lang="en-US" altLang="en-US" sz="3200" b="1" u="sng" smtClean="0">
                <a:latin typeface="Times New Roman" panose="02020603050405020304" pitchFamily="18" charset="0"/>
                <a:cs typeface="Times New Roman" panose="02020603050405020304" pitchFamily="18" charset="0"/>
              </a:rPr>
              <a:t>5) Determine values of sequencing symbols</a:t>
            </a:r>
            <a:br>
              <a:rPr lang="en-US" altLang="en-US" sz="3200" b="1" u="sng"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A sequencing symbols table (SST) is maintained to hold this information.</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table contains pairs of the form</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 &lt; sequencing symbol name &gt;, &lt; MDT entry # &gt;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where  &lt;MDT entry #&gt; is the number of the MDT entry which contains the model statements defining the sequencing symbol.</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This entry is made on encountering a statement which contains the sequencing symbol in its label field </a:t>
            </a:r>
          </a:p>
        </p:txBody>
      </p:sp>
    </p:spTree>
    <p:extLst>
      <p:ext uri="{BB962C8B-B14F-4D97-AF65-F5344CB8AC3E}">
        <p14:creationId xmlns:p14="http://schemas.microsoft.com/office/powerpoint/2010/main" val="175997063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152400" y="274638"/>
            <a:ext cx="8991600" cy="6278562"/>
          </a:xfrm>
        </p:spPr>
        <p:txBody>
          <a:bodyPr>
            <a:normAutofit fontScale="90000"/>
          </a:bodyPr>
          <a:lstStyle/>
          <a:p>
            <a:pPr algn="l" eaLnBrk="1" hangingPunct="1"/>
            <a:r>
              <a:rPr lang="en-US" altLang="en-US" sz="3200" b="1" u="sng" smtClean="0">
                <a:latin typeface="Times New Roman" panose="02020603050405020304" pitchFamily="18" charset="0"/>
                <a:cs typeface="Times New Roman" panose="02020603050405020304" pitchFamily="18" charset="0"/>
              </a:rPr>
              <a:t>6) Perform expansion of a model statement</a:t>
            </a:r>
            <a:br>
              <a:rPr lang="en-US" altLang="en-US" sz="3200" b="1" u="sng"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This is a trivial task given the following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1) MEC points to the MDT entry containing the model statements.</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2) Values of formal parameters and EV’s are available in APT and EVT respectively.</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3) The model statements defining a sequencing symbol can be identified from SST.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Expansion of model statements is achieved by performing a lexical substitution for the parameters  &amp; EV’s used</a:t>
            </a:r>
            <a:endParaRPr lang="en-US" alt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46247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457200" y="274638"/>
            <a:ext cx="8229600" cy="6354762"/>
          </a:xfrm>
        </p:spPr>
        <p:txBody>
          <a:bodyPr>
            <a:normAutofit fontScale="90000"/>
          </a:bodyPr>
          <a:lstStyle/>
          <a:p>
            <a:pPr algn="l" eaLnBrk="1" hangingPunct="1"/>
            <a:r>
              <a:rPr lang="en-US" altLang="en-US" sz="3200" b="1" u="sng" smtClean="0">
                <a:latin typeface="Times New Roman" panose="02020603050405020304" pitchFamily="18" charset="0"/>
                <a:cs typeface="Times New Roman" panose="02020603050405020304" pitchFamily="18" charset="0"/>
              </a:rPr>
              <a:t>Data structures</a:t>
            </a:r>
            <a:br>
              <a:rPr lang="en-US" altLang="en-US" sz="3200" b="1" u="sng"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To obtain a detailed design of the data structures it is necessary to apply the practical criteria of processing efficiency and memory requirements.</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tables APT, PDT and EVT contain pairs which are searched using the first component of the pairs as a key---for eg., the formal parameter name is used as the key to obtain its value from APT.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This search can be eliminated if the position of an entity within a table is known when its value is to be accessed.</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3945095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457200" y="274638"/>
            <a:ext cx="8229600" cy="6583362"/>
          </a:xfrm>
        </p:spPr>
        <p:txBody>
          <a:bodyPr/>
          <a:lstStyle/>
          <a:p>
            <a:pPr algn="l" eaLnBrk="1" hangingPunct="1"/>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value of a formal parameter ABC is needed while expanding a model statement using it., viz</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t>
            </a:r>
            <a:r>
              <a:rPr lang="en-US" altLang="en-US" sz="2800" b="1" smtClean="0">
                <a:latin typeface="Times New Roman" panose="02020603050405020304" pitchFamily="18" charset="0"/>
                <a:cs typeface="Times New Roman" panose="02020603050405020304" pitchFamily="18" charset="0"/>
              </a:rPr>
              <a:t>MOVER    AREG,   &amp;ABC</a:t>
            </a: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en-US" sz="2800" smtClean="0">
                <a:latin typeface="Times New Roman" panose="02020603050405020304" pitchFamily="18" charset="0"/>
                <a:cs typeface="Times New Roman" panose="02020603050405020304" pitchFamily="18" charset="0"/>
              </a:rPr>
              <a:t> let the pair (ABC, ALPHA) occupy entry #5 in APT.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search in APT can be avoided if the model statement appears as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t>
            </a:r>
            <a:r>
              <a:rPr lang="en-US" altLang="en-US" sz="2800" b="1" smtClean="0">
                <a:latin typeface="Times New Roman" panose="02020603050405020304" pitchFamily="18" charset="0"/>
                <a:cs typeface="Times New Roman" panose="02020603050405020304" pitchFamily="18" charset="0"/>
              </a:rPr>
              <a:t>MOVER     AREG,   (P,5)</a:t>
            </a: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in the MDT, where (P,5) stands for the words ‘parameter #5’.</a:t>
            </a:r>
            <a:br>
              <a:rPr lang="en-US" altLang="en-US" sz="2800" smtClean="0">
                <a:latin typeface="Times New Roman" panose="02020603050405020304" pitchFamily="18" charset="0"/>
                <a:cs typeface="Times New Roman" panose="02020603050405020304" pitchFamily="18" charset="0"/>
              </a:rPr>
            </a:br>
            <a:endParaRPr lang="en-US" alt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14939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8229600" cy="6583362"/>
          </a:xfrm>
        </p:spPr>
        <p:txBody>
          <a:bodyPr/>
          <a:lstStyle/>
          <a:p>
            <a:pPr algn="l" eaLnBrk="1" hangingPunct="1"/>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Thus the macro expansion can be made more efficient by storing an intermediate code for a statement, rather than its source form in the MDT.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All parameter names could be replaced by pairs of the form (P,n) in model statements and preprocessor statements stored in MDT.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first component of the pairs stored in APT is no longer used during macro expansion.</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Eg. The information (P,5) appearing in a model statement is sufficient to access the value of formal parameter ABC.</a:t>
            </a:r>
          </a:p>
        </p:txBody>
      </p:sp>
    </p:spTree>
    <p:extLst>
      <p:ext uri="{BB962C8B-B14F-4D97-AF65-F5344CB8AC3E}">
        <p14:creationId xmlns:p14="http://schemas.microsoft.com/office/powerpoint/2010/main" val="2827203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endParaRPr lang="en-US" altLang="en-US" smtClean="0"/>
          </a:p>
        </p:txBody>
      </p:sp>
      <p:sp>
        <p:nvSpPr>
          <p:cNvPr id="5123" name="Content Placeholder 2"/>
          <p:cNvSpPr>
            <a:spLocks noGrp="1"/>
          </p:cNvSpPr>
          <p:nvPr>
            <p:ph idx="1"/>
          </p:nvPr>
        </p:nvSpPr>
        <p:spPr/>
        <p:txBody>
          <a:bodyPr/>
          <a:lstStyle/>
          <a:p>
            <a:pPr eaLnBrk="1" hangingPunct="1"/>
            <a:r>
              <a:rPr lang="en-US" altLang="en-US" dirty="0" smtClean="0"/>
              <a:t>Statement Format:</a:t>
            </a:r>
          </a:p>
          <a:p>
            <a:pPr lvl="1" eaLnBrk="1" hangingPunct="1"/>
            <a:r>
              <a:rPr lang="en-US" altLang="en-US" sz="2400" dirty="0" smtClean="0"/>
              <a:t>[Label]   &lt;Opcode&gt;   &lt;operand spec&gt; [,&lt;operand spec&gt;…]</a:t>
            </a:r>
          </a:p>
          <a:p>
            <a:pPr lvl="1" eaLnBrk="1" hangingPunct="1"/>
            <a:r>
              <a:rPr lang="en-US" altLang="en-US" sz="2400" dirty="0" smtClean="0"/>
              <a:t>&lt;operand spec&gt; format:</a:t>
            </a:r>
          </a:p>
          <a:p>
            <a:pPr lvl="2" eaLnBrk="1" hangingPunct="1"/>
            <a:r>
              <a:rPr lang="en-US" altLang="en-US" sz="2000" dirty="0" smtClean="0"/>
              <a:t>&lt;Symbolic name&gt; [+&lt;displacement&gt;][(&lt;index register&gt;)]</a:t>
            </a:r>
          </a:p>
          <a:p>
            <a:pPr lvl="2" eaLnBrk="1" hangingPunct="1">
              <a:buFont typeface="Arial" panose="020B0604020202020204" pitchFamily="34" charset="0"/>
              <a:buNone/>
            </a:pPr>
            <a:r>
              <a:rPr lang="en-US" altLang="en-US" sz="2000" dirty="0" smtClean="0"/>
              <a:t>Ex. AREA+5(4)</a:t>
            </a:r>
          </a:p>
          <a:p>
            <a:pPr lvl="1" eaLnBrk="1" hangingPunct="1"/>
            <a:endParaRPr lang="en-US" altLang="en-US" sz="2400" dirty="0" smtClean="0"/>
          </a:p>
          <a:p>
            <a:pPr lvl="1" eaLnBrk="1" hangingPunct="1"/>
            <a:endParaRPr lang="en-US" altLang="en-US" sz="2400" dirty="0" smtClean="0"/>
          </a:p>
          <a:p>
            <a:pPr lvl="1" eaLnBrk="1" hangingPunct="1"/>
            <a:endParaRPr lang="en-US" altLang="en-US" sz="2400" dirty="0" smtClean="0"/>
          </a:p>
          <a:p>
            <a:pPr lvl="1" eaLnBrk="1" hangingPunct="1"/>
            <a:endParaRPr lang="en-US" altLang="en-US" sz="2400" dirty="0" smtClean="0"/>
          </a:p>
          <a:p>
            <a:pPr lvl="1" eaLnBrk="1" hangingPunct="1"/>
            <a:r>
              <a:rPr lang="en-US" altLang="en-US" sz="2400" dirty="0" smtClean="0"/>
              <a:t>Example’s specification is a combination of previous two.</a:t>
            </a:r>
          </a:p>
        </p:txBody>
      </p:sp>
      <p:cxnSp>
        <p:nvCxnSpPr>
          <p:cNvPr id="5" name="Straight Arrow Connector 4"/>
          <p:cNvCxnSpPr/>
          <p:nvPr/>
        </p:nvCxnSpPr>
        <p:spPr>
          <a:xfrm flipH="1">
            <a:off x="1524000" y="3733800"/>
            <a:ext cx="5334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25" name="TextBox 5"/>
          <p:cNvSpPr txBox="1">
            <a:spLocks noChangeArrowheads="1"/>
          </p:cNvSpPr>
          <p:nvPr/>
        </p:nvSpPr>
        <p:spPr bwMode="auto">
          <a:xfrm>
            <a:off x="228600" y="4495800"/>
            <a:ext cx="26606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Memory word with which </a:t>
            </a:r>
          </a:p>
          <a:p>
            <a:pPr eaLnBrk="1" hangingPunct="1">
              <a:spcBef>
                <a:spcPct val="0"/>
              </a:spcBef>
              <a:buFontTx/>
              <a:buNone/>
            </a:pPr>
            <a:r>
              <a:rPr lang="en-US" altLang="en-US" sz="1800"/>
              <a:t>name AREA is associated</a:t>
            </a:r>
          </a:p>
        </p:txBody>
      </p:sp>
      <p:cxnSp>
        <p:nvCxnSpPr>
          <p:cNvPr id="8" name="Straight Arrow Connector 7"/>
          <p:cNvCxnSpPr/>
          <p:nvPr/>
        </p:nvCxnSpPr>
        <p:spPr>
          <a:xfrm>
            <a:off x="2590800" y="3657600"/>
            <a:ext cx="9144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27" name="TextBox 8"/>
          <p:cNvSpPr txBox="1">
            <a:spLocks noChangeArrowheads="1"/>
          </p:cNvSpPr>
          <p:nvPr/>
        </p:nvSpPr>
        <p:spPr bwMode="auto">
          <a:xfrm>
            <a:off x="2971800" y="4495800"/>
            <a:ext cx="2362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Displacement /offset from AREA</a:t>
            </a:r>
          </a:p>
        </p:txBody>
      </p:sp>
      <p:cxnSp>
        <p:nvCxnSpPr>
          <p:cNvPr id="11" name="Straight Arrow Connector 10"/>
          <p:cNvCxnSpPr/>
          <p:nvPr/>
        </p:nvCxnSpPr>
        <p:spPr>
          <a:xfrm>
            <a:off x="2819400" y="3657600"/>
            <a:ext cx="37338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29" name="TextBox 11"/>
          <p:cNvSpPr txBox="1">
            <a:spLocks noChangeArrowheads="1"/>
          </p:cNvSpPr>
          <p:nvPr/>
        </p:nvSpPr>
        <p:spPr bwMode="auto">
          <a:xfrm>
            <a:off x="5486400" y="4419600"/>
            <a:ext cx="3276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Operand address is obtained by adding the contents of index register 4 to the address of AREA</a:t>
            </a:r>
          </a:p>
        </p:txBody>
      </p:sp>
    </p:spTree>
    <p:extLst>
      <p:ext uri="{BB962C8B-B14F-4D97-AF65-F5344CB8AC3E}">
        <p14:creationId xmlns:p14="http://schemas.microsoft.com/office/powerpoint/2010/main" val="287725580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457200" y="274638"/>
            <a:ext cx="8229600" cy="6354762"/>
          </a:xfrm>
        </p:spPr>
        <p:txBody>
          <a:bodyPr/>
          <a:lstStyle/>
          <a:p>
            <a:pPr algn="l" eaLnBrk="1" hangingPunct="1"/>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Hence APT containing (&lt;formal parameter name&gt;, &lt;value&gt;) pairs is replaced by another table called APTAB which only contains &lt;value&gt;’s.</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To implement this, ordinal no are assigned to all parameters of  a macro.</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A table named parameter name table (PNTAB) is used for this purpose.</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en-US" sz="2800" smtClean="0">
                <a:latin typeface="Times New Roman" panose="02020603050405020304" pitchFamily="18" charset="0"/>
                <a:cs typeface="Times New Roman" panose="02020603050405020304" pitchFamily="18" charset="0"/>
              </a:rPr>
              <a:t>PNTAB is used while processing the definition of a macro.Parameter names are entered in PNTAB in the same order in which they appear in the prototype statement.</a:t>
            </a:r>
          </a:p>
        </p:txBody>
      </p:sp>
    </p:spTree>
    <p:extLst>
      <p:ext uri="{BB962C8B-B14F-4D97-AF65-F5344CB8AC3E}">
        <p14:creationId xmlns:p14="http://schemas.microsoft.com/office/powerpoint/2010/main" val="250557800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152400" y="274638"/>
            <a:ext cx="8839200" cy="6430962"/>
          </a:xfrm>
        </p:spPr>
        <p:txBody>
          <a:bodyPr>
            <a:normAutofit fontScale="90000"/>
          </a:bodyPr>
          <a:lstStyle/>
          <a:p>
            <a:pPr algn="l" eaLnBrk="1" hangingPunct="1"/>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entry # of a parameter’s entry in PNTAB is now its ordinal no.</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T</a:t>
            </a:r>
            <a:r>
              <a:rPr lang="en-US" altLang="en-US" sz="2800" smtClean="0">
                <a:latin typeface="Times New Roman" panose="02020603050405020304" pitchFamily="18" charset="0"/>
                <a:cs typeface="Times New Roman" panose="02020603050405020304" pitchFamily="18" charset="0"/>
              </a:rPr>
              <a:t>his entry is used to replace the parameter name in the model and preprocessor statements of the macro while storing it in the MDT.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This implements the requirement that the statement MOVER  AREG,  &amp;ABC should appear as MOVER  AREG,  (P,5) in MDT.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In effect, the information (&lt;formal parameter name&gt;,&lt;value&gt;) in APT has been split into two tables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1) PNTAB—which contains formal parameter names</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2) APTAB---which contains formal parameters values </a:t>
            </a:r>
            <a:br>
              <a:rPr lang="en-US" altLang="en-US" sz="2800" smtClean="0">
                <a:latin typeface="Times New Roman" panose="02020603050405020304" pitchFamily="18" charset="0"/>
                <a:cs typeface="Times New Roman" panose="02020603050405020304" pitchFamily="18" charset="0"/>
              </a:rPr>
            </a:br>
            <a:endParaRPr lang="en-US" alt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68533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457200" y="274638"/>
            <a:ext cx="8229600" cy="6202362"/>
          </a:xfrm>
        </p:spPr>
        <p:txBody>
          <a:bodyPr/>
          <a:lstStyle/>
          <a:p>
            <a:pPr algn="l" eaLnBrk="1" hangingPunct="1"/>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PNTAB is used while processing a macro definition while APTAB is used during macro expansion.</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Similarly EVT is splitted into EVNTAB and EVTAB and SST into SSNTAB and SSTAB.</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EV names are entered in EVNTAB while processing EV declarations.</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SS names are entered in SSNTAB while processing an SS reference or definition, whichever occurs earlier. </a:t>
            </a:r>
          </a:p>
        </p:txBody>
      </p:sp>
    </p:spTree>
    <p:extLst>
      <p:ext uri="{BB962C8B-B14F-4D97-AF65-F5344CB8AC3E}">
        <p14:creationId xmlns:p14="http://schemas.microsoft.com/office/powerpoint/2010/main" val="284508459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457200" y="274638"/>
            <a:ext cx="8229600" cy="6583362"/>
          </a:xfrm>
        </p:spPr>
        <p:txBody>
          <a:bodyPr/>
          <a:lstStyle/>
          <a:p>
            <a:pPr algn="l" eaLnBrk="1" hangingPunct="1"/>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This arrangement leads to some simplifications concerning PDT.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positional parameters of  a macro appear before keyword parameters in the prototype statement.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Hence in the prototype statement for a macro BETA which has p positional and k keyword parameters, the keyword parameters have the ordinal no p+1…p+k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Due to this numbering, 2 kinds of redundancies appear in PDT.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first component of each entry is redundant as in APTAB and EVTAB.</a:t>
            </a:r>
          </a:p>
        </p:txBody>
      </p:sp>
    </p:spTree>
    <p:extLst>
      <p:ext uri="{BB962C8B-B14F-4D97-AF65-F5344CB8AC3E}">
        <p14:creationId xmlns:p14="http://schemas.microsoft.com/office/powerpoint/2010/main" val="313920998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pPr eaLnBrk="1" hangingPunct="1"/>
            <a:endParaRPr lang="en-US" altLang="en-US" smtClean="0"/>
          </a:p>
        </p:txBody>
      </p:sp>
      <p:graphicFrame>
        <p:nvGraphicFramePr>
          <p:cNvPr id="3" name="Table 2"/>
          <p:cNvGraphicFramePr>
            <a:graphicFrameLocks noGrp="1"/>
          </p:cNvGraphicFramePr>
          <p:nvPr/>
        </p:nvGraphicFramePr>
        <p:xfrm>
          <a:off x="228600" y="179388"/>
          <a:ext cx="8458200" cy="6602412"/>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371334">
                <a:tc>
                  <a:txBody>
                    <a:bodyPr/>
                    <a:lstStyle/>
                    <a:p>
                      <a:r>
                        <a:rPr lang="en-US" sz="1800" dirty="0" smtClean="0"/>
                        <a:t>TABLE</a:t>
                      </a:r>
                      <a:endParaRPr lang="en-US" sz="1800" dirty="0"/>
                    </a:p>
                  </a:txBody>
                  <a:tcPr marT="45725" marB="45725"/>
                </a:tc>
                <a:tc>
                  <a:txBody>
                    <a:bodyPr/>
                    <a:lstStyle/>
                    <a:p>
                      <a:r>
                        <a:rPr lang="en-US" sz="1800" dirty="0" smtClean="0"/>
                        <a:t>FIELDS</a:t>
                      </a:r>
                      <a:r>
                        <a:rPr lang="en-US" sz="1800" baseline="0" dirty="0" smtClean="0"/>
                        <a:t> IN EACH ENTRY</a:t>
                      </a:r>
                      <a:endParaRPr lang="en-US" sz="1800" dirty="0"/>
                    </a:p>
                  </a:txBody>
                  <a:tcPr marT="45725" marB="45725"/>
                </a:tc>
                <a:extLst>
                  <a:ext uri="{0D108BD9-81ED-4DB2-BD59-A6C34878D82A}">
                    <a16:rowId xmlns:a16="http://schemas.microsoft.com/office/drawing/2014/main" val="10000"/>
                  </a:ext>
                </a:extLst>
              </a:tr>
              <a:tr h="1610071">
                <a:tc>
                  <a:txBody>
                    <a:bodyPr/>
                    <a:lstStyle/>
                    <a:p>
                      <a:r>
                        <a:rPr lang="en-US" sz="1800" dirty="0" smtClean="0"/>
                        <a:t>1) MNT</a:t>
                      </a:r>
                      <a:r>
                        <a:rPr lang="en-US" sz="1800" baseline="0" dirty="0" smtClean="0"/>
                        <a:t> (Macro name table)</a:t>
                      </a:r>
                      <a:endParaRPr lang="en-US" sz="1800" dirty="0"/>
                    </a:p>
                  </a:txBody>
                  <a:tcPr marT="45725" marB="45725"/>
                </a:tc>
                <a:tc>
                  <a:txBody>
                    <a:bodyPr/>
                    <a:lstStyle/>
                    <a:p>
                      <a:r>
                        <a:rPr lang="en-US" sz="1800" dirty="0" smtClean="0"/>
                        <a:t>Macro name, Number of positional parameters (#PP), Number of keyword</a:t>
                      </a:r>
                      <a:r>
                        <a:rPr lang="en-US" sz="1800" baseline="0" dirty="0" smtClean="0"/>
                        <a:t> </a:t>
                      </a:r>
                      <a:r>
                        <a:rPr lang="en-US" sz="1800" dirty="0" smtClean="0"/>
                        <a:t>parameters (#KP), Number of expansion</a:t>
                      </a:r>
                      <a:r>
                        <a:rPr lang="en-US" sz="1800" baseline="0" dirty="0" smtClean="0"/>
                        <a:t> time variables </a:t>
                      </a:r>
                      <a:r>
                        <a:rPr lang="en-US" sz="1800" dirty="0" smtClean="0"/>
                        <a:t>(#EV), MDT</a:t>
                      </a:r>
                      <a:r>
                        <a:rPr lang="en-US" sz="1800" baseline="0" dirty="0" smtClean="0"/>
                        <a:t> pointer (MDTP), KPDTAB pointer (KPDTAB), SSTAB pointer (SSTAB).</a:t>
                      </a:r>
                      <a:r>
                        <a:rPr lang="en-US" sz="1800" dirty="0" smtClean="0"/>
                        <a:t> </a:t>
                      </a:r>
                      <a:endParaRPr lang="en-US" sz="1800" dirty="0"/>
                    </a:p>
                  </a:txBody>
                  <a:tcPr marT="45725" marB="45725"/>
                </a:tc>
                <a:extLst>
                  <a:ext uri="{0D108BD9-81ED-4DB2-BD59-A6C34878D82A}">
                    <a16:rowId xmlns:a16="http://schemas.microsoft.com/office/drawing/2014/main" val="10001"/>
                  </a:ext>
                </a:extLst>
              </a:tr>
              <a:tr h="519863">
                <a:tc>
                  <a:txBody>
                    <a:bodyPr/>
                    <a:lstStyle/>
                    <a:p>
                      <a:r>
                        <a:rPr lang="en-US" sz="1800" dirty="0" smtClean="0"/>
                        <a:t>2) PNTAB (parameter name table)</a:t>
                      </a:r>
                      <a:endParaRPr lang="en-US" sz="1800" dirty="0"/>
                    </a:p>
                  </a:txBody>
                  <a:tcPr marT="45725" marB="45725"/>
                </a:tc>
                <a:tc>
                  <a:txBody>
                    <a:bodyPr/>
                    <a:lstStyle/>
                    <a:p>
                      <a:r>
                        <a:rPr lang="en-US" sz="1800" dirty="0" smtClean="0"/>
                        <a:t>Parameter</a:t>
                      </a:r>
                      <a:r>
                        <a:rPr lang="en-US" sz="1800" baseline="0" dirty="0" smtClean="0"/>
                        <a:t> name</a:t>
                      </a:r>
                      <a:endParaRPr lang="en-US" sz="1800" dirty="0"/>
                    </a:p>
                  </a:txBody>
                  <a:tcPr marT="45725" marB="45725"/>
                </a:tc>
                <a:extLst>
                  <a:ext uri="{0D108BD9-81ED-4DB2-BD59-A6C34878D82A}">
                    <a16:rowId xmlns:a16="http://schemas.microsoft.com/office/drawing/2014/main" val="10002"/>
                  </a:ext>
                </a:extLst>
              </a:tr>
              <a:tr h="519863">
                <a:tc>
                  <a:txBody>
                    <a:bodyPr/>
                    <a:lstStyle/>
                    <a:p>
                      <a:r>
                        <a:rPr lang="en-US" sz="1800" dirty="0" smtClean="0"/>
                        <a:t>3) EVNTAB (EV  name table)</a:t>
                      </a:r>
                      <a:endParaRPr lang="en-US" sz="1800" dirty="0"/>
                    </a:p>
                  </a:txBody>
                  <a:tcPr marT="45725" marB="45725"/>
                </a:tc>
                <a:tc>
                  <a:txBody>
                    <a:bodyPr/>
                    <a:lstStyle/>
                    <a:p>
                      <a:r>
                        <a:rPr lang="en-US" sz="1800" dirty="0" smtClean="0"/>
                        <a:t>EV name</a:t>
                      </a:r>
                      <a:endParaRPr lang="en-US" sz="1800" dirty="0"/>
                    </a:p>
                  </a:txBody>
                  <a:tcPr marT="45725" marB="45725"/>
                </a:tc>
                <a:extLst>
                  <a:ext uri="{0D108BD9-81ED-4DB2-BD59-A6C34878D82A}">
                    <a16:rowId xmlns:a16="http://schemas.microsoft.com/office/drawing/2014/main" val="10003"/>
                  </a:ext>
                </a:extLst>
              </a:tr>
              <a:tr h="519863">
                <a:tc>
                  <a:txBody>
                    <a:bodyPr/>
                    <a:lstStyle/>
                    <a:p>
                      <a:r>
                        <a:rPr lang="en-US" sz="1800" dirty="0" smtClean="0"/>
                        <a:t>4) SSNTAB (SS name table)</a:t>
                      </a:r>
                      <a:endParaRPr lang="en-US" sz="1800" dirty="0"/>
                    </a:p>
                  </a:txBody>
                  <a:tcPr marT="45725" marB="45725"/>
                </a:tc>
                <a:tc>
                  <a:txBody>
                    <a:bodyPr/>
                    <a:lstStyle/>
                    <a:p>
                      <a:r>
                        <a:rPr lang="en-US" sz="1800" dirty="0" smtClean="0"/>
                        <a:t>SS name</a:t>
                      </a:r>
                      <a:endParaRPr lang="en-US" sz="1800" dirty="0"/>
                    </a:p>
                  </a:txBody>
                  <a:tcPr marT="45725" marB="45725"/>
                </a:tc>
                <a:extLst>
                  <a:ext uri="{0D108BD9-81ED-4DB2-BD59-A6C34878D82A}">
                    <a16:rowId xmlns:a16="http://schemas.microsoft.com/office/drawing/2014/main" val="10004"/>
                  </a:ext>
                </a:extLst>
              </a:tr>
              <a:tr h="816928">
                <a:tc>
                  <a:txBody>
                    <a:bodyPr/>
                    <a:lstStyle/>
                    <a:p>
                      <a:r>
                        <a:rPr lang="en-US" sz="1800" dirty="0" smtClean="0"/>
                        <a:t>5) KPDTAB (keyword</a:t>
                      </a:r>
                      <a:r>
                        <a:rPr lang="en-US" sz="1800" baseline="0" dirty="0" smtClean="0"/>
                        <a:t> </a:t>
                      </a:r>
                      <a:r>
                        <a:rPr lang="en-US" sz="1800" dirty="0" smtClean="0"/>
                        <a:t>parameter</a:t>
                      </a:r>
                      <a:r>
                        <a:rPr lang="en-US" sz="1800" baseline="0" dirty="0" smtClean="0"/>
                        <a:t> default table)</a:t>
                      </a:r>
                      <a:endParaRPr lang="en-US" sz="1800" dirty="0"/>
                    </a:p>
                  </a:txBody>
                  <a:tcPr marT="45725" marB="45725"/>
                </a:tc>
                <a:tc>
                  <a:txBody>
                    <a:bodyPr/>
                    <a:lstStyle/>
                    <a:p>
                      <a:r>
                        <a:rPr lang="en-US" sz="1800" dirty="0" smtClean="0"/>
                        <a:t>Parameter name, default value</a:t>
                      </a:r>
                      <a:endParaRPr lang="en-US" sz="1800" dirty="0"/>
                    </a:p>
                  </a:txBody>
                  <a:tcPr marT="45725" marB="45725"/>
                </a:tc>
                <a:extLst>
                  <a:ext uri="{0D108BD9-81ED-4DB2-BD59-A6C34878D82A}">
                    <a16:rowId xmlns:a16="http://schemas.microsoft.com/office/drawing/2014/main" val="10005"/>
                  </a:ext>
                </a:extLst>
              </a:tr>
              <a:tr h="519863">
                <a:tc>
                  <a:txBody>
                    <a:bodyPr/>
                    <a:lstStyle/>
                    <a:p>
                      <a:r>
                        <a:rPr lang="en-US" sz="1800" dirty="0" smtClean="0"/>
                        <a:t>6) MDT (macro definition table)</a:t>
                      </a:r>
                      <a:endParaRPr lang="en-US" sz="1800" dirty="0"/>
                    </a:p>
                  </a:txBody>
                  <a:tcPr marT="45725" marB="45725"/>
                </a:tc>
                <a:tc>
                  <a:txBody>
                    <a:bodyPr/>
                    <a:lstStyle/>
                    <a:p>
                      <a:r>
                        <a:rPr lang="en-US" sz="1800" dirty="0" smtClean="0"/>
                        <a:t>Label, opcode, operands</a:t>
                      </a:r>
                      <a:endParaRPr lang="en-US" sz="1800" dirty="0"/>
                    </a:p>
                  </a:txBody>
                  <a:tcPr marT="45725" marB="45725"/>
                </a:tc>
                <a:extLst>
                  <a:ext uri="{0D108BD9-81ED-4DB2-BD59-A6C34878D82A}">
                    <a16:rowId xmlns:a16="http://schemas.microsoft.com/office/drawing/2014/main" val="10006"/>
                  </a:ext>
                </a:extLst>
              </a:tr>
              <a:tr h="519863">
                <a:tc>
                  <a:txBody>
                    <a:bodyPr/>
                    <a:lstStyle/>
                    <a:p>
                      <a:r>
                        <a:rPr lang="en-US" sz="1800" dirty="0" smtClean="0"/>
                        <a:t>7) APTAB (actual</a:t>
                      </a:r>
                      <a:r>
                        <a:rPr lang="en-US" sz="1800" baseline="0" dirty="0" smtClean="0"/>
                        <a:t> parameter table) </a:t>
                      </a:r>
                      <a:endParaRPr lang="en-US" sz="1800" dirty="0"/>
                    </a:p>
                  </a:txBody>
                  <a:tcPr marT="45725" marB="45725"/>
                </a:tc>
                <a:tc>
                  <a:txBody>
                    <a:bodyPr/>
                    <a:lstStyle/>
                    <a:p>
                      <a:r>
                        <a:rPr lang="en-US" sz="1800" dirty="0" smtClean="0"/>
                        <a:t>value</a:t>
                      </a:r>
                      <a:endParaRPr lang="en-US" sz="1800" dirty="0"/>
                    </a:p>
                  </a:txBody>
                  <a:tcPr marT="45725" marB="45725"/>
                </a:tc>
                <a:extLst>
                  <a:ext uri="{0D108BD9-81ED-4DB2-BD59-A6C34878D82A}">
                    <a16:rowId xmlns:a16="http://schemas.microsoft.com/office/drawing/2014/main" val="10007"/>
                  </a:ext>
                </a:extLst>
              </a:tr>
              <a:tr h="519863">
                <a:tc>
                  <a:txBody>
                    <a:bodyPr/>
                    <a:lstStyle/>
                    <a:p>
                      <a:r>
                        <a:rPr lang="en-US" sz="1800" dirty="0" smtClean="0"/>
                        <a:t>8) EVTAB (EV table)</a:t>
                      </a:r>
                      <a:endParaRPr lang="en-US" sz="1800" dirty="0"/>
                    </a:p>
                  </a:txBody>
                  <a:tcPr marT="45725" marB="45725"/>
                </a:tc>
                <a:tc>
                  <a:txBody>
                    <a:bodyPr/>
                    <a:lstStyle/>
                    <a:p>
                      <a:r>
                        <a:rPr lang="en-US" sz="1800" dirty="0" smtClean="0"/>
                        <a:t>value</a:t>
                      </a:r>
                      <a:endParaRPr lang="en-US" sz="1800" dirty="0"/>
                    </a:p>
                  </a:txBody>
                  <a:tcPr marT="45725" marB="45725"/>
                </a:tc>
                <a:extLst>
                  <a:ext uri="{0D108BD9-81ED-4DB2-BD59-A6C34878D82A}">
                    <a16:rowId xmlns:a16="http://schemas.microsoft.com/office/drawing/2014/main" val="10008"/>
                  </a:ext>
                </a:extLst>
              </a:tr>
              <a:tr h="684900">
                <a:tc>
                  <a:txBody>
                    <a:bodyPr/>
                    <a:lstStyle/>
                    <a:p>
                      <a:r>
                        <a:rPr lang="en-US" sz="1800" dirty="0" smtClean="0"/>
                        <a:t>9) SSTAB (SS table)</a:t>
                      </a:r>
                      <a:endParaRPr lang="en-US" sz="1800" dirty="0"/>
                    </a:p>
                  </a:txBody>
                  <a:tcPr marT="45725" marB="45725"/>
                </a:tc>
                <a:tc>
                  <a:txBody>
                    <a:bodyPr/>
                    <a:lstStyle/>
                    <a:p>
                      <a:r>
                        <a:rPr lang="en-US" sz="1800" dirty="0" smtClean="0"/>
                        <a:t>MDT entry #</a:t>
                      </a:r>
                      <a:endParaRPr lang="en-US" sz="1800" dirty="0"/>
                    </a:p>
                  </a:txBody>
                  <a:tcPr marT="45725" marB="45725"/>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53170346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457200" y="0"/>
            <a:ext cx="8229600" cy="792163"/>
          </a:xfrm>
        </p:spPr>
        <p:txBody>
          <a:bodyPr/>
          <a:lstStyle/>
          <a:p>
            <a:r>
              <a:rPr lang="en-US" altLang="en-US" sz="4000" b="1" u="sng" smtClean="0">
                <a:latin typeface="Times New Roman" panose="02020603050405020304" pitchFamily="18" charset="0"/>
                <a:cs typeface="Times New Roman" panose="02020603050405020304" pitchFamily="18" charset="0"/>
              </a:rPr>
              <a:t>SUMMARY</a:t>
            </a:r>
          </a:p>
        </p:txBody>
      </p:sp>
      <p:sp>
        <p:nvSpPr>
          <p:cNvPr id="83971" name="Content Placeholder 2"/>
          <p:cNvSpPr>
            <a:spLocks noGrp="1"/>
          </p:cNvSpPr>
          <p:nvPr>
            <p:ph idx="1"/>
          </p:nvPr>
        </p:nvSpPr>
        <p:spPr>
          <a:xfrm>
            <a:off x="152400" y="838200"/>
            <a:ext cx="8839200" cy="5486400"/>
          </a:xfrm>
        </p:spPr>
        <p:txBody>
          <a:bodyPr/>
          <a:lstStyle/>
          <a:p>
            <a:pPr>
              <a:buFont typeface="Wingdings" panose="05000000000000000000" pitchFamily="2" charset="2"/>
              <a:buChar char="à"/>
            </a:pPr>
            <a:r>
              <a:rPr lang="en-US" altLang="en-US" sz="2800" smtClean="0">
                <a:latin typeface="Times New Roman" panose="02020603050405020304" pitchFamily="18" charset="0"/>
                <a:cs typeface="Times New Roman" panose="02020603050405020304" pitchFamily="18" charset="0"/>
              </a:rPr>
              <a:t> PNTAB and KPDTAB are constructed by processing the prototype statement. </a:t>
            </a:r>
          </a:p>
          <a:p>
            <a:pPr>
              <a:buFont typeface="Wingdings" panose="05000000000000000000" pitchFamily="2" charset="2"/>
              <a:buChar char="à"/>
            </a:pPr>
            <a:r>
              <a:rPr lang="en-US" altLang="en-US" sz="2800" smtClean="0">
                <a:latin typeface="Times New Roman" panose="02020603050405020304" pitchFamily="18" charset="0"/>
                <a:cs typeface="Times New Roman" panose="02020603050405020304" pitchFamily="18" charset="0"/>
              </a:rPr>
              <a:t> Entries are added to EVNTAB and SSNTAB as EV declarations and SS definitions/references are encountered. </a:t>
            </a:r>
          </a:p>
          <a:p>
            <a:pPr>
              <a:buFont typeface="Arial" panose="020B0604020202020204" pitchFamily="34" charset="0"/>
              <a:buNone/>
            </a:pP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MDT are constructed while processing the model statements and preprocessor statements in macro body. </a:t>
            </a:r>
          </a:p>
          <a:p>
            <a:pPr>
              <a:buFont typeface="Arial" panose="020B0604020202020204" pitchFamily="34" charset="0"/>
              <a:buNone/>
            </a:pP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An entry is added to SSTAB when the definition of a sequencing symbol is encountered. </a:t>
            </a:r>
          </a:p>
          <a:p>
            <a:pPr>
              <a:buFont typeface="Wingdings" panose="05000000000000000000" pitchFamily="2" charset="2"/>
              <a:buChar char="à"/>
            </a:pPr>
            <a:r>
              <a:rPr lang="en-US" altLang="en-US" sz="2800" smtClean="0">
                <a:latin typeface="Times New Roman" panose="02020603050405020304" pitchFamily="18" charset="0"/>
                <a:cs typeface="Times New Roman" panose="02020603050405020304" pitchFamily="18" charset="0"/>
              </a:rPr>
              <a:t>APTAB is constructed while processing a macro call. </a:t>
            </a:r>
          </a:p>
          <a:p>
            <a:pPr>
              <a:buFont typeface="Wingdings" panose="05000000000000000000" pitchFamily="2" charset="2"/>
              <a:buChar char="à"/>
            </a:pPr>
            <a:r>
              <a:rPr lang="en-US" altLang="en-US" sz="2800" smtClean="0">
                <a:latin typeface="Times New Roman" panose="02020603050405020304" pitchFamily="18" charset="0"/>
                <a:cs typeface="Times New Roman" panose="02020603050405020304" pitchFamily="18" charset="0"/>
              </a:rPr>
              <a:t>EVTAB is constructed at start of expansion of a macro.</a:t>
            </a:r>
          </a:p>
        </p:txBody>
      </p:sp>
      <p:sp>
        <p:nvSpPr>
          <p:cNvPr id="839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E8EC432-22D6-4439-8F05-CD5ABA5AFB28}" type="slidenum">
              <a:rPr lang="en-US" altLang="en-US" sz="1200" smtClean="0">
                <a:solidFill>
                  <a:srgbClr val="898989"/>
                </a:solidFill>
              </a:rPr>
              <a:pPr>
                <a:spcBef>
                  <a:spcPct val="0"/>
                </a:spcBef>
                <a:buFontTx/>
                <a:buNone/>
              </a:pPr>
              <a:t>145</a:t>
            </a:fld>
            <a:endParaRPr lang="en-US" altLang="en-US" sz="1200" smtClean="0">
              <a:solidFill>
                <a:srgbClr val="898989"/>
              </a:solidFill>
            </a:endParaRPr>
          </a:p>
        </p:txBody>
      </p:sp>
    </p:spTree>
    <p:extLst>
      <p:ext uri="{BB962C8B-B14F-4D97-AF65-F5344CB8AC3E}">
        <p14:creationId xmlns:p14="http://schemas.microsoft.com/office/powerpoint/2010/main" val="388443853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457200" y="76200"/>
            <a:ext cx="8229600" cy="715963"/>
          </a:xfrm>
        </p:spPr>
        <p:txBody>
          <a:bodyPr/>
          <a:lstStyle/>
          <a:p>
            <a:r>
              <a:rPr lang="en-US" altLang="en-US" sz="3600" b="1" u="sng" smtClean="0">
                <a:latin typeface="Times New Roman" panose="02020603050405020304" pitchFamily="18" charset="0"/>
                <a:cs typeface="Times New Roman" panose="02020603050405020304" pitchFamily="18" charset="0"/>
              </a:rPr>
              <a:t>MACRO EXPANSION</a:t>
            </a:r>
          </a:p>
        </p:txBody>
      </p:sp>
      <p:sp>
        <p:nvSpPr>
          <p:cNvPr id="84995" name="Content Placeholder 2"/>
          <p:cNvSpPr>
            <a:spLocks noGrp="1"/>
          </p:cNvSpPr>
          <p:nvPr>
            <p:ph idx="1"/>
          </p:nvPr>
        </p:nvSpPr>
        <p:spPr>
          <a:xfrm>
            <a:off x="228600" y="1066800"/>
            <a:ext cx="8686800" cy="5486400"/>
          </a:xfrm>
        </p:spPr>
        <p:txBody>
          <a:bodyPr>
            <a:normAutofit lnSpcReduction="10000"/>
          </a:bodyPr>
          <a:lstStyle/>
          <a:p>
            <a:pPr>
              <a:buFont typeface="Arial" panose="020B0604020202020204" pitchFamily="34" charset="0"/>
              <a:buNone/>
            </a:pP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smtClean="0">
                <a:latin typeface="Times New Roman" panose="02020603050405020304" pitchFamily="18" charset="0"/>
                <a:cs typeface="Times New Roman" panose="02020603050405020304" pitchFamily="18" charset="0"/>
              </a:rPr>
              <a:t>We use the following data structure to perform macro expansion </a:t>
            </a:r>
          </a:p>
          <a:p>
            <a:pPr lvl="1"/>
            <a:r>
              <a:rPr lang="en-US" altLang="en-US" sz="2000" smtClean="0">
                <a:latin typeface="Times New Roman" panose="02020603050405020304" pitchFamily="18" charset="0"/>
                <a:cs typeface="Times New Roman" panose="02020603050405020304" pitchFamily="18" charset="0"/>
              </a:rPr>
              <a:t>APTAB Actual Parameter Table </a:t>
            </a:r>
          </a:p>
          <a:p>
            <a:pPr lvl="1"/>
            <a:r>
              <a:rPr lang="en-US" altLang="en-US" sz="2000" smtClean="0">
                <a:latin typeface="Times New Roman" panose="02020603050405020304" pitchFamily="18" charset="0"/>
                <a:cs typeface="Times New Roman" panose="02020603050405020304" pitchFamily="18" charset="0"/>
              </a:rPr>
              <a:t>EVTAB EV Table </a:t>
            </a:r>
          </a:p>
          <a:p>
            <a:pPr lvl="1"/>
            <a:r>
              <a:rPr lang="en-US" altLang="en-US" sz="2000" smtClean="0">
                <a:latin typeface="Times New Roman" panose="02020603050405020304" pitchFamily="18" charset="0"/>
                <a:cs typeface="Times New Roman" panose="02020603050405020304" pitchFamily="18" charset="0"/>
              </a:rPr>
              <a:t>MEC Macro expansion counter </a:t>
            </a:r>
          </a:p>
          <a:p>
            <a:pPr lvl="1"/>
            <a:r>
              <a:rPr lang="en-US" altLang="en-US" sz="2000" smtClean="0">
                <a:latin typeface="Times New Roman" panose="02020603050405020304" pitchFamily="18" charset="0"/>
                <a:cs typeface="Times New Roman" panose="02020603050405020304" pitchFamily="18" charset="0"/>
              </a:rPr>
              <a:t>APTAB_ptr APTAB pointer </a:t>
            </a:r>
          </a:p>
          <a:p>
            <a:pPr lvl="1"/>
            <a:r>
              <a:rPr lang="en-US" altLang="en-US" sz="2000" smtClean="0">
                <a:latin typeface="Times New Roman" panose="02020603050405020304" pitchFamily="18" charset="0"/>
                <a:cs typeface="Times New Roman" panose="02020603050405020304" pitchFamily="18" charset="0"/>
              </a:rPr>
              <a:t>EVTAB_ptr EVTAB pointer </a:t>
            </a:r>
          </a:p>
          <a:p>
            <a:pPr>
              <a:buFont typeface="Arial" panose="020B0604020202020204" pitchFamily="34" charset="0"/>
              <a:buNone/>
            </a:pP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smtClean="0">
                <a:latin typeface="Times New Roman" panose="02020603050405020304" pitchFamily="18" charset="0"/>
                <a:cs typeface="Times New Roman" panose="02020603050405020304" pitchFamily="18" charset="0"/>
              </a:rPr>
              <a:t>The number of entry in APTAB equals the sum of values in the #PP and #KP fields of the MNT entry of macro. </a:t>
            </a:r>
          </a:p>
          <a:p>
            <a:pPr>
              <a:buFont typeface="Arial" panose="020B0604020202020204" pitchFamily="34" charset="0"/>
              <a:buNone/>
            </a:pP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smtClean="0">
                <a:latin typeface="Times New Roman" panose="02020603050405020304" pitchFamily="18" charset="0"/>
                <a:cs typeface="Times New Roman" panose="02020603050405020304" pitchFamily="18" charset="0"/>
              </a:rPr>
              <a:t>Number of entries in EVTAB is given by value in #EV field of MNT. </a:t>
            </a:r>
          </a:p>
          <a:p>
            <a:pPr>
              <a:buFont typeface="Arial" panose="020B0604020202020204" pitchFamily="34" charset="0"/>
              <a:buNone/>
            </a:pP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smtClean="0">
                <a:latin typeface="Times New Roman" panose="02020603050405020304" pitchFamily="18" charset="0"/>
                <a:cs typeface="Times New Roman" panose="02020603050405020304" pitchFamily="18" charset="0"/>
              </a:rPr>
              <a:t>APTAB and EVTAB are constructed when a macro call is recognized. </a:t>
            </a:r>
          </a:p>
          <a:p>
            <a:pPr>
              <a:buFont typeface="Arial" panose="020B0604020202020204" pitchFamily="34" charset="0"/>
              <a:buNone/>
            </a:pP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smtClean="0">
                <a:latin typeface="Times New Roman" panose="02020603050405020304" pitchFamily="18" charset="0"/>
                <a:cs typeface="Times New Roman" panose="02020603050405020304" pitchFamily="18" charset="0"/>
              </a:rPr>
              <a:t>APTAB_ptr and EVTAB_ptr are set to point at these tables. </a:t>
            </a:r>
          </a:p>
          <a:p>
            <a:pPr>
              <a:buFont typeface="Arial" panose="020B0604020202020204" pitchFamily="34" charset="0"/>
              <a:buNone/>
            </a:pP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smtClean="0">
                <a:latin typeface="Times New Roman" panose="02020603050405020304" pitchFamily="18" charset="0"/>
                <a:cs typeface="Times New Roman" panose="02020603050405020304" pitchFamily="18" charset="0"/>
              </a:rPr>
              <a:t>MEC always pointers to the next statement to be expanded. </a:t>
            </a:r>
          </a:p>
          <a:p>
            <a:endParaRPr lang="en-US" altLang="en-US" sz="2400" smtClean="0">
              <a:latin typeface="Times New Roman" panose="02020603050405020304" pitchFamily="18" charset="0"/>
              <a:cs typeface="Times New Roman" panose="02020603050405020304" pitchFamily="18" charset="0"/>
            </a:endParaRPr>
          </a:p>
        </p:txBody>
      </p:sp>
      <p:sp>
        <p:nvSpPr>
          <p:cNvPr id="849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C45A14-A841-4418-A830-BF4B56ED95A2}" type="slidenum">
              <a:rPr lang="en-US" altLang="en-US" sz="1200" smtClean="0">
                <a:solidFill>
                  <a:srgbClr val="898989"/>
                </a:solidFill>
              </a:rPr>
              <a:pPr>
                <a:spcBef>
                  <a:spcPct val="0"/>
                </a:spcBef>
                <a:buFontTx/>
                <a:buNone/>
              </a:pPr>
              <a:t>146</a:t>
            </a:fld>
            <a:endParaRPr lang="en-US" altLang="en-US" sz="1200" smtClean="0">
              <a:solidFill>
                <a:srgbClr val="898989"/>
              </a:solidFill>
            </a:endParaRPr>
          </a:p>
        </p:txBody>
      </p:sp>
    </p:spTree>
    <p:extLst>
      <p:ext uri="{BB962C8B-B14F-4D97-AF65-F5344CB8AC3E}">
        <p14:creationId xmlns:p14="http://schemas.microsoft.com/office/powerpoint/2010/main" val="281138549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Content Placeholder 2"/>
          <p:cNvSpPr>
            <a:spLocks noGrp="1"/>
          </p:cNvSpPr>
          <p:nvPr>
            <p:ph idx="1"/>
          </p:nvPr>
        </p:nvSpPr>
        <p:spPr>
          <a:xfrm>
            <a:off x="457200" y="846138"/>
            <a:ext cx="8229600" cy="4525962"/>
          </a:xfrm>
        </p:spPr>
        <p:txBody>
          <a:bodyPr>
            <a:normAutofit fontScale="92500" lnSpcReduction="20000"/>
          </a:bodyPr>
          <a:lstStyle/>
          <a:p>
            <a:pPr marL="0" indent="0">
              <a:buFont typeface="Arial" panose="020B0604020202020204" pitchFamily="34" charset="0"/>
              <a:buNone/>
            </a:pPr>
            <a:r>
              <a:rPr lang="en-US" altLang="en-US" sz="2500" smtClean="0"/>
              <a:t>MACRO</a:t>
            </a:r>
          </a:p>
          <a:p>
            <a:pPr marL="0" indent="0">
              <a:buFont typeface="Arial" panose="020B0604020202020204" pitchFamily="34" charset="0"/>
              <a:buNone/>
            </a:pPr>
            <a:r>
              <a:rPr lang="en-US" altLang="en-US" sz="2500" smtClean="0"/>
              <a:t>PERFECT &amp;A,&amp;B,&amp;C=AREG</a:t>
            </a:r>
          </a:p>
          <a:p>
            <a:pPr marL="0" indent="0">
              <a:buFont typeface="Arial" panose="020B0604020202020204" pitchFamily="34" charset="0"/>
              <a:buNone/>
            </a:pPr>
            <a:r>
              <a:rPr lang="en-US" altLang="en-US" sz="2500" smtClean="0"/>
              <a:t>	LCL 	&amp;L1</a:t>
            </a:r>
          </a:p>
          <a:p>
            <a:pPr marL="0" indent="0">
              <a:buFont typeface="Arial" panose="020B0604020202020204" pitchFamily="34" charset="0"/>
              <a:buNone/>
            </a:pPr>
            <a:r>
              <a:rPr lang="en-US" altLang="en-US" sz="2500" smtClean="0"/>
              <a:t>&amp;L1 	SET 	0</a:t>
            </a:r>
          </a:p>
          <a:p>
            <a:pPr marL="0" indent="0">
              <a:buFont typeface="Arial" panose="020B0604020202020204" pitchFamily="34" charset="0"/>
              <a:buNone/>
            </a:pPr>
            <a:r>
              <a:rPr lang="en-US" altLang="en-US" sz="2500" smtClean="0"/>
              <a:t>	MOVER 	&amp;C, &amp;L1</a:t>
            </a:r>
          </a:p>
          <a:p>
            <a:pPr marL="0" indent="0">
              <a:buFont typeface="Arial" panose="020B0604020202020204" pitchFamily="34" charset="0"/>
              <a:buNone/>
            </a:pPr>
            <a:r>
              <a:rPr lang="en-US" altLang="en-US" sz="2500" smtClean="0"/>
              <a:t>	AGO .LOOP</a:t>
            </a:r>
          </a:p>
          <a:p>
            <a:pPr marL="0" indent="0">
              <a:buFont typeface="Arial" panose="020B0604020202020204" pitchFamily="34" charset="0"/>
              <a:buNone/>
            </a:pPr>
            <a:r>
              <a:rPr lang="en-US" altLang="en-US" sz="2500" smtClean="0"/>
              <a:t>  	AIF	(&amp;A EQ &amp;B) .BYE</a:t>
            </a:r>
          </a:p>
          <a:p>
            <a:pPr marL="0" indent="0">
              <a:buFont typeface="Arial" panose="020B0604020202020204" pitchFamily="34" charset="0"/>
              <a:buNone/>
            </a:pPr>
            <a:r>
              <a:rPr lang="en-US" altLang="en-US" sz="2500" smtClean="0"/>
              <a:t>	MOVER	&amp;C , &amp;A</a:t>
            </a:r>
          </a:p>
          <a:p>
            <a:pPr marL="0" indent="0">
              <a:buFont typeface="Arial" panose="020B0604020202020204" pitchFamily="34" charset="0"/>
              <a:buNone/>
            </a:pPr>
            <a:r>
              <a:rPr lang="en-US" altLang="en-US" sz="2500" smtClean="0"/>
              <a:t>	MULT 	&amp;C, &amp;B</a:t>
            </a:r>
          </a:p>
          <a:p>
            <a:pPr marL="0" indent="0">
              <a:buFont typeface="Arial" panose="020B0604020202020204" pitchFamily="34" charset="0"/>
              <a:buNone/>
            </a:pPr>
            <a:r>
              <a:rPr lang="en-US" altLang="en-US" sz="2500" smtClean="0"/>
              <a:t>	MOVEM	&amp;C,&amp;A	</a:t>
            </a:r>
          </a:p>
          <a:p>
            <a:pPr marL="0" indent="0">
              <a:buFont typeface="Arial" panose="020B0604020202020204" pitchFamily="34" charset="0"/>
              <a:buNone/>
            </a:pPr>
            <a:r>
              <a:rPr lang="en-US" altLang="en-US" sz="2500" smtClean="0"/>
              <a:t>.LOOP ANOP</a:t>
            </a:r>
          </a:p>
          <a:p>
            <a:pPr marL="0" indent="0">
              <a:buFont typeface="Arial" panose="020B0604020202020204" pitchFamily="34" charset="0"/>
              <a:buNone/>
            </a:pPr>
            <a:r>
              <a:rPr lang="en-US" altLang="en-US" sz="2500" smtClean="0"/>
              <a:t>.BYE MEND</a:t>
            </a:r>
          </a:p>
          <a:p>
            <a:pPr marL="0" indent="0">
              <a:buFont typeface="Arial" panose="020B0604020202020204" pitchFamily="34" charset="0"/>
              <a:buNone/>
            </a:pPr>
            <a:endParaRPr lang="en-US" altLang="en-US" sz="2500" smtClean="0"/>
          </a:p>
        </p:txBody>
      </p:sp>
    </p:spTree>
    <p:extLst>
      <p:ext uri="{BB962C8B-B14F-4D97-AF65-F5344CB8AC3E}">
        <p14:creationId xmlns:p14="http://schemas.microsoft.com/office/powerpoint/2010/main" val="158256166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endParaRPr lang="en-US" altLang="en-US" smtClean="0"/>
          </a:p>
        </p:txBody>
      </p:sp>
      <p:sp>
        <p:nvSpPr>
          <p:cNvPr id="87043" name="Content Placeholder 2"/>
          <p:cNvSpPr>
            <a:spLocks noGrp="1"/>
          </p:cNvSpPr>
          <p:nvPr>
            <p:ph idx="1"/>
          </p:nvPr>
        </p:nvSpPr>
        <p:spPr/>
        <p:txBody>
          <a:bodyPr/>
          <a:lstStyle/>
          <a:p>
            <a:endParaRPr lang="en-US" altLang="en-US" smtClean="0"/>
          </a:p>
        </p:txBody>
      </p:sp>
      <p:graphicFrame>
        <p:nvGraphicFramePr>
          <p:cNvPr id="4" name="Table 3"/>
          <p:cNvGraphicFramePr>
            <a:graphicFrameLocks noGrp="1"/>
          </p:cNvGraphicFramePr>
          <p:nvPr/>
        </p:nvGraphicFramePr>
        <p:xfrm>
          <a:off x="838200" y="2133600"/>
          <a:ext cx="1219200" cy="1381125"/>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tblGrid>
              <a:tr h="6400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PNTAB</a:t>
                      </a:r>
                    </a:p>
                    <a:p>
                      <a:pPr algn="ctr"/>
                      <a:r>
                        <a:rPr lang="en-US" sz="1800" dirty="0" smtClean="0"/>
                        <a:t>A</a:t>
                      </a:r>
                      <a:endParaRPr lang="en-US" sz="1800" dirty="0"/>
                    </a:p>
                  </a:txBody>
                  <a:tcPr marT="45686" marB="45686"/>
                </a:tc>
                <a:extLst>
                  <a:ext uri="{0D108BD9-81ED-4DB2-BD59-A6C34878D82A}">
                    <a16:rowId xmlns:a16="http://schemas.microsoft.com/office/drawing/2014/main" val="10000"/>
                  </a:ext>
                </a:extLst>
              </a:tr>
              <a:tr h="370558">
                <a:tc>
                  <a:txBody>
                    <a:bodyPr/>
                    <a:lstStyle/>
                    <a:p>
                      <a:pPr algn="ctr"/>
                      <a:r>
                        <a:rPr lang="en-US" sz="1800" dirty="0" smtClean="0"/>
                        <a:t>B</a:t>
                      </a:r>
                      <a:endParaRPr lang="en-US" sz="1800" dirty="0"/>
                    </a:p>
                  </a:txBody>
                  <a:tcPr marT="45686" marB="45686"/>
                </a:tc>
                <a:extLst>
                  <a:ext uri="{0D108BD9-81ED-4DB2-BD59-A6C34878D82A}">
                    <a16:rowId xmlns:a16="http://schemas.microsoft.com/office/drawing/2014/main" val="10001"/>
                  </a:ext>
                </a:extLst>
              </a:tr>
              <a:tr h="370558">
                <a:tc>
                  <a:txBody>
                    <a:bodyPr/>
                    <a:lstStyle/>
                    <a:p>
                      <a:pPr algn="ctr"/>
                      <a:r>
                        <a:rPr lang="en-US" sz="1800" dirty="0" smtClean="0"/>
                        <a:t>C</a:t>
                      </a:r>
                      <a:endParaRPr lang="en-US" sz="1800" dirty="0"/>
                    </a:p>
                  </a:txBody>
                  <a:tcPr marT="45686" marB="45686"/>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3962400" y="1981200"/>
          <a:ext cx="1219200" cy="1112838"/>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tblGrid>
              <a:tr h="370946">
                <a:tc>
                  <a:txBody>
                    <a:bodyPr/>
                    <a:lstStyle/>
                    <a:p>
                      <a:pPr algn="ctr"/>
                      <a:r>
                        <a:rPr lang="en-US" sz="1800" dirty="0" smtClean="0"/>
                        <a:t>EVNTAB</a:t>
                      </a:r>
                      <a:endParaRPr lang="en-US" sz="1800" dirty="0"/>
                    </a:p>
                  </a:txBody>
                  <a:tcPr marT="45733" marB="45733"/>
                </a:tc>
                <a:extLst>
                  <a:ext uri="{0D108BD9-81ED-4DB2-BD59-A6C34878D82A}">
                    <a16:rowId xmlns:a16="http://schemas.microsoft.com/office/drawing/2014/main" val="10000"/>
                  </a:ext>
                </a:extLst>
              </a:tr>
              <a:tr h="741892">
                <a:tc>
                  <a:txBody>
                    <a:bodyPr/>
                    <a:lstStyle/>
                    <a:p>
                      <a:pPr algn="ctr"/>
                      <a:r>
                        <a:rPr lang="en-US" sz="1800" dirty="0" smtClean="0"/>
                        <a:t>L1</a:t>
                      </a:r>
                      <a:endParaRPr lang="en-US" sz="1800" dirty="0"/>
                    </a:p>
                  </a:txBody>
                  <a:tcPr marT="45733" marB="45733"/>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6477000" y="1981200"/>
          <a:ext cx="1219200" cy="1112838"/>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tblGrid>
              <a:tr h="370946">
                <a:tc>
                  <a:txBody>
                    <a:bodyPr/>
                    <a:lstStyle/>
                    <a:p>
                      <a:pPr algn="ctr"/>
                      <a:r>
                        <a:rPr lang="en-US" sz="1800" dirty="0" smtClean="0"/>
                        <a:t>SSNTAB</a:t>
                      </a:r>
                      <a:endParaRPr lang="en-US" sz="1800" dirty="0"/>
                    </a:p>
                  </a:txBody>
                  <a:tcPr marT="45733" marB="45733"/>
                </a:tc>
                <a:extLst>
                  <a:ext uri="{0D108BD9-81ED-4DB2-BD59-A6C34878D82A}">
                    <a16:rowId xmlns:a16="http://schemas.microsoft.com/office/drawing/2014/main" val="10000"/>
                  </a:ext>
                </a:extLst>
              </a:tr>
              <a:tr h="370946">
                <a:tc>
                  <a:txBody>
                    <a:bodyPr/>
                    <a:lstStyle/>
                    <a:p>
                      <a:pPr algn="ctr"/>
                      <a:r>
                        <a:rPr lang="en-US" sz="1800" dirty="0" smtClean="0"/>
                        <a:t>LOOP</a:t>
                      </a:r>
                      <a:endParaRPr lang="en-US" sz="1800" dirty="0"/>
                    </a:p>
                  </a:txBody>
                  <a:tcPr marT="45733" marB="45733"/>
                </a:tc>
                <a:extLst>
                  <a:ext uri="{0D108BD9-81ED-4DB2-BD59-A6C34878D82A}">
                    <a16:rowId xmlns:a16="http://schemas.microsoft.com/office/drawing/2014/main" val="10001"/>
                  </a:ext>
                </a:extLst>
              </a:tr>
              <a:tr h="370946">
                <a:tc>
                  <a:txBody>
                    <a:bodyPr/>
                    <a:lstStyle/>
                    <a:p>
                      <a:pPr algn="ctr"/>
                      <a:r>
                        <a:rPr lang="en-US" sz="1800" dirty="0" smtClean="0"/>
                        <a:t>BYE</a:t>
                      </a:r>
                      <a:endParaRPr lang="en-US" sz="1800" dirty="0"/>
                    </a:p>
                  </a:txBody>
                  <a:tcPr marT="45733" marB="45733"/>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2563157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endParaRPr lang="en-US" altLang="en-US" smtClean="0"/>
          </a:p>
        </p:txBody>
      </p:sp>
      <p:graphicFrame>
        <p:nvGraphicFramePr>
          <p:cNvPr id="4" name="Content Placeholder 3"/>
          <p:cNvGraphicFramePr>
            <a:graphicFrameLocks noGrp="1"/>
          </p:cNvGraphicFramePr>
          <p:nvPr>
            <p:ph idx="1"/>
          </p:nvPr>
        </p:nvGraphicFramePr>
        <p:xfrm>
          <a:off x="685800" y="1417638"/>
          <a:ext cx="7924800" cy="4906962"/>
        </p:xfrm>
        <a:graphic>
          <a:graphicData uri="http://schemas.openxmlformats.org/drawingml/2006/table">
            <a:tbl>
              <a:tblPr firstRow="1" firstCol="1" bandRow="1">
                <a:tableStyleId>{5C22544A-7EE6-4342-B048-85BDC9FD1C3A}</a:tableStyleId>
              </a:tblPr>
              <a:tblGrid>
                <a:gridCol w="1299148">
                  <a:extLst>
                    <a:ext uri="{9D8B030D-6E8A-4147-A177-3AD203B41FA5}">
                      <a16:colId xmlns:a16="http://schemas.microsoft.com/office/drawing/2014/main" val="20000"/>
                    </a:ext>
                  </a:extLst>
                </a:gridCol>
                <a:gridCol w="6625652">
                  <a:extLst>
                    <a:ext uri="{9D8B030D-6E8A-4147-A177-3AD203B41FA5}">
                      <a16:colId xmlns:a16="http://schemas.microsoft.com/office/drawing/2014/main" val="20001"/>
                    </a:ext>
                  </a:extLst>
                </a:gridCol>
              </a:tblGrid>
              <a:tr h="4906962">
                <a:tc>
                  <a:txBody>
                    <a:bodyPr/>
                    <a:lstStyle/>
                    <a:p>
                      <a:pPr marL="342900" marR="0" indent="-342900" algn="just">
                        <a:lnSpc>
                          <a:spcPct val="115000"/>
                        </a:lnSpc>
                        <a:spcBef>
                          <a:spcPts val="0"/>
                        </a:spcBef>
                        <a:spcAft>
                          <a:spcPts val="0"/>
                        </a:spcAft>
                      </a:pPr>
                      <a:r>
                        <a:rPr lang="en-US" sz="1100" dirty="0">
                          <a:solidFill>
                            <a:schemeClr val="tx1"/>
                          </a:solidFill>
                          <a:effectLst/>
                        </a:rPr>
                        <a:t> </a:t>
                      </a:r>
                    </a:p>
                    <a:p>
                      <a:pPr marL="342900" marR="0" indent="-342900" algn="just">
                        <a:lnSpc>
                          <a:spcPct val="115000"/>
                        </a:lnSpc>
                        <a:spcBef>
                          <a:spcPts val="0"/>
                        </a:spcBef>
                        <a:spcAft>
                          <a:spcPts val="0"/>
                        </a:spcAft>
                      </a:pPr>
                      <a:r>
                        <a:rPr lang="en-US" sz="1100" dirty="0">
                          <a:solidFill>
                            <a:schemeClr val="tx1"/>
                          </a:solidFill>
                          <a:effectLst/>
                        </a:rPr>
                        <a:t> </a:t>
                      </a:r>
                    </a:p>
                    <a:p>
                      <a:pPr marL="342900" marR="0" indent="-342900" algn="just">
                        <a:lnSpc>
                          <a:spcPct val="115000"/>
                        </a:lnSpc>
                        <a:spcBef>
                          <a:spcPts val="0"/>
                        </a:spcBef>
                        <a:spcAft>
                          <a:spcPts val="0"/>
                        </a:spcAft>
                      </a:pPr>
                      <a:r>
                        <a:rPr lang="en-US" sz="1100" dirty="0">
                          <a:solidFill>
                            <a:schemeClr val="tx1"/>
                          </a:solidFill>
                          <a:effectLst/>
                        </a:rPr>
                        <a:t> </a:t>
                      </a:r>
                    </a:p>
                    <a:p>
                      <a:pPr marL="342900" marR="0" indent="-342900" algn="just">
                        <a:lnSpc>
                          <a:spcPct val="115000"/>
                        </a:lnSpc>
                        <a:spcBef>
                          <a:spcPts val="0"/>
                        </a:spcBef>
                        <a:spcAft>
                          <a:spcPts val="0"/>
                        </a:spcAft>
                      </a:pPr>
                      <a:r>
                        <a:rPr lang="en-US" sz="1100" dirty="0">
                          <a:solidFill>
                            <a:schemeClr val="tx1"/>
                          </a:solidFill>
                          <a:effectLst/>
                        </a:rPr>
                        <a:t> </a:t>
                      </a:r>
                    </a:p>
                    <a:p>
                      <a:pPr marL="342900" marR="0" indent="-342900" algn="just">
                        <a:lnSpc>
                          <a:spcPct val="115000"/>
                        </a:lnSpc>
                        <a:spcBef>
                          <a:spcPts val="0"/>
                        </a:spcBef>
                        <a:spcAft>
                          <a:spcPts val="0"/>
                        </a:spcAft>
                      </a:pPr>
                      <a:r>
                        <a:rPr lang="en-US" sz="1100" dirty="0">
                          <a:solidFill>
                            <a:schemeClr val="tx1"/>
                          </a:solidFill>
                          <a:effectLst/>
                        </a:rPr>
                        <a:t>AGAIN</a:t>
                      </a:r>
                    </a:p>
                    <a:p>
                      <a:pPr marL="342900" marR="0" indent="-342900" algn="just">
                        <a:lnSpc>
                          <a:spcPct val="115000"/>
                        </a:lnSpc>
                        <a:spcBef>
                          <a:spcPts val="0"/>
                        </a:spcBef>
                        <a:spcAft>
                          <a:spcPts val="0"/>
                        </a:spcAft>
                      </a:pPr>
                      <a:r>
                        <a:rPr lang="en-US" sz="1100" dirty="0">
                          <a:solidFill>
                            <a:schemeClr val="tx1"/>
                          </a:solidFill>
                          <a:effectLst/>
                        </a:rPr>
                        <a:t> </a:t>
                      </a:r>
                    </a:p>
                    <a:p>
                      <a:pPr marL="342900" marR="0" indent="-342900" algn="just">
                        <a:lnSpc>
                          <a:spcPct val="115000"/>
                        </a:lnSpc>
                        <a:spcBef>
                          <a:spcPts val="0"/>
                        </a:spcBef>
                        <a:spcAft>
                          <a:spcPts val="0"/>
                        </a:spcAft>
                      </a:pPr>
                      <a:r>
                        <a:rPr lang="en-US" sz="1100" dirty="0">
                          <a:solidFill>
                            <a:schemeClr val="tx1"/>
                          </a:solidFill>
                          <a:effectLst/>
                        </a:rPr>
                        <a:t> </a:t>
                      </a:r>
                    </a:p>
                    <a:p>
                      <a:pPr marL="342900" marR="0" indent="-342900" algn="just">
                        <a:lnSpc>
                          <a:spcPct val="115000"/>
                        </a:lnSpc>
                        <a:spcBef>
                          <a:spcPts val="0"/>
                        </a:spcBef>
                        <a:spcAft>
                          <a:spcPts val="0"/>
                        </a:spcAft>
                      </a:pPr>
                      <a:r>
                        <a:rPr lang="en-US" sz="1100" dirty="0">
                          <a:solidFill>
                            <a:schemeClr val="tx1"/>
                          </a:solidFill>
                          <a:effectLst/>
                        </a:rPr>
                        <a:t> </a:t>
                      </a:r>
                    </a:p>
                    <a:p>
                      <a:pPr marL="342900" marR="0" indent="-342900" algn="just">
                        <a:lnSpc>
                          <a:spcPct val="115000"/>
                        </a:lnSpc>
                        <a:spcBef>
                          <a:spcPts val="0"/>
                        </a:spcBef>
                        <a:spcAft>
                          <a:spcPts val="0"/>
                        </a:spcAft>
                      </a:pPr>
                      <a:r>
                        <a:rPr lang="en-US" sz="1100" dirty="0">
                          <a:solidFill>
                            <a:schemeClr val="tx1"/>
                          </a:solidFill>
                          <a:effectLst/>
                        </a:rPr>
                        <a:t> </a:t>
                      </a:r>
                    </a:p>
                    <a:p>
                      <a:pPr marL="342900" marR="0" indent="-342900" algn="just">
                        <a:lnSpc>
                          <a:spcPct val="115000"/>
                        </a:lnSpc>
                        <a:spcBef>
                          <a:spcPts val="0"/>
                        </a:spcBef>
                        <a:spcAft>
                          <a:spcPts val="0"/>
                        </a:spcAft>
                      </a:pPr>
                      <a:r>
                        <a:rPr lang="en-US" sz="1100" dirty="0">
                          <a:solidFill>
                            <a:schemeClr val="tx1"/>
                          </a:solidFill>
                          <a:effectLst/>
                        </a:rPr>
                        <a:t> </a:t>
                      </a:r>
                    </a:p>
                    <a:p>
                      <a:pPr marL="342900" marR="0" indent="-342900" algn="just">
                        <a:lnSpc>
                          <a:spcPct val="115000"/>
                        </a:lnSpc>
                        <a:spcBef>
                          <a:spcPts val="0"/>
                        </a:spcBef>
                        <a:spcAft>
                          <a:spcPts val="0"/>
                        </a:spcAft>
                      </a:pPr>
                      <a:r>
                        <a:rPr lang="en-US" sz="1100" dirty="0">
                          <a:solidFill>
                            <a:schemeClr val="tx1"/>
                          </a:solidFill>
                          <a:effectLst/>
                        </a:rPr>
                        <a:t> </a:t>
                      </a:r>
                    </a:p>
                    <a:p>
                      <a:pPr marL="342900" marR="0" indent="-342900" algn="just">
                        <a:lnSpc>
                          <a:spcPct val="115000"/>
                        </a:lnSpc>
                        <a:spcBef>
                          <a:spcPts val="0"/>
                        </a:spcBef>
                        <a:spcAft>
                          <a:spcPts val="0"/>
                        </a:spcAft>
                      </a:pPr>
                      <a:r>
                        <a:rPr lang="en-US" sz="1100" dirty="0">
                          <a:solidFill>
                            <a:schemeClr val="tx1"/>
                          </a:solidFill>
                          <a:effectLst/>
                        </a:rPr>
                        <a:t> </a:t>
                      </a:r>
                    </a:p>
                    <a:p>
                      <a:pPr marL="0" marR="0" algn="just">
                        <a:lnSpc>
                          <a:spcPct val="115000"/>
                        </a:lnSpc>
                        <a:spcBef>
                          <a:spcPts val="0"/>
                        </a:spcBef>
                        <a:spcAft>
                          <a:spcPts val="0"/>
                        </a:spcAft>
                      </a:pPr>
                      <a:r>
                        <a:rPr lang="en-US" sz="1100" dirty="0">
                          <a:solidFill>
                            <a:schemeClr val="tx1"/>
                          </a:solidFill>
                          <a:effectLst/>
                        </a:rPr>
                        <a:t> </a:t>
                      </a:r>
                    </a:p>
                    <a:p>
                      <a:pPr marL="0" marR="0" algn="just">
                        <a:lnSpc>
                          <a:spcPct val="115000"/>
                        </a:lnSpc>
                        <a:spcBef>
                          <a:spcPts val="0"/>
                        </a:spcBef>
                        <a:spcAft>
                          <a:spcPts val="0"/>
                        </a:spcAft>
                      </a:pPr>
                      <a:r>
                        <a:rPr lang="en-US" sz="1100" dirty="0">
                          <a:solidFill>
                            <a:schemeClr val="tx1"/>
                          </a:solidFill>
                          <a:effectLst/>
                        </a:rPr>
                        <a:t>N</a:t>
                      </a:r>
                    </a:p>
                    <a:p>
                      <a:pPr marL="342900" marR="0" indent="-342900" algn="just">
                        <a:lnSpc>
                          <a:spcPct val="115000"/>
                        </a:lnSpc>
                        <a:spcBef>
                          <a:spcPts val="0"/>
                        </a:spcBef>
                        <a:spcAft>
                          <a:spcPts val="0"/>
                        </a:spcAft>
                      </a:pPr>
                      <a:r>
                        <a:rPr lang="en-US" sz="1100" dirty="0" smtClean="0">
                          <a:solidFill>
                            <a:schemeClr val="tx1"/>
                          </a:solidFill>
                          <a:effectLst/>
                        </a:rPr>
                        <a:t>RESULT</a:t>
                      </a:r>
                      <a:endParaRPr lang="en-US" sz="1100" dirty="0">
                        <a:solidFill>
                          <a:schemeClr val="tx1"/>
                        </a:solidFill>
                        <a:effectLst/>
                      </a:endParaRPr>
                    </a:p>
                    <a:p>
                      <a:pPr marL="342900" marR="0" indent="-342900" algn="just">
                        <a:lnSpc>
                          <a:spcPct val="115000"/>
                        </a:lnSpc>
                        <a:spcBef>
                          <a:spcPts val="0"/>
                        </a:spcBef>
                        <a:spcAft>
                          <a:spcPts val="0"/>
                        </a:spcAft>
                      </a:pPr>
                      <a:r>
                        <a:rPr lang="en-US" sz="1100" dirty="0">
                          <a:solidFill>
                            <a:schemeClr val="tx1"/>
                          </a:solidFill>
                          <a:effectLst/>
                        </a:rPr>
                        <a:t>TWO</a:t>
                      </a:r>
                    </a:p>
                    <a:p>
                      <a:pPr marL="342900" marR="0" indent="-342900" algn="just">
                        <a:lnSpc>
                          <a:spcPct val="115000"/>
                        </a:lnSpc>
                        <a:spcBef>
                          <a:spcPts val="0"/>
                        </a:spcBef>
                        <a:spcAft>
                          <a:spcPts val="0"/>
                        </a:spcAft>
                      </a:pPr>
                      <a:r>
                        <a:rPr lang="en-US" sz="1100" dirty="0">
                          <a:solidFill>
                            <a:schemeClr val="tx1"/>
                          </a:solidFill>
                          <a:effectLst/>
                        </a:rPr>
                        <a:t>ONE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342900" marR="0" indent="-342900" algn="just">
                        <a:lnSpc>
                          <a:spcPct val="115000"/>
                        </a:lnSpc>
                        <a:spcBef>
                          <a:spcPts val="0"/>
                        </a:spcBef>
                        <a:spcAft>
                          <a:spcPts val="0"/>
                        </a:spcAft>
                      </a:pPr>
                      <a:r>
                        <a:rPr lang="en-US" sz="1100" dirty="0">
                          <a:solidFill>
                            <a:schemeClr val="tx1"/>
                          </a:solidFill>
                          <a:effectLst/>
                        </a:rPr>
                        <a:t>START  101</a:t>
                      </a:r>
                    </a:p>
                    <a:p>
                      <a:pPr marL="342900" marR="0" indent="-342900" algn="just">
                        <a:lnSpc>
                          <a:spcPct val="115000"/>
                        </a:lnSpc>
                        <a:spcBef>
                          <a:spcPts val="0"/>
                        </a:spcBef>
                        <a:spcAft>
                          <a:spcPts val="0"/>
                        </a:spcAft>
                      </a:pPr>
                      <a:r>
                        <a:rPr lang="en-US" sz="1100" dirty="0">
                          <a:solidFill>
                            <a:schemeClr val="tx1"/>
                          </a:solidFill>
                          <a:effectLst/>
                        </a:rPr>
                        <a:t>READ  N </a:t>
                      </a:r>
                    </a:p>
                    <a:p>
                      <a:pPr marL="342900" marR="0" indent="-342900" algn="just">
                        <a:lnSpc>
                          <a:spcPct val="115000"/>
                        </a:lnSpc>
                        <a:spcBef>
                          <a:spcPts val="0"/>
                        </a:spcBef>
                        <a:spcAft>
                          <a:spcPts val="0"/>
                        </a:spcAft>
                      </a:pPr>
                      <a:r>
                        <a:rPr lang="en-US" sz="1100" dirty="0">
                          <a:solidFill>
                            <a:schemeClr val="tx1"/>
                          </a:solidFill>
                          <a:effectLst/>
                        </a:rPr>
                        <a:t>MOVER  BREG, ONE</a:t>
                      </a:r>
                    </a:p>
                    <a:p>
                      <a:pPr marL="342900" marR="0" indent="-342900" algn="just">
                        <a:lnSpc>
                          <a:spcPct val="115000"/>
                        </a:lnSpc>
                        <a:spcBef>
                          <a:spcPts val="0"/>
                        </a:spcBef>
                        <a:spcAft>
                          <a:spcPts val="0"/>
                        </a:spcAft>
                      </a:pPr>
                      <a:r>
                        <a:rPr lang="en-US" sz="1100" dirty="0">
                          <a:solidFill>
                            <a:schemeClr val="tx1"/>
                          </a:solidFill>
                          <a:effectLst/>
                        </a:rPr>
                        <a:t>MOVEM  BREG, TWO</a:t>
                      </a:r>
                    </a:p>
                    <a:p>
                      <a:pPr marL="342900" marR="0" indent="-342900" algn="just">
                        <a:lnSpc>
                          <a:spcPct val="115000"/>
                        </a:lnSpc>
                        <a:spcBef>
                          <a:spcPts val="0"/>
                        </a:spcBef>
                        <a:spcAft>
                          <a:spcPts val="0"/>
                        </a:spcAft>
                      </a:pPr>
                      <a:r>
                        <a:rPr lang="en-US" sz="1100" dirty="0">
                          <a:solidFill>
                            <a:schemeClr val="tx1"/>
                          </a:solidFill>
                          <a:effectLst/>
                        </a:rPr>
                        <a:t>MULT  BREG, TWO</a:t>
                      </a:r>
                    </a:p>
                    <a:p>
                      <a:pPr marL="342900" marR="0" indent="-342900" algn="just">
                        <a:lnSpc>
                          <a:spcPct val="115000"/>
                        </a:lnSpc>
                        <a:spcBef>
                          <a:spcPts val="0"/>
                        </a:spcBef>
                        <a:spcAft>
                          <a:spcPts val="0"/>
                        </a:spcAft>
                      </a:pPr>
                      <a:r>
                        <a:rPr lang="en-US" sz="1100" dirty="0">
                          <a:solidFill>
                            <a:schemeClr val="tx1"/>
                          </a:solidFill>
                          <a:effectLst/>
                        </a:rPr>
                        <a:t>MOVER  CREG, TWO </a:t>
                      </a:r>
                    </a:p>
                    <a:p>
                      <a:pPr marL="342900" marR="0" indent="-342900" algn="just">
                        <a:lnSpc>
                          <a:spcPct val="115000"/>
                        </a:lnSpc>
                        <a:spcBef>
                          <a:spcPts val="0"/>
                        </a:spcBef>
                        <a:spcAft>
                          <a:spcPts val="0"/>
                        </a:spcAft>
                      </a:pPr>
                      <a:r>
                        <a:rPr lang="en-US" sz="1100" dirty="0">
                          <a:solidFill>
                            <a:schemeClr val="tx1"/>
                          </a:solidFill>
                          <a:effectLst/>
                        </a:rPr>
                        <a:t>ADD  CREG, ONE</a:t>
                      </a:r>
                    </a:p>
                    <a:p>
                      <a:pPr marL="342900" marR="0" indent="-342900" algn="just">
                        <a:lnSpc>
                          <a:spcPct val="115000"/>
                        </a:lnSpc>
                        <a:spcBef>
                          <a:spcPts val="0"/>
                        </a:spcBef>
                        <a:spcAft>
                          <a:spcPts val="0"/>
                        </a:spcAft>
                      </a:pPr>
                      <a:r>
                        <a:rPr lang="en-US" sz="1100" dirty="0">
                          <a:solidFill>
                            <a:schemeClr val="tx1"/>
                          </a:solidFill>
                          <a:effectLst/>
                        </a:rPr>
                        <a:t>MOVEM  CREG, TWO</a:t>
                      </a:r>
                    </a:p>
                    <a:p>
                      <a:pPr marL="342900" marR="0" indent="-342900" algn="just">
                        <a:lnSpc>
                          <a:spcPct val="115000"/>
                        </a:lnSpc>
                        <a:spcBef>
                          <a:spcPts val="0"/>
                        </a:spcBef>
                        <a:spcAft>
                          <a:spcPts val="0"/>
                        </a:spcAft>
                      </a:pPr>
                      <a:r>
                        <a:rPr lang="en-US" sz="1100" dirty="0">
                          <a:solidFill>
                            <a:schemeClr val="tx1"/>
                          </a:solidFill>
                          <a:effectLst/>
                        </a:rPr>
                        <a:t>COMP  CREG, N </a:t>
                      </a:r>
                    </a:p>
                    <a:p>
                      <a:pPr marL="342900" marR="0" indent="-342900" algn="just">
                        <a:lnSpc>
                          <a:spcPct val="115000"/>
                        </a:lnSpc>
                        <a:spcBef>
                          <a:spcPts val="0"/>
                        </a:spcBef>
                        <a:spcAft>
                          <a:spcPts val="0"/>
                        </a:spcAft>
                      </a:pPr>
                      <a:r>
                        <a:rPr lang="en-US" sz="1100" dirty="0">
                          <a:solidFill>
                            <a:schemeClr val="tx1"/>
                          </a:solidFill>
                          <a:effectLst/>
                        </a:rPr>
                        <a:t>BC  LE, </a:t>
                      </a:r>
                      <a:r>
                        <a:rPr lang="en-US" sz="1100" dirty="0" smtClean="0">
                          <a:solidFill>
                            <a:schemeClr val="tx1"/>
                          </a:solidFill>
                          <a:effectLst/>
                        </a:rPr>
                        <a:t>AGAIN</a:t>
                      </a:r>
                      <a:endParaRPr lang="en-US" sz="1100" dirty="0">
                        <a:solidFill>
                          <a:schemeClr val="tx1"/>
                        </a:solidFill>
                        <a:effectLst/>
                      </a:endParaRPr>
                    </a:p>
                    <a:p>
                      <a:pPr marL="342900" marR="0" indent="-342900" algn="just">
                        <a:lnSpc>
                          <a:spcPct val="115000"/>
                        </a:lnSpc>
                        <a:spcBef>
                          <a:spcPts val="0"/>
                        </a:spcBef>
                        <a:spcAft>
                          <a:spcPts val="0"/>
                        </a:spcAft>
                      </a:pPr>
                      <a:r>
                        <a:rPr lang="en-US" sz="1100" dirty="0">
                          <a:solidFill>
                            <a:schemeClr val="tx1"/>
                          </a:solidFill>
                          <a:effectLst/>
                        </a:rPr>
                        <a:t>MOVEM  BREG, RESULT </a:t>
                      </a:r>
                    </a:p>
                    <a:p>
                      <a:pPr marL="342900" marR="0" indent="-342900" algn="just">
                        <a:lnSpc>
                          <a:spcPct val="115000"/>
                        </a:lnSpc>
                        <a:spcBef>
                          <a:spcPts val="0"/>
                        </a:spcBef>
                        <a:spcAft>
                          <a:spcPts val="0"/>
                        </a:spcAft>
                      </a:pPr>
                      <a:r>
                        <a:rPr lang="en-US" sz="1100" dirty="0">
                          <a:solidFill>
                            <a:schemeClr val="tx1"/>
                          </a:solidFill>
                          <a:effectLst/>
                        </a:rPr>
                        <a:t>PRINT  RESULT </a:t>
                      </a:r>
                    </a:p>
                    <a:p>
                      <a:pPr marL="342900" marR="0" indent="-342900" algn="just">
                        <a:lnSpc>
                          <a:spcPct val="115000"/>
                        </a:lnSpc>
                        <a:spcBef>
                          <a:spcPts val="0"/>
                        </a:spcBef>
                        <a:spcAft>
                          <a:spcPts val="0"/>
                        </a:spcAft>
                      </a:pPr>
                      <a:r>
                        <a:rPr lang="en-US" sz="1100" dirty="0">
                          <a:solidFill>
                            <a:schemeClr val="tx1"/>
                          </a:solidFill>
                          <a:effectLst/>
                        </a:rPr>
                        <a:t>STOP </a:t>
                      </a:r>
                    </a:p>
                    <a:p>
                      <a:pPr marL="0" marR="0" algn="just">
                        <a:lnSpc>
                          <a:spcPct val="115000"/>
                        </a:lnSpc>
                        <a:spcBef>
                          <a:spcPts val="0"/>
                        </a:spcBef>
                        <a:spcAft>
                          <a:spcPts val="0"/>
                        </a:spcAft>
                      </a:pPr>
                      <a:r>
                        <a:rPr lang="en-US" sz="1100" dirty="0">
                          <a:solidFill>
                            <a:schemeClr val="tx1"/>
                          </a:solidFill>
                          <a:effectLst/>
                        </a:rPr>
                        <a:t>DS  </a:t>
                      </a:r>
                      <a:r>
                        <a:rPr lang="en-US" sz="1100" dirty="0" smtClean="0">
                          <a:solidFill>
                            <a:schemeClr val="tx1"/>
                          </a:solidFill>
                          <a:effectLst/>
                        </a:rPr>
                        <a:t>  1 </a:t>
                      </a:r>
                      <a:endParaRPr lang="en-US" sz="1100" dirty="0">
                        <a:solidFill>
                          <a:schemeClr val="tx1"/>
                        </a:solidFill>
                        <a:effectLst/>
                      </a:endParaRPr>
                    </a:p>
                    <a:p>
                      <a:pPr marL="342900" marR="0" indent="-342900" algn="just">
                        <a:lnSpc>
                          <a:spcPct val="115000"/>
                        </a:lnSpc>
                        <a:spcBef>
                          <a:spcPts val="0"/>
                        </a:spcBef>
                        <a:spcAft>
                          <a:spcPts val="0"/>
                        </a:spcAft>
                      </a:pPr>
                      <a:r>
                        <a:rPr lang="en-US" sz="1100" dirty="0" smtClean="0">
                          <a:solidFill>
                            <a:schemeClr val="tx1"/>
                          </a:solidFill>
                          <a:effectLst/>
                        </a:rPr>
                        <a:t>DS    1 </a:t>
                      </a:r>
                      <a:endParaRPr lang="en-US" sz="1100" dirty="0">
                        <a:solidFill>
                          <a:schemeClr val="tx1"/>
                        </a:solidFill>
                        <a:effectLst/>
                      </a:endParaRPr>
                    </a:p>
                    <a:p>
                      <a:pPr marL="342900" marR="0" indent="-342900" algn="just">
                        <a:lnSpc>
                          <a:spcPct val="115000"/>
                        </a:lnSpc>
                        <a:spcBef>
                          <a:spcPts val="0"/>
                        </a:spcBef>
                        <a:spcAft>
                          <a:spcPts val="0"/>
                        </a:spcAft>
                      </a:pPr>
                      <a:r>
                        <a:rPr lang="en-US" sz="1100" dirty="0">
                          <a:solidFill>
                            <a:schemeClr val="tx1"/>
                          </a:solidFill>
                          <a:effectLst/>
                        </a:rPr>
                        <a:t>DS   </a:t>
                      </a:r>
                      <a:r>
                        <a:rPr lang="en-US" sz="1100" dirty="0" smtClean="0">
                          <a:solidFill>
                            <a:schemeClr val="tx1"/>
                          </a:solidFill>
                          <a:effectLst/>
                        </a:rPr>
                        <a:t>‘1’ </a:t>
                      </a:r>
                      <a:endParaRPr lang="en-US" sz="1100" dirty="0">
                        <a:solidFill>
                          <a:schemeClr val="tx1"/>
                        </a:solidFill>
                        <a:effectLst/>
                      </a:endParaRPr>
                    </a:p>
                    <a:p>
                      <a:pPr marL="342900" marR="0" indent="-342900" algn="just">
                        <a:lnSpc>
                          <a:spcPct val="115000"/>
                        </a:lnSpc>
                        <a:spcBef>
                          <a:spcPts val="0"/>
                        </a:spcBef>
                        <a:spcAft>
                          <a:spcPts val="0"/>
                        </a:spcAft>
                      </a:pPr>
                      <a:r>
                        <a:rPr lang="en-US" sz="1100" dirty="0">
                          <a:solidFill>
                            <a:schemeClr val="tx1"/>
                          </a:solidFill>
                          <a:effectLst/>
                        </a:rPr>
                        <a:t>DC  </a:t>
                      </a:r>
                      <a:r>
                        <a:rPr lang="en-US" sz="1100" dirty="0" smtClean="0">
                          <a:solidFill>
                            <a:schemeClr val="tx1"/>
                          </a:solidFill>
                          <a:effectLst/>
                        </a:rPr>
                        <a:t> ‘</a:t>
                      </a:r>
                      <a:r>
                        <a:rPr lang="en-US" sz="1100" dirty="0">
                          <a:solidFill>
                            <a:schemeClr val="tx1"/>
                          </a:solidFill>
                          <a:effectLst/>
                        </a:rPr>
                        <a:t>1’</a:t>
                      </a:r>
                    </a:p>
                    <a:p>
                      <a:pPr marL="342900" marR="0" indent="-342900" algn="just">
                        <a:lnSpc>
                          <a:spcPct val="115000"/>
                        </a:lnSpc>
                        <a:spcBef>
                          <a:spcPts val="0"/>
                        </a:spcBef>
                        <a:spcAft>
                          <a:spcPts val="0"/>
                        </a:spcAft>
                      </a:pPr>
                      <a:r>
                        <a:rPr lang="en-US" sz="1100" dirty="0">
                          <a:solidFill>
                            <a:schemeClr val="tx1"/>
                          </a:solidFill>
                          <a:effectLst/>
                        </a:rPr>
                        <a:t>END</a:t>
                      </a:r>
                    </a:p>
                    <a:p>
                      <a:pPr marL="342900" marR="0" indent="-342900" algn="just">
                        <a:lnSpc>
                          <a:spcPct val="115000"/>
                        </a:lnSpc>
                        <a:spcBef>
                          <a:spcPts val="0"/>
                        </a:spcBef>
                        <a:spcAft>
                          <a:spcPts val="0"/>
                        </a:spcAft>
                      </a:pPr>
                      <a:r>
                        <a:rPr lang="en-US" sz="1100" dirty="0">
                          <a:solidFill>
                            <a:schemeClr val="tx1"/>
                          </a:solidFill>
                          <a:effectLst/>
                        </a:rPr>
                        <a:t>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33968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endParaRPr lang="en-US" altLang="en-US" smtClean="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7522695"/>
              </p:ext>
            </p:extLst>
          </p:nvPr>
        </p:nvGraphicFramePr>
        <p:xfrm>
          <a:off x="457200" y="1600200"/>
          <a:ext cx="8229600" cy="4449768"/>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14">
                <a:tc>
                  <a:txBody>
                    <a:bodyPr/>
                    <a:lstStyle/>
                    <a:p>
                      <a:r>
                        <a:rPr lang="en-US" sz="1800" dirty="0" smtClean="0"/>
                        <a:t>Instruction </a:t>
                      </a:r>
                      <a:r>
                        <a:rPr lang="en-US" sz="1800" dirty="0" err="1" smtClean="0"/>
                        <a:t>opcode</a:t>
                      </a:r>
                      <a:endParaRPr lang="en-US" sz="1800" dirty="0"/>
                    </a:p>
                  </a:txBody>
                  <a:tcPr marT="45717" marB="45717"/>
                </a:tc>
                <a:tc>
                  <a:txBody>
                    <a:bodyPr/>
                    <a:lstStyle/>
                    <a:p>
                      <a:r>
                        <a:rPr lang="en-US" sz="1800" dirty="0" smtClean="0"/>
                        <a:t>Assembly mnemonic</a:t>
                      </a:r>
                      <a:endParaRPr lang="en-US" sz="1800" dirty="0"/>
                    </a:p>
                  </a:txBody>
                  <a:tcPr marT="45717" marB="45717"/>
                </a:tc>
                <a:tc>
                  <a:txBody>
                    <a:bodyPr/>
                    <a:lstStyle/>
                    <a:p>
                      <a:endParaRPr lang="en-US" sz="1800" dirty="0"/>
                    </a:p>
                  </a:txBody>
                  <a:tcPr marT="45717" marB="45717"/>
                </a:tc>
                <a:extLst>
                  <a:ext uri="{0D108BD9-81ED-4DB2-BD59-A6C34878D82A}">
                    <a16:rowId xmlns:a16="http://schemas.microsoft.com/office/drawing/2014/main" val="10000"/>
                  </a:ext>
                </a:extLst>
              </a:tr>
              <a:tr h="370814">
                <a:tc>
                  <a:txBody>
                    <a:bodyPr/>
                    <a:lstStyle/>
                    <a:p>
                      <a:r>
                        <a:rPr lang="en-US" sz="1800" dirty="0" smtClean="0"/>
                        <a:t>00</a:t>
                      </a:r>
                      <a:endParaRPr lang="en-US" sz="1800" dirty="0"/>
                    </a:p>
                  </a:txBody>
                  <a:tcPr marT="45717" marB="45717"/>
                </a:tc>
                <a:tc>
                  <a:txBody>
                    <a:bodyPr/>
                    <a:lstStyle/>
                    <a:p>
                      <a:r>
                        <a:rPr lang="en-US" sz="1800" dirty="0" smtClean="0"/>
                        <a:t>STOP</a:t>
                      </a:r>
                      <a:endParaRPr lang="en-US" sz="1800" dirty="0"/>
                    </a:p>
                  </a:txBody>
                  <a:tcPr marT="45717" marB="45717"/>
                </a:tc>
                <a:tc>
                  <a:txBody>
                    <a:bodyPr/>
                    <a:lstStyle/>
                    <a:p>
                      <a:r>
                        <a:rPr lang="en-US" sz="1800" dirty="0" smtClean="0"/>
                        <a:t>Stop execution</a:t>
                      </a:r>
                      <a:endParaRPr lang="en-US" sz="1800" dirty="0"/>
                    </a:p>
                  </a:txBody>
                  <a:tcPr marT="45717" marB="45717"/>
                </a:tc>
                <a:extLst>
                  <a:ext uri="{0D108BD9-81ED-4DB2-BD59-A6C34878D82A}">
                    <a16:rowId xmlns:a16="http://schemas.microsoft.com/office/drawing/2014/main" val="10001"/>
                  </a:ext>
                </a:extLst>
              </a:tr>
              <a:tr h="370814">
                <a:tc>
                  <a:txBody>
                    <a:bodyPr/>
                    <a:lstStyle/>
                    <a:p>
                      <a:r>
                        <a:rPr lang="en-US" sz="1800" dirty="0" smtClean="0"/>
                        <a:t>01</a:t>
                      </a:r>
                      <a:endParaRPr lang="en-US" sz="1800" dirty="0"/>
                    </a:p>
                  </a:txBody>
                  <a:tcPr marT="45717" marB="45717"/>
                </a:tc>
                <a:tc>
                  <a:txBody>
                    <a:bodyPr/>
                    <a:lstStyle/>
                    <a:p>
                      <a:r>
                        <a:rPr lang="en-US" sz="1800" dirty="0" smtClean="0"/>
                        <a:t>ADD</a:t>
                      </a:r>
                      <a:endParaRPr lang="en-US" sz="1800" dirty="0"/>
                    </a:p>
                  </a:txBody>
                  <a:tcPr marT="45717" marB="45717"/>
                </a:tc>
                <a:tc>
                  <a:txBody>
                    <a:bodyPr/>
                    <a:lstStyle/>
                    <a:p>
                      <a:endParaRPr lang="en-US" sz="1800" dirty="0"/>
                    </a:p>
                  </a:txBody>
                  <a:tcPr marT="45717" marB="45717"/>
                </a:tc>
                <a:extLst>
                  <a:ext uri="{0D108BD9-81ED-4DB2-BD59-A6C34878D82A}">
                    <a16:rowId xmlns:a16="http://schemas.microsoft.com/office/drawing/2014/main" val="10002"/>
                  </a:ext>
                </a:extLst>
              </a:tr>
              <a:tr h="370814">
                <a:tc>
                  <a:txBody>
                    <a:bodyPr/>
                    <a:lstStyle/>
                    <a:p>
                      <a:r>
                        <a:rPr lang="en-US" sz="1800" dirty="0" smtClean="0"/>
                        <a:t>02</a:t>
                      </a:r>
                      <a:endParaRPr lang="en-US" sz="1800" dirty="0"/>
                    </a:p>
                  </a:txBody>
                  <a:tcPr marT="45717" marB="45717"/>
                </a:tc>
                <a:tc>
                  <a:txBody>
                    <a:bodyPr/>
                    <a:lstStyle/>
                    <a:p>
                      <a:r>
                        <a:rPr lang="en-US" sz="1800" dirty="0" smtClean="0"/>
                        <a:t>SUB</a:t>
                      </a:r>
                      <a:endParaRPr lang="en-US" sz="1800" dirty="0"/>
                    </a:p>
                  </a:txBody>
                  <a:tcPr marT="45717" marB="45717"/>
                </a:tc>
                <a:tc>
                  <a:txBody>
                    <a:bodyPr/>
                    <a:lstStyle/>
                    <a:p>
                      <a:r>
                        <a:rPr lang="en-US" sz="1800" dirty="0" smtClean="0"/>
                        <a:t>First operand is modified</a:t>
                      </a:r>
                      <a:endParaRPr lang="en-US" sz="1800" dirty="0"/>
                    </a:p>
                  </a:txBody>
                  <a:tcPr marT="45717" marB="45717"/>
                </a:tc>
                <a:extLst>
                  <a:ext uri="{0D108BD9-81ED-4DB2-BD59-A6C34878D82A}">
                    <a16:rowId xmlns:a16="http://schemas.microsoft.com/office/drawing/2014/main" val="10003"/>
                  </a:ext>
                </a:extLst>
              </a:tr>
              <a:tr h="370814">
                <a:tc>
                  <a:txBody>
                    <a:bodyPr/>
                    <a:lstStyle/>
                    <a:p>
                      <a:r>
                        <a:rPr lang="en-US" sz="1800" dirty="0" smtClean="0"/>
                        <a:t>03</a:t>
                      </a:r>
                      <a:endParaRPr lang="en-US" sz="1800" dirty="0"/>
                    </a:p>
                  </a:txBody>
                  <a:tcPr marT="45717" marB="45717"/>
                </a:tc>
                <a:tc>
                  <a:txBody>
                    <a:bodyPr/>
                    <a:lstStyle/>
                    <a:p>
                      <a:r>
                        <a:rPr lang="en-US" sz="1800" dirty="0" smtClean="0"/>
                        <a:t>MULT</a:t>
                      </a:r>
                      <a:endParaRPr lang="en-US" sz="1800" dirty="0"/>
                    </a:p>
                  </a:txBody>
                  <a:tcPr marT="45717" marB="45717"/>
                </a:tc>
                <a:tc>
                  <a:txBody>
                    <a:bodyPr/>
                    <a:lstStyle/>
                    <a:p>
                      <a:endParaRPr lang="en-US" sz="1800" dirty="0"/>
                    </a:p>
                  </a:txBody>
                  <a:tcPr marT="45717" marB="45717"/>
                </a:tc>
                <a:extLst>
                  <a:ext uri="{0D108BD9-81ED-4DB2-BD59-A6C34878D82A}">
                    <a16:rowId xmlns:a16="http://schemas.microsoft.com/office/drawing/2014/main" val="10004"/>
                  </a:ext>
                </a:extLst>
              </a:tr>
              <a:tr h="370814">
                <a:tc>
                  <a:txBody>
                    <a:bodyPr/>
                    <a:lstStyle/>
                    <a:p>
                      <a:r>
                        <a:rPr lang="en-US" sz="1800" dirty="0" smtClean="0"/>
                        <a:t>04</a:t>
                      </a:r>
                      <a:endParaRPr lang="en-US" sz="1800" dirty="0"/>
                    </a:p>
                  </a:txBody>
                  <a:tcPr marT="45717" marB="45717"/>
                </a:tc>
                <a:tc>
                  <a:txBody>
                    <a:bodyPr/>
                    <a:lstStyle/>
                    <a:p>
                      <a:r>
                        <a:rPr lang="en-US" sz="1800" dirty="0" smtClean="0"/>
                        <a:t>MOVER</a:t>
                      </a:r>
                      <a:endParaRPr lang="en-US" sz="1800" dirty="0"/>
                    </a:p>
                  </a:txBody>
                  <a:tcPr marT="45717" marB="45717"/>
                </a:tc>
                <a:tc>
                  <a:txBody>
                    <a:bodyPr/>
                    <a:lstStyle/>
                    <a:p>
                      <a:r>
                        <a:rPr lang="en-US" sz="1800" dirty="0" smtClean="0"/>
                        <a:t>Register       memory move</a:t>
                      </a:r>
                      <a:endParaRPr lang="en-US" sz="1800" dirty="0"/>
                    </a:p>
                  </a:txBody>
                  <a:tcPr marT="45717" marB="45717"/>
                </a:tc>
                <a:extLst>
                  <a:ext uri="{0D108BD9-81ED-4DB2-BD59-A6C34878D82A}">
                    <a16:rowId xmlns:a16="http://schemas.microsoft.com/office/drawing/2014/main" val="10005"/>
                  </a:ext>
                </a:extLst>
              </a:tr>
              <a:tr h="370814">
                <a:tc>
                  <a:txBody>
                    <a:bodyPr/>
                    <a:lstStyle/>
                    <a:p>
                      <a:r>
                        <a:rPr lang="en-US" sz="1800" dirty="0" smtClean="0"/>
                        <a:t>05</a:t>
                      </a:r>
                      <a:endParaRPr lang="en-US" sz="1800" dirty="0"/>
                    </a:p>
                  </a:txBody>
                  <a:tcPr marT="45717" marB="45717"/>
                </a:tc>
                <a:tc>
                  <a:txBody>
                    <a:bodyPr/>
                    <a:lstStyle/>
                    <a:p>
                      <a:r>
                        <a:rPr lang="en-US" sz="1800" dirty="0" smtClean="0"/>
                        <a:t>MOVEM</a:t>
                      </a:r>
                      <a:endParaRPr lang="en-US" sz="1800" dirty="0"/>
                    </a:p>
                  </a:txBody>
                  <a:tcPr marT="45717" marB="45717"/>
                </a:tc>
                <a:tc>
                  <a:txBody>
                    <a:bodyPr/>
                    <a:lstStyle/>
                    <a:p>
                      <a:r>
                        <a:rPr lang="en-US" sz="1800" dirty="0" smtClean="0"/>
                        <a:t>memory      Register move</a:t>
                      </a:r>
                      <a:endParaRPr lang="en-US" sz="1800" dirty="0"/>
                    </a:p>
                  </a:txBody>
                  <a:tcPr marT="45717" marB="45717"/>
                </a:tc>
                <a:extLst>
                  <a:ext uri="{0D108BD9-81ED-4DB2-BD59-A6C34878D82A}">
                    <a16:rowId xmlns:a16="http://schemas.microsoft.com/office/drawing/2014/main" val="10006"/>
                  </a:ext>
                </a:extLst>
              </a:tr>
              <a:tr h="370814">
                <a:tc>
                  <a:txBody>
                    <a:bodyPr/>
                    <a:lstStyle/>
                    <a:p>
                      <a:r>
                        <a:rPr lang="en-US" sz="1800" dirty="0" smtClean="0"/>
                        <a:t>06</a:t>
                      </a:r>
                      <a:endParaRPr lang="en-US" sz="1800" dirty="0"/>
                    </a:p>
                  </a:txBody>
                  <a:tcPr marT="45717" marB="45717"/>
                </a:tc>
                <a:tc>
                  <a:txBody>
                    <a:bodyPr/>
                    <a:lstStyle/>
                    <a:p>
                      <a:r>
                        <a:rPr lang="en-US" sz="1800" dirty="0" smtClean="0"/>
                        <a:t>COMP</a:t>
                      </a:r>
                      <a:endParaRPr lang="en-US" sz="1800" dirty="0"/>
                    </a:p>
                  </a:txBody>
                  <a:tcPr marT="45717" marB="45717"/>
                </a:tc>
                <a:tc>
                  <a:txBody>
                    <a:bodyPr/>
                    <a:lstStyle/>
                    <a:p>
                      <a:endParaRPr lang="en-US" sz="1800" dirty="0"/>
                    </a:p>
                  </a:txBody>
                  <a:tcPr marT="45717" marB="45717"/>
                </a:tc>
                <a:extLst>
                  <a:ext uri="{0D108BD9-81ED-4DB2-BD59-A6C34878D82A}">
                    <a16:rowId xmlns:a16="http://schemas.microsoft.com/office/drawing/2014/main" val="10007"/>
                  </a:ext>
                </a:extLst>
              </a:tr>
              <a:tr h="370814">
                <a:tc>
                  <a:txBody>
                    <a:bodyPr/>
                    <a:lstStyle/>
                    <a:p>
                      <a:r>
                        <a:rPr lang="en-US" sz="1800" dirty="0" smtClean="0"/>
                        <a:t>07</a:t>
                      </a:r>
                      <a:endParaRPr lang="en-US" sz="1800" dirty="0"/>
                    </a:p>
                  </a:txBody>
                  <a:tcPr marT="45717" marB="45717"/>
                </a:tc>
                <a:tc>
                  <a:txBody>
                    <a:bodyPr/>
                    <a:lstStyle/>
                    <a:p>
                      <a:r>
                        <a:rPr lang="en-US" sz="1800" dirty="0" smtClean="0"/>
                        <a:t>BC</a:t>
                      </a:r>
                      <a:endParaRPr lang="en-US" sz="1800" dirty="0"/>
                    </a:p>
                  </a:txBody>
                  <a:tcPr marT="45717" marB="45717"/>
                </a:tc>
                <a:tc>
                  <a:txBody>
                    <a:bodyPr/>
                    <a:lstStyle/>
                    <a:p>
                      <a:r>
                        <a:rPr lang="en-US" sz="1800" dirty="0" smtClean="0"/>
                        <a:t>Branch on condition</a:t>
                      </a:r>
                      <a:endParaRPr lang="en-US" sz="1800" dirty="0"/>
                    </a:p>
                  </a:txBody>
                  <a:tcPr marT="45717" marB="45717"/>
                </a:tc>
                <a:extLst>
                  <a:ext uri="{0D108BD9-81ED-4DB2-BD59-A6C34878D82A}">
                    <a16:rowId xmlns:a16="http://schemas.microsoft.com/office/drawing/2014/main" val="10008"/>
                  </a:ext>
                </a:extLst>
              </a:tr>
              <a:tr h="370814">
                <a:tc>
                  <a:txBody>
                    <a:bodyPr/>
                    <a:lstStyle/>
                    <a:p>
                      <a:r>
                        <a:rPr lang="en-US" sz="1800" dirty="0" smtClean="0"/>
                        <a:t>08</a:t>
                      </a:r>
                      <a:endParaRPr lang="en-US" sz="1800" dirty="0"/>
                    </a:p>
                  </a:txBody>
                  <a:tcPr marT="45717" marB="45717"/>
                </a:tc>
                <a:tc>
                  <a:txBody>
                    <a:bodyPr/>
                    <a:lstStyle/>
                    <a:p>
                      <a:r>
                        <a:rPr lang="en-US" sz="1800" dirty="0" smtClean="0"/>
                        <a:t>DIV</a:t>
                      </a:r>
                      <a:endParaRPr lang="en-US" sz="1800" dirty="0"/>
                    </a:p>
                  </a:txBody>
                  <a:tcPr marT="45717" marB="45717"/>
                </a:tc>
                <a:tc>
                  <a:txBody>
                    <a:bodyPr/>
                    <a:lstStyle/>
                    <a:p>
                      <a:r>
                        <a:rPr lang="en-US" sz="1800" dirty="0" smtClean="0"/>
                        <a:t>Analog to SUB</a:t>
                      </a:r>
                      <a:endParaRPr lang="en-US" sz="1800" dirty="0"/>
                    </a:p>
                  </a:txBody>
                  <a:tcPr marT="45717" marB="45717"/>
                </a:tc>
                <a:extLst>
                  <a:ext uri="{0D108BD9-81ED-4DB2-BD59-A6C34878D82A}">
                    <a16:rowId xmlns:a16="http://schemas.microsoft.com/office/drawing/2014/main" val="10009"/>
                  </a:ext>
                </a:extLst>
              </a:tr>
              <a:tr h="370814">
                <a:tc>
                  <a:txBody>
                    <a:bodyPr/>
                    <a:lstStyle/>
                    <a:p>
                      <a:r>
                        <a:rPr lang="en-US" sz="1800" dirty="0" smtClean="0"/>
                        <a:t>09</a:t>
                      </a:r>
                      <a:endParaRPr lang="en-US" sz="1800" dirty="0"/>
                    </a:p>
                  </a:txBody>
                  <a:tcPr marT="45717" marB="45717"/>
                </a:tc>
                <a:tc>
                  <a:txBody>
                    <a:bodyPr/>
                    <a:lstStyle/>
                    <a:p>
                      <a:r>
                        <a:rPr lang="en-US" sz="1800" dirty="0" smtClean="0"/>
                        <a:t>READ  </a:t>
                      </a:r>
                      <a:endParaRPr lang="en-US" sz="1800" dirty="0"/>
                    </a:p>
                  </a:txBody>
                  <a:tcPr marT="45717" marB="45717"/>
                </a:tc>
                <a:tc>
                  <a:txBody>
                    <a:bodyPr/>
                    <a:lstStyle/>
                    <a:p>
                      <a:r>
                        <a:rPr lang="en-US" sz="1800" dirty="0" smtClean="0"/>
                        <a:t>First operand is</a:t>
                      </a:r>
                      <a:endParaRPr lang="en-US" sz="1800" dirty="0"/>
                    </a:p>
                  </a:txBody>
                  <a:tcPr marT="45717" marB="45717"/>
                </a:tc>
                <a:extLst>
                  <a:ext uri="{0D108BD9-81ED-4DB2-BD59-A6C34878D82A}">
                    <a16:rowId xmlns:a16="http://schemas.microsoft.com/office/drawing/2014/main" val="10010"/>
                  </a:ext>
                </a:extLst>
              </a:tr>
              <a:tr h="370814">
                <a:tc>
                  <a:txBody>
                    <a:bodyPr/>
                    <a:lstStyle/>
                    <a:p>
                      <a:r>
                        <a:rPr lang="en-US" sz="1800" dirty="0" smtClean="0"/>
                        <a:t>10</a:t>
                      </a:r>
                      <a:endParaRPr lang="en-US" sz="1800" dirty="0"/>
                    </a:p>
                  </a:txBody>
                  <a:tcPr marT="45717" marB="45717"/>
                </a:tc>
                <a:tc>
                  <a:txBody>
                    <a:bodyPr/>
                    <a:lstStyle/>
                    <a:p>
                      <a:r>
                        <a:rPr lang="en-US" sz="1800" dirty="0" smtClean="0"/>
                        <a:t>PRINT</a:t>
                      </a:r>
                      <a:endParaRPr lang="en-US" sz="1800" dirty="0"/>
                    </a:p>
                  </a:txBody>
                  <a:tcPr marT="45717" marB="45717"/>
                </a:tc>
                <a:tc>
                  <a:txBody>
                    <a:bodyPr/>
                    <a:lstStyle/>
                    <a:p>
                      <a:r>
                        <a:rPr lang="en-US" sz="1800" dirty="0" smtClean="0"/>
                        <a:t>not used</a:t>
                      </a:r>
                      <a:endParaRPr lang="en-US" sz="1800" dirty="0"/>
                    </a:p>
                  </a:txBody>
                  <a:tcPr marT="45717" marB="45717"/>
                </a:tc>
                <a:extLst>
                  <a:ext uri="{0D108BD9-81ED-4DB2-BD59-A6C34878D82A}">
                    <a16:rowId xmlns:a16="http://schemas.microsoft.com/office/drawing/2014/main" val="10011"/>
                  </a:ext>
                </a:extLst>
              </a:tr>
            </a:tbl>
          </a:graphicData>
        </a:graphic>
      </p:graphicFrame>
      <p:sp>
        <p:nvSpPr>
          <p:cNvPr id="5" name="Right Brace 4"/>
          <p:cNvSpPr/>
          <p:nvPr/>
        </p:nvSpPr>
        <p:spPr>
          <a:xfrm>
            <a:off x="4572000" y="2438400"/>
            <a:ext cx="914400" cy="9144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6" name="Right Brace 5"/>
          <p:cNvSpPr/>
          <p:nvPr/>
        </p:nvSpPr>
        <p:spPr>
          <a:xfrm>
            <a:off x="4648200" y="5410200"/>
            <a:ext cx="609600" cy="457200"/>
          </a:xfrm>
          <a:prstGeom prst="rightBrace">
            <a:avLst>
              <a:gd name="adj1" fmla="val 8333"/>
              <a:gd name="adj2" fmla="val 4682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cxnSp>
        <p:nvCxnSpPr>
          <p:cNvPr id="8" name="Straight Arrow Connector 7"/>
          <p:cNvCxnSpPr/>
          <p:nvPr/>
        </p:nvCxnSpPr>
        <p:spPr>
          <a:xfrm>
            <a:off x="6858000" y="3657600"/>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6858000" y="4038600"/>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3473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assembly languages</a:t>
            </a:r>
            <a:endParaRPr lang="en-US" dirty="0"/>
          </a:p>
        </p:txBody>
      </p:sp>
      <p:sp>
        <p:nvSpPr>
          <p:cNvPr id="3" name="Content Placeholder 2"/>
          <p:cNvSpPr>
            <a:spLocks noGrp="1"/>
          </p:cNvSpPr>
          <p:nvPr>
            <p:ph idx="1"/>
          </p:nvPr>
        </p:nvSpPr>
        <p:spPr>
          <a:xfrm>
            <a:off x="485775" y="1676400"/>
            <a:ext cx="8229600" cy="4525963"/>
          </a:xfrm>
        </p:spPr>
        <p:txBody>
          <a:bodyPr/>
          <a:lstStyle/>
          <a:p>
            <a:r>
              <a:rPr lang="en-US" altLang="en-US" sz="2400" dirty="0"/>
              <a:t>In Assembly language each statement has 2 operands</a:t>
            </a:r>
          </a:p>
          <a:p>
            <a:pPr lvl="1"/>
            <a:r>
              <a:rPr lang="en-US" altLang="en-US" sz="2200" dirty="0"/>
              <a:t>First operand is always a register</a:t>
            </a:r>
          </a:p>
          <a:p>
            <a:pPr lvl="1"/>
            <a:r>
              <a:rPr lang="en-US" altLang="en-US" sz="2200" dirty="0"/>
              <a:t>Second is memory word using a symbolic name &amp; optional displacement</a:t>
            </a:r>
          </a:p>
          <a:p>
            <a:pPr lvl="1"/>
            <a:r>
              <a:rPr lang="en-US" altLang="en-US" sz="2200" i="1" dirty="0"/>
              <a:t>MOVER</a:t>
            </a:r>
            <a:r>
              <a:rPr lang="en-US" altLang="en-US" sz="2200" dirty="0"/>
              <a:t>: Second operand is source&amp; first is target</a:t>
            </a:r>
          </a:p>
          <a:p>
            <a:pPr lvl="1"/>
            <a:r>
              <a:rPr lang="en-US" altLang="en-US" sz="2200" i="1" dirty="0"/>
              <a:t>MOVEM</a:t>
            </a:r>
            <a:r>
              <a:rPr lang="en-US" altLang="en-US" sz="2200" dirty="0"/>
              <a:t>: opposite to MOVER</a:t>
            </a:r>
          </a:p>
          <a:p>
            <a:pPr lvl="1"/>
            <a:r>
              <a:rPr lang="en-US" altLang="en-US" sz="2200" dirty="0"/>
              <a:t>All arithmetic is performed in a </a:t>
            </a:r>
            <a:r>
              <a:rPr lang="en-US" altLang="en-US" sz="2200" dirty="0" err="1" smtClean="0"/>
              <a:t>registe</a:t>
            </a:r>
            <a:r>
              <a:rPr lang="en-US" altLang="en-US" sz="2200" dirty="0" smtClean="0"/>
              <a:t>.</a:t>
            </a:r>
            <a:endParaRPr lang="en-US" altLang="en-US" sz="2200" dirty="0"/>
          </a:p>
          <a:p>
            <a:pPr lvl="1"/>
            <a:r>
              <a:rPr lang="en-US" altLang="en-US" sz="2200" dirty="0"/>
              <a:t>Condition code can be tasted by a Branch on Condition (BC) instruction.</a:t>
            </a:r>
          </a:p>
          <a:p>
            <a:pPr lvl="2"/>
            <a:r>
              <a:rPr lang="en-US" altLang="en-US" sz="1800" i="1" dirty="0"/>
              <a:t>BC    &lt;condition code spec&gt;, &lt;memory address&gt;</a:t>
            </a:r>
          </a:p>
          <a:p>
            <a:pPr lvl="2"/>
            <a:r>
              <a:rPr lang="en-US" altLang="en-US" sz="1800" dirty="0"/>
              <a:t>Transfers control to the memory word with </a:t>
            </a:r>
            <a:r>
              <a:rPr lang="en-US" altLang="en-US" sz="1800" dirty="0" smtClean="0"/>
              <a:t>memory </a:t>
            </a:r>
            <a:r>
              <a:rPr lang="en-US" altLang="en-US" sz="1800" dirty="0"/>
              <a:t>address&gt; if current value of condition code matches &lt;condition code spec&gt;.</a:t>
            </a:r>
          </a:p>
        </p:txBody>
      </p:sp>
    </p:spTree>
    <p:extLst>
      <p:ext uri="{BB962C8B-B14F-4D97-AF65-F5344CB8AC3E}">
        <p14:creationId xmlns:p14="http://schemas.microsoft.com/office/powerpoint/2010/main" val="2740161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Conditional Code</a:t>
            </a:r>
          </a:p>
          <a:p>
            <a:r>
              <a:rPr lang="en-US" dirty="0" smtClean="0"/>
              <a:t>It can be tested by Branch on condition (BC) instruction.</a:t>
            </a:r>
          </a:p>
          <a:p>
            <a:r>
              <a:rPr lang="en-US" b="1" dirty="0" smtClean="0"/>
              <a:t>Format:</a:t>
            </a:r>
            <a:endParaRPr lang="en-US" b="1" dirty="0"/>
          </a:p>
          <a:p>
            <a:r>
              <a:rPr lang="en-US" b="1" dirty="0" smtClean="0">
                <a:effectLst>
                  <a:outerShdw blurRad="38100" dist="38100" dir="2700000" algn="tl">
                    <a:srgbClr val="000000">
                      <a:alpha val="43137"/>
                    </a:srgbClr>
                  </a:outerShdw>
                </a:effectLst>
              </a:rPr>
              <a:t>BC  &lt;conditional code spec&gt; ,&lt;memory address&gt;</a:t>
            </a:r>
          </a:p>
          <a:p>
            <a:r>
              <a:rPr lang="en-US" dirty="0" smtClean="0"/>
              <a:t>Conditional codes are LE,EQ,GE,LT,GT,ANY</a:t>
            </a:r>
            <a:endParaRPr lang="en-US" dirty="0"/>
          </a:p>
        </p:txBody>
      </p:sp>
    </p:spTree>
    <p:extLst>
      <p:ext uri="{BB962C8B-B14F-4D97-AF65-F5344CB8AC3E}">
        <p14:creationId xmlns:p14="http://schemas.microsoft.com/office/powerpoint/2010/main" val="1585682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Machine instruction format</a:t>
            </a:r>
            <a:endParaRPr lang="en-US" dirty="0"/>
          </a:p>
        </p:txBody>
      </p:sp>
      <p:sp>
        <p:nvSpPr>
          <p:cNvPr id="3" name="Content Placeholder 2"/>
          <p:cNvSpPr>
            <a:spLocks noGrp="1"/>
          </p:cNvSpPr>
          <p:nvPr>
            <p:ph idx="1"/>
          </p:nvPr>
        </p:nvSpPr>
        <p:spPr/>
        <p:txBody>
          <a:bodyPr/>
          <a:lstStyle/>
          <a:p>
            <a:r>
              <a:rPr lang="en-US" dirty="0" smtClean="0"/>
              <a:t>Machine instruction format</a:t>
            </a:r>
          </a:p>
          <a:p>
            <a:r>
              <a:rPr lang="en-US" dirty="0" smtClean="0"/>
              <a:t>In this format all the addresses and constants are shown in decimal rather than octal or hexadecimal.</a:t>
            </a:r>
          </a:p>
          <a:p>
            <a:endParaRPr lang="en-US" dirty="0" smtClean="0"/>
          </a:p>
          <a:p>
            <a:endParaRPr lang="en-US" dirty="0" smtClean="0"/>
          </a:p>
          <a:p>
            <a:pPr marL="0" indent="0">
              <a:buNone/>
            </a:pPr>
            <a:r>
              <a:rPr lang="en-US" dirty="0" smtClean="0"/>
              <a:t>    </a:t>
            </a:r>
          </a:p>
          <a:p>
            <a:pPr marL="0" indent="0">
              <a:buNone/>
            </a:pPr>
            <a:r>
              <a:rPr lang="en-US" dirty="0" smtClean="0"/>
              <a:t>    Sign       	</a:t>
            </a:r>
            <a:r>
              <a:rPr lang="en-US" dirty="0" err="1" smtClean="0"/>
              <a:t>opcode</a:t>
            </a:r>
            <a:r>
              <a:rPr lang="en-US" dirty="0" smtClean="0"/>
              <a:t>             </a:t>
            </a:r>
            <a:r>
              <a:rPr lang="en-US" dirty="0" err="1" smtClean="0"/>
              <a:t>Reg</a:t>
            </a:r>
            <a:r>
              <a:rPr lang="en-US" dirty="0" smtClean="0"/>
              <a:t>             Memory</a:t>
            </a:r>
          </a:p>
          <a:p>
            <a:pPr marL="0" indent="0">
              <a:buNone/>
            </a:pPr>
            <a:r>
              <a:rPr lang="en-US" dirty="0"/>
              <a:t> </a:t>
            </a:r>
            <a:r>
              <a:rPr lang="en-US" dirty="0" smtClean="0"/>
              <a:t>                                         operand         </a:t>
            </a:r>
            <a:r>
              <a:rPr lang="en-US" dirty="0" err="1" smtClean="0"/>
              <a:t>operand</a:t>
            </a:r>
            <a:r>
              <a:rPr lang="en-US" dirty="0" smtClean="0"/>
              <a:t> </a:t>
            </a:r>
            <a:endParaRPr lang="en-US" dirty="0"/>
          </a:p>
        </p:txBody>
      </p:sp>
      <p:sp>
        <p:nvSpPr>
          <p:cNvPr id="4" name="Rectangle 3"/>
          <p:cNvSpPr/>
          <p:nvPr/>
        </p:nvSpPr>
        <p:spPr>
          <a:xfrm>
            <a:off x="838200" y="37338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133600" y="37338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124200" y="37338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343400" y="37338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543800" y="36576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29400" y="36576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715000" y="36576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1451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Assembly and equivalent machine language</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3386135940"/>
              </p:ext>
            </p:extLst>
          </p:nvPr>
        </p:nvGraphicFramePr>
        <p:xfrm>
          <a:off x="838200" y="152400"/>
          <a:ext cx="7696200" cy="6065592"/>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val="20000"/>
                    </a:ext>
                  </a:extLst>
                </a:gridCol>
                <a:gridCol w="97790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908050">
                  <a:extLst>
                    <a:ext uri="{9D8B030D-6E8A-4147-A177-3AD203B41FA5}">
                      <a16:colId xmlns:a16="http://schemas.microsoft.com/office/drawing/2014/main" val="20003"/>
                    </a:ext>
                  </a:extLst>
                </a:gridCol>
                <a:gridCol w="3282950">
                  <a:extLst>
                    <a:ext uri="{9D8B030D-6E8A-4147-A177-3AD203B41FA5}">
                      <a16:colId xmlns:a16="http://schemas.microsoft.com/office/drawing/2014/main" val="20004"/>
                    </a:ext>
                  </a:extLst>
                </a:gridCol>
              </a:tblGrid>
              <a:tr h="324291">
                <a:tc>
                  <a:txBody>
                    <a:bodyPr/>
                    <a:lstStyle/>
                    <a:p>
                      <a:endParaRPr lang="en-US" sz="1600" dirty="0"/>
                    </a:p>
                  </a:txBody>
                  <a:tcPr marT="45722" marB="45722"/>
                </a:tc>
                <a:tc>
                  <a:txBody>
                    <a:bodyPr/>
                    <a:lstStyle/>
                    <a:p>
                      <a:r>
                        <a:rPr lang="en-US" sz="1600" dirty="0" smtClean="0"/>
                        <a:t>START</a:t>
                      </a:r>
                      <a:endParaRPr lang="en-US" sz="1600" dirty="0"/>
                    </a:p>
                  </a:txBody>
                  <a:tcPr marT="45722" marB="45722"/>
                </a:tc>
                <a:tc>
                  <a:txBody>
                    <a:bodyPr/>
                    <a:lstStyle/>
                    <a:p>
                      <a:r>
                        <a:rPr lang="en-US" sz="1600" dirty="0" smtClean="0"/>
                        <a:t>101</a:t>
                      </a:r>
                      <a:endParaRPr lang="en-US" sz="1600" dirty="0"/>
                    </a:p>
                  </a:txBody>
                  <a:tcPr marT="45722" marB="45722"/>
                </a:tc>
                <a:tc>
                  <a:txBody>
                    <a:bodyPr/>
                    <a:lstStyle/>
                    <a:p>
                      <a:pPr algn="ctr"/>
                      <a:endParaRPr lang="en-US" sz="1600"/>
                    </a:p>
                  </a:txBody>
                  <a:tcPr marT="45722" marB="45722"/>
                </a:tc>
                <a:tc>
                  <a:txBody>
                    <a:bodyPr/>
                    <a:lstStyle/>
                    <a:p>
                      <a:endParaRPr lang="en-US" sz="1600" dirty="0"/>
                    </a:p>
                  </a:txBody>
                  <a:tcPr marT="45722" marB="45722"/>
                </a:tc>
                <a:extLst>
                  <a:ext uri="{0D108BD9-81ED-4DB2-BD59-A6C34878D82A}">
                    <a16:rowId xmlns:a16="http://schemas.microsoft.com/office/drawing/2014/main" val="10000"/>
                  </a:ext>
                </a:extLst>
              </a:tr>
              <a:tr h="324291">
                <a:tc>
                  <a:txBody>
                    <a:bodyPr/>
                    <a:lstStyle/>
                    <a:p>
                      <a:endParaRPr lang="en-US" sz="1600" dirty="0"/>
                    </a:p>
                  </a:txBody>
                  <a:tcPr marT="45722" marB="45722"/>
                </a:tc>
                <a:tc>
                  <a:txBody>
                    <a:bodyPr/>
                    <a:lstStyle/>
                    <a:p>
                      <a:r>
                        <a:rPr lang="en-US" sz="1600" dirty="0" smtClean="0"/>
                        <a:t>READ</a:t>
                      </a:r>
                      <a:endParaRPr lang="en-US" sz="1600" dirty="0"/>
                    </a:p>
                  </a:txBody>
                  <a:tcPr marT="45722" marB="45722"/>
                </a:tc>
                <a:tc>
                  <a:txBody>
                    <a:bodyPr/>
                    <a:lstStyle/>
                    <a:p>
                      <a:r>
                        <a:rPr lang="en-US" sz="1600" dirty="0" smtClean="0"/>
                        <a:t>N</a:t>
                      </a:r>
                      <a:endParaRPr lang="en-US" sz="1600" dirty="0"/>
                    </a:p>
                  </a:txBody>
                  <a:tcPr marT="45722" marB="45722"/>
                </a:tc>
                <a:tc>
                  <a:txBody>
                    <a:bodyPr/>
                    <a:lstStyle/>
                    <a:p>
                      <a:pPr algn="ctr"/>
                      <a:r>
                        <a:rPr lang="en-US" sz="1600" dirty="0" smtClean="0"/>
                        <a:t>101)</a:t>
                      </a:r>
                      <a:endParaRPr lang="en-US" sz="1600" dirty="0"/>
                    </a:p>
                  </a:txBody>
                  <a:tcPr marT="45722" marB="45722"/>
                </a:tc>
                <a:tc>
                  <a:txBody>
                    <a:bodyPr/>
                    <a:lstStyle/>
                    <a:p>
                      <a:r>
                        <a:rPr lang="en-US" sz="1600" dirty="0" smtClean="0"/>
                        <a:t>+  09    0   113</a:t>
                      </a:r>
                      <a:endParaRPr lang="en-US" sz="1600" dirty="0"/>
                    </a:p>
                  </a:txBody>
                  <a:tcPr marT="45722" marB="45722"/>
                </a:tc>
                <a:extLst>
                  <a:ext uri="{0D108BD9-81ED-4DB2-BD59-A6C34878D82A}">
                    <a16:rowId xmlns:a16="http://schemas.microsoft.com/office/drawing/2014/main" val="10001"/>
                  </a:ext>
                </a:extLst>
              </a:tr>
              <a:tr h="324291">
                <a:tc>
                  <a:txBody>
                    <a:bodyPr/>
                    <a:lstStyle/>
                    <a:p>
                      <a:endParaRPr lang="en-US" sz="1600" dirty="0"/>
                    </a:p>
                  </a:txBody>
                  <a:tcPr marT="45722" marB="45722"/>
                </a:tc>
                <a:tc>
                  <a:txBody>
                    <a:bodyPr/>
                    <a:lstStyle/>
                    <a:p>
                      <a:r>
                        <a:rPr lang="en-US" sz="1600" dirty="0" smtClean="0"/>
                        <a:t>MOVER</a:t>
                      </a:r>
                      <a:endParaRPr lang="en-US" sz="1600" dirty="0"/>
                    </a:p>
                  </a:txBody>
                  <a:tcPr marT="45722" marB="45722"/>
                </a:tc>
                <a:tc>
                  <a:txBody>
                    <a:bodyPr/>
                    <a:lstStyle/>
                    <a:p>
                      <a:r>
                        <a:rPr lang="en-US" sz="1600" dirty="0" smtClean="0"/>
                        <a:t>BREG,ONE</a:t>
                      </a:r>
                      <a:endParaRPr lang="en-US" sz="1600" dirty="0"/>
                    </a:p>
                  </a:txBody>
                  <a:tcPr marT="45722" marB="45722"/>
                </a:tc>
                <a:tc>
                  <a:txBody>
                    <a:bodyPr/>
                    <a:lstStyle/>
                    <a:p>
                      <a:pPr algn="ctr"/>
                      <a:r>
                        <a:rPr lang="en-US" sz="1600" dirty="0" smtClean="0"/>
                        <a:t>102)</a:t>
                      </a:r>
                      <a:endParaRPr lang="en-US" sz="1600" dirty="0"/>
                    </a:p>
                  </a:txBody>
                  <a:tcPr marT="45722" marB="45722"/>
                </a:tc>
                <a:tc>
                  <a:txBody>
                    <a:bodyPr/>
                    <a:lstStyle/>
                    <a:p>
                      <a:r>
                        <a:rPr lang="en-US" sz="1600" dirty="0" smtClean="0"/>
                        <a:t>+  04     2  115</a:t>
                      </a:r>
                      <a:endParaRPr lang="en-US" sz="1600" dirty="0"/>
                    </a:p>
                  </a:txBody>
                  <a:tcPr marT="45722" marB="45722"/>
                </a:tc>
                <a:extLst>
                  <a:ext uri="{0D108BD9-81ED-4DB2-BD59-A6C34878D82A}">
                    <a16:rowId xmlns:a16="http://schemas.microsoft.com/office/drawing/2014/main" val="10002"/>
                  </a:ext>
                </a:extLst>
              </a:tr>
              <a:tr h="324291">
                <a:tc>
                  <a:txBody>
                    <a:bodyPr/>
                    <a:lstStyle/>
                    <a:p>
                      <a:endParaRPr lang="en-US" sz="1600" dirty="0"/>
                    </a:p>
                  </a:txBody>
                  <a:tcPr marT="45722" marB="45722"/>
                </a:tc>
                <a:tc>
                  <a:txBody>
                    <a:bodyPr/>
                    <a:lstStyle/>
                    <a:p>
                      <a:r>
                        <a:rPr lang="en-US" sz="1600" dirty="0" smtClean="0"/>
                        <a:t>MOVEM</a:t>
                      </a:r>
                      <a:endParaRPr lang="en-US" sz="1600" dirty="0"/>
                    </a:p>
                  </a:txBody>
                  <a:tcPr marT="45722" marB="45722"/>
                </a:tc>
                <a:tc>
                  <a:txBody>
                    <a:bodyPr/>
                    <a:lstStyle/>
                    <a:p>
                      <a:r>
                        <a:rPr lang="en-US" sz="1600" dirty="0" smtClean="0"/>
                        <a:t>BREG, TERM</a:t>
                      </a:r>
                      <a:endParaRPr lang="en-US" sz="1600" dirty="0"/>
                    </a:p>
                  </a:txBody>
                  <a:tcPr marT="45722" marB="45722"/>
                </a:tc>
                <a:tc>
                  <a:txBody>
                    <a:bodyPr/>
                    <a:lstStyle/>
                    <a:p>
                      <a:pPr algn="ctr"/>
                      <a:r>
                        <a:rPr lang="en-US" sz="1600" dirty="0" smtClean="0"/>
                        <a:t>103)</a:t>
                      </a:r>
                      <a:endParaRPr lang="en-US" sz="1600"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05     2  116</a:t>
                      </a:r>
                    </a:p>
                  </a:txBody>
                  <a:tcPr marT="45722" marB="45722"/>
                </a:tc>
                <a:extLst>
                  <a:ext uri="{0D108BD9-81ED-4DB2-BD59-A6C34878D82A}">
                    <a16:rowId xmlns:a16="http://schemas.microsoft.com/office/drawing/2014/main" val="10003"/>
                  </a:ext>
                </a:extLst>
              </a:tr>
              <a:tr h="324291">
                <a:tc>
                  <a:txBody>
                    <a:bodyPr/>
                    <a:lstStyle/>
                    <a:p>
                      <a:r>
                        <a:rPr lang="en-US" sz="1600" dirty="0" smtClean="0"/>
                        <a:t>AGAIN</a:t>
                      </a:r>
                      <a:endParaRPr lang="en-US" sz="1600" dirty="0"/>
                    </a:p>
                  </a:txBody>
                  <a:tcPr marT="45722" marB="45722"/>
                </a:tc>
                <a:tc>
                  <a:txBody>
                    <a:bodyPr/>
                    <a:lstStyle/>
                    <a:p>
                      <a:r>
                        <a:rPr lang="en-US" sz="1600" dirty="0" smtClean="0"/>
                        <a:t>MULT</a:t>
                      </a:r>
                      <a:endParaRPr lang="en-US" sz="1600" dirty="0"/>
                    </a:p>
                  </a:txBody>
                  <a:tcPr marT="45722" marB="45722"/>
                </a:tc>
                <a:tc>
                  <a:txBody>
                    <a:bodyPr/>
                    <a:lstStyle/>
                    <a:p>
                      <a:r>
                        <a:rPr lang="en-US" sz="1600" dirty="0" smtClean="0"/>
                        <a:t>BREG, TERM</a:t>
                      </a:r>
                      <a:endParaRPr lang="en-US" sz="1600" dirty="0"/>
                    </a:p>
                  </a:txBody>
                  <a:tcPr marT="45722" marB="45722"/>
                </a:tc>
                <a:tc>
                  <a:txBody>
                    <a:bodyPr/>
                    <a:lstStyle/>
                    <a:p>
                      <a:pPr algn="ctr"/>
                      <a:r>
                        <a:rPr lang="en-US" sz="1600" dirty="0" smtClean="0"/>
                        <a:t>104)</a:t>
                      </a:r>
                      <a:endParaRPr lang="en-US" sz="1600"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03</a:t>
                      </a:r>
                      <a:r>
                        <a:rPr lang="en-US" sz="1600" baseline="0" dirty="0" smtClean="0"/>
                        <a:t>     2  116</a:t>
                      </a:r>
                      <a:endParaRPr lang="en-US" sz="1600" dirty="0" smtClean="0"/>
                    </a:p>
                  </a:txBody>
                  <a:tcPr marT="45722" marB="45722"/>
                </a:tc>
                <a:extLst>
                  <a:ext uri="{0D108BD9-81ED-4DB2-BD59-A6C34878D82A}">
                    <a16:rowId xmlns:a16="http://schemas.microsoft.com/office/drawing/2014/main" val="10004"/>
                  </a:ext>
                </a:extLst>
              </a:tr>
              <a:tr h="324291">
                <a:tc>
                  <a:txBody>
                    <a:bodyPr/>
                    <a:lstStyle/>
                    <a:p>
                      <a:endParaRPr lang="en-US" sz="1600"/>
                    </a:p>
                  </a:txBody>
                  <a:tcPr marT="45722" marB="45722"/>
                </a:tc>
                <a:tc>
                  <a:txBody>
                    <a:bodyPr/>
                    <a:lstStyle/>
                    <a:p>
                      <a:r>
                        <a:rPr lang="en-US" sz="1600" dirty="0" smtClean="0"/>
                        <a:t>MOVER</a:t>
                      </a:r>
                      <a:endParaRPr lang="en-US" sz="1600" dirty="0"/>
                    </a:p>
                  </a:txBody>
                  <a:tcPr marT="45722" marB="45722"/>
                </a:tc>
                <a:tc>
                  <a:txBody>
                    <a:bodyPr/>
                    <a:lstStyle/>
                    <a:p>
                      <a:r>
                        <a:rPr lang="en-US" sz="1600" dirty="0" smtClean="0"/>
                        <a:t>CREG, TERM</a:t>
                      </a:r>
                      <a:endParaRPr lang="en-US" sz="1600" dirty="0"/>
                    </a:p>
                  </a:txBody>
                  <a:tcPr marT="45722" marB="45722"/>
                </a:tc>
                <a:tc>
                  <a:txBody>
                    <a:bodyPr/>
                    <a:lstStyle/>
                    <a:p>
                      <a:pPr algn="ctr"/>
                      <a:r>
                        <a:rPr lang="en-US" sz="1600" dirty="0" smtClean="0"/>
                        <a:t>105)</a:t>
                      </a:r>
                      <a:endParaRPr lang="en-US" sz="1600" dirty="0"/>
                    </a:p>
                  </a:txBody>
                  <a:tcPr marT="45722" marB="45722"/>
                </a:tc>
                <a:tc>
                  <a:txBody>
                    <a:bodyPr/>
                    <a:lstStyle/>
                    <a:p>
                      <a:r>
                        <a:rPr lang="en-US" sz="1600" dirty="0" smtClean="0"/>
                        <a:t>+  04     3  116</a:t>
                      </a:r>
                      <a:endParaRPr lang="en-US" sz="1600" dirty="0"/>
                    </a:p>
                  </a:txBody>
                  <a:tcPr marT="45722" marB="45722"/>
                </a:tc>
                <a:extLst>
                  <a:ext uri="{0D108BD9-81ED-4DB2-BD59-A6C34878D82A}">
                    <a16:rowId xmlns:a16="http://schemas.microsoft.com/office/drawing/2014/main" val="10005"/>
                  </a:ext>
                </a:extLst>
              </a:tr>
              <a:tr h="324291">
                <a:tc>
                  <a:txBody>
                    <a:bodyPr/>
                    <a:lstStyle/>
                    <a:p>
                      <a:endParaRPr lang="en-US" sz="1600" dirty="0"/>
                    </a:p>
                  </a:txBody>
                  <a:tcPr marT="45722" marB="45722"/>
                </a:tc>
                <a:tc>
                  <a:txBody>
                    <a:bodyPr/>
                    <a:lstStyle/>
                    <a:p>
                      <a:r>
                        <a:rPr lang="en-US" sz="1600" dirty="0" smtClean="0"/>
                        <a:t>ADD</a:t>
                      </a:r>
                      <a:endParaRPr lang="en-US" sz="1600" dirty="0"/>
                    </a:p>
                  </a:txBody>
                  <a:tcPr marT="45722" marB="45722"/>
                </a:tc>
                <a:tc>
                  <a:txBody>
                    <a:bodyPr/>
                    <a:lstStyle/>
                    <a:p>
                      <a:r>
                        <a:rPr lang="en-US" sz="1600" dirty="0" smtClean="0"/>
                        <a:t>CREG, ONE</a:t>
                      </a:r>
                      <a:endParaRPr lang="en-US" sz="1600" dirty="0"/>
                    </a:p>
                  </a:txBody>
                  <a:tcPr marT="45722" marB="45722"/>
                </a:tc>
                <a:tc>
                  <a:txBody>
                    <a:bodyPr/>
                    <a:lstStyle/>
                    <a:p>
                      <a:pPr algn="ctr"/>
                      <a:r>
                        <a:rPr lang="en-US" sz="1600" dirty="0" smtClean="0"/>
                        <a:t>106)</a:t>
                      </a:r>
                      <a:endParaRPr lang="en-US" sz="1600" dirty="0"/>
                    </a:p>
                  </a:txBody>
                  <a:tcPr marT="45722" marB="45722"/>
                </a:tc>
                <a:tc>
                  <a:txBody>
                    <a:bodyPr/>
                    <a:lstStyle/>
                    <a:p>
                      <a:r>
                        <a:rPr lang="en-US" sz="1600" dirty="0" smtClean="0"/>
                        <a:t>+  01</a:t>
                      </a:r>
                      <a:r>
                        <a:rPr lang="en-US" sz="1600" baseline="0" dirty="0" smtClean="0"/>
                        <a:t>     3  115</a:t>
                      </a:r>
                      <a:endParaRPr lang="en-US" sz="1600" dirty="0"/>
                    </a:p>
                  </a:txBody>
                  <a:tcPr marT="45722" marB="45722"/>
                </a:tc>
                <a:extLst>
                  <a:ext uri="{0D108BD9-81ED-4DB2-BD59-A6C34878D82A}">
                    <a16:rowId xmlns:a16="http://schemas.microsoft.com/office/drawing/2014/main" val="10006"/>
                  </a:ext>
                </a:extLst>
              </a:tr>
              <a:tr h="324291">
                <a:tc>
                  <a:txBody>
                    <a:bodyPr/>
                    <a:lstStyle/>
                    <a:p>
                      <a:endParaRPr lang="en-US" sz="1600"/>
                    </a:p>
                  </a:txBody>
                  <a:tcPr marT="45722" marB="45722"/>
                </a:tc>
                <a:tc>
                  <a:txBody>
                    <a:bodyPr/>
                    <a:lstStyle/>
                    <a:p>
                      <a:r>
                        <a:rPr lang="en-US" sz="1600" dirty="0" smtClean="0"/>
                        <a:t>MOVEM</a:t>
                      </a:r>
                      <a:endParaRPr lang="en-US" sz="1600" dirty="0"/>
                    </a:p>
                  </a:txBody>
                  <a:tcPr marT="45722" marB="45722"/>
                </a:tc>
                <a:tc>
                  <a:txBody>
                    <a:bodyPr/>
                    <a:lstStyle/>
                    <a:p>
                      <a:r>
                        <a:rPr lang="en-US" sz="1600" dirty="0" smtClean="0"/>
                        <a:t>CREG, TERM</a:t>
                      </a:r>
                      <a:endParaRPr lang="en-US" sz="1600" dirty="0"/>
                    </a:p>
                  </a:txBody>
                  <a:tcPr marT="45722" marB="45722"/>
                </a:tc>
                <a:tc>
                  <a:txBody>
                    <a:bodyPr/>
                    <a:lstStyle/>
                    <a:p>
                      <a:pPr algn="ctr"/>
                      <a:r>
                        <a:rPr lang="en-US" sz="1600" dirty="0" smtClean="0"/>
                        <a:t>107)</a:t>
                      </a:r>
                      <a:endParaRPr lang="en-US" sz="1600" dirty="0"/>
                    </a:p>
                  </a:txBody>
                  <a:tcPr marT="45722" marB="45722"/>
                </a:tc>
                <a:tc>
                  <a:txBody>
                    <a:bodyPr/>
                    <a:lstStyle/>
                    <a:p>
                      <a:r>
                        <a:rPr lang="en-US" sz="1600" dirty="0" smtClean="0"/>
                        <a:t>+  05</a:t>
                      </a:r>
                      <a:r>
                        <a:rPr lang="en-US" sz="1600" baseline="0" dirty="0" smtClean="0"/>
                        <a:t>     3  116</a:t>
                      </a:r>
                      <a:endParaRPr lang="en-US" sz="1600" dirty="0"/>
                    </a:p>
                  </a:txBody>
                  <a:tcPr marT="45722" marB="45722"/>
                </a:tc>
                <a:extLst>
                  <a:ext uri="{0D108BD9-81ED-4DB2-BD59-A6C34878D82A}">
                    <a16:rowId xmlns:a16="http://schemas.microsoft.com/office/drawing/2014/main" val="10007"/>
                  </a:ext>
                </a:extLst>
              </a:tr>
              <a:tr h="324291">
                <a:tc>
                  <a:txBody>
                    <a:bodyPr/>
                    <a:lstStyle/>
                    <a:p>
                      <a:endParaRPr lang="en-US" sz="1600"/>
                    </a:p>
                  </a:txBody>
                  <a:tcPr marT="45722" marB="45722"/>
                </a:tc>
                <a:tc>
                  <a:txBody>
                    <a:bodyPr/>
                    <a:lstStyle/>
                    <a:p>
                      <a:r>
                        <a:rPr lang="en-US" sz="1600" dirty="0" smtClean="0"/>
                        <a:t>COMP</a:t>
                      </a:r>
                      <a:endParaRPr lang="en-US" sz="1600" dirty="0"/>
                    </a:p>
                  </a:txBody>
                  <a:tcPr marT="45722" marB="45722"/>
                </a:tc>
                <a:tc>
                  <a:txBody>
                    <a:bodyPr/>
                    <a:lstStyle/>
                    <a:p>
                      <a:r>
                        <a:rPr lang="en-US" sz="1600" dirty="0" smtClean="0"/>
                        <a:t>CREG, N</a:t>
                      </a:r>
                      <a:endParaRPr lang="en-US" sz="1600" dirty="0"/>
                    </a:p>
                  </a:txBody>
                  <a:tcPr marT="45722" marB="45722"/>
                </a:tc>
                <a:tc>
                  <a:txBody>
                    <a:bodyPr/>
                    <a:lstStyle/>
                    <a:p>
                      <a:pPr algn="ctr"/>
                      <a:r>
                        <a:rPr lang="en-US" sz="1600" dirty="0" smtClean="0"/>
                        <a:t>108)</a:t>
                      </a:r>
                      <a:endParaRPr lang="en-US" sz="1600" dirty="0"/>
                    </a:p>
                  </a:txBody>
                  <a:tcPr marT="45722" marB="45722"/>
                </a:tc>
                <a:tc>
                  <a:txBody>
                    <a:bodyPr/>
                    <a:lstStyle/>
                    <a:p>
                      <a:r>
                        <a:rPr lang="en-US" sz="1600" dirty="0" smtClean="0"/>
                        <a:t>+  06</a:t>
                      </a:r>
                      <a:r>
                        <a:rPr lang="en-US" sz="1600" baseline="0" dirty="0" smtClean="0"/>
                        <a:t>     3  113</a:t>
                      </a:r>
                      <a:endParaRPr lang="en-US" sz="1600" dirty="0"/>
                    </a:p>
                  </a:txBody>
                  <a:tcPr marT="45722" marB="45722"/>
                </a:tc>
                <a:extLst>
                  <a:ext uri="{0D108BD9-81ED-4DB2-BD59-A6C34878D82A}">
                    <a16:rowId xmlns:a16="http://schemas.microsoft.com/office/drawing/2014/main" val="10008"/>
                  </a:ext>
                </a:extLst>
              </a:tr>
              <a:tr h="324291">
                <a:tc>
                  <a:txBody>
                    <a:bodyPr/>
                    <a:lstStyle/>
                    <a:p>
                      <a:endParaRPr lang="en-US" sz="1600"/>
                    </a:p>
                  </a:txBody>
                  <a:tcPr marT="45722" marB="45722"/>
                </a:tc>
                <a:tc>
                  <a:txBody>
                    <a:bodyPr/>
                    <a:lstStyle/>
                    <a:p>
                      <a:r>
                        <a:rPr lang="en-US" sz="1600" dirty="0" smtClean="0"/>
                        <a:t>BC</a:t>
                      </a:r>
                      <a:endParaRPr lang="en-US" sz="1600" dirty="0"/>
                    </a:p>
                  </a:txBody>
                  <a:tcPr marT="45722" marB="45722"/>
                </a:tc>
                <a:tc>
                  <a:txBody>
                    <a:bodyPr/>
                    <a:lstStyle/>
                    <a:p>
                      <a:r>
                        <a:rPr lang="en-US" sz="1600" dirty="0" smtClean="0"/>
                        <a:t>LE, AGAIN</a:t>
                      </a:r>
                      <a:endParaRPr lang="en-US" sz="1600" dirty="0"/>
                    </a:p>
                  </a:txBody>
                  <a:tcPr marT="45722" marB="45722"/>
                </a:tc>
                <a:tc>
                  <a:txBody>
                    <a:bodyPr/>
                    <a:lstStyle/>
                    <a:p>
                      <a:pPr algn="ctr"/>
                      <a:r>
                        <a:rPr lang="en-US" sz="1600" dirty="0" smtClean="0"/>
                        <a:t>109)</a:t>
                      </a:r>
                      <a:endParaRPr lang="en-US" sz="1600" dirty="0"/>
                    </a:p>
                  </a:txBody>
                  <a:tcPr marT="45722" marB="45722"/>
                </a:tc>
                <a:tc>
                  <a:txBody>
                    <a:bodyPr/>
                    <a:lstStyle/>
                    <a:p>
                      <a:r>
                        <a:rPr lang="en-US" sz="1600" dirty="0" smtClean="0"/>
                        <a:t>+  07</a:t>
                      </a:r>
                      <a:r>
                        <a:rPr lang="en-US" sz="1600" baseline="0" dirty="0" smtClean="0"/>
                        <a:t>     2   104</a:t>
                      </a:r>
                      <a:endParaRPr lang="en-US" sz="1600" dirty="0"/>
                    </a:p>
                  </a:txBody>
                  <a:tcPr marT="45722" marB="45722"/>
                </a:tc>
                <a:extLst>
                  <a:ext uri="{0D108BD9-81ED-4DB2-BD59-A6C34878D82A}">
                    <a16:rowId xmlns:a16="http://schemas.microsoft.com/office/drawing/2014/main" val="10009"/>
                  </a:ext>
                </a:extLst>
              </a:tr>
              <a:tr h="324291">
                <a:tc>
                  <a:txBody>
                    <a:bodyPr/>
                    <a:lstStyle/>
                    <a:p>
                      <a:endParaRPr lang="en-US" sz="1600"/>
                    </a:p>
                  </a:txBody>
                  <a:tcPr marT="45722" marB="45722"/>
                </a:tc>
                <a:tc>
                  <a:txBody>
                    <a:bodyPr/>
                    <a:lstStyle/>
                    <a:p>
                      <a:r>
                        <a:rPr lang="en-US" sz="1600" dirty="0" smtClean="0"/>
                        <a:t>MOVEM</a:t>
                      </a:r>
                      <a:endParaRPr lang="en-US" sz="1600" dirty="0"/>
                    </a:p>
                  </a:txBody>
                  <a:tcPr marT="45722" marB="45722"/>
                </a:tc>
                <a:tc>
                  <a:txBody>
                    <a:bodyPr/>
                    <a:lstStyle/>
                    <a:p>
                      <a:r>
                        <a:rPr lang="en-US" sz="1600" dirty="0" smtClean="0"/>
                        <a:t>BREG,</a:t>
                      </a:r>
                      <a:r>
                        <a:rPr lang="en-US" sz="1600" baseline="0" dirty="0" smtClean="0"/>
                        <a:t> RESULT</a:t>
                      </a:r>
                      <a:endParaRPr lang="en-US" sz="1600" dirty="0"/>
                    </a:p>
                  </a:txBody>
                  <a:tcPr marT="45722" marB="45722"/>
                </a:tc>
                <a:tc>
                  <a:txBody>
                    <a:bodyPr/>
                    <a:lstStyle/>
                    <a:p>
                      <a:pPr algn="ctr"/>
                      <a:r>
                        <a:rPr lang="en-US" sz="1600" dirty="0" smtClean="0"/>
                        <a:t>110)</a:t>
                      </a:r>
                      <a:endParaRPr lang="en-US" sz="1600" dirty="0"/>
                    </a:p>
                  </a:txBody>
                  <a:tcPr marT="45722" marB="45722"/>
                </a:tc>
                <a:tc>
                  <a:txBody>
                    <a:bodyPr/>
                    <a:lstStyle/>
                    <a:p>
                      <a:r>
                        <a:rPr lang="en-US" sz="1600" dirty="0" smtClean="0"/>
                        <a:t>+  05</a:t>
                      </a:r>
                      <a:r>
                        <a:rPr lang="en-US" sz="1600" baseline="0" dirty="0" smtClean="0"/>
                        <a:t>     2   114</a:t>
                      </a:r>
                      <a:endParaRPr lang="en-US" sz="1600" dirty="0"/>
                    </a:p>
                  </a:txBody>
                  <a:tcPr marT="45722" marB="45722"/>
                </a:tc>
                <a:extLst>
                  <a:ext uri="{0D108BD9-81ED-4DB2-BD59-A6C34878D82A}">
                    <a16:rowId xmlns:a16="http://schemas.microsoft.com/office/drawing/2014/main" val="10010"/>
                  </a:ext>
                </a:extLst>
              </a:tr>
              <a:tr h="324291">
                <a:tc>
                  <a:txBody>
                    <a:bodyPr/>
                    <a:lstStyle/>
                    <a:p>
                      <a:endParaRPr lang="en-US" sz="1600"/>
                    </a:p>
                  </a:txBody>
                  <a:tcPr marT="45722" marB="45722"/>
                </a:tc>
                <a:tc>
                  <a:txBody>
                    <a:bodyPr/>
                    <a:lstStyle/>
                    <a:p>
                      <a:r>
                        <a:rPr lang="en-US" sz="1600" dirty="0" smtClean="0"/>
                        <a:t>PRINT</a:t>
                      </a:r>
                      <a:endParaRPr lang="en-US" sz="1600" dirty="0"/>
                    </a:p>
                  </a:txBody>
                  <a:tcPr marT="45722" marB="45722"/>
                </a:tc>
                <a:tc>
                  <a:txBody>
                    <a:bodyPr/>
                    <a:lstStyle/>
                    <a:p>
                      <a:r>
                        <a:rPr lang="en-US" sz="1600" dirty="0" smtClean="0"/>
                        <a:t>RESULT</a:t>
                      </a:r>
                      <a:endParaRPr lang="en-US" sz="1600" dirty="0"/>
                    </a:p>
                  </a:txBody>
                  <a:tcPr marT="45722" marB="45722"/>
                </a:tc>
                <a:tc>
                  <a:txBody>
                    <a:bodyPr/>
                    <a:lstStyle/>
                    <a:p>
                      <a:pPr algn="ctr"/>
                      <a:r>
                        <a:rPr lang="en-US" sz="1600" dirty="0" smtClean="0"/>
                        <a:t>111)</a:t>
                      </a:r>
                      <a:endParaRPr lang="en-US" sz="1600" dirty="0"/>
                    </a:p>
                  </a:txBody>
                  <a:tcPr marT="45722" marB="45722"/>
                </a:tc>
                <a:tc>
                  <a:txBody>
                    <a:bodyPr/>
                    <a:lstStyle/>
                    <a:p>
                      <a:r>
                        <a:rPr lang="en-US" sz="1600" dirty="0" smtClean="0"/>
                        <a:t>+  10</a:t>
                      </a:r>
                      <a:r>
                        <a:rPr lang="en-US" sz="1600" baseline="0" dirty="0" smtClean="0"/>
                        <a:t>     0  114</a:t>
                      </a:r>
                      <a:endParaRPr lang="en-US" sz="1600" dirty="0"/>
                    </a:p>
                  </a:txBody>
                  <a:tcPr marT="45722" marB="45722"/>
                </a:tc>
                <a:extLst>
                  <a:ext uri="{0D108BD9-81ED-4DB2-BD59-A6C34878D82A}">
                    <a16:rowId xmlns:a16="http://schemas.microsoft.com/office/drawing/2014/main" val="10011"/>
                  </a:ext>
                </a:extLst>
              </a:tr>
              <a:tr h="324291">
                <a:tc>
                  <a:txBody>
                    <a:bodyPr/>
                    <a:lstStyle/>
                    <a:p>
                      <a:endParaRPr lang="en-US" sz="1600"/>
                    </a:p>
                  </a:txBody>
                  <a:tcPr marT="45722" marB="45722"/>
                </a:tc>
                <a:tc>
                  <a:txBody>
                    <a:bodyPr/>
                    <a:lstStyle/>
                    <a:p>
                      <a:r>
                        <a:rPr lang="en-US" sz="1600" dirty="0" smtClean="0"/>
                        <a:t>STOP</a:t>
                      </a:r>
                      <a:endParaRPr lang="en-US" sz="1600" dirty="0"/>
                    </a:p>
                  </a:txBody>
                  <a:tcPr marT="45722" marB="45722"/>
                </a:tc>
                <a:tc>
                  <a:txBody>
                    <a:bodyPr/>
                    <a:lstStyle/>
                    <a:p>
                      <a:endParaRPr lang="en-US" sz="1600" dirty="0"/>
                    </a:p>
                  </a:txBody>
                  <a:tcPr marT="45722" marB="45722"/>
                </a:tc>
                <a:tc>
                  <a:txBody>
                    <a:bodyPr/>
                    <a:lstStyle/>
                    <a:p>
                      <a:pPr algn="ctr"/>
                      <a:r>
                        <a:rPr lang="en-US" sz="1600" dirty="0" smtClean="0"/>
                        <a:t>112)</a:t>
                      </a:r>
                      <a:endParaRPr lang="en-US" sz="1600" dirty="0"/>
                    </a:p>
                  </a:txBody>
                  <a:tcPr marT="45722" marB="45722"/>
                </a:tc>
                <a:tc>
                  <a:txBody>
                    <a:bodyPr/>
                    <a:lstStyle/>
                    <a:p>
                      <a:r>
                        <a:rPr lang="en-US" sz="1600" dirty="0" smtClean="0"/>
                        <a:t>+  00</a:t>
                      </a:r>
                      <a:r>
                        <a:rPr lang="en-US" sz="1600" baseline="0" dirty="0" smtClean="0"/>
                        <a:t>    0   000</a:t>
                      </a:r>
                      <a:endParaRPr lang="en-US" sz="1600" dirty="0"/>
                    </a:p>
                  </a:txBody>
                  <a:tcPr marT="45722" marB="45722"/>
                </a:tc>
                <a:extLst>
                  <a:ext uri="{0D108BD9-81ED-4DB2-BD59-A6C34878D82A}">
                    <a16:rowId xmlns:a16="http://schemas.microsoft.com/office/drawing/2014/main" val="10012"/>
                  </a:ext>
                </a:extLst>
              </a:tr>
              <a:tr h="324291">
                <a:tc>
                  <a:txBody>
                    <a:bodyPr/>
                    <a:lstStyle/>
                    <a:p>
                      <a:r>
                        <a:rPr lang="en-US" sz="1600" dirty="0" smtClean="0"/>
                        <a:t>N</a:t>
                      </a:r>
                      <a:endParaRPr lang="en-US" sz="1600" dirty="0"/>
                    </a:p>
                  </a:txBody>
                  <a:tcPr marT="45722" marB="45722"/>
                </a:tc>
                <a:tc>
                  <a:txBody>
                    <a:bodyPr/>
                    <a:lstStyle/>
                    <a:p>
                      <a:r>
                        <a:rPr lang="en-US" sz="1600" dirty="0" smtClean="0"/>
                        <a:t>DS</a:t>
                      </a:r>
                      <a:endParaRPr lang="en-US" sz="1600" dirty="0"/>
                    </a:p>
                  </a:txBody>
                  <a:tcPr marT="45722" marB="45722"/>
                </a:tc>
                <a:tc>
                  <a:txBody>
                    <a:bodyPr/>
                    <a:lstStyle/>
                    <a:p>
                      <a:r>
                        <a:rPr lang="en-US" sz="1600" dirty="0" smtClean="0"/>
                        <a:t>1</a:t>
                      </a:r>
                      <a:endParaRPr lang="en-US" sz="1600" dirty="0"/>
                    </a:p>
                  </a:txBody>
                  <a:tcPr marT="45722" marB="45722"/>
                </a:tc>
                <a:tc>
                  <a:txBody>
                    <a:bodyPr/>
                    <a:lstStyle/>
                    <a:p>
                      <a:pPr algn="ctr"/>
                      <a:r>
                        <a:rPr lang="en-US" sz="1600" dirty="0" smtClean="0"/>
                        <a:t>113)</a:t>
                      </a:r>
                      <a:endParaRPr lang="en-US" sz="1600" dirty="0"/>
                    </a:p>
                  </a:txBody>
                  <a:tcPr marT="45722" marB="45722"/>
                </a:tc>
                <a:tc>
                  <a:txBody>
                    <a:bodyPr/>
                    <a:lstStyle/>
                    <a:p>
                      <a:endParaRPr lang="en-US" sz="1600" dirty="0"/>
                    </a:p>
                  </a:txBody>
                  <a:tcPr marT="45722" marB="45722"/>
                </a:tc>
                <a:extLst>
                  <a:ext uri="{0D108BD9-81ED-4DB2-BD59-A6C34878D82A}">
                    <a16:rowId xmlns:a16="http://schemas.microsoft.com/office/drawing/2014/main" val="10013"/>
                  </a:ext>
                </a:extLst>
              </a:tr>
              <a:tr h="324291">
                <a:tc>
                  <a:txBody>
                    <a:bodyPr/>
                    <a:lstStyle/>
                    <a:p>
                      <a:r>
                        <a:rPr lang="en-US" sz="1600" dirty="0" smtClean="0"/>
                        <a:t>RESULT</a:t>
                      </a:r>
                      <a:endParaRPr lang="en-US" sz="1600" dirty="0"/>
                    </a:p>
                  </a:txBody>
                  <a:tcPr marT="45722" marB="45722"/>
                </a:tc>
                <a:tc>
                  <a:txBody>
                    <a:bodyPr/>
                    <a:lstStyle/>
                    <a:p>
                      <a:r>
                        <a:rPr lang="en-US" sz="1600" dirty="0" smtClean="0"/>
                        <a:t>DS</a:t>
                      </a:r>
                      <a:endParaRPr lang="en-US" sz="1600" dirty="0"/>
                    </a:p>
                  </a:txBody>
                  <a:tcPr marT="45722" marB="45722"/>
                </a:tc>
                <a:tc>
                  <a:txBody>
                    <a:bodyPr/>
                    <a:lstStyle/>
                    <a:p>
                      <a:r>
                        <a:rPr lang="en-US" sz="1600" dirty="0" smtClean="0"/>
                        <a:t>1</a:t>
                      </a:r>
                      <a:endParaRPr lang="en-US" sz="1600" dirty="0"/>
                    </a:p>
                  </a:txBody>
                  <a:tcPr marT="45722" marB="45722"/>
                </a:tc>
                <a:tc>
                  <a:txBody>
                    <a:bodyPr/>
                    <a:lstStyle/>
                    <a:p>
                      <a:pPr algn="ctr"/>
                      <a:r>
                        <a:rPr lang="en-US" sz="1600" dirty="0" smtClean="0"/>
                        <a:t>114)</a:t>
                      </a:r>
                      <a:endParaRPr lang="en-US" sz="1600" dirty="0"/>
                    </a:p>
                  </a:txBody>
                  <a:tcPr marT="45722" marB="45722"/>
                </a:tc>
                <a:tc>
                  <a:txBody>
                    <a:bodyPr/>
                    <a:lstStyle/>
                    <a:p>
                      <a:endParaRPr lang="en-US" sz="1600" dirty="0"/>
                    </a:p>
                  </a:txBody>
                  <a:tcPr marT="45722" marB="45722"/>
                </a:tc>
                <a:extLst>
                  <a:ext uri="{0D108BD9-81ED-4DB2-BD59-A6C34878D82A}">
                    <a16:rowId xmlns:a16="http://schemas.microsoft.com/office/drawing/2014/main" val="10014"/>
                  </a:ext>
                </a:extLst>
              </a:tr>
              <a:tr h="324291">
                <a:tc>
                  <a:txBody>
                    <a:bodyPr/>
                    <a:lstStyle/>
                    <a:p>
                      <a:r>
                        <a:rPr lang="en-US" sz="1600" dirty="0" smtClean="0"/>
                        <a:t>ONE</a:t>
                      </a:r>
                      <a:endParaRPr lang="en-US" sz="1600" dirty="0"/>
                    </a:p>
                  </a:txBody>
                  <a:tcPr marT="45722" marB="45722"/>
                </a:tc>
                <a:tc>
                  <a:txBody>
                    <a:bodyPr/>
                    <a:lstStyle/>
                    <a:p>
                      <a:r>
                        <a:rPr lang="en-US" sz="1600" dirty="0" smtClean="0"/>
                        <a:t>DC</a:t>
                      </a:r>
                      <a:endParaRPr lang="en-US" sz="1600" dirty="0"/>
                    </a:p>
                  </a:txBody>
                  <a:tcPr marT="45722" marB="45722"/>
                </a:tc>
                <a:tc>
                  <a:txBody>
                    <a:bodyPr/>
                    <a:lstStyle/>
                    <a:p>
                      <a:r>
                        <a:rPr lang="en-US" sz="1600" dirty="0" smtClean="0"/>
                        <a:t>‘1’</a:t>
                      </a:r>
                      <a:endParaRPr lang="en-US" sz="1600" dirty="0"/>
                    </a:p>
                  </a:txBody>
                  <a:tcPr marT="45722" marB="45722"/>
                </a:tc>
                <a:tc>
                  <a:txBody>
                    <a:bodyPr/>
                    <a:lstStyle/>
                    <a:p>
                      <a:pPr algn="ctr"/>
                      <a:r>
                        <a:rPr lang="en-US" sz="1600" dirty="0" smtClean="0"/>
                        <a:t>115)</a:t>
                      </a:r>
                      <a:endParaRPr lang="en-US" sz="1600" dirty="0"/>
                    </a:p>
                  </a:txBody>
                  <a:tcPr marT="45722" marB="45722"/>
                </a:tc>
                <a:tc>
                  <a:txBody>
                    <a:bodyPr/>
                    <a:lstStyle/>
                    <a:p>
                      <a:endParaRPr lang="en-US" sz="1600" dirty="0"/>
                    </a:p>
                  </a:txBody>
                  <a:tcPr marT="45722" marB="45722"/>
                </a:tc>
                <a:extLst>
                  <a:ext uri="{0D108BD9-81ED-4DB2-BD59-A6C34878D82A}">
                    <a16:rowId xmlns:a16="http://schemas.microsoft.com/office/drawing/2014/main" val="10015"/>
                  </a:ext>
                </a:extLst>
              </a:tr>
              <a:tr h="324291">
                <a:tc>
                  <a:txBody>
                    <a:bodyPr/>
                    <a:lstStyle/>
                    <a:p>
                      <a:r>
                        <a:rPr lang="en-US" sz="1600" dirty="0" smtClean="0"/>
                        <a:t>TERM</a:t>
                      </a:r>
                      <a:endParaRPr lang="en-US" sz="1600" dirty="0"/>
                    </a:p>
                  </a:txBody>
                  <a:tcPr marT="45722" marB="45722"/>
                </a:tc>
                <a:tc>
                  <a:txBody>
                    <a:bodyPr/>
                    <a:lstStyle/>
                    <a:p>
                      <a:r>
                        <a:rPr lang="en-US" sz="1600" dirty="0" smtClean="0"/>
                        <a:t>DS</a:t>
                      </a:r>
                      <a:endParaRPr lang="en-US" sz="1600" dirty="0"/>
                    </a:p>
                  </a:txBody>
                  <a:tcPr marT="45722" marB="45722"/>
                </a:tc>
                <a:tc>
                  <a:txBody>
                    <a:bodyPr/>
                    <a:lstStyle/>
                    <a:p>
                      <a:r>
                        <a:rPr lang="en-US" sz="1600" dirty="0" smtClean="0"/>
                        <a:t>1</a:t>
                      </a:r>
                      <a:endParaRPr lang="en-US" sz="1600" dirty="0"/>
                    </a:p>
                  </a:txBody>
                  <a:tcPr marT="45722" marB="45722"/>
                </a:tc>
                <a:tc>
                  <a:txBody>
                    <a:bodyPr/>
                    <a:lstStyle/>
                    <a:p>
                      <a:pPr algn="ctr"/>
                      <a:r>
                        <a:rPr lang="en-US" sz="1600" dirty="0" smtClean="0"/>
                        <a:t>116)</a:t>
                      </a:r>
                      <a:endParaRPr lang="en-US" sz="1600" dirty="0"/>
                    </a:p>
                  </a:txBody>
                  <a:tcPr marT="45722" marB="45722"/>
                </a:tc>
                <a:tc>
                  <a:txBody>
                    <a:bodyPr/>
                    <a:lstStyle/>
                    <a:p>
                      <a:r>
                        <a:rPr lang="en-US" sz="1600" dirty="0" smtClean="0"/>
                        <a:t>+  00</a:t>
                      </a:r>
                      <a:r>
                        <a:rPr lang="en-US" sz="1600" baseline="0" dirty="0" smtClean="0"/>
                        <a:t>    0   001</a:t>
                      </a:r>
                      <a:endParaRPr lang="en-US" sz="1600" dirty="0"/>
                    </a:p>
                  </a:txBody>
                  <a:tcPr marT="45722" marB="45722"/>
                </a:tc>
                <a:extLst>
                  <a:ext uri="{0D108BD9-81ED-4DB2-BD59-A6C34878D82A}">
                    <a16:rowId xmlns:a16="http://schemas.microsoft.com/office/drawing/2014/main" val="10016"/>
                  </a:ext>
                </a:extLst>
              </a:tr>
              <a:tr h="324291">
                <a:tc>
                  <a:txBody>
                    <a:bodyPr/>
                    <a:lstStyle/>
                    <a:p>
                      <a:endParaRPr lang="en-US" sz="1800"/>
                    </a:p>
                  </a:txBody>
                  <a:tcPr marT="45722" marB="45722"/>
                </a:tc>
                <a:tc>
                  <a:txBody>
                    <a:bodyPr/>
                    <a:lstStyle/>
                    <a:p>
                      <a:r>
                        <a:rPr lang="en-US" sz="1800" dirty="0" smtClean="0"/>
                        <a:t>END</a:t>
                      </a:r>
                      <a:endParaRPr lang="en-US" sz="1800" dirty="0"/>
                    </a:p>
                  </a:txBody>
                  <a:tcPr marT="45722" marB="45722"/>
                </a:tc>
                <a:tc>
                  <a:txBody>
                    <a:bodyPr/>
                    <a:lstStyle/>
                    <a:p>
                      <a:endParaRPr lang="en-US" sz="1800" dirty="0"/>
                    </a:p>
                  </a:txBody>
                  <a:tcPr marT="45722" marB="45722"/>
                </a:tc>
                <a:tc>
                  <a:txBody>
                    <a:bodyPr/>
                    <a:lstStyle/>
                    <a:p>
                      <a:pPr algn="ctr"/>
                      <a:endParaRPr lang="en-US" sz="1800" dirty="0"/>
                    </a:p>
                  </a:txBody>
                  <a:tcPr marT="45722" marB="45722"/>
                </a:tc>
                <a:tc>
                  <a:txBody>
                    <a:bodyPr/>
                    <a:lstStyle/>
                    <a:p>
                      <a:endParaRPr lang="en-US" sz="1800" dirty="0"/>
                    </a:p>
                  </a:txBody>
                  <a:tcPr marT="45722" marB="45722"/>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38476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dirty="0"/>
              <a:t>ASSEMBLER </a:t>
            </a:r>
            <a:endParaRPr lang="en-US" b="1" dirty="0" smtClean="0"/>
          </a:p>
          <a:p>
            <a:pPr indent="0">
              <a:buNone/>
            </a:pPr>
            <a:r>
              <a:rPr lang="en-US" dirty="0" smtClean="0"/>
              <a:t>Introduction</a:t>
            </a:r>
            <a:r>
              <a:rPr lang="en-US" dirty="0"/>
              <a:t>, Cross Assembler, Micro Assembler, Meta Assembler, Single pass Assembler, Two </a:t>
            </a:r>
            <a:r>
              <a:rPr lang="en-US" dirty="0" smtClean="0"/>
              <a:t>Pass Assembler</a:t>
            </a:r>
            <a:r>
              <a:rPr lang="en-US" dirty="0"/>
              <a:t>, Design of Operation code table, Symbol table, Literal table</a:t>
            </a:r>
            <a:r>
              <a:rPr lang="en-US" dirty="0" smtClean="0"/>
              <a:t>.</a:t>
            </a:r>
          </a:p>
          <a:p>
            <a:pPr indent="0">
              <a:buNone/>
            </a:pPr>
            <a:endParaRPr lang="en-US" dirty="0"/>
          </a:p>
          <a:p>
            <a:r>
              <a:rPr lang="en-US" b="1" dirty="0"/>
              <a:t>MACRO PROCESSOR </a:t>
            </a:r>
            <a:endParaRPr lang="en-US" b="1" dirty="0" smtClean="0"/>
          </a:p>
          <a:p>
            <a:pPr indent="0">
              <a:buNone/>
            </a:pPr>
            <a:r>
              <a:rPr lang="en-US" dirty="0" smtClean="0"/>
              <a:t>Introduction </a:t>
            </a:r>
            <a:r>
              <a:rPr lang="en-US" dirty="0"/>
              <a:t>of Macros, Macro processor design, Forward reference, Backward reference, </a:t>
            </a:r>
            <a:r>
              <a:rPr lang="en-US" dirty="0" smtClean="0"/>
              <a:t>positional parameters</a:t>
            </a:r>
            <a:r>
              <a:rPr lang="en-US" dirty="0"/>
              <a:t>, keyword parameters, conditional assembly, Macro calls within Macros, </a:t>
            </a:r>
            <a:r>
              <a:rPr lang="en-US" dirty="0" smtClean="0"/>
              <a:t>Implementation of </a:t>
            </a:r>
            <a:r>
              <a:rPr lang="en-US" dirty="0"/>
              <a:t>macros within Assembler. </a:t>
            </a:r>
            <a:endParaRPr lang="en-US" dirty="0" smtClean="0"/>
          </a:p>
          <a:p>
            <a:pPr indent="0">
              <a:buNone/>
            </a:pPr>
            <a:r>
              <a:rPr lang="en-US" dirty="0" smtClean="0"/>
              <a:t>Designing </a:t>
            </a:r>
            <a:r>
              <a:rPr lang="en-US" dirty="0"/>
              <a:t>Macro name table, Macro Definition table, Kew word</a:t>
            </a:r>
          </a:p>
          <a:p>
            <a:pPr indent="0">
              <a:buNone/>
            </a:pPr>
            <a:r>
              <a:rPr lang="en-US" dirty="0"/>
              <a:t>parameter table, Actual parameter table, Expansion time variable storage.</a:t>
            </a:r>
          </a:p>
        </p:txBody>
      </p:sp>
    </p:spTree>
    <p:extLst>
      <p:ext uri="{BB962C8B-B14F-4D97-AF65-F5344CB8AC3E}">
        <p14:creationId xmlns:p14="http://schemas.microsoft.com/office/powerpoint/2010/main" val="3370295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Assembly language statements</a:t>
            </a:r>
            <a:endParaRPr lang="en-US" dirty="0"/>
          </a:p>
        </p:txBody>
      </p:sp>
      <p:sp>
        <p:nvSpPr>
          <p:cNvPr id="3" name="Content Placeholder 2"/>
          <p:cNvSpPr>
            <a:spLocks noGrp="1"/>
          </p:cNvSpPr>
          <p:nvPr>
            <p:ph idx="1"/>
          </p:nvPr>
        </p:nvSpPr>
        <p:spPr/>
        <p:txBody>
          <a:bodyPr/>
          <a:lstStyle/>
          <a:p>
            <a:r>
              <a:rPr lang="en-US" dirty="0" smtClean="0"/>
              <a:t>Assembly program contains three kinds of statements</a:t>
            </a:r>
          </a:p>
          <a:p>
            <a:endParaRPr lang="en-US" dirty="0" smtClean="0"/>
          </a:p>
          <a:p>
            <a:r>
              <a:rPr lang="en-US" dirty="0" smtClean="0"/>
              <a:t>Imperative statements</a:t>
            </a:r>
          </a:p>
          <a:p>
            <a:r>
              <a:rPr lang="en-US" dirty="0" smtClean="0"/>
              <a:t>Declaration Statements</a:t>
            </a:r>
          </a:p>
          <a:p>
            <a:r>
              <a:rPr lang="en-US" dirty="0" smtClean="0"/>
              <a:t>Assembler Directives</a:t>
            </a:r>
            <a:endParaRPr lang="en-US" dirty="0"/>
          </a:p>
        </p:txBody>
      </p:sp>
    </p:spTree>
    <p:extLst>
      <p:ext uri="{BB962C8B-B14F-4D97-AF65-F5344CB8AC3E}">
        <p14:creationId xmlns:p14="http://schemas.microsoft.com/office/powerpoint/2010/main" val="2856860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Imperative statements:</a:t>
            </a:r>
          </a:p>
          <a:p>
            <a:endParaRPr lang="en-US" sz="1400" dirty="0" smtClean="0"/>
          </a:p>
          <a:p>
            <a:r>
              <a:rPr lang="en-US" sz="3000" dirty="0" smtClean="0"/>
              <a:t>Actions to be performed during the execution of assembled program.</a:t>
            </a:r>
          </a:p>
          <a:p>
            <a:r>
              <a:rPr lang="en-US" sz="3000" dirty="0"/>
              <a:t>Imperative</a:t>
            </a:r>
            <a:r>
              <a:rPr lang="en-US" sz="3000" i="1" dirty="0"/>
              <a:t> </a:t>
            </a:r>
            <a:r>
              <a:rPr lang="en-US" sz="3000" dirty="0"/>
              <a:t>statements represent machine instructions in symbolic form</a:t>
            </a:r>
            <a:r>
              <a:rPr lang="en-US" sz="3000" dirty="0" smtClean="0"/>
              <a:t>.</a:t>
            </a:r>
          </a:p>
          <a:p>
            <a:r>
              <a:rPr lang="en-US" sz="3000" dirty="0"/>
              <a:t>For example, </a:t>
            </a:r>
            <a:r>
              <a:rPr lang="en-US" sz="3000" dirty="0" smtClean="0"/>
              <a:t>add</a:t>
            </a:r>
            <a:r>
              <a:rPr lang="en-US" sz="3000" dirty="0"/>
              <a:t> means an addition instruction and </a:t>
            </a:r>
            <a:r>
              <a:rPr lang="en-US" sz="3000" dirty="0" err="1" smtClean="0"/>
              <a:t>mov</a:t>
            </a:r>
            <a:r>
              <a:rPr lang="en-US" sz="3000" dirty="0"/>
              <a:t> denotes a data transfer </a:t>
            </a:r>
            <a:r>
              <a:rPr lang="en-US" sz="3000" dirty="0" smtClean="0"/>
              <a:t>instruction.</a:t>
            </a:r>
            <a:endParaRPr lang="en-US" sz="3000" dirty="0"/>
          </a:p>
        </p:txBody>
      </p:sp>
    </p:spTree>
    <p:extLst>
      <p:ext uri="{BB962C8B-B14F-4D97-AF65-F5344CB8AC3E}">
        <p14:creationId xmlns:p14="http://schemas.microsoft.com/office/powerpoint/2010/main" val="3403773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Declaration Statements:</a:t>
            </a:r>
          </a:p>
          <a:p>
            <a:r>
              <a:rPr lang="en-US" dirty="0" smtClean="0"/>
              <a:t>Syntax of declaration statement</a:t>
            </a:r>
          </a:p>
          <a:p>
            <a:pPr marL="0" indent="0">
              <a:buNone/>
            </a:pPr>
            <a:r>
              <a:rPr lang="en-US" dirty="0" smtClean="0"/>
              <a:t>		</a:t>
            </a:r>
            <a:r>
              <a:rPr lang="en-US" sz="3600" b="1" dirty="0" smtClean="0">
                <a:effectLst>
                  <a:outerShdw blurRad="38100" dist="38100" dir="2700000" algn="tl">
                    <a:srgbClr val="000000">
                      <a:alpha val="43137"/>
                    </a:srgbClr>
                  </a:outerShdw>
                </a:effectLst>
              </a:rPr>
              <a:t>[Label]  DS  &lt;constant&gt;</a:t>
            </a:r>
          </a:p>
          <a:p>
            <a:pPr marL="0" indent="0">
              <a:buNone/>
            </a:pPr>
            <a:r>
              <a:rPr lang="en-US" sz="3600" b="1" dirty="0">
                <a:effectLst>
                  <a:outerShdw blurRad="38100" dist="38100" dir="2700000" algn="tl">
                    <a:srgbClr val="000000">
                      <a:alpha val="43137"/>
                    </a:srgbClr>
                  </a:outerShdw>
                </a:effectLst>
              </a:rPr>
              <a:t>	</a:t>
            </a:r>
            <a:r>
              <a:rPr lang="en-US" sz="3600" b="1" dirty="0" smtClean="0">
                <a:effectLst>
                  <a:outerShdw blurRad="38100" dist="38100" dir="2700000" algn="tl">
                    <a:srgbClr val="000000">
                      <a:alpha val="43137"/>
                    </a:srgbClr>
                  </a:outerShdw>
                </a:effectLst>
              </a:rPr>
              <a:t>	[Label]  DC  ‘&lt;Value&gt;’</a:t>
            </a:r>
          </a:p>
          <a:p>
            <a:r>
              <a:rPr lang="en-US" dirty="0" smtClean="0"/>
              <a:t>DS (declare storage) :</a:t>
            </a:r>
          </a:p>
          <a:p>
            <a:pPr lvl="1"/>
            <a:r>
              <a:rPr lang="en-US" dirty="0" smtClean="0"/>
              <a:t>Reserves area of memory and associated name with them</a:t>
            </a:r>
          </a:p>
          <a:p>
            <a:pPr lvl="1"/>
            <a:endParaRPr lang="en-US" dirty="0"/>
          </a:p>
        </p:txBody>
      </p:sp>
    </p:spTree>
    <p:extLst>
      <p:ext uri="{BB962C8B-B14F-4D97-AF65-F5344CB8AC3E}">
        <p14:creationId xmlns:p14="http://schemas.microsoft.com/office/powerpoint/2010/main" val="2216554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0" lvl="1" indent="-457200">
              <a:buFont typeface="Arial" panose="020B0604020202020204" pitchFamily="34" charset="0"/>
              <a:buChar char="•"/>
            </a:pPr>
            <a:r>
              <a:rPr lang="en-US" dirty="0"/>
              <a:t>S</a:t>
            </a:r>
            <a:r>
              <a:rPr lang="en-US" dirty="0" smtClean="0"/>
              <a:t>tatements are</a:t>
            </a:r>
          </a:p>
          <a:p>
            <a:pPr marL="457200" lvl="1" indent="0">
              <a:buNone/>
            </a:pPr>
            <a:endParaRPr lang="en-US" dirty="0" smtClean="0"/>
          </a:p>
          <a:p>
            <a:pPr marL="457200" lvl="1" indent="0">
              <a:buNone/>
            </a:pPr>
            <a:r>
              <a:rPr lang="en-US" dirty="0" smtClean="0"/>
              <a:t>X 			DS 			1</a:t>
            </a:r>
          </a:p>
          <a:p>
            <a:pPr marL="457200" lvl="1" indent="0">
              <a:buNone/>
            </a:pPr>
            <a:r>
              <a:rPr lang="en-US" dirty="0" smtClean="0"/>
              <a:t>Z			DS			100</a:t>
            </a:r>
          </a:p>
          <a:p>
            <a:pPr marL="457200" lvl="1" indent="0">
              <a:buNone/>
            </a:pPr>
            <a:endParaRPr lang="en-US" dirty="0"/>
          </a:p>
          <a:p>
            <a:pPr marL="457200" lvl="1" indent="-457200">
              <a:buFont typeface="Arial" panose="020B0604020202020204" pitchFamily="34" charset="0"/>
              <a:buChar char="•"/>
            </a:pPr>
            <a:r>
              <a:rPr lang="en-US" dirty="0" smtClean="0"/>
              <a:t>First statement reserves 1 word with the name X.</a:t>
            </a:r>
          </a:p>
          <a:p>
            <a:pPr marL="457200" lvl="1" indent="-457200">
              <a:buFont typeface="Arial" panose="020B0604020202020204" pitchFamily="34" charset="0"/>
              <a:buChar char="•"/>
            </a:pPr>
            <a:r>
              <a:rPr lang="en-US" dirty="0" smtClean="0"/>
              <a:t>Second statement ?</a:t>
            </a:r>
          </a:p>
          <a:p>
            <a:pPr marL="457200" lvl="1" indent="0">
              <a:buNone/>
            </a:pPr>
            <a:r>
              <a:rPr lang="en-US" dirty="0" smtClean="0"/>
              <a:t> </a:t>
            </a:r>
          </a:p>
        </p:txBody>
      </p:sp>
    </p:spTree>
    <p:extLst>
      <p:ext uri="{BB962C8B-B14F-4D97-AF65-F5344CB8AC3E}">
        <p14:creationId xmlns:p14="http://schemas.microsoft.com/office/powerpoint/2010/main" val="1719901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DC (Declare Constant)</a:t>
            </a:r>
          </a:p>
          <a:p>
            <a:pPr lvl="1"/>
            <a:r>
              <a:rPr lang="en-US" dirty="0" smtClean="0"/>
              <a:t>It constructs memory words containing </a:t>
            </a:r>
            <a:r>
              <a:rPr lang="en-US" dirty="0" err="1" smtClean="0"/>
              <a:t>constans</a:t>
            </a:r>
            <a:endParaRPr lang="en-US" dirty="0" smtClean="0"/>
          </a:p>
          <a:p>
            <a:pPr marL="0" lvl="1" indent="0">
              <a:buNone/>
              <a:tabLst>
                <a:tab pos="398463" algn="l"/>
              </a:tabLst>
            </a:pPr>
            <a:endParaRPr lang="en-US" dirty="0"/>
          </a:p>
          <a:p>
            <a:pPr marL="0" lvl="1" indent="0">
              <a:buNone/>
              <a:tabLst>
                <a:tab pos="398463" algn="l"/>
              </a:tabLst>
            </a:pPr>
            <a:r>
              <a:rPr lang="en-US" dirty="0" smtClean="0"/>
              <a:t>		XYZ		DC		‘1’</a:t>
            </a:r>
          </a:p>
          <a:p>
            <a:pPr marL="457200" lvl="1" indent="-457200">
              <a:buFont typeface="Arial" panose="020B0604020202020204" pitchFamily="34" charset="0"/>
              <a:buChar char="•"/>
              <a:tabLst>
                <a:tab pos="398463" algn="l"/>
              </a:tabLst>
            </a:pPr>
            <a:r>
              <a:rPr lang="en-US" dirty="0" smtClean="0"/>
              <a:t>It assigns memory word containing the value ‘1’ to XYZ</a:t>
            </a:r>
          </a:p>
        </p:txBody>
      </p:sp>
    </p:spTree>
    <p:extLst>
      <p:ext uri="{BB962C8B-B14F-4D97-AF65-F5344CB8AC3E}">
        <p14:creationId xmlns:p14="http://schemas.microsoft.com/office/powerpoint/2010/main" val="1825824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Constants</a:t>
            </a:r>
          </a:p>
          <a:p>
            <a:pPr lvl="1"/>
            <a:r>
              <a:rPr lang="en-US" dirty="0" smtClean="0"/>
              <a:t>DC doesn’t implement constants its only initialize block with the value.</a:t>
            </a:r>
          </a:p>
          <a:p>
            <a:pPr lvl="1"/>
            <a:r>
              <a:rPr lang="en-US" dirty="0" smtClean="0"/>
              <a:t>This value can be changed</a:t>
            </a:r>
          </a:p>
          <a:p>
            <a:pPr lvl="1"/>
            <a:r>
              <a:rPr lang="en-US" dirty="0" smtClean="0"/>
              <a:t>MOVEM 	CREG , XYZ</a:t>
            </a:r>
          </a:p>
          <a:p>
            <a:pPr marL="339725" lvl="1" indent="-339725"/>
            <a:r>
              <a:rPr lang="en-US" dirty="0" smtClean="0"/>
              <a:t>Constants can be implemented in two ways</a:t>
            </a:r>
          </a:p>
          <a:p>
            <a:pPr marL="739775" lvl="2" indent="-339725"/>
            <a:r>
              <a:rPr lang="en-US" dirty="0" smtClean="0"/>
              <a:t>Immediate operands</a:t>
            </a:r>
          </a:p>
          <a:p>
            <a:pPr marL="739775" lvl="2" indent="-339725"/>
            <a:r>
              <a:rPr lang="en-US" dirty="0" smtClean="0"/>
              <a:t>Literals</a:t>
            </a:r>
            <a:endParaRPr lang="en-US" dirty="0"/>
          </a:p>
        </p:txBody>
      </p:sp>
    </p:spTree>
    <p:extLst>
      <p:ext uri="{BB962C8B-B14F-4D97-AF65-F5344CB8AC3E}">
        <p14:creationId xmlns:p14="http://schemas.microsoft.com/office/powerpoint/2010/main" val="284272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For ex</a:t>
            </a:r>
          </a:p>
          <a:p>
            <a:pPr marL="0" indent="0">
              <a:buNone/>
            </a:pPr>
            <a:r>
              <a:rPr lang="en-US" dirty="0"/>
              <a:t>	</a:t>
            </a:r>
            <a:r>
              <a:rPr lang="en-US" dirty="0" smtClean="0"/>
              <a:t>ADD    AREG , 5 </a:t>
            </a:r>
          </a:p>
          <a:p>
            <a:pPr marL="0" indent="0">
              <a:buNone/>
            </a:pPr>
            <a:r>
              <a:rPr lang="en-US" dirty="0" smtClean="0"/>
              <a:t>Note: simple assembly language doesn’t support this ,but intel 8086 supports it.</a:t>
            </a:r>
          </a:p>
          <a:p>
            <a:r>
              <a:rPr lang="en-US" dirty="0" smtClean="0"/>
              <a:t>Literal</a:t>
            </a:r>
          </a:p>
          <a:p>
            <a:pPr lvl="1"/>
            <a:r>
              <a:rPr lang="en-US" dirty="0" smtClean="0"/>
              <a:t>It is operand with </a:t>
            </a:r>
            <a:r>
              <a:rPr lang="en-US" b="1" dirty="0" smtClean="0"/>
              <a:t>=‘&lt;value&gt;’ </a:t>
            </a:r>
            <a:r>
              <a:rPr lang="en-US" dirty="0" smtClean="0"/>
              <a:t>syntax </a:t>
            </a:r>
          </a:p>
          <a:p>
            <a:pPr lvl="1"/>
            <a:r>
              <a:rPr lang="en-US" dirty="0" smtClean="0"/>
              <a:t>Its differ from constant because its location cannot be specified in assembly program.</a:t>
            </a:r>
          </a:p>
          <a:p>
            <a:pPr lvl="1"/>
            <a:r>
              <a:rPr lang="en-US" dirty="0" smtClean="0"/>
              <a:t>Its value cannot be changed during the execution of program</a:t>
            </a:r>
          </a:p>
        </p:txBody>
      </p:sp>
    </p:spTree>
    <p:extLst>
      <p:ext uri="{BB962C8B-B14F-4D97-AF65-F5344CB8AC3E}">
        <p14:creationId xmlns:p14="http://schemas.microsoft.com/office/powerpoint/2010/main" val="3139952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		ADD 	BREG	 , =’50’</a:t>
            </a:r>
          </a:p>
          <a:p>
            <a:r>
              <a:rPr lang="en-US" dirty="0" smtClean="0"/>
              <a:t>Assembler Directives</a:t>
            </a:r>
          </a:p>
          <a:p>
            <a:pPr lvl="1"/>
            <a:r>
              <a:rPr lang="en-US" dirty="0" smtClean="0"/>
              <a:t>It instruct the assembler to perform certain action during program</a:t>
            </a:r>
          </a:p>
          <a:p>
            <a:pPr marL="457200" lvl="1" indent="0">
              <a:buNone/>
            </a:pPr>
            <a:r>
              <a:rPr lang="en-US" dirty="0" smtClean="0"/>
              <a:t>		START 	&lt;constants&gt;	</a:t>
            </a:r>
          </a:p>
          <a:p>
            <a:pPr lvl="1"/>
            <a:r>
              <a:rPr lang="en-US" dirty="0" smtClean="0"/>
              <a:t>Starts the target program with particular address</a:t>
            </a:r>
          </a:p>
          <a:p>
            <a:pPr marL="457200" lvl="1" indent="0">
              <a:buNone/>
            </a:pPr>
            <a:r>
              <a:rPr lang="en-US" dirty="0" smtClean="0"/>
              <a:t>		END	</a:t>
            </a:r>
          </a:p>
          <a:p>
            <a:pPr marL="457200" lvl="1" indent="0">
              <a:buNone/>
            </a:pPr>
            <a:r>
              <a:rPr lang="en-US" dirty="0" smtClean="0"/>
              <a:t>	end of source program</a:t>
            </a:r>
          </a:p>
        </p:txBody>
      </p:sp>
    </p:spTree>
    <p:extLst>
      <p:ext uri="{BB962C8B-B14F-4D97-AF65-F5344CB8AC3E}">
        <p14:creationId xmlns:p14="http://schemas.microsoft.com/office/powerpoint/2010/main" val="2214685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Advantages of assembly language</a:t>
            </a:r>
            <a:r>
              <a:rPr lang="en-US" altLang="en-US" dirty="0" smtClean="0"/>
              <a:t>:</a:t>
            </a:r>
            <a:endParaRPr lang="en-US" dirty="0"/>
          </a:p>
        </p:txBody>
      </p:sp>
      <p:sp>
        <p:nvSpPr>
          <p:cNvPr id="3" name="Content Placeholder 2"/>
          <p:cNvSpPr>
            <a:spLocks noGrp="1"/>
          </p:cNvSpPr>
          <p:nvPr>
            <p:ph idx="1"/>
          </p:nvPr>
        </p:nvSpPr>
        <p:spPr/>
        <p:txBody>
          <a:bodyPr/>
          <a:lstStyle/>
          <a:p>
            <a:pPr lvl="1"/>
            <a:r>
              <a:rPr lang="en-US" altLang="en-US" dirty="0" smtClean="0"/>
              <a:t>Use </a:t>
            </a:r>
            <a:r>
              <a:rPr lang="en-US" altLang="en-US" dirty="0"/>
              <a:t>of symbolic operand specifications: </a:t>
            </a:r>
          </a:p>
          <a:p>
            <a:pPr lvl="2"/>
            <a:r>
              <a:rPr lang="en-US" altLang="en-US" sz="2600" dirty="0"/>
              <a:t>insertion of one statement in assembly program leads to changes in address of constants and reserved memory areas.</a:t>
            </a:r>
          </a:p>
          <a:p>
            <a:pPr lvl="2"/>
            <a:r>
              <a:rPr lang="en-US" altLang="en-US" sz="2600" dirty="0"/>
              <a:t>So addresses used in most instructions of the program had to change.</a:t>
            </a:r>
          </a:p>
          <a:p>
            <a:pPr lvl="2"/>
            <a:r>
              <a:rPr lang="en-US" altLang="en-US" sz="2600" dirty="0"/>
              <a:t>Such changes are not needed in assembly </a:t>
            </a:r>
            <a:r>
              <a:rPr lang="en-US" altLang="en-US" sz="2600" dirty="0" smtClean="0"/>
              <a:t>program.</a:t>
            </a:r>
            <a:endParaRPr lang="en-US" sz="2600" dirty="0"/>
          </a:p>
        </p:txBody>
      </p:sp>
    </p:spTree>
    <p:extLst>
      <p:ext uri="{BB962C8B-B14F-4D97-AF65-F5344CB8AC3E}">
        <p14:creationId xmlns:p14="http://schemas.microsoft.com/office/powerpoint/2010/main" val="1328566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91632337"/>
              </p:ext>
            </p:extLst>
          </p:nvPr>
        </p:nvGraphicFramePr>
        <p:xfrm>
          <a:off x="990600" y="152400"/>
          <a:ext cx="7543800" cy="6736160"/>
        </p:xfrm>
        <a:graphic>
          <a:graphicData uri="http://schemas.openxmlformats.org/drawingml/2006/table">
            <a:tbl>
              <a:tblPr firstRow="1" bandRow="1">
                <a:tableStyleId>{2D5ABB26-0587-4C30-8999-92F81FD0307C}</a:tableStyleId>
              </a:tblPr>
              <a:tblGrid>
                <a:gridCol w="838200">
                  <a:extLst>
                    <a:ext uri="{9D8B030D-6E8A-4147-A177-3AD203B41FA5}">
                      <a16:colId xmlns:a16="http://schemas.microsoft.com/office/drawing/2014/main" val="20000"/>
                    </a:ext>
                  </a:extLst>
                </a:gridCol>
                <a:gridCol w="97790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908050">
                  <a:extLst>
                    <a:ext uri="{9D8B030D-6E8A-4147-A177-3AD203B41FA5}">
                      <a16:colId xmlns:a16="http://schemas.microsoft.com/office/drawing/2014/main" val="20003"/>
                    </a:ext>
                  </a:extLst>
                </a:gridCol>
                <a:gridCol w="3282950">
                  <a:extLst>
                    <a:ext uri="{9D8B030D-6E8A-4147-A177-3AD203B41FA5}">
                      <a16:colId xmlns:a16="http://schemas.microsoft.com/office/drawing/2014/main" val="20004"/>
                    </a:ext>
                  </a:extLst>
                </a:gridCol>
              </a:tblGrid>
              <a:tr h="324291">
                <a:tc>
                  <a:txBody>
                    <a:bodyPr/>
                    <a:lstStyle/>
                    <a:p>
                      <a:endParaRPr lang="en-US" sz="1600" dirty="0"/>
                    </a:p>
                  </a:txBody>
                  <a:tcPr marT="45722" marB="45722"/>
                </a:tc>
                <a:tc>
                  <a:txBody>
                    <a:bodyPr/>
                    <a:lstStyle/>
                    <a:p>
                      <a:r>
                        <a:rPr lang="en-US" sz="1600" dirty="0" smtClean="0"/>
                        <a:t>START</a:t>
                      </a:r>
                      <a:endParaRPr lang="en-US" sz="1600" dirty="0"/>
                    </a:p>
                  </a:txBody>
                  <a:tcPr marT="45722" marB="45722"/>
                </a:tc>
                <a:tc>
                  <a:txBody>
                    <a:bodyPr/>
                    <a:lstStyle/>
                    <a:p>
                      <a:r>
                        <a:rPr lang="en-US" sz="1600" dirty="0" smtClean="0"/>
                        <a:t>101</a:t>
                      </a:r>
                      <a:endParaRPr lang="en-US" sz="1600" dirty="0"/>
                    </a:p>
                  </a:txBody>
                  <a:tcPr marT="45722" marB="45722"/>
                </a:tc>
                <a:tc>
                  <a:txBody>
                    <a:bodyPr/>
                    <a:lstStyle/>
                    <a:p>
                      <a:pPr algn="ctr"/>
                      <a:endParaRPr lang="en-US" sz="1600"/>
                    </a:p>
                  </a:txBody>
                  <a:tcPr marT="45722" marB="45722"/>
                </a:tc>
                <a:tc>
                  <a:txBody>
                    <a:bodyPr/>
                    <a:lstStyle/>
                    <a:p>
                      <a:endParaRPr lang="en-US" sz="1600"/>
                    </a:p>
                  </a:txBody>
                  <a:tcPr marT="45722" marB="45722"/>
                </a:tc>
                <a:extLst>
                  <a:ext uri="{0D108BD9-81ED-4DB2-BD59-A6C34878D82A}">
                    <a16:rowId xmlns:a16="http://schemas.microsoft.com/office/drawing/2014/main" val="10000"/>
                  </a:ext>
                </a:extLst>
              </a:tr>
              <a:tr h="324291">
                <a:tc>
                  <a:txBody>
                    <a:bodyPr/>
                    <a:lstStyle/>
                    <a:p>
                      <a:endParaRPr lang="en-US" sz="1600" dirty="0"/>
                    </a:p>
                  </a:txBody>
                  <a:tcPr marT="45722" marB="45722"/>
                </a:tc>
                <a:tc>
                  <a:txBody>
                    <a:bodyPr/>
                    <a:lstStyle/>
                    <a:p>
                      <a:r>
                        <a:rPr lang="en-US" sz="1600" dirty="0" smtClean="0"/>
                        <a:t>READ</a:t>
                      </a:r>
                      <a:endParaRPr lang="en-US" sz="1600" dirty="0"/>
                    </a:p>
                  </a:txBody>
                  <a:tcPr marT="45722" marB="45722"/>
                </a:tc>
                <a:tc>
                  <a:txBody>
                    <a:bodyPr/>
                    <a:lstStyle/>
                    <a:p>
                      <a:r>
                        <a:rPr lang="en-US" sz="1600" dirty="0" smtClean="0"/>
                        <a:t>N</a:t>
                      </a:r>
                      <a:endParaRPr lang="en-US" sz="1600" dirty="0"/>
                    </a:p>
                  </a:txBody>
                  <a:tcPr marT="45722" marB="45722"/>
                </a:tc>
                <a:tc>
                  <a:txBody>
                    <a:bodyPr/>
                    <a:lstStyle/>
                    <a:p>
                      <a:pPr algn="ctr"/>
                      <a:r>
                        <a:rPr lang="en-US" sz="1600" dirty="0" smtClean="0"/>
                        <a:t>101)</a:t>
                      </a:r>
                      <a:endParaRPr lang="en-US" sz="1600" dirty="0"/>
                    </a:p>
                  </a:txBody>
                  <a:tcPr marT="45722" marB="45722"/>
                </a:tc>
                <a:tc>
                  <a:txBody>
                    <a:bodyPr/>
                    <a:lstStyle/>
                    <a:p>
                      <a:r>
                        <a:rPr lang="en-US" sz="1600" dirty="0" smtClean="0"/>
                        <a:t>+  09    0   113</a:t>
                      </a:r>
                      <a:endParaRPr lang="en-US" sz="1600" dirty="0"/>
                    </a:p>
                  </a:txBody>
                  <a:tcPr marT="45722" marB="45722"/>
                </a:tc>
                <a:extLst>
                  <a:ext uri="{0D108BD9-81ED-4DB2-BD59-A6C34878D82A}">
                    <a16:rowId xmlns:a16="http://schemas.microsoft.com/office/drawing/2014/main" val="10001"/>
                  </a:ext>
                </a:extLst>
              </a:tr>
              <a:tr h="324291">
                <a:tc>
                  <a:txBody>
                    <a:bodyPr/>
                    <a:lstStyle/>
                    <a:p>
                      <a:endParaRPr lang="en-US" sz="1600" dirty="0"/>
                    </a:p>
                  </a:txBody>
                  <a:tcPr marT="45722" marB="45722"/>
                </a:tc>
                <a:tc>
                  <a:txBody>
                    <a:bodyPr/>
                    <a:lstStyle/>
                    <a:p>
                      <a:r>
                        <a:rPr lang="en-US" sz="1600" dirty="0" smtClean="0"/>
                        <a:t>MOVER</a:t>
                      </a:r>
                      <a:endParaRPr lang="en-US" sz="1600" dirty="0"/>
                    </a:p>
                  </a:txBody>
                  <a:tcPr marT="45722" marB="45722"/>
                </a:tc>
                <a:tc>
                  <a:txBody>
                    <a:bodyPr/>
                    <a:lstStyle/>
                    <a:p>
                      <a:r>
                        <a:rPr lang="en-US" sz="1600" dirty="0" smtClean="0"/>
                        <a:t>BREG,ONE</a:t>
                      </a:r>
                      <a:endParaRPr lang="en-US" sz="1600" dirty="0"/>
                    </a:p>
                  </a:txBody>
                  <a:tcPr marT="45722" marB="45722"/>
                </a:tc>
                <a:tc>
                  <a:txBody>
                    <a:bodyPr/>
                    <a:lstStyle/>
                    <a:p>
                      <a:pPr algn="ctr"/>
                      <a:r>
                        <a:rPr lang="en-US" sz="1600" dirty="0" smtClean="0"/>
                        <a:t>102)</a:t>
                      </a:r>
                      <a:endParaRPr lang="en-US" sz="1600" dirty="0"/>
                    </a:p>
                  </a:txBody>
                  <a:tcPr marT="45722" marB="45722"/>
                </a:tc>
                <a:tc>
                  <a:txBody>
                    <a:bodyPr/>
                    <a:lstStyle/>
                    <a:p>
                      <a:r>
                        <a:rPr lang="en-US" sz="1600" dirty="0" smtClean="0"/>
                        <a:t>+  04     2  115</a:t>
                      </a:r>
                      <a:endParaRPr lang="en-US" sz="1600" dirty="0"/>
                    </a:p>
                  </a:txBody>
                  <a:tcPr marT="45722" marB="45722"/>
                </a:tc>
                <a:extLst>
                  <a:ext uri="{0D108BD9-81ED-4DB2-BD59-A6C34878D82A}">
                    <a16:rowId xmlns:a16="http://schemas.microsoft.com/office/drawing/2014/main" val="10002"/>
                  </a:ext>
                </a:extLst>
              </a:tr>
              <a:tr h="324291">
                <a:tc>
                  <a:txBody>
                    <a:bodyPr/>
                    <a:lstStyle/>
                    <a:p>
                      <a:endParaRPr lang="en-US" sz="1600" dirty="0"/>
                    </a:p>
                  </a:txBody>
                  <a:tcPr marT="45722" marB="45722"/>
                </a:tc>
                <a:tc>
                  <a:txBody>
                    <a:bodyPr/>
                    <a:lstStyle/>
                    <a:p>
                      <a:r>
                        <a:rPr lang="en-US" sz="1600" dirty="0" smtClean="0"/>
                        <a:t>MOVEM</a:t>
                      </a:r>
                      <a:endParaRPr lang="en-US" sz="1600" dirty="0"/>
                    </a:p>
                  </a:txBody>
                  <a:tcPr marT="45722" marB="45722"/>
                </a:tc>
                <a:tc>
                  <a:txBody>
                    <a:bodyPr/>
                    <a:lstStyle/>
                    <a:p>
                      <a:r>
                        <a:rPr lang="en-US" sz="1600" dirty="0" smtClean="0"/>
                        <a:t>BREG, TERM</a:t>
                      </a:r>
                      <a:endParaRPr lang="en-US" sz="1600" dirty="0"/>
                    </a:p>
                  </a:txBody>
                  <a:tcPr marT="45722" marB="45722"/>
                </a:tc>
                <a:tc>
                  <a:txBody>
                    <a:bodyPr/>
                    <a:lstStyle/>
                    <a:p>
                      <a:pPr algn="ctr"/>
                      <a:r>
                        <a:rPr lang="en-US" sz="1600" dirty="0" smtClean="0"/>
                        <a:t>103)</a:t>
                      </a:r>
                      <a:endParaRPr lang="en-US" sz="1600"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05     2  116</a:t>
                      </a:r>
                    </a:p>
                  </a:txBody>
                  <a:tcPr marT="45722" marB="45722"/>
                </a:tc>
                <a:extLst>
                  <a:ext uri="{0D108BD9-81ED-4DB2-BD59-A6C34878D82A}">
                    <a16:rowId xmlns:a16="http://schemas.microsoft.com/office/drawing/2014/main" val="10003"/>
                  </a:ext>
                </a:extLst>
              </a:tr>
              <a:tr h="324291">
                <a:tc>
                  <a:txBody>
                    <a:bodyPr/>
                    <a:lstStyle/>
                    <a:p>
                      <a:r>
                        <a:rPr lang="en-US" sz="1600" dirty="0" smtClean="0"/>
                        <a:t>AGAIN</a:t>
                      </a:r>
                      <a:endParaRPr lang="en-US" sz="1600" dirty="0"/>
                    </a:p>
                  </a:txBody>
                  <a:tcPr marT="45722" marB="45722"/>
                </a:tc>
                <a:tc>
                  <a:txBody>
                    <a:bodyPr/>
                    <a:lstStyle/>
                    <a:p>
                      <a:r>
                        <a:rPr lang="en-US" sz="1600" dirty="0" smtClean="0"/>
                        <a:t>MULT</a:t>
                      </a:r>
                      <a:endParaRPr lang="en-US" sz="1600" dirty="0"/>
                    </a:p>
                  </a:txBody>
                  <a:tcPr marT="45722" marB="45722"/>
                </a:tc>
                <a:tc>
                  <a:txBody>
                    <a:bodyPr/>
                    <a:lstStyle/>
                    <a:p>
                      <a:r>
                        <a:rPr lang="en-US" sz="1600" dirty="0" smtClean="0"/>
                        <a:t>BREG, TERM</a:t>
                      </a:r>
                      <a:endParaRPr lang="en-US" sz="1600" dirty="0"/>
                    </a:p>
                  </a:txBody>
                  <a:tcPr marT="45722" marB="45722"/>
                </a:tc>
                <a:tc>
                  <a:txBody>
                    <a:bodyPr/>
                    <a:lstStyle/>
                    <a:p>
                      <a:pPr algn="ctr"/>
                      <a:r>
                        <a:rPr lang="en-US" sz="1600" dirty="0" smtClean="0"/>
                        <a:t>104)</a:t>
                      </a:r>
                      <a:endParaRPr lang="en-US" sz="1600"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03</a:t>
                      </a:r>
                      <a:r>
                        <a:rPr lang="en-US" sz="1600" baseline="0" dirty="0" smtClean="0"/>
                        <a:t>     2  116</a:t>
                      </a:r>
                      <a:endParaRPr lang="en-US" sz="1600" dirty="0" smtClean="0"/>
                    </a:p>
                  </a:txBody>
                  <a:tcPr marT="45722" marB="45722"/>
                </a:tc>
                <a:extLst>
                  <a:ext uri="{0D108BD9-81ED-4DB2-BD59-A6C34878D82A}">
                    <a16:rowId xmlns:a16="http://schemas.microsoft.com/office/drawing/2014/main" val="10004"/>
                  </a:ext>
                </a:extLst>
              </a:tr>
              <a:tr h="324291">
                <a:tc>
                  <a:txBody>
                    <a:bodyPr/>
                    <a:lstStyle/>
                    <a:p>
                      <a:endParaRPr lang="en-US" sz="1600"/>
                    </a:p>
                  </a:txBody>
                  <a:tcPr marT="45722" marB="45722"/>
                </a:tc>
                <a:tc>
                  <a:txBody>
                    <a:bodyPr/>
                    <a:lstStyle/>
                    <a:p>
                      <a:r>
                        <a:rPr lang="en-US" sz="1600" dirty="0" smtClean="0"/>
                        <a:t>MOVER</a:t>
                      </a:r>
                      <a:endParaRPr lang="en-US" sz="1600" dirty="0"/>
                    </a:p>
                  </a:txBody>
                  <a:tcPr marT="45722" marB="45722"/>
                </a:tc>
                <a:tc>
                  <a:txBody>
                    <a:bodyPr/>
                    <a:lstStyle/>
                    <a:p>
                      <a:r>
                        <a:rPr lang="en-US" sz="1600" dirty="0" smtClean="0"/>
                        <a:t>CREG, TERM</a:t>
                      </a:r>
                      <a:endParaRPr lang="en-US" sz="1600" dirty="0"/>
                    </a:p>
                  </a:txBody>
                  <a:tcPr marT="45722" marB="45722"/>
                </a:tc>
                <a:tc>
                  <a:txBody>
                    <a:bodyPr/>
                    <a:lstStyle/>
                    <a:p>
                      <a:pPr algn="ctr"/>
                      <a:r>
                        <a:rPr lang="en-US" sz="1600" dirty="0" smtClean="0"/>
                        <a:t>105)</a:t>
                      </a:r>
                      <a:endParaRPr lang="en-US" sz="1600" dirty="0"/>
                    </a:p>
                  </a:txBody>
                  <a:tcPr marT="45722" marB="45722"/>
                </a:tc>
                <a:tc>
                  <a:txBody>
                    <a:bodyPr/>
                    <a:lstStyle/>
                    <a:p>
                      <a:r>
                        <a:rPr lang="en-US" sz="1600" dirty="0" smtClean="0"/>
                        <a:t>+  04     3  116</a:t>
                      </a:r>
                      <a:endParaRPr lang="en-US" sz="1600" dirty="0"/>
                    </a:p>
                  </a:txBody>
                  <a:tcPr marT="45722" marB="45722"/>
                </a:tc>
                <a:extLst>
                  <a:ext uri="{0D108BD9-81ED-4DB2-BD59-A6C34878D82A}">
                    <a16:rowId xmlns:a16="http://schemas.microsoft.com/office/drawing/2014/main" val="10005"/>
                  </a:ext>
                </a:extLst>
              </a:tr>
              <a:tr h="324291">
                <a:tc>
                  <a:txBody>
                    <a:bodyPr/>
                    <a:lstStyle/>
                    <a:p>
                      <a:endParaRPr lang="en-US" sz="1600" dirty="0"/>
                    </a:p>
                  </a:txBody>
                  <a:tcPr marT="45722" marB="45722"/>
                </a:tc>
                <a:tc>
                  <a:txBody>
                    <a:bodyPr/>
                    <a:lstStyle/>
                    <a:p>
                      <a:r>
                        <a:rPr lang="en-US" sz="1600" dirty="0" smtClean="0"/>
                        <a:t>ADD</a:t>
                      </a:r>
                      <a:endParaRPr lang="en-US" sz="1600" dirty="0"/>
                    </a:p>
                  </a:txBody>
                  <a:tcPr marT="45722" marB="45722"/>
                </a:tc>
                <a:tc>
                  <a:txBody>
                    <a:bodyPr/>
                    <a:lstStyle/>
                    <a:p>
                      <a:r>
                        <a:rPr lang="en-US" sz="1600" dirty="0" smtClean="0"/>
                        <a:t>CREG, ONE</a:t>
                      </a:r>
                      <a:endParaRPr lang="en-US" sz="1600" dirty="0"/>
                    </a:p>
                  </a:txBody>
                  <a:tcPr marT="45722" marB="45722"/>
                </a:tc>
                <a:tc>
                  <a:txBody>
                    <a:bodyPr/>
                    <a:lstStyle/>
                    <a:p>
                      <a:pPr algn="ctr"/>
                      <a:r>
                        <a:rPr lang="en-US" sz="1600" dirty="0" smtClean="0"/>
                        <a:t>106)</a:t>
                      </a:r>
                      <a:endParaRPr lang="en-US" sz="1600" dirty="0"/>
                    </a:p>
                  </a:txBody>
                  <a:tcPr marT="45722" marB="45722"/>
                </a:tc>
                <a:tc>
                  <a:txBody>
                    <a:bodyPr/>
                    <a:lstStyle/>
                    <a:p>
                      <a:r>
                        <a:rPr lang="en-US" sz="1600" dirty="0" smtClean="0"/>
                        <a:t>+  01</a:t>
                      </a:r>
                      <a:r>
                        <a:rPr lang="en-US" sz="1600" baseline="0" dirty="0" smtClean="0"/>
                        <a:t>     3  115</a:t>
                      </a:r>
                      <a:endParaRPr lang="en-US" sz="1600" dirty="0"/>
                    </a:p>
                  </a:txBody>
                  <a:tcPr marT="45722" marB="45722"/>
                </a:tc>
                <a:extLst>
                  <a:ext uri="{0D108BD9-81ED-4DB2-BD59-A6C34878D82A}">
                    <a16:rowId xmlns:a16="http://schemas.microsoft.com/office/drawing/2014/main" val="10006"/>
                  </a:ext>
                </a:extLst>
              </a:tr>
              <a:tr h="324291">
                <a:tc>
                  <a:txBody>
                    <a:bodyPr/>
                    <a:lstStyle/>
                    <a:p>
                      <a:endParaRPr lang="en-US" sz="1600"/>
                    </a:p>
                  </a:txBody>
                  <a:tcPr marT="45722" marB="45722"/>
                </a:tc>
                <a:tc>
                  <a:txBody>
                    <a:bodyPr/>
                    <a:lstStyle/>
                    <a:p>
                      <a:r>
                        <a:rPr lang="en-US" sz="1600" dirty="0" smtClean="0"/>
                        <a:t>MOVEM</a:t>
                      </a:r>
                      <a:endParaRPr lang="en-US" sz="1600" dirty="0"/>
                    </a:p>
                  </a:txBody>
                  <a:tcPr marT="45722" marB="45722"/>
                </a:tc>
                <a:tc>
                  <a:txBody>
                    <a:bodyPr/>
                    <a:lstStyle/>
                    <a:p>
                      <a:r>
                        <a:rPr lang="en-US" sz="1600" dirty="0" smtClean="0"/>
                        <a:t>CREG, TERM</a:t>
                      </a:r>
                      <a:endParaRPr lang="en-US" sz="1600" dirty="0"/>
                    </a:p>
                  </a:txBody>
                  <a:tcPr marT="45722" marB="45722"/>
                </a:tc>
                <a:tc>
                  <a:txBody>
                    <a:bodyPr/>
                    <a:lstStyle/>
                    <a:p>
                      <a:pPr algn="ctr"/>
                      <a:r>
                        <a:rPr lang="en-US" sz="1600" dirty="0" smtClean="0"/>
                        <a:t>107)</a:t>
                      </a:r>
                      <a:endParaRPr lang="en-US" sz="1600" dirty="0"/>
                    </a:p>
                  </a:txBody>
                  <a:tcPr marT="45722" marB="45722"/>
                </a:tc>
                <a:tc>
                  <a:txBody>
                    <a:bodyPr/>
                    <a:lstStyle/>
                    <a:p>
                      <a:r>
                        <a:rPr lang="en-US" sz="1600" dirty="0" smtClean="0"/>
                        <a:t>+  05</a:t>
                      </a:r>
                      <a:r>
                        <a:rPr lang="en-US" sz="1600" baseline="0" dirty="0" smtClean="0"/>
                        <a:t>     3  116</a:t>
                      </a:r>
                      <a:endParaRPr lang="en-US" sz="1600" dirty="0"/>
                    </a:p>
                  </a:txBody>
                  <a:tcPr marT="45722" marB="45722"/>
                </a:tc>
                <a:extLst>
                  <a:ext uri="{0D108BD9-81ED-4DB2-BD59-A6C34878D82A}">
                    <a16:rowId xmlns:a16="http://schemas.microsoft.com/office/drawing/2014/main" val="10007"/>
                  </a:ext>
                </a:extLst>
              </a:tr>
              <a:tr h="324291">
                <a:tc>
                  <a:txBody>
                    <a:bodyPr/>
                    <a:lstStyle/>
                    <a:p>
                      <a:endParaRPr lang="en-US" sz="1600"/>
                    </a:p>
                  </a:txBody>
                  <a:tcPr marT="45722" marB="45722"/>
                </a:tc>
                <a:tc>
                  <a:txBody>
                    <a:bodyPr/>
                    <a:lstStyle/>
                    <a:p>
                      <a:r>
                        <a:rPr lang="en-US" sz="1600" dirty="0" smtClean="0"/>
                        <a:t>COMP</a:t>
                      </a:r>
                      <a:endParaRPr lang="en-US" sz="1600" dirty="0"/>
                    </a:p>
                  </a:txBody>
                  <a:tcPr marT="45722" marB="45722"/>
                </a:tc>
                <a:tc>
                  <a:txBody>
                    <a:bodyPr/>
                    <a:lstStyle/>
                    <a:p>
                      <a:r>
                        <a:rPr lang="en-US" sz="1600" dirty="0" smtClean="0"/>
                        <a:t>CREG, N</a:t>
                      </a:r>
                      <a:endParaRPr lang="en-US" sz="1600" dirty="0"/>
                    </a:p>
                  </a:txBody>
                  <a:tcPr marT="45722" marB="45722"/>
                </a:tc>
                <a:tc>
                  <a:txBody>
                    <a:bodyPr/>
                    <a:lstStyle/>
                    <a:p>
                      <a:pPr algn="ctr"/>
                      <a:r>
                        <a:rPr lang="en-US" sz="1600" dirty="0" smtClean="0"/>
                        <a:t>108)</a:t>
                      </a:r>
                      <a:endParaRPr lang="en-US" sz="1600" dirty="0"/>
                    </a:p>
                  </a:txBody>
                  <a:tcPr marT="45722" marB="45722"/>
                </a:tc>
                <a:tc>
                  <a:txBody>
                    <a:bodyPr/>
                    <a:lstStyle/>
                    <a:p>
                      <a:r>
                        <a:rPr lang="en-US" sz="1600" dirty="0" smtClean="0"/>
                        <a:t>+  06</a:t>
                      </a:r>
                      <a:r>
                        <a:rPr lang="en-US" sz="1600" baseline="0" dirty="0" smtClean="0"/>
                        <a:t>     3  113</a:t>
                      </a:r>
                      <a:endParaRPr lang="en-US" sz="1600" dirty="0"/>
                    </a:p>
                  </a:txBody>
                  <a:tcPr marT="45722" marB="45722"/>
                </a:tc>
                <a:extLst>
                  <a:ext uri="{0D108BD9-81ED-4DB2-BD59-A6C34878D82A}">
                    <a16:rowId xmlns:a16="http://schemas.microsoft.com/office/drawing/2014/main" val="10008"/>
                  </a:ext>
                </a:extLst>
              </a:tr>
              <a:tr h="324291">
                <a:tc>
                  <a:txBody>
                    <a:bodyPr/>
                    <a:lstStyle/>
                    <a:p>
                      <a:endParaRPr lang="en-US" sz="1600"/>
                    </a:p>
                  </a:txBody>
                  <a:tcPr marT="45722" marB="45722"/>
                </a:tc>
                <a:tc>
                  <a:txBody>
                    <a:bodyPr/>
                    <a:lstStyle/>
                    <a:p>
                      <a:r>
                        <a:rPr lang="en-US" sz="1600" dirty="0" smtClean="0"/>
                        <a:t>BC</a:t>
                      </a:r>
                      <a:endParaRPr lang="en-US" sz="1600" dirty="0"/>
                    </a:p>
                  </a:txBody>
                  <a:tcPr marT="45722" marB="45722"/>
                </a:tc>
                <a:tc>
                  <a:txBody>
                    <a:bodyPr/>
                    <a:lstStyle/>
                    <a:p>
                      <a:r>
                        <a:rPr lang="en-US" sz="1600" dirty="0" smtClean="0"/>
                        <a:t>LE, AGAIN</a:t>
                      </a:r>
                      <a:endParaRPr lang="en-US" sz="1600" dirty="0"/>
                    </a:p>
                  </a:txBody>
                  <a:tcPr marT="45722" marB="45722"/>
                </a:tc>
                <a:tc>
                  <a:txBody>
                    <a:bodyPr/>
                    <a:lstStyle/>
                    <a:p>
                      <a:pPr algn="ctr"/>
                      <a:r>
                        <a:rPr lang="en-US" sz="1600" dirty="0" smtClean="0"/>
                        <a:t>109)</a:t>
                      </a:r>
                      <a:endParaRPr lang="en-US" sz="1600" dirty="0"/>
                    </a:p>
                  </a:txBody>
                  <a:tcPr marT="45722" marB="45722"/>
                </a:tc>
                <a:tc>
                  <a:txBody>
                    <a:bodyPr/>
                    <a:lstStyle/>
                    <a:p>
                      <a:r>
                        <a:rPr lang="en-US" sz="1600" dirty="0" smtClean="0"/>
                        <a:t>+  07</a:t>
                      </a:r>
                      <a:r>
                        <a:rPr lang="en-US" sz="1600" baseline="0" dirty="0" smtClean="0"/>
                        <a:t>     2   104</a:t>
                      </a:r>
                      <a:endParaRPr lang="en-US" sz="1600" dirty="0"/>
                    </a:p>
                  </a:txBody>
                  <a:tcPr marT="45722" marB="45722"/>
                </a:tc>
                <a:extLst>
                  <a:ext uri="{0D108BD9-81ED-4DB2-BD59-A6C34878D82A}">
                    <a16:rowId xmlns:a16="http://schemas.microsoft.com/office/drawing/2014/main" val="10009"/>
                  </a:ext>
                </a:extLst>
              </a:tr>
              <a:tr h="324291">
                <a:tc>
                  <a:txBody>
                    <a:bodyPr/>
                    <a:lstStyle/>
                    <a:p>
                      <a:endParaRPr lang="en-US" sz="1600"/>
                    </a:p>
                  </a:txBody>
                  <a:tcPr marT="45722" marB="45722"/>
                </a:tc>
                <a:tc>
                  <a:txBody>
                    <a:bodyPr/>
                    <a:lstStyle/>
                    <a:p>
                      <a:r>
                        <a:rPr lang="en-US" sz="1600" dirty="0" smtClean="0"/>
                        <a:t>DIV</a:t>
                      </a:r>
                      <a:endParaRPr lang="en-US" sz="1600" dirty="0"/>
                    </a:p>
                  </a:txBody>
                  <a:tcPr marT="45722" marB="45722">
                    <a:solidFill>
                      <a:schemeClr val="accent2"/>
                    </a:solidFill>
                  </a:tcPr>
                </a:tc>
                <a:tc>
                  <a:txBody>
                    <a:bodyPr/>
                    <a:lstStyle/>
                    <a:p>
                      <a:r>
                        <a:rPr lang="en-US" sz="1600" dirty="0" smtClean="0"/>
                        <a:t>BREG, TWO</a:t>
                      </a:r>
                      <a:endParaRPr lang="en-US" sz="1600" dirty="0"/>
                    </a:p>
                  </a:txBody>
                  <a:tcPr marT="45722" marB="45722">
                    <a:solidFill>
                      <a:schemeClr val="accent2"/>
                    </a:solidFill>
                  </a:tcPr>
                </a:tc>
                <a:tc>
                  <a:txBody>
                    <a:bodyPr/>
                    <a:lstStyle/>
                    <a:p>
                      <a:pPr algn="ctr"/>
                      <a:r>
                        <a:rPr lang="en-US" sz="1600" dirty="0" smtClean="0"/>
                        <a:t>110)</a:t>
                      </a:r>
                      <a:endParaRPr lang="en-US" sz="1600" dirty="0"/>
                    </a:p>
                  </a:txBody>
                  <a:tcPr marT="45722" marB="45722">
                    <a:solidFill>
                      <a:schemeClr val="accent2"/>
                    </a:solidFill>
                  </a:tcPr>
                </a:tc>
                <a:tc>
                  <a:txBody>
                    <a:bodyPr/>
                    <a:lstStyle/>
                    <a:p>
                      <a:r>
                        <a:rPr lang="en-US" sz="1600" dirty="0" smtClean="0"/>
                        <a:t>+  08     2   118</a:t>
                      </a:r>
                      <a:endParaRPr lang="en-US" sz="1600" dirty="0"/>
                    </a:p>
                  </a:txBody>
                  <a:tcPr marT="45722" marB="45722">
                    <a:solidFill>
                      <a:schemeClr val="accent2"/>
                    </a:solidFill>
                  </a:tcPr>
                </a:tc>
                <a:extLst>
                  <a:ext uri="{0D108BD9-81ED-4DB2-BD59-A6C34878D82A}">
                    <a16:rowId xmlns:a16="http://schemas.microsoft.com/office/drawing/2014/main" val="10010"/>
                  </a:ext>
                </a:extLst>
              </a:tr>
              <a:tr h="324291">
                <a:tc>
                  <a:txBody>
                    <a:bodyPr/>
                    <a:lstStyle/>
                    <a:p>
                      <a:endParaRPr lang="en-US" sz="1600" dirty="0"/>
                    </a:p>
                  </a:txBody>
                  <a:tcPr marT="45722" marB="45722"/>
                </a:tc>
                <a:tc>
                  <a:txBody>
                    <a:bodyPr/>
                    <a:lstStyle/>
                    <a:p>
                      <a:r>
                        <a:rPr lang="en-US" sz="1600" dirty="0" smtClean="0"/>
                        <a:t>MOVEM</a:t>
                      </a:r>
                      <a:endParaRPr lang="en-US" sz="1600" dirty="0"/>
                    </a:p>
                  </a:txBody>
                  <a:tcPr marT="45722" marB="45722"/>
                </a:tc>
                <a:tc>
                  <a:txBody>
                    <a:bodyPr/>
                    <a:lstStyle/>
                    <a:p>
                      <a:r>
                        <a:rPr lang="en-US" sz="1600" dirty="0" smtClean="0"/>
                        <a:t>BREG,</a:t>
                      </a:r>
                      <a:r>
                        <a:rPr lang="en-US" sz="1600" baseline="0" dirty="0" smtClean="0"/>
                        <a:t> RESULT</a:t>
                      </a:r>
                      <a:endParaRPr lang="en-US" sz="1600" dirty="0"/>
                    </a:p>
                  </a:txBody>
                  <a:tcPr marT="45722" marB="45722"/>
                </a:tc>
                <a:tc>
                  <a:txBody>
                    <a:bodyPr/>
                    <a:lstStyle/>
                    <a:p>
                      <a:pPr algn="ctr"/>
                      <a:r>
                        <a:rPr lang="en-US" sz="1600" dirty="0" smtClean="0"/>
                        <a:t>111)</a:t>
                      </a:r>
                      <a:endParaRPr lang="en-US" sz="1600" dirty="0"/>
                    </a:p>
                  </a:txBody>
                  <a:tcPr marT="45722" marB="45722"/>
                </a:tc>
                <a:tc>
                  <a:txBody>
                    <a:bodyPr/>
                    <a:lstStyle/>
                    <a:p>
                      <a:r>
                        <a:rPr lang="en-US" sz="1600" dirty="0" smtClean="0"/>
                        <a:t>+  05</a:t>
                      </a:r>
                      <a:r>
                        <a:rPr lang="en-US" sz="1600" baseline="0" dirty="0" smtClean="0"/>
                        <a:t>     2   114</a:t>
                      </a:r>
                      <a:endParaRPr lang="en-US" sz="1600" dirty="0"/>
                    </a:p>
                  </a:txBody>
                  <a:tcPr marT="45722" marB="45722"/>
                </a:tc>
                <a:extLst>
                  <a:ext uri="{0D108BD9-81ED-4DB2-BD59-A6C34878D82A}">
                    <a16:rowId xmlns:a16="http://schemas.microsoft.com/office/drawing/2014/main" val="10011"/>
                  </a:ext>
                </a:extLst>
              </a:tr>
              <a:tr h="324291">
                <a:tc>
                  <a:txBody>
                    <a:bodyPr/>
                    <a:lstStyle/>
                    <a:p>
                      <a:endParaRPr lang="en-US" sz="1600"/>
                    </a:p>
                  </a:txBody>
                  <a:tcPr marT="45722" marB="45722"/>
                </a:tc>
                <a:tc>
                  <a:txBody>
                    <a:bodyPr/>
                    <a:lstStyle/>
                    <a:p>
                      <a:r>
                        <a:rPr lang="en-US" sz="1600" dirty="0" smtClean="0"/>
                        <a:t>PRINT</a:t>
                      </a:r>
                      <a:endParaRPr lang="en-US" sz="1600" dirty="0"/>
                    </a:p>
                  </a:txBody>
                  <a:tcPr marT="45722" marB="45722"/>
                </a:tc>
                <a:tc>
                  <a:txBody>
                    <a:bodyPr/>
                    <a:lstStyle/>
                    <a:p>
                      <a:r>
                        <a:rPr lang="en-US" sz="1600" dirty="0" smtClean="0"/>
                        <a:t>RESULT</a:t>
                      </a:r>
                      <a:endParaRPr lang="en-US" sz="1600" dirty="0"/>
                    </a:p>
                  </a:txBody>
                  <a:tcPr marT="45722" marB="45722"/>
                </a:tc>
                <a:tc>
                  <a:txBody>
                    <a:bodyPr/>
                    <a:lstStyle/>
                    <a:p>
                      <a:pPr algn="ctr"/>
                      <a:r>
                        <a:rPr lang="en-US" sz="1600" dirty="0" smtClean="0"/>
                        <a:t>112)</a:t>
                      </a:r>
                      <a:endParaRPr lang="en-US" sz="1600" dirty="0"/>
                    </a:p>
                  </a:txBody>
                  <a:tcPr marT="45722" marB="45722"/>
                </a:tc>
                <a:tc>
                  <a:txBody>
                    <a:bodyPr/>
                    <a:lstStyle/>
                    <a:p>
                      <a:r>
                        <a:rPr lang="en-US" sz="1600" dirty="0" smtClean="0"/>
                        <a:t>+  10</a:t>
                      </a:r>
                      <a:r>
                        <a:rPr lang="en-US" sz="1600" baseline="0" dirty="0" smtClean="0"/>
                        <a:t>     0  114</a:t>
                      </a:r>
                      <a:endParaRPr lang="en-US" sz="1600" dirty="0"/>
                    </a:p>
                  </a:txBody>
                  <a:tcPr marT="45722" marB="45722"/>
                </a:tc>
                <a:extLst>
                  <a:ext uri="{0D108BD9-81ED-4DB2-BD59-A6C34878D82A}">
                    <a16:rowId xmlns:a16="http://schemas.microsoft.com/office/drawing/2014/main" val="10012"/>
                  </a:ext>
                </a:extLst>
              </a:tr>
              <a:tr h="324291">
                <a:tc>
                  <a:txBody>
                    <a:bodyPr/>
                    <a:lstStyle/>
                    <a:p>
                      <a:endParaRPr lang="en-US" sz="1600"/>
                    </a:p>
                  </a:txBody>
                  <a:tcPr marT="45722" marB="45722"/>
                </a:tc>
                <a:tc>
                  <a:txBody>
                    <a:bodyPr/>
                    <a:lstStyle/>
                    <a:p>
                      <a:r>
                        <a:rPr lang="en-US" sz="1600" dirty="0" smtClean="0"/>
                        <a:t>STOP</a:t>
                      </a:r>
                      <a:endParaRPr lang="en-US" sz="1600" dirty="0"/>
                    </a:p>
                  </a:txBody>
                  <a:tcPr marT="45722" marB="45722"/>
                </a:tc>
                <a:tc>
                  <a:txBody>
                    <a:bodyPr/>
                    <a:lstStyle/>
                    <a:p>
                      <a:endParaRPr lang="en-US" sz="1600" dirty="0"/>
                    </a:p>
                  </a:txBody>
                  <a:tcPr marT="45722" marB="45722"/>
                </a:tc>
                <a:tc>
                  <a:txBody>
                    <a:bodyPr/>
                    <a:lstStyle/>
                    <a:p>
                      <a:pPr algn="ctr"/>
                      <a:r>
                        <a:rPr lang="en-US" sz="1600" dirty="0" smtClean="0"/>
                        <a:t>113)</a:t>
                      </a:r>
                      <a:endParaRPr lang="en-US" sz="1600" dirty="0"/>
                    </a:p>
                  </a:txBody>
                  <a:tcPr marT="45722" marB="45722"/>
                </a:tc>
                <a:tc>
                  <a:txBody>
                    <a:bodyPr/>
                    <a:lstStyle/>
                    <a:p>
                      <a:r>
                        <a:rPr lang="en-US" sz="1600" dirty="0" smtClean="0"/>
                        <a:t>+  00</a:t>
                      </a:r>
                      <a:r>
                        <a:rPr lang="en-US" sz="1600" baseline="0" dirty="0" smtClean="0"/>
                        <a:t>    0   000</a:t>
                      </a:r>
                      <a:endParaRPr lang="en-US" sz="1600" dirty="0"/>
                    </a:p>
                  </a:txBody>
                  <a:tcPr marT="45722" marB="45722"/>
                </a:tc>
                <a:extLst>
                  <a:ext uri="{0D108BD9-81ED-4DB2-BD59-A6C34878D82A}">
                    <a16:rowId xmlns:a16="http://schemas.microsoft.com/office/drawing/2014/main" val="10013"/>
                  </a:ext>
                </a:extLst>
              </a:tr>
              <a:tr h="324291">
                <a:tc>
                  <a:txBody>
                    <a:bodyPr/>
                    <a:lstStyle/>
                    <a:p>
                      <a:r>
                        <a:rPr lang="en-US" sz="1600" dirty="0" smtClean="0"/>
                        <a:t>N</a:t>
                      </a:r>
                      <a:endParaRPr lang="en-US" sz="1600" dirty="0"/>
                    </a:p>
                  </a:txBody>
                  <a:tcPr marT="45722" marB="45722"/>
                </a:tc>
                <a:tc>
                  <a:txBody>
                    <a:bodyPr/>
                    <a:lstStyle/>
                    <a:p>
                      <a:r>
                        <a:rPr lang="en-US" sz="1600" dirty="0" smtClean="0"/>
                        <a:t>DS</a:t>
                      </a:r>
                      <a:endParaRPr lang="en-US" sz="1600" dirty="0"/>
                    </a:p>
                  </a:txBody>
                  <a:tcPr marT="45722" marB="45722"/>
                </a:tc>
                <a:tc>
                  <a:txBody>
                    <a:bodyPr/>
                    <a:lstStyle/>
                    <a:p>
                      <a:r>
                        <a:rPr lang="en-US" sz="1600" dirty="0" smtClean="0"/>
                        <a:t>1</a:t>
                      </a:r>
                      <a:endParaRPr lang="en-US" sz="1600" dirty="0"/>
                    </a:p>
                  </a:txBody>
                  <a:tcPr marT="45722" marB="45722"/>
                </a:tc>
                <a:tc>
                  <a:txBody>
                    <a:bodyPr/>
                    <a:lstStyle/>
                    <a:p>
                      <a:pPr algn="ctr"/>
                      <a:r>
                        <a:rPr lang="en-US" sz="1600" dirty="0" smtClean="0"/>
                        <a:t>114)</a:t>
                      </a:r>
                      <a:endParaRPr lang="en-US" sz="1600" dirty="0"/>
                    </a:p>
                  </a:txBody>
                  <a:tcPr marT="45722" marB="45722"/>
                </a:tc>
                <a:tc>
                  <a:txBody>
                    <a:bodyPr/>
                    <a:lstStyle/>
                    <a:p>
                      <a:endParaRPr lang="en-US" sz="1600" dirty="0"/>
                    </a:p>
                  </a:txBody>
                  <a:tcPr marT="45722" marB="45722"/>
                </a:tc>
                <a:extLst>
                  <a:ext uri="{0D108BD9-81ED-4DB2-BD59-A6C34878D82A}">
                    <a16:rowId xmlns:a16="http://schemas.microsoft.com/office/drawing/2014/main" val="10014"/>
                  </a:ext>
                </a:extLst>
              </a:tr>
              <a:tr h="324291">
                <a:tc>
                  <a:txBody>
                    <a:bodyPr/>
                    <a:lstStyle/>
                    <a:p>
                      <a:r>
                        <a:rPr lang="en-US" sz="1600" dirty="0" smtClean="0"/>
                        <a:t>RESULT</a:t>
                      </a:r>
                      <a:endParaRPr lang="en-US" sz="1600" dirty="0"/>
                    </a:p>
                  </a:txBody>
                  <a:tcPr marT="45722" marB="45722"/>
                </a:tc>
                <a:tc>
                  <a:txBody>
                    <a:bodyPr/>
                    <a:lstStyle/>
                    <a:p>
                      <a:r>
                        <a:rPr lang="en-US" sz="1600" dirty="0" smtClean="0"/>
                        <a:t>DS</a:t>
                      </a:r>
                      <a:endParaRPr lang="en-US" sz="1600" dirty="0"/>
                    </a:p>
                  </a:txBody>
                  <a:tcPr marT="45722" marB="45722"/>
                </a:tc>
                <a:tc>
                  <a:txBody>
                    <a:bodyPr/>
                    <a:lstStyle/>
                    <a:p>
                      <a:r>
                        <a:rPr lang="en-US" sz="1600" dirty="0" smtClean="0"/>
                        <a:t>1</a:t>
                      </a:r>
                      <a:endParaRPr lang="en-US" sz="1600" dirty="0"/>
                    </a:p>
                  </a:txBody>
                  <a:tcPr marT="45722" marB="45722"/>
                </a:tc>
                <a:tc>
                  <a:txBody>
                    <a:bodyPr/>
                    <a:lstStyle/>
                    <a:p>
                      <a:pPr algn="ctr"/>
                      <a:r>
                        <a:rPr lang="en-US" sz="1600" dirty="0" smtClean="0"/>
                        <a:t>115)</a:t>
                      </a:r>
                      <a:endParaRPr lang="en-US" sz="1600" dirty="0"/>
                    </a:p>
                  </a:txBody>
                  <a:tcPr marT="45722" marB="45722"/>
                </a:tc>
                <a:tc>
                  <a:txBody>
                    <a:bodyPr/>
                    <a:lstStyle/>
                    <a:p>
                      <a:endParaRPr lang="en-US" sz="1600" dirty="0"/>
                    </a:p>
                  </a:txBody>
                  <a:tcPr marT="45722" marB="45722"/>
                </a:tc>
                <a:extLst>
                  <a:ext uri="{0D108BD9-81ED-4DB2-BD59-A6C34878D82A}">
                    <a16:rowId xmlns:a16="http://schemas.microsoft.com/office/drawing/2014/main" val="10015"/>
                  </a:ext>
                </a:extLst>
              </a:tr>
              <a:tr h="324291">
                <a:tc>
                  <a:txBody>
                    <a:bodyPr/>
                    <a:lstStyle/>
                    <a:p>
                      <a:r>
                        <a:rPr lang="en-US" sz="1600" dirty="0" smtClean="0"/>
                        <a:t>ONE</a:t>
                      </a:r>
                      <a:endParaRPr lang="en-US" sz="1600" dirty="0"/>
                    </a:p>
                  </a:txBody>
                  <a:tcPr marT="45722" marB="45722"/>
                </a:tc>
                <a:tc>
                  <a:txBody>
                    <a:bodyPr/>
                    <a:lstStyle/>
                    <a:p>
                      <a:r>
                        <a:rPr lang="en-US" sz="1600" dirty="0" smtClean="0"/>
                        <a:t>DC</a:t>
                      </a:r>
                      <a:endParaRPr lang="en-US" sz="1600" dirty="0"/>
                    </a:p>
                  </a:txBody>
                  <a:tcPr marT="45722" marB="45722"/>
                </a:tc>
                <a:tc>
                  <a:txBody>
                    <a:bodyPr/>
                    <a:lstStyle/>
                    <a:p>
                      <a:r>
                        <a:rPr lang="en-US" sz="1600" dirty="0" smtClean="0"/>
                        <a:t>‘1’</a:t>
                      </a:r>
                      <a:endParaRPr lang="en-US" sz="1600" dirty="0"/>
                    </a:p>
                  </a:txBody>
                  <a:tcPr marT="45722" marB="45722"/>
                </a:tc>
                <a:tc>
                  <a:txBody>
                    <a:bodyPr/>
                    <a:lstStyle/>
                    <a:p>
                      <a:pPr algn="ctr"/>
                      <a:r>
                        <a:rPr lang="en-US" sz="1600" dirty="0" smtClean="0"/>
                        <a:t>116)</a:t>
                      </a:r>
                      <a:endParaRPr lang="en-US" sz="1600" dirty="0"/>
                    </a:p>
                  </a:txBody>
                  <a:tcPr marT="45722" marB="45722"/>
                </a:tc>
                <a:tc>
                  <a:txBody>
                    <a:bodyPr/>
                    <a:lstStyle/>
                    <a:p>
                      <a:endParaRPr lang="en-US" sz="1600" dirty="0"/>
                    </a:p>
                  </a:txBody>
                  <a:tcPr marT="45722" marB="45722"/>
                </a:tc>
                <a:extLst>
                  <a:ext uri="{0D108BD9-81ED-4DB2-BD59-A6C34878D82A}">
                    <a16:rowId xmlns:a16="http://schemas.microsoft.com/office/drawing/2014/main" val="10016"/>
                  </a:ext>
                </a:extLst>
              </a:tr>
              <a:tr h="324291">
                <a:tc>
                  <a:txBody>
                    <a:bodyPr/>
                    <a:lstStyle/>
                    <a:p>
                      <a:r>
                        <a:rPr lang="en-US" sz="1600" dirty="0" smtClean="0"/>
                        <a:t>TERM</a:t>
                      </a:r>
                      <a:endParaRPr lang="en-US" sz="1600" dirty="0"/>
                    </a:p>
                  </a:txBody>
                  <a:tcPr marT="45722" marB="45722"/>
                </a:tc>
                <a:tc>
                  <a:txBody>
                    <a:bodyPr/>
                    <a:lstStyle/>
                    <a:p>
                      <a:r>
                        <a:rPr lang="en-US" sz="1600" dirty="0" smtClean="0"/>
                        <a:t>DS</a:t>
                      </a:r>
                      <a:endParaRPr lang="en-US" sz="1600" dirty="0"/>
                    </a:p>
                  </a:txBody>
                  <a:tcPr marT="45722" marB="45722"/>
                </a:tc>
                <a:tc>
                  <a:txBody>
                    <a:bodyPr/>
                    <a:lstStyle/>
                    <a:p>
                      <a:r>
                        <a:rPr lang="en-US" sz="1600" dirty="0" smtClean="0"/>
                        <a:t>1</a:t>
                      </a:r>
                      <a:endParaRPr lang="en-US" sz="1600" dirty="0"/>
                    </a:p>
                  </a:txBody>
                  <a:tcPr marT="45722" marB="45722"/>
                </a:tc>
                <a:tc>
                  <a:txBody>
                    <a:bodyPr/>
                    <a:lstStyle/>
                    <a:p>
                      <a:pPr algn="ctr"/>
                      <a:r>
                        <a:rPr lang="en-US" sz="1600" dirty="0" smtClean="0"/>
                        <a:t>117)</a:t>
                      </a:r>
                      <a:endParaRPr lang="en-US" sz="1600" dirty="0"/>
                    </a:p>
                  </a:txBody>
                  <a:tcPr marT="45722" marB="45722"/>
                </a:tc>
                <a:tc>
                  <a:txBody>
                    <a:bodyPr/>
                    <a:lstStyle/>
                    <a:p>
                      <a:r>
                        <a:rPr lang="en-US" sz="1600" dirty="0" smtClean="0"/>
                        <a:t>+  00</a:t>
                      </a:r>
                      <a:r>
                        <a:rPr lang="en-US" sz="1600" baseline="0" dirty="0" smtClean="0"/>
                        <a:t>    0   001</a:t>
                      </a:r>
                      <a:endParaRPr lang="en-US" sz="1600" dirty="0"/>
                    </a:p>
                  </a:txBody>
                  <a:tcPr marT="45722" marB="45722"/>
                </a:tc>
                <a:extLst>
                  <a:ext uri="{0D108BD9-81ED-4DB2-BD59-A6C34878D82A}">
                    <a16:rowId xmlns:a16="http://schemas.microsoft.com/office/drawing/2014/main" val="10017"/>
                  </a:ext>
                </a:extLst>
              </a:tr>
              <a:tr h="324291">
                <a:tc>
                  <a:txBody>
                    <a:bodyPr/>
                    <a:lstStyle/>
                    <a:p>
                      <a:r>
                        <a:rPr lang="en-US" sz="1600" dirty="0" smtClean="0"/>
                        <a:t>TWO</a:t>
                      </a:r>
                      <a:endParaRPr lang="en-US" sz="1600" dirty="0"/>
                    </a:p>
                  </a:txBody>
                  <a:tcPr marT="45722" marB="45722">
                    <a:solidFill>
                      <a:schemeClr val="accent2"/>
                    </a:solidFill>
                  </a:tcPr>
                </a:tc>
                <a:tc>
                  <a:txBody>
                    <a:bodyPr/>
                    <a:lstStyle/>
                    <a:p>
                      <a:r>
                        <a:rPr lang="en-US" sz="1600" dirty="0" smtClean="0"/>
                        <a:t>DC</a:t>
                      </a:r>
                      <a:endParaRPr lang="en-US" sz="1600" dirty="0"/>
                    </a:p>
                  </a:txBody>
                  <a:tcPr marT="45722" marB="45722">
                    <a:solidFill>
                      <a:schemeClr val="accent2"/>
                    </a:solidFill>
                  </a:tcPr>
                </a:tc>
                <a:tc>
                  <a:txBody>
                    <a:bodyPr/>
                    <a:lstStyle/>
                    <a:p>
                      <a:r>
                        <a:rPr lang="en-US" sz="1600" dirty="0" smtClean="0"/>
                        <a:t>‘2’</a:t>
                      </a:r>
                      <a:endParaRPr lang="en-US" sz="1600" dirty="0"/>
                    </a:p>
                  </a:txBody>
                  <a:tcPr marT="45722" marB="45722">
                    <a:solidFill>
                      <a:schemeClr val="accent2"/>
                    </a:solidFill>
                  </a:tcPr>
                </a:tc>
                <a:tc>
                  <a:txBody>
                    <a:bodyPr/>
                    <a:lstStyle/>
                    <a:p>
                      <a:pPr algn="ctr"/>
                      <a:r>
                        <a:rPr lang="en-US" sz="1600" dirty="0" smtClean="0"/>
                        <a:t>118)</a:t>
                      </a:r>
                      <a:endParaRPr lang="en-US" sz="1600" dirty="0"/>
                    </a:p>
                  </a:txBody>
                  <a:tcPr marT="45722" marB="45722">
                    <a:solidFill>
                      <a:schemeClr val="accent2"/>
                    </a:solidFill>
                  </a:tcPr>
                </a:tc>
                <a:tc>
                  <a:txBody>
                    <a:bodyPr/>
                    <a:lstStyle/>
                    <a:p>
                      <a:r>
                        <a:rPr lang="en-US" sz="1600" dirty="0" smtClean="0"/>
                        <a:t>+  00    0   001</a:t>
                      </a:r>
                      <a:endParaRPr lang="en-US" sz="1600" dirty="0"/>
                    </a:p>
                  </a:txBody>
                  <a:tcPr marT="45722" marB="45722">
                    <a:solidFill>
                      <a:schemeClr val="accent2"/>
                    </a:solidFill>
                  </a:tcPr>
                </a:tc>
                <a:extLst>
                  <a:ext uri="{0D108BD9-81ED-4DB2-BD59-A6C34878D82A}">
                    <a16:rowId xmlns:a16="http://schemas.microsoft.com/office/drawing/2014/main" val="10018"/>
                  </a:ext>
                </a:extLst>
              </a:tr>
              <a:tr h="324291">
                <a:tc>
                  <a:txBody>
                    <a:bodyPr/>
                    <a:lstStyle/>
                    <a:p>
                      <a:endParaRPr lang="en-US" sz="1800"/>
                    </a:p>
                  </a:txBody>
                  <a:tcPr marT="45722" marB="45722"/>
                </a:tc>
                <a:tc>
                  <a:txBody>
                    <a:bodyPr/>
                    <a:lstStyle/>
                    <a:p>
                      <a:r>
                        <a:rPr lang="en-US" sz="1800" dirty="0" smtClean="0"/>
                        <a:t>END</a:t>
                      </a:r>
                      <a:endParaRPr lang="en-US" sz="1800" dirty="0"/>
                    </a:p>
                  </a:txBody>
                  <a:tcPr marT="45722" marB="45722"/>
                </a:tc>
                <a:tc>
                  <a:txBody>
                    <a:bodyPr/>
                    <a:lstStyle/>
                    <a:p>
                      <a:endParaRPr lang="en-US" sz="1800" dirty="0"/>
                    </a:p>
                  </a:txBody>
                  <a:tcPr marT="45722" marB="45722"/>
                </a:tc>
                <a:tc>
                  <a:txBody>
                    <a:bodyPr/>
                    <a:lstStyle/>
                    <a:p>
                      <a:pPr algn="ctr"/>
                      <a:endParaRPr lang="en-US" sz="1800" dirty="0"/>
                    </a:p>
                  </a:txBody>
                  <a:tcPr marT="45722" marB="45722"/>
                </a:tc>
                <a:tc>
                  <a:txBody>
                    <a:bodyPr/>
                    <a:lstStyle/>
                    <a:p>
                      <a:endParaRPr lang="en-US" sz="1800" dirty="0"/>
                    </a:p>
                  </a:txBody>
                  <a:tcPr marT="45722" marB="45722"/>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1882774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fontScale="92500"/>
          </a:bodyPr>
          <a:lstStyle/>
          <a:p>
            <a:r>
              <a:rPr lang="en-US" sz="2200" b="1" dirty="0"/>
              <a:t>RUN TIME ENVIRONMENT </a:t>
            </a:r>
            <a:endParaRPr lang="en-US" sz="2200" b="1" dirty="0" smtClean="0"/>
          </a:p>
          <a:p>
            <a:r>
              <a:rPr lang="en-US" sz="2200" dirty="0" smtClean="0"/>
              <a:t>Absolute </a:t>
            </a:r>
            <a:r>
              <a:rPr lang="en-US" sz="2200" dirty="0"/>
              <a:t>loader, Relocation - Relocating loader, Dynamic loader, Bootstrap loader, </a:t>
            </a:r>
            <a:r>
              <a:rPr lang="en-US" sz="2200" dirty="0" smtClean="0"/>
              <a:t>Linking-loader, Program </a:t>
            </a:r>
            <a:r>
              <a:rPr lang="en-US" sz="2200" dirty="0" err="1"/>
              <a:t>relocatibility</a:t>
            </a:r>
            <a:r>
              <a:rPr lang="en-US" sz="2200" dirty="0"/>
              <a:t>, Design of Absolute Loader, Design of direct-linking editor, other Loader </a:t>
            </a:r>
            <a:r>
              <a:rPr lang="en-US" sz="2200" dirty="0" smtClean="0"/>
              <a:t>scheme e.g</a:t>
            </a:r>
            <a:r>
              <a:rPr lang="en-US" sz="2200" dirty="0"/>
              <a:t>. (Binders, Linking Loaders, Overlays, Dynamic </a:t>
            </a:r>
            <a:r>
              <a:rPr lang="en-US" sz="2200" dirty="0" smtClean="0"/>
              <a:t>Binders).</a:t>
            </a:r>
          </a:p>
          <a:p>
            <a:r>
              <a:rPr lang="en-US" sz="2200" b="1" dirty="0" smtClean="0"/>
              <a:t>Books</a:t>
            </a:r>
            <a:endParaRPr lang="en-US" sz="2200" b="1" dirty="0"/>
          </a:p>
          <a:p>
            <a:r>
              <a:rPr lang="en-US" sz="2000" dirty="0"/>
              <a:t>1). </a:t>
            </a:r>
            <a:r>
              <a:rPr lang="en-US" sz="2000" dirty="0" err="1"/>
              <a:t>A.V.Aho</a:t>
            </a:r>
            <a:r>
              <a:rPr lang="en-US" sz="2000" dirty="0"/>
              <a:t>, </a:t>
            </a:r>
            <a:r>
              <a:rPr lang="en-US" sz="2000" dirty="0" err="1"/>
              <a:t>R.Sethi</a:t>
            </a:r>
            <a:r>
              <a:rPr lang="en-US" sz="2000" dirty="0"/>
              <a:t> &amp; J </a:t>
            </a:r>
            <a:r>
              <a:rPr lang="en-US" sz="2000" dirty="0" err="1"/>
              <a:t>D.Ullman</a:t>
            </a:r>
            <a:r>
              <a:rPr lang="en-US" sz="2000" dirty="0"/>
              <a:t>, “Compilers-Principles, Techniques and Tools”. Pearson, 2006 </a:t>
            </a:r>
            <a:br>
              <a:rPr lang="en-US" sz="2000" dirty="0"/>
            </a:br>
            <a:r>
              <a:rPr lang="en-US" sz="2000" dirty="0"/>
              <a:t>2). Leland L. Beck ,” System Software -An Introduction to System Programming”, 3/E, </a:t>
            </a:r>
            <a:r>
              <a:rPr lang="en-US" sz="2000" dirty="0" err="1"/>
              <a:t>Addision</a:t>
            </a:r>
            <a:r>
              <a:rPr lang="en-US" sz="2000" dirty="0"/>
              <a:t> </a:t>
            </a:r>
            <a:r>
              <a:rPr lang="en-US" sz="2000" dirty="0" err="1"/>
              <a:t>Wesley,reprint</a:t>
            </a:r>
            <a:r>
              <a:rPr lang="en-US" sz="2000" dirty="0"/>
              <a:t> 2003</a:t>
            </a:r>
            <a:br>
              <a:rPr lang="en-US" sz="2000" dirty="0"/>
            </a:br>
            <a:r>
              <a:rPr lang="en-US" sz="2000" dirty="0"/>
              <a:t>3). Louden , Kenneth C :” Compiler Construction-Principles and Practice”,1/E, Thomson, 1997</a:t>
            </a:r>
            <a:br>
              <a:rPr lang="en-US" sz="2000" dirty="0"/>
            </a:br>
            <a:r>
              <a:rPr lang="en-US" sz="2000" dirty="0"/>
              <a:t>4). </a:t>
            </a:r>
            <a:r>
              <a:rPr lang="en-US" sz="2000" dirty="0">
                <a:solidFill>
                  <a:srgbClr val="0070C0"/>
                </a:solidFill>
              </a:rPr>
              <a:t>D. M. </a:t>
            </a:r>
            <a:r>
              <a:rPr lang="en-US" sz="2000" dirty="0" err="1">
                <a:solidFill>
                  <a:srgbClr val="0070C0"/>
                </a:solidFill>
              </a:rPr>
              <a:t>Dhamdhere</a:t>
            </a:r>
            <a:r>
              <a:rPr lang="en-US" sz="2000" dirty="0">
                <a:solidFill>
                  <a:srgbClr val="0070C0"/>
                </a:solidFill>
              </a:rPr>
              <a:t> :  “ System Programming and Operating System”.,2/E,TMH,1999</a:t>
            </a:r>
            <a:br>
              <a:rPr lang="en-US" sz="2000" dirty="0">
                <a:solidFill>
                  <a:srgbClr val="0070C0"/>
                </a:solidFill>
              </a:rPr>
            </a:br>
            <a:r>
              <a:rPr lang="en-US" sz="2000" dirty="0"/>
              <a:t>5). </a:t>
            </a:r>
            <a:r>
              <a:rPr lang="en-US" sz="2000" dirty="0" err="1"/>
              <a:t>Houlb</a:t>
            </a:r>
            <a:r>
              <a:rPr lang="en-US" sz="2000" dirty="0"/>
              <a:t> : Compiler Design in C, PHI, EEE, 1995</a:t>
            </a:r>
          </a:p>
          <a:p>
            <a:endParaRPr lang="en-US" sz="2200" dirty="0"/>
          </a:p>
        </p:txBody>
      </p:sp>
    </p:spTree>
    <p:extLst>
      <p:ext uri="{BB962C8B-B14F-4D97-AF65-F5344CB8AC3E}">
        <p14:creationId xmlns:p14="http://schemas.microsoft.com/office/powerpoint/2010/main" val="59189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altLang="en-US" sz="2600" dirty="0"/>
              <a:t>Assembly language programming holds an edge over HLL in situation where it is necessary or desirable to use specific architectural features of computer.</a:t>
            </a:r>
          </a:p>
          <a:p>
            <a:pPr lvl="2"/>
            <a:r>
              <a:rPr lang="en-US" altLang="en-US" sz="2600" dirty="0"/>
              <a:t>Ex. Special instructions supported by CPU</a:t>
            </a:r>
          </a:p>
          <a:p>
            <a:endParaRPr lang="en-US" sz="2600" dirty="0"/>
          </a:p>
        </p:txBody>
      </p:sp>
    </p:spTree>
    <p:extLst>
      <p:ext uri="{BB962C8B-B14F-4D97-AF65-F5344CB8AC3E}">
        <p14:creationId xmlns:p14="http://schemas.microsoft.com/office/powerpoint/2010/main" val="2220027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altLang="en-US" sz="2800" dirty="0"/>
              <a:t>Design Specifications of an assembler:</a:t>
            </a:r>
          </a:p>
          <a:p>
            <a:pPr lvl="1"/>
            <a:r>
              <a:rPr lang="en-US" altLang="en-US" sz="2600" dirty="0"/>
              <a:t>Identify the information necessary to perform a task</a:t>
            </a:r>
          </a:p>
          <a:p>
            <a:pPr lvl="1"/>
            <a:r>
              <a:rPr lang="en-US" altLang="en-US" sz="2600" dirty="0"/>
              <a:t>Design a suitable data structure to record the information</a:t>
            </a:r>
          </a:p>
          <a:p>
            <a:pPr lvl="1"/>
            <a:r>
              <a:rPr lang="en-US" altLang="en-US" sz="2600" dirty="0"/>
              <a:t>Determine the processing necessary to obtain and maintain the information</a:t>
            </a:r>
          </a:p>
          <a:p>
            <a:pPr lvl="1"/>
            <a:r>
              <a:rPr lang="en-US" altLang="en-US" sz="2600" dirty="0"/>
              <a:t>Determine  the processing necessary to perform a </a:t>
            </a:r>
            <a:r>
              <a:rPr lang="en-US" altLang="en-US" sz="2600" dirty="0" smtClean="0"/>
              <a:t>task</a:t>
            </a:r>
          </a:p>
          <a:p>
            <a:pPr marL="457200" lvl="1" indent="0">
              <a:buNone/>
            </a:pPr>
            <a:endParaRPr lang="en-US" altLang="en-US" sz="2600" dirty="0" smtClean="0"/>
          </a:p>
          <a:p>
            <a:pPr marL="342900" lvl="2" indent="-342900"/>
            <a:r>
              <a:rPr lang="en-US" altLang="en-US" sz="2600" i="1" dirty="0" smtClean="0"/>
              <a:t>The </a:t>
            </a:r>
            <a:r>
              <a:rPr lang="en-US" altLang="en-US" sz="2600" i="1" dirty="0"/>
              <a:t>fundamental info requirements arise in the synthesis phase. </a:t>
            </a:r>
          </a:p>
          <a:p>
            <a:pPr marL="457200" lvl="1" indent="0">
              <a:buNone/>
            </a:pPr>
            <a:endParaRPr lang="en-US" altLang="en-US" sz="2600" dirty="0"/>
          </a:p>
        </p:txBody>
      </p:sp>
    </p:spTree>
    <p:extLst>
      <p:ext uri="{BB962C8B-B14F-4D97-AF65-F5344CB8AC3E}">
        <p14:creationId xmlns:p14="http://schemas.microsoft.com/office/powerpoint/2010/main" val="3013387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Synthesis Phase</a:t>
            </a:r>
            <a:endParaRPr lang="en-US" dirty="0"/>
          </a:p>
        </p:txBody>
      </p:sp>
      <p:sp>
        <p:nvSpPr>
          <p:cNvPr id="3" name="Content Placeholder 2"/>
          <p:cNvSpPr>
            <a:spLocks noGrp="1"/>
          </p:cNvSpPr>
          <p:nvPr>
            <p:ph idx="1"/>
          </p:nvPr>
        </p:nvSpPr>
        <p:spPr/>
        <p:txBody>
          <a:bodyPr>
            <a:normAutofit fontScale="92500"/>
          </a:bodyPr>
          <a:lstStyle/>
          <a:p>
            <a:pPr>
              <a:buFont typeface="Arial" charset="0"/>
              <a:buNone/>
              <a:defRPr/>
            </a:pPr>
            <a:r>
              <a:rPr lang="en-US" dirty="0"/>
              <a:t>Consider the assembly statement</a:t>
            </a:r>
          </a:p>
          <a:p>
            <a:pPr lvl="1">
              <a:lnSpc>
                <a:spcPct val="90000"/>
              </a:lnSpc>
              <a:buNone/>
              <a:defRPr/>
            </a:pPr>
            <a:r>
              <a:rPr lang="en-US" dirty="0">
                <a:solidFill>
                  <a:srgbClr val="161412"/>
                </a:solidFill>
              </a:rPr>
              <a:t>   MOVER 	BREG, ONE</a:t>
            </a:r>
          </a:p>
          <a:p>
            <a:pPr lvl="1">
              <a:lnSpc>
                <a:spcPct val="90000"/>
              </a:lnSpc>
              <a:defRPr/>
            </a:pPr>
            <a:r>
              <a:rPr lang="en-US" dirty="0">
                <a:solidFill>
                  <a:srgbClr val="161412"/>
                </a:solidFill>
              </a:rPr>
              <a:t>We must have the following information to synthesize the machine instruction</a:t>
            </a:r>
          </a:p>
          <a:p>
            <a:pPr lvl="2">
              <a:lnSpc>
                <a:spcPct val="90000"/>
              </a:lnSpc>
              <a:defRPr/>
            </a:pPr>
            <a:r>
              <a:rPr lang="en-US" dirty="0">
                <a:solidFill>
                  <a:srgbClr val="161412"/>
                </a:solidFill>
              </a:rPr>
              <a:t>Address of the memory word with which ONE is associated </a:t>
            </a:r>
          </a:p>
          <a:p>
            <a:pPr lvl="4">
              <a:lnSpc>
                <a:spcPct val="90000"/>
              </a:lnSpc>
              <a:defRPr/>
            </a:pPr>
            <a:r>
              <a:rPr lang="en-US" dirty="0">
                <a:solidFill>
                  <a:srgbClr val="161412"/>
                </a:solidFill>
              </a:rPr>
              <a:t>It depends on source program</a:t>
            </a:r>
          </a:p>
          <a:p>
            <a:pPr lvl="4">
              <a:lnSpc>
                <a:spcPct val="90000"/>
              </a:lnSpc>
              <a:defRPr/>
            </a:pPr>
            <a:r>
              <a:rPr lang="en-US" dirty="0"/>
              <a:t>So, it must be made available by analysis phase</a:t>
            </a:r>
            <a:r>
              <a:rPr lang="en-US" i="1" dirty="0"/>
              <a:t>.</a:t>
            </a:r>
            <a:endParaRPr lang="en-US" dirty="0">
              <a:solidFill>
                <a:srgbClr val="161412"/>
              </a:solidFill>
            </a:endParaRPr>
          </a:p>
          <a:p>
            <a:pPr lvl="2">
              <a:lnSpc>
                <a:spcPct val="90000"/>
              </a:lnSpc>
              <a:defRPr/>
            </a:pPr>
            <a:r>
              <a:rPr lang="en-US" dirty="0">
                <a:solidFill>
                  <a:srgbClr val="161412"/>
                </a:solidFill>
              </a:rPr>
              <a:t>Machine operation code corresponding to the mnemonic MOVER</a:t>
            </a:r>
          </a:p>
          <a:p>
            <a:pPr lvl="3">
              <a:lnSpc>
                <a:spcPct val="90000"/>
              </a:lnSpc>
              <a:defRPr/>
            </a:pPr>
            <a:r>
              <a:rPr lang="en-US" dirty="0">
                <a:solidFill>
                  <a:srgbClr val="161412"/>
                </a:solidFill>
              </a:rPr>
              <a:t>Does not depend on source program, but depend upon assembly language</a:t>
            </a:r>
          </a:p>
          <a:p>
            <a:pPr lvl="3">
              <a:lnSpc>
                <a:spcPct val="90000"/>
              </a:lnSpc>
              <a:defRPr/>
            </a:pPr>
            <a:r>
              <a:rPr lang="en-US" dirty="0"/>
              <a:t>Hence the synthesis phase can determine this information Itself.</a:t>
            </a:r>
            <a:endParaRPr lang="en-US" dirty="0">
              <a:solidFill>
                <a:srgbClr val="161412"/>
              </a:solidFill>
            </a:endParaRPr>
          </a:p>
          <a:p>
            <a:pPr>
              <a:defRPr/>
            </a:pPr>
            <a:endParaRPr lang="en-US" dirty="0"/>
          </a:p>
          <a:p>
            <a:endParaRPr lang="en-US" altLang="en-US" sz="2400" dirty="0"/>
          </a:p>
        </p:txBody>
      </p:sp>
    </p:spTree>
    <p:extLst>
      <p:ext uri="{BB962C8B-B14F-4D97-AF65-F5344CB8AC3E}">
        <p14:creationId xmlns:p14="http://schemas.microsoft.com/office/powerpoint/2010/main" val="103025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altLang="en-US" sz="2800" dirty="0"/>
              <a:t>During synthesis phase, two data structures are used:-</a:t>
            </a:r>
          </a:p>
          <a:p>
            <a:pPr lvl="1"/>
            <a:r>
              <a:rPr lang="en-US" altLang="en-US" sz="2400" dirty="0"/>
              <a:t>Symbol Table </a:t>
            </a:r>
          </a:p>
          <a:p>
            <a:pPr lvl="2"/>
            <a:r>
              <a:rPr lang="en-US" altLang="en-US" sz="2200" dirty="0"/>
              <a:t>symbol table’s each entry has two fields:- </a:t>
            </a:r>
          </a:p>
          <a:p>
            <a:pPr lvl="3"/>
            <a:r>
              <a:rPr lang="en-US" altLang="en-US" sz="2200" b="1" dirty="0" smtClean="0"/>
              <a:t>name and address. </a:t>
            </a:r>
          </a:p>
          <a:p>
            <a:pPr lvl="2"/>
            <a:r>
              <a:rPr lang="en-US" altLang="en-US" sz="2200" dirty="0" smtClean="0"/>
              <a:t>This </a:t>
            </a:r>
            <a:r>
              <a:rPr lang="en-US" altLang="en-US" sz="2200" dirty="0"/>
              <a:t>table is built by analysis phase and used during synthesis.</a:t>
            </a:r>
            <a:r>
              <a:rPr lang="en-US" altLang="en-US" sz="2200" i="1" dirty="0"/>
              <a:t> </a:t>
            </a:r>
            <a:endParaRPr lang="en-US" altLang="en-US" sz="2200" dirty="0"/>
          </a:p>
          <a:p>
            <a:pPr lvl="1"/>
            <a:r>
              <a:rPr lang="en-US" altLang="en-US" sz="2400" dirty="0"/>
              <a:t>Mnemonics Table</a:t>
            </a:r>
          </a:p>
          <a:p>
            <a:pPr lvl="2"/>
            <a:r>
              <a:rPr lang="en-US" altLang="en-US" sz="2200" dirty="0"/>
              <a:t>An entry in the mnemonics table has two fields:- </a:t>
            </a:r>
          </a:p>
          <a:p>
            <a:pPr lvl="3"/>
            <a:r>
              <a:rPr lang="en-US" altLang="en-US" sz="2200" b="1" dirty="0"/>
              <a:t>mnemonic and </a:t>
            </a:r>
            <a:r>
              <a:rPr lang="en-US" altLang="en-US" sz="2200" b="1" dirty="0" err="1"/>
              <a:t>opcode</a:t>
            </a:r>
            <a:r>
              <a:rPr lang="en-US" altLang="en-US" sz="2200" b="1" dirty="0"/>
              <a:t>.</a:t>
            </a:r>
          </a:p>
          <a:p>
            <a:pPr lvl="2"/>
            <a:r>
              <a:rPr lang="en-US" altLang="en-US" sz="2200" dirty="0"/>
              <a:t>fixed table and merely accessed by analysis and synthesis phases.</a:t>
            </a:r>
          </a:p>
          <a:p>
            <a:r>
              <a:rPr lang="en-US" altLang="en-US" sz="2800" dirty="0"/>
              <a:t>By using symbol table, synthesis phase obtains the machine address with which name is associated.</a:t>
            </a:r>
          </a:p>
          <a:p>
            <a:endParaRPr lang="en-US" altLang="en-US" sz="2800" dirty="0" smtClean="0"/>
          </a:p>
          <a:p>
            <a:r>
              <a:rPr lang="en-US" altLang="en-US" sz="2800" dirty="0" smtClean="0"/>
              <a:t>By </a:t>
            </a:r>
            <a:r>
              <a:rPr lang="en-US" altLang="en-US" sz="2800" dirty="0"/>
              <a:t>using Mnemonics table, synthesis phase obtains machine </a:t>
            </a:r>
            <a:r>
              <a:rPr lang="en-US" altLang="en-US" sz="2800" dirty="0" err="1"/>
              <a:t>opcode</a:t>
            </a:r>
            <a:r>
              <a:rPr lang="en-US" altLang="en-US" sz="2800" dirty="0"/>
              <a:t> corresponding to a mnemonic.</a:t>
            </a:r>
          </a:p>
          <a:p>
            <a:endParaRPr lang="en-US" dirty="0"/>
          </a:p>
        </p:txBody>
      </p:sp>
    </p:spTree>
    <p:extLst>
      <p:ext uri="{BB962C8B-B14F-4D97-AF65-F5344CB8AC3E}">
        <p14:creationId xmlns:p14="http://schemas.microsoft.com/office/powerpoint/2010/main" val="1421589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Analysis phase</a:t>
            </a:r>
            <a:endParaRPr lang="en-US" dirty="0"/>
          </a:p>
        </p:txBody>
      </p:sp>
      <p:sp>
        <p:nvSpPr>
          <p:cNvPr id="3" name="Content Placeholder 2"/>
          <p:cNvSpPr>
            <a:spLocks noGrp="1"/>
          </p:cNvSpPr>
          <p:nvPr>
            <p:ph idx="1"/>
          </p:nvPr>
        </p:nvSpPr>
        <p:spPr/>
        <p:txBody>
          <a:bodyPr/>
          <a:lstStyle/>
          <a:p>
            <a:r>
              <a:rPr lang="en-US" altLang="en-US" sz="2800" dirty="0"/>
              <a:t>The primary function performed by the analysis phase is the building of the symbol table. </a:t>
            </a:r>
          </a:p>
          <a:p>
            <a:pPr lvl="1"/>
            <a:r>
              <a:rPr lang="en-US" altLang="en-US" sz="2400" dirty="0"/>
              <a:t>For this, it must determine the addresses with which symbolic names </a:t>
            </a:r>
            <a:r>
              <a:rPr lang="en-US" altLang="en-US" sz="2400" dirty="0" smtClean="0"/>
              <a:t>used </a:t>
            </a:r>
            <a:r>
              <a:rPr lang="en-US" altLang="en-US" sz="2400" dirty="0"/>
              <a:t>in a program are associated. </a:t>
            </a:r>
          </a:p>
          <a:p>
            <a:pPr lvl="1"/>
            <a:r>
              <a:rPr lang="en-US" altLang="en-US" sz="2400" dirty="0"/>
              <a:t>Some addresses can be determined directly (</a:t>
            </a:r>
            <a:r>
              <a:rPr lang="en-US" altLang="en-US" sz="2400" dirty="0" err="1"/>
              <a:t>Eg</a:t>
            </a:r>
            <a:r>
              <a:rPr lang="en-US" altLang="en-US" sz="2400" dirty="0"/>
              <a:t>. Address of first instruction in program) while some other must be inferred. (</a:t>
            </a:r>
            <a:r>
              <a:rPr lang="en-US" altLang="en-US" sz="2400" dirty="0" err="1"/>
              <a:t>Eg</a:t>
            </a:r>
            <a:r>
              <a:rPr lang="en-US" altLang="en-US" sz="2400" dirty="0"/>
              <a:t>. In </a:t>
            </a:r>
            <a:r>
              <a:rPr lang="en-US" altLang="en-US" sz="2400" dirty="0" err="1"/>
              <a:t>prog</a:t>
            </a:r>
            <a:r>
              <a:rPr lang="en-US" altLang="en-US" sz="2400" dirty="0"/>
              <a:t>. for determining address of N, we must fix address of all program elements preceding it.) This is called </a:t>
            </a:r>
            <a:r>
              <a:rPr lang="en-US" altLang="en-US" sz="2400" b="1" dirty="0"/>
              <a:t>memory allocation</a:t>
            </a:r>
            <a:r>
              <a:rPr lang="en-US" altLang="en-US" sz="2400" dirty="0"/>
              <a:t>. </a:t>
            </a:r>
          </a:p>
          <a:p>
            <a:pPr lvl="2"/>
            <a:endParaRPr lang="en-US" altLang="en-US" sz="2000" dirty="0"/>
          </a:p>
          <a:p>
            <a:endParaRPr lang="en-US" dirty="0"/>
          </a:p>
        </p:txBody>
      </p:sp>
    </p:spTree>
    <p:extLst>
      <p:ext uri="{BB962C8B-B14F-4D97-AF65-F5344CB8AC3E}">
        <p14:creationId xmlns:p14="http://schemas.microsoft.com/office/powerpoint/2010/main" val="3088617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0"/>
            <a:ext cx="8229600" cy="4953000"/>
          </a:xfrm>
        </p:spPr>
        <p:txBody>
          <a:bodyPr>
            <a:normAutofit fontScale="92500" lnSpcReduction="10000"/>
          </a:bodyPr>
          <a:lstStyle/>
          <a:p>
            <a:r>
              <a:rPr lang="en-US" dirty="0" smtClean="0"/>
              <a:t>Location Counter</a:t>
            </a:r>
          </a:p>
          <a:p>
            <a:pPr lvl="1"/>
            <a:r>
              <a:rPr lang="en-US" altLang="en-US" sz="2400" dirty="0" smtClean="0"/>
              <a:t>Location </a:t>
            </a:r>
            <a:r>
              <a:rPr lang="en-US" altLang="en-US" sz="2400" dirty="0"/>
              <a:t>Counter (LC) is </a:t>
            </a:r>
            <a:r>
              <a:rPr lang="en-US" altLang="en-US" sz="2400" dirty="0" smtClean="0"/>
              <a:t>a data structure which use to </a:t>
            </a:r>
            <a:r>
              <a:rPr lang="en-US" altLang="en-US" sz="2400" dirty="0"/>
              <a:t>implement memory </a:t>
            </a:r>
            <a:r>
              <a:rPr lang="en-US" altLang="en-US" sz="2400" dirty="0" smtClean="0"/>
              <a:t>allocation</a:t>
            </a:r>
          </a:p>
          <a:p>
            <a:pPr lvl="1"/>
            <a:r>
              <a:rPr lang="en-US" altLang="en-US" sz="2400" dirty="0"/>
              <a:t>The location counter contains the address of the next memory word in the target program.</a:t>
            </a:r>
          </a:p>
          <a:p>
            <a:pPr lvl="1"/>
            <a:r>
              <a:rPr lang="en-US" altLang="en-US" sz="2400" dirty="0"/>
              <a:t>LC is initialized to the constant specified in the START statement</a:t>
            </a:r>
            <a:r>
              <a:rPr lang="en-US" altLang="en-US" sz="2400" dirty="0" smtClean="0"/>
              <a:t>.</a:t>
            </a:r>
          </a:p>
          <a:p>
            <a:pPr lvl="1"/>
            <a:endParaRPr lang="en-US" altLang="en-US" sz="600" dirty="0" smtClean="0"/>
          </a:p>
          <a:p>
            <a:r>
              <a:rPr lang="en-US" altLang="en-US" sz="2300" dirty="0"/>
              <a:t>To update the contents of LC, analysis phase needs to know the lengths of different instructions. </a:t>
            </a:r>
          </a:p>
          <a:p>
            <a:pPr lvl="1"/>
            <a:r>
              <a:rPr lang="en-US" altLang="en-US" sz="2300" dirty="0"/>
              <a:t>This info. Depends on the assembly language. </a:t>
            </a:r>
          </a:p>
          <a:p>
            <a:pPr lvl="1"/>
            <a:r>
              <a:rPr lang="en-US" altLang="en-US" sz="2300" dirty="0"/>
              <a:t>To include this Mnemonic table can be extended and a new field called as length is used</a:t>
            </a:r>
          </a:p>
          <a:p>
            <a:r>
              <a:rPr lang="en-US" altLang="en-US" sz="2300" dirty="0"/>
              <a:t>The processing involved to maintain the LC is called </a:t>
            </a:r>
            <a:r>
              <a:rPr lang="en-US" altLang="en-US" sz="2300" b="1" dirty="0"/>
              <a:t>LC processing</a:t>
            </a:r>
            <a:r>
              <a:rPr lang="en-US" altLang="en-US" sz="2300" dirty="0"/>
              <a:t>.</a:t>
            </a:r>
          </a:p>
          <a:p>
            <a:pPr lvl="1"/>
            <a:endParaRPr lang="en-US" altLang="en-US" sz="2300" dirty="0"/>
          </a:p>
          <a:p>
            <a:pPr lvl="1"/>
            <a:endParaRPr lang="en-US" altLang="en-US" sz="2300" dirty="0"/>
          </a:p>
          <a:p>
            <a:endParaRPr lang="en-US" sz="2200" dirty="0"/>
          </a:p>
        </p:txBody>
      </p:sp>
    </p:spTree>
    <p:extLst>
      <p:ext uri="{BB962C8B-B14F-4D97-AF65-F5344CB8AC3E}">
        <p14:creationId xmlns:p14="http://schemas.microsoft.com/office/powerpoint/2010/main" val="4033670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457200" y="1600200"/>
            <a:ext cx="8229600" cy="4405152"/>
          </a:xfrm>
          <a:noFill/>
        </p:spPr>
      </p:pic>
    </p:spTree>
    <p:extLst>
      <p:ext uri="{BB962C8B-B14F-4D97-AF65-F5344CB8AC3E}">
        <p14:creationId xmlns:p14="http://schemas.microsoft.com/office/powerpoint/2010/main" val="2023383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dirty="0"/>
              <a:t>Tasks performed by Analysis Phases:-</a:t>
            </a:r>
          </a:p>
          <a:p>
            <a:pPr marL="914400" lvl="1" indent="-514350">
              <a:buFont typeface="Calibri" pitchFamily="34" charset="0"/>
              <a:buAutoNum type="arabicPeriod"/>
            </a:pPr>
            <a:r>
              <a:rPr lang="en-US" altLang="en-US" dirty="0"/>
              <a:t>Isolate the label, mnemonic </a:t>
            </a:r>
            <a:r>
              <a:rPr lang="en-US" altLang="en-US" dirty="0" err="1"/>
              <a:t>opcode</a:t>
            </a:r>
            <a:r>
              <a:rPr lang="en-US" altLang="en-US" dirty="0"/>
              <a:t> and operand fields of a statement.</a:t>
            </a:r>
          </a:p>
          <a:p>
            <a:pPr marL="914400" lvl="1" indent="-514350">
              <a:buFont typeface="Calibri" pitchFamily="34" charset="0"/>
              <a:buAutoNum type="arabicPeriod"/>
            </a:pPr>
            <a:r>
              <a:rPr lang="en-US" altLang="en-US" dirty="0"/>
              <a:t>If a label is present, enter the pair (symbol,&lt;LC contents&gt;) in a new entry of symbol table.</a:t>
            </a:r>
          </a:p>
          <a:p>
            <a:pPr marL="914400" lvl="1" indent="-514350">
              <a:buFont typeface="Calibri" pitchFamily="34" charset="0"/>
              <a:buAutoNum type="arabicPeriod"/>
            </a:pPr>
            <a:r>
              <a:rPr lang="en-US" altLang="en-US" dirty="0"/>
              <a:t>Check validity of mnemonic </a:t>
            </a:r>
            <a:r>
              <a:rPr lang="en-US" altLang="en-US" dirty="0" err="1"/>
              <a:t>opcode</a:t>
            </a:r>
            <a:r>
              <a:rPr lang="en-US" altLang="en-US" dirty="0"/>
              <a:t> by look-up in Mnemonics table.</a:t>
            </a:r>
          </a:p>
          <a:p>
            <a:pPr marL="914400" lvl="1" indent="-514350">
              <a:buFont typeface="Calibri" pitchFamily="34" charset="0"/>
              <a:buAutoNum type="arabicPeriod"/>
            </a:pPr>
            <a:r>
              <a:rPr lang="en-US" altLang="en-US" dirty="0"/>
              <a:t>Perform LC processing i.e. update value contained in LC.</a:t>
            </a:r>
          </a:p>
          <a:p>
            <a:endParaRPr lang="en-US" dirty="0"/>
          </a:p>
        </p:txBody>
      </p:sp>
    </p:spTree>
    <p:extLst>
      <p:ext uri="{BB962C8B-B14F-4D97-AF65-F5344CB8AC3E}">
        <p14:creationId xmlns:p14="http://schemas.microsoft.com/office/powerpoint/2010/main" val="195949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dirty="0"/>
              <a:t>Tasks performed by Synthesis Phase:- </a:t>
            </a:r>
          </a:p>
          <a:p>
            <a:pPr marL="914400" lvl="1" indent="-514350">
              <a:buFont typeface="Calibri" pitchFamily="34" charset="0"/>
              <a:buAutoNum type="arabicPeriod"/>
            </a:pPr>
            <a:r>
              <a:rPr lang="en-US" altLang="en-US" dirty="0"/>
              <a:t>Obtain the machine </a:t>
            </a:r>
            <a:r>
              <a:rPr lang="en-US" altLang="en-US" dirty="0" err="1"/>
              <a:t>opcode</a:t>
            </a:r>
            <a:r>
              <a:rPr lang="en-US" altLang="en-US" dirty="0"/>
              <a:t> corresponding to mnemonics from mnemonics table.</a:t>
            </a:r>
          </a:p>
          <a:p>
            <a:pPr marL="914400" lvl="1" indent="-514350">
              <a:buFont typeface="Calibri" pitchFamily="34" charset="0"/>
              <a:buAutoNum type="arabicPeriod"/>
            </a:pPr>
            <a:r>
              <a:rPr lang="en-US" altLang="en-US" dirty="0"/>
              <a:t>Obtain address of memory operand from symbol table.</a:t>
            </a:r>
          </a:p>
          <a:p>
            <a:pPr marL="914400" lvl="1" indent="-514350">
              <a:buFont typeface="Calibri" pitchFamily="34" charset="0"/>
              <a:buAutoNum type="arabicPeriod"/>
            </a:pPr>
            <a:r>
              <a:rPr lang="en-US" altLang="en-US" dirty="0"/>
              <a:t>Synthesize the machine form of a constant, if any.</a:t>
            </a:r>
          </a:p>
          <a:p>
            <a:endParaRPr lang="en-US" dirty="0"/>
          </a:p>
        </p:txBody>
      </p:sp>
    </p:spTree>
    <p:extLst>
      <p:ext uri="{BB962C8B-B14F-4D97-AF65-F5344CB8AC3E}">
        <p14:creationId xmlns:p14="http://schemas.microsoft.com/office/powerpoint/2010/main" val="3506380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Pass Structure of Assemblers</a:t>
            </a:r>
            <a:endParaRPr lang="en-US" dirty="0"/>
          </a:p>
        </p:txBody>
      </p:sp>
      <p:sp>
        <p:nvSpPr>
          <p:cNvPr id="3" name="Content Placeholder 2"/>
          <p:cNvSpPr>
            <a:spLocks noGrp="1"/>
          </p:cNvSpPr>
          <p:nvPr>
            <p:ph idx="1"/>
          </p:nvPr>
        </p:nvSpPr>
        <p:spPr/>
        <p:txBody>
          <a:bodyPr/>
          <a:lstStyle/>
          <a:p>
            <a:r>
              <a:rPr lang="en-US" altLang="en-US" dirty="0"/>
              <a:t>The pass of a language processor is one complete scan of the source program. </a:t>
            </a:r>
            <a:endParaRPr lang="en-US" altLang="en-US" dirty="0" smtClean="0"/>
          </a:p>
          <a:p>
            <a:r>
              <a:rPr lang="en-US" altLang="en-US" dirty="0" smtClean="0"/>
              <a:t>There </a:t>
            </a:r>
            <a:r>
              <a:rPr lang="en-US" altLang="en-US" dirty="0"/>
              <a:t>are mainly </a:t>
            </a:r>
            <a:r>
              <a:rPr lang="en-US" altLang="en-US" dirty="0" smtClean="0"/>
              <a:t>two </a:t>
            </a:r>
            <a:r>
              <a:rPr lang="en-US" altLang="en-US" dirty="0"/>
              <a:t>assembly schemes:-</a:t>
            </a:r>
          </a:p>
          <a:p>
            <a:pPr marL="914400" lvl="1" indent="-514350">
              <a:buFont typeface="Calibri" pitchFamily="34" charset="0"/>
              <a:buAutoNum type="arabicPeriod"/>
            </a:pPr>
            <a:r>
              <a:rPr lang="en-US" altLang="en-US" dirty="0"/>
              <a:t>Two pass assembly scheme</a:t>
            </a:r>
          </a:p>
          <a:p>
            <a:pPr marL="914400" lvl="1" indent="-514350">
              <a:buFont typeface="Calibri" pitchFamily="34" charset="0"/>
              <a:buAutoNum type="arabicPeriod"/>
            </a:pPr>
            <a:r>
              <a:rPr lang="en-US" altLang="en-US" dirty="0"/>
              <a:t>One pass assembly scheme.</a:t>
            </a:r>
          </a:p>
          <a:p>
            <a:endParaRPr lang="en-US" dirty="0"/>
          </a:p>
        </p:txBody>
      </p:sp>
    </p:spTree>
    <p:extLst>
      <p:ext uri="{BB962C8B-B14F-4D97-AF65-F5344CB8AC3E}">
        <p14:creationId xmlns:p14="http://schemas.microsoft.com/office/powerpoint/2010/main" val="2121722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 Definition</a:t>
            </a:r>
            <a:endParaRPr lang="en-US" dirty="0"/>
          </a:p>
        </p:txBody>
      </p:sp>
      <p:sp>
        <p:nvSpPr>
          <p:cNvPr id="3" name="Content Placeholder 2"/>
          <p:cNvSpPr>
            <a:spLocks noGrp="1"/>
          </p:cNvSpPr>
          <p:nvPr>
            <p:ph idx="1"/>
          </p:nvPr>
        </p:nvSpPr>
        <p:spPr/>
        <p:txBody>
          <a:bodyPr>
            <a:normAutofit/>
          </a:bodyPr>
          <a:lstStyle/>
          <a:p>
            <a:pPr algn="just"/>
            <a:r>
              <a:rPr lang="en-US" sz="2500" dirty="0" smtClean="0"/>
              <a:t>An assembly language is a low-level programming language for microprocessors and other programmable devices.</a:t>
            </a:r>
          </a:p>
          <a:p>
            <a:pPr algn="just"/>
            <a:r>
              <a:rPr lang="en-US" sz="2500" dirty="0"/>
              <a:t>Each assembly language is specific to a particular </a:t>
            </a:r>
            <a:r>
              <a:rPr lang="en-US" sz="2500" dirty="0" smtClean="0"/>
              <a:t>computer architecture.</a:t>
            </a:r>
          </a:p>
          <a:p>
            <a:pPr algn="just"/>
            <a:r>
              <a:rPr lang="en-US" sz="2500" dirty="0" smtClean="0"/>
              <a:t>Assembly language is machine dependent, low-level programming language which is specified to a certain computer system(or a family of computer system).</a:t>
            </a:r>
          </a:p>
          <a:p>
            <a:pPr algn="just"/>
            <a:r>
              <a:rPr lang="en-US" sz="2500" dirty="0"/>
              <a:t>Assembly language is converted into executable machine code by a </a:t>
            </a:r>
            <a:r>
              <a:rPr lang="en-US" sz="2500" b="1" dirty="0"/>
              <a:t>utility </a:t>
            </a:r>
            <a:r>
              <a:rPr lang="en-US" sz="2500" b="1" dirty="0" smtClean="0"/>
              <a:t>program(according to computer infrastructure)</a:t>
            </a:r>
            <a:r>
              <a:rPr lang="en-US" sz="2500" dirty="0"/>
              <a:t> referred to as an </a:t>
            </a:r>
            <a:r>
              <a:rPr lang="en-US" sz="2500" i="1" dirty="0" smtClean="0"/>
              <a:t>assembler.</a:t>
            </a:r>
            <a:endParaRPr lang="en-US" sz="2500" dirty="0"/>
          </a:p>
        </p:txBody>
      </p:sp>
    </p:spTree>
    <p:extLst>
      <p:ext uri="{BB962C8B-B14F-4D97-AF65-F5344CB8AC3E}">
        <p14:creationId xmlns:p14="http://schemas.microsoft.com/office/powerpoint/2010/main" val="1177244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8229600" cy="639762"/>
          </a:xfrm>
        </p:spPr>
        <p:txBody>
          <a:bodyPr>
            <a:normAutofit fontScale="90000"/>
          </a:bodyPr>
          <a:lstStyle/>
          <a:p>
            <a:r>
              <a:rPr lang="en-US" altLang="en-US" sz="3600" smtClean="0"/>
              <a:t>Two Pass Translator / Two Pass Assembler</a:t>
            </a:r>
            <a:endParaRPr lang="en-US" altLang="en-US" smtClean="0"/>
          </a:p>
        </p:txBody>
      </p:sp>
      <p:sp>
        <p:nvSpPr>
          <p:cNvPr id="23555" name="Content Placeholder 2"/>
          <p:cNvSpPr>
            <a:spLocks noGrp="1"/>
          </p:cNvSpPr>
          <p:nvPr>
            <p:ph idx="1"/>
          </p:nvPr>
        </p:nvSpPr>
        <p:spPr>
          <a:xfrm>
            <a:off x="152400" y="838200"/>
            <a:ext cx="8763000" cy="6019800"/>
          </a:xfrm>
        </p:spPr>
        <p:txBody>
          <a:bodyPr/>
          <a:lstStyle/>
          <a:p>
            <a:r>
              <a:rPr lang="en-US" altLang="en-US" sz="2800" smtClean="0"/>
              <a:t>can handle forward references easily. </a:t>
            </a:r>
          </a:p>
          <a:p>
            <a:r>
              <a:rPr lang="en-US" altLang="en-US" sz="2800" smtClean="0"/>
              <a:t>The LC processing is performed in the first pass and symbols defined in the program are entered into the symbol table in this pass. </a:t>
            </a:r>
          </a:p>
          <a:p>
            <a:r>
              <a:rPr lang="en-US" altLang="en-US" sz="2800" smtClean="0"/>
              <a:t>The first pass performs analysis of the source program while the second pass performs the synthesis of the target program.</a:t>
            </a:r>
          </a:p>
          <a:p>
            <a:r>
              <a:rPr lang="en-US" altLang="en-US" sz="2800" smtClean="0"/>
              <a:t>The first pass constructs an intermediate representation (IR) of the source program for use by the second pass. </a:t>
            </a:r>
          </a:p>
          <a:p>
            <a:pPr lvl="1"/>
            <a:r>
              <a:rPr lang="en-US" altLang="en-US" sz="2400" smtClean="0"/>
              <a:t>This representation consists of two main components </a:t>
            </a:r>
          </a:p>
          <a:p>
            <a:pPr lvl="2"/>
            <a:r>
              <a:rPr lang="en-US" altLang="en-US" sz="2000" smtClean="0"/>
              <a:t>data structures e.g. Symbol table</a:t>
            </a:r>
          </a:p>
          <a:p>
            <a:pPr lvl="2"/>
            <a:r>
              <a:rPr lang="en-US" altLang="en-US" sz="2000" smtClean="0"/>
              <a:t>a processed form of source program. Also called as Intermediate Code (IC).</a:t>
            </a:r>
          </a:p>
        </p:txBody>
      </p:sp>
    </p:spTree>
    <p:extLst>
      <p:ext uri="{BB962C8B-B14F-4D97-AF65-F5344CB8AC3E}">
        <p14:creationId xmlns:p14="http://schemas.microsoft.com/office/powerpoint/2010/main" val="22953223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229600" cy="715962"/>
          </a:xfrm>
        </p:spPr>
        <p:txBody>
          <a:bodyPr/>
          <a:lstStyle/>
          <a:p>
            <a:r>
              <a:rPr lang="en-US" altLang="en-US" sz="3200" smtClean="0"/>
              <a:t>Single Pass Translation / Single Pass Assembler</a:t>
            </a:r>
          </a:p>
        </p:txBody>
      </p:sp>
      <p:sp>
        <p:nvSpPr>
          <p:cNvPr id="24579" name="Content Placeholder 2"/>
          <p:cNvSpPr>
            <a:spLocks noGrp="1"/>
          </p:cNvSpPr>
          <p:nvPr>
            <p:ph idx="1"/>
          </p:nvPr>
        </p:nvSpPr>
        <p:spPr>
          <a:xfrm>
            <a:off x="457200" y="914400"/>
            <a:ext cx="8229600" cy="5211763"/>
          </a:xfrm>
        </p:spPr>
        <p:txBody>
          <a:bodyPr/>
          <a:lstStyle/>
          <a:p>
            <a:r>
              <a:rPr lang="en-US" altLang="en-US" sz="3000" smtClean="0"/>
              <a:t>In a single pass assembler, the LC processing and construction of symbol table proceeds as in two pass assembler. </a:t>
            </a:r>
          </a:p>
          <a:p>
            <a:r>
              <a:rPr lang="en-US" altLang="en-US" sz="3000" smtClean="0"/>
              <a:t>The problem of forward references is tackled using a process called back patching. </a:t>
            </a:r>
          </a:p>
          <a:p>
            <a:r>
              <a:rPr lang="en-US" altLang="en-US" sz="3000" smtClean="0"/>
              <a:t>Initially, operand field of an instruction containing a forward reference is left blank.</a:t>
            </a:r>
          </a:p>
          <a:p>
            <a:r>
              <a:rPr lang="en-US" altLang="en-US" sz="3000" smtClean="0"/>
              <a:t>When the definition of forward referenced symbol in encountered, its address is put into this field which is left blank initially.</a:t>
            </a:r>
          </a:p>
        </p:txBody>
      </p:sp>
    </p:spTree>
    <p:extLst>
      <p:ext uri="{BB962C8B-B14F-4D97-AF65-F5344CB8AC3E}">
        <p14:creationId xmlns:p14="http://schemas.microsoft.com/office/powerpoint/2010/main" val="7830402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342900" lvl="1" indent="-342900">
              <a:buFont typeface="Arial" panose="020B0604020202020204" pitchFamily="34" charset="0"/>
              <a:buChar char="•"/>
            </a:pPr>
            <a:r>
              <a:rPr lang="en-US" altLang="en-US" sz="2500" dirty="0"/>
              <a:t>ONE is a forward reference. </a:t>
            </a:r>
          </a:p>
          <a:p>
            <a:r>
              <a:rPr lang="en-US" altLang="en-US" sz="2500" dirty="0"/>
              <a:t>T</a:t>
            </a:r>
            <a:r>
              <a:rPr lang="en-US" altLang="en-US" sz="2500" dirty="0" smtClean="0"/>
              <a:t>he </a:t>
            </a:r>
            <a:r>
              <a:rPr lang="en-US" altLang="en-US" sz="2500" dirty="0"/>
              <a:t>instruction </a:t>
            </a:r>
            <a:r>
              <a:rPr lang="en-US" altLang="en-US" sz="2500" dirty="0" err="1"/>
              <a:t>opcode</a:t>
            </a:r>
            <a:r>
              <a:rPr lang="en-US" altLang="en-US" sz="2500" dirty="0"/>
              <a:t> and address of BREG will be assembled to reside in location 101 and the insertion of second operand’s address at a later stage can be indicated by adding an entry of the Table of Incomplete </a:t>
            </a:r>
            <a:r>
              <a:rPr lang="en-US" altLang="en-US" sz="2500" dirty="0" smtClean="0"/>
              <a:t>Instructions.(TII)</a:t>
            </a:r>
          </a:p>
          <a:p>
            <a:pPr lvl="1"/>
            <a:r>
              <a:rPr lang="en-US" altLang="en-US" sz="2400" dirty="0"/>
              <a:t>This entry is a pair ([instruction address], [symbol]). </a:t>
            </a:r>
          </a:p>
          <a:p>
            <a:pPr lvl="2"/>
            <a:r>
              <a:rPr lang="en-US" altLang="en-US" sz="2000" dirty="0"/>
              <a:t>e.g. (101, ONE) in this case.</a:t>
            </a:r>
          </a:p>
          <a:p>
            <a:pPr marL="342900" lvl="1" indent="-342900">
              <a:buFont typeface="Arial" panose="020B0604020202020204" pitchFamily="34" charset="0"/>
              <a:buChar char="•"/>
            </a:pPr>
            <a:r>
              <a:rPr lang="en-US" altLang="en-US" sz="2400" dirty="0"/>
              <a:t>By the time, the END statement is processed, the symbol table would contain the addresses of all symbols defined in the source program and TII would contain info. describing forward references. </a:t>
            </a:r>
          </a:p>
          <a:p>
            <a:endParaRPr lang="en-US" altLang="en-US" sz="2500" dirty="0" smtClean="0"/>
          </a:p>
          <a:p>
            <a:endParaRPr lang="en-US" sz="2500" dirty="0"/>
          </a:p>
        </p:txBody>
      </p:sp>
    </p:spTree>
    <p:extLst>
      <p:ext uri="{BB962C8B-B14F-4D97-AF65-F5344CB8AC3E}">
        <p14:creationId xmlns:p14="http://schemas.microsoft.com/office/powerpoint/2010/main" val="2538283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US" altLang="en-US" smtClean="0"/>
          </a:p>
        </p:txBody>
      </p:sp>
      <p:sp>
        <p:nvSpPr>
          <p:cNvPr id="26627" name="Content Placeholder 2"/>
          <p:cNvSpPr>
            <a:spLocks noGrp="1"/>
          </p:cNvSpPr>
          <p:nvPr>
            <p:ph idx="1"/>
          </p:nvPr>
        </p:nvSpPr>
        <p:spPr>
          <a:xfrm>
            <a:off x="533400" y="3352800"/>
            <a:ext cx="8229600" cy="838200"/>
          </a:xfrm>
        </p:spPr>
        <p:txBody>
          <a:bodyPr/>
          <a:lstStyle/>
          <a:p>
            <a:pPr algn="ctr">
              <a:buFont typeface="Arial" panose="020B0604020202020204" pitchFamily="34" charset="0"/>
              <a:buNone/>
            </a:pPr>
            <a:r>
              <a:rPr lang="en-US" altLang="en-US" sz="4400" b="1" smtClean="0"/>
              <a:t>Design of a Two Pass Assembler</a:t>
            </a:r>
          </a:p>
        </p:txBody>
      </p:sp>
    </p:spTree>
    <p:extLst>
      <p:ext uri="{BB962C8B-B14F-4D97-AF65-F5344CB8AC3E}">
        <p14:creationId xmlns:p14="http://schemas.microsoft.com/office/powerpoint/2010/main" val="35825405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382000" cy="5135563"/>
          </a:xfrm>
        </p:spPr>
        <p:txBody>
          <a:bodyPr/>
          <a:lstStyle/>
          <a:p>
            <a:pPr>
              <a:defRPr/>
            </a:pPr>
            <a:r>
              <a:rPr lang="en-US" sz="2800" b="1" u="sng" dirty="0" smtClean="0"/>
              <a:t>PASS 1</a:t>
            </a:r>
            <a:r>
              <a:rPr lang="en-US" sz="2800" b="1" dirty="0" smtClean="0"/>
              <a:t>:-</a:t>
            </a:r>
            <a:r>
              <a:rPr lang="en-US" sz="2800" b="1" u="sng" dirty="0" smtClean="0"/>
              <a:t> </a:t>
            </a:r>
            <a:endParaRPr lang="en-US" sz="2800" b="1" dirty="0" smtClean="0"/>
          </a:p>
          <a:p>
            <a:pPr marL="914400" lvl="1" indent="-514350">
              <a:buFont typeface="+mj-lt"/>
              <a:buAutoNum type="arabicPeriod"/>
              <a:defRPr/>
            </a:pPr>
            <a:r>
              <a:rPr lang="en-US" sz="2400" dirty="0" smtClean="0"/>
              <a:t>Separate the symbol, mnemonic </a:t>
            </a:r>
            <a:r>
              <a:rPr lang="en-US" sz="2400" dirty="0" err="1" smtClean="0"/>
              <a:t>opcode</a:t>
            </a:r>
            <a:r>
              <a:rPr lang="en-US" sz="2400" dirty="0" smtClean="0"/>
              <a:t> and operand fields. </a:t>
            </a:r>
          </a:p>
          <a:p>
            <a:pPr marL="914400" lvl="1" indent="-514350">
              <a:buFont typeface="+mj-lt"/>
              <a:buAutoNum type="arabicPeriod"/>
              <a:defRPr/>
            </a:pPr>
            <a:r>
              <a:rPr lang="en-US" sz="2400" dirty="0" smtClean="0"/>
              <a:t>Build the symbol table. </a:t>
            </a:r>
          </a:p>
          <a:p>
            <a:pPr marL="914400" lvl="1" indent="-514350">
              <a:buFont typeface="+mj-lt"/>
              <a:buAutoNum type="arabicPeriod"/>
              <a:defRPr/>
            </a:pPr>
            <a:r>
              <a:rPr lang="en-US" sz="2400" dirty="0" smtClean="0"/>
              <a:t>Perform LC processing.</a:t>
            </a:r>
          </a:p>
          <a:p>
            <a:pPr marL="914400" lvl="1" indent="-514350">
              <a:buFont typeface="+mj-lt"/>
              <a:buAutoNum type="arabicPeriod"/>
              <a:defRPr/>
            </a:pPr>
            <a:r>
              <a:rPr lang="en-US" sz="2400" dirty="0" smtClean="0"/>
              <a:t>Construct intermediate representation</a:t>
            </a:r>
          </a:p>
          <a:p>
            <a:pPr marL="514350" indent="-514350">
              <a:defRPr/>
            </a:pPr>
            <a:r>
              <a:rPr lang="en-US" sz="2800" b="1" u="sng" dirty="0" smtClean="0"/>
              <a:t>PASS 2</a:t>
            </a:r>
            <a:r>
              <a:rPr lang="en-US" sz="2800" b="1" dirty="0" smtClean="0"/>
              <a:t>:-</a:t>
            </a:r>
            <a:r>
              <a:rPr lang="en-US" sz="2800" b="1" u="sng" dirty="0" smtClean="0"/>
              <a:t> </a:t>
            </a:r>
            <a:endParaRPr lang="en-US" sz="2800" b="1" dirty="0" smtClean="0"/>
          </a:p>
          <a:p>
            <a:pPr lvl="1">
              <a:defRPr/>
            </a:pPr>
            <a:r>
              <a:rPr lang="en-US" sz="2400" dirty="0" smtClean="0"/>
              <a:t>The Pass 1 performs analysis of the source program and synthesis of the intermediate representation </a:t>
            </a:r>
          </a:p>
          <a:p>
            <a:pPr lvl="1">
              <a:defRPr/>
            </a:pPr>
            <a:r>
              <a:rPr lang="en-US" sz="2400" dirty="0" smtClean="0"/>
              <a:t>while Pass 2 processes the intermediate representation (IR) to synthesize the target program. </a:t>
            </a:r>
            <a:endParaRPr lang="en-US" sz="2400" dirty="0"/>
          </a:p>
        </p:txBody>
      </p:sp>
    </p:spTree>
    <p:extLst>
      <p:ext uri="{BB962C8B-B14F-4D97-AF65-F5344CB8AC3E}">
        <p14:creationId xmlns:p14="http://schemas.microsoft.com/office/powerpoint/2010/main" val="22837915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74638"/>
            <a:ext cx="8229600" cy="715962"/>
          </a:xfrm>
        </p:spPr>
        <p:txBody>
          <a:bodyPr/>
          <a:lstStyle/>
          <a:p>
            <a:r>
              <a:rPr lang="en-US" altLang="en-US" sz="3600" dirty="0" smtClean="0"/>
              <a:t>Advanced Assembler Directives</a:t>
            </a:r>
          </a:p>
        </p:txBody>
      </p:sp>
      <p:sp>
        <p:nvSpPr>
          <p:cNvPr id="28675" name="Content Placeholder 2"/>
          <p:cNvSpPr>
            <a:spLocks noGrp="1"/>
          </p:cNvSpPr>
          <p:nvPr>
            <p:ph idx="1"/>
          </p:nvPr>
        </p:nvSpPr>
        <p:spPr>
          <a:xfrm>
            <a:off x="457200" y="1219200"/>
            <a:ext cx="8229600" cy="4906963"/>
          </a:xfrm>
        </p:spPr>
        <p:txBody>
          <a:bodyPr/>
          <a:lstStyle/>
          <a:p>
            <a:r>
              <a:rPr lang="en-US" altLang="en-US" sz="2800" b="1" u="sng" dirty="0" smtClean="0"/>
              <a:t>(</a:t>
            </a:r>
            <a:r>
              <a:rPr lang="en-US" altLang="en-US" sz="2800" b="1" u="sng" dirty="0" err="1" smtClean="0"/>
              <a:t>i</a:t>
            </a:r>
            <a:r>
              <a:rPr lang="en-US" altLang="en-US" sz="2800" b="1" u="sng" dirty="0" smtClean="0"/>
              <a:t>) ORIGIN</a:t>
            </a:r>
            <a:r>
              <a:rPr lang="en-US" altLang="en-US" sz="2800" b="1" dirty="0" smtClean="0"/>
              <a:t>:-</a:t>
            </a:r>
          </a:p>
          <a:p>
            <a:pPr lvl="1"/>
            <a:r>
              <a:rPr lang="en-US" altLang="en-US" sz="2400" dirty="0" smtClean="0"/>
              <a:t>The syntax of this directive is</a:t>
            </a:r>
            <a:br>
              <a:rPr lang="en-US" altLang="en-US" sz="2400" dirty="0" smtClean="0"/>
            </a:br>
            <a:r>
              <a:rPr lang="en-US" altLang="en-US" sz="2400" dirty="0" smtClean="0"/>
              <a:t>     </a:t>
            </a:r>
            <a:r>
              <a:rPr lang="en-US" altLang="en-US" sz="2400" b="1" dirty="0" smtClean="0"/>
              <a:t>ORIGIN      [address spec]</a:t>
            </a:r>
          </a:p>
          <a:p>
            <a:pPr lvl="1">
              <a:buFont typeface="Arial" charset="0"/>
              <a:buNone/>
            </a:pPr>
            <a:r>
              <a:rPr lang="en-US" altLang="en-US" sz="2400" dirty="0" smtClean="0"/>
              <a:t>    where [address spec] is an [operand spec] or [constant]. </a:t>
            </a:r>
          </a:p>
          <a:p>
            <a:pPr lvl="1"/>
            <a:r>
              <a:rPr lang="en-US" altLang="en-US" sz="2400" dirty="0" smtClean="0"/>
              <a:t>This directive indicates that LC should be set to the address given by [address spec]. </a:t>
            </a:r>
          </a:p>
          <a:p>
            <a:pPr lvl="1"/>
            <a:r>
              <a:rPr lang="en-US" altLang="en-US" sz="2400" dirty="0" smtClean="0"/>
              <a:t>The ‘ORIGIN’ statement is useful when the target program does not consist of consecutive memory words. The ability to use an [address spec] in the ORIGIN statement provides the ability to perform LC processing in a relative manner rather than absolute manner.</a:t>
            </a:r>
          </a:p>
        </p:txBody>
      </p:sp>
    </p:spTree>
    <p:extLst>
      <p:ext uri="{BB962C8B-B14F-4D97-AF65-F5344CB8AC3E}">
        <p14:creationId xmlns:p14="http://schemas.microsoft.com/office/powerpoint/2010/main" val="31259605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9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447800" y="52388"/>
            <a:ext cx="6400800" cy="6272212"/>
          </a:xfrm>
          <a:noFill/>
        </p:spPr>
      </p:pic>
    </p:spTree>
    <p:extLst>
      <p:ext uri="{BB962C8B-B14F-4D97-AF65-F5344CB8AC3E}">
        <p14:creationId xmlns:p14="http://schemas.microsoft.com/office/powerpoint/2010/main" val="1979910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endParaRPr lang="en-US" altLang="en-US" smtClean="0"/>
          </a:p>
        </p:txBody>
      </p:sp>
      <p:sp>
        <p:nvSpPr>
          <p:cNvPr id="29699" name="Content Placeholder 2"/>
          <p:cNvSpPr>
            <a:spLocks noGrp="1"/>
          </p:cNvSpPr>
          <p:nvPr>
            <p:ph idx="1"/>
          </p:nvPr>
        </p:nvSpPr>
        <p:spPr/>
        <p:txBody>
          <a:bodyPr>
            <a:normAutofit/>
          </a:bodyPr>
          <a:lstStyle/>
          <a:p>
            <a:r>
              <a:rPr lang="en-US" altLang="en-US" b="1" u="sng" dirty="0" smtClean="0"/>
              <a:t>(ii) EQU:-</a:t>
            </a:r>
          </a:p>
          <a:p>
            <a:pPr lvl="1"/>
            <a:r>
              <a:rPr lang="en-US" altLang="en-US" dirty="0" smtClean="0"/>
              <a:t>The syntax of this directive is</a:t>
            </a:r>
            <a:endParaRPr lang="en-US" altLang="en-US" b="1" u="sng" dirty="0" smtClean="0"/>
          </a:p>
          <a:p>
            <a:pPr>
              <a:buFont typeface="Arial" charset="0"/>
              <a:buNone/>
            </a:pPr>
            <a:r>
              <a:rPr lang="en-US" altLang="en-US" b="1" dirty="0" smtClean="0"/>
              <a:t>		[symbol]   EQU   [address spec] </a:t>
            </a:r>
            <a:r>
              <a:rPr lang="en-US" altLang="en-US" dirty="0" smtClean="0"/>
              <a:t/>
            </a:r>
            <a:br>
              <a:rPr lang="en-US" altLang="en-US" dirty="0" smtClean="0"/>
            </a:br>
            <a:r>
              <a:rPr lang="en-US" altLang="en-US" dirty="0" smtClean="0"/>
              <a:t>where [address spec] is an [operand spec] or [constant]. </a:t>
            </a:r>
          </a:p>
          <a:p>
            <a:pPr lvl="1"/>
            <a:r>
              <a:rPr lang="en-US" altLang="en-US" dirty="0" smtClean="0"/>
              <a:t>The EQU statement defines the symbol to represent [address spec]. </a:t>
            </a:r>
          </a:p>
          <a:p>
            <a:pPr lvl="1"/>
            <a:r>
              <a:rPr lang="en-US" altLang="en-US" dirty="0" smtClean="0"/>
              <a:t>BACK EQU LOOP</a:t>
            </a:r>
          </a:p>
          <a:p>
            <a:pPr lvl="1"/>
            <a:endParaRPr lang="en-US" altLang="en-US" dirty="0" smtClean="0"/>
          </a:p>
        </p:txBody>
      </p:sp>
    </p:spTree>
    <p:extLst>
      <p:ext uri="{BB962C8B-B14F-4D97-AF65-F5344CB8AC3E}">
        <p14:creationId xmlns:p14="http://schemas.microsoft.com/office/powerpoint/2010/main" val="13405912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endParaRPr lang="en-US" altLang="en-US" smtClean="0"/>
          </a:p>
        </p:txBody>
      </p:sp>
      <p:sp>
        <p:nvSpPr>
          <p:cNvPr id="30723" name="Content Placeholder 2"/>
          <p:cNvSpPr>
            <a:spLocks noGrp="1"/>
          </p:cNvSpPr>
          <p:nvPr>
            <p:ph idx="1"/>
          </p:nvPr>
        </p:nvSpPr>
        <p:spPr/>
        <p:txBody>
          <a:bodyPr/>
          <a:lstStyle/>
          <a:p>
            <a:r>
              <a:rPr lang="en-US" altLang="en-US" b="1" i="1" u="sng" smtClean="0"/>
              <a:t>LTORG:-</a:t>
            </a:r>
          </a:p>
          <a:p>
            <a:pPr lvl="1"/>
            <a:r>
              <a:rPr lang="en-US" altLang="en-US" i="1" smtClean="0"/>
              <a:t>The LTORG statement permits a programmer to specify where literals should be placed. </a:t>
            </a:r>
          </a:p>
          <a:p>
            <a:pPr lvl="1"/>
            <a:r>
              <a:rPr lang="en-US" altLang="en-US" i="1" smtClean="0"/>
              <a:t>By default, assembler places the literals after the END statement. </a:t>
            </a:r>
          </a:p>
          <a:p>
            <a:pPr lvl="1"/>
            <a:r>
              <a:rPr lang="en-US" altLang="en-US" i="1" smtClean="0"/>
              <a:t>At every LTORG statement, the assembler allocates memory to the literals of a literal pool. </a:t>
            </a:r>
          </a:p>
          <a:p>
            <a:pPr lvl="2"/>
            <a:r>
              <a:rPr lang="en-US" altLang="en-US" i="1" smtClean="0"/>
              <a:t>This pool contains all the literals used in the program.</a:t>
            </a:r>
            <a:endParaRPr lang="en-US" altLang="en-US" b="1" i="1" u="sng" smtClean="0"/>
          </a:p>
          <a:p>
            <a:endParaRPr lang="en-US" altLang="en-US" b="1" i="1" u="sng" smtClean="0"/>
          </a:p>
          <a:p>
            <a:pPr lvl="1"/>
            <a:endParaRPr lang="en-US" altLang="en-US" i="1" smtClean="0"/>
          </a:p>
        </p:txBody>
      </p:sp>
    </p:spTree>
    <p:extLst>
      <p:ext uri="{BB962C8B-B14F-4D97-AF65-F5344CB8AC3E}">
        <p14:creationId xmlns:p14="http://schemas.microsoft.com/office/powerpoint/2010/main" val="4040665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b="1" smtClean="0"/>
              <a:t>Pass 1 of the Assembler</a:t>
            </a:r>
            <a:endParaRPr lang="en-US" altLang="en-US" smtClean="0"/>
          </a:p>
        </p:txBody>
      </p:sp>
      <p:sp>
        <p:nvSpPr>
          <p:cNvPr id="32771" name="Content Placeholder 2"/>
          <p:cNvSpPr>
            <a:spLocks noGrp="1"/>
          </p:cNvSpPr>
          <p:nvPr>
            <p:ph idx="1"/>
          </p:nvPr>
        </p:nvSpPr>
        <p:spPr/>
        <p:txBody>
          <a:bodyPr/>
          <a:lstStyle/>
          <a:p>
            <a:r>
              <a:rPr lang="en-US" altLang="en-US" smtClean="0"/>
              <a:t>Pass 1 uses the following data structures:</a:t>
            </a:r>
          </a:p>
          <a:p>
            <a:pPr lvl="1"/>
            <a:r>
              <a:rPr lang="en-US" altLang="en-US" b="1" smtClean="0"/>
              <a:t>OPTAB: - </a:t>
            </a:r>
            <a:r>
              <a:rPr lang="en-US" altLang="en-US" smtClean="0"/>
              <a:t>A table of mnemonic opcodes and related info.</a:t>
            </a:r>
          </a:p>
          <a:p>
            <a:pPr lvl="1"/>
            <a:r>
              <a:rPr lang="en-US" altLang="en-US" b="1" smtClean="0"/>
              <a:t>SYMTAB: - </a:t>
            </a:r>
            <a:r>
              <a:rPr lang="en-US" altLang="en-US" smtClean="0"/>
              <a:t>Symbol Table. (contains the fields address and length)</a:t>
            </a:r>
          </a:p>
          <a:p>
            <a:pPr lvl="1"/>
            <a:r>
              <a:rPr lang="en-US" altLang="en-US" b="1" smtClean="0"/>
              <a:t>LITTAB: - </a:t>
            </a:r>
            <a:r>
              <a:rPr lang="en-US" altLang="en-US" smtClean="0"/>
              <a:t>A table of literals used in the program.(contains the fields literal and address.)</a:t>
            </a:r>
          </a:p>
        </p:txBody>
      </p:sp>
    </p:spTree>
    <p:extLst>
      <p:ext uri="{BB962C8B-B14F-4D97-AF65-F5344CB8AC3E}">
        <p14:creationId xmlns:p14="http://schemas.microsoft.com/office/powerpoint/2010/main" val="3014485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Cross Assembler</a:t>
            </a:r>
            <a:br>
              <a:rPr lang="en-US" dirty="0"/>
            </a:br>
            <a:endParaRPr lang="en-US" dirty="0"/>
          </a:p>
        </p:txBody>
      </p:sp>
      <p:sp>
        <p:nvSpPr>
          <p:cNvPr id="3" name="Content Placeholder 2"/>
          <p:cNvSpPr>
            <a:spLocks noGrp="1"/>
          </p:cNvSpPr>
          <p:nvPr>
            <p:ph idx="1"/>
          </p:nvPr>
        </p:nvSpPr>
        <p:spPr>
          <a:xfrm>
            <a:off x="457200" y="1143000"/>
            <a:ext cx="8229600" cy="5029200"/>
          </a:xfrm>
        </p:spPr>
        <p:txBody>
          <a:bodyPr>
            <a:noAutofit/>
          </a:bodyPr>
          <a:lstStyle/>
          <a:p>
            <a:pPr algn="just"/>
            <a:r>
              <a:rPr lang="en-US" sz="2800" dirty="0" smtClean="0"/>
              <a:t>A</a:t>
            </a:r>
            <a:r>
              <a:rPr lang="en-US" sz="2800" dirty="0"/>
              <a:t> cross assembler is a program which generates machine code for a processor other than the one it is currently run on</a:t>
            </a:r>
            <a:r>
              <a:rPr lang="en-US" sz="2800" dirty="0" smtClean="0"/>
              <a:t>.</a:t>
            </a:r>
          </a:p>
          <a:p>
            <a:pPr algn="just"/>
            <a:r>
              <a:rPr lang="en-US" sz="2800" dirty="0"/>
              <a:t>An assembler is a program that converts assembly language </a:t>
            </a:r>
            <a:r>
              <a:rPr lang="en-US" sz="2800" dirty="0" smtClean="0"/>
              <a:t>into </a:t>
            </a:r>
            <a:r>
              <a:rPr lang="en-US" sz="2800" dirty="0"/>
              <a:t>the actual binary processor specific machine </a:t>
            </a:r>
            <a:r>
              <a:rPr lang="en-US" sz="2800" dirty="0" smtClean="0"/>
              <a:t>code.</a:t>
            </a:r>
          </a:p>
          <a:p>
            <a:pPr algn="just"/>
            <a:r>
              <a:rPr lang="en-US" sz="2800" dirty="0" smtClean="0"/>
              <a:t> </a:t>
            </a:r>
            <a:r>
              <a:rPr lang="en-US" sz="2800" dirty="0"/>
              <a:t>Normally the machine code generated is for the processor used in the machine it is run on. A cross assembler takes this conversion process a step further by allowing you to generate machine code for a </a:t>
            </a:r>
            <a:r>
              <a:rPr lang="en-US" sz="2800" i="1" dirty="0"/>
              <a:t>different</a:t>
            </a:r>
            <a:r>
              <a:rPr lang="en-US" sz="2800" dirty="0"/>
              <a:t> processor than the one the compiler is run on.</a:t>
            </a:r>
          </a:p>
        </p:txBody>
      </p:sp>
    </p:spTree>
    <p:extLst>
      <p:ext uri="{BB962C8B-B14F-4D97-AF65-F5344CB8AC3E}">
        <p14:creationId xmlns:p14="http://schemas.microsoft.com/office/powerpoint/2010/main" val="1618114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0" y="304800"/>
            <a:ext cx="8915400" cy="6172200"/>
          </a:xfrm>
        </p:spPr>
        <p:txBody>
          <a:bodyPr/>
          <a:lstStyle/>
          <a:p>
            <a:r>
              <a:rPr lang="en-US" altLang="en-US" b="1" smtClean="0"/>
              <a:t>OPTAB: Static table:</a:t>
            </a:r>
            <a:r>
              <a:rPr lang="en-US" altLang="en-US" smtClean="0"/>
              <a:t> The content will never change</a:t>
            </a:r>
            <a:endParaRPr lang="en-US" altLang="en-US" b="1" smtClean="0"/>
          </a:p>
          <a:p>
            <a:pPr lvl="1"/>
            <a:r>
              <a:rPr lang="en-US" altLang="en-US" smtClean="0"/>
              <a:t>contains the fields mnemonic opcode, class and mnemonic information. </a:t>
            </a:r>
          </a:p>
          <a:p>
            <a:pPr lvl="1"/>
            <a:r>
              <a:rPr lang="en-US" altLang="en-US" smtClean="0"/>
              <a:t>The ‘class’ field indicates whether the opcode corresponds to </a:t>
            </a:r>
          </a:p>
          <a:p>
            <a:pPr lvl="2"/>
            <a:r>
              <a:rPr lang="en-US" altLang="en-US" smtClean="0"/>
              <a:t>an imperative statement (IS), </a:t>
            </a:r>
          </a:p>
          <a:p>
            <a:pPr lvl="2"/>
            <a:r>
              <a:rPr lang="en-US" altLang="en-US" smtClean="0"/>
              <a:t>a declaration statement (DL) or </a:t>
            </a:r>
          </a:p>
          <a:p>
            <a:pPr lvl="2"/>
            <a:r>
              <a:rPr lang="en-US" altLang="en-US" smtClean="0"/>
              <a:t>an assembler directive (AD)</a:t>
            </a:r>
          </a:p>
          <a:p>
            <a:pPr lvl="1"/>
            <a:r>
              <a:rPr lang="en-US" altLang="en-US" smtClean="0"/>
              <a:t>If an imperative statement is present, </a:t>
            </a:r>
          </a:p>
          <a:p>
            <a:pPr lvl="2"/>
            <a:r>
              <a:rPr lang="en-US" altLang="en-US" smtClean="0"/>
              <a:t>then the mnemonic info. field contains the pair (machine opcode, instruction length) </a:t>
            </a:r>
          </a:p>
          <a:p>
            <a:pPr lvl="1"/>
            <a:r>
              <a:rPr lang="en-US" altLang="en-US" smtClean="0"/>
              <a:t>else it contains the pair id of a routine to handle the declaration or directive statement.</a:t>
            </a:r>
          </a:p>
        </p:txBody>
      </p:sp>
    </p:spTree>
    <p:extLst>
      <p:ext uri="{BB962C8B-B14F-4D97-AF65-F5344CB8AC3E}">
        <p14:creationId xmlns:p14="http://schemas.microsoft.com/office/powerpoint/2010/main" val="7201518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endParaRPr lang="en-US" altLang="en-US" smtClean="0"/>
          </a:p>
        </p:txBody>
      </p:sp>
      <p:sp>
        <p:nvSpPr>
          <p:cNvPr id="34819" name="Content Placeholder 2"/>
          <p:cNvSpPr>
            <a:spLocks noGrp="1"/>
          </p:cNvSpPr>
          <p:nvPr>
            <p:ph idx="1"/>
          </p:nvPr>
        </p:nvSpPr>
        <p:spPr/>
        <p:txBody>
          <a:bodyPr/>
          <a:lstStyle/>
          <a:p>
            <a:pPr lvl="1"/>
            <a:r>
              <a:rPr lang="en-US" altLang="en-US" smtClean="0"/>
              <a:t>In pass 1, OPTAB is used to look up and validate mnemonics in the source program. </a:t>
            </a:r>
          </a:p>
          <a:p>
            <a:pPr lvl="1"/>
            <a:r>
              <a:rPr lang="en-US" altLang="en-US" smtClean="0"/>
              <a:t>In pass 2, OPTAB is used to translate mnemonics to machine instructions. </a:t>
            </a:r>
          </a:p>
          <a:p>
            <a:r>
              <a:rPr lang="en-US" altLang="en-US" b="1" smtClean="0"/>
              <a:t>SYMTAB</a:t>
            </a:r>
          </a:p>
          <a:p>
            <a:pPr lvl="1"/>
            <a:r>
              <a:rPr lang="en-US" altLang="en-US" smtClean="0"/>
              <a:t>Include the label name and value (address) for each label in the source program </a:t>
            </a:r>
          </a:p>
          <a:p>
            <a:pPr lvl="1"/>
            <a:r>
              <a:rPr lang="en-US" altLang="en-US" smtClean="0"/>
              <a:t>Dynamic table (I.e., symbols may be inserted, deleted, or searched in the table) </a:t>
            </a:r>
          </a:p>
          <a:p>
            <a:pPr lvl="1"/>
            <a:endParaRPr lang="en-US" altLang="en-US" b="1" smtClean="0"/>
          </a:p>
          <a:p>
            <a:pPr lvl="1"/>
            <a:endParaRPr lang="en-US" altLang="en-US" smtClean="0"/>
          </a:p>
          <a:p>
            <a:endParaRPr lang="en-US" altLang="en-US" smtClean="0"/>
          </a:p>
        </p:txBody>
      </p:sp>
    </p:spTree>
    <p:extLst>
      <p:ext uri="{BB962C8B-B14F-4D97-AF65-F5344CB8AC3E}">
        <p14:creationId xmlns:p14="http://schemas.microsoft.com/office/powerpoint/2010/main" val="32232398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endParaRPr lang="en-US" altLang="en-US" dirty="0" smtClean="0"/>
          </a:p>
        </p:txBody>
      </p:sp>
      <p:sp>
        <p:nvSpPr>
          <p:cNvPr id="36867" name="Content Placeholder 2"/>
          <p:cNvSpPr>
            <a:spLocks noGrp="1"/>
          </p:cNvSpPr>
          <p:nvPr>
            <p:ph idx="1"/>
          </p:nvPr>
        </p:nvSpPr>
        <p:spPr>
          <a:xfrm>
            <a:off x="304800" y="1600200"/>
            <a:ext cx="8839200" cy="4525963"/>
          </a:xfrm>
        </p:spPr>
        <p:txBody>
          <a:bodyPr/>
          <a:lstStyle/>
          <a:p>
            <a:r>
              <a:rPr lang="en-US" altLang="en-US" sz="2800" dirty="0" smtClean="0"/>
              <a:t>The LITTAB is used to collect all literals used in the program. The awareness of different literals pools in maintained by an auxiliary table POOLTAB. This table contains the literal no. of starting literal of each literal </a:t>
            </a:r>
            <a:r>
              <a:rPr lang="en-US" altLang="en-US" sz="2800" smtClean="0"/>
              <a:t>pool.</a:t>
            </a:r>
            <a:endParaRPr lang="en-US" altLang="en-US" sz="2800" dirty="0" smtClean="0"/>
          </a:p>
        </p:txBody>
      </p:sp>
    </p:spTree>
    <p:extLst>
      <p:ext uri="{BB962C8B-B14F-4D97-AF65-F5344CB8AC3E}">
        <p14:creationId xmlns:p14="http://schemas.microsoft.com/office/powerpoint/2010/main" val="25065779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533400" y="5334000"/>
            <a:ext cx="8229600" cy="563563"/>
          </a:xfrm>
        </p:spPr>
        <p:txBody>
          <a:bodyPr>
            <a:normAutofit fontScale="90000"/>
          </a:bodyPr>
          <a:lstStyle/>
          <a:p>
            <a:r>
              <a:rPr lang="en-US" altLang="en-US" smtClean="0"/>
              <a:t>Data Structure of Assembler pass 1</a:t>
            </a:r>
          </a:p>
        </p:txBody>
      </p:sp>
      <p:pic>
        <p:nvPicPr>
          <p:cNvPr id="37891"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914400" y="457200"/>
            <a:ext cx="7010400" cy="4586288"/>
          </a:xfrm>
          <a:noFill/>
        </p:spPr>
      </p:pic>
    </p:spTree>
    <p:extLst>
      <p:ext uri="{BB962C8B-B14F-4D97-AF65-F5344CB8AC3E}">
        <p14:creationId xmlns:p14="http://schemas.microsoft.com/office/powerpoint/2010/main" val="16390216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b="1" u="sng" smtClean="0"/>
              <a:t>Intermediate Code forms</a:t>
            </a:r>
            <a:endParaRPr lang="en-US" altLang="en-US" smtClean="0"/>
          </a:p>
        </p:txBody>
      </p:sp>
      <p:sp>
        <p:nvSpPr>
          <p:cNvPr id="39939" name="Content Placeholder 2"/>
          <p:cNvSpPr>
            <a:spLocks noGrp="1"/>
          </p:cNvSpPr>
          <p:nvPr>
            <p:ph idx="1"/>
          </p:nvPr>
        </p:nvSpPr>
        <p:spPr/>
        <p:txBody>
          <a:bodyPr/>
          <a:lstStyle/>
          <a:p>
            <a:r>
              <a:rPr lang="en-US" altLang="en-US" smtClean="0"/>
              <a:t>The intermediate code consists of a set of IC units, each IC unit consisting of following three fields: -</a:t>
            </a:r>
          </a:p>
          <a:p>
            <a:pPr marL="971550" lvl="1" indent="-514350">
              <a:buFont typeface="Calibri" pitchFamily="34" charset="0"/>
              <a:buAutoNum type="arabicPeriod"/>
            </a:pPr>
            <a:r>
              <a:rPr lang="en-US" altLang="en-US" smtClean="0"/>
              <a:t>Address</a:t>
            </a:r>
          </a:p>
          <a:p>
            <a:pPr marL="971550" lvl="1" indent="-514350">
              <a:buFont typeface="Calibri" pitchFamily="34" charset="0"/>
              <a:buAutoNum type="arabicPeriod"/>
            </a:pPr>
            <a:r>
              <a:rPr lang="en-US" altLang="en-US" smtClean="0"/>
              <a:t>Representation of mnemonic op code</a:t>
            </a:r>
          </a:p>
          <a:p>
            <a:pPr marL="971550" lvl="1" indent="-514350">
              <a:buFont typeface="Calibri" pitchFamily="34" charset="0"/>
              <a:buAutoNum type="arabicPeriod"/>
            </a:pPr>
            <a:r>
              <a:rPr lang="en-US" altLang="en-US" smtClean="0"/>
              <a:t>Representation of operands</a:t>
            </a:r>
          </a:p>
          <a:p>
            <a:pPr marL="971550" lvl="1" indent="-514350">
              <a:buFont typeface="Calibri" pitchFamily="34" charset="0"/>
              <a:buAutoNum type="arabicPeriod"/>
            </a:pPr>
            <a:endParaRPr lang="en-US" altLang="en-US" smtClean="0"/>
          </a:p>
        </p:txBody>
      </p:sp>
      <p:pic>
        <p:nvPicPr>
          <p:cNvPr id="3994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4800600"/>
            <a:ext cx="3048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12269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endParaRPr lang="en-US" altLang="en-US" smtClean="0"/>
          </a:p>
        </p:txBody>
      </p:sp>
      <p:sp>
        <p:nvSpPr>
          <p:cNvPr id="40963" name="Content Placeholder 2"/>
          <p:cNvSpPr>
            <a:spLocks noGrp="1"/>
          </p:cNvSpPr>
          <p:nvPr>
            <p:ph idx="1"/>
          </p:nvPr>
        </p:nvSpPr>
        <p:spPr/>
        <p:txBody>
          <a:bodyPr/>
          <a:lstStyle/>
          <a:p>
            <a:r>
              <a:rPr lang="en-US" altLang="en-US" smtClean="0"/>
              <a:t>There are generally two criteria for choice of intermediate code (IC) </a:t>
            </a:r>
          </a:p>
          <a:p>
            <a:pPr lvl="1"/>
            <a:r>
              <a:rPr lang="en-US" altLang="en-US" smtClean="0"/>
              <a:t>processing efficiency </a:t>
            </a:r>
          </a:p>
          <a:p>
            <a:pPr lvl="1"/>
            <a:r>
              <a:rPr lang="en-US" altLang="en-US" smtClean="0"/>
              <a:t>memory economy. </a:t>
            </a:r>
          </a:p>
          <a:p>
            <a:r>
              <a:rPr lang="en-US" altLang="en-US" smtClean="0"/>
              <a:t>Arise of some variants forms of intermediate code  mainly operand and address fields is due to trade off between processing efficiency and memory economy.</a:t>
            </a:r>
          </a:p>
        </p:txBody>
      </p:sp>
    </p:spTree>
    <p:extLst>
      <p:ext uri="{BB962C8B-B14F-4D97-AF65-F5344CB8AC3E}">
        <p14:creationId xmlns:p14="http://schemas.microsoft.com/office/powerpoint/2010/main" val="3836416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457200" y="533400"/>
            <a:ext cx="8229600" cy="5592763"/>
          </a:xfrm>
        </p:spPr>
        <p:txBody>
          <a:bodyPr/>
          <a:lstStyle/>
          <a:p>
            <a:r>
              <a:rPr lang="en-US" altLang="en-US" sz="2800" dirty="0" smtClean="0"/>
              <a:t>The mnemonic field contains a pair of the form </a:t>
            </a:r>
          </a:p>
          <a:p>
            <a:pPr>
              <a:buFont typeface="Arial" charset="0"/>
              <a:buNone/>
            </a:pPr>
            <a:r>
              <a:rPr lang="en-US" altLang="en-US" sz="2800" dirty="0" smtClean="0"/>
              <a:t>    (statement class, code)</a:t>
            </a:r>
          </a:p>
          <a:p>
            <a:r>
              <a:rPr lang="en-US" altLang="en-US" sz="2800" dirty="0" smtClean="0"/>
              <a:t>Here, statement class can be one of the imperative (IS) (DL) (AD).</a:t>
            </a:r>
          </a:p>
          <a:p>
            <a:pPr lvl="1"/>
            <a:r>
              <a:rPr lang="en-US" altLang="en-US" sz="2400" dirty="0" smtClean="0"/>
              <a:t>For (IS), code is the instruction opcode in machine language.</a:t>
            </a:r>
          </a:p>
          <a:p>
            <a:pPr lvl="1"/>
            <a:r>
              <a:rPr lang="en-US" altLang="en-US" sz="2400" dirty="0" smtClean="0"/>
              <a:t>For DL and AD, code in an ordinal number within class.</a:t>
            </a:r>
          </a:p>
          <a:p>
            <a:pPr>
              <a:buFont typeface="Arial" charset="0"/>
              <a:buNone/>
            </a:pPr>
            <a:endParaRPr lang="en-US" altLang="en-US" sz="2800" dirty="0" smtClean="0"/>
          </a:p>
          <a:p>
            <a:pPr>
              <a:buFont typeface="Arial" charset="0"/>
              <a:buNone/>
            </a:pPr>
            <a:endParaRPr lang="en-US" altLang="en-US" sz="2800" dirty="0" smtClean="0"/>
          </a:p>
        </p:txBody>
      </p:sp>
      <p:pic>
        <p:nvPicPr>
          <p:cNvPr id="4198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4070350"/>
            <a:ext cx="48006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46716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idx="1"/>
          </p:nvPr>
        </p:nvSpPr>
        <p:spPr>
          <a:xfrm>
            <a:off x="609600" y="2971800"/>
            <a:ext cx="8229600" cy="1447800"/>
          </a:xfrm>
        </p:spPr>
        <p:txBody>
          <a:bodyPr/>
          <a:lstStyle/>
          <a:p>
            <a:pPr algn="ctr">
              <a:buFont typeface="Arial" charset="0"/>
              <a:buNone/>
            </a:pPr>
            <a:r>
              <a:rPr lang="en-US" altLang="en-US" sz="4000" b="1" smtClean="0"/>
              <a:t>Intermediate Code for Imperative Statement</a:t>
            </a:r>
          </a:p>
          <a:p>
            <a:pPr algn="ctr">
              <a:buFont typeface="Arial" charset="0"/>
              <a:buNone/>
            </a:pPr>
            <a:endParaRPr lang="en-US" altLang="en-US" smtClean="0"/>
          </a:p>
        </p:txBody>
      </p:sp>
    </p:spTree>
    <p:extLst>
      <p:ext uri="{BB962C8B-B14F-4D97-AF65-F5344CB8AC3E}">
        <p14:creationId xmlns:p14="http://schemas.microsoft.com/office/powerpoint/2010/main" val="36944950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p:cNvSpPr>
            <a:spLocks noGrp="1"/>
          </p:cNvSpPr>
          <p:nvPr>
            <p:ph idx="1"/>
          </p:nvPr>
        </p:nvSpPr>
        <p:spPr>
          <a:xfrm>
            <a:off x="457200" y="304800"/>
            <a:ext cx="8382000" cy="5668963"/>
          </a:xfrm>
        </p:spPr>
        <p:txBody>
          <a:bodyPr/>
          <a:lstStyle/>
          <a:p>
            <a:pPr>
              <a:buFont typeface="Arial" charset="0"/>
              <a:buNone/>
            </a:pPr>
            <a:r>
              <a:rPr lang="en-US" altLang="en-US" sz="2800" b="1" dirty="0" smtClean="0"/>
              <a:t>Variant I:</a:t>
            </a:r>
          </a:p>
          <a:p>
            <a:r>
              <a:rPr lang="en-US" altLang="en-US" sz="2800" dirty="0" smtClean="0"/>
              <a:t>The first operand is represented by a single digit number which is a code for register (i.e. 1-4 for AREG – DREG) or condition code itself (1-6 for LT-ANY)</a:t>
            </a:r>
          </a:p>
          <a:p>
            <a:r>
              <a:rPr lang="en-US" altLang="en-US" sz="2800" dirty="0" smtClean="0"/>
              <a:t>The second operand, which is memory operand, is represented by a pair of form  (operand class, code)</a:t>
            </a:r>
          </a:p>
          <a:p>
            <a:pPr>
              <a:buFont typeface="Arial" charset="0"/>
              <a:buNone/>
            </a:pPr>
            <a:r>
              <a:rPr lang="en-US" altLang="en-US" sz="2800" dirty="0" smtClean="0"/>
              <a:t>where operand class is one of C, S and L standing for constant, symbol and literal resp. </a:t>
            </a:r>
          </a:p>
          <a:p>
            <a:r>
              <a:rPr lang="en-US" altLang="en-US" sz="2800" dirty="0" smtClean="0"/>
              <a:t>For a constant, code field contains internal representation of constant itself.</a:t>
            </a:r>
          </a:p>
          <a:p>
            <a:r>
              <a:rPr lang="en-US" altLang="en-US" sz="2800" dirty="0" smtClean="0"/>
              <a:t>For symbol or literal, code field contains the ordinal no. of operand’s entry in SYMTAB or LITTAB.</a:t>
            </a:r>
          </a:p>
          <a:p>
            <a:endParaRPr lang="en-US" altLang="en-US" sz="2800" dirty="0" smtClean="0"/>
          </a:p>
          <a:p>
            <a:pPr lvl="1"/>
            <a:endParaRPr lang="en-US" altLang="en-US" b="1" u="sng" dirty="0" smtClean="0"/>
          </a:p>
        </p:txBody>
      </p:sp>
    </p:spTree>
    <p:extLst>
      <p:ext uri="{BB962C8B-B14F-4D97-AF65-F5344CB8AC3E}">
        <p14:creationId xmlns:p14="http://schemas.microsoft.com/office/powerpoint/2010/main" val="35218351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81000" y="4572000"/>
            <a:ext cx="8229600" cy="1143000"/>
          </a:xfrm>
        </p:spPr>
        <p:txBody>
          <a:bodyPr/>
          <a:lstStyle/>
          <a:p>
            <a:r>
              <a:rPr lang="en-US" altLang="en-US" smtClean="0"/>
              <a:t>Intermediate Code- Variant I</a:t>
            </a:r>
          </a:p>
        </p:txBody>
      </p:sp>
      <p:pic>
        <p:nvPicPr>
          <p:cNvPr id="45059" name="Content Placeholder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81000" y="609600"/>
            <a:ext cx="7100888" cy="3581400"/>
          </a:xfrm>
          <a:noFill/>
        </p:spPr>
      </p:pic>
    </p:spTree>
    <p:extLst>
      <p:ext uri="{BB962C8B-B14F-4D97-AF65-F5344CB8AC3E}">
        <p14:creationId xmlns:p14="http://schemas.microsoft.com/office/powerpoint/2010/main" val="1520439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Cross Assembler</a:t>
            </a:r>
            <a:br>
              <a:rPr lang="en-US" dirty="0"/>
            </a:br>
            <a:endParaRPr lang="en-US" dirty="0"/>
          </a:p>
        </p:txBody>
      </p:sp>
      <p:sp>
        <p:nvSpPr>
          <p:cNvPr id="3" name="Content Placeholder 2"/>
          <p:cNvSpPr>
            <a:spLocks noGrp="1"/>
          </p:cNvSpPr>
          <p:nvPr>
            <p:ph idx="1"/>
          </p:nvPr>
        </p:nvSpPr>
        <p:spPr/>
        <p:txBody>
          <a:bodyPr/>
          <a:lstStyle/>
          <a:p>
            <a:r>
              <a:rPr lang="en-US" dirty="0" smtClean="0"/>
              <a:t>Cross-assembling facilitates the development of programs for systems that do not have the resources to support software development, such as an embedded system. In such a case, the resulting object code must be transferred to the target system, either via read-only memory (ROM, EPROM, etc.) </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457200" y="533400"/>
            <a:ext cx="8229600" cy="5592763"/>
          </a:xfrm>
        </p:spPr>
        <p:txBody>
          <a:bodyPr/>
          <a:lstStyle/>
          <a:p>
            <a:pPr>
              <a:buFont typeface="Arial" charset="0"/>
              <a:buNone/>
            </a:pPr>
            <a:r>
              <a:rPr lang="en-US" altLang="en-US" b="1" smtClean="0"/>
              <a:t>Variant II:</a:t>
            </a:r>
          </a:p>
          <a:p>
            <a:r>
              <a:rPr lang="en-US" altLang="en-US" smtClean="0"/>
              <a:t>This variant differs from variant 1 in that the operand fields of source statements are replaced by their processed forms.</a:t>
            </a:r>
          </a:p>
          <a:p>
            <a:r>
              <a:rPr lang="en-US" altLang="en-US" smtClean="0"/>
              <a:t>For declarative statements and assembler directives, processing of operand fields contain processed forms. </a:t>
            </a:r>
          </a:p>
          <a:p>
            <a:r>
              <a:rPr lang="en-US" altLang="en-US" smtClean="0"/>
              <a:t>For imperative statements, the operand field is processed only to identify literal references. </a:t>
            </a:r>
            <a:endParaRPr lang="en-US" altLang="en-US" b="1" smtClean="0"/>
          </a:p>
        </p:txBody>
      </p:sp>
    </p:spTree>
    <p:extLst>
      <p:ext uri="{BB962C8B-B14F-4D97-AF65-F5344CB8AC3E}">
        <p14:creationId xmlns:p14="http://schemas.microsoft.com/office/powerpoint/2010/main" val="41960316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457200" y="457200"/>
            <a:ext cx="8229600" cy="5668963"/>
          </a:xfrm>
        </p:spPr>
        <p:txBody>
          <a:bodyPr/>
          <a:lstStyle/>
          <a:p>
            <a:r>
              <a:rPr lang="en-US" altLang="en-US" smtClean="0"/>
              <a:t>Variant 2 reduces the work of Pass 1 by transferring burden of operand processing from Pass 1 to pass 2.</a:t>
            </a:r>
            <a:endParaRPr lang="en-US" altLang="en-US" b="1" smtClean="0"/>
          </a:p>
          <a:p>
            <a:endParaRPr lang="en-US" altLang="en-US" smtClean="0"/>
          </a:p>
        </p:txBody>
      </p:sp>
      <p:pic>
        <p:nvPicPr>
          <p:cNvPr id="4710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362200"/>
            <a:ext cx="594360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64816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endParaRPr lang="en-US" altLang="en-US" smtClean="0"/>
          </a:p>
        </p:txBody>
      </p:sp>
      <p:pic>
        <p:nvPicPr>
          <p:cNvPr id="48131"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839787" y="1828800"/>
            <a:ext cx="8304213" cy="4276725"/>
          </a:xfrm>
          <a:noFill/>
        </p:spPr>
      </p:pic>
    </p:spTree>
    <p:extLst>
      <p:ext uri="{BB962C8B-B14F-4D97-AF65-F5344CB8AC3E}">
        <p14:creationId xmlns:p14="http://schemas.microsoft.com/office/powerpoint/2010/main" val="12205969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50838"/>
            <a:ext cx="8229600" cy="1143000"/>
          </a:xfrm>
        </p:spPr>
        <p:txBody>
          <a:bodyPr/>
          <a:lstStyle/>
          <a:p>
            <a:endParaRPr lang="en-US">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17060236"/>
              </p:ext>
            </p:extLst>
          </p:nvPr>
        </p:nvGraphicFramePr>
        <p:xfrm>
          <a:off x="2286000" y="2743200"/>
          <a:ext cx="3505200" cy="3169952"/>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val="20000"/>
                    </a:ext>
                  </a:extLst>
                </a:gridCol>
                <a:gridCol w="97790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tblGrid>
              <a:tr h="324291">
                <a:tc>
                  <a:txBody>
                    <a:bodyPr/>
                    <a:lstStyle/>
                    <a:p>
                      <a:endParaRPr lang="en-US" sz="1600" dirty="0">
                        <a:solidFill>
                          <a:schemeClr val="tx1"/>
                        </a:solidFill>
                        <a:latin typeface="Times New Roman" panose="02020603050405020304" pitchFamily="18" charset="0"/>
                        <a:cs typeface="Times New Roman" panose="02020603050405020304" pitchFamily="18" charset="0"/>
                      </a:endParaRPr>
                    </a:p>
                  </a:txBody>
                  <a:tcPr marT="45722" marB="45722"/>
                </a:tc>
                <a:tc>
                  <a:txBody>
                    <a:bodyPr/>
                    <a:lstStyle/>
                    <a:p>
                      <a:r>
                        <a:rPr lang="en-US" sz="1600" dirty="0" smtClean="0">
                          <a:solidFill>
                            <a:schemeClr val="tx1"/>
                          </a:solidFill>
                          <a:latin typeface="Times New Roman" panose="02020603050405020304" pitchFamily="18" charset="0"/>
                          <a:cs typeface="Times New Roman" panose="02020603050405020304" pitchFamily="18" charset="0"/>
                        </a:rPr>
                        <a:t>START MOVER</a:t>
                      </a:r>
                      <a:endParaRPr lang="en-US" sz="1600" dirty="0">
                        <a:solidFill>
                          <a:schemeClr val="tx1"/>
                        </a:solidFill>
                        <a:latin typeface="Times New Roman" panose="02020603050405020304" pitchFamily="18" charset="0"/>
                        <a:cs typeface="Times New Roman" panose="02020603050405020304" pitchFamily="18" charset="0"/>
                      </a:endParaRPr>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Times New Roman" panose="02020603050405020304" pitchFamily="18" charset="0"/>
                          <a:cs typeface="Times New Roman" panose="02020603050405020304" pitchFamily="18" charset="0"/>
                        </a:rPr>
                        <a:t>123</a:t>
                      </a:r>
                    </a:p>
                    <a:p>
                      <a:r>
                        <a:rPr lang="en-US" sz="1600" dirty="0" smtClean="0">
                          <a:solidFill>
                            <a:schemeClr val="tx1"/>
                          </a:solidFill>
                          <a:latin typeface="Times New Roman" panose="02020603050405020304" pitchFamily="18" charset="0"/>
                          <a:cs typeface="Times New Roman" panose="02020603050405020304" pitchFamily="18" charset="0"/>
                        </a:rPr>
                        <a:t>BREG,ONE</a:t>
                      </a:r>
                      <a:endParaRPr lang="en-US" sz="1600" dirty="0">
                        <a:solidFill>
                          <a:schemeClr val="tx1"/>
                        </a:solidFill>
                        <a:latin typeface="Times New Roman" panose="02020603050405020304" pitchFamily="18" charset="0"/>
                        <a:cs typeface="Times New Roman" panose="02020603050405020304" pitchFamily="18" charset="0"/>
                      </a:endParaRPr>
                    </a:p>
                  </a:txBody>
                  <a:tcPr marT="45722" marB="45722"/>
                </a:tc>
                <a:extLst>
                  <a:ext uri="{0D108BD9-81ED-4DB2-BD59-A6C34878D82A}">
                    <a16:rowId xmlns:a16="http://schemas.microsoft.com/office/drawing/2014/main" val="10000"/>
                  </a:ext>
                </a:extLst>
              </a:tr>
              <a:tr h="324291">
                <a:tc>
                  <a:txBody>
                    <a:bodyPr/>
                    <a:lstStyle/>
                    <a:p>
                      <a:endParaRPr lang="en-US" sz="1600" dirty="0">
                        <a:solidFill>
                          <a:schemeClr val="tx1"/>
                        </a:solidFill>
                        <a:latin typeface="Times New Roman" panose="02020603050405020304" pitchFamily="18" charset="0"/>
                        <a:cs typeface="Times New Roman" panose="02020603050405020304" pitchFamily="18" charset="0"/>
                      </a:endParaRPr>
                    </a:p>
                  </a:txBody>
                  <a:tcPr marT="45722" marB="45722"/>
                </a:tc>
                <a:tc>
                  <a:txBody>
                    <a:bodyPr/>
                    <a:lstStyle/>
                    <a:p>
                      <a:r>
                        <a:rPr lang="en-US" sz="1600" dirty="0" smtClean="0">
                          <a:solidFill>
                            <a:schemeClr val="tx1"/>
                          </a:solidFill>
                          <a:latin typeface="Times New Roman" panose="02020603050405020304" pitchFamily="18" charset="0"/>
                          <a:cs typeface="Times New Roman" panose="02020603050405020304" pitchFamily="18" charset="0"/>
                        </a:rPr>
                        <a:t>MULT</a:t>
                      </a:r>
                      <a:endParaRPr lang="en-US" sz="1600" dirty="0">
                        <a:solidFill>
                          <a:schemeClr val="tx1"/>
                        </a:solidFill>
                        <a:latin typeface="Times New Roman" panose="02020603050405020304" pitchFamily="18" charset="0"/>
                        <a:cs typeface="Times New Roman" panose="02020603050405020304" pitchFamily="18" charset="0"/>
                      </a:endParaRPr>
                    </a:p>
                  </a:txBody>
                  <a:tcPr marT="45722" marB="45722"/>
                </a:tc>
                <a:tc>
                  <a:txBody>
                    <a:bodyPr/>
                    <a:lstStyle/>
                    <a:p>
                      <a:r>
                        <a:rPr lang="en-US" sz="1600" dirty="0" smtClean="0">
                          <a:solidFill>
                            <a:schemeClr val="tx1"/>
                          </a:solidFill>
                          <a:latin typeface="Times New Roman" panose="02020603050405020304" pitchFamily="18" charset="0"/>
                          <a:cs typeface="Times New Roman" panose="02020603050405020304" pitchFamily="18" charset="0"/>
                        </a:rPr>
                        <a:t>BREG, TERM</a:t>
                      </a:r>
                      <a:endParaRPr lang="en-US" sz="1600" dirty="0">
                        <a:solidFill>
                          <a:schemeClr val="tx1"/>
                        </a:solidFill>
                        <a:latin typeface="Times New Roman" panose="02020603050405020304" pitchFamily="18" charset="0"/>
                        <a:cs typeface="Times New Roman" panose="02020603050405020304" pitchFamily="18" charset="0"/>
                      </a:endParaRPr>
                    </a:p>
                  </a:txBody>
                  <a:tcPr marT="45722" marB="45722"/>
                </a:tc>
                <a:extLst>
                  <a:ext uri="{0D108BD9-81ED-4DB2-BD59-A6C34878D82A}">
                    <a16:rowId xmlns:a16="http://schemas.microsoft.com/office/drawing/2014/main" val="10001"/>
                  </a:ext>
                </a:extLst>
              </a:tr>
              <a:tr h="324291">
                <a:tc>
                  <a:txBody>
                    <a:bodyPr/>
                    <a:lstStyle/>
                    <a:p>
                      <a:endParaRPr lang="en-US" sz="1600">
                        <a:solidFill>
                          <a:schemeClr val="tx1"/>
                        </a:solidFill>
                        <a:latin typeface="Times New Roman" panose="02020603050405020304" pitchFamily="18" charset="0"/>
                        <a:cs typeface="Times New Roman" panose="02020603050405020304" pitchFamily="18" charset="0"/>
                      </a:endParaRPr>
                    </a:p>
                  </a:txBody>
                  <a:tcPr marT="45722" marB="45722"/>
                </a:tc>
                <a:tc>
                  <a:txBody>
                    <a:bodyPr/>
                    <a:lstStyle/>
                    <a:p>
                      <a:r>
                        <a:rPr lang="en-US" sz="1600" dirty="0" smtClean="0">
                          <a:solidFill>
                            <a:schemeClr val="tx1"/>
                          </a:solidFill>
                          <a:latin typeface="Times New Roman" panose="02020603050405020304" pitchFamily="18" charset="0"/>
                          <a:cs typeface="Times New Roman" panose="02020603050405020304" pitchFamily="18" charset="0"/>
                        </a:rPr>
                        <a:t>MOVEM</a:t>
                      </a:r>
                      <a:endParaRPr lang="en-US" sz="1600" dirty="0">
                        <a:solidFill>
                          <a:schemeClr val="tx1"/>
                        </a:solidFill>
                        <a:latin typeface="Times New Roman" panose="02020603050405020304" pitchFamily="18" charset="0"/>
                        <a:cs typeface="Times New Roman" panose="02020603050405020304" pitchFamily="18" charset="0"/>
                      </a:endParaRPr>
                    </a:p>
                  </a:txBody>
                  <a:tcPr marT="45722" marB="45722"/>
                </a:tc>
                <a:tc>
                  <a:txBody>
                    <a:bodyPr/>
                    <a:lstStyle/>
                    <a:p>
                      <a:r>
                        <a:rPr lang="en-US" sz="1600" dirty="0" smtClean="0">
                          <a:solidFill>
                            <a:schemeClr val="tx1"/>
                          </a:solidFill>
                          <a:latin typeface="Times New Roman" panose="02020603050405020304" pitchFamily="18" charset="0"/>
                          <a:cs typeface="Times New Roman" panose="02020603050405020304" pitchFamily="18" charset="0"/>
                        </a:rPr>
                        <a:t>BREG, ANS</a:t>
                      </a:r>
                      <a:endParaRPr lang="en-US" sz="1600" dirty="0">
                        <a:solidFill>
                          <a:schemeClr val="tx1"/>
                        </a:solidFill>
                        <a:latin typeface="Times New Roman" panose="02020603050405020304" pitchFamily="18" charset="0"/>
                        <a:cs typeface="Times New Roman" panose="02020603050405020304" pitchFamily="18" charset="0"/>
                      </a:endParaRPr>
                    </a:p>
                  </a:txBody>
                  <a:tcPr marT="45722" marB="45722"/>
                </a:tc>
                <a:extLst>
                  <a:ext uri="{0D108BD9-81ED-4DB2-BD59-A6C34878D82A}">
                    <a16:rowId xmlns:a16="http://schemas.microsoft.com/office/drawing/2014/main" val="10002"/>
                  </a:ext>
                </a:extLst>
              </a:tr>
              <a:tr h="324291">
                <a:tc>
                  <a:txBody>
                    <a:bodyPr/>
                    <a:lstStyle/>
                    <a:p>
                      <a:endParaRPr lang="en-US" sz="1600" dirty="0">
                        <a:solidFill>
                          <a:schemeClr val="tx1"/>
                        </a:solidFill>
                        <a:latin typeface="Times New Roman" panose="02020603050405020304" pitchFamily="18" charset="0"/>
                        <a:cs typeface="Times New Roman" panose="02020603050405020304" pitchFamily="18" charset="0"/>
                      </a:endParaRPr>
                    </a:p>
                  </a:txBody>
                  <a:tcPr marT="45722" marB="45722"/>
                </a:tc>
                <a:tc>
                  <a:txBody>
                    <a:bodyPr/>
                    <a:lstStyle/>
                    <a:p>
                      <a:r>
                        <a:rPr lang="en-US" sz="1600" dirty="0" smtClean="0">
                          <a:solidFill>
                            <a:schemeClr val="tx1"/>
                          </a:solidFill>
                          <a:latin typeface="Times New Roman" panose="02020603050405020304" pitchFamily="18" charset="0"/>
                          <a:cs typeface="Times New Roman" panose="02020603050405020304" pitchFamily="18" charset="0"/>
                        </a:rPr>
                        <a:t>PRINT</a:t>
                      </a:r>
                    </a:p>
                    <a:p>
                      <a:r>
                        <a:rPr lang="en-US" sz="1600" dirty="0" smtClean="0">
                          <a:solidFill>
                            <a:schemeClr val="tx1"/>
                          </a:solidFill>
                          <a:latin typeface="Times New Roman" panose="02020603050405020304" pitchFamily="18" charset="0"/>
                          <a:cs typeface="Times New Roman" panose="02020603050405020304" pitchFamily="18" charset="0"/>
                        </a:rPr>
                        <a:t>STOP</a:t>
                      </a:r>
                      <a:endParaRPr lang="en-US" sz="1600" dirty="0">
                        <a:solidFill>
                          <a:schemeClr val="tx1"/>
                        </a:solidFill>
                        <a:latin typeface="Times New Roman" panose="02020603050405020304" pitchFamily="18" charset="0"/>
                        <a:cs typeface="Times New Roman" panose="02020603050405020304" pitchFamily="18" charset="0"/>
                      </a:endParaRPr>
                    </a:p>
                  </a:txBody>
                  <a:tcPr marT="45722" marB="45722"/>
                </a:tc>
                <a:tc>
                  <a:txBody>
                    <a:bodyPr/>
                    <a:lstStyle/>
                    <a:p>
                      <a:r>
                        <a:rPr lang="en-US" sz="1600" dirty="0" smtClean="0">
                          <a:solidFill>
                            <a:schemeClr val="tx1"/>
                          </a:solidFill>
                          <a:latin typeface="Times New Roman" panose="02020603050405020304" pitchFamily="18" charset="0"/>
                          <a:cs typeface="Times New Roman" panose="02020603050405020304" pitchFamily="18" charset="0"/>
                        </a:rPr>
                        <a:t>ANS</a:t>
                      </a:r>
                    </a:p>
                    <a:p>
                      <a:endParaRPr lang="en-US" sz="1600" dirty="0">
                        <a:solidFill>
                          <a:schemeClr val="tx1"/>
                        </a:solidFill>
                        <a:latin typeface="Times New Roman" panose="02020603050405020304" pitchFamily="18" charset="0"/>
                        <a:cs typeface="Times New Roman" panose="02020603050405020304" pitchFamily="18" charset="0"/>
                      </a:endParaRPr>
                    </a:p>
                  </a:txBody>
                  <a:tcPr marT="45722" marB="45722"/>
                </a:tc>
                <a:extLst>
                  <a:ext uri="{0D108BD9-81ED-4DB2-BD59-A6C34878D82A}">
                    <a16:rowId xmlns:a16="http://schemas.microsoft.com/office/drawing/2014/main" val="10003"/>
                  </a:ext>
                </a:extLst>
              </a:tr>
              <a:tr h="324291">
                <a:tc>
                  <a:txBody>
                    <a:bodyPr/>
                    <a:lstStyle/>
                    <a:p>
                      <a:r>
                        <a:rPr lang="en-US" sz="1600" dirty="0" smtClean="0">
                          <a:solidFill>
                            <a:schemeClr val="tx1"/>
                          </a:solidFill>
                          <a:latin typeface="Times New Roman" panose="02020603050405020304" pitchFamily="18" charset="0"/>
                          <a:cs typeface="Times New Roman" panose="02020603050405020304" pitchFamily="18" charset="0"/>
                        </a:rPr>
                        <a:t>ONE</a:t>
                      </a:r>
                      <a:endParaRPr lang="en-US" sz="1600" dirty="0">
                        <a:solidFill>
                          <a:schemeClr val="tx1"/>
                        </a:solidFill>
                        <a:latin typeface="Times New Roman" panose="02020603050405020304" pitchFamily="18" charset="0"/>
                        <a:cs typeface="Times New Roman" panose="02020603050405020304" pitchFamily="18" charset="0"/>
                      </a:endParaRPr>
                    </a:p>
                  </a:txBody>
                  <a:tcPr marT="45722" marB="45722"/>
                </a:tc>
                <a:tc>
                  <a:txBody>
                    <a:bodyPr/>
                    <a:lstStyle/>
                    <a:p>
                      <a:r>
                        <a:rPr lang="en-US" sz="1600" dirty="0" smtClean="0">
                          <a:solidFill>
                            <a:schemeClr val="tx1"/>
                          </a:solidFill>
                          <a:latin typeface="Times New Roman" panose="02020603050405020304" pitchFamily="18" charset="0"/>
                          <a:cs typeface="Times New Roman" panose="02020603050405020304" pitchFamily="18" charset="0"/>
                        </a:rPr>
                        <a:t>DC</a:t>
                      </a:r>
                      <a:endParaRPr lang="en-US" sz="1600" dirty="0">
                        <a:solidFill>
                          <a:schemeClr val="tx1"/>
                        </a:solidFill>
                        <a:latin typeface="Times New Roman" panose="02020603050405020304" pitchFamily="18" charset="0"/>
                        <a:cs typeface="Times New Roman" panose="02020603050405020304" pitchFamily="18" charset="0"/>
                      </a:endParaRPr>
                    </a:p>
                  </a:txBody>
                  <a:tcPr marT="45722" marB="45722"/>
                </a:tc>
                <a:tc>
                  <a:txBody>
                    <a:bodyPr/>
                    <a:lstStyle/>
                    <a:p>
                      <a:r>
                        <a:rPr lang="en-US" sz="1600" dirty="0" smtClean="0">
                          <a:solidFill>
                            <a:schemeClr val="tx1"/>
                          </a:solidFill>
                          <a:latin typeface="Times New Roman" panose="02020603050405020304" pitchFamily="18" charset="0"/>
                          <a:cs typeface="Times New Roman" panose="02020603050405020304" pitchFamily="18" charset="0"/>
                        </a:rPr>
                        <a:t>‘2’</a:t>
                      </a:r>
                      <a:endParaRPr lang="en-US" sz="1600" dirty="0">
                        <a:solidFill>
                          <a:schemeClr val="tx1"/>
                        </a:solidFill>
                        <a:latin typeface="Times New Roman" panose="02020603050405020304" pitchFamily="18" charset="0"/>
                        <a:cs typeface="Times New Roman" panose="02020603050405020304" pitchFamily="18" charset="0"/>
                      </a:endParaRPr>
                    </a:p>
                  </a:txBody>
                  <a:tcPr marT="45722" marB="45722"/>
                </a:tc>
                <a:extLst>
                  <a:ext uri="{0D108BD9-81ED-4DB2-BD59-A6C34878D82A}">
                    <a16:rowId xmlns:a16="http://schemas.microsoft.com/office/drawing/2014/main" val="10004"/>
                  </a:ext>
                </a:extLst>
              </a:tr>
              <a:tr h="324291">
                <a:tc>
                  <a:txBody>
                    <a:bodyPr/>
                    <a:lstStyle/>
                    <a:p>
                      <a:r>
                        <a:rPr lang="en-US" sz="1600" dirty="0" smtClean="0">
                          <a:solidFill>
                            <a:schemeClr val="tx1"/>
                          </a:solidFill>
                          <a:latin typeface="Times New Roman" panose="02020603050405020304" pitchFamily="18" charset="0"/>
                          <a:cs typeface="Times New Roman" panose="02020603050405020304" pitchFamily="18" charset="0"/>
                        </a:rPr>
                        <a:t>TERM</a:t>
                      </a:r>
                      <a:endParaRPr lang="en-US" sz="1600" dirty="0">
                        <a:solidFill>
                          <a:schemeClr val="tx1"/>
                        </a:solidFill>
                        <a:latin typeface="Times New Roman" panose="02020603050405020304" pitchFamily="18" charset="0"/>
                        <a:cs typeface="Times New Roman" panose="02020603050405020304" pitchFamily="18" charset="0"/>
                      </a:endParaRPr>
                    </a:p>
                  </a:txBody>
                  <a:tcPr marT="45722" marB="45722"/>
                </a:tc>
                <a:tc>
                  <a:txBody>
                    <a:bodyPr/>
                    <a:lstStyle/>
                    <a:p>
                      <a:r>
                        <a:rPr lang="en-US" sz="1600" dirty="0" smtClean="0">
                          <a:solidFill>
                            <a:schemeClr val="tx1"/>
                          </a:solidFill>
                          <a:latin typeface="Times New Roman" panose="02020603050405020304" pitchFamily="18" charset="0"/>
                          <a:cs typeface="Times New Roman" panose="02020603050405020304" pitchFamily="18" charset="0"/>
                        </a:rPr>
                        <a:t>DC</a:t>
                      </a:r>
                      <a:endParaRPr lang="en-US" sz="1600" dirty="0">
                        <a:solidFill>
                          <a:schemeClr val="tx1"/>
                        </a:solidFill>
                        <a:latin typeface="Times New Roman" panose="02020603050405020304" pitchFamily="18" charset="0"/>
                        <a:cs typeface="Times New Roman" panose="02020603050405020304" pitchFamily="18" charset="0"/>
                      </a:endParaRPr>
                    </a:p>
                  </a:txBody>
                  <a:tcPr marT="45722" marB="45722"/>
                </a:tc>
                <a:tc>
                  <a:txBody>
                    <a:bodyPr/>
                    <a:lstStyle/>
                    <a:p>
                      <a:r>
                        <a:rPr lang="en-US" sz="1600" dirty="0" smtClean="0">
                          <a:solidFill>
                            <a:schemeClr val="tx1"/>
                          </a:solidFill>
                          <a:latin typeface="Times New Roman" panose="02020603050405020304" pitchFamily="18" charset="0"/>
                          <a:cs typeface="Times New Roman" panose="02020603050405020304" pitchFamily="18" charset="0"/>
                        </a:rPr>
                        <a:t>‘5’</a:t>
                      </a:r>
                      <a:endParaRPr lang="en-US" sz="1600" dirty="0">
                        <a:solidFill>
                          <a:schemeClr val="tx1"/>
                        </a:solidFill>
                        <a:latin typeface="Times New Roman" panose="02020603050405020304" pitchFamily="18" charset="0"/>
                        <a:cs typeface="Times New Roman" panose="02020603050405020304" pitchFamily="18" charset="0"/>
                      </a:endParaRPr>
                    </a:p>
                  </a:txBody>
                  <a:tcPr marT="45722" marB="45722"/>
                </a:tc>
                <a:extLst>
                  <a:ext uri="{0D108BD9-81ED-4DB2-BD59-A6C34878D82A}">
                    <a16:rowId xmlns:a16="http://schemas.microsoft.com/office/drawing/2014/main" val="10005"/>
                  </a:ext>
                </a:extLst>
              </a:tr>
              <a:tr h="324291">
                <a:tc>
                  <a:txBody>
                    <a:bodyPr/>
                    <a:lstStyle/>
                    <a:p>
                      <a:r>
                        <a:rPr lang="en-US" sz="1600" dirty="0" smtClean="0">
                          <a:solidFill>
                            <a:schemeClr val="tx1"/>
                          </a:solidFill>
                          <a:latin typeface="Times New Roman" panose="02020603050405020304" pitchFamily="18" charset="0"/>
                          <a:cs typeface="Times New Roman" panose="02020603050405020304" pitchFamily="18" charset="0"/>
                        </a:rPr>
                        <a:t>ANS</a:t>
                      </a:r>
                      <a:endParaRPr lang="en-US" sz="1600" dirty="0">
                        <a:solidFill>
                          <a:schemeClr val="tx1"/>
                        </a:solidFill>
                        <a:latin typeface="Times New Roman" panose="02020603050405020304" pitchFamily="18" charset="0"/>
                        <a:cs typeface="Times New Roman" panose="02020603050405020304" pitchFamily="18" charset="0"/>
                      </a:endParaRPr>
                    </a:p>
                  </a:txBody>
                  <a:tcPr marT="45722" marB="45722"/>
                </a:tc>
                <a:tc>
                  <a:txBody>
                    <a:bodyPr/>
                    <a:lstStyle/>
                    <a:p>
                      <a:r>
                        <a:rPr lang="en-US" sz="1600" dirty="0" smtClean="0">
                          <a:solidFill>
                            <a:schemeClr val="tx1"/>
                          </a:solidFill>
                          <a:latin typeface="Times New Roman" panose="02020603050405020304" pitchFamily="18" charset="0"/>
                          <a:cs typeface="Times New Roman" panose="02020603050405020304" pitchFamily="18" charset="0"/>
                        </a:rPr>
                        <a:t>DS</a:t>
                      </a:r>
                      <a:endParaRPr lang="en-US" sz="1600" dirty="0">
                        <a:solidFill>
                          <a:schemeClr val="tx1"/>
                        </a:solidFill>
                        <a:latin typeface="Times New Roman" panose="02020603050405020304" pitchFamily="18" charset="0"/>
                        <a:cs typeface="Times New Roman" panose="02020603050405020304" pitchFamily="18" charset="0"/>
                      </a:endParaRPr>
                    </a:p>
                  </a:txBody>
                  <a:tcPr marT="45722" marB="45722"/>
                </a:tc>
                <a:tc>
                  <a:txBody>
                    <a:bodyPr/>
                    <a:lstStyle/>
                    <a:p>
                      <a:r>
                        <a:rPr lang="en-US" sz="1600" dirty="0" smtClean="0">
                          <a:solidFill>
                            <a:schemeClr val="tx1"/>
                          </a:solidFill>
                          <a:latin typeface="Times New Roman" panose="02020603050405020304" pitchFamily="18" charset="0"/>
                          <a:cs typeface="Times New Roman" panose="02020603050405020304" pitchFamily="18" charset="0"/>
                        </a:rPr>
                        <a:t>1</a:t>
                      </a:r>
                      <a:endParaRPr lang="en-US" sz="1600" dirty="0">
                        <a:solidFill>
                          <a:schemeClr val="tx1"/>
                        </a:solidFill>
                        <a:latin typeface="Times New Roman" panose="02020603050405020304" pitchFamily="18" charset="0"/>
                        <a:cs typeface="Times New Roman" panose="02020603050405020304" pitchFamily="18" charset="0"/>
                      </a:endParaRPr>
                    </a:p>
                  </a:txBody>
                  <a:tcPr marT="45722" marB="45722"/>
                </a:tc>
                <a:extLst>
                  <a:ext uri="{0D108BD9-81ED-4DB2-BD59-A6C34878D82A}">
                    <a16:rowId xmlns:a16="http://schemas.microsoft.com/office/drawing/2014/main" val="10006"/>
                  </a:ext>
                </a:extLst>
              </a:tr>
              <a:tr h="324291">
                <a:tc>
                  <a:txBody>
                    <a:bodyPr/>
                    <a:lstStyle/>
                    <a:p>
                      <a:endParaRPr lang="en-US" sz="1600" dirty="0">
                        <a:solidFill>
                          <a:schemeClr val="tx1"/>
                        </a:solidFill>
                        <a:latin typeface="Times New Roman" panose="02020603050405020304" pitchFamily="18" charset="0"/>
                        <a:cs typeface="Times New Roman" panose="02020603050405020304" pitchFamily="18" charset="0"/>
                      </a:endParaRPr>
                    </a:p>
                  </a:txBody>
                  <a:tcPr marT="45722" marB="45722"/>
                </a:tc>
                <a:tc>
                  <a:txBody>
                    <a:bodyPr/>
                    <a:lstStyle/>
                    <a:p>
                      <a:r>
                        <a:rPr lang="en-US" sz="1600" dirty="0" smtClean="0">
                          <a:solidFill>
                            <a:schemeClr val="tx1"/>
                          </a:solidFill>
                          <a:latin typeface="Times New Roman" panose="02020603050405020304" pitchFamily="18" charset="0"/>
                          <a:cs typeface="Times New Roman" panose="02020603050405020304" pitchFamily="18" charset="0"/>
                        </a:rPr>
                        <a:t>END</a:t>
                      </a:r>
                      <a:endParaRPr lang="en-US" sz="1600" dirty="0">
                        <a:solidFill>
                          <a:schemeClr val="tx1"/>
                        </a:solidFill>
                        <a:latin typeface="Times New Roman" panose="02020603050405020304" pitchFamily="18" charset="0"/>
                        <a:cs typeface="Times New Roman" panose="02020603050405020304" pitchFamily="18" charset="0"/>
                      </a:endParaRPr>
                    </a:p>
                  </a:txBody>
                  <a:tcPr marT="45722" marB="45722"/>
                </a:tc>
                <a:tc>
                  <a:txBody>
                    <a:bodyPr/>
                    <a:lstStyle/>
                    <a:p>
                      <a:endParaRPr lang="en-US" sz="1600" dirty="0">
                        <a:solidFill>
                          <a:schemeClr val="tx1"/>
                        </a:solidFill>
                        <a:latin typeface="Times New Roman" panose="02020603050405020304" pitchFamily="18" charset="0"/>
                        <a:cs typeface="Times New Roman" panose="02020603050405020304" pitchFamily="18" charset="0"/>
                      </a:endParaRPr>
                    </a:p>
                  </a:txBody>
                  <a:tcPr marT="45722" marB="45722"/>
                </a:tc>
                <a:extLst>
                  <a:ext uri="{0D108BD9-81ED-4DB2-BD59-A6C34878D82A}">
                    <a16:rowId xmlns:a16="http://schemas.microsoft.com/office/drawing/2014/main" val="10007"/>
                  </a:ext>
                </a:extLst>
              </a:tr>
            </a:tbl>
          </a:graphicData>
        </a:graphic>
      </p:graphicFrame>
      <p:sp>
        <p:nvSpPr>
          <p:cNvPr id="6" name="Rectangle 5"/>
          <p:cNvSpPr/>
          <p:nvPr/>
        </p:nvSpPr>
        <p:spPr>
          <a:xfrm>
            <a:off x="6096000" y="2971800"/>
            <a:ext cx="4572000" cy="2322174"/>
          </a:xfrm>
          <a:prstGeom prst="rect">
            <a:avLst/>
          </a:prstGeom>
        </p:spPr>
        <p:txBody>
          <a:bodyPr>
            <a:spAutoFit/>
          </a:bodyPr>
          <a:lstStyle/>
          <a:p>
            <a:pPr marL="342900" marR="0" indent="-342900" algn="just">
              <a:lnSpc>
                <a:spcPct val="115000"/>
              </a:lnSpc>
              <a:spcBef>
                <a:spcPts val="0"/>
              </a:spcBef>
              <a:spcAft>
                <a:spcPts val="0"/>
              </a:spcAft>
            </a:pPr>
            <a:r>
              <a:rPr lang="en-US" dirty="0">
                <a:latin typeface="Times New Roman" panose="02020603050405020304" pitchFamily="18" charset="0"/>
                <a:cs typeface="Times New Roman" panose="02020603050405020304" pitchFamily="18" charset="0"/>
              </a:rPr>
              <a:t>STOP 00 </a:t>
            </a:r>
          </a:p>
          <a:p>
            <a:pPr marL="342900" marR="0" indent="-342900" algn="just">
              <a:lnSpc>
                <a:spcPct val="115000"/>
              </a:lnSpc>
              <a:spcBef>
                <a:spcPts val="0"/>
              </a:spcBef>
              <a:spcAft>
                <a:spcPts val="0"/>
              </a:spcAft>
            </a:pPr>
            <a:r>
              <a:rPr lang="en-US" dirty="0" smtClean="0">
                <a:latin typeface="Times New Roman" panose="02020603050405020304" pitchFamily="18" charset="0"/>
                <a:cs typeface="Times New Roman" panose="02020603050405020304" pitchFamily="18" charset="0"/>
              </a:rPr>
              <a:t>MULT </a:t>
            </a:r>
            <a:r>
              <a:rPr lang="en-US" dirty="0">
                <a:latin typeface="Times New Roman" panose="02020603050405020304" pitchFamily="18" charset="0"/>
                <a:cs typeface="Times New Roman" panose="02020603050405020304" pitchFamily="18" charset="0"/>
              </a:rPr>
              <a:t>03 </a:t>
            </a:r>
          </a:p>
          <a:p>
            <a:pPr marL="342900" marR="0" indent="-342900" algn="just">
              <a:lnSpc>
                <a:spcPct val="115000"/>
              </a:lnSpc>
              <a:spcBef>
                <a:spcPts val="0"/>
              </a:spcBef>
              <a:spcAft>
                <a:spcPts val="0"/>
              </a:spcAft>
            </a:pPr>
            <a:r>
              <a:rPr lang="en-US" dirty="0">
                <a:latin typeface="Times New Roman" panose="02020603050405020304" pitchFamily="18" charset="0"/>
                <a:cs typeface="Times New Roman" panose="02020603050405020304" pitchFamily="18" charset="0"/>
              </a:rPr>
              <a:t>MOVER 04 </a:t>
            </a:r>
          </a:p>
          <a:p>
            <a:pPr marL="342900" marR="0" indent="-342900" algn="just">
              <a:lnSpc>
                <a:spcPct val="115000"/>
              </a:lnSpc>
              <a:spcBef>
                <a:spcPts val="0"/>
              </a:spcBef>
              <a:spcAft>
                <a:spcPts val="0"/>
              </a:spcAft>
            </a:pPr>
            <a:r>
              <a:rPr lang="en-US" dirty="0">
                <a:latin typeface="Times New Roman" panose="02020603050405020304" pitchFamily="18" charset="0"/>
                <a:cs typeface="Times New Roman" panose="02020603050405020304" pitchFamily="18" charset="0"/>
              </a:rPr>
              <a:t>MOVEM 05 </a:t>
            </a:r>
          </a:p>
          <a:p>
            <a:pPr marL="342900" marR="0" indent="-342900" algn="just">
              <a:lnSpc>
                <a:spcPct val="115000"/>
              </a:lnSpc>
              <a:spcBef>
                <a:spcPts val="0"/>
              </a:spcBef>
              <a:spcAft>
                <a:spcPts val="0"/>
              </a:spcAft>
            </a:pPr>
            <a:r>
              <a:rPr lang="en-US" dirty="0" smtClean="0">
                <a:latin typeface="Times New Roman" panose="02020603050405020304" pitchFamily="18" charset="0"/>
                <a:cs typeface="Times New Roman" panose="02020603050405020304" pitchFamily="18" charset="0"/>
              </a:rPr>
              <a:t>PRINT </a:t>
            </a:r>
            <a:r>
              <a:rPr lang="en-US" dirty="0">
                <a:latin typeface="Times New Roman" panose="02020603050405020304" pitchFamily="18" charset="0"/>
                <a:cs typeface="Times New Roman" panose="02020603050405020304" pitchFamily="18" charset="0"/>
              </a:rPr>
              <a:t>10 </a:t>
            </a:r>
          </a:p>
          <a:p>
            <a:pPr marL="342900" marR="0" indent="-342900" algn="just">
              <a:lnSpc>
                <a:spcPct val="115000"/>
              </a:lnSpc>
              <a:spcBef>
                <a:spcPts val="0"/>
              </a:spcBef>
              <a:spcAft>
                <a:spcPts val="0"/>
              </a:spcAft>
            </a:pPr>
            <a:r>
              <a:rPr lang="en-US" dirty="0" smtClean="0">
                <a:latin typeface="Times New Roman" panose="02020603050405020304" pitchFamily="18" charset="0"/>
                <a:cs typeface="Times New Roman" panose="02020603050405020304" pitchFamily="18" charset="0"/>
              </a:rPr>
              <a:t>START </a:t>
            </a:r>
            <a:r>
              <a:rPr lang="en-US" dirty="0">
                <a:latin typeface="Times New Roman" panose="02020603050405020304" pitchFamily="18" charset="0"/>
                <a:cs typeface="Times New Roman" panose="02020603050405020304" pitchFamily="18" charset="0"/>
              </a:rPr>
              <a:t>01 </a:t>
            </a:r>
          </a:p>
          <a:p>
            <a:pPr marL="342900" marR="0" indent="-342900" algn="just">
              <a:lnSpc>
                <a:spcPct val="115000"/>
              </a:lnSpc>
              <a:spcBef>
                <a:spcPts val="0"/>
              </a:spcBef>
              <a:spcAft>
                <a:spcPts val="0"/>
              </a:spcAft>
            </a:pPr>
            <a:r>
              <a:rPr lang="en-US" dirty="0">
                <a:latin typeface="Times New Roman" panose="02020603050405020304" pitchFamily="18" charset="0"/>
                <a:cs typeface="Times New Roman" panose="02020603050405020304" pitchFamily="18" charset="0"/>
              </a:rPr>
              <a:t>END 02 </a:t>
            </a:r>
          </a:p>
        </p:txBody>
      </p:sp>
    </p:spTree>
    <p:extLst>
      <p:ext uri="{BB962C8B-B14F-4D97-AF65-F5344CB8AC3E}">
        <p14:creationId xmlns:p14="http://schemas.microsoft.com/office/powerpoint/2010/main" val="42195048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59325220"/>
              </p:ext>
            </p:extLst>
          </p:nvPr>
        </p:nvGraphicFramePr>
        <p:xfrm>
          <a:off x="1295400" y="1838928"/>
          <a:ext cx="6629399" cy="4784598"/>
        </p:xfrm>
        <a:graphic>
          <a:graphicData uri="http://schemas.openxmlformats.org/drawingml/2006/table">
            <a:tbl>
              <a:tblPr firstRow="1" firstCol="1" bandRow="1">
                <a:tableStyleId>{5C22544A-7EE6-4342-B048-85BDC9FD1C3A}</a:tableStyleId>
              </a:tblPr>
              <a:tblGrid>
                <a:gridCol w="1061271">
                  <a:extLst>
                    <a:ext uri="{9D8B030D-6E8A-4147-A177-3AD203B41FA5}">
                      <a16:colId xmlns:a16="http://schemas.microsoft.com/office/drawing/2014/main" val="20000"/>
                    </a:ext>
                  </a:extLst>
                </a:gridCol>
                <a:gridCol w="2931489">
                  <a:extLst>
                    <a:ext uri="{9D8B030D-6E8A-4147-A177-3AD203B41FA5}">
                      <a16:colId xmlns:a16="http://schemas.microsoft.com/office/drawing/2014/main" val="20001"/>
                    </a:ext>
                  </a:extLst>
                </a:gridCol>
                <a:gridCol w="2636639">
                  <a:extLst>
                    <a:ext uri="{9D8B030D-6E8A-4147-A177-3AD203B41FA5}">
                      <a16:colId xmlns:a16="http://schemas.microsoft.com/office/drawing/2014/main" val="20002"/>
                    </a:ext>
                  </a:extLst>
                </a:gridCol>
              </a:tblGrid>
              <a:tr h="4561872">
                <a:tc>
                  <a:txBody>
                    <a:bodyPr/>
                    <a:lstStyle/>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AGAIN</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 </a:t>
                      </a:r>
                    </a:p>
                    <a:p>
                      <a:pPr marL="0" marR="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N</a:t>
                      </a:r>
                    </a:p>
                    <a:p>
                      <a:pPr marL="0" marR="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NOW</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RESULT</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TERM</a:t>
                      </a:r>
                      <a:endParaRPr lang="en-US" sz="1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342900" marR="0" indent="-342900" algn="just">
                        <a:lnSpc>
                          <a:spcPct val="115000"/>
                        </a:lnSpc>
                        <a:spcBef>
                          <a:spcPts val="0"/>
                        </a:spcBef>
                        <a:spcAft>
                          <a:spcPts val="0"/>
                        </a:spcAft>
                      </a:pPr>
                      <a:r>
                        <a:rPr lang="en-US" sz="1300" b="1" dirty="0" smtClean="0">
                          <a:solidFill>
                            <a:schemeClr val="tx1"/>
                          </a:solidFill>
                          <a:effectLst/>
                          <a:latin typeface="Times New Roman" panose="02020603050405020304" pitchFamily="18" charset="0"/>
                          <a:cs typeface="Times New Roman" panose="02020603050405020304" pitchFamily="18" charset="0"/>
                        </a:rPr>
                        <a:t>START  101</a:t>
                      </a:r>
                    </a:p>
                    <a:p>
                      <a:pPr marL="342900" marR="0" indent="-342900" algn="just">
                        <a:lnSpc>
                          <a:spcPct val="115000"/>
                        </a:lnSpc>
                        <a:spcBef>
                          <a:spcPts val="0"/>
                        </a:spcBef>
                        <a:spcAft>
                          <a:spcPts val="0"/>
                        </a:spcAft>
                      </a:pPr>
                      <a:r>
                        <a:rPr lang="en-US" sz="1300" b="1" dirty="0" smtClean="0">
                          <a:solidFill>
                            <a:schemeClr val="tx1"/>
                          </a:solidFill>
                          <a:effectLst/>
                          <a:latin typeface="Times New Roman" panose="02020603050405020304" pitchFamily="18" charset="0"/>
                          <a:cs typeface="Times New Roman" panose="02020603050405020304" pitchFamily="18" charset="0"/>
                        </a:rPr>
                        <a:t>READ  N </a:t>
                      </a:r>
                    </a:p>
                    <a:p>
                      <a:pPr marL="342900" marR="0" indent="-342900" algn="just">
                        <a:lnSpc>
                          <a:spcPct val="115000"/>
                        </a:lnSpc>
                        <a:spcBef>
                          <a:spcPts val="0"/>
                        </a:spcBef>
                        <a:spcAft>
                          <a:spcPts val="0"/>
                        </a:spcAft>
                      </a:pPr>
                      <a:r>
                        <a:rPr lang="en-US" sz="1300" b="1" dirty="0" smtClean="0">
                          <a:solidFill>
                            <a:schemeClr val="tx1"/>
                          </a:solidFill>
                          <a:effectLst/>
                          <a:latin typeface="Times New Roman" panose="02020603050405020304" pitchFamily="18" charset="0"/>
                          <a:cs typeface="Times New Roman" panose="02020603050405020304" pitchFamily="18" charset="0"/>
                        </a:rPr>
                        <a:t>MOVER  BREG, ‘=1’</a:t>
                      </a:r>
                    </a:p>
                    <a:p>
                      <a:pPr marL="342900" marR="0" indent="-342900" algn="just">
                        <a:lnSpc>
                          <a:spcPct val="115000"/>
                        </a:lnSpc>
                        <a:spcBef>
                          <a:spcPts val="0"/>
                        </a:spcBef>
                        <a:spcAft>
                          <a:spcPts val="0"/>
                        </a:spcAft>
                      </a:pPr>
                      <a:r>
                        <a:rPr lang="en-US" sz="1300" b="1" dirty="0" smtClean="0">
                          <a:solidFill>
                            <a:schemeClr val="tx1"/>
                          </a:solidFill>
                          <a:effectLst/>
                          <a:latin typeface="Times New Roman" panose="02020603050405020304" pitchFamily="18" charset="0"/>
                          <a:cs typeface="Times New Roman" panose="02020603050405020304" pitchFamily="18" charset="0"/>
                        </a:rPr>
                        <a:t>MOVEM  </a:t>
                      </a:r>
                      <a:r>
                        <a:rPr lang="en-US" sz="1300" b="1" dirty="0">
                          <a:solidFill>
                            <a:schemeClr val="tx1"/>
                          </a:solidFill>
                          <a:effectLst/>
                          <a:latin typeface="Times New Roman" panose="02020603050405020304" pitchFamily="18" charset="0"/>
                          <a:cs typeface="Times New Roman" panose="02020603050405020304" pitchFamily="18" charset="0"/>
                        </a:rPr>
                        <a:t>BREG, TERM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MULT  BREG, TERM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MOVER  CREG, TERM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ADD  CREG, ‘=1’</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MOVEM  CREG, TERM </a:t>
                      </a:r>
                    </a:p>
                    <a:p>
                      <a:pPr marL="342900" marR="0" indent="-342900" algn="just">
                        <a:lnSpc>
                          <a:spcPct val="115000"/>
                        </a:lnSpc>
                        <a:spcBef>
                          <a:spcPts val="0"/>
                        </a:spcBef>
                        <a:spcAft>
                          <a:spcPts val="0"/>
                        </a:spcAft>
                      </a:pPr>
                      <a:r>
                        <a:rPr lang="en-US" sz="1300" b="1" dirty="0" smtClean="0">
                          <a:solidFill>
                            <a:schemeClr val="tx1"/>
                          </a:solidFill>
                          <a:effectLst/>
                          <a:latin typeface="Times New Roman" panose="02020603050405020304" pitchFamily="18" charset="0"/>
                          <a:cs typeface="Times New Roman" panose="02020603050405020304" pitchFamily="18" charset="0"/>
                        </a:rPr>
                        <a:t>LTORG</a:t>
                      </a:r>
                    </a:p>
                    <a:p>
                      <a:pPr marL="342900" marR="0" indent="-342900" algn="just">
                        <a:lnSpc>
                          <a:spcPct val="115000"/>
                        </a:lnSpc>
                        <a:spcBef>
                          <a:spcPts val="0"/>
                        </a:spcBef>
                        <a:spcAft>
                          <a:spcPts val="0"/>
                        </a:spcAft>
                      </a:pPr>
                      <a:r>
                        <a:rPr lang="en-US" sz="1300" b="1" dirty="0" smtClean="0">
                          <a:solidFill>
                            <a:schemeClr val="tx1"/>
                          </a:solidFill>
                          <a:effectLst/>
                          <a:latin typeface="Times New Roman" panose="02020603050405020304" pitchFamily="18" charset="0"/>
                          <a:cs typeface="Times New Roman" panose="02020603050405020304" pitchFamily="18" charset="0"/>
                        </a:rPr>
                        <a:t>             </a:t>
                      </a:r>
                      <a:r>
                        <a:rPr lang="en-US" sz="1300" b="1" dirty="0">
                          <a:solidFill>
                            <a:schemeClr val="tx1"/>
                          </a:solidFill>
                          <a:effectLst/>
                          <a:latin typeface="Times New Roman" panose="02020603050405020304" pitchFamily="18" charset="0"/>
                          <a:cs typeface="Times New Roman" panose="02020603050405020304" pitchFamily="18" charset="0"/>
                        </a:rPr>
                        <a:t>‘=1’</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COMP  CREG, N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BC  LE, NOW</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MOVEM  BREG, RESULT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PRINT  RESULT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STOP </a:t>
                      </a:r>
                    </a:p>
                    <a:p>
                      <a:pPr marL="0" marR="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DS  1 </a:t>
                      </a:r>
                    </a:p>
                    <a:p>
                      <a:pPr marL="0" marR="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EQU AGAIN</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DC  ‘1’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DS  1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END</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 </a:t>
                      </a:r>
                      <a:endParaRPr lang="en-US" sz="1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Mnemonics CODE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STOP 00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ADD 01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MULT 03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MOVER 04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MOVEM 05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COMP 06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BC 07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READ 09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PRINT 10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LE 02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START 01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END 02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BREG 2</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CREG 3 </a:t>
                      </a:r>
                    </a:p>
                    <a:p>
                      <a:pPr marL="342900" marR="0" indent="-342900" algn="just">
                        <a:lnSpc>
                          <a:spcPct val="115000"/>
                        </a:lnSpc>
                        <a:spcBef>
                          <a:spcPts val="0"/>
                        </a:spcBef>
                        <a:spcAft>
                          <a:spcPts val="0"/>
                        </a:spcAft>
                      </a:pPr>
                      <a:r>
                        <a:rPr lang="en-US" sz="1300" b="1" dirty="0">
                          <a:solidFill>
                            <a:schemeClr val="tx1"/>
                          </a:solidFill>
                          <a:effectLst/>
                          <a:latin typeface="Times New Roman" panose="02020603050405020304" pitchFamily="18" charset="0"/>
                          <a:cs typeface="Times New Roman" panose="02020603050405020304" pitchFamily="18" charset="0"/>
                        </a:rPr>
                        <a:t>EQU 04</a:t>
                      </a:r>
                      <a:endParaRPr lang="en-US" sz="1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202293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ChangeArrowheads="1"/>
          </p:cNvSpPr>
          <p:nvPr/>
        </p:nvSpPr>
        <p:spPr bwMode="auto">
          <a:xfrm>
            <a:off x="457200" y="1447800"/>
            <a:ext cx="86868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5125" indent="-2825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u="sng">
                <a:latin typeface="Times New Roman" panose="02020603050405020304" pitchFamily="18" charset="0"/>
                <a:cs typeface="Times New Roman" panose="02020603050405020304" pitchFamily="18" charset="0"/>
              </a:rPr>
              <a:t>MACROS AND MACRO PROCESSORS</a:t>
            </a:r>
          </a:p>
          <a:p>
            <a:pPr eaLnBrk="1" hangingPunct="1">
              <a:spcBef>
                <a:spcPct val="0"/>
              </a:spcBef>
              <a:buFontTx/>
              <a:buNone/>
            </a:pPr>
            <a:endParaRPr lang="en-US" altLang="en-US" sz="2800" b="1" u="sng">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800" b="1" u="sng">
                <a:latin typeface="Times New Roman" panose="02020603050405020304" pitchFamily="18" charset="0"/>
                <a:cs typeface="Times New Roman" panose="02020603050405020304" pitchFamily="18" charset="0"/>
              </a:rPr>
              <a:t>INTRODUCTION</a:t>
            </a:r>
          </a:p>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400">
                <a:latin typeface="Times New Roman" panose="02020603050405020304" pitchFamily="18" charset="0"/>
                <a:cs typeface="Times New Roman" panose="02020603050405020304" pitchFamily="18" charset="0"/>
                <a:sym typeface="Wingdings" panose="05000000000000000000" pitchFamily="2" charset="2"/>
              </a:rPr>
              <a:t></a:t>
            </a:r>
            <a:r>
              <a:rPr lang="en-US" altLang="en-US" sz="2400">
                <a:latin typeface="Times New Roman" panose="02020603050405020304" pitchFamily="18" charset="0"/>
                <a:cs typeface="Times New Roman" panose="02020603050405020304" pitchFamily="18" charset="0"/>
              </a:rPr>
              <a:t>Macro allows programmer to write short hand programs (modular programming).</a:t>
            </a:r>
          </a:p>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400">
                <a:latin typeface="Times New Roman" panose="02020603050405020304" pitchFamily="18" charset="0"/>
                <a:cs typeface="Times New Roman" panose="02020603050405020304" pitchFamily="18" charset="0"/>
                <a:sym typeface="Wingdings" panose="05000000000000000000" pitchFamily="2" charset="2"/>
              </a:rPr>
              <a:t></a:t>
            </a:r>
            <a:r>
              <a:rPr lang="en-US" altLang="en-US" sz="2400">
                <a:latin typeface="Times New Roman" panose="02020603050405020304" pitchFamily="18" charset="0"/>
                <a:cs typeface="Times New Roman" panose="02020603050405020304" pitchFamily="18" charset="0"/>
              </a:rPr>
              <a:t>The macro processor replaces each macro instruction with its equivalent block of instructions.</a:t>
            </a:r>
            <a:endParaRPr lang="en-US" altLang="en-US" sz="24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917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228600"/>
            <a:ext cx="7772400" cy="1143000"/>
          </a:xfrm>
          <a:prstGeom prst="rect">
            <a:avLst/>
          </a:prstGeom>
        </p:spPr>
        <p:txBody>
          <a:bodyPr/>
          <a:lstStyle/>
          <a:p>
            <a:pPr algn="ctr" eaLnBrk="1" fontAlgn="auto" hangingPunct="1">
              <a:spcAft>
                <a:spcPts val="0"/>
              </a:spcAft>
              <a:defRPr/>
            </a:pPr>
            <a:r>
              <a:rPr lang="en-US" altLang="zh-TW" sz="4400" b="1" u="sng" dirty="0">
                <a:latin typeface="Times New Roman" pitchFamily="18" charset="0"/>
                <a:ea typeface="+mj-ea"/>
                <a:cs typeface="Times New Roman" pitchFamily="18" charset="0"/>
              </a:rPr>
              <a:t>Macro Processor</a:t>
            </a:r>
          </a:p>
        </p:txBody>
      </p:sp>
      <p:sp>
        <p:nvSpPr>
          <p:cNvPr id="3075" name="Rectangle 3"/>
          <p:cNvSpPr txBox="1">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r>
              <a:rPr lang="en-US" altLang="zh-TW">
                <a:latin typeface="Times New Roman" panose="02020603050405020304" pitchFamily="18" charset="0"/>
                <a:cs typeface="Times New Roman" panose="02020603050405020304" pitchFamily="18" charset="0"/>
              </a:rPr>
              <a:t>Recognize macro definitions</a:t>
            </a:r>
          </a:p>
          <a:p>
            <a:pPr eaLnBrk="1" hangingPunct="1"/>
            <a:r>
              <a:rPr lang="en-US" altLang="zh-TW">
                <a:latin typeface="Times New Roman" panose="02020603050405020304" pitchFamily="18" charset="0"/>
                <a:cs typeface="Times New Roman" panose="02020603050405020304" pitchFamily="18" charset="0"/>
              </a:rPr>
              <a:t>Save the macro definition</a:t>
            </a:r>
          </a:p>
          <a:p>
            <a:pPr eaLnBrk="1" hangingPunct="1"/>
            <a:r>
              <a:rPr lang="en-US" altLang="zh-TW">
                <a:latin typeface="Times New Roman" panose="02020603050405020304" pitchFamily="18" charset="0"/>
                <a:cs typeface="Times New Roman" panose="02020603050405020304" pitchFamily="18" charset="0"/>
              </a:rPr>
              <a:t>Recognize macro calls</a:t>
            </a:r>
          </a:p>
          <a:p>
            <a:pPr eaLnBrk="1" hangingPunct="1"/>
            <a:r>
              <a:rPr lang="en-US" altLang="zh-TW">
                <a:latin typeface="Times New Roman" panose="02020603050405020304" pitchFamily="18" charset="0"/>
                <a:cs typeface="Times New Roman" panose="02020603050405020304" pitchFamily="18" charset="0"/>
              </a:rPr>
              <a:t>Expand macro calls</a:t>
            </a:r>
          </a:p>
        </p:txBody>
      </p:sp>
      <p:sp>
        <p:nvSpPr>
          <p:cNvPr id="3076" name="Text Box 4"/>
          <p:cNvSpPr txBox="1">
            <a:spLocks noChangeArrowheads="1"/>
          </p:cNvSpPr>
          <p:nvPr/>
        </p:nvSpPr>
        <p:spPr bwMode="auto">
          <a:xfrm>
            <a:off x="685800" y="4724400"/>
            <a:ext cx="1371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TW" sz="2000"/>
              <a:t>Source Code</a:t>
            </a:r>
          </a:p>
          <a:p>
            <a:pPr algn="ctr" eaLnBrk="1" hangingPunct="1">
              <a:spcBef>
                <a:spcPct val="0"/>
              </a:spcBef>
              <a:buFontTx/>
              <a:buNone/>
            </a:pPr>
            <a:r>
              <a:rPr lang="en-US" altLang="zh-TW" sz="1600"/>
              <a:t>(with macro)</a:t>
            </a:r>
          </a:p>
        </p:txBody>
      </p:sp>
      <p:sp>
        <p:nvSpPr>
          <p:cNvPr id="3077" name="Text Box 5"/>
          <p:cNvSpPr txBox="1">
            <a:spLocks noChangeArrowheads="1"/>
          </p:cNvSpPr>
          <p:nvPr/>
        </p:nvSpPr>
        <p:spPr bwMode="auto">
          <a:xfrm>
            <a:off x="2667000" y="4876800"/>
            <a:ext cx="1524000" cy="7143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zh-TW" sz="2000"/>
              <a:t>Macro Processor</a:t>
            </a:r>
          </a:p>
        </p:txBody>
      </p:sp>
      <p:sp>
        <p:nvSpPr>
          <p:cNvPr id="3078" name="AutoShape 6"/>
          <p:cNvSpPr>
            <a:spLocks noChangeArrowheads="1"/>
          </p:cNvSpPr>
          <p:nvPr/>
        </p:nvSpPr>
        <p:spPr bwMode="auto">
          <a:xfrm>
            <a:off x="762000" y="4724400"/>
            <a:ext cx="1295400" cy="1143000"/>
          </a:xfrm>
          <a:prstGeom prst="flowChartDocumen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079" name="Text Box 7"/>
          <p:cNvSpPr txBox="1">
            <a:spLocks noChangeArrowheads="1"/>
          </p:cNvSpPr>
          <p:nvPr/>
        </p:nvSpPr>
        <p:spPr bwMode="auto">
          <a:xfrm>
            <a:off x="4724400" y="4876800"/>
            <a:ext cx="1219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TW" sz="2000"/>
              <a:t>Expanded Code</a:t>
            </a:r>
          </a:p>
        </p:txBody>
      </p:sp>
      <p:sp>
        <p:nvSpPr>
          <p:cNvPr id="3080" name="AutoShape 8"/>
          <p:cNvSpPr>
            <a:spLocks noChangeArrowheads="1"/>
          </p:cNvSpPr>
          <p:nvPr/>
        </p:nvSpPr>
        <p:spPr bwMode="auto">
          <a:xfrm>
            <a:off x="4724400" y="4876800"/>
            <a:ext cx="1219200" cy="762000"/>
          </a:xfrm>
          <a:prstGeom prst="flowChartDocumen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081" name="Text Box 10"/>
          <p:cNvSpPr txBox="1">
            <a:spLocks noChangeArrowheads="1"/>
          </p:cNvSpPr>
          <p:nvPr/>
        </p:nvSpPr>
        <p:spPr bwMode="auto">
          <a:xfrm>
            <a:off x="6324600" y="4876800"/>
            <a:ext cx="1524000" cy="7143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zh-TW" sz="2000"/>
              <a:t>Compiler or Assembler</a:t>
            </a:r>
          </a:p>
        </p:txBody>
      </p:sp>
      <p:sp>
        <p:nvSpPr>
          <p:cNvPr id="3082" name="Line 11"/>
          <p:cNvSpPr>
            <a:spLocks noChangeShapeType="1"/>
          </p:cNvSpPr>
          <p:nvPr/>
        </p:nvSpPr>
        <p:spPr bwMode="auto">
          <a:xfrm>
            <a:off x="2057400" y="5181600"/>
            <a:ext cx="609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83" name="Line 12"/>
          <p:cNvSpPr>
            <a:spLocks noChangeShapeType="1"/>
          </p:cNvSpPr>
          <p:nvPr/>
        </p:nvSpPr>
        <p:spPr bwMode="auto">
          <a:xfrm>
            <a:off x="4191000" y="5181600"/>
            <a:ext cx="533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84" name="Line 13"/>
          <p:cNvSpPr>
            <a:spLocks noChangeShapeType="1"/>
          </p:cNvSpPr>
          <p:nvPr/>
        </p:nvSpPr>
        <p:spPr bwMode="auto">
          <a:xfrm>
            <a:off x="5943600" y="51816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85" name="Line 14"/>
          <p:cNvSpPr>
            <a:spLocks noChangeShapeType="1"/>
          </p:cNvSpPr>
          <p:nvPr/>
        </p:nvSpPr>
        <p:spPr bwMode="auto">
          <a:xfrm>
            <a:off x="7848600" y="5181600"/>
            <a:ext cx="304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86" name="Text Box 15"/>
          <p:cNvSpPr txBox="1">
            <a:spLocks noChangeArrowheads="1"/>
          </p:cNvSpPr>
          <p:nvPr/>
        </p:nvSpPr>
        <p:spPr bwMode="auto">
          <a:xfrm>
            <a:off x="8213725" y="49180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TW" sz="1800"/>
              <a:t>obj</a:t>
            </a:r>
          </a:p>
        </p:txBody>
      </p:sp>
    </p:spTree>
    <p:extLst>
      <p:ext uri="{BB962C8B-B14F-4D97-AF65-F5344CB8AC3E}">
        <p14:creationId xmlns:p14="http://schemas.microsoft.com/office/powerpoint/2010/main" val="30246436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304800" y="304800"/>
            <a:ext cx="822960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80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800" b="1" u="sng">
                <a:latin typeface="Times New Roman" panose="02020603050405020304" pitchFamily="18" charset="0"/>
                <a:cs typeface="Times New Roman" panose="02020603050405020304" pitchFamily="18" charset="0"/>
              </a:rPr>
              <a:t>MACROS :</a:t>
            </a:r>
          </a:p>
          <a:p>
            <a:pPr eaLnBrk="1" hangingPunct="1">
              <a:spcBef>
                <a:spcPct val="0"/>
              </a:spcBef>
              <a:buFontTx/>
              <a:buNone/>
            </a:pPr>
            <a:endParaRPr lang="en-US" altLang="en-US" sz="280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800">
                <a:latin typeface="Times New Roman" panose="02020603050405020304" pitchFamily="18" charset="0"/>
                <a:cs typeface="Times New Roman" panose="02020603050405020304" pitchFamily="18" charset="0"/>
                <a:sym typeface="Wingdings" panose="05000000000000000000" pitchFamily="2" charset="2"/>
              </a:rPr>
              <a:t></a:t>
            </a:r>
            <a:r>
              <a:rPr lang="en-US" altLang="en-US" sz="2800">
                <a:latin typeface="Times New Roman" panose="02020603050405020304" pitchFamily="18" charset="0"/>
                <a:cs typeface="Times New Roman" panose="02020603050405020304" pitchFamily="18" charset="0"/>
              </a:rPr>
              <a:t>A Macro is an extension to the basic ASSEMBLER language. </a:t>
            </a:r>
          </a:p>
          <a:p>
            <a:pPr eaLnBrk="1" hangingPunct="1">
              <a:spcBef>
                <a:spcPct val="0"/>
              </a:spcBef>
              <a:buFontTx/>
              <a:buNone/>
            </a:pPr>
            <a:endParaRPr lang="en-US" altLang="en-US" sz="280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800">
                <a:latin typeface="Times New Roman" panose="02020603050405020304" pitchFamily="18" charset="0"/>
                <a:cs typeface="Times New Roman" panose="02020603050405020304" pitchFamily="18" charset="0"/>
                <a:sym typeface="Wingdings" panose="05000000000000000000" pitchFamily="2" charset="2"/>
              </a:rPr>
              <a:t></a:t>
            </a:r>
            <a:r>
              <a:rPr lang="en-US" altLang="en-US" sz="2800">
                <a:latin typeface="Times New Roman" panose="02020603050405020304" pitchFamily="18" charset="0"/>
                <a:cs typeface="Times New Roman" panose="02020603050405020304" pitchFamily="18" charset="0"/>
              </a:rPr>
              <a:t>They provide a means for generating a commonly used sequence of assembler instructions/statements. </a:t>
            </a:r>
          </a:p>
          <a:p>
            <a:pPr eaLnBrk="1" hangingPunct="1">
              <a:spcBef>
                <a:spcPct val="0"/>
              </a:spcBef>
              <a:buFontTx/>
              <a:buNone/>
            </a:pPr>
            <a:endParaRPr lang="en-US" altLang="en-US" sz="280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800">
                <a:latin typeface="Times New Roman" panose="02020603050405020304" pitchFamily="18" charset="0"/>
                <a:cs typeface="Times New Roman" panose="02020603050405020304" pitchFamily="18" charset="0"/>
                <a:sym typeface="Wingdings" panose="05000000000000000000" pitchFamily="2" charset="2"/>
              </a:rPr>
              <a:t></a:t>
            </a:r>
            <a:r>
              <a:rPr lang="en-US" altLang="en-US" sz="2800">
                <a:latin typeface="Times New Roman" panose="02020603050405020304" pitchFamily="18" charset="0"/>
                <a:cs typeface="Times New Roman" panose="02020603050405020304" pitchFamily="18" charset="0"/>
              </a:rPr>
              <a:t>The sequence of instructions/statements will be coded ONE time within the macro definition. Whenever the sequence is needed within a program, the macro will be "called".</a:t>
            </a:r>
          </a:p>
          <a:p>
            <a:pPr eaLnBrk="1" hangingPunct="1">
              <a:spcBef>
                <a:spcPct val="0"/>
              </a:spcBef>
              <a:buFontTx/>
              <a:buNone/>
            </a:pPr>
            <a:endParaRPr lang="en-US" alt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0411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0" y="304800"/>
            <a:ext cx="9144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cs typeface="Times New Roman" panose="02020603050405020304" pitchFamily="18" charset="0"/>
                <a:sym typeface="Wingdings" panose="05000000000000000000" pitchFamily="2" charset="2"/>
              </a:rPr>
              <a:t></a:t>
            </a:r>
            <a:r>
              <a:rPr lang="en-US" altLang="en-US" sz="2400">
                <a:latin typeface="Times New Roman" panose="02020603050405020304" pitchFamily="18" charset="0"/>
                <a:cs typeface="Times New Roman" panose="02020603050405020304" pitchFamily="18" charset="0"/>
              </a:rPr>
              <a:t>Macros are used to provide a program generation facility through macro expansion.</a:t>
            </a:r>
          </a:p>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400">
                <a:latin typeface="Times New Roman" panose="02020603050405020304" pitchFamily="18" charset="0"/>
                <a:cs typeface="Times New Roman" panose="02020603050405020304" pitchFamily="18" charset="0"/>
                <a:sym typeface="Wingdings" panose="05000000000000000000" pitchFamily="2" charset="2"/>
              </a:rPr>
              <a:t></a:t>
            </a:r>
            <a:r>
              <a:rPr lang="en-US" altLang="en-US" sz="2400">
                <a:latin typeface="Times New Roman" panose="02020603050405020304" pitchFamily="18" charset="0"/>
                <a:cs typeface="Times New Roman" panose="02020603050405020304" pitchFamily="18" charset="0"/>
              </a:rPr>
              <a:t>The program generator is a software system which accepts the specification of a program to be generated, and generates a program in the target PL.</a:t>
            </a:r>
          </a:p>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400">
                <a:latin typeface="Times New Roman" panose="02020603050405020304" pitchFamily="18" charset="0"/>
                <a:cs typeface="Times New Roman" panose="02020603050405020304" pitchFamily="18" charset="0"/>
              </a:rPr>
              <a:t>Program </a:t>
            </a:r>
          </a:p>
          <a:p>
            <a:pPr eaLnBrk="1" hangingPunct="1">
              <a:spcBef>
                <a:spcPct val="0"/>
              </a:spcBef>
              <a:buFontTx/>
              <a:buNone/>
            </a:pPr>
            <a:r>
              <a:rPr lang="en-US" altLang="en-US" sz="2400">
                <a:latin typeface="Times New Roman" panose="02020603050405020304" pitchFamily="18" charset="0"/>
                <a:cs typeface="Times New Roman" panose="02020603050405020304" pitchFamily="18" charset="0"/>
              </a:rPr>
              <a:t>Specification                                                                         Program in</a:t>
            </a:r>
          </a:p>
          <a:p>
            <a:pPr eaLnBrk="1" hangingPunct="1">
              <a:spcBef>
                <a:spcPct val="0"/>
              </a:spcBef>
              <a:buFontTx/>
              <a:buNone/>
            </a:pPr>
            <a:r>
              <a:rPr lang="en-US" altLang="en-US" sz="2400">
                <a:latin typeface="Times New Roman" panose="02020603050405020304" pitchFamily="18" charset="0"/>
                <a:cs typeface="Times New Roman" panose="02020603050405020304" pitchFamily="18" charset="0"/>
              </a:rPr>
              <a:t>                                                                                               target PL</a:t>
            </a:r>
          </a:p>
        </p:txBody>
      </p:sp>
      <p:cxnSp>
        <p:nvCxnSpPr>
          <p:cNvPr id="4" name="Straight Arrow Connector 3"/>
          <p:cNvCxnSpPr/>
          <p:nvPr/>
        </p:nvCxnSpPr>
        <p:spPr>
          <a:xfrm>
            <a:off x="1828800" y="41148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352800" y="3581400"/>
            <a:ext cx="2286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Program generator</a:t>
            </a:r>
          </a:p>
        </p:txBody>
      </p:sp>
      <p:cxnSp>
        <p:nvCxnSpPr>
          <p:cNvPr id="9" name="Straight Arrow Connector 8"/>
          <p:cNvCxnSpPr/>
          <p:nvPr/>
        </p:nvCxnSpPr>
        <p:spPr>
          <a:xfrm>
            <a:off x="5791200" y="4191000"/>
            <a:ext cx="129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2617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763000" cy="6202362"/>
          </a:xfrm>
        </p:spPr>
        <p:txBody>
          <a:bodyPr rtlCol="0">
            <a:normAutofit fontScale="90000"/>
          </a:bodyPr>
          <a:lstStyle/>
          <a:p>
            <a:pPr algn="l" eaLnBrk="1" fontAlgn="auto" hangingPunct="1">
              <a:spcAft>
                <a:spcPts val="0"/>
              </a:spcAft>
              <a:defRPr/>
            </a:pPr>
            <a:r>
              <a:rPr lang="en-US" sz="2800" dirty="0" smtClean="0">
                <a:latin typeface="Times New Roman" pitchFamily="18" charset="0"/>
                <a:cs typeface="Times New Roman" pitchFamily="18" charset="0"/>
                <a:sym typeface="Wingdings" pitchFamily="2" charset="2"/>
              </a:rPr>
              <a:t></a:t>
            </a:r>
            <a:r>
              <a:rPr lang="en-US" sz="2800" dirty="0" smtClean="0">
                <a:latin typeface="Times New Roman" pitchFamily="18" charset="0"/>
                <a:cs typeface="Times New Roman" pitchFamily="18" charset="0"/>
              </a:rPr>
              <a:t>Many languages provide built in facilities for writing macros.</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sym typeface="Wingdings" pitchFamily="2" charset="2"/>
              </a:rPr>
              <a:t></a:t>
            </a:r>
            <a:r>
              <a:rPr lang="en-US" sz="2800" dirty="0" smtClean="0">
                <a:latin typeface="Times New Roman" pitchFamily="18" charset="0"/>
                <a:cs typeface="Times New Roman" pitchFamily="18" charset="0"/>
              </a:rPr>
              <a:t>Well known examples are the higher level languages PL/I, C, </a:t>
            </a:r>
            <a:r>
              <a:rPr lang="en-US" sz="2800" dirty="0" err="1" smtClean="0">
                <a:latin typeface="Times New Roman" pitchFamily="18" charset="0"/>
                <a:cs typeface="Times New Roman" pitchFamily="18" charset="0"/>
              </a:rPr>
              <a:t>Ada</a:t>
            </a:r>
            <a:r>
              <a:rPr lang="en-US" sz="2800" dirty="0" smtClean="0">
                <a:latin typeface="Times New Roman" pitchFamily="18" charset="0"/>
                <a:cs typeface="Times New Roman" pitchFamily="18" charset="0"/>
              </a:rPr>
              <a:t> and C++.</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sym typeface="Wingdings" pitchFamily="2" charset="2"/>
              </a:rPr>
              <a:t></a:t>
            </a:r>
            <a:r>
              <a:rPr lang="en-US" sz="2800" dirty="0" smtClean="0">
                <a:latin typeface="Times New Roman" pitchFamily="18" charset="0"/>
                <a:cs typeface="Times New Roman" pitchFamily="18" charset="0"/>
              </a:rPr>
              <a:t>Assembly languages of most computer systems also provide such facilities.</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sym typeface="Wingdings" pitchFamily="2" charset="2"/>
              </a:rPr>
              <a:t></a:t>
            </a:r>
            <a:r>
              <a:rPr lang="en-US" sz="2800" dirty="0" smtClean="0">
                <a:latin typeface="Times New Roman" pitchFamily="18" charset="0"/>
                <a:cs typeface="Times New Roman" pitchFamily="18" charset="0"/>
              </a:rPr>
              <a:t>When a language does not support built in macros facilities, a programmer may achieve an equivalent effect by using generalized preprocessors or software tools like Awk of Unix.</a:t>
            </a:r>
            <a:r>
              <a:rPr lang="en-US" dirty="0" smtClean="0"/>
              <a:t/>
            </a:r>
            <a:br>
              <a:rPr lang="en-US" dirty="0" smtClean="0"/>
            </a:br>
            <a:endParaRPr lang="en-US" dirty="0"/>
          </a:p>
        </p:txBody>
      </p:sp>
    </p:spTree>
    <p:extLst>
      <p:ext uri="{BB962C8B-B14F-4D97-AF65-F5344CB8AC3E}">
        <p14:creationId xmlns:p14="http://schemas.microsoft.com/office/powerpoint/2010/main" val="4069148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Microassembler</a:t>
            </a:r>
            <a:endParaRPr lang="en-US" dirty="0"/>
          </a:p>
        </p:txBody>
      </p:sp>
      <p:sp>
        <p:nvSpPr>
          <p:cNvPr id="3" name="Content Placeholder 2"/>
          <p:cNvSpPr>
            <a:spLocks noGrp="1"/>
          </p:cNvSpPr>
          <p:nvPr>
            <p:ph idx="1"/>
          </p:nvPr>
        </p:nvSpPr>
        <p:spPr/>
        <p:txBody>
          <a:bodyPr>
            <a:normAutofit/>
          </a:bodyPr>
          <a:lstStyle/>
          <a:p>
            <a:pPr algn="just"/>
            <a:r>
              <a:rPr lang="en-US" sz="2500" dirty="0"/>
              <a:t>A </a:t>
            </a:r>
            <a:r>
              <a:rPr lang="en-US" sz="2500" dirty="0" err="1"/>
              <a:t>microassembler</a:t>
            </a:r>
            <a:r>
              <a:rPr lang="en-US" sz="2500" dirty="0"/>
              <a:t> is a computer program that helps prepare a </a:t>
            </a:r>
            <a:r>
              <a:rPr lang="en-US" sz="2500" dirty="0" err="1" smtClean="0"/>
              <a:t>microprogram</a:t>
            </a:r>
            <a:r>
              <a:rPr lang="en-US" sz="2500" dirty="0" smtClean="0"/>
              <a:t>, </a:t>
            </a:r>
            <a:r>
              <a:rPr lang="en-US" sz="2500" dirty="0"/>
              <a:t>called </a:t>
            </a:r>
            <a:r>
              <a:rPr lang="en-US" sz="2500" i="1" dirty="0" smtClean="0"/>
              <a:t>firmware(</a:t>
            </a:r>
            <a:r>
              <a:rPr lang="en-US" sz="2500" dirty="0"/>
              <a:t>permanent software programmed into a read-only memory</a:t>
            </a:r>
            <a:r>
              <a:rPr lang="en-US" sz="2500" dirty="0" smtClean="0"/>
              <a:t>.</a:t>
            </a:r>
            <a:r>
              <a:rPr lang="en-US" sz="2500" i="1" dirty="0" smtClean="0"/>
              <a:t>)</a:t>
            </a:r>
            <a:r>
              <a:rPr lang="en-US" sz="2500" dirty="0" smtClean="0"/>
              <a:t>, </a:t>
            </a:r>
            <a:r>
              <a:rPr lang="en-US" sz="2500" dirty="0"/>
              <a:t>to control the low level operation of a computer in much the same way </a:t>
            </a:r>
            <a:r>
              <a:rPr lang="en-US" sz="2500" dirty="0" smtClean="0"/>
              <a:t>an assembler</a:t>
            </a:r>
            <a:r>
              <a:rPr lang="en-US" sz="2500" dirty="0"/>
              <a:t> helps prepare higher level code for a processor. </a:t>
            </a:r>
            <a:endParaRPr lang="en-US" sz="2500" dirty="0" smtClean="0"/>
          </a:p>
          <a:p>
            <a:pPr algn="just"/>
            <a:r>
              <a:rPr lang="en-US" sz="2500" dirty="0" smtClean="0"/>
              <a:t>The </a:t>
            </a:r>
            <a:r>
              <a:rPr lang="en-US" sz="2500" dirty="0"/>
              <a:t>difference is that the </a:t>
            </a:r>
            <a:r>
              <a:rPr lang="en-US" sz="2500" dirty="0" err="1"/>
              <a:t>microprogram</a:t>
            </a:r>
            <a:r>
              <a:rPr lang="en-US" sz="2500" dirty="0"/>
              <a:t> is usually only developed by the processor manufacturer and works intimately with the computer hardware. </a:t>
            </a:r>
            <a:endParaRPr lang="en-US" sz="2500" dirty="0" smtClean="0"/>
          </a:p>
          <a:p>
            <a:pPr algn="just"/>
            <a:r>
              <a:rPr lang="en-US" sz="2500" dirty="0"/>
              <a:t>The use of a </a:t>
            </a:r>
            <a:r>
              <a:rPr lang="en-US" sz="2500" dirty="0" err="1"/>
              <a:t>microprogram</a:t>
            </a:r>
            <a:r>
              <a:rPr lang="en-US" sz="2500" dirty="0"/>
              <a:t> allows the manufacturer to fix certain mistakes, including working around hardware design errors, without modifying the hardware.</a:t>
            </a:r>
          </a:p>
        </p:txBody>
      </p:sp>
    </p:spTree>
    <p:extLst>
      <p:ext uri="{BB962C8B-B14F-4D97-AF65-F5344CB8AC3E}">
        <p14:creationId xmlns:p14="http://schemas.microsoft.com/office/powerpoint/2010/main" val="1366303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6354762"/>
          </a:xfrm>
        </p:spPr>
        <p:txBody>
          <a:bodyPr/>
          <a:lstStyle/>
          <a:p>
            <a:pPr algn="l" eaLnBrk="1" hangingPunct="1"/>
            <a:r>
              <a:rPr lang="en-US" altLang="en-US" sz="2400" b="1" u="sng" smtClean="0">
                <a:latin typeface="Times New Roman" panose="02020603050405020304" pitchFamily="18" charset="0"/>
                <a:cs typeface="Times New Roman" panose="02020603050405020304" pitchFamily="18" charset="0"/>
              </a:rPr>
              <a:t>Standard Definitation:</a:t>
            </a: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en-US" sz="2400" smtClean="0">
                <a:latin typeface="Times New Roman" panose="02020603050405020304" pitchFamily="18" charset="0"/>
                <a:cs typeface="Times New Roman" panose="02020603050405020304" pitchFamily="18" charset="0"/>
              </a:rPr>
              <a:t>A macro is a unit of specification for program generation through expansion.</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en-US" sz="2400" smtClean="0">
                <a:latin typeface="Times New Roman" panose="02020603050405020304" pitchFamily="18" charset="0"/>
                <a:cs typeface="Times New Roman" panose="02020603050405020304" pitchFamily="18" charset="0"/>
              </a:rPr>
              <a:t>A macro consists of a name, a set of formal parameters and a body of code.</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en-US" sz="2400" smtClean="0">
                <a:latin typeface="Times New Roman" panose="02020603050405020304" pitchFamily="18" charset="0"/>
                <a:cs typeface="Times New Roman" panose="02020603050405020304" pitchFamily="18" charset="0"/>
              </a:rPr>
              <a:t>The use of macro name with a set of actual parameters is replaced by some code generated by its body.</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This is called </a:t>
            </a:r>
            <a:r>
              <a:rPr lang="en-US" altLang="en-US" sz="2400" b="1" smtClean="0">
                <a:latin typeface="Times New Roman" panose="02020603050405020304" pitchFamily="18" charset="0"/>
                <a:cs typeface="Times New Roman" panose="02020603050405020304" pitchFamily="18" charset="0"/>
              </a:rPr>
              <a:t>Macro Expansion</a:t>
            </a:r>
            <a:r>
              <a:rPr lang="en-US" altLang="en-US" sz="2400" smtClean="0">
                <a:latin typeface="Times New Roman" panose="02020603050405020304" pitchFamily="18" charset="0"/>
                <a:cs typeface="Times New Roman" panose="02020603050405020304" pitchFamily="18" charset="0"/>
              </a:rPr>
              <a:t>.</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There are two </a:t>
            </a:r>
            <a:r>
              <a:rPr lang="en-US" altLang="en-US" sz="2400" smtClean="0"/>
              <a:t>kinds </a:t>
            </a:r>
            <a:r>
              <a:rPr lang="en-US" altLang="en-US" sz="2400" smtClean="0">
                <a:latin typeface="Times New Roman" panose="02020603050405020304" pitchFamily="18" charset="0"/>
                <a:cs typeface="Times New Roman" panose="02020603050405020304" pitchFamily="18" charset="0"/>
              </a:rPr>
              <a:t>of expansions:</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1) </a:t>
            </a:r>
            <a:r>
              <a:rPr lang="en-US" altLang="en-US" sz="2400" b="1" smtClean="0">
                <a:latin typeface="Times New Roman" panose="02020603050405020304" pitchFamily="18" charset="0"/>
                <a:cs typeface="Times New Roman" panose="02020603050405020304" pitchFamily="18" charset="0"/>
              </a:rPr>
              <a:t>Lexical expansion</a:t>
            </a:r>
            <a:br>
              <a:rPr lang="en-US" altLang="en-US" sz="2400" b="1"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2) </a:t>
            </a:r>
            <a:r>
              <a:rPr lang="en-US" altLang="en-US" sz="2400" b="1" smtClean="0">
                <a:latin typeface="Times New Roman" panose="02020603050405020304" pitchFamily="18" charset="0"/>
                <a:cs typeface="Times New Roman" panose="02020603050405020304" pitchFamily="18" charset="0"/>
              </a:rPr>
              <a:t>Semantic expansion</a:t>
            </a: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endParaRPr lang="en-US" altLang="en-US" sz="24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169413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6202362"/>
          </a:xfrm>
        </p:spPr>
        <p:txBody>
          <a:bodyPr/>
          <a:lstStyle/>
          <a:p>
            <a:pPr algn="l" eaLnBrk="1" hangingPunct="1"/>
            <a:r>
              <a:rPr lang="en-US" altLang="en-US" sz="2400" smtClean="0">
                <a:latin typeface="Times New Roman" panose="02020603050405020304" pitchFamily="18" charset="0"/>
                <a:cs typeface="Times New Roman" panose="02020603050405020304" pitchFamily="18" charset="0"/>
              </a:rPr>
              <a:t>1) </a:t>
            </a:r>
            <a:r>
              <a:rPr lang="en-US" altLang="en-US" sz="2400" b="1" u="sng" smtClean="0">
                <a:latin typeface="Times New Roman" panose="02020603050405020304" pitchFamily="18" charset="0"/>
                <a:cs typeface="Times New Roman" panose="02020603050405020304" pitchFamily="18" charset="0"/>
              </a:rPr>
              <a:t>Lexical expansion</a:t>
            </a:r>
            <a:r>
              <a:rPr lang="en-US" altLang="en-US" sz="2400" smtClean="0">
                <a:latin typeface="Times New Roman" panose="02020603050405020304" pitchFamily="18" charset="0"/>
                <a:cs typeface="Times New Roman" panose="02020603050405020304" pitchFamily="18" charset="0"/>
              </a:rPr>
              <a:t>: lexical expansion implies replacement of a character string by another character string during program execution.</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en-US" sz="2400" smtClean="0">
                <a:latin typeface="Times New Roman" panose="02020603050405020304" pitchFamily="18" charset="0"/>
                <a:cs typeface="Times New Roman" panose="02020603050405020304" pitchFamily="18" charset="0"/>
              </a:rPr>
              <a:t>It is typically employed to replace occurrences of formal parameters by corresponding actual parameters.</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2) </a:t>
            </a:r>
            <a:r>
              <a:rPr lang="en-US" altLang="en-US" sz="2400" b="1" u="sng" smtClean="0">
                <a:latin typeface="Times New Roman" panose="02020603050405020304" pitchFamily="18" charset="0"/>
                <a:cs typeface="Times New Roman" panose="02020603050405020304" pitchFamily="18" charset="0"/>
              </a:rPr>
              <a:t>Semantic expansion</a:t>
            </a:r>
            <a:r>
              <a:rPr lang="en-US" altLang="en-US" sz="2400" smtClean="0">
                <a:latin typeface="Times New Roman" panose="02020603050405020304" pitchFamily="18" charset="0"/>
                <a:cs typeface="Times New Roman" panose="02020603050405020304" pitchFamily="18" charset="0"/>
              </a:rPr>
              <a:t>: semantic expansion implies generation of  instructions tailored to the requirements of a specific usage—for eg : generation of type specific instructions for manipulation of byte and word operands.</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en-US" sz="2400" smtClean="0">
                <a:latin typeface="Times New Roman" panose="02020603050405020304" pitchFamily="18" charset="0"/>
                <a:cs typeface="Times New Roman" panose="02020603050405020304" pitchFamily="18" charset="0"/>
              </a:rPr>
              <a:t>It is characterized by the fact that different uses of a macro can lead to codes which differ in the number, sequence and opcodes of instructions.</a:t>
            </a:r>
          </a:p>
        </p:txBody>
      </p:sp>
    </p:spTree>
    <p:extLst>
      <p:ext uri="{BB962C8B-B14F-4D97-AF65-F5344CB8AC3E}">
        <p14:creationId xmlns:p14="http://schemas.microsoft.com/office/powerpoint/2010/main" val="35027127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5592762"/>
          </a:xfrm>
        </p:spPr>
        <p:txBody>
          <a:bodyPr/>
          <a:lstStyle/>
          <a:p>
            <a:pPr algn="l" eaLnBrk="1" hangingPunct="1"/>
            <a:r>
              <a:rPr lang="en-US" altLang="en-US" sz="2800" b="1" u="sng" smtClean="0">
                <a:latin typeface="Times New Roman" panose="02020603050405020304" pitchFamily="18" charset="0"/>
                <a:cs typeface="Times New Roman" panose="02020603050405020304" pitchFamily="18" charset="0"/>
              </a:rPr>
              <a:t>Example:</a:t>
            </a: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en-US" sz="2400" smtClean="0">
                <a:latin typeface="Times New Roman" panose="02020603050405020304" pitchFamily="18" charset="0"/>
                <a:cs typeface="Times New Roman" panose="02020603050405020304" pitchFamily="18" charset="0"/>
              </a:rPr>
              <a:t>The following sequence of instructions is used to increment the value in a memory word by a constant :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1) Move the value from the memory word into the machine register.</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2) Increment the value into the machine register.</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3) Move the new value into the memory word.</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en-US" sz="2400" smtClean="0">
                <a:latin typeface="Times New Roman" panose="02020603050405020304" pitchFamily="18" charset="0"/>
                <a:cs typeface="Times New Roman" panose="02020603050405020304" pitchFamily="18" charset="0"/>
              </a:rPr>
              <a:t>Since the instruction sequence MOVE-ADD-MOVE may be used a number times in a program, it is convenient to define a macro named INCR.</a:t>
            </a:r>
          </a:p>
        </p:txBody>
      </p:sp>
    </p:spTree>
    <p:extLst>
      <p:ext uri="{BB962C8B-B14F-4D97-AF65-F5344CB8AC3E}">
        <p14:creationId xmlns:p14="http://schemas.microsoft.com/office/powerpoint/2010/main" val="225167643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5287962"/>
          </a:xfrm>
        </p:spPr>
        <p:txBody>
          <a:bodyPr/>
          <a:lstStyle/>
          <a:p>
            <a:pPr algn="l" eaLnBrk="1" hangingPunct="1"/>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 U</a:t>
            </a:r>
            <a:r>
              <a:rPr lang="en-US" altLang="en-US" sz="2400" smtClean="0">
                <a:latin typeface="Times New Roman" panose="02020603050405020304" pitchFamily="18" charset="0"/>
                <a:cs typeface="Times New Roman" panose="02020603050405020304" pitchFamily="18" charset="0"/>
              </a:rPr>
              <a:t>sing lexical expansion the macro call INCR A, B, AREG can lead to the generation of a MOVE-ADD-MOVE instruction sequence to increment A by the value of B using AREG to perform the arithmetic.</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smtClean="0">
                <a:latin typeface="Times New Roman" panose="02020603050405020304" pitchFamily="18" charset="0"/>
                <a:cs typeface="Times New Roman" panose="02020603050405020304" pitchFamily="18" charset="0"/>
              </a:rPr>
              <a:t>Use of semantic expansion can enable the instruction sequence to be adapted to the types of A and B.</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for eg: for Intel 8088, an INC instruction could be generated if A is a byte operand and B has the value ‘1’, while a MOVE-ADD-MOVE sequence can be generated in all other situations.</a:t>
            </a:r>
          </a:p>
        </p:txBody>
      </p:sp>
    </p:spTree>
    <p:extLst>
      <p:ext uri="{BB962C8B-B14F-4D97-AF65-F5344CB8AC3E}">
        <p14:creationId xmlns:p14="http://schemas.microsoft.com/office/powerpoint/2010/main" val="7998940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6126162"/>
          </a:xfrm>
        </p:spPr>
        <p:txBody>
          <a:bodyPr/>
          <a:lstStyle/>
          <a:p>
            <a:pPr marL="342900" indent="-342900" algn="l" eaLnBrk="1" hangingPunct="1"/>
            <a:r>
              <a:rPr lang="en-US" altLang="zh-TW" sz="3200" b="1" u="sng" smtClean="0">
                <a:solidFill>
                  <a:srgbClr val="000000"/>
                </a:solidFill>
                <a:latin typeface="Times New Roman" panose="02020603050405020304" pitchFamily="18" charset="0"/>
                <a:cs typeface="Times New Roman" panose="02020603050405020304" pitchFamily="18" charset="0"/>
              </a:rPr>
              <a:t>Macro vs. Subroutine</a:t>
            </a:r>
            <a:r>
              <a:rPr lang="en-US" altLang="zh-TW" sz="1800" b="1" u="sng" smtClean="0">
                <a:solidFill>
                  <a:srgbClr val="000000"/>
                </a:solidFill>
                <a:latin typeface="Times New Roman" panose="02020603050405020304" pitchFamily="18" charset="0"/>
                <a:cs typeface="Times New Roman" panose="02020603050405020304" pitchFamily="18" charset="0"/>
              </a:rPr>
              <a:t/>
            </a:r>
            <a:br>
              <a:rPr lang="en-US" altLang="zh-TW" sz="1800" b="1" u="sng" smtClean="0">
                <a:solidFill>
                  <a:srgbClr val="000000"/>
                </a:solidFill>
                <a:latin typeface="Times New Roman" panose="02020603050405020304" pitchFamily="18" charset="0"/>
                <a:cs typeface="Times New Roman" panose="02020603050405020304" pitchFamily="18" charset="0"/>
              </a:rPr>
            </a:br>
            <a:r>
              <a:rPr lang="en-US" altLang="zh-TW" sz="1800" b="1" u="sng" smtClean="0">
                <a:solidFill>
                  <a:srgbClr val="000000"/>
                </a:solidFill>
                <a:latin typeface="Times New Roman" panose="02020603050405020304" pitchFamily="18" charset="0"/>
                <a:cs typeface="Times New Roman" panose="02020603050405020304" pitchFamily="18" charset="0"/>
              </a:rPr>
              <a:t/>
            </a:r>
            <a:br>
              <a:rPr lang="en-US" altLang="zh-TW" sz="1800" b="1" u="sng" smtClean="0">
                <a:solidFill>
                  <a:srgbClr val="000000"/>
                </a:solidFill>
                <a:latin typeface="Times New Roman" panose="02020603050405020304" pitchFamily="18" charset="0"/>
                <a:cs typeface="Times New Roman" panose="02020603050405020304" pitchFamily="18" charset="0"/>
              </a:rPr>
            </a:br>
            <a:r>
              <a:rPr lang="en-US" altLang="zh-TW" sz="2400" smtClean="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TW" sz="2400" smtClean="0">
                <a:solidFill>
                  <a:srgbClr val="000000"/>
                </a:solidFill>
                <a:latin typeface="Times New Roman" panose="02020603050405020304" pitchFamily="18" charset="0"/>
                <a:cs typeface="Times New Roman" panose="02020603050405020304" pitchFamily="18" charset="0"/>
              </a:rPr>
              <a:t>The macros differ from subroutines in one fundamental respect.</a:t>
            </a:r>
            <a:br>
              <a:rPr lang="en-US" altLang="zh-TW" sz="2400" smtClean="0">
                <a:solidFill>
                  <a:srgbClr val="000000"/>
                </a:solidFill>
                <a:latin typeface="Times New Roman" panose="02020603050405020304" pitchFamily="18" charset="0"/>
                <a:cs typeface="Times New Roman" panose="02020603050405020304" pitchFamily="18" charset="0"/>
              </a:rPr>
            </a:br>
            <a:r>
              <a:rPr lang="en-US" altLang="zh-TW" sz="2400" smtClean="0">
                <a:solidFill>
                  <a:srgbClr val="000000"/>
                </a:solidFill>
                <a:latin typeface="Times New Roman" panose="02020603050405020304" pitchFamily="18" charset="0"/>
                <a:cs typeface="Times New Roman" panose="02020603050405020304" pitchFamily="18" charset="0"/>
              </a:rPr>
              <a:t/>
            </a:r>
            <a:br>
              <a:rPr lang="en-US" altLang="zh-TW" sz="2400" smtClean="0">
                <a:solidFill>
                  <a:srgbClr val="000000"/>
                </a:solidFill>
                <a:latin typeface="Times New Roman" panose="02020603050405020304" pitchFamily="18" charset="0"/>
                <a:cs typeface="Times New Roman" panose="02020603050405020304" pitchFamily="18" charset="0"/>
              </a:rPr>
            </a:br>
            <a:r>
              <a:rPr lang="en-US" altLang="zh-TW" sz="2400" smtClean="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TW" sz="2400" smtClean="0">
                <a:solidFill>
                  <a:srgbClr val="000000"/>
                </a:solidFill>
                <a:latin typeface="Times New Roman" panose="02020603050405020304" pitchFamily="18" charset="0"/>
                <a:cs typeface="Times New Roman" panose="02020603050405020304" pitchFamily="18" charset="0"/>
              </a:rPr>
              <a:t>Use of a macro name in the mnemonic field of an assembly statement leads to its expansion.</a:t>
            </a:r>
            <a:br>
              <a:rPr lang="en-US" altLang="zh-TW" sz="2400" smtClean="0">
                <a:solidFill>
                  <a:srgbClr val="000000"/>
                </a:solidFill>
                <a:latin typeface="Times New Roman" panose="02020603050405020304" pitchFamily="18" charset="0"/>
                <a:cs typeface="Times New Roman" panose="02020603050405020304" pitchFamily="18" charset="0"/>
              </a:rPr>
            </a:br>
            <a:r>
              <a:rPr lang="en-US" altLang="zh-TW" sz="2400" smtClean="0">
                <a:solidFill>
                  <a:srgbClr val="000000"/>
                </a:solidFill>
                <a:latin typeface="Times New Roman" panose="02020603050405020304" pitchFamily="18" charset="0"/>
                <a:cs typeface="Times New Roman" panose="02020603050405020304" pitchFamily="18" charset="0"/>
              </a:rPr>
              <a:t/>
            </a:r>
            <a:br>
              <a:rPr lang="en-US" altLang="zh-TW" sz="2400" smtClean="0">
                <a:solidFill>
                  <a:srgbClr val="000000"/>
                </a:solidFill>
                <a:latin typeface="Times New Roman" panose="02020603050405020304" pitchFamily="18" charset="0"/>
                <a:cs typeface="Times New Roman" panose="02020603050405020304" pitchFamily="18" charset="0"/>
              </a:rPr>
            </a:br>
            <a:r>
              <a:rPr lang="en-US" altLang="zh-TW" sz="2400" smtClean="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TW" sz="2400" smtClean="0">
                <a:solidFill>
                  <a:srgbClr val="000000"/>
                </a:solidFill>
                <a:latin typeface="Times New Roman" panose="02020603050405020304" pitchFamily="18" charset="0"/>
                <a:cs typeface="Times New Roman" panose="02020603050405020304" pitchFamily="18" charset="0"/>
              </a:rPr>
              <a:t>In other words, the statement of expansion are generated each time the macro are invoked</a:t>
            </a:r>
            <a:r>
              <a:rPr lang="en-US" altLang="zh-TW" sz="1800" smtClean="0">
                <a:solidFill>
                  <a:srgbClr val="000000"/>
                </a:solidFill>
                <a:cs typeface="Times New Roman" panose="02020603050405020304" pitchFamily="18" charset="0"/>
              </a:rPr>
              <a:t/>
            </a:r>
            <a:br>
              <a:rPr lang="en-US" altLang="zh-TW" sz="1800" smtClean="0">
                <a:solidFill>
                  <a:srgbClr val="000000"/>
                </a:solidFill>
                <a:cs typeface="Times New Roman" panose="02020603050405020304" pitchFamily="18" charset="0"/>
              </a:rPr>
            </a:br>
            <a:r>
              <a:rPr lang="en-US" altLang="zh-TW" sz="2400" smtClean="0">
                <a:solidFill>
                  <a:srgbClr val="000000"/>
                </a:solidFill>
                <a:latin typeface="Times New Roman" panose="02020603050405020304" pitchFamily="18" charset="0"/>
                <a:cs typeface="Times New Roman" panose="02020603050405020304" pitchFamily="18" charset="0"/>
              </a:rPr>
              <a:t/>
            </a:r>
            <a:br>
              <a:rPr lang="en-US" altLang="zh-TW" sz="2400" smtClean="0">
                <a:solidFill>
                  <a:srgbClr val="000000"/>
                </a:solidFill>
                <a:latin typeface="Times New Roman" panose="02020603050405020304" pitchFamily="18" charset="0"/>
                <a:cs typeface="Times New Roman" panose="02020603050405020304" pitchFamily="18" charset="0"/>
              </a:rPr>
            </a:br>
            <a:r>
              <a:rPr lang="en-US" altLang="zh-TW" sz="2400" smtClean="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TW" sz="2400" smtClean="0">
                <a:solidFill>
                  <a:srgbClr val="000000"/>
                </a:solidFill>
                <a:latin typeface="Times New Roman" panose="02020603050405020304" pitchFamily="18" charset="0"/>
                <a:cs typeface="Times New Roman" panose="02020603050405020304" pitchFamily="18" charset="0"/>
              </a:rPr>
              <a:t>Whereas use of a subroutine name in a call instruction leads to its execution.</a:t>
            </a:r>
            <a:br>
              <a:rPr lang="en-US" altLang="zh-TW" sz="2400" smtClean="0">
                <a:solidFill>
                  <a:srgbClr val="000000"/>
                </a:solidFill>
                <a:latin typeface="Times New Roman" panose="02020603050405020304" pitchFamily="18" charset="0"/>
                <a:cs typeface="Times New Roman" panose="02020603050405020304" pitchFamily="18" charset="0"/>
              </a:rPr>
            </a:br>
            <a:r>
              <a:rPr lang="en-US" altLang="zh-TW" sz="2400" smtClean="0">
                <a:solidFill>
                  <a:srgbClr val="000000"/>
                </a:solidFill>
                <a:latin typeface="Times New Roman" panose="02020603050405020304" pitchFamily="18" charset="0"/>
                <a:cs typeface="Times New Roman" panose="02020603050405020304" pitchFamily="18" charset="0"/>
              </a:rPr>
              <a:t/>
            </a:r>
            <a:br>
              <a:rPr lang="en-US" altLang="zh-TW" sz="2400" smtClean="0">
                <a:solidFill>
                  <a:srgbClr val="000000"/>
                </a:solidFill>
                <a:latin typeface="Times New Roman" panose="02020603050405020304" pitchFamily="18" charset="0"/>
                <a:cs typeface="Times New Roman" panose="02020603050405020304" pitchFamily="18" charset="0"/>
              </a:rPr>
            </a:br>
            <a:r>
              <a:rPr lang="en-US" altLang="zh-TW" sz="2400" smtClean="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TW" sz="2400" smtClean="0">
                <a:solidFill>
                  <a:srgbClr val="000000"/>
                </a:solidFill>
                <a:latin typeface="Times New Roman" panose="02020603050405020304" pitchFamily="18" charset="0"/>
                <a:cs typeface="Times New Roman" panose="02020603050405020304" pitchFamily="18" charset="0"/>
              </a:rPr>
              <a:t>Thus programs using macros and subroutines differ significantly in terms of program size and execution efficiency.</a:t>
            </a:r>
            <a:endParaRPr lang="en-US" altLang="en-US" sz="1800" b="1" u="sng" smtClean="0">
              <a:solidFill>
                <a:srgbClr val="000000"/>
              </a:solidFill>
              <a:latin typeface="Times New Roman" panose="02020603050405020304" pitchFamily="18" charset="0"/>
              <a:ea typeface="新細明體" pitchFamily="18" charset="-120"/>
              <a:cs typeface="Times New Roman" panose="02020603050405020304" pitchFamily="18" charset="0"/>
            </a:endParaRPr>
          </a:p>
        </p:txBody>
      </p:sp>
    </p:spTree>
    <p:extLst>
      <p:ext uri="{BB962C8B-B14F-4D97-AF65-F5344CB8AC3E}">
        <p14:creationId xmlns:p14="http://schemas.microsoft.com/office/powerpoint/2010/main" val="104136286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74638"/>
            <a:ext cx="8229600" cy="6354762"/>
          </a:xfrm>
        </p:spPr>
        <p:txBody>
          <a:bodyPr/>
          <a:lstStyle/>
          <a:p>
            <a:pPr algn="l" eaLnBrk="1" hangingPunct="1"/>
            <a:r>
              <a:rPr lang="en-US" altLang="en-US" sz="2800" b="1" u="sng" smtClean="0">
                <a:latin typeface="Times New Roman" panose="02020603050405020304" pitchFamily="18" charset="0"/>
                <a:cs typeface="Times New Roman" panose="02020603050405020304" pitchFamily="18" charset="0"/>
              </a:rPr>
              <a:t>MACRO DEFINITION AND CALL</a:t>
            </a:r>
            <a:br>
              <a:rPr lang="en-US" altLang="en-US" sz="2800" b="1" u="sng" smtClean="0">
                <a:latin typeface="Times New Roman" panose="02020603050405020304" pitchFamily="18" charset="0"/>
                <a:cs typeface="Times New Roman" panose="02020603050405020304" pitchFamily="18" charset="0"/>
              </a:rPr>
            </a:br>
            <a:r>
              <a:rPr lang="en-US" altLang="en-US" sz="2800" b="1" u="sng" smtClean="0">
                <a:latin typeface="Times New Roman" panose="02020603050405020304" pitchFamily="18" charset="0"/>
                <a:cs typeface="Times New Roman" panose="02020603050405020304" pitchFamily="18" charset="0"/>
              </a:rPr>
              <a:t/>
            </a:r>
            <a:br>
              <a:rPr lang="en-US" altLang="en-US" sz="2800" b="1" u="sng" smtClean="0">
                <a:latin typeface="Times New Roman" panose="02020603050405020304" pitchFamily="18" charset="0"/>
                <a:cs typeface="Times New Roman" panose="02020603050405020304" pitchFamily="18" charset="0"/>
              </a:rPr>
            </a:br>
            <a:r>
              <a:rPr lang="en-US" altLang="en-US" sz="2800" b="1" smtClean="0">
                <a:latin typeface="Times New Roman" panose="02020603050405020304" pitchFamily="18" charset="0"/>
                <a:cs typeface="Times New Roman" panose="02020603050405020304" pitchFamily="18" charset="0"/>
              </a:rPr>
              <a:t>Macro definition</a:t>
            </a:r>
            <a:r>
              <a:rPr lang="en-US" altLang="en-US" sz="2800" smtClean="0">
                <a:latin typeface="Times New Roman" panose="02020603050405020304" pitchFamily="18" charset="0"/>
                <a:cs typeface="Times New Roman" panose="02020603050405020304" pitchFamily="18" charset="0"/>
              </a:rPr>
              <a:t>: A macro definition is enclosed between a </a:t>
            </a:r>
            <a:r>
              <a:rPr lang="en-US" altLang="en-US" sz="2800" b="1" i="1" smtClean="0">
                <a:latin typeface="Times New Roman" panose="02020603050405020304" pitchFamily="18" charset="0"/>
                <a:cs typeface="Times New Roman" panose="02020603050405020304" pitchFamily="18" charset="0"/>
              </a:rPr>
              <a:t>macro header statement </a:t>
            </a:r>
            <a:r>
              <a:rPr lang="en-US" altLang="en-US" sz="2800" smtClean="0">
                <a:latin typeface="Times New Roman" panose="02020603050405020304" pitchFamily="18" charset="0"/>
                <a:cs typeface="Times New Roman" panose="02020603050405020304" pitchFamily="18" charset="0"/>
              </a:rPr>
              <a:t>and a </a:t>
            </a:r>
            <a:r>
              <a:rPr lang="en-US" altLang="en-US" sz="2800" b="1" i="1" smtClean="0">
                <a:latin typeface="Times New Roman" panose="02020603050405020304" pitchFamily="18" charset="0"/>
                <a:cs typeface="Times New Roman" panose="02020603050405020304" pitchFamily="18" charset="0"/>
              </a:rPr>
              <a:t>macro end statement</a:t>
            </a:r>
            <a:r>
              <a:rPr lang="en-US" altLang="en-US" sz="2800" smtClean="0">
                <a:latin typeface="Times New Roman" panose="02020603050405020304" pitchFamily="18" charset="0"/>
                <a:cs typeface="Times New Roman" panose="02020603050405020304" pitchFamily="18" charset="0"/>
              </a:rPr>
              <a: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Macro definitions are typically located at the start of the program.</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A macro definition consists of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1) A macro prototype statement.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2) One or more model statements.</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3) Macro preprocessor statements.</a:t>
            </a:r>
            <a:endParaRPr lang="en-US" altLang="en-US" sz="2800" b="1" u="sng"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61831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6278562"/>
          </a:xfrm>
        </p:spPr>
        <p:txBody>
          <a:bodyPr/>
          <a:lstStyle/>
          <a:p>
            <a:pPr algn="l" eaLnBrk="1" hangingPunct="1"/>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en-US" sz="2400" smtClean="0">
                <a:latin typeface="Times New Roman" panose="02020603050405020304" pitchFamily="18" charset="0"/>
                <a:cs typeface="Times New Roman" panose="02020603050405020304" pitchFamily="18" charset="0"/>
              </a:rPr>
              <a:t>The macro prototype statement declares the name of a macro and the names and kinds of its parameters.</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en-US" sz="2400" smtClean="0">
                <a:latin typeface="Times New Roman" panose="02020603050405020304" pitchFamily="18" charset="0"/>
                <a:cs typeface="Times New Roman" panose="02020603050405020304" pitchFamily="18" charset="0"/>
              </a:rPr>
              <a:t>A model statement is a statement from which an assembly language statement may be generated during macro expansion.</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en-US" sz="2400" smtClean="0">
                <a:latin typeface="Times New Roman" panose="02020603050405020304" pitchFamily="18" charset="0"/>
                <a:cs typeface="Times New Roman" panose="02020603050405020304" pitchFamily="18" charset="0"/>
              </a:rPr>
              <a:t>A preprocessor statement is used to perform auxiliary functions during macro expansion.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en-US" sz="2400" smtClean="0">
                <a:latin typeface="Times New Roman" panose="02020603050405020304" pitchFamily="18" charset="0"/>
                <a:cs typeface="Times New Roman" panose="02020603050405020304" pitchFamily="18" charset="0"/>
              </a:rPr>
              <a:t>The macro prototype statement has the following syntax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b="1" smtClean="0">
                <a:latin typeface="Times New Roman" panose="02020603050405020304" pitchFamily="18" charset="0"/>
                <a:cs typeface="Times New Roman" panose="02020603050405020304" pitchFamily="18" charset="0"/>
              </a:rPr>
              <a:t>&lt;macro name&gt;  [ &lt;formal parameter spec&gt; [,..] ]</a:t>
            </a: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where &lt;macro name&gt; appears in the mnemonic field of an assembly statement and &lt;formal parameter spec&gt; is of the form</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&amp;&lt;parameter name&gt; [ &lt;parameter kind&gt; ]</a:t>
            </a:r>
          </a:p>
        </p:txBody>
      </p:sp>
    </p:spTree>
    <p:extLst>
      <p:ext uri="{BB962C8B-B14F-4D97-AF65-F5344CB8AC3E}">
        <p14:creationId xmlns:p14="http://schemas.microsoft.com/office/powerpoint/2010/main" val="338897056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6278562"/>
          </a:xfrm>
        </p:spPr>
        <p:txBody>
          <a:bodyPr/>
          <a:lstStyle/>
          <a:p>
            <a:pPr algn="l" eaLnBrk="1" hangingPunct="1"/>
            <a:r>
              <a:rPr lang="en-US" altLang="en-US" sz="3200" b="1" u="sng" smtClean="0">
                <a:latin typeface="Times New Roman" panose="02020603050405020304" pitchFamily="18" charset="0"/>
                <a:cs typeface="Times New Roman" panose="02020603050405020304" pitchFamily="18" charset="0"/>
              </a:rPr>
              <a:t>Macro call</a:t>
            </a:r>
            <a:br>
              <a:rPr lang="en-US" altLang="en-US" sz="3200" b="1" u="sng" smtClean="0">
                <a:latin typeface="Times New Roman" panose="02020603050405020304" pitchFamily="18" charset="0"/>
                <a:cs typeface="Times New Roman" panose="02020603050405020304" pitchFamily="18" charset="0"/>
              </a:rPr>
            </a:br>
            <a:r>
              <a:rPr lang="en-US" altLang="en-US" sz="3200" b="1" u="sng" smtClean="0">
                <a:latin typeface="Times New Roman" panose="02020603050405020304" pitchFamily="18" charset="0"/>
                <a:cs typeface="Times New Roman" panose="02020603050405020304" pitchFamily="18" charset="0"/>
              </a:rPr>
              <a:t/>
            </a:r>
            <a:br>
              <a:rPr lang="en-US" altLang="en-US" sz="3200" b="1" u="sng"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smtClean="0">
                <a:latin typeface="Times New Roman" panose="02020603050405020304" pitchFamily="18" charset="0"/>
                <a:cs typeface="Times New Roman" panose="02020603050405020304" pitchFamily="18" charset="0"/>
              </a:rPr>
              <a:t>A macro is called by writing the macro name in the mnemonic field of an assembly statement.</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smtClean="0">
                <a:latin typeface="Times New Roman" panose="02020603050405020304" pitchFamily="18" charset="0"/>
                <a:cs typeface="Times New Roman" panose="02020603050405020304" pitchFamily="18" charset="0"/>
              </a:rPr>
              <a:t>The macro call has the syntax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&lt;macro name&gt;  [ &lt;actual parameter spec&gt; [,..]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where an actual parameter typically resembles an operand specification in an assembly language statement.</a:t>
            </a:r>
            <a:r>
              <a:rPr lang="en-US" altLang="en-US" sz="3200" b="1" u="sng" smtClean="0">
                <a:latin typeface="Times New Roman" panose="02020603050405020304" pitchFamily="18" charset="0"/>
                <a:cs typeface="Times New Roman" panose="02020603050405020304" pitchFamily="18" charset="0"/>
              </a:rPr>
              <a:t/>
            </a:r>
            <a:br>
              <a:rPr lang="en-US" altLang="en-US" sz="3200" b="1" u="sng" smtClean="0">
                <a:latin typeface="Times New Roman" panose="02020603050405020304" pitchFamily="18" charset="0"/>
                <a:cs typeface="Times New Roman" panose="02020603050405020304" pitchFamily="18" charset="0"/>
              </a:rPr>
            </a:br>
            <a:endParaRPr lang="en-US" altLang="en-US" sz="3200" b="1" u="sng"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99088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28600" y="274638"/>
            <a:ext cx="8915400" cy="6278562"/>
          </a:xfrm>
        </p:spPr>
        <p:txBody>
          <a:bodyPr/>
          <a:lstStyle/>
          <a:p>
            <a:pPr algn="l" eaLnBrk="1" hangingPunct="1"/>
            <a:r>
              <a:rPr lang="en-US" altLang="en-US" sz="3200" b="1" u="sng" smtClean="0">
                <a:latin typeface="Times New Roman" panose="02020603050405020304" pitchFamily="18" charset="0"/>
                <a:cs typeface="Times New Roman" panose="02020603050405020304" pitchFamily="18" charset="0"/>
              </a:rPr>
              <a:t>Example showing the definition of macro INCR</a:t>
            </a:r>
            <a:br>
              <a:rPr lang="en-US" altLang="en-US" sz="3200" b="1" u="sng" smtClean="0">
                <a:latin typeface="Times New Roman" panose="02020603050405020304" pitchFamily="18" charset="0"/>
                <a:cs typeface="Times New Roman" panose="02020603050405020304" pitchFamily="18" charset="0"/>
              </a:rPr>
            </a:br>
            <a:r>
              <a:rPr lang="en-US" altLang="en-US" sz="3200" b="1" u="sng" smtClean="0">
                <a:latin typeface="Times New Roman" panose="02020603050405020304" pitchFamily="18" charset="0"/>
                <a:cs typeface="Times New Roman" panose="02020603050405020304" pitchFamily="18" charset="0"/>
              </a:rPr>
              <a:t/>
            </a:r>
            <a:br>
              <a:rPr lang="en-US" altLang="en-US" sz="3200" b="1" u="sng"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MACRO</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INCR                       &amp;MEM_VAL, &amp;INCR-VAL, &amp;REG</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MOVER                  &amp;REG, &amp;MEM_VAL</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ADD                        &amp;REG, &amp;INCR_VAL</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MOVEM                 &amp;REG, &amp;MEM_VAL</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MEND</a:t>
            </a:r>
            <a:br>
              <a:rPr lang="en-US" altLang="en-US" sz="2400" smtClean="0">
                <a:latin typeface="Times New Roman" panose="02020603050405020304" pitchFamily="18" charset="0"/>
                <a:cs typeface="Times New Roman" panose="02020603050405020304" pitchFamily="18" charset="0"/>
              </a:rPr>
            </a:br>
            <a:r>
              <a:rPr lang="en-US" altLang="en-US" sz="3200" b="1" u="sng" smtClean="0">
                <a:latin typeface="Times New Roman" panose="02020603050405020304" pitchFamily="18" charset="0"/>
                <a:cs typeface="Times New Roman" panose="02020603050405020304" pitchFamily="18" charset="0"/>
              </a:rPr>
              <a:t/>
            </a:r>
            <a:br>
              <a:rPr lang="en-US" altLang="en-US" sz="3200" b="1" u="sng"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MACRO and MEND are the macro header &amp; macro end statements.</a:t>
            </a:r>
            <a:b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br>
            <a:endParaRPr lang="en-US" altLang="en-US" sz="3200" b="1" u="sng"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547875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6278562"/>
          </a:xfrm>
        </p:spPr>
        <p:txBody>
          <a:bodyPr/>
          <a:lstStyle/>
          <a:p>
            <a:pPr algn="l" eaLnBrk="1" hangingPunct="1"/>
            <a:r>
              <a:rPr lang="en-US" altLang="en-US" sz="3200" b="1" u="sng" smtClean="0">
                <a:latin typeface="Times New Roman" panose="02020603050405020304" pitchFamily="18" charset="0"/>
                <a:cs typeface="Times New Roman" panose="02020603050405020304" pitchFamily="18" charset="0"/>
              </a:rPr>
              <a:t>Macro expansion</a:t>
            </a:r>
            <a:br>
              <a:rPr lang="en-US" altLang="en-US" sz="3200" b="1" u="sng" smtClean="0">
                <a:latin typeface="Times New Roman" panose="02020603050405020304" pitchFamily="18" charset="0"/>
                <a:cs typeface="Times New Roman" panose="02020603050405020304" pitchFamily="18" charset="0"/>
              </a:rPr>
            </a:br>
            <a:r>
              <a:rPr lang="en-US" altLang="en-US" sz="3200" b="1" u="sng" smtClean="0">
                <a:latin typeface="Times New Roman" panose="02020603050405020304" pitchFamily="18" charset="0"/>
                <a:cs typeface="Times New Roman" panose="02020603050405020304" pitchFamily="18" charset="0"/>
              </a:rPr>
              <a:t/>
            </a:r>
            <a:br>
              <a:rPr lang="en-US" altLang="en-US" sz="3200" b="1" u="sng"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smtClean="0">
                <a:latin typeface="Times New Roman" panose="02020603050405020304" pitchFamily="18" charset="0"/>
                <a:cs typeface="Times New Roman" panose="02020603050405020304" pitchFamily="18" charset="0"/>
              </a:rPr>
              <a:t>A macro call leads to macro expansion.</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smtClean="0">
                <a:latin typeface="Times New Roman" panose="02020603050405020304" pitchFamily="18" charset="0"/>
                <a:cs typeface="Times New Roman" panose="02020603050405020304" pitchFamily="18" charset="0"/>
              </a:rPr>
              <a:t>During macro expansion, the macro call statement is replaced by a sequence of assembly statements.</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en-US" sz="2400" smtClean="0">
                <a:latin typeface="Times New Roman" panose="02020603050405020304" pitchFamily="18" charset="0"/>
                <a:cs typeface="Times New Roman" panose="02020603050405020304" pitchFamily="18" charset="0"/>
              </a:rPr>
              <a:t>To differentiate between the original statements of  a program and the statements resulting from macro expansion, each expanded statement is marked with a ‘+’ preceding its label field.</a:t>
            </a:r>
            <a:br>
              <a:rPr lang="en-US" altLang="en-US" sz="2400" smtClean="0">
                <a:latin typeface="Times New Roman" panose="02020603050405020304" pitchFamily="18" charset="0"/>
                <a:cs typeface="Times New Roman" panose="02020603050405020304" pitchFamily="18" charset="0"/>
              </a:rPr>
            </a:br>
            <a:r>
              <a:rPr lang="en-US" altLang="en-US" sz="3200" b="1" u="sng" smtClean="0">
                <a:latin typeface="Times New Roman" panose="02020603050405020304" pitchFamily="18" charset="0"/>
                <a:cs typeface="Times New Roman" panose="02020603050405020304" pitchFamily="18" charset="0"/>
              </a:rPr>
              <a:t/>
            </a:r>
            <a:br>
              <a:rPr lang="en-US" altLang="en-US" sz="3200" b="1" u="sng" smtClean="0">
                <a:latin typeface="Times New Roman" panose="02020603050405020304" pitchFamily="18" charset="0"/>
                <a:cs typeface="Times New Roman" panose="02020603050405020304" pitchFamily="18" charset="0"/>
              </a:rPr>
            </a:br>
            <a:endParaRPr lang="en-US" altLang="en-US" sz="3200" b="1" u="sng"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2667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 Assembler</a:t>
            </a:r>
            <a:endParaRPr lang="en-US" dirty="0"/>
          </a:p>
        </p:txBody>
      </p:sp>
      <p:sp>
        <p:nvSpPr>
          <p:cNvPr id="3" name="Content Placeholder 2"/>
          <p:cNvSpPr>
            <a:spLocks noGrp="1"/>
          </p:cNvSpPr>
          <p:nvPr>
            <p:ph idx="1"/>
          </p:nvPr>
        </p:nvSpPr>
        <p:spPr/>
        <p:txBody>
          <a:bodyPr/>
          <a:lstStyle/>
          <a:p>
            <a:r>
              <a:rPr lang="en-US" b="1" dirty="0"/>
              <a:t>meta-assembler</a:t>
            </a:r>
            <a:r>
              <a:rPr lang="en-US" dirty="0"/>
              <a:t> A program that accepts the syntactic and semantic description of an assembly language, and generates an assembler for that language.</a:t>
            </a:r>
          </a:p>
        </p:txBody>
      </p:sp>
    </p:spTree>
    <p:extLst>
      <p:ext uri="{BB962C8B-B14F-4D97-AF65-F5344CB8AC3E}">
        <p14:creationId xmlns:p14="http://schemas.microsoft.com/office/powerpoint/2010/main" val="2832675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6354762"/>
          </a:xfrm>
        </p:spPr>
        <p:txBody>
          <a:bodyPr/>
          <a:lstStyle/>
          <a:p>
            <a:pPr algn="l" eaLnBrk="1" hangingPunct="1"/>
            <a:r>
              <a:rPr lang="en-US" altLang="en-US" sz="2800" smtClean="0">
                <a:latin typeface="Times New Roman" panose="02020603050405020304" pitchFamily="18" charset="0"/>
                <a:cs typeface="Times New Roman" panose="02020603050405020304" pitchFamily="18" charset="0"/>
              </a:rPr>
              <a:t>Two key notions concerning macro expansion are: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1) </a:t>
            </a:r>
            <a:r>
              <a:rPr lang="en-US" altLang="en-US" sz="2800" b="1" u="sng" smtClean="0">
                <a:latin typeface="Times New Roman" panose="02020603050405020304" pitchFamily="18" charset="0"/>
                <a:cs typeface="Times New Roman" panose="02020603050405020304" pitchFamily="18" charset="0"/>
              </a:rPr>
              <a:t>Expansion time control flow</a:t>
            </a:r>
            <a:r>
              <a:rPr lang="en-US" altLang="en-US" sz="2800" smtClean="0">
                <a:latin typeface="Times New Roman" panose="02020603050405020304" pitchFamily="18" charset="0"/>
                <a:cs typeface="Times New Roman" panose="02020603050405020304" pitchFamily="18" charset="0"/>
              </a:rPr>
              <a:t>: This determines the order in which model statements are visited during macro expansion.</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2) </a:t>
            </a:r>
            <a:r>
              <a:rPr lang="en-US" altLang="en-US" sz="2800" b="1" u="sng" smtClean="0">
                <a:latin typeface="Times New Roman" panose="02020603050405020304" pitchFamily="18" charset="0"/>
                <a:cs typeface="Times New Roman" panose="02020603050405020304" pitchFamily="18" charset="0"/>
              </a:rPr>
              <a:t>Lexical substitution</a:t>
            </a:r>
            <a:r>
              <a:rPr lang="en-US" altLang="en-US" sz="2800" smtClean="0">
                <a:latin typeface="Times New Roman" panose="02020603050405020304" pitchFamily="18" charset="0"/>
                <a:cs typeface="Times New Roman" panose="02020603050405020304" pitchFamily="18" charset="0"/>
              </a:rPr>
              <a:t>: Lexical substitution is used to generate an assembly statement from a model statement.</a:t>
            </a:r>
            <a:r>
              <a:rPr lang="en-US" altLang="en-US" smtClean="0"/>
              <a:t/>
            </a:r>
            <a:br>
              <a:rPr lang="en-US" altLang="en-US" smtClean="0"/>
            </a:br>
            <a:endParaRPr lang="en-US" altLang="en-US" smtClean="0"/>
          </a:p>
        </p:txBody>
      </p:sp>
    </p:spTree>
    <p:extLst>
      <p:ext uri="{BB962C8B-B14F-4D97-AF65-F5344CB8AC3E}">
        <p14:creationId xmlns:p14="http://schemas.microsoft.com/office/powerpoint/2010/main" val="385524058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6583362"/>
          </a:xfrm>
        </p:spPr>
        <p:txBody>
          <a:bodyPr/>
          <a:lstStyle/>
          <a:p>
            <a:pPr algn="l" eaLnBrk="1" hangingPunct="1"/>
            <a:r>
              <a:rPr lang="en-US" altLang="en-US" sz="3200" b="1" u="sng" smtClean="0">
                <a:latin typeface="Times New Roman" panose="02020603050405020304" pitchFamily="18" charset="0"/>
                <a:cs typeface="Times New Roman" panose="02020603050405020304" pitchFamily="18" charset="0"/>
              </a:rPr>
              <a:t>Flow of control during expansion</a:t>
            </a:r>
            <a:br>
              <a:rPr lang="en-US" altLang="en-US" sz="3200" b="1" u="sng"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default flow of control during macro expansion is sequential.</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Thus in the absence of preprocessor statements, the model statements of a macro are visited sequentially starting with the statements following the macro prototype statements and ending with the statements preceding the MEND statements.</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 preprocessor statements can alter the flow of control during expansion.</a:t>
            </a: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endParaRPr lang="en-US" alt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5928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6278562"/>
          </a:xfrm>
        </p:spPr>
        <p:txBody>
          <a:bodyPr/>
          <a:lstStyle/>
          <a:p>
            <a:pPr algn="l" eaLnBrk="1" hangingPunct="1"/>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Alters in such a way that model statements are either never visited during expansion, or are repeatedly visited during expansion.</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flow of control during macro expansion is implementated using a macro expansion counter (MEC).</a:t>
            </a:r>
          </a:p>
        </p:txBody>
      </p:sp>
    </p:spTree>
    <p:extLst>
      <p:ext uri="{BB962C8B-B14F-4D97-AF65-F5344CB8AC3E}">
        <p14:creationId xmlns:p14="http://schemas.microsoft.com/office/powerpoint/2010/main" val="199519265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6354762"/>
          </a:xfrm>
        </p:spPr>
        <p:txBody>
          <a:bodyPr rtlCol="0">
            <a:normAutofit fontScale="90000"/>
          </a:bodyPr>
          <a:lstStyle/>
          <a:p>
            <a:pPr algn="l" eaLnBrk="1" fontAlgn="auto" hangingPunct="1">
              <a:spcAft>
                <a:spcPts val="0"/>
              </a:spcAft>
              <a:defRPr/>
            </a:pPr>
            <a:r>
              <a:rPr lang="en-US" sz="3200" b="1" u="sng" dirty="0" smtClean="0">
                <a:latin typeface="Times New Roman" pitchFamily="18" charset="0"/>
                <a:cs typeface="Times New Roman" pitchFamily="18" charset="0"/>
              </a:rPr>
              <a:t>Algorithm of macro expansion</a:t>
            </a:r>
            <a:br>
              <a:rPr lang="en-US" sz="3200" b="1" u="sng"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1) MEC:=statement no of first statement following the prototype statement;</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2) While statement pointed by MEC is not a MEND statement</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 if a model statement then</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i</a:t>
            </a:r>
            <a:r>
              <a:rPr lang="en-US" sz="3200" dirty="0" smtClean="0">
                <a:latin typeface="Times New Roman" pitchFamily="18" charset="0"/>
                <a:cs typeface="Times New Roman" pitchFamily="18" charset="0"/>
              </a:rPr>
              <a:t>) expand the statement</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(ii) MEC:=MEC+1;</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(b) else(i.e. a preprocessor statement)</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i</a:t>
            </a:r>
            <a:r>
              <a:rPr lang="en-US" sz="3200" dirty="0" smtClean="0">
                <a:latin typeface="Times New Roman" pitchFamily="18" charset="0"/>
                <a:cs typeface="Times New Roman" pitchFamily="18" charset="0"/>
              </a:rPr>
              <a:t>) MEC:=new value specified in the statement</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3) Exit from macro expansion </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74348941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229600" cy="6126162"/>
          </a:xfrm>
        </p:spPr>
        <p:txBody>
          <a:bodyPr/>
          <a:lstStyle/>
          <a:p>
            <a:pPr algn="l" eaLnBrk="1" hangingPunct="1"/>
            <a:r>
              <a:rPr lang="en-US" altLang="en-US" sz="3200" b="1" u="sng" smtClean="0">
                <a:latin typeface="Times New Roman" panose="02020603050405020304" pitchFamily="18" charset="0"/>
                <a:cs typeface="Times New Roman" panose="02020603050405020304" pitchFamily="18" charset="0"/>
              </a:rPr>
              <a:t>Lexical substitution</a:t>
            </a:r>
            <a:br>
              <a:rPr lang="en-US" altLang="en-US" sz="3200" b="1" u="sng"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A model statement consists of 3 types of strings:</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1) An ordinary string, which stands for itself.</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2) The name of a formal parameter which is preceded by the character ‘&amp;’.</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3) The name of  a preprocessor variable, which is also preceded by the character ‘&amp;’.</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2813970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28600" y="274638"/>
            <a:ext cx="8686800" cy="6354762"/>
          </a:xfrm>
        </p:spPr>
        <p:txBody>
          <a:bodyPr/>
          <a:lstStyle/>
          <a:p>
            <a:pPr algn="l" eaLnBrk="1" hangingPunct="1"/>
            <a:r>
              <a:rPr lang="en-US" altLang="en-US" sz="3200" b="1" u="sng" smtClean="0">
                <a:latin typeface="Times New Roman" panose="02020603050405020304" pitchFamily="18" charset="0"/>
                <a:cs typeface="Times New Roman" panose="02020603050405020304" pitchFamily="18" charset="0"/>
              </a:rPr>
              <a:t>Positional parameters</a:t>
            </a:r>
            <a:br>
              <a:rPr lang="en-US" altLang="en-US" sz="3200" b="1" u="sng"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A positional formal parameter is written as &amp;&lt;parameter name&gt;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e.g. &amp;SAMPLE where SAMPLE is the name of parameter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In other words, &lt;parameter kind&gt; is omitted.</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&lt;actual parameter spec&gt; in a call on a macro using positional parameters is simply an &lt;ordinary string&gt;.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value of a positional formal parameter XYZ is determined by the rule of positional association as follows :</a:t>
            </a:r>
          </a:p>
        </p:txBody>
      </p:sp>
    </p:spTree>
    <p:extLst>
      <p:ext uri="{BB962C8B-B14F-4D97-AF65-F5344CB8AC3E}">
        <p14:creationId xmlns:p14="http://schemas.microsoft.com/office/powerpoint/2010/main" val="348094538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8229600" cy="5135562"/>
          </a:xfrm>
        </p:spPr>
        <p:txBody>
          <a:bodyPr/>
          <a:lstStyle/>
          <a:p>
            <a:pPr algn="l" eaLnBrk="1" hangingPunct="1"/>
            <a:r>
              <a:rPr lang="en-US" altLang="en-US" sz="2800" smtClean="0">
                <a:latin typeface="Times New Roman" panose="02020603050405020304" pitchFamily="18" charset="0"/>
                <a:cs typeface="Times New Roman" panose="02020603050405020304" pitchFamily="18" charset="0"/>
              </a:rPr>
              <a:t>1) Find the ordinal position of XYZ in the list of formal parameters in the macro prototype statement.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2) Find the actual parameter specification occupying the same ordinal position in the list of actual parameters in the macro call statement.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Consider the call :      INCR     A, B, AREG</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on macro INCR</a:t>
            </a:r>
          </a:p>
        </p:txBody>
      </p:sp>
    </p:spTree>
    <p:extLst>
      <p:ext uri="{BB962C8B-B14F-4D97-AF65-F5344CB8AC3E}">
        <p14:creationId xmlns:p14="http://schemas.microsoft.com/office/powerpoint/2010/main" val="384626127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229600" cy="6278562"/>
          </a:xfrm>
        </p:spPr>
        <p:txBody>
          <a:bodyPr/>
          <a:lstStyle/>
          <a:p>
            <a:pPr algn="l" eaLnBrk="1" hangingPunct="1"/>
            <a:r>
              <a:rPr lang="en-US" altLang="en-US" sz="2800" smtClean="0">
                <a:latin typeface="Times New Roman" panose="02020603050405020304" pitchFamily="18" charset="0"/>
                <a:cs typeface="Times New Roman" panose="02020603050405020304" pitchFamily="18" charset="0"/>
              </a:rPr>
              <a:t>Following the rule of positional association, values of the formal parameters are: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t>
            </a:r>
            <a:r>
              <a:rPr lang="en-US" altLang="en-US" sz="2800" b="1" u="sng" smtClean="0">
                <a:latin typeface="Times New Roman" panose="02020603050405020304" pitchFamily="18" charset="0"/>
                <a:cs typeface="Times New Roman" panose="02020603050405020304" pitchFamily="18" charset="0"/>
              </a:rPr>
              <a:t>formal parameter</a:t>
            </a:r>
            <a:r>
              <a:rPr lang="en-US" altLang="en-US" sz="2800" b="1" smtClean="0">
                <a:latin typeface="Times New Roman" panose="02020603050405020304" pitchFamily="18" charset="0"/>
                <a:cs typeface="Times New Roman" panose="02020603050405020304" pitchFamily="18" charset="0"/>
              </a:rPr>
              <a:t>s                     </a:t>
            </a:r>
            <a:r>
              <a:rPr lang="en-US" altLang="en-US" sz="2800" b="1" u="sng" smtClean="0">
                <a:latin typeface="Times New Roman" panose="02020603050405020304" pitchFamily="18" charset="0"/>
                <a:cs typeface="Times New Roman" panose="02020603050405020304" pitchFamily="18" charset="0"/>
              </a:rPr>
              <a:t>value</a:t>
            </a: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MEM_VAL                            A</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INCR_VAL                           B</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REG                                  AREG</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Lexical expansion of the model statements now leads to the code as follows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             MOVER              AREG, A</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             ADD                    AREG, B</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            MOVEM              AREG, A</a:t>
            </a:r>
          </a:p>
        </p:txBody>
      </p:sp>
    </p:spTree>
    <p:extLst>
      <p:ext uri="{BB962C8B-B14F-4D97-AF65-F5344CB8AC3E}">
        <p14:creationId xmlns:p14="http://schemas.microsoft.com/office/powerpoint/2010/main" val="286110814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74638"/>
            <a:ext cx="8229600" cy="6202362"/>
          </a:xfrm>
        </p:spPr>
        <p:txBody>
          <a:bodyPr/>
          <a:lstStyle/>
          <a:p>
            <a:pPr algn="l" eaLnBrk="1" hangingPunct="1"/>
            <a:r>
              <a:rPr lang="en-US" altLang="en-US" sz="3200" b="1" u="sng" smtClean="0">
                <a:latin typeface="Times New Roman" panose="02020603050405020304" pitchFamily="18" charset="0"/>
                <a:cs typeface="Times New Roman" panose="02020603050405020304" pitchFamily="18" charset="0"/>
              </a:rPr>
              <a:t>Keyword parameters</a:t>
            </a:r>
            <a:br>
              <a:rPr lang="en-US" altLang="en-US" sz="3200" b="1" u="sng"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For keyword parameters, &lt;parameter name&gt; is an ordinary string and &lt;parameter kind&gt; is the string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&lt;actual parameter spec&gt; is written as &lt;formal parameter name&gt; = &lt;ordinary string&gt;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value of a formal parameter XYZ is determined by the rule of keyword association as follows :</a:t>
            </a:r>
          </a:p>
        </p:txBody>
      </p:sp>
    </p:spTree>
    <p:extLst>
      <p:ext uri="{BB962C8B-B14F-4D97-AF65-F5344CB8AC3E}">
        <p14:creationId xmlns:p14="http://schemas.microsoft.com/office/powerpoint/2010/main" val="362415108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0"/>
            <a:ext cx="8229600" cy="6629400"/>
          </a:xfrm>
        </p:spPr>
        <p:txBody>
          <a:bodyPr/>
          <a:lstStyle/>
          <a:p>
            <a:pPr algn="l" eaLnBrk="1" hangingPunct="1"/>
            <a:r>
              <a:rPr lang="en-US" altLang="en-US" sz="2800" smtClean="0">
                <a:latin typeface="Times New Roman" panose="02020603050405020304" pitchFamily="18" charset="0"/>
                <a:cs typeface="Times New Roman" panose="02020603050405020304" pitchFamily="18" charset="0"/>
              </a:rPr>
              <a:t>1) Find the actual parameter specification which has the form  XYZ = &lt;ordinary string&gt;.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2) Let &lt;ordinary string&gt; in the specification be the string ABC. Then the value of formal parameter XYZ is ABC.</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For eg : the macro INCR can be rewritten as macro INCR_M using keyword parameters.</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following macro calls are now equivalent</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INCR_M         MEM_VAL=A,    INCR_VAL=B,   REG=AREG</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INCR_M         INCR_VAL=B,    REG=AREG,     MEM_VAL=A</a:t>
            </a:r>
          </a:p>
        </p:txBody>
      </p:sp>
    </p:spTree>
    <p:extLst>
      <p:ext uri="{BB962C8B-B14F-4D97-AF65-F5344CB8AC3E}">
        <p14:creationId xmlns:p14="http://schemas.microsoft.com/office/powerpoint/2010/main" val="2678082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3000" b="1" dirty="0" smtClean="0"/>
              <a:t>Basic three features for simplify programming</a:t>
            </a:r>
          </a:p>
          <a:p>
            <a:endParaRPr lang="en-US" sz="3000" b="1" dirty="0" smtClean="0"/>
          </a:p>
          <a:p>
            <a:r>
              <a:rPr lang="en-US" b="1" dirty="0" smtClean="0"/>
              <a:t>Mnemonic operation codes(mnemonic </a:t>
            </a:r>
            <a:r>
              <a:rPr lang="en-US" b="1" dirty="0" err="1" smtClean="0"/>
              <a:t>opcodes</a:t>
            </a:r>
            <a:r>
              <a:rPr lang="en-US" b="1" dirty="0" smtClean="0"/>
              <a:t> ):</a:t>
            </a:r>
          </a:p>
          <a:p>
            <a:pPr lvl="1"/>
            <a:r>
              <a:rPr lang="en-US" dirty="0"/>
              <a:t>Assembly language uses a mnemonic to represent each low-level machine instruction or </a:t>
            </a:r>
            <a:r>
              <a:rPr lang="en-US" dirty="0" smtClean="0"/>
              <a:t>operation</a:t>
            </a:r>
          </a:p>
          <a:p>
            <a:pPr lvl="1"/>
            <a:r>
              <a:rPr lang="en-US" dirty="0" smtClean="0"/>
              <a:t>Eliminates to memorize numerical </a:t>
            </a:r>
            <a:r>
              <a:rPr lang="en-US" dirty="0" err="1" smtClean="0"/>
              <a:t>opcodes</a:t>
            </a:r>
            <a:r>
              <a:rPr lang="en-US" dirty="0" smtClean="0"/>
              <a:t>.</a:t>
            </a:r>
          </a:p>
          <a:p>
            <a:pPr lvl="1"/>
            <a:r>
              <a:rPr lang="en-US" dirty="0" smtClean="0"/>
              <a:t>Provides helpful diagnostics.</a:t>
            </a:r>
            <a:endParaRPr lang="en-US" dirty="0"/>
          </a:p>
        </p:txBody>
      </p:sp>
    </p:spTree>
    <p:extLst>
      <p:ext uri="{BB962C8B-B14F-4D97-AF65-F5344CB8AC3E}">
        <p14:creationId xmlns:p14="http://schemas.microsoft.com/office/powerpoint/2010/main" val="2656487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74638"/>
            <a:ext cx="8534400" cy="5516562"/>
          </a:xfrm>
        </p:spPr>
        <p:txBody>
          <a:bodyPr/>
          <a:lstStyle/>
          <a:p>
            <a:pPr algn="l" eaLnBrk="1" hangingPunct="1"/>
            <a:r>
              <a:rPr lang="en-US" altLang="en-US" sz="3200" b="1" u="sng" smtClean="0">
                <a:latin typeface="Times New Roman" panose="02020603050405020304" pitchFamily="18" charset="0"/>
                <a:cs typeface="Times New Roman" panose="02020603050405020304" pitchFamily="18" charset="0"/>
              </a:rPr>
              <a:t>A macro definition using keyword parameters</a:t>
            </a:r>
            <a:br>
              <a:rPr lang="en-US" altLang="en-US" sz="3200" b="1" u="sng"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MACRO</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INCR_M        &amp;MEM_VAL=,  &amp;INCR_VAL=,   &amp;REG=</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MOVER         &amp;REG,  &amp;MEM_VAL</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ADD               &amp;REG,     &amp;INCR_VAL</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MOVEM        &amp;REG, &amp;MEM_VAL</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MEND</a:t>
            </a:r>
            <a:br>
              <a:rPr lang="en-US" altLang="en-US" sz="2800" smtClean="0">
                <a:latin typeface="Times New Roman" panose="02020603050405020304" pitchFamily="18" charset="0"/>
                <a:cs typeface="Times New Roman" panose="02020603050405020304" pitchFamily="18" charset="0"/>
              </a:rPr>
            </a:br>
            <a:endParaRPr lang="en-US" alt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0249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0" y="152400"/>
            <a:ext cx="8915400" cy="6553200"/>
          </a:xfrm>
        </p:spPr>
        <p:txBody>
          <a:bodyPr>
            <a:normAutofit fontScale="90000"/>
          </a:bodyPr>
          <a:lstStyle/>
          <a:p>
            <a:pPr algn="l" eaLnBrk="1" hangingPunct="1"/>
            <a:r>
              <a:rPr lang="en-US" altLang="en-US" sz="3600" b="1" u="sng" smtClean="0">
                <a:latin typeface="Times New Roman" panose="02020603050405020304" pitchFamily="18" charset="0"/>
                <a:cs typeface="Times New Roman" panose="02020603050405020304" pitchFamily="18" charset="0"/>
              </a:rPr>
              <a:t>Default specifications of parameters </a:t>
            </a: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It is useful in situations where a parameter has the same value in most calls.</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When the desired value is different from the default value, the desired value can be specified explicitly in a macro call.</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This specification overrides the default value of the parameter for the duration of the call.</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Default specification of keyword parameters can be written as:</a:t>
            </a:r>
            <a:br>
              <a:rPr lang="en-US" altLang="en-US" sz="2800" smtClean="0">
                <a:latin typeface="Times New Roman" panose="02020603050405020304" pitchFamily="18" charset="0"/>
                <a:cs typeface="Times New Roman" panose="02020603050405020304" pitchFamily="18" charset="0"/>
              </a:rPr>
            </a:br>
            <a:r>
              <a:rPr lang="en-US" altLang="en-US" sz="2800" b="1" smtClean="0">
                <a:latin typeface="Times New Roman" panose="02020603050405020304" pitchFamily="18" charset="0"/>
                <a:cs typeface="Times New Roman" panose="02020603050405020304" pitchFamily="18" charset="0"/>
              </a:rPr>
              <a:t>&amp;&lt;parameter name&gt; [ &lt;parameter kind&gt; [ &lt;default value&gt; ]]</a:t>
            </a:r>
          </a:p>
        </p:txBody>
      </p:sp>
    </p:spTree>
    <p:extLst>
      <p:ext uri="{BB962C8B-B14F-4D97-AF65-F5344CB8AC3E}">
        <p14:creationId xmlns:p14="http://schemas.microsoft.com/office/powerpoint/2010/main" val="313114800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28600" y="274638"/>
            <a:ext cx="8763000" cy="6430962"/>
          </a:xfrm>
        </p:spPr>
        <p:txBody>
          <a:bodyPr/>
          <a:lstStyle/>
          <a:p>
            <a:pPr algn="l" eaLnBrk="1" hangingPunct="1"/>
            <a:r>
              <a:rPr lang="en-US" altLang="en-US" sz="3200" b="1" u="sng" smtClean="0">
                <a:latin typeface="Times New Roman" panose="02020603050405020304" pitchFamily="18" charset="0"/>
                <a:cs typeface="Times New Roman" panose="02020603050405020304" pitchFamily="18" charset="0"/>
              </a:rPr>
              <a:t>Eg: A macro definition with default parameter</a:t>
            </a:r>
            <a:br>
              <a:rPr lang="en-US" altLang="en-US" sz="3200" b="1" u="sng"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Register AREG is used for all arithmetic in a program.</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Hence most calls on macro INCR_M contain the specification &amp;REG=AREG.</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macro can be redefined to use a default specification for the parameter REG.</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C</a:t>
            </a:r>
            <a:r>
              <a:rPr lang="en-US" altLang="en-US" sz="2800" smtClean="0">
                <a:latin typeface="Times New Roman" panose="02020603050405020304" pitchFamily="18" charset="0"/>
                <a:cs typeface="Times New Roman" panose="02020603050405020304" pitchFamily="18" charset="0"/>
              </a:rPr>
              <a:t>onsider the following calls:</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INCR_D            MEM_VAL=A,    INCR_VAL=B</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INCR_D            INCR_VAL=B,    MEM_VAL=A</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INCR_D            INCR_VAL=B,    MEM_VAL=A,    REG=BREG</a:t>
            </a:r>
          </a:p>
        </p:txBody>
      </p:sp>
    </p:spTree>
    <p:extLst>
      <p:ext uri="{BB962C8B-B14F-4D97-AF65-F5344CB8AC3E}">
        <p14:creationId xmlns:p14="http://schemas.microsoft.com/office/powerpoint/2010/main" val="173778549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74638"/>
            <a:ext cx="8458200" cy="6354762"/>
          </a:xfrm>
        </p:spPr>
        <p:txBody>
          <a:bodyPr/>
          <a:lstStyle/>
          <a:p>
            <a:pPr algn="l" eaLnBrk="1" hangingPunct="1"/>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first two calls are equivalent.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T</a:t>
            </a:r>
            <a:r>
              <a:rPr lang="en-US" altLang="en-US" sz="2800" smtClean="0">
                <a:latin typeface="Times New Roman" panose="02020603050405020304" pitchFamily="18" charset="0"/>
                <a:cs typeface="Times New Roman" panose="02020603050405020304" pitchFamily="18" charset="0"/>
              </a:rPr>
              <a:t>he third call overrides the default value for REG with the value BREG.</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BREG will be used to perform the arithmetic in its expanded code.</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MACRO</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INCR_D          &amp;MEM_VAL=,    &amp;INCR_VAL=,    &amp;REG=AREG</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MOVER          &amp;REG,     &amp;MEM_VAL</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ADD                &amp;REG,    &amp;INCR_VAL</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MOVEM         &amp;REG,    &amp;MEM_VAL</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MEND</a:t>
            </a:r>
          </a:p>
        </p:txBody>
      </p:sp>
    </p:spTree>
    <p:extLst>
      <p:ext uri="{BB962C8B-B14F-4D97-AF65-F5344CB8AC3E}">
        <p14:creationId xmlns:p14="http://schemas.microsoft.com/office/powerpoint/2010/main" val="19334508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74638"/>
            <a:ext cx="8229600" cy="6354762"/>
          </a:xfrm>
        </p:spPr>
        <p:txBody>
          <a:bodyPr>
            <a:normAutofit fontScale="90000"/>
          </a:bodyPr>
          <a:lstStyle/>
          <a:p>
            <a:pPr algn="l" eaLnBrk="1" hangingPunct="1"/>
            <a:r>
              <a:rPr lang="en-US" altLang="en-US" sz="3600" b="1" u="sng" smtClean="0">
                <a:latin typeface="Times New Roman" panose="02020603050405020304" pitchFamily="18" charset="0"/>
                <a:cs typeface="Times New Roman" panose="02020603050405020304" pitchFamily="18" charset="0"/>
              </a:rPr>
              <a:t>Macros with mixed parameters lists</a:t>
            </a:r>
            <a:br>
              <a:rPr lang="en-US" altLang="en-US" sz="3600" b="1" u="sng"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3200" smtClean="0">
                <a:latin typeface="Times New Roman" panose="02020603050405020304" pitchFamily="18" charset="0"/>
                <a:cs typeface="Times New Roman" panose="02020603050405020304" pitchFamily="18" charset="0"/>
              </a:rPr>
              <a:t>A macro may be defined to use both positional and keyword parameters.</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3200" smtClean="0">
                <a:latin typeface="Times New Roman" panose="02020603050405020304" pitchFamily="18" charset="0"/>
                <a:cs typeface="Times New Roman" panose="02020603050405020304" pitchFamily="18" charset="0"/>
              </a:rPr>
              <a:t>In such a case, all positional parameters must precede all keyword parameters.</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3200" smtClean="0">
                <a:latin typeface="Times New Roman" panose="02020603050405020304" pitchFamily="18" charset="0"/>
                <a:cs typeface="Times New Roman" panose="02020603050405020304" pitchFamily="18" charset="0"/>
              </a:rPr>
              <a:t>For example,  in the macro call :</a:t>
            </a:r>
            <a:br>
              <a:rPr lang="en-US" altLang="en-US" sz="3200" smtClean="0">
                <a:latin typeface="Times New Roman" panose="02020603050405020304" pitchFamily="18" charset="0"/>
                <a:cs typeface="Times New Roman" panose="02020603050405020304" pitchFamily="18" charset="0"/>
              </a:rPr>
            </a:br>
            <a:r>
              <a:rPr lang="en-US" altLang="en-US" sz="3200" b="1" smtClean="0">
                <a:latin typeface="Times New Roman" panose="02020603050405020304" pitchFamily="18" charset="0"/>
                <a:cs typeface="Times New Roman" panose="02020603050405020304" pitchFamily="18" charset="0"/>
              </a:rPr>
              <a:t>SUMUP       A, B, G=20, H=X</a:t>
            </a:r>
            <a:r>
              <a:rPr lang="en-US" altLang="en-US" sz="3200" smtClean="0">
                <a:latin typeface="Times New Roman" panose="02020603050405020304" pitchFamily="18" charset="0"/>
                <a:cs typeface="Times New Roman" panose="02020603050405020304" pitchFamily="18" charset="0"/>
              </a:rPr>
              <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A, B are positional parameters while</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G, H are keyword parameters</a:t>
            </a:r>
            <a:br>
              <a:rPr lang="en-US" altLang="en-US" sz="3200" smtClean="0">
                <a:latin typeface="Times New Roman" panose="02020603050405020304" pitchFamily="18" charset="0"/>
                <a:cs typeface="Times New Roman" panose="02020603050405020304" pitchFamily="18" charset="0"/>
              </a:rPr>
            </a:br>
            <a:endParaRPr lang="en-US" altLang="en-US" sz="32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447896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274638"/>
            <a:ext cx="8229600" cy="5897562"/>
          </a:xfrm>
        </p:spPr>
        <p:txBody>
          <a:bodyPr>
            <a:normAutofit fontScale="90000"/>
          </a:bodyPr>
          <a:lstStyle/>
          <a:p>
            <a:pPr algn="l" eaLnBrk="1" hangingPunct="1"/>
            <a:r>
              <a:rPr lang="en-US" altLang="en-US" sz="3600" b="1" u="sng" smtClean="0">
                <a:latin typeface="Times New Roman" panose="02020603050405020304" pitchFamily="18" charset="0"/>
                <a:cs typeface="Times New Roman" panose="02020603050405020304" pitchFamily="18" charset="0"/>
              </a:rPr>
              <a:t>Other uses of parameters</a:t>
            </a:r>
            <a:br>
              <a:rPr lang="en-US" altLang="en-US" sz="3600" b="1" u="sng"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sym typeface="Wingdings" panose="05000000000000000000" pitchFamily="2" charset="2"/>
              </a:rPr>
              <a:t> T</a:t>
            </a:r>
            <a:r>
              <a:rPr lang="en-US" altLang="en-US" sz="3200" smtClean="0">
                <a:latin typeface="Times New Roman" panose="02020603050405020304" pitchFamily="18" charset="0"/>
                <a:cs typeface="Times New Roman" panose="02020603050405020304" pitchFamily="18" charset="0"/>
              </a:rPr>
              <a:t>he model statements  have used formal parameters only in operand fields.</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3200" smtClean="0">
                <a:latin typeface="Times New Roman" panose="02020603050405020304" pitchFamily="18" charset="0"/>
                <a:cs typeface="Times New Roman" panose="02020603050405020304" pitchFamily="18" charset="0"/>
              </a:rPr>
              <a:t>However, use of parameters is not restricted to these fields.</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3200" smtClean="0">
                <a:latin typeface="Times New Roman" panose="02020603050405020304" pitchFamily="18" charset="0"/>
                <a:cs typeface="Times New Roman" panose="02020603050405020304" pitchFamily="18" charset="0"/>
              </a:rPr>
              <a:t>Formal parameters can also appear in the label and opcode fields of model statements.</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rPr>
              <a:t/>
            </a:r>
            <a:br>
              <a:rPr lang="en-US" altLang="en-US" sz="3200" smtClean="0">
                <a:latin typeface="Times New Roman" panose="02020603050405020304" pitchFamily="18" charset="0"/>
                <a:cs typeface="Times New Roman" panose="02020603050405020304" pitchFamily="18" charset="0"/>
              </a:rPr>
            </a:br>
            <a:r>
              <a:rPr lang="en-US" altLang="en-US" sz="3200" smtClean="0">
                <a:latin typeface="Times New Roman" panose="02020603050405020304" pitchFamily="18" charset="0"/>
                <a:cs typeface="Times New Roman" panose="02020603050405020304" pitchFamily="18" charset="0"/>
                <a:sym typeface="Wingdings" panose="05000000000000000000" pitchFamily="2" charset="2"/>
              </a:rPr>
              <a:t> The example is shown below :</a:t>
            </a:r>
            <a:r>
              <a:rPr lang="en-US" altLang="en-US" sz="3200" smtClean="0">
                <a:latin typeface="Times New Roman" panose="02020603050405020304" pitchFamily="18" charset="0"/>
                <a:cs typeface="Times New Roman" panose="02020603050405020304" pitchFamily="18" charset="0"/>
              </a:rPr>
              <a:t/>
            </a:r>
            <a:br>
              <a:rPr lang="en-US" altLang="en-US" sz="3200" smtClean="0">
                <a:latin typeface="Times New Roman" panose="02020603050405020304" pitchFamily="18" charset="0"/>
                <a:cs typeface="Times New Roman" panose="02020603050405020304" pitchFamily="18" charset="0"/>
              </a:rPr>
            </a:br>
            <a:endParaRPr lang="en-US" altLang="en-US" sz="32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042734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274638"/>
            <a:ext cx="8229600" cy="6049962"/>
          </a:xfrm>
        </p:spPr>
        <p:txBody>
          <a:bodyPr>
            <a:normAutofit fontScale="90000"/>
          </a:bodyPr>
          <a:lstStyle/>
          <a:p>
            <a:pPr algn="l" eaLnBrk="1" hangingPunct="1"/>
            <a:r>
              <a:rPr lang="en-US" altLang="en-US" sz="2800" smtClean="0">
                <a:latin typeface="Times New Roman" panose="02020603050405020304" pitchFamily="18" charset="0"/>
                <a:cs typeface="Times New Roman" panose="02020603050405020304" pitchFamily="18" charset="0"/>
              </a:rPr>
              <a:t>MACRO</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CALC              &amp;X,   &amp;Y,    &amp;OP=MULT,     &amp;LAB=</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&amp;LAB            MOVER          AREG,  &amp;X</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&amp;OP                AREG,   &amp;Y</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MOVEM         AREG,   &amp;X</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MEND</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Expansion of the call CALC  A,  B ,  LAB=LOOP leads to the following code:</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LOOP          MOVER          AREG,   A</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MULT              AREG,   B</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MOVEM         AREG,    A</a:t>
            </a:r>
            <a:br>
              <a:rPr lang="en-US" altLang="en-US" sz="2800" smtClean="0">
                <a:latin typeface="Times New Roman" panose="02020603050405020304" pitchFamily="18" charset="0"/>
                <a:cs typeface="Times New Roman" panose="02020603050405020304" pitchFamily="18" charset="0"/>
              </a:rPr>
            </a:br>
            <a:endParaRPr lang="en-US" alt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091817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274638"/>
            <a:ext cx="8382000" cy="6202362"/>
          </a:xfrm>
        </p:spPr>
        <p:txBody>
          <a:bodyPr/>
          <a:lstStyle/>
          <a:p>
            <a:pPr algn="l" eaLnBrk="1" hangingPunct="1"/>
            <a:r>
              <a:rPr lang="en-US" altLang="en-US" sz="3600" b="1" u="sng" smtClean="0">
                <a:latin typeface="Times New Roman" panose="02020603050405020304" pitchFamily="18" charset="0"/>
                <a:cs typeface="Times New Roman" panose="02020603050405020304" pitchFamily="18" charset="0"/>
              </a:rPr>
              <a:t>Nested macro calls</a:t>
            </a:r>
            <a:br>
              <a:rPr lang="en-US" altLang="en-US" sz="3600" b="1" u="sng"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A macro statement in a macro may constitute a call on another macro. Such calls are known as nested calls.</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We refer to the macro containing the nested call as the outer macro and the called macro as the inner macro.</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Thus in a structure of nested macro calls, expansion of the latest macro call (i.e. the innermost macro call in the structure) is completed first.</a:t>
            </a:r>
          </a:p>
        </p:txBody>
      </p:sp>
    </p:spTree>
    <p:extLst>
      <p:ext uri="{BB962C8B-B14F-4D97-AF65-F5344CB8AC3E}">
        <p14:creationId xmlns:p14="http://schemas.microsoft.com/office/powerpoint/2010/main" val="66915224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228600"/>
            <a:ext cx="8229600" cy="6324600"/>
          </a:xfrm>
        </p:spPr>
        <p:txBody>
          <a:bodyPr>
            <a:normAutofit fontScale="90000"/>
          </a:bodyPr>
          <a:lstStyle/>
          <a:p>
            <a:pPr algn="l" eaLnBrk="1" hangingPunct="1"/>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Macro COMPUTE contains a nested call on macro INCR_D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COMPUTE     X,  Y</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After the lexical expansion, the second model statement of COMPUTE is recognized to be a call on macro INCR_D.</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Expansion of this macro is now performed. This leads to generation of statements marked 2, 3 and 4.</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smtClean="0">
                <a:latin typeface="Times New Roman" panose="02020603050405020304" pitchFamily="18" charset="0"/>
                <a:cs typeface="Times New Roman" panose="02020603050405020304" pitchFamily="18" charset="0"/>
              </a:rPr>
              <a:t>The third model statement of COMPUTE is now expanded. Thus the expanded code for the call on COMPUTE is :</a:t>
            </a:r>
          </a:p>
        </p:txBody>
      </p:sp>
    </p:spTree>
    <p:extLst>
      <p:ext uri="{BB962C8B-B14F-4D97-AF65-F5344CB8AC3E}">
        <p14:creationId xmlns:p14="http://schemas.microsoft.com/office/powerpoint/2010/main" val="126700060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274638"/>
            <a:ext cx="8229600" cy="6354762"/>
          </a:xfrm>
        </p:spPr>
        <p:txBody>
          <a:bodyPr/>
          <a:lstStyle/>
          <a:p>
            <a:pPr algn="l" eaLnBrk="1" hangingPunct="1"/>
            <a:r>
              <a:rPr lang="en-US" altLang="en-US" sz="3200" b="1" u="sng" smtClean="0">
                <a:latin typeface="Times New Roman" panose="02020603050405020304" pitchFamily="18" charset="0"/>
                <a:cs typeface="Times New Roman" panose="02020603050405020304" pitchFamily="18" charset="0"/>
              </a:rPr>
              <a:t>A Nested macro call</a:t>
            </a:r>
            <a:br>
              <a:rPr lang="en-US" altLang="en-US" sz="3200" b="1" u="sng"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MOVEM              BREG,  TMP</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MOVER               BREG,    X</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ADD                     BREG,    Y</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MOVEM              BREG,    X</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MOVER               BREG,  TMP</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MACRO</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COMPUTE          &amp;FIRST,   &amp;SECOND</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MOVEM              BREG,  TMP</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INCR_D               &amp;FIRST,  &amp;SECOND,  REG=BREG</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MOVER               BREG,   TMP</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MEND</a:t>
            </a:r>
          </a:p>
        </p:txBody>
      </p:sp>
    </p:spTree>
    <p:extLst>
      <p:ext uri="{BB962C8B-B14F-4D97-AF65-F5344CB8AC3E}">
        <p14:creationId xmlns:p14="http://schemas.microsoft.com/office/powerpoint/2010/main" val="2652492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6021</TotalTime>
  <Words>10226</Words>
  <Application>Microsoft Office PowerPoint</Application>
  <PresentationFormat>On-screen Show (4:3)</PresentationFormat>
  <Paragraphs>804</Paragraphs>
  <Slides>149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149</vt:i4>
      </vt:variant>
    </vt:vector>
  </HeadingPairs>
  <TitlesOfParts>
    <vt:vector size="156" baseType="lpstr">
      <vt:lpstr>新細明體</vt:lpstr>
      <vt:lpstr>Arial</vt:lpstr>
      <vt:lpstr>Calibri</vt:lpstr>
      <vt:lpstr>Tahoma</vt:lpstr>
      <vt:lpstr>Times New Roman</vt:lpstr>
      <vt:lpstr>Wingdings</vt:lpstr>
      <vt:lpstr>Office Theme</vt:lpstr>
      <vt:lpstr>Systems Software</vt:lpstr>
      <vt:lpstr>PowerPoint Presentation</vt:lpstr>
      <vt:lpstr>PowerPoint Presentation</vt:lpstr>
      <vt:lpstr>Assembler Definition</vt:lpstr>
      <vt:lpstr>Cross Assembler </vt:lpstr>
      <vt:lpstr>Cross Assembler </vt:lpstr>
      <vt:lpstr>Microassembler</vt:lpstr>
      <vt:lpstr>Meta Assembler</vt:lpstr>
      <vt:lpstr>PowerPoint Presentation</vt:lpstr>
      <vt:lpstr>PowerPoint Presentation</vt:lpstr>
      <vt:lpstr>PowerPoint Presentation</vt:lpstr>
      <vt:lpstr>Statement Format</vt:lpstr>
      <vt:lpstr>PowerPoint Presentation</vt:lpstr>
      <vt:lpstr>PowerPoint Presentation</vt:lpstr>
      <vt:lpstr>PowerPoint Presentation</vt:lpstr>
      <vt:lpstr>Simple assembly languages</vt:lpstr>
      <vt:lpstr>PowerPoint Presentation</vt:lpstr>
      <vt:lpstr>Machine instruction format</vt:lpstr>
      <vt:lpstr>PowerPoint Presentation</vt:lpstr>
      <vt:lpstr>Assembly language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assembly language:</vt:lpstr>
      <vt:lpstr>PowerPoint Presentation</vt:lpstr>
      <vt:lpstr>PowerPoint Presentation</vt:lpstr>
      <vt:lpstr>PowerPoint Presentation</vt:lpstr>
      <vt:lpstr>Synthesis Phase</vt:lpstr>
      <vt:lpstr>PowerPoint Presentation</vt:lpstr>
      <vt:lpstr>Analysis phase</vt:lpstr>
      <vt:lpstr>PowerPoint Presentation</vt:lpstr>
      <vt:lpstr>PowerPoint Presentation</vt:lpstr>
      <vt:lpstr>PowerPoint Presentation</vt:lpstr>
      <vt:lpstr>PowerPoint Presentation</vt:lpstr>
      <vt:lpstr>Pass Structure of Assemblers</vt:lpstr>
      <vt:lpstr>Two Pass Translator / Two Pass Assembler</vt:lpstr>
      <vt:lpstr>Single Pass Translation / Single Pass Assembler</vt:lpstr>
      <vt:lpstr>PowerPoint Presentation</vt:lpstr>
      <vt:lpstr>PowerPoint Presentation</vt:lpstr>
      <vt:lpstr>PowerPoint Presentation</vt:lpstr>
      <vt:lpstr>Advanced Assembler Directives</vt:lpstr>
      <vt:lpstr>PowerPoint Presentation</vt:lpstr>
      <vt:lpstr>PowerPoint Presentation</vt:lpstr>
      <vt:lpstr>PowerPoint Presentation</vt:lpstr>
      <vt:lpstr>Pass 1 of the Assembler</vt:lpstr>
      <vt:lpstr>PowerPoint Presentation</vt:lpstr>
      <vt:lpstr>PowerPoint Presentation</vt:lpstr>
      <vt:lpstr>PowerPoint Presentation</vt:lpstr>
      <vt:lpstr>Data Structure of Assembler pass 1</vt:lpstr>
      <vt:lpstr>Intermediate Code forms</vt:lpstr>
      <vt:lpstr>PowerPoint Presentation</vt:lpstr>
      <vt:lpstr>PowerPoint Presentation</vt:lpstr>
      <vt:lpstr>PowerPoint Presentation</vt:lpstr>
      <vt:lpstr>PowerPoint Presentation</vt:lpstr>
      <vt:lpstr>Intermediate Code- Variant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Many languages provide built in facilities for writing macros.  Well known examples are the higher level languages PL/I, C, Ada and C++.  Assembly languages of most computer systems also provide such facilities.  When a language does not support built in macros facilities, a programmer may achieve an equivalent effect by using generalized preprocessors or software tools like Awk of Unix. </vt:lpstr>
      <vt:lpstr>Standard Definitation:  A macro is a unit of specification for program generation through expansion.  A macro consists of a name, a set of formal parameters and a body of code.  The use of macro name with a set of actual parameters is replaced by some code generated by its body.  This is called Macro Expansion.  There are two kinds of expansions: 1) Lexical expansion 2) Semantic expansion </vt:lpstr>
      <vt:lpstr>1) Lexical expansion: lexical expansion implies replacement of a character string by another character string during program execution.  It is typically employed to replace occurrences of formal parameters by corresponding actual parameters.  2) Semantic expansion: semantic expansion implies generation of  instructions tailored to the requirements of a specific usage—for eg : generation of type specific instructions for manipulation of byte and word operands.  It is characterized by the fact that different uses of a macro can lead to codes which differ in the number, sequence and opcodes of instructions.</vt:lpstr>
      <vt:lpstr>Example:  The following sequence of instructions is used to increment the value in a memory word by a constant :  1) Move the value from the memory word into the machine register. 2) Increment the value into the machine register. 3) Move the new value into the memory word.  Since the instruction sequence MOVE-ADD-MOVE may be used a number times in a program, it is convenient to define a macro named INCR.</vt:lpstr>
      <vt:lpstr> Using lexical expansion the macro call INCR A, B, AREG can lead to the generation of a MOVE-ADD-MOVE instruction sequence to increment A by the value of B using AREG to perform the arithmetic.   Use of semantic expansion can enable the instruction sequence to be adapted to the types of A and B. for eg: for Intel 8088, an INC instruction could be generated if A is a byte operand and B has the value ‘1’, while a MOVE-ADD-MOVE sequence can be generated in all other situations.</vt:lpstr>
      <vt:lpstr>Macro vs. Subroutine   The macros differ from subroutines in one fundamental respect.   Use of a macro name in the mnemonic field of an assembly statement leads to its expansion.   In other words, the statement of expansion are generated each time the macro are invoked   Whereas use of a subroutine name in a call instruction leads to its execution.   Thus programs using macros and subroutines differ significantly in terms of program size and execution efficiency.</vt:lpstr>
      <vt:lpstr>MACRO DEFINITION AND CALL  Macro definition: A macro definition is enclosed between a macro header statement and a macro end statement.   Macro definitions are typically located at the start of the program.   A macro definition consists of : 1) A macro prototype statement. 2) One or more model statements. 3) Macro preprocessor statements.</vt:lpstr>
      <vt:lpstr>The macro prototype statement declares the name of a macro and the names and kinds of its parameters.  A model statement is a statement from which an assembly language statement may be generated during macro expansion.  A preprocessor statement is used to perform auxiliary functions during macro expansion.   The macro prototype statement has the following syntax :  &lt;macro name&gt;  [ &lt;formal parameter spec&gt; [,..] ]  where &lt;macro name&gt; appears in the mnemonic field of an assembly statement and &lt;formal parameter spec&gt; is of the form &amp;&lt;parameter name&gt; [ &lt;parameter kind&gt; ]</vt:lpstr>
      <vt:lpstr>Macro call   A macro is called by writing the macro name in the mnemonic field of an assembly statement.   The macro call has the syntax :  &lt;macro name&gt;  [ &lt;actual parameter spec&gt; [,..] ]  where an actual parameter typically resembles an operand specification in an assembly language statement. </vt:lpstr>
      <vt:lpstr>Example showing the definition of macro INCR  MACRO INCR                       &amp;MEM_VAL, &amp;INCR-VAL, &amp;REG MOVER                  &amp;REG, &amp;MEM_VAL ADD                        &amp;REG, &amp;INCR_VAL MOVEM                 &amp;REG, &amp;MEM_VAL MEND  MACRO and MEND are the macro header &amp; macro end statements. </vt:lpstr>
      <vt:lpstr>Macro expansion   A macro call leads to macro expansion.   During macro expansion, the macro call statement is replaced by a sequence of assembly statements.  To differentiate between the original statements of  a program and the statements resulting from macro expansion, each expanded statement is marked with a ‘+’ preceding its label field.  </vt:lpstr>
      <vt:lpstr>Two key notions concerning macro expansion are:   1) Expansion time control flow: This determines the order in which model statements are visited during macro expansion.  2) Lexical substitution: Lexical substitution is used to generate an assembly statement from a model statement. </vt:lpstr>
      <vt:lpstr>Flow of control during expansion   The default flow of control during macro expansion is sequential.   Thus in the absence of preprocessor statements, the model statements of a macro are visited sequentially starting with the statements following the macro prototype statements and ending with the statements preceding the MEND statements.   A preprocessor statements can alter the flow of control during expansion. </vt:lpstr>
      <vt:lpstr> Alters in such a way that model statements are either never visited during expansion, or are repeatedly visited during expansion.    The flow of control during macro expansion is implementated using a macro expansion counter (MEC).</vt:lpstr>
      <vt:lpstr>Algorithm of macro expansion  1) MEC:=statement no of first statement following the prototype statement;  2) While statement pointed by MEC is not a MEND statement       (a) if a model statement then                 (i) expand the statement                 (ii) MEC:=MEC+1;       (b) else(i.e. a preprocessor statement)                  (i) MEC:=new value specified in the statement  3) Exit from macro expansion  </vt:lpstr>
      <vt:lpstr>Lexical substitution  A model statement consists of 3 types of strings:  1) An ordinary string, which stands for itself.  2) The name of a formal parameter which is preceded by the character ‘&amp;’.  3) The name of  a preprocessor variable, which is also preceded by the character ‘&amp;’.    </vt:lpstr>
      <vt:lpstr>Positional parameters   A positional formal parameter is written as &amp;&lt;parameter name&gt;  e.g. &amp;SAMPLE where SAMPLE is the name of parameter    In other words, &lt;parameter kind&gt; is omitted.   The &lt;actual parameter spec&gt; in a call on a macro using positional parameters is simply an &lt;ordinary string&gt;.   The value of a positional formal parameter XYZ is determined by the rule of positional association as follows :</vt:lpstr>
      <vt:lpstr>1) Find the ordinal position of XYZ in the list of formal parameters in the macro prototype statement.  2) Find the actual parameter specification occupying the same ordinal position in the list of actual parameters in the macro call statement.   Consider the call :      INCR     A, B, AREG on macro INCR</vt:lpstr>
      <vt:lpstr>Following the rule of positional association, values of the formal parameters are:                 formal parameters                     value                     MEM_VAL                            A                      INCR_VAL                           B                       REG                                  AREG  Lexical expansion of the model statements now leads to the code as follows :             +             MOVER              AREG, A            +             ADD                    AREG, B            +            MOVEM              AREG, A</vt:lpstr>
      <vt:lpstr>Keyword parameters   For keyword parameters, &lt;parameter name&gt; is an ordinary string and &lt;parameter kind&gt; is the string “=“.   The &lt;actual parameter spec&gt; is written as &lt;formal parameter name&gt; = &lt;ordinary string&gt;   The value of a formal parameter XYZ is determined by the rule of keyword association as follows :</vt:lpstr>
      <vt:lpstr>1) Find the actual parameter specification which has the form  XYZ = &lt;ordinary string&gt;.  2) Let &lt;ordinary string&gt; in the specification be the string ABC. Then the value of formal parameter XYZ is ABC.   For eg : the macro INCR can be rewritten as macro INCR_M using keyword parameters.   The following macro calls are now equivalent  INCR_M         MEM_VAL=A,    INCR_VAL=B,   REG=AREG ….. INCR_M         INCR_VAL=B,    REG=AREG,     MEM_VAL=A</vt:lpstr>
      <vt:lpstr>A macro definition using keyword parameters  MACRO INCR_M        &amp;MEM_VAL=,  &amp;INCR_VAL=,   &amp;REG= MOVER         &amp;REG,  &amp;MEM_VAL ADD               &amp;REG,     &amp;INCR_VAL MOVEM        &amp;REG, &amp;MEM_VAL MEND </vt:lpstr>
      <vt:lpstr>Default specifications of parameters    It is useful in situations where a parameter has the same value in most calls.   When the desired value is different from the default value, the desired value can be specified explicitly in a macro call.   This specification overrides the default value of the parameter for the duration of the call.   Default specification of keyword parameters can be written as: &amp;&lt;parameter name&gt; [ &lt;parameter kind&gt; [ &lt;default value&gt; ]]</vt:lpstr>
      <vt:lpstr>Eg: A macro definition with default parameter   Register AREG is used for all arithmetic in a program.   Hence most calls on macro INCR_M contain the specification &amp;REG=AREG.   The macro can be redefined to use a default specification for the parameter REG.   Consider the following calls:  INCR_D            MEM_VAL=A,    INCR_VAL=B INCR_D            INCR_VAL=B,    MEM_VAL=A INCR_D            INCR_VAL=B,    MEM_VAL=A,    REG=BREG</vt:lpstr>
      <vt:lpstr> The first two calls are equivalent.    The third call overrides the default value for REG with the value BREG.   BREG will be used to perform the arithmetic in its expanded code.  MACRO INCR_D          &amp;MEM_VAL=,    &amp;INCR_VAL=,    &amp;REG=AREG MOVER          &amp;REG,     &amp;MEM_VAL ADD                &amp;REG,    &amp;INCR_VAL MOVEM         &amp;REG,    &amp;MEM_VAL MEND</vt:lpstr>
      <vt:lpstr>Macros with mixed parameters lists   A macro may be defined to use both positional and keyword parameters.   In such a case, all positional parameters must precede all keyword parameters.   For example,  in the macro call : SUMUP       A, B, G=20, H=X  A, B are positional parameters while G, H are keyword parameters </vt:lpstr>
      <vt:lpstr>Other uses of parameters   The model statements  have used formal parameters only in operand fields.   However, use of parameters is not restricted to these fields.   Formal parameters can also appear in the label and opcode fields of model statements.   The example is shown below : </vt:lpstr>
      <vt:lpstr>MACRO CALC              &amp;X,   &amp;Y,    &amp;OP=MULT,     &amp;LAB=  &amp;LAB            MOVER          AREG,  &amp;X                        &amp;OP                AREG,   &amp;Y                        MOVEM         AREG,   &amp;X                        MEND  Expansion of the call CALC  A,  B ,  LAB=LOOP leads to the following code:  +    LOOP          MOVER          AREG,   A +                        MULT              AREG,   B +                        MOVEM         AREG,    A </vt:lpstr>
      <vt:lpstr>Nested macro calls   A macro statement in a macro may constitute a call on another macro. Such calls are known as nested calls.   We refer to the macro containing the nested call as the outer macro and the called macro as the inner macro.   Thus in a structure of nested macro calls, expansion of the latest macro call (i.e. the innermost macro call in the structure) is completed first.</vt:lpstr>
      <vt:lpstr> Macro COMPUTE contains a nested call on macro INCR_D                            COMPUTE     X,  Y   After the lexical expansion, the second model statement of COMPUTE is recognized to be a call on macro INCR_D.   Expansion of this macro is now performed. This leads to generation of statements marked 2, 3 and 4.   The third model statement of COMPUTE is now expanded. Thus the expanded code for the call on COMPUTE is :</vt:lpstr>
      <vt:lpstr>A Nested macro call  +                  MOVEM              BREG,  TMP +                  MOVER               BREG,    X +                  ADD                     BREG,    Y +                  MOVEM              BREG,    X +                  MOVER               BREG,  TMP  MACRO COMPUTE          &amp;FIRST,   &amp;SECOND MOVEM              BREG,  TMP INCR_D               &amp;FIRST,  &amp;SECOND,  REG=BREG MOVER               BREG,   TMP MEND</vt:lpstr>
      <vt:lpstr>Expanded code for a nested macro call                                     +  MOVEM     BREG, TPM [1]                                   +   INCR_D    X, Y                         +MOVER         BREG,  X [2] COMPUTE   X,  Y                                                           +ADD              BREG,  Y [3]                                                                                           +MOVEM       BREG,  X [4]                                     +  MOVER     BREG, TMP[5]</vt:lpstr>
      <vt:lpstr>Advanced macro facilities    These facilities can be grouped into : 1) Facilities for alteration of flow of control during expansion. 2) Expansion time variables. 3) Attributes of parameters.   These advanced facilities are used in performing conditional expansion of model statements and in writing expansion time loops.</vt:lpstr>
      <vt:lpstr>Alteration of flow of control during expansion  Two features are provide to facilitate alteration of flow of control during expansion : 1) Expansion time sequencing symbols. 2) Expansion time statements AIF, AGO and ANOP.   A sequencing symbol (SS) has the syntax :                     .&lt;ordinary string&gt;   As SS is defined by putting it in the label field of a statement in the macro body.   It is used as an operand in an AIF or AGO statement to designate the destination of an expansion time control transfer. </vt:lpstr>
      <vt:lpstr> An AIF statement has the syntax :            AIF (&lt;expression&gt;) &lt;sequencing symbol&gt;  where &lt;expression&gt; is a relational involving ordinary strings, formal parameters    If the relational expression evaluates to true, expansion time control is transferred to the statement containing &lt;sequencing symbol&gt; in its label field. </vt:lpstr>
      <vt:lpstr> An AGO statement has the syntax :                    AGO &lt;sequencing symbol&gt;  and unconditionally transfers expansion time control to the statement containing  &lt;sequencing symbol&gt; in its label field.   An ANOP statement is written as :                   &lt; sequencing symbol &gt;   ANOP  and simply has the effect of defining the sequencing symbol.</vt:lpstr>
      <vt:lpstr>                    MACRO                     EVAL          &amp;X, &amp;Y, &amp;Z                     AIF             (&amp;Y  EQ  &amp;X)   .ONLY                     MOVER      AREG, &amp;X                     SUB             AREG, &amp;Y                     ADD             AREG, &amp;Z                     AGO             .OVER .ONLY        MOVER        AREG, &amp;Z .OVER        MEND</vt:lpstr>
      <vt:lpstr>PowerPoint Presentation</vt:lpstr>
      <vt:lpstr>Expansion time variables   Expansion time variables (EV’s) are variables which can only be used during the expansion of macro calls.   A local EV is created for use only during a particular macro call.   A global EV exists across all macro calls situated in a program.   Local and global EV’s are created through declaration statements with the following syntax : </vt:lpstr>
      <vt:lpstr>LCL   &lt;EV specification&gt;  [, &lt;EV specification&gt; …] GBL  &lt;EV specification&gt;   [, &lt;EV specification&gt;…]  and &lt;EV specification has the syntax &amp;&lt;EV name&gt;, where &lt;EV name&gt; is an ordinary string.   Value of EV’s can be manipulated through the preprocessor statement SET.    A SET statement is written as               &lt;EV specification&gt;   SET  &lt;SET-expression&gt;  where &lt;EV specification appears in the label field and SET in the mnemonic field.</vt:lpstr>
      <vt:lpstr>PowerPoint Presentation</vt:lpstr>
      <vt:lpstr> A SET statement assigns the value of &lt;SET-expression&gt; to the EV specified in &lt;EV specification&gt;.   The value of an EV can be used in any field of  a model statement, and in the expression of an AIF statement.                                   MACRO                                CONSTANTS                                LCL                   &amp;A     &amp;A                       SET                    1                                DC                    ‘&amp;A’     &amp;A                       SET                   &amp;A+1                                DC                   ‘&amp;A’                                MEND </vt:lpstr>
      <vt:lpstr>Attributes of formal parameters    An attribute is written using the syntax :          &lt;attribute name&gt;’&lt;formal parameter spec&gt;  and represents information about the value of the formal parameter, i.e. the corresponding actual parameter.   The type, length and size attributes have the names T, L and S. </vt:lpstr>
      <vt:lpstr>                      MACRO                        DCL_CONST          &amp;A                        AIF                    (L’&amp;A  EQ   1)     .NEXT                        - - .NEXT            - -                        - -                      MEND   Here expansion time control is transferred to the statement having .NEXT in its label field only if the actual parameter corresponding to the formal parameter A has the length of ‘1’.</vt:lpstr>
      <vt:lpstr>Conditional Expansion   While writing a general purpose macro it is important to ensure execution efficiency of its generated code.    Conditional expansion helps in generating assembly code specifically suited to the parameters in a macro call.   This is achieved by ensuring that a model statement is visited only under specific conditions during the expansion of a macro.   The AIF and AGO statements are used for this purpose. </vt:lpstr>
      <vt:lpstr>Consider the following call :                           EVAL    A, B, C   It is required to develop a macro EVAL such that a call generates efficient code to evaluate A-B+C in AREG.   When the first two parameters of a call are identical, EVAL should generate a single MOVER instruction to load the 3rd parameter into AREG. </vt:lpstr>
      <vt:lpstr> Since the values of a formal parameters is simply the corresponding actual parameter, the AIF statement effectively compares names of the first two actual parameters.   If the names are same, expansion time control is transferred to the model statement MOVER   AREG, &amp;Z.   If not, the MOVE-SUB-ADD sequence is generated and expansion time control is transferred to the statement   .OVER  MEND   which terminates the expansion.   Thus efficient code is generated under all conditions.</vt:lpstr>
      <vt:lpstr>                    MACRO                     EVAL          &amp;X, &amp;Y, &amp;Z                     AIF             (&amp;Y  EQ  &amp;X)   .ONLY                     MOVER      AREG, &amp;X                     SUB             AREG, &amp;Y                     ADD             AREG, &amp;Z                     AGO             .OVER .ONLY        MOVER        AREG, &amp;Z .OVER        MEND</vt:lpstr>
      <vt:lpstr>Expansion time loops   It is often necessary to generate many similar statements during the expansion of a macro.   This can be achieved by writing similar model statements in the macro.                   MACRO                   CLEAR          &amp;A                  MOVER         AREG,    =‘0’                  MOVEM        AREG,     &amp;A                  MOVEM        AREG,     &amp;A+1                  MOVEM        AREG,     &amp;A+2                  MEND</vt:lpstr>
      <vt:lpstr> When called as CLEAR B, the MOVER statement puts the value ‘0’ in AREG, while the three MOVEM statements store this value in 3 consecutive bytes with the addresses B, B+1 and B+2.   Expansion time loops can be written using expansion time variables (EV’s) and expansion time control transfer statements AIF and AGO.                              MACRO                             CLEAR          &amp;X,  &amp;N                             LCL               &amp;M                   &amp;M                     SET                0                             MOVER         AREG,    =‘0’  .MORE               MOVEM       AREG,    &amp;X+&amp;M  &amp;M                     SET                &amp;M+1                              AIF                (&amp;M   NE  N)   .MORE                             MEND</vt:lpstr>
      <vt:lpstr>Consider expansion of the macro call :                         CLEAR     B, 3     X=B, N=3   The LCL statement declares M to be a local EV. At the start of expansion of the call, M is initialized to zero.   The expansion of model statements MOVEM   AREG, &amp;x+&amp;M thus leads to generation of the statement MOVEM  AREG, B.   The value of M is incremented by 1 and the model statement is expanded repeatedly until its value equals the value of N, which is 3 in this case. </vt:lpstr>
      <vt:lpstr>Thus the macro call leads to generation of the statements :             +              MOVER                  AREG,   =‘0’            +              MOVEM                 AREG,      B            +              MOVEM                 AREG,     B+1            +              MOVEM                 AREG,      B+2   Most expansion time loops can be replaced by execution time loops.  For eg: instead of generating many MOVEM statements to clear the memory area starting on B, it is possible to write an execution time loop which moves 0 into B, B+1 and B+2.   It leads to more compact assembly programs. such programs would execute slower than programs containing expansion time loops.   Thus macro can be used to trade program size for execution efficiency.</vt:lpstr>
      <vt:lpstr>Other facilities for expansion time loops   Many assemblers provide other facilities for conditional expansion, an ELSE clause in AIF being an obvious example.   The assemblers for M 68000 and Intel 8088 processors provide explicit expansion time looping constructs.   Two such facilities are : 1) the REPT statement 2) the IRP statement</vt:lpstr>
      <vt:lpstr> The REPT statement can be written as :                        REPT   &lt;expression&gt;   Here expression should evaluate to a numerical value during macro expansion.   The statements between REPT and ENDM statement would be processed for expansion&lt;expression&gt; number of times.   The following example illustrates the use of this facility to declare 10 constants with the values 1, 2, ..10. </vt:lpstr>
      <vt:lpstr>                             MACRO                              CONST10                              LCL                  &amp;M        &amp;M               SET                    1                              REPT                10                              DC                   ‘&amp;M’        &amp;M               SET                 &amp;M+1                              ENDM                              MEND     </vt:lpstr>
      <vt:lpstr>PowerPoint Presentation</vt:lpstr>
      <vt:lpstr>   The formal parameter in the statement takes successive values from the argument list.   For each value, the statements between the IRP and ENDM statements are expanded once.                           MACRO                          CONSTS                          IRP                arg,&lt;4,10&gt;                                  DB       arg                          ENDM                          MEND   A macro call CONSTS   4,10 leads to declaration of 2 block of bytes with value 4 and 10.</vt:lpstr>
      <vt:lpstr>Design of macro preprocessor   The macro preprocessor accepts an assembly program containing definitions and calls and translates it into an assembly program which does not contain any macro definitions and calls.  this output is handed over to an assembler to obtain the target language form of the program.   </vt:lpstr>
      <vt:lpstr>PowerPoint Presentation</vt:lpstr>
      <vt:lpstr>Design overview  Tasks involved in macro expansion  1) Identify macro calls in the program.  2) Determine the values of formal parameters.  3) Maintain the values of expansion time variables declared in a macro.  4) Organize expansion time control flow.  5) Determine the values of sequencing symbol.  6) Perform expansion of a model statement.</vt:lpstr>
      <vt:lpstr>The following 4 step procedure is followed to arrive at a design specification for each task :  1) Identify the information necessary to perform task.  2) Design a suitable data structure to record the information.  3) Determine the processing necessary to obtain the information.  4) Determine the processing necessary to perform the task.</vt:lpstr>
      <vt:lpstr>1) Identify macro calls   A table called the macro name table (MNT) is designed to hold the names of all macros defined in a program.   A macro name is entered in this table when a macro definition is processed.   While processing a statement in the source program, the preprocessor compares the string found in its mnemonic field with the macro names in MNT.   A match indicates that the current statement is a macro call. </vt:lpstr>
      <vt:lpstr>2) Determine values of formal parameters   A table called the actual parameter table (APT) is designed to hold the values of formal parameters during the expansion of a macro call.   Each entry in the table is a pair  ( &lt; formal parameter name &gt;, &lt; value &gt;)   Two items of information are needed to construct this table, name of formal parameters and default values of keyword parameters.</vt:lpstr>
      <vt:lpstr> For this purpose, a table called the parameter default table (PDT) is used for each macro.   This table would be accessible from the MNT entry of a macro and would contain pairs of the form   ( &lt; formal parameter name &gt;, &lt; default value &gt; ).   If a macro call statement does not specify a value for some parameter par, its default value would be copied from PDT to APT. </vt:lpstr>
      <vt:lpstr>3) Maintain expansion time variables   An expansion time variables table (EVT) is maintained for this purpose.   The table contains the pairs of the form  ( &lt; EV name &gt;, &lt; value &gt; )   The value field of a pair is accessed when a preprocessor statement or  a model statement under expansion refers to an EV.  </vt:lpstr>
      <vt:lpstr>4) Organize expansion time control flow   The body of a macro, i.e. the set of preprocessor statements and model statements in it is stored in a table called the macro definition table (MDT) for use during macro expansion.   The flow of control during expansion determines when a model statement is to be visited for expansion. </vt:lpstr>
      <vt:lpstr>5) Determine values of sequencing symbols   A sequencing symbols table (SST) is maintained to hold this information.   The table contains pairs of the form   ( &lt; sequencing symbol name &gt;, &lt; MDT entry # &gt; )  where  &lt;MDT entry #&gt; is the number of the MDT entry which contains the model statements defining the sequencing symbol.  This entry is made on encountering a statement which contains the sequencing symbol in its label field </vt:lpstr>
      <vt:lpstr>6) Perform expansion of a model statement  This is a trivial task given the following :  1) MEC points to the MDT entry containing the model statements.  2) Values of formal parameters and EV’s are available in APT and EVT respectively.  3) The model statements defining a sequencing symbol can be identified from SST.   Expansion of model statements is achieved by performing a lexical substitution for the parameters  &amp; EV’s used</vt:lpstr>
      <vt:lpstr>Data structures   To obtain a detailed design of the data structures it is necessary to apply the practical criteria of processing efficiency and memory requirements.   The tables APT, PDT and EVT contain pairs which are searched using the first component of the pairs as a key---for eg., the formal parameter name is used as the key to obtain its value from APT.   This search can be eliminated if the position of an entity within a table is known when its value is to be accessed.  </vt:lpstr>
      <vt:lpstr> The value of a formal parameter ABC is needed while expanding a model statement using it., viz                     MOVER    AREG,   &amp;ABC   let the pair (ABC, ALPHA) occupy entry #5 in APT.   The search in APT can be avoided if the model statement appears as                          MOVER     AREG,   (P,5)  in the MDT, where (P,5) stands for the words ‘parameter #5’. </vt:lpstr>
      <vt:lpstr> Thus the macro expansion can be made more efficient by storing an intermediate code for a statement, rather than its source form in the MDT.   All parameter names could be replaced by pairs of the form (P,n) in model statements and preprocessor statements stored in MDT.   The first component of the pairs stored in APT is no longer used during macro expansion.   Eg. The information (P,5) appearing in a model statement is sufficient to access the value of formal parameter ABC.</vt:lpstr>
      <vt:lpstr> Hence APT containing (&lt;formal parameter name&gt;, &lt;value&gt;) pairs is replaced by another table called APTAB which only contains &lt;value&gt;’s.   To implement this, ordinal no are assigned to all parameters of  a macro.   A table named parameter name table (PNTAB) is used for this purpose.  PNTAB is used while processing the definition of a macro.Parameter names are entered in PNTAB in the same order in which they appear in the prototype statement.</vt:lpstr>
      <vt:lpstr> The entry # of a parameter’s entry in PNTAB is now its ordinal no.   This entry is used to replace the parameter name in the model and preprocessor statements of the macro while storing it in the MDT.   This implements the requirement that the statement MOVER  AREG,  &amp;ABC should appear as MOVER  AREG,  (P,5) in MDT.  In effect, the information (&lt;formal parameter name&gt;,&lt;value&gt;) in APT has been split into two tables : 1) PNTAB—which contains formal parameter names 2) APTAB---which contains formal parameters values  </vt:lpstr>
      <vt:lpstr> PNTAB is used while processing a macro definition while APTAB is used during macro expansion.   Similarly EVT is splitted into EVNTAB and EVTAB and SST into SSNTAB and SSTAB.   EV names are entered in EVNTAB while processing EV declarations.   SS names are entered in SSNTAB while processing an SS reference or definition, whichever occurs earlier. </vt:lpstr>
      <vt:lpstr> This arrangement leads to some simplifications concerning PDT.   The positional parameters of  a macro appear before keyword parameters in the prototype statement.   Hence in the prototype statement for a macro BETA which has p positional and k keyword parameters, the keyword parameters have the ordinal no p+1…p+k .   Due to this numbering, 2 kinds of redundancies appear in PDT.   The first component of each entry is redundant as in APTAB and EVTAB.</vt:lpstr>
      <vt:lpstr>PowerPoint Presentation</vt:lpstr>
      <vt:lpstr>SUMMARY</vt:lpstr>
      <vt:lpstr>MACRO EXPANSION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Assembler</dc:title>
  <dc:creator>Vivek</dc:creator>
  <cp:lastModifiedBy>Rohan</cp:lastModifiedBy>
  <cp:revision>100</cp:revision>
  <dcterms:created xsi:type="dcterms:W3CDTF">2015-01-04T13:02:07Z</dcterms:created>
  <dcterms:modified xsi:type="dcterms:W3CDTF">2022-04-18T11:56:28Z</dcterms:modified>
</cp:coreProperties>
</file>