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8"/>
  </p:notesMasterIdLst>
  <p:sldIdLst>
    <p:sldId id="256" r:id="rId2"/>
    <p:sldId id="292" r:id="rId3"/>
    <p:sldId id="293" r:id="rId4"/>
    <p:sldId id="297" r:id="rId5"/>
    <p:sldId id="291" r:id="rId6"/>
    <p:sldId id="260" r:id="rId7"/>
    <p:sldId id="262" r:id="rId8"/>
    <p:sldId id="261" r:id="rId9"/>
    <p:sldId id="285" r:id="rId10"/>
    <p:sldId id="264" r:id="rId11"/>
    <p:sldId id="265" r:id="rId12"/>
    <p:sldId id="268" r:id="rId13"/>
    <p:sldId id="266" r:id="rId14"/>
    <p:sldId id="294" r:id="rId15"/>
    <p:sldId id="267" r:id="rId16"/>
    <p:sldId id="272" r:id="rId17"/>
    <p:sldId id="273" r:id="rId18"/>
    <p:sldId id="274" r:id="rId19"/>
    <p:sldId id="275" r:id="rId20"/>
    <p:sldId id="270" r:id="rId21"/>
    <p:sldId id="271" r:id="rId22"/>
    <p:sldId id="279" r:id="rId23"/>
    <p:sldId id="276" r:id="rId24"/>
    <p:sldId id="278" r:id="rId25"/>
    <p:sldId id="281" r:id="rId26"/>
    <p:sldId id="280" r:id="rId27"/>
    <p:sldId id="283" r:id="rId28"/>
    <p:sldId id="284" r:id="rId29"/>
    <p:sldId id="287" r:id="rId30"/>
    <p:sldId id="288" r:id="rId31"/>
    <p:sldId id="289" r:id="rId32"/>
    <p:sldId id="290"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39" r:id="rId52"/>
    <p:sldId id="340" r:id="rId53"/>
    <p:sldId id="319" r:id="rId54"/>
    <p:sldId id="320" r:id="rId55"/>
    <p:sldId id="321" r:id="rId56"/>
    <p:sldId id="322" r:id="rId57"/>
    <p:sldId id="323" r:id="rId58"/>
    <p:sldId id="324" r:id="rId59"/>
    <p:sldId id="341" r:id="rId60"/>
    <p:sldId id="342" r:id="rId61"/>
    <p:sldId id="343" r:id="rId62"/>
    <p:sldId id="335" r:id="rId63"/>
    <p:sldId id="344" r:id="rId64"/>
    <p:sldId id="338" r:id="rId65"/>
    <p:sldId id="345" r:id="rId66"/>
    <p:sldId id="34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9552-1FBB-4B31-88E5-EB617011937E}"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91F61-CA5A-43E8-A732-1DFA77767907}" type="slidenum">
              <a:rPr lang="en-US" smtClean="0"/>
              <a:t>‹#›</a:t>
            </a:fld>
            <a:endParaRPr lang="en-US"/>
          </a:p>
        </p:txBody>
      </p:sp>
    </p:spTree>
    <p:extLst>
      <p:ext uri="{BB962C8B-B14F-4D97-AF65-F5344CB8AC3E}">
        <p14:creationId xmlns:p14="http://schemas.microsoft.com/office/powerpoint/2010/main" val="167890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dirty="0"/>
              <a:t>The design of programming languages and compilers are intimately related, the advances in programming languages placed new demands on compiler writers. They had to devise algorithms and representations to translate and support the new language features.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Since the 1940's, computer architecture has evolved as well. Not only did the compiler writers have to track new language features, they also had to devise translation algorithms that would take maximal advantage of the new hardware capabilities.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Compilers can help promote the use of high-level languages by minimizing the execution overhead of the programs written in these languages. </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Compilers are also critical in making high-performance computer architectures effective on users' applications. In fact, the performance of a computer system is so dependent on compiler technology that compilers are used as a tool in evaluating architectural concepts before a computer is built.</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Compiler writing is challenging. A compiler by itself is a large program.</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Moreover, many modern language-processing systems handle several source languages and target machines within the same framework; that is, they serve as collections of compilers, possibly consisting of millions of lines of code. Consequently, good software-engineering techniques are essential for creating and evolving modern language processors.</a:t>
            </a:r>
          </a:p>
          <a:p>
            <a:pPr>
              <a:buFont typeface="Arial" panose="020B0604020202020204" pitchFamily="34" charset="0"/>
              <a:buNone/>
              <a:defRPr/>
            </a:pPr>
            <a:endParaRPr lang="en-US" dirty="0"/>
          </a:p>
          <a:p>
            <a:pPr marL="171450" indent="-171450">
              <a:buFont typeface="Arial" panose="020B0604020202020204" pitchFamily="34" charset="0"/>
              <a:buChar char="•"/>
              <a:defRPr/>
            </a:pPr>
            <a:r>
              <a:rPr lang="en-US" dirty="0"/>
              <a:t>A compiler must translate correctly the potentially infinite set of programs that could be written in the source language. The problem of generating the optimal target code from a source program is undecidable in general; thus, compiler writers must evaluate tradeoffs about what problems to tackle and what heuristics to use to approach the problem of generating efficient code.</a:t>
            </a:r>
          </a:p>
          <a:p>
            <a:pPr>
              <a:defRPr/>
            </a:pPr>
            <a:endParaRPr lang="ar-SA" dirty="0"/>
          </a:p>
        </p:txBody>
      </p:sp>
      <p:sp>
        <p:nvSpPr>
          <p:cNvPr id="184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CF603E44-509F-4C11-BE27-D0E68D7FD2A0}" type="slidenum">
              <a:rPr lang="ar-SA" altLang="en-US" smtClean="0">
                <a:latin typeface="Calibri" panose="020F0502020204030204" pitchFamily="34" charset="0"/>
              </a:rPr>
              <a:pPr fontAlgn="base">
                <a:spcBef>
                  <a:spcPct val="0"/>
                </a:spcBef>
                <a:spcAft>
                  <a:spcPct val="0"/>
                </a:spcAft>
              </a:pPr>
              <a:t>47</a:t>
            </a:fld>
            <a:endParaRPr lang="ar-SA" altLang="en-US" smtClean="0">
              <a:latin typeface="Calibri" panose="020F0502020204030204" pitchFamily="34" charset="0"/>
            </a:endParaRPr>
          </a:p>
        </p:txBody>
      </p:sp>
    </p:spTree>
    <p:extLst>
      <p:ext uri="{BB962C8B-B14F-4D97-AF65-F5344CB8AC3E}">
        <p14:creationId xmlns:p14="http://schemas.microsoft.com/office/powerpoint/2010/main" val="225905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F5F366-31F4-47D2-92E9-A8C63A6D5A9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10366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5F366-31F4-47D2-92E9-A8C63A6D5A9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374346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5F366-31F4-47D2-92E9-A8C63A6D5A9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167383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8943"/>
            <a:ext cx="10515600" cy="1325563"/>
          </a:xfrm>
          <a:solidFill>
            <a:schemeClr val="bg1">
              <a:lumMod val="95000"/>
            </a:schemeClr>
          </a:solidFill>
        </p:spPr>
        <p:txBody>
          <a:bodyPr/>
          <a:lstStyle>
            <a:lvl1pP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solidFill>
            <a:schemeClr val="accent4">
              <a:lumMod val="20000"/>
              <a:lumOff val="80000"/>
            </a:schemeClr>
          </a:solidFill>
        </p:spPr>
        <p:txBody>
          <a:bodyPr/>
          <a:lstStyle>
            <a:lvl1pPr>
              <a:defRPr sz="2500">
                <a:latin typeface="Times New Roman" panose="02020603050405020304" pitchFamily="18" charset="0"/>
                <a:cs typeface="Times New Roman" panose="02020603050405020304" pitchFamily="18" charset="0"/>
              </a:defRPr>
            </a:lvl1pPr>
            <a:lvl2pPr>
              <a:defRPr sz="2300">
                <a:latin typeface="Times New Roman" panose="02020603050405020304" pitchFamily="18" charset="0"/>
                <a:cs typeface="Times New Roman" panose="02020603050405020304" pitchFamily="18" charset="0"/>
              </a:defRPr>
            </a:lvl2pPr>
            <a:lvl3pPr>
              <a:defRPr sz="2100">
                <a:latin typeface="Times New Roman" panose="02020603050405020304" pitchFamily="18" charset="0"/>
                <a:cs typeface="Times New Roman" panose="02020603050405020304" pitchFamily="18" charset="0"/>
              </a:defRPr>
            </a:lvl3pPr>
            <a:lvl4pPr>
              <a:defRPr sz="2100">
                <a:latin typeface="Times New Roman" panose="02020603050405020304" pitchFamily="18" charset="0"/>
                <a:cs typeface="Times New Roman" panose="02020603050405020304" pitchFamily="18" charset="0"/>
              </a:defRPr>
            </a:lvl4pPr>
            <a:lvl5pPr>
              <a:defRPr sz="21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1F5F366-31F4-47D2-92E9-A8C63A6D5A9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6566363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5F366-31F4-47D2-92E9-A8C63A6D5A9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172284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F5F366-31F4-47D2-92E9-A8C63A6D5A9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16126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F5F366-31F4-47D2-92E9-A8C63A6D5A98}"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126503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F5F366-31F4-47D2-92E9-A8C63A6D5A98}"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369857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5F366-31F4-47D2-92E9-A8C63A6D5A98}"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309224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5F366-31F4-47D2-92E9-A8C63A6D5A9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285210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5F366-31F4-47D2-92E9-A8C63A6D5A9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E396-238B-432E-87A6-7F6EC29432EC}" type="slidenum">
              <a:rPr lang="en-US" smtClean="0"/>
              <a:t>‹#›</a:t>
            </a:fld>
            <a:endParaRPr lang="en-US"/>
          </a:p>
        </p:txBody>
      </p:sp>
    </p:spTree>
    <p:extLst>
      <p:ext uri="{BB962C8B-B14F-4D97-AF65-F5344CB8AC3E}">
        <p14:creationId xmlns:p14="http://schemas.microsoft.com/office/powerpoint/2010/main" val="299793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5F366-31F4-47D2-92E9-A8C63A6D5A98}"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AE396-238B-432E-87A6-7F6EC29432EC}" type="slidenum">
              <a:rPr lang="en-US" smtClean="0"/>
              <a:t>‹#›</a:t>
            </a:fld>
            <a:endParaRPr lang="en-US"/>
          </a:p>
        </p:txBody>
      </p:sp>
    </p:spTree>
    <p:extLst>
      <p:ext uri="{BB962C8B-B14F-4D97-AF65-F5344CB8AC3E}">
        <p14:creationId xmlns:p14="http://schemas.microsoft.com/office/powerpoint/2010/main" val="29968397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omputerhope.com/jargon/e/eprom.htm" TargetMode="External"/><Relationship Id="rId7" Type="http://schemas.openxmlformats.org/officeDocument/2006/relationships/hyperlink" Target="http://www.computerhope.com/jargon/o/os.htm" TargetMode="External"/><Relationship Id="rId2" Type="http://schemas.openxmlformats.org/officeDocument/2006/relationships/hyperlink" Target="http://www.computerhope.com/jargon/p/program.htm" TargetMode="External"/><Relationship Id="rId1" Type="http://schemas.openxmlformats.org/officeDocument/2006/relationships/slideLayout" Target="../slideLayouts/slideLayout2.xml"/><Relationship Id="rId6" Type="http://schemas.openxmlformats.org/officeDocument/2006/relationships/hyperlink" Target="http://www.computerhope.com/jargon/h/harddriv.htm" TargetMode="External"/><Relationship Id="rId5" Type="http://schemas.openxmlformats.org/officeDocument/2006/relationships/hyperlink" Target="http://www.computerhope.com/jargon/m/memory.htm" TargetMode="External"/><Relationship Id="rId4" Type="http://schemas.openxmlformats.org/officeDocument/2006/relationships/hyperlink" Target="http://www.computerhope.com/jargon/r/rom.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etuplearn.com/blog/types-of-debugging/#what-is-debugg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etuplearn.com/blog/types-of-debugging/#syntax-errors" TargetMode="External"/><Relationship Id="rId2" Type="http://schemas.openxmlformats.org/officeDocument/2006/relationships/hyperlink" Target="https://getuplearn.com/blog/types-of-debugging/#types-of-errors" TargetMode="External"/><Relationship Id="rId1" Type="http://schemas.openxmlformats.org/officeDocument/2006/relationships/slideLayout" Target="../slideLayouts/slideLayout2.xml"/><Relationship Id="rId5" Type="http://schemas.openxmlformats.org/officeDocument/2006/relationships/hyperlink" Target="https://getuplearn.com/blog/types-of-debugging/#runtime-error" TargetMode="External"/><Relationship Id="rId4" Type="http://schemas.openxmlformats.org/officeDocument/2006/relationships/hyperlink" Target="https://getuplearn.com/blog/types-of-debugging/#logical-errors"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etuplearn.com/blog/types-of-debugging/#syntax-error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etuplearn.com/blog/types-of-debugging/#logical-error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etuplearn.com/blog/types-of-debugging/#runtime-erro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ibm.com/cloud/support-for-runtimes" TargetMode="External"/><Relationship Id="rId2" Type="http://schemas.openxmlformats.org/officeDocument/2006/relationships/hyperlink" Target="https://www.ibm.com/cloud/learn/java-explained"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Linkers</a:t>
            </a:r>
            <a:br>
              <a:rPr lang="en-US" dirty="0" smtClean="0"/>
            </a:br>
            <a:endParaRPr lang="en-US" dirty="0"/>
          </a:p>
        </p:txBody>
      </p:sp>
    </p:spTree>
    <p:extLst>
      <p:ext uri="{BB962C8B-B14F-4D97-AF65-F5344CB8AC3E}">
        <p14:creationId xmlns:p14="http://schemas.microsoft.com/office/powerpoint/2010/main" val="4209662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relocation	</a:t>
            </a:r>
            <a:endParaRPr lang="en-US" dirty="0"/>
          </a:p>
        </p:txBody>
      </p:sp>
      <p:sp>
        <p:nvSpPr>
          <p:cNvPr id="3" name="Content Placeholder 2"/>
          <p:cNvSpPr>
            <a:spLocks noGrp="1"/>
          </p:cNvSpPr>
          <p:nvPr>
            <p:ph idx="1"/>
          </p:nvPr>
        </p:nvSpPr>
        <p:spPr/>
        <p:txBody>
          <a:bodyPr/>
          <a:lstStyle/>
          <a:p>
            <a:r>
              <a:rPr lang="en-US" dirty="0" smtClean="0"/>
              <a:t>It is the process of modifying the addresses used in </a:t>
            </a:r>
            <a:r>
              <a:rPr lang="en-US" dirty="0" err="1" smtClean="0"/>
              <a:t>asi</a:t>
            </a:r>
            <a:r>
              <a:rPr lang="en-US" dirty="0" smtClean="0"/>
              <a:t> of a program such that the program can execute correctly from the designated area of memory</a:t>
            </a:r>
          </a:p>
          <a:p>
            <a:r>
              <a:rPr lang="en-US" dirty="0" smtClean="0"/>
              <a:t>Relocation can be done by the linker or loader</a:t>
            </a:r>
          </a:p>
          <a:p>
            <a:r>
              <a:rPr lang="en-US" dirty="0" smtClean="0"/>
              <a:t>If linked origin != translated origin then relocation is done by linker</a:t>
            </a:r>
          </a:p>
          <a:p>
            <a:r>
              <a:rPr lang="en-US" dirty="0" smtClean="0"/>
              <a:t>If load origin!= linked origin then relocation is done by loader</a:t>
            </a:r>
          </a:p>
          <a:p>
            <a:r>
              <a:rPr lang="en-US" dirty="0" smtClean="0"/>
              <a:t>In general linker performs relocation.</a:t>
            </a:r>
          </a:p>
          <a:p>
            <a:endParaRPr lang="en-US" dirty="0"/>
          </a:p>
        </p:txBody>
      </p:sp>
    </p:spTree>
    <p:extLst>
      <p:ext uri="{BB962C8B-B14F-4D97-AF65-F5344CB8AC3E}">
        <p14:creationId xmlns:p14="http://schemas.microsoft.com/office/powerpoint/2010/main" val="283066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Relocation factor=</a:t>
            </a:r>
            <a:r>
              <a:rPr lang="en-US" dirty="0" err="1" smtClean="0"/>
              <a:t>l_origin</a:t>
            </a:r>
            <a:r>
              <a:rPr lang="en-US" sz="2000" dirty="0" err="1" smtClean="0"/>
              <a:t>p</a:t>
            </a:r>
            <a:r>
              <a:rPr lang="en-US" dirty="0" smtClean="0"/>
              <a:t> - </a:t>
            </a:r>
            <a:r>
              <a:rPr lang="en-US" dirty="0" err="1" smtClean="0"/>
              <a:t>t_origin</a:t>
            </a:r>
            <a:r>
              <a:rPr lang="en-US" sz="2000" dirty="0" smtClean="0"/>
              <a:t>		(1)</a:t>
            </a:r>
          </a:p>
          <a:p>
            <a:endParaRPr lang="en-US" dirty="0" smtClean="0"/>
          </a:p>
          <a:p>
            <a:r>
              <a:rPr lang="en-US" dirty="0" smtClean="0"/>
              <a:t>If statement uses symbol as an </a:t>
            </a:r>
            <a:r>
              <a:rPr lang="en-US" dirty="0" err="1" smtClean="0"/>
              <a:t>operand,then</a:t>
            </a:r>
            <a:endParaRPr lang="en-US" dirty="0" smtClean="0"/>
          </a:p>
          <a:p>
            <a:r>
              <a:rPr lang="en-US" dirty="0" err="1" smtClean="0"/>
              <a:t>t</a:t>
            </a:r>
            <a:r>
              <a:rPr lang="en-US" sz="2400" dirty="0" err="1" smtClean="0"/>
              <a:t>symb</a:t>
            </a:r>
            <a:r>
              <a:rPr lang="en-US" sz="2400" dirty="0" smtClean="0"/>
              <a:t>=</a:t>
            </a:r>
            <a:r>
              <a:rPr lang="en-US" sz="2400" dirty="0" err="1" smtClean="0"/>
              <a:t>t_origin+d</a:t>
            </a:r>
            <a:r>
              <a:rPr lang="en-US" sz="2000" dirty="0" err="1" smtClean="0"/>
              <a:t>symb</a:t>
            </a:r>
            <a:endParaRPr lang="en-US" sz="2000" dirty="0" smtClean="0"/>
          </a:p>
          <a:p>
            <a:endParaRPr lang="en-US" sz="2000" dirty="0" smtClean="0"/>
          </a:p>
          <a:p>
            <a:r>
              <a:rPr lang="en-US" sz="2400" dirty="0" err="1" smtClean="0"/>
              <a:t>d</a:t>
            </a:r>
            <a:r>
              <a:rPr lang="en-US" sz="2000" dirty="0" err="1" smtClean="0"/>
              <a:t>symb</a:t>
            </a:r>
            <a:r>
              <a:rPr lang="en-US" sz="2000" dirty="0" smtClean="0"/>
              <a:t> </a:t>
            </a:r>
            <a:r>
              <a:rPr lang="en-US" sz="2400" dirty="0" smtClean="0"/>
              <a:t>is the offset of a program</a:t>
            </a:r>
          </a:p>
          <a:p>
            <a:endParaRPr lang="en-US" sz="2400" dirty="0" smtClean="0"/>
          </a:p>
          <a:p>
            <a:r>
              <a:rPr lang="en-US" dirty="0" smtClean="0"/>
              <a:t>For link symbol</a:t>
            </a:r>
          </a:p>
          <a:p>
            <a:r>
              <a:rPr lang="en-US" dirty="0" err="1" smtClean="0"/>
              <a:t>Lsymb</a:t>
            </a:r>
            <a:r>
              <a:rPr lang="en-US" dirty="0" smtClean="0"/>
              <a:t> = </a:t>
            </a:r>
            <a:r>
              <a:rPr lang="en-US" dirty="0" err="1" smtClean="0"/>
              <a:t>l_origin+dsymb</a:t>
            </a:r>
            <a:endParaRPr lang="en-US" dirty="0" smtClean="0"/>
          </a:p>
          <a:p>
            <a:endParaRPr lang="en-US" dirty="0"/>
          </a:p>
        </p:txBody>
      </p:sp>
    </p:spTree>
    <p:extLst>
      <p:ext uri="{BB962C8B-B14F-4D97-AF65-F5344CB8AC3E}">
        <p14:creationId xmlns:p14="http://schemas.microsoft.com/office/powerpoint/2010/main" val="231731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err="1" smtClean="0"/>
              <a:t>Lsymb</a:t>
            </a:r>
            <a:r>
              <a:rPr lang="en-US" dirty="0" smtClean="0"/>
              <a:t>=</a:t>
            </a:r>
            <a:r>
              <a:rPr lang="en-US" dirty="0" err="1" smtClean="0"/>
              <a:t>t_origin</a:t>
            </a:r>
            <a:r>
              <a:rPr lang="en-US" dirty="0" smtClean="0"/>
              <a:t> +relocation </a:t>
            </a:r>
            <a:r>
              <a:rPr lang="en-US" dirty="0" err="1" smtClean="0"/>
              <a:t>factor+dsymb</a:t>
            </a:r>
            <a:endParaRPr lang="en-US" dirty="0"/>
          </a:p>
          <a:p>
            <a:r>
              <a:rPr lang="en-US" dirty="0" smtClean="0"/>
              <a:t>   	   =</a:t>
            </a:r>
            <a:r>
              <a:rPr lang="en-US" dirty="0" err="1" smtClean="0"/>
              <a:t>t_orgin</a:t>
            </a:r>
            <a:r>
              <a:rPr lang="en-US" dirty="0" smtClean="0"/>
              <a:t> +</a:t>
            </a:r>
            <a:r>
              <a:rPr lang="en-US" dirty="0" err="1" smtClean="0"/>
              <a:t>dsymb+relocation</a:t>
            </a:r>
            <a:r>
              <a:rPr lang="en-US" dirty="0" smtClean="0"/>
              <a:t> factor</a:t>
            </a:r>
          </a:p>
          <a:p>
            <a:r>
              <a:rPr lang="en-US" dirty="0"/>
              <a:t> </a:t>
            </a:r>
            <a:r>
              <a:rPr lang="en-US" dirty="0" smtClean="0"/>
              <a:t>	    =</a:t>
            </a:r>
            <a:r>
              <a:rPr lang="en-US" dirty="0" err="1" smtClean="0"/>
              <a:t>tsymb+relocation</a:t>
            </a:r>
            <a:r>
              <a:rPr lang="en-US" dirty="0" smtClean="0"/>
              <a:t> factor</a:t>
            </a:r>
          </a:p>
          <a:p>
            <a:pPr marL="1371600" lvl="3" indent="0">
              <a:buNone/>
            </a:pPr>
            <a:endParaRPr lang="en-US" dirty="0"/>
          </a:p>
          <a:p>
            <a:pPr marL="1371600" lvl="3" indent="0">
              <a:buNone/>
            </a:pPr>
            <a:r>
              <a:rPr lang="en-US" dirty="0" smtClean="0"/>
              <a:t>IRR=Instructions requiring relocation.</a:t>
            </a:r>
          </a:p>
          <a:p>
            <a:endParaRPr lang="en-US" dirty="0" smtClean="0"/>
          </a:p>
          <a:p>
            <a:r>
              <a:rPr lang="en-US" u="sng" dirty="0" smtClean="0"/>
              <a:t>Ex: </a:t>
            </a:r>
            <a:r>
              <a:rPr lang="en-US" dirty="0" smtClean="0"/>
              <a:t>Let IRR for </a:t>
            </a:r>
            <a:r>
              <a:rPr lang="en-US" dirty="0" err="1" smtClean="0"/>
              <a:t>prog</a:t>
            </a:r>
            <a:r>
              <a:rPr lang="en-US" dirty="0" smtClean="0"/>
              <a:t> P has  </a:t>
            </a:r>
            <a:r>
              <a:rPr lang="en-US" dirty="0" err="1" smtClean="0"/>
              <a:t>dispalcement</a:t>
            </a:r>
            <a:r>
              <a:rPr lang="en-US" dirty="0" smtClean="0"/>
              <a:t>(</a:t>
            </a:r>
            <a:r>
              <a:rPr lang="en-US" dirty="0" err="1" smtClean="0"/>
              <a:t>dsymb</a:t>
            </a:r>
            <a:r>
              <a:rPr lang="en-US" dirty="0" smtClean="0"/>
              <a:t>)=40,t_origin=500,l_origin=900 then</a:t>
            </a:r>
          </a:p>
          <a:p>
            <a:r>
              <a:rPr lang="en-US" dirty="0" smtClean="0"/>
              <a:t>Relocation factor=900-500=400</a:t>
            </a:r>
          </a:p>
          <a:p>
            <a:r>
              <a:rPr lang="en-US" dirty="0" err="1" smtClean="0"/>
              <a:t>tsymb</a:t>
            </a:r>
            <a:r>
              <a:rPr lang="en-US" dirty="0" smtClean="0"/>
              <a:t>=500+40=540;lsymb=900+40=940</a:t>
            </a:r>
          </a:p>
          <a:p>
            <a:r>
              <a:rPr lang="en-US" dirty="0" err="1" smtClean="0"/>
              <a:t>lsymb</a:t>
            </a:r>
            <a:r>
              <a:rPr lang="en-US" dirty="0" smtClean="0"/>
              <a:t>=540+400=940</a:t>
            </a:r>
          </a:p>
          <a:p>
            <a:endParaRPr lang="en-US" dirty="0"/>
          </a:p>
        </p:txBody>
      </p:sp>
    </p:spTree>
    <p:extLst>
      <p:ext uri="{BB962C8B-B14F-4D97-AF65-F5344CB8AC3E}">
        <p14:creationId xmlns:p14="http://schemas.microsoft.com/office/powerpoint/2010/main" val="1014906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a:t>
            </a:r>
            <a:endParaRPr lang="en-US" dirty="0"/>
          </a:p>
        </p:txBody>
      </p:sp>
      <p:sp>
        <p:nvSpPr>
          <p:cNvPr id="3" name="Content Placeholder 2"/>
          <p:cNvSpPr>
            <a:spLocks noGrp="1"/>
          </p:cNvSpPr>
          <p:nvPr>
            <p:ph idx="1"/>
          </p:nvPr>
        </p:nvSpPr>
        <p:spPr/>
        <p:txBody>
          <a:bodyPr>
            <a:normAutofit/>
          </a:bodyPr>
          <a:lstStyle/>
          <a:p>
            <a:r>
              <a:rPr lang="en-US" b="1" i="1" u="sng" dirty="0" smtClean="0"/>
              <a:t>Linking</a:t>
            </a:r>
            <a:r>
              <a:rPr lang="en-US" dirty="0" smtClean="0"/>
              <a:t>: Linking is a process of binding an external reference to the correct link time address</a:t>
            </a:r>
          </a:p>
          <a:p>
            <a:r>
              <a:rPr lang="en-US" dirty="0" smtClean="0"/>
              <a:t>An Application Program AP consists of a set of program unit SP={x}</a:t>
            </a:r>
          </a:p>
          <a:p>
            <a:r>
              <a:rPr lang="en-US" dirty="0" smtClean="0"/>
              <a:t>Suppose that </a:t>
            </a:r>
            <a:r>
              <a:rPr lang="en-US" dirty="0" err="1" smtClean="0"/>
              <a:t>prog</a:t>
            </a:r>
            <a:r>
              <a:rPr lang="en-US" dirty="0" smtClean="0"/>
              <a:t>. </a:t>
            </a:r>
            <a:r>
              <a:rPr lang="en-US" b="1" dirty="0"/>
              <a:t>x</a:t>
            </a:r>
            <a:r>
              <a:rPr lang="en-US" dirty="0" smtClean="0"/>
              <a:t> interact with other </a:t>
            </a:r>
            <a:r>
              <a:rPr lang="en-US" dirty="0" err="1" smtClean="0"/>
              <a:t>prog</a:t>
            </a:r>
            <a:r>
              <a:rPr lang="en-US" dirty="0" smtClean="0"/>
              <a:t>. </a:t>
            </a:r>
            <a:r>
              <a:rPr lang="en-US" b="1" dirty="0" smtClean="0"/>
              <a:t>y</a:t>
            </a:r>
            <a:r>
              <a:rPr lang="en-US" dirty="0" smtClean="0"/>
              <a:t> by using address of y’s instruction and data of its own.</a:t>
            </a:r>
          </a:p>
          <a:p>
            <a:r>
              <a:rPr lang="en-US" dirty="0" smtClean="0"/>
              <a:t>This interaction contains public def. and </a:t>
            </a:r>
            <a:r>
              <a:rPr lang="en-US" dirty="0" err="1" smtClean="0"/>
              <a:t>ext</a:t>
            </a:r>
            <a:r>
              <a:rPr lang="en-US" dirty="0" smtClean="0"/>
              <a:t> ref.</a:t>
            </a:r>
          </a:p>
          <a:p>
            <a:r>
              <a:rPr lang="en-US" dirty="0" smtClean="0"/>
              <a:t>Public definition: a symbol defined in a program unit which may be referenced in other program units.</a:t>
            </a:r>
          </a:p>
          <a:p>
            <a:r>
              <a:rPr lang="en-US" dirty="0" smtClean="0"/>
              <a:t>Ext. ref  : a ref to a symbol which is not defined in the program unit containing the references.</a:t>
            </a:r>
          </a:p>
          <a:p>
            <a:endParaRPr lang="en-US" dirty="0"/>
          </a:p>
        </p:txBody>
      </p:sp>
    </p:spTree>
    <p:extLst>
      <p:ext uri="{BB962C8B-B14F-4D97-AF65-F5344CB8AC3E}">
        <p14:creationId xmlns:p14="http://schemas.microsoft.com/office/powerpoint/2010/main" val="610359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1325563"/>
          </a:xfrm>
        </p:spPr>
        <p:txBody>
          <a:bodyPr/>
          <a:lstStyle/>
          <a:p>
            <a:endParaRPr lang="en-US"/>
          </a:p>
        </p:txBody>
      </p:sp>
      <p:sp>
        <p:nvSpPr>
          <p:cNvPr id="3" name="Content Placeholder 2"/>
          <p:cNvSpPr>
            <a:spLocks noGrp="1"/>
          </p:cNvSpPr>
          <p:nvPr>
            <p:ph idx="1"/>
          </p:nvPr>
        </p:nvSpPr>
        <p:spPr/>
        <p:txBody>
          <a:bodyPr/>
          <a:lstStyle/>
          <a:p>
            <a:r>
              <a:rPr lang="en-US" dirty="0" smtClean="0"/>
              <a:t>Assembly language program and its generated code</a:t>
            </a:r>
            <a:endParaRPr lang="en-US" dirty="0"/>
          </a:p>
        </p:txBody>
      </p:sp>
      <p:pic>
        <p:nvPicPr>
          <p:cNvPr id="4" name="Picture 3"/>
          <p:cNvPicPr>
            <a:picLocks noChangeAspect="1"/>
          </p:cNvPicPr>
          <p:nvPr/>
        </p:nvPicPr>
        <p:blipFill>
          <a:blip r:embed="rId2"/>
          <a:stretch>
            <a:fillRect/>
          </a:stretch>
        </p:blipFill>
        <p:spPr>
          <a:xfrm>
            <a:off x="2891397" y="2607704"/>
            <a:ext cx="5836052" cy="3569259"/>
          </a:xfrm>
          <a:prstGeom prst="rect">
            <a:avLst/>
          </a:prstGeom>
        </p:spPr>
      </p:pic>
    </p:spTree>
    <p:extLst>
      <p:ext uri="{BB962C8B-B14F-4D97-AF65-F5344CB8AC3E}">
        <p14:creationId xmlns:p14="http://schemas.microsoft.com/office/powerpoint/2010/main" val="667073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Ad</a:t>
            </a:r>
          </a:p>
          <a:p>
            <a:endParaRPr lang="en-US" dirty="0"/>
          </a:p>
        </p:txBody>
      </p:sp>
      <p:pic>
        <p:nvPicPr>
          <p:cNvPr id="5" name="Picture 4"/>
          <p:cNvPicPr>
            <a:picLocks noChangeAspect="1"/>
          </p:cNvPicPr>
          <p:nvPr/>
        </p:nvPicPr>
        <p:blipFill>
          <a:blip r:embed="rId2"/>
          <a:stretch>
            <a:fillRect/>
          </a:stretch>
        </p:blipFill>
        <p:spPr>
          <a:xfrm>
            <a:off x="2224878" y="2533650"/>
            <a:ext cx="7307742" cy="2769870"/>
          </a:xfrm>
          <a:prstGeom prst="rect">
            <a:avLst/>
          </a:prstGeom>
        </p:spPr>
      </p:pic>
    </p:spTree>
    <p:extLst>
      <p:ext uri="{BB962C8B-B14F-4D97-AF65-F5344CB8AC3E}">
        <p14:creationId xmlns:p14="http://schemas.microsoft.com/office/powerpoint/2010/main" val="3982743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loader</a:t>
            </a:r>
            <a:endParaRPr lang="en-US" dirty="0"/>
          </a:p>
        </p:txBody>
      </p:sp>
      <p:sp>
        <p:nvSpPr>
          <p:cNvPr id="3" name="Content Placeholder 2"/>
          <p:cNvSpPr>
            <a:spLocks noGrp="1"/>
          </p:cNvSpPr>
          <p:nvPr>
            <p:ph idx="1"/>
          </p:nvPr>
        </p:nvSpPr>
        <p:spPr/>
        <p:txBody>
          <a:bodyPr>
            <a:normAutofit/>
          </a:bodyPr>
          <a:lstStyle/>
          <a:p>
            <a:r>
              <a:rPr lang="en-US" dirty="0" smtClean="0"/>
              <a:t>Absolute loader doesn’t need to perform functions like linking and program relocation.</a:t>
            </a:r>
          </a:p>
          <a:p>
            <a:r>
              <a:rPr lang="en-US" dirty="0" smtClean="0"/>
              <a:t>For example take assembly language example of </a:t>
            </a:r>
            <a:r>
              <a:rPr lang="en-US" b="1" dirty="0"/>
              <a:t>Simplified Instructional </a:t>
            </a:r>
            <a:r>
              <a:rPr lang="en-US" b="1" dirty="0" smtClean="0"/>
              <a:t>Compute (SIC)</a:t>
            </a:r>
            <a:r>
              <a:rPr lang="en-US" dirty="0" smtClean="0"/>
              <a:t> instruction as shown in figure.</a:t>
            </a:r>
          </a:p>
          <a:p>
            <a:r>
              <a:rPr lang="en-US" dirty="0" smtClean="0"/>
              <a:t>All functions are accomplished in a single pass assembler</a:t>
            </a:r>
          </a:p>
          <a:p>
            <a:r>
              <a:rPr lang="en-US" dirty="0" smtClean="0"/>
              <a:t>First the header record is checked to verify that correct program has been represented for loading.</a:t>
            </a:r>
          </a:p>
          <a:p>
            <a:r>
              <a:rPr lang="en-US" dirty="0" smtClean="0"/>
              <a:t>Input is read ,when the end record is encountered the loader jumps to the specified address to begin the execution of the loaded program.</a:t>
            </a:r>
          </a:p>
          <a:p>
            <a:endParaRPr lang="en-US" dirty="0"/>
          </a:p>
        </p:txBody>
      </p:sp>
    </p:spTree>
    <p:extLst>
      <p:ext uri="{BB962C8B-B14F-4D97-AF65-F5344CB8AC3E}">
        <p14:creationId xmlns:p14="http://schemas.microsoft.com/office/powerpoint/2010/main" val="380625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481069" y="1975950"/>
            <a:ext cx="8139449" cy="4388109"/>
          </a:xfrm>
          <a:prstGeom prst="rect">
            <a:avLst/>
          </a:prstGeom>
        </p:spPr>
      </p:pic>
    </p:spTree>
    <p:extLst>
      <p:ext uri="{BB962C8B-B14F-4D97-AF65-F5344CB8AC3E}">
        <p14:creationId xmlns:p14="http://schemas.microsoft.com/office/powerpoint/2010/main" val="2274479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85548" y="2369713"/>
            <a:ext cx="9146744" cy="2308191"/>
          </a:xfrm>
          <a:prstGeom prst="rect">
            <a:avLst/>
          </a:prstGeom>
        </p:spPr>
      </p:pic>
    </p:spTree>
    <p:extLst>
      <p:ext uri="{BB962C8B-B14F-4D97-AF65-F5344CB8AC3E}">
        <p14:creationId xmlns:p14="http://schemas.microsoft.com/office/powerpoint/2010/main" val="115630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353605" y="1825625"/>
            <a:ext cx="5713122" cy="4180333"/>
          </a:xfrm>
          <a:prstGeom prst="rect">
            <a:avLst/>
          </a:prstGeom>
        </p:spPr>
      </p:pic>
    </p:spTree>
    <p:extLst>
      <p:ext uri="{BB962C8B-B14F-4D97-AF65-F5344CB8AC3E}">
        <p14:creationId xmlns:p14="http://schemas.microsoft.com/office/powerpoint/2010/main" val="389787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program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Translation of program.</a:t>
            </a:r>
          </a:p>
          <a:p>
            <a:pPr marL="514350" indent="-514350">
              <a:buFont typeface="+mj-lt"/>
              <a:buAutoNum type="arabicPeriod"/>
            </a:pPr>
            <a:r>
              <a:rPr lang="en-US" dirty="0" smtClean="0"/>
              <a:t>Linking of one </a:t>
            </a:r>
            <a:r>
              <a:rPr lang="en-US" dirty="0" err="1" smtClean="0"/>
              <a:t>prog</a:t>
            </a:r>
            <a:r>
              <a:rPr lang="en-US" dirty="0" smtClean="0"/>
              <a:t> with another </a:t>
            </a:r>
            <a:r>
              <a:rPr lang="en-US" dirty="0" err="1" smtClean="0"/>
              <a:t>progs</a:t>
            </a:r>
            <a:r>
              <a:rPr lang="en-US" dirty="0" smtClean="0"/>
              <a:t>. Needed for its execution</a:t>
            </a:r>
          </a:p>
          <a:p>
            <a:pPr marL="514350" indent="-514350">
              <a:buFont typeface="+mj-lt"/>
              <a:buAutoNum type="arabicPeriod"/>
            </a:pPr>
            <a:r>
              <a:rPr lang="en-US" dirty="0" smtClean="0"/>
              <a:t>Relocation of the program to execute form the specific memory area location</a:t>
            </a:r>
          </a:p>
          <a:p>
            <a:pPr marL="514350" indent="-514350">
              <a:buFont typeface="+mj-lt"/>
              <a:buAutoNum type="arabicPeriod"/>
            </a:pPr>
            <a:r>
              <a:rPr lang="en-US" dirty="0" smtClean="0"/>
              <a:t>Loading of the program in memory to perform execution</a:t>
            </a:r>
          </a:p>
          <a:p>
            <a:pPr marL="514350" indent="-514350">
              <a:buFont typeface="+mj-lt"/>
              <a:buAutoNum type="arabicPeriod"/>
            </a:pPr>
            <a:endParaRPr lang="en-US" dirty="0" smtClean="0"/>
          </a:p>
          <a:p>
            <a:pPr marL="0" indent="0">
              <a:buNone/>
            </a:pPr>
            <a:r>
              <a:rPr lang="en-US" dirty="0" smtClean="0"/>
              <a:t>Step 1 is perform by translator Steps 2 &amp; 3 are performed by linker and step 4 is performed by loader</a:t>
            </a:r>
            <a:endParaRPr lang="en-US" dirty="0"/>
          </a:p>
        </p:txBody>
      </p:sp>
    </p:spTree>
    <p:extLst>
      <p:ext uri="{BB962C8B-B14F-4D97-AF65-F5344CB8AC3E}">
        <p14:creationId xmlns:p14="http://schemas.microsoft.com/office/powerpoint/2010/main" val="17803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loader</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Alternatively </a:t>
            </a:r>
            <a:r>
              <a:rPr lang="en-US" dirty="0"/>
              <a:t>referred to as</a:t>
            </a:r>
            <a:r>
              <a:rPr lang="en-US" b="1" dirty="0"/>
              <a:t> bootstrapping</a:t>
            </a:r>
            <a:r>
              <a:rPr lang="en-US" dirty="0"/>
              <a:t>, </a:t>
            </a:r>
            <a:r>
              <a:rPr lang="en-US" b="1" dirty="0" err="1"/>
              <a:t>bootloader</a:t>
            </a:r>
            <a:r>
              <a:rPr lang="en-US" dirty="0"/>
              <a:t>, or </a:t>
            </a:r>
            <a:r>
              <a:rPr lang="en-US" b="1" dirty="0"/>
              <a:t>boot program</a:t>
            </a:r>
            <a:r>
              <a:rPr lang="en-US" dirty="0"/>
              <a:t>, </a:t>
            </a:r>
            <a:r>
              <a:rPr lang="en-US" dirty="0" smtClean="0"/>
              <a:t>a </a:t>
            </a:r>
            <a:r>
              <a:rPr lang="en-US" b="1" dirty="0" smtClean="0"/>
              <a:t>bootstrap</a:t>
            </a:r>
            <a:r>
              <a:rPr lang="en-US" dirty="0"/>
              <a:t> loader is a </a:t>
            </a:r>
            <a:r>
              <a:rPr lang="en-US" dirty="0">
                <a:hlinkClick r:id="rId2"/>
              </a:rPr>
              <a:t>program</a:t>
            </a:r>
            <a:r>
              <a:rPr lang="en-US" dirty="0"/>
              <a:t> that resides in the computers </a:t>
            </a:r>
            <a:r>
              <a:rPr lang="en-US" dirty="0">
                <a:hlinkClick r:id="rId3"/>
              </a:rPr>
              <a:t>EPROM</a:t>
            </a:r>
            <a:r>
              <a:rPr lang="en-US" dirty="0"/>
              <a:t>, </a:t>
            </a:r>
            <a:r>
              <a:rPr lang="en-US" dirty="0">
                <a:hlinkClick r:id="rId4"/>
              </a:rPr>
              <a:t>ROM</a:t>
            </a:r>
            <a:r>
              <a:rPr lang="en-US" dirty="0"/>
              <a:t>, or </a:t>
            </a:r>
            <a:r>
              <a:rPr lang="en-US" dirty="0" smtClean="0"/>
              <a:t>other </a:t>
            </a:r>
            <a:r>
              <a:rPr lang="en-US" dirty="0" smtClean="0">
                <a:hlinkClick r:id="rId5"/>
              </a:rPr>
              <a:t>non-volatile </a:t>
            </a:r>
            <a:r>
              <a:rPr lang="en-US" dirty="0">
                <a:hlinkClick r:id="rId5"/>
              </a:rPr>
              <a:t>memory</a:t>
            </a:r>
            <a:r>
              <a:rPr lang="en-US" dirty="0"/>
              <a:t> that automatically executed by the processor when turning on the computer</a:t>
            </a:r>
            <a:r>
              <a:rPr lang="en-US" dirty="0" smtClean="0"/>
              <a:t>.</a:t>
            </a:r>
          </a:p>
          <a:p>
            <a:r>
              <a:rPr lang="en-US" dirty="0" smtClean="0"/>
              <a:t> </a:t>
            </a:r>
            <a:r>
              <a:rPr lang="en-US" dirty="0"/>
              <a:t>The bootstrap loader reads the </a:t>
            </a:r>
            <a:r>
              <a:rPr lang="en-US" dirty="0">
                <a:hlinkClick r:id="rId6"/>
              </a:rPr>
              <a:t>hard drives</a:t>
            </a:r>
            <a:r>
              <a:rPr lang="en-US" dirty="0"/>
              <a:t> boot sector to continue the process of loading the computers </a:t>
            </a:r>
            <a:r>
              <a:rPr lang="en-US" dirty="0">
                <a:hlinkClick r:id="rId7"/>
              </a:rPr>
              <a:t>operating system</a:t>
            </a:r>
            <a:r>
              <a:rPr lang="en-US" dirty="0"/>
              <a:t>. </a:t>
            </a:r>
          </a:p>
          <a:p>
            <a:endParaRPr lang="en-US" dirty="0"/>
          </a:p>
        </p:txBody>
      </p:sp>
    </p:spTree>
    <p:extLst>
      <p:ext uri="{BB962C8B-B14F-4D97-AF65-F5344CB8AC3E}">
        <p14:creationId xmlns:p14="http://schemas.microsoft.com/office/powerpoint/2010/main" val="1199133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lvl="1" indent="0">
              <a:buNone/>
            </a:pPr>
            <a:r>
              <a:rPr lang="en-US" altLang="zh-TW" sz="2800" dirty="0" smtClean="0"/>
              <a:t>When a computer is first turned on or restarted, a special type of absolute loader, called </a:t>
            </a:r>
            <a:r>
              <a:rPr lang="en-US" altLang="zh-TW" sz="2800" i="1" dirty="0" smtClean="0"/>
              <a:t>bootstrap loader</a:t>
            </a:r>
            <a:r>
              <a:rPr lang="en-US" altLang="zh-TW" sz="2800" dirty="0" smtClean="0"/>
              <a:t> is executed</a:t>
            </a:r>
          </a:p>
          <a:p>
            <a:pPr marL="457200" lvl="1" indent="0">
              <a:buNone/>
            </a:pPr>
            <a:endParaRPr lang="en-US" altLang="zh-TW" sz="2800" dirty="0" smtClean="0"/>
          </a:p>
          <a:p>
            <a:pPr marL="457200" lvl="1" indent="0">
              <a:buNone/>
            </a:pPr>
            <a:r>
              <a:rPr lang="en-US" altLang="zh-TW" sz="2800" dirty="0" smtClean="0"/>
              <a:t>This bootstrap loads the first program to be run by the computer -- usually an operating system</a:t>
            </a:r>
          </a:p>
          <a:p>
            <a:endParaRPr lang="en-US" dirty="0"/>
          </a:p>
        </p:txBody>
      </p:sp>
    </p:spTree>
    <p:extLst>
      <p:ext uri="{BB962C8B-B14F-4D97-AF65-F5344CB8AC3E}">
        <p14:creationId xmlns:p14="http://schemas.microsoft.com/office/powerpoint/2010/main" val="1058649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programs</a:t>
            </a:r>
            <a:endParaRPr lang="en-US" dirty="0"/>
          </a:p>
        </p:txBody>
      </p:sp>
      <p:sp>
        <p:nvSpPr>
          <p:cNvPr id="3" name="Content Placeholder 2"/>
          <p:cNvSpPr>
            <a:spLocks noGrp="1"/>
          </p:cNvSpPr>
          <p:nvPr>
            <p:ph idx="1"/>
          </p:nvPr>
        </p:nvSpPr>
        <p:spPr/>
        <p:txBody>
          <a:bodyPr/>
          <a:lstStyle/>
          <a:p>
            <a:r>
              <a:rPr lang="en-US" dirty="0" smtClean="0"/>
              <a:t>It is machine language program contains a set of program units (SP) such that for all </a:t>
            </a:r>
            <a:r>
              <a:rPr lang="en-US" b="1" dirty="0" smtClean="0"/>
              <a:t>Pi</a:t>
            </a:r>
            <a:r>
              <a:rPr lang="en-US" dirty="0" smtClean="0"/>
              <a:t> belongs to </a:t>
            </a:r>
            <a:r>
              <a:rPr lang="en-US" b="1" dirty="0" smtClean="0"/>
              <a:t>SP</a:t>
            </a:r>
          </a:p>
          <a:p>
            <a:r>
              <a:rPr lang="en-US" dirty="0" err="1" smtClean="0"/>
              <a:t>i</a:t>
            </a:r>
            <a:r>
              <a:rPr lang="en-US" dirty="0" smtClean="0"/>
              <a:t>) Pi has been relocated to the memory area starting at link origin</a:t>
            </a:r>
          </a:p>
          <a:p>
            <a:r>
              <a:rPr lang="en-US" dirty="0" smtClean="0"/>
              <a:t>ii) Linking has been performed for each external reference</a:t>
            </a:r>
          </a:p>
          <a:p>
            <a:r>
              <a:rPr lang="en-US" dirty="0" smtClean="0"/>
              <a:t>To create binary program from object modules linker invocation is required</a:t>
            </a:r>
          </a:p>
          <a:p>
            <a:r>
              <a:rPr lang="en-US" dirty="0" smtClean="0"/>
              <a:t>Linker&lt;link origin&gt;,&lt;object module name&gt;[,&lt;execution start address&gt;]</a:t>
            </a:r>
          </a:p>
          <a:p>
            <a:endParaRPr lang="en-US" dirty="0"/>
          </a:p>
        </p:txBody>
      </p:sp>
    </p:spTree>
    <p:extLst>
      <p:ext uri="{BB962C8B-B14F-4D97-AF65-F5344CB8AC3E}">
        <p14:creationId xmlns:p14="http://schemas.microsoft.com/office/powerpoint/2010/main" val="927233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t>Design of linker:</a:t>
            </a:r>
            <a:endParaRPr lang="en-US" dirty="0"/>
          </a:p>
        </p:txBody>
      </p:sp>
      <p:sp>
        <p:nvSpPr>
          <p:cNvPr id="3" name="Content Placeholder 2"/>
          <p:cNvSpPr>
            <a:spLocks noGrp="1"/>
          </p:cNvSpPr>
          <p:nvPr>
            <p:ph idx="1"/>
          </p:nvPr>
        </p:nvSpPr>
        <p:spPr/>
        <p:txBody>
          <a:bodyPr>
            <a:normAutofit/>
          </a:bodyPr>
          <a:lstStyle/>
          <a:p>
            <a:r>
              <a:rPr lang="en-US" altLang="en-US" dirty="0"/>
              <a:t>Object module: It contains all information necessary to relocate and link the program. It consists of following elements:</a:t>
            </a:r>
          </a:p>
          <a:p>
            <a:endParaRPr lang="en-US" altLang="en-US" dirty="0"/>
          </a:p>
          <a:p>
            <a:r>
              <a:rPr lang="en-US" altLang="en-US" dirty="0"/>
              <a:t>1)</a:t>
            </a:r>
            <a:r>
              <a:rPr lang="en-US" altLang="en-US" b="1" dirty="0" err="1"/>
              <a:t>Header:</a:t>
            </a:r>
            <a:r>
              <a:rPr lang="en-US" altLang="en-US" dirty="0" err="1"/>
              <a:t>Contains</a:t>
            </a:r>
            <a:r>
              <a:rPr lang="en-US" altLang="en-US" dirty="0"/>
              <a:t> translated origin ,size and execution start </a:t>
            </a:r>
            <a:r>
              <a:rPr lang="en-US" altLang="en-US" dirty="0" err="1"/>
              <a:t>addtress</a:t>
            </a:r>
            <a:r>
              <a:rPr lang="en-US" altLang="en-US" dirty="0"/>
              <a:t> of program.</a:t>
            </a:r>
          </a:p>
          <a:p>
            <a:r>
              <a:rPr lang="en-US" altLang="en-US" dirty="0"/>
              <a:t>2)</a:t>
            </a:r>
            <a:r>
              <a:rPr lang="en-US" altLang="en-US" b="1" dirty="0" err="1"/>
              <a:t>Program</a:t>
            </a:r>
            <a:r>
              <a:rPr lang="en-US" altLang="en-US" dirty="0" err="1"/>
              <a:t>:Contains</a:t>
            </a:r>
            <a:r>
              <a:rPr lang="en-US" altLang="en-US" dirty="0"/>
              <a:t> the machine code corresponding to program.</a:t>
            </a:r>
          </a:p>
          <a:p>
            <a:r>
              <a:rPr lang="en-US" altLang="en-US" dirty="0"/>
              <a:t>3)</a:t>
            </a:r>
            <a:r>
              <a:rPr lang="en-US" altLang="en-US" b="1" dirty="0"/>
              <a:t>RELOCTAB</a:t>
            </a:r>
            <a:r>
              <a:rPr lang="en-US" altLang="en-US" dirty="0"/>
              <a:t>: </a:t>
            </a:r>
            <a:r>
              <a:rPr lang="en-US" altLang="en-US" dirty="0" err="1"/>
              <a:t>Descibes</a:t>
            </a:r>
            <a:r>
              <a:rPr lang="en-US" altLang="en-US" dirty="0"/>
              <a:t> </a:t>
            </a:r>
            <a:r>
              <a:rPr lang="en-US" altLang="en-US" dirty="0" err="1"/>
              <a:t>IRR.It</a:t>
            </a:r>
            <a:r>
              <a:rPr lang="en-US" altLang="en-US" dirty="0"/>
              <a:t> </a:t>
            </a:r>
            <a:r>
              <a:rPr lang="en-US" altLang="en-US" dirty="0" err="1"/>
              <a:t>cntains</a:t>
            </a:r>
            <a:r>
              <a:rPr lang="en-US" altLang="en-US" dirty="0"/>
              <a:t> single </a:t>
            </a:r>
            <a:r>
              <a:rPr lang="en-US" altLang="en-US" dirty="0" err="1"/>
              <a:t>field:translated</a:t>
            </a:r>
            <a:r>
              <a:rPr lang="en-US" altLang="en-US" dirty="0"/>
              <a:t> address.</a:t>
            </a:r>
          </a:p>
          <a:p>
            <a:r>
              <a:rPr lang="en-US" altLang="en-US" dirty="0"/>
              <a:t>4)</a:t>
            </a:r>
            <a:r>
              <a:rPr lang="en-US" altLang="en-US" b="1" dirty="0"/>
              <a:t>LINKTAB</a:t>
            </a:r>
            <a:r>
              <a:rPr lang="en-US" altLang="en-US" dirty="0"/>
              <a:t>(</a:t>
            </a:r>
            <a:r>
              <a:rPr lang="en-US" altLang="en-US" dirty="0" err="1"/>
              <a:t>Symbol,Type,translated</a:t>
            </a:r>
            <a:r>
              <a:rPr lang="en-US" altLang="en-US" dirty="0"/>
              <a:t> address):Contains information </a:t>
            </a:r>
            <a:r>
              <a:rPr lang="en-US" altLang="en-US" dirty="0" smtClean="0"/>
              <a:t>concerning public </a:t>
            </a:r>
            <a:r>
              <a:rPr lang="en-US" altLang="en-US" dirty="0"/>
              <a:t>definitions.</a:t>
            </a:r>
          </a:p>
          <a:p>
            <a:r>
              <a:rPr lang="en-US" altLang="en-US" dirty="0" err="1"/>
              <a:t>Type:PD</a:t>
            </a:r>
            <a:r>
              <a:rPr lang="en-US" altLang="en-US" dirty="0"/>
              <a:t>/EXT</a:t>
            </a:r>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2436114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828800" y="381000"/>
            <a:ext cx="8229600" cy="552450"/>
          </a:xfrm>
        </p:spPr>
        <p:txBody>
          <a:bodyPr>
            <a:normAutofit fontScale="90000"/>
          </a:bodyPr>
          <a:lstStyle/>
          <a:p>
            <a:pPr eaLnBrk="1" hangingPunct="1"/>
            <a:r>
              <a:rPr lang="en-US" altLang="en-US" sz="3600" u="sng"/>
              <a:t>Design of linker:</a:t>
            </a:r>
          </a:p>
        </p:txBody>
      </p:sp>
      <p:graphicFrame>
        <p:nvGraphicFramePr>
          <p:cNvPr id="5" name="Table 4"/>
          <p:cNvGraphicFramePr>
            <a:graphicFrameLocks noGrp="1"/>
          </p:cNvGraphicFramePr>
          <p:nvPr>
            <p:extLst>
              <p:ext uri="{D42A27DB-BD31-4B8C-83A1-F6EECF244321}">
                <p14:modId xmlns:p14="http://schemas.microsoft.com/office/powerpoint/2010/main" val="217183291"/>
              </p:ext>
            </p:extLst>
          </p:nvPr>
        </p:nvGraphicFramePr>
        <p:xfrm>
          <a:off x="1842753" y="4854265"/>
          <a:ext cx="1676400" cy="125959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518059">
                <a:tc>
                  <a:txBody>
                    <a:bodyPr/>
                    <a:lstStyle/>
                    <a:p>
                      <a:r>
                        <a:rPr lang="en-US" sz="1400" dirty="0" smtClean="0"/>
                        <a:t>Translated</a:t>
                      </a:r>
                      <a:r>
                        <a:rPr lang="en-US" sz="1400" baseline="0" dirty="0" smtClean="0"/>
                        <a:t> Address</a:t>
                      </a:r>
                      <a:endParaRPr lang="en-US" sz="1400" dirty="0"/>
                    </a:p>
                  </a:txBody>
                  <a:tcPr marT="45711" marB="45711"/>
                </a:tc>
                <a:extLst>
                  <a:ext uri="{0D108BD9-81ED-4DB2-BD59-A6C34878D82A}">
                    <a16:rowId xmlns:a16="http://schemas.microsoft.com/office/drawing/2014/main" val="10000"/>
                  </a:ext>
                </a:extLst>
              </a:tr>
              <a:tr h="370768">
                <a:tc>
                  <a:txBody>
                    <a:bodyPr/>
                    <a:lstStyle/>
                    <a:p>
                      <a:r>
                        <a:rPr lang="en-US" sz="1800" dirty="0" smtClean="0"/>
                        <a:t>500</a:t>
                      </a:r>
                    </a:p>
                  </a:txBody>
                  <a:tcPr marT="45711" marB="45711"/>
                </a:tc>
                <a:extLst>
                  <a:ext uri="{0D108BD9-81ED-4DB2-BD59-A6C34878D82A}">
                    <a16:rowId xmlns:a16="http://schemas.microsoft.com/office/drawing/2014/main" val="10001"/>
                  </a:ext>
                </a:extLst>
              </a:tr>
              <a:tr h="370768">
                <a:tc>
                  <a:txBody>
                    <a:bodyPr/>
                    <a:lstStyle/>
                    <a:p>
                      <a:r>
                        <a:rPr lang="en-US" sz="1800" dirty="0" smtClean="0"/>
                        <a:t>538</a:t>
                      </a:r>
                    </a:p>
                  </a:txBody>
                  <a:tcPr marT="45711" marB="45711"/>
                </a:tc>
                <a:extLst>
                  <a:ext uri="{0D108BD9-81ED-4DB2-BD59-A6C34878D82A}">
                    <a16:rowId xmlns:a16="http://schemas.microsoft.com/office/drawing/2014/main" val="10002"/>
                  </a:ext>
                </a:extLst>
              </a:tr>
            </a:tbl>
          </a:graphicData>
        </a:graphic>
      </p:graphicFrame>
      <p:sp>
        <p:nvSpPr>
          <p:cNvPr id="15376" name="TextBox 5"/>
          <p:cNvSpPr txBox="1">
            <a:spLocks noChangeArrowheads="1"/>
          </p:cNvSpPr>
          <p:nvPr/>
        </p:nvSpPr>
        <p:spPr bwMode="auto">
          <a:xfrm>
            <a:off x="1676400" y="4488284"/>
            <a:ext cx="213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RELOCTAB</a:t>
            </a:r>
          </a:p>
        </p:txBody>
      </p:sp>
      <p:graphicFrame>
        <p:nvGraphicFramePr>
          <p:cNvPr id="7" name="Table 6"/>
          <p:cNvGraphicFramePr>
            <a:graphicFrameLocks noGrp="1"/>
          </p:cNvGraphicFramePr>
          <p:nvPr>
            <p:extLst>
              <p:ext uri="{D42A27DB-BD31-4B8C-83A1-F6EECF244321}">
                <p14:modId xmlns:p14="http://schemas.microsoft.com/office/powerpoint/2010/main" val="548003796"/>
              </p:ext>
            </p:extLst>
          </p:nvPr>
        </p:nvGraphicFramePr>
        <p:xfrm>
          <a:off x="4114800" y="4572000"/>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Symbol</a:t>
                      </a:r>
                      <a:endParaRPr lang="en-US" dirty="0"/>
                    </a:p>
                  </a:txBody>
                  <a:tcPr/>
                </a:tc>
                <a:tc>
                  <a:txBody>
                    <a:bodyPr/>
                    <a:lstStyle/>
                    <a:p>
                      <a:r>
                        <a:rPr lang="en-US" dirty="0" smtClean="0"/>
                        <a:t> Type</a:t>
                      </a:r>
                      <a:endParaRPr lang="en-US" dirty="0"/>
                    </a:p>
                  </a:txBody>
                  <a:tcPr/>
                </a:tc>
                <a:tc>
                  <a:txBody>
                    <a:bodyPr/>
                    <a:lstStyle/>
                    <a:p>
                      <a:r>
                        <a:rPr lang="en-US" dirty="0" smtClean="0"/>
                        <a:t>Translated address</a:t>
                      </a:r>
                      <a:endParaRPr lang="en-US" dirty="0"/>
                    </a:p>
                  </a:txBody>
                  <a:tcPr/>
                </a:tc>
                <a:extLst>
                  <a:ext uri="{0D108BD9-81ED-4DB2-BD59-A6C34878D82A}">
                    <a16:rowId xmlns:a16="http://schemas.microsoft.com/office/drawing/2014/main" val="10000"/>
                  </a:ext>
                </a:extLst>
              </a:tr>
              <a:tr h="370840">
                <a:tc>
                  <a:txBody>
                    <a:bodyPr/>
                    <a:lstStyle/>
                    <a:p>
                      <a:r>
                        <a:rPr lang="en-US" dirty="0" smtClean="0"/>
                        <a:t>ALPHA</a:t>
                      </a:r>
                      <a:endParaRPr lang="en-US" dirty="0"/>
                    </a:p>
                  </a:txBody>
                  <a:tcPr/>
                </a:tc>
                <a:tc>
                  <a:txBody>
                    <a:bodyPr/>
                    <a:lstStyle/>
                    <a:p>
                      <a:r>
                        <a:rPr lang="en-US" dirty="0" smtClean="0"/>
                        <a:t>EXT</a:t>
                      </a:r>
                      <a:endParaRPr lang="en-US" dirty="0"/>
                    </a:p>
                  </a:txBody>
                  <a:tcPr/>
                </a:tc>
                <a:tc>
                  <a:txBody>
                    <a:bodyPr/>
                    <a:lstStyle/>
                    <a:p>
                      <a:r>
                        <a:rPr lang="en-US" dirty="0" smtClean="0"/>
                        <a:t>518</a:t>
                      </a:r>
                      <a:endParaRPr lang="en-US" dirty="0"/>
                    </a:p>
                  </a:txBody>
                  <a:tcPr/>
                </a:tc>
                <a:extLst>
                  <a:ext uri="{0D108BD9-81ED-4DB2-BD59-A6C34878D82A}">
                    <a16:rowId xmlns:a16="http://schemas.microsoft.com/office/drawing/2014/main" val="10001"/>
                  </a:ext>
                </a:extLst>
              </a:tr>
              <a:tr h="370840">
                <a:tc>
                  <a:txBody>
                    <a:bodyPr/>
                    <a:lstStyle/>
                    <a:p>
                      <a:r>
                        <a:rPr lang="en-US" dirty="0" smtClean="0"/>
                        <a:t>MAX</a:t>
                      </a:r>
                      <a:endParaRPr lang="en-US" dirty="0"/>
                    </a:p>
                  </a:txBody>
                  <a:tcPr/>
                </a:tc>
                <a:tc>
                  <a:txBody>
                    <a:bodyPr/>
                    <a:lstStyle/>
                    <a:p>
                      <a:r>
                        <a:rPr lang="en-US" dirty="0" smtClean="0"/>
                        <a:t>EXT</a:t>
                      </a:r>
                      <a:endParaRPr lang="en-US" dirty="0"/>
                    </a:p>
                  </a:txBody>
                  <a:tcPr/>
                </a:tc>
                <a:tc>
                  <a:txBody>
                    <a:bodyPr/>
                    <a:lstStyle/>
                    <a:p>
                      <a:r>
                        <a:rPr lang="en-US" dirty="0" smtClean="0"/>
                        <a:t>519</a:t>
                      </a:r>
                      <a:endParaRPr lang="en-US" dirty="0"/>
                    </a:p>
                  </a:txBody>
                  <a:tcPr/>
                </a:tc>
                <a:extLst>
                  <a:ext uri="{0D108BD9-81ED-4DB2-BD59-A6C34878D82A}">
                    <a16:rowId xmlns:a16="http://schemas.microsoft.com/office/drawing/2014/main" val="10002"/>
                  </a:ext>
                </a:extLst>
              </a:tr>
              <a:tr h="370840">
                <a:tc>
                  <a:txBody>
                    <a:bodyPr/>
                    <a:lstStyle/>
                    <a:p>
                      <a:r>
                        <a:rPr lang="en-US" dirty="0" smtClean="0"/>
                        <a:t>TOTAL</a:t>
                      </a:r>
                      <a:endParaRPr lang="en-US" dirty="0"/>
                    </a:p>
                  </a:txBody>
                  <a:tcPr/>
                </a:tc>
                <a:tc>
                  <a:txBody>
                    <a:bodyPr/>
                    <a:lstStyle/>
                    <a:p>
                      <a:r>
                        <a:rPr lang="en-US" dirty="0" smtClean="0"/>
                        <a:t>PD</a:t>
                      </a:r>
                      <a:endParaRPr lang="en-US" dirty="0"/>
                    </a:p>
                  </a:txBody>
                  <a:tcPr/>
                </a:tc>
                <a:tc>
                  <a:txBody>
                    <a:bodyPr/>
                    <a:lstStyle/>
                    <a:p>
                      <a:r>
                        <a:rPr lang="en-US" dirty="0" smtClean="0"/>
                        <a:t>541</a:t>
                      </a:r>
                      <a:endParaRPr lang="en-US" dirty="0"/>
                    </a:p>
                  </a:txBody>
                  <a:tcPr/>
                </a:tc>
                <a:extLst>
                  <a:ext uri="{0D108BD9-81ED-4DB2-BD59-A6C34878D82A}">
                    <a16:rowId xmlns:a16="http://schemas.microsoft.com/office/drawing/2014/main" val="10003"/>
                  </a:ext>
                </a:extLst>
              </a:tr>
            </a:tbl>
          </a:graphicData>
        </a:graphic>
      </p:graphicFrame>
      <p:sp>
        <p:nvSpPr>
          <p:cNvPr id="15399" name="TextBox 7"/>
          <p:cNvSpPr txBox="1">
            <a:spLocks noChangeArrowheads="1"/>
          </p:cNvSpPr>
          <p:nvPr/>
        </p:nvSpPr>
        <p:spPr bwMode="auto">
          <a:xfrm>
            <a:off x="5638800" y="4114800"/>
            <a:ext cx="213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LINKTAB</a:t>
            </a:r>
          </a:p>
        </p:txBody>
      </p:sp>
      <p:graphicFrame>
        <p:nvGraphicFramePr>
          <p:cNvPr id="9" name="Table 8"/>
          <p:cNvGraphicFramePr>
            <a:graphicFrameLocks noGrp="1"/>
          </p:cNvGraphicFramePr>
          <p:nvPr>
            <p:extLst>
              <p:ext uri="{D42A27DB-BD31-4B8C-83A1-F6EECF244321}">
                <p14:modId xmlns:p14="http://schemas.microsoft.com/office/powerpoint/2010/main" val="2233870283"/>
              </p:ext>
            </p:extLst>
          </p:nvPr>
        </p:nvGraphicFramePr>
        <p:xfrm>
          <a:off x="7571702" y="2286000"/>
          <a:ext cx="3040489" cy="980296"/>
        </p:xfrm>
        <a:graphic>
          <a:graphicData uri="http://schemas.openxmlformats.org/drawingml/2006/table">
            <a:tbl>
              <a:tblPr firstRow="1" bandRow="1">
                <a:tableStyleId>{5C22544A-7EE6-4342-B048-85BDC9FD1C3A}</a:tableStyleId>
              </a:tblPr>
              <a:tblGrid>
                <a:gridCol w="1261240">
                  <a:extLst>
                    <a:ext uri="{9D8B030D-6E8A-4147-A177-3AD203B41FA5}">
                      <a16:colId xmlns:a16="http://schemas.microsoft.com/office/drawing/2014/main" val="20000"/>
                    </a:ext>
                  </a:extLst>
                </a:gridCol>
                <a:gridCol w="765753">
                  <a:extLst>
                    <a:ext uri="{9D8B030D-6E8A-4147-A177-3AD203B41FA5}">
                      <a16:colId xmlns:a16="http://schemas.microsoft.com/office/drawing/2014/main" val="20001"/>
                    </a:ext>
                  </a:extLst>
                </a:gridCol>
                <a:gridCol w="1013496">
                  <a:extLst>
                    <a:ext uri="{9D8B030D-6E8A-4147-A177-3AD203B41FA5}">
                      <a16:colId xmlns:a16="http://schemas.microsoft.com/office/drawing/2014/main" val="20002"/>
                    </a:ext>
                  </a:extLst>
                </a:gridCol>
              </a:tblGrid>
              <a:tr h="521594">
                <a:tc>
                  <a:txBody>
                    <a:bodyPr/>
                    <a:lstStyle/>
                    <a:p>
                      <a:r>
                        <a:rPr lang="en-US" sz="1400" dirty="0" err="1" smtClean="0"/>
                        <a:t>T_origin</a:t>
                      </a:r>
                      <a:endParaRPr lang="en-US" sz="1400" dirty="0"/>
                    </a:p>
                  </a:txBody>
                  <a:tcPr/>
                </a:tc>
                <a:tc>
                  <a:txBody>
                    <a:bodyPr/>
                    <a:lstStyle/>
                    <a:p>
                      <a:r>
                        <a:rPr lang="en-US" sz="1400" dirty="0" smtClean="0"/>
                        <a:t>size</a:t>
                      </a:r>
                      <a:endParaRPr lang="en-US" sz="1400" dirty="0"/>
                    </a:p>
                  </a:txBody>
                  <a:tcPr/>
                </a:tc>
                <a:tc>
                  <a:txBody>
                    <a:bodyPr/>
                    <a:lstStyle/>
                    <a:p>
                      <a:r>
                        <a:rPr lang="en-US" sz="1400" dirty="0" err="1" smtClean="0"/>
                        <a:t>Exe_start_address</a:t>
                      </a:r>
                      <a:endParaRPr lang="en-US" sz="1400" dirty="0"/>
                    </a:p>
                  </a:txBody>
                  <a:tcPr/>
                </a:tc>
                <a:extLst>
                  <a:ext uri="{0D108BD9-81ED-4DB2-BD59-A6C34878D82A}">
                    <a16:rowId xmlns:a16="http://schemas.microsoft.com/office/drawing/2014/main" val="10000"/>
                  </a:ext>
                </a:extLst>
              </a:tr>
              <a:tr h="458702">
                <a:tc>
                  <a:txBody>
                    <a:bodyPr/>
                    <a:lstStyle/>
                    <a:p>
                      <a:r>
                        <a:rPr lang="en-US" dirty="0" smtClean="0"/>
                        <a:t>500</a:t>
                      </a:r>
                    </a:p>
                  </a:txBody>
                  <a:tcPr/>
                </a:tc>
                <a:tc>
                  <a:txBody>
                    <a:bodyPr/>
                    <a:lstStyle/>
                    <a:p>
                      <a:r>
                        <a:rPr lang="en-US" dirty="0" smtClean="0"/>
                        <a:t>42</a:t>
                      </a:r>
                    </a:p>
                  </a:txBody>
                  <a:tcPr/>
                </a:tc>
                <a:tc>
                  <a:txBody>
                    <a:bodyPr/>
                    <a:lstStyle/>
                    <a:p>
                      <a:r>
                        <a:rPr lang="en-US" dirty="0" smtClean="0"/>
                        <a:t>500</a:t>
                      </a:r>
                    </a:p>
                  </a:txBody>
                  <a:tcPr/>
                </a:tc>
                <a:extLst>
                  <a:ext uri="{0D108BD9-81ED-4DB2-BD59-A6C34878D82A}">
                    <a16:rowId xmlns:a16="http://schemas.microsoft.com/office/drawing/2014/main" val="10001"/>
                  </a:ext>
                </a:extLst>
              </a:tr>
            </a:tbl>
          </a:graphicData>
        </a:graphic>
      </p:graphicFrame>
      <p:sp>
        <p:nvSpPr>
          <p:cNvPr id="15417" name="TextBox 5"/>
          <p:cNvSpPr txBox="1">
            <a:spLocks noChangeArrowheads="1"/>
          </p:cNvSpPr>
          <p:nvPr/>
        </p:nvSpPr>
        <p:spPr bwMode="auto">
          <a:xfrm>
            <a:off x="7988120" y="19050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Object module header</a:t>
            </a:r>
          </a:p>
        </p:txBody>
      </p:sp>
      <p:pic>
        <p:nvPicPr>
          <p:cNvPr id="10" name="Picture 9"/>
          <p:cNvPicPr>
            <a:picLocks noChangeAspect="1"/>
          </p:cNvPicPr>
          <p:nvPr/>
        </p:nvPicPr>
        <p:blipFill>
          <a:blip r:embed="rId2"/>
          <a:stretch>
            <a:fillRect/>
          </a:stretch>
        </p:blipFill>
        <p:spPr>
          <a:xfrm>
            <a:off x="1500478" y="381000"/>
            <a:ext cx="5836052" cy="3569259"/>
          </a:xfrm>
          <a:prstGeom prst="rect">
            <a:avLst/>
          </a:prstGeom>
        </p:spPr>
      </p:pic>
    </p:spTree>
    <p:extLst>
      <p:ext uri="{BB962C8B-B14F-4D97-AF65-F5344CB8AC3E}">
        <p14:creationId xmlns:p14="http://schemas.microsoft.com/office/powerpoint/2010/main" val="1406542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45459" y="403412"/>
            <a:ext cx="8229600" cy="891988"/>
          </a:xfrm>
        </p:spPr>
        <p:txBody>
          <a:bodyPr>
            <a:normAutofit fontScale="90000"/>
          </a:bodyPr>
          <a:lstStyle/>
          <a:p>
            <a:pPr eaLnBrk="1" hangingPunct="1"/>
            <a:r>
              <a:rPr lang="en-US" altLang="en-US" sz="3600" u="sng" dirty="0"/>
              <a:t>Design of linker:</a:t>
            </a:r>
            <a:br>
              <a:rPr lang="en-US" altLang="en-US" sz="3600" u="sng" dirty="0"/>
            </a:br>
            <a:r>
              <a:rPr lang="en-US" altLang="en-US" sz="2400" dirty="0"/>
              <a:t>Relocation algorithm:</a:t>
            </a:r>
          </a:p>
        </p:txBody>
      </p:sp>
      <p:sp>
        <p:nvSpPr>
          <p:cNvPr id="16387" name="TextBox 3"/>
          <p:cNvSpPr txBox="1">
            <a:spLocks noChangeArrowheads="1"/>
          </p:cNvSpPr>
          <p:nvPr/>
        </p:nvSpPr>
        <p:spPr bwMode="auto">
          <a:xfrm>
            <a:off x="1524000" y="1295400"/>
            <a:ext cx="91440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smtClean="0">
                <a:latin typeface="Times New Roman" panose="02020603050405020304" pitchFamily="18" charset="0"/>
                <a:cs typeface="Times New Roman" panose="02020603050405020304" pitchFamily="18" charset="0"/>
              </a:rPr>
              <a:t>1.program_linked_origin:=&lt;link origin&gt;</a:t>
            </a:r>
          </a:p>
          <a:p>
            <a:pPr eaLnBrk="1" hangingPunct="1"/>
            <a:r>
              <a:rPr lang="en-US" altLang="en-US" sz="2200" dirty="0" smtClean="0">
                <a:latin typeface="Times New Roman" panose="02020603050405020304" pitchFamily="18" charset="0"/>
                <a:cs typeface="Times New Roman" panose="02020603050405020304" pitchFamily="18" charset="0"/>
              </a:rPr>
              <a:t>2.For each object module</a:t>
            </a:r>
          </a:p>
          <a:p>
            <a:pPr eaLnBrk="1" hangingPunct="1"/>
            <a:r>
              <a:rPr lang="en-US" altLang="en-US" sz="2200" dirty="0" smtClean="0">
                <a:latin typeface="Times New Roman" panose="02020603050405020304" pitchFamily="18" charset="0"/>
                <a:cs typeface="Times New Roman" panose="02020603050405020304" pitchFamily="18" charset="0"/>
              </a:rPr>
              <a:t>	a)</a:t>
            </a:r>
            <a:r>
              <a:rPr lang="en-US" altLang="en-US" sz="2200" dirty="0" err="1" smtClean="0">
                <a:latin typeface="Times New Roman" panose="02020603050405020304" pitchFamily="18" charset="0"/>
                <a:cs typeface="Times New Roman" panose="02020603050405020304" pitchFamily="18" charset="0"/>
              </a:rPr>
              <a:t>t_origin</a:t>
            </a:r>
            <a:r>
              <a:rPr lang="en-US" altLang="en-US" sz="2200" dirty="0" smtClean="0">
                <a:latin typeface="Times New Roman" panose="02020603050405020304" pitchFamily="18" charset="0"/>
                <a:cs typeface="Times New Roman" panose="02020603050405020304" pitchFamily="18" charset="0"/>
              </a:rPr>
              <a:t>:=translated origin of the object module.</a:t>
            </a:r>
          </a:p>
          <a:p>
            <a:pPr eaLnBrk="1" hangingPunct="1"/>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OM_size</a:t>
            </a:r>
            <a:r>
              <a:rPr lang="en-US" altLang="en-US" sz="2200" dirty="0" smtClean="0">
                <a:latin typeface="Times New Roman" panose="02020603050405020304" pitchFamily="18" charset="0"/>
                <a:cs typeface="Times New Roman" panose="02020603050405020304" pitchFamily="18" charset="0"/>
              </a:rPr>
              <a:t>:=size of the object module;</a:t>
            </a:r>
          </a:p>
          <a:p>
            <a:pPr eaLnBrk="1" hangingPunct="1"/>
            <a:r>
              <a:rPr lang="en-US" altLang="en-US" sz="2200" dirty="0" smtClean="0">
                <a:latin typeface="Times New Roman" panose="02020603050405020304" pitchFamily="18" charset="0"/>
                <a:cs typeface="Times New Roman" panose="02020603050405020304" pitchFamily="18" charset="0"/>
              </a:rPr>
              <a:t>	b)</a:t>
            </a:r>
            <a:r>
              <a:rPr lang="en-US" altLang="en-US" sz="2200" dirty="0" err="1" smtClean="0">
                <a:latin typeface="Times New Roman" panose="02020603050405020304" pitchFamily="18" charset="0"/>
                <a:cs typeface="Times New Roman" panose="02020603050405020304" pitchFamily="18" charset="0"/>
              </a:rPr>
              <a:t>relocation_factor</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program_linked_origin</a:t>
            </a:r>
            <a:r>
              <a:rPr lang="en-US" altLang="en-US" sz="2200" dirty="0" smtClean="0">
                <a:latin typeface="Times New Roman" panose="02020603050405020304" pitchFamily="18" charset="0"/>
                <a:cs typeface="Times New Roman" panose="02020603050405020304" pitchFamily="18" charset="0"/>
              </a:rPr>
              <a:t> - </a:t>
            </a:r>
            <a:r>
              <a:rPr lang="en-US" altLang="en-US" sz="2200" dirty="0" err="1" smtClean="0">
                <a:latin typeface="Times New Roman" panose="02020603050405020304" pitchFamily="18" charset="0"/>
                <a:cs typeface="Times New Roman" panose="02020603050405020304" pitchFamily="18" charset="0"/>
              </a:rPr>
              <a:t>t_orgin</a:t>
            </a:r>
            <a:r>
              <a:rPr lang="en-US" altLang="en-US" sz="2200" dirty="0" smtClean="0">
                <a:latin typeface="Times New Roman" panose="02020603050405020304" pitchFamily="18" charset="0"/>
                <a:cs typeface="Times New Roman" panose="02020603050405020304" pitchFamily="18" charset="0"/>
              </a:rPr>
              <a:t>;</a:t>
            </a:r>
          </a:p>
          <a:p>
            <a:pPr eaLnBrk="1" hangingPunct="1"/>
            <a:r>
              <a:rPr lang="en-US" altLang="en-US" sz="2200" dirty="0" smtClean="0">
                <a:latin typeface="Times New Roman" panose="02020603050405020304" pitchFamily="18" charset="0"/>
                <a:cs typeface="Times New Roman" panose="02020603050405020304" pitchFamily="18" charset="0"/>
              </a:rPr>
              <a:t>	c)Read the m/c lang. </a:t>
            </a:r>
            <a:r>
              <a:rPr lang="en-US" altLang="en-US" sz="2200" dirty="0" err="1" smtClean="0">
                <a:latin typeface="Times New Roman" panose="02020603050405020304" pitchFamily="18" charset="0"/>
                <a:cs typeface="Times New Roman" panose="02020603050405020304" pitchFamily="18" charset="0"/>
              </a:rPr>
              <a:t>prog</a:t>
            </a:r>
            <a:r>
              <a:rPr lang="en-US" altLang="en-US" sz="2200" dirty="0" smtClean="0">
                <a:latin typeface="Times New Roman" panose="02020603050405020304" pitchFamily="18" charset="0"/>
                <a:cs typeface="Times New Roman" panose="02020603050405020304" pitchFamily="18" charset="0"/>
              </a:rPr>
              <a:t>. In work area;</a:t>
            </a:r>
          </a:p>
          <a:p>
            <a:pPr eaLnBrk="1" hangingPunct="1"/>
            <a:r>
              <a:rPr lang="en-US" altLang="en-US" sz="2200" dirty="0" smtClean="0">
                <a:latin typeface="Times New Roman" panose="02020603050405020304" pitchFamily="18" charset="0"/>
                <a:cs typeface="Times New Roman" panose="02020603050405020304" pitchFamily="18" charset="0"/>
              </a:rPr>
              <a:t>	d)Read RELOCTAB of the object module</a:t>
            </a:r>
          </a:p>
          <a:p>
            <a:pPr eaLnBrk="1" hangingPunct="1"/>
            <a:r>
              <a:rPr lang="en-US" altLang="en-US" sz="2200" dirty="0" smtClean="0">
                <a:latin typeface="Times New Roman" panose="02020603050405020304" pitchFamily="18" charset="0"/>
                <a:cs typeface="Times New Roman" panose="02020603050405020304" pitchFamily="18" charset="0"/>
              </a:rPr>
              <a:t>	e)For each entry in RELOCTAB</a:t>
            </a:r>
          </a:p>
          <a:p>
            <a:pPr eaLnBrk="1" hangingPunct="1"/>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i</a:t>
            </a:r>
            <a:r>
              <a:rPr lang="en-US" altLang="en-US" sz="2200" dirty="0" smtClean="0">
                <a:latin typeface="Times New Roman" panose="02020603050405020304" pitchFamily="18" charset="0"/>
                <a:cs typeface="Times New Roman" panose="02020603050405020304" pitchFamily="18" charset="0"/>
              </a:rPr>
              <a:t>)</a:t>
            </a:r>
            <a:r>
              <a:rPr lang="en-US" altLang="en-US" sz="2200" dirty="0" err="1" smtClean="0">
                <a:latin typeface="Times New Roman" panose="02020603050405020304" pitchFamily="18" charset="0"/>
                <a:cs typeface="Times New Roman" panose="02020603050405020304" pitchFamily="18" charset="0"/>
              </a:rPr>
              <a:t>Translated_addr</a:t>
            </a:r>
            <a:r>
              <a:rPr lang="en-US" altLang="en-US" sz="2200" dirty="0" smtClean="0">
                <a:latin typeface="Times New Roman" panose="02020603050405020304" pitchFamily="18" charset="0"/>
                <a:cs typeface="Times New Roman" panose="02020603050405020304" pitchFamily="18" charset="0"/>
              </a:rPr>
              <a:t>:=Address in </a:t>
            </a:r>
            <a:r>
              <a:rPr lang="en-US" altLang="en-US" sz="2200" dirty="0" err="1" smtClean="0">
                <a:latin typeface="Times New Roman" panose="02020603050405020304" pitchFamily="18" charset="0"/>
                <a:cs typeface="Times New Roman" panose="02020603050405020304" pitchFamily="18" charset="0"/>
              </a:rPr>
              <a:t>theRELOCTAB</a:t>
            </a:r>
            <a:r>
              <a:rPr lang="en-US" altLang="en-US" sz="2200" dirty="0" smtClean="0">
                <a:latin typeface="Times New Roman" panose="02020603050405020304" pitchFamily="18" charset="0"/>
                <a:cs typeface="Times New Roman" panose="02020603050405020304" pitchFamily="18" charset="0"/>
              </a:rPr>
              <a:t> entry</a:t>
            </a:r>
          </a:p>
          <a:p>
            <a:pPr eaLnBrk="1" hangingPunct="1"/>
            <a:r>
              <a:rPr lang="en-US" altLang="en-US" sz="2200" dirty="0" smtClean="0">
                <a:latin typeface="Times New Roman" panose="02020603050405020304" pitchFamily="18" charset="0"/>
                <a:cs typeface="Times New Roman" panose="02020603050405020304" pitchFamily="18" charset="0"/>
              </a:rPr>
              <a:t>	ii)</a:t>
            </a:r>
            <a:r>
              <a:rPr lang="en-US" altLang="en-US" sz="2200" dirty="0" err="1" smtClean="0">
                <a:latin typeface="Times New Roman" panose="02020603050405020304" pitchFamily="18" charset="0"/>
                <a:cs typeface="Times New Roman" panose="02020603050405020304" pitchFamily="18" charset="0"/>
              </a:rPr>
              <a:t>Addr_in</a:t>
            </a:r>
            <a:r>
              <a:rPr lang="en-US" altLang="en-US" sz="2200" dirty="0" smtClean="0">
                <a:latin typeface="Times New Roman" panose="02020603050405020304" pitchFamily="18" charset="0"/>
                <a:cs typeface="Times New Roman" panose="02020603050405020304" pitchFamily="18" charset="0"/>
              </a:rPr>
              <a:t> _</a:t>
            </a:r>
            <a:r>
              <a:rPr lang="en-US" altLang="en-US" sz="2200" dirty="0" err="1" smtClean="0">
                <a:latin typeface="Times New Roman" panose="02020603050405020304" pitchFamily="18" charset="0"/>
                <a:cs typeface="Times New Roman" panose="02020603050405020304" pitchFamily="18" charset="0"/>
              </a:rPr>
              <a:t>work_area</a:t>
            </a:r>
            <a:r>
              <a:rPr lang="en-US" altLang="en-US" sz="2200" dirty="0" smtClean="0">
                <a:latin typeface="Times New Roman" panose="02020603050405020304" pitchFamily="18" charset="0"/>
                <a:cs typeface="Times New Roman" panose="02020603050405020304" pitchFamily="18" charset="0"/>
              </a:rPr>
              <a:t>:=</a:t>
            </a:r>
            <a:r>
              <a:rPr lang="en-US" altLang="en-US" sz="2200" dirty="0" err="1" smtClean="0">
                <a:latin typeface="Times New Roman" panose="02020603050405020304" pitchFamily="18" charset="0"/>
                <a:cs typeface="Times New Roman" panose="02020603050405020304" pitchFamily="18" charset="0"/>
              </a:rPr>
              <a:t>Addr_of</a:t>
            </a:r>
            <a:r>
              <a:rPr lang="en-US" altLang="en-US" sz="2200" dirty="0" smtClean="0">
                <a:latin typeface="Times New Roman" panose="02020603050405020304" pitchFamily="18" charset="0"/>
                <a:cs typeface="Times New Roman" panose="02020603050405020304" pitchFamily="18" charset="0"/>
              </a:rPr>
              <a:t> _</a:t>
            </a:r>
            <a:r>
              <a:rPr lang="en-US" altLang="en-US" sz="2200" dirty="0" err="1" smtClean="0">
                <a:latin typeface="Times New Roman" panose="02020603050405020304" pitchFamily="18" charset="0"/>
                <a:cs typeface="Times New Roman" panose="02020603050405020304" pitchFamily="18" charset="0"/>
              </a:rPr>
              <a:t>work_area+Translated_addr-t_orgin</a:t>
            </a:r>
            <a:r>
              <a:rPr lang="en-US" altLang="en-US" sz="2200" dirty="0" smtClean="0">
                <a:latin typeface="Times New Roman" panose="02020603050405020304" pitchFamily="18" charset="0"/>
                <a:cs typeface="Times New Roman" panose="02020603050405020304" pitchFamily="18" charset="0"/>
              </a:rPr>
              <a:t>;</a:t>
            </a:r>
          </a:p>
          <a:p>
            <a:pPr eaLnBrk="1" hangingPunct="1"/>
            <a:r>
              <a:rPr lang="en-US" altLang="en-US" sz="2200" dirty="0" smtClean="0">
                <a:latin typeface="Times New Roman" panose="02020603050405020304" pitchFamily="18" charset="0"/>
                <a:cs typeface="Times New Roman" panose="02020603050405020304" pitchFamily="18" charset="0"/>
              </a:rPr>
              <a:t>	iii)Add </a:t>
            </a:r>
            <a:r>
              <a:rPr lang="en-US" altLang="en-US" sz="2200" dirty="0" err="1" smtClean="0">
                <a:latin typeface="Times New Roman" panose="02020603050405020304" pitchFamily="18" charset="0"/>
                <a:cs typeface="Times New Roman" panose="02020603050405020304" pitchFamily="18" charset="0"/>
              </a:rPr>
              <a:t>relocation_factor</a:t>
            </a:r>
            <a:r>
              <a:rPr lang="en-US" altLang="en-US" sz="2200" dirty="0" smtClean="0">
                <a:latin typeface="Times New Roman" panose="02020603050405020304" pitchFamily="18" charset="0"/>
                <a:cs typeface="Times New Roman" panose="02020603050405020304" pitchFamily="18" charset="0"/>
              </a:rPr>
              <a:t> to the operand address in the word with the </a:t>
            </a:r>
            <a:r>
              <a:rPr lang="en-US" altLang="en-US" sz="2200" dirty="0" err="1" smtClean="0">
                <a:latin typeface="Times New Roman" panose="02020603050405020304" pitchFamily="18" charset="0"/>
                <a:cs typeface="Times New Roman" panose="02020603050405020304" pitchFamily="18" charset="0"/>
              </a:rPr>
              <a:t>addr</a:t>
            </a:r>
            <a:r>
              <a:rPr lang="en-US" altLang="en-US" sz="2200" dirty="0" smtClean="0">
                <a:latin typeface="Times New Roman" panose="02020603050405020304" pitchFamily="18" charset="0"/>
                <a:cs typeface="Times New Roman" panose="02020603050405020304" pitchFamily="18" charset="0"/>
              </a:rPr>
              <a:t>. in work area.</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	f) </a:t>
            </a:r>
            <a:r>
              <a:rPr lang="en-US" altLang="en-US" sz="2200" dirty="0" err="1" smtClean="0">
                <a:latin typeface="Times New Roman" panose="02020603050405020304" pitchFamily="18" charset="0"/>
                <a:cs typeface="Times New Roman" panose="02020603050405020304" pitchFamily="18" charset="0"/>
              </a:rPr>
              <a:t>program_linked_origin</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program_linked_origin+OM_size</a:t>
            </a:r>
            <a:r>
              <a:rPr lang="en-US" altLang="en-US" sz="2200" dirty="0" smtClean="0">
                <a:latin typeface="Times New Roman" panose="02020603050405020304" pitchFamily="18" charset="0"/>
                <a:cs typeface="Times New Roman" panose="02020603050405020304" pitchFamily="18" charset="0"/>
              </a:rPr>
              <a:t>;</a:t>
            </a:r>
          </a:p>
          <a:p>
            <a:pPr eaLnBrk="1" hangingPunct="1"/>
            <a:endParaRPr lang="en-US" altLang="en-US" sz="2200" dirty="0" smtClean="0">
              <a:latin typeface="Times New Roman" panose="02020603050405020304" pitchFamily="18" charset="0"/>
              <a:cs typeface="Times New Roman" panose="02020603050405020304" pitchFamily="18" charset="0"/>
            </a:endParaRPr>
          </a:p>
          <a:p>
            <a:pPr eaLnBrk="1" hangingPunct="1"/>
            <a:r>
              <a:rPr lang="en-US" altLang="en-US" sz="2200" dirty="0" smtClean="0">
                <a:latin typeface="Times New Roman" panose="02020603050405020304" pitchFamily="18" charset="0"/>
                <a:cs typeface="Times New Roman" panose="02020603050405020304" pitchFamily="18" charset="0"/>
              </a:rPr>
              <a:t>	</a:t>
            </a:r>
          </a:p>
          <a:p>
            <a:pPr eaLnBrk="1" hangingPunct="1"/>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512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280843" y="2386059"/>
            <a:ext cx="5282101" cy="3230469"/>
          </a:xfrm>
          <a:prstGeom prst="rect">
            <a:avLst/>
          </a:prstGeom>
        </p:spPr>
      </p:pic>
      <p:sp>
        <p:nvSpPr>
          <p:cNvPr id="8" name="Rectangle 7"/>
          <p:cNvSpPr/>
          <p:nvPr/>
        </p:nvSpPr>
        <p:spPr>
          <a:xfrm>
            <a:off x="6347012" y="2246968"/>
            <a:ext cx="4316506" cy="2308324"/>
          </a:xfrm>
          <a:prstGeom prst="rect">
            <a:avLst/>
          </a:prstGeom>
        </p:spPr>
        <p:txBody>
          <a:bodyPr wrap="square">
            <a:spAutoFit/>
          </a:bodyPr>
          <a:lstStyle/>
          <a:p>
            <a:r>
              <a:rPr lang="en-US" altLang="en-US" dirty="0" smtClean="0"/>
              <a:t>Ex</a:t>
            </a:r>
            <a:r>
              <a:rPr lang="en-US" altLang="en-US" dirty="0"/>
              <a:t>:   Let </a:t>
            </a:r>
            <a:r>
              <a:rPr lang="en-US" altLang="en-US" dirty="0" err="1"/>
              <a:t>addr</a:t>
            </a:r>
            <a:r>
              <a:rPr lang="en-US" altLang="en-US" dirty="0"/>
              <a:t> in work area=300</a:t>
            </a:r>
            <a:r>
              <a:rPr lang="en-US" altLang="en-US" dirty="0" smtClean="0"/>
              <a:t>,</a:t>
            </a:r>
          </a:p>
          <a:p>
            <a:r>
              <a:rPr lang="en-US" altLang="en-US" dirty="0" smtClean="0"/>
              <a:t>Link </a:t>
            </a:r>
            <a:r>
              <a:rPr lang="en-US" altLang="en-US" dirty="0"/>
              <a:t>origin=900,t_origin=500 ,size=42 then</a:t>
            </a:r>
          </a:p>
          <a:p>
            <a:r>
              <a:rPr lang="en-US" altLang="en-US" dirty="0" smtClean="0"/>
              <a:t>Relocation </a:t>
            </a:r>
            <a:r>
              <a:rPr lang="en-US" altLang="en-US" dirty="0"/>
              <a:t>factor=900-500=400</a:t>
            </a:r>
          </a:p>
          <a:p>
            <a:r>
              <a:rPr lang="en-US" altLang="en-US" dirty="0" err="1" smtClean="0"/>
              <a:t>Addr_in</a:t>
            </a:r>
            <a:r>
              <a:rPr lang="en-US" altLang="en-US" dirty="0" smtClean="0"/>
              <a:t> </a:t>
            </a:r>
            <a:r>
              <a:rPr lang="en-US" altLang="en-US" dirty="0"/>
              <a:t>_</a:t>
            </a:r>
            <a:r>
              <a:rPr lang="en-US" altLang="en-US" dirty="0" err="1" smtClean="0"/>
              <a:t>work_area</a:t>
            </a:r>
            <a:r>
              <a:rPr lang="en-US" altLang="en-US" dirty="0" smtClean="0"/>
              <a:t>=300+500-500=300</a:t>
            </a:r>
          </a:p>
          <a:p>
            <a:r>
              <a:rPr lang="en-US" altLang="en-US" dirty="0" smtClean="0"/>
              <a:t>This word contains the instruction for </a:t>
            </a:r>
          </a:p>
          <a:p>
            <a:r>
              <a:rPr lang="en-US" altLang="en-US" b="1" dirty="0" smtClean="0"/>
              <a:t>READ A</a:t>
            </a:r>
          </a:p>
          <a:p>
            <a:r>
              <a:rPr lang="en-US" altLang="en-US" dirty="0" smtClean="0"/>
              <a:t>It is relocated by adding 400 to the operand address in it.</a:t>
            </a:r>
            <a:endParaRPr lang="en-US" dirty="0"/>
          </a:p>
        </p:txBody>
      </p:sp>
    </p:spTree>
    <p:extLst>
      <p:ext uri="{BB962C8B-B14F-4D97-AF65-F5344CB8AC3E}">
        <p14:creationId xmlns:p14="http://schemas.microsoft.com/office/powerpoint/2010/main" val="1644538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123064"/>
            <a:ext cx="8915400" cy="552450"/>
          </a:xfrm>
        </p:spPr>
        <p:txBody>
          <a:bodyPr>
            <a:normAutofit fontScale="90000"/>
          </a:bodyPr>
          <a:lstStyle/>
          <a:p>
            <a:pPr eaLnBrk="1" hangingPunct="1"/>
            <a:r>
              <a:rPr lang="en-US" altLang="en-US" sz="3600" u="sng" dirty="0"/>
              <a:t>Design of linker:</a:t>
            </a:r>
            <a:br>
              <a:rPr lang="en-US" altLang="en-US" sz="3600" u="sng" dirty="0"/>
            </a:br>
            <a:r>
              <a:rPr lang="en-US" altLang="en-US" sz="2400" dirty="0"/>
              <a:t>Linking algorithm:</a:t>
            </a:r>
          </a:p>
        </p:txBody>
      </p:sp>
      <p:sp>
        <p:nvSpPr>
          <p:cNvPr id="18435" name="TextBox 3"/>
          <p:cNvSpPr txBox="1">
            <a:spLocks noChangeArrowheads="1"/>
          </p:cNvSpPr>
          <p:nvPr/>
        </p:nvSpPr>
        <p:spPr bwMode="auto">
          <a:xfrm>
            <a:off x="2327564" y="368221"/>
            <a:ext cx="91440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cs typeface="Times New Roman" panose="02020603050405020304" pitchFamily="18" charset="0"/>
              </a:rPr>
              <a:t>1.program_linked_origin:=&lt;link origin&gt;</a:t>
            </a:r>
          </a:p>
          <a:p>
            <a:pPr eaLnBrk="1" hangingPunct="1"/>
            <a:r>
              <a:rPr lang="en-US" altLang="en-US" dirty="0">
                <a:latin typeface="Times New Roman" panose="02020603050405020304" pitchFamily="18" charset="0"/>
                <a:cs typeface="Times New Roman" panose="02020603050405020304" pitchFamily="18" charset="0"/>
              </a:rPr>
              <a:t>2.For each object module</a:t>
            </a:r>
          </a:p>
          <a:p>
            <a:pPr eaLnBrk="1" hangingPunct="1"/>
            <a:r>
              <a:rPr lang="en-US" altLang="en-US" dirty="0">
                <a:latin typeface="Times New Roman" panose="02020603050405020304" pitchFamily="18" charset="0"/>
                <a:cs typeface="Times New Roman" panose="02020603050405020304" pitchFamily="18" charset="0"/>
              </a:rPr>
              <a:t>	a)</a:t>
            </a:r>
            <a:r>
              <a:rPr lang="en-US" altLang="en-US" dirty="0" err="1">
                <a:latin typeface="Times New Roman" panose="02020603050405020304" pitchFamily="18" charset="0"/>
                <a:cs typeface="Times New Roman" panose="02020603050405020304" pitchFamily="18" charset="0"/>
              </a:rPr>
              <a:t>t_origin</a:t>
            </a:r>
            <a:r>
              <a:rPr lang="en-US" altLang="en-US" dirty="0">
                <a:latin typeface="Times New Roman" panose="02020603050405020304" pitchFamily="18" charset="0"/>
                <a:cs typeface="Times New Roman" panose="02020603050405020304" pitchFamily="18" charset="0"/>
              </a:rPr>
              <a:t>:=translated origin of the object module.</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OM_size</a:t>
            </a:r>
            <a:r>
              <a:rPr lang="en-US" altLang="en-US" dirty="0">
                <a:latin typeface="Times New Roman" panose="02020603050405020304" pitchFamily="18" charset="0"/>
                <a:cs typeface="Times New Roman" panose="02020603050405020304" pitchFamily="18" charset="0"/>
              </a:rPr>
              <a:t>:=size of the object module;</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	b)</a:t>
            </a:r>
            <a:r>
              <a:rPr lang="en-US" altLang="en-US" dirty="0" err="1">
                <a:latin typeface="Times New Roman" panose="02020603050405020304" pitchFamily="18" charset="0"/>
                <a:cs typeface="Times New Roman" panose="02020603050405020304" pitchFamily="18" charset="0"/>
              </a:rPr>
              <a:t>relocation_factor</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program_linked_origin</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t_orgin</a:t>
            </a:r>
            <a:r>
              <a:rPr lang="en-US" altLang="en-US" dirty="0">
                <a:latin typeface="Times New Roman" panose="02020603050405020304" pitchFamily="18" charset="0"/>
                <a:cs typeface="Times New Roman" panose="02020603050405020304" pitchFamily="18" charset="0"/>
              </a:rPr>
              <a:t>;</a:t>
            </a:r>
          </a:p>
          <a:p>
            <a:pPr eaLnBrk="1" hangingPunct="1"/>
            <a:r>
              <a:rPr lang="en-US" altLang="en-US" dirty="0">
                <a:latin typeface="Times New Roman" panose="02020603050405020304" pitchFamily="18" charset="0"/>
                <a:cs typeface="Times New Roman" panose="02020603050405020304" pitchFamily="18" charset="0"/>
              </a:rPr>
              <a:t>	c)Read the m/c lang.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In work area;</a:t>
            </a:r>
          </a:p>
          <a:p>
            <a:pPr eaLnBrk="1" hangingPunct="1"/>
            <a:r>
              <a:rPr lang="en-US" altLang="en-US" dirty="0">
                <a:latin typeface="Times New Roman" panose="02020603050405020304" pitchFamily="18" charset="0"/>
                <a:cs typeface="Times New Roman" panose="02020603050405020304" pitchFamily="18" charset="0"/>
              </a:rPr>
              <a:t>	d)Read LINKTAB of the object module</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	e)For each entry in LINKTAB with type=PD</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)name:=symbol;</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linked_address</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translated_address+relocation</a:t>
            </a:r>
            <a:r>
              <a:rPr lang="en-US" altLang="en-US" dirty="0">
                <a:latin typeface="Times New Roman" panose="02020603050405020304" pitchFamily="18" charset="0"/>
                <a:cs typeface="Times New Roman" panose="02020603050405020304" pitchFamily="18" charset="0"/>
              </a:rPr>
              <a:t> factor;</a:t>
            </a:r>
          </a:p>
          <a:p>
            <a:pPr eaLnBrk="1" hangingPunct="1"/>
            <a:r>
              <a:rPr lang="en-US" altLang="en-US" dirty="0">
                <a:latin typeface="Times New Roman" panose="02020603050405020304" pitchFamily="18" charset="0"/>
                <a:cs typeface="Times New Roman" panose="02020603050405020304" pitchFamily="18" charset="0"/>
              </a:rPr>
              <a:t>	    Enter(</a:t>
            </a:r>
            <a:r>
              <a:rPr lang="en-US" altLang="en-US" dirty="0" err="1">
                <a:latin typeface="Times New Roman" panose="02020603050405020304" pitchFamily="18" charset="0"/>
                <a:cs typeface="Times New Roman" panose="02020603050405020304" pitchFamily="18" charset="0"/>
              </a:rPr>
              <a:t>name,linked_address</a:t>
            </a:r>
            <a:r>
              <a:rPr lang="en-US" altLang="en-US" dirty="0">
                <a:latin typeface="Times New Roman" panose="02020603050405020304" pitchFamily="18" charset="0"/>
                <a:cs typeface="Times New Roman" panose="02020603050405020304" pitchFamily="18" charset="0"/>
              </a:rPr>
              <a:t>)in NTAB</a:t>
            </a:r>
          </a:p>
          <a:p>
            <a:pPr eaLnBrk="1" hangingPunct="1"/>
            <a:r>
              <a:rPr lang="en-US" altLang="en-US" dirty="0">
                <a:latin typeface="Times New Roman" panose="02020603050405020304" pitchFamily="18" charset="0"/>
                <a:cs typeface="Times New Roman" panose="02020603050405020304" pitchFamily="18" charset="0"/>
              </a:rPr>
              <a:t>	f)Enter(object module </a:t>
            </a:r>
            <a:r>
              <a:rPr lang="en-US" altLang="en-US" dirty="0" err="1">
                <a:latin typeface="Times New Roman" panose="02020603050405020304" pitchFamily="18" charset="0"/>
                <a:cs typeface="Times New Roman" panose="02020603050405020304" pitchFamily="18" charset="0"/>
              </a:rPr>
              <a:t>name,Prog_linked_origin</a:t>
            </a:r>
            <a:r>
              <a:rPr lang="en-US" altLang="en-US" dirty="0">
                <a:latin typeface="Times New Roman" panose="02020603050405020304" pitchFamily="18" charset="0"/>
                <a:cs typeface="Times New Roman" panose="02020603050405020304" pitchFamily="18" charset="0"/>
              </a:rPr>
              <a:t>)in NTAB</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g)</a:t>
            </a:r>
            <a:r>
              <a:rPr lang="en-US" altLang="en-US" dirty="0" err="1" smtClean="0">
                <a:latin typeface="Times New Roman" panose="02020603050405020304" pitchFamily="18" charset="0"/>
                <a:cs typeface="Times New Roman" panose="02020603050405020304" pitchFamily="18" charset="0"/>
              </a:rPr>
              <a:t>Program_linked_origin</a:t>
            </a:r>
            <a:r>
              <a:rPr lang="en-US" altLang="en-US" dirty="0">
                <a:latin typeface="Times New Roman" panose="02020603050405020304" pitchFamily="18" charset="0"/>
                <a:cs typeface="Times New Roman" panose="02020603050405020304" pitchFamily="18" charset="0"/>
              </a:rPr>
              <a:t>:=</a:t>
            </a:r>
            <a:r>
              <a:rPr lang="en-US" altLang="en-US" dirty="0" err="1" smtClean="0">
                <a:latin typeface="Times New Roman" panose="02020603050405020304" pitchFamily="18" charset="0"/>
                <a:cs typeface="Times New Roman" panose="02020603050405020304" pitchFamily="18" charset="0"/>
              </a:rPr>
              <a:t>Program_linked_origin+OM_size</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3.For each object module</a:t>
            </a:r>
          </a:p>
          <a:p>
            <a:pPr eaLnBrk="1" hangingPunct="1"/>
            <a:r>
              <a:rPr lang="en-US" altLang="en-US" dirty="0">
                <a:latin typeface="Times New Roman" panose="02020603050405020304" pitchFamily="18" charset="0"/>
                <a:cs typeface="Times New Roman" panose="02020603050405020304" pitchFamily="18" charset="0"/>
              </a:rPr>
              <a:t>	a)</a:t>
            </a:r>
            <a:r>
              <a:rPr lang="en-US" altLang="en-US" dirty="0" err="1">
                <a:latin typeface="Times New Roman" panose="02020603050405020304" pitchFamily="18" charset="0"/>
                <a:cs typeface="Times New Roman" panose="02020603050405020304" pitchFamily="18" charset="0"/>
              </a:rPr>
              <a:t>t_origin</a:t>
            </a:r>
            <a:r>
              <a:rPr lang="en-US" altLang="en-US" dirty="0">
                <a:latin typeface="Times New Roman" panose="02020603050405020304" pitchFamily="18" charset="0"/>
                <a:cs typeface="Times New Roman" panose="02020603050405020304" pitchFamily="18" charset="0"/>
              </a:rPr>
              <a:t>:=translated origin of the object module</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program_linked_origin</a:t>
            </a:r>
            <a:r>
              <a:rPr lang="en-US" altLang="en-US" dirty="0">
                <a:latin typeface="Times New Roman" panose="02020603050405020304" pitchFamily="18" charset="0"/>
                <a:cs typeface="Times New Roman" panose="02020603050405020304" pitchFamily="18" charset="0"/>
              </a:rPr>
              <a:t>:=load address from NTAB;</a:t>
            </a:r>
          </a:p>
          <a:p>
            <a:pPr eaLnBrk="1" hangingPunct="1"/>
            <a:r>
              <a:rPr lang="en-US" altLang="en-US" dirty="0">
                <a:latin typeface="Times New Roman" panose="02020603050405020304" pitchFamily="18" charset="0"/>
                <a:cs typeface="Times New Roman" panose="02020603050405020304" pitchFamily="18" charset="0"/>
              </a:rPr>
              <a:t>	b)For each LINKTAB entry with type=EXT</a:t>
            </a:r>
          </a:p>
          <a:p>
            <a:pPr eaLnBrk="1" hangingPunct="1"/>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a:t>
            </a:r>
            <a:r>
              <a:rPr lang="en-US" altLang="en-US" dirty="0" err="1" smtClean="0">
                <a:latin typeface="Times New Roman" panose="02020603050405020304" pitchFamily="18" charset="0"/>
                <a:cs typeface="Times New Roman" panose="02020603050405020304" pitchFamily="18" charset="0"/>
              </a:rPr>
              <a:t>Addr_in_work_area</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Addr</a:t>
            </a:r>
            <a:r>
              <a:rPr lang="en-US" altLang="en-US" dirty="0">
                <a:latin typeface="Times New Roman" panose="02020603050405020304" pitchFamily="18" charset="0"/>
                <a:cs typeface="Times New Roman" panose="02020603050405020304" pitchFamily="18" charset="0"/>
              </a:rPr>
              <a:t> of work </a:t>
            </a:r>
            <a:r>
              <a:rPr lang="en-US" altLang="en-US" dirty="0" err="1" smtClean="0">
                <a:latin typeface="Times New Roman" panose="02020603050405020304" pitchFamily="18" charset="0"/>
                <a:cs typeface="Times New Roman" panose="02020603050405020304" pitchFamily="18" charset="0"/>
              </a:rPr>
              <a:t>area+Program_linked_origin</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Link_origin+translated</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addr</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t_orgin</a:t>
            </a:r>
            <a:r>
              <a:rPr lang="en-US" altLang="en-US" dirty="0">
                <a:latin typeface="Times New Roman" panose="02020603050405020304" pitchFamily="18" charset="0"/>
                <a:cs typeface="Times New Roman" panose="02020603050405020304" pitchFamily="18" charset="0"/>
              </a:rPr>
              <a:t>;</a:t>
            </a:r>
          </a:p>
          <a:p>
            <a:pPr eaLnBrk="1" hangingPunct="1"/>
            <a:r>
              <a:rPr lang="en-US" altLang="en-US" dirty="0">
                <a:latin typeface="Times New Roman" panose="02020603050405020304" pitchFamily="18" charset="0"/>
                <a:cs typeface="Times New Roman" panose="02020603050405020304" pitchFamily="18" charset="0"/>
              </a:rPr>
              <a:t>	ii)Search symbol in NTAB and copy its linked address. Add this linked address to operand address in the word with the address with </a:t>
            </a:r>
            <a:r>
              <a:rPr lang="en-US" altLang="en-US" dirty="0" err="1">
                <a:latin typeface="Times New Roman" panose="02020603050405020304" pitchFamily="18" charset="0"/>
                <a:cs typeface="Times New Roman" panose="02020603050405020304" pitchFamily="18" charset="0"/>
              </a:rPr>
              <a:t>address_in_work_area</a:t>
            </a:r>
            <a:r>
              <a:rPr lang="en-US" altLang="en-US" dirty="0">
                <a:latin typeface="Times New Roman" panose="02020603050405020304" pitchFamily="18" charset="0"/>
                <a:cs typeface="Times New Roman" panose="02020603050405020304" pitchFamily="18" charset="0"/>
              </a:rPr>
              <a:t>.</a:t>
            </a:r>
          </a:p>
          <a:p>
            <a:pPr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930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2742921"/>
              </p:ext>
            </p:extLst>
          </p:nvPr>
        </p:nvGraphicFramePr>
        <p:xfrm>
          <a:off x="983129" y="4515790"/>
          <a:ext cx="3145118" cy="2103120"/>
        </p:xfrm>
        <a:graphic>
          <a:graphicData uri="http://schemas.openxmlformats.org/drawingml/2006/table">
            <a:tbl>
              <a:tblPr firstRow="1" bandRow="1">
                <a:tableStyleId>{5940675A-B579-460E-94D1-54222C63F5DA}</a:tableStyleId>
              </a:tblPr>
              <a:tblGrid>
                <a:gridCol w="1572559">
                  <a:extLst>
                    <a:ext uri="{9D8B030D-6E8A-4147-A177-3AD203B41FA5}">
                      <a16:colId xmlns:a16="http://schemas.microsoft.com/office/drawing/2014/main" val="20000"/>
                    </a:ext>
                  </a:extLst>
                </a:gridCol>
                <a:gridCol w="1572559">
                  <a:extLst>
                    <a:ext uri="{9D8B030D-6E8A-4147-A177-3AD203B41FA5}">
                      <a16:colId xmlns:a16="http://schemas.microsoft.com/office/drawing/2014/main" val="20001"/>
                    </a:ext>
                  </a:extLst>
                </a:gridCol>
              </a:tblGrid>
              <a:tr h="176107">
                <a:tc>
                  <a:txBody>
                    <a:bodyPr/>
                    <a:lstStyle/>
                    <a:p>
                      <a:r>
                        <a:rPr lang="en-US" dirty="0" smtClean="0"/>
                        <a:t>Symbol</a:t>
                      </a:r>
                      <a:endParaRPr lang="en-US" dirty="0"/>
                    </a:p>
                  </a:txBody>
                  <a:tcPr/>
                </a:tc>
                <a:tc>
                  <a:txBody>
                    <a:bodyPr/>
                    <a:lstStyle/>
                    <a:p>
                      <a:r>
                        <a:rPr lang="en-US" dirty="0" smtClean="0"/>
                        <a:t>Linked address</a:t>
                      </a:r>
                      <a:endParaRPr lang="en-US" dirty="0"/>
                    </a:p>
                  </a:txBody>
                  <a:tcPr/>
                </a:tc>
                <a:extLst>
                  <a:ext uri="{0D108BD9-81ED-4DB2-BD59-A6C34878D82A}">
                    <a16:rowId xmlns:a16="http://schemas.microsoft.com/office/drawing/2014/main" val="10000"/>
                  </a:ext>
                </a:extLst>
              </a:tr>
              <a:tr h="176107">
                <a:tc>
                  <a:txBody>
                    <a:bodyPr/>
                    <a:lstStyle/>
                    <a:p>
                      <a:r>
                        <a:rPr lang="en-US" dirty="0" smtClean="0"/>
                        <a:t>Total</a:t>
                      </a:r>
                      <a:endParaRPr lang="en-US" dirty="0"/>
                    </a:p>
                  </a:txBody>
                  <a:tcPr/>
                </a:tc>
                <a:tc>
                  <a:txBody>
                    <a:bodyPr/>
                    <a:lstStyle/>
                    <a:p>
                      <a:r>
                        <a:rPr lang="en-US" dirty="0" smtClean="0"/>
                        <a:t>941</a:t>
                      </a:r>
                      <a:endParaRPr lang="en-US" dirty="0"/>
                    </a:p>
                  </a:txBody>
                  <a:tcPr/>
                </a:tc>
                <a:extLst>
                  <a:ext uri="{0D108BD9-81ED-4DB2-BD59-A6C34878D82A}">
                    <a16:rowId xmlns:a16="http://schemas.microsoft.com/office/drawing/2014/main" val="10001"/>
                  </a:ext>
                </a:extLst>
              </a:tr>
              <a:tr h="176107">
                <a:tc>
                  <a:txBody>
                    <a:bodyPr/>
                    <a:lstStyle/>
                    <a:p>
                      <a:r>
                        <a:rPr lang="en-US" dirty="0" smtClean="0"/>
                        <a:t>P</a:t>
                      </a:r>
                      <a:endParaRPr lang="en-US" dirty="0"/>
                    </a:p>
                  </a:txBody>
                  <a:tcPr/>
                </a:tc>
                <a:tc>
                  <a:txBody>
                    <a:bodyPr/>
                    <a:lstStyle/>
                    <a:p>
                      <a:r>
                        <a:rPr lang="en-US" dirty="0" smtClean="0"/>
                        <a:t>900</a:t>
                      </a:r>
                      <a:endParaRPr lang="en-US" dirty="0"/>
                    </a:p>
                  </a:txBody>
                  <a:tcPr/>
                </a:tc>
                <a:extLst>
                  <a:ext uri="{0D108BD9-81ED-4DB2-BD59-A6C34878D82A}">
                    <a16:rowId xmlns:a16="http://schemas.microsoft.com/office/drawing/2014/main" val="10002"/>
                  </a:ext>
                </a:extLst>
              </a:tr>
              <a:tr h="176107">
                <a:tc>
                  <a:txBody>
                    <a:bodyPr/>
                    <a:lstStyle/>
                    <a:p>
                      <a:r>
                        <a:rPr lang="en-US" dirty="0" smtClean="0"/>
                        <a:t>Q</a:t>
                      </a:r>
                      <a:endParaRPr lang="en-US" dirty="0"/>
                    </a:p>
                  </a:txBody>
                  <a:tcPr/>
                </a:tc>
                <a:tc>
                  <a:txBody>
                    <a:bodyPr/>
                    <a:lstStyle/>
                    <a:p>
                      <a:r>
                        <a:rPr lang="en-US" dirty="0" smtClean="0"/>
                        <a:t>942</a:t>
                      </a:r>
                      <a:endParaRPr lang="en-US" dirty="0"/>
                    </a:p>
                  </a:txBody>
                  <a:tcPr/>
                </a:tc>
                <a:extLst>
                  <a:ext uri="{0D108BD9-81ED-4DB2-BD59-A6C34878D82A}">
                    <a16:rowId xmlns:a16="http://schemas.microsoft.com/office/drawing/2014/main" val="10003"/>
                  </a:ext>
                </a:extLst>
              </a:tr>
              <a:tr h="176107">
                <a:tc>
                  <a:txBody>
                    <a:bodyPr/>
                    <a:lstStyle/>
                    <a:p>
                      <a:r>
                        <a:rPr lang="en-US" dirty="0" smtClean="0"/>
                        <a:t>Alpha</a:t>
                      </a:r>
                      <a:endParaRPr lang="en-US" dirty="0"/>
                    </a:p>
                  </a:txBody>
                  <a:tcPr/>
                </a:tc>
                <a:tc>
                  <a:txBody>
                    <a:bodyPr/>
                    <a:lstStyle/>
                    <a:p>
                      <a:r>
                        <a:rPr lang="en-US" dirty="0" smtClean="0"/>
                        <a:t>973</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31518044"/>
              </p:ext>
            </p:extLst>
          </p:nvPr>
        </p:nvGraphicFramePr>
        <p:xfrm>
          <a:off x="5257800" y="2588097"/>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Symbol</a:t>
                      </a:r>
                      <a:endParaRPr lang="en-US" dirty="0"/>
                    </a:p>
                  </a:txBody>
                  <a:tcPr/>
                </a:tc>
                <a:tc>
                  <a:txBody>
                    <a:bodyPr/>
                    <a:lstStyle/>
                    <a:p>
                      <a:r>
                        <a:rPr lang="en-US" dirty="0" smtClean="0"/>
                        <a:t> Type</a:t>
                      </a:r>
                      <a:endParaRPr lang="en-US" dirty="0"/>
                    </a:p>
                  </a:txBody>
                  <a:tcPr/>
                </a:tc>
                <a:tc>
                  <a:txBody>
                    <a:bodyPr/>
                    <a:lstStyle/>
                    <a:p>
                      <a:r>
                        <a:rPr lang="en-US" dirty="0" smtClean="0"/>
                        <a:t>Translated address</a:t>
                      </a:r>
                      <a:endParaRPr lang="en-US" dirty="0"/>
                    </a:p>
                  </a:txBody>
                  <a:tcPr/>
                </a:tc>
                <a:extLst>
                  <a:ext uri="{0D108BD9-81ED-4DB2-BD59-A6C34878D82A}">
                    <a16:rowId xmlns:a16="http://schemas.microsoft.com/office/drawing/2014/main" val="10000"/>
                  </a:ext>
                </a:extLst>
              </a:tr>
              <a:tr h="370840">
                <a:tc>
                  <a:txBody>
                    <a:bodyPr/>
                    <a:lstStyle/>
                    <a:p>
                      <a:r>
                        <a:rPr lang="en-US" dirty="0" smtClean="0"/>
                        <a:t>ALPHA</a:t>
                      </a:r>
                      <a:endParaRPr lang="en-US" dirty="0"/>
                    </a:p>
                  </a:txBody>
                  <a:tcPr/>
                </a:tc>
                <a:tc>
                  <a:txBody>
                    <a:bodyPr/>
                    <a:lstStyle/>
                    <a:p>
                      <a:r>
                        <a:rPr lang="en-US" dirty="0" smtClean="0"/>
                        <a:t>EXT</a:t>
                      </a:r>
                      <a:endParaRPr lang="en-US" dirty="0"/>
                    </a:p>
                  </a:txBody>
                  <a:tcPr/>
                </a:tc>
                <a:tc>
                  <a:txBody>
                    <a:bodyPr/>
                    <a:lstStyle/>
                    <a:p>
                      <a:r>
                        <a:rPr lang="en-US" dirty="0" smtClean="0"/>
                        <a:t>518</a:t>
                      </a:r>
                      <a:endParaRPr lang="en-US" dirty="0"/>
                    </a:p>
                  </a:txBody>
                  <a:tcPr/>
                </a:tc>
                <a:extLst>
                  <a:ext uri="{0D108BD9-81ED-4DB2-BD59-A6C34878D82A}">
                    <a16:rowId xmlns:a16="http://schemas.microsoft.com/office/drawing/2014/main" val="10001"/>
                  </a:ext>
                </a:extLst>
              </a:tr>
              <a:tr h="370840">
                <a:tc>
                  <a:txBody>
                    <a:bodyPr/>
                    <a:lstStyle/>
                    <a:p>
                      <a:r>
                        <a:rPr lang="en-US" dirty="0" smtClean="0"/>
                        <a:t>MAX</a:t>
                      </a:r>
                      <a:endParaRPr lang="en-US" dirty="0"/>
                    </a:p>
                  </a:txBody>
                  <a:tcPr/>
                </a:tc>
                <a:tc>
                  <a:txBody>
                    <a:bodyPr/>
                    <a:lstStyle/>
                    <a:p>
                      <a:r>
                        <a:rPr lang="en-US" dirty="0" smtClean="0"/>
                        <a:t>EXT</a:t>
                      </a:r>
                      <a:endParaRPr lang="en-US" dirty="0"/>
                    </a:p>
                  </a:txBody>
                  <a:tcPr/>
                </a:tc>
                <a:tc>
                  <a:txBody>
                    <a:bodyPr/>
                    <a:lstStyle/>
                    <a:p>
                      <a:r>
                        <a:rPr lang="en-US" dirty="0" smtClean="0"/>
                        <a:t>519</a:t>
                      </a:r>
                      <a:endParaRPr lang="en-US" dirty="0"/>
                    </a:p>
                  </a:txBody>
                  <a:tcPr/>
                </a:tc>
                <a:extLst>
                  <a:ext uri="{0D108BD9-81ED-4DB2-BD59-A6C34878D82A}">
                    <a16:rowId xmlns:a16="http://schemas.microsoft.com/office/drawing/2014/main" val="10002"/>
                  </a:ext>
                </a:extLst>
              </a:tr>
              <a:tr h="370840">
                <a:tc>
                  <a:txBody>
                    <a:bodyPr/>
                    <a:lstStyle/>
                    <a:p>
                      <a:r>
                        <a:rPr lang="en-US" dirty="0" smtClean="0"/>
                        <a:t>TOTAL</a:t>
                      </a:r>
                      <a:endParaRPr lang="en-US" dirty="0"/>
                    </a:p>
                  </a:txBody>
                  <a:tcPr/>
                </a:tc>
                <a:tc>
                  <a:txBody>
                    <a:bodyPr/>
                    <a:lstStyle/>
                    <a:p>
                      <a:r>
                        <a:rPr lang="en-US" dirty="0" smtClean="0"/>
                        <a:t>PD</a:t>
                      </a:r>
                      <a:endParaRPr lang="en-US" dirty="0"/>
                    </a:p>
                  </a:txBody>
                  <a:tcPr/>
                </a:tc>
                <a:tc>
                  <a:txBody>
                    <a:bodyPr/>
                    <a:lstStyle/>
                    <a:p>
                      <a:r>
                        <a:rPr lang="en-US" dirty="0" smtClean="0"/>
                        <a:t>541</a:t>
                      </a:r>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7409329" y="2218765"/>
            <a:ext cx="2447365" cy="369332"/>
          </a:xfrm>
          <a:prstGeom prst="rect">
            <a:avLst/>
          </a:prstGeom>
          <a:noFill/>
        </p:spPr>
        <p:txBody>
          <a:bodyPr wrap="square" rtlCol="0">
            <a:spAutoFit/>
          </a:bodyPr>
          <a:lstStyle/>
          <a:p>
            <a:r>
              <a:rPr lang="en-US" dirty="0" smtClean="0"/>
              <a:t>LINKTAB</a:t>
            </a:r>
            <a:endParaRPr lang="en-US" dirty="0"/>
          </a:p>
        </p:txBody>
      </p:sp>
      <p:sp>
        <p:nvSpPr>
          <p:cNvPr id="7" name="TextBox 6"/>
          <p:cNvSpPr txBox="1"/>
          <p:nvPr/>
        </p:nvSpPr>
        <p:spPr>
          <a:xfrm>
            <a:off x="2232212" y="4001294"/>
            <a:ext cx="686022" cy="369332"/>
          </a:xfrm>
          <a:prstGeom prst="rect">
            <a:avLst/>
          </a:prstGeom>
          <a:noFill/>
        </p:spPr>
        <p:txBody>
          <a:bodyPr wrap="none" rtlCol="0">
            <a:spAutoFit/>
          </a:bodyPr>
          <a:lstStyle/>
          <a:p>
            <a:r>
              <a:rPr lang="en-US" dirty="0" smtClean="0"/>
              <a:t>NTAB</a:t>
            </a:r>
            <a:endParaRPr lang="en-US" dirty="0"/>
          </a:p>
        </p:txBody>
      </p:sp>
    </p:spTree>
    <p:extLst>
      <p:ext uri="{BB962C8B-B14F-4D97-AF65-F5344CB8AC3E}">
        <p14:creationId xmlns:p14="http://schemas.microsoft.com/office/powerpoint/2010/main" val="3967352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306904" y="830323"/>
            <a:ext cx="3534037" cy="1434400"/>
          </a:xfrm>
          <a:prstGeom prst="rect">
            <a:avLst/>
          </a:prstGeom>
        </p:spPr>
        <p:txBody>
          <a:bodyPr wrap="square" lIns="0" tIns="0" rIns="0" bIns="0" rtlCol="0">
            <a:noAutofit/>
          </a:bodyPr>
          <a:lstStyle/>
          <a:p>
            <a:pPr marL="12700">
              <a:lnSpc>
                <a:spcPts val="3210"/>
              </a:lnSpc>
              <a:spcBef>
                <a:spcPts val="160"/>
              </a:spcBef>
            </a:pPr>
            <a:r>
              <a:rPr sz="3000" spc="-4" dirty="0">
                <a:latin typeface="Times New Roman"/>
                <a:cs typeface="Times New Roman"/>
              </a:rPr>
              <a:t>S</a:t>
            </a:r>
            <a:r>
              <a:rPr sz="2400" spc="-4" dirty="0">
                <a:latin typeface="Times New Roman"/>
                <a:cs typeface="Times New Roman"/>
              </a:rPr>
              <a:t>ELF</a:t>
            </a:r>
            <a:endParaRPr sz="2400" dirty="0">
              <a:latin typeface="Times New Roman"/>
              <a:cs typeface="Times New Roman"/>
            </a:endParaRPr>
          </a:p>
          <a:p>
            <a:pPr marL="12700" marR="14286">
              <a:lnSpc>
                <a:spcPct val="95825"/>
              </a:lnSpc>
              <a:spcBef>
                <a:spcPts val="2118"/>
              </a:spcBef>
            </a:pPr>
            <a:r>
              <a:rPr sz="2400" dirty="0" smtClean="0">
                <a:latin typeface="Times New Roman"/>
                <a:cs typeface="Times New Roman"/>
              </a:rPr>
              <a:t>Non</a:t>
            </a:r>
            <a:r>
              <a:rPr lang="en-US" sz="2400" dirty="0">
                <a:latin typeface="Times New Roman"/>
                <a:cs typeface="Times New Roman"/>
              </a:rPr>
              <a:t> </a:t>
            </a:r>
            <a:r>
              <a:rPr lang="en-US" sz="2400" dirty="0" smtClean="0">
                <a:latin typeface="Times New Roman"/>
                <a:cs typeface="Times New Roman"/>
              </a:rPr>
              <a:t>relocating programs</a:t>
            </a:r>
            <a:endParaRPr lang="en-US" sz="2400" dirty="0">
              <a:latin typeface="Times New Roman"/>
              <a:cs typeface="Times New Roman"/>
            </a:endParaRPr>
          </a:p>
          <a:p>
            <a:pPr marL="12700" marR="14286">
              <a:lnSpc>
                <a:spcPct val="95825"/>
              </a:lnSpc>
              <a:spcBef>
                <a:spcPts val="2118"/>
              </a:spcBef>
            </a:pPr>
            <a:endParaRPr sz="2400" dirty="0">
              <a:latin typeface="Times New Roman"/>
              <a:cs typeface="Times New Roman"/>
            </a:endParaRPr>
          </a:p>
          <a:p>
            <a:pPr marL="378764" marR="8543">
              <a:lnSpc>
                <a:spcPct val="95825"/>
              </a:lnSpc>
              <a:spcBef>
                <a:spcPts val="607"/>
              </a:spcBef>
            </a:pPr>
            <a:r>
              <a:rPr sz="1650" dirty="0" smtClean="0">
                <a:solidFill>
                  <a:srgbClr val="FD8537"/>
                </a:solidFill>
                <a:latin typeface="Times New Roman"/>
                <a:cs typeface="Times New Roman"/>
              </a:rPr>
              <a:t>   </a:t>
            </a:r>
            <a:endParaRPr sz="2100" dirty="0">
              <a:latin typeface="Times New Roman"/>
              <a:cs typeface="Times New Roman"/>
            </a:endParaRPr>
          </a:p>
        </p:txBody>
      </p:sp>
      <p:sp>
        <p:nvSpPr>
          <p:cNvPr id="7" name="object 7"/>
          <p:cNvSpPr txBox="1"/>
          <p:nvPr/>
        </p:nvSpPr>
        <p:spPr>
          <a:xfrm>
            <a:off x="2251786" y="892812"/>
            <a:ext cx="4155383" cy="330200"/>
          </a:xfrm>
          <a:prstGeom prst="rect">
            <a:avLst/>
          </a:prstGeom>
        </p:spPr>
        <p:txBody>
          <a:bodyPr wrap="square" lIns="0" tIns="0" rIns="0" bIns="0" rtlCol="0">
            <a:noAutofit/>
          </a:bodyPr>
          <a:lstStyle/>
          <a:p>
            <a:pPr marL="12700">
              <a:lnSpc>
                <a:spcPts val="2585"/>
              </a:lnSpc>
              <a:spcBef>
                <a:spcPts val="129"/>
              </a:spcBef>
            </a:pPr>
            <a:r>
              <a:rPr sz="2400" dirty="0">
                <a:latin typeface="Times New Roman"/>
                <a:cs typeface="Times New Roman"/>
              </a:rPr>
              <a:t>R</a:t>
            </a:r>
            <a:r>
              <a:rPr sz="2400" spc="-10" dirty="0">
                <a:latin typeface="Times New Roman"/>
                <a:cs typeface="Times New Roman"/>
              </a:rPr>
              <a:t>E</a:t>
            </a:r>
            <a:r>
              <a:rPr sz="2400" dirty="0">
                <a:latin typeface="Times New Roman"/>
                <a:cs typeface="Times New Roman"/>
              </a:rPr>
              <a:t>LOC</a:t>
            </a:r>
            <a:r>
              <a:rPr sz="2400" spc="-10" dirty="0">
                <a:latin typeface="Times New Roman"/>
                <a:cs typeface="Times New Roman"/>
              </a:rPr>
              <a:t>A</a:t>
            </a:r>
            <a:r>
              <a:rPr sz="2400" dirty="0">
                <a:latin typeface="Times New Roman"/>
                <a:cs typeface="Times New Roman"/>
              </a:rPr>
              <a:t>T</a:t>
            </a:r>
            <a:r>
              <a:rPr sz="2400" spc="-10" dirty="0">
                <a:latin typeface="Times New Roman"/>
                <a:cs typeface="Times New Roman"/>
              </a:rPr>
              <a:t>I</a:t>
            </a:r>
            <a:r>
              <a:rPr sz="2400" dirty="0">
                <a:latin typeface="Times New Roman"/>
                <a:cs typeface="Times New Roman"/>
              </a:rPr>
              <a:t>ON</a:t>
            </a:r>
            <a:r>
              <a:rPr sz="2400" spc="260" dirty="0">
                <a:latin typeface="Times New Roman"/>
                <a:cs typeface="Times New Roman"/>
              </a:rPr>
              <a:t> </a:t>
            </a:r>
            <a:r>
              <a:rPr sz="2400" dirty="0">
                <a:latin typeface="Times New Roman"/>
                <a:cs typeface="Times New Roman"/>
              </a:rPr>
              <a:t>P</a:t>
            </a:r>
            <a:r>
              <a:rPr sz="2400" spc="-9" dirty="0">
                <a:latin typeface="Times New Roman"/>
                <a:cs typeface="Times New Roman"/>
              </a:rPr>
              <a:t>R</a:t>
            </a:r>
            <a:r>
              <a:rPr sz="2400" dirty="0">
                <a:latin typeface="Times New Roman"/>
                <a:cs typeface="Times New Roman"/>
              </a:rPr>
              <a:t>O</a:t>
            </a:r>
            <a:r>
              <a:rPr sz="2400" spc="9" dirty="0">
                <a:latin typeface="Times New Roman"/>
                <a:cs typeface="Times New Roman"/>
              </a:rPr>
              <a:t>G</a:t>
            </a:r>
            <a:r>
              <a:rPr sz="2400" dirty="0">
                <a:latin typeface="Times New Roman"/>
                <a:cs typeface="Times New Roman"/>
              </a:rPr>
              <a:t>R</a:t>
            </a:r>
            <a:r>
              <a:rPr sz="2400" spc="-9" dirty="0">
                <a:latin typeface="Times New Roman"/>
                <a:cs typeface="Times New Roman"/>
              </a:rPr>
              <a:t>A</a:t>
            </a:r>
            <a:r>
              <a:rPr sz="2400" dirty="0">
                <a:latin typeface="Times New Roman"/>
                <a:cs typeface="Times New Roman"/>
              </a:rPr>
              <a:t>MS</a:t>
            </a:r>
          </a:p>
        </p:txBody>
      </p:sp>
      <p:sp>
        <p:nvSpPr>
          <p:cNvPr id="6" name="object 6"/>
          <p:cNvSpPr txBox="1"/>
          <p:nvPr/>
        </p:nvSpPr>
        <p:spPr>
          <a:xfrm>
            <a:off x="1306904" y="1906581"/>
            <a:ext cx="8478967" cy="1126689"/>
          </a:xfrm>
          <a:prstGeom prst="rect">
            <a:avLst/>
          </a:prstGeom>
        </p:spPr>
        <p:txBody>
          <a:bodyPr wrap="square" lIns="0" tIns="0" rIns="0" bIns="0" rtlCol="0">
            <a:noAutofit/>
          </a:bodyPr>
          <a:lstStyle/>
          <a:p>
            <a:pPr marL="12700" marR="40050">
              <a:lnSpc>
                <a:spcPts val="2585"/>
              </a:lnSpc>
              <a:spcBef>
                <a:spcPts val="129"/>
              </a:spcBef>
            </a:pPr>
            <a:r>
              <a:rPr lang="en-US" sz="2100" dirty="0" smtClean="0">
                <a:latin typeface="Times New Roman"/>
                <a:cs typeface="Times New Roman"/>
              </a:rPr>
              <a:t>is </a:t>
            </a:r>
            <a:r>
              <a:rPr sz="2100" dirty="0" smtClean="0">
                <a:latin typeface="Times New Roman"/>
                <a:cs typeface="Times New Roman"/>
              </a:rPr>
              <a:t>a</a:t>
            </a:r>
            <a:r>
              <a:rPr sz="2100" spc="287" dirty="0" smtClean="0">
                <a:latin typeface="Times New Roman"/>
                <a:cs typeface="Times New Roman"/>
              </a:rPr>
              <a:t> </a:t>
            </a:r>
            <a:r>
              <a:rPr sz="2100" dirty="0" smtClean="0">
                <a:latin typeface="Times New Roman"/>
                <a:cs typeface="Times New Roman"/>
              </a:rPr>
              <a:t>program</a:t>
            </a:r>
            <a:r>
              <a:rPr sz="2100" spc="-44" dirty="0" smtClean="0">
                <a:latin typeface="Times New Roman"/>
                <a:cs typeface="Times New Roman"/>
              </a:rPr>
              <a:t> </a:t>
            </a:r>
            <a:r>
              <a:rPr sz="2100" dirty="0" smtClean="0">
                <a:latin typeface="Times New Roman"/>
                <a:cs typeface="Times New Roman"/>
              </a:rPr>
              <a:t>wh</a:t>
            </a:r>
            <a:r>
              <a:rPr sz="2100" spc="-4" dirty="0" smtClean="0">
                <a:latin typeface="Times New Roman"/>
                <a:cs typeface="Times New Roman"/>
              </a:rPr>
              <a:t>i</a:t>
            </a:r>
            <a:r>
              <a:rPr sz="2100" dirty="0" smtClean="0">
                <a:latin typeface="Times New Roman"/>
                <a:cs typeface="Times New Roman"/>
              </a:rPr>
              <a:t>ch </a:t>
            </a:r>
            <a:r>
              <a:rPr sz="2100" spc="187" dirty="0" smtClean="0">
                <a:latin typeface="Times New Roman"/>
                <a:cs typeface="Times New Roman"/>
              </a:rPr>
              <a:t> </a:t>
            </a:r>
            <a:r>
              <a:rPr sz="2100" dirty="0" smtClean="0">
                <a:latin typeface="Times New Roman"/>
                <a:cs typeface="Times New Roman"/>
              </a:rPr>
              <a:t>cannot</a:t>
            </a:r>
            <a:r>
              <a:rPr sz="2100" spc="-24" dirty="0" smtClean="0">
                <a:latin typeface="Times New Roman"/>
                <a:cs typeface="Times New Roman"/>
              </a:rPr>
              <a:t> </a:t>
            </a:r>
            <a:r>
              <a:rPr sz="2100" dirty="0" smtClean="0">
                <a:latin typeface="Times New Roman"/>
                <a:cs typeface="Times New Roman"/>
              </a:rPr>
              <a:t>be</a:t>
            </a:r>
            <a:r>
              <a:rPr sz="2100" spc="297" dirty="0" smtClean="0">
                <a:latin typeface="Times New Roman"/>
                <a:cs typeface="Times New Roman"/>
              </a:rPr>
              <a:t> </a:t>
            </a:r>
            <a:r>
              <a:rPr sz="2100" dirty="0" smtClean="0">
                <a:latin typeface="Times New Roman"/>
                <a:cs typeface="Times New Roman"/>
              </a:rPr>
              <a:t>execut</a:t>
            </a:r>
            <a:r>
              <a:rPr sz="2100" spc="5" dirty="0" smtClean="0">
                <a:latin typeface="Times New Roman"/>
                <a:cs typeface="Times New Roman"/>
              </a:rPr>
              <a:t>e</a:t>
            </a:r>
            <a:r>
              <a:rPr sz="2100" dirty="0" smtClean="0">
                <a:latin typeface="Times New Roman"/>
                <a:cs typeface="Times New Roman"/>
              </a:rPr>
              <a:t>d</a:t>
            </a:r>
            <a:r>
              <a:rPr sz="2100" spc="-44" dirty="0" smtClean="0">
                <a:latin typeface="Times New Roman"/>
                <a:cs typeface="Times New Roman"/>
              </a:rPr>
              <a:t> </a:t>
            </a:r>
            <a:r>
              <a:rPr sz="2100" dirty="0" smtClean="0">
                <a:latin typeface="Times New Roman"/>
                <a:cs typeface="Times New Roman"/>
              </a:rPr>
              <a:t>in</a:t>
            </a:r>
            <a:r>
              <a:rPr sz="2100" spc="379" dirty="0" smtClean="0">
                <a:latin typeface="Times New Roman"/>
                <a:cs typeface="Times New Roman"/>
              </a:rPr>
              <a:t> </a:t>
            </a:r>
            <a:r>
              <a:rPr sz="2100" dirty="0" smtClean="0">
                <a:latin typeface="Times New Roman"/>
                <a:cs typeface="Times New Roman"/>
              </a:rPr>
              <a:t>any</a:t>
            </a:r>
            <a:r>
              <a:rPr lang="en-US" sz="2100" dirty="0" smtClean="0">
                <a:latin typeface="Times New Roman"/>
                <a:cs typeface="Times New Roman"/>
              </a:rPr>
              <a:t> </a:t>
            </a:r>
            <a:r>
              <a:rPr lang="en-US" sz="2100" dirty="0">
                <a:latin typeface="Times New Roman"/>
                <a:cs typeface="Times New Roman"/>
              </a:rPr>
              <a:t>m</a:t>
            </a:r>
            <a:r>
              <a:rPr lang="en-US" sz="2100" spc="11" dirty="0">
                <a:latin typeface="Times New Roman"/>
                <a:cs typeface="Times New Roman"/>
              </a:rPr>
              <a:t>e</a:t>
            </a:r>
            <a:r>
              <a:rPr lang="en-US" sz="2100" dirty="0">
                <a:latin typeface="Times New Roman"/>
                <a:cs typeface="Times New Roman"/>
              </a:rPr>
              <a:t>m</a:t>
            </a:r>
            <a:r>
              <a:rPr lang="en-US" sz="2100" spc="11" dirty="0">
                <a:latin typeface="Times New Roman"/>
                <a:cs typeface="Times New Roman"/>
              </a:rPr>
              <a:t>o</a:t>
            </a:r>
            <a:r>
              <a:rPr lang="en-US" sz="2100" dirty="0">
                <a:latin typeface="Times New Roman"/>
                <a:cs typeface="Times New Roman"/>
              </a:rPr>
              <a:t>ry</a:t>
            </a:r>
            <a:r>
              <a:rPr lang="en-US" sz="2100" spc="-255" dirty="0">
                <a:latin typeface="Times New Roman"/>
                <a:cs typeface="Times New Roman"/>
              </a:rPr>
              <a:t> </a:t>
            </a:r>
            <a:r>
              <a:rPr lang="en-US" sz="2100" dirty="0">
                <a:latin typeface="Times New Roman"/>
                <a:cs typeface="Times New Roman"/>
              </a:rPr>
              <a:t>area</a:t>
            </a:r>
            <a:r>
              <a:rPr lang="en-US" sz="2100" spc="265" dirty="0">
                <a:latin typeface="Times New Roman"/>
                <a:cs typeface="Times New Roman"/>
              </a:rPr>
              <a:t> </a:t>
            </a:r>
            <a:r>
              <a:rPr lang="en-US" sz="2100" dirty="0">
                <a:latin typeface="Times New Roman"/>
                <a:cs typeface="Times New Roman"/>
              </a:rPr>
              <a:t>oth</a:t>
            </a:r>
            <a:r>
              <a:rPr lang="en-US" sz="2100" spc="11" dirty="0">
                <a:latin typeface="Times New Roman"/>
                <a:cs typeface="Times New Roman"/>
              </a:rPr>
              <a:t>e</a:t>
            </a:r>
            <a:r>
              <a:rPr lang="en-US" sz="2100" dirty="0">
                <a:latin typeface="Times New Roman"/>
                <a:cs typeface="Times New Roman"/>
              </a:rPr>
              <a:t>r</a:t>
            </a:r>
            <a:r>
              <a:rPr lang="en-US" sz="2100" spc="141" dirty="0">
                <a:latin typeface="Times New Roman"/>
                <a:cs typeface="Times New Roman"/>
              </a:rPr>
              <a:t> </a:t>
            </a:r>
            <a:r>
              <a:rPr lang="en-US" sz="2100" dirty="0">
                <a:latin typeface="Times New Roman"/>
                <a:cs typeface="Times New Roman"/>
              </a:rPr>
              <a:t>th</a:t>
            </a:r>
            <a:r>
              <a:rPr lang="en-US" sz="2100" spc="-11" dirty="0">
                <a:latin typeface="Times New Roman"/>
                <a:cs typeface="Times New Roman"/>
              </a:rPr>
              <a:t>a</a:t>
            </a:r>
            <a:r>
              <a:rPr lang="en-US" sz="2100" dirty="0">
                <a:latin typeface="Times New Roman"/>
                <a:cs typeface="Times New Roman"/>
              </a:rPr>
              <a:t>n</a:t>
            </a:r>
            <a:r>
              <a:rPr lang="en-US" sz="2100" spc="363" dirty="0">
                <a:latin typeface="Times New Roman"/>
                <a:cs typeface="Times New Roman"/>
              </a:rPr>
              <a:t> </a:t>
            </a:r>
            <a:r>
              <a:rPr lang="en-US" sz="2100" dirty="0">
                <a:latin typeface="Times New Roman"/>
                <a:cs typeface="Times New Roman"/>
              </a:rPr>
              <a:t>ar</a:t>
            </a:r>
            <a:r>
              <a:rPr lang="en-US" sz="2100" spc="11" dirty="0">
                <a:latin typeface="Times New Roman"/>
                <a:cs typeface="Times New Roman"/>
              </a:rPr>
              <a:t>e</a:t>
            </a:r>
            <a:r>
              <a:rPr lang="en-US" sz="2100" dirty="0">
                <a:latin typeface="Times New Roman"/>
                <a:cs typeface="Times New Roman"/>
              </a:rPr>
              <a:t>a</a:t>
            </a:r>
            <a:r>
              <a:rPr lang="en-US" sz="2100" spc="267" dirty="0">
                <a:latin typeface="Times New Roman"/>
                <a:cs typeface="Times New Roman"/>
              </a:rPr>
              <a:t> </a:t>
            </a:r>
            <a:r>
              <a:rPr lang="en-US" sz="2100" dirty="0">
                <a:latin typeface="Times New Roman"/>
                <a:cs typeface="Times New Roman"/>
              </a:rPr>
              <a:t>starting </a:t>
            </a:r>
            <a:r>
              <a:rPr lang="en-US" sz="2100" spc="460" dirty="0">
                <a:latin typeface="Times New Roman"/>
                <a:cs typeface="Times New Roman"/>
              </a:rPr>
              <a:t> </a:t>
            </a:r>
            <a:r>
              <a:rPr lang="en-US" sz="2100" spc="9" dirty="0">
                <a:latin typeface="Times New Roman"/>
                <a:cs typeface="Times New Roman"/>
              </a:rPr>
              <a:t>o</a:t>
            </a:r>
            <a:r>
              <a:rPr lang="en-US" sz="2100" dirty="0">
                <a:latin typeface="Times New Roman"/>
                <a:cs typeface="Times New Roman"/>
              </a:rPr>
              <a:t>n</a:t>
            </a:r>
            <a:r>
              <a:rPr lang="en-US" sz="2100" spc="290" dirty="0">
                <a:latin typeface="Times New Roman"/>
                <a:cs typeface="Times New Roman"/>
              </a:rPr>
              <a:t> </a:t>
            </a:r>
            <a:r>
              <a:rPr lang="en-US" sz="2100" dirty="0" smtClean="0">
                <a:latin typeface="Times New Roman"/>
                <a:cs typeface="Times New Roman"/>
              </a:rPr>
              <a:t>its translated</a:t>
            </a:r>
            <a:r>
              <a:rPr lang="en-US" sz="2100" spc="-75" dirty="0" smtClean="0">
                <a:latin typeface="Times New Roman"/>
                <a:cs typeface="Times New Roman"/>
              </a:rPr>
              <a:t> </a:t>
            </a:r>
            <a:r>
              <a:rPr lang="en-US" sz="2100" dirty="0">
                <a:latin typeface="Times New Roman"/>
                <a:cs typeface="Times New Roman"/>
              </a:rPr>
              <a:t>o</a:t>
            </a:r>
            <a:r>
              <a:rPr lang="en-US" sz="2100" spc="9" dirty="0">
                <a:latin typeface="Times New Roman"/>
                <a:cs typeface="Times New Roman"/>
              </a:rPr>
              <a:t>r</a:t>
            </a:r>
            <a:r>
              <a:rPr lang="en-US" sz="2100" dirty="0">
                <a:latin typeface="Times New Roman"/>
                <a:cs typeface="Times New Roman"/>
              </a:rPr>
              <a:t>igin</a:t>
            </a:r>
          </a:p>
          <a:p>
            <a:pPr marL="14726">
              <a:lnSpc>
                <a:spcPct val="95825"/>
              </a:lnSpc>
              <a:spcBef>
                <a:spcPts val="478"/>
              </a:spcBef>
            </a:pPr>
            <a:r>
              <a:rPr lang="en-US" sz="2100" dirty="0" smtClean="0">
                <a:latin typeface="Times New Roman"/>
                <a:cs typeface="Times New Roman"/>
              </a:rPr>
              <a:t> </a:t>
            </a:r>
            <a:endParaRPr sz="2100" dirty="0">
              <a:latin typeface="Times New Roman"/>
              <a:cs typeface="Times New Roman"/>
            </a:endParaRPr>
          </a:p>
        </p:txBody>
      </p:sp>
      <p:sp>
        <p:nvSpPr>
          <p:cNvPr id="5" name="object 5"/>
          <p:cNvSpPr txBox="1"/>
          <p:nvPr/>
        </p:nvSpPr>
        <p:spPr>
          <a:xfrm>
            <a:off x="1306904" y="2830490"/>
            <a:ext cx="10132060" cy="3510612"/>
          </a:xfrm>
          <a:prstGeom prst="rect">
            <a:avLst/>
          </a:prstGeom>
        </p:spPr>
        <p:txBody>
          <a:bodyPr wrap="square" lIns="0" tIns="0" rIns="0" bIns="0" rtlCol="0">
            <a:noAutofit/>
          </a:bodyPr>
          <a:lstStyle/>
          <a:p>
            <a:pPr marL="12700" marR="23000">
              <a:lnSpc>
                <a:spcPct val="95825"/>
              </a:lnSpc>
              <a:spcBef>
                <a:spcPts val="725"/>
              </a:spcBef>
            </a:pPr>
            <a:r>
              <a:rPr sz="2400" dirty="0" err="1" smtClean="0">
                <a:latin typeface="Times New Roman"/>
                <a:cs typeface="Times New Roman"/>
              </a:rPr>
              <a:t>Relocatable</a:t>
            </a:r>
            <a:r>
              <a:rPr sz="2400" spc="-12" dirty="0" smtClean="0">
                <a:latin typeface="Times New Roman"/>
                <a:cs typeface="Times New Roman"/>
              </a:rPr>
              <a:t> </a:t>
            </a:r>
            <a:r>
              <a:rPr sz="2400" dirty="0" smtClean="0">
                <a:latin typeface="Times New Roman"/>
                <a:cs typeface="Times New Roman"/>
              </a:rPr>
              <a:t>program</a:t>
            </a:r>
            <a:r>
              <a:rPr sz="1650" dirty="0" smtClean="0">
                <a:solidFill>
                  <a:srgbClr val="FD8537"/>
                </a:solidFill>
                <a:latin typeface="Times New Roman"/>
                <a:cs typeface="Times New Roman"/>
              </a:rPr>
              <a:t>   </a:t>
            </a:r>
            <a:r>
              <a:rPr sz="1650" spc="72" dirty="0" smtClean="0">
                <a:solidFill>
                  <a:srgbClr val="FD8537"/>
                </a:solidFill>
                <a:latin typeface="Times New Roman"/>
                <a:cs typeface="Times New Roman"/>
              </a:rPr>
              <a:t> </a:t>
            </a:r>
            <a:r>
              <a:rPr sz="2100" dirty="0">
                <a:latin typeface="Times New Roman"/>
                <a:cs typeface="Times New Roman"/>
              </a:rPr>
              <a:t>C</a:t>
            </a:r>
            <a:r>
              <a:rPr sz="2100" spc="-9" dirty="0">
                <a:latin typeface="Times New Roman"/>
                <a:cs typeface="Times New Roman"/>
              </a:rPr>
              <a:t>a</a:t>
            </a:r>
            <a:r>
              <a:rPr sz="2100" dirty="0">
                <a:latin typeface="Times New Roman"/>
                <a:cs typeface="Times New Roman"/>
              </a:rPr>
              <a:t>n </a:t>
            </a:r>
            <a:r>
              <a:rPr sz="2100" spc="115" dirty="0">
                <a:latin typeface="Times New Roman"/>
                <a:cs typeface="Times New Roman"/>
              </a:rPr>
              <a:t> </a:t>
            </a:r>
            <a:r>
              <a:rPr sz="2100" dirty="0">
                <a:latin typeface="Times New Roman"/>
                <a:cs typeface="Times New Roman"/>
              </a:rPr>
              <a:t>be</a:t>
            </a:r>
            <a:r>
              <a:rPr sz="2100" spc="297" dirty="0">
                <a:latin typeface="Times New Roman"/>
                <a:cs typeface="Times New Roman"/>
              </a:rPr>
              <a:t> </a:t>
            </a:r>
            <a:r>
              <a:rPr sz="2100" spc="-16" dirty="0">
                <a:latin typeface="Times New Roman"/>
                <a:cs typeface="Times New Roman"/>
              </a:rPr>
              <a:t>p</a:t>
            </a:r>
            <a:r>
              <a:rPr sz="2100" dirty="0">
                <a:latin typeface="Times New Roman"/>
                <a:cs typeface="Times New Roman"/>
              </a:rPr>
              <a:t>r</a:t>
            </a:r>
            <a:r>
              <a:rPr sz="2100" spc="5" dirty="0">
                <a:latin typeface="Times New Roman"/>
                <a:cs typeface="Times New Roman"/>
              </a:rPr>
              <a:t>o</a:t>
            </a:r>
            <a:r>
              <a:rPr sz="2100" dirty="0">
                <a:latin typeface="Times New Roman"/>
                <a:cs typeface="Times New Roman"/>
              </a:rPr>
              <a:t>c</a:t>
            </a:r>
            <a:r>
              <a:rPr sz="2100" spc="5" dirty="0">
                <a:latin typeface="Times New Roman"/>
                <a:cs typeface="Times New Roman"/>
              </a:rPr>
              <a:t>e</a:t>
            </a:r>
            <a:r>
              <a:rPr sz="2100" dirty="0">
                <a:latin typeface="Times New Roman"/>
                <a:cs typeface="Times New Roman"/>
              </a:rPr>
              <a:t>ssed</a:t>
            </a:r>
            <a:r>
              <a:rPr sz="2100" spc="68" dirty="0">
                <a:latin typeface="Times New Roman"/>
                <a:cs typeface="Times New Roman"/>
              </a:rPr>
              <a:t> </a:t>
            </a:r>
            <a:r>
              <a:rPr sz="2100" dirty="0">
                <a:latin typeface="Times New Roman"/>
                <a:cs typeface="Times New Roman"/>
              </a:rPr>
              <a:t>to</a:t>
            </a:r>
            <a:r>
              <a:rPr sz="2100" spc="283" dirty="0">
                <a:latin typeface="Times New Roman"/>
                <a:cs typeface="Times New Roman"/>
              </a:rPr>
              <a:t> </a:t>
            </a:r>
            <a:r>
              <a:rPr sz="2100" dirty="0">
                <a:latin typeface="Times New Roman"/>
                <a:cs typeface="Times New Roman"/>
              </a:rPr>
              <a:t>r</a:t>
            </a:r>
            <a:r>
              <a:rPr sz="2100" spc="5" dirty="0">
                <a:latin typeface="Times New Roman"/>
                <a:cs typeface="Times New Roman"/>
              </a:rPr>
              <a:t>e</a:t>
            </a:r>
            <a:r>
              <a:rPr sz="2100" dirty="0">
                <a:latin typeface="Times New Roman"/>
                <a:cs typeface="Times New Roman"/>
              </a:rPr>
              <a:t>locate</a:t>
            </a:r>
            <a:r>
              <a:rPr sz="2100" spc="-256" dirty="0">
                <a:latin typeface="Times New Roman"/>
                <a:cs typeface="Times New Roman"/>
              </a:rPr>
              <a:t> </a:t>
            </a:r>
            <a:r>
              <a:rPr sz="2100" dirty="0">
                <a:latin typeface="Times New Roman"/>
                <a:cs typeface="Times New Roman"/>
              </a:rPr>
              <a:t>it</a:t>
            </a:r>
            <a:r>
              <a:rPr sz="2100" spc="70" dirty="0">
                <a:latin typeface="Times New Roman"/>
                <a:cs typeface="Times New Roman"/>
              </a:rPr>
              <a:t> </a:t>
            </a:r>
            <a:r>
              <a:rPr sz="2100" dirty="0">
                <a:latin typeface="Times New Roman"/>
                <a:cs typeface="Times New Roman"/>
              </a:rPr>
              <a:t>to</a:t>
            </a:r>
            <a:r>
              <a:rPr sz="2100" spc="288" dirty="0">
                <a:latin typeface="Times New Roman"/>
                <a:cs typeface="Times New Roman"/>
              </a:rPr>
              <a:t> </a:t>
            </a:r>
            <a:r>
              <a:rPr sz="2100" dirty="0">
                <a:latin typeface="Times New Roman"/>
                <a:cs typeface="Times New Roman"/>
              </a:rPr>
              <a:t>a</a:t>
            </a:r>
            <a:r>
              <a:rPr sz="2100" spc="282" dirty="0">
                <a:latin typeface="Times New Roman"/>
                <a:cs typeface="Times New Roman"/>
              </a:rPr>
              <a:t> </a:t>
            </a:r>
            <a:r>
              <a:rPr sz="2100" dirty="0">
                <a:latin typeface="Times New Roman"/>
                <a:cs typeface="Times New Roman"/>
              </a:rPr>
              <a:t>desired</a:t>
            </a:r>
            <a:r>
              <a:rPr sz="2100" spc="-24" dirty="0">
                <a:latin typeface="Times New Roman"/>
                <a:cs typeface="Times New Roman"/>
              </a:rPr>
              <a:t> </a:t>
            </a:r>
            <a:r>
              <a:rPr sz="2100" dirty="0" smtClean="0">
                <a:latin typeface="Times New Roman"/>
                <a:cs typeface="Times New Roman"/>
              </a:rPr>
              <a:t>area</a:t>
            </a:r>
            <a:r>
              <a:rPr lang="en-US" sz="2100" dirty="0" smtClean="0">
                <a:latin typeface="Times New Roman"/>
                <a:cs typeface="Times New Roman"/>
              </a:rPr>
              <a:t> of memory</a:t>
            </a:r>
            <a:endParaRPr sz="2100" dirty="0">
              <a:latin typeface="Times New Roman"/>
              <a:cs typeface="Times New Roman"/>
            </a:endParaRPr>
          </a:p>
          <a:p>
            <a:pPr marL="12700" marR="23000">
              <a:lnSpc>
                <a:spcPct val="95825"/>
              </a:lnSpc>
              <a:spcBef>
                <a:spcPts val="725"/>
              </a:spcBef>
            </a:pPr>
            <a:endParaRPr lang="en-US" sz="2400" dirty="0" smtClean="0">
              <a:latin typeface="Times New Roman"/>
              <a:cs typeface="Times New Roman"/>
            </a:endParaRPr>
          </a:p>
          <a:p>
            <a:pPr marL="12700" marR="23000">
              <a:lnSpc>
                <a:spcPct val="95825"/>
              </a:lnSpc>
              <a:spcBef>
                <a:spcPts val="725"/>
              </a:spcBef>
            </a:pPr>
            <a:r>
              <a:rPr sz="2400" dirty="0" smtClean="0">
                <a:latin typeface="Times New Roman"/>
                <a:cs typeface="Times New Roman"/>
              </a:rPr>
              <a:t>Sel</a:t>
            </a:r>
            <a:r>
              <a:rPr sz="2400" spc="4" dirty="0" smtClean="0">
                <a:latin typeface="Times New Roman"/>
                <a:cs typeface="Times New Roman"/>
              </a:rPr>
              <a:t>f</a:t>
            </a:r>
            <a:r>
              <a:rPr sz="2400" dirty="0" smtClean="0">
                <a:latin typeface="Times New Roman"/>
                <a:cs typeface="Times New Roman"/>
              </a:rPr>
              <a:t>-</a:t>
            </a:r>
            <a:r>
              <a:rPr sz="2400" spc="441" dirty="0" smtClean="0">
                <a:latin typeface="Times New Roman"/>
                <a:cs typeface="Times New Roman"/>
              </a:rPr>
              <a:t> </a:t>
            </a:r>
            <a:r>
              <a:rPr sz="2400" dirty="0" smtClean="0">
                <a:latin typeface="Times New Roman"/>
                <a:cs typeface="Times New Roman"/>
              </a:rPr>
              <a:t>relocating</a:t>
            </a:r>
            <a:r>
              <a:rPr sz="2400" spc="-146" dirty="0" smtClean="0">
                <a:latin typeface="Times New Roman"/>
                <a:cs typeface="Times New Roman"/>
              </a:rPr>
              <a:t> </a:t>
            </a:r>
            <a:r>
              <a:rPr sz="2400" dirty="0" smtClean="0">
                <a:latin typeface="Times New Roman"/>
                <a:cs typeface="Times New Roman"/>
              </a:rPr>
              <a:t>programs</a:t>
            </a:r>
          </a:p>
          <a:p>
            <a:pPr marL="343063" algn="ctr">
              <a:lnSpc>
                <a:spcPct val="95825"/>
              </a:lnSpc>
              <a:spcBef>
                <a:spcPts val="604"/>
              </a:spcBef>
            </a:pPr>
            <a:r>
              <a:rPr sz="1650" dirty="0" smtClean="0">
                <a:solidFill>
                  <a:srgbClr val="FD8537"/>
                </a:solidFill>
                <a:latin typeface="Times New Roman"/>
                <a:cs typeface="Times New Roman"/>
              </a:rPr>
              <a:t>   </a:t>
            </a:r>
            <a:r>
              <a:rPr sz="1650" spc="72" dirty="0" smtClean="0">
                <a:solidFill>
                  <a:srgbClr val="FD8537"/>
                </a:solidFill>
                <a:latin typeface="Times New Roman"/>
                <a:cs typeface="Times New Roman"/>
              </a:rPr>
              <a:t> </a:t>
            </a:r>
            <a:r>
              <a:rPr sz="2100" dirty="0" smtClean="0">
                <a:latin typeface="Times New Roman"/>
                <a:cs typeface="Times New Roman"/>
              </a:rPr>
              <a:t>P</a:t>
            </a:r>
            <a:r>
              <a:rPr sz="2100" spc="5" dirty="0" smtClean="0">
                <a:latin typeface="Times New Roman"/>
                <a:cs typeface="Times New Roman"/>
              </a:rPr>
              <a:t>r</a:t>
            </a:r>
            <a:r>
              <a:rPr sz="2100" dirty="0" smtClean="0">
                <a:latin typeface="Times New Roman"/>
                <a:cs typeface="Times New Roman"/>
              </a:rPr>
              <a:t>o</a:t>
            </a:r>
            <a:r>
              <a:rPr sz="2100" spc="5" dirty="0" smtClean="0">
                <a:latin typeface="Times New Roman"/>
                <a:cs typeface="Times New Roman"/>
              </a:rPr>
              <a:t>g</a:t>
            </a:r>
            <a:r>
              <a:rPr sz="2100" dirty="0" smtClean="0">
                <a:latin typeface="Times New Roman"/>
                <a:cs typeface="Times New Roman"/>
              </a:rPr>
              <a:t>ram</a:t>
            </a:r>
            <a:r>
              <a:rPr sz="2100" spc="-1" dirty="0" smtClean="0">
                <a:latin typeface="Times New Roman"/>
                <a:cs typeface="Times New Roman"/>
              </a:rPr>
              <a:t> </a:t>
            </a:r>
            <a:r>
              <a:rPr sz="2100" dirty="0" smtClean="0">
                <a:latin typeface="Times New Roman"/>
                <a:cs typeface="Times New Roman"/>
              </a:rPr>
              <a:t>which </a:t>
            </a:r>
            <a:r>
              <a:rPr sz="2100" spc="180" dirty="0" smtClean="0">
                <a:latin typeface="Times New Roman"/>
                <a:cs typeface="Times New Roman"/>
              </a:rPr>
              <a:t> </a:t>
            </a:r>
            <a:r>
              <a:rPr sz="2100" dirty="0" smtClean="0">
                <a:latin typeface="Times New Roman"/>
                <a:cs typeface="Times New Roman"/>
              </a:rPr>
              <a:t>can  pe</a:t>
            </a:r>
            <a:r>
              <a:rPr sz="2100" spc="5" dirty="0" smtClean="0">
                <a:latin typeface="Times New Roman"/>
                <a:cs typeface="Times New Roman"/>
              </a:rPr>
              <a:t>r</a:t>
            </a:r>
            <a:r>
              <a:rPr sz="2100" dirty="0" smtClean="0">
                <a:latin typeface="Times New Roman"/>
                <a:cs typeface="Times New Roman"/>
              </a:rPr>
              <a:t>fo</a:t>
            </a:r>
            <a:r>
              <a:rPr sz="2100" spc="5" dirty="0" smtClean="0">
                <a:latin typeface="Times New Roman"/>
                <a:cs typeface="Times New Roman"/>
              </a:rPr>
              <a:t>r</a:t>
            </a:r>
            <a:r>
              <a:rPr sz="2100" dirty="0" smtClean="0">
                <a:latin typeface="Times New Roman"/>
                <a:cs typeface="Times New Roman"/>
              </a:rPr>
              <a:t>m</a:t>
            </a:r>
            <a:r>
              <a:rPr sz="2100" spc="42" dirty="0" smtClean="0">
                <a:latin typeface="Times New Roman"/>
                <a:cs typeface="Times New Roman"/>
              </a:rPr>
              <a:t> </a:t>
            </a:r>
            <a:r>
              <a:rPr sz="2100" dirty="0" smtClean="0">
                <a:latin typeface="Times New Roman"/>
                <a:cs typeface="Times New Roman"/>
              </a:rPr>
              <a:t>the </a:t>
            </a:r>
            <a:r>
              <a:rPr sz="2100" spc="98" dirty="0" smtClean="0">
                <a:latin typeface="Times New Roman"/>
                <a:cs typeface="Times New Roman"/>
              </a:rPr>
              <a:t> </a:t>
            </a:r>
            <a:r>
              <a:rPr sz="2100" dirty="0" smtClean="0">
                <a:latin typeface="Times New Roman"/>
                <a:cs typeface="Times New Roman"/>
              </a:rPr>
              <a:t>rel</a:t>
            </a:r>
            <a:r>
              <a:rPr sz="2100" spc="11" dirty="0" smtClean="0">
                <a:latin typeface="Times New Roman"/>
                <a:cs typeface="Times New Roman"/>
              </a:rPr>
              <a:t>o</a:t>
            </a:r>
            <a:r>
              <a:rPr sz="2100" dirty="0" smtClean="0">
                <a:latin typeface="Times New Roman"/>
                <a:cs typeface="Times New Roman"/>
              </a:rPr>
              <a:t>cation</a:t>
            </a:r>
            <a:r>
              <a:rPr sz="2100" spc="3" dirty="0" smtClean="0">
                <a:latin typeface="Times New Roman"/>
                <a:cs typeface="Times New Roman"/>
              </a:rPr>
              <a:t> </a:t>
            </a:r>
            <a:r>
              <a:rPr sz="2100" dirty="0" smtClean="0">
                <a:latin typeface="Times New Roman"/>
                <a:cs typeface="Times New Roman"/>
              </a:rPr>
              <a:t>of</a:t>
            </a:r>
            <a:r>
              <a:rPr sz="2100" spc="59" dirty="0" smtClean="0">
                <a:latin typeface="Times New Roman"/>
                <a:cs typeface="Times New Roman"/>
              </a:rPr>
              <a:t> </a:t>
            </a:r>
            <a:r>
              <a:rPr sz="2100" dirty="0" smtClean="0">
                <a:latin typeface="Times New Roman"/>
                <a:cs typeface="Times New Roman"/>
              </a:rPr>
              <a:t>its</a:t>
            </a:r>
            <a:r>
              <a:rPr lang="en-US" sz="2100" dirty="0" smtClean="0">
                <a:latin typeface="Times New Roman"/>
                <a:cs typeface="Times New Roman"/>
              </a:rPr>
              <a:t> own</a:t>
            </a:r>
            <a:endParaRPr sz="2100" dirty="0" smtClean="0">
              <a:latin typeface="Times New Roman"/>
              <a:cs typeface="Times New Roman"/>
            </a:endParaRPr>
          </a:p>
          <a:p>
            <a:pPr marL="653084" marR="23000">
              <a:lnSpc>
                <a:spcPct val="95825"/>
              </a:lnSpc>
              <a:spcBef>
                <a:spcPts val="105"/>
              </a:spcBef>
            </a:pPr>
            <a:r>
              <a:rPr sz="2100" dirty="0" smtClean="0">
                <a:latin typeface="Times New Roman"/>
                <a:cs typeface="Times New Roman"/>
              </a:rPr>
              <a:t>a</a:t>
            </a:r>
            <a:r>
              <a:rPr sz="2100" spc="-17" dirty="0" smtClean="0">
                <a:latin typeface="Times New Roman"/>
                <a:cs typeface="Times New Roman"/>
              </a:rPr>
              <a:t>d</a:t>
            </a:r>
            <a:r>
              <a:rPr sz="2100" spc="-5" dirty="0" smtClean="0">
                <a:latin typeface="Times New Roman"/>
                <a:cs typeface="Times New Roman"/>
              </a:rPr>
              <a:t>d</a:t>
            </a:r>
            <a:r>
              <a:rPr sz="2100" dirty="0" smtClean="0">
                <a:latin typeface="Times New Roman"/>
                <a:cs typeface="Times New Roman"/>
              </a:rPr>
              <a:t>r</a:t>
            </a:r>
            <a:r>
              <a:rPr sz="2100" spc="5" dirty="0" smtClean="0">
                <a:latin typeface="Times New Roman"/>
                <a:cs typeface="Times New Roman"/>
              </a:rPr>
              <a:t>e</a:t>
            </a:r>
            <a:r>
              <a:rPr sz="2100" dirty="0" smtClean="0">
                <a:latin typeface="Times New Roman"/>
                <a:cs typeface="Times New Roman"/>
              </a:rPr>
              <a:t>ss</a:t>
            </a:r>
            <a:r>
              <a:rPr sz="2100" spc="98" dirty="0" smtClean="0">
                <a:latin typeface="Times New Roman"/>
                <a:cs typeface="Times New Roman"/>
              </a:rPr>
              <a:t> </a:t>
            </a:r>
            <a:r>
              <a:rPr sz="2100" dirty="0">
                <a:latin typeface="Times New Roman"/>
                <a:cs typeface="Times New Roman"/>
              </a:rPr>
              <a:t>sensitive</a:t>
            </a:r>
            <a:r>
              <a:rPr sz="2100" spc="-29" dirty="0">
                <a:latin typeface="Times New Roman"/>
                <a:cs typeface="Times New Roman"/>
              </a:rPr>
              <a:t> </a:t>
            </a:r>
            <a:r>
              <a:rPr sz="2100" dirty="0">
                <a:latin typeface="Times New Roman"/>
                <a:cs typeface="Times New Roman"/>
              </a:rPr>
              <a:t>instructions. </a:t>
            </a:r>
            <a:endParaRPr lang="en-US" sz="2100" dirty="0" smtClean="0">
              <a:latin typeface="Times New Roman"/>
              <a:cs typeface="Times New Roman"/>
            </a:endParaRPr>
          </a:p>
          <a:p>
            <a:pPr marL="653084" marR="23000">
              <a:lnSpc>
                <a:spcPct val="95825"/>
              </a:lnSpc>
              <a:spcBef>
                <a:spcPts val="105"/>
              </a:spcBef>
            </a:pPr>
            <a:r>
              <a:rPr lang="en-US" sz="2100" spc="64" dirty="0" smtClean="0">
                <a:latin typeface="Times New Roman"/>
                <a:cs typeface="Times New Roman"/>
              </a:rPr>
              <a:t>It </a:t>
            </a:r>
            <a:r>
              <a:rPr sz="2100" spc="64" dirty="0" smtClean="0">
                <a:latin typeface="Times New Roman"/>
                <a:cs typeface="Times New Roman"/>
              </a:rPr>
              <a:t> </a:t>
            </a:r>
            <a:r>
              <a:rPr sz="2100" dirty="0">
                <a:latin typeface="Times New Roman"/>
                <a:cs typeface="Times New Roman"/>
              </a:rPr>
              <a:t>Cont</a:t>
            </a:r>
            <a:r>
              <a:rPr sz="2100" spc="-11" dirty="0">
                <a:latin typeface="Times New Roman"/>
                <a:cs typeface="Times New Roman"/>
              </a:rPr>
              <a:t>a</a:t>
            </a:r>
            <a:r>
              <a:rPr sz="2100" dirty="0">
                <a:latin typeface="Times New Roman"/>
                <a:cs typeface="Times New Roman"/>
              </a:rPr>
              <a:t>ins</a:t>
            </a:r>
          </a:p>
          <a:p>
            <a:pPr marL="744474" marR="212868">
              <a:lnSpc>
                <a:spcPct val="100041"/>
              </a:lnSpc>
              <a:spcBef>
                <a:spcPts val="528"/>
              </a:spcBef>
            </a:pPr>
            <a:r>
              <a:rPr dirty="0" smtClean="0">
                <a:latin typeface="Times New Roman"/>
                <a:cs typeface="Times New Roman"/>
              </a:rPr>
              <a:t>A</a:t>
            </a:r>
            <a:r>
              <a:rPr spc="50" dirty="0" smtClean="0">
                <a:latin typeface="Times New Roman"/>
                <a:cs typeface="Times New Roman"/>
              </a:rPr>
              <a:t> </a:t>
            </a:r>
            <a:r>
              <a:rPr dirty="0">
                <a:latin typeface="Times New Roman"/>
                <a:cs typeface="Times New Roman"/>
              </a:rPr>
              <a:t>t</a:t>
            </a:r>
            <a:r>
              <a:rPr spc="-11" dirty="0">
                <a:latin typeface="Times New Roman"/>
                <a:cs typeface="Times New Roman"/>
              </a:rPr>
              <a:t>a</a:t>
            </a:r>
            <a:r>
              <a:rPr dirty="0">
                <a:latin typeface="Times New Roman"/>
                <a:cs typeface="Times New Roman"/>
              </a:rPr>
              <a:t>b</a:t>
            </a:r>
            <a:r>
              <a:rPr spc="-5" dirty="0">
                <a:latin typeface="Times New Roman"/>
                <a:cs typeface="Times New Roman"/>
              </a:rPr>
              <a:t>l</a:t>
            </a:r>
            <a:r>
              <a:rPr dirty="0">
                <a:latin typeface="Times New Roman"/>
                <a:cs typeface="Times New Roman"/>
              </a:rPr>
              <a:t>e</a:t>
            </a:r>
            <a:r>
              <a:rPr spc="-15" dirty="0">
                <a:latin typeface="Times New Roman"/>
                <a:cs typeface="Times New Roman"/>
              </a:rPr>
              <a:t> </a:t>
            </a:r>
            <a:r>
              <a:rPr dirty="0">
                <a:latin typeface="Times New Roman"/>
                <a:cs typeface="Times New Roman"/>
              </a:rPr>
              <a:t>of</a:t>
            </a:r>
            <a:r>
              <a:rPr spc="44" dirty="0">
                <a:latin typeface="Times New Roman"/>
                <a:cs typeface="Times New Roman"/>
              </a:rPr>
              <a:t> </a:t>
            </a:r>
            <a:r>
              <a:rPr dirty="0">
                <a:latin typeface="Times New Roman"/>
                <a:cs typeface="Times New Roman"/>
              </a:rPr>
              <a:t>info</a:t>
            </a:r>
            <a:r>
              <a:rPr spc="5" dirty="0">
                <a:latin typeface="Times New Roman"/>
                <a:cs typeface="Times New Roman"/>
              </a:rPr>
              <a:t>r</a:t>
            </a:r>
            <a:r>
              <a:rPr dirty="0">
                <a:latin typeface="Times New Roman"/>
                <a:cs typeface="Times New Roman"/>
              </a:rPr>
              <a:t>m</a:t>
            </a:r>
            <a:r>
              <a:rPr spc="-11" dirty="0">
                <a:latin typeface="Times New Roman"/>
                <a:cs typeface="Times New Roman"/>
              </a:rPr>
              <a:t>a</a:t>
            </a:r>
            <a:r>
              <a:rPr dirty="0">
                <a:latin typeface="Times New Roman"/>
                <a:cs typeface="Times New Roman"/>
              </a:rPr>
              <a:t>t</a:t>
            </a:r>
            <a:r>
              <a:rPr spc="-5" dirty="0">
                <a:latin typeface="Times New Roman"/>
                <a:cs typeface="Times New Roman"/>
              </a:rPr>
              <a:t>i</a:t>
            </a:r>
            <a:r>
              <a:rPr dirty="0">
                <a:latin typeface="Times New Roman"/>
                <a:cs typeface="Times New Roman"/>
              </a:rPr>
              <a:t>on</a:t>
            </a:r>
            <a:r>
              <a:rPr spc="121" dirty="0">
                <a:latin typeface="Times New Roman"/>
                <a:cs typeface="Times New Roman"/>
              </a:rPr>
              <a:t> </a:t>
            </a:r>
            <a:r>
              <a:rPr dirty="0">
                <a:latin typeface="Times New Roman"/>
                <a:cs typeface="Times New Roman"/>
              </a:rPr>
              <a:t>co</a:t>
            </a:r>
            <a:r>
              <a:rPr spc="11" dirty="0">
                <a:latin typeface="Times New Roman"/>
                <a:cs typeface="Times New Roman"/>
              </a:rPr>
              <a:t>n</a:t>
            </a:r>
            <a:r>
              <a:rPr dirty="0">
                <a:latin typeface="Times New Roman"/>
                <a:cs typeface="Times New Roman"/>
              </a:rPr>
              <a:t>ce</a:t>
            </a:r>
            <a:r>
              <a:rPr spc="11" dirty="0">
                <a:latin typeface="Times New Roman"/>
                <a:cs typeface="Times New Roman"/>
              </a:rPr>
              <a:t>r</a:t>
            </a:r>
            <a:r>
              <a:rPr dirty="0">
                <a:latin typeface="Times New Roman"/>
                <a:cs typeface="Times New Roman"/>
              </a:rPr>
              <a:t>ni</a:t>
            </a:r>
            <a:r>
              <a:rPr spc="5" dirty="0">
                <a:latin typeface="Times New Roman"/>
                <a:cs typeface="Times New Roman"/>
              </a:rPr>
              <a:t>n</a:t>
            </a:r>
            <a:r>
              <a:rPr dirty="0">
                <a:latin typeface="Times New Roman"/>
                <a:cs typeface="Times New Roman"/>
              </a:rPr>
              <a:t>g</a:t>
            </a:r>
            <a:r>
              <a:rPr spc="-185" dirty="0">
                <a:latin typeface="Times New Roman"/>
                <a:cs typeface="Times New Roman"/>
              </a:rPr>
              <a:t> </a:t>
            </a:r>
            <a:r>
              <a:rPr dirty="0">
                <a:latin typeface="Times New Roman"/>
                <a:cs typeface="Times New Roman"/>
              </a:rPr>
              <a:t>a</a:t>
            </a:r>
            <a:r>
              <a:rPr spc="-5" dirty="0">
                <a:latin typeface="Times New Roman"/>
                <a:cs typeface="Times New Roman"/>
              </a:rPr>
              <a:t>d</a:t>
            </a:r>
            <a:r>
              <a:rPr dirty="0">
                <a:latin typeface="Times New Roman"/>
                <a:cs typeface="Times New Roman"/>
              </a:rPr>
              <a:t>dress</a:t>
            </a:r>
            <a:r>
              <a:rPr spc="250" dirty="0">
                <a:latin typeface="Times New Roman"/>
                <a:cs typeface="Times New Roman"/>
              </a:rPr>
              <a:t> </a:t>
            </a:r>
            <a:r>
              <a:rPr spc="-4" dirty="0">
                <a:latin typeface="Times New Roman"/>
                <a:cs typeface="Times New Roman"/>
              </a:rPr>
              <a:t>s</a:t>
            </a:r>
            <a:r>
              <a:rPr dirty="0">
                <a:latin typeface="Times New Roman"/>
                <a:cs typeface="Times New Roman"/>
              </a:rPr>
              <a:t>ensi</a:t>
            </a:r>
            <a:r>
              <a:rPr spc="-9" dirty="0">
                <a:latin typeface="Times New Roman"/>
                <a:cs typeface="Times New Roman"/>
              </a:rPr>
              <a:t>t</a:t>
            </a:r>
            <a:r>
              <a:rPr dirty="0">
                <a:latin typeface="Times New Roman"/>
                <a:cs typeface="Times New Roman"/>
              </a:rPr>
              <a:t>ive ins</a:t>
            </a:r>
            <a:r>
              <a:rPr spc="-9" dirty="0">
                <a:latin typeface="Times New Roman"/>
                <a:cs typeface="Times New Roman"/>
              </a:rPr>
              <a:t>t</a:t>
            </a:r>
            <a:r>
              <a:rPr dirty="0">
                <a:latin typeface="Times New Roman"/>
                <a:cs typeface="Times New Roman"/>
              </a:rPr>
              <a:t>r</a:t>
            </a:r>
            <a:r>
              <a:rPr spc="9" dirty="0">
                <a:latin typeface="Times New Roman"/>
                <a:cs typeface="Times New Roman"/>
              </a:rPr>
              <a:t>u</a:t>
            </a:r>
            <a:r>
              <a:rPr dirty="0">
                <a:latin typeface="Times New Roman"/>
                <a:cs typeface="Times New Roman"/>
              </a:rPr>
              <a:t>ctions</a:t>
            </a:r>
          </a:p>
        </p:txBody>
      </p:sp>
      <p:sp>
        <p:nvSpPr>
          <p:cNvPr id="2" name="object 2"/>
          <p:cNvSpPr txBox="1"/>
          <p:nvPr/>
        </p:nvSpPr>
        <p:spPr>
          <a:xfrm>
            <a:off x="1998338" y="5676697"/>
            <a:ext cx="6292660" cy="254000"/>
          </a:xfrm>
          <a:prstGeom prst="rect">
            <a:avLst/>
          </a:prstGeom>
        </p:spPr>
        <p:txBody>
          <a:bodyPr wrap="square" lIns="0" tIns="0" rIns="0" bIns="0" rtlCol="0">
            <a:noAutofit/>
          </a:bodyPr>
          <a:lstStyle/>
          <a:p>
            <a:pPr marL="12700">
              <a:lnSpc>
                <a:spcPts val="1964"/>
              </a:lnSpc>
              <a:spcBef>
                <a:spcPts val="98"/>
              </a:spcBef>
            </a:pPr>
            <a:r>
              <a:rPr dirty="0" smtClean="0">
                <a:latin typeface="Times New Roman"/>
                <a:cs typeface="Times New Roman"/>
              </a:rPr>
              <a:t>Code</a:t>
            </a:r>
            <a:r>
              <a:rPr spc="353" dirty="0" smtClean="0">
                <a:latin typeface="Times New Roman"/>
                <a:cs typeface="Times New Roman"/>
              </a:rPr>
              <a:t> </a:t>
            </a:r>
            <a:r>
              <a:rPr dirty="0">
                <a:latin typeface="Times New Roman"/>
                <a:cs typeface="Times New Roman"/>
              </a:rPr>
              <a:t>to</a:t>
            </a:r>
            <a:r>
              <a:rPr spc="245" dirty="0">
                <a:latin typeface="Times New Roman"/>
                <a:cs typeface="Times New Roman"/>
              </a:rPr>
              <a:t> </a:t>
            </a:r>
            <a:r>
              <a:rPr dirty="0">
                <a:latin typeface="Times New Roman"/>
                <a:cs typeface="Times New Roman"/>
              </a:rPr>
              <a:t>perfo</a:t>
            </a:r>
            <a:r>
              <a:rPr spc="5" dirty="0">
                <a:latin typeface="Times New Roman"/>
                <a:cs typeface="Times New Roman"/>
              </a:rPr>
              <a:t>r</a:t>
            </a:r>
            <a:r>
              <a:rPr dirty="0">
                <a:latin typeface="Times New Roman"/>
                <a:cs typeface="Times New Roman"/>
              </a:rPr>
              <a:t>m</a:t>
            </a:r>
            <a:r>
              <a:rPr spc="48" dirty="0">
                <a:latin typeface="Times New Roman"/>
                <a:cs typeface="Times New Roman"/>
              </a:rPr>
              <a:t> </a:t>
            </a:r>
            <a:r>
              <a:rPr dirty="0">
                <a:latin typeface="Times New Roman"/>
                <a:cs typeface="Times New Roman"/>
              </a:rPr>
              <a:t>relo</a:t>
            </a:r>
            <a:r>
              <a:rPr spc="5" dirty="0">
                <a:latin typeface="Times New Roman"/>
                <a:cs typeface="Times New Roman"/>
              </a:rPr>
              <a:t>c</a:t>
            </a:r>
            <a:r>
              <a:rPr dirty="0">
                <a:latin typeface="Times New Roman"/>
                <a:cs typeface="Times New Roman"/>
              </a:rPr>
              <a:t>a</a:t>
            </a:r>
            <a:r>
              <a:rPr spc="-11" dirty="0">
                <a:latin typeface="Times New Roman"/>
                <a:cs typeface="Times New Roman"/>
              </a:rPr>
              <a:t>t</a:t>
            </a:r>
            <a:r>
              <a:rPr dirty="0">
                <a:latin typeface="Times New Roman"/>
                <a:cs typeface="Times New Roman"/>
              </a:rPr>
              <a:t>ion</a:t>
            </a:r>
            <a:r>
              <a:rPr spc="66" dirty="0">
                <a:latin typeface="Times New Roman"/>
                <a:cs typeface="Times New Roman"/>
              </a:rPr>
              <a:t> </a:t>
            </a:r>
            <a:r>
              <a:rPr lang="en-US" spc="66" dirty="0" smtClean="0">
                <a:latin typeface="Times New Roman"/>
                <a:cs typeface="Times New Roman"/>
              </a:rPr>
              <a:t>of ASI</a:t>
            </a:r>
            <a:r>
              <a:rPr dirty="0" smtClean="0">
                <a:latin typeface="Times New Roman"/>
                <a:cs typeface="Times New Roman"/>
              </a:rPr>
              <a:t>.</a:t>
            </a:r>
            <a:r>
              <a:rPr spc="104" dirty="0" smtClean="0">
                <a:latin typeface="Times New Roman"/>
                <a:cs typeface="Times New Roman"/>
              </a:rPr>
              <a:t> </a:t>
            </a:r>
            <a:r>
              <a:rPr dirty="0">
                <a:latin typeface="Times New Roman"/>
                <a:cs typeface="Times New Roman"/>
              </a:rPr>
              <a:t>This </a:t>
            </a:r>
            <a:r>
              <a:rPr spc="79" dirty="0">
                <a:latin typeface="Times New Roman"/>
                <a:cs typeface="Times New Roman"/>
              </a:rPr>
              <a:t> </a:t>
            </a:r>
            <a:r>
              <a:rPr dirty="0">
                <a:latin typeface="Times New Roman"/>
                <a:cs typeface="Times New Roman"/>
              </a:rPr>
              <a:t>is</a:t>
            </a:r>
            <a:r>
              <a:rPr spc="231" dirty="0">
                <a:latin typeface="Times New Roman"/>
                <a:cs typeface="Times New Roman"/>
              </a:rPr>
              <a:t> </a:t>
            </a:r>
            <a:r>
              <a:rPr spc="5" dirty="0">
                <a:latin typeface="Times New Roman"/>
                <a:cs typeface="Times New Roman"/>
              </a:rPr>
              <a:t>c</a:t>
            </a:r>
            <a:r>
              <a:rPr dirty="0">
                <a:latin typeface="Times New Roman"/>
                <a:cs typeface="Times New Roman"/>
              </a:rPr>
              <a:t>a</a:t>
            </a:r>
            <a:r>
              <a:rPr spc="-5" dirty="0">
                <a:latin typeface="Times New Roman"/>
                <a:cs typeface="Times New Roman"/>
              </a:rPr>
              <a:t>l</a:t>
            </a:r>
            <a:r>
              <a:rPr dirty="0">
                <a:latin typeface="Times New Roman"/>
                <a:cs typeface="Times New Roman"/>
              </a:rPr>
              <a:t>led</a:t>
            </a:r>
            <a:r>
              <a:rPr spc="120" dirty="0">
                <a:latin typeface="Times New Roman"/>
                <a:cs typeface="Times New Roman"/>
              </a:rPr>
              <a:t> </a:t>
            </a:r>
            <a:r>
              <a:rPr dirty="0">
                <a:latin typeface="Times New Roman"/>
                <a:cs typeface="Times New Roman"/>
              </a:rPr>
              <a:t>relo</a:t>
            </a:r>
            <a:r>
              <a:rPr spc="5" dirty="0">
                <a:latin typeface="Times New Roman"/>
                <a:cs typeface="Times New Roman"/>
              </a:rPr>
              <a:t>c</a:t>
            </a:r>
            <a:r>
              <a:rPr dirty="0">
                <a:latin typeface="Times New Roman"/>
                <a:cs typeface="Times New Roman"/>
              </a:rPr>
              <a:t>a</a:t>
            </a:r>
            <a:r>
              <a:rPr spc="-10" dirty="0">
                <a:latin typeface="Times New Roman"/>
                <a:cs typeface="Times New Roman"/>
              </a:rPr>
              <a:t>t</a:t>
            </a:r>
            <a:r>
              <a:rPr dirty="0">
                <a:latin typeface="Times New Roman"/>
                <a:cs typeface="Times New Roman"/>
              </a:rPr>
              <a:t>ing</a:t>
            </a:r>
            <a:r>
              <a:rPr spc="354" dirty="0">
                <a:latin typeface="Times New Roman"/>
                <a:cs typeface="Times New Roman"/>
              </a:rPr>
              <a:t> </a:t>
            </a:r>
            <a:r>
              <a:rPr dirty="0" smtClean="0">
                <a:latin typeface="Times New Roman"/>
                <a:cs typeface="Times New Roman"/>
              </a:rPr>
              <a:t>logic</a:t>
            </a:r>
            <a:endParaRPr lang="en-US" dirty="0" smtClean="0">
              <a:latin typeface="Times New Roman"/>
              <a:cs typeface="Times New Roman"/>
            </a:endParaRPr>
          </a:p>
        </p:txBody>
      </p:sp>
    </p:spTree>
    <p:extLst>
      <p:ext uri="{BB962C8B-B14F-4D97-AF65-F5344CB8AC3E}">
        <p14:creationId xmlns:p14="http://schemas.microsoft.com/office/powerpoint/2010/main" val="307191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latin typeface="Times New Roman" panose="02020603050405020304" pitchFamily="18" charset="0"/>
                <a:cs typeface="Arial Unicode MS" panose="020B0604020202020204" pitchFamily="34" charset="-128"/>
              </a:rPr>
              <a:t>Static and Dynamic </a:t>
            </a:r>
            <a:r>
              <a:rPr lang="en-IN" b="1" i="1" dirty="0" smtClean="0">
                <a:latin typeface="Times New Roman" panose="02020603050405020304" pitchFamily="18" charset="0"/>
                <a:cs typeface="Arial Unicode MS" panose="020B0604020202020204" pitchFamily="34" charset="-128"/>
              </a:rPr>
              <a:t>Bindings</a:t>
            </a:r>
            <a:r>
              <a:rPr lang="en-IN" b="1" i="1" dirty="0">
                <a:latin typeface="Times New Roman" panose="02020603050405020304" pitchFamily="18" charset="0"/>
                <a:cs typeface="Arial Unicode MS" panose="020B0604020202020204" pitchFamily="34" charset="-128"/>
              </a:rPr>
              <a:t/>
            </a:r>
            <a:br>
              <a:rPr lang="en-IN" b="1" i="1" dirty="0">
                <a:latin typeface="Times New Roman" panose="02020603050405020304" pitchFamily="18" charset="0"/>
                <a:cs typeface="Arial Unicode MS" panose="020B0604020202020204" pitchFamily="34" charset="-128"/>
              </a:rPr>
            </a:br>
            <a:endParaRPr lang="en-US" dirty="0"/>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Arial Unicode MS" panose="020B0604020202020204" pitchFamily="34" charset="-128"/>
              </a:rPr>
              <a:t>Memory allocation is an aspect of a more general action in software operation known as </a:t>
            </a:r>
            <a:r>
              <a:rPr lang="en-IN" i="1" dirty="0" smtClean="0">
                <a:latin typeface="Times New Roman" panose="02020603050405020304" pitchFamily="18" charset="0"/>
                <a:cs typeface="Arial Unicode MS" panose="020B0604020202020204" pitchFamily="34" charset="-128"/>
              </a:rPr>
              <a:t>binding</a:t>
            </a:r>
          </a:p>
          <a:p>
            <a:endParaRPr lang="en-US"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199" y="3590365"/>
            <a:ext cx="10027363" cy="2045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38941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for overlays</a:t>
            </a:r>
            <a:endParaRPr lang="en-US" dirty="0"/>
          </a:p>
        </p:txBody>
      </p:sp>
      <p:sp>
        <p:nvSpPr>
          <p:cNvPr id="3" name="Content Placeholder 2"/>
          <p:cNvSpPr>
            <a:spLocks noGrp="1"/>
          </p:cNvSpPr>
          <p:nvPr>
            <p:ph idx="1"/>
          </p:nvPr>
        </p:nvSpPr>
        <p:spPr/>
        <p:txBody>
          <a:bodyPr>
            <a:normAutofit fontScale="92500" lnSpcReduction="10000"/>
          </a:bodyPr>
          <a:lstStyle/>
          <a:p>
            <a:pPr marL="12700">
              <a:lnSpc>
                <a:spcPct val="95825"/>
              </a:lnSpc>
              <a:spcBef>
                <a:spcPts val="2118"/>
              </a:spcBef>
            </a:pPr>
            <a:r>
              <a:rPr lang="en-US" dirty="0">
                <a:latin typeface="Times New Roman"/>
                <a:cs typeface="Times New Roman"/>
              </a:rPr>
              <a:t>An</a:t>
            </a:r>
            <a:r>
              <a:rPr lang="en-US" spc="328" dirty="0">
                <a:latin typeface="Times New Roman"/>
                <a:cs typeface="Times New Roman"/>
              </a:rPr>
              <a:t> </a:t>
            </a:r>
            <a:r>
              <a:rPr lang="en-US" dirty="0">
                <a:latin typeface="Times New Roman"/>
                <a:cs typeface="Times New Roman"/>
              </a:rPr>
              <a:t>overl</a:t>
            </a:r>
            <a:r>
              <a:rPr lang="en-US" spc="-5" dirty="0">
                <a:latin typeface="Times New Roman"/>
                <a:cs typeface="Times New Roman"/>
              </a:rPr>
              <a:t>a</a:t>
            </a:r>
            <a:r>
              <a:rPr lang="en-US" dirty="0">
                <a:latin typeface="Times New Roman"/>
                <a:cs typeface="Times New Roman"/>
              </a:rPr>
              <a:t>y</a:t>
            </a:r>
            <a:r>
              <a:rPr lang="en-US" spc="43" dirty="0">
                <a:latin typeface="Times New Roman"/>
                <a:cs typeface="Times New Roman"/>
              </a:rPr>
              <a:t> </a:t>
            </a:r>
            <a:r>
              <a:rPr lang="en-US" dirty="0">
                <a:latin typeface="Times New Roman"/>
                <a:cs typeface="Times New Roman"/>
              </a:rPr>
              <a:t>is</a:t>
            </a:r>
            <a:r>
              <a:rPr lang="en-US" spc="325" dirty="0">
                <a:latin typeface="Times New Roman"/>
                <a:cs typeface="Times New Roman"/>
              </a:rPr>
              <a:t> </a:t>
            </a:r>
            <a:r>
              <a:rPr lang="en-US" dirty="0">
                <a:latin typeface="Times New Roman"/>
                <a:cs typeface="Times New Roman"/>
              </a:rPr>
              <a:t>a</a:t>
            </a:r>
            <a:r>
              <a:rPr lang="en-US" spc="320" dirty="0">
                <a:latin typeface="Times New Roman"/>
                <a:cs typeface="Times New Roman"/>
              </a:rPr>
              <a:t> </a:t>
            </a:r>
            <a:r>
              <a:rPr lang="en-US" dirty="0">
                <a:latin typeface="Times New Roman"/>
                <a:cs typeface="Times New Roman"/>
              </a:rPr>
              <a:t>part</a:t>
            </a:r>
            <a:r>
              <a:rPr lang="en-US" spc="-91" dirty="0">
                <a:latin typeface="Times New Roman"/>
                <a:cs typeface="Times New Roman"/>
              </a:rPr>
              <a:t> </a:t>
            </a:r>
            <a:r>
              <a:rPr lang="en-US" dirty="0">
                <a:latin typeface="Times New Roman"/>
                <a:cs typeface="Times New Roman"/>
              </a:rPr>
              <a:t>of</a:t>
            </a:r>
            <a:r>
              <a:rPr lang="en-US" spc="64" dirty="0">
                <a:latin typeface="Times New Roman"/>
                <a:cs typeface="Times New Roman"/>
              </a:rPr>
              <a:t> </a:t>
            </a:r>
            <a:r>
              <a:rPr lang="en-US" dirty="0">
                <a:latin typeface="Times New Roman"/>
                <a:cs typeface="Times New Roman"/>
              </a:rPr>
              <a:t>a</a:t>
            </a:r>
            <a:r>
              <a:rPr lang="en-US" spc="325" dirty="0">
                <a:latin typeface="Times New Roman"/>
                <a:cs typeface="Times New Roman"/>
              </a:rPr>
              <a:t> </a:t>
            </a:r>
            <a:r>
              <a:rPr lang="en-US" spc="5" dirty="0">
                <a:latin typeface="Times New Roman"/>
                <a:cs typeface="Times New Roman"/>
              </a:rPr>
              <a:t>p</a:t>
            </a:r>
            <a:r>
              <a:rPr lang="en-US" dirty="0">
                <a:latin typeface="Times New Roman"/>
                <a:cs typeface="Times New Roman"/>
              </a:rPr>
              <a:t>rogram</a:t>
            </a:r>
            <a:r>
              <a:rPr lang="en-US" spc="16" dirty="0">
                <a:latin typeface="Times New Roman"/>
                <a:cs typeface="Times New Roman"/>
              </a:rPr>
              <a:t> </a:t>
            </a:r>
            <a:r>
              <a:rPr lang="en-US" dirty="0">
                <a:latin typeface="Times New Roman"/>
                <a:cs typeface="Times New Roman"/>
              </a:rPr>
              <a:t>which </a:t>
            </a:r>
            <a:r>
              <a:rPr lang="en-US" spc="153" dirty="0">
                <a:latin typeface="Times New Roman"/>
                <a:cs typeface="Times New Roman"/>
              </a:rPr>
              <a:t> </a:t>
            </a:r>
            <a:r>
              <a:rPr lang="en-US" dirty="0">
                <a:latin typeface="Times New Roman"/>
                <a:cs typeface="Times New Roman"/>
              </a:rPr>
              <a:t>has </a:t>
            </a:r>
            <a:r>
              <a:rPr lang="en-US" spc="163" dirty="0">
                <a:latin typeface="Times New Roman"/>
                <a:cs typeface="Times New Roman"/>
              </a:rPr>
              <a:t> </a:t>
            </a:r>
            <a:r>
              <a:rPr lang="en-US" dirty="0" smtClean="0">
                <a:latin typeface="Times New Roman"/>
                <a:cs typeface="Times New Roman"/>
              </a:rPr>
              <a:t>same load</a:t>
            </a:r>
            <a:r>
              <a:rPr lang="en-US" spc="591" dirty="0" smtClean="0">
                <a:latin typeface="Times New Roman"/>
                <a:cs typeface="Times New Roman"/>
              </a:rPr>
              <a:t> </a:t>
            </a:r>
            <a:r>
              <a:rPr lang="en-US" dirty="0">
                <a:latin typeface="Times New Roman"/>
                <a:cs typeface="Times New Roman"/>
              </a:rPr>
              <a:t>orig</a:t>
            </a:r>
            <a:r>
              <a:rPr lang="en-US" spc="-5" dirty="0">
                <a:latin typeface="Times New Roman"/>
                <a:cs typeface="Times New Roman"/>
              </a:rPr>
              <a:t>i</a:t>
            </a:r>
            <a:r>
              <a:rPr lang="en-US" dirty="0">
                <a:latin typeface="Times New Roman"/>
                <a:cs typeface="Times New Roman"/>
              </a:rPr>
              <a:t>n</a:t>
            </a:r>
            <a:r>
              <a:rPr lang="en-US" spc="-14" dirty="0">
                <a:latin typeface="Times New Roman"/>
                <a:cs typeface="Times New Roman"/>
              </a:rPr>
              <a:t> </a:t>
            </a:r>
            <a:r>
              <a:rPr lang="en-US" dirty="0">
                <a:latin typeface="Times New Roman"/>
                <a:cs typeface="Times New Roman"/>
              </a:rPr>
              <a:t>as</a:t>
            </a:r>
            <a:r>
              <a:rPr lang="en-US" spc="499" dirty="0">
                <a:latin typeface="Times New Roman"/>
                <a:cs typeface="Times New Roman"/>
              </a:rPr>
              <a:t> </a:t>
            </a:r>
            <a:r>
              <a:rPr lang="en-US" dirty="0">
                <a:latin typeface="Times New Roman"/>
                <a:cs typeface="Times New Roman"/>
              </a:rPr>
              <a:t>some </a:t>
            </a:r>
            <a:r>
              <a:rPr lang="en-US" spc="26" dirty="0">
                <a:latin typeface="Times New Roman"/>
                <a:cs typeface="Times New Roman"/>
              </a:rPr>
              <a:t> </a:t>
            </a:r>
            <a:r>
              <a:rPr lang="en-US" spc="-5" dirty="0">
                <a:latin typeface="Times New Roman"/>
                <a:cs typeface="Times New Roman"/>
              </a:rPr>
              <a:t>o</a:t>
            </a:r>
            <a:r>
              <a:rPr lang="en-US" dirty="0">
                <a:latin typeface="Times New Roman"/>
                <a:cs typeface="Times New Roman"/>
              </a:rPr>
              <a:t>ther</a:t>
            </a:r>
            <a:r>
              <a:rPr lang="en-US" spc="-112" dirty="0">
                <a:latin typeface="Times New Roman"/>
                <a:cs typeface="Times New Roman"/>
              </a:rPr>
              <a:t> </a:t>
            </a:r>
            <a:r>
              <a:rPr lang="en-US" dirty="0">
                <a:latin typeface="Times New Roman"/>
                <a:cs typeface="Times New Roman"/>
              </a:rPr>
              <a:t>part</a:t>
            </a:r>
            <a:r>
              <a:rPr lang="en-US" spc="163" dirty="0">
                <a:latin typeface="Times New Roman"/>
                <a:cs typeface="Times New Roman"/>
              </a:rPr>
              <a:t> </a:t>
            </a:r>
            <a:r>
              <a:rPr lang="en-US" dirty="0">
                <a:latin typeface="Times New Roman"/>
                <a:cs typeface="Times New Roman"/>
              </a:rPr>
              <a:t>of</a:t>
            </a:r>
            <a:r>
              <a:rPr lang="en-US" spc="69" dirty="0">
                <a:latin typeface="Times New Roman"/>
                <a:cs typeface="Times New Roman"/>
              </a:rPr>
              <a:t> </a:t>
            </a:r>
            <a:r>
              <a:rPr lang="en-US" dirty="0">
                <a:latin typeface="Times New Roman"/>
                <a:cs typeface="Times New Roman"/>
              </a:rPr>
              <a:t>t</a:t>
            </a:r>
            <a:r>
              <a:rPr lang="en-US" spc="-6" dirty="0">
                <a:latin typeface="Times New Roman"/>
                <a:cs typeface="Times New Roman"/>
              </a:rPr>
              <a:t>h</a:t>
            </a:r>
            <a:r>
              <a:rPr lang="en-US" dirty="0">
                <a:latin typeface="Times New Roman"/>
                <a:cs typeface="Times New Roman"/>
              </a:rPr>
              <a:t>e</a:t>
            </a:r>
            <a:r>
              <a:rPr lang="en-US" spc="-65" dirty="0">
                <a:latin typeface="Times New Roman"/>
                <a:cs typeface="Times New Roman"/>
              </a:rPr>
              <a:t> </a:t>
            </a:r>
            <a:r>
              <a:rPr lang="en-US" dirty="0" smtClean="0">
                <a:latin typeface="Times New Roman"/>
                <a:cs typeface="Times New Roman"/>
              </a:rPr>
              <a:t>progr</a:t>
            </a:r>
            <a:r>
              <a:rPr lang="en-US" spc="-9" dirty="0" smtClean="0">
                <a:latin typeface="Times New Roman"/>
                <a:cs typeface="Times New Roman"/>
              </a:rPr>
              <a:t>a</a:t>
            </a:r>
            <a:r>
              <a:rPr lang="en-US" dirty="0" smtClean="0">
                <a:latin typeface="Times New Roman"/>
                <a:cs typeface="Times New Roman"/>
              </a:rPr>
              <a:t>m</a:t>
            </a:r>
          </a:p>
          <a:p>
            <a:pPr marL="12700">
              <a:lnSpc>
                <a:spcPct val="95825"/>
              </a:lnSpc>
              <a:spcBef>
                <a:spcPts val="2118"/>
              </a:spcBef>
            </a:pPr>
            <a:endParaRPr lang="en-US" dirty="0">
              <a:latin typeface="Times New Roman"/>
              <a:cs typeface="Times New Roman"/>
            </a:endParaRPr>
          </a:p>
          <a:p>
            <a:pPr marL="12700">
              <a:lnSpc>
                <a:spcPts val="2585"/>
              </a:lnSpc>
              <a:spcBef>
                <a:spcPts val="129"/>
              </a:spcBef>
            </a:pPr>
            <a:r>
              <a:rPr lang="en-US" dirty="0">
                <a:latin typeface="Times New Roman"/>
                <a:cs typeface="Times New Roman"/>
              </a:rPr>
              <a:t>Used </a:t>
            </a:r>
            <a:r>
              <a:rPr lang="en-US" spc="145" dirty="0">
                <a:latin typeface="Times New Roman"/>
                <a:cs typeface="Times New Roman"/>
              </a:rPr>
              <a:t> </a:t>
            </a:r>
            <a:r>
              <a:rPr lang="en-US" dirty="0">
                <a:latin typeface="Times New Roman"/>
                <a:cs typeface="Times New Roman"/>
              </a:rPr>
              <a:t>to</a:t>
            </a:r>
            <a:r>
              <a:rPr lang="en-US" spc="325" dirty="0">
                <a:latin typeface="Times New Roman"/>
                <a:cs typeface="Times New Roman"/>
              </a:rPr>
              <a:t> </a:t>
            </a:r>
            <a:r>
              <a:rPr lang="en-US" dirty="0">
                <a:latin typeface="Times New Roman"/>
                <a:cs typeface="Times New Roman"/>
              </a:rPr>
              <a:t>reduce</a:t>
            </a:r>
            <a:r>
              <a:rPr lang="en-US" spc="99" dirty="0">
                <a:latin typeface="Times New Roman"/>
                <a:cs typeface="Times New Roman"/>
              </a:rPr>
              <a:t> </a:t>
            </a:r>
            <a:r>
              <a:rPr lang="en-US" dirty="0">
                <a:latin typeface="Times New Roman"/>
                <a:cs typeface="Times New Roman"/>
              </a:rPr>
              <a:t>memo</a:t>
            </a:r>
            <a:r>
              <a:rPr lang="en-US" spc="5" dirty="0">
                <a:latin typeface="Times New Roman"/>
                <a:cs typeface="Times New Roman"/>
              </a:rPr>
              <a:t>r</a:t>
            </a:r>
            <a:r>
              <a:rPr lang="en-US" dirty="0">
                <a:latin typeface="Times New Roman"/>
                <a:cs typeface="Times New Roman"/>
              </a:rPr>
              <a:t>y</a:t>
            </a:r>
            <a:r>
              <a:rPr lang="en-US" spc="-95" dirty="0">
                <a:latin typeface="Times New Roman"/>
                <a:cs typeface="Times New Roman"/>
              </a:rPr>
              <a:t> </a:t>
            </a:r>
            <a:r>
              <a:rPr lang="en-US" dirty="0" smtClean="0">
                <a:latin typeface="Times New Roman"/>
                <a:cs typeface="Times New Roman"/>
              </a:rPr>
              <a:t>requirements of the program</a:t>
            </a:r>
            <a:endParaRPr lang="en-US" dirty="0">
              <a:latin typeface="Times New Roman"/>
              <a:cs typeface="Times New Roman"/>
            </a:endParaRPr>
          </a:p>
          <a:p>
            <a:pPr marL="12700" marR="5514">
              <a:lnSpc>
                <a:spcPct val="95825"/>
              </a:lnSpc>
              <a:spcBef>
                <a:spcPts val="720"/>
              </a:spcBef>
            </a:pPr>
            <a:endParaRPr lang="en-US" sz="2000" dirty="0" smtClean="0">
              <a:solidFill>
                <a:srgbClr val="FD8537"/>
              </a:solidFill>
              <a:latin typeface="Wingdings"/>
              <a:cs typeface="Wingdings"/>
            </a:endParaRPr>
          </a:p>
          <a:p>
            <a:pPr marL="12700" marR="5514">
              <a:lnSpc>
                <a:spcPct val="95825"/>
              </a:lnSpc>
              <a:spcBef>
                <a:spcPts val="720"/>
              </a:spcBef>
            </a:pPr>
            <a:r>
              <a:rPr lang="en-US" dirty="0" smtClean="0">
                <a:latin typeface="Times New Roman"/>
                <a:cs typeface="Times New Roman"/>
              </a:rPr>
              <a:t>Pro</a:t>
            </a:r>
            <a:r>
              <a:rPr lang="en-US" spc="-5" dirty="0" smtClean="0">
                <a:latin typeface="Times New Roman"/>
                <a:cs typeface="Times New Roman"/>
              </a:rPr>
              <a:t>g</a:t>
            </a:r>
            <a:r>
              <a:rPr lang="en-US" dirty="0" smtClean="0">
                <a:latin typeface="Times New Roman"/>
                <a:cs typeface="Times New Roman"/>
              </a:rPr>
              <a:t>ram</a:t>
            </a:r>
            <a:r>
              <a:rPr lang="en-US" spc="197" dirty="0" smtClean="0">
                <a:latin typeface="Times New Roman"/>
                <a:cs typeface="Times New Roman"/>
              </a:rPr>
              <a:t> </a:t>
            </a:r>
            <a:r>
              <a:rPr lang="en-US" dirty="0">
                <a:latin typeface="Times New Roman"/>
                <a:cs typeface="Times New Roman"/>
              </a:rPr>
              <a:t>contai</a:t>
            </a:r>
            <a:r>
              <a:rPr lang="en-US" spc="-5" dirty="0">
                <a:latin typeface="Times New Roman"/>
                <a:cs typeface="Times New Roman"/>
              </a:rPr>
              <a:t>n</a:t>
            </a:r>
            <a:r>
              <a:rPr lang="en-US" dirty="0">
                <a:latin typeface="Times New Roman"/>
                <a:cs typeface="Times New Roman"/>
              </a:rPr>
              <a:t>ing</a:t>
            </a:r>
            <a:r>
              <a:rPr lang="en-US" spc="117" dirty="0">
                <a:latin typeface="Times New Roman"/>
                <a:cs typeface="Times New Roman"/>
              </a:rPr>
              <a:t> </a:t>
            </a:r>
            <a:r>
              <a:rPr lang="en-US" spc="-5" dirty="0">
                <a:latin typeface="Times New Roman"/>
                <a:cs typeface="Times New Roman"/>
              </a:rPr>
              <a:t>o</a:t>
            </a:r>
            <a:r>
              <a:rPr lang="en-US" dirty="0">
                <a:latin typeface="Times New Roman"/>
                <a:cs typeface="Times New Roman"/>
              </a:rPr>
              <a:t>verla</a:t>
            </a:r>
            <a:r>
              <a:rPr lang="en-US" spc="-11" dirty="0">
                <a:latin typeface="Times New Roman"/>
                <a:cs typeface="Times New Roman"/>
              </a:rPr>
              <a:t>y</a:t>
            </a:r>
            <a:r>
              <a:rPr lang="en-US" dirty="0">
                <a:latin typeface="Times New Roman"/>
                <a:cs typeface="Times New Roman"/>
              </a:rPr>
              <a:t>s</a:t>
            </a:r>
            <a:r>
              <a:rPr lang="en-US" spc="-87" dirty="0">
                <a:latin typeface="Times New Roman"/>
                <a:cs typeface="Times New Roman"/>
              </a:rPr>
              <a:t> </a:t>
            </a:r>
            <a:r>
              <a:rPr lang="en-US" dirty="0">
                <a:latin typeface="Times New Roman"/>
                <a:cs typeface="Times New Roman"/>
              </a:rPr>
              <a:t>is</a:t>
            </a:r>
            <a:r>
              <a:rPr lang="en-US" spc="305" dirty="0">
                <a:latin typeface="Times New Roman"/>
                <a:cs typeface="Times New Roman"/>
              </a:rPr>
              <a:t> </a:t>
            </a:r>
            <a:r>
              <a:rPr lang="en-US" dirty="0" smtClean="0">
                <a:latin typeface="Times New Roman"/>
                <a:cs typeface="Times New Roman"/>
              </a:rPr>
              <a:t>called overlay</a:t>
            </a:r>
          </a:p>
          <a:p>
            <a:pPr marL="12700" marR="5514">
              <a:lnSpc>
                <a:spcPct val="95825"/>
              </a:lnSpc>
              <a:spcBef>
                <a:spcPts val="720"/>
              </a:spcBef>
            </a:pPr>
            <a:endParaRPr lang="en-US" dirty="0">
              <a:latin typeface="Times New Roman"/>
              <a:cs typeface="Times New Roman"/>
            </a:endParaRPr>
          </a:p>
          <a:p>
            <a:pPr marL="287019" marR="45720">
              <a:lnSpc>
                <a:spcPct val="95825"/>
              </a:lnSpc>
              <a:spcBef>
                <a:spcPts val="120"/>
              </a:spcBef>
            </a:pPr>
            <a:r>
              <a:rPr lang="en-US" dirty="0">
                <a:latin typeface="Times New Roman"/>
                <a:cs typeface="Times New Roman"/>
              </a:rPr>
              <a:t>structured</a:t>
            </a:r>
            <a:r>
              <a:rPr lang="en-US" spc="-86" dirty="0">
                <a:latin typeface="Times New Roman"/>
                <a:cs typeface="Times New Roman"/>
              </a:rPr>
              <a:t> </a:t>
            </a:r>
            <a:r>
              <a:rPr lang="en-US" dirty="0">
                <a:latin typeface="Times New Roman"/>
                <a:cs typeface="Times New Roman"/>
              </a:rPr>
              <a:t>progr</a:t>
            </a:r>
            <a:r>
              <a:rPr lang="en-US" spc="-9" dirty="0">
                <a:latin typeface="Times New Roman"/>
                <a:cs typeface="Times New Roman"/>
              </a:rPr>
              <a:t>a</a:t>
            </a:r>
            <a:r>
              <a:rPr lang="en-US" dirty="0">
                <a:latin typeface="Times New Roman"/>
                <a:cs typeface="Times New Roman"/>
              </a:rPr>
              <a:t>m.</a:t>
            </a:r>
          </a:p>
          <a:p>
            <a:pPr marL="0" marR="45720" indent="0">
              <a:lnSpc>
                <a:spcPct val="95825"/>
              </a:lnSpc>
              <a:spcBef>
                <a:spcPts val="720"/>
              </a:spcBef>
              <a:buNone/>
            </a:pPr>
            <a:r>
              <a:rPr lang="en-US" dirty="0" smtClean="0">
                <a:latin typeface="Times New Roman"/>
                <a:cs typeface="Times New Roman"/>
              </a:rPr>
              <a:t>It</a:t>
            </a:r>
            <a:r>
              <a:rPr lang="en-US" spc="132" dirty="0" smtClean="0">
                <a:latin typeface="Times New Roman"/>
                <a:cs typeface="Times New Roman"/>
              </a:rPr>
              <a:t> </a:t>
            </a:r>
            <a:r>
              <a:rPr lang="en-US" dirty="0">
                <a:latin typeface="Times New Roman"/>
                <a:cs typeface="Times New Roman"/>
              </a:rPr>
              <a:t>consi</a:t>
            </a:r>
            <a:r>
              <a:rPr lang="en-US" spc="11" dirty="0">
                <a:latin typeface="Times New Roman"/>
                <a:cs typeface="Times New Roman"/>
              </a:rPr>
              <a:t>s</a:t>
            </a:r>
            <a:r>
              <a:rPr lang="en-US" dirty="0">
                <a:latin typeface="Times New Roman"/>
                <a:cs typeface="Times New Roman"/>
              </a:rPr>
              <a:t>ts</a:t>
            </a:r>
            <a:r>
              <a:rPr lang="en-US" spc="-340" dirty="0">
                <a:latin typeface="Times New Roman"/>
                <a:cs typeface="Times New Roman"/>
              </a:rPr>
              <a:t> </a:t>
            </a:r>
            <a:r>
              <a:rPr lang="en-US" dirty="0">
                <a:latin typeface="Times New Roman"/>
                <a:cs typeface="Times New Roman"/>
              </a:rPr>
              <a:t>of</a:t>
            </a:r>
          </a:p>
          <a:p>
            <a:pPr marL="150164" marR="45720" indent="0">
              <a:lnSpc>
                <a:spcPct val="95825"/>
              </a:lnSpc>
              <a:spcBef>
                <a:spcPts val="604"/>
              </a:spcBef>
              <a:buNone/>
            </a:pPr>
            <a:r>
              <a:rPr lang="en-US" sz="2000" dirty="0">
                <a:latin typeface="Times New Roman"/>
                <a:cs typeface="Times New Roman"/>
              </a:rPr>
              <a:t>1</a:t>
            </a:r>
            <a:r>
              <a:rPr lang="en-US" sz="2000" dirty="0" smtClean="0">
                <a:solidFill>
                  <a:srgbClr val="FD8537"/>
                </a:solidFill>
                <a:latin typeface="Times New Roman"/>
                <a:cs typeface="Times New Roman"/>
              </a:rPr>
              <a:t>   </a:t>
            </a:r>
            <a:r>
              <a:rPr lang="en-US" sz="2000" spc="72" dirty="0" smtClean="0">
                <a:solidFill>
                  <a:srgbClr val="FD8537"/>
                </a:solidFill>
                <a:latin typeface="Times New Roman"/>
                <a:cs typeface="Times New Roman"/>
              </a:rPr>
              <a:t> </a:t>
            </a:r>
            <a:r>
              <a:rPr lang="en-US" dirty="0">
                <a:latin typeface="Times New Roman"/>
                <a:cs typeface="Times New Roman"/>
              </a:rPr>
              <a:t>P</a:t>
            </a:r>
            <a:r>
              <a:rPr lang="en-US" spc="5" dirty="0">
                <a:latin typeface="Times New Roman"/>
                <a:cs typeface="Times New Roman"/>
              </a:rPr>
              <a:t>e</a:t>
            </a:r>
            <a:r>
              <a:rPr lang="en-US" dirty="0">
                <a:latin typeface="Times New Roman"/>
                <a:cs typeface="Times New Roman"/>
              </a:rPr>
              <a:t>r</a:t>
            </a:r>
            <a:r>
              <a:rPr lang="en-US" spc="5" dirty="0">
                <a:latin typeface="Times New Roman"/>
                <a:cs typeface="Times New Roman"/>
              </a:rPr>
              <a:t>m</a:t>
            </a:r>
            <a:r>
              <a:rPr lang="en-US" dirty="0">
                <a:latin typeface="Times New Roman"/>
                <a:cs typeface="Times New Roman"/>
              </a:rPr>
              <a:t>anently</a:t>
            </a:r>
            <a:r>
              <a:rPr lang="en-US" spc="9" dirty="0">
                <a:latin typeface="Times New Roman"/>
                <a:cs typeface="Times New Roman"/>
              </a:rPr>
              <a:t> </a:t>
            </a:r>
            <a:r>
              <a:rPr lang="en-US" dirty="0">
                <a:latin typeface="Times New Roman"/>
                <a:cs typeface="Times New Roman"/>
              </a:rPr>
              <a:t>r</a:t>
            </a:r>
            <a:r>
              <a:rPr lang="en-US" spc="11" dirty="0">
                <a:latin typeface="Times New Roman"/>
                <a:cs typeface="Times New Roman"/>
              </a:rPr>
              <a:t>e</a:t>
            </a:r>
            <a:r>
              <a:rPr lang="en-US" dirty="0">
                <a:latin typeface="Times New Roman"/>
                <a:cs typeface="Times New Roman"/>
              </a:rPr>
              <a:t>si</a:t>
            </a:r>
            <a:r>
              <a:rPr lang="en-US" spc="-5" dirty="0">
                <a:latin typeface="Times New Roman"/>
                <a:cs typeface="Times New Roman"/>
              </a:rPr>
              <a:t>d</a:t>
            </a:r>
            <a:r>
              <a:rPr lang="en-US" dirty="0">
                <a:latin typeface="Times New Roman"/>
                <a:cs typeface="Times New Roman"/>
              </a:rPr>
              <a:t>e</a:t>
            </a:r>
            <a:r>
              <a:rPr lang="en-US" spc="5" dirty="0">
                <a:latin typeface="Times New Roman"/>
                <a:cs typeface="Times New Roman"/>
              </a:rPr>
              <a:t>n</a:t>
            </a:r>
            <a:r>
              <a:rPr lang="en-US" dirty="0">
                <a:latin typeface="Times New Roman"/>
                <a:cs typeface="Times New Roman"/>
              </a:rPr>
              <a:t>t</a:t>
            </a:r>
            <a:r>
              <a:rPr lang="en-US" spc="47" dirty="0">
                <a:latin typeface="Times New Roman"/>
                <a:cs typeface="Times New Roman"/>
              </a:rPr>
              <a:t> </a:t>
            </a:r>
            <a:r>
              <a:rPr lang="en-US" dirty="0" smtClean="0">
                <a:latin typeface="Times New Roman"/>
                <a:cs typeface="Times New Roman"/>
              </a:rPr>
              <a:t>po</a:t>
            </a:r>
            <a:r>
              <a:rPr lang="en-US" spc="4" dirty="0" smtClean="0">
                <a:latin typeface="Times New Roman"/>
                <a:cs typeface="Times New Roman"/>
              </a:rPr>
              <a:t>r</a:t>
            </a:r>
            <a:r>
              <a:rPr lang="en-US" dirty="0" smtClean="0">
                <a:latin typeface="Times New Roman"/>
                <a:cs typeface="Times New Roman"/>
              </a:rPr>
              <a:t>tion, called root</a:t>
            </a:r>
            <a:endParaRPr lang="en-US" dirty="0">
              <a:latin typeface="Times New Roman"/>
              <a:cs typeface="Times New Roman"/>
            </a:endParaRPr>
          </a:p>
          <a:p>
            <a:pPr marL="150164" marR="45720" indent="0">
              <a:lnSpc>
                <a:spcPct val="95825"/>
              </a:lnSpc>
              <a:spcBef>
                <a:spcPts val="609"/>
              </a:spcBef>
              <a:buNone/>
            </a:pPr>
            <a:r>
              <a:rPr lang="en-US" sz="2000" dirty="0" smtClean="0">
                <a:latin typeface="Times New Roman"/>
                <a:cs typeface="Times New Roman"/>
              </a:rPr>
              <a:t>2</a:t>
            </a:r>
            <a:r>
              <a:rPr lang="en-US" sz="2000" spc="72" dirty="0" smtClean="0">
                <a:solidFill>
                  <a:srgbClr val="FD8537"/>
                </a:solidFill>
                <a:latin typeface="Times New Roman"/>
                <a:cs typeface="Times New Roman"/>
              </a:rPr>
              <a:t>    </a:t>
            </a:r>
            <a:r>
              <a:rPr lang="en-US" dirty="0" smtClean="0">
                <a:latin typeface="Times New Roman"/>
                <a:cs typeface="Times New Roman"/>
              </a:rPr>
              <a:t>Set </a:t>
            </a:r>
            <a:r>
              <a:rPr lang="en-US" spc="44" dirty="0" smtClean="0">
                <a:latin typeface="Times New Roman"/>
                <a:cs typeface="Times New Roman"/>
              </a:rPr>
              <a:t> </a:t>
            </a:r>
            <a:r>
              <a:rPr lang="en-US" spc="9" dirty="0">
                <a:latin typeface="Times New Roman"/>
                <a:cs typeface="Times New Roman"/>
              </a:rPr>
              <a:t>o</a:t>
            </a:r>
            <a:r>
              <a:rPr lang="en-US" dirty="0">
                <a:latin typeface="Times New Roman"/>
                <a:cs typeface="Times New Roman"/>
              </a:rPr>
              <a:t>f</a:t>
            </a:r>
            <a:r>
              <a:rPr lang="en-US" spc="50" dirty="0">
                <a:latin typeface="Times New Roman"/>
                <a:cs typeface="Times New Roman"/>
              </a:rPr>
              <a:t> </a:t>
            </a:r>
            <a:r>
              <a:rPr lang="en-US" dirty="0">
                <a:latin typeface="Times New Roman"/>
                <a:cs typeface="Times New Roman"/>
              </a:rPr>
              <a:t>o</a:t>
            </a:r>
            <a:r>
              <a:rPr lang="en-US" spc="4" dirty="0">
                <a:latin typeface="Times New Roman"/>
                <a:cs typeface="Times New Roman"/>
              </a:rPr>
              <a:t>v</a:t>
            </a:r>
            <a:r>
              <a:rPr lang="en-US" dirty="0">
                <a:latin typeface="Times New Roman"/>
                <a:cs typeface="Times New Roman"/>
              </a:rPr>
              <a:t>e</a:t>
            </a:r>
            <a:r>
              <a:rPr lang="en-US" spc="9" dirty="0">
                <a:latin typeface="Times New Roman"/>
                <a:cs typeface="Times New Roman"/>
              </a:rPr>
              <a:t>r</a:t>
            </a:r>
            <a:r>
              <a:rPr lang="en-US" dirty="0">
                <a:latin typeface="Times New Roman"/>
                <a:cs typeface="Times New Roman"/>
              </a:rPr>
              <a:t>lays</a:t>
            </a:r>
          </a:p>
          <a:p>
            <a:endParaRPr lang="en-US" dirty="0"/>
          </a:p>
        </p:txBody>
      </p:sp>
    </p:spTree>
    <p:extLst>
      <p:ext uri="{BB962C8B-B14F-4D97-AF65-F5344CB8AC3E}">
        <p14:creationId xmlns:p14="http://schemas.microsoft.com/office/powerpoint/2010/main" val="2276111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First root is loaded and given control for execution</a:t>
            </a:r>
          </a:p>
          <a:p>
            <a:r>
              <a:rPr lang="en-US" dirty="0" smtClean="0"/>
              <a:t>Other overlays are loaded when its needed.</a:t>
            </a:r>
          </a:p>
          <a:p>
            <a:r>
              <a:rPr lang="en-US" dirty="0" smtClean="0"/>
              <a:t>Loading new overlay overwrites old overlays coz we have same load origin for all overlays</a:t>
            </a:r>
          </a:p>
          <a:p>
            <a:r>
              <a:rPr lang="en-US" dirty="0" smtClean="0"/>
              <a:t>The structure of program is designed by identifying mutually exclusive modules </a:t>
            </a:r>
            <a:r>
              <a:rPr lang="en-US" dirty="0" err="1" smtClean="0"/>
              <a:t>i.e</a:t>
            </a:r>
            <a:r>
              <a:rPr lang="en-US" dirty="0" smtClean="0"/>
              <a:t> modules do not call each other.</a:t>
            </a:r>
          </a:p>
          <a:p>
            <a:r>
              <a:rPr lang="en-US" dirty="0" err="1" smtClean="0"/>
              <a:t>Sould</a:t>
            </a:r>
            <a:r>
              <a:rPr lang="en-US" dirty="0" smtClean="0"/>
              <a:t> be avoided to reside simultaneously in memory.</a:t>
            </a:r>
            <a:endParaRPr lang="en-US" dirty="0"/>
          </a:p>
        </p:txBody>
      </p:sp>
    </p:spTree>
    <p:extLst>
      <p:ext uri="{BB962C8B-B14F-4D97-AF65-F5344CB8AC3E}">
        <p14:creationId xmlns:p14="http://schemas.microsoft.com/office/powerpoint/2010/main" val="1187967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t>
            </a:r>
          </a:p>
          <a:p>
            <a:r>
              <a:rPr lang="en-US" dirty="0" smtClean="0"/>
              <a:t>Program with six section name as </a:t>
            </a:r>
            <a:r>
              <a:rPr lang="en-US" dirty="0" err="1" smtClean="0"/>
              <a:t>init</a:t>
            </a:r>
            <a:r>
              <a:rPr lang="en-US" dirty="0" smtClean="0"/>
              <a:t>, read ,</a:t>
            </a:r>
            <a:r>
              <a:rPr lang="en-US" dirty="0" err="1" smtClean="0"/>
              <a:t>prog_a,prog_b</a:t>
            </a:r>
            <a:r>
              <a:rPr lang="en-US" dirty="0" smtClean="0"/>
              <a:t> , </a:t>
            </a:r>
            <a:r>
              <a:rPr lang="en-US" dirty="0" err="1" smtClean="0"/>
              <a:t>prog_c</a:t>
            </a:r>
            <a:r>
              <a:rPr lang="en-US" dirty="0" smtClean="0"/>
              <a:t> and print.</a:t>
            </a:r>
          </a:p>
          <a:p>
            <a:r>
              <a:rPr lang="en-US" dirty="0" smtClean="0"/>
              <a:t>How overlay is done for this program..?</a:t>
            </a:r>
          </a:p>
          <a:p>
            <a:endParaRPr lang="en-US" dirty="0"/>
          </a:p>
          <a:p>
            <a:endParaRPr lang="en-US" dirty="0" smtClean="0"/>
          </a:p>
          <a:p>
            <a:r>
              <a:rPr lang="en-US" dirty="0"/>
              <a:t>All the programs are loaded in the main </a:t>
            </a:r>
            <a:r>
              <a:rPr lang="en-US" dirty="0" err="1"/>
              <a:t>memeory</a:t>
            </a:r>
            <a:r>
              <a:rPr lang="en-US" dirty="0"/>
              <a:t> for execution. Sometimes complete program is loaded into the memory, but some times a certain part or routine of the program is loaded into the main memory only when it is called by the program, this mechanism is called </a:t>
            </a:r>
            <a:r>
              <a:rPr lang="en-US" b="1" dirty="0"/>
              <a:t>Dynamic Loading</a:t>
            </a:r>
            <a:r>
              <a:rPr lang="en-US" dirty="0"/>
              <a:t>, this enhance the performance.</a:t>
            </a:r>
          </a:p>
        </p:txBody>
      </p:sp>
    </p:spTree>
    <p:extLst>
      <p:ext uri="{BB962C8B-B14F-4D97-AF65-F5344CB8AC3E}">
        <p14:creationId xmlns:p14="http://schemas.microsoft.com/office/powerpoint/2010/main" val="2532703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74" y="203199"/>
            <a:ext cx="11360726" cy="5936818"/>
          </a:xfrm>
        </p:spPr>
      </p:pic>
    </p:spTree>
    <p:extLst>
      <p:ext uri="{BB962C8B-B14F-4D97-AF65-F5344CB8AC3E}">
        <p14:creationId xmlns:p14="http://schemas.microsoft.com/office/powerpoint/2010/main" val="3855260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673" y="230909"/>
            <a:ext cx="10624127" cy="5946054"/>
          </a:xfrm>
        </p:spPr>
      </p:pic>
    </p:spTree>
    <p:extLst>
      <p:ext uri="{BB962C8B-B14F-4D97-AF65-F5344CB8AC3E}">
        <p14:creationId xmlns:p14="http://schemas.microsoft.com/office/powerpoint/2010/main" val="992497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56" y="193964"/>
            <a:ext cx="11166762" cy="5982999"/>
          </a:xfrm>
        </p:spPr>
      </p:pic>
    </p:spTree>
    <p:extLst>
      <p:ext uri="{BB962C8B-B14F-4D97-AF65-F5344CB8AC3E}">
        <p14:creationId xmlns:p14="http://schemas.microsoft.com/office/powerpoint/2010/main" val="2350286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Compilers and Interpreters</a:t>
            </a:r>
          </a:p>
        </p:txBody>
      </p:sp>
      <p:sp>
        <p:nvSpPr>
          <p:cNvPr id="6147" name="Rectangle 3"/>
          <p:cNvSpPr>
            <a:spLocks noGrp="1" noChangeArrowheads="1"/>
          </p:cNvSpPr>
          <p:nvPr>
            <p:ph idx="1"/>
          </p:nvPr>
        </p:nvSpPr>
        <p:spPr>
          <a:xfrm>
            <a:off x="1774825" y="1773238"/>
            <a:ext cx="7850188" cy="1243012"/>
          </a:xfrm>
        </p:spPr>
        <p:txBody>
          <a:bodyPr>
            <a:normAutofit lnSpcReduction="10000"/>
          </a:bodyPr>
          <a:lstStyle/>
          <a:p>
            <a:pPr eaLnBrk="1" hangingPunct="1"/>
            <a:r>
              <a:rPr lang="en-US" altLang="en-US" sz="1800" smtClean="0"/>
              <a:t>“Compilation”</a:t>
            </a:r>
          </a:p>
          <a:p>
            <a:pPr lvl="1" eaLnBrk="1" hangingPunct="1"/>
            <a:r>
              <a:rPr lang="en-US" altLang="en-US" smtClean="0"/>
              <a:t>Translation of a program written in a source language into a semantically equivalent program written in a target language</a:t>
            </a:r>
          </a:p>
        </p:txBody>
      </p:sp>
      <p:sp>
        <p:nvSpPr>
          <p:cNvPr id="614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8F35D9AD-C8D2-4C25-8B96-CA7B4FBCE2C7}" type="slidenum">
              <a:rPr lang="en-US" altLang="en-US" smtClean="0">
                <a:latin typeface="Times New Roman" panose="02020603050405020304" pitchFamily="18" charset="0"/>
              </a:rPr>
              <a:pPr fontAlgn="base">
                <a:spcBef>
                  <a:spcPct val="0"/>
                </a:spcBef>
                <a:spcAft>
                  <a:spcPct val="0"/>
                </a:spcAft>
              </a:pPr>
              <a:t>36</a:t>
            </a:fld>
            <a:endParaRPr lang="en-US" altLang="en-US" smtClean="0">
              <a:latin typeface="Times New Roman" panose="02020603050405020304" pitchFamily="18" charset="0"/>
            </a:endParaRPr>
          </a:p>
        </p:txBody>
      </p:sp>
      <p:sp>
        <p:nvSpPr>
          <p:cNvPr id="8197" name="Rectangle 4">
            <a:extLst>
              <a:ext uri="{FF2B5EF4-FFF2-40B4-BE49-F238E27FC236}">
                <a16:creationId xmlns:a16="http://schemas.microsoft.com/office/drawing/2014/main" id="{EB4DB5E9-8FE1-481B-82DC-E0C35F004BBF}"/>
              </a:ext>
            </a:extLst>
          </p:cNvPr>
          <p:cNvSpPr>
            <a:spLocks noChangeArrowheads="1"/>
          </p:cNvSpPr>
          <p:nvPr/>
        </p:nvSpPr>
        <p:spPr bwMode="auto">
          <a:xfrm>
            <a:off x="5067300" y="4457700"/>
            <a:ext cx="1828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Compiler</a:t>
            </a:r>
          </a:p>
        </p:txBody>
      </p:sp>
      <p:sp>
        <p:nvSpPr>
          <p:cNvPr id="8198" name="Line 5">
            <a:extLst>
              <a:ext uri="{FF2B5EF4-FFF2-40B4-BE49-F238E27FC236}">
                <a16:creationId xmlns:a16="http://schemas.microsoft.com/office/drawing/2014/main" id="{865ED754-8F8B-42FF-ABBE-4F6BCAC5A22F}"/>
              </a:ext>
            </a:extLst>
          </p:cNvPr>
          <p:cNvSpPr>
            <a:spLocks noChangeShapeType="1"/>
          </p:cNvSpPr>
          <p:nvPr/>
        </p:nvSpPr>
        <p:spPr bwMode="auto">
          <a:xfrm>
            <a:off x="3981450" y="4800600"/>
            <a:ext cx="108585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8199" name="Line 6">
            <a:extLst>
              <a:ext uri="{FF2B5EF4-FFF2-40B4-BE49-F238E27FC236}">
                <a16:creationId xmlns:a16="http://schemas.microsoft.com/office/drawing/2014/main" id="{DA9F3E62-0C4D-45B9-8F51-12CD4C8DCAA9}"/>
              </a:ext>
            </a:extLst>
          </p:cNvPr>
          <p:cNvSpPr>
            <a:spLocks noChangeShapeType="1"/>
          </p:cNvSpPr>
          <p:nvPr/>
        </p:nvSpPr>
        <p:spPr bwMode="auto">
          <a:xfrm>
            <a:off x="5981700" y="5143500"/>
            <a:ext cx="0" cy="4000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8200" name="Text Box 7">
            <a:extLst>
              <a:ext uri="{FF2B5EF4-FFF2-40B4-BE49-F238E27FC236}">
                <a16:creationId xmlns:a16="http://schemas.microsoft.com/office/drawing/2014/main" id="{94892CE5-7EC8-4383-8E96-7F21EFF34791}"/>
              </a:ext>
            </a:extLst>
          </p:cNvPr>
          <p:cNvSpPr txBox="1">
            <a:spLocks noChangeArrowheads="1"/>
          </p:cNvSpPr>
          <p:nvPr/>
        </p:nvSpPr>
        <p:spPr bwMode="auto">
          <a:xfrm>
            <a:off x="5238750" y="5486400"/>
            <a:ext cx="124777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Error messages</a:t>
            </a:r>
          </a:p>
        </p:txBody>
      </p:sp>
      <p:sp>
        <p:nvSpPr>
          <p:cNvPr id="8201" name="Text Box 8">
            <a:extLst>
              <a:ext uri="{FF2B5EF4-FFF2-40B4-BE49-F238E27FC236}">
                <a16:creationId xmlns:a16="http://schemas.microsoft.com/office/drawing/2014/main" id="{E597B096-6952-4025-BD9E-72632591A499}"/>
              </a:ext>
            </a:extLst>
          </p:cNvPr>
          <p:cNvSpPr txBox="1">
            <a:spLocks noChangeArrowheads="1"/>
          </p:cNvSpPr>
          <p:nvPr/>
        </p:nvSpPr>
        <p:spPr bwMode="auto">
          <a:xfrm>
            <a:off x="3138488" y="4514850"/>
            <a:ext cx="7810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Source</a:t>
            </a:r>
          </a:p>
          <a:p>
            <a:pPr algn="ctr" eaLnBrk="1" fontAlgn="auto" hangingPunct="1">
              <a:spcBef>
                <a:spcPts val="0"/>
              </a:spcBef>
              <a:spcAft>
                <a:spcPts val="0"/>
              </a:spcAft>
              <a:defRPr/>
            </a:pPr>
            <a:r>
              <a:rPr lang="en-US" altLang="en-US" sz="1350"/>
              <a:t>Program</a:t>
            </a:r>
          </a:p>
        </p:txBody>
      </p:sp>
      <p:sp>
        <p:nvSpPr>
          <p:cNvPr id="8202" name="Line 9">
            <a:extLst>
              <a:ext uri="{FF2B5EF4-FFF2-40B4-BE49-F238E27FC236}">
                <a16:creationId xmlns:a16="http://schemas.microsoft.com/office/drawing/2014/main" id="{5B74F829-4F66-44BC-844F-029EAC717D2A}"/>
              </a:ext>
            </a:extLst>
          </p:cNvPr>
          <p:cNvSpPr>
            <a:spLocks noChangeShapeType="1"/>
          </p:cNvSpPr>
          <p:nvPr/>
        </p:nvSpPr>
        <p:spPr bwMode="auto">
          <a:xfrm>
            <a:off x="6896100" y="4800600"/>
            <a:ext cx="108585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8203" name="Rectangle 10">
            <a:extLst>
              <a:ext uri="{FF2B5EF4-FFF2-40B4-BE49-F238E27FC236}">
                <a16:creationId xmlns:a16="http://schemas.microsoft.com/office/drawing/2014/main" id="{318F2B34-AECC-4E7E-BF1F-B400AE676AA0}"/>
              </a:ext>
            </a:extLst>
          </p:cNvPr>
          <p:cNvSpPr>
            <a:spLocks noChangeArrowheads="1"/>
          </p:cNvSpPr>
          <p:nvPr/>
        </p:nvSpPr>
        <p:spPr bwMode="auto">
          <a:xfrm>
            <a:off x="7981950" y="4457700"/>
            <a:ext cx="1143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Target</a:t>
            </a:r>
          </a:p>
          <a:p>
            <a:pPr algn="ctr" eaLnBrk="1" fontAlgn="auto" hangingPunct="1">
              <a:spcBef>
                <a:spcPts val="0"/>
              </a:spcBef>
              <a:spcAft>
                <a:spcPts val="0"/>
              </a:spcAft>
              <a:defRPr/>
            </a:pPr>
            <a:r>
              <a:rPr lang="en-US" altLang="en-US" sz="1350"/>
              <a:t>Program</a:t>
            </a:r>
          </a:p>
        </p:txBody>
      </p:sp>
      <p:sp>
        <p:nvSpPr>
          <p:cNvPr id="8204" name="Line 11">
            <a:extLst>
              <a:ext uri="{FF2B5EF4-FFF2-40B4-BE49-F238E27FC236}">
                <a16:creationId xmlns:a16="http://schemas.microsoft.com/office/drawing/2014/main" id="{D91C466A-6CF8-41E1-A06B-C30734CE1CC0}"/>
              </a:ext>
            </a:extLst>
          </p:cNvPr>
          <p:cNvSpPr>
            <a:spLocks noChangeShapeType="1"/>
          </p:cNvSpPr>
          <p:nvPr/>
        </p:nvSpPr>
        <p:spPr bwMode="auto">
          <a:xfrm>
            <a:off x="8553450" y="5143500"/>
            <a:ext cx="0" cy="4000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8205" name="Line 12">
            <a:extLst>
              <a:ext uri="{FF2B5EF4-FFF2-40B4-BE49-F238E27FC236}">
                <a16:creationId xmlns:a16="http://schemas.microsoft.com/office/drawing/2014/main" id="{362C2FAE-90E1-45ED-9011-9B32F50D7422}"/>
              </a:ext>
            </a:extLst>
          </p:cNvPr>
          <p:cNvSpPr>
            <a:spLocks noChangeShapeType="1"/>
          </p:cNvSpPr>
          <p:nvPr/>
        </p:nvSpPr>
        <p:spPr bwMode="auto">
          <a:xfrm>
            <a:off x="8553450" y="4057650"/>
            <a:ext cx="0" cy="4000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8206" name="Text Box 13">
            <a:extLst>
              <a:ext uri="{FF2B5EF4-FFF2-40B4-BE49-F238E27FC236}">
                <a16:creationId xmlns:a16="http://schemas.microsoft.com/office/drawing/2014/main" id="{13A616E3-3F8A-4424-988E-2AB09891F4F2}"/>
              </a:ext>
            </a:extLst>
          </p:cNvPr>
          <p:cNvSpPr txBox="1">
            <a:spLocks noChangeArrowheads="1"/>
          </p:cNvSpPr>
          <p:nvPr/>
        </p:nvSpPr>
        <p:spPr bwMode="auto">
          <a:xfrm>
            <a:off x="8267700" y="3714750"/>
            <a:ext cx="5508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Input</a:t>
            </a:r>
          </a:p>
        </p:txBody>
      </p:sp>
      <p:sp>
        <p:nvSpPr>
          <p:cNvPr id="8207" name="Text Box 14">
            <a:extLst>
              <a:ext uri="{FF2B5EF4-FFF2-40B4-BE49-F238E27FC236}">
                <a16:creationId xmlns:a16="http://schemas.microsoft.com/office/drawing/2014/main" id="{2BB75574-A3EA-46EF-8175-C01FD5EBAE6A}"/>
              </a:ext>
            </a:extLst>
          </p:cNvPr>
          <p:cNvSpPr txBox="1">
            <a:spLocks noChangeArrowheads="1"/>
          </p:cNvSpPr>
          <p:nvPr/>
        </p:nvSpPr>
        <p:spPr bwMode="auto">
          <a:xfrm>
            <a:off x="8210550" y="5486400"/>
            <a:ext cx="6651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Output</a:t>
            </a:r>
          </a:p>
        </p:txBody>
      </p:sp>
    </p:spTree>
    <p:extLst>
      <p:ext uri="{BB962C8B-B14F-4D97-AF65-F5344CB8AC3E}">
        <p14:creationId xmlns:p14="http://schemas.microsoft.com/office/powerpoint/2010/main" val="3394425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GB" altLang="en-US" smtClean="0"/>
              <a:t>What is a compiler?</a:t>
            </a:r>
          </a:p>
        </p:txBody>
      </p:sp>
      <p:sp>
        <p:nvSpPr>
          <p:cNvPr id="3" name="Content Placeholder 2">
            <a:extLst>
              <a:ext uri="{FF2B5EF4-FFF2-40B4-BE49-F238E27FC236}">
                <a16:creationId xmlns:a16="http://schemas.microsoft.com/office/drawing/2014/main" id="{E0A06DEC-7724-4057-8A15-E8AC4983C297}"/>
              </a:ext>
            </a:extLst>
          </p:cNvPr>
          <p:cNvSpPr>
            <a:spLocks noGrp="1"/>
          </p:cNvSpPr>
          <p:nvPr>
            <p:ph idx="1"/>
          </p:nvPr>
        </p:nvSpPr>
        <p:spPr>
          <a:xfrm>
            <a:off x="1271588" y="1916113"/>
            <a:ext cx="9793287" cy="4249737"/>
          </a:xfrm>
        </p:spPr>
        <p:txBody>
          <a:bodyPr rtlCol="0">
            <a:normAutofit/>
          </a:bodyPr>
          <a:lstStyle/>
          <a:p>
            <a:pPr lvl="1" indent="-182880" eaLnBrk="1" fontAlgn="auto" hangingPunct="1">
              <a:defRPr/>
            </a:pPr>
            <a:r>
              <a:rPr lang="en-US" sz="2400" dirty="0"/>
              <a:t>A compiler is a program  translates (or compiles) a program written in a </a:t>
            </a:r>
            <a:r>
              <a:rPr lang="en-US" sz="2400" dirty="0">
                <a:solidFill>
                  <a:srgbClr val="FF0000"/>
                </a:solidFill>
              </a:rPr>
              <a:t>high-level</a:t>
            </a:r>
            <a:r>
              <a:rPr lang="en-US" sz="2400" dirty="0"/>
              <a:t> programming language (the source language) that is suitable for human programmers into the </a:t>
            </a:r>
            <a:r>
              <a:rPr lang="en-US" sz="2400" dirty="0">
                <a:solidFill>
                  <a:srgbClr val="FF0000"/>
                </a:solidFill>
              </a:rPr>
              <a:t>low-level</a:t>
            </a:r>
            <a:r>
              <a:rPr lang="en-US" sz="2400" dirty="0"/>
              <a:t> machine language (target language) that is required by computers. </a:t>
            </a:r>
          </a:p>
          <a:p>
            <a:pPr marL="154781" lvl="1" indent="0" eaLnBrk="1" fontAlgn="auto" hangingPunct="1">
              <a:buFont typeface="Corbel" panose="020B0503020204020204" pitchFamily="34" charset="0"/>
              <a:buNone/>
              <a:defRPr/>
            </a:pPr>
            <a:endParaRPr lang="en-US" sz="2400" dirty="0"/>
          </a:p>
          <a:p>
            <a:pPr lvl="1" indent="-182880" eaLnBrk="1" fontAlgn="auto" hangingPunct="1">
              <a:defRPr/>
            </a:pPr>
            <a:r>
              <a:rPr lang="en-US" sz="2400" dirty="0"/>
              <a:t>During this process, the compiler will also attempt to spot and report obvious programmer mistakes that detect during the translation process.</a:t>
            </a:r>
          </a:p>
          <a:p>
            <a:pPr indent="-182880" eaLnBrk="1" fontAlgn="auto" hangingPunct="1">
              <a:spcAft>
                <a:spcPts val="0"/>
              </a:spcAft>
              <a:defRPr/>
            </a:pPr>
            <a:endParaRPr lang="en-GB" dirty="0"/>
          </a:p>
        </p:txBody>
      </p:sp>
      <p:sp>
        <p:nvSpPr>
          <p:cNvPr id="717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F300B3F3-63D0-4AC5-88A6-86487CECD3D2}" type="slidenum">
              <a:rPr lang="en-US" altLang="en-US" smtClean="0"/>
              <a:pPr fontAlgn="base">
                <a:spcBef>
                  <a:spcPct val="0"/>
                </a:spcBef>
                <a:spcAft>
                  <a:spcPct val="0"/>
                </a:spcAft>
              </a:pPr>
              <a:t>37</a:t>
            </a:fld>
            <a:endParaRPr lang="en-US" altLang="en-US" smtClean="0"/>
          </a:p>
        </p:txBody>
      </p:sp>
    </p:spTree>
    <p:extLst>
      <p:ext uri="{BB962C8B-B14F-4D97-AF65-F5344CB8AC3E}">
        <p14:creationId xmlns:p14="http://schemas.microsoft.com/office/powerpoint/2010/main" val="1733687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F4FF-AFCC-4981-98F3-E5AFFCAF4261}"/>
              </a:ext>
            </a:extLst>
          </p:cNvPr>
          <p:cNvSpPr>
            <a:spLocks noGrp="1"/>
          </p:cNvSpPr>
          <p:nvPr>
            <p:ph type="title"/>
          </p:nvPr>
        </p:nvSpPr>
        <p:spPr>
          <a:xfrm>
            <a:off x="1343025" y="692150"/>
            <a:ext cx="9217025" cy="1017588"/>
          </a:xfrm>
        </p:spPr>
        <p:txBody>
          <a:bodyPr rtlCol="0">
            <a:normAutofit fontScale="90000"/>
          </a:bodyPr>
          <a:lstStyle/>
          <a:p>
            <a:pPr eaLnBrk="1" fontAlgn="auto" hangingPunct="1">
              <a:spcAft>
                <a:spcPts val="0"/>
              </a:spcAft>
              <a:defRPr/>
            </a:pPr>
            <a:r>
              <a:rPr lang="en-US" b="1" dirty="0"/>
              <a:t>Why we use high-level language for programming?</a:t>
            </a:r>
            <a:endParaRPr lang="en-GB" dirty="0"/>
          </a:p>
        </p:txBody>
      </p:sp>
      <p:sp>
        <p:nvSpPr>
          <p:cNvPr id="3" name="Content Placeholder 2">
            <a:extLst>
              <a:ext uri="{FF2B5EF4-FFF2-40B4-BE49-F238E27FC236}">
                <a16:creationId xmlns:a16="http://schemas.microsoft.com/office/drawing/2014/main" id="{0CDFA269-24C6-4ED6-AC69-F305FB8DA1CF}"/>
              </a:ext>
            </a:extLst>
          </p:cNvPr>
          <p:cNvSpPr>
            <a:spLocks noGrp="1"/>
          </p:cNvSpPr>
          <p:nvPr>
            <p:ph idx="1"/>
          </p:nvPr>
        </p:nvSpPr>
        <p:spPr>
          <a:xfrm>
            <a:off x="1127125" y="2133600"/>
            <a:ext cx="10009188" cy="3509963"/>
          </a:xfrm>
        </p:spPr>
        <p:txBody>
          <a:bodyPr rtlCol="0">
            <a:normAutofit lnSpcReduction="10000"/>
          </a:bodyPr>
          <a:lstStyle/>
          <a:p>
            <a:pPr indent="-182880" eaLnBrk="1" fontAlgn="auto" hangingPunct="1">
              <a:spcAft>
                <a:spcPts val="0"/>
              </a:spcAft>
              <a:buFont typeface="Corbel" panose="020B0503020204020204" pitchFamily="34" charset="0"/>
              <a:buNone/>
              <a:defRPr/>
            </a:pPr>
            <a:r>
              <a:rPr lang="en-US" dirty="0">
                <a:latin typeface="+mj-lt"/>
              </a:rPr>
              <a:t>Using a high-level language for programming has a large impact on how fast programs can be developed. The main reasons for this are:</a:t>
            </a:r>
          </a:p>
          <a:p>
            <a:pPr marL="685800" lvl="1" indent="-385763" eaLnBrk="1" fontAlgn="auto" hangingPunct="1">
              <a:buFont typeface="+mj-lt"/>
              <a:buAutoNum type="arabicPeriod"/>
              <a:defRPr/>
            </a:pPr>
            <a:r>
              <a:rPr lang="en-US" sz="2600" dirty="0">
                <a:latin typeface="+mj-lt"/>
              </a:rPr>
              <a:t>Compared to machine language, the notation used by programming languages is closer to the way humans think about problems.</a:t>
            </a:r>
          </a:p>
          <a:p>
            <a:pPr marL="685800" lvl="1" indent="-385763" eaLnBrk="1" fontAlgn="auto" hangingPunct="1">
              <a:buFont typeface="+mj-lt"/>
              <a:buAutoNum type="arabicPeriod"/>
              <a:defRPr/>
            </a:pPr>
            <a:r>
              <a:rPr lang="en-US" sz="2600" dirty="0">
                <a:latin typeface="+mj-lt"/>
              </a:rPr>
              <a:t>The compiler can spot some obvious programming mistakes.</a:t>
            </a:r>
          </a:p>
          <a:p>
            <a:pPr marL="685800" lvl="1" indent="-385763" eaLnBrk="1" fontAlgn="auto" hangingPunct="1">
              <a:buFont typeface="+mj-lt"/>
              <a:buAutoNum type="arabicPeriod"/>
              <a:defRPr/>
            </a:pPr>
            <a:r>
              <a:rPr lang="en-US" sz="2600" dirty="0">
                <a:latin typeface="+mj-lt"/>
              </a:rPr>
              <a:t>Programs written in a high-level language tend to be shorter than equivalent programs written in machine language.</a:t>
            </a:r>
          </a:p>
          <a:p>
            <a:pPr marL="685800" lvl="1" indent="-385763" eaLnBrk="1" fontAlgn="auto" hangingPunct="1">
              <a:buFont typeface="+mj-lt"/>
              <a:buAutoNum type="arabicPeriod"/>
              <a:defRPr/>
            </a:pPr>
            <a:r>
              <a:rPr lang="en-US" sz="2600" dirty="0">
                <a:latin typeface="+mj-lt"/>
              </a:rPr>
              <a:t>The same program can be compiled to many different machine languages and, hence, be brought to run on many different machines.</a:t>
            </a:r>
            <a:endParaRPr lang="ar-SA" sz="2600" dirty="0">
              <a:latin typeface="+mj-lt"/>
            </a:endParaRPr>
          </a:p>
          <a:p>
            <a:pPr indent="-182880" eaLnBrk="1" fontAlgn="auto" hangingPunct="1">
              <a:spcAft>
                <a:spcPts val="0"/>
              </a:spcAft>
              <a:defRPr/>
            </a:pPr>
            <a:endParaRPr lang="en-GB" dirty="0"/>
          </a:p>
        </p:txBody>
      </p:sp>
      <p:sp>
        <p:nvSpPr>
          <p:cNvPr id="819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2A28D1CA-B639-4AA2-A09A-0E20174C5242}" type="slidenum">
              <a:rPr lang="en-US" altLang="en-US" smtClean="0"/>
              <a:pPr fontAlgn="base">
                <a:spcBef>
                  <a:spcPct val="0"/>
                </a:spcBef>
                <a:spcAft>
                  <a:spcPct val="0"/>
                </a:spcAft>
              </a:pPr>
              <a:t>38</a:t>
            </a:fld>
            <a:endParaRPr lang="en-US" altLang="en-US" smtClean="0"/>
          </a:p>
        </p:txBody>
      </p:sp>
    </p:spTree>
    <p:extLst>
      <p:ext uri="{BB962C8B-B14F-4D97-AF65-F5344CB8AC3E}">
        <p14:creationId xmlns:p14="http://schemas.microsoft.com/office/powerpoint/2010/main" val="625972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Compilers and Interpreters (cont’d)</a:t>
            </a:r>
          </a:p>
        </p:txBody>
      </p:sp>
      <p:sp>
        <p:nvSpPr>
          <p:cNvPr id="9219" name="Rectangle 28"/>
          <p:cNvSpPr>
            <a:spLocks noGrp="1" noChangeArrowheads="1"/>
          </p:cNvSpPr>
          <p:nvPr>
            <p:ph idx="1"/>
          </p:nvPr>
        </p:nvSpPr>
        <p:spPr>
          <a:xfrm>
            <a:off x="2063750" y="1773238"/>
            <a:ext cx="7639050" cy="1511300"/>
          </a:xfrm>
        </p:spPr>
        <p:txBody>
          <a:bodyPr/>
          <a:lstStyle/>
          <a:p>
            <a:pPr eaLnBrk="1" hangingPunct="1"/>
            <a:r>
              <a:rPr lang="en-US" altLang="en-US" sz="3500" b="1" smtClean="0"/>
              <a:t>“</a:t>
            </a:r>
            <a:r>
              <a:rPr lang="en-US" altLang="en-US" sz="3000" b="1" smtClean="0"/>
              <a:t>Interpretation”</a:t>
            </a:r>
          </a:p>
          <a:p>
            <a:pPr lvl="1" eaLnBrk="1" hangingPunct="1"/>
            <a:r>
              <a:rPr lang="en-US" altLang="en-US" sz="2800" smtClean="0"/>
              <a:t>Performing the operations implied by the source program</a:t>
            </a:r>
          </a:p>
        </p:txBody>
      </p:sp>
      <p:sp>
        <p:nvSpPr>
          <p:cNvPr id="9220"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FA237ACC-2078-4763-8AE2-B6038BE6611E}" type="slidenum">
              <a:rPr lang="en-US" altLang="en-US" smtClean="0">
                <a:latin typeface="Times New Roman" panose="02020603050405020304" pitchFamily="18" charset="0"/>
              </a:rPr>
              <a:pPr fontAlgn="base">
                <a:spcBef>
                  <a:spcPct val="0"/>
                </a:spcBef>
                <a:spcAft>
                  <a:spcPct val="0"/>
                </a:spcAft>
              </a:pPr>
              <a:t>39</a:t>
            </a:fld>
            <a:endParaRPr lang="en-US" altLang="en-US" smtClean="0">
              <a:latin typeface="Times New Roman" panose="02020603050405020304" pitchFamily="18" charset="0"/>
            </a:endParaRPr>
          </a:p>
        </p:txBody>
      </p:sp>
      <p:sp>
        <p:nvSpPr>
          <p:cNvPr id="9221" name="Rectangle 5">
            <a:extLst>
              <a:ext uri="{FF2B5EF4-FFF2-40B4-BE49-F238E27FC236}">
                <a16:creationId xmlns:a16="http://schemas.microsoft.com/office/drawing/2014/main" id="{C56CACFB-DD02-44EE-8F49-A40CE9FF90ED}"/>
              </a:ext>
            </a:extLst>
          </p:cNvPr>
          <p:cNvSpPr>
            <a:spLocks noChangeArrowheads="1"/>
          </p:cNvSpPr>
          <p:nvPr/>
        </p:nvSpPr>
        <p:spPr bwMode="auto">
          <a:xfrm>
            <a:off x="5067300" y="4457700"/>
            <a:ext cx="1828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Interpreter</a:t>
            </a:r>
          </a:p>
        </p:txBody>
      </p:sp>
      <p:sp>
        <p:nvSpPr>
          <p:cNvPr id="9222" name="Text Box 14">
            <a:extLst>
              <a:ext uri="{FF2B5EF4-FFF2-40B4-BE49-F238E27FC236}">
                <a16:creationId xmlns:a16="http://schemas.microsoft.com/office/drawing/2014/main" id="{6F41CCAC-8AE5-4E45-A18E-33388A4F732D}"/>
              </a:ext>
            </a:extLst>
          </p:cNvPr>
          <p:cNvSpPr txBox="1">
            <a:spLocks noChangeArrowheads="1"/>
          </p:cNvSpPr>
          <p:nvPr/>
        </p:nvSpPr>
        <p:spPr bwMode="auto">
          <a:xfrm>
            <a:off x="3138488" y="4171950"/>
            <a:ext cx="7810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Source</a:t>
            </a:r>
          </a:p>
          <a:p>
            <a:pPr algn="ctr" eaLnBrk="1" fontAlgn="auto" hangingPunct="1">
              <a:spcBef>
                <a:spcPts val="0"/>
              </a:spcBef>
              <a:spcAft>
                <a:spcPts val="0"/>
              </a:spcAft>
              <a:defRPr/>
            </a:pPr>
            <a:r>
              <a:rPr lang="en-US" altLang="en-US" sz="1350"/>
              <a:t>Program</a:t>
            </a:r>
          </a:p>
        </p:txBody>
      </p:sp>
      <p:sp>
        <p:nvSpPr>
          <p:cNvPr id="9223" name="Text Box 15">
            <a:extLst>
              <a:ext uri="{FF2B5EF4-FFF2-40B4-BE49-F238E27FC236}">
                <a16:creationId xmlns:a16="http://schemas.microsoft.com/office/drawing/2014/main" id="{0E20D65E-5BB3-4AB8-A30B-F610704EB392}"/>
              </a:ext>
            </a:extLst>
          </p:cNvPr>
          <p:cNvSpPr txBox="1">
            <a:spLocks noChangeArrowheads="1"/>
          </p:cNvSpPr>
          <p:nvPr/>
        </p:nvSpPr>
        <p:spPr bwMode="auto">
          <a:xfrm>
            <a:off x="3352800" y="4972050"/>
            <a:ext cx="5508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Input</a:t>
            </a:r>
          </a:p>
        </p:txBody>
      </p:sp>
      <p:sp>
        <p:nvSpPr>
          <p:cNvPr id="9224" name="Text Box 16">
            <a:extLst>
              <a:ext uri="{FF2B5EF4-FFF2-40B4-BE49-F238E27FC236}">
                <a16:creationId xmlns:a16="http://schemas.microsoft.com/office/drawing/2014/main" id="{AE091717-DC06-49CB-B5CD-730BEA0EB664}"/>
              </a:ext>
            </a:extLst>
          </p:cNvPr>
          <p:cNvSpPr txBox="1">
            <a:spLocks noChangeArrowheads="1"/>
          </p:cNvSpPr>
          <p:nvPr/>
        </p:nvSpPr>
        <p:spPr bwMode="auto">
          <a:xfrm>
            <a:off x="7981950" y="4629150"/>
            <a:ext cx="6651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Output</a:t>
            </a:r>
          </a:p>
        </p:txBody>
      </p:sp>
      <p:sp>
        <p:nvSpPr>
          <p:cNvPr id="9225" name="Line 17">
            <a:extLst>
              <a:ext uri="{FF2B5EF4-FFF2-40B4-BE49-F238E27FC236}">
                <a16:creationId xmlns:a16="http://schemas.microsoft.com/office/drawing/2014/main" id="{C11312E6-197C-479E-9872-7E7D61E1133A}"/>
              </a:ext>
            </a:extLst>
          </p:cNvPr>
          <p:cNvSpPr>
            <a:spLocks noChangeShapeType="1"/>
          </p:cNvSpPr>
          <p:nvPr/>
        </p:nvSpPr>
        <p:spPr bwMode="auto">
          <a:xfrm>
            <a:off x="4038600" y="4457700"/>
            <a:ext cx="1028700" cy="1714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9226" name="Line 18">
            <a:extLst>
              <a:ext uri="{FF2B5EF4-FFF2-40B4-BE49-F238E27FC236}">
                <a16:creationId xmlns:a16="http://schemas.microsoft.com/office/drawing/2014/main" id="{50A618F6-074C-46F1-9005-9AA7C1CA5AED}"/>
              </a:ext>
            </a:extLst>
          </p:cNvPr>
          <p:cNvSpPr>
            <a:spLocks noChangeShapeType="1"/>
          </p:cNvSpPr>
          <p:nvPr/>
        </p:nvSpPr>
        <p:spPr bwMode="auto">
          <a:xfrm flipV="1">
            <a:off x="4038600" y="4972050"/>
            <a:ext cx="1028700" cy="1714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9227" name="Line 20">
            <a:extLst>
              <a:ext uri="{FF2B5EF4-FFF2-40B4-BE49-F238E27FC236}">
                <a16:creationId xmlns:a16="http://schemas.microsoft.com/office/drawing/2014/main" id="{CEB9F560-B958-4802-A94D-57BFC3CAC5F0}"/>
              </a:ext>
            </a:extLst>
          </p:cNvPr>
          <p:cNvSpPr>
            <a:spLocks noChangeShapeType="1"/>
          </p:cNvSpPr>
          <p:nvPr/>
        </p:nvSpPr>
        <p:spPr bwMode="auto">
          <a:xfrm>
            <a:off x="6896100" y="4800600"/>
            <a:ext cx="108585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9228" name="Line 21">
            <a:extLst>
              <a:ext uri="{FF2B5EF4-FFF2-40B4-BE49-F238E27FC236}">
                <a16:creationId xmlns:a16="http://schemas.microsoft.com/office/drawing/2014/main" id="{8F9281DE-EADB-40B9-B002-8289171DCB30}"/>
              </a:ext>
            </a:extLst>
          </p:cNvPr>
          <p:cNvSpPr>
            <a:spLocks noChangeShapeType="1"/>
          </p:cNvSpPr>
          <p:nvPr/>
        </p:nvSpPr>
        <p:spPr bwMode="auto">
          <a:xfrm>
            <a:off x="5981700" y="5143500"/>
            <a:ext cx="0" cy="40005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9229" name="Text Box 22">
            <a:extLst>
              <a:ext uri="{FF2B5EF4-FFF2-40B4-BE49-F238E27FC236}">
                <a16:creationId xmlns:a16="http://schemas.microsoft.com/office/drawing/2014/main" id="{0124C39B-53C4-4389-8964-FAFDA3FC01EE}"/>
              </a:ext>
            </a:extLst>
          </p:cNvPr>
          <p:cNvSpPr txBox="1">
            <a:spLocks noChangeArrowheads="1"/>
          </p:cNvSpPr>
          <p:nvPr/>
        </p:nvSpPr>
        <p:spPr bwMode="auto">
          <a:xfrm>
            <a:off x="5238750" y="5486400"/>
            <a:ext cx="124777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Error messages</a:t>
            </a:r>
          </a:p>
        </p:txBody>
      </p:sp>
    </p:spTree>
    <p:extLst>
      <p:ext uri="{BB962C8B-B14F-4D97-AF65-F5344CB8AC3E}">
        <p14:creationId xmlns:p14="http://schemas.microsoft.com/office/powerpoint/2010/main" val="4124390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1" y="365125"/>
            <a:ext cx="11443854" cy="5918346"/>
          </a:xfrm>
        </p:spPr>
      </p:pic>
    </p:spTree>
    <p:extLst>
      <p:ext uri="{BB962C8B-B14F-4D97-AF65-F5344CB8AC3E}">
        <p14:creationId xmlns:p14="http://schemas.microsoft.com/office/powerpoint/2010/main" val="839344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GB" altLang="en-US" smtClean="0"/>
              <a:t>Compiler vs. Interpreter </a:t>
            </a:r>
          </a:p>
        </p:txBody>
      </p:sp>
      <p:sp>
        <p:nvSpPr>
          <p:cNvPr id="10243" name="Text Placeholder 4"/>
          <p:cNvSpPr>
            <a:spLocks noGrp="1" noChangeArrowheads="1"/>
          </p:cNvSpPr>
          <p:nvPr>
            <p:ph type="body" idx="1"/>
          </p:nvPr>
        </p:nvSpPr>
        <p:spPr>
          <a:xfrm>
            <a:off x="1200150" y="1844675"/>
            <a:ext cx="4754563" cy="777875"/>
          </a:xfrm>
        </p:spPr>
        <p:txBody>
          <a:bodyPr/>
          <a:lstStyle/>
          <a:p>
            <a:pPr eaLnBrk="1" hangingPunct="1">
              <a:spcBef>
                <a:spcPct val="0"/>
              </a:spcBef>
            </a:pPr>
            <a:r>
              <a:rPr lang="en-GB" altLang="en-US" smtClean="0"/>
              <a:t>Compiler</a:t>
            </a:r>
          </a:p>
        </p:txBody>
      </p:sp>
      <p:sp>
        <p:nvSpPr>
          <p:cNvPr id="6" name="Content Placeholder 5">
            <a:extLst>
              <a:ext uri="{FF2B5EF4-FFF2-40B4-BE49-F238E27FC236}">
                <a16:creationId xmlns:a16="http://schemas.microsoft.com/office/drawing/2014/main" id="{1FEA7331-0FF6-4720-9612-A433375E3504}"/>
              </a:ext>
            </a:extLst>
          </p:cNvPr>
          <p:cNvSpPr>
            <a:spLocks noGrp="1"/>
          </p:cNvSpPr>
          <p:nvPr>
            <p:ph sz="half" idx="2"/>
          </p:nvPr>
        </p:nvSpPr>
        <p:spPr>
          <a:xfrm>
            <a:off x="1143000" y="2720975"/>
            <a:ext cx="4754563" cy="3660775"/>
          </a:xfrm>
        </p:spPr>
        <p:txBody>
          <a:bodyPr rtlCol="0">
            <a:normAutofit fontScale="92500" lnSpcReduction="20000"/>
          </a:bodyPr>
          <a:lstStyle/>
          <a:p>
            <a:pPr indent="-182880" eaLnBrk="1" fontAlgn="t" hangingPunct="1">
              <a:spcAft>
                <a:spcPts val="0"/>
              </a:spcAft>
              <a:defRPr/>
            </a:pPr>
            <a:r>
              <a:rPr lang="en-US" sz="2400" b="1" dirty="0">
                <a:solidFill>
                  <a:schemeClr val="tx2"/>
                </a:solidFill>
              </a:rPr>
              <a:t>Takes Entire program as input</a:t>
            </a:r>
            <a:endParaRPr lang="ar-SA" sz="2400" dirty="0">
              <a:solidFill>
                <a:schemeClr val="tx2"/>
              </a:solidFill>
            </a:endParaRPr>
          </a:p>
          <a:p>
            <a:pPr indent="-182880" eaLnBrk="1" fontAlgn="t" hangingPunct="1">
              <a:spcAft>
                <a:spcPts val="0"/>
              </a:spcAft>
              <a:defRPr/>
            </a:pPr>
            <a:r>
              <a:rPr lang="en-US" sz="2400" dirty="0"/>
              <a:t>It is </a:t>
            </a:r>
            <a:r>
              <a:rPr lang="en-US" sz="2400" b="1" dirty="0"/>
              <a:t>Faster</a:t>
            </a:r>
            <a:endParaRPr lang="ar-SA" sz="2400" dirty="0"/>
          </a:p>
          <a:p>
            <a:pPr indent="-182880" eaLnBrk="1" fontAlgn="t" hangingPunct="1">
              <a:spcAft>
                <a:spcPts val="0"/>
              </a:spcAft>
              <a:defRPr/>
            </a:pPr>
            <a:r>
              <a:rPr lang="en-US" sz="2400" dirty="0">
                <a:solidFill>
                  <a:schemeClr val="tx2"/>
                </a:solidFill>
              </a:rPr>
              <a:t>intermediate object code is </a:t>
            </a:r>
            <a:r>
              <a:rPr lang="en-US" sz="2400" b="1" dirty="0">
                <a:solidFill>
                  <a:schemeClr val="tx2"/>
                </a:solidFill>
              </a:rPr>
              <a:t>generated.</a:t>
            </a:r>
            <a:endParaRPr lang="ar-SA" sz="2400" dirty="0">
              <a:solidFill>
                <a:schemeClr val="tx2"/>
              </a:solidFill>
            </a:endParaRPr>
          </a:p>
          <a:p>
            <a:pPr indent="-182880" eaLnBrk="1" fontAlgn="t" hangingPunct="1">
              <a:spcAft>
                <a:spcPts val="0"/>
              </a:spcAft>
              <a:defRPr/>
            </a:pPr>
            <a:r>
              <a:rPr lang="en-US" sz="2400" dirty="0"/>
              <a:t>Required </a:t>
            </a:r>
            <a:r>
              <a:rPr lang="en-US" sz="2400" b="1" dirty="0"/>
              <a:t>more</a:t>
            </a:r>
            <a:r>
              <a:rPr lang="en-US" sz="2400" dirty="0"/>
              <a:t> memory Due to intermediate object code</a:t>
            </a:r>
            <a:endParaRPr lang="ar-SA" sz="2400" dirty="0"/>
          </a:p>
          <a:p>
            <a:pPr indent="-182880" eaLnBrk="1" fontAlgn="t" hangingPunct="1">
              <a:spcAft>
                <a:spcPts val="0"/>
              </a:spcAft>
              <a:defRPr/>
            </a:pPr>
            <a:r>
              <a:rPr lang="en-US" sz="2400" dirty="0">
                <a:solidFill>
                  <a:schemeClr val="tx2"/>
                </a:solidFill>
              </a:rPr>
              <a:t>Program </a:t>
            </a:r>
            <a:r>
              <a:rPr lang="en-US" sz="2400" b="1" dirty="0">
                <a:solidFill>
                  <a:schemeClr val="tx2"/>
                </a:solidFill>
              </a:rPr>
              <a:t>not need  compile </a:t>
            </a:r>
            <a:r>
              <a:rPr lang="en-US" sz="2400" dirty="0">
                <a:solidFill>
                  <a:schemeClr val="tx2"/>
                </a:solidFill>
              </a:rPr>
              <a:t>every time</a:t>
            </a:r>
            <a:endParaRPr lang="ar-SA" sz="2400" dirty="0">
              <a:solidFill>
                <a:schemeClr val="tx2"/>
              </a:solidFill>
            </a:endParaRPr>
          </a:p>
          <a:p>
            <a:pPr indent="-182880" eaLnBrk="1" fontAlgn="t" hangingPunct="1">
              <a:spcAft>
                <a:spcPts val="0"/>
              </a:spcAft>
              <a:defRPr/>
            </a:pPr>
            <a:r>
              <a:rPr lang="en-US" sz="2400" b="1" dirty="0"/>
              <a:t>Errors</a:t>
            </a:r>
            <a:r>
              <a:rPr lang="en-US" sz="2400" dirty="0"/>
              <a:t> are displayed after</a:t>
            </a:r>
            <a:r>
              <a:rPr lang="en-US" sz="2400" b="1" dirty="0"/>
              <a:t> entire program</a:t>
            </a:r>
            <a:r>
              <a:rPr lang="en-US" sz="2400" dirty="0"/>
              <a:t> is checked.</a:t>
            </a:r>
            <a:endParaRPr lang="ar-SA" sz="2400" dirty="0"/>
          </a:p>
          <a:p>
            <a:pPr indent="-182880" eaLnBrk="1" fontAlgn="t" hangingPunct="1">
              <a:spcAft>
                <a:spcPts val="0"/>
              </a:spcAft>
              <a:defRPr/>
            </a:pPr>
            <a:r>
              <a:rPr lang="en-US" sz="2400" b="1" dirty="0">
                <a:solidFill>
                  <a:schemeClr val="tx2"/>
                </a:solidFill>
              </a:rPr>
              <a:t>Debugging</a:t>
            </a:r>
            <a:r>
              <a:rPr lang="en-US" sz="2400" dirty="0">
                <a:solidFill>
                  <a:schemeClr val="tx2"/>
                </a:solidFill>
              </a:rPr>
              <a:t> is comparatively </a:t>
            </a:r>
            <a:r>
              <a:rPr lang="en-US" sz="2400" b="1" dirty="0">
                <a:solidFill>
                  <a:schemeClr val="tx2"/>
                </a:solidFill>
              </a:rPr>
              <a:t>hard</a:t>
            </a:r>
            <a:r>
              <a:rPr lang="en-US" sz="2400" dirty="0">
                <a:solidFill>
                  <a:schemeClr val="tx2"/>
                </a:solidFill>
              </a:rPr>
              <a:t>.</a:t>
            </a:r>
            <a:endParaRPr lang="ar-SA" sz="2400" dirty="0">
              <a:solidFill>
                <a:schemeClr val="tx2"/>
              </a:solidFill>
            </a:endParaRPr>
          </a:p>
          <a:p>
            <a:pPr indent="-182880" eaLnBrk="1" fontAlgn="t" hangingPunct="1">
              <a:spcAft>
                <a:spcPts val="0"/>
              </a:spcAft>
              <a:defRPr/>
            </a:pPr>
            <a:r>
              <a:rPr lang="en-US" sz="2400" dirty="0"/>
              <a:t>Ex: C, C++.</a:t>
            </a:r>
            <a:endParaRPr lang="ar-SA" sz="2400" dirty="0"/>
          </a:p>
        </p:txBody>
      </p:sp>
      <p:sp>
        <p:nvSpPr>
          <p:cNvPr id="10245" name="Text Placeholder 6"/>
          <p:cNvSpPr>
            <a:spLocks noGrp="1" noChangeArrowheads="1"/>
          </p:cNvSpPr>
          <p:nvPr>
            <p:ph type="body" sz="quarter" idx="3"/>
          </p:nvPr>
        </p:nvSpPr>
        <p:spPr>
          <a:xfrm>
            <a:off x="6311900" y="1844675"/>
            <a:ext cx="4754563" cy="777875"/>
          </a:xfrm>
        </p:spPr>
        <p:txBody>
          <a:bodyPr/>
          <a:lstStyle/>
          <a:p>
            <a:pPr eaLnBrk="1" hangingPunct="1">
              <a:spcBef>
                <a:spcPct val="0"/>
              </a:spcBef>
            </a:pPr>
            <a:r>
              <a:rPr lang="en-GB" altLang="en-US" smtClean="0"/>
              <a:t>Interpreter</a:t>
            </a:r>
          </a:p>
        </p:txBody>
      </p:sp>
      <p:sp>
        <p:nvSpPr>
          <p:cNvPr id="10246" name="Content Placeholder 7"/>
          <p:cNvSpPr>
            <a:spLocks noGrp="1" noChangeArrowheads="1"/>
          </p:cNvSpPr>
          <p:nvPr>
            <p:ph sz="quarter" idx="4"/>
          </p:nvPr>
        </p:nvSpPr>
        <p:spPr>
          <a:xfrm>
            <a:off x="6167438" y="2565400"/>
            <a:ext cx="5516562" cy="4094163"/>
          </a:xfrm>
        </p:spPr>
        <p:txBody>
          <a:bodyPr/>
          <a:lstStyle/>
          <a:p>
            <a:pPr eaLnBrk="1" fontAlgn="t" hangingPunct="1"/>
            <a:r>
              <a:rPr lang="en-US" altLang="en-US" sz="1800" b="1" smtClean="0">
                <a:solidFill>
                  <a:schemeClr val="tx2"/>
                </a:solidFill>
              </a:rPr>
              <a:t>Take single instruction as input</a:t>
            </a:r>
            <a:endParaRPr lang="ar-SA" altLang="en-US" sz="1800" smtClean="0">
              <a:solidFill>
                <a:schemeClr val="tx2"/>
              </a:solidFill>
            </a:endParaRPr>
          </a:p>
          <a:p>
            <a:pPr eaLnBrk="1" fontAlgn="t" hangingPunct="1"/>
            <a:r>
              <a:rPr lang="en-US" altLang="en-US" sz="1800" smtClean="0"/>
              <a:t>It is </a:t>
            </a:r>
            <a:r>
              <a:rPr lang="en-US" altLang="en-US" sz="1800" b="1" smtClean="0"/>
              <a:t>Slower</a:t>
            </a:r>
            <a:endParaRPr lang="ar-SA" altLang="en-US" sz="1800" smtClean="0"/>
          </a:p>
          <a:p>
            <a:pPr eaLnBrk="1" hangingPunct="1"/>
            <a:r>
              <a:rPr lang="en-US" altLang="en-US" sz="1800" b="1" smtClean="0">
                <a:solidFill>
                  <a:schemeClr val="tx2"/>
                </a:solidFill>
              </a:rPr>
              <a:t>No</a:t>
            </a:r>
            <a:r>
              <a:rPr lang="en-US" altLang="en-US" sz="1800" smtClean="0">
                <a:solidFill>
                  <a:schemeClr val="tx2"/>
                </a:solidFill>
              </a:rPr>
              <a:t> intermediate code is </a:t>
            </a:r>
            <a:r>
              <a:rPr lang="en-US" altLang="en-US" sz="1800" b="1" smtClean="0">
                <a:solidFill>
                  <a:schemeClr val="tx2"/>
                </a:solidFill>
              </a:rPr>
              <a:t>generated</a:t>
            </a:r>
            <a:endParaRPr lang="ar-SA" altLang="en-US" sz="1800" smtClean="0">
              <a:solidFill>
                <a:schemeClr val="tx2"/>
              </a:solidFill>
            </a:endParaRPr>
          </a:p>
          <a:p>
            <a:pPr eaLnBrk="1" fontAlgn="t" hangingPunct="1"/>
            <a:r>
              <a:rPr lang="en-US" altLang="en-US" sz="1800" smtClean="0"/>
              <a:t>Required </a:t>
            </a:r>
            <a:r>
              <a:rPr lang="en-US" altLang="en-US" sz="1800" b="1" smtClean="0"/>
              <a:t>less</a:t>
            </a:r>
            <a:r>
              <a:rPr lang="en-US" altLang="en-US" sz="1800" smtClean="0"/>
              <a:t> memory As no intermediate code is generated</a:t>
            </a:r>
            <a:endParaRPr lang="ar-SA" altLang="en-US" sz="1800" smtClean="0"/>
          </a:p>
          <a:p>
            <a:pPr eaLnBrk="1" hangingPunct="1"/>
            <a:r>
              <a:rPr lang="en-US" altLang="en-US" sz="1800" b="1" smtClean="0">
                <a:solidFill>
                  <a:schemeClr val="tx2"/>
                </a:solidFill>
              </a:rPr>
              <a:t>Every time </a:t>
            </a:r>
            <a:r>
              <a:rPr lang="en-US" altLang="en-US" sz="1800" smtClean="0">
                <a:solidFill>
                  <a:schemeClr val="tx2"/>
                </a:solidFill>
              </a:rPr>
              <a:t>higher level program is converted into lower level program.</a:t>
            </a:r>
            <a:endParaRPr lang="ar-SA" altLang="en-US" sz="1800" smtClean="0">
              <a:solidFill>
                <a:schemeClr val="tx2"/>
              </a:solidFill>
            </a:endParaRPr>
          </a:p>
          <a:p>
            <a:pPr eaLnBrk="1" hangingPunct="1"/>
            <a:r>
              <a:rPr lang="en-US" altLang="en-US" sz="1800" b="1" smtClean="0"/>
              <a:t>Errors</a:t>
            </a:r>
            <a:r>
              <a:rPr lang="en-US" altLang="en-US" sz="1800" smtClean="0"/>
              <a:t> are displayed </a:t>
            </a:r>
            <a:r>
              <a:rPr lang="en-US" altLang="en-US" sz="1800" b="1" smtClean="0"/>
              <a:t>for every instruction</a:t>
            </a:r>
            <a:r>
              <a:rPr lang="en-US" altLang="en-US" sz="1800" smtClean="0"/>
              <a:t> interpreted.</a:t>
            </a:r>
            <a:endParaRPr lang="ar-SA" altLang="en-US" sz="1800" smtClean="0"/>
          </a:p>
          <a:p>
            <a:pPr eaLnBrk="1" fontAlgn="t" hangingPunct="1"/>
            <a:r>
              <a:rPr lang="en-US" altLang="en-US" sz="1800" b="1" smtClean="0">
                <a:solidFill>
                  <a:schemeClr val="tx2"/>
                </a:solidFill>
              </a:rPr>
              <a:t>Debugging</a:t>
            </a:r>
            <a:r>
              <a:rPr lang="en-US" altLang="en-US" sz="1800" smtClean="0">
                <a:solidFill>
                  <a:schemeClr val="tx2"/>
                </a:solidFill>
              </a:rPr>
              <a:t> is </a:t>
            </a:r>
            <a:r>
              <a:rPr lang="en-US" altLang="en-US" sz="1800" b="1" smtClean="0">
                <a:solidFill>
                  <a:schemeClr val="tx2"/>
                </a:solidFill>
              </a:rPr>
              <a:t>easy</a:t>
            </a:r>
            <a:r>
              <a:rPr lang="en-US" altLang="en-US" sz="1800" smtClean="0">
                <a:solidFill>
                  <a:schemeClr val="tx2"/>
                </a:solidFill>
              </a:rPr>
              <a:t>.</a:t>
            </a:r>
            <a:endParaRPr lang="ar-SA" altLang="en-US" sz="1800" smtClean="0">
              <a:solidFill>
                <a:schemeClr val="tx2"/>
              </a:solidFill>
            </a:endParaRPr>
          </a:p>
          <a:p>
            <a:pPr eaLnBrk="1" fontAlgn="t" hangingPunct="1"/>
            <a:r>
              <a:rPr lang="en-US" altLang="en-US" sz="1800" smtClean="0"/>
              <a:t>Ex: python, Ruby, basic.</a:t>
            </a:r>
            <a:endParaRPr lang="ar-SA" altLang="en-US" sz="1800" smtClean="0"/>
          </a:p>
        </p:txBody>
      </p:sp>
      <p:sp>
        <p:nvSpPr>
          <p:cNvPr id="10247"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9711DDE0-DAB8-4288-8274-5E54A4B02248}" type="slidenum">
              <a:rPr lang="en-US" altLang="en-US" smtClean="0"/>
              <a:pPr fontAlgn="base">
                <a:spcBef>
                  <a:spcPct val="0"/>
                </a:spcBef>
                <a:spcAft>
                  <a:spcPct val="0"/>
                </a:spcAft>
              </a:pPr>
              <a:t>40</a:t>
            </a:fld>
            <a:endParaRPr lang="en-US" altLang="en-US" smtClean="0"/>
          </a:p>
        </p:txBody>
      </p:sp>
    </p:spTree>
    <p:extLst>
      <p:ext uri="{BB962C8B-B14F-4D97-AF65-F5344CB8AC3E}">
        <p14:creationId xmlns:p14="http://schemas.microsoft.com/office/powerpoint/2010/main" val="3626807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The Analysis-Synthesis Model of Compilation</a:t>
            </a:r>
          </a:p>
        </p:txBody>
      </p:sp>
      <p:sp>
        <p:nvSpPr>
          <p:cNvPr id="9219" name="Rectangle 3">
            <a:extLst>
              <a:ext uri="{FF2B5EF4-FFF2-40B4-BE49-F238E27FC236}">
                <a16:creationId xmlns:a16="http://schemas.microsoft.com/office/drawing/2014/main" id="{3A7D9092-59DB-4237-A99E-FEEC974501A1}"/>
              </a:ext>
            </a:extLst>
          </p:cNvPr>
          <p:cNvSpPr>
            <a:spLocks noGrp="1" noChangeArrowheads="1"/>
          </p:cNvSpPr>
          <p:nvPr>
            <p:ph idx="1"/>
          </p:nvPr>
        </p:nvSpPr>
        <p:spPr>
          <a:xfrm>
            <a:off x="1055688" y="2205038"/>
            <a:ext cx="9872662" cy="4038600"/>
          </a:xfrm>
        </p:spPr>
        <p:txBody>
          <a:bodyPr rtlCol="0">
            <a:normAutofit/>
          </a:bodyPr>
          <a:lstStyle/>
          <a:p>
            <a:pPr indent="-102870" eaLnBrk="1" fontAlgn="auto" hangingPunct="1">
              <a:spcAft>
                <a:spcPts val="0"/>
              </a:spcAft>
              <a:defRPr/>
            </a:pPr>
            <a:r>
              <a:rPr lang="en-US" altLang="en-US" sz="1800" b="1" dirty="0"/>
              <a:t>There are two parts to compilation:</a:t>
            </a:r>
          </a:p>
          <a:p>
            <a:pPr lvl="1" indent="-102870" eaLnBrk="1" fontAlgn="auto" hangingPunct="1">
              <a:defRPr/>
            </a:pPr>
            <a:r>
              <a:rPr lang="en-US" altLang="en-US" dirty="0">
                <a:solidFill>
                  <a:srgbClr val="FF0000"/>
                </a:solidFill>
              </a:rPr>
              <a:t>Analysis</a:t>
            </a:r>
            <a:r>
              <a:rPr lang="en-US" altLang="en-US" dirty="0"/>
              <a:t> determines the operations implied by the source program which are recorded in a tree structure</a:t>
            </a:r>
          </a:p>
          <a:p>
            <a:pPr marL="397764" lvl="1" indent="0" eaLnBrk="1" fontAlgn="auto" hangingPunct="1">
              <a:buFont typeface="Corbel" panose="020B0503020204020204" pitchFamily="34" charset="0"/>
              <a:buNone/>
              <a:defRPr/>
            </a:pPr>
            <a:endParaRPr lang="en-US" altLang="en-US" dirty="0"/>
          </a:p>
          <a:p>
            <a:pPr lvl="1" indent="-102870" eaLnBrk="1" fontAlgn="auto" hangingPunct="1">
              <a:defRPr/>
            </a:pPr>
            <a:r>
              <a:rPr lang="en-US" altLang="en-US" dirty="0">
                <a:solidFill>
                  <a:srgbClr val="FF0000"/>
                </a:solidFill>
              </a:rPr>
              <a:t>Synthesis</a:t>
            </a:r>
            <a:r>
              <a:rPr lang="en-US" altLang="en-US" dirty="0"/>
              <a:t> takes the tree structure and translates the operations therein into the target program</a:t>
            </a:r>
          </a:p>
        </p:txBody>
      </p:sp>
      <p:sp>
        <p:nvSpPr>
          <p:cNvPr id="1126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1CC3CDF6-B3CF-4B22-B0EF-0B66B6279283}" type="slidenum">
              <a:rPr lang="en-US" altLang="en-US" smtClean="0">
                <a:latin typeface="Times New Roman" panose="02020603050405020304" pitchFamily="18" charset="0"/>
              </a:rPr>
              <a:pPr fontAlgn="base">
                <a:spcBef>
                  <a:spcPct val="0"/>
                </a:spcBef>
                <a:spcAft>
                  <a:spcPct val="0"/>
                </a:spcAft>
              </a:pPr>
              <a:t>41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2869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Other Tools that Use the Analysis-Synthesis Model</a:t>
            </a:r>
          </a:p>
        </p:txBody>
      </p:sp>
      <p:sp>
        <p:nvSpPr>
          <p:cNvPr id="12291" name="Rectangle 3"/>
          <p:cNvSpPr>
            <a:spLocks noGrp="1" noChangeArrowheads="1"/>
          </p:cNvSpPr>
          <p:nvPr>
            <p:ph idx="1"/>
          </p:nvPr>
        </p:nvSpPr>
        <p:spPr/>
        <p:txBody>
          <a:bodyPr/>
          <a:lstStyle/>
          <a:p>
            <a:pPr eaLnBrk="1" hangingPunct="1"/>
            <a:r>
              <a:rPr lang="en-US" altLang="en-US" smtClean="0"/>
              <a:t>Editors (syntax highlighting)</a:t>
            </a:r>
          </a:p>
          <a:p>
            <a:pPr eaLnBrk="1" hangingPunct="1"/>
            <a:r>
              <a:rPr lang="en-US" altLang="en-US" smtClean="0"/>
              <a:t>Pretty printers (e.g. doxygen)</a:t>
            </a:r>
          </a:p>
          <a:p>
            <a:pPr eaLnBrk="1" hangingPunct="1"/>
            <a:r>
              <a:rPr lang="en-US" altLang="en-US" smtClean="0"/>
              <a:t>Static checkers (e.g. lint and splint)</a:t>
            </a:r>
          </a:p>
          <a:p>
            <a:pPr eaLnBrk="1" hangingPunct="1"/>
            <a:r>
              <a:rPr lang="en-US" altLang="en-US" smtClean="0"/>
              <a:t>Interpreters</a:t>
            </a:r>
          </a:p>
          <a:p>
            <a:pPr eaLnBrk="1" hangingPunct="1"/>
            <a:r>
              <a:rPr lang="en-US" altLang="en-US" smtClean="0"/>
              <a:t>Text formatters (e.g. TeX and LaTeX)</a:t>
            </a:r>
          </a:p>
          <a:p>
            <a:pPr eaLnBrk="1" hangingPunct="1"/>
            <a:r>
              <a:rPr lang="en-US" altLang="en-US" smtClean="0"/>
              <a:t>Silicon compilers (e.g. VHDL)</a:t>
            </a:r>
          </a:p>
          <a:p>
            <a:pPr eaLnBrk="1" hangingPunct="1"/>
            <a:r>
              <a:rPr lang="en-US" altLang="en-US" smtClean="0"/>
              <a:t>Query interpreters/compilers (Databases)</a:t>
            </a:r>
          </a:p>
        </p:txBody>
      </p:sp>
      <p:sp>
        <p:nvSpPr>
          <p:cNvPr id="12292"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32F27B3E-6121-4A3D-A208-F99EB7DFF3F0}" type="slidenum">
              <a:rPr lang="en-US" altLang="en-US" smtClean="0">
                <a:latin typeface="Times New Roman" panose="02020603050405020304" pitchFamily="18" charset="0"/>
              </a:rPr>
              <a:pPr fontAlgn="base">
                <a:spcBef>
                  <a:spcPct val="0"/>
                </a:spcBef>
                <a:spcAft>
                  <a:spcPct val="0"/>
                </a:spcAft>
              </a:pPr>
              <a:t>42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243703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Preprocessors, Compilers, Assemblers, and Linkers</a:t>
            </a:r>
          </a:p>
        </p:txBody>
      </p:sp>
      <p:sp>
        <p:nvSpPr>
          <p:cNvPr id="13315"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03A91D1F-1B91-4DC6-8353-3803E64F77AF}" type="slidenum">
              <a:rPr lang="en-US" altLang="en-US" smtClean="0">
                <a:latin typeface="Times New Roman" panose="02020603050405020304" pitchFamily="18" charset="0"/>
              </a:rPr>
              <a:pPr fontAlgn="base">
                <a:spcBef>
                  <a:spcPct val="0"/>
                </a:spcBef>
                <a:spcAft>
                  <a:spcPct val="0"/>
                </a:spcAft>
              </a:pPr>
              <a:t>43</a:t>
            </a:fld>
            <a:endParaRPr lang="en-US" altLang="en-US" smtClean="0">
              <a:latin typeface="Times New Roman" panose="02020603050405020304" pitchFamily="18" charset="0"/>
            </a:endParaRPr>
          </a:p>
        </p:txBody>
      </p:sp>
      <p:sp>
        <p:nvSpPr>
          <p:cNvPr id="12292" name="Rectangle 4">
            <a:extLst>
              <a:ext uri="{FF2B5EF4-FFF2-40B4-BE49-F238E27FC236}">
                <a16:creationId xmlns:a16="http://schemas.microsoft.com/office/drawing/2014/main" id="{147F43A9-FA4E-4158-8A3D-7C618C622F1E}"/>
              </a:ext>
            </a:extLst>
          </p:cNvPr>
          <p:cNvSpPr>
            <a:spLocks noChangeArrowheads="1"/>
          </p:cNvSpPr>
          <p:nvPr/>
        </p:nvSpPr>
        <p:spPr bwMode="auto">
          <a:xfrm>
            <a:off x="5353050" y="2971800"/>
            <a:ext cx="13716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Preprocessor</a:t>
            </a:r>
          </a:p>
        </p:txBody>
      </p:sp>
      <p:sp>
        <p:nvSpPr>
          <p:cNvPr id="12293" name="Line 6">
            <a:extLst>
              <a:ext uri="{FF2B5EF4-FFF2-40B4-BE49-F238E27FC236}">
                <a16:creationId xmlns:a16="http://schemas.microsoft.com/office/drawing/2014/main" id="{07B21154-1E36-4825-AECE-3122D2E4F627}"/>
              </a:ext>
            </a:extLst>
          </p:cNvPr>
          <p:cNvSpPr>
            <a:spLocks noChangeShapeType="1"/>
          </p:cNvSpPr>
          <p:nvPr/>
        </p:nvSpPr>
        <p:spPr bwMode="auto">
          <a:xfrm flipH="1">
            <a:off x="6724650" y="5200650"/>
            <a:ext cx="80010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294" name="Rectangle 7">
            <a:extLst>
              <a:ext uri="{FF2B5EF4-FFF2-40B4-BE49-F238E27FC236}">
                <a16:creationId xmlns:a16="http://schemas.microsoft.com/office/drawing/2014/main" id="{F0B90BE3-2DD6-4DED-A535-C324324E9767}"/>
              </a:ext>
            </a:extLst>
          </p:cNvPr>
          <p:cNvSpPr>
            <a:spLocks noChangeArrowheads="1"/>
          </p:cNvSpPr>
          <p:nvPr/>
        </p:nvSpPr>
        <p:spPr bwMode="auto">
          <a:xfrm>
            <a:off x="5353050" y="3657600"/>
            <a:ext cx="13716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Compiler</a:t>
            </a:r>
          </a:p>
        </p:txBody>
      </p:sp>
      <p:sp>
        <p:nvSpPr>
          <p:cNvPr id="12295" name="Rectangle 8">
            <a:extLst>
              <a:ext uri="{FF2B5EF4-FFF2-40B4-BE49-F238E27FC236}">
                <a16:creationId xmlns:a16="http://schemas.microsoft.com/office/drawing/2014/main" id="{588A0368-4889-49AA-8A8F-BE9C8EB72830}"/>
              </a:ext>
            </a:extLst>
          </p:cNvPr>
          <p:cNvSpPr>
            <a:spLocks noChangeArrowheads="1"/>
          </p:cNvSpPr>
          <p:nvPr/>
        </p:nvSpPr>
        <p:spPr bwMode="auto">
          <a:xfrm>
            <a:off x="5353050" y="4343400"/>
            <a:ext cx="13716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Assembler</a:t>
            </a:r>
          </a:p>
        </p:txBody>
      </p:sp>
      <p:sp>
        <p:nvSpPr>
          <p:cNvPr id="12296" name="Rectangle 9">
            <a:extLst>
              <a:ext uri="{FF2B5EF4-FFF2-40B4-BE49-F238E27FC236}">
                <a16:creationId xmlns:a16="http://schemas.microsoft.com/office/drawing/2014/main" id="{77C3B881-05DD-4547-AD81-1FCCD06AF6C9}"/>
              </a:ext>
            </a:extLst>
          </p:cNvPr>
          <p:cNvSpPr>
            <a:spLocks noChangeArrowheads="1"/>
          </p:cNvSpPr>
          <p:nvPr/>
        </p:nvSpPr>
        <p:spPr bwMode="auto">
          <a:xfrm>
            <a:off x="5353050" y="5029200"/>
            <a:ext cx="13716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Linker</a:t>
            </a:r>
          </a:p>
        </p:txBody>
      </p:sp>
      <p:sp>
        <p:nvSpPr>
          <p:cNvPr id="12297" name="Text Box 10">
            <a:extLst>
              <a:ext uri="{FF2B5EF4-FFF2-40B4-BE49-F238E27FC236}">
                <a16:creationId xmlns:a16="http://schemas.microsoft.com/office/drawing/2014/main" id="{CCBCD6AD-A432-4B94-983A-1B9A9E3EF971}"/>
              </a:ext>
            </a:extLst>
          </p:cNvPr>
          <p:cNvSpPr txBox="1">
            <a:spLocks noChangeArrowheads="1"/>
          </p:cNvSpPr>
          <p:nvPr/>
        </p:nvSpPr>
        <p:spPr bwMode="auto">
          <a:xfrm>
            <a:off x="4838700" y="2343150"/>
            <a:ext cx="190658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Skeletal Source Program</a:t>
            </a:r>
          </a:p>
        </p:txBody>
      </p:sp>
      <p:sp>
        <p:nvSpPr>
          <p:cNvPr id="12298" name="Text Box 11">
            <a:extLst>
              <a:ext uri="{FF2B5EF4-FFF2-40B4-BE49-F238E27FC236}">
                <a16:creationId xmlns:a16="http://schemas.microsoft.com/office/drawing/2014/main" id="{18C79037-A99E-4D18-AF21-D619093FE761}"/>
              </a:ext>
            </a:extLst>
          </p:cNvPr>
          <p:cNvSpPr txBox="1">
            <a:spLocks noChangeArrowheads="1"/>
          </p:cNvSpPr>
          <p:nvPr/>
        </p:nvSpPr>
        <p:spPr bwMode="auto">
          <a:xfrm>
            <a:off x="4381500" y="3314700"/>
            <a:ext cx="130492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Source Program</a:t>
            </a:r>
          </a:p>
        </p:txBody>
      </p:sp>
      <p:sp>
        <p:nvSpPr>
          <p:cNvPr id="12299" name="Text Box 12">
            <a:extLst>
              <a:ext uri="{FF2B5EF4-FFF2-40B4-BE49-F238E27FC236}">
                <a16:creationId xmlns:a16="http://schemas.microsoft.com/office/drawing/2014/main" id="{7E5C77A5-8B49-45EC-9049-8C5E5476EB59}"/>
              </a:ext>
            </a:extLst>
          </p:cNvPr>
          <p:cNvSpPr txBox="1">
            <a:spLocks noChangeArrowheads="1"/>
          </p:cNvSpPr>
          <p:nvPr/>
        </p:nvSpPr>
        <p:spPr bwMode="auto">
          <a:xfrm>
            <a:off x="3467100" y="4000500"/>
            <a:ext cx="198755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Target Assembly Program</a:t>
            </a:r>
          </a:p>
        </p:txBody>
      </p:sp>
      <p:sp>
        <p:nvSpPr>
          <p:cNvPr id="12300" name="Text Box 13">
            <a:extLst>
              <a:ext uri="{FF2B5EF4-FFF2-40B4-BE49-F238E27FC236}">
                <a16:creationId xmlns:a16="http://schemas.microsoft.com/office/drawing/2014/main" id="{56E59C02-36C2-430D-A2AD-2873E3376511}"/>
              </a:ext>
            </a:extLst>
          </p:cNvPr>
          <p:cNvSpPr txBox="1">
            <a:spLocks noChangeArrowheads="1"/>
          </p:cNvSpPr>
          <p:nvPr/>
        </p:nvSpPr>
        <p:spPr bwMode="auto">
          <a:xfrm>
            <a:off x="3409950" y="4686300"/>
            <a:ext cx="191611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Relocatable Object Code</a:t>
            </a:r>
          </a:p>
        </p:txBody>
      </p:sp>
      <p:sp>
        <p:nvSpPr>
          <p:cNvPr id="12301" name="Text Box 14">
            <a:extLst>
              <a:ext uri="{FF2B5EF4-FFF2-40B4-BE49-F238E27FC236}">
                <a16:creationId xmlns:a16="http://schemas.microsoft.com/office/drawing/2014/main" id="{5A7B46FA-BDF5-441A-9842-798B001B99A1}"/>
              </a:ext>
            </a:extLst>
          </p:cNvPr>
          <p:cNvSpPr txBox="1">
            <a:spLocks noChangeArrowheads="1"/>
          </p:cNvSpPr>
          <p:nvPr/>
        </p:nvSpPr>
        <p:spPr bwMode="auto">
          <a:xfrm>
            <a:off x="4838700" y="5657850"/>
            <a:ext cx="186848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en-US" sz="1350"/>
              <a:t>Absolute Machine Code</a:t>
            </a:r>
          </a:p>
        </p:txBody>
      </p:sp>
      <p:sp>
        <p:nvSpPr>
          <p:cNvPr id="12302" name="Text Box 15">
            <a:extLst>
              <a:ext uri="{FF2B5EF4-FFF2-40B4-BE49-F238E27FC236}">
                <a16:creationId xmlns:a16="http://schemas.microsoft.com/office/drawing/2014/main" id="{72492C5B-EAD1-45AF-985F-35EDFFF5C8FB}"/>
              </a:ext>
            </a:extLst>
          </p:cNvPr>
          <p:cNvSpPr txBox="1">
            <a:spLocks noChangeArrowheads="1"/>
          </p:cNvSpPr>
          <p:nvPr/>
        </p:nvSpPr>
        <p:spPr bwMode="auto">
          <a:xfrm>
            <a:off x="7391400" y="4972050"/>
            <a:ext cx="18859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Libraries and</a:t>
            </a:r>
          </a:p>
          <a:p>
            <a:pPr algn="ctr" eaLnBrk="1" fontAlgn="auto" hangingPunct="1">
              <a:spcBef>
                <a:spcPts val="0"/>
              </a:spcBef>
              <a:spcAft>
                <a:spcPts val="0"/>
              </a:spcAft>
              <a:defRPr/>
            </a:pPr>
            <a:r>
              <a:rPr lang="en-US" altLang="en-US" sz="1350"/>
              <a:t>Relocatable Object Files</a:t>
            </a:r>
          </a:p>
        </p:txBody>
      </p:sp>
      <p:sp>
        <p:nvSpPr>
          <p:cNvPr id="12303" name="Line 16">
            <a:extLst>
              <a:ext uri="{FF2B5EF4-FFF2-40B4-BE49-F238E27FC236}">
                <a16:creationId xmlns:a16="http://schemas.microsoft.com/office/drawing/2014/main" id="{027A510B-051F-4709-8FDE-AB00DA883B7E}"/>
              </a:ext>
            </a:extLst>
          </p:cNvPr>
          <p:cNvSpPr>
            <a:spLocks noChangeShapeType="1"/>
          </p:cNvSpPr>
          <p:nvPr/>
        </p:nvSpPr>
        <p:spPr bwMode="auto">
          <a:xfrm>
            <a:off x="6038850" y="5372100"/>
            <a:ext cx="0" cy="3429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304" name="Line 21">
            <a:extLst>
              <a:ext uri="{FF2B5EF4-FFF2-40B4-BE49-F238E27FC236}">
                <a16:creationId xmlns:a16="http://schemas.microsoft.com/office/drawing/2014/main" id="{44496FC9-E2F6-4F7D-888A-BBAAE92B50A0}"/>
              </a:ext>
            </a:extLst>
          </p:cNvPr>
          <p:cNvSpPr>
            <a:spLocks noChangeShapeType="1"/>
          </p:cNvSpPr>
          <p:nvPr/>
        </p:nvSpPr>
        <p:spPr bwMode="auto">
          <a:xfrm>
            <a:off x="6038850" y="4686300"/>
            <a:ext cx="0" cy="3429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305" name="Line 22">
            <a:extLst>
              <a:ext uri="{FF2B5EF4-FFF2-40B4-BE49-F238E27FC236}">
                <a16:creationId xmlns:a16="http://schemas.microsoft.com/office/drawing/2014/main" id="{C44B353C-2913-4F98-9722-DBE8B490AD2F}"/>
              </a:ext>
            </a:extLst>
          </p:cNvPr>
          <p:cNvSpPr>
            <a:spLocks noChangeShapeType="1"/>
          </p:cNvSpPr>
          <p:nvPr/>
        </p:nvSpPr>
        <p:spPr bwMode="auto">
          <a:xfrm>
            <a:off x="6038850" y="4000500"/>
            <a:ext cx="0" cy="3429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306" name="Line 23">
            <a:extLst>
              <a:ext uri="{FF2B5EF4-FFF2-40B4-BE49-F238E27FC236}">
                <a16:creationId xmlns:a16="http://schemas.microsoft.com/office/drawing/2014/main" id="{43FBA7A3-DBC7-4541-B4FB-31ADDA305B2E}"/>
              </a:ext>
            </a:extLst>
          </p:cNvPr>
          <p:cNvSpPr>
            <a:spLocks noChangeShapeType="1"/>
          </p:cNvSpPr>
          <p:nvPr/>
        </p:nvSpPr>
        <p:spPr bwMode="auto">
          <a:xfrm>
            <a:off x="6038850" y="3314700"/>
            <a:ext cx="0" cy="3429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307" name="Line 24">
            <a:extLst>
              <a:ext uri="{FF2B5EF4-FFF2-40B4-BE49-F238E27FC236}">
                <a16:creationId xmlns:a16="http://schemas.microsoft.com/office/drawing/2014/main" id="{9BD46E8C-7520-455B-92C0-EB475FB8B267}"/>
              </a:ext>
            </a:extLst>
          </p:cNvPr>
          <p:cNvSpPr>
            <a:spLocks noChangeShapeType="1"/>
          </p:cNvSpPr>
          <p:nvPr/>
        </p:nvSpPr>
        <p:spPr bwMode="auto">
          <a:xfrm>
            <a:off x="6038850" y="2628900"/>
            <a:ext cx="0" cy="3429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GB" sz="1350">
              <a:latin typeface="+mn-lt"/>
            </a:endParaRPr>
          </a:p>
        </p:txBody>
      </p:sp>
      <p:sp>
        <p:nvSpPr>
          <p:cNvPr id="12308" name="Rectangle 26">
            <a:extLst>
              <a:ext uri="{FF2B5EF4-FFF2-40B4-BE49-F238E27FC236}">
                <a16:creationId xmlns:a16="http://schemas.microsoft.com/office/drawing/2014/main" id="{3F30F9C4-AED4-4FA5-98D3-638E3F6E220E}"/>
              </a:ext>
            </a:extLst>
          </p:cNvPr>
          <p:cNvSpPr>
            <a:spLocks noChangeArrowheads="1"/>
          </p:cNvSpPr>
          <p:nvPr/>
        </p:nvSpPr>
        <p:spPr bwMode="auto">
          <a:xfrm>
            <a:off x="7410450" y="3543300"/>
            <a:ext cx="18288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1350"/>
              <a:t>Try for example:</a:t>
            </a:r>
          </a:p>
          <a:p>
            <a:pPr algn="ctr" eaLnBrk="1" fontAlgn="auto" hangingPunct="1">
              <a:spcBef>
                <a:spcPts val="0"/>
              </a:spcBef>
              <a:spcAft>
                <a:spcPts val="0"/>
              </a:spcAft>
              <a:defRPr/>
            </a:pPr>
            <a:r>
              <a:rPr lang="en-US" altLang="en-US" sz="1500" b="1">
                <a:latin typeface="Courier New" panose="02070309020205020404" pitchFamily="49" charset="0"/>
              </a:rPr>
              <a:t>gcc -v myprog.c</a:t>
            </a:r>
          </a:p>
        </p:txBody>
      </p:sp>
    </p:spTree>
    <p:extLst>
      <p:ext uri="{BB962C8B-B14F-4D97-AF65-F5344CB8AC3E}">
        <p14:creationId xmlns:p14="http://schemas.microsoft.com/office/powerpoint/2010/main" val="3982101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US" altLang="en-US" smtClean="0"/>
              <a:t>Compiler-Construction Tools</a:t>
            </a:r>
            <a:br>
              <a:rPr lang="en-US" altLang="en-US" smtClean="0"/>
            </a:br>
            <a:endParaRPr lang="ar-SA" altLang="en-US" smtClean="0"/>
          </a:p>
        </p:txBody>
      </p:sp>
      <p:sp>
        <p:nvSpPr>
          <p:cNvPr id="3" name="Content Placeholder 2">
            <a:extLst>
              <a:ext uri="{FF2B5EF4-FFF2-40B4-BE49-F238E27FC236}">
                <a16:creationId xmlns:a16="http://schemas.microsoft.com/office/drawing/2014/main" id="{E7FF2924-A32A-4A27-A100-089096371765}"/>
              </a:ext>
            </a:extLst>
          </p:cNvPr>
          <p:cNvSpPr>
            <a:spLocks noGrp="1"/>
          </p:cNvSpPr>
          <p:nvPr>
            <p:ph idx="1"/>
          </p:nvPr>
        </p:nvSpPr>
        <p:spPr>
          <a:xfrm>
            <a:off x="1143000" y="1412875"/>
            <a:ext cx="10498138" cy="5184775"/>
          </a:xfrm>
        </p:spPr>
        <p:txBody>
          <a:bodyPr rtlCol="0">
            <a:normAutofit lnSpcReduction="10000"/>
          </a:bodyPr>
          <a:lstStyle/>
          <a:p>
            <a:pPr indent="-182880" eaLnBrk="1" fontAlgn="auto" hangingPunct="1">
              <a:spcAft>
                <a:spcPts val="0"/>
              </a:spcAft>
              <a:buFont typeface="+mj-lt"/>
              <a:buAutoNum type="arabicPeriod"/>
              <a:defRPr/>
            </a:pPr>
            <a:r>
              <a:rPr lang="en-US" b="1" dirty="0">
                <a:latin typeface="+mj-lt"/>
              </a:rPr>
              <a:t>Parser generators </a:t>
            </a:r>
            <a:r>
              <a:rPr lang="en-US" dirty="0">
                <a:latin typeface="+mj-lt"/>
              </a:rPr>
              <a:t>that automatically produce syntax analyzers from a grammatical description of a programming language.</a:t>
            </a:r>
          </a:p>
          <a:p>
            <a:pPr indent="-182880" eaLnBrk="1" fontAlgn="auto" hangingPunct="1">
              <a:spcAft>
                <a:spcPts val="0"/>
              </a:spcAft>
              <a:buFont typeface="+mj-lt"/>
              <a:buAutoNum type="arabicPeriod"/>
              <a:defRPr/>
            </a:pPr>
            <a:r>
              <a:rPr lang="en-US" b="1" dirty="0">
                <a:latin typeface="+mj-lt"/>
              </a:rPr>
              <a:t>Scanner generators </a:t>
            </a:r>
            <a:r>
              <a:rPr lang="en-US" dirty="0">
                <a:latin typeface="+mj-lt"/>
              </a:rPr>
              <a:t>that produce lexical analyzers from a regular-expression description of the tokens of a language.</a:t>
            </a:r>
          </a:p>
          <a:p>
            <a:pPr indent="-182880" eaLnBrk="1" fontAlgn="auto" hangingPunct="1">
              <a:spcAft>
                <a:spcPts val="0"/>
              </a:spcAft>
              <a:buFont typeface="+mj-lt"/>
              <a:buAutoNum type="arabicPeriod"/>
              <a:defRPr/>
            </a:pPr>
            <a:r>
              <a:rPr lang="en-US" b="1" dirty="0">
                <a:latin typeface="+mj-lt"/>
              </a:rPr>
              <a:t>Syntax-directed translation engines </a:t>
            </a:r>
            <a:r>
              <a:rPr lang="en-US" dirty="0">
                <a:latin typeface="+mj-lt"/>
              </a:rPr>
              <a:t>that produce collections of routines for walking a parse tree and generating intermediate code.</a:t>
            </a:r>
          </a:p>
          <a:p>
            <a:pPr indent="-182880" eaLnBrk="1" fontAlgn="auto" hangingPunct="1">
              <a:spcAft>
                <a:spcPts val="0"/>
              </a:spcAft>
              <a:buFont typeface="+mj-lt"/>
              <a:buAutoNum type="arabicPeriod"/>
              <a:defRPr/>
            </a:pPr>
            <a:r>
              <a:rPr lang="en-US" b="1" dirty="0">
                <a:latin typeface="+mj-lt"/>
              </a:rPr>
              <a:t>Code-generator generators </a:t>
            </a:r>
            <a:r>
              <a:rPr lang="en-US" dirty="0">
                <a:latin typeface="+mj-lt"/>
              </a:rPr>
              <a:t>that produce a code generator from a collection of rules for translating each operation of the intermediate language into the machine language for a target machine.</a:t>
            </a:r>
          </a:p>
          <a:p>
            <a:pPr indent="-182880" eaLnBrk="1" fontAlgn="auto" hangingPunct="1">
              <a:spcAft>
                <a:spcPts val="0"/>
              </a:spcAft>
              <a:buFont typeface="+mj-lt"/>
              <a:buAutoNum type="arabicPeriod"/>
              <a:defRPr/>
            </a:pPr>
            <a:r>
              <a:rPr lang="en-US" b="1" dirty="0">
                <a:latin typeface="+mj-lt"/>
              </a:rPr>
              <a:t>Data-flow analysis engines </a:t>
            </a:r>
            <a:r>
              <a:rPr lang="en-US" dirty="0">
                <a:latin typeface="+mj-lt"/>
              </a:rPr>
              <a:t>that facilitate the gathering of information about how values are transmitted from one part of a program to each other part. Data-flow analysis is a key part of code optimization.</a:t>
            </a:r>
          </a:p>
          <a:p>
            <a:pPr indent="-182880" eaLnBrk="1" fontAlgn="auto" hangingPunct="1">
              <a:spcAft>
                <a:spcPts val="0"/>
              </a:spcAft>
              <a:buFont typeface="+mj-lt"/>
              <a:buAutoNum type="arabicPeriod"/>
              <a:defRPr/>
            </a:pPr>
            <a:r>
              <a:rPr lang="en-US" b="1" dirty="0">
                <a:latin typeface="+mj-lt"/>
              </a:rPr>
              <a:t>Compiler-construction toolkits </a:t>
            </a:r>
            <a:r>
              <a:rPr lang="en-US" dirty="0">
                <a:latin typeface="+mj-lt"/>
              </a:rPr>
              <a:t>that provide an integrated set of routines for constructing various phases of a compiler.</a:t>
            </a:r>
          </a:p>
          <a:p>
            <a:pPr indent="-182880" eaLnBrk="1" fontAlgn="auto" hangingPunct="1">
              <a:spcAft>
                <a:spcPts val="0"/>
              </a:spcAft>
              <a:defRPr/>
            </a:pPr>
            <a:endParaRPr lang="ar-SA" dirty="0">
              <a:latin typeface="+mj-lt"/>
            </a:endParaRPr>
          </a:p>
        </p:txBody>
      </p:sp>
      <p:sp>
        <p:nvSpPr>
          <p:cNvPr id="1434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82616F1E-6424-4415-B405-F984A4B61725}" type="slidenum">
              <a:rPr lang="en-US" altLang="en-US" smtClean="0"/>
              <a:pPr fontAlgn="base">
                <a:spcBef>
                  <a:spcPct val="0"/>
                </a:spcBef>
                <a:spcAft>
                  <a:spcPct val="0"/>
                </a:spcAft>
              </a:pPr>
              <a:t>44</a:t>
            </a:fld>
            <a:endParaRPr lang="en-US" altLang="en-US" smtClean="0"/>
          </a:p>
        </p:txBody>
      </p:sp>
    </p:spTree>
    <p:extLst>
      <p:ext uri="{BB962C8B-B14F-4D97-AF65-F5344CB8AC3E}">
        <p14:creationId xmlns:p14="http://schemas.microsoft.com/office/powerpoint/2010/main" val="3094757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pPr eaLnBrk="1" hangingPunct="1"/>
            <a:r>
              <a:rPr lang="en-US" altLang="en-US" smtClean="0"/>
              <a:t>Why learn about compilers?</a:t>
            </a:r>
            <a:endParaRPr lang="ar-SA" altLang="en-US" smtClean="0"/>
          </a:p>
        </p:txBody>
      </p:sp>
      <p:sp>
        <p:nvSpPr>
          <p:cNvPr id="3" name="Content Placeholder 2"/>
          <p:cNvSpPr>
            <a:spLocks noGrp="1" noChangeArrowheads="1"/>
          </p:cNvSpPr>
          <p:nvPr>
            <p:ph idx="1"/>
          </p:nvPr>
        </p:nvSpPr>
        <p:spPr/>
        <p:txBody>
          <a:bodyPr/>
          <a:lstStyle/>
          <a:p>
            <a:pPr eaLnBrk="1" hangingPunct="1"/>
            <a:r>
              <a:rPr lang="en-US" altLang="en-US" smtClean="0"/>
              <a:t>It is considered a topic that you should know in order to be </a:t>
            </a:r>
            <a:r>
              <a:rPr lang="en-US" altLang="en-US" smtClean="0">
                <a:solidFill>
                  <a:srgbClr val="C00000"/>
                </a:solidFill>
              </a:rPr>
              <a:t>“well-cultured” </a:t>
            </a:r>
            <a:r>
              <a:rPr lang="en-US" altLang="en-US" smtClean="0"/>
              <a:t>in computer science.</a:t>
            </a:r>
          </a:p>
          <a:p>
            <a:pPr eaLnBrk="1" hangingPunct="1"/>
            <a:r>
              <a:rPr lang="en-US" altLang="en-US" smtClean="0"/>
              <a:t>A good craftsman should know his tools, and </a:t>
            </a:r>
            <a:r>
              <a:rPr lang="en-US" altLang="en-US" smtClean="0">
                <a:solidFill>
                  <a:srgbClr val="C00000"/>
                </a:solidFill>
              </a:rPr>
              <a:t>compilers are important tools for programmers</a:t>
            </a:r>
            <a:r>
              <a:rPr lang="en-US" altLang="en-US" smtClean="0"/>
              <a:t> and computer scientists.</a:t>
            </a:r>
          </a:p>
          <a:p>
            <a:pPr eaLnBrk="1" hangingPunct="1"/>
            <a:r>
              <a:rPr lang="en-US" altLang="en-US" smtClean="0"/>
              <a:t>The techniques used for constructing a compiler </a:t>
            </a:r>
            <a:r>
              <a:rPr lang="en-US" altLang="en-US" smtClean="0">
                <a:solidFill>
                  <a:srgbClr val="C00000"/>
                </a:solidFill>
              </a:rPr>
              <a:t>are useful for other purposes </a:t>
            </a:r>
            <a:r>
              <a:rPr lang="en-US" altLang="en-US" smtClean="0"/>
              <a:t>as well.</a:t>
            </a:r>
          </a:p>
          <a:p>
            <a:pPr eaLnBrk="1" hangingPunct="1"/>
            <a:r>
              <a:rPr lang="en-US" altLang="en-US" smtClean="0"/>
              <a:t>There is a good chance that a programmer or computer scientist will need </a:t>
            </a:r>
            <a:r>
              <a:rPr lang="en-US" altLang="en-US" smtClean="0">
                <a:solidFill>
                  <a:srgbClr val="C00000"/>
                </a:solidFill>
              </a:rPr>
              <a:t>to write a compiler or interpreter for a domain-specific language</a:t>
            </a:r>
            <a:r>
              <a:rPr lang="en-US" altLang="en-US" smtClean="0"/>
              <a:t>.</a:t>
            </a:r>
            <a:endParaRPr lang="ar-SA" altLang="en-US" smtClean="0"/>
          </a:p>
          <a:p>
            <a:pPr eaLnBrk="1" hangingPunct="1"/>
            <a:endParaRPr lang="ar-SA" altLang="en-US" smtClean="0"/>
          </a:p>
        </p:txBody>
      </p:sp>
      <p:sp>
        <p:nvSpPr>
          <p:cNvPr id="1536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179705C6-86B5-438C-BB8C-D285EAFB22B2}" type="slidenum">
              <a:rPr lang="en-US" altLang="en-US" smtClean="0"/>
              <a:pPr fontAlgn="base">
                <a:spcBef>
                  <a:spcPct val="0"/>
                </a:spcBef>
                <a:spcAft>
                  <a:spcPct val="0"/>
                </a:spcAft>
              </a:pPr>
              <a:t>45</a:t>
            </a:fld>
            <a:endParaRPr lang="en-US" altLang="en-US" smtClean="0"/>
          </a:p>
        </p:txBody>
      </p:sp>
    </p:spTree>
    <p:extLst>
      <p:ext uri="{BB962C8B-B14F-4D97-AF65-F5344CB8AC3E}">
        <p14:creationId xmlns:p14="http://schemas.microsoft.com/office/powerpoint/2010/main" val="138753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US" altLang="en-US" smtClean="0"/>
              <a:t> The Evolution of Programming Language</a:t>
            </a:r>
            <a:endParaRPr lang="ar-SA" altLang="en-US" smtClean="0"/>
          </a:p>
        </p:txBody>
      </p:sp>
      <p:sp>
        <p:nvSpPr>
          <p:cNvPr id="3" name="Content Placeholder 2"/>
          <p:cNvSpPr>
            <a:spLocks noGrp="1" noChangeArrowheads="1"/>
          </p:cNvSpPr>
          <p:nvPr>
            <p:ph idx="1"/>
          </p:nvPr>
        </p:nvSpPr>
        <p:spPr>
          <a:xfrm>
            <a:off x="1143000" y="1844675"/>
            <a:ext cx="9993313" cy="4679950"/>
          </a:xfrm>
        </p:spPr>
        <p:txBody>
          <a:bodyPr/>
          <a:lstStyle/>
          <a:p>
            <a:pPr eaLnBrk="1" hangingPunct="1">
              <a:buFont typeface="Corbel" panose="020B0503020204020204" pitchFamily="34" charset="0"/>
              <a:buNone/>
            </a:pPr>
            <a:r>
              <a:rPr lang="en-US" altLang="en-US" b="1" smtClean="0"/>
              <a:t>classification by generation</a:t>
            </a:r>
          </a:p>
          <a:p>
            <a:pPr eaLnBrk="1" hangingPunct="1">
              <a:buFont typeface="Wingdings" panose="05000000000000000000" pitchFamily="2" charset="2"/>
              <a:buChar char="q"/>
            </a:pPr>
            <a:r>
              <a:rPr lang="en-US" altLang="en-US" b="1" smtClean="0"/>
              <a:t>First-generation languages: </a:t>
            </a:r>
            <a:r>
              <a:rPr lang="en-US" altLang="en-US" smtClean="0">
                <a:solidFill>
                  <a:srgbClr val="C00000"/>
                </a:solidFill>
              </a:rPr>
              <a:t>machine</a:t>
            </a:r>
            <a:r>
              <a:rPr lang="en-US" altLang="en-US" smtClean="0"/>
              <a:t> languages</a:t>
            </a:r>
          </a:p>
          <a:p>
            <a:pPr eaLnBrk="1" hangingPunct="1">
              <a:buFont typeface="Wingdings" panose="05000000000000000000" pitchFamily="2" charset="2"/>
              <a:buChar char="q"/>
            </a:pPr>
            <a:r>
              <a:rPr lang="en-US" altLang="en-US" b="1" smtClean="0"/>
              <a:t>Second-generation</a:t>
            </a:r>
            <a:r>
              <a:rPr lang="en-US" altLang="en-US" smtClean="0"/>
              <a:t> : </a:t>
            </a:r>
            <a:r>
              <a:rPr lang="en-US" altLang="en-US" smtClean="0">
                <a:solidFill>
                  <a:srgbClr val="C00000"/>
                </a:solidFill>
              </a:rPr>
              <a:t>assembly</a:t>
            </a:r>
            <a:r>
              <a:rPr lang="en-US" altLang="en-US" smtClean="0"/>
              <a:t> languages</a:t>
            </a:r>
          </a:p>
          <a:p>
            <a:pPr eaLnBrk="1" hangingPunct="1">
              <a:buFont typeface="Wingdings" panose="05000000000000000000" pitchFamily="2" charset="2"/>
              <a:buChar char="q"/>
            </a:pPr>
            <a:r>
              <a:rPr lang="en-US" altLang="en-US" b="1" smtClean="0"/>
              <a:t>Third-generation</a:t>
            </a:r>
            <a:r>
              <a:rPr lang="en-US" altLang="en-US" smtClean="0"/>
              <a:t> : </a:t>
            </a:r>
            <a:r>
              <a:rPr lang="en-US" altLang="en-US" smtClean="0">
                <a:solidFill>
                  <a:srgbClr val="C00000"/>
                </a:solidFill>
              </a:rPr>
              <a:t>higher-level </a:t>
            </a:r>
            <a:r>
              <a:rPr lang="en-US" altLang="en-US" smtClean="0"/>
              <a:t>languages like Fortran, Cobol, Lisp, C, C++, C#, and Java.</a:t>
            </a:r>
          </a:p>
          <a:p>
            <a:pPr eaLnBrk="1" hangingPunct="1">
              <a:buFont typeface="Wingdings" panose="05000000000000000000" pitchFamily="2" charset="2"/>
              <a:buChar char="q"/>
            </a:pPr>
            <a:r>
              <a:rPr lang="en-US" altLang="en-US" b="1" smtClean="0"/>
              <a:t>Fourth-generation</a:t>
            </a:r>
            <a:r>
              <a:rPr lang="en-US" altLang="en-US" smtClean="0"/>
              <a:t> </a:t>
            </a:r>
            <a:r>
              <a:rPr lang="en-US" altLang="en-US" b="1" smtClean="0"/>
              <a:t>languages: l</a:t>
            </a:r>
            <a:r>
              <a:rPr lang="en-US" altLang="en-US" smtClean="0"/>
              <a:t>anguages </a:t>
            </a:r>
            <a:r>
              <a:rPr lang="en-US" altLang="en-US" smtClean="0">
                <a:solidFill>
                  <a:srgbClr val="C00000"/>
                </a:solidFill>
              </a:rPr>
              <a:t>designed for specific applications </a:t>
            </a:r>
            <a:r>
              <a:rPr lang="en-US" altLang="en-US" smtClean="0"/>
              <a:t>like NOMAD for report generation, SQL for database queries, and Postscript for text formatting.</a:t>
            </a:r>
          </a:p>
          <a:p>
            <a:pPr eaLnBrk="1" hangingPunct="1">
              <a:buFont typeface="Wingdings" panose="05000000000000000000" pitchFamily="2" charset="2"/>
              <a:buChar char="q"/>
            </a:pPr>
            <a:r>
              <a:rPr lang="en-US" altLang="en-US" b="1" smtClean="0"/>
              <a:t>fifth-generation language </a:t>
            </a:r>
            <a:r>
              <a:rPr lang="en-US" altLang="en-US" smtClean="0"/>
              <a:t>has been </a:t>
            </a:r>
            <a:r>
              <a:rPr lang="en-US" altLang="en-US" smtClean="0">
                <a:solidFill>
                  <a:srgbClr val="C00000"/>
                </a:solidFill>
              </a:rPr>
              <a:t>applied to logic- and constraint</a:t>
            </a:r>
            <a:r>
              <a:rPr lang="en-US" altLang="en-US" smtClean="0"/>
              <a:t>-based languages like Prolog and OPS5.</a:t>
            </a:r>
          </a:p>
          <a:p>
            <a:pPr eaLnBrk="1" hangingPunct="1"/>
            <a:endParaRPr lang="ar-SA" altLang="en-US" smtClean="0"/>
          </a:p>
        </p:txBody>
      </p:sp>
      <p:sp>
        <p:nvSpPr>
          <p:cNvPr id="16388"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14A211DC-FFC1-4D7C-A43E-2E377DB11E1D}" type="slidenum">
              <a:rPr lang="en-US" altLang="en-US" smtClean="0"/>
              <a:pPr fontAlgn="base">
                <a:spcBef>
                  <a:spcPct val="0"/>
                </a:spcBef>
                <a:spcAft>
                  <a:spcPct val="0"/>
                </a:spcAft>
              </a:pPr>
              <a:t>46</a:t>
            </a:fld>
            <a:endParaRPr lang="en-US" altLang="en-US" smtClean="0"/>
          </a:p>
        </p:txBody>
      </p:sp>
    </p:spTree>
    <p:extLst>
      <p:ext uri="{BB962C8B-B14F-4D97-AF65-F5344CB8AC3E}">
        <p14:creationId xmlns:p14="http://schemas.microsoft.com/office/powerpoint/2010/main" val="2207825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altLang="en-US" smtClean="0"/>
              <a:t>Impacts on Compilers</a:t>
            </a:r>
            <a:endParaRPr lang="ar-SA" altLang="en-US" smtClean="0"/>
          </a:p>
        </p:txBody>
      </p:sp>
      <p:sp>
        <p:nvSpPr>
          <p:cNvPr id="17411" name="Content Placeholder 2"/>
          <p:cNvSpPr>
            <a:spLocks noGrp="1" noChangeArrowheads="1"/>
          </p:cNvSpPr>
          <p:nvPr>
            <p:ph idx="1"/>
          </p:nvPr>
        </p:nvSpPr>
        <p:spPr/>
        <p:txBody>
          <a:bodyPr/>
          <a:lstStyle/>
          <a:p>
            <a:pPr eaLnBrk="1" hangingPunct="1"/>
            <a:r>
              <a:rPr lang="en-US" altLang="en-US" sz="2800" smtClean="0"/>
              <a:t>The advances in programming languages placed new demands on compiler writers.</a:t>
            </a:r>
          </a:p>
          <a:p>
            <a:pPr eaLnBrk="1" hangingPunct="1"/>
            <a:r>
              <a:rPr lang="en-US" altLang="en-US" sz="2800" smtClean="0"/>
              <a:t>Compiler writers would take maximal advantage of the new hardware capabilities.</a:t>
            </a:r>
          </a:p>
          <a:p>
            <a:pPr eaLnBrk="1" hangingPunct="1"/>
            <a:r>
              <a:rPr lang="en-US" altLang="en-US" sz="2800" smtClean="0"/>
              <a:t>Good software-engineering techniques are essential for creating and evolving modern language processors.</a:t>
            </a:r>
          </a:p>
          <a:p>
            <a:pPr eaLnBrk="1" hangingPunct="1"/>
            <a:endParaRPr lang="en-US" altLang="en-US" smtClean="0"/>
          </a:p>
          <a:p>
            <a:pPr eaLnBrk="1" hangingPunct="1"/>
            <a:endParaRPr lang="en-US" altLang="en-US" smtClean="0"/>
          </a:p>
        </p:txBody>
      </p:sp>
      <p:sp>
        <p:nvSpPr>
          <p:cNvPr id="1741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C75E2D20-3C6D-409D-A9C0-34A5FBC1AB7C}" type="slidenum">
              <a:rPr lang="en-US" altLang="en-US" smtClean="0"/>
              <a:pPr fontAlgn="base">
                <a:spcBef>
                  <a:spcPct val="0"/>
                </a:spcBef>
                <a:spcAft>
                  <a:spcPct val="0"/>
                </a:spcAft>
              </a:pPr>
              <a:t>47</a:t>
            </a:fld>
            <a:endParaRPr lang="en-US" altLang="en-US" smtClean="0"/>
          </a:p>
        </p:txBody>
      </p:sp>
    </p:spTree>
    <p:extLst>
      <p:ext uri="{BB962C8B-B14F-4D97-AF65-F5344CB8AC3E}">
        <p14:creationId xmlns:p14="http://schemas.microsoft.com/office/powerpoint/2010/main" val="112839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1F2291-AA8F-4EC2-932C-47514D6D6128}"/>
              </a:ext>
            </a:extLst>
          </p:cNvPr>
          <p:cNvSpPr>
            <a:spLocks noGrp="1" noChangeArrowheads="1"/>
          </p:cNvSpPr>
          <p:nvPr>
            <p:ph type="title"/>
          </p:nvPr>
        </p:nvSpPr>
        <p:spPr>
          <a:xfrm>
            <a:off x="3143250" y="333375"/>
            <a:ext cx="5829300" cy="376238"/>
          </a:xfrm>
        </p:spPr>
        <p:txBody>
          <a:bodyPr rtlCol="0">
            <a:normAutofit fontScale="90000"/>
          </a:bodyPr>
          <a:lstStyle/>
          <a:p>
            <a:pPr eaLnBrk="1" fontAlgn="auto" hangingPunct="1">
              <a:spcAft>
                <a:spcPts val="0"/>
              </a:spcAft>
              <a:defRPr/>
            </a:pPr>
            <a:r>
              <a:rPr lang="en-US" altLang="en-US" dirty="0"/>
              <a:t>The Phases of a Compiler</a:t>
            </a:r>
          </a:p>
        </p:txBody>
      </p:sp>
      <p:sp>
        <p:nvSpPr>
          <p:cNvPr id="19459"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A6AE9DFB-6791-4067-BC20-074CFAD5CADD}" type="slidenum">
              <a:rPr lang="en-US" altLang="en-US" smtClean="0">
                <a:latin typeface="Times New Roman" panose="02020603050405020304" pitchFamily="18" charset="0"/>
              </a:rPr>
              <a:pPr fontAlgn="base">
                <a:spcBef>
                  <a:spcPct val="0"/>
                </a:spcBef>
                <a:spcAft>
                  <a:spcPct val="0"/>
                </a:spcAft>
              </a:pPr>
              <a:t>48</a:t>
            </a:fld>
            <a:endParaRPr lang="en-US" altLang="en-US" smtClean="0">
              <a:latin typeface="Times New Roman" panose="02020603050405020304" pitchFamily="18" charset="0"/>
            </a:endParaRPr>
          </a:p>
        </p:txBody>
      </p:sp>
      <p:graphicFrame>
        <p:nvGraphicFramePr>
          <p:cNvPr id="13431" name="Group 119">
            <a:extLst>
              <a:ext uri="{FF2B5EF4-FFF2-40B4-BE49-F238E27FC236}">
                <a16:creationId xmlns:a16="http://schemas.microsoft.com/office/drawing/2014/main" id="{7E934832-1AA8-460E-BE63-EC85B3B6A937}"/>
              </a:ext>
            </a:extLst>
          </p:cNvPr>
          <p:cNvGraphicFramePr>
            <a:graphicFrameLocks noGrp="1"/>
          </p:cNvGraphicFramePr>
          <p:nvPr/>
        </p:nvGraphicFramePr>
        <p:xfrm>
          <a:off x="1558925" y="765175"/>
          <a:ext cx="8929689" cy="5734201"/>
        </p:xfrm>
        <a:graphic>
          <a:graphicData uri="http://schemas.openxmlformats.org/drawingml/2006/table">
            <a:tbl>
              <a:tblPr/>
              <a:tblGrid>
                <a:gridCol w="2976563">
                  <a:extLst>
                    <a:ext uri="{9D8B030D-6E8A-4147-A177-3AD203B41FA5}">
                      <a16:colId xmlns:a16="http://schemas.microsoft.com/office/drawing/2014/main" val="912311001"/>
                    </a:ext>
                  </a:extLst>
                </a:gridCol>
                <a:gridCol w="2976563">
                  <a:extLst>
                    <a:ext uri="{9D8B030D-6E8A-4147-A177-3AD203B41FA5}">
                      <a16:colId xmlns:a16="http://schemas.microsoft.com/office/drawing/2014/main" val="3544635552"/>
                    </a:ext>
                  </a:extLst>
                </a:gridCol>
                <a:gridCol w="2976563">
                  <a:extLst>
                    <a:ext uri="{9D8B030D-6E8A-4147-A177-3AD203B41FA5}">
                      <a16:colId xmlns:a16="http://schemas.microsoft.com/office/drawing/2014/main" val="302933705"/>
                    </a:ext>
                  </a:extLst>
                </a:gridCol>
              </a:tblGrid>
              <a:tr h="312381">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Phase</a:t>
                      </a:r>
                      <a:endParaRPr kumimoji="0" lang="en-US" altLang="en-US" sz="1600" b="0" i="0" u="none" strike="noStrike" cap="none" normalizeH="0" baseline="0">
                        <a:ln>
                          <a:noFill/>
                        </a:ln>
                        <a:solidFill>
                          <a:schemeClr val="tx1"/>
                        </a:solidFill>
                        <a:effectLst/>
                        <a:latin typeface="Times" panose="02020603050405020304" pitchFamily="18" charset="0"/>
                      </a:endParaRP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Output</a:t>
                      </a:r>
                      <a:endParaRPr kumimoji="0" lang="en-US" altLang="en-US" sz="1600" b="0" i="0" u="none" strike="noStrike" cap="none" normalizeH="0" baseline="0" dirty="0">
                        <a:ln>
                          <a:noFill/>
                        </a:ln>
                        <a:solidFill>
                          <a:schemeClr val="tx1"/>
                        </a:solidFill>
                        <a:effectLst/>
                        <a:latin typeface="Times" panose="02020603050405020304" pitchFamily="18" charset="0"/>
                      </a:endParaRP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Sample</a:t>
                      </a:r>
                      <a:endParaRPr kumimoji="0" lang="en-US" altLang="en-US" sz="1600" b="0" i="0" u="none" strike="noStrike" cap="none" normalizeH="0" baseline="0">
                        <a:ln>
                          <a:noFill/>
                        </a:ln>
                        <a:solidFill>
                          <a:schemeClr val="tx1"/>
                        </a:solidFill>
                        <a:effectLst/>
                        <a:latin typeface="Times" panose="02020603050405020304" pitchFamily="18" charset="0"/>
                      </a:endParaRP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7060987"/>
                  </a:ext>
                </a:extLst>
              </a:tr>
              <a:tr h="312381">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Programmer</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Source string</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A=B+C;</a:t>
                      </a: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036505"/>
                  </a:ext>
                </a:extLst>
              </a:tr>
              <a:tr h="65214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Scanner (performs lexical analysis)</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panose="02020603050405020304" pitchFamily="18" charset="0"/>
                        </a:rPr>
                        <a:t>Token string</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‘A’</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‘B’</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‘C’</a:t>
                      </a:r>
                      <a:r>
                        <a:rPr kumimoji="0" lang="en-US" altLang="en-US" sz="1600" b="1" i="0" u="none" strike="noStrike" cap="none" normalizeH="0" baseline="0">
                          <a:ln>
                            <a:noFill/>
                          </a:ln>
                          <a:solidFill>
                            <a:schemeClr val="tx1"/>
                          </a:solidFill>
                          <a:effectLst/>
                          <a:latin typeface="Times New Roman" panose="02020603050405020304" pitchFamily="18" charset="0"/>
                        </a:rPr>
                        <a:t>, </a:t>
                      </a:r>
                      <a:r>
                        <a:rPr kumimoji="0" lang="en-US" altLang="en-US" sz="1600" b="1" i="0" u="none" strike="noStrike" cap="none" normalizeH="0" baseline="0">
                          <a:ln>
                            <a:noFill/>
                          </a:ln>
                          <a:solidFill>
                            <a:schemeClr val="tx1"/>
                          </a:solidFill>
                          <a:effectLst/>
                          <a:latin typeface="Courier New" panose="02070309020205020404" pitchFamily="49" charset="0"/>
                        </a:rPr>
                        <a:t>‘;’</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0" i="0" u="none" strike="noStrike" cap="none" normalizeH="0" baseline="0">
                          <a:ln>
                            <a:noFill/>
                          </a:ln>
                          <a:solidFill>
                            <a:schemeClr val="tx1"/>
                          </a:solidFill>
                          <a:effectLst/>
                          <a:latin typeface="Times" panose="02020603050405020304" pitchFamily="18" charset="0"/>
                        </a:rPr>
                        <a:t>And </a:t>
                      </a:r>
                      <a:r>
                        <a:rPr kumimoji="0" lang="en-US" altLang="en-US" sz="1600" b="0" i="1" u="none" strike="noStrike" cap="none" normalizeH="0" baseline="0">
                          <a:ln>
                            <a:noFill/>
                          </a:ln>
                          <a:solidFill>
                            <a:schemeClr val="tx1"/>
                          </a:solidFill>
                          <a:effectLst/>
                          <a:latin typeface="Times" panose="02020603050405020304" pitchFamily="18" charset="0"/>
                        </a:rPr>
                        <a:t>symbol table</a:t>
                      </a:r>
                      <a:r>
                        <a:rPr kumimoji="0" lang="en-US" altLang="en-US" sz="1600" b="0" i="0" u="none" strike="noStrike" cap="none" normalizeH="0" baseline="0">
                          <a:ln>
                            <a:noFill/>
                          </a:ln>
                          <a:solidFill>
                            <a:schemeClr val="tx1"/>
                          </a:solidFill>
                          <a:effectLst/>
                          <a:latin typeface="Times" panose="02020603050405020304" pitchFamily="18" charset="0"/>
                        </a:rPr>
                        <a:t> for identifiers</a:t>
                      </a: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472426"/>
                  </a:ext>
                </a:extLst>
              </a:tr>
              <a:tr h="1188434">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Parser (performs syntax analysis based on the grammar of the programming language)</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Parse tree or abstract syntax tree</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A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 \</a:t>
                      </a:r>
                      <a:br>
                        <a:rPr kumimoji="0" lang="en-US" altLang="en-US" sz="1000" b="1" i="0" u="none" strike="noStrike" cap="none" normalizeH="0" baseline="0">
                          <a:ln>
                            <a:noFill/>
                          </a:ln>
                          <a:solidFill>
                            <a:schemeClr val="tx1"/>
                          </a:solidFill>
                          <a:effectLst/>
                          <a:latin typeface="Courier New" panose="02070309020205020404" pitchFamily="49" charset="0"/>
                        </a:rPr>
                      </a:br>
                      <a:r>
                        <a:rPr kumimoji="0" lang="en-US" altLang="en-US" sz="1000" b="1" i="0" u="none" strike="noStrike" cap="none" normalizeH="0" baseline="0">
                          <a:ln>
                            <a:noFill/>
                          </a:ln>
                          <a:solidFill>
                            <a:schemeClr val="tx1"/>
                          </a:solidFill>
                          <a:effectLst/>
                          <a:latin typeface="Courier New" panose="02070309020205020404" pitchFamily="49" charset="0"/>
                        </a:rPr>
                        <a:t>  B   C</a:t>
                      </a:r>
                      <a:endParaRPr kumimoji="0" lang="en-US" altLang="en-US" sz="1600" b="1" i="0" u="none" strike="noStrike" cap="none" normalizeH="0" baseline="0">
                        <a:ln>
                          <a:noFill/>
                        </a:ln>
                        <a:solidFill>
                          <a:schemeClr val="tx1"/>
                        </a:solidFill>
                        <a:effectLst/>
                        <a:latin typeface="Courier New" panose="02070309020205020404" pitchFamily="49" charset="0"/>
                      </a:endParaRP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5143533"/>
                  </a:ext>
                </a:extLst>
              </a:tr>
              <a:tr h="55621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Semantic analyzer (type checking,  etc)</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Parse tree or abstract syntax tree</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Courier New" panose="02070309020205020404" pitchFamily="49" charset="0"/>
                      </a:endParaRP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439797"/>
                  </a:ext>
                </a:extLst>
              </a:tr>
              <a:tr h="80004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Intermediate code generator</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Three-address code, quads, or RTL</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int2fp B          t1</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      t1    C    t2</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     t2         A</a:t>
                      </a: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8565820"/>
                  </a:ext>
                </a:extLst>
              </a:tr>
              <a:tr h="55621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Optimizer</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Three-address code, quads, or RTL</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rPr>
                        <a:t>int2fp B          t1</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      t1   #2.3  A</a:t>
                      </a: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6298715"/>
                  </a:ext>
                </a:extLst>
              </a:tr>
              <a:tr h="80004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panose="02020603050405020304" pitchFamily="18" charset="0"/>
                        </a:rPr>
                        <a:t>Code generator</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panose="02020603050405020304" pitchFamily="18" charset="0"/>
                        </a:rPr>
                        <a:t>Assembly code</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Courier New" panose="02070309020205020404" pitchFamily="49" charset="0"/>
                        </a:rPr>
                        <a:t>MOVF  #2.3,r1</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ADDF2 r1,r2</a:t>
                      </a:r>
                      <a:br>
                        <a:rPr kumimoji="0" lang="en-US" altLang="en-US" sz="1600" b="1" i="0" u="none" strike="noStrike" cap="none" normalizeH="0" baseline="0">
                          <a:ln>
                            <a:noFill/>
                          </a:ln>
                          <a:solidFill>
                            <a:schemeClr val="tx1"/>
                          </a:solidFill>
                          <a:effectLst/>
                          <a:latin typeface="Courier New" panose="02070309020205020404" pitchFamily="49" charset="0"/>
                        </a:rPr>
                      </a:br>
                      <a:r>
                        <a:rPr kumimoji="0" lang="en-US" altLang="en-US" sz="1600" b="1" i="0" u="none" strike="noStrike" cap="none" normalizeH="0" baseline="0">
                          <a:ln>
                            <a:noFill/>
                          </a:ln>
                          <a:solidFill>
                            <a:schemeClr val="tx1"/>
                          </a:solidFill>
                          <a:effectLst/>
                          <a:latin typeface="Courier New" panose="02070309020205020404" pitchFamily="49" charset="0"/>
                        </a:rPr>
                        <a:t>MOVF  r2,A</a:t>
                      </a:r>
                      <a:endParaRPr kumimoji="0" lang="en-US" altLang="en-US" sz="1600" b="0" i="0" u="none" strike="noStrike" cap="none" normalizeH="0" baseline="0">
                        <a:ln>
                          <a:noFill/>
                        </a:ln>
                        <a:solidFill>
                          <a:schemeClr val="tx1"/>
                        </a:solidFill>
                        <a:effectLst/>
                        <a:latin typeface="Times" panose="02020603050405020304" pitchFamily="18" charset="0"/>
                      </a:endParaRP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172120"/>
                  </a:ext>
                </a:extLst>
              </a:tr>
              <a:tr h="55621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panose="02020603050405020304" pitchFamily="18" charset="0"/>
                        </a:rPr>
                        <a:t>Peephole optimizer</a:t>
                      </a:r>
                    </a:p>
                  </a:txBody>
                  <a:tcPr marL="68585" marR="68585" marT="34276" marB="342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panose="02020603050405020304" pitchFamily="18" charset="0"/>
                        </a:rPr>
                        <a:t>Assembly code</a:t>
                      </a:r>
                    </a:p>
                  </a:txBody>
                  <a:tcPr marL="68585" marR="68585" marT="34276" marB="342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rPr>
                        <a:t>ADDF2 #2.3,r2</a:t>
                      </a:r>
                      <a:br>
                        <a:rPr kumimoji="0" lang="en-US" altLang="en-US" sz="1600" b="1" i="0" u="none" strike="noStrike" cap="none" normalizeH="0" baseline="0" dirty="0">
                          <a:ln>
                            <a:noFill/>
                          </a:ln>
                          <a:solidFill>
                            <a:schemeClr val="tx1"/>
                          </a:solidFill>
                          <a:effectLst/>
                          <a:latin typeface="Courier New" panose="02070309020205020404" pitchFamily="49" charset="0"/>
                        </a:rPr>
                      </a:br>
                      <a:r>
                        <a:rPr kumimoji="0" lang="en-US" altLang="en-US" sz="1600" b="1" i="0" u="none" strike="noStrike" cap="none" normalizeH="0" baseline="0" dirty="0">
                          <a:ln>
                            <a:noFill/>
                          </a:ln>
                          <a:solidFill>
                            <a:schemeClr val="tx1"/>
                          </a:solidFill>
                          <a:effectLst/>
                          <a:latin typeface="Courier New" panose="02070309020205020404" pitchFamily="49" charset="0"/>
                        </a:rPr>
                        <a:t>MOVF  r2,A</a:t>
                      </a:r>
                    </a:p>
                  </a:txBody>
                  <a:tcPr marL="68585" marR="68585" marT="34276" marB="342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5113694"/>
                  </a:ext>
                </a:extLst>
              </a:tr>
            </a:tbl>
          </a:graphicData>
        </a:graphic>
      </p:graphicFrame>
    </p:spTree>
    <p:extLst>
      <p:ext uri="{BB962C8B-B14F-4D97-AF65-F5344CB8AC3E}">
        <p14:creationId xmlns:p14="http://schemas.microsoft.com/office/powerpoint/2010/main" val="1189840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The Grouping of Phases</a:t>
            </a:r>
          </a:p>
        </p:txBody>
      </p:sp>
      <p:sp>
        <p:nvSpPr>
          <p:cNvPr id="20483" name="Rectangle 3"/>
          <p:cNvSpPr>
            <a:spLocks noGrp="1" noChangeArrowheads="1"/>
          </p:cNvSpPr>
          <p:nvPr>
            <p:ph idx="1"/>
          </p:nvPr>
        </p:nvSpPr>
        <p:spPr>
          <a:xfrm>
            <a:off x="1271588" y="2133600"/>
            <a:ext cx="9864725" cy="3959225"/>
          </a:xfrm>
        </p:spPr>
        <p:txBody>
          <a:bodyPr/>
          <a:lstStyle/>
          <a:p>
            <a:pPr eaLnBrk="1" hangingPunct="1"/>
            <a:r>
              <a:rPr lang="en-US" altLang="en-US" sz="2100" b="1" smtClean="0"/>
              <a:t>Compiler</a:t>
            </a:r>
            <a:r>
              <a:rPr lang="en-US" altLang="en-US" sz="2100" smtClean="0"/>
              <a:t> front and back ends:</a:t>
            </a:r>
          </a:p>
          <a:p>
            <a:pPr lvl="1" eaLnBrk="1" hangingPunct="1"/>
            <a:r>
              <a:rPr lang="en-US" altLang="en-US" smtClean="0"/>
              <a:t>Analysis (</a:t>
            </a:r>
            <a:r>
              <a:rPr lang="en-US" altLang="en-US" i="1" smtClean="0"/>
              <a:t>machine independent</a:t>
            </a:r>
            <a:r>
              <a:rPr lang="en-US" altLang="en-US" smtClean="0"/>
              <a:t> front end)</a:t>
            </a:r>
          </a:p>
          <a:p>
            <a:pPr lvl="1" eaLnBrk="1" hangingPunct="1"/>
            <a:r>
              <a:rPr lang="en-US" altLang="en-US" smtClean="0"/>
              <a:t>Synthesis (</a:t>
            </a:r>
            <a:r>
              <a:rPr lang="en-US" altLang="en-US" i="1" smtClean="0"/>
              <a:t>machine dependent</a:t>
            </a:r>
            <a:r>
              <a:rPr lang="en-US" altLang="en-US" smtClean="0"/>
              <a:t> back end)</a:t>
            </a:r>
          </a:p>
          <a:p>
            <a:pPr eaLnBrk="1" hangingPunct="1"/>
            <a:r>
              <a:rPr lang="en-US" altLang="en-US" sz="2100" b="1" smtClean="0"/>
              <a:t>Passes</a:t>
            </a:r>
          </a:p>
          <a:p>
            <a:pPr lvl="1" eaLnBrk="1" hangingPunct="1"/>
            <a:r>
              <a:rPr lang="en-US" altLang="en-US" smtClean="0"/>
              <a:t>A collection of phases may be repeated only once (</a:t>
            </a:r>
            <a:r>
              <a:rPr lang="en-US" altLang="en-US" i="1" smtClean="0"/>
              <a:t>single pass</a:t>
            </a:r>
            <a:r>
              <a:rPr lang="en-US" altLang="en-US" smtClean="0"/>
              <a:t>) or multiple times (</a:t>
            </a:r>
            <a:r>
              <a:rPr lang="en-US" altLang="en-US" i="1" smtClean="0"/>
              <a:t>multi pass</a:t>
            </a:r>
            <a:r>
              <a:rPr lang="en-US" altLang="en-US" smtClean="0"/>
              <a:t>)</a:t>
            </a:r>
          </a:p>
          <a:p>
            <a:pPr lvl="1" eaLnBrk="1" hangingPunct="1"/>
            <a:r>
              <a:rPr lang="en-US" altLang="en-US" smtClean="0"/>
              <a:t>Single pass: usually requires everything to be defined before being used in source program</a:t>
            </a:r>
          </a:p>
          <a:p>
            <a:pPr lvl="1" eaLnBrk="1" hangingPunct="1"/>
            <a:r>
              <a:rPr lang="en-US" altLang="en-US" smtClean="0"/>
              <a:t>Multi pass: compiler may have to keep entire program representation in memory</a:t>
            </a:r>
          </a:p>
        </p:txBody>
      </p:sp>
      <p:sp>
        <p:nvSpPr>
          <p:cNvPr id="2048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8A1E1A0E-84D0-449D-8349-BCEBF0DFA26A}" type="slidenum">
              <a:rPr lang="en-US" altLang="en-US" smtClean="0">
                <a:latin typeface="Times New Roman" panose="02020603050405020304" pitchFamily="18" charset="0"/>
              </a:rPr>
              <a:pPr fontAlgn="base">
                <a:spcBef>
                  <a:spcPct val="0"/>
                </a:spcBef>
                <a:spcAft>
                  <a:spcPct val="0"/>
                </a:spcAft>
              </a:pPr>
              <a:t>49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5056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828800" y="381000"/>
            <a:ext cx="8229600" cy="552450"/>
          </a:xfrm>
        </p:spPr>
        <p:txBody>
          <a:bodyPr>
            <a:normAutofit fontScale="90000"/>
          </a:bodyPr>
          <a:lstStyle/>
          <a:p>
            <a:pPr eaLnBrk="1" hangingPunct="1"/>
            <a:r>
              <a:rPr lang="en-US" altLang="en-US" sz="3600" u="sng"/>
              <a:t>Introduction:</a:t>
            </a:r>
          </a:p>
        </p:txBody>
      </p:sp>
      <p:sp>
        <p:nvSpPr>
          <p:cNvPr id="8" name="Rectangle 7"/>
          <p:cNvSpPr/>
          <p:nvPr/>
        </p:nvSpPr>
        <p:spPr>
          <a:xfrm>
            <a:off x="5029200" y="26670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Linker</a:t>
            </a:r>
          </a:p>
        </p:txBody>
      </p:sp>
      <p:sp>
        <p:nvSpPr>
          <p:cNvPr id="10" name="Rectangle 9"/>
          <p:cNvSpPr/>
          <p:nvPr/>
        </p:nvSpPr>
        <p:spPr>
          <a:xfrm>
            <a:off x="5029200" y="3962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Loader</a:t>
            </a:r>
          </a:p>
        </p:txBody>
      </p:sp>
      <p:sp>
        <p:nvSpPr>
          <p:cNvPr id="11" name="Rectangle 10"/>
          <p:cNvSpPr/>
          <p:nvPr/>
        </p:nvSpPr>
        <p:spPr>
          <a:xfrm>
            <a:off x="5029200" y="14478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Translator</a:t>
            </a:r>
          </a:p>
        </p:txBody>
      </p:sp>
      <p:cxnSp>
        <p:nvCxnSpPr>
          <p:cNvPr id="13" name="Straight Arrow Connector 12"/>
          <p:cNvCxnSpPr>
            <a:stCxn id="11" idx="2"/>
            <a:endCxn id="8" idx="0"/>
          </p:cNvCxnSpPr>
          <p:nvPr/>
        </p:nvCxnSpPr>
        <p:spPr>
          <a:xfrm rot="5400000">
            <a:off x="5410201" y="2324101"/>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0"/>
          </p:cNvCxnSpPr>
          <p:nvPr/>
        </p:nvCxnSpPr>
        <p:spPr>
          <a:xfrm rot="5400000">
            <a:off x="5372101" y="3581401"/>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7315200" y="1981200"/>
            <a:ext cx="7620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t>
            </a:r>
            <a:r>
              <a:rPr lang="en-US" dirty="0" err="1"/>
              <a:t>Obj</a:t>
            </a:r>
            <a:endParaRPr lang="en-US" dirty="0"/>
          </a:p>
        </p:txBody>
      </p:sp>
      <p:sp>
        <p:nvSpPr>
          <p:cNvPr id="17" name="Flowchart: Magnetic Disk 16"/>
          <p:cNvSpPr/>
          <p:nvPr/>
        </p:nvSpPr>
        <p:spPr>
          <a:xfrm>
            <a:off x="7315200" y="3276600"/>
            <a:ext cx="7620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.exe</a:t>
            </a:r>
          </a:p>
        </p:txBody>
      </p:sp>
      <p:cxnSp>
        <p:nvCxnSpPr>
          <p:cNvPr id="19" name="Straight Arrow Connector 18"/>
          <p:cNvCxnSpPr>
            <a:stCxn id="11" idx="3"/>
            <a:endCxn id="16" idx="2"/>
          </p:cNvCxnSpPr>
          <p:nvPr/>
        </p:nvCxnSpPr>
        <p:spPr>
          <a:xfrm>
            <a:off x="6477000" y="1714500"/>
            <a:ext cx="8382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a:endCxn id="8" idx="3"/>
          </p:cNvCxnSpPr>
          <p:nvPr/>
        </p:nvCxnSpPr>
        <p:spPr>
          <a:xfrm rot="10800000" flipV="1">
            <a:off x="6477000" y="2286000"/>
            <a:ext cx="8382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17" idx="2"/>
          </p:cNvCxnSpPr>
          <p:nvPr/>
        </p:nvCxnSpPr>
        <p:spPr>
          <a:xfrm>
            <a:off x="6477000" y="2933700"/>
            <a:ext cx="8382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2"/>
            <a:endCxn id="10" idx="3"/>
          </p:cNvCxnSpPr>
          <p:nvPr/>
        </p:nvCxnSpPr>
        <p:spPr>
          <a:xfrm rot="10800000" flipV="1">
            <a:off x="6477000" y="3581400"/>
            <a:ext cx="8382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181600" y="51816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Program execution</a:t>
            </a:r>
          </a:p>
        </p:txBody>
      </p:sp>
      <p:cxnSp>
        <p:nvCxnSpPr>
          <p:cNvPr id="30" name="Straight Arrow Connector 29"/>
          <p:cNvCxnSpPr>
            <a:stCxn id="10" idx="2"/>
            <a:endCxn id="28" idx="0"/>
          </p:cNvCxnSpPr>
          <p:nvPr/>
        </p:nvCxnSpPr>
        <p:spPr>
          <a:xfrm rot="16200000" flipH="1">
            <a:off x="5429250" y="48196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endCxn id="11" idx="0"/>
          </p:cNvCxnSpPr>
          <p:nvPr/>
        </p:nvCxnSpPr>
        <p:spPr>
          <a:xfrm rot="10800000" flipV="1">
            <a:off x="5753100" y="1143000"/>
            <a:ext cx="3429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161" name="TextBox 34"/>
          <p:cNvSpPr txBox="1">
            <a:spLocks noChangeArrowheads="1"/>
          </p:cNvSpPr>
          <p:nvPr/>
        </p:nvSpPr>
        <p:spPr bwMode="auto">
          <a:xfrm>
            <a:off x="6324600" y="9144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Source program</a:t>
            </a:r>
          </a:p>
        </p:txBody>
      </p:sp>
      <p:sp>
        <p:nvSpPr>
          <p:cNvPr id="6162" name="TextBox 37"/>
          <p:cNvSpPr txBox="1">
            <a:spLocks noChangeArrowheads="1"/>
          </p:cNvSpPr>
          <p:nvPr/>
        </p:nvSpPr>
        <p:spPr bwMode="auto">
          <a:xfrm>
            <a:off x="1210235" y="1600201"/>
            <a:ext cx="336176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anose="05000000000000000000" pitchFamily="2" charset="2"/>
              <a:buChar char="Ø"/>
            </a:pPr>
            <a:r>
              <a:rPr lang="en-US" altLang="en-US" sz="1800" dirty="0">
                <a:latin typeface="Arial" panose="020B0604020202020204" pitchFamily="34" charset="0"/>
              </a:rPr>
              <a:t>Translator translates source program to machine code and creates object file.</a:t>
            </a:r>
          </a:p>
          <a:p>
            <a:pPr eaLnBrk="1" hangingPunct="1">
              <a:spcBef>
                <a:spcPct val="0"/>
              </a:spcBef>
              <a:buClrTx/>
              <a:buSzTx/>
              <a:buFontTx/>
              <a:buNone/>
            </a:pPr>
            <a:endParaRPr lang="en-US" altLang="en-US" sz="1800" dirty="0">
              <a:latin typeface="Arial" panose="020B0604020202020204" pitchFamily="34" charset="0"/>
            </a:endParaRPr>
          </a:p>
          <a:p>
            <a:pPr eaLnBrk="1" hangingPunct="1">
              <a:spcBef>
                <a:spcPct val="0"/>
              </a:spcBef>
              <a:buClrTx/>
              <a:buSzTx/>
              <a:buFont typeface="Wingdings" panose="05000000000000000000" pitchFamily="2" charset="2"/>
              <a:buChar char="Ø"/>
            </a:pPr>
            <a:r>
              <a:rPr lang="en-US" altLang="en-US" sz="1800" dirty="0">
                <a:latin typeface="Arial" panose="020B0604020202020204" pitchFamily="34" charset="0"/>
              </a:rPr>
              <a:t>Linker receives set of object files and links them solving external reference problems and creates ready to execute file.(which is a binary file).</a:t>
            </a:r>
          </a:p>
          <a:p>
            <a:pPr eaLnBrk="1" hangingPunct="1">
              <a:spcBef>
                <a:spcPct val="0"/>
              </a:spcBef>
              <a:buClrTx/>
              <a:buSzTx/>
              <a:buFontTx/>
              <a:buNone/>
            </a:pPr>
            <a:endParaRPr lang="en-US" altLang="en-US" sz="1800" dirty="0">
              <a:latin typeface="Arial" panose="020B0604020202020204" pitchFamily="34" charset="0"/>
            </a:endParaRPr>
          </a:p>
          <a:p>
            <a:pPr eaLnBrk="1" hangingPunct="1">
              <a:spcBef>
                <a:spcPct val="0"/>
              </a:spcBef>
              <a:buClrTx/>
              <a:buSzTx/>
              <a:buFont typeface="Wingdings" panose="05000000000000000000" pitchFamily="2" charset="2"/>
              <a:buChar char="Ø"/>
            </a:pPr>
            <a:r>
              <a:rPr lang="en-US" altLang="en-US" sz="1800" dirty="0">
                <a:latin typeface="Arial" panose="020B0604020202020204" pitchFamily="34" charset="0"/>
              </a:rPr>
              <a:t>Loader loads this binary file to execution area for its execution</a:t>
            </a:r>
          </a:p>
        </p:txBody>
      </p:sp>
    </p:spTree>
    <p:extLst>
      <p:ext uri="{BB962C8B-B14F-4D97-AF65-F5344CB8AC3E}">
        <p14:creationId xmlns:p14="http://schemas.microsoft.com/office/powerpoint/2010/main" val="37122434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Compiler-Construction Tools</a:t>
            </a:r>
          </a:p>
        </p:txBody>
      </p:sp>
      <p:sp>
        <p:nvSpPr>
          <p:cNvPr id="21507" name="Rectangle 3"/>
          <p:cNvSpPr>
            <a:spLocks noGrp="1" noChangeArrowheads="1"/>
          </p:cNvSpPr>
          <p:nvPr>
            <p:ph idx="1"/>
          </p:nvPr>
        </p:nvSpPr>
        <p:spPr>
          <a:xfrm>
            <a:off x="1416050" y="1844675"/>
            <a:ext cx="9288463" cy="4052888"/>
          </a:xfrm>
        </p:spPr>
        <p:txBody>
          <a:bodyPr/>
          <a:lstStyle/>
          <a:p>
            <a:pPr marL="23813" indent="0" eaLnBrk="1" hangingPunct="1">
              <a:buFont typeface="Corbel" panose="020B0503020204020204" pitchFamily="34" charset="0"/>
              <a:buNone/>
            </a:pPr>
            <a:r>
              <a:rPr lang="en-US" altLang="en-US" sz="2800" smtClean="0"/>
              <a:t>Software development tools are available to implement one or more compiler phases: </a:t>
            </a:r>
          </a:p>
          <a:p>
            <a:pPr lvl="2" eaLnBrk="1" hangingPunct="1"/>
            <a:r>
              <a:rPr lang="en-US" altLang="en-US" sz="2400" smtClean="0"/>
              <a:t>Scanner generators</a:t>
            </a:r>
          </a:p>
          <a:p>
            <a:pPr lvl="2" eaLnBrk="1" hangingPunct="1"/>
            <a:r>
              <a:rPr lang="en-US" altLang="en-US" sz="2400" smtClean="0"/>
              <a:t>Parser generators</a:t>
            </a:r>
          </a:p>
          <a:p>
            <a:pPr lvl="2" eaLnBrk="1" hangingPunct="1"/>
            <a:r>
              <a:rPr lang="en-US" altLang="en-US" sz="2400" smtClean="0"/>
              <a:t>Syntax-directed translation engines</a:t>
            </a:r>
          </a:p>
          <a:p>
            <a:pPr lvl="2" eaLnBrk="1" hangingPunct="1"/>
            <a:r>
              <a:rPr lang="en-US" altLang="en-US" sz="2400" smtClean="0"/>
              <a:t>Automatic code generators</a:t>
            </a:r>
          </a:p>
          <a:p>
            <a:pPr lvl="2" eaLnBrk="1" hangingPunct="1"/>
            <a:r>
              <a:rPr lang="en-US" altLang="en-US" sz="2400" smtClean="0"/>
              <a:t>Data-flow engines</a:t>
            </a:r>
          </a:p>
        </p:txBody>
      </p:sp>
      <p:sp>
        <p:nvSpPr>
          <p:cNvPr id="2150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2000250" indent="-171450" defTabSz="457200" eaLnBrk="0" fontAlgn="base" hangingPunct="0">
              <a:spcBef>
                <a:spcPct val="0"/>
              </a:spcBef>
              <a:spcAft>
                <a:spcPct val="0"/>
              </a:spcAft>
              <a:defRPr>
                <a:solidFill>
                  <a:schemeClr val="tx1"/>
                </a:solidFill>
                <a:latin typeface="Arial" panose="020B0604020202020204" pitchFamily="34" charset="0"/>
              </a:defRPr>
            </a:lvl6pPr>
            <a:lvl7pPr marL="2457450" indent="-171450" defTabSz="457200" eaLnBrk="0" fontAlgn="base" hangingPunct="0">
              <a:spcBef>
                <a:spcPct val="0"/>
              </a:spcBef>
              <a:spcAft>
                <a:spcPct val="0"/>
              </a:spcAft>
              <a:defRPr>
                <a:solidFill>
                  <a:schemeClr val="tx1"/>
                </a:solidFill>
                <a:latin typeface="Arial" panose="020B0604020202020204" pitchFamily="34" charset="0"/>
              </a:defRPr>
            </a:lvl7pPr>
            <a:lvl8pPr marL="2914650" indent="-171450" defTabSz="457200" eaLnBrk="0" fontAlgn="base" hangingPunct="0">
              <a:spcBef>
                <a:spcPct val="0"/>
              </a:spcBef>
              <a:spcAft>
                <a:spcPct val="0"/>
              </a:spcAft>
              <a:defRPr>
                <a:solidFill>
                  <a:schemeClr val="tx1"/>
                </a:solidFill>
                <a:latin typeface="Arial" panose="020B0604020202020204" pitchFamily="34" charset="0"/>
              </a:defRPr>
            </a:lvl8pPr>
            <a:lvl9pPr marL="3371850" indent="-171450" defTabSz="4572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1EABAF1E-D9F8-45AC-9B32-431B157DE88A}" type="slidenum">
              <a:rPr lang="en-US" altLang="en-US" smtClean="0">
                <a:latin typeface="Times New Roman" panose="02020603050405020304" pitchFamily="18" charset="0"/>
              </a:rPr>
              <a:pPr fontAlgn="base">
                <a:spcBef>
                  <a:spcPct val="0"/>
                </a:spcBef>
                <a:spcAft>
                  <a:spcPct val="0"/>
                </a:spcAft>
              </a:pPr>
              <a:t>50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429893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interpreter is a language processor which bridges an execution gap without generating a machine language program.</a:t>
            </a:r>
          </a:p>
          <a:p>
            <a:r>
              <a:rPr lang="en-US" b="1" dirty="0" smtClean="0"/>
              <a:t>Main component of interpreters are </a:t>
            </a:r>
          </a:p>
          <a:p>
            <a:pPr marL="457200" indent="-457200">
              <a:buAutoNum type="arabicPeriod"/>
            </a:pPr>
            <a:r>
              <a:rPr lang="en-US" dirty="0"/>
              <a:t>Data store</a:t>
            </a:r>
          </a:p>
          <a:p>
            <a:pPr marL="457200" indent="-457200">
              <a:buAutoNum type="arabicPeriod"/>
            </a:pPr>
            <a:r>
              <a:rPr lang="en-US" dirty="0"/>
              <a:t>Symbol table</a:t>
            </a:r>
          </a:p>
          <a:p>
            <a:pPr marL="457200" indent="-457200">
              <a:buAutoNum type="arabicPeriod"/>
            </a:pPr>
            <a:r>
              <a:rPr lang="en-US" dirty="0"/>
              <a:t>Data manipulation </a:t>
            </a:r>
            <a:r>
              <a:rPr lang="en-US" dirty="0" smtClean="0"/>
              <a:t>routine</a:t>
            </a:r>
          </a:p>
          <a:p>
            <a:r>
              <a:rPr lang="en-US" b="1" dirty="0" smtClean="0"/>
              <a:t>Type of interpreter </a:t>
            </a:r>
          </a:p>
          <a:p>
            <a:pPr marL="457200" indent="-457200">
              <a:buAutoNum type="arabicPeriod"/>
            </a:pPr>
            <a:r>
              <a:rPr lang="en-US" dirty="0" smtClean="0"/>
              <a:t>Pure interpreter</a:t>
            </a:r>
          </a:p>
          <a:p>
            <a:pPr marL="457200" indent="-457200">
              <a:buAutoNum type="arabicPeriod"/>
            </a:pPr>
            <a:r>
              <a:rPr lang="en-US" dirty="0" smtClean="0"/>
              <a:t>Impure interpreter</a:t>
            </a:r>
          </a:p>
          <a:p>
            <a:r>
              <a:rPr lang="en-US" dirty="0" smtClean="0"/>
              <a:t>Impure interpreter performs some preliminary processing of source program to reduce the analysis overheads during interpretation.</a:t>
            </a:r>
            <a:endParaRPr lang="en-US" dirty="0"/>
          </a:p>
        </p:txBody>
      </p:sp>
    </p:spTree>
    <p:extLst>
      <p:ext uri="{BB962C8B-B14F-4D97-AF65-F5344CB8AC3E}">
        <p14:creationId xmlns:p14="http://schemas.microsoft.com/office/powerpoint/2010/main" val="33209544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Interpretation</a:t>
            </a:r>
            <a:endParaRPr lang="en-US" dirty="0"/>
          </a:p>
        </p:txBody>
      </p:sp>
      <p:sp>
        <p:nvSpPr>
          <p:cNvPr id="3" name="Content Placeholder 2"/>
          <p:cNvSpPr>
            <a:spLocks noGrp="1"/>
          </p:cNvSpPr>
          <p:nvPr>
            <p:ph idx="1"/>
          </p:nvPr>
        </p:nvSpPr>
        <p:spPr/>
        <p:txBody>
          <a:bodyPr/>
          <a:lstStyle/>
          <a:p>
            <a:r>
              <a:rPr lang="en-US" dirty="0" smtClean="0"/>
              <a:t>The interpreter reads the source program and store it in its memory.</a:t>
            </a:r>
          </a:p>
          <a:p>
            <a:r>
              <a:rPr lang="en-US" dirty="0" smtClean="0"/>
              <a:t>The CPU uses the program counter(PC) to note the address of the next instruction to be executed.</a:t>
            </a:r>
          </a:p>
          <a:p>
            <a:r>
              <a:rPr lang="en-US" dirty="0" smtClean="0"/>
              <a:t>The statement would be subjected to the interpretation cycle, which could consist the following steps-</a:t>
            </a:r>
          </a:p>
          <a:p>
            <a:pPr marL="457200" indent="-457200">
              <a:buAutoNum type="arabicPeriod"/>
            </a:pPr>
            <a:r>
              <a:rPr lang="en-US" dirty="0" smtClean="0"/>
              <a:t>Fetch the instruction</a:t>
            </a:r>
          </a:p>
          <a:p>
            <a:pPr marL="457200" indent="-457200">
              <a:buAutoNum type="arabicPeriod"/>
            </a:pPr>
            <a:r>
              <a:rPr lang="en-US" dirty="0" smtClean="0"/>
              <a:t>Analyze the statement and determine its meaning, the computation to be performed and its operands.</a:t>
            </a:r>
          </a:p>
          <a:p>
            <a:pPr marL="457200" indent="-457200">
              <a:buAutoNum type="arabicPeriod"/>
            </a:pPr>
            <a:r>
              <a:rPr lang="en-US" dirty="0" smtClean="0"/>
              <a:t>Execute the meaning of the statements. </a:t>
            </a:r>
            <a:endParaRPr lang="en-US" dirty="0"/>
          </a:p>
        </p:txBody>
      </p:sp>
    </p:spTree>
    <p:extLst>
      <p:ext uri="{BB962C8B-B14F-4D97-AF65-F5344CB8AC3E}">
        <p14:creationId xmlns:p14="http://schemas.microsoft.com/office/powerpoint/2010/main" val="4217605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b="1" smtClean="0"/>
              <a:t>What is Debugging?</a:t>
            </a:r>
            <a:br>
              <a:rPr lang="en-US" altLang="en-US" b="1" smtClean="0"/>
            </a:br>
            <a:endParaRPr lang="en-US" altLang="en-US" smtClean="0"/>
          </a:p>
        </p:txBody>
      </p:sp>
      <p:sp>
        <p:nvSpPr>
          <p:cNvPr id="3" name="Content Placeholder 2"/>
          <p:cNvSpPr>
            <a:spLocks noGrp="1"/>
          </p:cNvSpPr>
          <p:nvPr>
            <p:ph idx="1"/>
          </p:nvPr>
        </p:nvSpPr>
        <p:spPr/>
        <p:txBody>
          <a:bodyPr/>
          <a:lstStyle/>
          <a:p>
            <a:pPr marL="46037" indent="0" eaLnBrk="1" hangingPunct="1">
              <a:buFont typeface="Corbel" panose="020B0503020204020204" pitchFamily="34" charset="0"/>
              <a:buNone/>
              <a:defRPr/>
            </a:pPr>
            <a:r>
              <a:rPr lang="en-US" dirty="0"/>
              <a:t>A programmer can make mistakes while writing a program, and hence, the program may not execute or may generate wrong output. The process of identifying and removing such mistakes, also known as bugs or errors, from a program is called </a:t>
            </a:r>
            <a:r>
              <a:rPr lang="en-US" b="1" u="sng" dirty="0">
                <a:solidFill>
                  <a:schemeClr val="tx1">
                    <a:lumMod val="95000"/>
                    <a:lumOff val="5000"/>
                  </a:schemeClr>
                </a:solidFill>
                <a:hlinkClick r:id="rId2"/>
              </a:rPr>
              <a:t>debugging</a:t>
            </a:r>
            <a:r>
              <a:rPr lang="en-US" b="1" dirty="0">
                <a:solidFill>
                  <a:schemeClr val="tx1">
                    <a:lumMod val="95000"/>
                    <a:lumOff val="5000"/>
                  </a:schemeClr>
                </a:solidFill>
              </a:rPr>
              <a:t>.</a:t>
            </a:r>
          </a:p>
        </p:txBody>
      </p:sp>
      <p:sp>
        <p:nvSpPr>
          <p:cNvPr id="4" name="Slide Number Placeholder 3"/>
          <p:cNvSpPr>
            <a:spLocks noGrp="1"/>
          </p:cNvSpPr>
          <p:nvPr>
            <p:ph type="sldNum" sz="quarter" idx="12"/>
          </p:nvPr>
        </p:nvSpPr>
        <p:spPr/>
        <p:txBody>
          <a:bodyPr/>
          <a:lstStyle/>
          <a:p>
            <a:pPr>
              <a:defRPr/>
            </a:pPr>
            <a:fld id="{FD031D44-9953-418B-8FF8-8EC88F7A56AB}" type="slidenum">
              <a:rPr lang="en-US" altLang="en-US" smtClean="0"/>
              <a:pPr>
                <a:defRPr/>
              </a:pPr>
              <a:t>53</a:t>
            </a:fld>
            <a:endParaRPr lang="en-US" altLang="en-US"/>
          </a:p>
        </p:txBody>
      </p:sp>
    </p:spTree>
    <p:extLst>
      <p:ext uri="{BB962C8B-B14F-4D97-AF65-F5344CB8AC3E}">
        <p14:creationId xmlns:p14="http://schemas.microsoft.com/office/powerpoint/2010/main" val="34404068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b="1" smtClean="0"/>
              <a:t>Types of Errors</a:t>
            </a:r>
          </a:p>
        </p:txBody>
      </p:sp>
      <p:sp>
        <p:nvSpPr>
          <p:cNvPr id="26627" name="Content Placeholder 2"/>
          <p:cNvSpPr>
            <a:spLocks noGrp="1"/>
          </p:cNvSpPr>
          <p:nvPr>
            <p:ph idx="1"/>
          </p:nvPr>
        </p:nvSpPr>
        <p:spPr>
          <a:xfrm>
            <a:off x="1143000" y="2057400"/>
            <a:ext cx="8335963" cy="3346450"/>
          </a:xfrm>
        </p:spPr>
        <p:txBody>
          <a:bodyPr/>
          <a:lstStyle/>
          <a:p>
            <a:pPr eaLnBrk="1" hangingPunct="1"/>
            <a:r>
              <a:rPr lang="en-US" altLang="en-US" smtClean="0"/>
              <a:t>These are </a:t>
            </a:r>
            <a:r>
              <a:rPr lang="en-US" altLang="en-US" u="sng" smtClean="0">
                <a:hlinkClick r:id="rId2"/>
              </a:rPr>
              <a:t>types of errors</a:t>
            </a:r>
            <a:r>
              <a:rPr lang="en-US" altLang="en-US" smtClean="0"/>
              <a:t> occurring in programs can be categorized as:</a:t>
            </a:r>
          </a:p>
          <a:p>
            <a:pPr eaLnBrk="1" hangingPunct="1"/>
            <a:r>
              <a:rPr lang="en-US" altLang="en-US" u="sng" smtClean="0">
                <a:hlinkClick r:id="rId3"/>
              </a:rPr>
              <a:t>Syntax Errors</a:t>
            </a:r>
            <a:endParaRPr lang="en-US" altLang="en-US" smtClean="0"/>
          </a:p>
          <a:p>
            <a:pPr eaLnBrk="1" hangingPunct="1"/>
            <a:r>
              <a:rPr lang="en-US" altLang="en-US" smtClean="0">
                <a:hlinkClick r:id="rId4"/>
              </a:rPr>
              <a:t>Logical Errors</a:t>
            </a:r>
            <a:endParaRPr lang="en-US" altLang="en-US" smtClean="0"/>
          </a:p>
          <a:p>
            <a:pPr eaLnBrk="1" hangingPunct="1"/>
            <a:r>
              <a:rPr lang="en-US" altLang="en-US" u="sng" smtClean="0">
                <a:hlinkClick r:id="rId5"/>
              </a:rPr>
              <a:t>Runtime Error</a:t>
            </a:r>
            <a:endParaRPr lang="en-US" altLang="en-US" smtClean="0"/>
          </a:p>
        </p:txBody>
      </p:sp>
      <p:sp>
        <p:nvSpPr>
          <p:cNvPr id="4" name="Slide Number Placeholder 3"/>
          <p:cNvSpPr>
            <a:spLocks noGrp="1"/>
          </p:cNvSpPr>
          <p:nvPr>
            <p:ph type="sldNum" sz="quarter" idx="12"/>
          </p:nvPr>
        </p:nvSpPr>
        <p:spPr/>
        <p:txBody>
          <a:bodyPr/>
          <a:lstStyle/>
          <a:p>
            <a:pPr>
              <a:defRPr/>
            </a:pPr>
            <a:fld id="{3BF4155A-7B21-4EBD-90E5-7088DE3F8423}" type="slidenum">
              <a:rPr lang="en-US" altLang="en-US" smtClean="0"/>
              <a:pPr>
                <a:defRPr/>
              </a:pPr>
              <a:t>54</a:t>
            </a:fld>
            <a:endParaRPr lang="en-US" altLang="en-US"/>
          </a:p>
        </p:txBody>
      </p:sp>
      <p:sp>
        <p:nvSpPr>
          <p:cNvPr id="26629" name="AutoShape 2" descr="Types of Errors"/>
          <p:cNvSpPr>
            <a:spLocks noChangeAspect="1" noChangeArrowheads="1"/>
          </p:cNvSpPr>
          <p:nvPr/>
        </p:nvSpPr>
        <p:spPr bwMode="auto">
          <a:xfrm>
            <a:off x="155575" y="-144463"/>
            <a:ext cx="257175"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59715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altLang="en-US" smtClean="0"/>
          </a:p>
        </p:txBody>
      </p:sp>
      <p:pic>
        <p:nvPicPr>
          <p:cNvPr id="2765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82663" y="609600"/>
            <a:ext cx="10298112" cy="5486400"/>
          </a:xfrm>
        </p:spPr>
      </p:pic>
      <p:sp>
        <p:nvSpPr>
          <p:cNvPr id="4" name="Slide Number Placeholder 3"/>
          <p:cNvSpPr>
            <a:spLocks noGrp="1"/>
          </p:cNvSpPr>
          <p:nvPr>
            <p:ph type="sldNum" sz="quarter" idx="12"/>
          </p:nvPr>
        </p:nvSpPr>
        <p:spPr/>
        <p:txBody>
          <a:bodyPr/>
          <a:lstStyle/>
          <a:p>
            <a:pPr>
              <a:defRPr/>
            </a:pPr>
            <a:fld id="{C348C2C7-FF8D-4FF7-93C4-75926343961D}" type="slidenum">
              <a:rPr lang="en-US" altLang="en-US" smtClean="0"/>
              <a:pPr>
                <a:defRPr/>
              </a:pPr>
              <a:t>55</a:t>
            </a:fld>
            <a:endParaRPr lang="en-US" altLang="en-US"/>
          </a:p>
        </p:txBody>
      </p:sp>
    </p:spTree>
    <p:extLst>
      <p:ext uri="{BB962C8B-B14F-4D97-AF65-F5344CB8AC3E}">
        <p14:creationId xmlns:p14="http://schemas.microsoft.com/office/powerpoint/2010/main" val="11817355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b="1" smtClean="0"/>
              <a:t>Syntax Errors</a:t>
            </a:r>
          </a:p>
        </p:txBody>
      </p:sp>
      <p:sp>
        <p:nvSpPr>
          <p:cNvPr id="28675" name="Content Placeholder 2"/>
          <p:cNvSpPr>
            <a:spLocks noGrp="1"/>
          </p:cNvSpPr>
          <p:nvPr>
            <p:ph idx="1"/>
          </p:nvPr>
        </p:nvSpPr>
        <p:spPr/>
        <p:txBody>
          <a:bodyPr/>
          <a:lstStyle/>
          <a:p>
            <a:pPr eaLnBrk="1" hangingPunct="1"/>
            <a:r>
              <a:rPr lang="en-US" altLang="en-US" smtClean="0"/>
              <a:t>Like other programming languages, Python has its own rules that determine its </a:t>
            </a:r>
            <a:r>
              <a:rPr lang="en-US" altLang="en-US" u="sng" smtClean="0">
                <a:hlinkClick r:id="rId2"/>
              </a:rPr>
              <a:t>syntax</a:t>
            </a:r>
            <a:r>
              <a:rPr lang="en-US" altLang="en-US" smtClean="0"/>
              <a:t>. The interpreter interprets the statements only if it is syntactically (as per the rules of Python) correct. If any </a:t>
            </a:r>
            <a:r>
              <a:rPr lang="en-US" altLang="en-US" u="sng" smtClean="0">
                <a:hlinkClick r:id="rId2"/>
              </a:rPr>
              <a:t>syntax error</a:t>
            </a:r>
            <a:r>
              <a:rPr lang="en-US" altLang="en-US" smtClean="0"/>
              <a:t> is present, the interpreter shows error message(s) and stops the execution there.</a:t>
            </a:r>
          </a:p>
          <a:p>
            <a:pPr eaLnBrk="1" hangingPunct="1"/>
            <a:r>
              <a:rPr lang="en-US" altLang="en-US" smtClean="0"/>
              <a:t>For example, parentheses must be in pairs, so the expression (10 + 12) is syntactically correct, whereas (7 + 11 is not due to the absence of the right parenthesis. Such errors need to be removed before the execution of the program.</a:t>
            </a:r>
          </a:p>
        </p:txBody>
      </p:sp>
      <p:sp>
        <p:nvSpPr>
          <p:cNvPr id="4" name="Slide Number Placeholder 3"/>
          <p:cNvSpPr>
            <a:spLocks noGrp="1"/>
          </p:cNvSpPr>
          <p:nvPr>
            <p:ph type="sldNum" sz="quarter" idx="12"/>
          </p:nvPr>
        </p:nvSpPr>
        <p:spPr/>
        <p:txBody>
          <a:bodyPr/>
          <a:lstStyle/>
          <a:p>
            <a:pPr>
              <a:defRPr/>
            </a:pPr>
            <a:fld id="{2024CD82-A2C5-4733-87BE-298C071392F7}" type="slidenum">
              <a:rPr lang="en-US" altLang="en-US" smtClean="0"/>
              <a:pPr>
                <a:defRPr/>
              </a:pPr>
              <a:t>56</a:t>
            </a:fld>
            <a:endParaRPr lang="en-US" altLang="en-US"/>
          </a:p>
        </p:txBody>
      </p:sp>
    </p:spTree>
    <p:extLst>
      <p:ext uri="{BB962C8B-B14F-4D97-AF65-F5344CB8AC3E}">
        <p14:creationId xmlns:p14="http://schemas.microsoft.com/office/powerpoint/2010/main" val="2152652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b="1" smtClean="0"/>
              <a:t>Logical Errors</a:t>
            </a:r>
          </a:p>
        </p:txBody>
      </p:sp>
      <p:sp>
        <p:nvSpPr>
          <p:cNvPr id="29699" name="Content Placeholder 2"/>
          <p:cNvSpPr>
            <a:spLocks noGrp="1"/>
          </p:cNvSpPr>
          <p:nvPr>
            <p:ph idx="1"/>
          </p:nvPr>
        </p:nvSpPr>
        <p:spPr/>
        <p:txBody>
          <a:bodyPr/>
          <a:lstStyle/>
          <a:p>
            <a:pPr eaLnBrk="1" hangingPunct="1"/>
            <a:r>
              <a:rPr lang="en-US" altLang="en-US" smtClean="0"/>
              <a:t>A </a:t>
            </a:r>
            <a:r>
              <a:rPr lang="en-US" altLang="en-US" u="sng" smtClean="0">
                <a:hlinkClick r:id="rId2"/>
              </a:rPr>
              <a:t>logical error</a:t>
            </a:r>
            <a:r>
              <a:rPr lang="en-US" altLang="en-US" smtClean="0"/>
              <a:t> is a bug in the program that causes it to behave incorrectly. A </a:t>
            </a:r>
            <a:r>
              <a:rPr lang="en-US" altLang="en-US" u="sng" smtClean="0">
                <a:hlinkClick r:id="rId2"/>
              </a:rPr>
              <a:t>logical error</a:t>
            </a:r>
            <a:r>
              <a:rPr lang="en-US" altLang="en-US" smtClean="0"/>
              <a:t> produces an undesired output but without abrupt termination of the execution of the program. Since the program interprets successfully even when logical errors are present in it, it is sometimes difficult to identify these errors</a:t>
            </a:r>
          </a:p>
          <a:p>
            <a:pPr eaLnBrk="1" hangingPunct="1"/>
            <a:r>
              <a:rPr lang="en-US" altLang="en-US" smtClean="0"/>
              <a:t>The only evidence of the existence of </a:t>
            </a:r>
            <a:r>
              <a:rPr lang="en-US" altLang="en-US" u="sng" smtClean="0">
                <a:hlinkClick r:id="rId2"/>
              </a:rPr>
              <a:t>logical errors</a:t>
            </a:r>
            <a:r>
              <a:rPr lang="en-US" altLang="en-US" smtClean="0"/>
              <a:t> is the wrong output. While working backward from the output of the program, one can identify what went wrong. Logical errors are also called semantic errors as they occur when the meaning of the program (its semantics) is not correct.</a:t>
            </a:r>
          </a:p>
        </p:txBody>
      </p:sp>
      <p:sp>
        <p:nvSpPr>
          <p:cNvPr id="4" name="Slide Number Placeholder 3"/>
          <p:cNvSpPr>
            <a:spLocks noGrp="1"/>
          </p:cNvSpPr>
          <p:nvPr>
            <p:ph type="sldNum" sz="quarter" idx="12"/>
          </p:nvPr>
        </p:nvSpPr>
        <p:spPr/>
        <p:txBody>
          <a:bodyPr/>
          <a:lstStyle/>
          <a:p>
            <a:pPr>
              <a:defRPr/>
            </a:pPr>
            <a:fld id="{FF963371-6803-4AEC-9806-81BA2783A961}" type="slidenum">
              <a:rPr lang="en-US" altLang="en-US" smtClean="0"/>
              <a:pPr>
                <a:defRPr/>
              </a:pPr>
              <a:t>57</a:t>
            </a:fld>
            <a:endParaRPr lang="en-US" altLang="en-US"/>
          </a:p>
        </p:txBody>
      </p:sp>
    </p:spTree>
    <p:extLst>
      <p:ext uri="{BB962C8B-B14F-4D97-AF65-F5344CB8AC3E}">
        <p14:creationId xmlns:p14="http://schemas.microsoft.com/office/powerpoint/2010/main" val="10569781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b="1" smtClean="0"/>
              <a:t>Runtime Error</a:t>
            </a:r>
          </a:p>
        </p:txBody>
      </p:sp>
      <p:sp>
        <p:nvSpPr>
          <p:cNvPr id="30723" name="Content Placeholder 2"/>
          <p:cNvSpPr>
            <a:spLocks noGrp="1"/>
          </p:cNvSpPr>
          <p:nvPr>
            <p:ph idx="1"/>
          </p:nvPr>
        </p:nvSpPr>
        <p:spPr/>
        <p:txBody>
          <a:bodyPr/>
          <a:lstStyle/>
          <a:p>
            <a:pPr eaLnBrk="1" hangingPunct="1"/>
            <a:r>
              <a:rPr lang="en-US" altLang="en-US" smtClean="0"/>
              <a:t>A </a:t>
            </a:r>
            <a:r>
              <a:rPr lang="en-US" altLang="en-US" u="sng" smtClean="0">
                <a:hlinkClick r:id="rId2"/>
              </a:rPr>
              <a:t>runtime error</a:t>
            </a:r>
            <a:r>
              <a:rPr lang="en-US" altLang="en-US" smtClean="0"/>
              <a:t> causes abnormal termination of program while it is executing. </a:t>
            </a:r>
            <a:r>
              <a:rPr lang="en-US" altLang="en-US" u="sng" smtClean="0">
                <a:hlinkClick r:id="rId2"/>
              </a:rPr>
              <a:t>Runtime error</a:t>
            </a:r>
            <a:r>
              <a:rPr lang="en-US" altLang="en-US" smtClean="0"/>
              <a:t> is when the statement is correct syntactically, but the interpreter cannot execute it. Runtime errors do not appear until after the program starts running or executing.</a:t>
            </a:r>
          </a:p>
          <a:p>
            <a:pPr eaLnBrk="1" hangingPunct="1"/>
            <a:r>
              <a:rPr lang="en-US" altLang="en-US" smtClean="0"/>
              <a:t>For example, we have a statement having division operation in the program. By mistake, if the denominator entered is zero then it will give a runtime error like “division by zero”.</a:t>
            </a:r>
          </a:p>
        </p:txBody>
      </p:sp>
      <p:sp>
        <p:nvSpPr>
          <p:cNvPr id="4" name="Slide Number Placeholder 3"/>
          <p:cNvSpPr>
            <a:spLocks noGrp="1"/>
          </p:cNvSpPr>
          <p:nvPr>
            <p:ph type="sldNum" sz="quarter" idx="12"/>
          </p:nvPr>
        </p:nvSpPr>
        <p:spPr/>
        <p:txBody>
          <a:bodyPr/>
          <a:lstStyle/>
          <a:p>
            <a:pPr>
              <a:defRPr/>
            </a:pPr>
            <a:fld id="{1228A182-B5E3-45D4-90D4-3AFF091D3B5F}" type="slidenum">
              <a:rPr lang="en-US" altLang="en-US" smtClean="0"/>
              <a:pPr>
                <a:defRPr/>
              </a:pPr>
              <a:t>58</a:t>
            </a:fld>
            <a:endParaRPr lang="en-US" altLang="en-US"/>
          </a:p>
        </p:txBody>
      </p:sp>
    </p:spTree>
    <p:extLst>
      <p:ext uri="{BB962C8B-B14F-4D97-AF65-F5344CB8AC3E}">
        <p14:creationId xmlns:p14="http://schemas.microsoft.com/office/powerpoint/2010/main" val="2268928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idx="1"/>
          </p:nvPr>
        </p:nvSpPr>
        <p:spPr/>
        <p:txBody>
          <a:bodyPr/>
          <a:lstStyle/>
          <a:p>
            <a:r>
              <a:rPr lang="en-US" dirty="0" smtClean="0"/>
              <a:t>Debugging, in computer  programming and engineering, is a multistep process that involves identifying a problem, isolating the source of the problem, and then either correcting the problem or determining a way to work around it.</a:t>
            </a:r>
            <a:endParaRPr lang="en-US" dirty="0"/>
          </a:p>
        </p:txBody>
      </p:sp>
    </p:spTree>
    <p:extLst>
      <p:ext uri="{BB962C8B-B14F-4D97-AF65-F5344CB8AC3E}">
        <p14:creationId xmlns:p14="http://schemas.microsoft.com/office/powerpoint/2010/main" val="50130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b="1" dirty="0" smtClean="0"/>
          </a:p>
          <a:p>
            <a:pPr marL="0" indent="0">
              <a:buNone/>
            </a:pPr>
            <a:r>
              <a:rPr lang="en-US" b="1" dirty="0" smtClean="0"/>
              <a:t>Some terminology used to refer to programing address</a:t>
            </a:r>
          </a:p>
          <a:p>
            <a:pPr marL="0" indent="0">
              <a:buNone/>
            </a:pPr>
            <a:endParaRPr lang="en-US" b="1" dirty="0" smtClean="0"/>
          </a:p>
          <a:p>
            <a:r>
              <a:rPr lang="en-US" dirty="0" smtClean="0"/>
              <a:t>Translation time address :address assign by translator</a:t>
            </a:r>
          </a:p>
          <a:p>
            <a:r>
              <a:rPr lang="en-US" dirty="0" smtClean="0"/>
              <a:t>Linked address : address assign by linker</a:t>
            </a:r>
          </a:p>
          <a:p>
            <a:r>
              <a:rPr lang="en-US" dirty="0" smtClean="0"/>
              <a:t>Load time address: address assign by loader</a:t>
            </a:r>
            <a:endParaRPr lang="en-US" dirty="0"/>
          </a:p>
        </p:txBody>
      </p:sp>
    </p:spTree>
    <p:extLst>
      <p:ext uri="{BB962C8B-B14F-4D97-AF65-F5344CB8AC3E}">
        <p14:creationId xmlns:p14="http://schemas.microsoft.com/office/powerpoint/2010/main" val="988760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Classofication</a:t>
            </a:r>
            <a:r>
              <a:rPr lang="en-US" dirty="0" smtClean="0"/>
              <a:t> of debuggers</a:t>
            </a:r>
            <a:endParaRPr lang="en-US" dirty="0"/>
          </a:p>
        </p:txBody>
      </p:sp>
      <p:sp>
        <p:nvSpPr>
          <p:cNvPr id="3" name="Content Placeholder 2"/>
          <p:cNvSpPr>
            <a:spLocks noGrp="1"/>
          </p:cNvSpPr>
          <p:nvPr>
            <p:ph idx="1"/>
          </p:nvPr>
        </p:nvSpPr>
        <p:spPr/>
        <p:txBody>
          <a:bodyPr/>
          <a:lstStyle/>
          <a:p>
            <a:r>
              <a:rPr lang="en-US" b="1" dirty="0" smtClean="0"/>
              <a:t>Static Debugger</a:t>
            </a:r>
          </a:p>
          <a:p>
            <a:r>
              <a:rPr lang="en-US" b="1" dirty="0" smtClean="0"/>
              <a:t>Dynamic Debugger</a:t>
            </a:r>
          </a:p>
          <a:p>
            <a:pPr marL="457200" indent="-457200">
              <a:buAutoNum type="arabicPeriod"/>
            </a:pPr>
            <a:r>
              <a:rPr lang="en-US" dirty="0" smtClean="0"/>
              <a:t>Breakpoint debugger</a:t>
            </a:r>
          </a:p>
          <a:p>
            <a:pPr marL="457200" indent="-457200">
              <a:buAutoNum type="arabicPeriod"/>
            </a:pPr>
            <a:r>
              <a:rPr lang="en-US" dirty="0" smtClean="0"/>
              <a:t>Meta debugger</a:t>
            </a:r>
          </a:p>
          <a:p>
            <a:pPr marL="457200" indent="-457200">
              <a:buAutoNum type="arabicPeriod"/>
            </a:pPr>
            <a:r>
              <a:rPr lang="en-US" dirty="0" smtClean="0"/>
              <a:t>Kernel debugger</a:t>
            </a:r>
          </a:p>
          <a:p>
            <a:pPr marL="457200" indent="-457200">
              <a:buAutoNum type="arabicPeriod"/>
            </a:pPr>
            <a:r>
              <a:rPr lang="en-US" dirty="0" smtClean="0"/>
              <a:t>Tele debugger</a:t>
            </a:r>
          </a:p>
          <a:p>
            <a:pPr marL="457200" indent="-457200">
              <a:buAutoNum type="arabicPeriod"/>
            </a:pPr>
            <a:r>
              <a:rPr lang="en-US" dirty="0" smtClean="0"/>
              <a:t>Debugger with same process</a:t>
            </a:r>
          </a:p>
          <a:p>
            <a:pPr marL="457200" indent="-457200">
              <a:buAutoNum type="arabicPeriod"/>
            </a:pPr>
            <a:r>
              <a:rPr lang="en-US" dirty="0" smtClean="0"/>
              <a:t>Debugger with separate process</a:t>
            </a:r>
          </a:p>
          <a:p>
            <a:pPr marL="457200" indent="-457200">
              <a:buAutoNum type="arabicPeriod"/>
            </a:pPr>
            <a:endParaRPr lang="en-US" dirty="0"/>
          </a:p>
        </p:txBody>
      </p:sp>
    </p:spTree>
    <p:extLst>
      <p:ext uri="{BB962C8B-B14F-4D97-AF65-F5344CB8AC3E}">
        <p14:creationId xmlns:p14="http://schemas.microsoft.com/office/powerpoint/2010/main" val="1364880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Language Environment</a:t>
            </a:r>
            <a:endParaRPr lang="en-US" dirty="0"/>
          </a:p>
        </p:txBody>
      </p:sp>
      <p:sp>
        <p:nvSpPr>
          <p:cNvPr id="3" name="Content Placeholder 2"/>
          <p:cNvSpPr>
            <a:spLocks noGrp="1"/>
          </p:cNvSpPr>
          <p:nvPr>
            <p:ph idx="1"/>
          </p:nvPr>
        </p:nvSpPr>
        <p:spPr/>
        <p:txBody>
          <a:bodyPr/>
          <a:lstStyle/>
          <a:p>
            <a:r>
              <a:rPr lang="en-US" dirty="0" smtClean="0"/>
              <a:t>Java development kit</a:t>
            </a:r>
          </a:p>
          <a:p>
            <a:pPr marL="457200" indent="-457200">
              <a:buAutoNum type="arabicPeriod"/>
            </a:pPr>
            <a:r>
              <a:rPr lang="en-US" dirty="0" err="1" smtClean="0"/>
              <a:t>Javac</a:t>
            </a:r>
            <a:r>
              <a:rPr lang="en-US" dirty="0" smtClean="0"/>
              <a:t> - the java compiler </a:t>
            </a:r>
            <a:endParaRPr lang="en-US" dirty="0"/>
          </a:p>
          <a:p>
            <a:pPr marL="457200" indent="-457200">
              <a:buAutoNum type="arabicPeriod"/>
            </a:pPr>
            <a:r>
              <a:rPr lang="en-US" dirty="0" smtClean="0"/>
              <a:t>Java – the java interpreter</a:t>
            </a:r>
          </a:p>
          <a:p>
            <a:pPr marL="457200" indent="-457200">
              <a:buAutoNum type="arabicPeriod"/>
            </a:pPr>
            <a:r>
              <a:rPr lang="en-US" dirty="0" err="1" smtClean="0"/>
              <a:t>Jdb</a:t>
            </a:r>
            <a:r>
              <a:rPr lang="en-US" dirty="0" smtClean="0"/>
              <a:t> – the java debugger</a:t>
            </a:r>
          </a:p>
          <a:p>
            <a:pPr marL="457200" indent="-457200">
              <a:buAutoNum type="arabicPeriod"/>
            </a:pPr>
            <a:r>
              <a:rPr lang="en-US" dirty="0" err="1" smtClean="0"/>
              <a:t>Appletviewer</a:t>
            </a:r>
            <a:r>
              <a:rPr lang="en-US" dirty="0" smtClean="0"/>
              <a:t> – tool to run the applets</a:t>
            </a:r>
          </a:p>
          <a:p>
            <a:pPr marL="457200" indent="-457200">
              <a:buAutoNum type="arabicPeriod"/>
            </a:pPr>
            <a:r>
              <a:rPr lang="en-US" dirty="0" err="1" smtClean="0"/>
              <a:t>Javap</a:t>
            </a:r>
            <a:r>
              <a:rPr lang="en-US" dirty="0" smtClean="0"/>
              <a:t> – to print the java </a:t>
            </a:r>
            <a:r>
              <a:rPr lang="en-US" dirty="0" err="1" smtClean="0"/>
              <a:t>byecodes</a:t>
            </a:r>
            <a:endParaRPr lang="en-US" dirty="0" smtClean="0"/>
          </a:p>
          <a:p>
            <a:pPr marL="457200" indent="-457200">
              <a:buAutoNum type="arabicPeriod"/>
            </a:pPr>
            <a:r>
              <a:rPr lang="en-US" dirty="0" err="1" smtClean="0"/>
              <a:t>Javaprof</a:t>
            </a:r>
            <a:r>
              <a:rPr lang="en-US" dirty="0" smtClean="0"/>
              <a:t> – java profiler</a:t>
            </a:r>
          </a:p>
          <a:p>
            <a:pPr marL="457200" indent="-457200">
              <a:buAutoNum type="arabicPeriod"/>
            </a:pPr>
            <a:r>
              <a:rPr lang="en-US" dirty="0" smtClean="0"/>
              <a:t>Javadoc – documentation generator</a:t>
            </a:r>
          </a:p>
          <a:p>
            <a:pPr marL="457200" indent="-457200">
              <a:buAutoNum type="arabicPeriod"/>
            </a:pPr>
            <a:r>
              <a:rPr lang="en-US" dirty="0" err="1" smtClean="0"/>
              <a:t>Javah</a:t>
            </a:r>
            <a:r>
              <a:rPr lang="en-US" dirty="0" smtClean="0"/>
              <a:t> – creates C header files</a:t>
            </a:r>
            <a:endParaRPr lang="en-US" dirty="0"/>
          </a:p>
        </p:txBody>
      </p:sp>
    </p:spTree>
    <p:extLst>
      <p:ext uri="{BB962C8B-B14F-4D97-AF65-F5344CB8AC3E}">
        <p14:creationId xmlns:p14="http://schemas.microsoft.com/office/powerpoint/2010/main" val="681146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endParaRPr lang="en-US" altLang="en-US" smtClean="0"/>
          </a:p>
        </p:txBody>
      </p:sp>
      <p:pic>
        <p:nvPicPr>
          <p:cNvPr id="4198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16229" r="15585" b="9410"/>
          <a:stretch>
            <a:fillRect/>
          </a:stretch>
        </p:blipFill>
        <p:spPr>
          <a:xfrm>
            <a:off x="550863" y="147783"/>
            <a:ext cx="11017250" cy="5873606"/>
          </a:xfrm>
        </p:spPr>
      </p:pic>
      <p:sp>
        <p:nvSpPr>
          <p:cNvPr id="4" name="Slide Number Placeholder 3"/>
          <p:cNvSpPr>
            <a:spLocks noGrp="1"/>
          </p:cNvSpPr>
          <p:nvPr>
            <p:ph type="sldNum" sz="quarter" idx="12"/>
          </p:nvPr>
        </p:nvSpPr>
        <p:spPr/>
        <p:txBody>
          <a:bodyPr/>
          <a:lstStyle/>
          <a:p>
            <a:pPr>
              <a:defRPr/>
            </a:pPr>
            <a:fld id="{F0B863CF-4BB9-4CFF-8DB8-AD7B04B56257}" type="slidenum">
              <a:rPr lang="en-US" altLang="en-US" smtClean="0"/>
              <a:pPr>
                <a:defRPr/>
              </a:pPr>
              <a:t>62</a:t>
            </a:fld>
            <a:endParaRPr lang="en-US" altLang="en-US"/>
          </a:p>
        </p:txBody>
      </p:sp>
    </p:spTree>
    <p:extLst>
      <p:ext uri="{BB962C8B-B14F-4D97-AF65-F5344CB8AC3E}">
        <p14:creationId xmlns:p14="http://schemas.microsoft.com/office/powerpoint/2010/main" val="39225592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Machine(JVM)</a:t>
            </a:r>
            <a:endParaRPr lang="en-US" dirty="0"/>
          </a:p>
        </p:txBody>
      </p:sp>
      <p:sp>
        <p:nvSpPr>
          <p:cNvPr id="3" name="Content Placeholder 2"/>
          <p:cNvSpPr>
            <a:spLocks noGrp="1"/>
          </p:cNvSpPr>
          <p:nvPr>
            <p:ph idx="1"/>
          </p:nvPr>
        </p:nvSpPr>
        <p:spPr/>
        <p:txBody>
          <a:bodyPr>
            <a:normAutofit fontScale="92500" lnSpcReduction="10000"/>
          </a:bodyPr>
          <a:lstStyle/>
          <a:p>
            <a:r>
              <a:rPr lang="en-US" dirty="0"/>
              <a:t>J</a:t>
            </a:r>
            <a:r>
              <a:rPr lang="en-US" dirty="0" smtClean="0"/>
              <a:t>VM </a:t>
            </a:r>
            <a:r>
              <a:rPr lang="en-US" dirty="0"/>
              <a:t>(Java Virtual Machine) is an abstract machine. It is a specification that provides runtime environment in which java bytecode can be executed.</a:t>
            </a:r>
          </a:p>
          <a:p>
            <a:r>
              <a:rPr lang="en-US" dirty="0"/>
              <a:t>JVMs are available for many hardware and software platforms (i.e. JVM is platform dependent).</a:t>
            </a:r>
          </a:p>
          <a:p>
            <a:pPr marL="0" indent="0">
              <a:buNone/>
            </a:pPr>
            <a:r>
              <a:rPr lang="en-US" b="1" dirty="0"/>
              <a:t>What is </a:t>
            </a:r>
            <a:r>
              <a:rPr lang="en-US" b="1" dirty="0" smtClean="0"/>
              <a:t>JVM</a:t>
            </a:r>
            <a:endParaRPr lang="en-US" b="1" dirty="0"/>
          </a:p>
          <a:p>
            <a:r>
              <a:rPr lang="en-US" b="1" dirty="0"/>
              <a:t>A specification</a:t>
            </a:r>
            <a:r>
              <a:rPr lang="en-US" dirty="0"/>
              <a:t> where working of Java Virtual Machine is specified. But implementation provider is independent to choose the algorithm. Its implementation has been provided by Oracle and other companies.</a:t>
            </a:r>
          </a:p>
          <a:p>
            <a:r>
              <a:rPr lang="en-US" b="1" dirty="0"/>
              <a:t>An implementation</a:t>
            </a:r>
            <a:r>
              <a:rPr lang="en-US" dirty="0"/>
              <a:t> Its implementation is known as JRE (Java Runtime Environment).</a:t>
            </a:r>
          </a:p>
          <a:p>
            <a:r>
              <a:rPr lang="en-US" b="1" dirty="0"/>
              <a:t>Runtime Instance</a:t>
            </a:r>
            <a:r>
              <a:rPr lang="en-US" dirty="0"/>
              <a:t> Whenever you write java command on the command prompt to run the java class, an instance of JVM is </a:t>
            </a:r>
            <a:r>
              <a:rPr lang="en-US" dirty="0" smtClean="0"/>
              <a:t>created.</a:t>
            </a:r>
          </a:p>
          <a:p>
            <a:pPr marL="0" indent="0">
              <a:buNone/>
            </a:pPr>
            <a:endParaRPr lang="en-US" dirty="0"/>
          </a:p>
        </p:txBody>
      </p:sp>
    </p:spTree>
    <p:extLst>
      <p:ext uri="{BB962C8B-B14F-4D97-AF65-F5344CB8AC3E}">
        <p14:creationId xmlns:p14="http://schemas.microsoft.com/office/powerpoint/2010/main" val="2086133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endParaRPr lang="en-US" altLang="en-US" smtClean="0"/>
          </a:p>
        </p:txBody>
      </p:sp>
      <p:pic>
        <p:nvPicPr>
          <p:cNvPr id="4505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15437" r="15440" b="6943"/>
          <a:stretch>
            <a:fillRect/>
          </a:stretch>
        </p:blipFill>
        <p:spPr>
          <a:xfrm>
            <a:off x="695325" y="184727"/>
            <a:ext cx="10729913" cy="5981123"/>
          </a:xfrm>
        </p:spPr>
      </p:pic>
      <p:sp>
        <p:nvSpPr>
          <p:cNvPr id="4" name="Slide Number Placeholder 3"/>
          <p:cNvSpPr>
            <a:spLocks noGrp="1"/>
          </p:cNvSpPr>
          <p:nvPr>
            <p:ph type="sldNum" sz="quarter" idx="12"/>
          </p:nvPr>
        </p:nvSpPr>
        <p:spPr/>
        <p:txBody>
          <a:bodyPr/>
          <a:lstStyle/>
          <a:p>
            <a:pPr>
              <a:defRPr/>
            </a:pPr>
            <a:fld id="{ED8BBCF6-A390-434E-8233-7046F957FE25}" type="slidenum">
              <a:rPr lang="en-US" altLang="en-US" smtClean="0"/>
              <a:pPr>
                <a:defRPr/>
              </a:pPr>
              <a:t>64</a:t>
            </a:fld>
            <a:endParaRPr lang="en-US" altLang="en-US"/>
          </a:p>
        </p:txBody>
      </p:sp>
    </p:spTree>
    <p:extLst>
      <p:ext uri="{BB962C8B-B14F-4D97-AF65-F5344CB8AC3E}">
        <p14:creationId xmlns:p14="http://schemas.microsoft.com/office/powerpoint/2010/main" val="902308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Runtime Environment</a:t>
            </a:r>
          </a:p>
        </p:txBody>
      </p:sp>
      <p:sp>
        <p:nvSpPr>
          <p:cNvPr id="3" name="Content Placeholder 2"/>
          <p:cNvSpPr>
            <a:spLocks noGrp="1"/>
          </p:cNvSpPr>
          <p:nvPr>
            <p:ph idx="1"/>
          </p:nvPr>
        </p:nvSpPr>
        <p:spPr/>
        <p:txBody>
          <a:bodyPr>
            <a:normAutofit fontScale="92500" lnSpcReduction="10000"/>
          </a:bodyPr>
          <a:lstStyle/>
          <a:p>
            <a:pPr fontAlgn="base"/>
            <a:r>
              <a:rPr lang="en-US" dirty="0"/>
              <a:t>The </a:t>
            </a:r>
            <a:r>
              <a:rPr lang="en-US" i="1" dirty="0"/>
              <a:t>Java Runtime Environment</a:t>
            </a:r>
            <a:r>
              <a:rPr lang="en-US" dirty="0"/>
              <a:t>, or </a:t>
            </a:r>
            <a:r>
              <a:rPr lang="en-US" i="1" dirty="0"/>
              <a:t>JRE</a:t>
            </a:r>
            <a:r>
              <a:rPr lang="en-US" dirty="0"/>
              <a:t>, is a software layer that runs on top of a computer’s operating system software and provides the </a:t>
            </a:r>
            <a:r>
              <a:rPr lang="en-US" i="1" dirty="0"/>
              <a:t>class libraries</a:t>
            </a:r>
            <a:r>
              <a:rPr lang="en-US" dirty="0"/>
              <a:t> and other resources that a specific </a:t>
            </a:r>
            <a:r>
              <a:rPr lang="en-US" dirty="0">
                <a:hlinkClick r:id="rId2"/>
              </a:rPr>
              <a:t>Java</a:t>
            </a:r>
            <a:r>
              <a:rPr lang="en-US" dirty="0"/>
              <a:t> program needs to run.</a:t>
            </a:r>
          </a:p>
          <a:p>
            <a:pPr fontAlgn="base"/>
            <a:r>
              <a:rPr lang="en-US" dirty="0"/>
              <a:t>The JRE is one of three interrelated components for developing and running Java programs. The other two components are as follows:</a:t>
            </a:r>
          </a:p>
          <a:p>
            <a:pPr fontAlgn="base"/>
            <a:r>
              <a:rPr lang="en-US" dirty="0"/>
              <a:t>The</a:t>
            </a:r>
            <a:r>
              <a:rPr lang="en-US" i="1" dirty="0"/>
              <a:t> </a:t>
            </a:r>
            <a:r>
              <a:rPr lang="en-US" i="1" dirty="0">
                <a:hlinkClick r:id="rId3"/>
              </a:rPr>
              <a:t>Java Development Kit</a:t>
            </a:r>
            <a:r>
              <a:rPr lang="en-US" dirty="0">
                <a:hlinkClick r:id="rId3"/>
              </a:rPr>
              <a:t>, or </a:t>
            </a:r>
            <a:r>
              <a:rPr lang="en-US" i="1" dirty="0">
                <a:hlinkClick r:id="rId3"/>
              </a:rPr>
              <a:t>JDK</a:t>
            </a:r>
            <a:r>
              <a:rPr lang="en-US" dirty="0"/>
              <a:t>, is a set of tools for developing Java applications. Developers choose JDKs by Java version and by package or edition—Java Enterprise Edition (Java EE), Java Special Edition (Java SE), or Java Mobile Edition (Java ME). Every JDK always includes a compatible JRE, because running a Java program is part of the process of developing a Java program.</a:t>
            </a:r>
          </a:p>
          <a:p>
            <a:pPr fontAlgn="base"/>
            <a:r>
              <a:rPr lang="en-US" dirty="0"/>
              <a:t>The </a:t>
            </a:r>
            <a:r>
              <a:rPr lang="en-US" i="1" dirty="0"/>
              <a:t>Java Virtual Machine</a:t>
            </a:r>
            <a:r>
              <a:rPr lang="en-US" dirty="0"/>
              <a:t>, or </a:t>
            </a:r>
            <a:r>
              <a:rPr lang="en-US" i="1" dirty="0"/>
              <a:t>JVM</a:t>
            </a:r>
            <a:r>
              <a:rPr lang="en-US" b="1" dirty="0"/>
              <a:t>,</a:t>
            </a:r>
            <a:r>
              <a:rPr lang="en-US" dirty="0"/>
              <a:t> executes live Java applications. Every JRE includes a default JRE, but developers are free to choose another that meets the specific resource needs of their applications.</a:t>
            </a:r>
          </a:p>
        </p:txBody>
      </p:sp>
    </p:spTree>
    <p:extLst>
      <p:ext uri="{BB962C8B-B14F-4D97-AF65-F5344CB8AC3E}">
        <p14:creationId xmlns:p14="http://schemas.microsoft.com/office/powerpoint/2010/main" val="10294597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JRE &amp; JVM</a:t>
            </a:r>
            <a:endParaRPr lang="en-US" dirty="0"/>
          </a:p>
        </p:txBody>
      </p:sp>
      <p:pic>
        <p:nvPicPr>
          <p:cNvPr id="1026" name="Picture 2" descr="Difference between JDK JRE and J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7227" y="1825625"/>
            <a:ext cx="5977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3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Same terminology as assigning  the origin of program</a:t>
            </a:r>
          </a:p>
          <a:p>
            <a:r>
              <a:rPr lang="en-US" dirty="0"/>
              <a:t>T</a:t>
            </a:r>
            <a:r>
              <a:rPr lang="en-US" dirty="0" smtClean="0"/>
              <a:t>ranslated origin : Address of origin assumed by the translator.</a:t>
            </a:r>
          </a:p>
          <a:p>
            <a:pPr marL="685800" lvl="2">
              <a:spcBef>
                <a:spcPts val="1000"/>
              </a:spcBef>
            </a:pPr>
            <a:r>
              <a:rPr lang="en-US" dirty="0" smtClean="0"/>
              <a:t>This address is specified by ORIGIN.</a:t>
            </a:r>
          </a:p>
          <a:p>
            <a:r>
              <a:rPr lang="en-US" dirty="0" smtClean="0"/>
              <a:t>Linked address: Address of origin assign by the linker while generating binary program</a:t>
            </a:r>
          </a:p>
          <a:p>
            <a:r>
              <a:rPr lang="en-US" dirty="0" smtClean="0"/>
              <a:t>Load origin : Address of origin assign by the loader while loading  program for execution.</a:t>
            </a:r>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245949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1325563"/>
          </a:xfrm>
        </p:spPr>
        <p:txBody>
          <a:bodyPr/>
          <a:lstStyle/>
          <a:p>
            <a:endParaRPr lang="en-US"/>
          </a:p>
        </p:txBody>
      </p:sp>
      <p:sp>
        <p:nvSpPr>
          <p:cNvPr id="3" name="Content Placeholder 2"/>
          <p:cNvSpPr>
            <a:spLocks noGrp="1"/>
          </p:cNvSpPr>
          <p:nvPr>
            <p:ph idx="1"/>
          </p:nvPr>
        </p:nvSpPr>
        <p:spPr/>
        <p:txBody>
          <a:bodyPr/>
          <a:lstStyle/>
          <a:p>
            <a:r>
              <a:rPr lang="en-US" dirty="0" smtClean="0"/>
              <a:t>Assembly language program and its generated code</a:t>
            </a:r>
            <a:endParaRPr lang="en-US" dirty="0"/>
          </a:p>
        </p:txBody>
      </p:sp>
      <p:pic>
        <p:nvPicPr>
          <p:cNvPr id="4" name="Picture 3"/>
          <p:cNvPicPr>
            <a:picLocks noChangeAspect="1"/>
          </p:cNvPicPr>
          <p:nvPr/>
        </p:nvPicPr>
        <p:blipFill>
          <a:blip r:embed="rId2"/>
          <a:stretch>
            <a:fillRect/>
          </a:stretch>
        </p:blipFill>
        <p:spPr>
          <a:xfrm>
            <a:off x="2891397" y="2607704"/>
            <a:ext cx="5836052" cy="3569259"/>
          </a:xfrm>
          <a:prstGeom prst="rect">
            <a:avLst/>
          </a:prstGeom>
        </p:spPr>
      </p:pic>
    </p:spTree>
    <p:extLst>
      <p:ext uri="{BB962C8B-B14F-4D97-AF65-F5344CB8AC3E}">
        <p14:creationId xmlns:p14="http://schemas.microsoft.com/office/powerpoint/2010/main" val="1127575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339176" y="1784115"/>
            <a:ext cx="8934375" cy="3242439"/>
          </a:xfrm>
          <a:prstGeom prst="rect">
            <a:avLst/>
          </a:prstGeom>
        </p:spPr>
        <p:txBody>
          <a:bodyPr wrap="square" lIns="0" tIns="0" rIns="0" bIns="0" rtlCol="0">
            <a:noAutofit/>
          </a:bodyPr>
          <a:lstStyle/>
          <a:p>
            <a:pPr marL="355600" marR="103614" indent="-342900" algn="just">
              <a:lnSpc>
                <a:spcPts val="2375"/>
              </a:lnSpc>
              <a:spcBef>
                <a:spcPts val="118"/>
              </a:spcBef>
              <a:buFont typeface="Arial" panose="020B0604020202020204" pitchFamily="34" charset="0"/>
              <a:buChar char="•"/>
            </a:pPr>
            <a:r>
              <a:rPr sz="2200" dirty="0">
                <a:latin typeface="Times New Roman"/>
                <a:cs typeface="Times New Roman"/>
              </a:rPr>
              <a:t>Let</a:t>
            </a:r>
            <a:r>
              <a:rPr sz="2200" spc="523" dirty="0">
                <a:latin typeface="Times New Roman"/>
                <a:cs typeface="Times New Roman"/>
              </a:rPr>
              <a:t> </a:t>
            </a:r>
            <a:r>
              <a:rPr sz="2200" dirty="0">
                <a:latin typeface="Times New Roman"/>
                <a:cs typeface="Times New Roman"/>
              </a:rPr>
              <a:t>AA</a:t>
            </a:r>
            <a:r>
              <a:rPr sz="2200" spc="38" dirty="0">
                <a:latin typeface="Times New Roman"/>
                <a:cs typeface="Times New Roman"/>
              </a:rPr>
              <a:t> </a:t>
            </a:r>
            <a:r>
              <a:rPr sz="2200" dirty="0">
                <a:latin typeface="Times New Roman"/>
                <a:cs typeface="Times New Roman"/>
              </a:rPr>
              <a:t>be</a:t>
            </a:r>
            <a:r>
              <a:rPr sz="2200" spc="293" dirty="0">
                <a:latin typeface="Times New Roman"/>
                <a:cs typeface="Times New Roman"/>
              </a:rPr>
              <a:t> </a:t>
            </a:r>
            <a:r>
              <a:rPr sz="2200" dirty="0">
                <a:latin typeface="Times New Roman"/>
                <a:cs typeface="Times New Roman"/>
              </a:rPr>
              <a:t>s</a:t>
            </a:r>
            <a:r>
              <a:rPr sz="2200" spc="12" dirty="0">
                <a:latin typeface="Times New Roman"/>
                <a:cs typeface="Times New Roman"/>
              </a:rPr>
              <a:t>e</a:t>
            </a:r>
            <a:r>
              <a:rPr sz="2200" dirty="0">
                <a:latin typeface="Times New Roman"/>
                <a:cs typeface="Times New Roman"/>
              </a:rPr>
              <a:t>t</a:t>
            </a:r>
            <a:r>
              <a:rPr sz="2200" spc="-66" dirty="0">
                <a:latin typeface="Times New Roman"/>
                <a:cs typeface="Times New Roman"/>
              </a:rPr>
              <a:t> </a:t>
            </a:r>
            <a:r>
              <a:rPr sz="2200" dirty="0">
                <a:latin typeface="Times New Roman"/>
                <a:cs typeface="Times New Roman"/>
              </a:rPr>
              <a:t>of</a:t>
            </a:r>
            <a:r>
              <a:rPr sz="2200" spc="46" dirty="0">
                <a:latin typeface="Times New Roman"/>
                <a:cs typeface="Times New Roman"/>
              </a:rPr>
              <a:t> </a:t>
            </a:r>
            <a:r>
              <a:rPr sz="2200" dirty="0">
                <a:latin typeface="Times New Roman"/>
                <a:cs typeface="Times New Roman"/>
              </a:rPr>
              <a:t>a</a:t>
            </a:r>
            <a:r>
              <a:rPr sz="2200" spc="5" dirty="0">
                <a:latin typeface="Times New Roman"/>
                <a:cs typeface="Times New Roman"/>
              </a:rPr>
              <a:t>b</a:t>
            </a:r>
            <a:r>
              <a:rPr sz="2200" dirty="0">
                <a:latin typeface="Times New Roman"/>
                <a:cs typeface="Times New Roman"/>
              </a:rPr>
              <a:t>s</a:t>
            </a:r>
            <a:r>
              <a:rPr sz="2200" spc="5" dirty="0">
                <a:latin typeface="Times New Roman"/>
                <a:cs typeface="Times New Roman"/>
              </a:rPr>
              <a:t>o</a:t>
            </a:r>
            <a:r>
              <a:rPr sz="2200" dirty="0">
                <a:latin typeface="Times New Roman"/>
                <a:cs typeface="Times New Roman"/>
              </a:rPr>
              <a:t>lute</a:t>
            </a:r>
            <a:r>
              <a:rPr sz="2200" spc="-94" dirty="0">
                <a:latin typeface="Times New Roman"/>
                <a:cs typeface="Times New Roman"/>
              </a:rPr>
              <a:t> </a:t>
            </a:r>
            <a:r>
              <a:rPr sz="2200" dirty="0">
                <a:latin typeface="Times New Roman"/>
                <a:cs typeface="Times New Roman"/>
              </a:rPr>
              <a:t>addre</a:t>
            </a:r>
            <a:r>
              <a:rPr sz="2200" spc="5" dirty="0">
                <a:latin typeface="Times New Roman"/>
                <a:cs typeface="Times New Roman"/>
              </a:rPr>
              <a:t>s</a:t>
            </a:r>
            <a:r>
              <a:rPr sz="2200" dirty="0">
                <a:latin typeface="Times New Roman"/>
                <a:cs typeface="Times New Roman"/>
              </a:rPr>
              <a:t>s</a:t>
            </a:r>
            <a:r>
              <a:rPr sz="2200" spc="5" dirty="0">
                <a:latin typeface="Times New Roman"/>
                <a:cs typeface="Times New Roman"/>
              </a:rPr>
              <a:t>e</a:t>
            </a:r>
            <a:r>
              <a:rPr sz="2200" dirty="0">
                <a:latin typeface="Times New Roman"/>
                <a:cs typeface="Times New Roman"/>
              </a:rPr>
              <a:t>s</a:t>
            </a:r>
            <a:r>
              <a:rPr sz="2200" spc="46" dirty="0">
                <a:latin typeface="Times New Roman"/>
                <a:cs typeface="Times New Roman"/>
              </a:rPr>
              <a:t> </a:t>
            </a:r>
            <a:r>
              <a:rPr sz="2200" dirty="0">
                <a:latin typeface="Times New Roman"/>
                <a:cs typeface="Times New Roman"/>
              </a:rPr>
              <a:t>us</a:t>
            </a:r>
            <a:r>
              <a:rPr sz="2200" spc="9" dirty="0">
                <a:latin typeface="Times New Roman"/>
                <a:cs typeface="Times New Roman"/>
              </a:rPr>
              <a:t>e</a:t>
            </a:r>
            <a:r>
              <a:rPr sz="2200" dirty="0">
                <a:latin typeface="Times New Roman"/>
                <a:cs typeface="Times New Roman"/>
              </a:rPr>
              <a:t>d </a:t>
            </a:r>
            <a:r>
              <a:rPr sz="2200" spc="162" dirty="0">
                <a:latin typeface="Times New Roman"/>
                <a:cs typeface="Times New Roman"/>
              </a:rPr>
              <a:t> </a:t>
            </a:r>
            <a:r>
              <a:rPr sz="2200" dirty="0">
                <a:latin typeface="Times New Roman"/>
                <a:cs typeface="Times New Roman"/>
              </a:rPr>
              <a:t>in</a:t>
            </a:r>
            <a:r>
              <a:rPr sz="2200" spc="362" dirty="0">
                <a:latin typeface="Times New Roman"/>
                <a:cs typeface="Times New Roman"/>
              </a:rPr>
              <a:t> </a:t>
            </a:r>
            <a:r>
              <a:rPr sz="2200" dirty="0" smtClean="0">
                <a:latin typeface="Times New Roman"/>
                <a:cs typeface="Times New Roman"/>
              </a:rPr>
              <a:t>the</a:t>
            </a:r>
            <a:r>
              <a:rPr lang="en-US" sz="2200" dirty="0">
                <a:latin typeface="Times New Roman"/>
                <a:cs typeface="Times New Roman"/>
              </a:rPr>
              <a:t> </a:t>
            </a:r>
            <a:r>
              <a:rPr sz="2200" dirty="0" smtClean="0">
                <a:latin typeface="Times New Roman"/>
                <a:cs typeface="Times New Roman"/>
              </a:rPr>
              <a:t>prog</a:t>
            </a:r>
            <a:r>
              <a:rPr sz="2200" spc="-11" dirty="0" smtClean="0">
                <a:latin typeface="Times New Roman"/>
                <a:cs typeface="Times New Roman"/>
              </a:rPr>
              <a:t>r</a:t>
            </a:r>
            <a:r>
              <a:rPr sz="2200" dirty="0" smtClean="0">
                <a:latin typeface="Times New Roman"/>
                <a:cs typeface="Times New Roman"/>
              </a:rPr>
              <a:t>am</a:t>
            </a:r>
            <a:r>
              <a:rPr sz="2200" spc="-85" dirty="0" smtClean="0">
                <a:latin typeface="Times New Roman"/>
                <a:cs typeface="Times New Roman"/>
              </a:rPr>
              <a:t> </a:t>
            </a:r>
            <a:r>
              <a:rPr sz="2200" dirty="0">
                <a:latin typeface="Times New Roman"/>
                <a:cs typeface="Times New Roman"/>
              </a:rPr>
              <a:t>P.</a:t>
            </a:r>
          </a:p>
          <a:p>
            <a:pPr marL="355600" indent="-342900" algn="just">
              <a:lnSpc>
                <a:spcPct val="100041"/>
              </a:lnSpc>
              <a:spcBef>
                <a:spcPts val="713"/>
              </a:spcBef>
              <a:buFont typeface="Arial" panose="020B0604020202020204" pitchFamily="34" charset="0"/>
              <a:buChar char="•"/>
            </a:pPr>
            <a:r>
              <a:rPr sz="2200" dirty="0">
                <a:latin typeface="Times New Roman"/>
                <a:cs typeface="Times New Roman"/>
              </a:rPr>
              <a:t>If</a:t>
            </a:r>
            <a:r>
              <a:rPr sz="2200" spc="211" dirty="0">
                <a:latin typeface="Times New Roman"/>
                <a:cs typeface="Times New Roman"/>
              </a:rPr>
              <a:t> </a:t>
            </a:r>
            <a:r>
              <a:rPr sz="2200" dirty="0">
                <a:latin typeface="Times New Roman"/>
                <a:cs typeface="Times New Roman"/>
              </a:rPr>
              <a:t>AA!=</a:t>
            </a:r>
            <a:r>
              <a:rPr sz="2200" spc="89" dirty="0">
                <a:latin typeface="Times New Roman"/>
                <a:cs typeface="Times New Roman"/>
              </a:rPr>
              <a:t> </a:t>
            </a:r>
            <a:r>
              <a:rPr sz="2200" dirty="0">
                <a:latin typeface="Times New Roman"/>
                <a:cs typeface="Times New Roman"/>
              </a:rPr>
              <a:t>Φ</a:t>
            </a:r>
            <a:r>
              <a:rPr sz="2200" spc="321" dirty="0">
                <a:latin typeface="Times New Roman"/>
                <a:cs typeface="Times New Roman"/>
              </a:rPr>
              <a:t> </a:t>
            </a:r>
            <a:r>
              <a:rPr sz="2200" dirty="0">
                <a:latin typeface="Times New Roman"/>
                <a:cs typeface="Times New Roman"/>
              </a:rPr>
              <a:t>i</a:t>
            </a:r>
            <a:r>
              <a:rPr sz="2200" spc="5" dirty="0">
                <a:latin typeface="Times New Roman"/>
                <a:cs typeface="Times New Roman"/>
              </a:rPr>
              <a:t>m</a:t>
            </a:r>
            <a:r>
              <a:rPr sz="2200" dirty="0">
                <a:latin typeface="Times New Roman"/>
                <a:cs typeface="Times New Roman"/>
              </a:rPr>
              <a:t>pl</a:t>
            </a:r>
            <a:r>
              <a:rPr sz="2200" spc="5" dirty="0">
                <a:latin typeface="Times New Roman"/>
                <a:cs typeface="Times New Roman"/>
              </a:rPr>
              <a:t>i</a:t>
            </a:r>
            <a:r>
              <a:rPr sz="2200" dirty="0">
                <a:latin typeface="Times New Roman"/>
                <a:cs typeface="Times New Roman"/>
              </a:rPr>
              <a:t>es</a:t>
            </a:r>
            <a:r>
              <a:rPr sz="2200" spc="-311" dirty="0">
                <a:latin typeface="Times New Roman"/>
                <a:cs typeface="Times New Roman"/>
              </a:rPr>
              <a:t> </a:t>
            </a:r>
            <a:r>
              <a:rPr sz="2200" dirty="0">
                <a:latin typeface="Times New Roman"/>
                <a:cs typeface="Times New Roman"/>
              </a:rPr>
              <a:t>that</a:t>
            </a:r>
            <a:r>
              <a:rPr sz="2200" spc="323" dirty="0">
                <a:latin typeface="Times New Roman"/>
                <a:cs typeface="Times New Roman"/>
              </a:rPr>
              <a:t> </a:t>
            </a:r>
            <a:r>
              <a:rPr sz="2200" dirty="0">
                <a:latin typeface="Times New Roman"/>
                <a:cs typeface="Times New Roman"/>
              </a:rPr>
              <a:t>program</a:t>
            </a:r>
            <a:r>
              <a:rPr sz="2200" spc="-172" dirty="0">
                <a:latin typeface="Times New Roman"/>
                <a:cs typeface="Times New Roman"/>
              </a:rPr>
              <a:t> </a:t>
            </a:r>
            <a:r>
              <a:rPr sz="2200" dirty="0">
                <a:latin typeface="Times New Roman"/>
                <a:cs typeface="Times New Roman"/>
              </a:rPr>
              <a:t>P</a:t>
            </a:r>
            <a:r>
              <a:rPr sz="2200" spc="292" dirty="0">
                <a:latin typeface="Times New Roman"/>
                <a:cs typeface="Times New Roman"/>
              </a:rPr>
              <a:t> </a:t>
            </a:r>
            <a:r>
              <a:rPr sz="2200" dirty="0">
                <a:latin typeface="Times New Roman"/>
                <a:cs typeface="Times New Roman"/>
              </a:rPr>
              <a:t>a</a:t>
            </a:r>
            <a:r>
              <a:rPr sz="2200" spc="5" dirty="0">
                <a:latin typeface="Times New Roman"/>
                <a:cs typeface="Times New Roman"/>
              </a:rPr>
              <a:t>s</a:t>
            </a:r>
            <a:r>
              <a:rPr sz="2200" dirty="0">
                <a:latin typeface="Times New Roman"/>
                <a:cs typeface="Times New Roman"/>
              </a:rPr>
              <a:t>su</a:t>
            </a:r>
            <a:r>
              <a:rPr sz="2200" spc="5" dirty="0">
                <a:latin typeface="Times New Roman"/>
                <a:cs typeface="Times New Roman"/>
              </a:rPr>
              <a:t>m</a:t>
            </a:r>
            <a:r>
              <a:rPr sz="2200" dirty="0">
                <a:latin typeface="Times New Roman"/>
                <a:cs typeface="Times New Roman"/>
              </a:rPr>
              <a:t>es</a:t>
            </a:r>
            <a:r>
              <a:rPr sz="2200" spc="4" dirty="0">
                <a:latin typeface="Times New Roman"/>
                <a:cs typeface="Times New Roman"/>
              </a:rPr>
              <a:t> </a:t>
            </a:r>
            <a:r>
              <a:rPr sz="2200" dirty="0">
                <a:latin typeface="Times New Roman"/>
                <a:cs typeface="Times New Roman"/>
              </a:rPr>
              <a:t>that in</a:t>
            </a:r>
            <a:r>
              <a:rPr sz="2200" spc="5" dirty="0">
                <a:latin typeface="Times New Roman"/>
                <a:cs typeface="Times New Roman"/>
              </a:rPr>
              <a:t>s</a:t>
            </a:r>
            <a:r>
              <a:rPr sz="2200" dirty="0">
                <a:latin typeface="Times New Roman"/>
                <a:cs typeface="Times New Roman"/>
              </a:rPr>
              <a:t>truc</a:t>
            </a:r>
            <a:r>
              <a:rPr sz="2200" spc="-11" dirty="0">
                <a:latin typeface="Times New Roman"/>
                <a:cs typeface="Times New Roman"/>
              </a:rPr>
              <a:t>t</a:t>
            </a:r>
            <a:r>
              <a:rPr sz="2200" dirty="0">
                <a:latin typeface="Times New Roman"/>
                <a:cs typeface="Times New Roman"/>
              </a:rPr>
              <a:t>i</a:t>
            </a:r>
            <a:r>
              <a:rPr sz="2200" spc="11" dirty="0">
                <a:latin typeface="Times New Roman"/>
                <a:cs typeface="Times New Roman"/>
              </a:rPr>
              <a:t>o</a:t>
            </a:r>
            <a:r>
              <a:rPr sz="2200" dirty="0">
                <a:latin typeface="Times New Roman"/>
                <a:cs typeface="Times New Roman"/>
              </a:rPr>
              <a:t>ns</a:t>
            </a:r>
            <a:r>
              <a:rPr sz="2200" spc="1" dirty="0">
                <a:latin typeface="Times New Roman"/>
                <a:cs typeface="Times New Roman"/>
              </a:rPr>
              <a:t> </a:t>
            </a:r>
            <a:r>
              <a:rPr sz="2200" dirty="0">
                <a:latin typeface="Times New Roman"/>
                <a:cs typeface="Times New Roman"/>
              </a:rPr>
              <a:t>and </a:t>
            </a:r>
            <a:r>
              <a:rPr sz="2200" spc="154" dirty="0">
                <a:latin typeface="Times New Roman"/>
                <a:cs typeface="Times New Roman"/>
              </a:rPr>
              <a:t> </a:t>
            </a:r>
            <a:r>
              <a:rPr sz="2200" dirty="0">
                <a:latin typeface="Times New Roman"/>
                <a:cs typeface="Times New Roman"/>
              </a:rPr>
              <a:t>data</a:t>
            </a:r>
            <a:r>
              <a:rPr sz="2200" spc="-71" dirty="0">
                <a:latin typeface="Times New Roman"/>
                <a:cs typeface="Times New Roman"/>
              </a:rPr>
              <a:t> </a:t>
            </a:r>
            <a:r>
              <a:rPr sz="2200" spc="9" dirty="0">
                <a:latin typeface="Times New Roman"/>
                <a:cs typeface="Times New Roman"/>
              </a:rPr>
              <a:t>o</a:t>
            </a:r>
            <a:r>
              <a:rPr sz="2200" dirty="0">
                <a:latin typeface="Times New Roman"/>
                <a:cs typeface="Times New Roman"/>
              </a:rPr>
              <a:t>ccupy</a:t>
            </a:r>
            <a:r>
              <a:rPr sz="2200" spc="541" dirty="0">
                <a:latin typeface="Times New Roman"/>
                <a:cs typeface="Times New Roman"/>
              </a:rPr>
              <a:t> </a:t>
            </a:r>
            <a:r>
              <a:rPr sz="2200" dirty="0">
                <a:latin typeface="Times New Roman"/>
                <a:cs typeface="Times New Roman"/>
              </a:rPr>
              <a:t>sp</a:t>
            </a:r>
            <a:r>
              <a:rPr sz="2200" spc="4" dirty="0">
                <a:latin typeface="Times New Roman"/>
                <a:cs typeface="Times New Roman"/>
              </a:rPr>
              <a:t>e</a:t>
            </a:r>
            <a:r>
              <a:rPr sz="2200" dirty="0">
                <a:latin typeface="Times New Roman"/>
                <a:cs typeface="Times New Roman"/>
              </a:rPr>
              <a:t>cific </a:t>
            </a:r>
            <a:r>
              <a:rPr sz="2200" spc="100" dirty="0">
                <a:latin typeface="Times New Roman"/>
                <a:cs typeface="Times New Roman"/>
              </a:rPr>
              <a:t> </a:t>
            </a:r>
            <a:r>
              <a:rPr sz="2200" dirty="0">
                <a:latin typeface="Times New Roman"/>
                <a:cs typeface="Times New Roman"/>
              </a:rPr>
              <a:t>addre</a:t>
            </a:r>
            <a:r>
              <a:rPr sz="2200" spc="4" dirty="0">
                <a:latin typeface="Times New Roman"/>
                <a:cs typeface="Times New Roman"/>
              </a:rPr>
              <a:t>s</a:t>
            </a:r>
            <a:r>
              <a:rPr sz="2200" dirty="0">
                <a:latin typeface="Times New Roman"/>
                <a:cs typeface="Times New Roman"/>
              </a:rPr>
              <a:t>s</a:t>
            </a:r>
            <a:r>
              <a:rPr sz="2200" spc="4" dirty="0">
                <a:latin typeface="Times New Roman"/>
                <a:cs typeface="Times New Roman"/>
              </a:rPr>
              <a:t>e</a:t>
            </a:r>
            <a:r>
              <a:rPr sz="2200" dirty="0">
                <a:latin typeface="Times New Roman"/>
                <a:cs typeface="Times New Roman"/>
              </a:rPr>
              <a:t>s. a</a:t>
            </a:r>
            <a:r>
              <a:rPr sz="2200" spc="303" dirty="0">
                <a:latin typeface="Times New Roman"/>
                <a:cs typeface="Times New Roman"/>
              </a:rPr>
              <a:t> </a:t>
            </a:r>
            <a:r>
              <a:rPr lang="en-US" sz="2200" spc="303" dirty="0" smtClean="0">
                <a:latin typeface="Times New Roman"/>
                <a:cs typeface="Times New Roman"/>
              </a:rPr>
              <a:t>such </a:t>
            </a:r>
            <a:r>
              <a:rPr sz="2200" dirty="0" smtClean="0">
                <a:latin typeface="Times New Roman"/>
                <a:cs typeface="Times New Roman"/>
              </a:rPr>
              <a:t>pr</a:t>
            </a:r>
            <a:r>
              <a:rPr sz="2200" spc="5" dirty="0" smtClean="0">
                <a:latin typeface="Times New Roman"/>
                <a:cs typeface="Times New Roman"/>
              </a:rPr>
              <a:t>o</a:t>
            </a:r>
            <a:r>
              <a:rPr sz="2200" dirty="0" smtClean="0">
                <a:latin typeface="Times New Roman"/>
                <a:cs typeface="Times New Roman"/>
              </a:rPr>
              <a:t>gram</a:t>
            </a:r>
            <a:r>
              <a:rPr sz="2200" spc="18" dirty="0" smtClean="0">
                <a:latin typeface="Times New Roman"/>
                <a:cs typeface="Times New Roman"/>
              </a:rPr>
              <a:t> </a:t>
            </a:r>
            <a:r>
              <a:rPr sz="2200" dirty="0">
                <a:latin typeface="Times New Roman"/>
                <a:cs typeface="Times New Roman"/>
              </a:rPr>
              <a:t>is</a:t>
            </a:r>
            <a:r>
              <a:rPr sz="2200" spc="289" dirty="0">
                <a:latin typeface="Times New Roman"/>
                <a:cs typeface="Times New Roman"/>
              </a:rPr>
              <a:t> </a:t>
            </a:r>
            <a:r>
              <a:rPr sz="2200" dirty="0">
                <a:latin typeface="Times New Roman"/>
                <a:cs typeface="Times New Roman"/>
              </a:rPr>
              <a:t>cal</a:t>
            </a:r>
            <a:r>
              <a:rPr sz="2200" spc="4" dirty="0">
                <a:latin typeface="Times New Roman"/>
                <a:cs typeface="Times New Roman"/>
              </a:rPr>
              <a:t>l</a:t>
            </a:r>
            <a:r>
              <a:rPr sz="2200" dirty="0">
                <a:latin typeface="Times New Roman"/>
                <a:cs typeface="Times New Roman"/>
              </a:rPr>
              <a:t>ed </a:t>
            </a:r>
            <a:r>
              <a:rPr sz="2200" spc="159" dirty="0">
                <a:latin typeface="Times New Roman"/>
                <a:cs typeface="Times New Roman"/>
              </a:rPr>
              <a:t> </a:t>
            </a:r>
            <a:r>
              <a:rPr sz="2200" dirty="0">
                <a:latin typeface="Times New Roman"/>
                <a:cs typeface="Times New Roman"/>
              </a:rPr>
              <a:t>address</a:t>
            </a:r>
            <a:r>
              <a:rPr sz="2200" spc="169" dirty="0">
                <a:latin typeface="Times New Roman"/>
                <a:cs typeface="Times New Roman"/>
              </a:rPr>
              <a:t> </a:t>
            </a:r>
            <a:r>
              <a:rPr sz="2200" dirty="0">
                <a:latin typeface="Times New Roman"/>
                <a:cs typeface="Times New Roman"/>
              </a:rPr>
              <a:t>se</a:t>
            </a:r>
            <a:r>
              <a:rPr sz="2200" spc="5" dirty="0">
                <a:latin typeface="Times New Roman"/>
                <a:cs typeface="Times New Roman"/>
              </a:rPr>
              <a:t>n</a:t>
            </a:r>
            <a:r>
              <a:rPr sz="2200" dirty="0">
                <a:latin typeface="Times New Roman"/>
                <a:cs typeface="Times New Roman"/>
              </a:rPr>
              <a:t>s</a:t>
            </a:r>
            <a:r>
              <a:rPr sz="2200" spc="5" dirty="0">
                <a:latin typeface="Times New Roman"/>
                <a:cs typeface="Times New Roman"/>
              </a:rPr>
              <a:t>i</a:t>
            </a:r>
            <a:r>
              <a:rPr sz="2200" dirty="0">
                <a:latin typeface="Times New Roman"/>
                <a:cs typeface="Times New Roman"/>
              </a:rPr>
              <a:t>tive</a:t>
            </a:r>
            <a:r>
              <a:rPr sz="2200" spc="-20" dirty="0">
                <a:latin typeface="Times New Roman"/>
                <a:cs typeface="Times New Roman"/>
              </a:rPr>
              <a:t> </a:t>
            </a:r>
            <a:r>
              <a:rPr sz="2200" dirty="0">
                <a:latin typeface="Times New Roman"/>
                <a:cs typeface="Times New Roman"/>
              </a:rPr>
              <a:t>program</a:t>
            </a:r>
            <a:r>
              <a:rPr sz="2200" dirty="0" smtClean="0">
                <a:latin typeface="Times New Roman"/>
                <a:cs typeface="Times New Roman"/>
              </a:rPr>
              <a:t>.</a:t>
            </a:r>
            <a:endParaRPr sz="2200" dirty="0">
              <a:latin typeface="Times New Roman"/>
              <a:cs typeface="Times New Roman"/>
            </a:endParaRPr>
          </a:p>
        </p:txBody>
      </p:sp>
      <p:sp>
        <p:nvSpPr>
          <p:cNvPr id="4" name="object 4"/>
          <p:cNvSpPr txBox="1"/>
          <p:nvPr/>
        </p:nvSpPr>
        <p:spPr>
          <a:xfrm>
            <a:off x="1618130" y="3862774"/>
            <a:ext cx="9735670" cy="975051"/>
          </a:xfrm>
          <a:prstGeom prst="rect">
            <a:avLst/>
          </a:prstGeom>
        </p:spPr>
        <p:txBody>
          <a:bodyPr wrap="square" lIns="0" tIns="0" rIns="0" bIns="0" rtlCol="0">
            <a:noAutofit/>
          </a:bodyPr>
          <a:lstStyle/>
          <a:p>
            <a:pPr marL="12700">
              <a:lnSpc>
                <a:spcPts val="2380"/>
              </a:lnSpc>
              <a:spcBef>
                <a:spcPts val="119"/>
              </a:spcBef>
            </a:pPr>
            <a:r>
              <a:rPr sz="2200" dirty="0">
                <a:latin typeface="Times New Roman"/>
                <a:cs typeface="Times New Roman"/>
              </a:rPr>
              <a:t>Ad</a:t>
            </a:r>
            <a:r>
              <a:rPr sz="2200" spc="-11" dirty="0">
                <a:latin typeface="Times New Roman"/>
                <a:cs typeface="Times New Roman"/>
              </a:rPr>
              <a:t>d</a:t>
            </a:r>
            <a:r>
              <a:rPr sz="2200" dirty="0">
                <a:latin typeface="Times New Roman"/>
                <a:cs typeface="Times New Roman"/>
              </a:rPr>
              <a:t>ress</a:t>
            </a:r>
            <a:r>
              <a:rPr sz="2200" spc="-115" dirty="0">
                <a:latin typeface="Times New Roman"/>
                <a:cs typeface="Times New Roman"/>
              </a:rPr>
              <a:t> </a:t>
            </a:r>
            <a:r>
              <a:rPr sz="2200" dirty="0">
                <a:latin typeface="Times New Roman"/>
                <a:cs typeface="Times New Roman"/>
              </a:rPr>
              <a:t>sens</a:t>
            </a:r>
            <a:r>
              <a:rPr sz="2200" spc="5" dirty="0">
                <a:latin typeface="Times New Roman"/>
                <a:cs typeface="Times New Roman"/>
              </a:rPr>
              <a:t>i</a:t>
            </a:r>
            <a:r>
              <a:rPr sz="2200" dirty="0">
                <a:latin typeface="Times New Roman"/>
                <a:cs typeface="Times New Roman"/>
              </a:rPr>
              <a:t>tive</a:t>
            </a:r>
            <a:r>
              <a:rPr sz="2200" spc="77" dirty="0">
                <a:latin typeface="Times New Roman"/>
                <a:cs typeface="Times New Roman"/>
              </a:rPr>
              <a:t> </a:t>
            </a:r>
            <a:r>
              <a:rPr sz="2200" dirty="0">
                <a:latin typeface="Times New Roman"/>
                <a:cs typeface="Times New Roman"/>
              </a:rPr>
              <a:t>prog</a:t>
            </a:r>
            <a:r>
              <a:rPr sz="2200" spc="-11" dirty="0">
                <a:latin typeface="Times New Roman"/>
                <a:cs typeface="Times New Roman"/>
              </a:rPr>
              <a:t>r</a:t>
            </a:r>
            <a:r>
              <a:rPr sz="2200" dirty="0">
                <a:latin typeface="Times New Roman"/>
                <a:cs typeface="Times New Roman"/>
              </a:rPr>
              <a:t>ams</a:t>
            </a:r>
            <a:r>
              <a:rPr sz="2200" spc="100" dirty="0">
                <a:latin typeface="Times New Roman"/>
                <a:cs typeface="Times New Roman"/>
              </a:rPr>
              <a:t> </a:t>
            </a:r>
            <a:r>
              <a:rPr sz="2200" dirty="0">
                <a:latin typeface="Times New Roman"/>
                <a:cs typeface="Times New Roman"/>
              </a:rPr>
              <a:t>can </a:t>
            </a:r>
            <a:r>
              <a:rPr sz="2200" spc="7" dirty="0">
                <a:latin typeface="Times New Roman"/>
                <a:cs typeface="Times New Roman"/>
              </a:rPr>
              <a:t> </a:t>
            </a:r>
            <a:r>
              <a:rPr sz="2200" dirty="0">
                <a:latin typeface="Times New Roman"/>
                <a:cs typeface="Times New Roman"/>
              </a:rPr>
              <a:t>execute</a:t>
            </a:r>
            <a:r>
              <a:rPr sz="2200" spc="55" dirty="0">
                <a:latin typeface="Times New Roman"/>
                <a:cs typeface="Times New Roman"/>
              </a:rPr>
              <a:t> </a:t>
            </a:r>
            <a:r>
              <a:rPr sz="2200" dirty="0" smtClean="0">
                <a:latin typeface="Times New Roman"/>
                <a:cs typeface="Times New Roman"/>
              </a:rPr>
              <a:t>correctly</a:t>
            </a:r>
            <a:r>
              <a:rPr lang="en-US" sz="2200" dirty="0" smtClean="0">
                <a:latin typeface="Times New Roman"/>
                <a:cs typeface="Times New Roman"/>
              </a:rPr>
              <a:t> only</a:t>
            </a:r>
            <a:r>
              <a:rPr lang="en-US" sz="2200" dirty="0">
                <a:latin typeface="Times New Roman"/>
                <a:cs typeface="Times New Roman"/>
              </a:rPr>
              <a:t> </a:t>
            </a:r>
            <a:r>
              <a:rPr sz="2200" dirty="0" smtClean="0">
                <a:latin typeface="Times New Roman"/>
                <a:cs typeface="Times New Roman"/>
              </a:rPr>
              <a:t>if</a:t>
            </a:r>
            <a:r>
              <a:rPr sz="2200" spc="140" dirty="0" smtClean="0">
                <a:latin typeface="Times New Roman"/>
                <a:cs typeface="Times New Roman"/>
              </a:rPr>
              <a:t> </a:t>
            </a:r>
            <a:r>
              <a:rPr sz="2200" spc="6" dirty="0">
                <a:latin typeface="Times New Roman"/>
                <a:cs typeface="Times New Roman"/>
              </a:rPr>
              <a:t>s</a:t>
            </a:r>
            <a:r>
              <a:rPr sz="2200" dirty="0">
                <a:latin typeface="Times New Roman"/>
                <a:cs typeface="Times New Roman"/>
              </a:rPr>
              <a:t>tart</a:t>
            </a:r>
            <a:r>
              <a:rPr sz="2200" spc="166" dirty="0">
                <a:latin typeface="Times New Roman"/>
                <a:cs typeface="Times New Roman"/>
              </a:rPr>
              <a:t> </a:t>
            </a:r>
            <a:r>
              <a:rPr sz="2200" dirty="0">
                <a:latin typeface="Times New Roman"/>
                <a:cs typeface="Times New Roman"/>
              </a:rPr>
              <a:t>addre</a:t>
            </a:r>
            <a:r>
              <a:rPr sz="2200" spc="6" dirty="0">
                <a:latin typeface="Times New Roman"/>
                <a:cs typeface="Times New Roman"/>
              </a:rPr>
              <a:t>s</a:t>
            </a:r>
            <a:r>
              <a:rPr sz="2200" dirty="0">
                <a:latin typeface="Times New Roman"/>
                <a:cs typeface="Times New Roman"/>
              </a:rPr>
              <a:t>s</a:t>
            </a:r>
            <a:r>
              <a:rPr sz="2200" spc="-344" dirty="0">
                <a:latin typeface="Times New Roman"/>
                <a:cs typeface="Times New Roman"/>
              </a:rPr>
              <a:t> </a:t>
            </a:r>
            <a:r>
              <a:rPr sz="2200" dirty="0">
                <a:latin typeface="Times New Roman"/>
                <a:cs typeface="Times New Roman"/>
              </a:rPr>
              <a:t>is</a:t>
            </a:r>
            <a:r>
              <a:rPr sz="2200" spc="289" dirty="0">
                <a:latin typeface="Times New Roman"/>
                <a:cs typeface="Times New Roman"/>
              </a:rPr>
              <a:t> </a:t>
            </a:r>
            <a:r>
              <a:rPr sz="2200" dirty="0">
                <a:latin typeface="Times New Roman"/>
                <a:cs typeface="Times New Roman"/>
              </a:rPr>
              <a:t>sa</a:t>
            </a:r>
            <a:r>
              <a:rPr sz="2200" spc="11" dirty="0">
                <a:latin typeface="Times New Roman"/>
                <a:cs typeface="Times New Roman"/>
              </a:rPr>
              <a:t>m</a:t>
            </a:r>
            <a:r>
              <a:rPr sz="2200" dirty="0">
                <a:latin typeface="Times New Roman"/>
                <a:cs typeface="Times New Roman"/>
              </a:rPr>
              <a:t>e</a:t>
            </a:r>
            <a:r>
              <a:rPr sz="2200" spc="2" dirty="0">
                <a:latin typeface="Times New Roman"/>
                <a:cs typeface="Times New Roman"/>
              </a:rPr>
              <a:t> </a:t>
            </a:r>
            <a:r>
              <a:rPr sz="2200" dirty="0">
                <a:latin typeface="Times New Roman"/>
                <a:cs typeface="Times New Roman"/>
              </a:rPr>
              <a:t>as</a:t>
            </a:r>
            <a:r>
              <a:rPr sz="2200" spc="452" dirty="0">
                <a:latin typeface="Times New Roman"/>
                <a:cs typeface="Times New Roman"/>
              </a:rPr>
              <a:t> </a:t>
            </a:r>
            <a:r>
              <a:rPr sz="2200" dirty="0">
                <a:latin typeface="Times New Roman"/>
                <a:cs typeface="Times New Roman"/>
              </a:rPr>
              <a:t>trans</a:t>
            </a:r>
            <a:r>
              <a:rPr sz="2200" spc="5" dirty="0">
                <a:latin typeface="Times New Roman"/>
                <a:cs typeface="Times New Roman"/>
              </a:rPr>
              <a:t>l</a:t>
            </a:r>
            <a:r>
              <a:rPr sz="2200" dirty="0">
                <a:latin typeface="Times New Roman"/>
                <a:cs typeface="Times New Roman"/>
              </a:rPr>
              <a:t>at</a:t>
            </a:r>
            <a:r>
              <a:rPr sz="2200" spc="5" dirty="0">
                <a:latin typeface="Times New Roman"/>
                <a:cs typeface="Times New Roman"/>
              </a:rPr>
              <a:t>e</a:t>
            </a:r>
            <a:r>
              <a:rPr sz="2200" dirty="0">
                <a:latin typeface="Times New Roman"/>
                <a:cs typeface="Times New Roman"/>
              </a:rPr>
              <a:t>d</a:t>
            </a:r>
            <a:r>
              <a:rPr sz="2200" spc="624" dirty="0">
                <a:latin typeface="Times New Roman"/>
                <a:cs typeface="Times New Roman"/>
              </a:rPr>
              <a:t> </a:t>
            </a:r>
            <a:r>
              <a:rPr sz="2200" dirty="0">
                <a:latin typeface="Times New Roman"/>
                <a:cs typeface="Times New Roman"/>
              </a:rPr>
              <a:t>or</a:t>
            </a:r>
            <a:r>
              <a:rPr sz="2200" spc="5" dirty="0">
                <a:latin typeface="Times New Roman"/>
                <a:cs typeface="Times New Roman"/>
              </a:rPr>
              <a:t>i</a:t>
            </a:r>
            <a:r>
              <a:rPr sz="2200" dirty="0">
                <a:latin typeface="Times New Roman"/>
                <a:cs typeface="Times New Roman"/>
              </a:rPr>
              <a:t>gin.</a:t>
            </a:r>
            <a:r>
              <a:rPr sz="2200" spc="-124" dirty="0">
                <a:latin typeface="Times New Roman"/>
                <a:cs typeface="Times New Roman"/>
              </a:rPr>
              <a:t> </a:t>
            </a:r>
            <a:r>
              <a:rPr sz="2200" dirty="0">
                <a:latin typeface="Times New Roman"/>
                <a:cs typeface="Times New Roman"/>
              </a:rPr>
              <a:t>To ex</a:t>
            </a:r>
            <a:r>
              <a:rPr sz="2200" spc="5" dirty="0">
                <a:latin typeface="Times New Roman"/>
                <a:cs typeface="Times New Roman"/>
              </a:rPr>
              <a:t>e</a:t>
            </a:r>
            <a:r>
              <a:rPr sz="2200" dirty="0">
                <a:latin typeface="Times New Roman"/>
                <a:cs typeface="Times New Roman"/>
              </a:rPr>
              <a:t>cute</a:t>
            </a:r>
            <a:r>
              <a:rPr sz="2200" spc="93" dirty="0">
                <a:latin typeface="Times New Roman"/>
                <a:cs typeface="Times New Roman"/>
              </a:rPr>
              <a:t> </a:t>
            </a:r>
            <a:r>
              <a:rPr sz="2200" dirty="0">
                <a:latin typeface="Times New Roman"/>
                <a:cs typeface="Times New Roman"/>
              </a:rPr>
              <a:t>correctly</a:t>
            </a:r>
            <a:r>
              <a:rPr sz="2200" spc="-5" dirty="0">
                <a:latin typeface="Times New Roman"/>
                <a:cs typeface="Times New Roman"/>
              </a:rPr>
              <a:t> </a:t>
            </a:r>
            <a:r>
              <a:rPr sz="2200" dirty="0">
                <a:latin typeface="Times New Roman"/>
                <a:cs typeface="Times New Roman"/>
              </a:rPr>
              <a:t>,</a:t>
            </a:r>
            <a:r>
              <a:rPr sz="2200" spc="114" dirty="0">
                <a:latin typeface="Times New Roman"/>
                <a:cs typeface="Times New Roman"/>
              </a:rPr>
              <a:t> </a:t>
            </a:r>
            <a:r>
              <a:rPr sz="2200" dirty="0">
                <a:latin typeface="Times New Roman"/>
                <a:cs typeface="Times New Roman"/>
              </a:rPr>
              <a:t>addr</a:t>
            </a:r>
            <a:r>
              <a:rPr sz="2200" spc="5" dirty="0">
                <a:latin typeface="Times New Roman"/>
                <a:cs typeface="Times New Roman"/>
              </a:rPr>
              <a:t>e</a:t>
            </a:r>
            <a:r>
              <a:rPr sz="2200" dirty="0">
                <a:latin typeface="Times New Roman"/>
                <a:cs typeface="Times New Roman"/>
              </a:rPr>
              <a:t>ss</a:t>
            </a:r>
            <a:r>
              <a:rPr sz="2200" spc="11" dirty="0">
                <a:latin typeface="Times New Roman"/>
                <a:cs typeface="Times New Roman"/>
              </a:rPr>
              <a:t>e</a:t>
            </a:r>
            <a:r>
              <a:rPr sz="2200" dirty="0">
                <a:latin typeface="Times New Roman"/>
                <a:cs typeface="Times New Roman"/>
              </a:rPr>
              <a:t>s</a:t>
            </a:r>
            <a:r>
              <a:rPr sz="2200" spc="-66" dirty="0">
                <a:latin typeface="Times New Roman"/>
                <a:cs typeface="Times New Roman"/>
              </a:rPr>
              <a:t> </a:t>
            </a:r>
            <a:r>
              <a:rPr sz="2200" dirty="0">
                <a:latin typeface="Times New Roman"/>
                <a:cs typeface="Times New Roman"/>
              </a:rPr>
              <a:t>mu</a:t>
            </a:r>
            <a:r>
              <a:rPr sz="2200" spc="5" dirty="0">
                <a:latin typeface="Times New Roman"/>
                <a:cs typeface="Times New Roman"/>
              </a:rPr>
              <a:t>s</a:t>
            </a:r>
            <a:r>
              <a:rPr sz="2200" dirty="0">
                <a:latin typeface="Times New Roman"/>
                <a:cs typeface="Times New Roman"/>
              </a:rPr>
              <a:t>t</a:t>
            </a:r>
            <a:r>
              <a:rPr sz="2200" spc="57" dirty="0">
                <a:latin typeface="Times New Roman"/>
                <a:cs typeface="Times New Roman"/>
              </a:rPr>
              <a:t> </a:t>
            </a:r>
            <a:r>
              <a:rPr sz="2200" dirty="0">
                <a:latin typeface="Times New Roman"/>
                <a:cs typeface="Times New Roman"/>
              </a:rPr>
              <a:t>be</a:t>
            </a:r>
            <a:r>
              <a:rPr sz="2200" spc="283" dirty="0">
                <a:latin typeface="Times New Roman"/>
                <a:cs typeface="Times New Roman"/>
              </a:rPr>
              <a:t> </a:t>
            </a:r>
            <a:r>
              <a:rPr sz="2200" dirty="0">
                <a:latin typeface="Times New Roman"/>
                <a:cs typeface="Times New Roman"/>
              </a:rPr>
              <a:t>corrected.</a:t>
            </a:r>
          </a:p>
        </p:txBody>
      </p:sp>
      <p:sp>
        <p:nvSpPr>
          <p:cNvPr id="17"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Relocation and linking</a:t>
            </a:r>
            <a:endParaRPr lang="en-US" dirty="0"/>
          </a:p>
        </p:txBody>
      </p:sp>
    </p:spTree>
    <p:extLst>
      <p:ext uri="{BB962C8B-B14F-4D97-AF65-F5344CB8AC3E}">
        <p14:creationId xmlns:p14="http://schemas.microsoft.com/office/powerpoint/2010/main" val="213594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7138</TotalTime>
  <Words>3881</Words>
  <Application>Microsoft Office PowerPoint</Application>
  <PresentationFormat>Widescreen</PresentationFormat>
  <Paragraphs>477</Paragraphs>
  <Slides>66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Arial Unicode MS</vt:lpstr>
      <vt:lpstr>Calibri</vt:lpstr>
      <vt:lpstr>Corbel</vt:lpstr>
      <vt:lpstr>Courier New</vt:lpstr>
      <vt:lpstr>Times</vt:lpstr>
      <vt:lpstr>Times New Roman</vt:lpstr>
      <vt:lpstr>Wingdings</vt:lpstr>
      <vt:lpstr>Office Theme</vt:lpstr>
      <vt:lpstr>Linkers </vt:lpstr>
      <vt:lpstr>Execution of program </vt:lpstr>
      <vt:lpstr>Static and Dynamic Bindings </vt:lpstr>
      <vt:lpstr>PowerPoint Presentation</vt:lpstr>
      <vt:lpstr>Introduction:</vt:lpstr>
      <vt:lpstr>PowerPoint Presentation</vt:lpstr>
      <vt:lpstr>PowerPoint Presentation</vt:lpstr>
      <vt:lpstr>PowerPoint Presentation</vt:lpstr>
      <vt:lpstr>PowerPoint Presentation</vt:lpstr>
      <vt:lpstr>Program relocation </vt:lpstr>
      <vt:lpstr>PowerPoint Presentation</vt:lpstr>
      <vt:lpstr>PowerPoint Presentation</vt:lpstr>
      <vt:lpstr>Linking</vt:lpstr>
      <vt:lpstr>PowerPoint Presentation</vt:lpstr>
      <vt:lpstr>PowerPoint Presentation</vt:lpstr>
      <vt:lpstr>Absolute loader</vt:lpstr>
      <vt:lpstr>PowerPoint Presentation</vt:lpstr>
      <vt:lpstr>PowerPoint Presentation</vt:lpstr>
      <vt:lpstr>PowerPoint Presentation</vt:lpstr>
      <vt:lpstr>Bootstrap loader </vt:lpstr>
      <vt:lpstr>PowerPoint Presentation</vt:lpstr>
      <vt:lpstr>Binary programs</vt:lpstr>
      <vt:lpstr>Design of linker:</vt:lpstr>
      <vt:lpstr>Design of linker:</vt:lpstr>
      <vt:lpstr>Design of linker: Relocation algorithm:</vt:lpstr>
      <vt:lpstr>PowerPoint Presentation</vt:lpstr>
      <vt:lpstr>Design of linker: Linking algorithm:</vt:lpstr>
      <vt:lpstr>PowerPoint Presentation</vt:lpstr>
      <vt:lpstr>PowerPoint Presentation</vt:lpstr>
      <vt:lpstr>Linking for overlays</vt:lpstr>
      <vt:lpstr>PowerPoint Presentation</vt:lpstr>
      <vt:lpstr>PowerPoint Presentation</vt:lpstr>
      <vt:lpstr>PowerPoint Presentation</vt:lpstr>
      <vt:lpstr>PowerPoint Presentation</vt:lpstr>
      <vt:lpstr>PowerPoint Presentation</vt:lpstr>
      <vt:lpstr>Compilers and Interpreters</vt:lpstr>
      <vt:lpstr>What is a compiler?</vt:lpstr>
      <vt:lpstr>Why we use high-level language for programming?</vt:lpstr>
      <vt:lpstr>Compilers and Interpreters (cont’d)</vt:lpstr>
      <vt:lpstr>Compiler vs. Interpreter </vt:lpstr>
      <vt:lpstr>The Analysis-Synthesis Model of Compilation</vt:lpstr>
      <vt:lpstr>Other Tools that Use the Analysis-Synthesis Model</vt:lpstr>
      <vt:lpstr>Preprocessors, Compilers, Assemblers, and Linkers</vt:lpstr>
      <vt:lpstr>Compiler-Construction Tools </vt:lpstr>
      <vt:lpstr>Why learn about compilers?</vt:lpstr>
      <vt:lpstr> The Evolution of Programming Language</vt:lpstr>
      <vt:lpstr>Impacts on Compilers</vt:lpstr>
      <vt:lpstr>The Phases of a Compiler</vt:lpstr>
      <vt:lpstr>The Grouping of Phases</vt:lpstr>
      <vt:lpstr>Compiler-Construction Tools</vt:lpstr>
      <vt:lpstr>Interpreters</vt:lpstr>
      <vt:lpstr>Overview of Interpretation</vt:lpstr>
      <vt:lpstr>What is Debugging? </vt:lpstr>
      <vt:lpstr>Types of Errors</vt:lpstr>
      <vt:lpstr>PowerPoint Presentation</vt:lpstr>
      <vt:lpstr>Syntax Errors</vt:lpstr>
      <vt:lpstr>Logical Errors</vt:lpstr>
      <vt:lpstr>Runtime Error</vt:lpstr>
      <vt:lpstr>Debugger</vt:lpstr>
      <vt:lpstr>Classofication of debuggers</vt:lpstr>
      <vt:lpstr>Java Language Environment</vt:lpstr>
      <vt:lpstr>PowerPoint Presentation</vt:lpstr>
      <vt:lpstr>Java Virtual Machine(JVM)</vt:lpstr>
      <vt:lpstr>PowerPoint Presentation</vt:lpstr>
      <vt:lpstr>Java Runtime Environment</vt:lpstr>
      <vt:lpstr>JDK, JRE &amp; JVM</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Linkers</dc:title>
  <dc:creator>Vivek</dc:creator>
  <cp:lastModifiedBy>Rohan</cp:lastModifiedBy>
  <cp:revision>64</cp:revision>
  <dcterms:created xsi:type="dcterms:W3CDTF">2015-03-29T18:31:14Z</dcterms:created>
  <dcterms:modified xsi:type="dcterms:W3CDTF">2022-04-19T04:51:52Z</dcterms:modified>
</cp:coreProperties>
</file>