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260" r:id="rId4"/>
    <p:sldId id="261" r:id="rId5"/>
    <p:sldId id="262" r:id="rId6"/>
    <p:sldId id="267" r:id="rId7"/>
    <p:sldId id="269" r:id="rId8"/>
    <p:sldId id="270" r:id="rId9"/>
    <p:sldId id="296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97" r:id="rId19"/>
    <p:sldId id="280" r:id="rId20"/>
    <p:sldId id="281" r:id="rId21"/>
    <p:sldId id="282" r:id="rId22"/>
    <p:sldId id="283" r:id="rId23"/>
    <p:sldId id="286" r:id="rId24"/>
    <p:sldId id="287" r:id="rId25"/>
    <p:sldId id="288" r:id="rId26"/>
    <p:sldId id="289" r:id="rId27"/>
    <p:sldId id="290" r:id="rId28"/>
    <p:sldId id="291" r:id="rId29"/>
    <p:sldId id="301" r:id="rId30"/>
    <p:sldId id="303" r:id="rId31"/>
    <p:sldId id="304" r:id="rId32"/>
    <p:sldId id="302" r:id="rId33"/>
    <p:sldId id="305" r:id="rId34"/>
    <p:sldId id="292" r:id="rId35"/>
    <p:sldId id="293" r:id="rId36"/>
    <p:sldId id="294" r:id="rId37"/>
    <p:sldId id="295" r:id="rId38"/>
    <p:sldId id="299" r:id="rId39"/>
    <p:sldId id="300" r:id="rId4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00CC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7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94"/>
    </p:cViewPr>
  </p:sorterViewPr>
  <p:notesViewPr>
    <p:cSldViewPr>
      <p:cViewPr varScale="1">
        <p:scale>
          <a:sx n="75" d="100"/>
          <a:sy n="75" d="100"/>
        </p:scale>
        <p:origin x="-1644" y="-10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A8FD4F-4C51-4169-B2F7-69FFE6485B8A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7CDA908-D620-4C32-8DCB-6AEEF884FC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776C736-E0E3-46FD-B134-35919E9760D5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 smtClean="0"/>
              <a:t>Predicted that machines would have 30% chance of passing 5-minute test by the year 2000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1E72822-39EC-4284-92EC-8BB211973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mother(M,P) :- parent(M,P), female(M).</a:t>
            </a:r>
          </a:p>
          <a:p>
            <a:r>
              <a:rPr lang="en-US" dirty="0" smtClean="0"/>
              <a:t>father(F,P) :- parent(F,P), male(P).</a:t>
            </a:r>
          </a:p>
          <a:p>
            <a:r>
              <a:rPr lang="en-US" dirty="0" smtClean="0"/>
              <a:t>sibling(X,Y) :- parent(Z,X), parent(Z,Y).</a:t>
            </a:r>
          </a:p>
          <a:p>
            <a:r>
              <a:rPr lang="en-US" dirty="0" smtClean="0"/>
              <a:t>sister(X,Y) :- sibling(X,Y), female(X).</a:t>
            </a:r>
          </a:p>
          <a:p>
            <a:r>
              <a:rPr lang="en-US" dirty="0" smtClean="0"/>
              <a:t>brother(X,Y) :- sibling(X,Y), male(X).</a:t>
            </a:r>
          </a:p>
          <a:p>
            <a:r>
              <a:rPr lang="en-US" dirty="0" smtClean="0"/>
              <a:t>aunt(X,Y) :- sister(X,Z), parent(Z,Y).</a:t>
            </a:r>
          </a:p>
          <a:p>
            <a:r>
              <a:rPr lang="en-US" dirty="0" smtClean="0"/>
              <a:t>uncle(X,Y) :- brother(X,Z), parent(Z,Y).</a:t>
            </a:r>
          </a:p>
          <a:p>
            <a:r>
              <a:rPr lang="en-US" dirty="0" smtClean="0"/>
              <a:t>grandparent(X,Y) :- parent(X,Z), parent(Z,Y).</a:t>
            </a:r>
          </a:p>
          <a:p>
            <a:r>
              <a:rPr lang="en-US" dirty="0" smtClean="0"/>
              <a:t>cousin(X,Y) :- parent(A,X0, parent(B,Y), sibling(A,B).</a:t>
            </a:r>
          </a:p>
          <a:p>
            <a:endParaRPr lang="en-US" dirty="0" smtClean="0"/>
          </a:p>
          <a:p>
            <a:r>
              <a:rPr lang="en-US" dirty="0" smtClean="0"/>
              <a:t>One danger for sibling definition – sibling(</a:t>
            </a:r>
            <a:r>
              <a:rPr lang="en-US" dirty="0" err="1" smtClean="0"/>
              <a:t>Jane,Jane</a:t>
            </a:r>
            <a:r>
              <a:rPr lang="en-US" dirty="0" smtClean="0"/>
              <a:t>) will be true.</a:t>
            </a:r>
          </a:p>
          <a:p>
            <a:r>
              <a:rPr lang="en-US" dirty="0" smtClean="0"/>
              <a:t>sibling(X,Y) :-</a:t>
            </a:r>
          </a:p>
          <a:p>
            <a:r>
              <a:rPr lang="en-US" dirty="0" smtClean="0"/>
              <a:t>   parent(Z,X), parent(Z,Y), X \== Y.</a:t>
            </a:r>
          </a:p>
          <a:p>
            <a:endParaRPr lang="en-US" dirty="0" smtClean="0"/>
          </a:p>
          <a:p>
            <a:r>
              <a:rPr lang="en-US" dirty="0" smtClean="0"/>
              <a:t>cousin(X,Y) :-</a:t>
            </a:r>
          </a:p>
          <a:p>
            <a:r>
              <a:rPr lang="en-US" dirty="0" smtClean="0"/>
              <a:t>   parent(X,Z1), parent(Y,Z2), sibling(Z1,Z2), X \== Y, not(sibling(X,Y)).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p(X) :- q(X), not(r(X)).</a:t>
            </a:r>
          </a:p>
          <a:p>
            <a:r>
              <a:rPr lang="en-US" dirty="0" smtClean="0"/>
              <a:t>r(X) :- w(X), not(s(X)).</a:t>
            </a:r>
          </a:p>
          <a:p>
            <a:r>
              <a:rPr lang="en-US" dirty="0" smtClean="0"/>
              <a:t>q(a). q(b). q(c).</a:t>
            </a:r>
          </a:p>
          <a:p>
            <a:r>
              <a:rPr lang="en-US" dirty="0" smtClean="0"/>
              <a:t>s(a). s(c).</a:t>
            </a:r>
          </a:p>
          <a:p>
            <a:r>
              <a:rPr lang="en-US" dirty="0" smtClean="0"/>
              <a:t>w(a). w(b).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p(X) :- q(X), not(r(X)).</a:t>
            </a:r>
          </a:p>
          <a:p>
            <a:r>
              <a:rPr lang="en-US" dirty="0" smtClean="0"/>
              <a:t>r(X) :- w(x), not(s(X)).</a:t>
            </a:r>
          </a:p>
          <a:p>
            <a:r>
              <a:rPr lang="en-US" dirty="0" smtClean="0"/>
              <a:t>q(a). q(b). q(c).</a:t>
            </a:r>
          </a:p>
          <a:p>
            <a:r>
              <a:rPr lang="en-US" dirty="0" smtClean="0"/>
              <a:t>s(a) :- p(a). s(c).</a:t>
            </a:r>
          </a:p>
          <a:p>
            <a:r>
              <a:rPr lang="en-US" dirty="0" smtClean="0"/>
              <a:t>w(a). w(b).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max(X,Y) :-</a:t>
            </a:r>
          </a:p>
          <a:p>
            <a:r>
              <a:rPr lang="en-US" dirty="0" smtClean="0"/>
              <a:t>   X &gt; Y -&gt; X; Y.</a:t>
            </a:r>
          </a:p>
          <a:p>
            <a:endParaRPr lang="en-US" dirty="0" smtClean="0"/>
          </a:p>
          <a:p>
            <a:r>
              <a:rPr lang="en-US" dirty="0" err="1" smtClean="0"/>
              <a:t>mymax</a:t>
            </a:r>
            <a:r>
              <a:rPr lang="en-US" dirty="0" smtClean="0"/>
              <a:t>(X,Y,Z) :-</a:t>
            </a:r>
          </a:p>
          <a:p>
            <a:r>
              <a:rPr lang="en-US" dirty="0" smtClean="0"/>
              <a:t>   X &gt; Y -&gt; Z is X; Z is Y.</a:t>
            </a:r>
          </a:p>
          <a:p>
            <a:endParaRPr lang="en-US" dirty="0" smtClean="0"/>
          </a:p>
          <a:p>
            <a:r>
              <a:rPr lang="en-US" dirty="0" smtClean="0"/>
              <a:t>absolute(X,Y) :-</a:t>
            </a:r>
          </a:p>
          <a:p>
            <a:r>
              <a:rPr lang="en-US" dirty="0" smtClean="0"/>
              <a:t>   X &lt; 0 -&gt; Y is -1*X; Y is X.</a:t>
            </a:r>
          </a:p>
          <a:p>
            <a:endParaRPr lang="en-US" dirty="0" smtClean="0"/>
          </a:p>
          <a:p>
            <a:r>
              <a:rPr lang="en-US" dirty="0" smtClean="0"/>
              <a:t>positive(N) :-</a:t>
            </a:r>
          </a:p>
          <a:p>
            <a:r>
              <a:rPr lang="en-US" dirty="0" smtClean="0"/>
              <a:t>   N &gt; 0.</a:t>
            </a:r>
          </a:p>
          <a:p>
            <a:endParaRPr lang="en-US" dirty="0" smtClean="0"/>
          </a:p>
          <a:p>
            <a:r>
              <a:rPr lang="en-US" dirty="0" err="1" smtClean="0"/>
              <a:t>plusone</a:t>
            </a:r>
            <a:r>
              <a:rPr lang="en-US" dirty="0" smtClean="0"/>
              <a:t>(X,Y) :-</a:t>
            </a:r>
          </a:p>
          <a:p>
            <a:r>
              <a:rPr lang="en-US" dirty="0" smtClean="0"/>
              <a:t>   Y is X + 1.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%%%%%%%%%%%%%%%%%%%%%%%%%%%%%%%%%%%%%%%%%%%%%%%%%%%%%%%%%%%%</a:t>
            </a:r>
          </a:p>
          <a:p>
            <a:r>
              <a:rPr lang="en-US" dirty="0" smtClean="0"/>
              <a:t>%%%  </a:t>
            </a:r>
            <a:r>
              <a:rPr lang="en-US" dirty="0" err="1" smtClean="0"/>
              <a:t>read_line</a:t>
            </a:r>
            <a:endParaRPr lang="en-US" dirty="0" smtClean="0"/>
          </a:p>
          <a:p>
            <a:r>
              <a:rPr lang="en-US" dirty="0" smtClean="0"/>
              <a:t>%%%  Similar to </a:t>
            </a:r>
            <a:r>
              <a:rPr lang="en-US" dirty="0" err="1" smtClean="0"/>
              <a:t>read_sent</a:t>
            </a:r>
            <a:r>
              <a:rPr lang="en-US" dirty="0" smtClean="0"/>
              <a:t> in Pereira and </a:t>
            </a:r>
            <a:r>
              <a:rPr lang="en-US" dirty="0" err="1" smtClean="0"/>
              <a:t>Shieber</a:t>
            </a:r>
            <a:r>
              <a:rPr lang="en-US" dirty="0" smtClean="0"/>
              <a:t>, Prolog and</a:t>
            </a:r>
          </a:p>
          <a:p>
            <a:r>
              <a:rPr lang="en-US" dirty="0" smtClean="0"/>
              <a:t>%%%        Natural Language Analysis, CSLI, 1987.</a:t>
            </a:r>
          </a:p>
          <a:p>
            <a:r>
              <a:rPr lang="en-US" dirty="0" smtClean="0"/>
              <a:t>%%%</a:t>
            </a:r>
          </a:p>
          <a:p>
            <a:r>
              <a:rPr lang="en-US" dirty="0" smtClean="0"/>
              <a:t>%%%  Examples:</a:t>
            </a:r>
          </a:p>
          <a:p>
            <a:r>
              <a:rPr lang="en-US" dirty="0" smtClean="0"/>
              <a:t>%%%           % </a:t>
            </a:r>
            <a:r>
              <a:rPr lang="en-US" dirty="0" err="1" smtClean="0"/>
              <a:t>read_line</a:t>
            </a:r>
            <a:r>
              <a:rPr lang="en-US" dirty="0" smtClean="0"/>
              <a:t>(L).</a:t>
            </a:r>
          </a:p>
          <a:p>
            <a:r>
              <a:rPr lang="en-US" dirty="0" smtClean="0"/>
              <a:t>%%%           The sky was blue, after the rain.</a:t>
            </a:r>
          </a:p>
          <a:p>
            <a:r>
              <a:rPr lang="en-US" dirty="0" smtClean="0"/>
              <a:t>%%%           L = [</a:t>
            </a:r>
            <a:r>
              <a:rPr lang="en-US" dirty="0" err="1" smtClean="0"/>
              <a:t>the,sky,was,blue,',',after,the,rain</a:t>
            </a:r>
            <a:r>
              <a:rPr lang="en-US" dirty="0" smtClean="0"/>
              <a:t>,'.']</a:t>
            </a:r>
          </a:p>
          <a:p>
            <a:r>
              <a:rPr lang="en-US" dirty="0" smtClean="0"/>
              <a:t>%%%           % </a:t>
            </a:r>
            <a:r>
              <a:rPr lang="en-US" dirty="0" err="1" smtClean="0"/>
              <a:t>read_line</a:t>
            </a:r>
            <a:r>
              <a:rPr lang="en-US" dirty="0" smtClean="0"/>
              <a:t>(L).</a:t>
            </a:r>
          </a:p>
          <a:p>
            <a:r>
              <a:rPr lang="en-US" dirty="0" smtClean="0"/>
              <a:t>%%%           Which way to the beach?</a:t>
            </a:r>
          </a:p>
          <a:p>
            <a:r>
              <a:rPr lang="en-US" dirty="0" smtClean="0"/>
              <a:t>%%%           L = [</a:t>
            </a:r>
            <a:r>
              <a:rPr lang="en-US" dirty="0" err="1" smtClean="0"/>
              <a:t>which,way,to,the</a:t>
            </a:r>
            <a:r>
              <a:rPr lang="en-US" dirty="0" smtClean="0"/>
              <a:t>, beach,'?']</a:t>
            </a:r>
          </a:p>
          <a:p>
            <a:r>
              <a:rPr lang="en-US" dirty="0" smtClean="0"/>
              <a:t>%%%</a:t>
            </a:r>
          </a:p>
          <a:p>
            <a:endParaRPr lang="en-US" dirty="0" smtClean="0"/>
          </a:p>
          <a:p>
            <a:r>
              <a:rPr lang="en-US" dirty="0" err="1" smtClean="0"/>
              <a:t>read_line</a:t>
            </a:r>
            <a:r>
              <a:rPr lang="en-US" dirty="0" smtClean="0"/>
              <a:t>(Words) :- get0(C),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read_rest</a:t>
            </a:r>
            <a:r>
              <a:rPr lang="en-US" dirty="0" smtClean="0"/>
              <a:t>(</a:t>
            </a:r>
            <a:r>
              <a:rPr lang="en-US" dirty="0" err="1" smtClean="0"/>
              <a:t>C,Words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         </a:t>
            </a:r>
          </a:p>
          <a:p>
            <a:r>
              <a:rPr lang="en-US" dirty="0" smtClean="0"/>
              <a:t>/* A period or question mark ends the input. */</a:t>
            </a:r>
          </a:p>
          <a:p>
            <a:r>
              <a:rPr lang="en-US" dirty="0" err="1" smtClean="0"/>
              <a:t>read_rest</a:t>
            </a:r>
            <a:r>
              <a:rPr lang="en-US" dirty="0" smtClean="0"/>
              <a:t>(46,['.']) :- !.</a:t>
            </a:r>
          </a:p>
          <a:p>
            <a:r>
              <a:rPr lang="en-US" dirty="0" err="1" smtClean="0"/>
              <a:t>read_rest</a:t>
            </a:r>
            <a:r>
              <a:rPr lang="en-US" dirty="0" smtClean="0"/>
              <a:t>(63,['?']) :- !.</a:t>
            </a:r>
          </a:p>
          <a:p>
            <a:endParaRPr lang="en-US" dirty="0" smtClean="0"/>
          </a:p>
          <a:p>
            <a:r>
              <a:rPr lang="en-US" dirty="0" smtClean="0"/>
              <a:t>/* Spaces and newlines between words are ignored. */</a:t>
            </a:r>
          </a:p>
          <a:p>
            <a:r>
              <a:rPr lang="en-US" dirty="0" err="1" smtClean="0"/>
              <a:t>read_rest</a:t>
            </a:r>
            <a:r>
              <a:rPr lang="en-US" dirty="0" smtClean="0"/>
              <a:t>(</a:t>
            </a:r>
            <a:r>
              <a:rPr lang="en-US" dirty="0" err="1" smtClean="0"/>
              <a:t>C,Words</a:t>
            </a:r>
            <a:r>
              <a:rPr lang="en-US" dirty="0" smtClean="0"/>
              <a:t>) :- ( C=32 ; C=10 ) , !,</a:t>
            </a:r>
          </a:p>
          <a:p>
            <a:r>
              <a:rPr lang="en-US" dirty="0" smtClean="0"/>
              <a:t>                     get0(C1),</a:t>
            </a:r>
          </a:p>
          <a:p>
            <a:r>
              <a:rPr lang="en-US" dirty="0" smtClean="0"/>
              <a:t>                     </a:t>
            </a:r>
            <a:r>
              <a:rPr lang="en-US" dirty="0" err="1" smtClean="0"/>
              <a:t>read_rest</a:t>
            </a:r>
            <a:r>
              <a:rPr lang="en-US" dirty="0" smtClean="0"/>
              <a:t>(C1,Words).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/* Commas between words are absorbed. */</a:t>
            </a:r>
          </a:p>
          <a:p>
            <a:r>
              <a:rPr lang="en-US" dirty="0" err="1" smtClean="0"/>
              <a:t>read_rest</a:t>
            </a:r>
            <a:r>
              <a:rPr lang="en-US" dirty="0" smtClean="0"/>
              <a:t>(44,[','|Words]) :- !,</a:t>
            </a:r>
          </a:p>
          <a:p>
            <a:r>
              <a:rPr lang="en-US" dirty="0" smtClean="0"/>
              <a:t>                             get0(C1),</a:t>
            </a:r>
          </a:p>
          <a:p>
            <a:r>
              <a:rPr lang="en-US" dirty="0" smtClean="0"/>
              <a:t>                             </a:t>
            </a:r>
            <a:r>
              <a:rPr lang="en-US" dirty="0" err="1" smtClean="0"/>
              <a:t>read_rest</a:t>
            </a:r>
            <a:r>
              <a:rPr lang="en-US" dirty="0" smtClean="0"/>
              <a:t>(C1,Words).</a:t>
            </a:r>
          </a:p>
          <a:p>
            <a:endParaRPr lang="en-US" dirty="0" smtClean="0"/>
          </a:p>
          <a:p>
            <a:r>
              <a:rPr lang="en-US" dirty="0" smtClean="0"/>
              <a:t>/* Otherwise get all of the next word. */</a:t>
            </a:r>
          </a:p>
          <a:p>
            <a:r>
              <a:rPr lang="en-US" dirty="0" err="1" smtClean="0"/>
              <a:t>read_rest</a:t>
            </a:r>
            <a:r>
              <a:rPr lang="en-US" dirty="0" smtClean="0"/>
              <a:t>(C,[</a:t>
            </a:r>
            <a:r>
              <a:rPr lang="en-US" dirty="0" err="1" smtClean="0"/>
              <a:t>Word|Words</a:t>
            </a:r>
            <a:r>
              <a:rPr lang="en-US" dirty="0" smtClean="0"/>
              <a:t>]) :- </a:t>
            </a:r>
            <a:r>
              <a:rPr lang="en-US" dirty="0" err="1" smtClean="0"/>
              <a:t>lower_case</a:t>
            </a:r>
            <a:r>
              <a:rPr lang="en-US" dirty="0" smtClean="0"/>
              <a:t>(C,LC),</a:t>
            </a:r>
          </a:p>
          <a:p>
            <a:r>
              <a:rPr lang="en-US" dirty="0" smtClean="0"/>
              <a:t>                             </a:t>
            </a:r>
            <a:r>
              <a:rPr lang="en-US" dirty="0" err="1" smtClean="0"/>
              <a:t>read_word</a:t>
            </a:r>
            <a:r>
              <a:rPr lang="en-US" dirty="0" smtClean="0"/>
              <a:t>(</a:t>
            </a:r>
            <a:r>
              <a:rPr lang="en-US" dirty="0" err="1" smtClean="0"/>
              <a:t>LC,Chars,Next</a:t>
            </a:r>
            <a:r>
              <a:rPr lang="en-US" dirty="0" smtClean="0"/>
              <a:t>),</a:t>
            </a:r>
          </a:p>
          <a:p>
            <a:r>
              <a:rPr lang="en-US" dirty="0" smtClean="0"/>
              <a:t>                             name(</a:t>
            </a:r>
            <a:r>
              <a:rPr lang="en-US" dirty="0" err="1" smtClean="0"/>
              <a:t>Word,Chars</a:t>
            </a:r>
            <a:r>
              <a:rPr lang="en-US" dirty="0" smtClean="0"/>
              <a:t>),</a:t>
            </a:r>
          </a:p>
          <a:p>
            <a:r>
              <a:rPr lang="en-US" dirty="0" smtClean="0"/>
              <a:t>                             </a:t>
            </a:r>
            <a:r>
              <a:rPr lang="en-US" dirty="0" err="1" smtClean="0"/>
              <a:t>read_rest</a:t>
            </a:r>
            <a:r>
              <a:rPr lang="en-US" dirty="0" smtClean="0"/>
              <a:t>(</a:t>
            </a:r>
            <a:r>
              <a:rPr lang="en-US" dirty="0" err="1" smtClean="0"/>
              <a:t>Next,Words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/* Space, comma, newline, period or question mark separate words. */</a:t>
            </a:r>
          </a:p>
          <a:p>
            <a:r>
              <a:rPr lang="en-US" dirty="0" err="1" smtClean="0"/>
              <a:t>read_word</a:t>
            </a:r>
            <a:r>
              <a:rPr lang="en-US" dirty="0" smtClean="0"/>
              <a:t>(C,[],C) :- ( C=32 ; C=44 ; C=10 ;</a:t>
            </a:r>
          </a:p>
          <a:p>
            <a:r>
              <a:rPr lang="en-US" dirty="0" smtClean="0"/>
              <a:t>                         C=46 ; C=63 ) , !.</a:t>
            </a:r>
          </a:p>
          <a:p>
            <a:endParaRPr lang="en-US" dirty="0" smtClean="0"/>
          </a:p>
          <a:p>
            <a:r>
              <a:rPr lang="en-US" dirty="0" smtClean="0"/>
              <a:t>/* Otherwise, get characters, convert alpha to lower case. */</a:t>
            </a:r>
          </a:p>
          <a:p>
            <a:r>
              <a:rPr lang="en-US" dirty="0" err="1" smtClean="0"/>
              <a:t>read_word</a:t>
            </a:r>
            <a:r>
              <a:rPr lang="en-US" dirty="0" smtClean="0"/>
              <a:t>(C,[</a:t>
            </a:r>
            <a:r>
              <a:rPr lang="en-US" dirty="0" err="1" smtClean="0"/>
              <a:t>LC|Chars</a:t>
            </a:r>
            <a:r>
              <a:rPr lang="en-US" dirty="0" smtClean="0"/>
              <a:t>],Last) :- </a:t>
            </a:r>
            <a:r>
              <a:rPr lang="en-US" dirty="0" err="1" smtClean="0"/>
              <a:t>lower_case</a:t>
            </a:r>
            <a:r>
              <a:rPr lang="en-US" dirty="0" smtClean="0"/>
              <a:t>(C,LC),</a:t>
            </a:r>
          </a:p>
          <a:p>
            <a:r>
              <a:rPr lang="en-US" dirty="0" smtClean="0"/>
              <a:t>                                get0(Next),</a:t>
            </a:r>
          </a:p>
          <a:p>
            <a:r>
              <a:rPr lang="en-US" dirty="0" smtClean="0"/>
              <a:t>                                </a:t>
            </a:r>
            <a:r>
              <a:rPr lang="en-US" dirty="0" err="1" smtClean="0"/>
              <a:t>read_word</a:t>
            </a:r>
            <a:r>
              <a:rPr lang="en-US" dirty="0" smtClean="0"/>
              <a:t>(</a:t>
            </a:r>
            <a:r>
              <a:rPr lang="en-US" dirty="0" err="1" smtClean="0"/>
              <a:t>Next,Chars,Last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/* Convert to lower case if necessary. */</a:t>
            </a:r>
          </a:p>
          <a:p>
            <a:r>
              <a:rPr lang="en-US" dirty="0" err="1" smtClean="0"/>
              <a:t>lower_case</a:t>
            </a:r>
            <a:r>
              <a:rPr lang="en-US" dirty="0" smtClean="0"/>
              <a:t>(C,C) :- ( C &lt;  65 ; C &gt; 90 ) , !.</a:t>
            </a:r>
          </a:p>
          <a:p>
            <a:r>
              <a:rPr lang="en-US" dirty="0" err="1" smtClean="0"/>
              <a:t>lower_case</a:t>
            </a:r>
            <a:r>
              <a:rPr lang="en-US" dirty="0" smtClean="0"/>
              <a:t>(C,LC) :- LC is C + 32.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/* for reference ...</a:t>
            </a:r>
          </a:p>
          <a:p>
            <a:r>
              <a:rPr lang="it-IT" dirty="0" smtClean="0"/>
              <a:t>newline(10).</a:t>
            </a:r>
          </a:p>
          <a:p>
            <a:r>
              <a:rPr lang="it-IT" dirty="0" smtClean="0"/>
              <a:t>comma(44).</a:t>
            </a:r>
          </a:p>
          <a:p>
            <a:r>
              <a:rPr lang="it-IT" dirty="0" smtClean="0"/>
              <a:t>space(32).</a:t>
            </a:r>
          </a:p>
          <a:p>
            <a:r>
              <a:rPr lang="it-IT" dirty="0" smtClean="0"/>
              <a:t>period(46).</a:t>
            </a:r>
          </a:p>
          <a:p>
            <a:r>
              <a:rPr lang="it-IT" dirty="0" smtClean="0"/>
              <a:t>question_mark(63).</a:t>
            </a:r>
          </a:p>
          <a:p>
            <a:r>
              <a:rPr lang="it-IT" dirty="0" smtClean="0"/>
              <a:t>*/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sumpos(L,N) :- sumlist([],0).</a:t>
            </a:r>
          </a:p>
          <a:p>
            <a:endParaRPr lang="pt-BR" dirty="0" smtClean="0"/>
          </a:p>
          <a:p>
            <a:r>
              <a:rPr lang="pt-BR" dirty="0" smtClean="0"/>
              <a:t>sumpos([H|T],N) :-</a:t>
            </a:r>
          </a:p>
          <a:p>
            <a:r>
              <a:rPr lang="pt-BR" dirty="0" smtClean="0"/>
              <a:t>  H &gt; 0 , sumlist(T,N1), N is N1+H.</a:t>
            </a:r>
          </a:p>
          <a:p>
            <a:endParaRPr lang="pt-BR" dirty="0" smtClean="0"/>
          </a:p>
          <a:p>
            <a:r>
              <a:rPr lang="pt-BR" dirty="0" smtClean="0"/>
              <a:t>sumpos([H|T],N) :-</a:t>
            </a:r>
          </a:p>
          <a:p>
            <a:r>
              <a:rPr lang="pt-BR" dirty="0" smtClean="0"/>
              <a:t>  H &lt; 0, sumlist(T,N1), N is N1.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count([],0).</a:t>
            </a:r>
          </a:p>
          <a:p>
            <a:endParaRPr lang="en-US" dirty="0" smtClean="0"/>
          </a:p>
          <a:p>
            <a:r>
              <a:rPr lang="en-US" dirty="0" smtClean="0"/>
              <a:t>count([H|T], N) :-   /* We can use _ instead of H */</a:t>
            </a:r>
          </a:p>
          <a:p>
            <a:r>
              <a:rPr lang="en-US" dirty="0" smtClean="0"/>
              <a:t>   count(T, X),</a:t>
            </a:r>
          </a:p>
          <a:p>
            <a:r>
              <a:rPr lang="en-US" dirty="0" smtClean="0"/>
              <a:t>   N is X + 1.</a:t>
            </a:r>
          </a:p>
          <a:p>
            <a:endParaRPr lang="en-US" dirty="0" smtClean="0"/>
          </a:p>
          <a:p>
            <a:r>
              <a:rPr lang="en-US" dirty="0" smtClean="0"/>
              <a:t>append([],X,X).</a:t>
            </a:r>
          </a:p>
          <a:p>
            <a:endParaRPr lang="en-US" dirty="0" smtClean="0"/>
          </a:p>
          <a:p>
            <a:r>
              <a:rPr lang="en-US" dirty="0" smtClean="0"/>
              <a:t>append([H|T1], X, [H|T2]) :-</a:t>
            </a:r>
          </a:p>
          <a:p>
            <a:r>
              <a:rPr lang="en-US" dirty="0" smtClean="0"/>
              <a:t>   append(T1,X,T2).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likes(</a:t>
            </a:r>
            <a:r>
              <a:rPr lang="en-US" dirty="0" err="1" smtClean="0"/>
              <a:t>X,bones</a:t>
            </a:r>
            <a:r>
              <a:rPr lang="en-US" dirty="0" smtClean="0"/>
              <a:t>) :- dog(X).</a:t>
            </a:r>
          </a:p>
          <a:p>
            <a:r>
              <a:rPr lang="en-US" dirty="0" smtClean="0"/>
              <a:t>eats(X,Y) :- dog(X), likes(X,Y).</a:t>
            </a:r>
          </a:p>
          <a:p>
            <a:r>
              <a:rPr lang="en-US" dirty="0" smtClean="0"/>
              <a:t>bone(f(X)) :- dog(X).</a:t>
            </a:r>
          </a:p>
          <a:p>
            <a:r>
              <a:rPr lang="en-US" dirty="0" smtClean="0"/>
              <a:t>owns(</a:t>
            </a:r>
            <a:r>
              <a:rPr lang="en-US" dirty="0" err="1" smtClean="0"/>
              <a:t>X,f</a:t>
            </a:r>
            <a:r>
              <a:rPr lang="en-US" dirty="0" smtClean="0"/>
              <a:t>(X)) :- dog(X).</a:t>
            </a:r>
          </a:p>
          <a:p>
            <a:r>
              <a:rPr lang="en-US" dirty="0" smtClean="0"/>
              <a:t>dog(</a:t>
            </a:r>
            <a:r>
              <a:rPr lang="en-US" dirty="0" err="1" smtClean="0"/>
              <a:t>bowser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AB8D2-93D8-4CF6-A28F-00957D37D9F3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ecs.wsu.edu/~cook/ai/lectures/applets/hanoi/Hanoi1.html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Prolog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Disjunction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;</a:t>
            </a:r>
          </a:p>
          <a:p>
            <a:r>
              <a:rPr lang="en-US" dirty="0" smtClean="0"/>
              <a:t>Multiple rules</a:t>
            </a:r>
          </a:p>
          <a:p>
            <a:r>
              <a:rPr lang="en-US" dirty="0" smtClean="0"/>
              <a:t>P :- Q.  P :- R, S.  Equivalent to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 :- Q; R, S.</a:t>
            </a:r>
          </a:p>
          <a:p>
            <a:r>
              <a:rPr lang="en-US" sz="2800" dirty="0" smtClean="0"/>
              <a:t>ancestor(X,Z):- parent(X,Z); parent(X,Y), ancestor(Y,Z).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(family.pl)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dirty="0" smtClean="0"/>
              <a:t>Let family.pl consist of the KB</a:t>
            </a:r>
          </a:p>
          <a:p>
            <a:pPr>
              <a:buNone/>
            </a:pP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600" dirty="0" smtClean="0"/>
              <a:t>% male(P) is true when P is male</a:t>
            </a:r>
          </a:p>
          <a:p>
            <a:pPr>
              <a:buNone/>
            </a:pPr>
            <a:r>
              <a:rPr lang="en-US" sz="2800" dirty="0" smtClean="0"/>
              <a:t>male(james1).</a:t>
            </a:r>
          </a:p>
          <a:p>
            <a:pPr>
              <a:buNone/>
            </a:pPr>
            <a:r>
              <a:rPr lang="en-US" sz="2800" dirty="0" smtClean="0"/>
              <a:t>male(charles1).</a:t>
            </a:r>
          </a:p>
          <a:p>
            <a:pPr>
              <a:buNone/>
            </a:pPr>
            <a:r>
              <a:rPr lang="en-US" sz="2800" dirty="0" smtClean="0"/>
              <a:t>male(charles2).</a:t>
            </a:r>
          </a:p>
          <a:p>
            <a:pPr>
              <a:buNone/>
            </a:pPr>
            <a:r>
              <a:rPr lang="en-US" sz="2800" dirty="0" smtClean="0"/>
              <a:t>male(james2).</a:t>
            </a:r>
          </a:p>
          <a:p>
            <a:pPr>
              <a:buNone/>
            </a:pPr>
            <a:r>
              <a:rPr lang="en-US" sz="2800" dirty="0" smtClean="0"/>
              <a:t>male(george1).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600" dirty="0" smtClean="0"/>
              <a:t>% female(P) is true when P is female</a:t>
            </a:r>
          </a:p>
          <a:p>
            <a:pPr>
              <a:buNone/>
            </a:pPr>
            <a:r>
              <a:rPr lang="en-US" sz="2800" dirty="0" smtClean="0"/>
              <a:t>female(</a:t>
            </a:r>
            <a:r>
              <a:rPr lang="en-US" sz="2800" dirty="0" err="1" smtClean="0"/>
              <a:t>catherine</a:t>
            </a:r>
            <a:r>
              <a:rPr lang="en-US" sz="2800" dirty="0" smtClean="0"/>
              <a:t>).</a:t>
            </a:r>
          </a:p>
          <a:p>
            <a:pPr>
              <a:buNone/>
            </a:pPr>
            <a:r>
              <a:rPr lang="en-US" sz="2800" dirty="0" smtClean="0"/>
              <a:t>female(</a:t>
            </a:r>
            <a:r>
              <a:rPr lang="en-US" sz="2800" dirty="0" err="1" smtClean="0"/>
              <a:t>elizabeth</a:t>
            </a:r>
            <a:r>
              <a:rPr lang="en-US" sz="2800" dirty="0" smtClean="0"/>
              <a:t>).</a:t>
            </a:r>
          </a:p>
          <a:p>
            <a:pPr>
              <a:buNone/>
            </a:pPr>
            <a:r>
              <a:rPr lang="en-US" sz="2800" dirty="0" smtClean="0"/>
              <a:t>female(</a:t>
            </a:r>
            <a:r>
              <a:rPr lang="en-US" sz="2800" dirty="0" err="1" smtClean="0"/>
              <a:t>sophia</a:t>
            </a:r>
            <a:r>
              <a:rPr lang="en-US" sz="2800" dirty="0" smtClean="0"/>
              <a:t>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47244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600" dirty="0" smtClean="0"/>
              <a:t>% parent(C,P) is true when C has a parent P</a:t>
            </a:r>
          </a:p>
          <a:p>
            <a:pPr>
              <a:buNone/>
            </a:pPr>
            <a:r>
              <a:rPr lang="en-US" dirty="0" smtClean="0"/>
              <a:t>parent(charles1, james1).</a:t>
            </a:r>
          </a:p>
          <a:p>
            <a:pPr>
              <a:buNone/>
            </a:pPr>
            <a:r>
              <a:rPr lang="en-US" dirty="0" smtClean="0"/>
              <a:t>parent(</a:t>
            </a:r>
            <a:r>
              <a:rPr lang="en-US" dirty="0" err="1" smtClean="0"/>
              <a:t>elizabeth</a:t>
            </a:r>
            <a:r>
              <a:rPr lang="en-US" dirty="0" smtClean="0"/>
              <a:t>, james1).</a:t>
            </a:r>
          </a:p>
          <a:p>
            <a:pPr>
              <a:buNone/>
            </a:pPr>
            <a:r>
              <a:rPr lang="en-US" dirty="0" smtClean="0"/>
              <a:t>parent(charles2, charles1).</a:t>
            </a:r>
          </a:p>
          <a:p>
            <a:pPr>
              <a:buNone/>
            </a:pPr>
            <a:r>
              <a:rPr lang="en-US" dirty="0" smtClean="0"/>
              <a:t>parent(</a:t>
            </a:r>
            <a:r>
              <a:rPr lang="en-US" dirty="0" err="1" smtClean="0"/>
              <a:t>catherine</a:t>
            </a:r>
            <a:r>
              <a:rPr lang="en-US" dirty="0" smtClean="0"/>
              <a:t>, charles1).</a:t>
            </a:r>
          </a:p>
          <a:p>
            <a:pPr>
              <a:buNone/>
            </a:pPr>
            <a:r>
              <a:rPr lang="en-US" dirty="0" smtClean="0"/>
              <a:t>parent(james2, charles1).</a:t>
            </a:r>
          </a:p>
          <a:p>
            <a:pPr>
              <a:buNone/>
            </a:pPr>
            <a:r>
              <a:rPr lang="en-US" dirty="0" smtClean="0"/>
              <a:t>parent(</a:t>
            </a:r>
            <a:r>
              <a:rPr lang="en-US" dirty="0" err="1" smtClean="0"/>
              <a:t>sophia</a:t>
            </a:r>
            <a:r>
              <a:rPr lang="en-US" dirty="0" smtClean="0"/>
              <a:t>, </a:t>
            </a:r>
            <a:r>
              <a:rPr lang="en-US" dirty="0" err="1" smtClean="0"/>
              <a:t>elizabeth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parent(george1, </a:t>
            </a:r>
            <a:r>
              <a:rPr lang="en-US" dirty="0" err="1" smtClean="0"/>
              <a:t>sophia</a:t>
            </a:r>
            <a:r>
              <a:rPr lang="en-US" dirty="0" smtClean="0"/>
              <a:t>). </a:t>
            </a:r>
            <a:endParaRPr lang="en-US" sz="36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Queries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Was George I the parent of Charles I?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048000"/>
            <a:ext cx="6324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</a:rPr>
              <a:t>parent(charles1, george1).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Queries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Who was the parent of Charles I?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048000"/>
            <a:ext cx="6324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</a:rPr>
              <a:t>parent(charles1, Parent).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Queries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Who were the children of Charles I?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048000"/>
            <a:ext cx="6324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</a:rPr>
              <a:t>parent(Child, charles1).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Create Rules </a:t>
            </a:r>
            <a:r>
              <a:rPr lang="en-US" sz="3600" dirty="0" smtClean="0">
                <a:solidFill>
                  <a:srgbClr val="FF0000"/>
                </a:solidFill>
              </a:rPr>
              <a:t>(rules.pl, neg1.pl, neg2.pl)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 is the mother of P if she is a parent of P and is female. </a:t>
            </a:r>
          </a:p>
          <a:p>
            <a:r>
              <a:rPr lang="en-US" dirty="0" smtClean="0"/>
              <a:t>F is the father of P if he is a parent of P and is male </a:t>
            </a:r>
          </a:p>
          <a:p>
            <a:r>
              <a:rPr lang="en-US" dirty="0" smtClean="0"/>
              <a:t>X is a sibling of Y if they both have the same parent. </a:t>
            </a:r>
          </a:p>
          <a:p>
            <a:r>
              <a:rPr lang="en-US" dirty="0" smtClean="0"/>
              <a:t>sister, brother, aunt, uncle, grandparent, cousin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Prolog Data Objects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Atoms </a:t>
            </a:r>
          </a:p>
          <a:p>
            <a:pPr lvl="1"/>
            <a:r>
              <a:rPr lang="en-US" dirty="0" smtClean="0"/>
              <a:t>String of letters and digits </a:t>
            </a:r>
          </a:p>
          <a:p>
            <a:pPr lvl="1"/>
            <a:r>
              <a:rPr lang="en-US" dirty="0" smtClean="0"/>
              <a:t>Start with lower case letter </a:t>
            </a:r>
          </a:p>
          <a:p>
            <a:pPr lvl="1"/>
            <a:r>
              <a:rPr lang="en-US" dirty="0" smtClean="0"/>
              <a:t>yes, parent, female, tom, </a:t>
            </a:r>
            <a:r>
              <a:rPr lang="en-US" dirty="0" err="1" smtClean="0"/>
              <a:t>tom_jones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String of characters enclosed in single quotes ('Tom Jones') </a:t>
            </a:r>
          </a:p>
          <a:p>
            <a:r>
              <a:rPr lang="en-US" dirty="0" smtClean="0"/>
              <a:t>Numbers [-][0-9]*[.][0-9]* </a:t>
            </a:r>
          </a:p>
          <a:p>
            <a:pPr lvl="1"/>
            <a:r>
              <a:rPr lang="en-US" dirty="0" smtClean="0"/>
              <a:t>2.71, -100.5, 0.5 (but not .5) </a:t>
            </a:r>
          </a:p>
          <a:p>
            <a:r>
              <a:rPr lang="en-US" dirty="0" smtClean="0"/>
              <a:t>Variables </a:t>
            </a:r>
          </a:p>
          <a:p>
            <a:pPr lvl="1"/>
            <a:r>
              <a:rPr lang="en-US" dirty="0" smtClean="0"/>
              <a:t>String of letters and digits </a:t>
            </a:r>
          </a:p>
          <a:p>
            <a:pPr lvl="1"/>
            <a:r>
              <a:rPr lang="en-US" dirty="0" smtClean="0"/>
              <a:t>Start with upper case letter (or _, anonymous variable) </a:t>
            </a:r>
          </a:p>
          <a:p>
            <a:pPr lvl="1"/>
            <a:r>
              <a:rPr lang="en-US" dirty="0" smtClean="0"/>
              <a:t>Universally quantified </a:t>
            </a:r>
          </a:p>
          <a:p>
            <a:r>
              <a:rPr lang="en-US" dirty="0" smtClean="0"/>
              <a:t>Structures </a:t>
            </a:r>
          </a:p>
          <a:p>
            <a:pPr lvl="1"/>
            <a:r>
              <a:rPr lang="en-US" dirty="0" err="1" smtClean="0"/>
              <a:t>functor</a:t>
            </a:r>
            <a:r>
              <a:rPr lang="en-US" dirty="0" smtClean="0"/>
              <a:t>(arg1, arg2, ) </a:t>
            </a:r>
          </a:p>
          <a:p>
            <a:pPr lvl="1"/>
            <a:r>
              <a:rPr lang="en-US" dirty="0" smtClean="0"/>
              <a:t>date(2, </a:t>
            </a:r>
            <a:r>
              <a:rPr lang="en-US" dirty="0" err="1" smtClean="0"/>
              <a:t>october</a:t>
            </a:r>
            <a:r>
              <a:rPr lang="en-US" dirty="0" smtClean="0"/>
              <a:t>, 1964) </a:t>
            </a:r>
          </a:p>
          <a:p>
            <a:pPr lvl="1"/>
            <a:r>
              <a:rPr lang="en-US" dirty="0" smtClean="0"/>
              <a:t>Arguments can be constants, variables, or other structures </a:t>
            </a:r>
          </a:p>
          <a:p>
            <a:pPr lvl="1"/>
            <a:r>
              <a:rPr lang="en-US" dirty="0" smtClean="0"/>
              <a:t>Defined by Name and </a:t>
            </a:r>
            <a:r>
              <a:rPr lang="en-US" dirty="0" err="1" smtClean="0"/>
              <a:t>Arity</a:t>
            </a:r>
            <a:r>
              <a:rPr lang="en-US" dirty="0" smtClean="0"/>
              <a:t> (date/3 different from date/2)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Arithmetic Operators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600" dirty="0" smtClean="0"/>
              <a:t>Operators +, -, *, /, </a:t>
            </a:r>
            <a:r>
              <a:rPr lang="en-US" sz="3600" dirty="0" err="1" smtClean="0"/>
              <a:t>sqrt</a:t>
            </a:r>
            <a:r>
              <a:rPr lang="en-US" sz="3600" dirty="0" smtClean="0"/>
              <a:t>, exp, </a:t>
            </a:r>
            <a:r>
              <a:rPr lang="en-US" sz="3600" dirty="0" err="1" smtClean="0"/>
              <a:t>cos</a:t>
            </a:r>
            <a:r>
              <a:rPr lang="en-US" sz="3600" dirty="0" smtClean="0"/>
              <a:t>, and so forth are available. However, such expressions will not “match” a variable. </a:t>
            </a:r>
          </a:p>
          <a:p>
            <a:pPr>
              <a:buNone/>
            </a:pPr>
            <a:r>
              <a:rPr lang="en-US" sz="3600" dirty="0" smtClean="0"/>
              <a:t>prime(2).</a:t>
            </a:r>
          </a:p>
          <a:p>
            <a:pPr>
              <a:buNone/>
            </a:pPr>
            <a:r>
              <a:rPr lang="en-US" sz="3600" dirty="0" smtClean="0"/>
              <a:t>prime(3).</a:t>
            </a:r>
          </a:p>
          <a:p>
            <a:pPr>
              <a:buNone/>
            </a:pPr>
            <a:r>
              <a:rPr lang="en-US" sz="3600" dirty="0" smtClean="0"/>
              <a:t>prime(5).</a:t>
            </a:r>
          </a:p>
          <a:p>
            <a:pPr>
              <a:buNone/>
            </a:pPr>
            <a:r>
              <a:rPr lang="en-US" sz="3600" dirty="0" smtClean="0"/>
              <a:t>...</a:t>
            </a:r>
          </a:p>
          <a:p>
            <a:pPr>
              <a:buNone/>
            </a:pPr>
            <a:r>
              <a:rPr lang="en-US" sz="3600" dirty="0" smtClean="0"/>
              <a:t>prime(1+1) will fail, because cannot be unified with any entry in the KB. </a:t>
            </a:r>
          </a:p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Comparison Operators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600" dirty="0" smtClean="0"/>
              <a:t>X = Y % X and Y are </a:t>
            </a:r>
            <a:r>
              <a:rPr lang="en-US" sz="3600" dirty="0" err="1" smtClean="0"/>
              <a:t>unifiable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T1 == T2 </a:t>
            </a:r>
            <a:r>
              <a:rPr lang="en-US" sz="2900" dirty="0" smtClean="0"/>
              <a:t>% True if T1 and T2 are identical (names of variables are the same)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T1 \== T2 </a:t>
            </a:r>
            <a:r>
              <a:rPr lang="en-US" sz="2900" dirty="0" smtClean="0"/>
              <a:t>% True if T1 and T2 are not identical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E1 =:= E2 </a:t>
            </a:r>
            <a:r>
              <a:rPr lang="en-US" sz="2900" dirty="0" smtClean="0"/>
              <a:t>% True if values of expressions E1 and E2 are equal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E1 =\= E2 </a:t>
            </a:r>
            <a:r>
              <a:rPr lang="en-US" sz="2900" dirty="0" smtClean="0"/>
              <a:t>% True if values of expressions E1 and E2 are not equal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E1 &lt; E2 </a:t>
            </a:r>
            <a:r>
              <a:rPr lang="en-US" sz="2900" dirty="0" smtClean="0"/>
              <a:t>% True if numeric value of E1 is &lt; numeric value of E2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Similar for operators =&lt;, &gt;, and &gt;=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positive(N) :- N&gt;0.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err="1" smtClean="0"/>
              <a:t>non_zero</a:t>
            </a:r>
            <a:r>
              <a:rPr lang="en-US" sz="3600" dirty="0" smtClean="0"/>
              <a:t>(N) :- N&lt;0 ; N&gt;0. </a:t>
            </a:r>
            <a:endParaRPr lang="en-US"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Assignment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The predicate “N is E” will succeed whenever N is an unbound variable and E is an arithmetic expression. </a:t>
            </a:r>
          </a:p>
          <a:p>
            <a:pPr>
              <a:buNone/>
            </a:pPr>
            <a:r>
              <a:rPr lang="en-US" sz="3600" dirty="0" smtClean="0"/>
              <a:t>Try: </a:t>
            </a:r>
          </a:p>
          <a:p>
            <a:pPr>
              <a:buNone/>
            </a:pPr>
            <a:r>
              <a:rPr lang="en-US" sz="3600" dirty="0" smtClean="0">
                <a:solidFill>
                  <a:schemeClr val="accent5"/>
                </a:solidFill>
              </a:rPr>
              <a:t>X is 1+1, prime(X). </a:t>
            </a:r>
          </a:p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Prolog – </a:t>
            </a:r>
            <a:r>
              <a:rPr lang="en-US" dirty="0" err="1" smtClean="0">
                <a:solidFill>
                  <a:srgbClr val="FF0000"/>
                </a:solidFill>
              </a:rPr>
              <a:t>PROgramming</a:t>
            </a:r>
            <a:r>
              <a:rPr lang="en-US" dirty="0" smtClean="0">
                <a:solidFill>
                  <a:srgbClr val="FF0000"/>
                </a:solidFill>
              </a:rPr>
              <a:t> in </a:t>
            </a:r>
            <a:r>
              <a:rPr lang="en-US" dirty="0" err="1" smtClean="0">
                <a:solidFill>
                  <a:srgbClr val="FF0000"/>
                </a:solidFill>
              </a:rPr>
              <a:t>LOGic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Declarative and logical programming language </a:t>
            </a:r>
          </a:p>
          <a:p>
            <a:r>
              <a:rPr lang="en-US" dirty="0" smtClean="0"/>
              <a:t>Built-in inference mechanism based on resolution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Prolog Arithmetic Queries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?- N is 1+1.</a:t>
            </a:r>
          </a:p>
          <a:p>
            <a:pPr>
              <a:buNone/>
            </a:pPr>
            <a:r>
              <a:rPr lang="en-US" sz="3600" dirty="0" smtClean="0"/>
              <a:t>?- N is 1+1, P is N*2, Q is P+P.</a:t>
            </a:r>
          </a:p>
          <a:p>
            <a:pPr>
              <a:buNone/>
            </a:pPr>
            <a:r>
              <a:rPr lang="en-US" sz="3600" dirty="0" smtClean="0"/>
              <a:t>?- N is X+1.</a:t>
            </a:r>
          </a:p>
          <a:p>
            <a:pPr>
              <a:buNone/>
            </a:pPr>
            <a:r>
              <a:rPr lang="en-US" sz="3600" dirty="0" smtClean="0"/>
              <a:t>?- I is I+1.</a:t>
            </a:r>
          </a:p>
          <a:p>
            <a:pPr>
              <a:buNone/>
            </a:pPr>
            <a:r>
              <a:rPr lang="en-US" sz="3600" dirty="0" smtClean="0"/>
              <a:t>?- I is 6, I is I+1. /* Creates an error */</a:t>
            </a:r>
          </a:p>
          <a:p>
            <a:pPr>
              <a:buNone/>
            </a:pPr>
            <a:r>
              <a:rPr lang="en-US" sz="3600" dirty="0" smtClean="0"/>
              <a:t>?- I is 6, J is I+1. </a:t>
            </a:r>
            <a:endParaRPr lang="en-US" sz="3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Program (factorial.pl)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69342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?- </a:t>
            </a:r>
            <a:r>
              <a:rPr lang="en-US" sz="1800" smtClean="0"/>
              <a:t>[factorial]. </a:t>
            </a:r>
            <a:r>
              <a:rPr lang="en-US" sz="1800" dirty="0" smtClean="0"/>
              <a:t>/* Could also type pl -s factorial.pl at start */</a:t>
            </a:r>
          </a:p>
          <a:p>
            <a:pPr>
              <a:buNone/>
            </a:pPr>
            <a:r>
              <a:rPr lang="en-US" sz="1800" dirty="0" smtClean="0"/>
              <a:t>% factorial.pl compiled 0.00 sec, 628 bytes</a:t>
            </a:r>
          </a:p>
          <a:p>
            <a:pPr>
              <a:buNone/>
            </a:pPr>
            <a:r>
              <a:rPr lang="en-US" sz="1800" dirty="0" smtClean="0"/>
              <a:t>Yes</a:t>
            </a:r>
          </a:p>
          <a:p>
            <a:pPr>
              <a:buNone/>
            </a:pPr>
            <a:r>
              <a:rPr lang="en-US" sz="1800" dirty="0" smtClean="0"/>
              <a:t>?- listing(factorial/2).</a:t>
            </a:r>
          </a:p>
          <a:p>
            <a:pPr>
              <a:buNone/>
            </a:pPr>
            <a:r>
              <a:rPr lang="en-US" sz="1800" dirty="0" smtClean="0"/>
              <a:t>factorial(0, 1).</a:t>
            </a:r>
          </a:p>
          <a:p>
            <a:pPr>
              <a:buNone/>
            </a:pPr>
            <a:r>
              <a:rPr lang="en-US" sz="1800" dirty="0" smtClean="0"/>
              <a:t>factorial(A, B) :-</a:t>
            </a:r>
          </a:p>
          <a:p>
            <a:pPr>
              <a:buNone/>
            </a:pPr>
            <a:r>
              <a:rPr lang="en-US" sz="1800" dirty="0" smtClean="0"/>
              <a:t>	A&gt;0,</a:t>
            </a:r>
          </a:p>
          <a:p>
            <a:pPr>
              <a:buNone/>
            </a:pPr>
            <a:r>
              <a:rPr lang="en-US" sz="1800" dirty="0" smtClean="0"/>
              <a:t>	C is A-1,</a:t>
            </a:r>
          </a:p>
          <a:p>
            <a:pPr>
              <a:buNone/>
            </a:pPr>
            <a:r>
              <a:rPr lang="en-US" sz="1800" dirty="0" smtClean="0"/>
              <a:t>	factorial(C, D),</a:t>
            </a:r>
          </a:p>
          <a:p>
            <a:pPr>
              <a:buNone/>
            </a:pPr>
            <a:r>
              <a:rPr lang="en-US" sz="1800" dirty="0" smtClean="0"/>
              <a:t>	B is A*D.</a:t>
            </a:r>
          </a:p>
          <a:p>
            <a:pPr>
              <a:buNone/>
            </a:pPr>
            <a:r>
              <a:rPr lang="en-US" sz="1800" dirty="0" smtClean="0"/>
              <a:t>Yes</a:t>
            </a:r>
          </a:p>
          <a:p>
            <a:pPr>
              <a:buNone/>
            </a:pPr>
            <a:r>
              <a:rPr lang="en-US" sz="1800" dirty="0" smtClean="0"/>
              <a:t>?- factorial(10,What).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What = 3628800 /* Hit return to get other possible solutions */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Yes</a:t>
            </a:r>
          </a:p>
          <a:p>
            <a:pPr>
              <a:buNone/>
            </a:pPr>
            <a:r>
              <a:rPr lang="en-US" sz="1800" dirty="0" smtClean="0"/>
              <a:t>?- halt. </a:t>
            </a:r>
            <a:endParaRPr 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Arithmetic Examples (arithmetic.pl)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 of adding 1 to a number </a:t>
            </a:r>
          </a:p>
          <a:p>
            <a:r>
              <a:rPr lang="en-US" dirty="0" smtClean="0"/>
              <a:t>The function </a:t>
            </a:r>
            <a:r>
              <a:rPr lang="en-US" dirty="0" err="1" smtClean="0"/>
              <a:t>signum</a:t>
            </a:r>
            <a:r>
              <a:rPr lang="en-US" dirty="0" smtClean="0"/>
              <a:t>(x) which is x-1 if x &gt; 0, and 0 otherwise. </a:t>
            </a:r>
          </a:p>
          <a:p>
            <a:r>
              <a:rPr lang="en-US" dirty="0" smtClean="0"/>
              <a:t>The maximum of two numbers </a:t>
            </a:r>
          </a:p>
          <a:p>
            <a:r>
              <a:rPr lang="en-US" dirty="0" smtClean="0"/>
              <a:t>The maximum of three numbers </a:t>
            </a:r>
          </a:p>
          <a:p>
            <a:r>
              <a:rPr lang="en-US" dirty="0" smtClean="0"/>
              <a:t>The absolute value of a number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Negation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/>
              <a:t>How can Prolog handle verification that a goal is </a:t>
            </a:r>
            <a:r>
              <a:rPr lang="en-US" sz="2400" i="1" dirty="0" smtClean="0"/>
              <a:t>not</a:t>
            </a:r>
            <a:r>
              <a:rPr lang="en-US" sz="2400" dirty="0" smtClean="0"/>
              <a:t> entailed by the knowledge base? </a:t>
            </a:r>
          </a:p>
          <a:p>
            <a:pPr>
              <a:buNone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accent5"/>
                </a:solidFill>
              </a:rPr>
              <a:t>not</a:t>
            </a:r>
            <a:r>
              <a:rPr lang="en-US" sz="2400" dirty="0" smtClean="0"/>
              <a:t> predicate.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Consider the program: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bachelor(P) :- male(P), not(married(P)).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male(</a:t>
            </a:r>
            <a:r>
              <a:rPr lang="en-US" sz="2400" dirty="0" err="1" smtClean="0">
                <a:solidFill>
                  <a:schemeClr val="accent5"/>
                </a:solidFill>
              </a:rPr>
              <a:t>henry</a:t>
            </a:r>
            <a:r>
              <a:rPr lang="en-US" sz="2400" dirty="0" smtClean="0">
                <a:solidFill>
                  <a:schemeClr val="accent5"/>
                </a:solidFill>
              </a:rPr>
              <a:t>).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male(tom).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married(tom).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Then </a:t>
            </a:r>
          </a:p>
          <a:p>
            <a:pPr>
              <a:buNone/>
            </a:pPr>
            <a:r>
              <a:rPr lang="en-US" dirty="0" smtClean="0"/>
              <a:t>?- </a:t>
            </a:r>
            <a:r>
              <a:rPr lang="en-US" dirty="0" smtClean="0">
                <a:solidFill>
                  <a:schemeClr val="accent5"/>
                </a:solidFill>
              </a:rPr>
              <a:t>bachelor(</a:t>
            </a:r>
            <a:r>
              <a:rPr lang="en-US" dirty="0" err="1" smtClean="0">
                <a:solidFill>
                  <a:schemeClr val="accent5"/>
                </a:solidFill>
              </a:rPr>
              <a:t>henry</a:t>
            </a:r>
            <a:r>
              <a:rPr lang="en-US" dirty="0" smtClean="0">
                <a:solidFill>
                  <a:schemeClr val="accent5"/>
                </a:solidFill>
              </a:rPr>
              <a:t>).</a:t>
            </a:r>
          </a:p>
          <a:p>
            <a:pPr>
              <a:buNone/>
            </a:pPr>
            <a:r>
              <a:rPr lang="en-US" dirty="0" smtClean="0"/>
              <a:t>yes</a:t>
            </a:r>
          </a:p>
          <a:p>
            <a:pPr>
              <a:buNone/>
            </a:pPr>
            <a:r>
              <a:rPr lang="en-US" dirty="0" smtClean="0"/>
              <a:t>?- </a:t>
            </a:r>
            <a:r>
              <a:rPr lang="en-US" dirty="0" smtClean="0">
                <a:solidFill>
                  <a:schemeClr val="accent5"/>
                </a:solidFill>
              </a:rPr>
              <a:t>bachelor(tom).</a:t>
            </a:r>
          </a:p>
          <a:p>
            <a:pPr>
              <a:buNone/>
            </a:pPr>
            <a:r>
              <a:rPr lang="en-US" dirty="0" smtClean="0"/>
              <a:t>no</a:t>
            </a:r>
          </a:p>
          <a:p>
            <a:pPr>
              <a:buNone/>
            </a:pPr>
            <a:r>
              <a:rPr lang="en-US" dirty="0" smtClean="0"/>
              <a:t>?- </a:t>
            </a:r>
            <a:r>
              <a:rPr lang="en-US" dirty="0" smtClean="0">
                <a:solidFill>
                  <a:schemeClr val="accent5"/>
                </a:solidFill>
              </a:rPr>
              <a:t>bachelor(Who).</a:t>
            </a:r>
          </a:p>
          <a:p>
            <a:pPr>
              <a:buNone/>
            </a:pPr>
            <a:r>
              <a:rPr lang="en-US" dirty="0" smtClean="0"/>
              <a:t>Who= </a:t>
            </a:r>
            <a:r>
              <a:rPr lang="en-US" dirty="0" err="1" smtClean="0"/>
              <a:t>henry</a:t>
            </a:r>
            <a:r>
              <a:rPr lang="en-US" dirty="0" smtClean="0"/>
              <a:t> ;</a:t>
            </a:r>
          </a:p>
          <a:p>
            <a:pPr>
              <a:buNone/>
            </a:pPr>
            <a:r>
              <a:rPr lang="en-US" dirty="0" smtClean="0"/>
              <a:t>no</a:t>
            </a:r>
          </a:p>
          <a:p>
            <a:pPr>
              <a:buNone/>
            </a:pPr>
            <a:r>
              <a:rPr lang="en-US" dirty="0" smtClean="0"/>
              <a:t>?- </a:t>
            </a:r>
            <a:r>
              <a:rPr lang="en-US" dirty="0" smtClean="0">
                <a:solidFill>
                  <a:schemeClr val="accent5"/>
                </a:solidFill>
              </a:rPr>
              <a:t>not(married(Who)).</a:t>
            </a:r>
          </a:p>
          <a:p>
            <a:pPr>
              <a:buNone/>
            </a:pPr>
            <a:r>
              <a:rPr lang="en-US" dirty="0" smtClean="0"/>
              <a:t>no.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Negation 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dirty="0" smtClean="0"/>
              <a:t>p(X) :- q(X), not(r(X)).</a:t>
            </a:r>
          </a:p>
          <a:p>
            <a:pPr>
              <a:buNone/>
            </a:pPr>
            <a:r>
              <a:rPr lang="en-US" sz="3600" dirty="0" smtClean="0"/>
              <a:t>r(X) :- w(X), not(s(X)).</a:t>
            </a:r>
          </a:p>
          <a:p>
            <a:pPr>
              <a:buNone/>
            </a:pPr>
            <a:r>
              <a:rPr lang="en-US" sz="3600" dirty="0" smtClean="0"/>
              <a:t>q(a). q(b). q(c).</a:t>
            </a:r>
          </a:p>
          <a:p>
            <a:pPr>
              <a:buNone/>
            </a:pPr>
            <a:r>
              <a:rPr lang="en-US" sz="3600" dirty="0" smtClean="0"/>
              <a:t>s(a). s(c).</a:t>
            </a:r>
          </a:p>
          <a:p>
            <a:pPr>
              <a:buNone/>
            </a:pPr>
            <a:r>
              <a:rPr lang="en-US" sz="3600" dirty="0" smtClean="0"/>
              <a:t>w(a). w(b).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Test for p(a). </a:t>
            </a:r>
            <a:endParaRPr lang="en-US" sz="3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I/O (read_line.pl)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Predicate read(X) reads a term from a file or the keyboard. </a:t>
            </a:r>
          </a:p>
          <a:p>
            <a:r>
              <a:rPr lang="en-US" dirty="0" smtClean="0"/>
              <a:t>Output </a:t>
            </a:r>
          </a:p>
          <a:p>
            <a:pPr lvl="1"/>
            <a:r>
              <a:rPr lang="en-US" dirty="0" smtClean="0"/>
              <a:t>Predicate write(X) writes X to a file or the screen, </a:t>
            </a:r>
            <a:r>
              <a:rPr lang="en-US" dirty="0" err="1" smtClean="0"/>
              <a:t>writeln</a:t>
            </a:r>
            <a:r>
              <a:rPr lang="en-US" dirty="0" smtClean="0"/>
              <a:t>(X) adds newline, </a:t>
            </a:r>
            <a:r>
              <a:rPr lang="en-US" dirty="0" err="1" smtClean="0"/>
              <a:t>nl</a:t>
            </a:r>
            <a:r>
              <a:rPr lang="en-US" dirty="0" smtClean="0"/>
              <a:t> outputs a newline on the screen, tab(X) tabs X number of spaces.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(io.pl)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cube(C,N) :- C is N * N * N. </a:t>
            </a:r>
          </a:p>
          <a:p>
            <a:pPr>
              <a:buNone/>
            </a:pPr>
            <a:r>
              <a:rPr lang="en-US" sz="3600" dirty="0" smtClean="0"/>
              <a:t>For interactive input: </a:t>
            </a:r>
          </a:p>
          <a:p>
            <a:pPr>
              <a:buNone/>
            </a:pPr>
            <a:r>
              <a:rPr lang="en-US" sz="3600" dirty="0" smtClean="0"/>
              <a:t>	cube :- read(X), calc(X). </a:t>
            </a:r>
          </a:p>
          <a:p>
            <a:pPr>
              <a:buNone/>
            </a:pPr>
            <a:r>
              <a:rPr lang="en-US" sz="3600" dirty="0" smtClean="0"/>
              <a:t>	calc(stop) :- !. </a:t>
            </a:r>
          </a:p>
          <a:p>
            <a:pPr>
              <a:buNone/>
            </a:pPr>
            <a:r>
              <a:rPr lang="en-US" sz="3600" dirty="0" smtClean="0"/>
              <a:t>	calc(X) :- C is X * X * X, write(C), cube. </a:t>
            </a:r>
          </a:p>
          <a:p>
            <a:pPr>
              <a:buNone/>
            </a:pPr>
            <a:r>
              <a:rPr lang="en-US" sz="3600" dirty="0" smtClean="0"/>
              <a:t>Now will read until see “stop”. </a:t>
            </a:r>
            <a:endParaRPr lang="en-US" sz="3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600" dirty="0" smtClean="0"/>
              <a:t>browse(File) :-</a:t>
            </a:r>
          </a:p>
          <a:p>
            <a:pPr>
              <a:buNone/>
            </a:pPr>
            <a:r>
              <a:rPr lang="en-US" sz="3600" dirty="0" smtClean="0"/>
              <a:t>	seeing(Old), /* save for later */</a:t>
            </a:r>
          </a:p>
          <a:p>
            <a:pPr>
              <a:buNone/>
            </a:pPr>
            <a:r>
              <a:rPr lang="en-US" sz="3600" dirty="0" smtClean="0"/>
              <a:t>	see(File), /* open this file */</a:t>
            </a:r>
          </a:p>
          <a:p>
            <a:pPr>
              <a:buNone/>
            </a:pPr>
            <a:r>
              <a:rPr lang="en-US" sz="3600" dirty="0" smtClean="0"/>
              <a:t>	repeat,</a:t>
            </a:r>
          </a:p>
          <a:p>
            <a:pPr>
              <a:buNone/>
            </a:pPr>
            <a:r>
              <a:rPr lang="en-US" sz="3600" dirty="0" smtClean="0"/>
              <a:t>	read(Data), /* read from File */</a:t>
            </a:r>
          </a:p>
          <a:p>
            <a:pPr>
              <a:buNone/>
            </a:pPr>
            <a:r>
              <a:rPr lang="en-US" sz="3600" dirty="0" smtClean="0"/>
              <a:t>	process(Data),</a:t>
            </a:r>
          </a:p>
          <a:p>
            <a:pPr>
              <a:buNone/>
            </a:pPr>
            <a:r>
              <a:rPr lang="en-US" sz="3600" dirty="0" smtClean="0"/>
              <a:t>	seen, /* close File */</a:t>
            </a:r>
          </a:p>
          <a:p>
            <a:pPr>
              <a:buNone/>
            </a:pPr>
            <a:r>
              <a:rPr lang="en-US" sz="3600" dirty="0" smtClean="0"/>
              <a:t>	see(Old), /* previous read source */</a:t>
            </a:r>
          </a:p>
          <a:p>
            <a:pPr>
              <a:buNone/>
            </a:pPr>
            <a:r>
              <a:rPr lang="en-US" sz="3600" dirty="0" smtClean="0"/>
              <a:t>	!. /* stop now */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process(end-of-file) :- !.</a:t>
            </a:r>
          </a:p>
          <a:p>
            <a:pPr>
              <a:buNone/>
            </a:pPr>
            <a:r>
              <a:rPr lang="en-US" sz="3600" dirty="0" smtClean="0"/>
              <a:t>process(Data) :- write(Data), </a:t>
            </a:r>
            <a:r>
              <a:rPr lang="en-US" sz="3600" dirty="0" err="1" smtClean="0"/>
              <a:t>nl</a:t>
            </a:r>
            <a:r>
              <a:rPr lang="en-US" sz="3600" dirty="0" smtClean="0"/>
              <a:t>, fail.</a:t>
            </a:r>
            <a:endParaRPr lang="en-US" sz="3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Interactive Version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600" dirty="0" smtClean="0"/>
              <a:t>browse(File) :-</a:t>
            </a:r>
          </a:p>
          <a:p>
            <a:pPr>
              <a:buNone/>
            </a:pPr>
            <a:r>
              <a:rPr lang="en-US" sz="3600" dirty="0" smtClean="0"/>
              <a:t>	seeing(Old), /* save for later */</a:t>
            </a:r>
          </a:p>
          <a:p>
            <a:pPr>
              <a:buNone/>
            </a:pPr>
            <a:r>
              <a:rPr lang="en-US" sz="3600" dirty="0" smtClean="0"/>
              <a:t>	see(user),</a:t>
            </a:r>
          </a:p>
          <a:p>
            <a:pPr>
              <a:buNone/>
            </a:pPr>
            <a:r>
              <a:rPr lang="en-US" sz="3600" dirty="0" smtClean="0"/>
              <a:t>	write(‘Enter name of file to browse: ‘),</a:t>
            </a:r>
          </a:p>
          <a:p>
            <a:pPr>
              <a:buNone/>
            </a:pPr>
            <a:r>
              <a:rPr lang="en-US" sz="3600" dirty="0" smtClean="0"/>
              <a:t>	read(File),</a:t>
            </a:r>
          </a:p>
          <a:p>
            <a:pPr>
              <a:buNone/>
            </a:pPr>
            <a:r>
              <a:rPr lang="en-US" sz="3600" dirty="0" smtClean="0"/>
              <a:t>	see(File),     /* open this file */</a:t>
            </a:r>
          </a:p>
          <a:p>
            <a:pPr>
              <a:buNone/>
            </a:pPr>
            <a:r>
              <a:rPr lang="en-US" sz="3600" dirty="0" smtClean="0"/>
              <a:t>	repeat,</a:t>
            </a:r>
          </a:p>
          <a:p>
            <a:pPr>
              <a:buNone/>
            </a:pPr>
            <a:r>
              <a:rPr lang="en-US" sz="3600" dirty="0" smtClean="0"/>
              <a:t>	read(Data), /* read from File */</a:t>
            </a:r>
          </a:p>
          <a:p>
            <a:pPr>
              <a:buNone/>
            </a:pPr>
            <a:r>
              <a:rPr lang="en-US" sz="3600" dirty="0" smtClean="0"/>
              <a:t>	process(Data),</a:t>
            </a:r>
          </a:p>
          <a:p>
            <a:pPr>
              <a:buNone/>
            </a:pPr>
            <a:r>
              <a:rPr lang="en-US" sz="3600" dirty="0" smtClean="0"/>
              <a:t>	seen, /* close File */</a:t>
            </a:r>
          </a:p>
          <a:p>
            <a:pPr>
              <a:buNone/>
            </a:pPr>
            <a:r>
              <a:rPr lang="en-US" sz="3600" dirty="0" smtClean="0"/>
              <a:t>	see(Old), /* previous read source */</a:t>
            </a:r>
          </a:p>
          <a:p>
            <a:pPr>
              <a:buNone/>
            </a:pPr>
            <a:r>
              <a:rPr lang="en-US" sz="3600" dirty="0" smtClean="0"/>
              <a:t>	!. /* stop now */</a:t>
            </a:r>
          </a:p>
          <a:p>
            <a:pPr>
              <a:buNone/>
            </a:pPr>
            <a:endParaRPr lang="en-US" sz="36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Green’s Trick Revisited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Sally is studying with Morton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solidFill>
                  <a:srgbClr val="0000CC"/>
                </a:solidFill>
              </a:rPr>
              <a:t>studyingwith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 smtClean="0">
                <a:solidFill>
                  <a:srgbClr val="0000CC"/>
                </a:solidFill>
              </a:rPr>
              <a:t>Sally,Morton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en-US" dirty="0" smtClean="0"/>
              <a:t>Morton is at the CUB.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2.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CC"/>
                </a:solidFill>
              </a:rPr>
              <a:t>at(</a:t>
            </a:r>
            <a:r>
              <a:rPr lang="en-US" dirty="0" err="1" smtClean="0">
                <a:solidFill>
                  <a:srgbClr val="0000CC"/>
                </a:solidFill>
              </a:rPr>
              <a:t>Morton,Cub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If any person is studying with another person who is at a particular place, the first person is also at that place.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3. </a:t>
            </a:r>
            <a:r>
              <a:rPr lang="en-US" dirty="0" err="1" smtClean="0">
                <a:solidFill>
                  <a:srgbClr val="0000CC"/>
                </a:solidFill>
              </a:rPr>
              <a:t>Forall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x,y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studyingwith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 smtClean="0">
                <a:solidFill>
                  <a:srgbClr val="0000CC"/>
                </a:solidFill>
              </a:rPr>
              <a:t>x,y</a:t>
            </a:r>
            <a:r>
              <a:rPr lang="en-US" dirty="0" smtClean="0">
                <a:solidFill>
                  <a:srgbClr val="0000CC"/>
                </a:solidFill>
              </a:rPr>
              <a:t>) &amp; at(</a:t>
            </a:r>
            <a:r>
              <a:rPr lang="en-US" dirty="0" err="1" smtClean="0">
                <a:solidFill>
                  <a:srgbClr val="0000CC"/>
                </a:solidFill>
              </a:rPr>
              <a:t>y,z</a:t>
            </a:r>
            <a:r>
              <a:rPr lang="en-US" dirty="0" smtClean="0">
                <a:solidFill>
                  <a:srgbClr val="0000CC"/>
                </a:solidFill>
              </a:rPr>
              <a:t>) -&gt; at(</a:t>
            </a:r>
            <a:r>
              <a:rPr lang="en-US" dirty="0" err="1" smtClean="0">
                <a:solidFill>
                  <a:srgbClr val="0000CC"/>
                </a:solidFill>
              </a:rPr>
              <a:t>x,z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If someone is at a particular place, then that person can be reached using the telephone number for that place.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4. </a:t>
            </a:r>
            <a:r>
              <a:rPr lang="en-US" dirty="0" err="1" smtClean="0">
                <a:solidFill>
                  <a:srgbClr val="0000CC"/>
                </a:solidFill>
              </a:rPr>
              <a:t>Forall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x,y</a:t>
            </a:r>
            <a:r>
              <a:rPr lang="en-US" dirty="0" smtClean="0">
                <a:solidFill>
                  <a:srgbClr val="0000CC"/>
                </a:solidFill>
              </a:rPr>
              <a:t> at(</a:t>
            </a:r>
            <a:r>
              <a:rPr lang="en-US" dirty="0" err="1" smtClean="0">
                <a:solidFill>
                  <a:srgbClr val="0000CC"/>
                </a:solidFill>
              </a:rPr>
              <a:t>x,y</a:t>
            </a:r>
            <a:r>
              <a:rPr lang="en-US" dirty="0" smtClean="0">
                <a:solidFill>
                  <a:srgbClr val="0000CC"/>
                </a:solidFill>
              </a:rPr>
              <a:t>) -&gt; reach(</a:t>
            </a:r>
            <a:r>
              <a:rPr lang="en-US" dirty="0" err="1" smtClean="0">
                <a:solidFill>
                  <a:srgbClr val="0000CC"/>
                </a:solidFill>
              </a:rPr>
              <a:t>x,phone</a:t>
            </a:r>
            <a:r>
              <a:rPr lang="en-US" dirty="0" smtClean="0">
                <a:solidFill>
                  <a:srgbClr val="0000CC"/>
                </a:solidFill>
              </a:rPr>
              <a:t>(y))</a:t>
            </a:r>
          </a:p>
          <a:p>
            <a:pPr>
              <a:buNone/>
            </a:pPr>
            <a:r>
              <a:rPr lang="en-US" dirty="0" smtClean="0"/>
              <a:t>Where can Sally be reached?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SWI-Prolog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Download from www.swi-prolog.org </a:t>
            </a:r>
          </a:p>
          <a:p>
            <a:pPr lvl="1"/>
            <a:r>
              <a:rPr lang="en-US" dirty="0" smtClean="0"/>
              <a:t>Log in to lts1</a:t>
            </a:r>
          </a:p>
          <a:p>
            <a:pPr lvl="2"/>
            <a:r>
              <a:rPr lang="en-US" dirty="0" smtClean="0"/>
              <a:t>You can get to this machine from EECS or </a:t>
            </a:r>
            <a:r>
              <a:rPr lang="en-US" dirty="0" err="1" smtClean="0"/>
              <a:t>VPNd</a:t>
            </a:r>
            <a:r>
              <a:rPr lang="en-US" dirty="0" smtClean="0"/>
              <a:t> in</a:t>
            </a:r>
          </a:p>
          <a:p>
            <a:pPr lvl="2"/>
            <a:r>
              <a:rPr lang="en-US" dirty="0" smtClean="0"/>
              <a:t>If off campus, </a:t>
            </a:r>
            <a:r>
              <a:rPr lang="en-US" dirty="0" err="1" smtClean="0"/>
              <a:t>ssh</a:t>
            </a:r>
            <a:r>
              <a:rPr lang="en-US" dirty="0" smtClean="0"/>
              <a:t> to ssh-server.eecs.wsu.edu, </a:t>
            </a:r>
            <a:r>
              <a:rPr lang="en-US" smtClean="0"/>
              <a:t>then connect to lts1 </a:t>
            </a:r>
            <a:endParaRPr lang="en-US" dirty="0" smtClean="0"/>
          </a:p>
          <a:p>
            <a:pPr lvl="1"/>
            <a:r>
              <a:rPr lang="en-US" dirty="0" smtClean="0"/>
              <a:t>Type </a:t>
            </a:r>
            <a:r>
              <a:rPr lang="en-US" dirty="0" smtClean="0">
                <a:solidFill>
                  <a:schemeClr val="accent5"/>
                </a:solidFill>
              </a:rPr>
              <a:t>pl</a:t>
            </a:r>
            <a:r>
              <a:rPr lang="en-US" dirty="0" smtClean="0"/>
              <a:t> to start. </a:t>
            </a:r>
          </a:p>
          <a:p>
            <a:pPr lvl="1"/>
            <a:r>
              <a:rPr lang="en-US" dirty="0" smtClean="0"/>
              <a:t>Type </a:t>
            </a:r>
            <a:r>
              <a:rPr lang="en-US" dirty="0" smtClean="0">
                <a:solidFill>
                  <a:schemeClr val="accent5"/>
                </a:solidFill>
              </a:rPr>
              <a:t>halt.</a:t>
            </a:r>
            <a:r>
              <a:rPr lang="en-US" dirty="0" smtClean="0"/>
              <a:t> to exit.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pl</a:t>
            </a:r>
          </a:p>
          <a:p>
            <a:pPr>
              <a:buNone/>
            </a:pPr>
            <a:r>
              <a:rPr lang="en-US" dirty="0" smtClean="0"/>
              <a:t>Welcome to SWI-Prolog (Multi-threaded, Version 5.2.13)</a:t>
            </a:r>
          </a:p>
          <a:p>
            <a:pPr>
              <a:buNone/>
            </a:pPr>
            <a:r>
              <a:rPr lang="en-US" dirty="0" smtClean="0"/>
              <a:t>Copyright (c) 1990-2003 University of Amsterdam.</a:t>
            </a:r>
          </a:p>
          <a:p>
            <a:pPr>
              <a:buNone/>
            </a:pPr>
            <a:r>
              <a:rPr lang="en-US" dirty="0" smtClean="0"/>
              <a:t>SWI-Prolog comes with ABSOLUTELY NO WARRANTY. This is free software,</a:t>
            </a:r>
          </a:p>
          <a:p>
            <a:pPr>
              <a:buNone/>
            </a:pPr>
            <a:r>
              <a:rPr lang="en-US" dirty="0" smtClean="0"/>
              <a:t>and you are welcome to redistribute it under certain conditions.</a:t>
            </a:r>
          </a:p>
          <a:p>
            <a:pPr>
              <a:buNone/>
            </a:pPr>
            <a:r>
              <a:rPr lang="en-US" dirty="0" smtClean="0"/>
              <a:t>Please visit http://www.swi-prolog.org for details.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help, use ?- help(Topic). or ?- apropos(Word).</a:t>
            </a:r>
          </a:p>
          <a:p>
            <a:pPr>
              <a:buNone/>
            </a:pPr>
            <a:r>
              <a:rPr lang="en-US" dirty="0" smtClean="0"/>
              <a:t>?-</a:t>
            </a:r>
          </a:p>
          <a:p>
            <a:pPr>
              <a:buNone/>
            </a:pPr>
            <a:r>
              <a:rPr lang="en-US" dirty="0" smtClean="0"/>
              <a:t>Type </a:t>
            </a:r>
            <a:r>
              <a:rPr lang="en-US" dirty="0" smtClean="0">
                <a:solidFill>
                  <a:schemeClr val="accent5"/>
                </a:solidFill>
              </a:rPr>
              <a:t>help(help). </a:t>
            </a:r>
            <a:r>
              <a:rPr lang="en-US" dirty="0" smtClean="0"/>
              <a:t>for online manual.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Green’s Trick Revisited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dirty="0" smtClean="0">
                <a:solidFill>
                  <a:srgbClr val="0000CC"/>
                </a:solidFill>
              </a:rPr>
              <a:t>1. </a:t>
            </a:r>
            <a:r>
              <a:rPr lang="en-US" dirty="0" err="1" smtClean="0">
                <a:solidFill>
                  <a:srgbClr val="0000CC"/>
                </a:solidFill>
              </a:rPr>
              <a:t>studyingwith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 smtClean="0">
                <a:solidFill>
                  <a:srgbClr val="0000CC"/>
                </a:solidFill>
              </a:rPr>
              <a:t>Sally,Morton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2.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CC"/>
                </a:solidFill>
              </a:rPr>
              <a:t>at(</a:t>
            </a:r>
            <a:r>
              <a:rPr lang="en-US" dirty="0" err="1" smtClean="0">
                <a:solidFill>
                  <a:srgbClr val="0000CC"/>
                </a:solidFill>
              </a:rPr>
              <a:t>Morton,Cub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3. -</a:t>
            </a:r>
            <a:r>
              <a:rPr lang="en-US" dirty="0" err="1" smtClean="0">
                <a:solidFill>
                  <a:srgbClr val="0000CC"/>
                </a:solidFill>
              </a:rPr>
              <a:t>studyingwith</a:t>
            </a:r>
            <a:r>
              <a:rPr lang="en-US" dirty="0" smtClean="0">
                <a:solidFill>
                  <a:srgbClr val="0000CC"/>
                </a:solidFill>
              </a:rPr>
              <a:t>(x3,y3) v -at(y3,z3) v at(x3,z3)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4. -at(x4,y4) v reach(x4,phone(y4))</a:t>
            </a:r>
          </a:p>
          <a:p>
            <a:pPr>
              <a:buNone/>
            </a:pPr>
            <a:r>
              <a:rPr lang="en-US" dirty="0" smtClean="0"/>
              <a:t>Where can Sally be reached?</a:t>
            </a:r>
          </a:p>
          <a:p>
            <a:pPr>
              <a:buNone/>
            </a:pPr>
            <a:r>
              <a:rPr lang="en-US" dirty="0" smtClean="0"/>
              <a:t>Exists x reach(Sally, x)</a:t>
            </a:r>
          </a:p>
          <a:p>
            <a:pPr>
              <a:buNone/>
            </a:pPr>
            <a:r>
              <a:rPr lang="en-US" dirty="0" smtClean="0"/>
              <a:t>Negate and </a:t>
            </a:r>
            <a:r>
              <a:rPr lang="en-US" dirty="0" err="1" smtClean="0"/>
              <a:t>clausify</a:t>
            </a:r>
            <a:r>
              <a:rPr lang="en-US" dirty="0" smtClean="0"/>
              <a:t>:  -reach(Sally,x5)</a:t>
            </a:r>
          </a:p>
          <a:p>
            <a:pPr>
              <a:buNone/>
            </a:pPr>
            <a:r>
              <a:rPr lang="en-US" dirty="0" smtClean="0"/>
              <a:t>Form </a:t>
            </a:r>
            <a:r>
              <a:rPr lang="en-US" dirty="0" err="1" smtClean="0"/>
              <a:t>disjunct</a:t>
            </a:r>
            <a:r>
              <a:rPr lang="en-US" dirty="0" smtClean="0"/>
              <a:t> with opposite and add to DB:</a:t>
            </a:r>
          </a:p>
          <a:p>
            <a:pPr>
              <a:buNone/>
            </a:pPr>
            <a:r>
              <a:rPr lang="en-US" dirty="0" smtClean="0"/>
              <a:t>5. –reach(Sally, x5) v reach(Sally, x5)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Green’s Trick Revisited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studyingwith</a:t>
            </a:r>
            <a:r>
              <a:rPr lang="en-US" dirty="0" smtClean="0"/>
              <a:t>(</a:t>
            </a:r>
            <a:r>
              <a:rPr lang="en-US" dirty="0" err="1" smtClean="0"/>
              <a:t>Sally,Morton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2. at(</a:t>
            </a:r>
            <a:r>
              <a:rPr lang="en-US" dirty="0" err="1" smtClean="0"/>
              <a:t>Morton,CUB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3. -</a:t>
            </a:r>
            <a:r>
              <a:rPr lang="en-US" dirty="0" err="1" smtClean="0"/>
              <a:t>studyingwith</a:t>
            </a:r>
            <a:r>
              <a:rPr lang="en-US" dirty="0" smtClean="0"/>
              <a:t>(x3,y3) v -at(y3,z3) v at(x3,z3)</a:t>
            </a:r>
          </a:p>
          <a:p>
            <a:pPr>
              <a:buNone/>
            </a:pPr>
            <a:r>
              <a:rPr lang="en-US" dirty="0" smtClean="0"/>
              <a:t>4. -at(x4,y4) v reach(x4,phone(y4))</a:t>
            </a:r>
          </a:p>
          <a:p>
            <a:pPr>
              <a:buNone/>
            </a:pPr>
            <a:r>
              <a:rPr lang="en-US" dirty="0" smtClean="0"/>
              <a:t>5. –reach(Sally, x5) v reach(Sally, x5)</a:t>
            </a:r>
          </a:p>
          <a:p>
            <a:pPr>
              <a:buNone/>
            </a:pPr>
            <a:r>
              <a:rPr lang="en-US" dirty="0" smtClean="0"/>
              <a:t>6. [4,5 x4/Sally x5/phone(y4)]                                                                –at(Sally, y6) v reach(Sally, phone(y6))</a:t>
            </a:r>
          </a:p>
          <a:p>
            <a:pPr>
              <a:buNone/>
            </a:pPr>
            <a:r>
              <a:rPr lang="en-US" dirty="0" smtClean="0"/>
              <a:t>7. [3,6 x3/Sally z3/y6]                                                                                –</a:t>
            </a:r>
            <a:r>
              <a:rPr lang="en-US" dirty="0" err="1" smtClean="0"/>
              <a:t>studyingwith</a:t>
            </a:r>
            <a:r>
              <a:rPr lang="en-US" dirty="0" smtClean="0"/>
              <a:t>(Sally, y7) v –at(y7,a7) v reach(Sally, phone(a7)</a:t>
            </a:r>
          </a:p>
          <a:p>
            <a:pPr>
              <a:buNone/>
            </a:pPr>
            <a:r>
              <a:rPr lang="en-US" dirty="0" smtClean="0"/>
              <a:t>8. [1,7 y7/Morton] –at(Morton,a8) v reach(Sally, phone(a8))</a:t>
            </a:r>
          </a:p>
          <a:p>
            <a:pPr>
              <a:buNone/>
            </a:pPr>
            <a:r>
              <a:rPr lang="en-US" dirty="0" smtClean="0"/>
              <a:t>9. [2,8 a8/CUB] </a:t>
            </a:r>
            <a:r>
              <a:rPr lang="en-US" dirty="0" smtClean="0">
                <a:solidFill>
                  <a:srgbClr val="0000CC"/>
                </a:solidFill>
              </a:rPr>
              <a:t>reach(Sally, phone(CUB))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Green’s Trick in Prolog (s.pl)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studyingwith</a:t>
            </a:r>
            <a:r>
              <a:rPr lang="en-US" dirty="0" smtClean="0"/>
              <a:t>(</a:t>
            </a:r>
            <a:r>
              <a:rPr lang="en-US" dirty="0" err="1" smtClean="0"/>
              <a:t>sally,morton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at(</a:t>
            </a:r>
            <a:r>
              <a:rPr lang="en-US" dirty="0" err="1" smtClean="0"/>
              <a:t>morton,cub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at(X,Z) :- </a:t>
            </a:r>
            <a:r>
              <a:rPr lang="en-US" dirty="0" err="1" smtClean="0"/>
              <a:t>studyingwith</a:t>
            </a:r>
            <a:r>
              <a:rPr lang="en-US" dirty="0" smtClean="0"/>
              <a:t>(X,Y), at(Y,Z).</a:t>
            </a:r>
          </a:p>
          <a:p>
            <a:pPr>
              <a:buNone/>
            </a:pPr>
            <a:r>
              <a:rPr lang="en-US" dirty="0" smtClean="0"/>
              <a:t>reach(</a:t>
            </a:r>
            <a:r>
              <a:rPr lang="en-US" dirty="0" err="1" smtClean="0"/>
              <a:t>X,phone</a:t>
            </a:r>
            <a:r>
              <a:rPr lang="en-US" dirty="0" smtClean="0"/>
              <a:t>(Y)) :- at(X,Y).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Query:  reach(sally, X).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Problems – Towers of Hanoi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4400" y="1676400"/>
            <a:ext cx="441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States: </a:t>
            </a:r>
            <a:r>
              <a:rPr lang="en-US" dirty="0" smtClean="0"/>
              <a:t>combinations of poles and disks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Operators:  </a:t>
            </a:r>
            <a:r>
              <a:rPr lang="en-US" dirty="0" smtClean="0"/>
              <a:t>move disk x from pole y to pole z subject to constraints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cannot move disk on top of smaller disk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cannot move disk if other disks on top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Goal test:  </a:t>
            </a:r>
            <a:r>
              <a:rPr lang="en-US" dirty="0" smtClean="0"/>
              <a:t>disks from largest (at bottom) to smallest on goal pole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Path cost:  </a:t>
            </a:r>
            <a:r>
              <a:rPr lang="en-US" dirty="0" smtClean="0"/>
              <a:t>1 per move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Towers of Hanoi applet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" y="1905000"/>
            <a:ext cx="391159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Towers of Hanoi (hanoi.pl)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move(1,X,Y,_) :-</a:t>
            </a:r>
          </a:p>
          <a:p>
            <a:pPr>
              <a:buNone/>
            </a:pPr>
            <a:r>
              <a:rPr lang="en-US" dirty="0" smtClean="0"/>
              <a:t>	write('Move top disk from '),</a:t>
            </a:r>
          </a:p>
          <a:p>
            <a:pPr>
              <a:buNone/>
            </a:pPr>
            <a:r>
              <a:rPr lang="en-US" dirty="0" smtClean="0"/>
              <a:t>	write(X),</a:t>
            </a:r>
          </a:p>
          <a:p>
            <a:pPr>
              <a:buNone/>
            </a:pPr>
            <a:r>
              <a:rPr lang="en-US" dirty="0" smtClean="0"/>
              <a:t>	write(' to '),</a:t>
            </a:r>
          </a:p>
          <a:p>
            <a:pPr>
              <a:buNone/>
            </a:pPr>
            <a:r>
              <a:rPr lang="en-US" dirty="0" smtClean="0"/>
              <a:t>	write(Y),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nl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move(N,X,Y,Z) :-          /* First argument is #disks, others are the 3 poles */</a:t>
            </a:r>
          </a:p>
          <a:p>
            <a:pPr>
              <a:buNone/>
            </a:pPr>
            <a:r>
              <a:rPr lang="en-US" dirty="0" smtClean="0"/>
              <a:t>	N&gt;1,</a:t>
            </a:r>
          </a:p>
          <a:p>
            <a:pPr>
              <a:buNone/>
            </a:pPr>
            <a:r>
              <a:rPr lang="en-US" dirty="0" smtClean="0"/>
              <a:t>	M is N-1,</a:t>
            </a:r>
          </a:p>
          <a:p>
            <a:pPr>
              <a:buNone/>
            </a:pPr>
            <a:r>
              <a:rPr lang="en-US" dirty="0" smtClean="0"/>
              <a:t>	move(M,X,Z,Y),</a:t>
            </a:r>
          </a:p>
          <a:p>
            <a:pPr>
              <a:buNone/>
            </a:pPr>
            <a:r>
              <a:rPr lang="en-US" dirty="0" smtClean="0"/>
              <a:t>	move(1,X,Y,_),</a:t>
            </a:r>
          </a:p>
          <a:p>
            <a:pPr>
              <a:buNone/>
            </a:pPr>
            <a:r>
              <a:rPr lang="en-US" dirty="0" smtClean="0"/>
              <a:t>	move(M,Z,Y,X).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Try move(3, left, right, center). 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Cut (cutexample.pl)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The cut predicate, ``!'', eliminates choices in a Prolog derivation tree (stops the </a:t>
            </a:r>
            <a:r>
              <a:rPr lang="en-US" sz="2400" dirty="0" err="1" smtClean="0"/>
              <a:t>backchaining</a:t>
            </a:r>
            <a:r>
              <a:rPr lang="en-US" sz="2400" dirty="0" smtClean="0"/>
              <a:t> along a particular path).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i="1" dirty="0" smtClean="0">
                <a:solidFill>
                  <a:srgbClr val="0000CC"/>
                </a:solidFill>
              </a:rPr>
              <a:t>Useful if you only want one solution for part or all of a rule.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Consider the program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/* program P 	clause # */</a:t>
            </a:r>
          </a:p>
          <a:p>
            <a:pPr>
              <a:buNone/>
            </a:pPr>
            <a:r>
              <a:rPr lang="en-US" sz="2400" dirty="0" smtClean="0"/>
              <a:t>p(a). 		/* #1 */</a:t>
            </a:r>
          </a:p>
          <a:p>
            <a:pPr>
              <a:buNone/>
            </a:pPr>
            <a:r>
              <a:rPr lang="en-US" sz="2400" dirty="0" smtClean="0"/>
              <a:t>p(X) :- q(X), r(X). 	/* #2 */</a:t>
            </a:r>
          </a:p>
          <a:p>
            <a:pPr>
              <a:buNone/>
            </a:pPr>
            <a:r>
              <a:rPr lang="en-US" sz="2400" dirty="0" smtClean="0"/>
              <a:t>p(X) :- u(X). 	/* #3 */</a:t>
            </a:r>
          </a:p>
          <a:p>
            <a:pPr>
              <a:buNone/>
            </a:pPr>
            <a:r>
              <a:rPr lang="en-US" sz="2400" dirty="0" smtClean="0"/>
              <a:t>q(X) :- s(X). 	/* #4 */</a:t>
            </a:r>
          </a:p>
          <a:p>
            <a:pPr>
              <a:buNone/>
            </a:pPr>
            <a:r>
              <a:rPr lang="en-US" sz="2400" dirty="0" smtClean="0"/>
              <a:t>r(a). 		/* #5 */</a:t>
            </a:r>
          </a:p>
          <a:p>
            <a:pPr>
              <a:buNone/>
            </a:pPr>
            <a:r>
              <a:rPr lang="en-US" sz="2400" dirty="0" smtClean="0"/>
              <a:t>r(b). 		/* #6 */</a:t>
            </a:r>
          </a:p>
          <a:p>
            <a:pPr>
              <a:buNone/>
            </a:pPr>
            <a:r>
              <a:rPr lang="en-US" sz="2400" dirty="0" smtClean="0"/>
              <a:t>s(a). 		/* #7 */</a:t>
            </a:r>
          </a:p>
          <a:p>
            <a:pPr>
              <a:buNone/>
            </a:pPr>
            <a:r>
              <a:rPr lang="en-US" sz="2400" dirty="0" smtClean="0"/>
              <a:t>s(b). 		/* #8 */</a:t>
            </a:r>
          </a:p>
          <a:p>
            <a:pPr>
              <a:buNone/>
            </a:pPr>
            <a:r>
              <a:rPr lang="en-US" sz="2400" dirty="0" smtClean="0"/>
              <a:t>s(c). 		/* #9 */</a:t>
            </a:r>
          </a:p>
          <a:p>
            <a:pPr>
              <a:buNone/>
            </a:pPr>
            <a:r>
              <a:rPr lang="en-US" sz="2400" dirty="0" smtClean="0"/>
              <a:t>u(d). 		/* #10 */ </a:t>
            </a:r>
            <a:endParaRPr lang="en-US" sz="2400" dirty="0" smtClean="0">
              <a:solidFill>
                <a:schemeClr val="accent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Consider goal </a:t>
            </a:r>
          </a:p>
          <a:p>
            <a:pPr>
              <a:buNone/>
            </a:pPr>
            <a:r>
              <a:rPr lang="en-US" dirty="0" smtClean="0"/>
              <a:t>	p(X),!. </a:t>
            </a:r>
          </a:p>
          <a:p>
            <a:pPr>
              <a:buNone/>
            </a:pPr>
            <a:r>
              <a:rPr lang="en-US" dirty="0" smtClean="0"/>
              <a:t>Result is </a:t>
            </a:r>
          </a:p>
          <a:p>
            <a:pPr>
              <a:buNone/>
            </a:pPr>
            <a:r>
              <a:rPr lang="en-US" dirty="0" smtClean="0"/>
              <a:t>	X=a ; </a:t>
            </a:r>
          </a:p>
          <a:p>
            <a:pPr>
              <a:buNone/>
            </a:pPr>
            <a:r>
              <a:rPr lang="en-US" dirty="0" smtClean="0"/>
              <a:t>	no </a:t>
            </a:r>
          </a:p>
          <a:p>
            <a:pPr>
              <a:buNone/>
            </a:pPr>
            <a:r>
              <a:rPr lang="en-US" dirty="0" smtClean="0"/>
              <a:t>Cut succeeds when it is the current goal and backtracking up to the cut is pruned. </a:t>
            </a:r>
          </a:p>
          <a:p>
            <a:pPr>
              <a:buNone/>
            </a:pPr>
            <a:r>
              <a:rPr lang="en-US" dirty="0" smtClean="0"/>
              <a:t>In this case, the second and third derivations are eliminated, and hence the entire </a:t>
            </a:r>
            <a:r>
              <a:rPr lang="en-US" dirty="0" err="1" smtClean="0"/>
              <a:t>subtrees</a:t>
            </a:r>
            <a:r>
              <a:rPr lang="en-US" dirty="0" smtClean="0"/>
              <a:t> below these two edges are also cut off. </a:t>
            </a:r>
          </a:p>
          <a:p>
            <a:pPr>
              <a:buNone/>
            </a:pPr>
            <a:r>
              <a:rPr lang="en-US" dirty="0" smtClean="0"/>
              <a:t>Try </a:t>
            </a:r>
          </a:p>
          <a:p>
            <a:pPr>
              <a:buNone/>
            </a:pPr>
            <a:r>
              <a:rPr lang="en-US" dirty="0" smtClean="0"/>
              <a:t>	r(X),s(Y). </a:t>
            </a:r>
          </a:p>
          <a:p>
            <a:pPr>
              <a:buNone/>
            </a:pPr>
            <a:r>
              <a:rPr lang="en-US" dirty="0" smtClean="0"/>
              <a:t>	r(X),!,s(Y). </a:t>
            </a:r>
          </a:p>
          <a:p>
            <a:pPr>
              <a:buNone/>
            </a:pPr>
            <a:r>
              <a:rPr lang="en-US" dirty="0" smtClean="0"/>
              <a:t>	r(X), s(Y), !.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Cut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part(a). part(b). part(c).</a:t>
            </a:r>
          </a:p>
          <a:p>
            <a:pPr>
              <a:buNone/>
            </a:pPr>
            <a:r>
              <a:rPr lang="en-US" dirty="0" smtClean="0"/>
              <a:t>red(a). black(b).</a:t>
            </a:r>
          </a:p>
          <a:p>
            <a:pPr>
              <a:buNone/>
            </a:pPr>
            <a:r>
              <a:rPr lang="en-US" dirty="0" smtClean="0"/>
              <a:t>color(</a:t>
            </a:r>
            <a:r>
              <a:rPr lang="en-US" dirty="0" err="1" smtClean="0"/>
              <a:t>P,red</a:t>
            </a:r>
            <a:r>
              <a:rPr lang="en-US" dirty="0" smtClean="0"/>
              <a:t>) :- red(P),!.</a:t>
            </a:r>
          </a:p>
          <a:p>
            <a:pPr>
              <a:buNone/>
            </a:pPr>
            <a:r>
              <a:rPr lang="en-US" dirty="0" smtClean="0"/>
              <a:t>color(</a:t>
            </a:r>
            <a:r>
              <a:rPr lang="en-US" dirty="0" err="1" smtClean="0"/>
              <a:t>P,black</a:t>
            </a:r>
            <a:r>
              <a:rPr lang="en-US" dirty="0" smtClean="0"/>
              <a:t>) :- black(P),!.</a:t>
            </a:r>
          </a:p>
          <a:p>
            <a:pPr>
              <a:buNone/>
            </a:pPr>
            <a:r>
              <a:rPr lang="en-US" dirty="0" smtClean="0"/>
              <a:t>color(</a:t>
            </a:r>
            <a:r>
              <a:rPr lang="en-US" dirty="0" err="1" smtClean="0"/>
              <a:t>P,unknown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finds a stored color or concludes the color is unknown. Derivations for color are prevented. Thus unknown is not reported for a or b. 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Expert Systems in Prolog (animal.pl)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assert(Term)</a:t>
            </a:r>
            <a:endParaRPr lang="en-US" dirty="0" smtClean="0"/>
          </a:p>
          <a:p>
            <a:pPr lvl="1"/>
            <a:r>
              <a:rPr lang="en-US" dirty="0" smtClean="0"/>
              <a:t>Add fact or clause to database.</a:t>
            </a:r>
          </a:p>
          <a:p>
            <a:r>
              <a:rPr lang="en-US" b="1" dirty="0" smtClean="0"/>
              <a:t>retract(Term)</a:t>
            </a:r>
            <a:endParaRPr lang="en-US" dirty="0" smtClean="0"/>
          </a:p>
          <a:p>
            <a:pPr lvl="1"/>
            <a:r>
              <a:rPr lang="en-US" dirty="0" smtClean="0"/>
              <a:t>Remove all facts or clauses in the database that unify with Term.</a:t>
            </a:r>
          </a:p>
          <a:p>
            <a:r>
              <a:rPr lang="en-US" dirty="0" smtClean="0"/>
              <a:t>Can see results in listing. 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Lists in Prolog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Elements of lists are any valid Prolog data object </a:t>
            </a:r>
          </a:p>
          <a:p>
            <a:r>
              <a:rPr lang="en-US" dirty="0" smtClean="0"/>
              <a:t>Elements are terms separated by commas, do not have to be same type </a:t>
            </a:r>
          </a:p>
          <a:p>
            <a:r>
              <a:rPr lang="en-US" dirty="0" smtClean="0"/>
              <a:t>Vertical bar separates head (first) from tail (rest) </a:t>
            </a:r>
          </a:p>
          <a:p>
            <a:r>
              <a:rPr lang="en-US" dirty="0" smtClean="0"/>
              <a:t>The head of [john, </a:t>
            </a:r>
            <a:r>
              <a:rPr lang="en-US" dirty="0" err="1" smtClean="0"/>
              <a:t>mary</a:t>
            </a:r>
            <a:r>
              <a:rPr lang="en-US" dirty="0" smtClean="0"/>
              <a:t>, pat] is john </a:t>
            </a:r>
          </a:p>
          <a:p>
            <a:r>
              <a:rPr lang="en-US" dirty="0" smtClean="0"/>
              <a:t>The tail of [john, </a:t>
            </a:r>
            <a:r>
              <a:rPr lang="en-US" dirty="0" err="1" smtClean="0"/>
              <a:t>mary</a:t>
            </a:r>
            <a:r>
              <a:rPr lang="en-US" dirty="0" smtClean="0"/>
              <a:t>, pat] is [</a:t>
            </a:r>
            <a:r>
              <a:rPr lang="en-US" dirty="0" err="1" smtClean="0"/>
              <a:t>mary</a:t>
            </a:r>
            <a:r>
              <a:rPr lang="en-US" dirty="0" smtClean="0"/>
              <a:t>, pat] </a:t>
            </a:r>
          </a:p>
          <a:p>
            <a:r>
              <a:rPr lang="en-US" dirty="0" smtClean="0"/>
              <a:t>The representation of the combination is Head | Tail (in our example, [john | [</a:t>
            </a:r>
            <a:r>
              <a:rPr lang="en-US" dirty="0" err="1" smtClean="0"/>
              <a:t>mary</a:t>
            </a:r>
            <a:r>
              <a:rPr lang="en-US" dirty="0" smtClean="0"/>
              <a:t>, pat]] or [john | [</a:t>
            </a:r>
            <a:r>
              <a:rPr lang="en-US" dirty="0" err="1" smtClean="0"/>
              <a:t>mary</a:t>
            </a:r>
            <a:r>
              <a:rPr lang="en-US" dirty="0" smtClean="0"/>
              <a:t> | [pat | []]]]) </a:t>
            </a:r>
          </a:p>
          <a:p>
            <a:r>
              <a:rPr lang="en-US" dirty="0" smtClean="0"/>
              <a:t>Member function</a:t>
            </a:r>
          </a:p>
          <a:p>
            <a:pPr>
              <a:buNone/>
            </a:pPr>
            <a:r>
              <a:rPr lang="en-US" dirty="0" smtClean="0"/>
              <a:t>	member(X, L) :- L = [X|_].</a:t>
            </a:r>
          </a:p>
          <a:p>
            <a:pPr>
              <a:buNone/>
            </a:pPr>
            <a:r>
              <a:rPr lang="en-US" dirty="0" smtClean="0"/>
              <a:t>	member(X, L) :- L = [A|B], member(X,B).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Prolog list manipulation [sum.pl, temp.pl]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first([X|Y],X). </a:t>
            </a:r>
          </a:p>
          <a:p>
            <a:pPr>
              <a:buNone/>
            </a:pPr>
            <a:r>
              <a:rPr lang="en-US" sz="3600" dirty="0" smtClean="0">
                <a:solidFill>
                  <a:srgbClr val="00B050"/>
                </a:solidFill>
              </a:rPr>
              <a:t>rest([X|Y],Y). </a:t>
            </a:r>
          </a:p>
          <a:p>
            <a:pPr>
              <a:buNone/>
            </a:pPr>
            <a:r>
              <a:rPr lang="en-US" sz="3600" dirty="0" err="1" smtClean="0">
                <a:solidFill>
                  <a:srgbClr val="9900CC"/>
                </a:solidFill>
              </a:rPr>
              <a:t>addfirst</a:t>
            </a:r>
            <a:r>
              <a:rPr lang="en-US" sz="3600" dirty="0" smtClean="0">
                <a:solidFill>
                  <a:srgbClr val="9900CC"/>
                </a:solidFill>
              </a:rPr>
              <a:t>(X,R,[X|R]). 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means </a:t>
            </a:r>
          </a:p>
          <a:p>
            <a:pPr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The head (first) of [X|Y] is X. </a:t>
            </a:r>
          </a:p>
          <a:p>
            <a:pPr>
              <a:buNone/>
            </a:pPr>
            <a:r>
              <a:rPr lang="en-US" sz="3600" dirty="0" smtClean="0">
                <a:solidFill>
                  <a:srgbClr val="00B050"/>
                </a:solidFill>
              </a:rPr>
              <a:t>The tail (rest) of [X|Y] is Y. </a:t>
            </a:r>
          </a:p>
          <a:p>
            <a:pPr>
              <a:buNone/>
            </a:pPr>
            <a:r>
              <a:rPr lang="en-US" sz="3600" dirty="0" smtClean="0">
                <a:solidFill>
                  <a:srgbClr val="9900CC"/>
                </a:solidFill>
              </a:rPr>
              <a:t>Putting X at the head and Y as the tail constructs (</a:t>
            </a:r>
            <a:r>
              <a:rPr lang="en-US" sz="3600" dirty="0" err="1" smtClean="0">
                <a:solidFill>
                  <a:srgbClr val="9900CC"/>
                </a:solidFill>
              </a:rPr>
              <a:t>addfirst</a:t>
            </a:r>
            <a:r>
              <a:rPr lang="en-US" sz="3600" dirty="0" smtClean="0">
                <a:solidFill>
                  <a:srgbClr val="9900CC"/>
                </a:solidFill>
              </a:rPr>
              <a:t>) the list [X|R]. </a:t>
            </a:r>
            <a:endParaRPr lang="en-US" sz="3600" dirty="0">
              <a:solidFill>
                <a:srgbClr val="9900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Structure of Prolog Programs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Every entry into the interpreter is a goal that Prolog tries to satisfy. </a:t>
            </a:r>
          </a:p>
          <a:p>
            <a:r>
              <a:rPr lang="en-US" dirty="0" smtClean="0"/>
              <a:t>Every goal in Prolog ends with </a:t>
            </a:r>
            <a:r>
              <a:rPr lang="en-US" sz="4000" b="1" dirty="0" smtClean="0">
                <a:solidFill>
                  <a:schemeClr val="accent5"/>
                </a:solidFill>
              </a:rPr>
              <a:t>.</a:t>
            </a:r>
            <a:endParaRPr lang="en-US" b="1" dirty="0" smtClean="0">
              <a:solidFill>
                <a:schemeClr val="accent5"/>
              </a:solidFill>
            </a:endParaRPr>
          </a:p>
          <a:p>
            <a:r>
              <a:rPr lang="en-US" dirty="0" smtClean="0"/>
              <a:t>A Prolog program consists of a database of facts, rules, and queries. This program is, in essence, a knowledge base. </a:t>
            </a:r>
          </a:p>
          <a:p>
            <a:pPr lvl="1"/>
            <a:r>
              <a:rPr lang="en-US" dirty="0" smtClean="0"/>
              <a:t>Fact: head but no body </a:t>
            </a:r>
            <a:br>
              <a:rPr lang="en-US" dirty="0" smtClean="0"/>
            </a:br>
            <a:r>
              <a:rPr lang="en-US" dirty="0" smtClean="0"/>
              <a:t>man(</a:t>
            </a:r>
            <a:r>
              <a:rPr lang="en-US" dirty="0" err="1" smtClean="0"/>
              <a:t>socrates</a:t>
            </a:r>
            <a:r>
              <a:rPr lang="en-US" dirty="0" smtClean="0"/>
              <a:t>). </a:t>
            </a:r>
            <a:br>
              <a:rPr lang="en-US" dirty="0" smtClean="0"/>
            </a:br>
            <a:r>
              <a:rPr lang="en-US" dirty="0" smtClean="0"/>
              <a:t>man(</a:t>
            </a:r>
            <a:r>
              <a:rPr lang="en-US" dirty="0" err="1" smtClean="0"/>
              <a:t>plato</a:t>
            </a:r>
            <a:r>
              <a:rPr lang="en-US" dirty="0" smtClean="0"/>
              <a:t>). </a:t>
            </a:r>
          </a:p>
          <a:p>
            <a:pPr lvl="1"/>
            <a:r>
              <a:rPr lang="en-US" dirty="0" smtClean="0"/>
              <a:t>Rules: head and body </a:t>
            </a:r>
            <a:br>
              <a:rPr lang="en-US" dirty="0" smtClean="0"/>
            </a:br>
            <a:r>
              <a:rPr lang="en-US" dirty="0" smtClean="0"/>
              <a:t>mortal(X) :- man(X). </a:t>
            </a:r>
          </a:p>
          <a:p>
            <a:pPr lvl="1"/>
            <a:r>
              <a:rPr lang="en-US" dirty="0" smtClean="0"/>
              <a:t>Questions: body but no head </a:t>
            </a:r>
            <a:br>
              <a:rPr lang="en-US" dirty="0" smtClean="0"/>
            </a:br>
            <a:r>
              <a:rPr lang="en-US" dirty="0" smtClean="0"/>
              <a:t>mortal(X). </a:t>
            </a:r>
            <a:br>
              <a:rPr lang="en-US" dirty="0" smtClean="0"/>
            </a:br>
            <a:r>
              <a:rPr lang="en-US" dirty="0" smtClean="0"/>
              <a:t>Use ``;'' to get next possible answer, Return to end. </a:t>
            </a:r>
            <a:br>
              <a:rPr lang="en-US" dirty="0" smtClean="0"/>
            </a:br>
            <a:r>
              <a:rPr lang="en-US" dirty="0" smtClean="0"/>
              <a:t>Yes means true with no variables, no means not consistent with database.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Test Sample Program (intro.pl)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Load intro.pl into Prolog by typing </a:t>
            </a:r>
          </a:p>
          <a:p>
            <a:pPr>
              <a:buNone/>
            </a:pPr>
            <a:r>
              <a:rPr lang="en-US" dirty="0" smtClean="0">
                <a:solidFill>
                  <a:schemeClr val="accent5"/>
                </a:solidFill>
              </a:rPr>
              <a:t>[intro]. </a:t>
            </a:r>
          </a:p>
          <a:p>
            <a:pPr>
              <a:buNone/>
            </a:pPr>
            <a:r>
              <a:rPr lang="en-US" dirty="0" smtClean="0"/>
              <a:t>The ``yes'' at the end indicates that Prolog checked the code and found no errors. </a:t>
            </a:r>
          </a:p>
          <a:p>
            <a:pPr>
              <a:buNone/>
            </a:pPr>
            <a:r>
              <a:rPr lang="en-US" dirty="0" smtClean="0"/>
              <a:t>Check all of what Prolog has recorded by asking for a listing. </a:t>
            </a:r>
          </a:p>
          <a:p>
            <a:pPr>
              <a:buNone/>
            </a:pPr>
            <a:r>
              <a:rPr lang="en-US" dirty="0" smtClean="0"/>
              <a:t>?- </a:t>
            </a:r>
            <a:r>
              <a:rPr lang="en-US" dirty="0" smtClean="0">
                <a:solidFill>
                  <a:schemeClr val="accent5"/>
                </a:solidFill>
              </a:rPr>
              <a:t>listing.</a:t>
            </a:r>
          </a:p>
          <a:p>
            <a:pPr>
              <a:buNone/>
            </a:pPr>
            <a:r>
              <a:rPr lang="en-US" dirty="0" smtClean="0"/>
              <a:t>% Foreign: </a:t>
            </a:r>
            <a:r>
              <a:rPr lang="en-US" dirty="0" err="1" smtClean="0"/>
              <a:t>rl_add_history</a:t>
            </a:r>
            <a:r>
              <a:rPr lang="en-US" dirty="0" smtClean="0"/>
              <a:t>/1</a:t>
            </a:r>
          </a:p>
          <a:p>
            <a:pPr>
              <a:buNone/>
            </a:pPr>
            <a:r>
              <a:rPr lang="en-US" dirty="0" smtClean="0"/>
              <a:t>% Foreign: </a:t>
            </a:r>
            <a:r>
              <a:rPr lang="en-US" dirty="0" err="1" smtClean="0"/>
              <a:t>rl_read_init_file</a:t>
            </a:r>
            <a:r>
              <a:rPr lang="en-US" dirty="0" smtClean="0"/>
              <a:t>/1</a:t>
            </a:r>
          </a:p>
          <a:p>
            <a:pPr>
              <a:buNone/>
            </a:pPr>
            <a:r>
              <a:rPr lang="en-US" dirty="0" smtClean="0"/>
              <a:t>likes(</a:t>
            </a:r>
            <a:r>
              <a:rPr lang="en-US" dirty="0" err="1" smtClean="0"/>
              <a:t>mary</a:t>
            </a:r>
            <a:r>
              <a:rPr lang="en-US" dirty="0" smtClean="0"/>
              <a:t>, food).</a:t>
            </a:r>
          </a:p>
          <a:p>
            <a:pPr>
              <a:buNone/>
            </a:pPr>
            <a:r>
              <a:rPr lang="en-US" dirty="0" smtClean="0"/>
              <a:t>likes(</a:t>
            </a:r>
            <a:r>
              <a:rPr lang="en-US" dirty="0" err="1" smtClean="0"/>
              <a:t>mary</a:t>
            </a:r>
            <a:r>
              <a:rPr lang="en-US" dirty="0" smtClean="0"/>
              <a:t>, wine).</a:t>
            </a:r>
          </a:p>
          <a:p>
            <a:pPr>
              <a:buNone/>
            </a:pPr>
            <a:r>
              <a:rPr lang="en-US" dirty="0" smtClean="0"/>
              <a:t>likes(john, food).</a:t>
            </a:r>
          </a:p>
          <a:p>
            <a:pPr>
              <a:buNone/>
            </a:pPr>
            <a:r>
              <a:rPr lang="en-US" dirty="0" smtClean="0"/>
              <a:t>likes(john, wine).</a:t>
            </a:r>
          </a:p>
          <a:p>
            <a:pPr>
              <a:buNone/>
            </a:pPr>
            <a:r>
              <a:rPr lang="en-US" dirty="0" smtClean="0"/>
              <a:t>Yes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Pose a 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?- </a:t>
            </a:r>
            <a:r>
              <a:rPr lang="en-US" sz="3600" dirty="0" smtClean="0">
                <a:solidFill>
                  <a:schemeClr val="accent5"/>
                </a:solidFill>
              </a:rPr>
              <a:t>likes(</a:t>
            </a:r>
            <a:r>
              <a:rPr lang="en-US" sz="3600" dirty="0" err="1" smtClean="0">
                <a:solidFill>
                  <a:schemeClr val="accent5"/>
                </a:solidFill>
              </a:rPr>
              <a:t>mary,food</a:t>
            </a:r>
            <a:r>
              <a:rPr lang="en-US" sz="3600" dirty="0" smtClean="0">
                <a:solidFill>
                  <a:schemeClr val="accent5"/>
                </a:solidFill>
              </a:rPr>
              <a:t>).</a:t>
            </a:r>
          </a:p>
          <a:p>
            <a:pPr>
              <a:buNone/>
            </a:pPr>
            <a:r>
              <a:rPr lang="en-US" sz="3600" dirty="0" smtClean="0"/>
              <a:t>Yes</a:t>
            </a:r>
          </a:p>
          <a:p>
            <a:pPr>
              <a:buNone/>
            </a:pPr>
            <a:r>
              <a:rPr lang="en-US" sz="3600" dirty="0" smtClean="0"/>
              <a:t>?- </a:t>
            </a:r>
            <a:r>
              <a:rPr lang="en-US" sz="3600" dirty="0" smtClean="0">
                <a:solidFill>
                  <a:schemeClr val="accent5"/>
                </a:solidFill>
              </a:rPr>
              <a:t>likes(</a:t>
            </a:r>
            <a:r>
              <a:rPr lang="en-US" sz="3600" dirty="0" err="1" smtClean="0">
                <a:solidFill>
                  <a:schemeClr val="accent5"/>
                </a:solidFill>
              </a:rPr>
              <a:t>X,food</a:t>
            </a:r>
            <a:r>
              <a:rPr lang="en-US" sz="3600" dirty="0" smtClean="0">
                <a:solidFill>
                  <a:schemeClr val="accent5"/>
                </a:solidFill>
              </a:rPr>
              <a:t>).</a:t>
            </a:r>
          </a:p>
          <a:p>
            <a:pPr>
              <a:buNone/>
            </a:pPr>
            <a:r>
              <a:rPr lang="en-US" sz="3600" dirty="0" smtClean="0"/>
              <a:t>X = </a:t>
            </a:r>
            <a:r>
              <a:rPr lang="en-US" sz="3600" dirty="0" err="1" smtClean="0"/>
              <a:t>mary</a:t>
            </a:r>
            <a:r>
              <a:rPr lang="en-US" sz="3600" dirty="0" smtClean="0"/>
              <a:t> </a:t>
            </a:r>
            <a:r>
              <a:rPr lang="en-US" sz="2400" dirty="0" smtClean="0"/>
              <a:t>/* press ; to get next answer, press return to finish */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Yes 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Interactive Definitions (soc.pl)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600" dirty="0" smtClean="0"/>
              <a:t>To enter facts and/or rules directly, type: </a:t>
            </a:r>
          </a:p>
          <a:p>
            <a:pPr>
              <a:buNone/>
            </a:pPr>
            <a:r>
              <a:rPr lang="en-US" sz="3600" dirty="0" smtClean="0"/>
              <a:t>	| ?- </a:t>
            </a:r>
            <a:r>
              <a:rPr lang="en-US" sz="3600" dirty="0" smtClean="0">
                <a:solidFill>
                  <a:schemeClr val="accent5"/>
                </a:solidFill>
              </a:rPr>
              <a:t>consult(user).</a:t>
            </a:r>
          </a:p>
          <a:p>
            <a:pPr>
              <a:buNone/>
            </a:pPr>
            <a:r>
              <a:rPr lang="en-US" sz="3600" dirty="0" smtClean="0"/>
              <a:t>	|</a:t>
            </a:r>
          </a:p>
          <a:p>
            <a:pPr>
              <a:buNone/>
            </a:pPr>
            <a:r>
              <a:rPr lang="en-US" sz="3600" dirty="0" smtClean="0"/>
              <a:t>You get a new prompt as above (|). At this point you would enter your facts and rules. For example, </a:t>
            </a:r>
          </a:p>
          <a:p>
            <a:pPr>
              <a:buNone/>
            </a:pPr>
            <a:r>
              <a:rPr lang="en-US" sz="3600" dirty="0" smtClean="0"/>
              <a:t>	| </a:t>
            </a:r>
            <a:r>
              <a:rPr lang="en-US" sz="3600" dirty="0" smtClean="0">
                <a:solidFill>
                  <a:schemeClr val="accent5"/>
                </a:solidFill>
              </a:rPr>
              <a:t>man(</a:t>
            </a:r>
            <a:r>
              <a:rPr lang="en-US" sz="3600" dirty="0" err="1" smtClean="0">
                <a:solidFill>
                  <a:schemeClr val="accent5"/>
                </a:solidFill>
              </a:rPr>
              <a:t>socrates</a:t>
            </a:r>
            <a:r>
              <a:rPr lang="en-US" sz="3600" dirty="0" smtClean="0">
                <a:solidFill>
                  <a:schemeClr val="accent5"/>
                </a:solidFill>
              </a:rPr>
              <a:t>).</a:t>
            </a:r>
          </a:p>
          <a:p>
            <a:pPr>
              <a:buNone/>
            </a:pPr>
            <a:r>
              <a:rPr lang="en-US" sz="3600" dirty="0" smtClean="0"/>
              <a:t>	| </a:t>
            </a:r>
            <a:r>
              <a:rPr lang="en-US" sz="3600" dirty="0" smtClean="0">
                <a:solidFill>
                  <a:schemeClr val="accent5"/>
                </a:solidFill>
              </a:rPr>
              <a:t>mortal(X) :- man(X).</a:t>
            </a:r>
          </a:p>
          <a:p>
            <a:pPr>
              <a:buNone/>
            </a:pPr>
            <a:r>
              <a:rPr lang="en-US" sz="3600" dirty="0" smtClean="0"/>
              <a:t>	| </a:t>
            </a:r>
            <a:r>
              <a:rPr lang="en-US" sz="3600" dirty="0" err="1" smtClean="0">
                <a:solidFill>
                  <a:schemeClr val="accent5"/>
                </a:solidFill>
              </a:rPr>
              <a:t>end_of_file</a:t>
            </a:r>
            <a:r>
              <a:rPr lang="en-US" sz="3600" dirty="0" smtClean="0">
                <a:solidFill>
                  <a:schemeClr val="accent5"/>
                </a:solidFill>
              </a:rPr>
              <a:t>.</a:t>
            </a:r>
          </a:p>
          <a:p>
            <a:pPr>
              <a:buNone/>
            </a:pPr>
            <a:r>
              <a:rPr lang="en-US" sz="3600" dirty="0" smtClean="0"/>
              <a:t>	| ?-</a:t>
            </a:r>
          </a:p>
          <a:p>
            <a:pPr>
              <a:buNone/>
            </a:pPr>
            <a:r>
              <a:rPr lang="en-US" sz="3600" dirty="0" smtClean="0"/>
              <a:t>When done entering facts and rules, just type '</a:t>
            </a:r>
            <a:r>
              <a:rPr lang="en-US" sz="3600" dirty="0" err="1" smtClean="0"/>
              <a:t>end_of_file</a:t>
            </a:r>
            <a:r>
              <a:rPr lang="en-US" sz="3600" dirty="0" smtClean="0"/>
              <a:t>.', and you will return to the original prompt. </a:t>
            </a:r>
          </a:p>
          <a:p>
            <a:pPr>
              <a:buNone/>
            </a:pPr>
            <a:r>
              <a:rPr lang="en-US" sz="3600" dirty="0" smtClean="0"/>
              <a:t>Now we can ask queries of our facts and rules. For example, </a:t>
            </a:r>
          </a:p>
          <a:p>
            <a:pPr>
              <a:buNone/>
            </a:pPr>
            <a:r>
              <a:rPr lang="en-US" sz="3600" dirty="0" smtClean="0"/>
              <a:t>	| ?- </a:t>
            </a:r>
            <a:r>
              <a:rPr lang="en-US" sz="3600" dirty="0" smtClean="0">
                <a:solidFill>
                  <a:schemeClr val="accent5"/>
                </a:solidFill>
              </a:rPr>
              <a:t>man(</a:t>
            </a:r>
            <a:r>
              <a:rPr lang="en-US" sz="3600" dirty="0" err="1" smtClean="0">
                <a:solidFill>
                  <a:schemeClr val="accent5"/>
                </a:solidFill>
              </a:rPr>
              <a:t>socrates</a:t>
            </a:r>
            <a:r>
              <a:rPr lang="en-US" sz="3600" dirty="0" smtClean="0">
                <a:solidFill>
                  <a:schemeClr val="accent5"/>
                </a:solidFill>
              </a:rPr>
              <a:t>).</a:t>
            </a:r>
          </a:p>
          <a:p>
            <a:pPr>
              <a:buNone/>
            </a:pPr>
            <a:r>
              <a:rPr lang="en-US" sz="3600" dirty="0" smtClean="0"/>
              <a:t>	yes</a:t>
            </a:r>
          </a:p>
          <a:p>
            <a:pPr>
              <a:buNone/>
            </a:pPr>
            <a:r>
              <a:rPr lang="en-US" sz="3600" dirty="0" smtClean="0"/>
              <a:t>	| ?- </a:t>
            </a:r>
            <a:r>
              <a:rPr lang="en-US" sz="3600" dirty="0" smtClean="0">
                <a:solidFill>
                  <a:schemeClr val="accent5"/>
                </a:solidFill>
              </a:rPr>
              <a:t>mortal(X).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	X = </a:t>
            </a:r>
            <a:r>
              <a:rPr lang="en-US" sz="3600" dirty="0" err="1" smtClean="0"/>
              <a:t>socrates</a:t>
            </a:r>
            <a:r>
              <a:rPr lang="en-US" sz="3600" dirty="0" smtClean="0"/>
              <a:t> 	&lt;press return at this point&gt;</a:t>
            </a:r>
          </a:p>
          <a:p>
            <a:pPr>
              <a:buNone/>
            </a:pPr>
            <a:r>
              <a:rPr lang="en-US" sz="3600" dirty="0" smtClean="0"/>
              <a:t>	| ?- </a:t>
            </a:r>
            <a:r>
              <a:rPr lang="en-US" sz="3600" dirty="0" smtClean="0">
                <a:solidFill>
                  <a:schemeClr val="accent5"/>
                </a:solidFill>
              </a:rPr>
              <a:t>man(</a:t>
            </a:r>
            <a:r>
              <a:rPr lang="en-US" sz="3600" dirty="0" err="1" smtClean="0">
                <a:solidFill>
                  <a:schemeClr val="accent5"/>
                </a:solidFill>
              </a:rPr>
              <a:t>plato</a:t>
            </a:r>
            <a:r>
              <a:rPr lang="en-US" sz="3600" dirty="0" smtClean="0">
                <a:solidFill>
                  <a:schemeClr val="accent5"/>
                </a:solidFill>
              </a:rPr>
              <a:t>).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	no</a:t>
            </a:r>
          </a:p>
          <a:p>
            <a:pPr>
              <a:buNone/>
            </a:pPr>
            <a:r>
              <a:rPr lang="en-US" sz="3600" dirty="0" smtClean="0"/>
              <a:t>	| ?-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Logical Operators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a :- b. /* a if b */</a:t>
            </a:r>
          </a:p>
          <a:p>
            <a:pPr>
              <a:buNone/>
            </a:pPr>
            <a:r>
              <a:rPr lang="en-US" sz="3600" dirty="0" smtClean="0"/>
              <a:t>a :- </a:t>
            </a:r>
            <a:r>
              <a:rPr lang="en-US" sz="3600" dirty="0" err="1" smtClean="0"/>
              <a:t>b,c</a:t>
            </a:r>
            <a:r>
              <a:rPr lang="en-US" sz="3600" dirty="0" smtClean="0"/>
              <a:t>. /* a if b and c. */</a:t>
            </a:r>
          </a:p>
          <a:p>
            <a:pPr>
              <a:buNone/>
            </a:pPr>
            <a:r>
              <a:rPr lang="en-US" sz="3600" dirty="0" smtClean="0"/>
              <a:t>a :- </a:t>
            </a:r>
            <a:r>
              <a:rPr lang="en-US" sz="3600" dirty="0" err="1" smtClean="0"/>
              <a:t>b;c</a:t>
            </a:r>
            <a:r>
              <a:rPr lang="en-US" sz="3600" dirty="0" smtClean="0"/>
              <a:t>. /* a if b or c. */</a:t>
            </a:r>
          </a:p>
          <a:p>
            <a:pPr>
              <a:buNone/>
            </a:pPr>
            <a:r>
              <a:rPr lang="en-US" sz="3600" dirty="0" smtClean="0"/>
              <a:t>a :- not b. /* a if b fails */</a:t>
            </a:r>
          </a:p>
          <a:p>
            <a:pPr>
              <a:buNone/>
            </a:pPr>
            <a:r>
              <a:rPr lang="en-US" sz="3600" dirty="0" smtClean="0"/>
              <a:t>a :- b -&gt; </a:t>
            </a:r>
            <a:r>
              <a:rPr lang="en-US" sz="3600" dirty="0" err="1" smtClean="0"/>
              <a:t>c;d</a:t>
            </a:r>
            <a:r>
              <a:rPr lang="en-US" sz="3600" dirty="0" smtClean="0"/>
              <a:t>. /* a if (if b then c else d) */ 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Compound Query (dog.pl)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>
                <a:solidFill>
                  <a:schemeClr val="accent5"/>
                </a:solidFill>
              </a:rPr>
              <a:t>likes(X,Y), food(Y).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There is an implied “and” between the query terms. 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2505</Words>
  <Application>Microsoft Office PowerPoint</Application>
  <PresentationFormat>On-screen Show (4:3)</PresentationFormat>
  <Paragraphs>550</Paragraphs>
  <Slides>39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 Artificial Intelligence</vt:lpstr>
      <vt:lpstr>Prolog – PROgramming in LOGic</vt:lpstr>
      <vt:lpstr>SWI-Prolog</vt:lpstr>
      <vt:lpstr>Structure of Prolog Programs</vt:lpstr>
      <vt:lpstr>Test Sample Program (intro.pl)</vt:lpstr>
      <vt:lpstr>Pose a Query</vt:lpstr>
      <vt:lpstr>Interactive Definitions (soc.pl)</vt:lpstr>
      <vt:lpstr>Logical Operators</vt:lpstr>
      <vt:lpstr>Compound Query (dog.pl)</vt:lpstr>
      <vt:lpstr>Disjunction</vt:lpstr>
      <vt:lpstr>Example (family.pl)</vt:lpstr>
      <vt:lpstr>Queries</vt:lpstr>
      <vt:lpstr>Queries</vt:lpstr>
      <vt:lpstr>Queries</vt:lpstr>
      <vt:lpstr>Create Rules (rules.pl, neg1.pl, neg2.pl)</vt:lpstr>
      <vt:lpstr>Prolog Data Objects</vt:lpstr>
      <vt:lpstr>Arithmetic Operators</vt:lpstr>
      <vt:lpstr>Comparison Operators</vt:lpstr>
      <vt:lpstr>Assignment</vt:lpstr>
      <vt:lpstr>Prolog Arithmetic Queries</vt:lpstr>
      <vt:lpstr>Example Program (factorial.pl)</vt:lpstr>
      <vt:lpstr>Arithmetic Examples (arithmetic.pl)</vt:lpstr>
      <vt:lpstr>Negation</vt:lpstr>
      <vt:lpstr>Negation Examples</vt:lpstr>
      <vt:lpstr>I/O (read_line.pl)</vt:lpstr>
      <vt:lpstr>Example (io.pl)</vt:lpstr>
      <vt:lpstr>Files</vt:lpstr>
      <vt:lpstr>Interactive Version</vt:lpstr>
      <vt:lpstr>Green’s Trick Revisited</vt:lpstr>
      <vt:lpstr>Green’s Trick Revisited</vt:lpstr>
      <vt:lpstr>Green’s Trick Revisited</vt:lpstr>
      <vt:lpstr>Green’s Trick in Prolog (s.pl)</vt:lpstr>
      <vt:lpstr>Example Problems – Towers of Hanoi</vt:lpstr>
      <vt:lpstr>Towers of Hanoi (hanoi.pl)</vt:lpstr>
      <vt:lpstr>Cut (cutexample.pl)</vt:lpstr>
      <vt:lpstr>Cut Example</vt:lpstr>
      <vt:lpstr>Expert Systems in Prolog (animal.pl)</vt:lpstr>
      <vt:lpstr>Lists in Prolog</vt:lpstr>
      <vt:lpstr>Prolog list manipulation [sum.pl, temp.pl]</vt:lpstr>
    </vt:vector>
  </TitlesOfParts>
  <Company>EECS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CptS 440 / 540 Artificial Intelligence</dc:title>
  <dc:creator>EECS</dc:creator>
  <cp:lastModifiedBy>Windows</cp:lastModifiedBy>
  <cp:revision>239</cp:revision>
  <dcterms:created xsi:type="dcterms:W3CDTF">2009-03-31T16:17:12Z</dcterms:created>
  <dcterms:modified xsi:type="dcterms:W3CDTF">2022-02-25T03:36:37Z</dcterms:modified>
</cp:coreProperties>
</file>