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90" r:id="rId2"/>
    <p:sldId id="257" r:id="rId3"/>
    <p:sldId id="261" r:id="rId4"/>
    <p:sldId id="258" r:id="rId5"/>
    <p:sldId id="259" r:id="rId6"/>
    <p:sldId id="260" r:id="rId7"/>
    <p:sldId id="262" r:id="rId8"/>
    <p:sldId id="263" r:id="rId9"/>
    <p:sldId id="264" r:id="rId10"/>
    <p:sldId id="265" r:id="rId11"/>
    <p:sldId id="266" r:id="rId12"/>
    <p:sldId id="289" r:id="rId13"/>
    <p:sldId id="267" r:id="rId14"/>
    <p:sldId id="268" r:id="rId15"/>
    <p:sldId id="269" r:id="rId16"/>
    <p:sldId id="292" r:id="rId17"/>
    <p:sldId id="294" r:id="rId18"/>
    <p:sldId id="295" r:id="rId19"/>
    <p:sldId id="293" r:id="rId20"/>
    <p:sldId id="273" r:id="rId21"/>
    <p:sldId id="277" r:id="rId22"/>
    <p:sldId id="278" r:id="rId23"/>
    <p:sldId id="335" r:id="rId24"/>
    <p:sldId id="334" r:id="rId25"/>
    <p:sldId id="279" r:id="rId26"/>
    <p:sldId id="280" r:id="rId27"/>
    <p:sldId id="281" r:id="rId28"/>
    <p:sldId id="282" r:id="rId29"/>
    <p:sldId id="297" r:id="rId30"/>
    <p:sldId id="298" r:id="rId31"/>
    <p:sldId id="283" r:id="rId32"/>
    <p:sldId id="299" r:id="rId33"/>
    <p:sldId id="300" r:id="rId34"/>
    <p:sldId id="285" r:id="rId35"/>
    <p:sldId id="288" r:id="rId36"/>
    <p:sldId id="336" r:id="rId37"/>
    <p:sldId id="337" r:id="rId38"/>
    <p:sldId id="286" r:id="rId39"/>
    <p:sldId id="338" r:id="rId40"/>
    <p:sldId id="345" r:id="rId41"/>
    <p:sldId id="346" r:id="rId42"/>
    <p:sldId id="347" r:id="rId43"/>
    <p:sldId id="355" r:id="rId44"/>
    <p:sldId id="356" r:id="rId45"/>
    <p:sldId id="357" r:id="rId46"/>
    <p:sldId id="358" r:id="rId47"/>
    <p:sldId id="359" r:id="rId48"/>
    <p:sldId id="360" r:id="rId49"/>
    <p:sldId id="361" r:id="rId50"/>
    <p:sldId id="362" r:id="rId51"/>
    <p:sldId id="367" r:id="rId52"/>
    <p:sldId id="364" r:id="rId53"/>
    <p:sldId id="363" r:id="rId54"/>
    <p:sldId id="366" r:id="rId55"/>
    <p:sldId id="365" r:id="rId56"/>
    <p:sldId id="368" r:id="rId57"/>
    <p:sldId id="369" r:id="rId58"/>
    <p:sldId id="370" r:id="rId59"/>
    <p:sldId id="372" r:id="rId60"/>
    <p:sldId id="371" r:id="rId61"/>
    <p:sldId id="373" r:id="rId62"/>
    <p:sldId id="351" r:id="rId63"/>
    <p:sldId id="341" r:id="rId64"/>
    <p:sldId id="342" r:id="rId65"/>
    <p:sldId id="344"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 id="315" r:id="rId81"/>
    <p:sldId id="316" r:id="rId82"/>
    <p:sldId id="317" r:id="rId83"/>
    <p:sldId id="318" r:id="rId84"/>
    <p:sldId id="319"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287"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21965" autoAdjust="0"/>
    <p:restoredTop sz="94660"/>
  </p:normalViewPr>
  <p:slideViewPr>
    <p:cSldViewPr snapToGrid="0">
      <p:cViewPr varScale="1">
        <p:scale>
          <a:sx n="69" d="100"/>
          <a:sy n="69" d="100"/>
        </p:scale>
        <p:origin x="-67" y="-365"/>
      </p:cViewPr>
      <p:guideLst>
        <p:guide orient="horz" pos="2160"/>
        <p:guide pos="3840"/>
      </p:guideLst>
    </p:cSldViewPr>
  </p:slideViewPr>
  <p:notesTextViewPr>
    <p:cViewPr>
      <p:scale>
        <a:sx n="1" d="1"/>
        <a:sy n="1" d="1"/>
      </p:scale>
      <p:origin x="0" y="0"/>
    </p:cViewPr>
  </p:notesTextViewPr>
  <p:gridSpacing cx="36868100" cy="3686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D826E7-C91B-41FA-A6E3-CDF0EBF1ACB2}" type="datetimeFigureOut">
              <a:rPr lang="en-US" smtClean="0"/>
              <a:pPr/>
              <a:t>1/12/2022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2CE867-8191-4DD2-9E51-678F130986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2F990D-AF9B-43CF-993C-8BEB84BB4C97}" type="slidenum">
              <a:rPr lang="en-US" smtClean="0"/>
              <a:pPr/>
              <a:t>68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2F990D-AF9B-43CF-993C-8BEB84BB4C97}" type="slidenum">
              <a:rPr lang="en-US" smtClean="0"/>
              <a:pPr/>
              <a:t>71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04D1195-96DF-4A20-83A6-E7B2E038B538}" type="slidenum">
              <a:rPr lang="en-US" smtClean="0"/>
              <a:pPr/>
              <a:t>73</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1F0AEA-EC17-4ED9-BB53-5D65C2EBF3D5}" type="slidenum">
              <a:rPr lang="en-US" smtClean="0"/>
              <a:pPr>
                <a:defRPr/>
              </a:pPr>
              <a:t>97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5309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290796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2853554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Prof Saroj Kaushik</a:t>
            </a:r>
          </a:p>
        </p:txBody>
      </p:sp>
      <p:sp>
        <p:nvSpPr>
          <p:cNvPr id="7" name="Rectangle 6"/>
          <p:cNvSpPr>
            <a:spLocks noGrp="1" noChangeArrowheads="1"/>
          </p:cNvSpPr>
          <p:nvPr>
            <p:ph type="sldNum" sz="quarter" idx="12"/>
          </p:nvPr>
        </p:nvSpPr>
        <p:spPr>
          <a:ln/>
        </p:spPr>
        <p:txBody>
          <a:bodyPr/>
          <a:lstStyle>
            <a:lvl1pPr>
              <a:defRPr/>
            </a:lvl1pPr>
          </a:lstStyle>
          <a:p>
            <a:pPr>
              <a:defRPr/>
            </a:pPr>
            <a:fld id="{FAD17C6D-E7B8-4F36-87C9-4ACC26E448F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5806"/>
          </a:xfrm>
          <a:solidFill>
            <a:srgbClr val="002060"/>
          </a:solidFill>
        </p:spPr>
        <p:txBody>
          <a:bodyPr/>
          <a:lstStyle>
            <a:lvl1pPr algn="ctr">
              <a:defRPr b="1">
                <a:solidFill>
                  <a:schemeClr val="bg1"/>
                </a:solidFill>
              </a:defRPr>
            </a:lvl1pPr>
          </a:lstStyle>
          <a:p>
            <a:r>
              <a:rPr lang="en-US" dirty="0" smtClean="0"/>
              <a:t>Click to edit Master title style</a:t>
            </a:r>
            <a:endParaRPr lang="en-IN" dirty="0"/>
          </a:p>
        </p:txBody>
      </p:sp>
      <p:sp>
        <p:nvSpPr>
          <p:cNvPr id="3" name="Content Placeholder 2"/>
          <p:cNvSpPr>
            <a:spLocks noGrp="1"/>
          </p:cNvSpPr>
          <p:nvPr>
            <p:ph idx="1"/>
          </p:nvPr>
        </p:nvSpPr>
        <p:spPr>
          <a:xfrm>
            <a:off x="838200" y="1539551"/>
            <a:ext cx="10515600" cy="47866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12931611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365110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325051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92424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279724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156142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164723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F7538-9884-496B-BD6B-FABD47429A29}" type="datetimeFigureOut">
              <a:rPr lang="en-IN" smtClean="0"/>
              <a:pPr/>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388299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F7538-9884-496B-BD6B-FABD47429A29}" type="datetimeFigureOut">
              <a:rPr lang="en-IN" smtClean="0"/>
              <a:pPr/>
              <a:t>12-01-2022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FA01A-E3DD-4B90-833C-085FE5A531CA}" type="slidenum">
              <a:rPr lang="en-IN" smtClean="0"/>
              <a:pPr/>
              <a:t>‹#›</a:t>
            </a:fld>
            <a:endParaRPr lang="en-IN"/>
          </a:p>
        </p:txBody>
      </p:sp>
    </p:spTree>
    <p:extLst>
      <p:ext uri="{BB962C8B-B14F-4D97-AF65-F5344CB8AC3E}">
        <p14:creationId xmlns="" xmlns:p14="http://schemas.microsoft.com/office/powerpoint/2010/main" val="283815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lideplayer.com/slide/13549123/82/images/4/1.+Is+the+problem+Decomposable.jp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praveen1302.files.wordpress.com/2017/12/8-puzzle-problem.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praveen1302.files.wordpress.com/2017/12/chess.jp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364" y="828332"/>
            <a:ext cx="9790545" cy="689932"/>
          </a:xfrm>
          <a:prstGeom prst="rect">
            <a:avLst/>
          </a:prstGeom>
        </p:spPr>
        <p:txBody>
          <a:bodyPr vert="horz" wrap="square" lIns="0" tIns="12700" rIns="0" bIns="0" rtlCol="0">
            <a:spAutoFit/>
          </a:bodyPr>
          <a:lstStyle/>
          <a:p>
            <a:pPr marL="12700" algn="ctr">
              <a:lnSpc>
                <a:spcPct val="100000"/>
              </a:lnSpc>
              <a:spcBef>
                <a:spcPts val="100"/>
              </a:spcBef>
            </a:pPr>
            <a:r>
              <a:rPr lang="en-US" spc="-100" dirty="0" smtClean="0"/>
              <a:t>AI – Prof. </a:t>
            </a:r>
            <a:r>
              <a:rPr lang="en-US" spc="-100" dirty="0" err="1" smtClean="0"/>
              <a:t>R.G.Mehta</a:t>
            </a:r>
            <a:endParaRPr spc="-50" dirty="0"/>
          </a:p>
        </p:txBody>
      </p:sp>
      <p:sp>
        <p:nvSpPr>
          <p:cNvPr id="3" name="object 3"/>
          <p:cNvSpPr txBox="1"/>
          <p:nvPr/>
        </p:nvSpPr>
        <p:spPr>
          <a:xfrm>
            <a:off x="1111442" y="1828800"/>
            <a:ext cx="9397230" cy="2846933"/>
          </a:xfrm>
          <a:prstGeom prst="rect">
            <a:avLst/>
          </a:prstGeom>
        </p:spPr>
        <p:txBody>
          <a:bodyPr vert="horz" wrap="square" lIns="0" tIns="259080" rIns="0" bIns="0" rtlCol="0">
            <a:spAutoFit/>
          </a:bodyPr>
          <a:lstStyle/>
          <a:p>
            <a:pPr marL="355600" indent="-342900">
              <a:lnSpc>
                <a:spcPct val="100000"/>
              </a:lnSpc>
              <a:buClr>
                <a:srgbClr val="404040"/>
              </a:buClr>
              <a:buFont typeface="Arial MT"/>
              <a:buChar char="•"/>
              <a:tabLst>
                <a:tab pos="354965" algn="l"/>
                <a:tab pos="355600" algn="l"/>
              </a:tabLst>
            </a:pPr>
            <a:r>
              <a:rPr lang="en-US" sz="2800" spc="-55" dirty="0" smtClean="0">
                <a:latin typeface="Georgia"/>
                <a:cs typeface="Georgia"/>
              </a:rPr>
              <a:t>Brief introduction to AI</a:t>
            </a:r>
          </a:p>
          <a:p>
            <a:pPr marL="355600" indent="-342900">
              <a:lnSpc>
                <a:spcPct val="100000"/>
              </a:lnSpc>
              <a:buClr>
                <a:srgbClr val="404040"/>
              </a:buClr>
              <a:buFont typeface="Arial MT"/>
              <a:buChar char="•"/>
              <a:tabLst>
                <a:tab pos="354965" algn="l"/>
                <a:tab pos="355600" algn="l"/>
              </a:tabLst>
            </a:pPr>
            <a:r>
              <a:rPr sz="2800" spc="-55" smtClean="0">
                <a:latin typeface="Georgia"/>
                <a:cs typeface="Georgia"/>
              </a:rPr>
              <a:t>Goal-based</a:t>
            </a:r>
            <a:r>
              <a:rPr sz="2800" spc="15" smtClean="0">
                <a:latin typeface="Georgia"/>
                <a:cs typeface="Georgia"/>
              </a:rPr>
              <a:t> </a:t>
            </a:r>
            <a:r>
              <a:rPr sz="2800" spc="-100" dirty="0">
                <a:latin typeface="Georgia"/>
                <a:cs typeface="Georgia"/>
              </a:rPr>
              <a:t>agents</a:t>
            </a:r>
            <a:endParaRPr sz="2800">
              <a:latin typeface="Georgia"/>
              <a:cs typeface="Georgia"/>
            </a:endParaRPr>
          </a:p>
          <a:p>
            <a:pPr marL="355600" indent="-342900">
              <a:lnSpc>
                <a:spcPct val="100000"/>
              </a:lnSpc>
              <a:buClr>
                <a:srgbClr val="404040"/>
              </a:buClr>
              <a:buFont typeface="Arial MT"/>
              <a:buChar char="•"/>
              <a:tabLst>
                <a:tab pos="354965" algn="l"/>
                <a:tab pos="355600" algn="l"/>
              </a:tabLst>
            </a:pPr>
            <a:r>
              <a:rPr sz="2800" spc="-90" dirty="0">
                <a:latin typeface="Georgia"/>
                <a:cs typeface="Georgia"/>
              </a:rPr>
              <a:t>Representing</a:t>
            </a:r>
            <a:r>
              <a:rPr sz="2800" spc="25" dirty="0">
                <a:latin typeface="Georgia"/>
                <a:cs typeface="Georgia"/>
              </a:rPr>
              <a:t> </a:t>
            </a:r>
            <a:r>
              <a:rPr sz="2800" spc="-105" dirty="0">
                <a:latin typeface="Georgia"/>
                <a:cs typeface="Georgia"/>
              </a:rPr>
              <a:t>states</a:t>
            </a:r>
            <a:r>
              <a:rPr sz="2800" spc="30" dirty="0">
                <a:latin typeface="Georgia"/>
                <a:cs typeface="Georgia"/>
              </a:rPr>
              <a:t> </a:t>
            </a:r>
            <a:r>
              <a:rPr sz="2800" spc="-85" dirty="0">
                <a:latin typeface="Georgia"/>
                <a:cs typeface="Georgia"/>
              </a:rPr>
              <a:t>and</a:t>
            </a:r>
            <a:r>
              <a:rPr sz="2800" spc="30" dirty="0">
                <a:latin typeface="Georgia"/>
                <a:cs typeface="Georgia"/>
              </a:rPr>
              <a:t> </a:t>
            </a:r>
            <a:r>
              <a:rPr sz="2800" spc="-90" dirty="0">
                <a:latin typeface="Georgia"/>
                <a:cs typeface="Georgia"/>
              </a:rPr>
              <a:t>operators</a:t>
            </a:r>
            <a:endParaRPr sz="2800">
              <a:latin typeface="Georgia"/>
              <a:cs typeface="Georgia"/>
            </a:endParaRPr>
          </a:p>
          <a:p>
            <a:pPr marL="355600" indent="-342900">
              <a:lnSpc>
                <a:spcPct val="100000"/>
              </a:lnSpc>
              <a:buClr>
                <a:srgbClr val="404040"/>
              </a:buClr>
              <a:buFont typeface="Arial MT"/>
              <a:buChar char="•"/>
              <a:tabLst>
                <a:tab pos="354965" algn="l"/>
                <a:tab pos="355600" algn="l"/>
              </a:tabLst>
            </a:pPr>
            <a:r>
              <a:rPr sz="2800" spc="-45" dirty="0">
                <a:latin typeface="Georgia"/>
                <a:cs typeface="Georgia"/>
              </a:rPr>
              <a:t>Example</a:t>
            </a:r>
            <a:r>
              <a:rPr sz="2800" dirty="0">
                <a:latin typeface="Georgia"/>
                <a:cs typeface="Georgia"/>
              </a:rPr>
              <a:t> </a:t>
            </a:r>
            <a:r>
              <a:rPr sz="2800" spc="-95" dirty="0">
                <a:latin typeface="Georgia"/>
                <a:cs typeface="Georgia"/>
              </a:rPr>
              <a:t>problems</a:t>
            </a:r>
            <a:endParaRPr sz="2800">
              <a:latin typeface="Georgia"/>
              <a:cs typeface="Georgia"/>
            </a:endParaRPr>
          </a:p>
          <a:p>
            <a:pPr marL="355600" indent="-342900">
              <a:lnSpc>
                <a:spcPct val="100000"/>
              </a:lnSpc>
              <a:buClr>
                <a:srgbClr val="404040"/>
              </a:buClr>
              <a:buFont typeface="Arial MT"/>
              <a:buChar char="•"/>
              <a:tabLst>
                <a:tab pos="354965" algn="l"/>
                <a:tab pos="355600" algn="l"/>
              </a:tabLst>
            </a:pPr>
            <a:r>
              <a:rPr sz="2800" spc="-30" dirty="0">
                <a:latin typeface="Georgia"/>
                <a:cs typeface="Georgia"/>
              </a:rPr>
              <a:t>Generic</a:t>
            </a:r>
            <a:r>
              <a:rPr sz="2800" spc="35" dirty="0">
                <a:latin typeface="Georgia"/>
                <a:cs typeface="Georgia"/>
              </a:rPr>
              <a:t> </a:t>
            </a:r>
            <a:r>
              <a:rPr sz="2800" spc="-105" dirty="0">
                <a:latin typeface="Georgia"/>
                <a:cs typeface="Georgia"/>
              </a:rPr>
              <a:t>state-space</a:t>
            </a:r>
            <a:r>
              <a:rPr sz="2800" spc="40" dirty="0">
                <a:latin typeface="Georgia"/>
                <a:cs typeface="Georgia"/>
              </a:rPr>
              <a:t> </a:t>
            </a:r>
            <a:r>
              <a:rPr sz="2800" spc="-85">
                <a:latin typeface="Georgia"/>
                <a:cs typeface="Georgia"/>
              </a:rPr>
              <a:t>search</a:t>
            </a:r>
            <a:r>
              <a:rPr sz="2800" spc="35">
                <a:latin typeface="Georgia"/>
                <a:cs typeface="Georgia"/>
              </a:rPr>
              <a:t> </a:t>
            </a:r>
            <a:r>
              <a:rPr sz="2800" spc="-75" smtClean="0">
                <a:latin typeface="Georgia"/>
                <a:cs typeface="Georgia"/>
              </a:rPr>
              <a:t>algorithm</a:t>
            </a:r>
            <a:endParaRPr lang="en-US" sz="2800" spc="-75" dirty="0" smtClean="0">
              <a:latin typeface="Georgia"/>
              <a:cs typeface="Georgia"/>
            </a:endParaRPr>
          </a:p>
          <a:p>
            <a:pPr marL="355600" indent="-342900">
              <a:lnSpc>
                <a:spcPct val="100000"/>
              </a:lnSpc>
              <a:buClr>
                <a:srgbClr val="404040"/>
              </a:buClr>
              <a:buFont typeface="Arial MT"/>
              <a:buChar char="•"/>
              <a:tabLst>
                <a:tab pos="354965" algn="l"/>
                <a:tab pos="355600" algn="l"/>
              </a:tabLst>
            </a:pPr>
            <a:endParaRPr sz="2800">
              <a:latin typeface="Georgia"/>
              <a:cs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Areas of AI</a:t>
            </a:r>
            <a:endParaRPr lang="en-IN" dirty="0"/>
          </a:p>
        </p:txBody>
      </p:sp>
      <p:sp>
        <p:nvSpPr>
          <p:cNvPr id="3" name="Content Placeholder 2"/>
          <p:cNvSpPr>
            <a:spLocks noGrp="1"/>
          </p:cNvSpPr>
          <p:nvPr>
            <p:ph idx="1"/>
          </p:nvPr>
        </p:nvSpPr>
        <p:spPr/>
        <p:txBody>
          <a:bodyPr>
            <a:normAutofit/>
          </a:bodyPr>
          <a:lstStyle/>
          <a:p>
            <a:r>
              <a:rPr lang="en-IN" b="1" dirty="0" smtClean="0"/>
              <a:t>Robotics :</a:t>
            </a:r>
          </a:p>
          <a:p>
            <a:pPr lvl="1"/>
            <a:r>
              <a:rPr lang="en-IN" dirty="0" smtClean="0"/>
              <a:t> Industrial robots have been expensive</a:t>
            </a:r>
          </a:p>
          <a:p>
            <a:pPr lvl="1"/>
            <a:r>
              <a:rPr lang="en-IN" dirty="0" smtClean="0"/>
              <a:t>Now a days economical robot hardware also available </a:t>
            </a:r>
          </a:p>
          <a:p>
            <a:pPr lvl="1"/>
            <a:r>
              <a:rPr lang="en-IN" dirty="0" smtClean="0"/>
              <a:t>Most important is perception and intelligence to tell the robot what to do</a:t>
            </a:r>
          </a:p>
          <a:p>
            <a:pPr lvl="1"/>
            <a:r>
              <a:rPr lang="en-IN" dirty="0" smtClean="0"/>
              <a:t>``blind'' robots are limited to very well-structured tasks (like spray painting car bodies). </a:t>
            </a:r>
          </a:p>
          <a:p>
            <a:r>
              <a:rPr lang="en-IN" b="1" dirty="0" smtClean="0"/>
              <a:t>Planning:</a:t>
            </a:r>
          </a:p>
          <a:p>
            <a:pPr lvl="1"/>
            <a:r>
              <a:rPr lang="en-IN" dirty="0" smtClean="0"/>
              <a:t> Planning attempts to order actions to achieve goals </a:t>
            </a:r>
          </a:p>
          <a:p>
            <a:pPr lvl="1"/>
            <a:r>
              <a:rPr lang="en-IN" dirty="0" smtClean="0"/>
              <a:t>Planning applications include logistics, manufacturing scheduling, planning manufacturing steps to construct a desired product. </a:t>
            </a:r>
          </a:p>
          <a:p>
            <a:pPr lvl="1"/>
            <a:r>
              <a:rPr lang="en-IN" dirty="0" smtClean="0"/>
              <a:t>There are huge amounts of money to be saved through better planning. </a:t>
            </a:r>
            <a:endParaRPr lang="en-IN" dirty="0"/>
          </a:p>
        </p:txBody>
      </p:sp>
    </p:spTree>
    <p:extLst>
      <p:ext uri="{BB962C8B-B14F-4D97-AF65-F5344CB8AC3E}">
        <p14:creationId xmlns="" xmlns:p14="http://schemas.microsoft.com/office/powerpoint/2010/main" val="2965101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Areas of AI</a:t>
            </a:r>
            <a:endParaRPr lang="en-IN" dirty="0"/>
          </a:p>
        </p:txBody>
      </p:sp>
      <p:sp>
        <p:nvSpPr>
          <p:cNvPr id="3" name="Content Placeholder 2"/>
          <p:cNvSpPr>
            <a:spLocks noGrp="1"/>
          </p:cNvSpPr>
          <p:nvPr>
            <p:ph idx="1"/>
          </p:nvPr>
        </p:nvSpPr>
        <p:spPr/>
        <p:txBody>
          <a:bodyPr/>
          <a:lstStyle/>
          <a:p>
            <a:r>
              <a:rPr lang="en-IN" b="1" dirty="0" smtClean="0"/>
              <a:t>Expert Systems</a:t>
            </a:r>
          </a:p>
          <a:p>
            <a:pPr lvl="1"/>
            <a:r>
              <a:rPr lang="en-IN" dirty="0" smtClean="0"/>
              <a:t>attempt to capture the knowledge of a human expert and make it available through a computer program. </a:t>
            </a:r>
          </a:p>
          <a:p>
            <a:pPr lvl="1"/>
            <a:r>
              <a:rPr lang="en-IN" dirty="0" smtClean="0"/>
              <a:t>Expert systems provide the following benefits </a:t>
            </a:r>
          </a:p>
          <a:p>
            <a:pPr lvl="2"/>
            <a:r>
              <a:rPr lang="en-IN" dirty="0" smtClean="0"/>
              <a:t>Reducing skill level needed to operate complex devices</a:t>
            </a:r>
          </a:p>
          <a:p>
            <a:pPr lvl="2"/>
            <a:r>
              <a:rPr lang="en-IN" dirty="0" smtClean="0"/>
              <a:t>Diagnostic advice for device repair</a:t>
            </a:r>
          </a:p>
          <a:p>
            <a:pPr lvl="2"/>
            <a:r>
              <a:rPr lang="en-IN" dirty="0" smtClean="0"/>
              <a:t>Interpretation of complex data</a:t>
            </a:r>
          </a:p>
          <a:p>
            <a:pPr lvl="2"/>
            <a:r>
              <a:rPr lang="en-IN" dirty="0" smtClean="0"/>
              <a:t>`Cloning'' of scarce expertise</a:t>
            </a:r>
          </a:p>
          <a:p>
            <a:pPr lvl="2"/>
            <a:r>
              <a:rPr lang="en-IN" dirty="0" smtClean="0"/>
              <a:t>Capturing knowledge of expert who is about to retire</a:t>
            </a:r>
          </a:p>
          <a:p>
            <a:pPr lvl="2"/>
            <a:r>
              <a:rPr lang="en-IN" dirty="0" smtClean="0"/>
              <a:t>Combining knowledge of multiple experts. </a:t>
            </a:r>
            <a:endParaRPr lang="en-IN" dirty="0"/>
          </a:p>
        </p:txBody>
      </p:sp>
    </p:spTree>
    <p:extLst>
      <p:ext uri="{BB962C8B-B14F-4D97-AF65-F5344CB8AC3E}">
        <p14:creationId xmlns="" xmlns:p14="http://schemas.microsoft.com/office/powerpoint/2010/main" val="174105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AI</a:t>
            </a:r>
            <a:endParaRPr lang="en-US" dirty="0"/>
          </a:p>
        </p:txBody>
      </p:sp>
      <p:sp>
        <p:nvSpPr>
          <p:cNvPr id="3" name="Content Placeholder 2"/>
          <p:cNvSpPr>
            <a:spLocks noGrp="1"/>
          </p:cNvSpPr>
          <p:nvPr>
            <p:ph idx="1"/>
          </p:nvPr>
        </p:nvSpPr>
        <p:spPr/>
        <p:txBody>
          <a:bodyPr/>
          <a:lstStyle/>
          <a:p>
            <a:r>
              <a:rPr lang="en-US" b="1" dirty="0" smtClean="0"/>
              <a:t>Natural Language Processing </a:t>
            </a:r>
          </a:p>
          <a:p>
            <a:pPr lvl="1"/>
            <a:r>
              <a:rPr lang="en-US" dirty="0" smtClean="0"/>
              <a:t>Natural Language Understanding</a:t>
            </a:r>
          </a:p>
          <a:p>
            <a:pPr lvl="1"/>
            <a:r>
              <a:rPr lang="en-US" dirty="0" smtClean="0"/>
              <a:t>Speech Understanding </a:t>
            </a:r>
          </a:p>
          <a:p>
            <a:pPr lvl="1"/>
            <a:r>
              <a:rPr lang="en-US" dirty="0" smtClean="0"/>
              <a:t>Language Generation</a:t>
            </a:r>
          </a:p>
          <a:p>
            <a:pPr lvl="1"/>
            <a:r>
              <a:rPr lang="en-US" dirty="0" smtClean="0"/>
              <a:t>Machine Translation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Areas of AI</a:t>
            </a:r>
            <a:endParaRPr lang="en-IN" dirty="0"/>
          </a:p>
        </p:txBody>
      </p:sp>
      <p:sp>
        <p:nvSpPr>
          <p:cNvPr id="3" name="Content Placeholder 2"/>
          <p:cNvSpPr>
            <a:spLocks noGrp="1"/>
          </p:cNvSpPr>
          <p:nvPr>
            <p:ph idx="1"/>
          </p:nvPr>
        </p:nvSpPr>
        <p:spPr/>
        <p:txBody>
          <a:bodyPr/>
          <a:lstStyle/>
          <a:p>
            <a:r>
              <a:rPr lang="en-IN" b="1" dirty="0" smtClean="0"/>
              <a:t>Game Playing </a:t>
            </a:r>
          </a:p>
          <a:p>
            <a:pPr lvl="1"/>
            <a:r>
              <a:rPr lang="en-IN" dirty="0" smtClean="0"/>
              <a:t>GP are good vehicles for research because they are well formalized, small, and self-contained</a:t>
            </a:r>
          </a:p>
          <a:p>
            <a:pPr lvl="1"/>
            <a:r>
              <a:rPr lang="en-IN" dirty="0" smtClean="0"/>
              <a:t>GP can be easily programmed</a:t>
            </a:r>
          </a:p>
          <a:p>
            <a:pPr lvl="1"/>
            <a:r>
              <a:rPr lang="en-IN" dirty="0" smtClean="0"/>
              <a:t>Games can be good models of competitive situations, so principles discovered in game-playing programs may be applicable to practical problems.</a:t>
            </a:r>
          </a:p>
          <a:p>
            <a:r>
              <a:rPr lang="en-IN" b="1" dirty="0" smtClean="0"/>
              <a:t>Others areas </a:t>
            </a:r>
          </a:p>
          <a:p>
            <a:pPr lvl="1"/>
            <a:r>
              <a:rPr lang="en-IN" dirty="0" smtClean="0"/>
              <a:t>Theorem proving</a:t>
            </a:r>
          </a:p>
          <a:p>
            <a:pPr lvl="1"/>
            <a:r>
              <a:rPr lang="en-IN" dirty="0" smtClean="0"/>
              <a:t>Symbolic mathematics</a:t>
            </a:r>
          </a:p>
          <a:p>
            <a:endParaRPr lang="en-IN" dirty="0" smtClean="0"/>
          </a:p>
          <a:p>
            <a:pPr lvl="1"/>
            <a:endParaRPr lang="en-IN" dirty="0"/>
          </a:p>
        </p:txBody>
      </p:sp>
    </p:spTree>
    <p:extLst>
      <p:ext uri="{BB962C8B-B14F-4D97-AF65-F5344CB8AC3E}">
        <p14:creationId xmlns="" xmlns:p14="http://schemas.microsoft.com/office/powerpoint/2010/main" val="596161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Knowledge in AI</a:t>
            </a:r>
            <a:endParaRPr lang="en-IN" dirty="0"/>
          </a:p>
        </p:txBody>
      </p:sp>
      <p:sp>
        <p:nvSpPr>
          <p:cNvPr id="3" name="Content Placeholder 2"/>
          <p:cNvSpPr>
            <a:spLocks noGrp="1"/>
          </p:cNvSpPr>
          <p:nvPr>
            <p:ph idx="1"/>
          </p:nvPr>
        </p:nvSpPr>
        <p:spPr/>
        <p:txBody>
          <a:bodyPr/>
          <a:lstStyle/>
          <a:p>
            <a:r>
              <a:rPr lang="en-IN" dirty="0" smtClean="0"/>
              <a:t>AI Technique Intelligence requires knowledge but knowledge possesses less desirable properties such as</a:t>
            </a:r>
          </a:p>
          <a:p>
            <a:pPr lvl="1"/>
            <a:r>
              <a:rPr lang="en-IN" dirty="0" smtClean="0"/>
              <a:t> It is voluminous </a:t>
            </a:r>
          </a:p>
          <a:p>
            <a:pPr lvl="1"/>
            <a:r>
              <a:rPr lang="en-IN" dirty="0" smtClean="0"/>
              <a:t>it is difficult to characterise accurately </a:t>
            </a:r>
          </a:p>
          <a:p>
            <a:pPr lvl="1"/>
            <a:r>
              <a:rPr lang="en-IN" dirty="0" smtClean="0"/>
              <a:t>it is constantly changing</a:t>
            </a:r>
          </a:p>
          <a:p>
            <a:pPr lvl="1"/>
            <a:r>
              <a:rPr lang="en-IN" dirty="0" smtClean="0"/>
              <a:t>it differs from data by being organised in a way that corresponds to its application </a:t>
            </a:r>
            <a:endParaRPr lang="en-IN" dirty="0"/>
          </a:p>
        </p:txBody>
      </p:sp>
    </p:spTree>
    <p:extLst>
      <p:ext uri="{BB962C8B-B14F-4D97-AF65-F5344CB8AC3E}">
        <p14:creationId xmlns="" xmlns:p14="http://schemas.microsoft.com/office/powerpoint/2010/main" val="2942470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Knowledge in AI</a:t>
            </a:r>
            <a:endParaRPr lang="en-IN" dirty="0"/>
          </a:p>
        </p:txBody>
      </p:sp>
      <p:sp>
        <p:nvSpPr>
          <p:cNvPr id="3" name="Content Placeholder 2"/>
          <p:cNvSpPr>
            <a:spLocks noGrp="1"/>
          </p:cNvSpPr>
          <p:nvPr>
            <p:ph idx="1"/>
          </p:nvPr>
        </p:nvSpPr>
        <p:spPr>
          <a:xfrm>
            <a:off x="838200" y="1458686"/>
            <a:ext cx="10515600" cy="5061857"/>
          </a:xfrm>
        </p:spPr>
        <p:txBody>
          <a:bodyPr>
            <a:normAutofit/>
          </a:bodyPr>
          <a:lstStyle/>
          <a:p>
            <a:r>
              <a:rPr lang="en-IN" dirty="0" smtClean="0"/>
              <a:t>AI technique exploits the represented knowledge so that </a:t>
            </a:r>
          </a:p>
          <a:p>
            <a:pPr lvl="1"/>
            <a:r>
              <a:rPr lang="en-IN" dirty="0" smtClean="0"/>
              <a:t>The knowledge captures generalisations</a:t>
            </a:r>
          </a:p>
          <a:p>
            <a:pPr lvl="2"/>
            <a:r>
              <a:rPr lang="en-IN" dirty="0" smtClean="0"/>
              <a:t> situations that share properties, are grouped together, rather than being allowed separate representation.</a:t>
            </a:r>
          </a:p>
          <a:p>
            <a:pPr lvl="1"/>
            <a:r>
              <a:rPr lang="en-IN" dirty="0" smtClean="0"/>
              <a:t>It can be understood by people who must provide it</a:t>
            </a:r>
          </a:p>
          <a:p>
            <a:pPr lvl="2"/>
            <a:r>
              <a:rPr lang="en-IN" dirty="0" smtClean="0"/>
              <a:t>In many AI domains people must supply the knowledge to programs in a form the people understand and in a form that is acceptable to the program</a:t>
            </a:r>
          </a:p>
          <a:p>
            <a:pPr lvl="2"/>
            <a:r>
              <a:rPr lang="en-IN" dirty="0" smtClean="0"/>
              <a:t> although for many programs the bulk of the data may come automatically, such as from readings</a:t>
            </a:r>
          </a:p>
          <a:p>
            <a:pPr lvl="1"/>
            <a:r>
              <a:rPr lang="en-IN" dirty="0" smtClean="0"/>
              <a:t>It can be easily modified </a:t>
            </a:r>
          </a:p>
          <a:p>
            <a:pPr lvl="2"/>
            <a:r>
              <a:rPr lang="en-IN" dirty="0" smtClean="0"/>
              <a:t>to correct errors and reflect changes in real conditions</a:t>
            </a:r>
          </a:p>
          <a:p>
            <a:pPr lvl="1"/>
            <a:r>
              <a:rPr lang="en-IN" dirty="0" smtClean="0"/>
              <a:t>It can be widely used even if it is incomplete or inaccurate</a:t>
            </a:r>
          </a:p>
          <a:p>
            <a:pPr lvl="1"/>
            <a:r>
              <a:rPr lang="en-IN" dirty="0" smtClean="0"/>
              <a:t>It can be used to narrow the range of possibilities (knowledge) that must be usually considered from the available bulk of knowledge </a:t>
            </a:r>
            <a:endParaRPr lang="en-IN" dirty="0"/>
          </a:p>
        </p:txBody>
      </p:sp>
    </p:spTree>
    <p:extLst>
      <p:ext uri="{BB962C8B-B14F-4D97-AF65-F5344CB8AC3E}">
        <p14:creationId xmlns="" xmlns:p14="http://schemas.microsoft.com/office/powerpoint/2010/main" val="373115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Problem-solving in AI</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smtClean="0"/>
              <a:t> </a:t>
            </a:r>
            <a:r>
              <a:rPr lang="en-US" dirty="0" smtClean="0"/>
              <a:t>The problem of AI is directly associated with the nature of humans and their activities. So we need a number of finite steps to solve a problem which makes human easy works.</a:t>
            </a:r>
          </a:p>
          <a:p>
            <a:pPr fontAlgn="base"/>
            <a:r>
              <a:rPr lang="en-US" dirty="0" smtClean="0"/>
              <a:t>These are the following steps which require to solve a problem :</a:t>
            </a:r>
          </a:p>
          <a:p>
            <a:pPr lvl="1" fontAlgn="base"/>
            <a:r>
              <a:rPr lang="en-US" b="1" dirty="0" smtClean="0"/>
              <a:t>Goal Formulation: </a:t>
            </a:r>
          </a:p>
          <a:p>
            <a:pPr lvl="2" fontAlgn="base"/>
            <a:r>
              <a:rPr lang="en-US" dirty="0" smtClean="0"/>
              <a:t>the first and simple step in problem-solving </a:t>
            </a:r>
          </a:p>
          <a:p>
            <a:pPr lvl="2" fontAlgn="base"/>
            <a:r>
              <a:rPr lang="en-US" dirty="0" smtClean="0"/>
              <a:t>It organizes finite steps to formulate a target/goals which require some action to achieve the goal</a:t>
            </a:r>
          </a:p>
          <a:p>
            <a:pPr lvl="2" fontAlgn="base"/>
            <a:r>
              <a:rPr lang="en-US" dirty="0" smtClean="0"/>
              <a:t>the formulation of the goal is based on AI agents.</a:t>
            </a:r>
          </a:p>
          <a:p>
            <a:pPr lvl="1" fontAlgn="base"/>
            <a:r>
              <a:rPr lang="en-US" b="1" dirty="0" smtClean="0"/>
              <a:t>Problem formulation: </a:t>
            </a:r>
          </a:p>
          <a:p>
            <a:pPr lvl="2" fontAlgn="base"/>
            <a:r>
              <a:rPr lang="en-US" dirty="0" smtClean="0"/>
              <a:t>It is one of the core steps of problem-solving which decides what action should be taken to achieve the formulated goal</a:t>
            </a:r>
          </a:p>
          <a:p>
            <a:pPr lvl="2" fontAlgn="base"/>
            <a:r>
              <a:rPr lang="en-US" dirty="0" smtClean="0"/>
              <a:t>In AI this core part is dependent upon software agent which consisted of the following components to formulate the associated problem.</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Formulation </a:t>
            </a:r>
            <a:endParaRPr lang="en-IN" dirty="0"/>
          </a:p>
        </p:txBody>
      </p:sp>
      <p:sp>
        <p:nvSpPr>
          <p:cNvPr id="3" name="Content Placeholder 2"/>
          <p:cNvSpPr>
            <a:spLocks noGrp="1"/>
          </p:cNvSpPr>
          <p:nvPr>
            <p:ph idx="1"/>
          </p:nvPr>
        </p:nvSpPr>
        <p:spPr>
          <a:xfrm>
            <a:off x="391887" y="1539551"/>
            <a:ext cx="11392676" cy="4786604"/>
          </a:xfrm>
        </p:spPr>
        <p:txBody>
          <a:bodyPr>
            <a:noAutofit/>
          </a:bodyPr>
          <a:lstStyle/>
          <a:p>
            <a:r>
              <a:rPr lang="en-IN" dirty="0" smtClean="0"/>
              <a:t>Building a system to solve a problem requires the following steps </a:t>
            </a:r>
          </a:p>
          <a:p>
            <a:pPr lvl="1"/>
            <a:r>
              <a:rPr lang="en-IN" dirty="0" smtClean="0"/>
              <a:t>Define the problem precisely</a:t>
            </a:r>
          </a:p>
          <a:p>
            <a:pPr lvl="2"/>
            <a:r>
              <a:rPr lang="en-IN" dirty="0" smtClean="0"/>
              <a:t> including detailed specifications </a:t>
            </a:r>
          </a:p>
          <a:p>
            <a:pPr lvl="2"/>
            <a:r>
              <a:rPr lang="en-IN" dirty="0" smtClean="0"/>
              <a:t>Including an acceptable solution</a:t>
            </a:r>
          </a:p>
          <a:p>
            <a:pPr lvl="1"/>
            <a:r>
              <a:rPr lang="en-IN" dirty="0" smtClean="0"/>
              <a:t>Analyse the problem thoroughly </a:t>
            </a:r>
          </a:p>
          <a:p>
            <a:pPr lvl="2"/>
            <a:r>
              <a:rPr lang="en-IN" dirty="0" smtClean="0"/>
              <a:t> some features may have a dominant affect on the chosen method of solution</a:t>
            </a:r>
          </a:p>
          <a:p>
            <a:pPr lvl="1"/>
            <a:r>
              <a:rPr lang="en-IN" dirty="0" smtClean="0"/>
              <a:t>Isolate and represent the background knowledge needed in the solution of the problem</a:t>
            </a:r>
          </a:p>
          <a:p>
            <a:pPr lvl="1"/>
            <a:r>
              <a:rPr lang="en-IN" dirty="0" smtClean="0"/>
              <a:t>Choose the best problem solving techniques in the solution</a:t>
            </a:r>
          </a:p>
          <a:p>
            <a:pPr lvl="2"/>
            <a:r>
              <a:rPr lang="en-IN" dirty="0" smtClean="0"/>
              <a:t>A state represents a status of the solution at a given step of the problem solving procedure</a:t>
            </a:r>
          </a:p>
          <a:p>
            <a:pPr lvl="2"/>
            <a:r>
              <a:rPr lang="en-IN" dirty="0" smtClean="0"/>
              <a:t>The solution of a problem, thus, is a collection of the problem states. </a:t>
            </a:r>
          </a:p>
          <a:p>
            <a:pPr lvl="2"/>
            <a:r>
              <a:rPr lang="en-IN" dirty="0" smtClean="0"/>
              <a:t>operator is applied to current state to get the next state </a:t>
            </a:r>
          </a:p>
          <a:p>
            <a:pPr lvl="2"/>
            <a:r>
              <a:rPr lang="en-IN" dirty="0" smtClean="0"/>
              <a:t>The process is continued until the goal (desired) state is derived. </a:t>
            </a:r>
          </a:p>
          <a:p>
            <a:r>
              <a:rPr lang="en-IN" b="1" dirty="0" smtClean="0"/>
              <a:t>This Problem solving technique is referred to as state space approach </a:t>
            </a:r>
          </a:p>
          <a:p>
            <a:pPr lvl="1"/>
            <a:endParaRPr lang="en-IN" dirty="0"/>
          </a:p>
        </p:txBody>
      </p:sp>
    </p:spTree>
    <p:extLst>
      <p:ext uri="{BB962C8B-B14F-4D97-AF65-F5344CB8AC3E}">
        <p14:creationId xmlns="" xmlns:p14="http://schemas.microsoft.com/office/powerpoint/2010/main" val="49960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20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20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Formulation Simple 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in order to solve play a game (e.g. two person table or board games) we need</a:t>
            </a:r>
          </a:p>
          <a:p>
            <a:pPr lvl="1"/>
            <a:r>
              <a:rPr lang="en-IN" dirty="0" smtClean="0"/>
              <a:t>the rules of the game </a:t>
            </a:r>
          </a:p>
          <a:p>
            <a:pPr lvl="1"/>
            <a:r>
              <a:rPr lang="en-IN" dirty="0" smtClean="0"/>
              <a:t>the targets for winning </a:t>
            </a:r>
          </a:p>
          <a:p>
            <a:pPr lvl="1"/>
            <a:r>
              <a:rPr lang="en-IN" dirty="0" smtClean="0"/>
              <a:t>means of representing positions in the game</a:t>
            </a:r>
          </a:p>
          <a:p>
            <a:r>
              <a:rPr lang="en-IN" dirty="0" smtClean="0"/>
              <a:t>The opening position can be defined as the initial state and a winning position as a goal state, </a:t>
            </a:r>
          </a:p>
          <a:p>
            <a:r>
              <a:rPr lang="en-IN" dirty="0" smtClean="0"/>
              <a:t>There can be more than one. legal moves allow for transfer from initial state to other states leading to the goal state. </a:t>
            </a:r>
          </a:p>
          <a:p>
            <a:r>
              <a:rPr lang="en-IN" dirty="0" smtClean="0"/>
              <a:t>Rules are far too copious in most games especially like  chess  and cannot in general be supplied accurately and computer programs cannot easily handle them. </a:t>
            </a:r>
          </a:p>
          <a:p>
            <a:r>
              <a:rPr lang="en-IN" dirty="0" smtClean="0"/>
              <a:t>The storage also presents another problem but searching can be achieved by hashing. </a:t>
            </a:r>
          </a:p>
          <a:p>
            <a:r>
              <a:rPr lang="en-IN" dirty="0" smtClean="0"/>
              <a:t>The number of rules that are used must be minimised and the set can be produced by expressing each rule in as general a form as possible.</a:t>
            </a:r>
          </a:p>
        </p:txBody>
      </p:sp>
    </p:spTree>
    <p:extLst>
      <p:ext uri="{BB962C8B-B14F-4D97-AF65-F5344CB8AC3E}">
        <p14:creationId xmlns="" xmlns:p14="http://schemas.microsoft.com/office/powerpoint/2010/main" val="100849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 of Problem Formulation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smtClean="0"/>
              <a:t>Initial State: </a:t>
            </a:r>
          </a:p>
          <a:p>
            <a:pPr lvl="1" fontAlgn="base"/>
            <a:r>
              <a:rPr lang="en-US" dirty="0" smtClean="0"/>
              <a:t>This state requires an initial state for the problem which starts the AI agent towards a specified goal. In this state new methods also initialize problem domain solving by a specific class.</a:t>
            </a:r>
          </a:p>
          <a:p>
            <a:pPr fontAlgn="base"/>
            <a:r>
              <a:rPr lang="en-US" b="1" dirty="0" smtClean="0"/>
              <a:t>Action:</a:t>
            </a:r>
            <a:r>
              <a:rPr lang="en-US" dirty="0" smtClean="0"/>
              <a:t> </a:t>
            </a:r>
          </a:p>
          <a:p>
            <a:pPr lvl="1" fontAlgn="base"/>
            <a:r>
              <a:rPr lang="en-US" dirty="0" smtClean="0"/>
              <a:t>This stage of problem formulation works with function with a specific class taken from the initial state and all possible actions done in this stage.</a:t>
            </a:r>
          </a:p>
          <a:p>
            <a:pPr fontAlgn="base"/>
            <a:r>
              <a:rPr lang="en-US" b="1" dirty="0" smtClean="0"/>
              <a:t>Transition: </a:t>
            </a:r>
          </a:p>
          <a:p>
            <a:pPr lvl="1" fontAlgn="base"/>
            <a:r>
              <a:rPr lang="en-US" dirty="0" smtClean="0"/>
              <a:t>This stage of problem formulation integrates the actual action done by the previous action stage and collects the final stage to forward it to their next stage.</a:t>
            </a:r>
          </a:p>
          <a:p>
            <a:pPr fontAlgn="base"/>
            <a:r>
              <a:rPr lang="en-US" b="1" dirty="0" smtClean="0"/>
              <a:t>Goal test:</a:t>
            </a:r>
          </a:p>
          <a:p>
            <a:pPr lvl="1" fontAlgn="base"/>
            <a:r>
              <a:rPr lang="en-US" dirty="0" smtClean="0"/>
              <a:t>This stage determines that the specified goal achieved by the integrated transition model or not, whenever the goal achieves stop the action and forward into the next stage to determines the cost to achieve the goal.  </a:t>
            </a:r>
          </a:p>
          <a:p>
            <a:pPr fontAlgn="base"/>
            <a:r>
              <a:rPr lang="en-US" b="1" dirty="0" smtClean="0"/>
              <a:t>Path costing: </a:t>
            </a:r>
          </a:p>
          <a:p>
            <a:pPr lvl="1" fontAlgn="base"/>
            <a:r>
              <a:rPr lang="en-US" dirty="0" smtClean="0"/>
              <a:t>This component of problem-solving numerical assigned what will be the cost to achieve the goal. It requires all hardware software and human working cost.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AI?</a:t>
            </a:r>
            <a:endParaRPr lang="en-IN" dirty="0"/>
          </a:p>
        </p:txBody>
      </p:sp>
      <p:sp>
        <p:nvSpPr>
          <p:cNvPr id="3" name="Content Placeholder 2"/>
          <p:cNvSpPr>
            <a:spLocks noGrp="1"/>
          </p:cNvSpPr>
          <p:nvPr>
            <p:ph idx="1"/>
          </p:nvPr>
        </p:nvSpPr>
        <p:spPr/>
        <p:txBody>
          <a:bodyPr>
            <a:normAutofit/>
          </a:bodyPr>
          <a:lstStyle/>
          <a:p>
            <a:r>
              <a:rPr lang="en-IN" dirty="0" smtClean="0"/>
              <a:t>A branch of Science which deals with helping machines finding solutions to complex problems in a more human-like fashion. </a:t>
            </a:r>
          </a:p>
          <a:p>
            <a:r>
              <a:rPr lang="en-IN" dirty="0" smtClean="0"/>
              <a:t>generally involves borrowing characteristics from human intelligence, and applying them as algorithms in a computer friendly way. </a:t>
            </a:r>
          </a:p>
          <a:p>
            <a:r>
              <a:rPr lang="en-IN" dirty="0" smtClean="0"/>
              <a:t>generally associated with Computer Science, but it has many important links with other fields such as Maths, Psychology, Cognition, Biology and Philosophy, among many others. </a:t>
            </a:r>
          </a:p>
        </p:txBody>
      </p:sp>
    </p:spTree>
    <p:extLst>
      <p:ext uri="{BB962C8B-B14F-4D97-AF65-F5344CB8AC3E}">
        <p14:creationId xmlns="" xmlns:p14="http://schemas.microsoft.com/office/powerpoint/2010/main" val="2573896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981200" y="152400"/>
            <a:ext cx="8229600" cy="1143000"/>
          </a:xfrm>
        </p:spPr>
        <p:txBody>
          <a:bodyPr/>
          <a:lstStyle/>
          <a:p>
            <a:r>
              <a:rPr lang="en-US" smtClean="0"/>
              <a:t>Intelligent Agents</a:t>
            </a:r>
          </a:p>
        </p:txBody>
      </p:sp>
      <p:pic>
        <p:nvPicPr>
          <p:cNvPr id="53251"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1752601" y="1447801"/>
            <a:ext cx="3476625" cy="1685925"/>
          </a:xfrm>
          <a:noFill/>
        </p:spPr>
      </p:pic>
      <p:sp>
        <p:nvSpPr>
          <p:cNvPr id="53252" name="Rectangle 4"/>
          <p:cNvSpPr>
            <a:spLocks noChangeArrowheads="1"/>
          </p:cNvSpPr>
          <p:nvPr/>
        </p:nvSpPr>
        <p:spPr bwMode="auto">
          <a:xfrm>
            <a:off x="1752600" y="3124201"/>
            <a:ext cx="3875088"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400" b="1" u="sng">
                <a:solidFill>
                  <a:schemeClr val="tx1"/>
                </a:solidFill>
                <a:latin typeface="Times New Roman" panose="02020603050405020304" pitchFamily="18" charset="0"/>
              </a:defRPr>
            </a:lvl1pPr>
            <a:lvl2pPr marL="742950" indent="-285750">
              <a:defRPr sz="1400" b="1" u="sng">
                <a:solidFill>
                  <a:schemeClr val="tx1"/>
                </a:solidFill>
                <a:latin typeface="Times New Roman" panose="02020603050405020304" pitchFamily="18" charset="0"/>
              </a:defRPr>
            </a:lvl2pPr>
            <a:lvl3pPr marL="1143000" indent="-228600">
              <a:defRPr sz="1400" b="1" u="sng">
                <a:solidFill>
                  <a:schemeClr val="tx1"/>
                </a:solidFill>
                <a:latin typeface="Times New Roman" panose="02020603050405020304" pitchFamily="18" charset="0"/>
              </a:defRPr>
            </a:lvl3pPr>
            <a:lvl4pPr marL="1600200" indent="-228600">
              <a:defRPr sz="1400" b="1" u="sng">
                <a:solidFill>
                  <a:schemeClr val="tx1"/>
                </a:solidFill>
                <a:latin typeface="Times New Roman" panose="02020603050405020304" pitchFamily="18" charset="0"/>
              </a:defRPr>
            </a:lvl4pPr>
            <a:lvl5pPr marL="2057400" indent="-228600">
              <a:defRPr sz="1400" b="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b="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b="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b="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b="1" u="sng">
                <a:solidFill>
                  <a:schemeClr val="tx1"/>
                </a:solidFill>
                <a:latin typeface="Times New Roman" panose="02020603050405020304" pitchFamily="18" charset="0"/>
              </a:defRPr>
            </a:lvl9pPr>
          </a:lstStyle>
          <a:p>
            <a:r>
              <a:rPr lang="en-US"/>
              <a:t>A vacuum-cleaner world with just two locations.</a:t>
            </a:r>
          </a:p>
        </p:txBody>
      </p:sp>
      <p:pic>
        <p:nvPicPr>
          <p:cNvPr id="5325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59098" y="3637157"/>
            <a:ext cx="6696075" cy="2828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54" name="Rectangle 6"/>
          <p:cNvSpPr>
            <a:spLocks noChangeArrowheads="1"/>
          </p:cNvSpPr>
          <p:nvPr/>
        </p:nvSpPr>
        <p:spPr bwMode="auto">
          <a:xfrm>
            <a:off x="3810000" y="6550026"/>
            <a:ext cx="64008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400" b="1" u="sng">
                <a:solidFill>
                  <a:schemeClr val="tx1"/>
                </a:solidFill>
                <a:latin typeface="Times New Roman" panose="02020603050405020304" pitchFamily="18" charset="0"/>
              </a:defRPr>
            </a:lvl1pPr>
            <a:lvl2pPr marL="742950" indent="-285750">
              <a:defRPr sz="1400" b="1" u="sng">
                <a:solidFill>
                  <a:schemeClr val="tx1"/>
                </a:solidFill>
                <a:latin typeface="Times New Roman" panose="02020603050405020304" pitchFamily="18" charset="0"/>
              </a:defRPr>
            </a:lvl2pPr>
            <a:lvl3pPr marL="1143000" indent="-228600">
              <a:defRPr sz="1400" b="1" u="sng">
                <a:solidFill>
                  <a:schemeClr val="tx1"/>
                </a:solidFill>
                <a:latin typeface="Times New Roman" panose="02020603050405020304" pitchFamily="18" charset="0"/>
              </a:defRPr>
            </a:lvl3pPr>
            <a:lvl4pPr marL="1600200" indent="-228600">
              <a:defRPr sz="1400" b="1" u="sng">
                <a:solidFill>
                  <a:schemeClr val="tx1"/>
                </a:solidFill>
                <a:latin typeface="Times New Roman" panose="02020603050405020304" pitchFamily="18" charset="0"/>
              </a:defRPr>
            </a:lvl4pPr>
            <a:lvl5pPr marL="2057400" indent="-228600">
              <a:defRPr sz="1400" b="1"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b="1"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b="1"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b="1"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b="1" u="sng">
                <a:solidFill>
                  <a:schemeClr val="tx1"/>
                </a:solidFill>
                <a:latin typeface="Times New Roman" panose="02020603050405020304" pitchFamily="18" charset="0"/>
              </a:defRPr>
            </a:lvl9pPr>
          </a:lstStyle>
          <a:p>
            <a:r>
              <a:rPr lang="en-US"/>
              <a:t>Partial tabulation of a simple agent function for the vacuum-cleaner world</a:t>
            </a:r>
          </a:p>
        </p:txBody>
      </p:sp>
    </p:spTree>
    <p:extLst>
      <p:ext uri="{BB962C8B-B14F-4D97-AF65-F5344CB8AC3E}">
        <p14:creationId xmlns="" xmlns:p14="http://schemas.microsoft.com/office/powerpoint/2010/main" val="4134756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water jug problem </a:t>
            </a:r>
            <a:endParaRPr lang="en-IN" dirty="0"/>
          </a:p>
        </p:txBody>
      </p:sp>
      <p:sp>
        <p:nvSpPr>
          <p:cNvPr id="3" name="Content Placeholder 2"/>
          <p:cNvSpPr>
            <a:spLocks noGrp="1"/>
          </p:cNvSpPr>
          <p:nvPr>
            <p:ph idx="1"/>
          </p:nvPr>
        </p:nvSpPr>
        <p:spPr/>
        <p:txBody>
          <a:bodyPr>
            <a:normAutofit lnSpcReduction="10000"/>
          </a:bodyPr>
          <a:lstStyle/>
          <a:p>
            <a:r>
              <a:rPr lang="en-IN" dirty="0" smtClean="0"/>
              <a:t>Problem description: </a:t>
            </a:r>
          </a:p>
          <a:p>
            <a:pPr lvl="1"/>
            <a:r>
              <a:rPr lang="en-IN" dirty="0" smtClean="0"/>
              <a:t>There are two jugs called X and Y  </a:t>
            </a:r>
          </a:p>
          <a:p>
            <a:pPr lvl="1"/>
            <a:r>
              <a:rPr lang="en-IN" dirty="0" smtClean="0"/>
              <a:t>X holds a maximum of four(4) gallons </a:t>
            </a:r>
          </a:p>
          <a:p>
            <a:pPr lvl="1"/>
            <a:r>
              <a:rPr lang="en-IN" dirty="0" smtClean="0"/>
              <a:t>Y holds a maximum of three (3) gallons. </a:t>
            </a:r>
          </a:p>
          <a:p>
            <a:pPr lvl="1"/>
            <a:endParaRPr lang="en-IN" sz="1000" dirty="0" smtClean="0"/>
          </a:p>
          <a:p>
            <a:pPr lvl="1"/>
            <a:r>
              <a:rPr lang="en-IN" dirty="0" smtClean="0"/>
              <a:t>Initial : Both Jugs are empty</a:t>
            </a:r>
          </a:p>
          <a:p>
            <a:pPr lvl="1"/>
            <a:endParaRPr lang="en-IN" sz="500" dirty="0" smtClean="0"/>
          </a:p>
          <a:p>
            <a:pPr lvl="1"/>
            <a:r>
              <a:rPr lang="en-IN" dirty="0" smtClean="0"/>
              <a:t>Goal : How can we get 2 gallons in the jug X?</a:t>
            </a:r>
          </a:p>
          <a:p>
            <a:pPr lvl="2"/>
            <a:r>
              <a:rPr lang="en-IN" dirty="0" smtClean="0"/>
              <a:t>(2,n) where n is a don't care but is limited to X holding from 0 to 3 gallons.</a:t>
            </a:r>
          </a:p>
          <a:p>
            <a:pPr lvl="1"/>
            <a:r>
              <a:rPr lang="en-IN" sz="1050" dirty="0" smtClean="0"/>
              <a:t>[</a:t>
            </a:r>
          </a:p>
          <a:p>
            <a:pPr lvl="1"/>
            <a:r>
              <a:rPr lang="en-IN" dirty="0" smtClean="0"/>
              <a:t>The state space is a set of ordered pairs giving the number of gallons in the pair of jugs at any time </a:t>
            </a:r>
            <a:r>
              <a:rPr lang="en-IN" dirty="0" err="1" smtClean="0"/>
              <a:t>ie</a:t>
            </a:r>
            <a:r>
              <a:rPr lang="en-IN" dirty="0" smtClean="0"/>
              <a:t> (X,Y) where X= 0, 1, 2, 3, 4 and Y= 0, 1, 2, 3. </a:t>
            </a:r>
          </a:p>
          <a:p>
            <a:pPr lvl="1"/>
            <a:endParaRPr lang="en-IN" dirty="0" smtClean="0"/>
          </a:p>
          <a:p>
            <a:pPr lvl="1"/>
            <a:r>
              <a:rPr lang="en-IN" dirty="0" smtClean="0"/>
              <a:t>The </a:t>
            </a:r>
            <a:r>
              <a:rPr lang="en-IN" b="1" dirty="0" smtClean="0"/>
              <a:t>major production </a:t>
            </a:r>
            <a:r>
              <a:rPr lang="en-IN" dirty="0" smtClean="0"/>
              <a:t>rules for solving this problem are shown below: </a:t>
            </a:r>
            <a:endParaRPr lang="en-IN" dirty="0"/>
          </a:p>
        </p:txBody>
      </p:sp>
    </p:spTree>
    <p:extLst>
      <p:ext uri="{BB962C8B-B14F-4D97-AF65-F5344CB8AC3E}">
        <p14:creationId xmlns="" xmlns:p14="http://schemas.microsoft.com/office/powerpoint/2010/main" val="4251551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space for Water-Jug</a:t>
            </a:r>
            <a:endParaRPr lang="en-IN" dirty="0"/>
          </a:p>
        </p:txBody>
      </p:sp>
      <p:sp>
        <p:nvSpPr>
          <p:cNvPr id="3" name="Content Placeholder 2"/>
          <p:cNvSpPr>
            <a:spLocks noGrp="1"/>
          </p:cNvSpPr>
          <p:nvPr>
            <p:ph idx="1"/>
          </p:nvPr>
        </p:nvSpPr>
        <p:spPr>
          <a:xfrm>
            <a:off x="780585" y="1779959"/>
            <a:ext cx="9746167" cy="4792889"/>
          </a:xfrm>
        </p:spPr>
        <p:txBody>
          <a:bodyPr>
            <a:noAutofit/>
          </a:bodyPr>
          <a:lstStyle/>
          <a:p>
            <a:r>
              <a:rPr lang="en-IN" sz="1800" dirty="0" err="1" smtClean="0"/>
              <a:t>SrNo</a:t>
            </a:r>
            <a:r>
              <a:rPr lang="en-IN" sz="1800" dirty="0" smtClean="0"/>
              <a:t>	Current State	Control strategy 	Nest state               action</a:t>
            </a:r>
          </a:p>
          <a:p>
            <a:r>
              <a:rPr lang="en-IN" sz="1800" dirty="0" smtClean="0"/>
              <a:t>1 	(X,Y)		 if X &lt; 4 		(4,Y) 		fill X from tap</a:t>
            </a:r>
          </a:p>
          <a:p>
            <a:r>
              <a:rPr lang="en-IN" sz="1800" dirty="0" smtClean="0"/>
              <a:t> 2 	(X,Y) 		if Y&lt; 3 		(X,3) 		fill Y from tap</a:t>
            </a:r>
          </a:p>
          <a:p>
            <a:r>
              <a:rPr lang="en-IN" sz="1800" dirty="0" smtClean="0"/>
              <a:t>3 	(X,Y) 		If X &gt; 0 		(0,Y) 		empty X into drain</a:t>
            </a:r>
          </a:p>
          <a:p>
            <a:r>
              <a:rPr lang="en-IN" sz="1800" dirty="0" smtClean="0"/>
              <a:t> 4 	(X,Y) 		if Y &gt; 0 		(X,0) 		empty Y into drain</a:t>
            </a:r>
          </a:p>
          <a:p>
            <a:r>
              <a:rPr lang="en-IN" sz="1800" dirty="0" smtClean="0"/>
              <a:t> 5	 (X,Y) 		if X+Y&lt;4 		(X+Y,0)		empty Y into X</a:t>
            </a:r>
          </a:p>
          <a:p>
            <a:r>
              <a:rPr lang="en-IN" sz="1800" dirty="0" smtClean="0"/>
              <a:t>6 	(X,Y) 		if X+Y&lt;3 		(0,X+Y) 		empty X into Y</a:t>
            </a:r>
          </a:p>
          <a:p>
            <a:r>
              <a:rPr lang="en-IN" sz="1800" dirty="0" smtClean="0"/>
              <a:t>7 	(0,Y) 		If Y&gt;0 		(Y,0)		empty Y into X</a:t>
            </a:r>
          </a:p>
          <a:p>
            <a:r>
              <a:rPr lang="en-IN" sz="1800" dirty="0" smtClean="0"/>
              <a:t>8 	(X,0) 		if X&gt;0 		(0,X) 		empty X into Y</a:t>
            </a:r>
          </a:p>
          <a:p>
            <a:r>
              <a:rPr lang="en-IN" sz="1800" dirty="0" smtClean="0"/>
              <a:t>9 	(0,2) 		(2,0)				empty Y into X</a:t>
            </a:r>
          </a:p>
          <a:p>
            <a:r>
              <a:rPr lang="en-IN" sz="1800" dirty="0" smtClean="0"/>
              <a:t>10 	(2,0) 		(0,2) 				empty X into Y</a:t>
            </a:r>
          </a:p>
          <a:p>
            <a:r>
              <a:rPr lang="en-IN" sz="1800" dirty="0" smtClean="0"/>
              <a:t>11 	(X,Y) 		if X&lt;4 		(4,Y-diff)         	pour diff, 4-X, into X from Y</a:t>
            </a:r>
          </a:p>
          <a:p>
            <a:r>
              <a:rPr lang="en-IN" sz="1800" dirty="0" smtClean="0"/>
              <a:t>12 	(Y,X) 		if Y&lt;3 		(X-diff,3) 		pour diff, 3-Y, into Y from X</a:t>
            </a:r>
            <a:endParaRPr lang="en-IN" sz="1800" dirty="0"/>
          </a:p>
        </p:txBody>
      </p:sp>
    </p:spTree>
    <p:extLst>
      <p:ext uri="{BB962C8B-B14F-4D97-AF65-F5344CB8AC3E}">
        <p14:creationId xmlns="" xmlns:p14="http://schemas.microsoft.com/office/powerpoint/2010/main" val="3570299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space for Water-Jug</a:t>
            </a:r>
            <a:endParaRPr lang="en-IN" dirty="0"/>
          </a:p>
        </p:txBody>
      </p:sp>
      <p:sp>
        <p:nvSpPr>
          <p:cNvPr id="3" name="Content Placeholder 2"/>
          <p:cNvSpPr>
            <a:spLocks noGrp="1"/>
          </p:cNvSpPr>
          <p:nvPr>
            <p:ph idx="1"/>
          </p:nvPr>
        </p:nvSpPr>
        <p:spPr>
          <a:xfrm>
            <a:off x="315687" y="1869167"/>
            <a:ext cx="11179628" cy="4792889"/>
          </a:xfrm>
        </p:spPr>
        <p:txBody>
          <a:bodyPr>
            <a:noAutofit/>
          </a:bodyPr>
          <a:lstStyle/>
          <a:p>
            <a:r>
              <a:rPr lang="en-IN" sz="1800" dirty="0" smtClean="0"/>
              <a:t>Initial condition goal comment</a:t>
            </a:r>
          </a:p>
          <a:p>
            <a:r>
              <a:rPr lang="en-IN" sz="1800" dirty="0" smtClean="0"/>
              <a:t>1 	(X,Y)		 if X &lt; 4 		(4,Y) 		fill X from tap</a:t>
            </a:r>
          </a:p>
          <a:p>
            <a:r>
              <a:rPr lang="en-IN" sz="1800" b="1" dirty="0" smtClean="0"/>
              <a:t>1.1 	(1,y)		(4,Y)</a:t>
            </a:r>
          </a:p>
          <a:p>
            <a:r>
              <a:rPr lang="en-IN" sz="1800" b="1" dirty="0" smtClean="0"/>
              <a:t>1.2 	(2,Y)		(4,Y)</a:t>
            </a:r>
          </a:p>
          <a:p>
            <a:r>
              <a:rPr lang="en-IN" sz="1800" b="1" dirty="0" smtClean="0"/>
              <a:t>1.3	(3,Y)		(4,Y)</a:t>
            </a:r>
          </a:p>
          <a:p>
            <a:r>
              <a:rPr lang="en-IN" sz="1200" dirty="0" smtClean="0"/>
              <a:t> 2 (X,Y) 		if Y&lt; 3 		(X,3) 		fill Y from tap</a:t>
            </a:r>
          </a:p>
          <a:p>
            <a:r>
              <a:rPr lang="en-IN" sz="1800" dirty="0" smtClean="0"/>
              <a:t>3 	(X,Y) 		If X &gt; 0 		(0,Y) 		empty X into drain</a:t>
            </a:r>
          </a:p>
          <a:p>
            <a:r>
              <a:rPr lang="en-IN" sz="1800" b="1" dirty="0" smtClean="0"/>
              <a:t>3.1 	(1,Y)		(0,y)</a:t>
            </a:r>
          </a:p>
          <a:p>
            <a:r>
              <a:rPr lang="en-IN" sz="1800" b="1" dirty="0" smtClean="0"/>
              <a:t>3.2	(2,y)		(0,Y)</a:t>
            </a:r>
          </a:p>
          <a:p>
            <a:r>
              <a:rPr lang="en-IN" sz="1800" b="1" dirty="0" smtClean="0"/>
              <a:t>3.3	(3,Y)		(0,Y)</a:t>
            </a:r>
          </a:p>
          <a:p>
            <a:r>
              <a:rPr lang="en-IN" sz="1800" dirty="0" smtClean="0"/>
              <a:t> </a:t>
            </a:r>
            <a:r>
              <a:rPr lang="en-IN" sz="1000" dirty="0" smtClean="0"/>
              <a:t>4 (X,Y) 		if Y &gt; 0 		(X,0) 		empty Y into drain</a:t>
            </a:r>
          </a:p>
          <a:p>
            <a:r>
              <a:rPr lang="en-IN" sz="1000" dirty="0" smtClean="0"/>
              <a:t> 5 (X,Y) 		if X+Y&lt;4 		(X+Y,0)		empty Y into X</a:t>
            </a:r>
          </a:p>
          <a:p>
            <a:r>
              <a:rPr lang="en-IN" sz="1000" dirty="0" smtClean="0"/>
              <a:t>6 (X,Y) 		if X+Y&lt;3 		(0,X+Y) 		empty X into Y</a:t>
            </a:r>
          </a:p>
          <a:p>
            <a:r>
              <a:rPr lang="en-IN" sz="1000" dirty="0" smtClean="0"/>
              <a:t>7 (0,Y) 		If Y&gt;0 		(Y,0)		empty Y into X</a:t>
            </a:r>
          </a:p>
          <a:p>
            <a:r>
              <a:rPr lang="en-IN" sz="1000" dirty="0" smtClean="0"/>
              <a:t>8 (X,0) 		if X&gt;0 		(0,X) 		empty X into Y</a:t>
            </a:r>
          </a:p>
          <a:p>
            <a:r>
              <a:rPr lang="en-IN" sz="1000" dirty="0" smtClean="0"/>
              <a:t>9 (0,2) 		(2,0)				empty Y into X</a:t>
            </a:r>
          </a:p>
          <a:p>
            <a:r>
              <a:rPr lang="en-IN" sz="1000" dirty="0" smtClean="0"/>
              <a:t>10 (2,0) 	(0,2) 				empty X into Y</a:t>
            </a:r>
          </a:p>
          <a:p>
            <a:r>
              <a:rPr lang="en-IN" sz="1000" dirty="0" smtClean="0"/>
              <a:t>11 (X,Y) 	if X&lt;4 		(4,Y-diff)         	pour diff, 4-X, into X from Y</a:t>
            </a:r>
          </a:p>
          <a:p>
            <a:r>
              <a:rPr lang="en-IN" sz="1000" dirty="0" smtClean="0"/>
              <a:t>  12 (Y,X) 	if Y&lt;3 		(X-diff,3) 		pour diff, 3-Y, into Y from X</a:t>
            </a:r>
            <a:endParaRPr lang="en-IN" sz="1000" dirty="0"/>
          </a:p>
        </p:txBody>
      </p:sp>
    </p:spTree>
    <p:extLst>
      <p:ext uri="{BB962C8B-B14F-4D97-AF65-F5344CB8AC3E}">
        <p14:creationId xmlns="" xmlns:p14="http://schemas.microsoft.com/office/powerpoint/2010/main" val="3570299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space for Water-Jug</a:t>
            </a:r>
            <a:endParaRPr lang="en-IN" dirty="0"/>
          </a:p>
        </p:txBody>
      </p:sp>
      <p:sp>
        <p:nvSpPr>
          <p:cNvPr id="3" name="Content Placeholder 2"/>
          <p:cNvSpPr>
            <a:spLocks noGrp="1"/>
          </p:cNvSpPr>
          <p:nvPr>
            <p:ph idx="1"/>
          </p:nvPr>
        </p:nvSpPr>
        <p:spPr>
          <a:xfrm>
            <a:off x="315687" y="1869167"/>
            <a:ext cx="11179628" cy="4792889"/>
          </a:xfrm>
        </p:spPr>
        <p:txBody>
          <a:bodyPr>
            <a:noAutofit/>
          </a:bodyPr>
          <a:lstStyle/>
          <a:p>
            <a:r>
              <a:rPr lang="en-IN" sz="1800" dirty="0" smtClean="0"/>
              <a:t>Initial condition goal comment</a:t>
            </a:r>
          </a:p>
          <a:p>
            <a:r>
              <a:rPr lang="en-IN" sz="1800" dirty="0" smtClean="0"/>
              <a:t>1 	(X,Y)		 if X &lt; 4 		(4,Y) 		fill X from tap</a:t>
            </a:r>
          </a:p>
          <a:p>
            <a:r>
              <a:rPr lang="en-IN" sz="1800" dirty="0" smtClean="0"/>
              <a:t> 2 	(X,Y) 		if Y&lt; 3 		(X,3) 		fill Y from tap</a:t>
            </a:r>
          </a:p>
          <a:p>
            <a:r>
              <a:rPr lang="en-IN" sz="1800" dirty="0" smtClean="0"/>
              <a:t>3 	(X,Y) 		If X &gt; 0 		(0,Y) 		empty X into drain</a:t>
            </a:r>
          </a:p>
          <a:p>
            <a:r>
              <a:rPr lang="en-IN" sz="1800" dirty="0" smtClean="0"/>
              <a:t> 4 	(X,Y) 		if Y &gt; 0 		(X,0) 		empty Y into drain</a:t>
            </a:r>
          </a:p>
          <a:p>
            <a:r>
              <a:rPr lang="en-IN" sz="1800" dirty="0" smtClean="0"/>
              <a:t> 5 	(X,Y) 		if X+Y&lt;4 		(X+Y,0)		empty Y into X</a:t>
            </a:r>
          </a:p>
          <a:p>
            <a:r>
              <a:rPr lang="en-IN" sz="1800" dirty="0" smtClean="0"/>
              <a:t>6 	(X,Y) 		if X+Y&lt;3 		(0,X+Y) 		empty X into Y</a:t>
            </a:r>
          </a:p>
          <a:p>
            <a:r>
              <a:rPr lang="en-IN" sz="1800" dirty="0" smtClean="0"/>
              <a:t>7 	(0,Y) 		If Y&gt;0 		(Y,0)		empty Y into X</a:t>
            </a:r>
          </a:p>
          <a:p>
            <a:r>
              <a:rPr lang="en-IN" sz="1800" dirty="0" smtClean="0"/>
              <a:t>8 	(X,0) 		if X&gt;0 		(0,X) 		empty X into Y</a:t>
            </a:r>
          </a:p>
          <a:p>
            <a:r>
              <a:rPr lang="en-IN" sz="1800" dirty="0" smtClean="0"/>
              <a:t>9 	(0,2) 		(2,0)				empty Y into X</a:t>
            </a:r>
          </a:p>
          <a:p>
            <a:r>
              <a:rPr lang="en-IN" sz="1800" dirty="0" smtClean="0"/>
              <a:t>10 	(2,0)	 	(0,2) 				empty X into Y</a:t>
            </a:r>
          </a:p>
          <a:p>
            <a:r>
              <a:rPr lang="en-IN" sz="1800" dirty="0" smtClean="0"/>
              <a:t>11 	(X,Y)	 	if X&lt;4 		(4,Y-diff)         	pour diff, 4-X, into X from Y</a:t>
            </a:r>
          </a:p>
          <a:p>
            <a:r>
              <a:rPr lang="en-IN" sz="1800" dirty="0" smtClean="0"/>
              <a:t>12 	(Y,X) 		if Y&lt;3 		(X-diff,3) 		pour diff, 3-Y, into Y from X</a:t>
            </a:r>
            <a:endParaRPr lang="en-IN" sz="1800" dirty="0"/>
          </a:p>
        </p:txBody>
      </p:sp>
      <p:sp>
        <p:nvSpPr>
          <p:cNvPr id="5" name="Content Placeholder 2"/>
          <p:cNvSpPr txBox="1">
            <a:spLocks/>
          </p:cNvSpPr>
          <p:nvPr/>
        </p:nvSpPr>
        <p:spPr>
          <a:xfrm>
            <a:off x="9339944" y="2124980"/>
            <a:ext cx="2584578" cy="4281261"/>
          </a:xfrm>
          <a:prstGeom prst="rect">
            <a:avLst/>
          </a:prstGeom>
          <a:solidFill>
            <a:schemeClr val="bg1">
              <a:lumMod val="85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IN" b="1" dirty="0" smtClean="0"/>
              <a:t>Solution</a:t>
            </a:r>
          </a:p>
          <a:p>
            <a:pPr>
              <a:buNone/>
            </a:pPr>
            <a:r>
              <a:rPr lang="en-IN" b="1" dirty="0" smtClean="0"/>
              <a:t>X    Y           Rule</a:t>
            </a:r>
          </a:p>
          <a:p>
            <a:pPr>
              <a:buNone/>
            </a:pPr>
            <a:r>
              <a:rPr lang="en-IN" b="1" dirty="0" smtClean="0"/>
              <a:t>0    0</a:t>
            </a:r>
          </a:p>
          <a:p>
            <a:pPr>
              <a:buNone/>
            </a:pPr>
            <a:r>
              <a:rPr lang="en-IN" b="1" dirty="0" smtClean="0"/>
              <a:t>0    3 		2</a:t>
            </a:r>
          </a:p>
          <a:p>
            <a:pPr>
              <a:buNone/>
            </a:pPr>
            <a:r>
              <a:rPr lang="en-IN" b="1" dirty="0" smtClean="0"/>
              <a:t>3    0	 	7</a:t>
            </a:r>
          </a:p>
          <a:p>
            <a:pPr>
              <a:buNone/>
            </a:pPr>
            <a:r>
              <a:rPr lang="en-IN" b="1" dirty="0" smtClean="0"/>
              <a:t>3    3 		2</a:t>
            </a:r>
          </a:p>
          <a:p>
            <a:pPr>
              <a:buNone/>
            </a:pPr>
            <a:r>
              <a:rPr lang="en-IN" b="1" dirty="0" smtClean="0"/>
              <a:t>4    2 		11</a:t>
            </a:r>
          </a:p>
          <a:p>
            <a:pPr>
              <a:buNone/>
            </a:pPr>
            <a:r>
              <a:rPr lang="en-IN" b="1" dirty="0" smtClean="0"/>
              <a:t>0    2 		3</a:t>
            </a:r>
          </a:p>
          <a:p>
            <a:pPr>
              <a:buNone/>
            </a:pPr>
            <a:r>
              <a:rPr lang="en-IN" b="1" dirty="0" smtClean="0"/>
              <a:t>2    0 		10</a:t>
            </a:r>
            <a:endParaRPr lang="en-IN" b="1" dirty="0"/>
          </a:p>
        </p:txBody>
      </p:sp>
    </p:spTree>
    <p:extLst>
      <p:ext uri="{BB962C8B-B14F-4D97-AF65-F5344CB8AC3E}">
        <p14:creationId xmlns="" xmlns:p14="http://schemas.microsoft.com/office/powerpoint/2010/main" val="3570299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strategies</a:t>
            </a:r>
            <a:endParaRPr lang="en-IN" dirty="0"/>
          </a:p>
        </p:txBody>
      </p:sp>
      <p:sp>
        <p:nvSpPr>
          <p:cNvPr id="3" name="Content Placeholder 2"/>
          <p:cNvSpPr>
            <a:spLocks noGrp="1"/>
          </p:cNvSpPr>
          <p:nvPr>
            <p:ph idx="1"/>
          </p:nvPr>
        </p:nvSpPr>
        <p:spPr/>
        <p:txBody>
          <a:bodyPr>
            <a:normAutofit/>
          </a:bodyPr>
          <a:lstStyle/>
          <a:p>
            <a:r>
              <a:rPr lang="en-IN" sz="3200" dirty="0" smtClean="0"/>
              <a:t>Characteristics of a  good control strategy</a:t>
            </a:r>
          </a:p>
          <a:p>
            <a:pPr lvl="1"/>
            <a:r>
              <a:rPr lang="en-IN" sz="2800" dirty="0" smtClean="0"/>
              <a:t>It must  causes motion. </a:t>
            </a:r>
          </a:p>
          <a:p>
            <a:pPr lvl="2"/>
            <a:r>
              <a:rPr lang="en-IN" sz="2400" dirty="0" smtClean="0"/>
              <a:t>In a game playing program the pieces move on the board and in the water jug problem water is used to fill jugs. </a:t>
            </a:r>
          </a:p>
          <a:p>
            <a:pPr lvl="1"/>
            <a:r>
              <a:rPr lang="en-IN" sz="2800" dirty="0" smtClean="0"/>
              <a:t>it must be systematic</a:t>
            </a:r>
          </a:p>
          <a:p>
            <a:pPr lvl="2"/>
            <a:r>
              <a:rPr lang="en-IN" sz="2400" dirty="0" smtClean="0"/>
              <a:t>it would not be sensible </a:t>
            </a:r>
          </a:p>
          <a:p>
            <a:pPr lvl="2"/>
            <a:r>
              <a:rPr lang="en-IN" sz="2400" dirty="0" smtClean="0"/>
              <a:t>to fill a jug and empty it repeatedly </a:t>
            </a:r>
          </a:p>
          <a:p>
            <a:pPr lvl="2"/>
            <a:r>
              <a:rPr lang="en-IN" sz="2400" dirty="0" smtClean="0"/>
              <a:t>to move a piece round and round the board in a cyclic way. </a:t>
            </a:r>
          </a:p>
          <a:p>
            <a:pPr lvl="1"/>
            <a:r>
              <a:rPr lang="en-IN" sz="2800" dirty="0" smtClean="0"/>
              <a:t>Systematic approaches of </a:t>
            </a:r>
            <a:r>
              <a:rPr lang="en-IN" sz="2800" b="1" dirty="0" smtClean="0"/>
              <a:t>searching</a:t>
            </a:r>
            <a:endParaRPr lang="en-IN" sz="2800" b="1" dirty="0"/>
          </a:p>
        </p:txBody>
      </p:sp>
    </p:spTree>
    <p:extLst>
      <p:ext uri="{BB962C8B-B14F-4D97-AF65-F5344CB8AC3E}">
        <p14:creationId xmlns="" xmlns:p14="http://schemas.microsoft.com/office/powerpoint/2010/main" val="1690223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CHARACTERISTICS </a:t>
            </a:r>
            <a:endParaRPr lang="en-IN" dirty="0"/>
          </a:p>
        </p:txBody>
      </p:sp>
      <p:sp>
        <p:nvSpPr>
          <p:cNvPr id="3" name="Content Placeholder 2"/>
          <p:cNvSpPr>
            <a:spLocks noGrp="1"/>
          </p:cNvSpPr>
          <p:nvPr>
            <p:ph idx="1"/>
          </p:nvPr>
        </p:nvSpPr>
        <p:spPr/>
        <p:txBody>
          <a:bodyPr>
            <a:normAutofit fontScale="92500"/>
          </a:bodyPr>
          <a:lstStyle/>
          <a:p>
            <a:r>
              <a:rPr lang="en-IN" dirty="0" smtClean="0"/>
              <a:t>The problem may have different type of representation and explanation</a:t>
            </a:r>
          </a:p>
          <a:p>
            <a:r>
              <a:rPr lang="en-IN" dirty="0" smtClean="0"/>
              <a:t>Key dimensions of the problems are:</a:t>
            </a:r>
          </a:p>
          <a:p>
            <a:pPr lvl="1"/>
            <a:r>
              <a:rPr lang="en-IN" dirty="0" smtClean="0"/>
              <a:t>Is the problem decomposable into set of sub problems? </a:t>
            </a:r>
          </a:p>
          <a:p>
            <a:pPr lvl="1"/>
            <a:r>
              <a:rPr lang="en-IN" dirty="0" smtClean="0"/>
              <a:t>Can the solution step ignorable / recoverable or non-recoverable? </a:t>
            </a:r>
          </a:p>
          <a:p>
            <a:pPr lvl="1"/>
            <a:r>
              <a:rPr lang="en-IN" dirty="0" smtClean="0"/>
              <a:t>Is the problem universally predictable?</a:t>
            </a:r>
          </a:p>
          <a:p>
            <a:pPr lvl="1"/>
            <a:r>
              <a:rPr lang="en-IN" dirty="0" smtClean="0"/>
              <a:t>Is a good solution to the problem obvious without comparison to all the possible solutions?</a:t>
            </a:r>
          </a:p>
          <a:p>
            <a:pPr lvl="1"/>
            <a:r>
              <a:rPr lang="en-IN" dirty="0" smtClean="0"/>
              <a:t>Is the desire solution a state of world or a path to a state?</a:t>
            </a:r>
          </a:p>
          <a:p>
            <a:pPr lvl="1"/>
            <a:r>
              <a:rPr lang="en-IN" dirty="0" smtClean="0"/>
              <a:t>Is a large amount of knowledge absolutely required to solve the problem?</a:t>
            </a:r>
          </a:p>
          <a:p>
            <a:pPr lvl="1"/>
            <a:r>
              <a:rPr lang="en-IN" dirty="0" smtClean="0"/>
              <a:t>Will the solution of the problem required interaction between the computer and the person? </a:t>
            </a:r>
          </a:p>
          <a:p>
            <a:pPr marL="457200" lvl="1" indent="0">
              <a:buNone/>
            </a:pPr>
            <a:r>
              <a:rPr lang="en-IN" b="1" dirty="0" smtClean="0"/>
              <a:t>The above characteristics of a problem are called as 7-problem characteristics under which the solution must take place.</a:t>
            </a:r>
            <a:endParaRPr lang="en-IN" b="1" dirty="0"/>
          </a:p>
        </p:txBody>
      </p:sp>
    </p:spTree>
    <p:extLst>
      <p:ext uri="{BB962C8B-B14F-4D97-AF65-F5344CB8AC3E}">
        <p14:creationId xmlns="" xmlns:p14="http://schemas.microsoft.com/office/powerpoint/2010/main" val="306370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Decomposable </a:t>
            </a:r>
            <a:r>
              <a:rPr lang="en-IN" dirty="0" err="1" smtClean="0"/>
              <a:t>vs</a:t>
            </a:r>
            <a:r>
              <a:rPr lang="en-IN" dirty="0" smtClean="0"/>
              <a:t> Non-decomposable</a:t>
            </a:r>
            <a:endParaRPr lang="en-IN" dirty="0"/>
          </a:p>
        </p:txBody>
      </p:sp>
      <p:sp>
        <p:nvSpPr>
          <p:cNvPr id="3" name="Content Placeholder 2"/>
          <p:cNvSpPr>
            <a:spLocks noGrp="1"/>
          </p:cNvSpPr>
          <p:nvPr>
            <p:ph idx="1"/>
          </p:nvPr>
        </p:nvSpPr>
        <p:spPr/>
        <p:txBody>
          <a:bodyPr>
            <a:normAutofit/>
          </a:bodyPr>
          <a:lstStyle/>
          <a:p>
            <a:r>
              <a:rPr lang="en-IN" b="1" dirty="0" smtClean="0"/>
              <a:t> </a:t>
            </a:r>
            <a:r>
              <a:rPr lang="en-IN" b="1" dirty="0"/>
              <a:t>Is the problem </a:t>
            </a:r>
            <a:r>
              <a:rPr lang="en-IN" b="1" dirty="0" smtClean="0"/>
              <a:t>Decomposable?</a:t>
            </a:r>
            <a:endParaRPr lang="en-IN" b="1" dirty="0"/>
          </a:p>
        </p:txBody>
      </p:sp>
      <p:sp>
        <p:nvSpPr>
          <p:cNvPr id="4" name="Rectangle 3"/>
          <p:cNvSpPr/>
          <p:nvPr/>
        </p:nvSpPr>
        <p:spPr>
          <a:xfrm>
            <a:off x="3048000" y="-19192577"/>
            <a:ext cx="6096000" cy="3970318"/>
          </a:xfrm>
          <a:prstGeom prst="rect">
            <a:avLst/>
          </a:prstGeom>
        </p:spPr>
        <p:txBody>
          <a:bodyPr>
            <a:spAutoFit/>
          </a:bodyPr>
          <a:lstStyle/>
          <a:p>
            <a:pPr algn="just"/>
            <a:r>
              <a:rPr lang="en-IN" b="0" i="0" dirty="0" smtClean="0">
                <a:solidFill>
                  <a:srgbClr val="444444"/>
                </a:solidFill>
                <a:effectLst/>
                <a:latin typeface="Open Sans"/>
              </a:rPr>
              <a:t> </a:t>
            </a:r>
            <a:r>
              <a:rPr lang="en-IN" b="1" i="0" dirty="0" smtClean="0">
                <a:solidFill>
                  <a:srgbClr val="444444"/>
                </a:solidFill>
                <a:effectLst/>
                <a:latin typeface="Open Sans"/>
              </a:rPr>
              <a:t>1. Is the problem Decomposable?</a:t>
            </a:r>
            <a:r>
              <a:rPr lang="en-IN" b="0" i="0" dirty="0" smtClean="0">
                <a:solidFill>
                  <a:srgbClr val="444444"/>
                </a:solidFill>
                <a:effectLst/>
                <a:latin typeface="Open Sans"/>
              </a:rPr>
              <a:t/>
            </a:r>
            <a:br>
              <a:rPr lang="en-IN" b="0" i="0" dirty="0" smtClean="0">
                <a:solidFill>
                  <a:srgbClr val="444444"/>
                </a:solidFill>
                <a:effectLst/>
                <a:latin typeface="Open Sans"/>
              </a:rPr>
            </a:br>
            <a:r>
              <a:rPr lang="en-IN" b="0" i="0" dirty="0" smtClean="0">
                <a:solidFill>
                  <a:srgbClr val="444444"/>
                </a:solidFill>
                <a:effectLst/>
                <a:latin typeface="Open Sans"/>
              </a:rPr>
              <a:t>By this method we can solve large problem easily. Ex: Decomposable problem Symbolic Integration ∫ (x2 +3x + Sin2x.Cos2x )dx Can be divided to Integral of x2 Integral of 3x Integral of Sin2x.Cos2x, which can be further divided to (1- Cos2x). Cos2x ….</a:t>
            </a:r>
            <a:br>
              <a:rPr lang="en-IN" b="0" i="0" dirty="0" smtClean="0">
                <a:solidFill>
                  <a:srgbClr val="444444"/>
                </a:solidFill>
                <a:effectLst/>
                <a:latin typeface="Open Sans"/>
              </a:rPr>
            </a:br>
            <a:endParaRPr lang="en-IN" b="0" i="0" dirty="0" smtClean="0">
              <a:solidFill>
                <a:srgbClr val="444444"/>
              </a:solidFill>
              <a:effectLst/>
              <a:latin typeface="Open Sans"/>
            </a:endParaRPr>
          </a:p>
          <a:p>
            <a:pPr algn="just"/>
            <a:r>
              <a:rPr lang="en-IN" b="0" i="0" u="none" strike="noStrike" dirty="0" smtClean="0">
                <a:solidFill>
                  <a:srgbClr val="FFFFFF"/>
                </a:solidFill>
                <a:effectLst/>
                <a:latin typeface="Open Sans"/>
                <a:hlinkClick r:id="rId2" tooltip="1. Is the problem Decomposable"/>
              </a:rPr>
              <a:t>4</a:t>
            </a:r>
            <a:r>
              <a:rPr lang="en-IN" b="0" i="0" dirty="0" smtClean="0">
                <a:solidFill>
                  <a:srgbClr val="444444"/>
                </a:solidFill>
                <a:effectLst/>
                <a:latin typeface="Open Sans"/>
              </a:rPr>
              <a:t> </a:t>
            </a:r>
            <a:r>
              <a:rPr lang="en-IN" b="1" i="0" dirty="0" smtClean="0">
                <a:solidFill>
                  <a:srgbClr val="444444"/>
                </a:solidFill>
                <a:effectLst/>
                <a:latin typeface="Open Sans"/>
              </a:rPr>
              <a:t>1. Is the problem Decomposable?</a:t>
            </a:r>
            <a:r>
              <a:rPr lang="en-IN" b="0" i="0" dirty="0" smtClean="0">
                <a:solidFill>
                  <a:srgbClr val="444444"/>
                </a:solidFill>
                <a:effectLst/>
                <a:latin typeface="Open Sans"/>
              </a:rPr>
              <a:t/>
            </a:r>
            <a:br>
              <a:rPr lang="en-IN" b="0" i="0" dirty="0" smtClean="0">
                <a:solidFill>
                  <a:srgbClr val="444444"/>
                </a:solidFill>
                <a:effectLst/>
                <a:latin typeface="Open Sans"/>
              </a:rPr>
            </a:br>
            <a:r>
              <a:rPr lang="en-IN" b="0" i="0" dirty="0" smtClean="0">
                <a:solidFill>
                  <a:srgbClr val="444444"/>
                </a:solidFill>
                <a:effectLst/>
                <a:latin typeface="Open Sans"/>
              </a:rPr>
              <a:t>Ex: Non- decomposable </a:t>
            </a:r>
            <a:r>
              <a:rPr lang="en-IN" b="0" i="0" dirty="0" err="1" smtClean="0">
                <a:solidFill>
                  <a:srgbClr val="444444"/>
                </a:solidFill>
                <a:effectLst/>
                <a:latin typeface="Open Sans"/>
              </a:rPr>
              <a:t>problemsBlock</a:t>
            </a:r>
            <a:r>
              <a:rPr lang="en-IN" b="0" i="0" dirty="0" smtClean="0">
                <a:solidFill>
                  <a:srgbClr val="444444"/>
                </a:solidFill>
                <a:effectLst/>
                <a:latin typeface="Open Sans"/>
              </a:rPr>
              <a:t> World </a:t>
            </a:r>
            <a:r>
              <a:rPr lang="en-IN" b="0" i="0" dirty="0" err="1" smtClean="0">
                <a:solidFill>
                  <a:srgbClr val="444444"/>
                </a:solidFill>
                <a:effectLst/>
                <a:latin typeface="Open Sans"/>
              </a:rPr>
              <a:t>ProblemAssume</a:t>
            </a:r>
            <a:r>
              <a:rPr lang="en-IN" b="0" i="0" dirty="0" smtClean="0">
                <a:solidFill>
                  <a:srgbClr val="444444"/>
                </a:solidFill>
                <a:effectLst/>
                <a:latin typeface="Open Sans"/>
              </a:rPr>
              <a:t> that only two operations are </a:t>
            </a:r>
            <a:r>
              <a:rPr lang="en-IN" b="0" i="0" dirty="0" err="1" smtClean="0">
                <a:solidFill>
                  <a:srgbClr val="444444"/>
                </a:solidFill>
                <a:effectLst/>
                <a:latin typeface="Open Sans"/>
              </a:rPr>
              <a:t>available:CLEAR</a:t>
            </a:r>
            <a:r>
              <a:rPr lang="en-IN" b="0" i="0" dirty="0" smtClean="0">
                <a:solidFill>
                  <a:srgbClr val="444444"/>
                </a:solidFill>
                <a:effectLst/>
                <a:latin typeface="Open Sans"/>
              </a:rPr>
              <a:t>(x)[Block x has nothing on it]-&gt;ON(</a:t>
            </a:r>
            <a:r>
              <a:rPr lang="en-IN" b="0" i="0" dirty="0" err="1" smtClean="0">
                <a:solidFill>
                  <a:srgbClr val="444444"/>
                </a:solidFill>
                <a:effectLst/>
                <a:latin typeface="Open Sans"/>
              </a:rPr>
              <a:t>x,Table</a:t>
            </a:r>
            <a:r>
              <a:rPr lang="en-IN" b="0" i="0" dirty="0" smtClean="0">
                <a:solidFill>
                  <a:srgbClr val="444444"/>
                </a:solidFill>
                <a:effectLst/>
                <a:latin typeface="Open Sans"/>
              </a:rPr>
              <a:t>)[Pick up x and put on the table]Clear(x) and Clear(y)-&gt;ON(</a:t>
            </a:r>
            <a:r>
              <a:rPr lang="en-IN" b="0" i="0" dirty="0" err="1" smtClean="0">
                <a:solidFill>
                  <a:srgbClr val="444444"/>
                </a:solidFill>
                <a:effectLst/>
                <a:latin typeface="Open Sans"/>
              </a:rPr>
              <a:t>x,y</a:t>
            </a:r>
            <a:r>
              <a:rPr lang="en-IN" b="0" i="0" dirty="0" smtClean="0">
                <a:solidFill>
                  <a:srgbClr val="444444"/>
                </a:solidFill>
                <a:effectLst/>
                <a:latin typeface="Open Sans"/>
              </a:rPr>
              <a:t>)[Put x on y]ON(B,C) and ON(A,B)</a:t>
            </a:r>
            <a:br>
              <a:rPr lang="en-IN" b="0" i="0" dirty="0" smtClean="0">
                <a:solidFill>
                  <a:srgbClr val="444444"/>
                </a:solidFill>
                <a:effectLst/>
                <a:latin typeface="Open Sans"/>
              </a:rPr>
            </a:br>
            <a:endParaRPr lang="en-IN" b="0" i="0" dirty="0" smtClean="0">
              <a:solidFill>
                <a:srgbClr val="444444"/>
              </a:solidFill>
              <a:effectLst/>
              <a:latin typeface="Open Sans"/>
            </a:endParaRPr>
          </a:p>
        </p:txBody>
      </p:sp>
      <p:sp>
        <p:nvSpPr>
          <p:cNvPr id="15362" name="AutoShape 2" descr="https://www.engineeringenotes.com/wp-content/uploads/2018/01/clip_image002-3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5" name="Picture 5"/>
          <p:cNvPicPr>
            <a:picLocks noChangeAspect="1" noChangeArrowheads="1"/>
          </p:cNvPicPr>
          <p:nvPr/>
        </p:nvPicPr>
        <p:blipFill>
          <a:blip r:embed="rId3"/>
          <a:srcRect r="-2171" b="5763"/>
          <a:stretch>
            <a:fillRect/>
          </a:stretch>
        </p:blipFill>
        <p:spPr bwMode="auto">
          <a:xfrm>
            <a:off x="768318" y="1896253"/>
            <a:ext cx="5128629" cy="4541869"/>
          </a:xfrm>
          <a:prstGeom prst="rect">
            <a:avLst/>
          </a:prstGeom>
          <a:noFill/>
          <a:ln w="9525">
            <a:noFill/>
            <a:miter lim="800000"/>
            <a:headEnd/>
            <a:tailEnd/>
          </a:ln>
          <a:effectLst/>
        </p:spPr>
      </p:pic>
      <p:pic>
        <p:nvPicPr>
          <p:cNvPr id="15366" name="Picture 6"/>
          <p:cNvPicPr>
            <a:picLocks noChangeAspect="1" noChangeArrowheads="1"/>
          </p:cNvPicPr>
          <p:nvPr/>
        </p:nvPicPr>
        <p:blipFill>
          <a:blip r:embed="rId4"/>
          <a:srcRect b="14871"/>
          <a:stretch>
            <a:fillRect/>
          </a:stretch>
        </p:blipFill>
        <p:spPr bwMode="auto">
          <a:xfrm>
            <a:off x="7358063" y="2600907"/>
            <a:ext cx="4529776" cy="2083060"/>
          </a:xfrm>
          <a:prstGeom prst="rect">
            <a:avLst/>
          </a:prstGeom>
          <a:noFill/>
          <a:ln w="9525">
            <a:noFill/>
            <a:miter lim="800000"/>
            <a:headEnd/>
            <a:tailEnd/>
          </a:ln>
          <a:effectLst/>
        </p:spPr>
      </p:pic>
    </p:spTree>
    <p:extLst>
      <p:ext uri="{BB962C8B-B14F-4D97-AF65-F5344CB8AC3E}">
        <p14:creationId xmlns="" xmlns:p14="http://schemas.microsoft.com/office/powerpoint/2010/main" val="30418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Ignorable  or Recoverable</a:t>
            </a:r>
            <a:endParaRPr lang="en-IN" dirty="0"/>
          </a:p>
        </p:txBody>
      </p:sp>
      <p:sp>
        <p:nvSpPr>
          <p:cNvPr id="3" name="Content Placeholder 2"/>
          <p:cNvSpPr>
            <a:spLocks noGrp="1"/>
          </p:cNvSpPr>
          <p:nvPr>
            <p:ph idx="1"/>
          </p:nvPr>
        </p:nvSpPr>
        <p:spPr/>
        <p:txBody>
          <a:bodyPr>
            <a:normAutofit/>
          </a:bodyPr>
          <a:lstStyle/>
          <a:p>
            <a:r>
              <a:rPr lang="en-IN" b="1" dirty="0" smtClean="0"/>
              <a:t>Ignorable </a:t>
            </a:r>
            <a:r>
              <a:rPr lang="en-IN" b="1" dirty="0"/>
              <a:t>problem: </a:t>
            </a:r>
            <a:endParaRPr lang="en-IN" b="1" dirty="0" smtClean="0"/>
          </a:p>
          <a:p>
            <a:pPr lvl="1"/>
            <a:r>
              <a:rPr lang="en-IN" dirty="0" smtClean="0"/>
              <a:t>solution </a:t>
            </a:r>
            <a:r>
              <a:rPr lang="en-IN" dirty="0"/>
              <a:t>steps can be </a:t>
            </a:r>
            <a:r>
              <a:rPr lang="en-IN" dirty="0" smtClean="0"/>
              <a:t>ignored</a:t>
            </a:r>
          </a:p>
          <a:p>
            <a:pPr lvl="1"/>
            <a:r>
              <a:rPr lang="en-IN" b="1" dirty="0" smtClean="0"/>
              <a:t>Theorem Proving : </a:t>
            </a:r>
          </a:p>
          <a:p>
            <a:pPr lvl="1">
              <a:buNone/>
            </a:pPr>
            <a:r>
              <a:rPr lang="en-IN" dirty="0" smtClean="0"/>
              <a:t>E.g. </a:t>
            </a:r>
          </a:p>
          <a:p>
            <a:pPr lvl="1"/>
            <a:r>
              <a:rPr lang="en-IN" dirty="0" smtClean="0"/>
              <a:t>We </a:t>
            </a:r>
            <a:r>
              <a:rPr lang="en-IN" dirty="0"/>
              <a:t>proceed by first proving a lemma that we think will be useful. </a:t>
            </a:r>
            <a:endParaRPr lang="en-IN" dirty="0" smtClean="0"/>
          </a:p>
          <a:p>
            <a:pPr lvl="1"/>
            <a:r>
              <a:rPr lang="en-IN" dirty="0" smtClean="0"/>
              <a:t>Eventually</a:t>
            </a:r>
            <a:r>
              <a:rPr lang="en-IN" dirty="0"/>
              <a:t>, we realize that the lemma is not help at </a:t>
            </a:r>
            <a:r>
              <a:rPr lang="en-IN" dirty="0" err="1"/>
              <a:t>all.Every</a:t>
            </a:r>
            <a:r>
              <a:rPr lang="en-IN" dirty="0"/>
              <a:t> thing we need to know to prove theorem is still true and in memory, if it ever was. </a:t>
            </a:r>
            <a:endParaRPr lang="en-IN" dirty="0" smtClean="0"/>
          </a:p>
          <a:p>
            <a:pPr lvl="1"/>
            <a:r>
              <a:rPr lang="en-IN" dirty="0" smtClean="0"/>
              <a:t>Any </a:t>
            </a:r>
            <a:r>
              <a:rPr lang="en-IN" dirty="0"/>
              <a:t>rule that could have been applied at the outset can still be applied. All we have lost is the effort that was spent exploring the blind alley.</a:t>
            </a:r>
            <a:br>
              <a:rPr lang="en-IN" dirty="0"/>
            </a:br>
            <a:r>
              <a:rPr lang="en-IN" dirty="0"/>
              <a:t/>
            </a:r>
            <a:br>
              <a:rPr lang="en-IN" dirty="0"/>
            </a:br>
            <a:endParaRPr lang="en-IN" dirty="0"/>
          </a:p>
        </p:txBody>
      </p:sp>
    </p:spTree>
    <p:extLst>
      <p:ext uri="{BB962C8B-B14F-4D97-AF65-F5344CB8AC3E}">
        <p14:creationId xmlns="" xmlns:p14="http://schemas.microsoft.com/office/powerpoint/2010/main" val="493709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Ignorable  or Recoverable</a:t>
            </a:r>
            <a:endParaRPr lang="en-IN" dirty="0"/>
          </a:p>
        </p:txBody>
      </p:sp>
      <p:sp>
        <p:nvSpPr>
          <p:cNvPr id="3" name="Content Placeholder 2"/>
          <p:cNvSpPr>
            <a:spLocks noGrp="1"/>
          </p:cNvSpPr>
          <p:nvPr>
            <p:ph idx="1"/>
          </p:nvPr>
        </p:nvSpPr>
        <p:spPr/>
        <p:txBody>
          <a:bodyPr>
            <a:normAutofit/>
          </a:bodyPr>
          <a:lstStyle/>
          <a:p>
            <a:r>
              <a:rPr lang="en-IN" sz="3200" b="1" dirty="0" smtClean="0"/>
              <a:t>Recoverable </a:t>
            </a:r>
            <a:r>
              <a:rPr lang="en-IN" sz="3200" b="1" dirty="0"/>
              <a:t>problem: </a:t>
            </a:r>
            <a:endParaRPr lang="en-IN" sz="3200" b="1" dirty="0" smtClean="0"/>
          </a:p>
          <a:p>
            <a:pPr lvl="1"/>
            <a:r>
              <a:rPr lang="en-IN" dirty="0" smtClean="0"/>
              <a:t>in </a:t>
            </a:r>
            <a:r>
              <a:rPr lang="en-IN" dirty="0"/>
              <a:t>which solution steps can be undone</a:t>
            </a:r>
            <a:r>
              <a:rPr lang="en-IN" dirty="0" smtClean="0"/>
              <a:t>.</a:t>
            </a:r>
          </a:p>
          <a:p>
            <a:pPr lvl="1"/>
            <a:r>
              <a:rPr lang="en-IN" dirty="0" smtClean="0"/>
              <a:t>Ex</a:t>
            </a:r>
            <a:r>
              <a:rPr lang="en-IN" dirty="0"/>
              <a:t>:- </a:t>
            </a:r>
            <a:r>
              <a:rPr lang="en-IN" b="1" dirty="0"/>
              <a:t>The </a:t>
            </a:r>
            <a:r>
              <a:rPr lang="en-IN" b="1" dirty="0" smtClean="0"/>
              <a:t>8-Puzzle</a:t>
            </a:r>
          </a:p>
          <a:p>
            <a:pPr lvl="1"/>
            <a:endParaRPr lang="en-IN" b="1" dirty="0" smtClean="0"/>
          </a:p>
          <a:p>
            <a:pPr lvl="1"/>
            <a:endParaRPr lang="en-IN" b="1" dirty="0" smtClean="0"/>
          </a:p>
          <a:p>
            <a:pPr lvl="1"/>
            <a:endParaRPr lang="en-IN" b="1" dirty="0" smtClean="0"/>
          </a:p>
          <a:p>
            <a:pPr lvl="1"/>
            <a:r>
              <a:rPr lang="en-US" dirty="0" smtClean="0"/>
              <a:t>While attempting to solve the 8-puzzle problem, mistakenly  we make a wrong move and realize that mistake</a:t>
            </a:r>
          </a:p>
          <a:p>
            <a:pPr lvl="1"/>
            <a:r>
              <a:rPr lang="en-US" dirty="0" smtClean="0"/>
              <a:t>Now to correct our mistake we need to undo incorrect steps</a:t>
            </a:r>
          </a:p>
          <a:p>
            <a:pPr lvl="1"/>
            <a:r>
              <a:rPr lang="en-US" dirty="0" smtClean="0"/>
              <a:t>To undo incorrect steps the control mechanism must keep track of the order in which steps are performed, so that we can backtrack to the initial state and start with some correct move.</a:t>
            </a:r>
          </a:p>
          <a:p>
            <a:pPr lvl="1"/>
            <a:endParaRPr lang="en-US" sz="3600" dirty="0"/>
          </a:p>
        </p:txBody>
      </p:sp>
      <p:pic>
        <p:nvPicPr>
          <p:cNvPr id="4" name="Picture 3" descr="8 Puzzle Problem">
            <a:hlinkClick r:id="rId2"/>
          </p:cNvPr>
          <p:cNvPicPr/>
          <p:nvPr/>
        </p:nvPicPr>
        <p:blipFill>
          <a:blip r:embed="rId3"/>
          <a:srcRect/>
          <a:stretch>
            <a:fillRect/>
          </a:stretch>
        </p:blipFill>
        <p:spPr bwMode="auto">
          <a:xfrm>
            <a:off x="6775148" y="1483112"/>
            <a:ext cx="5045145" cy="2121775"/>
          </a:xfrm>
          <a:prstGeom prst="rect">
            <a:avLst/>
          </a:prstGeom>
          <a:noFill/>
          <a:ln w="9525">
            <a:noFill/>
            <a:miter lim="800000"/>
            <a:headEnd/>
            <a:tailEnd/>
          </a:ln>
        </p:spPr>
      </p:pic>
    </p:spTree>
    <p:extLst>
      <p:ext uri="{BB962C8B-B14F-4D97-AF65-F5344CB8AC3E}">
        <p14:creationId xmlns="" xmlns:p14="http://schemas.microsoft.com/office/powerpoint/2010/main" val="493709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AI</a:t>
            </a:r>
            <a:endParaRPr lang="en-IN" dirty="0"/>
          </a:p>
        </p:txBody>
      </p:sp>
      <p:sp>
        <p:nvSpPr>
          <p:cNvPr id="3" name="Content Placeholder 2"/>
          <p:cNvSpPr>
            <a:spLocks noGrp="1"/>
          </p:cNvSpPr>
          <p:nvPr>
            <p:ph idx="1"/>
          </p:nvPr>
        </p:nvSpPr>
        <p:spPr/>
        <p:txBody>
          <a:bodyPr/>
          <a:lstStyle/>
          <a:p>
            <a:r>
              <a:rPr lang="en-IN" dirty="0" smtClean="0"/>
              <a:t>Hardware</a:t>
            </a:r>
          </a:p>
          <a:p>
            <a:r>
              <a:rPr lang="en-IN" dirty="0" smtClean="0"/>
              <a:t>Software</a:t>
            </a:r>
          </a:p>
          <a:p>
            <a:r>
              <a:rPr lang="en-IN" dirty="0" smtClean="0"/>
              <a:t>Architectural</a:t>
            </a:r>
          </a:p>
          <a:p>
            <a:pPr marL="0" indent="0">
              <a:buNone/>
            </a:pPr>
            <a:endParaRPr lang="en-IN" dirty="0"/>
          </a:p>
        </p:txBody>
      </p:sp>
    </p:spTree>
    <p:extLst>
      <p:ext uri="{BB962C8B-B14F-4D97-AF65-F5344CB8AC3E}">
        <p14:creationId xmlns="" xmlns:p14="http://schemas.microsoft.com/office/powerpoint/2010/main" val="56723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Recoverable </a:t>
            </a:r>
            <a:r>
              <a:rPr lang="en-US" dirty="0" err="1" smtClean="0"/>
              <a:t>vs</a:t>
            </a:r>
            <a:r>
              <a:rPr lang="en-US" dirty="0" smtClean="0"/>
              <a:t> Irrecoverable </a:t>
            </a:r>
            <a:endParaRPr lang="en-US" dirty="0"/>
          </a:p>
        </p:txBody>
      </p:sp>
      <p:sp>
        <p:nvSpPr>
          <p:cNvPr id="3" name="Content Placeholder 2"/>
          <p:cNvSpPr>
            <a:spLocks noGrp="1"/>
          </p:cNvSpPr>
          <p:nvPr>
            <p:ph idx="1"/>
          </p:nvPr>
        </p:nvSpPr>
        <p:spPr/>
        <p:txBody>
          <a:bodyPr/>
          <a:lstStyle/>
          <a:p>
            <a:r>
              <a:rPr lang="en-US" b="1" dirty="0" smtClean="0"/>
              <a:t> S</a:t>
            </a:r>
            <a:r>
              <a:rPr lang="en-US" dirty="0" smtClean="0"/>
              <a:t>olution steps cannot be undone. (e.g., Chess).</a:t>
            </a:r>
            <a:r>
              <a:rPr lang="en-US" dirty="0" smtClean="0">
                <a:hlinkClick r:id="rId2"/>
              </a:rPr>
              <a:t> </a:t>
            </a:r>
            <a:endParaRPr lang="en-US" dirty="0" smtClean="0"/>
          </a:p>
          <a:p>
            <a:r>
              <a:rPr lang="en-US" dirty="0" smtClean="0"/>
              <a:t>a wrong move is realized after couple of moves, cannot simply be ignored or undone. </a:t>
            </a:r>
          </a:p>
          <a:p>
            <a:r>
              <a:rPr lang="en-US" dirty="0" smtClean="0"/>
              <a:t>Here, once we make a move we never recover from that step. Only we can try to give the best of the current situation.</a:t>
            </a:r>
          </a:p>
          <a:p>
            <a:endParaRPr lang="en-US" dirty="0"/>
          </a:p>
        </p:txBody>
      </p:sp>
      <p:pic>
        <p:nvPicPr>
          <p:cNvPr id="4" name="Picture 3" descr="Chess">
            <a:hlinkClick r:id="rId2"/>
          </p:cNvPr>
          <p:cNvPicPr/>
          <p:nvPr/>
        </p:nvPicPr>
        <p:blipFill>
          <a:blip r:embed="rId3"/>
          <a:srcRect/>
          <a:stretch>
            <a:fillRect/>
          </a:stretch>
        </p:blipFill>
        <p:spPr bwMode="auto">
          <a:xfrm>
            <a:off x="4657113" y="3941576"/>
            <a:ext cx="2892263" cy="23700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Predictable or Non-Predictable  Universe</a:t>
            </a:r>
            <a:endParaRPr lang="en-IN" dirty="0"/>
          </a:p>
        </p:txBody>
      </p:sp>
      <p:sp>
        <p:nvSpPr>
          <p:cNvPr id="3" name="Content Placeholder 2"/>
          <p:cNvSpPr>
            <a:spLocks noGrp="1"/>
          </p:cNvSpPr>
          <p:nvPr>
            <p:ph idx="1"/>
          </p:nvPr>
        </p:nvSpPr>
        <p:spPr/>
        <p:txBody>
          <a:bodyPr>
            <a:normAutofit lnSpcReduction="10000"/>
          </a:bodyPr>
          <a:lstStyle/>
          <a:p>
            <a:pPr marL="568325" indent="-568325"/>
            <a:r>
              <a:rPr lang="en-IN" dirty="0" smtClean="0"/>
              <a:t>Predictable  problem (8-Puzzle)</a:t>
            </a:r>
          </a:p>
          <a:p>
            <a:pPr marL="1025525" lvl="1" indent="-568325"/>
            <a:r>
              <a:rPr lang="en-IN" dirty="0" smtClean="0"/>
              <a:t> Every time we make a move, we know exactly what will happen. </a:t>
            </a:r>
          </a:p>
          <a:p>
            <a:pPr marL="1025525" lvl="1" indent="-568325"/>
            <a:r>
              <a:rPr lang="en-IN" dirty="0" smtClean="0"/>
              <a:t>possible to plan entire sequence of moves and </a:t>
            </a:r>
          </a:p>
          <a:p>
            <a:pPr marL="1025525" lvl="1" indent="-568325"/>
            <a:r>
              <a:rPr lang="en-IN" dirty="0" smtClean="0"/>
              <a:t>Surety of the resulting state will be. </a:t>
            </a:r>
          </a:p>
          <a:p>
            <a:pPr marL="568325" indent="-568325"/>
            <a:r>
              <a:rPr lang="en-IN" dirty="0" smtClean="0"/>
              <a:t>Uncertain-outcome problem(play Bridge)</a:t>
            </a:r>
          </a:p>
          <a:p>
            <a:pPr marL="1025525" lvl="1" indent="-568325"/>
            <a:r>
              <a:rPr lang="en-IN" dirty="0" smtClean="0"/>
              <a:t> One of the decisions we will have to make is which card to play on the first trick. </a:t>
            </a:r>
          </a:p>
          <a:p>
            <a:pPr marL="1025525" lvl="1" indent="-568325"/>
            <a:r>
              <a:rPr lang="en-IN" dirty="0" smtClean="0"/>
              <a:t>What we would like to do is to plan entire hand before making the 1st hand. </a:t>
            </a:r>
          </a:p>
          <a:p>
            <a:pPr marL="1025525" lvl="1" indent="-568325"/>
            <a:r>
              <a:rPr lang="en-IN" dirty="0" smtClean="0"/>
              <a:t>But now it is not possible to do such planning with certainty since we cannot know exactly where all the cards are or what the other players will do on their turn.</a:t>
            </a:r>
            <a:br>
              <a:rPr lang="en-IN" dirty="0" smtClean="0"/>
            </a:br>
            <a:endParaRPr lang="en-IN" dirty="0" smtClean="0"/>
          </a:p>
        </p:txBody>
      </p:sp>
    </p:spTree>
    <p:extLst>
      <p:ext uri="{BB962C8B-B14F-4D97-AF65-F5344CB8AC3E}">
        <p14:creationId xmlns="" xmlns:p14="http://schemas.microsoft.com/office/powerpoint/2010/main" val="3741832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Absolute or Relative Solution</a:t>
            </a:r>
            <a:endParaRPr lang="en-IN" dirty="0"/>
          </a:p>
        </p:txBody>
      </p:sp>
      <p:sp>
        <p:nvSpPr>
          <p:cNvPr id="3" name="Content Placeholder 2"/>
          <p:cNvSpPr>
            <a:spLocks noGrp="1"/>
          </p:cNvSpPr>
          <p:nvPr>
            <p:ph idx="1"/>
          </p:nvPr>
        </p:nvSpPr>
        <p:spPr>
          <a:xfrm>
            <a:off x="893951" y="1591876"/>
            <a:ext cx="10168053" cy="1140155"/>
          </a:xfrm>
        </p:spPr>
        <p:txBody>
          <a:bodyPr>
            <a:normAutofit/>
          </a:bodyPr>
          <a:lstStyle/>
          <a:p>
            <a:r>
              <a:rPr lang="en-IN" dirty="0"/>
              <a:t> </a:t>
            </a:r>
            <a:r>
              <a:rPr lang="en-IN" dirty="0" smtClean="0"/>
              <a:t>Any-path problem (Answer-question System0</a:t>
            </a:r>
          </a:p>
          <a:p>
            <a:pPr lvl="1"/>
            <a:r>
              <a:rPr lang="en-IN" dirty="0" smtClean="0"/>
              <a:t>Consider the problem of answering the question based on following facts:</a:t>
            </a:r>
          </a:p>
          <a:p>
            <a:pPr lvl="1">
              <a:buNone/>
            </a:pPr>
            <a:endParaRPr lang="en-IN" dirty="0"/>
          </a:p>
        </p:txBody>
      </p:sp>
      <p:sp>
        <p:nvSpPr>
          <p:cNvPr id="4" name="TextBox 3"/>
          <p:cNvSpPr txBox="1"/>
          <p:nvPr/>
        </p:nvSpPr>
        <p:spPr>
          <a:xfrm>
            <a:off x="6713034" y="2609365"/>
            <a:ext cx="4980210" cy="2585323"/>
          </a:xfrm>
          <a:prstGeom prst="rect">
            <a:avLst/>
          </a:prstGeom>
          <a:noFill/>
        </p:spPr>
        <p:txBody>
          <a:bodyPr wrap="none" rtlCol="0">
            <a:spAutoFit/>
          </a:bodyPr>
          <a:lstStyle/>
          <a:p>
            <a:pPr marL="290513" indent="-234950">
              <a:buFont typeface="Arial" pitchFamily="34" charset="0"/>
              <a:buChar char="•"/>
            </a:pPr>
            <a:r>
              <a:rPr lang="en-IN" dirty="0" smtClean="0"/>
              <a:t>Marcus was a man - Axiom1 </a:t>
            </a:r>
          </a:p>
          <a:p>
            <a:pPr marL="290513" indent="-234950">
              <a:buFont typeface="Arial" pitchFamily="34" charset="0"/>
              <a:buChar char="•"/>
            </a:pPr>
            <a:r>
              <a:rPr lang="en-IN" dirty="0" smtClean="0"/>
              <a:t>All men are mortal -Axiom4  </a:t>
            </a:r>
          </a:p>
          <a:p>
            <a:pPr marL="290513" indent="-234950">
              <a:buFont typeface="Arial" pitchFamily="34" charset="0"/>
              <a:buChar char="•"/>
            </a:pPr>
            <a:r>
              <a:rPr lang="en-IN" dirty="0" smtClean="0"/>
              <a:t>Marcus is Mortal – 1,4  </a:t>
            </a:r>
          </a:p>
          <a:p>
            <a:pPr marL="290513" indent="-234950">
              <a:buFont typeface="Arial" pitchFamily="34" charset="0"/>
              <a:buChar char="•"/>
            </a:pPr>
            <a:r>
              <a:rPr lang="en-IN" dirty="0" smtClean="0"/>
              <a:t>Marcus was born in 40 AD -Axiom3  </a:t>
            </a:r>
          </a:p>
          <a:p>
            <a:pPr marL="290513" indent="-234950">
              <a:buFont typeface="Arial" pitchFamily="34" charset="0"/>
              <a:buChar char="•"/>
            </a:pPr>
            <a:r>
              <a:rPr lang="en-IN" dirty="0" smtClean="0"/>
              <a:t>Now it is 1991 AD -Axiom7 </a:t>
            </a:r>
          </a:p>
          <a:p>
            <a:pPr marL="290513" indent="-234950">
              <a:buFont typeface="Arial" pitchFamily="34" charset="0"/>
              <a:buChar char="•"/>
            </a:pPr>
            <a:r>
              <a:rPr lang="en-IN" dirty="0" smtClean="0"/>
              <a:t>Marcus age is 1951 years – 3,7  </a:t>
            </a:r>
          </a:p>
          <a:p>
            <a:pPr marL="290513" indent="-234950">
              <a:buFont typeface="Arial" pitchFamily="34" charset="0"/>
              <a:buChar char="•"/>
            </a:pPr>
            <a:r>
              <a:rPr lang="en-IN" dirty="0" smtClean="0"/>
              <a:t>No mortal lives longer than 150 years -Axiom6 </a:t>
            </a:r>
          </a:p>
          <a:p>
            <a:pPr marL="290513" indent="-234950">
              <a:buFont typeface="Arial" pitchFamily="34" charset="0"/>
              <a:buChar char="•"/>
            </a:pPr>
            <a:r>
              <a:rPr lang="en-IN" dirty="0" smtClean="0"/>
              <a:t> Marcus is dead -6,8,9</a:t>
            </a:r>
          </a:p>
          <a:p>
            <a:endParaRPr lang="en-US" dirty="0"/>
          </a:p>
        </p:txBody>
      </p:sp>
      <p:sp>
        <p:nvSpPr>
          <p:cNvPr id="6" name="TextBox 5"/>
          <p:cNvSpPr txBox="1"/>
          <p:nvPr/>
        </p:nvSpPr>
        <p:spPr>
          <a:xfrm>
            <a:off x="1115122" y="2653969"/>
            <a:ext cx="5564458" cy="2585323"/>
          </a:xfrm>
          <a:prstGeom prst="rect">
            <a:avLst/>
          </a:prstGeom>
          <a:noFill/>
        </p:spPr>
        <p:txBody>
          <a:bodyPr wrap="square" rtlCol="0">
            <a:spAutoFit/>
          </a:bodyPr>
          <a:lstStyle/>
          <a:p>
            <a:pPr marL="0" lvl="1" indent="222250">
              <a:buFont typeface="+mj-lt"/>
              <a:buAutoNum type="arabicPeriod"/>
            </a:pPr>
            <a:r>
              <a:rPr lang="en-IN" dirty="0" smtClean="0"/>
              <a:t>Marcus was a man.</a:t>
            </a:r>
          </a:p>
          <a:p>
            <a:pPr marL="0" lvl="1" indent="222250">
              <a:buFont typeface="+mj-lt"/>
              <a:buAutoNum type="arabicPeriod"/>
            </a:pPr>
            <a:r>
              <a:rPr lang="en-IN" dirty="0" smtClean="0"/>
              <a:t>Marcus was a </a:t>
            </a:r>
            <a:r>
              <a:rPr lang="en-IN" dirty="0" err="1" smtClean="0"/>
              <a:t>Pompean</a:t>
            </a:r>
            <a:r>
              <a:rPr lang="en-IN" dirty="0" smtClean="0"/>
              <a:t>.</a:t>
            </a:r>
          </a:p>
          <a:p>
            <a:pPr marL="0" lvl="1" indent="222250">
              <a:buFont typeface="+mj-lt"/>
              <a:buAutoNum type="arabicPeriod"/>
            </a:pPr>
            <a:r>
              <a:rPr lang="en-IN" dirty="0" smtClean="0"/>
              <a:t>Marcus was born in 40 AD.</a:t>
            </a:r>
          </a:p>
          <a:p>
            <a:pPr marL="0" lvl="1" indent="222250">
              <a:buFont typeface="+mj-lt"/>
              <a:buAutoNum type="arabicPeriod"/>
            </a:pPr>
            <a:r>
              <a:rPr lang="en-IN" dirty="0" smtClean="0"/>
              <a:t>All men are mortal.</a:t>
            </a:r>
          </a:p>
          <a:p>
            <a:pPr marL="0" lvl="1" indent="222250">
              <a:buFont typeface="+mj-lt"/>
              <a:buAutoNum type="arabicPeriod"/>
            </a:pPr>
            <a:r>
              <a:rPr lang="en-IN" dirty="0" smtClean="0"/>
              <a:t>All </a:t>
            </a:r>
            <a:r>
              <a:rPr lang="en-IN" dirty="0" err="1" smtClean="0"/>
              <a:t>Pompeans</a:t>
            </a:r>
            <a:r>
              <a:rPr lang="en-IN" dirty="0" smtClean="0"/>
              <a:t> died when volcano erupted in 79 AD. </a:t>
            </a:r>
          </a:p>
          <a:p>
            <a:pPr marL="0" lvl="1" indent="222250">
              <a:buFont typeface="+mj-lt"/>
              <a:buAutoNum type="arabicPeriod"/>
            </a:pPr>
            <a:r>
              <a:rPr lang="en-IN" dirty="0" smtClean="0"/>
              <a:t>No mortal lives longer than 150 years.</a:t>
            </a:r>
          </a:p>
          <a:p>
            <a:pPr marL="0" lvl="1" indent="222250">
              <a:buFont typeface="+mj-lt"/>
              <a:buAutoNum type="arabicPeriod"/>
            </a:pPr>
            <a:r>
              <a:rPr lang="en-IN" dirty="0" smtClean="0"/>
              <a:t>Now it is 1991 AD.</a:t>
            </a:r>
          </a:p>
          <a:p>
            <a:pPr lvl="1">
              <a:buFont typeface="Arial" pitchFamily="34" charset="0"/>
              <a:buChar char="•"/>
            </a:pPr>
            <a:endParaRPr lang="en-IN" dirty="0" smtClean="0"/>
          </a:p>
          <a:p>
            <a:pPr lvl="1">
              <a:buFont typeface="Arial" pitchFamily="34" charset="0"/>
              <a:buChar char="•"/>
            </a:pPr>
            <a:r>
              <a:rPr lang="en-IN" b="1" dirty="0" smtClean="0"/>
              <a:t>Question : “ Is Marcus alive?”</a:t>
            </a:r>
            <a:endParaRPr lang="en-US" dirty="0"/>
          </a:p>
        </p:txBody>
      </p:sp>
      <p:sp>
        <p:nvSpPr>
          <p:cNvPr id="7" name="Content Placeholder 2"/>
          <p:cNvSpPr txBox="1">
            <a:spLocks/>
          </p:cNvSpPr>
          <p:nvPr/>
        </p:nvSpPr>
        <p:spPr>
          <a:xfrm>
            <a:off x="1068658" y="5497551"/>
            <a:ext cx="10515600" cy="104821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goal</a:t>
            </a:r>
            <a:r>
              <a:rPr kumimoji="0" lang="en-IN" sz="2800" b="0" i="0" u="none" strike="noStrike" kern="1200" cap="none" spc="0" normalizeH="0" noProof="0" dirty="0" smtClean="0">
                <a:ln>
                  <a:noFill/>
                </a:ln>
                <a:solidFill>
                  <a:schemeClr val="tx1"/>
                </a:solidFill>
                <a:effectLst/>
                <a:uLnTx/>
                <a:uFillTx/>
                <a:latin typeface="+mn-lt"/>
                <a:ea typeface="+mn-ea"/>
                <a:cs typeface="+mn-cs"/>
              </a:rPr>
              <a:t> is  to </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answer to question,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it does not matter which path we follow</a:t>
            </a:r>
          </a:p>
        </p:txBody>
      </p:sp>
    </p:spTree>
    <p:extLst>
      <p:ext uri="{BB962C8B-B14F-4D97-AF65-F5344CB8AC3E}">
        <p14:creationId xmlns="" xmlns:p14="http://schemas.microsoft.com/office/powerpoint/2010/main" val="894075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Absolute or Relative Solution</a:t>
            </a:r>
            <a:endParaRPr lang="en-IN" dirty="0"/>
          </a:p>
        </p:txBody>
      </p:sp>
      <p:sp>
        <p:nvSpPr>
          <p:cNvPr id="3" name="Content Placeholder 2"/>
          <p:cNvSpPr>
            <a:spLocks noGrp="1"/>
          </p:cNvSpPr>
          <p:nvPr>
            <p:ph idx="1"/>
          </p:nvPr>
        </p:nvSpPr>
        <p:spPr>
          <a:xfrm>
            <a:off x="838200" y="1539551"/>
            <a:ext cx="10515600" cy="5073122"/>
          </a:xfrm>
        </p:spPr>
        <p:txBody>
          <a:bodyPr>
            <a:normAutofit/>
          </a:bodyPr>
          <a:lstStyle/>
          <a:p>
            <a:r>
              <a:rPr lang="en-IN" dirty="0" smtClean="0"/>
              <a:t>Best-path problem</a:t>
            </a:r>
          </a:p>
          <a:p>
            <a:pPr lvl="1"/>
            <a:r>
              <a:rPr lang="en-IN" dirty="0" smtClean="0"/>
              <a:t>Ex</a:t>
            </a:r>
            <a:r>
              <a:rPr lang="en-IN" dirty="0"/>
              <a:t>: Traveling Salesman </a:t>
            </a:r>
            <a:r>
              <a:rPr lang="en-IN" dirty="0" smtClean="0"/>
              <a:t>Problem</a:t>
            </a:r>
          </a:p>
          <a:p>
            <a:pPr lvl="2"/>
            <a:r>
              <a:rPr lang="en-IN" sz="1800" dirty="0" smtClean="0"/>
              <a:t>Given </a:t>
            </a:r>
            <a:r>
              <a:rPr lang="en-IN" sz="1800" dirty="0"/>
              <a:t>a road map of n cities, find the shortest tour which visits every city on the map exactly once and then return to the original </a:t>
            </a:r>
            <a:r>
              <a:rPr lang="en-IN" sz="1800" dirty="0" smtClean="0"/>
              <a:t>city</a:t>
            </a:r>
          </a:p>
          <a:p>
            <a:pPr lvl="1"/>
            <a:r>
              <a:rPr lang="en-IN" dirty="0" smtClean="0"/>
              <a:t>Best-path </a:t>
            </a:r>
            <a:r>
              <a:rPr lang="en-IN" dirty="0"/>
              <a:t>problems are, in general, computationally harder than any-path problems</a:t>
            </a:r>
            <a:r>
              <a:rPr lang="en-IN" dirty="0" smtClean="0"/>
              <a:t>.</a:t>
            </a:r>
          </a:p>
          <a:p>
            <a:pPr lvl="1"/>
            <a:r>
              <a:rPr lang="en-IN" dirty="0" smtClean="0"/>
              <a:t>heuristic that choose the best solution should be used</a:t>
            </a:r>
          </a:p>
          <a:p>
            <a:pPr lvl="2"/>
            <a:r>
              <a:rPr lang="en-IN" sz="1800" dirty="0" smtClean="0"/>
              <a:t>much more exhaustive search will be performed</a:t>
            </a:r>
          </a:p>
          <a:p>
            <a:r>
              <a:rPr lang="en-IN" dirty="0" smtClean="0"/>
              <a:t>Any-path problems</a:t>
            </a:r>
          </a:p>
          <a:p>
            <a:pPr lvl="1"/>
            <a:r>
              <a:rPr lang="en-IN" dirty="0" smtClean="0"/>
              <a:t> </a:t>
            </a:r>
            <a:r>
              <a:rPr lang="en-IN" dirty="0"/>
              <a:t>can often be solved in a reasonable amount of time by using heuristics that suggest good paths to explore. </a:t>
            </a:r>
            <a:endParaRPr lang="en-IN" dirty="0" smtClean="0"/>
          </a:p>
          <a:p>
            <a:pPr lvl="1"/>
            <a:r>
              <a:rPr lang="en-IN" dirty="0" smtClean="0"/>
              <a:t>If </a:t>
            </a:r>
            <a:r>
              <a:rPr lang="en-IN" dirty="0"/>
              <a:t>the heuristics are not perfect, the search for a solution may not be as </a:t>
            </a:r>
            <a:r>
              <a:rPr lang="en-IN" dirty="0" smtClean="0"/>
              <a:t>optimum as possible (but </a:t>
            </a:r>
            <a:r>
              <a:rPr lang="en-IN" dirty="0"/>
              <a:t>that does not </a:t>
            </a:r>
            <a:r>
              <a:rPr lang="en-IN" dirty="0" smtClean="0"/>
              <a:t>matter)</a:t>
            </a:r>
          </a:p>
        </p:txBody>
      </p:sp>
    </p:spTree>
    <p:extLst>
      <p:ext uri="{BB962C8B-B14F-4D97-AF65-F5344CB8AC3E}">
        <p14:creationId xmlns="" xmlns:p14="http://schemas.microsoft.com/office/powerpoint/2010/main" val="894075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as State or Path </a:t>
            </a:r>
            <a:endParaRPr lang="en-IN" dirty="0"/>
          </a:p>
        </p:txBody>
      </p:sp>
      <p:sp>
        <p:nvSpPr>
          <p:cNvPr id="3" name="Content Placeholder 2"/>
          <p:cNvSpPr>
            <a:spLocks noGrp="1"/>
          </p:cNvSpPr>
          <p:nvPr>
            <p:ph idx="1"/>
          </p:nvPr>
        </p:nvSpPr>
        <p:spPr/>
        <p:txBody>
          <a:bodyPr>
            <a:normAutofit fontScale="92500"/>
          </a:bodyPr>
          <a:lstStyle/>
          <a:p>
            <a:r>
              <a:rPr lang="en-IN" dirty="0" smtClean="0"/>
              <a:t>Solution as Path</a:t>
            </a:r>
          </a:p>
          <a:p>
            <a:pPr lvl="1"/>
            <a:r>
              <a:rPr lang="en-IN" dirty="0" smtClean="0"/>
              <a:t>Ex</a:t>
            </a:r>
            <a:r>
              <a:rPr lang="en-IN" dirty="0"/>
              <a:t>: Water jug </a:t>
            </a:r>
            <a:r>
              <a:rPr lang="en-IN" dirty="0" smtClean="0"/>
              <a:t>problem </a:t>
            </a:r>
          </a:p>
          <a:p>
            <a:pPr lvl="1"/>
            <a:r>
              <a:rPr lang="en-IN" dirty="0" smtClean="0"/>
              <a:t>Here </a:t>
            </a:r>
            <a:r>
              <a:rPr lang="en-IN" dirty="0"/>
              <a:t>is not sufficient to report that we have solved the problem and the final state is (2,0</a:t>
            </a:r>
            <a:r>
              <a:rPr lang="en-IN" dirty="0" smtClean="0"/>
              <a:t>).</a:t>
            </a:r>
          </a:p>
          <a:p>
            <a:pPr lvl="1"/>
            <a:r>
              <a:rPr lang="en-IN" dirty="0" smtClean="0"/>
              <a:t>Here </a:t>
            </a:r>
            <a:r>
              <a:rPr lang="en-IN" dirty="0"/>
              <a:t>we must report is not the final state but the path that we found to that state</a:t>
            </a:r>
            <a:r>
              <a:rPr lang="en-IN" dirty="0" smtClean="0"/>
              <a:t>.</a:t>
            </a:r>
          </a:p>
          <a:p>
            <a:pPr lvl="1"/>
            <a:r>
              <a:rPr lang="en-IN" dirty="0" smtClean="0"/>
              <a:t>Thus </a:t>
            </a:r>
            <a:r>
              <a:rPr lang="en-IN" dirty="0"/>
              <a:t>a statement of solution to this problem must be a sequence of operations (some time called apian) that produce the final state</a:t>
            </a:r>
            <a:r>
              <a:rPr lang="en-IN" dirty="0" smtClean="0"/>
              <a:t>.</a:t>
            </a:r>
          </a:p>
          <a:p>
            <a:r>
              <a:rPr lang="en-IN" dirty="0" smtClean="0"/>
              <a:t>Solution </a:t>
            </a:r>
            <a:r>
              <a:rPr lang="en-IN" dirty="0"/>
              <a:t>is a state of </a:t>
            </a:r>
            <a:r>
              <a:rPr lang="en-IN" dirty="0" smtClean="0"/>
              <a:t>world</a:t>
            </a:r>
          </a:p>
          <a:p>
            <a:pPr lvl="1"/>
            <a:r>
              <a:rPr lang="en-IN" dirty="0" smtClean="0"/>
              <a:t>Ex</a:t>
            </a:r>
            <a:r>
              <a:rPr lang="en-IN" dirty="0"/>
              <a:t>: Natural language </a:t>
            </a:r>
            <a:r>
              <a:rPr lang="en-IN" dirty="0" smtClean="0"/>
              <a:t>understanding</a:t>
            </a:r>
          </a:p>
          <a:p>
            <a:pPr lvl="1"/>
            <a:r>
              <a:rPr lang="en-IN" dirty="0" smtClean="0"/>
              <a:t>To </a:t>
            </a:r>
            <a:r>
              <a:rPr lang="en-IN" dirty="0"/>
              <a:t>solve the problem of finding the interpretation we need to produce interpretation itself. </a:t>
            </a:r>
            <a:endParaRPr lang="en-IN" dirty="0" smtClean="0"/>
          </a:p>
          <a:p>
            <a:pPr lvl="1"/>
            <a:r>
              <a:rPr lang="en-IN" dirty="0" smtClean="0"/>
              <a:t>No </a:t>
            </a:r>
            <a:r>
              <a:rPr lang="en-IN" dirty="0"/>
              <a:t>record of processing by which the interpretation was found is necessary</a:t>
            </a:r>
            <a:r>
              <a:rPr lang="en-IN" dirty="0" smtClean="0"/>
              <a:t>. </a:t>
            </a:r>
            <a:r>
              <a:rPr lang="en-IN" dirty="0"/>
              <a:t/>
            </a:r>
            <a:br>
              <a:rPr lang="en-IN" dirty="0"/>
            </a:br>
            <a:endParaRPr lang="en-IN" dirty="0"/>
          </a:p>
        </p:txBody>
      </p:sp>
    </p:spTree>
    <p:extLst>
      <p:ext uri="{BB962C8B-B14F-4D97-AF65-F5344CB8AC3E}">
        <p14:creationId xmlns="" xmlns:p14="http://schemas.microsoft.com/office/powerpoint/2010/main" val="4098215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Knowledge </a:t>
            </a:r>
            <a:endParaRPr lang="en-IN" dirty="0"/>
          </a:p>
        </p:txBody>
      </p:sp>
      <p:sp>
        <p:nvSpPr>
          <p:cNvPr id="3" name="Content Placeholder 2"/>
          <p:cNvSpPr>
            <a:spLocks noGrp="1"/>
          </p:cNvSpPr>
          <p:nvPr>
            <p:ph idx="1"/>
          </p:nvPr>
        </p:nvSpPr>
        <p:spPr/>
        <p:txBody>
          <a:bodyPr>
            <a:normAutofit/>
          </a:bodyPr>
          <a:lstStyle/>
          <a:p>
            <a:r>
              <a:rPr lang="en-IN" dirty="0" smtClean="0"/>
              <a:t>Knowledge is important only to </a:t>
            </a:r>
            <a:r>
              <a:rPr lang="en-IN" b="1" dirty="0" smtClean="0"/>
              <a:t>constrain the search for solution</a:t>
            </a:r>
          </a:p>
          <a:p>
            <a:r>
              <a:rPr lang="en-IN" dirty="0" smtClean="0"/>
              <a:t>Knowledge is required even to be </a:t>
            </a:r>
            <a:r>
              <a:rPr lang="en-IN" b="1" dirty="0" smtClean="0"/>
              <a:t>able to recognize a solution</a:t>
            </a:r>
          </a:p>
        </p:txBody>
      </p:sp>
    </p:spTree>
    <p:extLst>
      <p:ext uri="{BB962C8B-B14F-4D97-AF65-F5344CB8AC3E}">
        <p14:creationId xmlns="" xmlns:p14="http://schemas.microsoft.com/office/powerpoint/2010/main" val="3691799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Knowledge to constrain the search for solution</a:t>
            </a:r>
            <a:endParaRPr lang="en-IN" dirty="0"/>
          </a:p>
        </p:txBody>
      </p:sp>
      <p:sp>
        <p:nvSpPr>
          <p:cNvPr id="3" name="Content Placeholder 2"/>
          <p:cNvSpPr>
            <a:spLocks noGrp="1"/>
          </p:cNvSpPr>
          <p:nvPr>
            <p:ph idx="1"/>
          </p:nvPr>
        </p:nvSpPr>
        <p:spPr/>
        <p:txBody>
          <a:bodyPr>
            <a:normAutofit/>
          </a:bodyPr>
          <a:lstStyle/>
          <a:p>
            <a:r>
              <a:rPr lang="en-IN" dirty="0" smtClean="0"/>
              <a:t>Ex: playing chess</a:t>
            </a:r>
          </a:p>
          <a:p>
            <a:pPr lvl="1"/>
            <a:r>
              <a:rPr lang="en-IN" dirty="0" smtClean="0"/>
              <a:t>Suppose you have ultimate computing power available. How much knowledge would be required by a perfect program?</a:t>
            </a:r>
          </a:p>
          <a:p>
            <a:pPr lvl="1"/>
            <a:r>
              <a:rPr lang="en-IN" dirty="0" smtClean="0"/>
              <a:t>just the rule for determining legal moves and some simple control mechanism that implement an appropriate search procedure</a:t>
            </a:r>
          </a:p>
          <a:p>
            <a:pPr lvl="1"/>
            <a:r>
              <a:rPr lang="en-IN" dirty="0" smtClean="0"/>
              <a:t>Tic-</a:t>
            </a:r>
            <a:r>
              <a:rPr lang="en-IN" dirty="0" err="1" smtClean="0"/>
              <a:t>ta</a:t>
            </a:r>
            <a:r>
              <a:rPr lang="en-IN" dirty="0" smtClean="0"/>
              <a:t>-Toe game</a:t>
            </a:r>
          </a:p>
          <a:p>
            <a:pPr lvl="1"/>
            <a:r>
              <a:rPr lang="en-IN" dirty="0" smtClean="0"/>
              <a:t>Chess</a:t>
            </a:r>
          </a:p>
          <a:p>
            <a:pPr lvl="1"/>
            <a:r>
              <a:rPr lang="en-IN" dirty="0" smtClean="0"/>
              <a:t>8 puzzle</a:t>
            </a:r>
          </a:p>
          <a:p>
            <a:pPr>
              <a:buNone/>
            </a:pPr>
            <a:endParaRPr lang="en-IN" dirty="0"/>
          </a:p>
        </p:txBody>
      </p:sp>
    </p:spTree>
    <p:extLst>
      <p:ext uri="{BB962C8B-B14F-4D97-AF65-F5344CB8AC3E}">
        <p14:creationId xmlns="" xmlns:p14="http://schemas.microsoft.com/office/powerpoint/2010/main" val="3691799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Knowledge to recognize a solution</a:t>
            </a:r>
          </a:p>
        </p:txBody>
      </p:sp>
      <p:sp>
        <p:nvSpPr>
          <p:cNvPr id="3" name="Content Placeholder 2"/>
          <p:cNvSpPr>
            <a:spLocks noGrp="1"/>
          </p:cNvSpPr>
          <p:nvPr>
            <p:ph idx="1"/>
          </p:nvPr>
        </p:nvSpPr>
        <p:spPr>
          <a:xfrm>
            <a:off x="838200" y="1539550"/>
            <a:ext cx="10515600" cy="5140030"/>
          </a:xfrm>
        </p:spPr>
        <p:txBody>
          <a:bodyPr>
            <a:noAutofit/>
          </a:bodyPr>
          <a:lstStyle/>
          <a:p>
            <a:r>
              <a:rPr lang="en-IN" sz="3200" dirty="0" smtClean="0"/>
              <a:t>Example:</a:t>
            </a:r>
          </a:p>
          <a:p>
            <a:pPr lvl="1"/>
            <a:r>
              <a:rPr lang="en-IN" dirty="0" smtClean="0"/>
              <a:t>Scanning daily news paper to decide which group of the community is supporting the democrats and which are supporting the republicans in upcoming elections</a:t>
            </a:r>
          </a:p>
          <a:p>
            <a:pPr lvl="1"/>
            <a:r>
              <a:rPr lang="en-IN" sz="2800" b="1" dirty="0" smtClean="0"/>
              <a:t>The knowledge contain </a:t>
            </a:r>
          </a:p>
          <a:p>
            <a:pPr lvl="2"/>
            <a:r>
              <a:rPr lang="en-IN" sz="2400" dirty="0" smtClean="0"/>
              <a:t>The name of candidates in each party</a:t>
            </a:r>
          </a:p>
          <a:p>
            <a:pPr lvl="2"/>
            <a:r>
              <a:rPr lang="en-IN" sz="2400" dirty="0" smtClean="0"/>
              <a:t>The knowledge abut people</a:t>
            </a:r>
          </a:p>
          <a:p>
            <a:pPr marL="696913" lvl="2"/>
            <a:r>
              <a:rPr lang="en-IN" sz="2800" dirty="0" smtClean="0"/>
              <a:t>The knowledge must be able to identify </a:t>
            </a:r>
          </a:p>
          <a:p>
            <a:pPr lvl="2"/>
            <a:r>
              <a:rPr lang="en-IN" sz="2400" dirty="0" smtClean="0"/>
              <a:t>Supporters of republicans…. Check for people who have lowered taxes</a:t>
            </a:r>
          </a:p>
          <a:p>
            <a:pPr lvl="2"/>
            <a:r>
              <a:rPr lang="en-IN" sz="2400" dirty="0" smtClean="0"/>
              <a:t>Supporters of democrats…..  check for minority students with improved education</a:t>
            </a:r>
          </a:p>
          <a:p>
            <a:pPr lvl="2"/>
            <a:r>
              <a:rPr lang="en-IN" sz="2400" dirty="0" smtClean="0"/>
              <a:t>And so on......</a:t>
            </a:r>
          </a:p>
        </p:txBody>
      </p:sp>
    </p:spTree>
    <p:extLst>
      <p:ext uri="{BB962C8B-B14F-4D97-AF65-F5344CB8AC3E}">
        <p14:creationId xmlns="" xmlns:p14="http://schemas.microsoft.com/office/powerpoint/2010/main" val="3691799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Interactive Task</a:t>
            </a:r>
            <a:endParaRPr lang="en-IN" dirty="0"/>
          </a:p>
        </p:txBody>
      </p:sp>
      <p:sp>
        <p:nvSpPr>
          <p:cNvPr id="3" name="Content Placeholder 2"/>
          <p:cNvSpPr>
            <a:spLocks noGrp="1"/>
          </p:cNvSpPr>
          <p:nvPr>
            <p:ph idx="1"/>
          </p:nvPr>
        </p:nvSpPr>
        <p:spPr/>
        <p:txBody>
          <a:bodyPr>
            <a:noAutofit/>
          </a:bodyPr>
          <a:lstStyle/>
          <a:p>
            <a:pPr marL="457200" indent="-457200"/>
            <a:r>
              <a:rPr lang="en-IN" dirty="0" smtClean="0"/>
              <a:t>Non interactive </a:t>
            </a:r>
          </a:p>
          <a:p>
            <a:pPr marL="914400" lvl="1" indent="-457200"/>
            <a:r>
              <a:rPr lang="en-IN" dirty="0" smtClean="0"/>
              <a:t>the computer is given a problem description and produces an answer</a:t>
            </a:r>
          </a:p>
          <a:p>
            <a:pPr marL="914400" lvl="1" indent="-457200"/>
            <a:r>
              <a:rPr lang="en-IN" dirty="0" smtClean="0"/>
              <a:t>no intermediate communication </a:t>
            </a:r>
          </a:p>
          <a:p>
            <a:pPr marL="914400" lvl="1" indent="-457200"/>
            <a:r>
              <a:rPr lang="en-IN" dirty="0" smtClean="0"/>
              <a:t>no demand for an explanation for the process. </a:t>
            </a:r>
          </a:p>
          <a:p>
            <a:pPr marL="457200" indent="-457200"/>
            <a:r>
              <a:rPr lang="en-IN" dirty="0" smtClean="0"/>
              <a:t>Interactive </a:t>
            </a:r>
          </a:p>
          <a:p>
            <a:pPr marL="914400" lvl="1" indent="-457200"/>
            <a:r>
              <a:rPr lang="en-IN" dirty="0" smtClean="0"/>
              <a:t>Level of interaction b/w computer and user is problem-in solution-out. </a:t>
            </a:r>
          </a:p>
          <a:p>
            <a:pPr marL="914400" lvl="1" indent="-457200"/>
            <a:r>
              <a:rPr lang="en-IN" dirty="0" smtClean="0"/>
              <a:t>EX: Theorem Proving Conversational</a:t>
            </a:r>
          </a:p>
          <a:p>
            <a:pPr marL="1371600" lvl="2" indent="-457200"/>
            <a:r>
              <a:rPr lang="en-IN" dirty="0" smtClean="0"/>
              <a:t>there is intermediate communication between a person and the computer, either to provide additional assistance to computer </a:t>
            </a:r>
          </a:p>
          <a:p>
            <a:pPr marL="914400" lvl="1" indent="-457200"/>
            <a:r>
              <a:rPr lang="en-IN" dirty="0" smtClean="0"/>
              <a:t>Ex.: Medical diagnosis </a:t>
            </a:r>
          </a:p>
          <a:p>
            <a:pPr marL="1371600" lvl="2" indent="-457200"/>
            <a:r>
              <a:rPr lang="en-IN" dirty="0" smtClean="0"/>
              <a:t>provide additional information to user and computer both. </a:t>
            </a:r>
          </a:p>
          <a:p>
            <a:pPr marL="0" indent="0">
              <a:buNone/>
            </a:pPr>
            <a:endParaRPr lang="en-IN" dirty="0" smtClean="0"/>
          </a:p>
        </p:txBody>
      </p:sp>
    </p:spTree>
    <p:extLst>
      <p:ext uri="{BB962C8B-B14F-4D97-AF65-F5344CB8AC3E}">
        <p14:creationId xmlns="" xmlns:p14="http://schemas.microsoft.com/office/powerpoint/2010/main" val="42017755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Game Problems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Components of AI</a:t>
            </a:r>
            <a:endParaRPr lang="en-IN" dirty="0"/>
          </a:p>
        </p:txBody>
      </p:sp>
      <p:sp>
        <p:nvSpPr>
          <p:cNvPr id="3" name="Content Placeholder 2"/>
          <p:cNvSpPr>
            <a:spLocks noGrp="1"/>
          </p:cNvSpPr>
          <p:nvPr>
            <p:ph idx="1"/>
          </p:nvPr>
        </p:nvSpPr>
        <p:spPr>
          <a:xfrm>
            <a:off x="838200" y="1774371"/>
            <a:ext cx="10515600" cy="4767943"/>
          </a:xfrm>
        </p:spPr>
        <p:txBody>
          <a:bodyPr>
            <a:normAutofit fontScale="77500" lnSpcReduction="20000"/>
          </a:bodyPr>
          <a:lstStyle/>
          <a:p>
            <a:r>
              <a:rPr lang="en-IN" dirty="0" smtClean="0"/>
              <a:t>Pattern Matching </a:t>
            </a:r>
          </a:p>
          <a:p>
            <a:r>
              <a:rPr lang="en-IN" dirty="0" smtClean="0"/>
              <a:t>Logic Representation </a:t>
            </a:r>
          </a:p>
          <a:p>
            <a:r>
              <a:rPr lang="en-IN" dirty="0" smtClean="0"/>
              <a:t>Symbolic Processing </a:t>
            </a:r>
          </a:p>
          <a:p>
            <a:r>
              <a:rPr lang="en-IN" dirty="0" smtClean="0"/>
              <a:t>Numeric Processing </a:t>
            </a:r>
          </a:p>
          <a:p>
            <a:r>
              <a:rPr lang="en-IN" dirty="0" smtClean="0"/>
              <a:t>Problem Solving </a:t>
            </a:r>
          </a:p>
          <a:p>
            <a:r>
              <a:rPr lang="en-IN" dirty="0" smtClean="0"/>
              <a:t>Heuristic Search </a:t>
            </a:r>
          </a:p>
          <a:p>
            <a:r>
              <a:rPr lang="en-IN" dirty="0" smtClean="0"/>
              <a:t>Natural Language processing </a:t>
            </a:r>
          </a:p>
          <a:p>
            <a:r>
              <a:rPr lang="en-IN" dirty="0" smtClean="0"/>
              <a:t>Knowledge Representation </a:t>
            </a:r>
          </a:p>
          <a:p>
            <a:r>
              <a:rPr lang="en-IN" dirty="0" smtClean="0"/>
              <a:t>Expert System </a:t>
            </a:r>
          </a:p>
          <a:p>
            <a:r>
              <a:rPr lang="en-IN" dirty="0" smtClean="0"/>
              <a:t>Neural Network </a:t>
            </a:r>
          </a:p>
          <a:p>
            <a:r>
              <a:rPr lang="en-IN" dirty="0" smtClean="0"/>
              <a:t>Learning </a:t>
            </a:r>
          </a:p>
          <a:p>
            <a:r>
              <a:rPr lang="en-IN" dirty="0" smtClean="0"/>
              <a:t>Planning </a:t>
            </a:r>
          </a:p>
          <a:p>
            <a:r>
              <a:rPr lang="en-IN" dirty="0" smtClean="0"/>
              <a:t>Semantic Network </a:t>
            </a:r>
            <a:endParaRPr lang="en-IN" dirty="0"/>
          </a:p>
        </p:txBody>
      </p:sp>
    </p:spTree>
    <p:extLst>
      <p:ext uri="{BB962C8B-B14F-4D97-AF65-F5344CB8AC3E}">
        <p14:creationId xmlns="" xmlns:p14="http://schemas.microsoft.com/office/powerpoint/2010/main" val="11186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7355" y="801437"/>
            <a:ext cx="6043661" cy="689932"/>
          </a:xfrm>
          <a:prstGeom prst="rect">
            <a:avLst/>
          </a:prstGeom>
        </p:spPr>
        <p:txBody>
          <a:bodyPr vert="horz" wrap="square" lIns="0" tIns="12700" rIns="0" bIns="0" rtlCol="0">
            <a:spAutoFit/>
          </a:bodyPr>
          <a:lstStyle/>
          <a:p>
            <a:pPr marL="12700">
              <a:lnSpc>
                <a:spcPct val="100000"/>
              </a:lnSpc>
              <a:spcBef>
                <a:spcPts val="100"/>
              </a:spcBef>
            </a:pPr>
            <a:r>
              <a:rPr spc="-140" dirty="0"/>
              <a:t>Water</a:t>
            </a:r>
            <a:r>
              <a:rPr spc="35" dirty="0"/>
              <a:t> </a:t>
            </a:r>
            <a:r>
              <a:rPr spc="-235" dirty="0"/>
              <a:t>Jug</a:t>
            </a:r>
            <a:r>
              <a:rPr spc="35" dirty="0"/>
              <a:t> </a:t>
            </a:r>
            <a:r>
              <a:rPr spc="-125" dirty="0"/>
              <a:t>Problem</a:t>
            </a:r>
          </a:p>
        </p:txBody>
      </p:sp>
      <p:graphicFrame>
        <p:nvGraphicFramePr>
          <p:cNvPr id="3" name="object 3"/>
          <p:cNvGraphicFramePr>
            <a:graphicFrameLocks noGrp="1"/>
          </p:cNvGraphicFramePr>
          <p:nvPr/>
        </p:nvGraphicFramePr>
        <p:xfrm>
          <a:off x="4693226" y="2380465"/>
          <a:ext cx="6465455" cy="3823950"/>
        </p:xfrm>
        <a:graphic>
          <a:graphicData uri="http://schemas.openxmlformats.org/drawingml/2006/table">
            <a:tbl>
              <a:tblPr firstRow="1" bandRow="1">
                <a:tableStyleId>{2D5ABB26-0587-4C30-8999-92F81FD0307C}</a:tableStyleId>
              </a:tblPr>
              <a:tblGrid>
                <a:gridCol w="1385455"/>
                <a:gridCol w="923636"/>
                <a:gridCol w="1847273"/>
                <a:gridCol w="2309091"/>
              </a:tblGrid>
              <a:tr h="759759">
                <a:tc>
                  <a:txBody>
                    <a:bodyPr/>
                    <a:lstStyle/>
                    <a:p>
                      <a:pPr marL="139065">
                        <a:lnSpc>
                          <a:spcPct val="100000"/>
                        </a:lnSpc>
                        <a:spcBef>
                          <a:spcPts val="359"/>
                        </a:spcBef>
                      </a:pPr>
                      <a:r>
                        <a:rPr sz="1600" spc="-95" dirty="0">
                          <a:latin typeface="Arial MT"/>
                          <a:cs typeface="Arial MT"/>
                        </a:rPr>
                        <a:t>Name</a:t>
                      </a:r>
                      <a:endParaRPr sz="1600">
                        <a:latin typeface="Arial MT"/>
                        <a:cs typeface="Arial MT"/>
                      </a:endParaRPr>
                    </a:p>
                  </a:txBody>
                  <a:tcPr marL="0" marR="0" marT="4034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39065" marR="212090">
                        <a:lnSpc>
                          <a:spcPts val="2100"/>
                        </a:lnSpc>
                        <a:spcBef>
                          <a:spcPts val="480"/>
                        </a:spcBef>
                      </a:pPr>
                      <a:r>
                        <a:rPr sz="1600" dirty="0">
                          <a:latin typeface="Arial MT"/>
                          <a:cs typeface="Arial MT"/>
                        </a:rPr>
                        <a:t>C</a:t>
                      </a:r>
                      <a:r>
                        <a:rPr sz="1600" spc="-5" dirty="0">
                          <a:latin typeface="Arial MT"/>
                          <a:cs typeface="Arial MT"/>
                        </a:rPr>
                        <a:t>o</a:t>
                      </a:r>
                      <a:r>
                        <a:rPr sz="1600" dirty="0">
                          <a:latin typeface="Arial MT"/>
                          <a:cs typeface="Arial MT"/>
                        </a:rPr>
                        <a:t>n  </a:t>
                      </a:r>
                      <a:r>
                        <a:rPr sz="1600" spc="-95" dirty="0">
                          <a:latin typeface="Arial MT"/>
                          <a:cs typeface="Arial MT"/>
                        </a:rPr>
                        <a:t>d.</a:t>
                      </a:r>
                      <a:endParaRPr sz="1600">
                        <a:latin typeface="Arial MT"/>
                        <a:cs typeface="Arial MT"/>
                      </a:endParaRPr>
                    </a:p>
                  </a:txBody>
                  <a:tcPr marL="0" marR="0" marT="53788"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39065">
                        <a:lnSpc>
                          <a:spcPct val="100000"/>
                        </a:lnSpc>
                        <a:spcBef>
                          <a:spcPts val="359"/>
                        </a:spcBef>
                      </a:pPr>
                      <a:r>
                        <a:rPr sz="1600" spc="-75" dirty="0">
                          <a:latin typeface="Arial MT"/>
                          <a:cs typeface="Arial MT"/>
                        </a:rPr>
                        <a:t>Transition</a:t>
                      </a:r>
                      <a:endParaRPr sz="1600">
                        <a:latin typeface="Arial MT"/>
                        <a:cs typeface="Arial MT"/>
                      </a:endParaRPr>
                    </a:p>
                  </a:txBody>
                  <a:tcPr marL="0" marR="0" marT="4034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39065">
                        <a:lnSpc>
                          <a:spcPct val="100000"/>
                        </a:lnSpc>
                        <a:spcBef>
                          <a:spcPts val="359"/>
                        </a:spcBef>
                      </a:pPr>
                      <a:r>
                        <a:rPr sz="1600" spc="-100" dirty="0">
                          <a:latin typeface="Arial MT"/>
                          <a:cs typeface="Arial MT"/>
                        </a:rPr>
                        <a:t>Effect</a:t>
                      </a:r>
                      <a:endParaRPr sz="1600">
                        <a:latin typeface="Arial MT"/>
                        <a:cs typeface="Arial MT"/>
                      </a:endParaRPr>
                    </a:p>
                  </a:txBody>
                  <a:tcPr marL="0" marR="0" marT="4034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516871">
                <a:tc>
                  <a:txBody>
                    <a:bodyPr/>
                    <a:lstStyle/>
                    <a:p>
                      <a:pPr marL="139065">
                        <a:lnSpc>
                          <a:spcPct val="100000"/>
                        </a:lnSpc>
                        <a:spcBef>
                          <a:spcPts val="359"/>
                        </a:spcBef>
                      </a:pPr>
                      <a:r>
                        <a:rPr sz="1600" spc="-105" dirty="0">
                          <a:latin typeface="Arial MT"/>
                          <a:cs typeface="Arial MT"/>
                        </a:rPr>
                        <a:t>Empty5</a:t>
                      </a:r>
                      <a:endParaRPr sz="1600">
                        <a:latin typeface="Arial MT"/>
                        <a:cs typeface="Arial MT"/>
                      </a:endParaRPr>
                    </a:p>
                  </a:txBody>
                  <a:tcPr marL="0" marR="0" marT="403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ct val="100000"/>
                        </a:lnSpc>
                        <a:spcBef>
                          <a:spcPts val="359"/>
                        </a:spcBef>
                      </a:pPr>
                      <a:r>
                        <a:rPr sz="1600" dirty="0">
                          <a:latin typeface="Arial MT"/>
                          <a:cs typeface="Arial MT"/>
                        </a:rPr>
                        <a:t>–</a:t>
                      </a:r>
                      <a:endParaRPr sz="1600">
                        <a:latin typeface="Arial MT"/>
                        <a:cs typeface="Arial MT"/>
                      </a:endParaRPr>
                    </a:p>
                  </a:txBody>
                  <a:tcPr marL="0" marR="0" marT="40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ct val="100000"/>
                        </a:lnSpc>
                        <a:spcBef>
                          <a:spcPts val="309"/>
                        </a:spcBef>
                      </a:pPr>
                      <a:r>
                        <a:rPr sz="1600" spc="-65" dirty="0">
                          <a:latin typeface="Arial MT"/>
                          <a:cs typeface="Arial MT"/>
                        </a:rPr>
                        <a:t>(x,y)</a:t>
                      </a:r>
                      <a:r>
                        <a:rPr sz="1600" spc="-65" dirty="0">
                          <a:latin typeface="MS PGothic"/>
                          <a:cs typeface="MS PGothic"/>
                        </a:rPr>
                        <a:t>→</a:t>
                      </a:r>
                      <a:r>
                        <a:rPr sz="1600" spc="-65" dirty="0">
                          <a:latin typeface="Arial MT"/>
                          <a:cs typeface="Arial MT"/>
                        </a:rPr>
                        <a:t>(0,y)</a:t>
                      </a:r>
                      <a:endParaRPr sz="1600">
                        <a:latin typeface="Arial MT"/>
                        <a:cs typeface="Arial MT"/>
                      </a:endParaRPr>
                    </a:p>
                  </a:txBody>
                  <a:tcPr marL="0" marR="0" marT="347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ct val="100000"/>
                        </a:lnSpc>
                        <a:spcBef>
                          <a:spcPts val="359"/>
                        </a:spcBef>
                      </a:pPr>
                      <a:r>
                        <a:rPr sz="1600" dirty="0">
                          <a:latin typeface="Arial MT"/>
                          <a:cs typeface="Arial MT"/>
                        </a:rPr>
                        <a:t>Empty</a:t>
                      </a:r>
                      <a:r>
                        <a:rPr sz="1600" spc="-5" dirty="0">
                          <a:latin typeface="Arial MT"/>
                          <a:cs typeface="Arial MT"/>
                        </a:rPr>
                        <a:t> </a:t>
                      </a:r>
                      <a:r>
                        <a:rPr sz="1600" dirty="0">
                          <a:latin typeface="Arial MT"/>
                          <a:cs typeface="Arial MT"/>
                        </a:rPr>
                        <a:t>5-ga</a:t>
                      </a:r>
                      <a:r>
                        <a:rPr sz="1600" spc="-5" dirty="0">
                          <a:latin typeface="Arial MT"/>
                          <a:cs typeface="Arial MT"/>
                        </a:rPr>
                        <a:t>l</a:t>
                      </a:r>
                      <a:r>
                        <a:rPr sz="1600" dirty="0">
                          <a:latin typeface="Arial MT"/>
                          <a:cs typeface="Arial MT"/>
                        </a:rPr>
                        <a:t>.</a:t>
                      </a:r>
                      <a:r>
                        <a:rPr sz="1600" spc="-185" dirty="0">
                          <a:latin typeface="Arial MT"/>
                          <a:cs typeface="Arial MT"/>
                        </a:rPr>
                        <a:t> </a:t>
                      </a:r>
                      <a:r>
                        <a:rPr sz="1600" spc="-5" dirty="0">
                          <a:latin typeface="Arial MT"/>
                          <a:cs typeface="Arial MT"/>
                        </a:rPr>
                        <a:t>j</a:t>
                      </a:r>
                      <a:r>
                        <a:rPr sz="1600" dirty="0">
                          <a:latin typeface="Arial MT"/>
                          <a:cs typeface="Arial MT"/>
                        </a:rPr>
                        <a:t>ug</a:t>
                      </a:r>
                      <a:endParaRPr sz="1600">
                        <a:latin typeface="Arial MT"/>
                        <a:cs typeface="Arial MT"/>
                      </a:endParaRPr>
                    </a:p>
                  </a:txBody>
                  <a:tcPr marL="0" marR="0" marT="4034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613185">
                <a:tc>
                  <a:txBody>
                    <a:bodyPr/>
                    <a:lstStyle/>
                    <a:p>
                      <a:pPr marL="139065">
                        <a:lnSpc>
                          <a:spcPct val="100000"/>
                        </a:lnSpc>
                        <a:spcBef>
                          <a:spcPts val="359"/>
                        </a:spcBef>
                      </a:pPr>
                      <a:r>
                        <a:rPr sz="1600" spc="-105" dirty="0">
                          <a:latin typeface="Arial MT"/>
                          <a:cs typeface="Arial MT"/>
                        </a:rPr>
                        <a:t>Empty2</a:t>
                      </a:r>
                      <a:endParaRPr sz="1600">
                        <a:latin typeface="Arial MT"/>
                        <a:cs typeface="Arial MT"/>
                      </a:endParaRPr>
                    </a:p>
                  </a:txBody>
                  <a:tcPr marL="0" marR="0" marT="403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ct val="100000"/>
                        </a:lnSpc>
                        <a:spcBef>
                          <a:spcPts val="359"/>
                        </a:spcBef>
                      </a:pPr>
                      <a:r>
                        <a:rPr sz="1600" dirty="0">
                          <a:latin typeface="Arial MT"/>
                          <a:cs typeface="Arial MT"/>
                        </a:rPr>
                        <a:t>–</a:t>
                      </a:r>
                      <a:endParaRPr sz="1600">
                        <a:latin typeface="Arial MT"/>
                        <a:cs typeface="Arial MT"/>
                      </a:endParaRPr>
                    </a:p>
                  </a:txBody>
                  <a:tcPr marL="0" marR="0" marT="40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ct val="100000"/>
                        </a:lnSpc>
                        <a:spcBef>
                          <a:spcPts val="359"/>
                        </a:spcBef>
                      </a:pPr>
                      <a:r>
                        <a:rPr sz="1600" spc="-50" dirty="0">
                          <a:latin typeface="Arial MT"/>
                          <a:cs typeface="Arial MT"/>
                        </a:rPr>
                        <a:t>(x,y)</a:t>
                      </a:r>
                      <a:r>
                        <a:rPr sz="1600" spc="-50" dirty="0">
                          <a:latin typeface="MS PGothic"/>
                          <a:cs typeface="MS PGothic"/>
                        </a:rPr>
                        <a:t>→</a:t>
                      </a:r>
                      <a:r>
                        <a:rPr sz="1600" spc="-50" dirty="0">
                          <a:latin typeface="Arial MT"/>
                          <a:cs typeface="Arial MT"/>
                        </a:rPr>
                        <a:t>(x,0)</a:t>
                      </a:r>
                      <a:endParaRPr sz="1600">
                        <a:latin typeface="Arial MT"/>
                        <a:cs typeface="Arial MT"/>
                      </a:endParaRPr>
                    </a:p>
                  </a:txBody>
                  <a:tcPr marL="0" marR="0" marT="40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ct val="100000"/>
                        </a:lnSpc>
                        <a:spcBef>
                          <a:spcPts val="359"/>
                        </a:spcBef>
                      </a:pPr>
                      <a:r>
                        <a:rPr sz="1600" dirty="0">
                          <a:latin typeface="Arial MT"/>
                          <a:cs typeface="Arial MT"/>
                        </a:rPr>
                        <a:t>Empty</a:t>
                      </a:r>
                      <a:r>
                        <a:rPr sz="1600" spc="-5" dirty="0">
                          <a:latin typeface="Arial MT"/>
                          <a:cs typeface="Arial MT"/>
                        </a:rPr>
                        <a:t> </a:t>
                      </a:r>
                      <a:r>
                        <a:rPr sz="1600" dirty="0">
                          <a:latin typeface="Arial MT"/>
                          <a:cs typeface="Arial MT"/>
                        </a:rPr>
                        <a:t>2-ga</a:t>
                      </a:r>
                      <a:r>
                        <a:rPr sz="1600" spc="-5" dirty="0">
                          <a:latin typeface="Arial MT"/>
                          <a:cs typeface="Arial MT"/>
                        </a:rPr>
                        <a:t>l</a:t>
                      </a:r>
                      <a:r>
                        <a:rPr sz="1600" dirty="0">
                          <a:latin typeface="Arial MT"/>
                          <a:cs typeface="Arial MT"/>
                        </a:rPr>
                        <a:t>.</a:t>
                      </a:r>
                      <a:r>
                        <a:rPr sz="1600" spc="-185" dirty="0">
                          <a:latin typeface="Arial MT"/>
                          <a:cs typeface="Arial MT"/>
                        </a:rPr>
                        <a:t> </a:t>
                      </a:r>
                      <a:r>
                        <a:rPr sz="1600" spc="-5" dirty="0">
                          <a:latin typeface="Arial MT"/>
                          <a:cs typeface="Arial MT"/>
                        </a:rPr>
                        <a:t>j</a:t>
                      </a:r>
                      <a:r>
                        <a:rPr sz="1600" dirty="0">
                          <a:latin typeface="Arial MT"/>
                          <a:cs typeface="Arial MT"/>
                        </a:rPr>
                        <a:t>ug</a:t>
                      </a:r>
                      <a:endParaRPr sz="1600">
                        <a:latin typeface="Arial MT"/>
                        <a:cs typeface="Arial MT"/>
                      </a:endParaRPr>
                    </a:p>
                  </a:txBody>
                  <a:tcPr marL="0" marR="0" marT="4034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564776">
                <a:tc>
                  <a:txBody>
                    <a:bodyPr/>
                    <a:lstStyle/>
                    <a:p>
                      <a:pPr marL="139065">
                        <a:lnSpc>
                          <a:spcPct val="100000"/>
                        </a:lnSpc>
                        <a:spcBef>
                          <a:spcPts val="359"/>
                        </a:spcBef>
                      </a:pPr>
                      <a:r>
                        <a:rPr sz="1600" spc="-30" dirty="0">
                          <a:latin typeface="Arial MT"/>
                          <a:cs typeface="Arial MT"/>
                        </a:rPr>
                        <a:t>2to5</a:t>
                      </a:r>
                      <a:endParaRPr sz="1600">
                        <a:latin typeface="Arial MT"/>
                        <a:cs typeface="Arial MT"/>
                      </a:endParaRPr>
                    </a:p>
                  </a:txBody>
                  <a:tcPr marL="0" marR="0" marT="403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ct val="100000"/>
                        </a:lnSpc>
                        <a:spcBef>
                          <a:spcPts val="309"/>
                        </a:spcBef>
                      </a:pPr>
                      <a:r>
                        <a:rPr sz="1600" dirty="0">
                          <a:latin typeface="Arial MT"/>
                          <a:cs typeface="Arial MT"/>
                        </a:rPr>
                        <a:t>x</a:t>
                      </a:r>
                      <a:r>
                        <a:rPr sz="1600" spc="-30" dirty="0">
                          <a:latin typeface="Arial MT"/>
                          <a:cs typeface="Arial MT"/>
                        </a:rPr>
                        <a:t> </a:t>
                      </a:r>
                      <a:r>
                        <a:rPr sz="1600" spc="-30" dirty="0">
                          <a:latin typeface="MS PGothic"/>
                          <a:cs typeface="MS PGothic"/>
                        </a:rPr>
                        <a:t>≤</a:t>
                      </a:r>
                      <a:r>
                        <a:rPr sz="1600" spc="-95" dirty="0">
                          <a:latin typeface="MS PGothic"/>
                          <a:cs typeface="MS PGothic"/>
                        </a:rPr>
                        <a:t> </a:t>
                      </a:r>
                      <a:r>
                        <a:rPr sz="1600" spc="-105" dirty="0">
                          <a:latin typeface="Arial MT"/>
                          <a:cs typeface="Arial MT"/>
                        </a:rPr>
                        <a:t>3</a:t>
                      </a:r>
                      <a:endParaRPr sz="1600">
                        <a:latin typeface="Arial MT"/>
                        <a:cs typeface="Arial MT"/>
                      </a:endParaRPr>
                    </a:p>
                  </a:txBody>
                  <a:tcPr marL="0" marR="0" marT="347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ts val="2130"/>
                        </a:lnSpc>
                        <a:spcBef>
                          <a:spcPts val="359"/>
                        </a:spcBef>
                      </a:pPr>
                      <a:r>
                        <a:rPr sz="1600" spc="-35" dirty="0">
                          <a:latin typeface="Arial MT"/>
                          <a:cs typeface="Arial MT"/>
                        </a:rPr>
                        <a:t>(x,2)</a:t>
                      </a:r>
                      <a:r>
                        <a:rPr sz="1600" spc="-35" dirty="0">
                          <a:latin typeface="MS PGothic"/>
                          <a:cs typeface="MS PGothic"/>
                        </a:rPr>
                        <a:t>→</a:t>
                      </a:r>
                      <a:r>
                        <a:rPr sz="1600" spc="-35" dirty="0">
                          <a:latin typeface="Arial MT"/>
                          <a:cs typeface="Arial MT"/>
                        </a:rPr>
                        <a:t>(x</a:t>
                      </a:r>
                      <a:endParaRPr sz="1600">
                        <a:latin typeface="Arial MT"/>
                        <a:cs typeface="Arial MT"/>
                      </a:endParaRPr>
                    </a:p>
                    <a:p>
                      <a:pPr marL="139065">
                        <a:lnSpc>
                          <a:spcPts val="2130"/>
                        </a:lnSpc>
                      </a:pPr>
                      <a:r>
                        <a:rPr sz="1600" spc="-65" dirty="0">
                          <a:latin typeface="Arial MT"/>
                          <a:cs typeface="Arial MT"/>
                        </a:rPr>
                        <a:t>+2,0)</a:t>
                      </a:r>
                      <a:endParaRPr sz="1600">
                        <a:latin typeface="Arial MT"/>
                        <a:cs typeface="Arial MT"/>
                      </a:endParaRPr>
                    </a:p>
                  </a:txBody>
                  <a:tcPr marL="0" marR="0" marT="40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marR="361315">
                        <a:lnSpc>
                          <a:spcPts val="2100"/>
                        </a:lnSpc>
                        <a:spcBef>
                          <a:spcPts val="480"/>
                        </a:spcBef>
                      </a:pPr>
                      <a:r>
                        <a:rPr sz="1600" spc="-45" dirty="0">
                          <a:latin typeface="Arial MT"/>
                          <a:cs typeface="Arial MT"/>
                        </a:rPr>
                        <a:t>P</a:t>
                      </a:r>
                      <a:r>
                        <a:rPr sz="1600" dirty="0">
                          <a:latin typeface="Arial MT"/>
                          <a:cs typeface="Arial MT"/>
                        </a:rPr>
                        <a:t>our</a:t>
                      </a:r>
                      <a:r>
                        <a:rPr sz="1600" spc="-5" dirty="0">
                          <a:latin typeface="Arial MT"/>
                          <a:cs typeface="Arial MT"/>
                        </a:rPr>
                        <a:t> </a:t>
                      </a:r>
                      <a:r>
                        <a:rPr sz="1600" dirty="0">
                          <a:latin typeface="Arial MT"/>
                          <a:cs typeface="Arial MT"/>
                        </a:rPr>
                        <a:t>2-ga</a:t>
                      </a:r>
                      <a:r>
                        <a:rPr sz="1600" spc="-5" dirty="0">
                          <a:latin typeface="Arial MT"/>
                          <a:cs typeface="Arial MT"/>
                        </a:rPr>
                        <a:t>l</a:t>
                      </a:r>
                      <a:r>
                        <a:rPr sz="1600" dirty="0">
                          <a:latin typeface="Arial MT"/>
                          <a:cs typeface="Arial MT"/>
                        </a:rPr>
                        <a:t>.</a:t>
                      </a:r>
                      <a:r>
                        <a:rPr sz="1600" spc="-185" dirty="0">
                          <a:latin typeface="Arial MT"/>
                          <a:cs typeface="Arial MT"/>
                        </a:rPr>
                        <a:t> </a:t>
                      </a:r>
                      <a:r>
                        <a:rPr sz="1600" spc="-5" dirty="0">
                          <a:latin typeface="Arial MT"/>
                          <a:cs typeface="Arial MT"/>
                        </a:rPr>
                        <a:t>i</a:t>
                      </a:r>
                      <a:r>
                        <a:rPr sz="1600" dirty="0">
                          <a:latin typeface="Arial MT"/>
                          <a:cs typeface="Arial MT"/>
                        </a:rPr>
                        <a:t>nto  </a:t>
                      </a:r>
                      <a:r>
                        <a:rPr sz="1600" spc="-120" dirty="0">
                          <a:latin typeface="Arial MT"/>
                          <a:cs typeface="Arial MT"/>
                        </a:rPr>
                        <a:t>5-gal.</a:t>
                      </a:r>
                      <a:endParaRPr sz="1600">
                        <a:latin typeface="Arial MT"/>
                        <a:cs typeface="Arial MT"/>
                      </a:endParaRPr>
                    </a:p>
                  </a:txBody>
                  <a:tcPr marL="0" marR="0" marT="5378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564776">
                <a:tc>
                  <a:txBody>
                    <a:bodyPr/>
                    <a:lstStyle/>
                    <a:p>
                      <a:pPr marL="139065">
                        <a:lnSpc>
                          <a:spcPct val="100000"/>
                        </a:lnSpc>
                        <a:spcBef>
                          <a:spcPts val="359"/>
                        </a:spcBef>
                      </a:pPr>
                      <a:r>
                        <a:rPr sz="1600" spc="-30" dirty="0">
                          <a:latin typeface="Arial MT"/>
                          <a:cs typeface="Arial MT"/>
                        </a:rPr>
                        <a:t>5to2</a:t>
                      </a:r>
                      <a:endParaRPr sz="1600">
                        <a:latin typeface="Arial MT"/>
                        <a:cs typeface="Arial MT"/>
                      </a:endParaRPr>
                    </a:p>
                  </a:txBody>
                  <a:tcPr marL="0" marR="0" marT="403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ct val="100000"/>
                        </a:lnSpc>
                        <a:spcBef>
                          <a:spcPts val="359"/>
                        </a:spcBef>
                      </a:pPr>
                      <a:r>
                        <a:rPr sz="1600" dirty="0">
                          <a:latin typeface="Arial MT"/>
                          <a:cs typeface="Arial MT"/>
                        </a:rPr>
                        <a:t>x</a:t>
                      </a:r>
                      <a:r>
                        <a:rPr sz="1600" spc="-35" dirty="0">
                          <a:latin typeface="Arial MT"/>
                          <a:cs typeface="Arial MT"/>
                        </a:rPr>
                        <a:t> </a:t>
                      </a:r>
                      <a:r>
                        <a:rPr sz="1600" dirty="0">
                          <a:latin typeface="MS PGothic"/>
                          <a:cs typeface="MS PGothic"/>
                        </a:rPr>
                        <a:t>≥</a:t>
                      </a:r>
                      <a:r>
                        <a:rPr sz="1600" spc="-75" dirty="0">
                          <a:latin typeface="MS PGothic"/>
                          <a:cs typeface="MS PGothic"/>
                        </a:rPr>
                        <a:t> </a:t>
                      </a:r>
                      <a:r>
                        <a:rPr sz="1600" spc="-105" dirty="0">
                          <a:latin typeface="Arial MT"/>
                          <a:cs typeface="Arial MT"/>
                        </a:rPr>
                        <a:t>2</a:t>
                      </a:r>
                      <a:endParaRPr sz="1600">
                        <a:latin typeface="Arial MT"/>
                        <a:cs typeface="Arial MT"/>
                      </a:endParaRPr>
                    </a:p>
                  </a:txBody>
                  <a:tcPr marL="0" marR="0" marT="40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a:lnSpc>
                          <a:spcPts val="2130"/>
                        </a:lnSpc>
                        <a:spcBef>
                          <a:spcPts val="359"/>
                        </a:spcBef>
                      </a:pPr>
                      <a:r>
                        <a:rPr sz="1600" spc="-45" dirty="0">
                          <a:latin typeface="Arial MT"/>
                          <a:cs typeface="Arial MT"/>
                        </a:rPr>
                        <a:t>(x,</a:t>
                      </a:r>
                      <a:endParaRPr sz="1600">
                        <a:latin typeface="Arial MT"/>
                        <a:cs typeface="Arial MT"/>
                      </a:endParaRPr>
                    </a:p>
                    <a:p>
                      <a:pPr marL="139065">
                        <a:lnSpc>
                          <a:spcPts val="2130"/>
                        </a:lnSpc>
                      </a:pPr>
                      <a:r>
                        <a:rPr sz="1600" spc="-50" dirty="0">
                          <a:latin typeface="Arial MT"/>
                          <a:cs typeface="Arial MT"/>
                        </a:rPr>
                        <a:t>0)</a:t>
                      </a:r>
                      <a:r>
                        <a:rPr sz="1600" spc="-50" dirty="0">
                          <a:latin typeface="MS PGothic"/>
                          <a:cs typeface="MS PGothic"/>
                        </a:rPr>
                        <a:t>→</a:t>
                      </a:r>
                      <a:r>
                        <a:rPr sz="1600" spc="-50" dirty="0">
                          <a:latin typeface="Arial MT"/>
                          <a:cs typeface="Arial MT"/>
                        </a:rPr>
                        <a:t>(x-2,2)</a:t>
                      </a:r>
                      <a:endParaRPr sz="1600">
                        <a:latin typeface="Arial MT"/>
                        <a:cs typeface="Arial MT"/>
                      </a:endParaRPr>
                    </a:p>
                  </a:txBody>
                  <a:tcPr marL="0" marR="0" marT="403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065" marR="361315">
                        <a:lnSpc>
                          <a:spcPts val="2100"/>
                        </a:lnSpc>
                        <a:spcBef>
                          <a:spcPts val="480"/>
                        </a:spcBef>
                      </a:pPr>
                      <a:r>
                        <a:rPr sz="1600" spc="-45" dirty="0">
                          <a:latin typeface="Arial MT"/>
                          <a:cs typeface="Arial MT"/>
                        </a:rPr>
                        <a:t>P</a:t>
                      </a:r>
                      <a:r>
                        <a:rPr sz="1600" dirty="0">
                          <a:latin typeface="Arial MT"/>
                          <a:cs typeface="Arial MT"/>
                        </a:rPr>
                        <a:t>our</a:t>
                      </a:r>
                      <a:r>
                        <a:rPr sz="1600" spc="-5" dirty="0">
                          <a:latin typeface="Arial MT"/>
                          <a:cs typeface="Arial MT"/>
                        </a:rPr>
                        <a:t> </a:t>
                      </a:r>
                      <a:r>
                        <a:rPr sz="1600" dirty="0">
                          <a:latin typeface="Arial MT"/>
                          <a:cs typeface="Arial MT"/>
                        </a:rPr>
                        <a:t>5-ga</a:t>
                      </a:r>
                      <a:r>
                        <a:rPr sz="1600" spc="-5" dirty="0">
                          <a:latin typeface="Arial MT"/>
                          <a:cs typeface="Arial MT"/>
                        </a:rPr>
                        <a:t>l</a:t>
                      </a:r>
                      <a:r>
                        <a:rPr sz="1600" dirty="0">
                          <a:latin typeface="Arial MT"/>
                          <a:cs typeface="Arial MT"/>
                        </a:rPr>
                        <a:t>.</a:t>
                      </a:r>
                      <a:r>
                        <a:rPr sz="1600" spc="-185" dirty="0">
                          <a:latin typeface="Arial MT"/>
                          <a:cs typeface="Arial MT"/>
                        </a:rPr>
                        <a:t> </a:t>
                      </a:r>
                      <a:r>
                        <a:rPr sz="1600" spc="-5" dirty="0">
                          <a:latin typeface="Arial MT"/>
                          <a:cs typeface="Arial MT"/>
                        </a:rPr>
                        <a:t>i</a:t>
                      </a:r>
                      <a:r>
                        <a:rPr sz="1600" dirty="0">
                          <a:latin typeface="Arial MT"/>
                          <a:cs typeface="Arial MT"/>
                        </a:rPr>
                        <a:t>nto  </a:t>
                      </a:r>
                      <a:r>
                        <a:rPr sz="1600" spc="-120" dirty="0">
                          <a:latin typeface="Arial MT"/>
                          <a:cs typeface="Arial MT"/>
                        </a:rPr>
                        <a:t>2-gal.</a:t>
                      </a:r>
                      <a:endParaRPr sz="1600">
                        <a:latin typeface="Arial MT"/>
                        <a:cs typeface="Arial MT"/>
                      </a:endParaRPr>
                    </a:p>
                  </a:txBody>
                  <a:tcPr marL="0" marR="0" marT="5378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759759">
                <a:tc>
                  <a:txBody>
                    <a:bodyPr/>
                    <a:lstStyle/>
                    <a:p>
                      <a:pPr marL="139065">
                        <a:lnSpc>
                          <a:spcPct val="100000"/>
                        </a:lnSpc>
                        <a:spcBef>
                          <a:spcPts val="359"/>
                        </a:spcBef>
                      </a:pPr>
                      <a:r>
                        <a:rPr sz="1600" spc="-30" dirty="0">
                          <a:latin typeface="Arial MT"/>
                          <a:cs typeface="Arial MT"/>
                        </a:rPr>
                        <a:t>5to2part</a:t>
                      </a:r>
                      <a:endParaRPr sz="1600">
                        <a:latin typeface="Arial MT"/>
                        <a:cs typeface="Arial MT"/>
                      </a:endParaRPr>
                    </a:p>
                  </a:txBody>
                  <a:tcPr marL="0" marR="0" marT="4034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39065">
                        <a:lnSpc>
                          <a:spcPct val="100000"/>
                        </a:lnSpc>
                        <a:spcBef>
                          <a:spcPts val="359"/>
                        </a:spcBef>
                      </a:pPr>
                      <a:r>
                        <a:rPr sz="1600" dirty="0">
                          <a:latin typeface="Arial MT"/>
                          <a:cs typeface="Arial MT"/>
                        </a:rPr>
                        <a:t>y &lt; 2</a:t>
                      </a:r>
                      <a:endParaRPr sz="1600">
                        <a:latin typeface="Arial MT"/>
                        <a:cs typeface="Arial MT"/>
                      </a:endParaRPr>
                    </a:p>
                  </a:txBody>
                  <a:tcPr marL="0" marR="0" marT="4034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39065">
                        <a:lnSpc>
                          <a:spcPts val="2130"/>
                        </a:lnSpc>
                        <a:spcBef>
                          <a:spcPts val="359"/>
                        </a:spcBef>
                      </a:pPr>
                      <a:r>
                        <a:rPr sz="1600" spc="-75" dirty="0">
                          <a:latin typeface="Arial MT"/>
                          <a:cs typeface="Arial MT"/>
                        </a:rPr>
                        <a:t>(1,y)</a:t>
                      </a:r>
                      <a:r>
                        <a:rPr sz="1600" spc="-75" dirty="0">
                          <a:latin typeface="MS PGothic"/>
                          <a:cs typeface="MS PGothic"/>
                        </a:rPr>
                        <a:t>→</a:t>
                      </a:r>
                      <a:r>
                        <a:rPr sz="1600" spc="-75" dirty="0">
                          <a:latin typeface="Arial MT"/>
                          <a:cs typeface="Arial MT"/>
                        </a:rPr>
                        <a:t>(0,y</a:t>
                      </a:r>
                      <a:endParaRPr sz="1600">
                        <a:latin typeface="Arial MT"/>
                        <a:cs typeface="Arial MT"/>
                      </a:endParaRPr>
                    </a:p>
                    <a:p>
                      <a:pPr marL="139065">
                        <a:lnSpc>
                          <a:spcPts val="2130"/>
                        </a:lnSpc>
                      </a:pPr>
                      <a:r>
                        <a:rPr sz="1600" spc="-40" dirty="0">
                          <a:latin typeface="Arial MT"/>
                          <a:cs typeface="Arial MT"/>
                        </a:rPr>
                        <a:t>+1)</a:t>
                      </a:r>
                      <a:endParaRPr sz="1600">
                        <a:latin typeface="Arial MT"/>
                        <a:cs typeface="Arial MT"/>
                      </a:endParaRPr>
                    </a:p>
                  </a:txBody>
                  <a:tcPr marL="0" marR="0" marT="4034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39065" marR="419734">
                        <a:lnSpc>
                          <a:spcPts val="2100"/>
                        </a:lnSpc>
                        <a:spcBef>
                          <a:spcPts val="480"/>
                        </a:spcBef>
                      </a:pPr>
                      <a:r>
                        <a:rPr sz="1600" spc="-85" dirty="0">
                          <a:latin typeface="Arial MT"/>
                          <a:cs typeface="Arial MT"/>
                        </a:rPr>
                        <a:t>Pour</a:t>
                      </a:r>
                      <a:r>
                        <a:rPr sz="1600" spc="-40" dirty="0">
                          <a:latin typeface="Arial MT"/>
                          <a:cs typeface="Arial MT"/>
                        </a:rPr>
                        <a:t> </a:t>
                      </a:r>
                      <a:r>
                        <a:rPr sz="1600" spc="-50" dirty="0">
                          <a:latin typeface="Arial MT"/>
                          <a:cs typeface="Arial MT"/>
                        </a:rPr>
                        <a:t>partial</a:t>
                      </a:r>
                      <a:r>
                        <a:rPr sz="1600" spc="-35" dirty="0">
                          <a:latin typeface="Arial MT"/>
                          <a:cs typeface="Arial MT"/>
                        </a:rPr>
                        <a:t> </a:t>
                      </a:r>
                      <a:r>
                        <a:rPr sz="1600" spc="-60" dirty="0">
                          <a:latin typeface="Arial MT"/>
                          <a:cs typeface="Arial MT"/>
                        </a:rPr>
                        <a:t>5- </a:t>
                      </a:r>
                      <a:r>
                        <a:rPr sz="1600" spc="-484" dirty="0">
                          <a:latin typeface="Arial MT"/>
                          <a:cs typeface="Arial MT"/>
                        </a:rPr>
                        <a:t> </a:t>
                      </a:r>
                      <a:r>
                        <a:rPr sz="1600" dirty="0">
                          <a:latin typeface="Arial MT"/>
                          <a:cs typeface="Arial MT"/>
                        </a:rPr>
                        <a:t>ga</a:t>
                      </a:r>
                      <a:r>
                        <a:rPr sz="1600" spc="-5" dirty="0">
                          <a:latin typeface="Arial MT"/>
                          <a:cs typeface="Arial MT"/>
                        </a:rPr>
                        <a:t>l</a:t>
                      </a:r>
                      <a:r>
                        <a:rPr sz="1600" dirty="0">
                          <a:latin typeface="Arial MT"/>
                          <a:cs typeface="Arial MT"/>
                        </a:rPr>
                        <a:t>.</a:t>
                      </a:r>
                      <a:r>
                        <a:rPr sz="1600" spc="-185" dirty="0">
                          <a:latin typeface="Arial MT"/>
                          <a:cs typeface="Arial MT"/>
                        </a:rPr>
                        <a:t> </a:t>
                      </a:r>
                      <a:r>
                        <a:rPr sz="1600" spc="-5" dirty="0">
                          <a:latin typeface="Arial MT"/>
                          <a:cs typeface="Arial MT"/>
                        </a:rPr>
                        <a:t>i</a:t>
                      </a:r>
                      <a:r>
                        <a:rPr sz="1600" dirty="0">
                          <a:latin typeface="Arial MT"/>
                          <a:cs typeface="Arial MT"/>
                        </a:rPr>
                        <a:t>nto</a:t>
                      </a:r>
                      <a:r>
                        <a:rPr sz="1600" spc="-5" dirty="0">
                          <a:latin typeface="Arial MT"/>
                          <a:cs typeface="Arial MT"/>
                        </a:rPr>
                        <a:t> </a:t>
                      </a:r>
                      <a:r>
                        <a:rPr sz="1600" dirty="0">
                          <a:latin typeface="Arial MT"/>
                          <a:cs typeface="Arial MT"/>
                        </a:rPr>
                        <a:t>2-ga</a:t>
                      </a:r>
                      <a:r>
                        <a:rPr sz="1600" spc="-5" dirty="0">
                          <a:latin typeface="Arial MT"/>
                          <a:cs typeface="Arial MT"/>
                        </a:rPr>
                        <a:t>l</a:t>
                      </a:r>
                      <a:r>
                        <a:rPr sz="1600" dirty="0">
                          <a:latin typeface="Arial MT"/>
                          <a:cs typeface="Arial MT"/>
                        </a:rPr>
                        <a:t>.</a:t>
                      </a:r>
                      <a:endParaRPr sz="1600">
                        <a:latin typeface="Arial MT"/>
                        <a:cs typeface="Arial MT"/>
                      </a:endParaRPr>
                    </a:p>
                  </a:txBody>
                  <a:tcPr marL="0" marR="0" marT="53788"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
        <p:nvSpPr>
          <p:cNvPr id="4" name="object 4"/>
          <p:cNvSpPr txBox="1"/>
          <p:nvPr/>
        </p:nvSpPr>
        <p:spPr>
          <a:xfrm>
            <a:off x="1065260" y="1844488"/>
            <a:ext cx="3359727" cy="1551707"/>
          </a:xfrm>
          <a:prstGeom prst="rect">
            <a:avLst/>
          </a:prstGeom>
        </p:spPr>
        <p:txBody>
          <a:bodyPr vert="horz" wrap="square" lIns="0" tIns="12700" rIns="0" bIns="0" rtlCol="0">
            <a:spAutoFit/>
          </a:bodyPr>
          <a:lstStyle/>
          <a:p>
            <a:pPr marL="12700" marR="5080">
              <a:lnSpc>
                <a:spcPct val="100000"/>
              </a:lnSpc>
              <a:spcBef>
                <a:spcPts val="100"/>
              </a:spcBef>
            </a:pPr>
            <a:r>
              <a:rPr sz="2000" b="1" spc="105" dirty="0">
                <a:solidFill>
                  <a:srgbClr val="404040"/>
                </a:solidFill>
                <a:latin typeface="Calibri"/>
                <a:cs typeface="Calibri"/>
              </a:rPr>
              <a:t>Given </a:t>
            </a:r>
            <a:r>
              <a:rPr sz="2000" b="1" spc="10" dirty="0">
                <a:solidFill>
                  <a:srgbClr val="404040"/>
                </a:solidFill>
                <a:latin typeface="Calibri"/>
                <a:cs typeface="Calibri"/>
              </a:rPr>
              <a:t>a </a:t>
            </a:r>
            <a:r>
              <a:rPr sz="2000" b="1" spc="75" dirty="0">
                <a:solidFill>
                  <a:srgbClr val="404040"/>
                </a:solidFill>
                <a:latin typeface="Calibri"/>
                <a:cs typeface="Calibri"/>
              </a:rPr>
              <a:t>full </a:t>
            </a:r>
            <a:r>
              <a:rPr sz="2000" b="1" spc="50" dirty="0">
                <a:solidFill>
                  <a:srgbClr val="404040"/>
                </a:solidFill>
                <a:latin typeface="Calibri"/>
                <a:cs typeface="Calibri"/>
              </a:rPr>
              <a:t>5-gallon </a:t>
            </a:r>
            <a:r>
              <a:rPr sz="2000" b="1" spc="55" dirty="0">
                <a:solidFill>
                  <a:srgbClr val="404040"/>
                </a:solidFill>
                <a:latin typeface="Calibri"/>
                <a:cs typeface="Calibri"/>
              </a:rPr>
              <a:t>jug </a:t>
            </a:r>
            <a:r>
              <a:rPr sz="2000" b="1" spc="-440" dirty="0">
                <a:solidFill>
                  <a:srgbClr val="404040"/>
                </a:solidFill>
                <a:latin typeface="Calibri"/>
                <a:cs typeface="Calibri"/>
              </a:rPr>
              <a:t> </a:t>
            </a:r>
            <a:r>
              <a:rPr sz="2000" b="1" spc="20" dirty="0">
                <a:solidFill>
                  <a:srgbClr val="404040"/>
                </a:solidFill>
                <a:latin typeface="Calibri"/>
                <a:cs typeface="Calibri"/>
              </a:rPr>
              <a:t>and</a:t>
            </a:r>
            <a:r>
              <a:rPr sz="2000" b="1" spc="50" dirty="0">
                <a:solidFill>
                  <a:srgbClr val="404040"/>
                </a:solidFill>
                <a:latin typeface="Calibri"/>
                <a:cs typeface="Calibri"/>
              </a:rPr>
              <a:t> </a:t>
            </a:r>
            <a:r>
              <a:rPr sz="2000" b="1" spc="30" dirty="0">
                <a:solidFill>
                  <a:srgbClr val="404040"/>
                </a:solidFill>
                <a:latin typeface="Calibri"/>
                <a:cs typeface="Calibri"/>
              </a:rPr>
              <a:t>an</a:t>
            </a:r>
            <a:r>
              <a:rPr sz="2000" b="1" spc="55" dirty="0">
                <a:solidFill>
                  <a:srgbClr val="404040"/>
                </a:solidFill>
                <a:latin typeface="Calibri"/>
                <a:cs typeface="Calibri"/>
              </a:rPr>
              <a:t> </a:t>
            </a:r>
            <a:r>
              <a:rPr sz="2000" b="1" dirty="0">
                <a:solidFill>
                  <a:srgbClr val="404040"/>
                </a:solidFill>
                <a:latin typeface="Calibri"/>
                <a:cs typeface="Calibri"/>
              </a:rPr>
              <a:t>empty</a:t>
            </a:r>
            <a:r>
              <a:rPr sz="2000" b="1" spc="50" dirty="0">
                <a:solidFill>
                  <a:srgbClr val="404040"/>
                </a:solidFill>
                <a:latin typeface="Calibri"/>
                <a:cs typeface="Calibri"/>
              </a:rPr>
              <a:t> 2-gallon </a:t>
            </a:r>
            <a:r>
              <a:rPr sz="2000" b="1" spc="55" dirty="0">
                <a:solidFill>
                  <a:srgbClr val="404040"/>
                </a:solidFill>
                <a:latin typeface="Calibri"/>
                <a:cs typeface="Calibri"/>
              </a:rPr>
              <a:t> </a:t>
            </a:r>
            <a:r>
              <a:rPr sz="2000" b="1" spc="60" dirty="0">
                <a:solidFill>
                  <a:srgbClr val="404040"/>
                </a:solidFill>
                <a:latin typeface="Calibri"/>
                <a:cs typeface="Calibri"/>
              </a:rPr>
              <a:t>jug,</a:t>
            </a:r>
            <a:r>
              <a:rPr sz="2000" b="1" spc="45" dirty="0">
                <a:solidFill>
                  <a:srgbClr val="404040"/>
                </a:solidFill>
                <a:latin typeface="Calibri"/>
                <a:cs typeface="Calibri"/>
              </a:rPr>
              <a:t> </a:t>
            </a:r>
            <a:r>
              <a:rPr sz="2000" b="1" spc="-10" dirty="0">
                <a:solidFill>
                  <a:srgbClr val="404040"/>
                </a:solidFill>
                <a:latin typeface="Calibri"/>
                <a:cs typeface="Calibri"/>
              </a:rPr>
              <a:t>the</a:t>
            </a:r>
            <a:r>
              <a:rPr sz="2000" b="1" spc="50" dirty="0">
                <a:solidFill>
                  <a:srgbClr val="404040"/>
                </a:solidFill>
                <a:latin typeface="Calibri"/>
                <a:cs typeface="Calibri"/>
              </a:rPr>
              <a:t> </a:t>
            </a:r>
            <a:r>
              <a:rPr sz="2000" b="1" spc="45" dirty="0">
                <a:solidFill>
                  <a:srgbClr val="404040"/>
                </a:solidFill>
                <a:latin typeface="Calibri"/>
                <a:cs typeface="Calibri"/>
              </a:rPr>
              <a:t>goal </a:t>
            </a:r>
            <a:r>
              <a:rPr sz="2000" b="1" spc="70" dirty="0">
                <a:solidFill>
                  <a:srgbClr val="404040"/>
                </a:solidFill>
                <a:latin typeface="Calibri"/>
                <a:cs typeface="Calibri"/>
              </a:rPr>
              <a:t>is</a:t>
            </a:r>
            <a:r>
              <a:rPr sz="2000" b="1" spc="50" dirty="0">
                <a:solidFill>
                  <a:srgbClr val="404040"/>
                </a:solidFill>
                <a:latin typeface="Calibri"/>
                <a:cs typeface="Calibri"/>
              </a:rPr>
              <a:t> </a:t>
            </a:r>
            <a:r>
              <a:rPr sz="2000" b="1" spc="5" dirty="0">
                <a:solidFill>
                  <a:srgbClr val="404040"/>
                </a:solidFill>
                <a:latin typeface="Calibri"/>
                <a:cs typeface="Calibri"/>
              </a:rPr>
              <a:t>to</a:t>
            </a:r>
            <a:r>
              <a:rPr sz="2000" b="1" spc="50" dirty="0">
                <a:solidFill>
                  <a:srgbClr val="404040"/>
                </a:solidFill>
                <a:latin typeface="Calibri"/>
                <a:cs typeface="Calibri"/>
              </a:rPr>
              <a:t> </a:t>
            </a:r>
            <a:r>
              <a:rPr sz="2000" b="1" spc="100" dirty="0">
                <a:solidFill>
                  <a:srgbClr val="404040"/>
                </a:solidFill>
                <a:latin typeface="Calibri"/>
                <a:cs typeface="Calibri"/>
              </a:rPr>
              <a:t>fill</a:t>
            </a:r>
            <a:r>
              <a:rPr sz="2000" b="1" spc="45" dirty="0">
                <a:solidFill>
                  <a:srgbClr val="404040"/>
                </a:solidFill>
                <a:latin typeface="Calibri"/>
                <a:cs typeface="Calibri"/>
              </a:rPr>
              <a:t> </a:t>
            </a:r>
            <a:r>
              <a:rPr sz="2000" b="1" spc="-10" dirty="0">
                <a:solidFill>
                  <a:srgbClr val="404040"/>
                </a:solidFill>
                <a:latin typeface="Calibri"/>
                <a:cs typeface="Calibri"/>
              </a:rPr>
              <a:t>the </a:t>
            </a:r>
            <a:r>
              <a:rPr sz="2000" b="1" spc="-434" dirty="0">
                <a:solidFill>
                  <a:srgbClr val="404040"/>
                </a:solidFill>
                <a:latin typeface="Calibri"/>
                <a:cs typeface="Calibri"/>
              </a:rPr>
              <a:t> </a:t>
            </a:r>
            <a:r>
              <a:rPr sz="2000" b="1" spc="50" dirty="0">
                <a:solidFill>
                  <a:srgbClr val="404040"/>
                </a:solidFill>
                <a:latin typeface="Calibri"/>
                <a:cs typeface="Calibri"/>
              </a:rPr>
              <a:t>2-gallon</a:t>
            </a:r>
            <a:r>
              <a:rPr sz="2000" b="1" spc="45" dirty="0">
                <a:solidFill>
                  <a:srgbClr val="404040"/>
                </a:solidFill>
                <a:latin typeface="Calibri"/>
                <a:cs typeface="Calibri"/>
              </a:rPr>
              <a:t> </a:t>
            </a:r>
            <a:r>
              <a:rPr sz="2000" b="1" spc="55" dirty="0">
                <a:solidFill>
                  <a:srgbClr val="404040"/>
                </a:solidFill>
                <a:latin typeface="Calibri"/>
                <a:cs typeface="Calibri"/>
              </a:rPr>
              <a:t>jug</a:t>
            </a:r>
            <a:r>
              <a:rPr sz="2000" b="1" spc="50" dirty="0">
                <a:solidFill>
                  <a:srgbClr val="404040"/>
                </a:solidFill>
                <a:latin typeface="Calibri"/>
                <a:cs typeface="Calibri"/>
              </a:rPr>
              <a:t> </a:t>
            </a:r>
            <a:r>
              <a:rPr sz="2000" b="1" spc="80" dirty="0">
                <a:solidFill>
                  <a:srgbClr val="404040"/>
                </a:solidFill>
                <a:latin typeface="Calibri"/>
                <a:cs typeface="Calibri"/>
              </a:rPr>
              <a:t>with</a:t>
            </a:r>
            <a:r>
              <a:rPr sz="2000" b="1" spc="50" dirty="0">
                <a:solidFill>
                  <a:srgbClr val="404040"/>
                </a:solidFill>
                <a:latin typeface="Calibri"/>
                <a:cs typeface="Calibri"/>
              </a:rPr>
              <a:t> </a:t>
            </a:r>
            <a:r>
              <a:rPr sz="2000" b="1" spc="35" dirty="0">
                <a:solidFill>
                  <a:srgbClr val="404040"/>
                </a:solidFill>
                <a:latin typeface="Calibri"/>
                <a:cs typeface="Calibri"/>
              </a:rPr>
              <a:t>exactly </a:t>
            </a:r>
            <a:r>
              <a:rPr sz="2000" b="1" spc="-434" dirty="0">
                <a:solidFill>
                  <a:srgbClr val="404040"/>
                </a:solidFill>
                <a:latin typeface="Calibri"/>
                <a:cs typeface="Calibri"/>
              </a:rPr>
              <a:t> </a:t>
            </a:r>
            <a:r>
              <a:rPr sz="2000" b="1" dirty="0">
                <a:solidFill>
                  <a:srgbClr val="404040"/>
                </a:solidFill>
                <a:latin typeface="Calibri"/>
                <a:cs typeface="Calibri"/>
              </a:rPr>
              <a:t>one</a:t>
            </a:r>
            <a:r>
              <a:rPr sz="2000" b="1" spc="50" dirty="0">
                <a:solidFill>
                  <a:srgbClr val="404040"/>
                </a:solidFill>
                <a:latin typeface="Calibri"/>
                <a:cs typeface="Calibri"/>
              </a:rPr>
              <a:t> </a:t>
            </a:r>
            <a:r>
              <a:rPr sz="2000" b="1" spc="55" dirty="0">
                <a:solidFill>
                  <a:srgbClr val="404040"/>
                </a:solidFill>
                <a:latin typeface="Calibri"/>
                <a:cs typeface="Calibri"/>
              </a:rPr>
              <a:t>gallon</a:t>
            </a:r>
            <a:r>
              <a:rPr sz="2000" b="1" spc="50" dirty="0">
                <a:solidFill>
                  <a:srgbClr val="404040"/>
                </a:solidFill>
                <a:latin typeface="Calibri"/>
                <a:cs typeface="Calibri"/>
              </a:rPr>
              <a:t> </a:t>
            </a:r>
            <a:r>
              <a:rPr sz="2000" b="1" spc="40" dirty="0">
                <a:solidFill>
                  <a:srgbClr val="404040"/>
                </a:solidFill>
                <a:latin typeface="Calibri"/>
                <a:cs typeface="Calibri"/>
              </a:rPr>
              <a:t>of</a:t>
            </a:r>
            <a:r>
              <a:rPr sz="2000" b="1" spc="175" dirty="0">
                <a:solidFill>
                  <a:srgbClr val="404040"/>
                </a:solidFill>
                <a:latin typeface="Calibri"/>
                <a:cs typeface="Calibri"/>
              </a:rPr>
              <a:t> </a:t>
            </a:r>
            <a:r>
              <a:rPr sz="2000" b="1" dirty="0">
                <a:solidFill>
                  <a:srgbClr val="404040"/>
                </a:solidFill>
                <a:latin typeface="Calibri"/>
                <a:cs typeface="Calibri"/>
              </a:rPr>
              <a:t>water.</a:t>
            </a:r>
            <a:endParaRPr sz="2000">
              <a:latin typeface="Calibri"/>
              <a:cs typeface="Calibri"/>
            </a:endParaRPr>
          </a:p>
        </p:txBody>
      </p:sp>
      <p:sp>
        <p:nvSpPr>
          <p:cNvPr id="5" name="object 5"/>
          <p:cNvSpPr txBox="1"/>
          <p:nvPr/>
        </p:nvSpPr>
        <p:spPr>
          <a:xfrm>
            <a:off x="649625" y="3413312"/>
            <a:ext cx="3793836" cy="2680221"/>
          </a:xfrm>
          <a:prstGeom prst="rect">
            <a:avLst/>
          </a:prstGeom>
        </p:spPr>
        <p:txBody>
          <a:bodyPr vert="horz" wrap="square" lIns="0" tIns="12700" rIns="0" bIns="0" rtlCol="0">
            <a:spAutoFit/>
          </a:bodyPr>
          <a:lstStyle/>
          <a:p>
            <a:pPr marL="354965" marR="130810" indent="-342900">
              <a:lnSpc>
                <a:spcPct val="100000"/>
              </a:lnSpc>
              <a:spcBef>
                <a:spcPts val="100"/>
              </a:spcBef>
              <a:buFont typeface="Arial MT"/>
              <a:buChar char="•"/>
              <a:tabLst>
                <a:tab pos="354965" algn="l"/>
                <a:tab pos="355600" algn="l"/>
              </a:tabLst>
            </a:pPr>
            <a:r>
              <a:rPr sz="2000" b="1" spc="15" dirty="0">
                <a:solidFill>
                  <a:srgbClr val="404040"/>
                </a:solidFill>
                <a:latin typeface="Calibri"/>
                <a:cs typeface="Calibri"/>
              </a:rPr>
              <a:t>State</a:t>
            </a:r>
            <a:r>
              <a:rPr sz="2000" b="1" spc="45" dirty="0">
                <a:solidFill>
                  <a:srgbClr val="404040"/>
                </a:solidFill>
                <a:latin typeface="Calibri"/>
                <a:cs typeface="Calibri"/>
              </a:rPr>
              <a:t> </a:t>
            </a:r>
            <a:r>
              <a:rPr sz="2000" spc="45" dirty="0">
                <a:solidFill>
                  <a:srgbClr val="404040"/>
                </a:solidFill>
                <a:latin typeface="Georgia"/>
                <a:cs typeface="Georgia"/>
              </a:rPr>
              <a:t>=</a:t>
            </a:r>
            <a:r>
              <a:rPr sz="2000" spc="15" dirty="0">
                <a:solidFill>
                  <a:srgbClr val="404040"/>
                </a:solidFill>
                <a:latin typeface="Georgia"/>
                <a:cs typeface="Georgia"/>
              </a:rPr>
              <a:t> </a:t>
            </a:r>
            <a:r>
              <a:rPr sz="2000" spc="-20" dirty="0">
                <a:solidFill>
                  <a:srgbClr val="404040"/>
                </a:solidFill>
                <a:latin typeface="Georgia"/>
                <a:cs typeface="Georgia"/>
              </a:rPr>
              <a:t>(x,y),</a:t>
            </a:r>
            <a:r>
              <a:rPr sz="2000" spc="20" dirty="0">
                <a:solidFill>
                  <a:srgbClr val="404040"/>
                </a:solidFill>
                <a:latin typeface="Georgia"/>
                <a:cs typeface="Georgia"/>
              </a:rPr>
              <a:t> </a:t>
            </a:r>
            <a:r>
              <a:rPr sz="2000" spc="-50" dirty="0">
                <a:solidFill>
                  <a:srgbClr val="404040"/>
                </a:solidFill>
                <a:latin typeface="Georgia"/>
                <a:cs typeface="Georgia"/>
              </a:rPr>
              <a:t>where</a:t>
            </a:r>
            <a:r>
              <a:rPr sz="2000" spc="15" dirty="0">
                <a:solidFill>
                  <a:srgbClr val="404040"/>
                </a:solidFill>
                <a:latin typeface="Georgia"/>
                <a:cs typeface="Georgia"/>
              </a:rPr>
              <a:t> </a:t>
            </a:r>
            <a:r>
              <a:rPr sz="2000" spc="30" dirty="0">
                <a:solidFill>
                  <a:srgbClr val="404040"/>
                </a:solidFill>
                <a:latin typeface="Georgia"/>
                <a:cs typeface="Georgia"/>
              </a:rPr>
              <a:t>x</a:t>
            </a:r>
            <a:r>
              <a:rPr sz="2000" spc="15" dirty="0">
                <a:solidFill>
                  <a:srgbClr val="404040"/>
                </a:solidFill>
                <a:latin typeface="Georgia"/>
                <a:cs typeface="Georgia"/>
              </a:rPr>
              <a:t> </a:t>
            </a:r>
            <a:r>
              <a:rPr sz="2000" spc="-60" dirty="0">
                <a:solidFill>
                  <a:srgbClr val="404040"/>
                </a:solidFill>
                <a:latin typeface="Georgia"/>
                <a:cs typeface="Georgia"/>
              </a:rPr>
              <a:t>is </a:t>
            </a:r>
            <a:r>
              <a:rPr sz="2000" spc="-55" dirty="0">
                <a:solidFill>
                  <a:srgbClr val="404040"/>
                </a:solidFill>
                <a:latin typeface="Georgia"/>
                <a:cs typeface="Georgia"/>
              </a:rPr>
              <a:t> </a:t>
            </a:r>
            <a:r>
              <a:rPr sz="2000" spc="-70" dirty="0">
                <a:solidFill>
                  <a:srgbClr val="404040"/>
                </a:solidFill>
                <a:latin typeface="Georgia"/>
                <a:cs typeface="Georgia"/>
              </a:rPr>
              <a:t>the</a:t>
            </a:r>
            <a:r>
              <a:rPr sz="2000" spc="15" dirty="0">
                <a:solidFill>
                  <a:srgbClr val="404040"/>
                </a:solidFill>
                <a:latin typeface="Georgia"/>
                <a:cs typeface="Georgia"/>
              </a:rPr>
              <a:t> </a:t>
            </a:r>
            <a:r>
              <a:rPr sz="2000" spc="-90" dirty="0">
                <a:solidFill>
                  <a:srgbClr val="404040"/>
                </a:solidFill>
                <a:latin typeface="Georgia"/>
                <a:cs typeface="Georgia"/>
              </a:rPr>
              <a:t>number</a:t>
            </a:r>
            <a:r>
              <a:rPr sz="2000" spc="15" dirty="0">
                <a:solidFill>
                  <a:srgbClr val="404040"/>
                </a:solidFill>
                <a:latin typeface="Georgia"/>
                <a:cs typeface="Georgia"/>
              </a:rPr>
              <a:t> </a:t>
            </a:r>
            <a:r>
              <a:rPr sz="2000" spc="-25" dirty="0">
                <a:solidFill>
                  <a:srgbClr val="404040"/>
                </a:solidFill>
                <a:latin typeface="Georgia"/>
                <a:cs typeface="Georgia"/>
              </a:rPr>
              <a:t>of</a:t>
            </a:r>
            <a:r>
              <a:rPr sz="2000" spc="229" dirty="0">
                <a:solidFill>
                  <a:srgbClr val="404040"/>
                </a:solidFill>
                <a:latin typeface="Georgia"/>
                <a:cs typeface="Georgia"/>
              </a:rPr>
              <a:t> </a:t>
            </a:r>
            <a:r>
              <a:rPr sz="2000" spc="-45" dirty="0">
                <a:solidFill>
                  <a:srgbClr val="404040"/>
                </a:solidFill>
                <a:latin typeface="Georgia"/>
                <a:cs typeface="Georgia"/>
              </a:rPr>
              <a:t>gallons</a:t>
            </a:r>
            <a:r>
              <a:rPr sz="2000" spc="20" dirty="0">
                <a:solidFill>
                  <a:srgbClr val="404040"/>
                </a:solidFill>
                <a:latin typeface="Georgia"/>
                <a:cs typeface="Georgia"/>
              </a:rPr>
              <a:t> </a:t>
            </a:r>
            <a:r>
              <a:rPr sz="2000" spc="-25" dirty="0">
                <a:solidFill>
                  <a:srgbClr val="404040"/>
                </a:solidFill>
                <a:latin typeface="Georgia"/>
                <a:cs typeface="Georgia"/>
              </a:rPr>
              <a:t>of </a:t>
            </a:r>
            <a:r>
              <a:rPr sz="2000" spc="-470" dirty="0">
                <a:solidFill>
                  <a:srgbClr val="404040"/>
                </a:solidFill>
                <a:latin typeface="Georgia"/>
                <a:cs typeface="Georgia"/>
              </a:rPr>
              <a:t> </a:t>
            </a:r>
            <a:r>
              <a:rPr sz="2000" spc="-60" dirty="0">
                <a:solidFill>
                  <a:srgbClr val="404040"/>
                </a:solidFill>
                <a:latin typeface="Georgia"/>
                <a:cs typeface="Georgia"/>
              </a:rPr>
              <a:t>water</a:t>
            </a:r>
            <a:r>
              <a:rPr sz="2000" spc="15" dirty="0">
                <a:solidFill>
                  <a:srgbClr val="404040"/>
                </a:solidFill>
                <a:latin typeface="Georgia"/>
                <a:cs typeface="Georgia"/>
              </a:rPr>
              <a:t> </a:t>
            </a:r>
            <a:r>
              <a:rPr sz="2000" spc="-55" dirty="0">
                <a:solidFill>
                  <a:srgbClr val="404040"/>
                </a:solidFill>
                <a:latin typeface="Georgia"/>
                <a:cs typeface="Georgia"/>
              </a:rPr>
              <a:t>in</a:t>
            </a:r>
            <a:r>
              <a:rPr sz="2000" spc="20" dirty="0">
                <a:solidFill>
                  <a:srgbClr val="404040"/>
                </a:solidFill>
                <a:latin typeface="Georgia"/>
                <a:cs typeface="Georgia"/>
              </a:rPr>
              <a:t> </a:t>
            </a:r>
            <a:r>
              <a:rPr sz="2000" spc="-70" dirty="0">
                <a:solidFill>
                  <a:srgbClr val="404040"/>
                </a:solidFill>
                <a:latin typeface="Georgia"/>
                <a:cs typeface="Georgia"/>
              </a:rPr>
              <a:t>the</a:t>
            </a:r>
            <a:r>
              <a:rPr sz="2000" spc="20" dirty="0">
                <a:solidFill>
                  <a:srgbClr val="404040"/>
                </a:solidFill>
                <a:latin typeface="Georgia"/>
                <a:cs typeface="Georgia"/>
              </a:rPr>
              <a:t> </a:t>
            </a:r>
            <a:r>
              <a:rPr sz="2000" spc="-55" dirty="0">
                <a:solidFill>
                  <a:srgbClr val="404040"/>
                </a:solidFill>
                <a:latin typeface="Georgia"/>
                <a:cs typeface="Georgia"/>
              </a:rPr>
              <a:t>5-gallon</a:t>
            </a:r>
            <a:r>
              <a:rPr sz="2000" spc="20" dirty="0">
                <a:solidFill>
                  <a:srgbClr val="404040"/>
                </a:solidFill>
                <a:latin typeface="Georgia"/>
                <a:cs typeface="Georgia"/>
              </a:rPr>
              <a:t> </a:t>
            </a:r>
            <a:r>
              <a:rPr sz="2000" spc="-50" dirty="0">
                <a:solidFill>
                  <a:srgbClr val="404040"/>
                </a:solidFill>
                <a:latin typeface="Georgia"/>
                <a:cs typeface="Georgia"/>
              </a:rPr>
              <a:t>jug </a:t>
            </a:r>
            <a:r>
              <a:rPr sz="2000" spc="-465" dirty="0">
                <a:solidFill>
                  <a:srgbClr val="404040"/>
                </a:solidFill>
                <a:latin typeface="Georgia"/>
                <a:cs typeface="Georgia"/>
              </a:rPr>
              <a:t> </a:t>
            </a:r>
            <a:r>
              <a:rPr sz="2000" spc="-60" dirty="0">
                <a:solidFill>
                  <a:srgbClr val="404040"/>
                </a:solidFill>
                <a:latin typeface="Georgia"/>
                <a:cs typeface="Georgia"/>
              </a:rPr>
              <a:t>and </a:t>
            </a:r>
            <a:r>
              <a:rPr sz="2000" spc="35" dirty="0">
                <a:solidFill>
                  <a:srgbClr val="404040"/>
                </a:solidFill>
                <a:latin typeface="Georgia"/>
                <a:cs typeface="Georgia"/>
              </a:rPr>
              <a:t>y </a:t>
            </a:r>
            <a:r>
              <a:rPr sz="2000" spc="-60" dirty="0">
                <a:solidFill>
                  <a:srgbClr val="404040"/>
                </a:solidFill>
                <a:latin typeface="Georgia"/>
                <a:cs typeface="Georgia"/>
              </a:rPr>
              <a:t>is </a:t>
            </a:r>
            <a:r>
              <a:rPr sz="2000" spc="45" dirty="0">
                <a:solidFill>
                  <a:srgbClr val="404040"/>
                </a:solidFill>
                <a:latin typeface="Georgia"/>
                <a:cs typeface="Georgia"/>
              </a:rPr>
              <a:t># </a:t>
            </a:r>
            <a:r>
              <a:rPr sz="2000" spc="-25" dirty="0">
                <a:solidFill>
                  <a:srgbClr val="404040"/>
                </a:solidFill>
                <a:latin typeface="Georgia"/>
                <a:cs typeface="Georgia"/>
              </a:rPr>
              <a:t>of</a:t>
            </a:r>
            <a:r>
              <a:rPr sz="2000" spc="-20" dirty="0">
                <a:solidFill>
                  <a:srgbClr val="404040"/>
                </a:solidFill>
                <a:latin typeface="Georgia"/>
                <a:cs typeface="Georgia"/>
              </a:rPr>
              <a:t> </a:t>
            </a:r>
            <a:r>
              <a:rPr sz="2000" spc="-45" dirty="0">
                <a:solidFill>
                  <a:srgbClr val="404040"/>
                </a:solidFill>
                <a:latin typeface="Georgia"/>
                <a:cs typeface="Georgia"/>
              </a:rPr>
              <a:t>gallons </a:t>
            </a:r>
            <a:r>
              <a:rPr sz="2000" spc="-55" dirty="0">
                <a:solidFill>
                  <a:srgbClr val="404040"/>
                </a:solidFill>
                <a:latin typeface="Georgia"/>
                <a:cs typeface="Georgia"/>
              </a:rPr>
              <a:t>in </a:t>
            </a:r>
            <a:r>
              <a:rPr sz="2000" spc="-50" dirty="0">
                <a:solidFill>
                  <a:srgbClr val="404040"/>
                </a:solidFill>
                <a:latin typeface="Georgia"/>
                <a:cs typeface="Georgia"/>
              </a:rPr>
              <a:t> </a:t>
            </a:r>
            <a:r>
              <a:rPr sz="2000" spc="-70" dirty="0">
                <a:solidFill>
                  <a:srgbClr val="404040"/>
                </a:solidFill>
                <a:latin typeface="Georgia"/>
                <a:cs typeface="Georgia"/>
              </a:rPr>
              <a:t>the</a:t>
            </a:r>
            <a:r>
              <a:rPr sz="2000" spc="20" dirty="0">
                <a:solidFill>
                  <a:srgbClr val="404040"/>
                </a:solidFill>
                <a:latin typeface="Georgia"/>
                <a:cs typeface="Georgia"/>
              </a:rPr>
              <a:t> </a:t>
            </a:r>
            <a:r>
              <a:rPr sz="2000" spc="-60" dirty="0">
                <a:solidFill>
                  <a:srgbClr val="404040"/>
                </a:solidFill>
                <a:latin typeface="Georgia"/>
                <a:cs typeface="Georgia"/>
              </a:rPr>
              <a:t>2-gallon</a:t>
            </a:r>
            <a:r>
              <a:rPr sz="2000" spc="20" dirty="0">
                <a:solidFill>
                  <a:srgbClr val="404040"/>
                </a:solidFill>
                <a:latin typeface="Georgia"/>
                <a:cs typeface="Georgia"/>
              </a:rPr>
              <a:t> </a:t>
            </a:r>
            <a:r>
              <a:rPr sz="2000" spc="-50" dirty="0">
                <a:solidFill>
                  <a:srgbClr val="404040"/>
                </a:solidFill>
                <a:latin typeface="Georgia"/>
                <a:cs typeface="Georgia"/>
              </a:rPr>
              <a:t>jug</a:t>
            </a:r>
            <a:endParaRPr sz="2000">
              <a:latin typeface="Georgia"/>
              <a:cs typeface="Georgia"/>
            </a:endParaRPr>
          </a:p>
          <a:p>
            <a:pPr marL="355600" indent="-342900">
              <a:lnSpc>
                <a:spcPct val="100000"/>
              </a:lnSpc>
              <a:spcBef>
                <a:spcPts val="2000"/>
              </a:spcBef>
              <a:buFont typeface="Arial MT"/>
              <a:buChar char="•"/>
              <a:tabLst>
                <a:tab pos="354965" algn="l"/>
                <a:tab pos="355600" algn="l"/>
              </a:tabLst>
            </a:pPr>
            <a:r>
              <a:rPr sz="2000" b="1" spc="95" dirty="0">
                <a:solidFill>
                  <a:srgbClr val="404040"/>
                </a:solidFill>
                <a:latin typeface="Calibri"/>
                <a:cs typeface="Calibri"/>
              </a:rPr>
              <a:t>Initial</a:t>
            </a:r>
            <a:r>
              <a:rPr sz="2000" b="1" spc="40" dirty="0">
                <a:solidFill>
                  <a:srgbClr val="404040"/>
                </a:solidFill>
                <a:latin typeface="Calibri"/>
                <a:cs typeface="Calibri"/>
              </a:rPr>
              <a:t> </a:t>
            </a:r>
            <a:r>
              <a:rPr sz="2000" b="1" spc="15" dirty="0">
                <a:solidFill>
                  <a:srgbClr val="404040"/>
                </a:solidFill>
                <a:latin typeface="Calibri"/>
                <a:cs typeface="Calibri"/>
              </a:rPr>
              <a:t>State</a:t>
            </a:r>
            <a:r>
              <a:rPr sz="2000" b="1" spc="40" dirty="0">
                <a:solidFill>
                  <a:srgbClr val="404040"/>
                </a:solidFill>
                <a:latin typeface="Calibri"/>
                <a:cs typeface="Calibri"/>
              </a:rPr>
              <a:t> </a:t>
            </a:r>
            <a:r>
              <a:rPr sz="2000" spc="45" dirty="0">
                <a:solidFill>
                  <a:srgbClr val="404040"/>
                </a:solidFill>
                <a:latin typeface="Georgia"/>
                <a:cs typeface="Georgia"/>
              </a:rPr>
              <a:t>=</a:t>
            </a:r>
            <a:r>
              <a:rPr sz="2000" spc="15" dirty="0">
                <a:solidFill>
                  <a:srgbClr val="404040"/>
                </a:solidFill>
                <a:latin typeface="Georgia"/>
                <a:cs typeface="Georgia"/>
              </a:rPr>
              <a:t> </a:t>
            </a:r>
            <a:r>
              <a:rPr sz="2000" spc="-90" dirty="0">
                <a:solidFill>
                  <a:srgbClr val="404040"/>
                </a:solidFill>
                <a:latin typeface="Georgia"/>
                <a:cs typeface="Georgia"/>
              </a:rPr>
              <a:t>(5,0)</a:t>
            </a:r>
            <a:endParaRPr sz="2000">
              <a:latin typeface="Georgia"/>
              <a:cs typeface="Georgia"/>
            </a:endParaRPr>
          </a:p>
          <a:p>
            <a:pPr marL="355600" indent="-342900">
              <a:lnSpc>
                <a:spcPct val="100000"/>
              </a:lnSpc>
              <a:spcBef>
                <a:spcPts val="2000"/>
              </a:spcBef>
              <a:buFont typeface="Arial MT"/>
              <a:buChar char="•"/>
              <a:tabLst>
                <a:tab pos="354965" algn="l"/>
                <a:tab pos="355600" algn="l"/>
              </a:tabLst>
            </a:pPr>
            <a:r>
              <a:rPr sz="2000" b="1" spc="145" dirty="0">
                <a:solidFill>
                  <a:srgbClr val="404040"/>
                </a:solidFill>
                <a:latin typeface="Calibri"/>
                <a:cs typeface="Calibri"/>
              </a:rPr>
              <a:t>Goal</a:t>
            </a:r>
            <a:r>
              <a:rPr sz="2000" b="1" spc="40" dirty="0">
                <a:solidFill>
                  <a:srgbClr val="404040"/>
                </a:solidFill>
                <a:latin typeface="Calibri"/>
                <a:cs typeface="Calibri"/>
              </a:rPr>
              <a:t> </a:t>
            </a:r>
            <a:r>
              <a:rPr sz="2000" b="1" spc="15" dirty="0">
                <a:solidFill>
                  <a:srgbClr val="404040"/>
                </a:solidFill>
                <a:latin typeface="Calibri"/>
                <a:cs typeface="Calibri"/>
              </a:rPr>
              <a:t>State</a:t>
            </a:r>
            <a:r>
              <a:rPr sz="2000" b="1" spc="40" dirty="0">
                <a:solidFill>
                  <a:srgbClr val="404040"/>
                </a:solidFill>
                <a:latin typeface="Calibri"/>
                <a:cs typeface="Calibri"/>
              </a:rPr>
              <a:t> </a:t>
            </a:r>
            <a:r>
              <a:rPr sz="2000" spc="45" dirty="0">
                <a:solidFill>
                  <a:srgbClr val="404040"/>
                </a:solidFill>
                <a:latin typeface="Georgia"/>
                <a:cs typeface="Georgia"/>
              </a:rPr>
              <a:t>=</a:t>
            </a:r>
            <a:r>
              <a:rPr sz="2000" spc="15" dirty="0">
                <a:solidFill>
                  <a:srgbClr val="404040"/>
                </a:solidFill>
                <a:latin typeface="Georgia"/>
                <a:cs typeface="Georgia"/>
              </a:rPr>
              <a:t> </a:t>
            </a:r>
            <a:r>
              <a:rPr sz="2000" spc="-5" dirty="0">
                <a:solidFill>
                  <a:srgbClr val="404040"/>
                </a:solidFill>
                <a:latin typeface="Georgia"/>
                <a:cs typeface="Georgia"/>
              </a:rPr>
              <a:t>(*,1),</a:t>
            </a:r>
            <a:r>
              <a:rPr sz="2000" spc="10" dirty="0">
                <a:solidFill>
                  <a:srgbClr val="404040"/>
                </a:solidFill>
                <a:latin typeface="Georgia"/>
                <a:cs typeface="Georgia"/>
              </a:rPr>
              <a:t> </a:t>
            </a:r>
            <a:r>
              <a:rPr sz="2000" spc="-50" dirty="0">
                <a:solidFill>
                  <a:srgbClr val="404040"/>
                </a:solidFill>
                <a:latin typeface="Georgia"/>
                <a:cs typeface="Georgia"/>
              </a:rPr>
              <a:t>where</a:t>
            </a:r>
            <a:endParaRPr sz="2000">
              <a:latin typeface="Georgia"/>
              <a:cs typeface="Georgia"/>
            </a:endParaRPr>
          </a:p>
          <a:p>
            <a:pPr marL="354965">
              <a:lnSpc>
                <a:spcPct val="100000"/>
              </a:lnSpc>
            </a:pPr>
            <a:r>
              <a:rPr sz="2000" spc="-10" dirty="0">
                <a:solidFill>
                  <a:srgbClr val="404040"/>
                </a:solidFill>
                <a:latin typeface="Georgia"/>
                <a:cs typeface="Georgia"/>
              </a:rPr>
              <a:t>*</a:t>
            </a:r>
            <a:r>
              <a:rPr sz="2000" spc="10" dirty="0">
                <a:solidFill>
                  <a:srgbClr val="404040"/>
                </a:solidFill>
                <a:latin typeface="Georgia"/>
                <a:cs typeface="Georgia"/>
              </a:rPr>
              <a:t> </a:t>
            </a:r>
            <a:r>
              <a:rPr sz="2000" spc="-70" dirty="0">
                <a:solidFill>
                  <a:srgbClr val="404040"/>
                </a:solidFill>
                <a:latin typeface="Georgia"/>
                <a:cs typeface="Georgia"/>
              </a:rPr>
              <a:t>means</a:t>
            </a:r>
            <a:r>
              <a:rPr sz="2000" spc="15" dirty="0">
                <a:solidFill>
                  <a:srgbClr val="404040"/>
                </a:solidFill>
                <a:latin typeface="Georgia"/>
                <a:cs typeface="Georgia"/>
              </a:rPr>
              <a:t> </a:t>
            </a:r>
            <a:r>
              <a:rPr sz="2000" spc="-30" dirty="0">
                <a:solidFill>
                  <a:srgbClr val="404040"/>
                </a:solidFill>
                <a:latin typeface="Georgia"/>
                <a:cs typeface="Georgia"/>
              </a:rPr>
              <a:t>any</a:t>
            </a:r>
            <a:r>
              <a:rPr sz="2000" spc="10" dirty="0">
                <a:solidFill>
                  <a:srgbClr val="404040"/>
                </a:solidFill>
                <a:latin typeface="Georgia"/>
                <a:cs typeface="Georgia"/>
              </a:rPr>
              <a:t> </a:t>
            </a:r>
            <a:r>
              <a:rPr sz="2000" spc="-55" dirty="0">
                <a:solidFill>
                  <a:srgbClr val="404040"/>
                </a:solidFill>
                <a:latin typeface="Georgia"/>
                <a:cs typeface="Georgia"/>
              </a:rPr>
              <a:t>amount</a:t>
            </a:r>
            <a:endParaRPr sz="2000">
              <a:latin typeface="Georgia"/>
              <a:cs typeface="Georgia"/>
            </a:endParaRPr>
          </a:p>
        </p:txBody>
      </p:sp>
      <p:sp>
        <p:nvSpPr>
          <p:cNvPr id="6" name="object 6"/>
          <p:cNvSpPr txBox="1"/>
          <p:nvPr/>
        </p:nvSpPr>
        <p:spPr>
          <a:xfrm>
            <a:off x="7022715" y="1951560"/>
            <a:ext cx="2154381"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Operator</a:t>
            </a:r>
            <a:r>
              <a:rPr sz="2400" spc="-55" dirty="0">
                <a:latin typeface="Times New Roman"/>
                <a:cs typeface="Times New Roman"/>
              </a:rPr>
              <a:t> </a:t>
            </a:r>
            <a:r>
              <a:rPr sz="2400" spc="-5" dirty="0">
                <a:latin typeface="Times New Roman"/>
                <a:cs typeface="Times New Roman"/>
              </a:rPr>
              <a:t>table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64523" y="1817565"/>
            <a:ext cx="274782" cy="56590"/>
          </a:xfrm>
          <a:custGeom>
            <a:avLst/>
            <a:gdLst/>
            <a:ahLst/>
            <a:cxnLst/>
            <a:rect l="l" t="t" r="r" b="b"/>
            <a:pathLst>
              <a:path w="226694" h="64135">
                <a:moveTo>
                  <a:pt x="0" y="64007"/>
                </a:moveTo>
                <a:lnTo>
                  <a:pt x="226567" y="64007"/>
                </a:lnTo>
                <a:lnTo>
                  <a:pt x="226567" y="0"/>
                </a:lnTo>
                <a:lnTo>
                  <a:pt x="0" y="0"/>
                </a:lnTo>
                <a:lnTo>
                  <a:pt x="0" y="64007"/>
                </a:lnTo>
                <a:close/>
              </a:path>
            </a:pathLst>
          </a:custGeom>
          <a:solidFill>
            <a:srgbClr val="D5DBDD"/>
          </a:solidFill>
        </p:spPr>
        <p:txBody>
          <a:bodyPr wrap="square" lIns="0" tIns="0" rIns="0" bIns="0" rtlCol="0"/>
          <a:lstStyle/>
          <a:p>
            <a:endParaRPr/>
          </a:p>
        </p:txBody>
      </p:sp>
      <p:pic>
        <p:nvPicPr>
          <p:cNvPr id="31" name="Picture 2"/>
          <p:cNvPicPr>
            <a:picLocks noChangeAspect="1" noChangeArrowheads="1"/>
          </p:cNvPicPr>
          <p:nvPr/>
        </p:nvPicPr>
        <p:blipFill>
          <a:blip r:embed="rId2"/>
          <a:srcRect l="36875" t="33333" r="17500" b="13333"/>
          <a:stretch>
            <a:fillRect/>
          </a:stretch>
        </p:blipFill>
        <p:spPr bwMode="auto">
          <a:xfrm>
            <a:off x="606437" y="1149420"/>
            <a:ext cx="10714182" cy="5128303"/>
          </a:xfrm>
          <a:prstGeom prst="rect">
            <a:avLst/>
          </a:prstGeom>
          <a:noFill/>
          <a:ln w="9525">
            <a:noFill/>
            <a:miter lim="800000"/>
            <a:headEnd/>
            <a:tailEnd/>
          </a:ln>
          <a:effectLst/>
        </p:spPr>
      </p:pic>
      <p:sp>
        <p:nvSpPr>
          <p:cNvPr id="32" name="object 2"/>
          <p:cNvSpPr txBox="1">
            <a:spLocks/>
          </p:cNvSpPr>
          <p:nvPr/>
        </p:nvSpPr>
        <p:spPr>
          <a:xfrm>
            <a:off x="1532965" y="349620"/>
            <a:ext cx="8408893" cy="566822"/>
          </a:xfrm>
          <a:prstGeom prst="rect">
            <a:avLst/>
          </a:prstGeom>
          <a:solidFill>
            <a:srgbClr val="002060"/>
          </a:solidFill>
        </p:spPr>
        <p:txBody>
          <a:bodyPr vert="horz" wrap="square" lIns="0" tIns="12700" rIns="0" bIns="0" rtlCol="0">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n-US" sz="3600" b="1" i="0" u="none" strike="noStrike" kern="0" cap="none" spc="-140" normalizeH="0" noProof="0" dirty="0" smtClean="0">
                <a:ln>
                  <a:noFill/>
                </a:ln>
                <a:solidFill>
                  <a:schemeClr val="bg1"/>
                </a:solidFill>
                <a:effectLst/>
                <a:uLnTx/>
                <a:uFillTx/>
                <a:latin typeface="+mj-lt"/>
                <a:ea typeface="+mj-ea"/>
                <a:cs typeface="+mj-cs"/>
              </a:rPr>
              <a:t>Water</a:t>
            </a:r>
            <a:r>
              <a:rPr kumimoji="0" lang="en-US" sz="3600" b="1" i="0" u="none" strike="noStrike" kern="0" cap="none" spc="35" normalizeH="0" noProof="0" dirty="0" smtClean="0">
                <a:ln>
                  <a:noFill/>
                </a:ln>
                <a:solidFill>
                  <a:schemeClr val="bg1"/>
                </a:solidFill>
                <a:effectLst/>
                <a:uLnTx/>
                <a:uFillTx/>
                <a:latin typeface="+mj-lt"/>
                <a:ea typeface="+mj-ea"/>
                <a:cs typeface="+mj-cs"/>
              </a:rPr>
              <a:t> </a:t>
            </a:r>
            <a:r>
              <a:rPr kumimoji="0" lang="en-US" sz="3600" b="1" i="0" u="none" strike="noStrike" kern="0" cap="none" spc="-235" normalizeH="0" noProof="0" dirty="0" smtClean="0">
                <a:ln>
                  <a:noFill/>
                </a:ln>
                <a:solidFill>
                  <a:schemeClr val="bg1"/>
                </a:solidFill>
                <a:effectLst/>
                <a:uLnTx/>
                <a:uFillTx/>
                <a:latin typeface="+mj-lt"/>
                <a:ea typeface="+mj-ea"/>
                <a:cs typeface="+mj-cs"/>
              </a:rPr>
              <a:t>Jug</a:t>
            </a:r>
            <a:r>
              <a:rPr kumimoji="0" lang="en-US" sz="3600" b="1" i="0" u="none" strike="noStrike" kern="0" cap="none" spc="35" normalizeH="0" noProof="0" dirty="0" smtClean="0">
                <a:ln>
                  <a:noFill/>
                </a:ln>
                <a:solidFill>
                  <a:schemeClr val="bg1"/>
                </a:solidFill>
                <a:effectLst/>
                <a:uLnTx/>
                <a:uFillTx/>
                <a:latin typeface="+mj-lt"/>
                <a:ea typeface="+mj-ea"/>
                <a:cs typeface="+mj-cs"/>
              </a:rPr>
              <a:t> </a:t>
            </a:r>
            <a:r>
              <a:rPr kumimoji="0" lang="en-US" sz="3600" b="1" i="0" u="none" strike="noStrike" kern="0" cap="none" spc="-125" normalizeH="0" noProof="0" dirty="0" smtClean="0">
                <a:ln>
                  <a:noFill/>
                </a:ln>
                <a:solidFill>
                  <a:schemeClr val="bg1"/>
                </a:solidFill>
                <a:effectLst/>
                <a:uLnTx/>
                <a:uFillTx/>
                <a:latin typeface="+mj-lt"/>
                <a:ea typeface="+mj-ea"/>
                <a:cs typeface="+mj-cs"/>
              </a:rPr>
              <a:t>Problem state </a:t>
            </a:r>
            <a:r>
              <a:rPr kumimoji="0" lang="en-US" sz="3600" b="1" i="0" u="none" strike="noStrike" kern="0" cap="none" spc="-125" normalizeH="0" noProof="0" dirty="0" smtClean="0">
                <a:ln>
                  <a:noFill/>
                </a:ln>
                <a:solidFill>
                  <a:schemeClr val="bg1"/>
                </a:solidFill>
                <a:effectLst/>
                <a:uLnTx/>
                <a:uFillTx/>
                <a:latin typeface="+mj-lt"/>
                <a:ea typeface="+mj-ea"/>
                <a:cs typeface="+mj-cs"/>
              </a:rPr>
              <a:t>Space(Graph)</a:t>
            </a:r>
            <a:endParaRPr kumimoji="0" lang="en-US" sz="3600" b="1" i="0" u="none" strike="noStrike" kern="0" cap="none" spc="-125" normalizeH="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33750" t="18889" r="14375" b="13333"/>
          <a:stretch>
            <a:fillRect/>
          </a:stretch>
        </p:blipFill>
        <p:spPr bwMode="auto">
          <a:xfrm>
            <a:off x="554182" y="403412"/>
            <a:ext cx="11268364" cy="60284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Water Jug </a:t>
            </a:r>
            <a:r>
              <a:rPr lang="en-US" dirty="0" err="1" smtClean="0"/>
              <a:t>Rpblem</a:t>
            </a:r>
            <a:r>
              <a:rPr lang="en-US" dirty="0" smtClean="0"/>
              <a:t> (Tree  structure)</a:t>
            </a:r>
            <a:endParaRPr lang="en-US" dirty="0"/>
          </a:p>
        </p:txBody>
      </p:sp>
      <p:sp>
        <p:nvSpPr>
          <p:cNvPr id="3" name="Content Placeholder 2"/>
          <p:cNvSpPr>
            <a:spLocks noGrp="1"/>
          </p:cNvSpPr>
          <p:nvPr>
            <p:ph idx="1"/>
          </p:nvPr>
        </p:nvSpPr>
        <p:spPr>
          <a:xfrm>
            <a:off x="838200" y="1539550"/>
            <a:ext cx="10896600" cy="5085367"/>
          </a:xfrm>
        </p:spPr>
        <p:txBody>
          <a:bodyPr>
            <a:normAutofit fontScale="70000" lnSpcReduction="20000"/>
          </a:bodyPr>
          <a:lstStyle/>
          <a:p>
            <a:r>
              <a:rPr lang="en-US" dirty="0" smtClean="0"/>
              <a:t>Rule </a:t>
            </a:r>
            <a:r>
              <a:rPr lang="en-US" dirty="0" smtClean="0"/>
              <a:t>set:</a:t>
            </a:r>
          </a:p>
          <a:p>
            <a:pPr lvl="0"/>
            <a:r>
              <a:rPr lang="en-US" dirty="0" smtClean="0"/>
              <a:t>(</a:t>
            </a:r>
            <a:r>
              <a:rPr lang="en-US" dirty="0" err="1" smtClean="0"/>
              <a:t>x,y</a:t>
            </a:r>
            <a:r>
              <a:rPr lang="en-US" dirty="0" smtClean="0"/>
              <a:t>)-&gt;(4,y) fill the 4 gallon </a:t>
            </a:r>
            <a:r>
              <a:rPr lang="en-US" dirty="0" smtClean="0"/>
              <a:t>jug    If x&lt;4</a:t>
            </a:r>
          </a:p>
          <a:p>
            <a:pPr lvl="0"/>
            <a:r>
              <a:rPr lang="en-US" dirty="0" smtClean="0"/>
              <a:t>(</a:t>
            </a:r>
            <a:r>
              <a:rPr lang="en-US" dirty="0" err="1" smtClean="0"/>
              <a:t>x,y</a:t>
            </a:r>
            <a:r>
              <a:rPr lang="en-US" dirty="0" smtClean="0"/>
              <a:t>)-&gt;(x,3) fill the 3 gallon </a:t>
            </a:r>
            <a:r>
              <a:rPr lang="en-US" dirty="0" smtClean="0"/>
              <a:t>jug If x&lt;3  </a:t>
            </a:r>
          </a:p>
          <a:p>
            <a:pPr lvl="0"/>
            <a:r>
              <a:rPr lang="en-US" dirty="0" smtClean="0"/>
              <a:t>(</a:t>
            </a:r>
            <a:r>
              <a:rPr lang="en-US" dirty="0" err="1" smtClean="0"/>
              <a:t>x,y</a:t>
            </a:r>
            <a:r>
              <a:rPr lang="en-US" dirty="0" smtClean="0"/>
              <a:t>)-&gt;(x-</a:t>
            </a:r>
            <a:r>
              <a:rPr lang="en-US" dirty="0" err="1" smtClean="0"/>
              <a:t>d,y</a:t>
            </a:r>
            <a:r>
              <a:rPr lang="en-US" dirty="0" smtClean="0"/>
              <a:t>) pour some water out of the 4-gallon </a:t>
            </a:r>
            <a:r>
              <a:rPr lang="en-US" dirty="0" err="1" smtClean="0"/>
              <a:t>jug.If</a:t>
            </a:r>
            <a:r>
              <a:rPr lang="en-US" dirty="0" smtClean="0"/>
              <a:t> x&gt;0 (</a:t>
            </a:r>
            <a:r>
              <a:rPr lang="en-US" dirty="0" err="1" smtClean="0"/>
              <a:t>x,y</a:t>
            </a:r>
            <a:r>
              <a:rPr lang="en-US" dirty="0" smtClean="0"/>
              <a:t>)-&gt;(x-</a:t>
            </a:r>
            <a:r>
              <a:rPr lang="en-US" dirty="0" err="1" smtClean="0"/>
              <a:t>d,y</a:t>
            </a:r>
            <a:r>
              <a:rPr lang="en-US" dirty="0" smtClean="0"/>
              <a:t>) </a:t>
            </a:r>
            <a:endParaRPr lang="en-US" dirty="0" smtClean="0"/>
          </a:p>
          <a:p>
            <a:r>
              <a:rPr lang="en-US" dirty="0" smtClean="0"/>
              <a:t>pour </a:t>
            </a:r>
            <a:r>
              <a:rPr lang="en-US" dirty="0" smtClean="0"/>
              <a:t>some water out of the 3-gallon </a:t>
            </a:r>
            <a:r>
              <a:rPr lang="en-US" dirty="0" err="1" smtClean="0"/>
              <a:t>jug.If</a:t>
            </a:r>
            <a:r>
              <a:rPr lang="en-US" dirty="0" smtClean="0"/>
              <a:t> y&gt;0</a:t>
            </a:r>
          </a:p>
          <a:p>
            <a:pPr lvl="0"/>
            <a:r>
              <a:rPr lang="en-US" dirty="0" smtClean="0"/>
              <a:t>(</a:t>
            </a:r>
            <a:r>
              <a:rPr lang="en-US" dirty="0" err="1" smtClean="0"/>
              <a:t>x,y</a:t>
            </a:r>
            <a:r>
              <a:rPr lang="en-US" dirty="0" smtClean="0"/>
              <a:t>)-&gt;(0,y) empty the 4-gallon jug on the ground If x&gt;0</a:t>
            </a:r>
          </a:p>
          <a:p>
            <a:r>
              <a:rPr lang="en-US" dirty="0" smtClean="0"/>
              <a:t>(</a:t>
            </a:r>
            <a:r>
              <a:rPr lang="en-US" dirty="0" err="1" smtClean="0"/>
              <a:t>x,y</a:t>
            </a:r>
            <a:r>
              <a:rPr lang="en-US" dirty="0" smtClean="0"/>
              <a:t>)-&gt;(x,0) empty the 3-gallon jug on the ground If y&gt;0</a:t>
            </a:r>
          </a:p>
          <a:p>
            <a:pPr lvl="0"/>
            <a:r>
              <a:rPr lang="en-US" dirty="0" smtClean="0"/>
              <a:t>(</a:t>
            </a:r>
            <a:r>
              <a:rPr lang="en-US" dirty="0" err="1" smtClean="0"/>
              <a:t>x,y</a:t>
            </a:r>
            <a:r>
              <a:rPr lang="en-US" dirty="0" smtClean="0"/>
              <a:t>)-&gt;(4,y-(4-x)) pour water from the 3-gallon jug into the 4-gallon If </a:t>
            </a:r>
            <a:r>
              <a:rPr lang="en-US" dirty="0" err="1" smtClean="0"/>
              <a:t>x+y</a:t>
            </a:r>
            <a:r>
              <a:rPr lang="en-US" dirty="0" smtClean="0"/>
              <a:t>&gt;=4 and </a:t>
            </a:r>
            <a:r>
              <a:rPr lang="en-US" dirty="0" smtClean="0"/>
              <a:t>y&gt;0 jug </a:t>
            </a:r>
            <a:r>
              <a:rPr lang="en-US" dirty="0" smtClean="0"/>
              <a:t>until the 4-gallon jug is </a:t>
            </a:r>
            <a:r>
              <a:rPr lang="en-US" dirty="0" smtClean="0"/>
              <a:t>full</a:t>
            </a:r>
          </a:p>
          <a:p>
            <a:pPr lvl="0"/>
            <a:r>
              <a:rPr lang="en-US" dirty="0" smtClean="0"/>
              <a:t>(</a:t>
            </a:r>
            <a:r>
              <a:rPr lang="en-US" dirty="0" err="1" smtClean="0"/>
              <a:t>x,y</a:t>
            </a:r>
            <a:r>
              <a:rPr lang="en-US" dirty="0" smtClean="0"/>
              <a:t>)-&gt;(x-(3-y),3)) pour water from the 4-gallon jug into the </a:t>
            </a:r>
            <a:r>
              <a:rPr lang="en-US" dirty="0" smtClean="0"/>
              <a:t>3-gallon If </a:t>
            </a:r>
            <a:r>
              <a:rPr lang="en-US" dirty="0" err="1" smtClean="0"/>
              <a:t>x+y</a:t>
            </a:r>
            <a:r>
              <a:rPr lang="en-US" dirty="0" smtClean="0"/>
              <a:t>&gt;=3 and x&gt;0 jug until the 3-gallon jug is full.</a:t>
            </a:r>
          </a:p>
          <a:p>
            <a:pPr lvl="0"/>
            <a:r>
              <a:rPr lang="en-US" dirty="0" smtClean="0"/>
              <a:t>(</a:t>
            </a:r>
            <a:r>
              <a:rPr lang="en-US" dirty="0" err="1" smtClean="0"/>
              <a:t>x,y</a:t>
            </a:r>
            <a:r>
              <a:rPr lang="en-US" dirty="0" smtClean="0"/>
              <a:t>)-&gt;(x+y,0) pour all the water from the 3-gallon jug </a:t>
            </a:r>
            <a:r>
              <a:rPr lang="en-US" dirty="0" smtClean="0"/>
              <a:t>into If </a:t>
            </a:r>
            <a:r>
              <a:rPr lang="en-US" dirty="0" err="1" smtClean="0"/>
              <a:t>x+y</a:t>
            </a:r>
            <a:r>
              <a:rPr lang="en-US" dirty="0" smtClean="0"/>
              <a:t>&lt;=4 and y&gt;0 the 3-gallon jug.</a:t>
            </a:r>
          </a:p>
          <a:p>
            <a:pPr lvl="0"/>
            <a:r>
              <a:rPr lang="en-US" dirty="0" smtClean="0"/>
              <a:t>(</a:t>
            </a:r>
            <a:r>
              <a:rPr lang="en-US" dirty="0" err="1" smtClean="0"/>
              <a:t>x,y</a:t>
            </a:r>
            <a:r>
              <a:rPr lang="en-US" dirty="0" smtClean="0"/>
              <a:t>)-&gt;(0,x+y) pour all the water from the 4-gallon jug </a:t>
            </a:r>
            <a:r>
              <a:rPr lang="en-US" dirty="0" smtClean="0"/>
              <a:t>into If </a:t>
            </a:r>
            <a:r>
              <a:rPr lang="en-US" dirty="0" err="1" smtClean="0"/>
              <a:t>x+y</a:t>
            </a:r>
            <a:r>
              <a:rPr lang="en-US" dirty="0" smtClean="0"/>
              <a:t>&lt;=3 and x&gt;0 the 3-gallon jug.</a:t>
            </a:r>
          </a:p>
          <a:p>
            <a:pPr lvl="0"/>
            <a:r>
              <a:rPr lang="en-US" dirty="0" smtClean="0"/>
              <a:t>(0,2)-&gt;(2,0) pour the 2-gallon from the 3-gallon jug into the 4-gallon jug.</a:t>
            </a:r>
          </a:p>
          <a:p>
            <a:pPr lvl="0"/>
            <a:r>
              <a:rPr lang="en-US" dirty="0" smtClean="0"/>
              <a:t>(2,y)-&gt;(0,x) empty the 2 gallon in the 4 gallon on the </a:t>
            </a:r>
            <a:r>
              <a:rPr lang="en-US" dirty="0" smtClean="0"/>
              <a:t>ground</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of the Water Jug Problem</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enter image description here"/>
          <p:cNvPicPr/>
          <p:nvPr/>
        </p:nvPicPr>
        <p:blipFill>
          <a:blip r:embed="rId2"/>
          <a:srcRect/>
          <a:stretch>
            <a:fillRect/>
          </a:stretch>
        </p:blipFill>
        <p:spPr bwMode="auto">
          <a:xfrm>
            <a:off x="2761129" y="2176780"/>
            <a:ext cx="5267811" cy="4483996"/>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in the  </a:t>
            </a:r>
            <a:r>
              <a:rPr lang="en-US" dirty="0" err="1" smtClean="0"/>
              <a:t>statespace</a:t>
            </a:r>
            <a:r>
              <a:rPr lang="en-US" dirty="0" smtClean="0"/>
              <a:t> </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enter image description here"/>
          <p:cNvPicPr/>
          <p:nvPr/>
        </p:nvPicPr>
        <p:blipFill>
          <a:blip r:embed="rId2"/>
          <a:srcRect/>
          <a:stretch>
            <a:fillRect/>
          </a:stretch>
        </p:blipFill>
        <p:spPr bwMode="auto">
          <a:xfrm>
            <a:off x="2456329" y="1255923"/>
            <a:ext cx="7007160" cy="548553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Puzzle problem</a:t>
            </a:r>
            <a:endParaRPr lang="en-US" dirty="0"/>
          </a:p>
        </p:txBody>
      </p:sp>
      <p:sp>
        <p:nvSpPr>
          <p:cNvPr id="3" name="Content Placeholder 2"/>
          <p:cNvSpPr>
            <a:spLocks noGrp="1"/>
          </p:cNvSpPr>
          <p:nvPr>
            <p:ph idx="1"/>
          </p:nvPr>
        </p:nvSpPr>
        <p:spPr>
          <a:xfrm>
            <a:off x="838200" y="1550702"/>
            <a:ext cx="10515600" cy="4786604"/>
          </a:xfrm>
        </p:spPr>
        <p:txBody>
          <a:bodyPr>
            <a:normAutofit fontScale="77500" lnSpcReduction="20000"/>
          </a:bodyPr>
          <a:lstStyle/>
          <a:p>
            <a:pPr>
              <a:lnSpc>
                <a:spcPct val="120000"/>
              </a:lnSpc>
              <a:spcBef>
                <a:spcPts val="600"/>
              </a:spcBef>
            </a:pPr>
            <a:r>
              <a:rPr lang="en-US" dirty="0" smtClean="0"/>
              <a:t>The program is to change the initial configuration into the goal configuration.</a:t>
            </a:r>
          </a:p>
          <a:p>
            <a:pPr>
              <a:lnSpc>
                <a:spcPct val="120000"/>
              </a:lnSpc>
              <a:spcBef>
                <a:spcPts val="600"/>
              </a:spcBef>
            </a:pPr>
            <a:r>
              <a:rPr lang="en-US" dirty="0" smtClean="0"/>
              <a:t>A solution to the problem is an appropriate sequence of moves, such as “move tile 5 to the right, move tile 7 to the left, move tile 6 to the down” etc…</a:t>
            </a:r>
          </a:p>
          <a:p>
            <a:pPr>
              <a:lnSpc>
                <a:spcPct val="120000"/>
              </a:lnSpc>
              <a:spcBef>
                <a:spcPts val="600"/>
              </a:spcBef>
            </a:pPr>
            <a:r>
              <a:rPr lang="en-US" dirty="0" smtClean="0"/>
              <a:t>To solve a problem, we must specify the </a:t>
            </a:r>
          </a:p>
          <a:p>
            <a:pPr lvl="1">
              <a:lnSpc>
                <a:spcPct val="120000"/>
              </a:lnSpc>
              <a:spcBef>
                <a:spcPts val="600"/>
              </a:spcBef>
            </a:pPr>
            <a:r>
              <a:rPr lang="en-US" dirty="0" smtClean="0"/>
              <a:t>Global database(Problem </a:t>
            </a:r>
            <a:r>
              <a:rPr lang="en-US" dirty="0" err="1" smtClean="0"/>
              <a:t>staes</a:t>
            </a:r>
            <a:r>
              <a:rPr lang="en-US" dirty="0" smtClean="0"/>
              <a:t>)</a:t>
            </a:r>
          </a:p>
          <a:p>
            <a:pPr lvl="1">
              <a:lnSpc>
                <a:spcPct val="120000"/>
              </a:lnSpc>
              <a:spcBef>
                <a:spcPts val="600"/>
              </a:spcBef>
            </a:pPr>
            <a:r>
              <a:rPr lang="en-US" dirty="0" smtClean="0"/>
              <a:t>Rules(Moves and control strategy )</a:t>
            </a:r>
          </a:p>
          <a:p>
            <a:pPr lvl="1">
              <a:lnSpc>
                <a:spcPct val="120000"/>
              </a:lnSpc>
              <a:spcBef>
                <a:spcPts val="600"/>
              </a:spcBef>
            </a:pPr>
            <a:r>
              <a:rPr lang="en-US" dirty="0" smtClean="0"/>
              <a:t>Goal</a:t>
            </a:r>
          </a:p>
          <a:p>
            <a:pPr>
              <a:lnSpc>
                <a:spcPct val="120000"/>
              </a:lnSpc>
              <a:spcBef>
                <a:spcPts val="600"/>
              </a:spcBef>
            </a:pPr>
            <a:r>
              <a:rPr lang="en-US" dirty="0" smtClean="0"/>
              <a:t>In this problem each tile configuration is a state.</a:t>
            </a:r>
          </a:p>
          <a:p>
            <a:pPr>
              <a:lnSpc>
                <a:spcPct val="120000"/>
              </a:lnSpc>
              <a:spcBef>
                <a:spcPts val="600"/>
              </a:spcBef>
            </a:pPr>
            <a:r>
              <a:rPr lang="en-US" dirty="0" smtClean="0"/>
              <a:t>The set of all possible configuration in the problem space, consists of 3,62,880 different configurations of the 8 tiles and blank space.</a:t>
            </a:r>
          </a:p>
          <a:p>
            <a:pPr>
              <a:lnSpc>
                <a:spcPct val="120000"/>
              </a:lnSpc>
              <a:spcBef>
                <a:spcPts val="600"/>
              </a:spcBef>
            </a:pPr>
            <a:r>
              <a:rPr lang="en-US" dirty="0" smtClean="0"/>
              <a:t>For the 8-puzzle, a straight forward description is a 3X3 array of matrix of numbers. </a:t>
            </a:r>
          </a:p>
          <a:p>
            <a:pPr>
              <a:lnSpc>
                <a:spcPct val="120000"/>
              </a:lnSpc>
              <a:spcBef>
                <a:spcPts val="600"/>
              </a:spcBef>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puzzle problem</a:t>
            </a:r>
            <a:endParaRPr lang="en-US" dirty="0"/>
          </a:p>
        </p:txBody>
      </p:sp>
      <p:sp>
        <p:nvSpPr>
          <p:cNvPr id="3" name="Content Placeholder 2"/>
          <p:cNvSpPr>
            <a:spLocks noGrp="1"/>
          </p:cNvSpPr>
          <p:nvPr>
            <p:ph idx="1"/>
          </p:nvPr>
        </p:nvSpPr>
        <p:spPr>
          <a:xfrm>
            <a:off x="838200" y="1550702"/>
            <a:ext cx="10515600" cy="4786604"/>
          </a:xfrm>
        </p:spPr>
        <p:txBody>
          <a:bodyPr>
            <a:normAutofit/>
          </a:bodyPr>
          <a:lstStyle/>
          <a:p>
            <a:r>
              <a:rPr lang="en-US" sz="2400" dirty="0" smtClean="0"/>
              <a:t>The 8-puzzle is conveniently interpreted as having the following  moves</a:t>
            </a:r>
          </a:p>
          <a:p>
            <a:pPr lvl="1"/>
            <a:r>
              <a:rPr lang="en-US" sz="2000" dirty="0" smtClean="0"/>
              <a:t>Move empty space (blank) to the left, move blank up, move blank to the right and move blank down.</a:t>
            </a:r>
          </a:p>
          <a:p>
            <a:pPr lvl="0"/>
            <a:r>
              <a:rPr lang="en-US" sz="2400" dirty="0" smtClean="0"/>
              <a:t>These moves are modeled by production rules that operate on the state descriptions in the appropriate manner</a:t>
            </a:r>
          </a:p>
          <a:p>
            <a:r>
              <a:rPr lang="en-US" sz="2400" dirty="0" smtClean="0"/>
              <a:t>The goal condition forms the basis for the termination.</a:t>
            </a:r>
          </a:p>
          <a:p>
            <a:r>
              <a:rPr lang="en-US" sz="2400" dirty="0" smtClean="0"/>
              <a:t>The control strategy repeatedly applies rules to state descriptions until a description of a goal state is produced.</a:t>
            </a:r>
          </a:p>
          <a:p>
            <a:r>
              <a:rPr lang="en-US" sz="2400" dirty="0" smtClean="0"/>
              <a:t>It also keeps track of rules that have been applied so that it can compose them into sequence representing the problem solution.</a:t>
            </a:r>
          </a:p>
          <a:p>
            <a:endParaRPr 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8 puzzle game</a:t>
            </a:r>
            <a:endParaRPr lang="en-US" dirty="0"/>
          </a:p>
        </p:txBody>
      </p:sp>
      <p:sp>
        <p:nvSpPr>
          <p:cNvPr id="3" name="Content Placeholder 2"/>
          <p:cNvSpPr>
            <a:spLocks noGrp="1"/>
          </p:cNvSpPr>
          <p:nvPr>
            <p:ph idx="1"/>
          </p:nvPr>
        </p:nvSpPr>
        <p:spPr/>
        <p:txBody>
          <a:bodyPr/>
          <a:lstStyle/>
          <a:p>
            <a:r>
              <a:rPr lang="en-US" dirty="0" smtClean="0"/>
              <a:t>Sample Solution</a:t>
            </a:r>
            <a:endParaRPr lang="en-US" dirty="0"/>
          </a:p>
        </p:txBody>
      </p:sp>
      <p:pic>
        <p:nvPicPr>
          <p:cNvPr id="4" name="Picture 3" descr="https://miro.medium.com/max/540/1*ybyQUZivJH1Te7x7cHqddg.png"/>
          <p:cNvPicPr/>
          <p:nvPr/>
        </p:nvPicPr>
        <p:blipFill>
          <a:blip r:embed="rId2"/>
          <a:srcRect/>
          <a:stretch>
            <a:fillRect/>
          </a:stretch>
        </p:blipFill>
        <p:spPr bwMode="auto">
          <a:xfrm>
            <a:off x="5163015" y="334537"/>
            <a:ext cx="6147767" cy="62669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Monkey banana Problem</a:t>
            </a:r>
            <a:endParaRPr lang="en-US" dirty="0"/>
          </a:p>
        </p:txBody>
      </p:sp>
      <p:sp>
        <p:nvSpPr>
          <p:cNvPr id="3" name="Content Placeholder 2"/>
          <p:cNvSpPr>
            <a:spLocks noGrp="1"/>
          </p:cNvSpPr>
          <p:nvPr>
            <p:ph idx="1"/>
          </p:nvPr>
        </p:nvSpPr>
        <p:spPr>
          <a:xfrm>
            <a:off x="258337" y="1439190"/>
            <a:ext cx="10515600" cy="4786604"/>
          </a:xfrm>
        </p:spPr>
        <p:txBody>
          <a:bodyPr>
            <a:normAutofit/>
          </a:bodyPr>
          <a:lstStyle/>
          <a:p>
            <a:pPr>
              <a:buNone/>
            </a:pPr>
            <a:r>
              <a:rPr lang="en-US" dirty="0" smtClean="0"/>
              <a:t>Problem Statement</a:t>
            </a:r>
          </a:p>
          <a:p>
            <a:pPr marL="228600" lvl="1"/>
            <a:r>
              <a:rPr lang="en-US" sz="2000" dirty="0" smtClean="0"/>
              <a:t>A hungry monkey is in a room, and he is near the door</a:t>
            </a:r>
          </a:p>
          <a:p>
            <a:pPr marL="228600" lvl="1"/>
            <a:r>
              <a:rPr lang="en-US" sz="2000" dirty="0" smtClean="0"/>
              <a:t>The monkey is on the floor</a:t>
            </a:r>
          </a:p>
          <a:p>
            <a:pPr marL="228600" lvl="1"/>
            <a:r>
              <a:rPr lang="en-US" sz="2000" dirty="0" smtClean="0"/>
              <a:t>Banana is hung from the center of the ceiling of the room</a:t>
            </a:r>
          </a:p>
          <a:p>
            <a:pPr marL="228600" lvl="1"/>
            <a:r>
              <a:rPr lang="en-US" sz="2000" dirty="0" smtClean="0"/>
              <a:t>There is a block (or chair) present in the room near the window</a:t>
            </a:r>
          </a:p>
          <a:p>
            <a:pPr marL="228600" lvl="1"/>
            <a:r>
              <a:rPr lang="en-US" sz="2000" dirty="0" smtClean="0"/>
              <a:t>The monkey wants the banana, but cannot reach it</a:t>
            </a:r>
            <a:endParaRPr lang="en-US" dirty="0" smtClean="0"/>
          </a:p>
          <a:p>
            <a:pPr>
              <a:buNone/>
            </a:pPr>
            <a:endParaRPr lang="en-US" dirty="0"/>
          </a:p>
        </p:txBody>
      </p:sp>
      <p:pic>
        <p:nvPicPr>
          <p:cNvPr id="55298" name="Picture 2" descr="Monkey and Banana Problem"/>
          <p:cNvPicPr>
            <a:picLocks noChangeAspect="1" noChangeArrowheads="1"/>
          </p:cNvPicPr>
          <p:nvPr/>
        </p:nvPicPr>
        <p:blipFill>
          <a:blip r:embed="rId2"/>
          <a:srcRect/>
          <a:stretch>
            <a:fillRect/>
          </a:stretch>
        </p:blipFill>
        <p:spPr bwMode="auto">
          <a:xfrm>
            <a:off x="7277100" y="0"/>
            <a:ext cx="4914900" cy="356235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Components of AI</a:t>
            </a:r>
            <a:endParaRPr lang="en-IN" dirty="0"/>
          </a:p>
        </p:txBody>
      </p:sp>
      <p:sp>
        <p:nvSpPr>
          <p:cNvPr id="3" name="Content Placeholder 2"/>
          <p:cNvSpPr>
            <a:spLocks noGrp="1"/>
          </p:cNvSpPr>
          <p:nvPr>
            <p:ph idx="1"/>
          </p:nvPr>
        </p:nvSpPr>
        <p:spPr/>
        <p:txBody>
          <a:bodyPr>
            <a:normAutofit/>
          </a:bodyPr>
          <a:lstStyle/>
          <a:p>
            <a:r>
              <a:rPr lang="en-IN" dirty="0" smtClean="0"/>
              <a:t>Machine Language </a:t>
            </a:r>
          </a:p>
          <a:p>
            <a:r>
              <a:rPr lang="en-IN" dirty="0" smtClean="0"/>
              <a:t>Assembly language </a:t>
            </a:r>
          </a:p>
          <a:p>
            <a:r>
              <a:rPr lang="en-IN" dirty="0" smtClean="0"/>
              <a:t>High level Language </a:t>
            </a:r>
          </a:p>
          <a:p>
            <a:r>
              <a:rPr lang="en-IN" dirty="0" smtClean="0"/>
              <a:t>LISP Language / PROLOG</a:t>
            </a:r>
          </a:p>
          <a:p>
            <a:r>
              <a:rPr lang="en-IN" dirty="0" smtClean="0"/>
              <a:t>Fourth generation Language </a:t>
            </a:r>
          </a:p>
          <a:p>
            <a:r>
              <a:rPr lang="en-IN" dirty="0" smtClean="0"/>
              <a:t>Object Oriented Language </a:t>
            </a:r>
          </a:p>
          <a:p>
            <a:r>
              <a:rPr lang="en-IN" dirty="0" smtClean="0"/>
              <a:t>Distributed Language </a:t>
            </a:r>
          </a:p>
          <a:p>
            <a:r>
              <a:rPr lang="en-IN" dirty="0" smtClean="0"/>
              <a:t>Natural Language </a:t>
            </a:r>
          </a:p>
          <a:p>
            <a:r>
              <a:rPr lang="en-IN" dirty="0" smtClean="0"/>
              <a:t>Particular Problem Solving Language </a:t>
            </a:r>
            <a:endParaRPr lang="en-IN" dirty="0"/>
          </a:p>
        </p:txBody>
      </p:sp>
    </p:spTree>
    <p:extLst>
      <p:ext uri="{BB962C8B-B14F-4D97-AF65-F5344CB8AC3E}">
        <p14:creationId xmlns="" xmlns:p14="http://schemas.microsoft.com/office/powerpoint/2010/main" val="166359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Monkey </a:t>
            </a:r>
            <a:r>
              <a:rPr lang="en-US" dirty="0" smtClean="0"/>
              <a:t>B</a:t>
            </a:r>
            <a:r>
              <a:rPr lang="en-US" dirty="0" smtClean="0"/>
              <a:t>anana </a:t>
            </a:r>
            <a:r>
              <a:rPr lang="en-US" dirty="0" smtClean="0"/>
              <a:t>Problem</a:t>
            </a:r>
            <a:endParaRPr lang="en-US" dirty="0"/>
          </a:p>
        </p:txBody>
      </p:sp>
      <p:sp>
        <p:nvSpPr>
          <p:cNvPr id="3" name="Content Placeholder 2"/>
          <p:cNvSpPr>
            <a:spLocks noGrp="1"/>
          </p:cNvSpPr>
          <p:nvPr>
            <p:ph idx="1"/>
          </p:nvPr>
        </p:nvSpPr>
        <p:spPr>
          <a:xfrm>
            <a:off x="258336" y="1439189"/>
            <a:ext cx="8760157" cy="5039669"/>
          </a:xfrm>
        </p:spPr>
        <p:txBody>
          <a:bodyPr>
            <a:normAutofit fontScale="92500" lnSpcReduction="10000"/>
          </a:bodyPr>
          <a:lstStyle/>
          <a:p>
            <a:pPr>
              <a:buNone/>
            </a:pPr>
            <a:r>
              <a:rPr lang="en-US" sz="2400" dirty="0" smtClean="0"/>
              <a:t>Strategy</a:t>
            </a:r>
          </a:p>
          <a:p>
            <a:pPr marL="0" indent="0">
              <a:buNone/>
            </a:pPr>
            <a:r>
              <a:rPr lang="en-US" sz="2400" dirty="0" smtClean="0"/>
              <a:t>Monkey can come to the block, drag the block to the center, climb on it, and get the banana. </a:t>
            </a:r>
          </a:p>
          <a:p>
            <a:pPr marL="0" indent="55563">
              <a:buNone/>
            </a:pPr>
            <a:r>
              <a:rPr lang="en-US" sz="2400" dirty="0" smtClean="0"/>
              <a:t>Below are few observations in this case −</a:t>
            </a:r>
          </a:p>
          <a:p>
            <a:r>
              <a:rPr lang="en-US" sz="2400" dirty="0" smtClean="0"/>
              <a:t>Monkey can reach the block, if both of them are at the same level. </a:t>
            </a:r>
          </a:p>
          <a:p>
            <a:pPr lvl="1"/>
            <a:r>
              <a:rPr lang="en-US" sz="2000" dirty="0" smtClean="0"/>
              <a:t>From the above image, we can see that both the monkey and the block are on the floor.</a:t>
            </a:r>
          </a:p>
          <a:p>
            <a:r>
              <a:rPr lang="en-US" sz="2400" dirty="0" smtClean="0"/>
              <a:t>If the block position is not at the center, then monkey can drag it to the center.</a:t>
            </a:r>
          </a:p>
          <a:p>
            <a:r>
              <a:rPr lang="en-US" sz="2400" dirty="0" smtClean="0"/>
              <a:t>If monkey and the block both are on the floor, and block is at the center, then the monkey can climb up on the block.</a:t>
            </a:r>
          </a:p>
          <a:p>
            <a:pPr lvl="1"/>
            <a:r>
              <a:rPr lang="en-US" sz="2000" dirty="0" smtClean="0"/>
              <a:t> So the vertical position of the monkey will be changed.</a:t>
            </a:r>
          </a:p>
          <a:p>
            <a:r>
              <a:rPr lang="en-US" sz="2400" dirty="0" smtClean="0"/>
              <a:t>When the monkey is on the block, and block is at the center, then the monkey can get the bananas.</a:t>
            </a:r>
          </a:p>
          <a:p>
            <a:endParaRPr lang="en-US" sz="2400" dirty="0"/>
          </a:p>
        </p:txBody>
      </p:sp>
      <p:pic>
        <p:nvPicPr>
          <p:cNvPr id="55298" name="Picture 2" descr="Monkey and Banana Problem"/>
          <p:cNvPicPr>
            <a:picLocks noChangeAspect="1" noChangeArrowheads="1"/>
          </p:cNvPicPr>
          <p:nvPr/>
        </p:nvPicPr>
        <p:blipFill>
          <a:blip r:embed="rId2"/>
          <a:srcRect/>
          <a:stretch>
            <a:fillRect/>
          </a:stretch>
        </p:blipFill>
        <p:spPr bwMode="auto">
          <a:xfrm>
            <a:off x="9054352" y="0"/>
            <a:ext cx="3137647" cy="2274187"/>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Monkey Banana </a:t>
            </a:r>
            <a:r>
              <a:rPr lang="en-US" dirty="0" smtClean="0"/>
              <a:t>Problem (State </a:t>
            </a:r>
            <a:r>
              <a:rPr lang="en-US" dirty="0" err="1" smtClean="0"/>
              <a:t>Desccription</a:t>
            </a:r>
            <a:r>
              <a:rPr lang="en-US" dirty="0" smtClean="0"/>
              <a:t>)</a:t>
            </a:r>
            <a:endParaRPr lang="en-US" dirty="0"/>
          </a:p>
        </p:txBody>
      </p:sp>
      <p:sp>
        <p:nvSpPr>
          <p:cNvPr id="3" name="Content Placeholder 2"/>
          <p:cNvSpPr>
            <a:spLocks noGrp="1"/>
          </p:cNvSpPr>
          <p:nvPr>
            <p:ph idx="1"/>
          </p:nvPr>
        </p:nvSpPr>
        <p:spPr>
          <a:xfrm>
            <a:off x="838200" y="1550568"/>
            <a:ext cx="10515600" cy="4786604"/>
          </a:xfrm>
        </p:spPr>
        <p:txBody>
          <a:bodyPr>
            <a:normAutofit fontScale="92500" lnSpcReduction="20000"/>
          </a:bodyPr>
          <a:lstStyle/>
          <a:p>
            <a:r>
              <a:rPr lang="en-US" dirty="0" smtClean="0"/>
              <a:t>Initial State</a:t>
            </a:r>
          </a:p>
          <a:p>
            <a:pPr lvl="1"/>
            <a:r>
              <a:rPr lang="en-US" dirty="0" smtClean="0"/>
              <a:t>Monkey is on the ground</a:t>
            </a:r>
          </a:p>
          <a:p>
            <a:pPr lvl="1"/>
            <a:r>
              <a:rPr lang="en-US" dirty="0" smtClean="0"/>
              <a:t>Monkey is Not in the Center </a:t>
            </a:r>
          </a:p>
          <a:p>
            <a:pPr lvl="1"/>
            <a:r>
              <a:rPr lang="en-US" dirty="0" smtClean="0"/>
              <a:t>Box is  on the ground</a:t>
            </a:r>
          </a:p>
          <a:p>
            <a:pPr lvl="1"/>
            <a:r>
              <a:rPr lang="en-US" dirty="0" smtClean="0"/>
              <a:t>Box  is not in the center</a:t>
            </a:r>
          </a:p>
          <a:p>
            <a:pPr lvl="1"/>
            <a:r>
              <a:rPr lang="en-US" dirty="0" smtClean="0"/>
              <a:t>State (0,P1,0,P2)</a:t>
            </a:r>
          </a:p>
          <a:p>
            <a:r>
              <a:rPr lang="en-US" dirty="0" smtClean="0"/>
              <a:t>Goal State </a:t>
            </a:r>
            <a:endParaRPr lang="en-US" dirty="0" smtClean="0"/>
          </a:p>
          <a:p>
            <a:pPr lvl="1"/>
            <a:r>
              <a:rPr lang="en-US" dirty="0" smtClean="0"/>
              <a:t>Monkey is on the </a:t>
            </a:r>
            <a:r>
              <a:rPr lang="en-US" dirty="0" smtClean="0"/>
              <a:t>Box</a:t>
            </a:r>
          </a:p>
          <a:p>
            <a:pPr lvl="1"/>
            <a:r>
              <a:rPr lang="en-US" dirty="0" smtClean="0"/>
              <a:t>Box is  in the center</a:t>
            </a:r>
          </a:p>
          <a:p>
            <a:pPr lvl="1"/>
            <a:r>
              <a:rPr lang="en-US" dirty="0" smtClean="0"/>
              <a:t>Monkey has banana</a:t>
            </a:r>
          </a:p>
          <a:p>
            <a:r>
              <a:rPr lang="en-US" dirty="0" smtClean="0"/>
              <a:t>Action  </a:t>
            </a:r>
            <a:endParaRPr lang="en-US" dirty="0" smtClean="0"/>
          </a:p>
          <a:p>
            <a:pPr lvl="1"/>
            <a:r>
              <a:rPr lang="en-US" dirty="0" smtClean="0"/>
              <a:t>Monkey </a:t>
            </a:r>
            <a:r>
              <a:rPr lang="en-US" dirty="0" smtClean="0"/>
              <a:t>Walk to the Box</a:t>
            </a:r>
          </a:p>
          <a:p>
            <a:pPr lvl="1"/>
            <a:r>
              <a:rPr lang="en-US" dirty="0" smtClean="0"/>
              <a:t>Monkey drag the box from Position1 to Center </a:t>
            </a:r>
          </a:p>
          <a:p>
            <a:pPr lvl="1"/>
            <a:r>
              <a:rPr lang="en-US" dirty="0" smtClean="0"/>
              <a:t>Monkey Climb the Box</a:t>
            </a:r>
          </a:p>
          <a:p>
            <a:pPr lvl="1"/>
            <a:r>
              <a:rPr lang="en-US" dirty="0" smtClean="0"/>
              <a:t>Monkey has banana</a:t>
            </a:r>
            <a:endParaRPr lang="en-US" dirty="0" smtClean="0"/>
          </a:p>
          <a:p>
            <a:pPr lvl="1">
              <a:buNone/>
            </a:pPr>
            <a:endParaRPr lang="en-US" dirty="0" smtClean="0"/>
          </a:p>
          <a:p>
            <a:pPr lvl="1"/>
            <a:endParaRPr lang="en-US" dirty="0" smtClean="0"/>
          </a:p>
          <a:p>
            <a:pPr lvl="1">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Monkey Banana </a:t>
            </a:r>
            <a:r>
              <a:rPr lang="en-US" dirty="0" smtClean="0"/>
              <a:t>Problem (State Description)</a:t>
            </a:r>
            <a:endParaRPr lang="en-US" dirty="0"/>
          </a:p>
        </p:txBody>
      </p:sp>
      <p:sp>
        <p:nvSpPr>
          <p:cNvPr id="3" name="Content Placeholder 2"/>
          <p:cNvSpPr>
            <a:spLocks noGrp="1"/>
          </p:cNvSpPr>
          <p:nvPr>
            <p:ph idx="1"/>
          </p:nvPr>
        </p:nvSpPr>
        <p:spPr/>
        <p:txBody>
          <a:bodyPr/>
          <a:lstStyle/>
          <a:p>
            <a:r>
              <a:rPr lang="en-US" dirty="0" smtClean="0"/>
              <a:t>Sate() as a predicate </a:t>
            </a:r>
          </a:p>
          <a:p>
            <a:pPr lvl="1"/>
            <a:r>
              <a:rPr lang="en-US" dirty="0" smtClean="0"/>
              <a:t>Monkey Position in the room (Middle, or not ) </a:t>
            </a:r>
          </a:p>
          <a:p>
            <a:pPr lvl="1"/>
            <a:r>
              <a:rPr lang="en-US" dirty="0" smtClean="0"/>
              <a:t>Monkey Position related to box (On the Box or not)		</a:t>
            </a:r>
          </a:p>
          <a:p>
            <a:pPr lvl="1"/>
            <a:r>
              <a:rPr lang="en-US" dirty="0" smtClean="0"/>
              <a:t>Box Position (Middle, or not)</a:t>
            </a:r>
          </a:p>
          <a:p>
            <a:pPr lvl="1"/>
            <a:r>
              <a:rPr lang="en-US" dirty="0" smtClean="0"/>
              <a:t>Banana status (has, or </a:t>
            </a:r>
            <a:r>
              <a:rPr lang="en-US" dirty="0" err="1" smtClean="0"/>
              <a:t>hasnot</a:t>
            </a:r>
            <a:r>
              <a:rPr lang="en-US" dirty="0" smtClean="0"/>
              <a:t>)</a:t>
            </a:r>
          </a:p>
          <a:p>
            <a:pPr lvl="1"/>
            <a:r>
              <a:rPr lang="en-US" dirty="0" smtClean="0"/>
              <a:t>E.g. state(MIDDLE,1,MIDDLE,0,hasnot) </a:t>
            </a:r>
            <a:endParaRPr lang="en-US" dirty="0" smtClean="0"/>
          </a:p>
          <a:p>
            <a:r>
              <a:rPr lang="en-US" dirty="0" smtClean="0"/>
              <a:t>Grasp() </a:t>
            </a:r>
            <a:r>
              <a:rPr lang="en-US" dirty="0" smtClean="0"/>
              <a:t>as a predicate </a:t>
            </a:r>
          </a:p>
          <a:p>
            <a:pPr lvl="1"/>
            <a:r>
              <a:rPr lang="en-US" dirty="0" smtClean="0"/>
              <a:t>E.g. grasp(</a:t>
            </a:r>
            <a:r>
              <a:rPr lang="en-US" dirty="0" err="1" smtClean="0"/>
              <a:t>stae</a:t>
            </a:r>
            <a:r>
              <a:rPr lang="en-US" dirty="0" smtClean="0"/>
              <a:t>(</a:t>
            </a:r>
            <a:r>
              <a:rPr lang="en-US" dirty="0" err="1" smtClean="0"/>
              <a:t>stae</a:t>
            </a:r>
            <a:r>
              <a:rPr lang="en-US" dirty="0" smtClean="0"/>
              <a:t>(</a:t>
            </a:r>
            <a:r>
              <a:rPr lang="en-US" dirty="0" err="1" smtClean="0"/>
              <a:t>middle,onbox,middle,hasnot</a:t>
            </a:r>
            <a:r>
              <a:rPr lang="en-US" dirty="0" smtClean="0"/>
              <a:t>),</a:t>
            </a:r>
            <a:r>
              <a:rPr lang="en-US" dirty="0" err="1" smtClean="0"/>
              <a:t>stae</a:t>
            </a:r>
            <a:r>
              <a:rPr lang="en-US" dirty="0" smtClean="0"/>
              <a:t>(</a:t>
            </a:r>
            <a:r>
              <a:rPr lang="en-US" dirty="0" err="1" smtClean="0"/>
              <a:t>middle,onbox,middle,has</a:t>
            </a:r>
            <a:r>
              <a:rPr lang="en-US" dirty="0" smtClean="0"/>
              <a:t>))</a:t>
            </a:r>
          </a:p>
          <a:p>
            <a:pPr lvl="1">
              <a:buNone/>
            </a:pPr>
            <a:endParaRPr lang="en-US" dirty="0" smtClean="0"/>
          </a:p>
          <a:p>
            <a:pPr lvl="1">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Prolog </a:t>
            </a:r>
            <a:r>
              <a:rPr lang="en-US" dirty="0" smtClean="0"/>
              <a:t>Predicates  to  </a:t>
            </a:r>
            <a:r>
              <a:rPr lang="en-US" dirty="0" smtClean="0"/>
              <a:t>the Monkey Banana Problem</a:t>
            </a:r>
            <a:endParaRPr lang="en-US" dirty="0"/>
          </a:p>
        </p:txBody>
      </p:sp>
      <p:sp>
        <p:nvSpPr>
          <p:cNvPr id="3" name="Content Placeholder 2"/>
          <p:cNvSpPr>
            <a:spLocks noGrp="1"/>
          </p:cNvSpPr>
          <p:nvPr>
            <p:ph idx="1"/>
          </p:nvPr>
        </p:nvSpPr>
        <p:spPr>
          <a:xfrm>
            <a:off x="277906" y="1539551"/>
            <a:ext cx="11609294" cy="4786604"/>
          </a:xfrm>
        </p:spPr>
        <p:txBody>
          <a:bodyPr/>
          <a:lstStyle/>
          <a:p>
            <a:pPr>
              <a:buNone/>
            </a:pPr>
            <a:r>
              <a:rPr lang="en-US" b="1" dirty="0" smtClean="0"/>
              <a:t>Here Four different moves are defined with Single predicate “move”</a:t>
            </a:r>
          </a:p>
          <a:p>
            <a:r>
              <a:rPr lang="en-US" dirty="0" smtClean="0"/>
              <a:t>state(</a:t>
            </a:r>
            <a:r>
              <a:rPr lang="en-US" dirty="0" err="1" smtClean="0"/>
              <a:t>middle,onbox,middle,hasnot</a:t>
            </a:r>
            <a:r>
              <a:rPr lang="en-US" dirty="0" smtClean="0"/>
              <a:t>)</a:t>
            </a:r>
          </a:p>
          <a:p>
            <a:r>
              <a:rPr lang="en-US" dirty="0" smtClean="0"/>
              <a:t>state(</a:t>
            </a:r>
            <a:r>
              <a:rPr lang="en-US" dirty="0" err="1" smtClean="0"/>
              <a:t>middle,onbox,middle,has</a:t>
            </a:r>
            <a:r>
              <a:rPr lang="en-US" dirty="0" smtClean="0"/>
              <a:t>)</a:t>
            </a:r>
          </a:p>
          <a:p>
            <a:r>
              <a:rPr lang="en-US" sz="2400" dirty="0" smtClean="0"/>
              <a:t>move(state(</a:t>
            </a:r>
            <a:r>
              <a:rPr lang="en-US" sz="2400" dirty="0" err="1" smtClean="0"/>
              <a:t>middle,onbox,middle,hasnot</a:t>
            </a:r>
            <a:r>
              <a:rPr lang="en-US" sz="2400" dirty="0" smtClean="0"/>
              <a:t>), grasp, state(</a:t>
            </a:r>
            <a:r>
              <a:rPr lang="en-US" sz="2400" dirty="0" err="1" smtClean="0"/>
              <a:t>middle,onbox,middle,has</a:t>
            </a:r>
            <a:r>
              <a:rPr lang="en-US" sz="2400" dirty="0" smtClean="0"/>
              <a:t>))</a:t>
            </a:r>
            <a:endParaRPr lang="en-US" sz="2400" dirty="0" smtClean="0"/>
          </a:p>
          <a:p>
            <a:r>
              <a:rPr lang="en-US" dirty="0" smtClean="0"/>
              <a:t>move(state(</a:t>
            </a:r>
            <a:r>
              <a:rPr lang="en-US" dirty="0" err="1" smtClean="0"/>
              <a:t>P,onfloor,P,H</a:t>
            </a:r>
            <a:r>
              <a:rPr lang="en-US" dirty="0" smtClean="0"/>
              <a:t>), climb, state(</a:t>
            </a:r>
            <a:r>
              <a:rPr lang="en-US" dirty="0" err="1" smtClean="0"/>
              <a:t>P,onbox,P,H</a:t>
            </a:r>
            <a:r>
              <a:rPr lang="en-US" dirty="0" smtClean="0"/>
              <a:t>)). </a:t>
            </a:r>
          </a:p>
          <a:p>
            <a:r>
              <a:rPr lang="en-US" dirty="0" smtClean="0"/>
              <a:t>move(state(P1,onfloor,P1,H</a:t>
            </a:r>
            <a:r>
              <a:rPr lang="en-US" dirty="0" smtClean="0"/>
              <a:t>), drag(P1,P2), state(P2,onfloor,P2,H)). </a:t>
            </a:r>
          </a:p>
          <a:p>
            <a:r>
              <a:rPr lang="en-US" dirty="0" smtClean="0"/>
              <a:t>move(state(P1,onfloor,B,H), walk(P1,P2), state(P2,onfloor,B,H)). </a:t>
            </a:r>
          </a:p>
          <a:p>
            <a:r>
              <a:rPr lang="en-US" dirty="0" err="1" smtClean="0"/>
              <a:t>canget</a:t>
            </a:r>
            <a:r>
              <a:rPr lang="en-US" dirty="0" smtClean="0"/>
              <a:t>(state(_,_,_,has)). </a:t>
            </a:r>
          </a:p>
          <a:p>
            <a:r>
              <a:rPr lang="en-US" dirty="0" err="1" smtClean="0"/>
              <a:t>canget</a:t>
            </a:r>
            <a:r>
              <a:rPr lang="en-US" dirty="0" smtClean="0"/>
              <a:t>(State1) :- move(State1,_,State2), </a:t>
            </a:r>
            <a:r>
              <a:rPr lang="en-US" dirty="0" err="1" smtClean="0"/>
              <a:t>canget</a:t>
            </a:r>
            <a:r>
              <a:rPr lang="en-US" dirty="0" smtClean="0"/>
              <a:t>(State2).</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Monkey banana Problem : 2</a:t>
            </a:r>
            <a:endParaRPr lang="en-US" dirty="0"/>
          </a:p>
        </p:txBody>
      </p:sp>
      <p:sp>
        <p:nvSpPr>
          <p:cNvPr id="4" name="Rectangle 3"/>
          <p:cNvSpPr>
            <a:spLocks noGrp="1" noChangeArrowheads="1"/>
          </p:cNvSpPr>
          <p:nvPr>
            <p:ph idx="1"/>
          </p:nvPr>
        </p:nvSpPr>
        <p:spPr>
          <a:xfrm>
            <a:off x="838200" y="1539550"/>
            <a:ext cx="10916798" cy="5318449"/>
          </a:xfrm>
        </p:spPr>
        <p:txBody>
          <a:bodyPr>
            <a:normAutofit fontScale="77500" lnSpcReduction="20000"/>
          </a:bodyPr>
          <a:lstStyle/>
          <a:p>
            <a:pPr>
              <a:lnSpc>
                <a:spcPct val="80000"/>
              </a:lnSpc>
              <a:spcBef>
                <a:spcPts val="1200"/>
              </a:spcBef>
            </a:pPr>
            <a:r>
              <a:rPr lang="en-US" altLang="en-US" sz="3500" dirty="0" smtClean="0"/>
              <a:t>A monkey is in a cage and bananas are suspended from the ceiling, the monkey wants to eat a banana but cannot reach them </a:t>
            </a:r>
          </a:p>
          <a:p>
            <a:pPr lvl="1">
              <a:lnSpc>
                <a:spcPct val="80000"/>
              </a:lnSpc>
              <a:spcBef>
                <a:spcPts val="1200"/>
              </a:spcBef>
            </a:pPr>
            <a:r>
              <a:rPr lang="en-US" altLang="en-US" sz="3000" dirty="0" smtClean="0"/>
              <a:t>in the room are a chair and a stick</a:t>
            </a:r>
          </a:p>
          <a:p>
            <a:pPr lvl="1">
              <a:lnSpc>
                <a:spcPct val="80000"/>
              </a:lnSpc>
              <a:spcBef>
                <a:spcPts val="1200"/>
              </a:spcBef>
            </a:pPr>
            <a:r>
              <a:rPr lang="en-US" altLang="en-US" sz="3000" dirty="0" smtClean="0"/>
              <a:t>if the monkey stands on the chair and waves the stick, he can knock a banana down to eat it</a:t>
            </a:r>
          </a:p>
          <a:p>
            <a:pPr lvl="1">
              <a:lnSpc>
                <a:spcPct val="80000"/>
              </a:lnSpc>
              <a:spcBef>
                <a:spcPts val="1200"/>
              </a:spcBef>
            </a:pPr>
            <a:r>
              <a:rPr lang="en-US" altLang="en-US" sz="3000" dirty="0" smtClean="0"/>
              <a:t>what are the actions the monkey should take</a:t>
            </a:r>
            <a:r>
              <a:rPr lang="en-US" altLang="en-US" sz="3000" dirty="0" smtClean="0"/>
              <a:t>?</a:t>
            </a:r>
          </a:p>
          <a:p>
            <a:pPr lvl="1">
              <a:lnSpc>
                <a:spcPct val="80000"/>
              </a:lnSpc>
              <a:buNone/>
            </a:pPr>
            <a:endParaRPr lang="en-US" altLang="en-US" sz="2000" dirty="0" smtClean="0"/>
          </a:p>
          <a:p>
            <a:r>
              <a:rPr lang="en-US" altLang="en-US" sz="2400" dirty="0" smtClean="0"/>
              <a:t>Initial state:</a:t>
            </a:r>
          </a:p>
          <a:p>
            <a:pPr lvl="1"/>
            <a:r>
              <a:rPr lang="en-US" altLang="en-US" sz="2100" dirty="0" smtClean="0"/>
              <a:t>monkey </a:t>
            </a:r>
            <a:r>
              <a:rPr lang="en-US" altLang="en-US" sz="2100" dirty="0" smtClean="0"/>
              <a:t>on ground</a:t>
            </a:r>
          </a:p>
          <a:p>
            <a:pPr lvl="1"/>
            <a:r>
              <a:rPr lang="en-US" altLang="en-US" sz="2100" dirty="0" smtClean="0"/>
              <a:t>with </a:t>
            </a:r>
            <a:r>
              <a:rPr lang="en-US" altLang="en-US" sz="2100" dirty="0" smtClean="0"/>
              <a:t>empty hand</a:t>
            </a:r>
          </a:p>
          <a:p>
            <a:pPr lvl="1"/>
            <a:r>
              <a:rPr lang="en-US" altLang="en-US" sz="2100" dirty="0" smtClean="0"/>
              <a:t>bananas </a:t>
            </a:r>
            <a:r>
              <a:rPr lang="en-US" altLang="en-US" sz="2100" dirty="0" smtClean="0"/>
              <a:t>suspended</a:t>
            </a:r>
          </a:p>
          <a:p>
            <a:r>
              <a:rPr lang="en-US" altLang="en-US" sz="2400" dirty="0" smtClean="0"/>
              <a:t>Goal state:</a:t>
            </a:r>
          </a:p>
          <a:p>
            <a:pPr lvl="1"/>
            <a:r>
              <a:rPr lang="en-US" altLang="en-US" sz="2100" dirty="0" smtClean="0"/>
              <a:t>monkey </a:t>
            </a:r>
            <a:r>
              <a:rPr lang="en-US" altLang="en-US" sz="2100" dirty="0" smtClean="0"/>
              <a:t>eating </a:t>
            </a:r>
          </a:p>
          <a:p>
            <a:r>
              <a:rPr lang="en-US" altLang="en-US" sz="2400" dirty="0" smtClean="0"/>
              <a:t>Actions:</a:t>
            </a:r>
          </a:p>
          <a:p>
            <a:pPr lvl="1"/>
            <a:r>
              <a:rPr lang="en-US" altLang="en-US" sz="2100" dirty="0" smtClean="0"/>
              <a:t>climb </a:t>
            </a:r>
            <a:r>
              <a:rPr lang="en-US" altLang="en-US" sz="2100" dirty="0" smtClean="0"/>
              <a:t>chair/get off</a:t>
            </a:r>
          </a:p>
          <a:p>
            <a:pPr lvl="1"/>
            <a:r>
              <a:rPr lang="en-US" altLang="en-US" sz="2100" dirty="0" smtClean="0"/>
              <a:t> </a:t>
            </a:r>
            <a:r>
              <a:rPr lang="en-US" altLang="en-US" sz="2100" dirty="0" smtClean="0"/>
              <a:t>grab X</a:t>
            </a:r>
          </a:p>
          <a:p>
            <a:pPr lvl="1"/>
            <a:r>
              <a:rPr lang="en-US" altLang="en-US" sz="2100" dirty="0" smtClean="0"/>
              <a:t> </a:t>
            </a:r>
            <a:r>
              <a:rPr lang="en-US" altLang="en-US" sz="2100" dirty="0" smtClean="0"/>
              <a:t>wave X</a:t>
            </a:r>
          </a:p>
          <a:p>
            <a:pPr lvl="1"/>
            <a:r>
              <a:rPr lang="en-US" altLang="en-US" sz="2100" dirty="0" smtClean="0"/>
              <a:t>eat </a:t>
            </a:r>
            <a:r>
              <a:rPr lang="en-US" altLang="en-US" sz="2100" dirty="0" smtClean="0"/>
              <a:t>X</a:t>
            </a:r>
          </a:p>
          <a:p>
            <a:pPr lvl="1">
              <a:lnSpc>
                <a:spcPct val="80000"/>
              </a:lnSpc>
              <a:buNone/>
            </a:pPr>
            <a:endParaRPr lang="en-US" altLang="en-US" sz="2000"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Monkey banana Problem : </a:t>
            </a:r>
            <a:r>
              <a:rPr lang="en-US" dirty="0" smtClean="0"/>
              <a:t>2(Search Space)</a:t>
            </a:r>
            <a:endParaRPr lang="en-US" dirty="0"/>
          </a:p>
        </p:txBody>
      </p:sp>
      <p:sp>
        <p:nvSpPr>
          <p:cNvPr id="3" name="Content Placeholder 2"/>
          <p:cNvSpPr>
            <a:spLocks noGrp="1"/>
          </p:cNvSpPr>
          <p:nvPr>
            <p:ph idx="1"/>
          </p:nvPr>
        </p:nvSpPr>
        <p:spPr>
          <a:xfrm>
            <a:off x="838200" y="1539551"/>
            <a:ext cx="3446929" cy="4786604"/>
          </a:xfrm>
        </p:spPr>
        <p:txBody>
          <a:bodyPr/>
          <a:lstStyle/>
          <a:p>
            <a:r>
              <a:rPr lang="en-US" dirty="0" smtClean="0"/>
              <a:t>Define state space (HW)</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63673" y="1506071"/>
            <a:ext cx="6713927" cy="4881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Missionaries and Cannibals</a:t>
            </a:r>
            <a:endParaRPr lang="en-US" dirty="0"/>
          </a:p>
        </p:txBody>
      </p:sp>
      <p:sp>
        <p:nvSpPr>
          <p:cNvPr id="5" name="Rectangle 3"/>
          <p:cNvSpPr>
            <a:spLocks noGrp="1" noChangeArrowheads="1"/>
          </p:cNvSpPr>
          <p:nvPr>
            <p:ph idx="1"/>
          </p:nvPr>
        </p:nvSpPr>
        <p:spPr/>
        <p:txBody>
          <a:bodyPr>
            <a:normAutofit/>
          </a:bodyPr>
          <a:lstStyle/>
          <a:p>
            <a:pPr>
              <a:lnSpc>
                <a:spcPct val="80000"/>
              </a:lnSpc>
              <a:spcBef>
                <a:spcPts val="1200"/>
              </a:spcBef>
            </a:pPr>
            <a:r>
              <a:rPr lang="en-US" altLang="en-US" sz="2400" dirty="0" smtClean="0"/>
              <a:t>3 missionaries and 3 cannibals are on one side of the river with a boat that can take exactly 2 people across the river</a:t>
            </a:r>
          </a:p>
          <a:p>
            <a:pPr lvl="1">
              <a:lnSpc>
                <a:spcPct val="80000"/>
              </a:lnSpc>
              <a:spcBef>
                <a:spcPts val="1200"/>
              </a:spcBef>
            </a:pPr>
            <a:r>
              <a:rPr lang="en-US" altLang="en-US" sz="2000" dirty="0" smtClean="0"/>
              <a:t>how can we move the 3 missionaries and 3 cannibals across the river </a:t>
            </a:r>
          </a:p>
          <a:p>
            <a:pPr lvl="1">
              <a:lnSpc>
                <a:spcPct val="80000"/>
              </a:lnSpc>
              <a:spcBef>
                <a:spcPts val="1200"/>
              </a:spcBef>
            </a:pPr>
            <a:r>
              <a:rPr lang="en-US" altLang="en-US" sz="2000" dirty="0" smtClean="0"/>
              <a:t>with the constraint that </a:t>
            </a:r>
            <a:endParaRPr lang="en-US" altLang="en-US" sz="2000" dirty="0" smtClean="0"/>
          </a:p>
          <a:p>
            <a:pPr lvl="2">
              <a:lnSpc>
                <a:spcPct val="80000"/>
              </a:lnSpc>
              <a:spcBef>
                <a:spcPts val="1200"/>
              </a:spcBef>
            </a:pPr>
            <a:r>
              <a:rPr lang="en-US" altLang="en-US" sz="1600" dirty="0" smtClean="0"/>
              <a:t>the </a:t>
            </a:r>
            <a:r>
              <a:rPr lang="en-US" altLang="en-US" sz="1600" dirty="0" smtClean="0"/>
              <a:t>cannibals never outnumber the missionaries on either side of the river </a:t>
            </a:r>
            <a:r>
              <a:rPr lang="en-US" altLang="en-US" sz="1600" dirty="0" smtClean="0"/>
              <a:t> </a:t>
            </a:r>
            <a:r>
              <a:rPr lang="en-US" altLang="en-US" sz="1600" dirty="0" smtClean="0"/>
              <a:t>(</a:t>
            </a:r>
            <a:r>
              <a:rPr lang="en-US" altLang="en-US" sz="1600" dirty="0" smtClean="0"/>
              <a:t>lest the cannibals start eating the missionaries</a:t>
            </a:r>
            <a:r>
              <a:rPr lang="en-US" altLang="en-US" sz="1600" dirty="0" smtClean="0"/>
              <a:t>!)??</a:t>
            </a:r>
          </a:p>
          <a:p>
            <a:pPr lvl="2">
              <a:lnSpc>
                <a:spcPct val="80000"/>
              </a:lnSpc>
              <a:spcBef>
                <a:spcPts val="1200"/>
              </a:spcBef>
            </a:pPr>
            <a:r>
              <a:rPr lang="en-US" altLang="en-US" sz="1600" dirty="0" smtClean="0"/>
              <a:t>a boat that can take exactly 2 people across the river</a:t>
            </a:r>
            <a:endParaRPr lang="en-US" altLang="en-US" sz="16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Missionaries and </a:t>
            </a:r>
            <a:r>
              <a:rPr lang="en-US" altLang="en-US" dirty="0" smtClean="0"/>
              <a:t>Cannibals(strategy 1)</a:t>
            </a:r>
            <a:endParaRPr lang="en-US" dirty="0"/>
          </a:p>
        </p:txBody>
      </p:sp>
      <p:sp>
        <p:nvSpPr>
          <p:cNvPr id="5" name="Rectangle 3"/>
          <p:cNvSpPr>
            <a:spLocks noGrp="1" noChangeArrowheads="1"/>
          </p:cNvSpPr>
          <p:nvPr>
            <p:ph idx="1"/>
          </p:nvPr>
        </p:nvSpPr>
        <p:spPr/>
        <p:txBody>
          <a:bodyPr>
            <a:normAutofit/>
          </a:bodyPr>
          <a:lstStyle/>
          <a:p>
            <a:pPr>
              <a:lnSpc>
                <a:spcPct val="80000"/>
              </a:lnSpc>
              <a:spcBef>
                <a:spcPts val="1200"/>
              </a:spcBef>
            </a:pPr>
            <a:r>
              <a:rPr lang="en-US" altLang="en-US" sz="2400" dirty="0" smtClean="0"/>
              <a:t>We </a:t>
            </a:r>
            <a:r>
              <a:rPr lang="en-US" altLang="en-US" sz="2400" dirty="0" smtClean="0"/>
              <a:t>can represent a state as a 6-item tuple:</a:t>
            </a:r>
          </a:p>
          <a:p>
            <a:pPr lvl="1">
              <a:lnSpc>
                <a:spcPct val="80000"/>
              </a:lnSpc>
              <a:spcBef>
                <a:spcPts val="1200"/>
              </a:spcBef>
            </a:pPr>
            <a:r>
              <a:rPr lang="en-US" altLang="en-US" sz="2000" dirty="0" smtClean="0"/>
              <a:t>(a, b, c, d, e, f) </a:t>
            </a:r>
          </a:p>
          <a:p>
            <a:pPr lvl="2">
              <a:lnSpc>
                <a:spcPct val="80000"/>
              </a:lnSpc>
              <a:spcBef>
                <a:spcPts val="1200"/>
              </a:spcBef>
            </a:pPr>
            <a:r>
              <a:rPr lang="en-US" altLang="en-US" sz="1800" dirty="0" smtClean="0"/>
              <a:t>a/b = number of missionaries/cannibals on left shore</a:t>
            </a:r>
          </a:p>
          <a:p>
            <a:pPr lvl="2">
              <a:lnSpc>
                <a:spcPct val="80000"/>
              </a:lnSpc>
              <a:spcBef>
                <a:spcPts val="1200"/>
              </a:spcBef>
            </a:pPr>
            <a:r>
              <a:rPr lang="en-US" altLang="en-US" sz="1800" dirty="0" smtClean="0"/>
              <a:t>c/d = number of missionaries/cannibals in boat</a:t>
            </a:r>
          </a:p>
          <a:p>
            <a:pPr lvl="2">
              <a:lnSpc>
                <a:spcPct val="80000"/>
              </a:lnSpc>
              <a:spcBef>
                <a:spcPts val="1200"/>
              </a:spcBef>
            </a:pPr>
            <a:r>
              <a:rPr lang="en-US" altLang="en-US" sz="1800" dirty="0" smtClean="0"/>
              <a:t>e/f = number of missionaries/cannibals on right shore</a:t>
            </a:r>
          </a:p>
          <a:p>
            <a:pPr lvl="2">
              <a:lnSpc>
                <a:spcPct val="80000"/>
              </a:lnSpc>
              <a:spcBef>
                <a:spcPts val="1200"/>
              </a:spcBef>
            </a:pPr>
            <a:r>
              <a:rPr lang="en-US" altLang="en-US" sz="1800" dirty="0" smtClean="0"/>
              <a:t>where a + b + c + d + e + f = 6 and c + d &lt;= 2, c + d &gt;= 1 to move the boat</a:t>
            </a:r>
          </a:p>
          <a:p>
            <a:pPr lvl="2">
              <a:lnSpc>
                <a:spcPct val="80000"/>
              </a:lnSpc>
              <a:spcBef>
                <a:spcPts val="1200"/>
              </a:spcBef>
            </a:pPr>
            <a:r>
              <a:rPr lang="en-US" altLang="en-US" sz="1800" dirty="0" smtClean="0"/>
              <a:t>a &gt;= b unless a = 0, c &gt;= d unless c = 0, e &gt;= f unless e = </a:t>
            </a:r>
            <a:r>
              <a:rPr lang="en-US" altLang="en-US" sz="1800" dirty="0" smtClean="0"/>
              <a:t>0</a:t>
            </a:r>
            <a:endParaRPr lang="en-US" altLang="en-US" sz="18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Missionaries and Cannibals</a:t>
            </a:r>
            <a:endParaRPr lang="en-US" dirty="0"/>
          </a:p>
        </p:txBody>
      </p:sp>
      <p:sp>
        <p:nvSpPr>
          <p:cNvPr id="5" name="Rectangle 3"/>
          <p:cNvSpPr>
            <a:spLocks noGrp="1" noChangeArrowheads="1"/>
          </p:cNvSpPr>
          <p:nvPr>
            <p:ph idx="1"/>
          </p:nvPr>
        </p:nvSpPr>
        <p:spPr/>
        <p:txBody>
          <a:bodyPr>
            <a:normAutofit/>
          </a:bodyPr>
          <a:lstStyle/>
          <a:p>
            <a:pPr>
              <a:lnSpc>
                <a:spcPct val="80000"/>
              </a:lnSpc>
              <a:spcBef>
                <a:spcPts val="1200"/>
              </a:spcBef>
            </a:pPr>
            <a:r>
              <a:rPr lang="en-US" altLang="en-US" sz="2400" dirty="0" smtClean="0"/>
              <a:t>Legal </a:t>
            </a:r>
            <a:r>
              <a:rPr lang="en-US" altLang="en-US" sz="2400" dirty="0" smtClean="0"/>
              <a:t>operations (moves) are </a:t>
            </a:r>
          </a:p>
          <a:p>
            <a:pPr lvl="1">
              <a:lnSpc>
                <a:spcPct val="80000"/>
              </a:lnSpc>
              <a:spcBef>
                <a:spcPts val="1200"/>
              </a:spcBef>
            </a:pPr>
            <a:r>
              <a:rPr lang="en-US" altLang="en-US" sz="2000" dirty="0" smtClean="0"/>
              <a:t>0, 1, 2 missionaries get into boat (c + d must be &lt;= 2)</a:t>
            </a:r>
          </a:p>
          <a:p>
            <a:pPr lvl="1">
              <a:lnSpc>
                <a:spcPct val="80000"/>
              </a:lnSpc>
              <a:spcBef>
                <a:spcPts val="1200"/>
              </a:spcBef>
            </a:pPr>
            <a:r>
              <a:rPr lang="en-US" altLang="en-US" sz="2000" dirty="0" smtClean="0"/>
              <a:t>0, 1, 2 missionaries get out of boat</a:t>
            </a:r>
          </a:p>
          <a:p>
            <a:pPr lvl="1">
              <a:lnSpc>
                <a:spcPct val="80000"/>
              </a:lnSpc>
              <a:spcBef>
                <a:spcPts val="1200"/>
              </a:spcBef>
            </a:pPr>
            <a:r>
              <a:rPr lang="en-US" altLang="en-US" sz="2000" dirty="0" smtClean="0"/>
              <a:t>0, 1, 2 cannibals get into boat (c + d must be &lt;= 2)</a:t>
            </a:r>
          </a:p>
          <a:p>
            <a:pPr lvl="1">
              <a:lnSpc>
                <a:spcPct val="80000"/>
              </a:lnSpc>
              <a:spcBef>
                <a:spcPts val="1200"/>
              </a:spcBef>
            </a:pPr>
            <a:r>
              <a:rPr lang="en-US" altLang="en-US" sz="2000" dirty="0" smtClean="0"/>
              <a:t>0, 1, 2 missionaries get out of boat</a:t>
            </a:r>
          </a:p>
          <a:p>
            <a:pPr lvl="1">
              <a:lnSpc>
                <a:spcPct val="80000"/>
              </a:lnSpc>
              <a:spcBef>
                <a:spcPts val="1200"/>
              </a:spcBef>
            </a:pPr>
            <a:r>
              <a:rPr lang="en-US" altLang="en-US" sz="2000" dirty="0" smtClean="0"/>
              <a:t>boat sails from left shore to right shore (c + d must be &gt;= 1)</a:t>
            </a:r>
          </a:p>
          <a:p>
            <a:pPr lvl="1">
              <a:lnSpc>
                <a:spcPct val="80000"/>
              </a:lnSpc>
              <a:spcBef>
                <a:spcPts val="1200"/>
              </a:spcBef>
            </a:pPr>
            <a:r>
              <a:rPr lang="en-US" altLang="en-US" sz="2000" dirty="0" smtClean="0"/>
              <a:t>boat sails from right shore to left shore (c + d must be &gt;= 1)</a:t>
            </a:r>
          </a:p>
          <a:p>
            <a:pPr lvl="2">
              <a:lnSpc>
                <a:spcPct val="80000"/>
              </a:lnSpc>
              <a:spcBef>
                <a:spcPts val="1200"/>
              </a:spcBef>
            </a:pPr>
            <a:r>
              <a:rPr lang="en-US" altLang="en-US" sz="1600" dirty="0" smtClean="0"/>
              <a:t>drawing the state space will be left as a homework problem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Missionaries and </a:t>
            </a:r>
            <a:r>
              <a:rPr lang="en-US" altLang="en-US" dirty="0" smtClean="0"/>
              <a:t>Cannibals (Strategy 2)</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Objects of the State World:</a:t>
            </a:r>
          </a:p>
          <a:p>
            <a:pPr lvl="1"/>
            <a:r>
              <a:rPr lang="pl-PL" dirty="0" smtClean="0"/>
              <a:t>M M M C C C B</a:t>
            </a:r>
          </a:p>
          <a:p>
            <a:pPr lvl="1"/>
            <a:r>
              <a:rPr lang="en-US" dirty="0" smtClean="0"/>
              <a:t>3 missionaries, 3 cannibals, 1 boat, a left river bank, and a right river bank.</a:t>
            </a:r>
          </a:p>
          <a:p>
            <a:pPr lvl="1"/>
            <a:r>
              <a:rPr lang="en-US" dirty="0" smtClean="0"/>
              <a:t>C represents a cannibal, M represents a missionary, and B represents the </a:t>
            </a:r>
            <a:r>
              <a:rPr lang="en-US" dirty="0" smtClean="0"/>
              <a:t>location of </a:t>
            </a:r>
            <a:r>
              <a:rPr lang="en-US" dirty="0" smtClean="0"/>
              <a:t>the </a:t>
            </a:r>
            <a:r>
              <a:rPr lang="en-US" dirty="0" smtClean="0"/>
              <a:t>boat</a:t>
            </a:r>
          </a:p>
          <a:p>
            <a:r>
              <a:rPr lang="en-US" b="1" dirty="0" smtClean="0"/>
              <a:t>Representation of a State of the World:</a:t>
            </a:r>
          </a:p>
          <a:p>
            <a:pPr lvl="1"/>
            <a:r>
              <a:rPr lang="pt-BR" dirty="0" smtClean="0"/>
              <a:t>L&lt;M C B&gt; </a:t>
            </a:r>
            <a:endParaRPr lang="pt-BR" dirty="0" smtClean="0"/>
          </a:p>
          <a:p>
            <a:pPr lvl="1"/>
            <a:r>
              <a:rPr lang="pt-BR" dirty="0" smtClean="0"/>
              <a:t>R&lt;M </a:t>
            </a:r>
            <a:r>
              <a:rPr lang="pt-BR" dirty="0" smtClean="0"/>
              <a:t>C B&gt;</a:t>
            </a:r>
          </a:p>
          <a:p>
            <a:pPr lvl="1"/>
            <a:r>
              <a:rPr lang="en-US" dirty="0" smtClean="0"/>
              <a:t>A state of the world is represented as 2 lists :</a:t>
            </a:r>
          </a:p>
          <a:p>
            <a:pPr lvl="2"/>
            <a:r>
              <a:rPr lang="en-US" dirty="0" smtClean="0"/>
              <a:t>L is the left bank.</a:t>
            </a:r>
          </a:p>
          <a:p>
            <a:pPr lvl="2"/>
            <a:r>
              <a:rPr lang="en-US" dirty="0" smtClean="0"/>
              <a:t>R is the right bank.</a:t>
            </a:r>
          </a:p>
          <a:p>
            <a:pPr lvl="2"/>
            <a:r>
              <a:rPr lang="en-US" dirty="0" smtClean="0"/>
              <a:t>C represents the location’s amount of cannibals.</a:t>
            </a:r>
          </a:p>
          <a:p>
            <a:pPr lvl="2"/>
            <a:r>
              <a:rPr lang="en-US" dirty="0" smtClean="0"/>
              <a:t>M represents the location's amount of missionaries.</a:t>
            </a:r>
          </a:p>
          <a:p>
            <a:pPr lvl="2"/>
            <a:r>
              <a:rPr lang="en-US" dirty="0" smtClean="0"/>
              <a:t>B is 1 when the boat is on the shore and 0 when it is on the opposite shore.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Components AI</a:t>
            </a:r>
            <a:endParaRPr lang="en-IN" dirty="0"/>
          </a:p>
        </p:txBody>
      </p:sp>
      <p:sp>
        <p:nvSpPr>
          <p:cNvPr id="3" name="Content Placeholder 2"/>
          <p:cNvSpPr>
            <a:spLocks noGrp="1"/>
          </p:cNvSpPr>
          <p:nvPr>
            <p:ph idx="1"/>
          </p:nvPr>
        </p:nvSpPr>
        <p:spPr/>
        <p:txBody>
          <a:bodyPr/>
          <a:lstStyle/>
          <a:p>
            <a:pPr marL="446088" indent="-446088"/>
            <a:r>
              <a:rPr lang="en-IN" dirty="0" smtClean="0"/>
              <a:t>Uniprocessor </a:t>
            </a:r>
          </a:p>
          <a:p>
            <a:pPr marL="446088" indent="-446088"/>
            <a:r>
              <a:rPr lang="en-IN" dirty="0" smtClean="0"/>
              <a:t>Multiprocessor </a:t>
            </a:r>
          </a:p>
          <a:p>
            <a:pPr marL="446088" indent="-446088"/>
            <a:r>
              <a:rPr lang="en-IN" dirty="0" smtClean="0"/>
              <a:t>Special Purpose Processor </a:t>
            </a:r>
          </a:p>
          <a:p>
            <a:pPr marL="446088" indent="-446088"/>
            <a:r>
              <a:rPr lang="en-IN" dirty="0" smtClean="0"/>
              <a:t>Array Processor </a:t>
            </a:r>
          </a:p>
          <a:p>
            <a:pPr marL="446088" indent="-446088"/>
            <a:r>
              <a:rPr lang="en-IN" dirty="0" smtClean="0"/>
              <a:t>Vector Processor </a:t>
            </a:r>
          </a:p>
          <a:p>
            <a:pPr marL="446088" indent="-446088"/>
            <a:r>
              <a:rPr lang="en-IN" dirty="0" smtClean="0"/>
              <a:t>Parallel Processor </a:t>
            </a:r>
          </a:p>
          <a:p>
            <a:pPr marL="446088" indent="-446088"/>
            <a:r>
              <a:rPr lang="en-IN" dirty="0" smtClean="0"/>
              <a:t>Distributed Processor</a:t>
            </a:r>
            <a:endParaRPr lang="en-IN" dirty="0"/>
          </a:p>
        </p:txBody>
      </p:sp>
    </p:spTree>
    <p:extLst>
      <p:ext uri="{BB962C8B-B14F-4D97-AF65-F5344CB8AC3E}">
        <p14:creationId xmlns="" xmlns:p14="http://schemas.microsoft.com/office/powerpoint/2010/main" val="349915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state space </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l="31618" t="14248" r="29044" b="8366"/>
          <a:stretch>
            <a:fillRect/>
          </a:stretch>
        </p:blipFill>
        <p:spPr bwMode="auto">
          <a:xfrm>
            <a:off x="5862918" y="140217"/>
            <a:ext cx="5836023" cy="6457806"/>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Space Graph </a:t>
            </a:r>
            <a:r>
              <a:rPr lang="en-US" dirty="0" smtClean="0"/>
              <a:t/>
            </a:r>
            <a:br>
              <a:rPr lang="en-US" dirty="0" smtClean="0"/>
            </a:br>
            <a:r>
              <a:rPr lang="en-US" dirty="0" smtClean="0"/>
              <a:t>(</a:t>
            </a:r>
            <a:r>
              <a:rPr lang="en-US" dirty="0" smtClean="0"/>
              <a:t>Including At Least One Solution):</a:t>
            </a:r>
            <a:endParaRPr lang="en-US" dirty="0"/>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l="22500" t="12418" r="24412" b="16732"/>
          <a:stretch>
            <a:fillRect/>
          </a:stretch>
        </p:blipFill>
        <p:spPr bwMode="auto">
          <a:xfrm>
            <a:off x="4688541" y="1658471"/>
            <a:ext cx="6472519" cy="485887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49683" cy="1015806"/>
          </a:xfrm>
        </p:spPr>
        <p:txBody>
          <a:bodyPr/>
          <a:lstStyle/>
          <a:p>
            <a:r>
              <a:rPr lang="en-US" dirty="0" smtClean="0"/>
              <a:t>Tic </a:t>
            </a:r>
            <a:r>
              <a:rPr lang="en-US" dirty="0" err="1" smtClean="0"/>
              <a:t>Tac</a:t>
            </a:r>
            <a:r>
              <a:rPr lang="en-US" dirty="0" smtClean="0"/>
              <a:t> Toe(Board Game)</a:t>
            </a:r>
            <a:endParaRPr lang="en-US" dirty="0"/>
          </a:p>
        </p:txBody>
      </p:sp>
      <p:sp>
        <p:nvSpPr>
          <p:cNvPr id="23" name="Content Placeholder 2"/>
          <p:cNvSpPr>
            <a:spLocks noGrp="1"/>
          </p:cNvSpPr>
          <p:nvPr>
            <p:ph idx="1"/>
          </p:nvPr>
        </p:nvSpPr>
        <p:spPr>
          <a:xfrm>
            <a:off x="838200" y="1539551"/>
            <a:ext cx="10515600" cy="4786604"/>
          </a:xfrm>
        </p:spPr>
        <p:txBody>
          <a:bodyPr/>
          <a:lstStyle/>
          <a:p>
            <a:r>
              <a:rPr lang="en-US" dirty="0" smtClean="0"/>
              <a:t>consists of a nine element vector called BOARD</a:t>
            </a:r>
          </a:p>
          <a:p>
            <a:r>
              <a:rPr lang="en-US" dirty="0" smtClean="0"/>
              <a:t>it represents the numbers 1 to 9 in three rows</a:t>
            </a:r>
          </a:p>
          <a:p>
            <a:r>
              <a:rPr lang="en-US" dirty="0" smtClean="0"/>
              <a:t> An element contains the value 0 for blank, 1 for X and 2 for O.</a:t>
            </a:r>
          </a:p>
          <a:p>
            <a:r>
              <a:rPr lang="en-US" dirty="0" smtClean="0"/>
              <a:t> A MOVETABLE vector consists of 19,683 elements (3</a:t>
            </a:r>
            <a:r>
              <a:rPr lang="en-US" baseline="30000" dirty="0" smtClean="0"/>
              <a:t>9</a:t>
            </a:r>
            <a:r>
              <a:rPr lang="en-US" dirty="0" smtClean="0"/>
              <a:t> ) and is needed where each element is a nine element vector. </a:t>
            </a:r>
          </a:p>
          <a:p>
            <a:r>
              <a:rPr lang="en-US" dirty="0" smtClean="0"/>
              <a:t>The contents of the vector are especially chosen to help the algorithm.</a:t>
            </a:r>
          </a:p>
          <a:p>
            <a:endParaRPr lang="en-US" dirty="0"/>
          </a:p>
        </p:txBody>
      </p:sp>
      <p:pic>
        <p:nvPicPr>
          <p:cNvPr id="47106" name="Picture 2" descr="https://miro.medium.com/max/512/1*YgslEHb5SVUr3rLw7-vagA.png"/>
          <p:cNvPicPr>
            <a:picLocks noChangeAspect="1" noChangeArrowheads="1"/>
          </p:cNvPicPr>
          <p:nvPr/>
        </p:nvPicPr>
        <p:blipFill>
          <a:blip r:embed="rId2"/>
          <a:srcRect/>
          <a:stretch>
            <a:fillRect/>
          </a:stretch>
        </p:blipFill>
        <p:spPr bwMode="auto">
          <a:xfrm>
            <a:off x="9054249" y="148683"/>
            <a:ext cx="2438400" cy="2438400"/>
          </a:xfrm>
          <a:prstGeom prst="rect">
            <a:avLst/>
          </a:prstGeom>
          <a:noFill/>
        </p:spPr>
      </p:pic>
      <p:sp>
        <p:nvSpPr>
          <p:cNvPr id="25" name="Rectangle 24"/>
          <p:cNvSpPr/>
          <p:nvPr/>
        </p:nvSpPr>
        <p:spPr>
          <a:xfrm>
            <a:off x="1773044" y="4776009"/>
            <a:ext cx="9322419" cy="1865126"/>
          </a:xfrm>
          <a:prstGeom prst="rect">
            <a:avLst/>
          </a:prstGeom>
          <a:ln>
            <a:solidFill>
              <a:schemeClr val="tx1"/>
            </a:solidFill>
          </a:ln>
        </p:spPr>
        <p:txBody>
          <a:bodyPr wrap="square">
            <a:spAutoFit/>
          </a:bodyPr>
          <a:lstStyle/>
          <a:p>
            <a:pPr algn="just">
              <a:lnSpc>
                <a:spcPct val="80000"/>
              </a:lnSpc>
            </a:pPr>
            <a:endParaRPr lang="en-US" sz="2000" dirty="0" smtClean="0"/>
          </a:p>
          <a:p>
            <a:pPr>
              <a:lnSpc>
                <a:spcPct val="80000"/>
              </a:lnSpc>
            </a:pPr>
            <a:r>
              <a:rPr lang="en-US" sz="1400" dirty="0" smtClean="0"/>
              <a:t>	</a:t>
            </a:r>
            <a:r>
              <a:rPr lang="en-US" sz="1600" dirty="0" smtClean="0"/>
              <a:t>Index	Current Board position		New Board position	</a:t>
            </a:r>
          </a:p>
          <a:p>
            <a:pPr>
              <a:lnSpc>
                <a:spcPct val="80000"/>
              </a:lnSpc>
            </a:pPr>
            <a:r>
              <a:rPr lang="en-US" dirty="0" smtClean="0"/>
              <a:t>	0		000000000			000010000	</a:t>
            </a:r>
          </a:p>
          <a:p>
            <a:pPr>
              <a:lnSpc>
                <a:spcPct val="80000"/>
              </a:lnSpc>
            </a:pPr>
            <a:r>
              <a:rPr lang="en-US" dirty="0" smtClean="0"/>
              <a:t>	1		000000001			020000001 	</a:t>
            </a:r>
          </a:p>
          <a:p>
            <a:pPr>
              <a:lnSpc>
                <a:spcPct val="80000"/>
              </a:lnSpc>
            </a:pPr>
            <a:r>
              <a:rPr lang="en-US" dirty="0" smtClean="0"/>
              <a:t>	2		000000002	 		000100002	</a:t>
            </a:r>
          </a:p>
          <a:p>
            <a:pPr>
              <a:lnSpc>
                <a:spcPct val="80000"/>
              </a:lnSpc>
            </a:pPr>
            <a:r>
              <a:rPr lang="en-US" dirty="0" smtClean="0"/>
              <a:t>	3		000000010	 		002000010	</a:t>
            </a:r>
          </a:p>
          <a:p>
            <a:pPr>
              <a:lnSpc>
                <a:spcPct val="80000"/>
              </a:lnSpc>
            </a:pPr>
            <a:r>
              <a:rPr lang="en-US" dirty="0" smtClean="0"/>
              <a:t>		:</a:t>
            </a:r>
          </a:p>
          <a:p>
            <a:pPr>
              <a:lnSpc>
                <a:spcPct val="80000"/>
              </a:lnSpc>
            </a:pPr>
            <a:r>
              <a:rPr lang="en-US" dirty="0" smtClean="0"/>
              <a:t>		: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Puzzle problem</a:t>
            </a:r>
            <a:endParaRPr lang="en-US" dirty="0"/>
          </a:p>
        </p:txBody>
      </p:sp>
      <p:sp>
        <p:nvSpPr>
          <p:cNvPr id="3" name="Content Placeholder 2"/>
          <p:cNvSpPr>
            <a:spLocks noGrp="1"/>
          </p:cNvSpPr>
          <p:nvPr>
            <p:ph idx="1"/>
          </p:nvPr>
        </p:nvSpPr>
        <p:spPr/>
        <p:txBody>
          <a:bodyPr/>
          <a:lstStyle/>
          <a:p>
            <a:r>
              <a:rPr lang="en-US" dirty="0" smtClean="0"/>
              <a:t>consists of eight numbered, movable tiles set in a 3x3 frame</a:t>
            </a:r>
          </a:p>
          <a:p>
            <a:r>
              <a:rPr lang="en-US" dirty="0" smtClean="0"/>
              <a:t>One cell of the frame is always empty thus making it possible to move an adjacent numbered tile into the empty cell</a:t>
            </a:r>
          </a:p>
          <a:p>
            <a:pPr>
              <a:buNone/>
            </a:pPr>
            <a:endParaRPr lang="en-US" dirty="0"/>
          </a:p>
        </p:txBody>
      </p:sp>
      <p:pic>
        <p:nvPicPr>
          <p:cNvPr id="4" name="Picture 3" descr="https://miro.medium.com/max/849/1*yekmcvT48y6mB8dIcK967Q.png"/>
          <p:cNvPicPr/>
          <p:nvPr/>
        </p:nvPicPr>
        <p:blipFill>
          <a:blip r:embed="rId2"/>
          <a:srcRect l="11168" t="5251" r="14408" b="4757"/>
          <a:stretch>
            <a:fillRect/>
          </a:stretch>
        </p:blipFill>
        <p:spPr bwMode="auto">
          <a:xfrm>
            <a:off x="3501397" y="3094886"/>
            <a:ext cx="4810065" cy="26308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Chess </a:t>
            </a:r>
            <a:endParaRPr lang="en-US" dirty="0"/>
          </a:p>
        </p:txBody>
      </p:sp>
      <p:sp>
        <p:nvSpPr>
          <p:cNvPr id="3" name="Content Placeholder 2"/>
          <p:cNvSpPr>
            <a:spLocks noGrp="1"/>
          </p:cNvSpPr>
          <p:nvPr>
            <p:ph idx="1"/>
          </p:nvPr>
        </p:nvSpPr>
        <p:spPr/>
        <p:txBody>
          <a:bodyPr>
            <a:normAutofit fontScale="92500"/>
          </a:bodyPr>
          <a:lstStyle/>
          <a:p>
            <a:pPr>
              <a:spcBef>
                <a:spcPts val="600"/>
              </a:spcBef>
            </a:pPr>
            <a:r>
              <a:rPr lang="en-US" dirty="0" smtClean="0"/>
              <a:t>To build a program that could play chess, we have to specify:</a:t>
            </a:r>
          </a:p>
          <a:p>
            <a:pPr lvl="0">
              <a:spcBef>
                <a:spcPts val="600"/>
              </a:spcBef>
            </a:pPr>
            <a:r>
              <a:rPr lang="en-US" dirty="0" smtClean="0"/>
              <a:t>The starting position of the chess board</a:t>
            </a:r>
          </a:p>
          <a:p>
            <a:pPr lvl="1">
              <a:spcBef>
                <a:spcPts val="600"/>
              </a:spcBef>
            </a:pPr>
            <a:r>
              <a:rPr lang="en-US" dirty="0" smtClean="0"/>
              <a:t>The starting position can be described by an 8 X 8 array square in which each element square (X, Y), (x varying from 1 to 8 &amp; y varying from 1 to 8) describes the board position of an appropriate piece in the official chess opening position.</a:t>
            </a:r>
          </a:p>
          <a:p>
            <a:pPr lvl="0">
              <a:spcBef>
                <a:spcPts val="600"/>
              </a:spcBef>
            </a:pPr>
            <a:r>
              <a:rPr lang="en-US" dirty="0" smtClean="0"/>
              <a:t>The rules that define legal moves</a:t>
            </a:r>
          </a:p>
          <a:p>
            <a:pPr lvl="1">
              <a:spcBef>
                <a:spcPts val="600"/>
              </a:spcBef>
            </a:pPr>
            <a:r>
              <a:rPr lang="en-US" dirty="0" smtClean="0"/>
              <a:t>The legal moves provide the way of getting from initial state of final state.</a:t>
            </a:r>
          </a:p>
          <a:p>
            <a:pPr lvl="1">
              <a:spcBef>
                <a:spcPts val="600"/>
              </a:spcBef>
            </a:pPr>
            <a:r>
              <a:rPr lang="en-US" dirty="0" smtClean="0"/>
              <a:t>The legal moves can be described as a set of rules consisting of two parts: A left side that gives the current position and the right side that describes the change to be made to the board position.</a:t>
            </a:r>
          </a:p>
          <a:p>
            <a:pPr lvl="0">
              <a:spcBef>
                <a:spcPts val="600"/>
              </a:spcBef>
            </a:pPr>
            <a:r>
              <a:rPr lang="en-US" dirty="0" smtClean="0"/>
              <a:t>The board position that represent a win.</a:t>
            </a:r>
          </a:p>
          <a:p>
            <a:pPr lvl="1">
              <a:spcBef>
                <a:spcPts val="600"/>
              </a:spcBef>
            </a:pPr>
            <a:r>
              <a:rPr lang="en-US" dirty="0" smtClean="0"/>
              <a:t>The goal is any board position in which the opponent does not have a legal move and his or her “king” is under attack.</a:t>
            </a:r>
          </a:p>
          <a:p>
            <a:pPr>
              <a:spcBef>
                <a:spcPts val="600"/>
              </a:spcBef>
            </a:pPr>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Chess </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spcBef>
                <a:spcPts val="600"/>
              </a:spcBef>
            </a:pPr>
            <a:r>
              <a:rPr lang="en-US" dirty="0" smtClean="0"/>
              <a:t>An example</a:t>
            </a:r>
          </a:p>
          <a:p>
            <a:pPr>
              <a:lnSpc>
                <a:spcPct val="120000"/>
              </a:lnSpc>
              <a:spcBef>
                <a:spcPts val="600"/>
              </a:spcBef>
            </a:pPr>
            <a:r>
              <a:rPr lang="en-US" b="1" dirty="0" smtClean="0"/>
              <a:t>Current Position: </a:t>
            </a:r>
            <a:r>
              <a:rPr lang="en-US" dirty="0" smtClean="0"/>
              <a:t>While pawn at square ( 5, 2 ), AND Square ( 5, 3 ) is empty, AND Square ( 5, 4 ) is empty.</a:t>
            </a:r>
          </a:p>
          <a:p>
            <a:pPr>
              <a:lnSpc>
                <a:spcPct val="120000"/>
              </a:lnSpc>
              <a:spcBef>
                <a:spcPts val="600"/>
              </a:spcBef>
            </a:pPr>
            <a:r>
              <a:rPr lang="en-US" b="1" dirty="0" smtClean="0"/>
              <a:t>Changing Board Position:</a:t>
            </a:r>
            <a:r>
              <a:rPr lang="en-US" dirty="0" smtClean="0"/>
              <a:t> Move pawn from Square ( 5, 2 ) to Square ( 5, 4 ).</a:t>
            </a:r>
          </a:p>
          <a:p>
            <a:pPr lvl="0">
              <a:lnSpc>
                <a:spcPct val="120000"/>
              </a:lnSpc>
              <a:spcBef>
                <a:spcPts val="600"/>
              </a:spcBef>
            </a:pPr>
            <a:r>
              <a:rPr lang="en-US" dirty="0" smtClean="0"/>
              <a:t>The current position of a chess coin on the board is </a:t>
            </a:r>
            <a:r>
              <a:rPr lang="en-US" b="1" dirty="0" smtClean="0"/>
              <a:t>its state </a:t>
            </a:r>
            <a:r>
              <a:rPr lang="en-US" dirty="0" smtClean="0"/>
              <a:t>and the set of all possible states is </a:t>
            </a:r>
            <a:r>
              <a:rPr lang="en-US" b="1" dirty="0" smtClean="0"/>
              <a:t>state space.</a:t>
            </a:r>
          </a:p>
          <a:p>
            <a:pPr>
              <a:lnSpc>
                <a:spcPct val="120000"/>
              </a:lnSpc>
              <a:spcBef>
                <a:spcPts val="600"/>
              </a:spcBef>
            </a:pPr>
            <a:r>
              <a:rPr lang="en-US" dirty="0" smtClean="0"/>
              <a:t>State space representation seems natural for playing chess problem because the set of states, which corresponds to the set of board positions, is well </a:t>
            </a:r>
            <a:r>
              <a:rPr lang="en-US" dirty="0" err="1" smtClean="0"/>
              <a:t>organised</a:t>
            </a:r>
            <a:r>
              <a:rPr lang="en-US" dirty="0" smtClean="0"/>
              <a:t>.</a:t>
            </a:r>
          </a:p>
          <a:p>
            <a:pPr lvl="0">
              <a:lnSpc>
                <a:spcPct val="120000"/>
              </a:lnSpc>
              <a:spcBef>
                <a:spcPts val="600"/>
              </a:spcBef>
            </a:pPr>
            <a:r>
              <a:rPr lang="en-US" dirty="0" smtClean="0"/>
              <a:t>One or more states where the problem terminates are goal states.</a:t>
            </a:r>
          </a:p>
          <a:p>
            <a:pPr lvl="0">
              <a:lnSpc>
                <a:spcPct val="120000"/>
              </a:lnSpc>
              <a:spcBef>
                <a:spcPts val="600"/>
              </a:spcBef>
            </a:pPr>
            <a:r>
              <a:rPr lang="en-US" dirty="0" smtClean="0"/>
              <a:t>Chess has approximately 10¹²⁰ game paths. These positions comprise the problem search space.</a:t>
            </a:r>
          </a:p>
          <a:p>
            <a:pPr lvl="0">
              <a:lnSpc>
                <a:spcPct val="120000"/>
              </a:lnSpc>
              <a:spcBef>
                <a:spcPts val="600"/>
              </a:spcBef>
            </a:pPr>
            <a:r>
              <a:rPr lang="en-US" dirty="0" smtClean="0"/>
              <a:t>Using above formulation, the problem of playing chess is defined as a problem of moving around in a state space, where each state corresponds to a legal position of the board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6826" y="607583"/>
          <a:ext cx="10451715" cy="5615488"/>
        </p:xfrm>
        <a:graphic>
          <a:graphicData uri="http://schemas.openxmlformats.org/drawingml/2006/table">
            <a:tbl>
              <a:tblPr firstRow="1" bandRow="1">
                <a:tableStyleId>{2D5ABB26-0587-4C30-8999-92F81FD0307C}</a:tableStyleId>
              </a:tblPr>
              <a:tblGrid>
                <a:gridCol w="10451715"/>
              </a:tblGrid>
              <a:tr h="1232617">
                <a:tc>
                  <a:txBody>
                    <a:bodyPr/>
                    <a:lstStyle/>
                    <a:p>
                      <a:pPr marL="13970" algn="ctr">
                        <a:lnSpc>
                          <a:spcPct val="100000"/>
                        </a:lnSpc>
                        <a:spcBef>
                          <a:spcPts val="2020"/>
                        </a:spcBef>
                      </a:pPr>
                      <a:r>
                        <a:rPr lang="en-US" sz="4200" dirty="0" smtClean="0">
                          <a:latin typeface="Georgia"/>
                          <a:cs typeface="Georgia"/>
                        </a:rPr>
                        <a:t>Types of </a:t>
                      </a:r>
                      <a:r>
                        <a:rPr lang="en-US" sz="4200" dirty="0" err="1" smtClean="0">
                          <a:latin typeface="Georgia"/>
                          <a:cs typeface="Georgia"/>
                        </a:rPr>
                        <a:t>Environmnt</a:t>
                      </a:r>
                      <a:r>
                        <a:rPr lang="en-US" sz="4200" dirty="0" smtClean="0">
                          <a:latin typeface="Georgia"/>
                          <a:cs typeface="Georgia"/>
                        </a:rPr>
                        <a:t> in AI</a:t>
                      </a:r>
                      <a:endParaRPr sz="4200">
                        <a:latin typeface="Georgia"/>
                        <a:cs typeface="Georgia"/>
                      </a:endParaRPr>
                    </a:p>
                  </a:txBody>
                  <a:tcPr marL="0" marR="0" marT="226359" marB="0">
                    <a:lnL w="12700">
                      <a:solidFill>
                        <a:srgbClr val="D1D0C8"/>
                      </a:solidFill>
                      <a:prstDash val="solid"/>
                    </a:lnL>
                    <a:lnR w="12700">
                      <a:solidFill>
                        <a:srgbClr val="D1D0C8"/>
                      </a:solidFill>
                      <a:prstDash val="solid"/>
                    </a:lnR>
                    <a:lnT w="12700">
                      <a:solidFill>
                        <a:srgbClr val="D1D0C8"/>
                      </a:solidFill>
                      <a:prstDash val="solid"/>
                    </a:lnT>
                    <a:lnB w="76200">
                      <a:solidFill>
                        <a:srgbClr val="D5DBDD"/>
                      </a:solidFill>
                      <a:prstDash val="solid"/>
                    </a:lnB>
                  </a:tcPr>
                </a:tc>
              </a:tr>
              <a:tr h="4187135">
                <a:tc>
                  <a:txBody>
                    <a:bodyPr/>
                    <a:lstStyle/>
                    <a:p>
                      <a:pPr marL="119063" indent="0" fontAlgn="base"/>
                      <a:r>
                        <a:rPr lang="en-US" sz="2100" b="0" i="0" dirty="0" smtClean="0">
                          <a:solidFill>
                            <a:schemeClr val="tx1"/>
                          </a:solidFill>
                          <a:latin typeface="+mn-lt"/>
                          <a:ea typeface="+mn-ea"/>
                          <a:cs typeface="+mn-cs"/>
                        </a:rPr>
                        <a:t>An environment in artificial intelligence is the surrounding of the agent. The agent takes input from the environment through sensors and delivers the output to the environment through actuators. There are several types of environments: </a:t>
                      </a:r>
                      <a:br>
                        <a:rPr lang="en-US" sz="2100" b="0" i="0" dirty="0" smtClean="0">
                          <a:solidFill>
                            <a:schemeClr val="tx1"/>
                          </a:solidFill>
                          <a:latin typeface="+mn-lt"/>
                          <a:ea typeface="+mn-ea"/>
                          <a:cs typeface="+mn-cs"/>
                        </a:rPr>
                      </a:br>
                      <a:r>
                        <a:rPr lang="en-US" sz="2100" b="0" i="0" dirty="0" smtClean="0">
                          <a:solidFill>
                            <a:schemeClr val="tx1"/>
                          </a:solidFill>
                          <a:latin typeface="+mn-lt"/>
                          <a:ea typeface="+mn-ea"/>
                          <a:cs typeface="+mn-cs"/>
                        </a:rPr>
                        <a:t> </a:t>
                      </a:r>
                    </a:p>
                    <a:p>
                      <a:pPr marL="511175" indent="-392113" fontAlgn="base">
                        <a:buFont typeface="Arial" pitchFamily="34" charset="0"/>
                        <a:buChar char="•"/>
                      </a:pPr>
                      <a:r>
                        <a:rPr lang="en-US" sz="2100" b="0" i="0" dirty="0" smtClean="0">
                          <a:solidFill>
                            <a:schemeClr val="tx1"/>
                          </a:solidFill>
                          <a:latin typeface="+mn-lt"/>
                          <a:ea typeface="+mn-ea"/>
                          <a:cs typeface="+mn-cs"/>
                        </a:rPr>
                        <a:t>Fully Observable </a:t>
                      </a:r>
                      <a:r>
                        <a:rPr lang="en-US" sz="2100" b="0" i="0" dirty="0" err="1" smtClean="0">
                          <a:solidFill>
                            <a:schemeClr val="tx1"/>
                          </a:solidFill>
                          <a:latin typeface="+mn-lt"/>
                          <a:ea typeface="+mn-ea"/>
                          <a:cs typeface="+mn-cs"/>
                        </a:rPr>
                        <a:t>vs</a:t>
                      </a:r>
                      <a:r>
                        <a:rPr lang="en-US" sz="2100" b="0" i="0" dirty="0" smtClean="0">
                          <a:solidFill>
                            <a:schemeClr val="tx1"/>
                          </a:solidFill>
                          <a:latin typeface="+mn-lt"/>
                          <a:ea typeface="+mn-ea"/>
                          <a:cs typeface="+mn-cs"/>
                        </a:rPr>
                        <a:t> Partially Observable</a:t>
                      </a:r>
                    </a:p>
                    <a:p>
                      <a:pPr marL="511175" indent="-392113" fontAlgn="base">
                        <a:buFont typeface="Arial" pitchFamily="34" charset="0"/>
                        <a:buChar char="•"/>
                      </a:pPr>
                      <a:r>
                        <a:rPr lang="en-US" sz="2100" b="0" i="0" dirty="0" smtClean="0">
                          <a:solidFill>
                            <a:schemeClr val="tx1"/>
                          </a:solidFill>
                          <a:latin typeface="+mn-lt"/>
                          <a:ea typeface="+mn-ea"/>
                          <a:cs typeface="+mn-cs"/>
                        </a:rPr>
                        <a:t>Deterministic </a:t>
                      </a:r>
                      <a:r>
                        <a:rPr lang="en-US" sz="2100" b="0" i="0" dirty="0" err="1" smtClean="0">
                          <a:solidFill>
                            <a:schemeClr val="tx1"/>
                          </a:solidFill>
                          <a:latin typeface="+mn-lt"/>
                          <a:ea typeface="+mn-ea"/>
                          <a:cs typeface="+mn-cs"/>
                        </a:rPr>
                        <a:t>vs</a:t>
                      </a:r>
                      <a:r>
                        <a:rPr lang="en-US" sz="2100" b="0" i="0" dirty="0" smtClean="0">
                          <a:solidFill>
                            <a:schemeClr val="tx1"/>
                          </a:solidFill>
                          <a:latin typeface="+mn-lt"/>
                          <a:ea typeface="+mn-ea"/>
                          <a:cs typeface="+mn-cs"/>
                        </a:rPr>
                        <a:t> Stochastic</a:t>
                      </a:r>
                    </a:p>
                    <a:p>
                      <a:pPr marL="511175" indent="-392113" fontAlgn="base">
                        <a:buFont typeface="Arial" pitchFamily="34" charset="0"/>
                        <a:buChar char="•"/>
                      </a:pPr>
                      <a:r>
                        <a:rPr lang="en-US" sz="2100" b="0" i="0" dirty="0" smtClean="0">
                          <a:solidFill>
                            <a:schemeClr val="tx1"/>
                          </a:solidFill>
                          <a:latin typeface="+mn-lt"/>
                          <a:ea typeface="+mn-ea"/>
                          <a:cs typeface="+mn-cs"/>
                        </a:rPr>
                        <a:t>Competitive </a:t>
                      </a:r>
                      <a:r>
                        <a:rPr lang="en-US" sz="2100" b="0" i="0" dirty="0" err="1" smtClean="0">
                          <a:solidFill>
                            <a:schemeClr val="tx1"/>
                          </a:solidFill>
                          <a:latin typeface="+mn-lt"/>
                          <a:ea typeface="+mn-ea"/>
                          <a:cs typeface="+mn-cs"/>
                        </a:rPr>
                        <a:t>vs</a:t>
                      </a:r>
                      <a:r>
                        <a:rPr lang="en-US" sz="2100" b="0" i="0" dirty="0" smtClean="0">
                          <a:solidFill>
                            <a:schemeClr val="tx1"/>
                          </a:solidFill>
                          <a:latin typeface="+mn-lt"/>
                          <a:ea typeface="+mn-ea"/>
                          <a:cs typeface="+mn-cs"/>
                        </a:rPr>
                        <a:t> Collaborative</a:t>
                      </a:r>
                    </a:p>
                    <a:p>
                      <a:pPr marL="511175" indent="-392113" fontAlgn="base">
                        <a:buFont typeface="Arial" pitchFamily="34" charset="0"/>
                        <a:buChar char="•"/>
                      </a:pPr>
                      <a:r>
                        <a:rPr lang="en-US" sz="2100" b="0" i="0" dirty="0" smtClean="0">
                          <a:solidFill>
                            <a:schemeClr val="tx1"/>
                          </a:solidFill>
                          <a:latin typeface="+mn-lt"/>
                          <a:ea typeface="+mn-ea"/>
                          <a:cs typeface="+mn-cs"/>
                        </a:rPr>
                        <a:t>Single-agent </a:t>
                      </a:r>
                      <a:r>
                        <a:rPr lang="en-US" sz="2100" b="0" i="0" dirty="0" err="1" smtClean="0">
                          <a:solidFill>
                            <a:schemeClr val="tx1"/>
                          </a:solidFill>
                          <a:latin typeface="+mn-lt"/>
                          <a:ea typeface="+mn-ea"/>
                          <a:cs typeface="+mn-cs"/>
                        </a:rPr>
                        <a:t>vs</a:t>
                      </a:r>
                      <a:r>
                        <a:rPr lang="en-US" sz="2100" b="0" i="0" dirty="0" smtClean="0">
                          <a:solidFill>
                            <a:schemeClr val="tx1"/>
                          </a:solidFill>
                          <a:latin typeface="+mn-lt"/>
                          <a:ea typeface="+mn-ea"/>
                          <a:cs typeface="+mn-cs"/>
                        </a:rPr>
                        <a:t> Multi-agent</a:t>
                      </a:r>
                    </a:p>
                    <a:p>
                      <a:pPr marL="511175" indent="-392113" fontAlgn="base">
                        <a:buFont typeface="Arial" pitchFamily="34" charset="0"/>
                        <a:buChar char="•"/>
                      </a:pPr>
                      <a:r>
                        <a:rPr lang="en-US" sz="2100" b="0" i="0" dirty="0" smtClean="0">
                          <a:solidFill>
                            <a:schemeClr val="tx1"/>
                          </a:solidFill>
                          <a:latin typeface="+mn-lt"/>
                          <a:ea typeface="+mn-ea"/>
                          <a:cs typeface="+mn-cs"/>
                        </a:rPr>
                        <a:t>Static </a:t>
                      </a:r>
                      <a:r>
                        <a:rPr lang="en-US" sz="2100" b="0" i="0" dirty="0" err="1" smtClean="0">
                          <a:solidFill>
                            <a:schemeClr val="tx1"/>
                          </a:solidFill>
                          <a:latin typeface="+mn-lt"/>
                          <a:ea typeface="+mn-ea"/>
                          <a:cs typeface="+mn-cs"/>
                        </a:rPr>
                        <a:t>vs</a:t>
                      </a:r>
                      <a:r>
                        <a:rPr lang="en-US" sz="2100" b="0" i="0" dirty="0" smtClean="0">
                          <a:solidFill>
                            <a:schemeClr val="tx1"/>
                          </a:solidFill>
                          <a:latin typeface="+mn-lt"/>
                          <a:ea typeface="+mn-ea"/>
                          <a:cs typeface="+mn-cs"/>
                        </a:rPr>
                        <a:t> Dynamic</a:t>
                      </a:r>
                    </a:p>
                    <a:p>
                      <a:pPr marL="511175" indent="-392113" fontAlgn="base">
                        <a:buFont typeface="Arial" pitchFamily="34" charset="0"/>
                        <a:buChar char="•"/>
                      </a:pPr>
                      <a:r>
                        <a:rPr lang="en-US" sz="2100" b="0" i="0" dirty="0" smtClean="0">
                          <a:solidFill>
                            <a:schemeClr val="tx1"/>
                          </a:solidFill>
                          <a:latin typeface="+mn-lt"/>
                          <a:ea typeface="+mn-ea"/>
                          <a:cs typeface="+mn-cs"/>
                        </a:rPr>
                        <a:t>Discrete </a:t>
                      </a:r>
                      <a:r>
                        <a:rPr lang="en-US" sz="2100" b="0" i="0" dirty="0" err="1" smtClean="0">
                          <a:solidFill>
                            <a:schemeClr val="tx1"/>
                          </a:solidFill>
                          <a:latin typeface="+mn-lt"/>
                          <a:ea typeface="+mn-ea"/>
                          <a:cs typeface="+mn-cs"/>
                        </a:rPr>
                        <a:t>vs</a:t>
                      </a:r>
                      <a:r>
                        <a:rPr lang="en-US" sz="2100" b="0" i="0" dirty="0" smtClean="0">
                          <a:solidFill>
                            <a:schemeClr val="tx1"/>
                          </a:solidFill>
                          <a:latin typeface="+mn-lt"/>
                          <a:ea typeface="+mn-ea"/>
                          <a:cs typeface="+mn-cs"/>
                        </a:rPr>
                        <a:t> Continuous</a:t>
                      </a:r>
                    </a:p>
                    <a:p>
                      <a:pPr marL="558800" indent="-343535">
                        <a:lnSpc>
                          <a:spcPct val="100000"/>
                        </a:lnSpc>
                        <a:spcBef>
                          <a:spcPts val="1445"/>
                        </a:spcBef>
                        <a:buClr>
                          <a:srgbClr val="404040"/>
                        </a:buClr>
                        <a:buFont typeface="Arial MT"/>
                        <a:buChar char="•"/>
                        <a:tabLst>
                          <a:tab pos="558800" algn="l"/>
                          <a:tab pos="559435" algn="l"/>
                        </a:tabLst>
                      </a:pPr>
                      <a:endParaRPr sz="1700">
                        <a:latin typeface="Georgia"/>
                        <a:cs typeface="Georgia"/>
                      </a:endParaRPr>
                    </a:p>
                  </a:txBody>
                  <a:tcPr marL="0" marR="0" marT="161925" marB="0">
                    <a:lnL w="12700">
                      <a:solidFill>
                        <a:srgbClr val="D1D0C8"/>
                      </a:solidFill>
                      <a:prstDash val="solid"/>
                    </a:lnL>
                    <a:lnR w="12700">
                      <a:solidFill>
                        <a:srgbClr val="D1D0C8"/>
                      </a:solidFill>
                      <a:prstDash val="solid"/>
                    </a:lnR>
                    <a:lnT w="76200">
                      <a:solidFill>
                        <a:srgbClr val="D5DBDD"/>
                      </a:solidFill>
                      <a:prstDash val="solid"/>
                    </a:lnT>
                    <a:lnB w="19050">
                      <a:solidFill>
                        <a:srgbClr val="D1D0C8"/>
                      </a:solidFill>
                      <a:prstDash val="solid"/>
                    </a:lnB>
                  </a:tcPr>
                </a:tc>
              </a:tr>
              <a:tr h="195736">
                <a:tc>
                  <a:txBody>
                    <a:bodyPr/>
                    <a:lstStyle/>
                    <a:p>
                      <a:pPr>
                        <a:lnSpc>
                          <a:spcPct val="100000"/>
                        </a:lnSpc>
                      </a:pPr>
                      <a:endParaRPr sz="1100">
                        <a:latin typeface="Times New Roman"/>
                        <a:cs typeface="Times New Roman"/>
                      </a:endParaRPr>
                    </a:p>
                  </a:txBody>
                  <a:tcPr marL="0" marR="0" marT="0" marB="0">
                    <a:lnL w="12700">
                      <a:solidFill>
                        <a:srgbClr val="D1D0C8"/>
                      </a:solidFill>
                      <a:prstDash val="solid"/>
                    </a:lnL>
                    <a:lnR w="12700">
                      <a:solidFill>
                        <a:srgbClr val="D1D0C8"/>
                      </a:solidFill>
                      <a:prstDash val="solid"/>
                    </a:lnR>
                    <a:lnT w="19050">
                      <a:solidFill>
                        <a:srgbClr val="D1D0C8"/>
                      </a:solidFill>
                      <a:prstDash val="solid"/>
                    </a:lnT>
                    <a:lnB w="12700">
                      <a:solidFill>
                        <a:srgbClr val="D1D0C8"/>
                      </a:solidFill>
                      <a:prstDash val="solid"/>
                    </a:lnB>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6826" y="607583"/>
          <a:ext cx="10451715" cy="6393873"/>
        </p:xfrm>
        <a:graphic>
          <a:graphicData uri="http://schemas.openxmlformats.org/drawingml/2006/table">
            <a:tbl>
              <a:tblPr firstRow="1" bandRow="1">
                <a:tableStyleId>{2D5ABB26-0587-4C30-8999-92F81FD0307C}</a:tableStyleId>
              </a:tblPr>
              <a:tblGrid>
                <a:gridCol w="10451715"/>
              </a:tblGrid>
              <a:tr h="1232617">
                <a:tc>
                  <a:txBody>
                    <a:bodyPr/>
                    <a:lstStyle/>
                    <a:p>
                      <a:pPr marL="13970" marR="0" indent="0" algn="ctr" defTabSz="914400" eaLnBrk="1" fontAlgn="auto" latinLnBrk="0" hangingPunct="1">
                        <a:lnSpc>
                          <a:spcPct val="100000"/>
                        </a:lnSpc>
                        <a:spcBef>
                          <a:spcPts val="2020"/>
                        </a:spcBef>
                        <a:spcAft>
                          <a:spcPts val="0"/>
                        </a:spcAft>
                        <a:buClrTx/>
                        <a:buSzTx/>
                        <a:buFontTx/>
                        <a:buNone/>
                        <a:tabLst/>
                        <a:defRPr/>
                      </a:pPr>
                      <a:r>
                        <a:rPr lang="en-US" sz="3500" b="1" i="0" dirty="0" smtClean="0">
                          <a:solidFill>
                            <a:schemeClr val="tx1"/>
                          </a:solidFill>
                          <a:latin typeface="+mn-lt"/>
                          <a:ea typeface="+mn-ea"/>
                          <a:cs typeface="+mn-cs"/>
                        </a:rPr>
                        <a:t>Fully Observable </a:t>
                      </a:r>
                      <a:r>
                        <a:rPr lang="en-US" sz="3500" b="1" i="0" dirty="0" err="1" smtClean="0">
                          <a:solidFill>
                            <a:schemeClr val="tx1"/>
                          </a:solidFill>
                          <a:latin typeface="+mn-lt"/>
                          <a:ea typeface="+mn-ea"/>
                          <a:cs typeface="+mn-cs"/>
                        </a:rPr>
                        <a:t>vs</a:t>
                      </a:r>
                      <a:r>
                        <a:rPr lang="en-US" sz="3500" b="1" i="0" dirty="0" smtClean="0">
                          <a:solidFill>
                            <a:schemeClr val="tx1"/>
                          </a:solidFill>
                          <a:latin typeface="+mn-lt"/>
                          <a:ea typeface="+mn-ea"/>
                          <a:cs typeface="+mn-cs"/>
                        </a:rPr>
                        <a:t> Partially Observable</a:t>
                      </a:r>
                    </a:p>
                  </a:txBody>
                  <a:tcPr marL="0" marR="0" marT="226359" marB="0">
                    <a:lnL w="12700">
                      <a:solidFill>
                        <a:srgbClr val="D1D0C8"/>
                      </a:solidFill>
                      <a:prstDash val="solid"/>
                    </a:lnL>
                    <a:lnR w="12700">
                      <a:solidFill>
                        <a:srgbClr val="D1D0C8"/>
                      </a:solidFill>
                      <a:prstDash val="solid"/>
                    </a:lnR>
                    <a:lnT w="12700">
                      <a:solidFill>
                        <a:srgbClr val="D1D0C8"/>
                      </a:solidFill>
                      <a:prstDash val="solid"/>
                    </a:lnT>
                    <a:lnB w="76200">
                      <a:solidFill>
                        <a:srgbClr val="D5DBDD"/>
                      </a:solidFill>
                      <a:prstDash val="solid"/>
                    </a:lnB>
                  </a:tcPr>
                </a:tc>
              </a:tr>
              <a:tr h="4769784">
                <a:tc>
                  <a:txBody>
                    <a:bodyPr/>
                    <a:lstStyle/>
                    <a:p>
                      <a:pPr marL="457200" indent="-174625" fontAlgn="base">
                        <a:buFont typeface="Arial" pitchFamily="34" charset="0"/>
                        <a:buChar char="•"/>
                      </a:pPr>
                      <a:r>
                        <a:rPr lang="en-US" sz="2100" b="0" i="0" dirty="0" smtClean="0">
                          <a:solidFill>
                            <a:schemeClr val="tx1"/>
                          </a:solidFill>
                          <a:latin typeface="+mn-lt"/>
                          <a:ea typeface="+mn-ea"/>
                          <a:cs typeface="+mn-cs"/>
                        </a:rPr>
                        <a:t>When an agent sensor is capable to sense or access the complete state of an agent at each point in time, it is said to be a fully observable environment else it is partially observable.</a:t>
                      </a:r>
                    </a:p>
                    <a:p>
                      <a:pPr marL="457200" indent="-174625" fontAlgn="base">
                        <a:buFont typeface="Arial" pitchFamily="34" charset="0"/>
                        <a:buChar char="•"/>
                      </a:pPr>
                      <a:r>
                        <a:rPr lang="en-US" sz="2100" b="0" i="0" dirty="0" smtClean="0">
                          <a:solidFill>
                            <a:schemeClr val="tx1"/>
                          </a:solidFill>
                          <a:latin typeface="+mn-lt"/>
                          <a:ea typeface="+mn-ea"/>
                          <a:cs typeface="+mn-cs"/>
                        </a:rPr>
                        <a:t>Maintaining a fully observable environment is easy as there is no need to keep track of the history of the surrounding.</a:t>
                      </a:r>
                    </a:p>
                    <a:p>
                      <a:pPr marL="457200" indent="-174625" fontAlgn="base">
                        <a:buFont typeface="Arial" pitchFamily="34" charset="0"/>
                        <a:buChar char="•"/>
                      </a:pPr>
                      <a:r>
                        <a:rPr lang="en-US" sz="2100" b="0" i="0" dirty="0" smtClean="0">
                          <a:solidFill>
                            <a:schemeClr val="tx1"/>
                          </a:solidFill>
                          <a:latin typeface="+mn-lt"/>
                          <a:ea typeface="+mn-ea"/>
                          <a:cs typeface="+mn-cs"/>
                        </a:rPr>
                        <a:t>An environment is called </a:t>
                      </a:r>
                      <a:r>
                        <a:rPr lang="en-US" sz="2100" b="1" i="0" dirty="0" smtClean="0">
                          <a:solidFill>
                            <a:schemeClr val="tx1"/>
                          </a:solidFill>
                          <a:latin typeface="+mn-lt"/>
                          <a:ea typeface="+mn-ea"/>
                          <a:cs typeface="+mn-cs"/>
                        </a:rPr>
                        <a:t>unobservable </a:t>
                      </a:r>
                      <a:r>
                        <a:rPr lang="en-US" sz="2100" b="0" i="0" dirty="0" smtClean="0">
                          <a:solidFill>
                            <a:schemeClr val="tx1"/>
                          </a:solidFill>
                          <a:latin typeface="+mn-lt"/>
                          <a:ea typeface="+mn-ea"/>
                          <a:cs typeface="+mn-cs"/>
                        </a:rPr>
                        <a:t>when the agent has no sensors in all environments.</a:t>
                      </a:r>
                    </a:p>
                    <a:p>
                      <a:pPr marL="457200" indent="-174625" fontAlgn="base">
                        <a:buFont typeface="Arial" pitchFamily="34" charset="0"/>
                        <a:buNone/>
                      </a:pPr>
                      <a:endParaRPr lang="en-US" sz="2100" b="1" i="0" dirty="0" smtClean="0">
                        <a:solidFill>
                          <a:schemeClr val="tx1"/>
                        </a:solidFill>
                        <a:latin typeface="+mn-lt"/>
                        <a:ea typeface="+mn-ea"/>
                        <a:cs typeface="+mn-cs"/>
                      </a:endParaRPr>
                    </a:p>
                    <a:p>
                      <a:pPr marL="457200" indent="-174625" fontAlgn="base">
                        <a:buFont typeface="Arial" pitchFamily="34" charset="0"/>
                        <a:buNone/>
                      </a:pPr>
                      <a:r>
                        <a:rPr lang="en-US" sz="2100" b="1" i="0" dirty="0" smtClean="0">
                          <a:solidFill>
                            <a:schemeClr val="tx1"/>
                          </a:solidFill>
                          <a:latin typeface="+mn-lt"/>
                          <a:ea typeface="+mn-ea"/>
                          <a:cs typeface="+mn-cs"/>
                        </a:rPr>
                        <a:t>Example:</a:t>
                      </a:r>
                      <a:r>
                        <a:rPr lang="en-US" sz="2100" b="0" i="0" dirty="0" smtClean="0">
                          <a:solidFill>
                            <a:schemeClr val="tx1"/>
                          </a:solidFill>
                          <a:latin typeface="+mn-lt"/>
                          <a:ea typeface="+mn-ea"/>
                          <a:cs typeface="+mn-cs"/>
                        </a:rPr>
                        <a:t> </a:t>
                      </a:r>
                    </a:p>
                    <a:p>
                      <a:pPr marL="511175" lvl="1" indent="-228600" fontAlgn="base">
                        <a:buFont typeface="Arial" pitchFamily="34" charset="0"/>
                        <a:buChar char="•"/>
                      </a:pPr>
                      <a:r>
                        <a:rPr lang="en-US" sz="2100" b="1" i="0" dirty="0" smtClean="0">
                          <a:solidFill>
                            <a:schemeClr val="tx1"/>
                          </a:solidFill>
                          <a:latin typeface="+mn-lt"/>
                          <a:ea typeface="+mn-ea"/>
                          <a:cs typeface="+mn-cs"/>
                        </a:rPr>
                        <a:t>Chess –</a:t>
                      </a:r>
                      <a:r>
                        <a:rPr lang="en-US" sz="2100" b="0" i="0" dirty="0" smtClean="0">
                          <a:solidFill>
                            <a:schemeClr val="tx1"/>
                          </a:solidFill>
                          <a:latin typeface="+mn-lt"/>
                          <a:ea typeface="+mn-ea"/>
                          <a:cs typeface="+mn-cs"/>
                        </a:rPr>
                        <a:t> the board is fully observable, so are the opponent’s moves</a:t>
                      </a:r>
                    </a:p>
                    <a:p>
                      <a:pPr marL="511175" lvl="1" indent="-228600" fontAlgn="base">
                        <a:buFont typeface="Arial" pitchFamily="34" charset="0"/>
                        <a:buChar char="•"/>
                      </a:pPr>
                      <a:r>
                        <a:rPr lang="en-US" sz="2100" b="1" i="0" dirty="0" smtClean="0">
                          <a:solidFill>
                            <a:schemeClr val="tx1"/>
                          </a:solidFill>
                          <a:latin typeface="+mn-lt"/>
                          <a:ea typeface="+mn-ea"/>
                          <a:cs typeface="+mn-cs"/>
                        </a:rPr>
                        <a:t>Driving –</a:t>
                      </a:r>
                      <a:r>
                        <a:rPr lang="en-US" sz="2100" b="0" i="0" dirty="0" smtClean="0">
                          <a:solidFill>
                            <a:schemeClr val="tx1"/>
                          </a:solidFill>
                          <a:latin typeface="+mn-lt"/>
                          <a:ea typeface="+mn-ea"/>
                          <a:cs typeface="+mn-cs"/>
                        </a:rPr>
                        <a:t> the environment is partially observable because what’s around the corner is not know.</a:t>
                      </a:r>
                    </a:p>
                    <a:p>
                      <a:pPr marL="558800" indent="-343535">
                        <a:lnSpc>
                          <a:spcPct val="100000"/>
                        </a:lnSpc>
                        <a:spcBef>
                          <a:spcPts val="1445"/>
                        </a:spcBef>
                        <a:buClr>
                          <a:srgbClr val="404040"/>
                        </a:buClr>
                        <a:buFont typeface="Arial MT"/>
                        <a:buChar char="•"/>
                        <a:tabLst>
                          <a:tab pos="558800" algn="l"/>
                          <a:tab pos="559435" algn="l"/>
                        </a:tabLst>
                      </a:pPr>
                      <a:endParaRPr sz="1700">
                        <a:latin typeface="Georgia"/>
                        <a:cs typeface="Georgia"/>
                      </a:endParaRPr>
                    </a:p>
                  </a:txBody>
                  <a:tcPr marL="0" marR="0" marT="161925" marB="0">
                    <a:lnL w="12700">
                      <a:solidFill>
                        <a:srgbClr val="D1D0C8"/>
                      </a:solidFill>
                      <a:prstDash val="solid"/>
                    </a:lnL>
                    <a:lnR w="12700">
                      <a:solidFill>
                        <a:srgbClr val="D1D0C8"/>
                      </a:solidFill>
                      <a:prstDash val="solid"/>
                    </a:lnR>
                    <a:lnT w="76200">
                      <a:solidFill>
                        <a:srgbClr val="D5DBDD"/>
                      </a:solidFill>
                      <a:prstDash val="solid"/>
                    </a:lnT>
                    <a:lnB w="19050">
                      <a:solidFill>
                        <a:srgbClr val="D1D0C8"/>
                      </a:solidFill>
                      <a:prstDash val="solid"/>
                    </a:lnB>
                  </a:tcPr>
                </a:tc>
              </a:tr>
              <a:tr h="195736">
                <a:tc>
                  <a:txBody>
                    <a:bodyPr/>
                    <a:lstStyle/>
                    <a:p>
                      <a:pPr>
                        <a:lnSpc>
                          <a:spcPct val="100000"/>
                        </a:lnSpc>
                      </a:pPr>
                      <a:endParaRPr sz="1100">
                        <a:latin typeface="Times New Roman"/>
                        <a:cs typeface="Times New Roman"/>
                      </a:endParaRPr>
                    </a:p>
                  </a:txBody>
                  <a:tcPr marL="0" marR="0" marT="0" marB="0">
                    <a:lnL w="12700">
                      <a:solidFill>
                        <a:srgbClr val="D1D0C8"/>
                      </a:solidFill>
                      <a:prstDash val="solid"/>
                    </a:lnL>
                    <a:lnR w="12700">
                      <a:solidFill>
                        <a:srgbClr val="D1D0C8"/>
                      </a:solidFill>
                      <a:prstDash val="solid"/>
                    </a:lnR>
                    <a:lnT w="19050">
                      <a:solidFill>
                        <a:srgbClr val="D1D0C8"/>
                      </a:solidFill>
                      <a:prstDash val="solid"/>
                    </a:lnT>
                    <a:lnB w="19050" cap="flat" cmpd="sng" algn="ctr">
                      <a:solidFill>
                        <a:srgbClr val="D1D0C8"/>
                      </a:solidFill>
                      <a:prstDash val="solid"/>
                      <a:round/>
                      <a:headEnd type="none" w="med" len="med"/>
                      <a:tailEnd type="none" w="med" len="med"/>
                    </a:lnB>
                  </a:tcPr>
                </a:tc>
              </a:tr>
              <a:tr h="195736">
                <a:tc>
                  <a:txBody>
                    <a:bodyPr/>
                    <a:lstStyle/>
                    <a:p>
                      <a:pPr>
                        <a:lnSpc>
                          <a:spcPct val="100000"/>
                        </a:lnSpc>
                      </a:pPr>
                      <a:endParaRPr sz="1100">
                        <a:latin typeface="Times New Roman"/>
                        <a:cs typeface="Times New Roman"/>
                      </a:endParaRPr>
                    </a:p>
                  </a:txBody>
                  <a:tcPr marL="0" marR="0" marT="0" marB="0">
                    <a:lnL w="12700">
                      <a:solidFill>
                        <a:srgbClr val="D1D0C8"/>
                      </a:solidFill>
                      <a:prstDash val="solid"/>
                    </a:lnL>
                    <a:lnR w="12700">
                      <a:solidFill>
                        <a:srgbClr val="D1D0C8"/>
                      </a:solidFill>
                      <a:prstDash val="solid"/>
                    </a:lnR>
                    <a:lnT w="19050">
                      <a:solidFill>
                        <a:srgbClr val="D1D0C8"/>
                      </a:solidFill>
                      <a:prstDash val="solid"/>
                    </a:lnT>
                    <a:lnB w="12700">
                      <a:solidFill>
                        <a:srgbClr val="D1D0C8"/>
                      </a:solidFill>
                      <a:prstDash val="solid"/>
                    </a:lnB>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6826" y="607583"/>
          <a:ext cx="10451715" cy="6198137"/>
        </p:xfrm>
        <a:graphic>
          <a:graphicData uri="http://schemas.openxmlformats.org/drawingml/2006/table">
            <a:tbl>
              <a:tblPr firstRow="1" bandRow="1">
                <a:tableStyleId>{2D5ABB26-0587-4C30-8999-92F81FD0307C}</a:tableStyleId>
              </a:tblPr>
              <a:tblGrid>
                <a:gridCol w="10451715"/>
              </a:tblGrid>
              <a:tr h="1232617">
                <a:tc>
                  <a:txBody>
                    <a:bodyPr/>
                    <a:lstStyle/>
                    <a:p>
                      <a:pPr marL="13970" algn="ctr">
                        <a:lnSpc>
                          <a:spcPct val="100000"/>
                        </a:lnSpc>
                        <a:spcBef>
                          <a:spcPts val="2020"/>
                        </a:spcBef>
                      </a:pPr>
                      <a:r>
                        <a:rPr lang="en-US" sz="4200" b="0" i="0" dirty="0" smtClean="0">
                          <a:solidFill>
                            <a:schemeClr val="tx1"/>
                          </a:solidFill>
                          <a:latin typeface="+mn-lt"/>
                          <a:ea typeface="+mn-ea"/>
                          <a:cs typeface="+mn-cs"/>
                        </a:rPr>
                        <a:t>Deterministic </a:t>
                      </a:r>
                      <a:r>
                        <a:rPr lang="en-US" sz="4200" b="0" i="0" dirty="0" err="1" smtClean="0">
                          <a:solidFill>
                            <a:schemeClr val="tx1"/>
                          </a:solidFill>
                          <a:latin typeface="+mn-lt"/>
                          <a:ea typeface="+mn-ea"/>
                          <a:cs typeface="+mn-cs"/>
                        </a:rPr>
                        <a:t>vs</a:t>
                      </a:r>
                      <a:r>
                        <a:rPr lang="en-US" sz="4200" b="0" i="0" dirty="0" smtClean="0">
                          <a:solidFill>
                            <a:schemeClr val="tx1"/>
                          </a:solidFill>
                          <a:latin typeface="+mn-lt"/>
                          <a:ea typeface="+mn-ea"/>
                          <a:cs typeface="+mn-cs"/>
                        </a:rPr>
                        <a:t> Stochastic</a:t>
                      </a:r>
                      <a:endParaRPr sz="4200">
                        <a:latin typeface="Georgia"/>
                        <a:cs typeface="Georgia"/>
                      </a:endParaRPr>
                    </a:p>
                  </a:txBody>
                  <a:tcPr marL="0" marR="0" marT="226359" marB="0">
                    <a:lnL w="12700">
                      <a:solidFill>
                        <a:srgbClr val="D1D0C8"/>
                      </a:solidFill>
                      <a:prstDash val="solid"/>
                    </a:lnL>
                    <a:lnR w="12700">
                      <a:solidFill>
                        <a:srgbClr val="D1D0C8"/>
                      </a:solidFill>
                      <a:prstDash val="solid"/>
                    </a:lnR>
                    <a:lnT w="12700">
                      <a:solidFill>
                        <a:srgbClr val="D1D0C8"/>
                      </a:solidFill>
                      <a:prstDash val="solid"/>
                    </a:lnT>
                    <a:lnB w="76200">
                      <a:solidFill>
                        <a:srgbClr val="D5DBDD"/>
                      </a:solidFill>
                      <a:prstDash val="solid"/>
                    </a:lnB>
                  </a:tcPr>
                </a:tc>
              </a:tr>
              <a:tr h="4769784">
                <a:tc>
                  <a:txBody>
                    <a:bodyPr/>
                    <a:lstStyle/>
                    <a:p>
                      <a:pPr marL="576263" indent="-293688" fontAlgn="base">
                        <a:buFont typeface="Arial" pitchFamily="34" charset="0"/>
                        <a:buChar char="•"/>
                      </a:pPr>
                      <a:r>
                        <a:rPr lang="en-US" sz="2100" b="0" i="0" dirty="0" smtClean="0">
                          <a:solidFill>
                            <a:schemeClr val="tx1"/>
                          </a:solidFill>
                          <a:latin typeface="+mn-lt"/>
                          <a:ea typeface="+mn-ea"/>
                          <a:cs typeface="+mn-cs"/>
                        </a:rPr>
                        <a:t>When a uniqueness in the agent’s current state completely determines the next state of the agent, the environment is said to be deterministic.</a:t>
                      </a:r>
                    </a:p>
                    <a:p>
                      <a:pPr marL="576263" indent="-293688" fontAlgn="base">
                        <a:buFont typeface="Arial" pitchFamily="34" charset="0"/>
                        <a:buChar char="•"/>
                      </a:pPr>
                      <a:r>
                        <a:rPr lang="en-US" sz="2100" b="0" i="0" dirty="0" smtClean="0">
                          <a:solidFill>
                            <a:schemeClr val="tx1"/>
                          </a:solidFill>
                          <a:latin typeface="+mn-lt"/>
                          <a:ea typeface="+mn-ea"/>
                          <a:cs typeface="+mn-cs"/>
                        </a:rPr>
                        <a:t>The stochastic environment is random in nature which is not unique and cannot be completely determined by the agent.</a:t>
                      </a:r>
                    </a:p>
                    <a:p>
                      <a:pPr marL="576263" indent="-293688" fontAlgn="base">
                        <a:buFont typeface="Arial" pitchFamily="34" charset="0"/>
                        <a:buChar char="•"/>
                      </a:pPr>
                      <a:endParaRPr lang="en-US" sz="2100" b="1" i="0" dirty="0" smtClean="0">
                        <a:solidFill>
                          <a:schemeClr val="tx1"/>
                        </a:solidFill>
                        <a:latin typeface="+mn-lt"/>
                        <a:ea typeface="+mn-ea"/>
                        <a:cs typeface="+mn-cs"/>
                      </a:endParaRPr>
                    </a:p>
                    <a:p>
                      <a:pPr marL="576263" indent="-293688" fontAlgn="base">
                        <a:buFont typeface="Arial" pitchFamily="34" charset="0"/>
                        <a:buChar char="•"/>
                      </a:pPr>
                      <a:r>
                        <a:rPr lang="en-US" sz="2100" b="1" i="0" dirty="0" smtClean="0">
                          <a:solidFill>
                            <a:schemeClr val="tx1"/>
                          </a:solidFill>
                          <a:latin typeface="+mn-lt"/>
                          <a:ea typeface="+mn-ea"/>
                          <a:cs typeface="+mn-cs"/>
                        </a:rPr>
                        <a:t>Example:</a:t>
                      </a:r>
                      <a:r>
                        <a:rPr lang="en-US" sz="2100" b="0" i="0" dirty="0" smtClean="0">
                          <a:solidFill>
                            <a:schemeClr val="tx1"/>
                          </a:solidFill>
                          <a:latin typeface="+mn-lt"/>
                          <a:ea typeface="+mn-ea"/>
                          <a:cs typeface="+mn-cs"/>
                        </a:rPr>
                        <a:t> </a:t>
                      </a:r>
                      <a:br>
                        <a:rPr lang="en-US" sz="2100" b="0" i="0" dirty="0" smtClean="0">
                          <a:solidFill>
                            <a:schemeClr val="tx1"/>
                          </a:solidFill>
                          <a:latin typeface="+mn-lt"/>
                          <a:ea typeface="+mn-ea"/>
                          <a:cs typeface="+mn-cs"/>
                        </a:rPr>
                      </a:br>
                      <a:endParaRPr lang="en-US" sz="2100" b="0" i="0" dirty="0" smtClean="0">
                        <a:solidFill>
                          <a:schemeClr val="tx1"/>
                        </a:solidFill>
                        <a:latin typeface="+mn-lt"/>
                        <a:ea typeface="+mn-ea"/>
                        <a:cs typeface="+mn-cs"/>
                      </a:endParaRPr>
                    </a:p>
                    <a:p>
                      <a:pPr marL="968375" indent="-293688" fontAlgn="base">
                        <a:buFont typeface="Arial" pitchFamily="34" charset="0"/>
                        <a:buChar char="•"/>
                      </a:pPr>
                      <a:r>
                        <a:rPr lang="en-US" sz="2100" b="1" i="0" dirty="0" smtClean="0">
                          <a:solidFill>
                            <a:schemeClr val="tx1"/>
                          </a:solidFill>
                          <a:latin typeface="+mn-lt"/>
                          <a:ea typeface="+mn-ea"/>
                          <a:cs typeface="+mn-cs"/>
                        </a:rPr>
                        <a:t>Chess –</a:t>
                      </a:r>
                      <a:r>
                        <a:rPr lang="en-US" sz="2100" b="0" i="0" dirty="0" smtClean="0">
                          <a:solidFill>
                            <a:schemeClr val="tx1"/>
                          </a:solidFill>
                          <a:latin typeface="+mn-lt"/>
                          <a:ea typeface="+mn-ea"/>
                          <a:cs typeface="+mn-cs"/>
                        </a:rPr>
                        <a:t> there would be only a few possible moves for a coin at the current state and these moves can be determined </a:t>
                      </a:r>
                      <a:br>
                        <a:rPr lang="en-US" sz="2100" b="0" i="0" dirty="0" smtClean="0">
                          <a:solidFill>
                            <a:schemeClr val="tx1"/>
                          </a:solidFill>
                          <a:latin typeface="+mn-lt"/>
                          <a:ea typeface="+mn-ea"/>
                          <a:cs typeface="+mn-cs"/>
                        </a:rPr>
                      </a:br>
                      <a:endParaRPr lang="en-US" sz="2100" b="0" i="0" dirty="0" smtClean="0">
                        <a:solidFill>
                          <a:schemeClr val="tx1"/>
                        </a:solidFill>
                        <a:latin typeface="+mn-lt"/>
                        <a:ea typeface="+mn-ea"/>
                        <a:cs typeface="+mn-cs"/>
                      </a:endParaRPr>
                    </a:p>
                    <a:p>
                      <a:pPr marL="968375" indent="-293688" fontAlgn="base">
                        <a:buFont typeface="Arial" pitchFamily="34" charset="0"/>
                        <a:buChar char="•"/>
                      </a:pPr>
                      <a:r>
                        <a:rPr lang="en-US" sz="2100" b="1" i="0" dirty="0" smtClean="0">
                          <a:solidFill>
                            <a:schemeClr val="tx1"/>
                          </a:solidFill>
                          <a:latin typeface="+mn-lt"/>
                          <a:ea typeface="+mn-ea"/>
                          <a:cs typeface="+mn-cs"/>
                        </a:rPr>
                        <a:t>Self Driving Cars –</a:t>
                      </a:r>
                      <a:r>
                        <a:rPr lang="en-US" sz="2100" b="0" i="0" dirty="0" smtClean="0">
                          <a:solidFill>
                            <a:schemeClr val="tx1"/>
                          </a:solidFill>
                          <a:latin typeface="+mn-lt"/>
                          <a:ea typeface="+mn-ea"/>
                          <a:cs typeface="+mn-cs"/>
                        </a:rPr>
                        <a:t> the actions of a self-driving car are not unique, it varies time to time</a:t>
                      </a:r>
                    </a:p>
                    <a:p>
                      <a:pPr marL="1033463" indent="-817563">
                        <a:lnSpc>
                          <a:spcPct val="100000"/>
                        </a:lnSpc>
                        <a:spcBef>
                          <a:spcPts val="1445"/>
                        </a:spcBef>
                        <a:buClr>
                          <a:srgbClr val="404040"/>
                        </a:buClr>
                        <a:buFont typeface="Arial MT"/>
                        <a:buChar char="•"/>
                        <a:tabLst>
                          <a:tab pos="739775" algn="l"/>
                          <a:tab pos="860425" algn="l"/>
                        </a:tabLst>
                      </a:pPr>
                      <a:endParaRPr sz="1700">
                        <a:latin typeface="Georgia"/>
                        <a:cs typeface="Georgia"/>
                      </a:endParaRPr>
                    </a:p>
                  </a:txBody>
                  <a:tcPr marL="0" marR="0" marT="161925" marB="0">
                    <a:lnL w="12700">
                      <a:solidFill>
                        <a:srgbClr val="D1D0C8"/>
                      </a:solidFill>
                      <a:prstDash val="solid"/>
                    </a:lnL>
                    <a:lnR w="12700">
                      <a:solidFill>
                        <a:srgbClr val="D1D0C8"/>
                      </a:solidFill>
                      <a:prstDash val="solid"/>
                    </a:lnR>
                    <a:lnT w="76200">
                      <a:solidFill>
                        <a:srgbClr val="D5DBDD"/>
                      </a:solidFill>
                      <a:prstDash val="solid"/>
                    </a:lnT>
                    <a:lnB w="19050">
                      <a:solidFill>
                        <a:srgbClr val="D1D0C8"/>
                      </a:solidFill>
                      <a:prstDash val="solid"/>
                    </a:lnB>
                  </a:tcPr>
                </a:tc>
              </a:tr>
              <a:tr h="195736">
                <a:tc>
                  <a:txBody>
                    <a:bodyPr/>
                    <a:lstStyle/>
                    <a:p>
                      <a:pPr>
                        <a:lnSpc>
                          <a:spcPct val="100000"/>
                        </a:lnSpc>
                      </a:pPr>
                      <a:endParaRPr sz="1100">
                        <a:latin typeface="Times New Roman"/>
                        <a:cs typeface="Times New Roman"/>
                      </a:endParaRPr>
                    </a:p>
                  </a:txBody>
                  <a:tcPr marL="0" marR="0" marT="0" marB="0">
                    <a:lnL w="12700">
                      <a:solidFill>
                        <a:srgbClr val="D1D0C8"/>
                      </a:solidFill>
                      <a:prstDash val="solid"/>
                    </a:lnL>
                    <a:lnR w="12700">
                      <a:solidFill>
                        <a:srgbClr val="D1D0C8"/>
                      </a:solidFill>
                      <a:prstDash val="solid"/>
                    </a:lnR>
                    <a:lnT w="19050">
                      <a:solidFill>
                        <a:srgbClr val="D1D0C8"/>
                      </a:solidFill>
                      <a:prstDash val="solid"/>
                    </a:lnT>
                    <a:lnB w="12700">
                      <a:solidFill>
                        <a:srgbClr val="D1D0C8"/>
                      </a:solidFill>
                      <a:prstDash val="solid"/>
                    </a:lnB>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6826" y="607583"/>
          <a:ext cx="10451715" cy="5615488"/>
        </p:xfrm>
        <a:graphic>
          <a:graphicData uri="http://schemas.openxmlformats.org/drawingml/2006/table">
            <a:tbl>
              <a:tblPr firstRow="1" bandRow="1">
                <a:tableStyleId>{2D5ABB26-0587-4C30-8999-92F81FD0307C}</a:tableStyleId>
              </a:tblPr>
              <a:tblGrid>
                <a:gridCol w="10451715"/>
              </a:tblGrid>
              <a:tr h="1232617">
                <a:tc>
                  <a:txBody>
                    <a:bodyPr/>
                    <a:lstStyle/>
                    <a:p>
                      <a:pPr marL="511175" indent="-392113" algn="ctr" fontAlgn="base">
                        <a:buFont typeface="Arial" pitchFamily="34" charset="0"/>
                        <a:buNone/>
                      </a:pPr>
                      <a:r>
                        <a:rPr lang="en-US" sz="4200" b="0" i="0" dirty="0" smtClean="0">
                          <a:solidFill>
                            <a:schemeClr val="tx1"/>
                          </a:solidFill>
                          <a:latin typeface="+mn-lt"/>
                          <a:ea typeface="+mn-ea"/>
                          <a:cs typeface="+mn-cs"/>
                        </a:rPr>
                        <a:t>Competitive </a:t>
                      </a:r>
                      <a:r>
                        <a:rPr lang="en-US" sz="4200" b="0" i="0" dirty="0" err="1" smtClean="0">
                          <a:solidFill>
                            <a:schemeClr val="tx1"/>
                          </a:solidFill>
                          <a:latin typeface="+mn-lt"/>
                          <a:ea typeface="+mn-ea"/>
                          <a:cs typeface="+mn-cs"/>
                        </a:rPr>
                        <a:t>vs</a:t>
                      </a:r>
                      <a:r>
                        <a:rPr lang="en-US" sz="4200" b="0" i="0" dirty="0" smtClean="0">
                          <a:solidFill>
                            <a:schemeClr val="tx1"/>
                          </a:solidFill>
                          <a:latin typeface="+mn-lt"/>
                          <a:ea typeface="+mn-ea"/>
                          <a:cs typeface="+mn-cs"/>
                        </a:rPr>
                        <a:t> Collaborative</a:t>
                      </a:r>
                    </a:p>
                  </a:txBody>
                  <a:tcPr marL="0" marR="0" marT="226359" marB="0">
                    <a:lnL w="12700">
                      <a:solidFill>
                        <a:srgbClr val="D1D0C8"/>
                      </a:solidFill>
                      <a:prstDash val="solid"/>
                    </a:lnL>
                    <a:lnR w="12700">
                      <a:solidFill>
                        <a:srgbClr val="D1D0C8"/>
                      </a:solidFill>
                      <a:prstDash val="solid"/>
                    </a:lnR>
                    <a:lnT w="12700">
                      <a:solidFill>
                        <a:srgbClr val="D1D0C8"/>
                      </a:solidFill>
                      <a:prstDash val="solid"/>
                    </a:lnT>
                    <a:lnB w="76200">
                      <a:solidFill>
                        <a:srgbClr val="D5DBDD"/>
                      </a:solidFill>
                      <a:prstDash val="solid"/>
                    </a:lnB>
                  </a:tcPr>
                </a:tc>
              </a:tr>
              <a:tr h="4187135">
                <a:tc>
                  <a:txBody>
                    <a:bodyPr/>
                    <a:lstStyle/>
                    <a:p>
                      <a:pPr marL="347663" indent="-347663" fontAlgn="base">
                        <a:buFont typeface="Arial" pitchFamily="34" charset="0"/>
                        <a:buChar char="•"/>
                        <a:tabLst>
                          <a:tab pos="347663" algn="l"/>
                        </a:tabLst>
                      </a:pPr>
                      <a:r>
                        <a:rPr lang="en-US" sz="1800" b="0" i="0" dirty="0" smtClean="0">
                          <a:solidFill>
                            <a:schemeClr val="tx1"/>
                          </a:solidFill>
                          <a:latin typeface="+mn-lt"/>
                          <a:ea typeface="+mn-ea"/>
                          <a:cs typeface="+mn-cs"/>
                        </a:rPr>
                        <a:t>An agent is said to be in a competitive environment when it competes against another agent to optimize the output.</a:t>
                      </a:r>
                    </a:p>
                    <a:p>
                      <a:pPr marL="347663" indent="-347663" fontAlgn="base">
                        <a:buFont typeface="Arial" pitchFamily="34" charset="0"/>
                        <a:buChar char="•"/>
                        <a:tabLst>
                          <a:tab pos="347663" algn="l"/>
                        </a:tabLst>
                      </a:pPr>
                      <a:r>
                        <a:rPr lang="en-US" sz="1800" b="0" i="0" dirty="0" smtClean="0">
                          <a:solidFill>
                            <a:schemeClr val="tx1"/>
                          </a:solidFill>
                          <a:latin typeface="+mn-lt"/>
                          <a:ea typeface="+mn-ea"/>
                          <a:cs typeface="+mn-cs"/>
                        </a:rPr>
                        <a:t>The game of chess is competitive as the agents compete with each other to win the game which is the output.</a:t>
                      </a:r>
                    </a:p>
                    <a:p>
                      <a:pPr marL="347663" indent="-347663" fontAlgn="base">
                        <a:buFont typeface="Arial" pitchFamily="34" charset="0"/>
                        <a:buChar char="•"/>
                        <a:tabLst>
                          <a:tab pos="347663" algn="l"/>
                        </a:tabLst>
                      </a:pPr>
                      <a:r>
                        <a:rPr lang="en-US" sz="1800" b="0" i="0" dirty="0" smtClean="0">
                          <a:solidFill>
                            <a:schemeClr val="tx1"/>
                          </a:solidFill>
                          <a:latin typeface="+mn-lt"/>
                          <a:ea typeface="+mn-ea"/>
                          <a:cs typeface="+mn-cs"/>
                        </a:rPr>
                        <a:t>An agent is said to be in a collaborative environment when multiple agents cooperate to produce the desired output.</a:t>
                      </a:r>
                    </a:p>
                    <a:p>
                      <a:pPr marL="347663" indent="-347663" fontAlgn="base">
                        <a:buFont typeface="Arial" pitchFamily="34" charset="0"/>
                        <a:buChar char="•"/>
                        <a:tabLst>
                          <a:tab pos="347663" algn="l"/>
                        </a:tabLst>
                      </a:pPr>
                      <a:r>
                        <a:rPr lang="en-US" sz="1800" b="0" i="0" dirty="0" smtClean="0">
                          <a:solidFill>
                            <a:schemeClr val="tx1"/>
                          </a:solidFill>
                          <a:latin typeface="+mn-lt"/>
                          <a:ea typeface="+mn-ea"/>
                          <a:cs typeface="+mn-cs"/>
                        </a:rPr>
                        <a:t>When multiple self-driving cars are found on the roads, they cooperate with each other to avoid collisions and reach their destination which is the output desired.</a:t>
                      </a:r>
                    </a:p>
                    <a:p>
                      <a:pPr marL="558800" indent="-343535">
                        <a:lnSpc>
                          <a:spcPct val="100000"/>
                        </a:lnSpc>
                        <a:spcBef>
                          <a:spcPts val="1445"/>
                        </a:spcBef>
                        <a:buClr>
                          <a:srgbClr val="404040"/>
                        </a:buClr>
                        <a:buFont typeface="Arial MT"/>
                        <a:buChar char="•"/>
                        <a:tabLst>
                          <a:tab pos="558800" algn="l"/>
                          <a:tab pos="559435" algn="l"/>
                        </a:tabLst>
                      </a:pPr>
                      <a:endParaRPr sz="1700">
                        <a:latin typeface="Georgia"/>
                        <a:cs typeface="Georgia"/>
                      </a:endParaRPr>
                    </a:p>
                  </a:txBody>
                  <a:tcPr marL="0" marR="0" marT="161925" marB="0">
                    <a:lnL w="12700">
                      <a:solidFill>
                        <a:srgbClr val="D1D0C8"/>
                      </a:solidFill>
                      <a:prstDash val="solid"/>
                    </a:lnL>
                    <a:lnR w="12700">
                      <a:solidFill>
                        <a:srgbClr val="D1D0C8"/>
                      </a:solidFill>
                      <a:prstDash val="solid"/>
                    </a:lnR>
                    <a:lnT w="76200">
                      <a:solidFill>
                        <a:srgbClr val="D5DBDD"/>
                      </a:solidFill>
                      <a:prstDash val="solid"/>
                    </a:lnT>
                    <a:lnB w="19050">
                      <a:solidFill>
                        <a:srgbClr val="D1D0C8"/>
                      </a:solidFill>
                      <a:prstDash val="solid"/>
                    </a:lnB>
                  </a:tcPr>
                </a:tc>
              </a:tr>
              <a:tr h="195736">
                <a:tc>
                  <a:txBody>
                    <a:bodyPr/>
                    <a:lstStyle/>
                    <a:p>
                      <a:pPr>
                        <a:lnSpc>
                          <a:spcPct val="100000"/>
                        </a:lnSpc>
                      </a:pPr>
                      <a:endParaRPr sz="1100">
                        <a:latin typeface="Times New Roman"/>
                        <a:cs typeface="Times New Roman"/>
                      </a:endParaRPr>
                    </a:p>
                  </a:txBody>
                  <a:tcPr marL="0" marR="0" marT="0" marB="0">
                    <a:lnL w="12700">
                      <a:solidFill>
                        <a:srgbClr val="D1D0C8"/>
                      </a:solidFill>
                      <a:prstDash val="solid"/>
                    </a:lnL>
                    <a:lnR w="12700">
                      <a:solidFill>
                        <a:srgbClr val="D1D0C8"/>
                      </a:solidFill>
                      <a:prstDash val="solid"/>
                    </a:lnR>
                    <a:lnT w="19050">
                      <a:solidFill>
                        <a:srgbClr val="D1D0C8"/>
                      </a:solidFill>
                      <a:prstDash val="solid"/>
                    </a:lnT>
                    <a:lnB w="12700">
                      <a:solidFill>
                        <a:srgbClr val="D1D0C8"/>
                      </a:solidFill>
                      <a:prstDash val="soli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Definitions of AI</a:t>
            </a:r>
            <a:endParaRPr lang="en-IN" dirty="0"/>
          </a:p>
        </p:txBody>
      </p:sp>
      <p:sp>
        <p:nvSpPr>
          <p:cNvPr id="3" name="Content Placeholder 2"/>
          <p:cNvSpPr>
            <a:spLocks noGrp="1"/>
          </p:cNvSpPr>
          <p:nvPr>
            <p:ph idx="1"/>
          </p:nvPr>
        </p:nvSpPr>
        <p:spPr>
          <a:xfrm>
            <a:off x="838200" y="1578429"/>
            <a:ext cx="10515600" cy="4925106"/>
          </a:xfrm>
        </p:spPr>
        <p:txBody>
          <a:bodyPr>
            <a:normAutofit fontScale="92500" lnSpcReduction="10000"/>
          </a:bodyPr>
          <a:lstStyle/>
          <a:p>
            <a:pPr marL="358775" indent="-358775"/>
            <a:r>
              <a:rPr lang="en-IN" dirty="0" smtClean="0"/>
              <a:t>AI is the study of how to make computers do things which at the moment people do better. This is ephemeral as it refers to the current state of computer science and it excludes a major area ; problems that cannot be solved well either by computers or by people at the moment. </a:t>
            </a:r>
          </a:p>
          <a:p>
            <a:pPr marL="358775" indent="-358775"/>
            <a:r>
              <a:rPr lang="en-IN" b="1" dirty="0" smtClean="0"/>
              <a:t>AI is a field of study that encompasses computational techniques for performing tasks that apparently require intelligence when performed by humans.</a:t>
            </a:r>
          </a:p>
          <a:p>
            <a:pPr marL="358775" indent="-358775"/>
            <a:r>
              <a:rPr lang="en-IN" dirty="0" smtClean="0"/>
              <a:t>AI is the branch of computer science that is concerned with the automation of intelligent behaviour. A I is based upon the principles of computer science namely data structures used in knowledge representation, the algorithms needed to apply that knowledge and the languages and programming techniques used in their implementation. </a:t>
            </a:r>
          </a:p>
          <a:p>
            <a:pPr marL="358775" indent="-358775"/>
            <a:r>
              <a:rPr lang="en-IN" b="1" dirty="0" smtClean="0"/>
              <a:t>AI is the field of study that seeks to explain and emulate intelligent behaviour in terms of computational processes.</a:t>
            </a:r>
          </a:p>
        </p:txBody>
      </p:sp>
    </p:spTree>
    <p:extLst>
      <p:ext uri="{BB962C8B-B14F-4D97-AF65-F5344CB8AC3E}">
        <p14:creationId xmlns="" xmlns:p14="http://schemas.microsoft.com/office/powerpoint/2010/main" val="346612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6826" y="607583"/>
          <a:ext cx="10451715" cy="5615488"/>
        </p:xfrm>
        <a:graphic>
          <a:graphicData uri="http://schemas.openxmlformats.org/drawingml/2006/table">
            <a:tbl>
              <a:tblPr firstRow="1" bandRow="1">
                <a:tableStyleId>{2D5ABB26-0587-4C30-8999-92F81FD0307C}</a:tableStyleId>
              </a:tblPr>
              <a:tblGrid>
                <a:gridCol w="10451715"/>
              </a:tblGrid>
              <a:tr h="1232617">
                <a:tc>
                  <a:txBody>
                    <a:bodyPr/>
                    <a:lstStyle/>
                    <a:p>
                      <a:pPr marL="511175" indent="-392113" algn="ctr" fontAlgn="base">
                        <a:buFont typeface="Arial" pitchFamily="34" charset="0"/>
                        <a:buNone/>
                      </a:pPr>
                      <a:r>
                        <a:rPr lang="en-US" sz="4200" b="0" i="0" dirty="0" smtClean="0">
                          <a:solidFill>
                            <a:schemeClr val="tx1"/>
                          </a:solidFill>
                          <a:latin typeface="+mn-lt"/>
                          <a:ea typeface="+mn-ea"/>
                          <a:cs typeface="+mn-cs"/>
                        </a:rPr>
                        <a:t>Single-agent </a:t>
                      </a:r>
                      <a:r>
                        <a:rPr lang="en-US" sz="4200" b="0" i="0" dirty="0" err="1" smtClean="0">
                          <a:solidFill>
                            <a:schemeClr val="tx1"/>
                          </a:solidFill>
                          <a:latin typeface="+mn-lt"/>
                          <a:ea typeface="+mn-ea"/>
                          <a:cs typeface="+mn-cs"/>
                        </a:rPr>
                        <a:t>vs</a:t>
                      </a:r>
                      <a:r>
                        <a:rPr lang="en-US" sz="4200" b="0" i="0" dirty="0" smtClean="0">
                          <a:solidFill>
                            <a:schemeClr val="tx1"/>
                          </a:solidFill>
                          <a:latin typeface="+mn-lt"/>
                          <a:ea typeface="+mn-ea"/>
                          <a:cs typeface="+mn-cs"/>
                        </a:rPr>
                        <a:t> Multi-agent</a:t>
                      </a:r>
                    </a:p>
                  </a:txBody>
                  <a:tcPr marL="0" marR="0" marT="226359" marB="0">
                    <a:lnL w="12700">
                      <a:solidFill>
                        <a:srgbClr val="D1D0C8"/>
                      </a:solidFill>
                      <a:prstDash val="solid"/>
                    </a:lnL>
                    <a:lnR w="12700">
                      <a:solidFill>
                        <a:srgbClr val="D1D0C8"/>
                      </a:solidFill>
                      <a:prstDash val="solid"/>
                    </a:lnR>
                    <a:lnT w="12700">
                      <a:solidFill>
                        <a:srgbClr val="D1D0C8"/>
                      </a:solidFill>
                      <a:prstDash val="solid"/>
                    </a:lnT>
                    <a:lnB w="76200">
                      <a:solidFill>
                        <a:srgbClr val="D5DBDD"/>
                      </a:solidFill>
                      <a:prstDash val="solid"/>
                    </a:lnB>
                  </a:tcPr>
                </a:tc>
              </a:tr>
              <a:tr h="4187135">
                <a:tc>
                  <a:txBody>
                    <a:bodyPr/>
                    <a:lstStyle/>
                    <a:p>
                      <a:pPr fontAlgn="base"/>
                      <a:r>
                        <a:rPr lang="en-US" sz="1800" b="0" i="0" dirty="0" smtClean="0">
                          <a:solidFill>
                            <a:schemeClr val="tx1"/>
                          </a:solidFill>
                          <a:latin typeface="+mn-lt"/>
                          <a:ea typeface="+mn-ea"/>
                          <a:cs typeface="+mn-cs"/>
                        </a:rPr>
                        <a:t>An environment consisting of only one agent is said to be a single-agent environment.</a:t>
                      </a:r>
                    </a:p>
                    <a:p>
                      <a:pPr fontAlgn="base"/>
                      <a:r>
                        <a:rPr lang="en-US" sz="1800" b="0" i="0" dirty="0" smtClean="0">
                          <a:solidFill>
                            <a:schemeClr val="tx1"/>
                          </a:solidFill>
                          <a:latin typeface="+mn-lt"/>
                          <a:ea typeface="+mn-ea"/>
                          <a:cs typeface="+mn-cs"/>
                        </a:rPr>
                        <a:t>A person left alone in a maze is an example of the single-agent system.</a:t>
                      </a:r>
                    </a:p>
                    <a:p>
                      <a:pPr fontAlgn="base"/>
                      <a:r>
                        <a:rPr lang="en-US" sz="1800" b="0" i="0" dirty="0" smtClean="0">
                          <a:solidFill>
                            <a:schemeClr val="tx1"/>
                          </a:solidFill>
                          <a:latin typeface="+mn-lt"/>
                          <a:ea typeface="+mn-ea"/>
                          <a:cs typeface="+mn-cs"/>
                        </a:rPr>
                        <a:t>An environment involving more than one agent is a multi-agent environment.</a:t>
                      </a:r>
                    </a:p>
                    <a:p>
                      <a:pPr fontAlgn="base"/>
                      <a:r>
                        <a:rPr lang="en-US" sz="1800" b="0" i="0" dirty="0" smtClean="0">
                          <a:solidFill>
                            <a:schemeClr val="tx1"/>
                          </a:solidFill>
                          <a:latin typeface="+mn-lt"/>
                          <a:ea typeface="+mn-ea"/>
                          <a:cs typeface="+mn-cs"/>
                        </a:rPr>
                        <a:t>The game of football is multi-agent as it involves 11 players in each team.</a:t>
                      </a:r>
                    </a:p>
                    <a:p>
                      <a:pPr marL="558800" indent="-343535">
                        <a:lnSpc>
                          <a:spcPct val="100000"/>
                        </a:lnSpc>
                        <a:spcBef>
                          <a:spcPts val="1445"/>
                        </a:spcBef>
                        <a:buClr>
                          <a:srgbClr val="404040"/>
                        </a:buClr>
                        <a:buFont typeface="Arial MT"/>
                        <a:buChar char="•"/>
                        <a:tabLst>
                          <a:tab pos="558800" algn="l"/>
                          <a:tab pos="559435" algn="l"/>
                        </a:tabLst>
                      </a:pPr>
                      <a:endParaRPr sz="1700">
                        <a:latin typeface="Georgia"/>
                        <a:cs typeface="Georgia"/>
                      </a:endParaRPr>
                    </a:p>
                  </a:txBody>
                  <a:tcPr marL="0" marR="0" marT="161925" marB="0">
                    <a:lnL w="12700">
                      <a:solidFill>
                        <a:srgbClr val="D1D0C8"/>
                      </a:solidFill>
                      <a:prstDash val="solid"/>
                    </a:lnL>
                    <a:lnR w="12700">
                      <a:solidFill>
                        <a:srgbClr val="D1D0C8"/>
                      </a:solidFill>
                      <a:prstDash val="solid"/>
                    </a:lnR>
                    <a:lnT w="76200">
                      <a:solidFill>
                        <a:srgbClr val="D5DBDD"/>
                      </a:solidFill>
                      <a:prstDash val="solid"/>
                    </a:lnT>
                    <a:lnB w="19050">
                      <a:solidFill>
                        <a:srgbClr val="D1D0C8"/>
                      </a:solidFill>
                      <a:prstDash val="solid"/>
                    </a:lnB>
                  </a:tcPr>
                </a:tc>
              </a:tr>
              <a:tr h="195736">
                <a:tc>
                  <a:txBody>
                    <a:bodyPr/>
                    <a:lstStyle/>
                    <a:p>
                      <a:pPr>
                        <a:lnSpc>
                          <a:spcPct val="100000"/>
                        </a:lnSpc>
                      </a:pPr>
                      <a:endParaRPr sz="1100">
                        <a:latin typeface="Times New Roman"/>
                        <a:cs typeface="Times New Roman"/>
                      </a:endParaRPr>
                    </a:p>
                  </a:txBody>
                  <a:tcPr marL="0" marR="0" marT="0" marB="0">
                    <a:lnL w="12700">
                      <a:solidFill>
                        <a:srgbClr val="D1D0C8"/>
                      </a:solidFill>
                      <a:prstDash val="solid"/>
                    </a:lnL>
                    <a:lnR w="12700">
                      <a:solidFill>
                        <a:srgbClr val="D1D0C8"/>
                      </a:solidFill>
                      <a:prstDash val="solid"/>
                    </a:lnR>
                    <a:lnT w="19050">
                      <a:solidFill>
                        <a:srgbClr val="D1D0C8"/>
                      </a:solidFill>
                      <a:prstDash val="solid"/>
                    </a:lnT>
                    <a:lnB w="12700">
                      <a:solidFill>
                        <a:srgbClr val="D1D0C8"/>
                      </a:solidFill>
                      <a:prstDash val="solid"/>
                    </a:lnB>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6826" y="607583"/>
          <a:ext cx="10451715" cy="5615488"/>
        </p:xfrm>
        <a:graphic>
          <a:graphicData uri="http://schemas.openxmlformats.org/drawingml/2006/table">
            <a:tbl>
              <a:tblPr firstRow="1" bandRow="1">
                <a:tableStyleId>{2D5ABB26-0587-4C30-8999-92F81FD0307C}</a:tableStyleId>
              </a:tblPr>
              <a:tblGrid>
                <a:gridCol w="10451715"/>
              </a:tblGrid>
              <a:tr h="1232617">
                <a:tc>
                  <a:txBody>
                    <a:bodyPr/>
                    <a:lstStyle/>
                    <a:p>
                      <a:pPr marL="511175" indent="-392113" algn="ctr" fontAlgn="base">
                        <a:buFont typeface="Arial" pitchFamily="34" charset="0"/>
                        <a:buNone/>
                      </a:pPr>
                      <a:r>
                        <a:rPr lang="en-US" sz="4200" b="0" i="0" dirty="0" smtClean="0">
                          <a:solidFill>
                            <a:schemeClr val="tx1"/>
                          </a:solidFill>
                          <a:latin typeface="+mn-lt"/>
                          <a:ea typeface="+mn-ea"/>
                          <a:cs typeface="+mn-cs"/>
                        </a:rPr>
                        <a:t>Static </a:t>
                      </a:r>
                      <a:r>
                        <a:rPr lang="en-US" sz="4200" b="0" i="0" dirty="0" err="1" smtClean="0">
                          <a:solidFill>
                            <a:schemeClr val="tx1"/>
                          </a:solidFill>
                          <a:latin typeface="+mn-lt"/>
                          <a:ea typeface="+mn-ea"/>
                          <a:cs typeface="+mn-cs"/>
                        </a:rPr>
                        <a:t>vs</a:t>
                      </a:r>
                      <a:r>
                        <a:rPr lang="en-US" sz="4200" b="0" i="0" dirty="0" smtClean="0">
                          <a:solidFill>
                            <a:schemeClr val="tx1"/>
                          </a:solidFill>
                          <a:latin typeface="+mn-lt"/>
                          <a:ea typeface="+mn-ea"/>
                          <a:cs typeface="+mn-cs"/>
                        </a:rPr>
                        <a:t> Dynamic</a:t>
                      </a:r>
                    </a:p>
                  </a:txBody>
                  <a:tcPr marL="0" marR="0" marT="226359" marB="0">
                    <a:lnL w="12700">
                      <a:solidFill>
                        <a:srgbClr val="D1D0C8"/>
                      </a:solidFill>
                      <a:prstDash val="solid"/>
                    </a:lnL>
                    <a:lnR w="12700">
                      <a:solidFill>
                        <a:srgbClr val="D1D0C8"/>
                      </a:solidFill>
                      <a:prstDash val="solid"/>
                    </a:lnR>
                    <a:lnT w="12700">
                      <a:solidFill>
                        <a:srgbClr val="D1D0C8"/>
                      </a:solidFill>
                      <a:prstDash val="solid"/>
                    </a:lnT>
                    <a:lnB w="76200">
                      <a:solidFill>
                        <a:srgbClr val="D5DBDD"/>
                      </a:solidFill>
                      <a:prstDash val="solid"/>
                    </a:lnB>
                  </a:tcPr>
                </a:tc>
              </a:tr>
              <a:tr h="4187135">
                <a:tc>
                  <a:txBody>
                    <a:bodyPr/>
                    <a:lstStyle/>
                    <a:p>
                      <a:pPr fontAlgn="base"/>
                      <a:r>
                        <a:rPr lang="en-US" sz="1800" b="0" i="0" dirty="0" smtClean="0">
                          <a:solidFill>
                            <a:schemeClr val="tx1"/>
                          </a:solidFill>
                          <a:latin typeface="+mn-lt"/>
                          <a:ea typeface="+mn-ea"/>
                          <a:cs typeface="+mn-cs"/>
                        </a:rPr>
                        <a:t>An environment that keeps constantly changing itself when the agent is up with some action is said to be dynamic.</a:t>
                      </a:r>
                    </a:p>
                    <a:p>
                      <a:pPr fontAlgn="base"/>
                      <a:r>
                        <a:rPr lang="en-US" sz="1800" b="0" i="0" dirty="0" smtClean="0">
                          <a:solidFill>
                            <a:schemeClr val="tx1"/>
                          </a:solidFill>
                          <a:latin typeface="+mn-lt"/>
                          <a:ea typeface="+mn-ea"/>
                          <a:cs typeface="+mn-cs"/>
                        </a:rPr>
                        <a:t>A roller coaster ride is dynamic as it is set in motion and the environment keeps changing every instant.</a:t>
                      </a:r>
                    </a:p>
                    <a:p>
                      <a:pPr fontAlgn="base"/>
                      <a:r>
                        <a:rPr lang="en-US" sz="1800" b="0" i="0" dirty="0" smtClean="0">
                          <a:solidFill>
                            <a:schemeClr val="tx1"/>
                          </a:solidFill>
                          <a:latin typeface="+mn-lt"/>
                          <a:ea typeface="+mn-ea"/>
                          <a:cs typeface="+mn-cs"/>
                        </a:rPr>
                        <a:t>An idle environment with no change in its state is called a static environment.</a:t>
                      </a:r>
                    </a:p>
                    <a:p>
                      <a:pPr fontAlgn="base"/>
                      <a:r>
                        <a:rPr lang="en-US" sz="1800" b="0" i="0" dirty="0" smtClean="0">
                          <a:solidFill>
                            <a:schemeClr val="tx1"/>
                          </a:solidFill>
                          <a:latin typeface="+mn-lt"/>
                          <a:ea typeface="+mn-ea"/>
                          <a:cs typeface="+mn-cs"/>
                        </a:rPr>
                        <a:t>An empty house is static as there’s no change in the surroundings when an agent enters.</a:t>
                      </a:r>
                    </a:p>
                    <a:p>
                      <a:pPr marL="558800" indent="-343535">
                        <a:lnSpc>
                          <a:spcPct val="100000"/>
                        </a:lnSpc>
                        <a:spcBef>
                          <a:spcPts val="1445"/>
                        </a:spcBef>
                        <a:buClr>
                          <a:srgbClr val="404040"/>
                        </a:buClr>
                        <a:buFont typeface="Arial MT"/>
                        <a:buChar char="•"/>
                        <a:tabLst>
                          <a:tab pos="558800" algn="l"/>
                          <a:tab pos="559435" algn="l"/>
                        </a:tabLst>
                      </a:pPr>
                      <a:endParaRPr sz="1700">
                        <a:latin typeface="Georgia"/>
                        <a:cs typeface="Georgia"/>
                      </a:endParaRPr>
                    </a:p>
                  </a:txBody>
                  <a:tcPr marL="0" marR="0" marT="161925" marB="0">
                    <a:lnL w="12700">
                      <a:solidFill>
                        <a:srgbClr val="D1D0C8"/>
                      </a:solidFill>
                      <a:prstDash val="solid"/>
                    </a:lnL>
                    <a:lnR w="12700">
                      <a:solidFill>
                        <a:srgbClr val="D1D0C8"/>
                      </a:solidFill>
                      <a:prstDash val="solid"/>
                    </a:lnR>
                    <a:lnT w="76200">
                      <a:solidFill>
                        <a:srgbClr val="D5DBDD"/>
                      </a:solidFill>
                      <a:prstDash val="solid"/>
                    </a:lnT>
                    <a:lnB w="19050">
                      <a:solidFill>
                        <a:srgbClr val="D1D0C8"/>
                      </a:solidFill>
                      <a:prstDash val="solid"/>
                    </a:lnB>
                  </a:tcPr>
                </a:tc>
              </a:tr>
              <a:tr h="195736">
                <a:tc>
                  <a:txBody>
                    <a:bodyPr/>
                    <a:lstStyle/>
                    <a:p>
                      <a:pPr>
                        <a:lnSpc>
                          <a:spcPct val="100000"/>
                        </a:lnSpc>
                      </a:pPr>
                      <a:endParaRPr sz="1100">
                        <a:latin typeface="Times New Roman"/>
                        <a:cs typeface="Times New Roman"/>
                      </a:endParaRPr>
                    </a:p>
                  </a:txBody>
                  <a:tcPr marL="0" marR="0" marT="0" marB="0">
                    <a:lnL w="12700">
                      <a:solidFill>
                        <a:srgbClr val="D1D0C8"/>
                      </a:solidFill>
                      <a:prstDash val="solid"/>
                    </a:lnL>
                    <a:lnR w="12700">
                      <a:solidFill>
                        <a:srgbClr val="D1D0C8"/>
                      </a:solidFill>
                      <a:prstDash val="solid"/>
                    </a:lnR>
                    <a:lnT w="19050">
                      <a:solidFill>
                        <a:srgbClr val="D1D0C8"/>
                      </a:solidFill>
                      <a:prstDash val="solid"/>
                    </a:lnT>
                    <a:lnB w="12700">
                      <a:solidFill>
                        <a:srgbClr val="D1D0C8"/>
                      </a:solidFill>
                      <a:prstDash val="solid"/>
                    </a:lnB>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6826" y="607583"/>
          <a:ext cx="10451715" cy="5615488"/>
        </p:xfrm>
        <a:graphic>
          <a:graphicData uri="http://schemas.openxmlformats.org/drawingml/2006/table">
            <a:tbl>
              <a:tblPr firstRow="1" bandRow="1">
                <a:tableStyleId>{2D5ABB26-0587-4C30-8999-92F81FD0307C}</a:tableStyleId>
              </a:tblPr>
              <a:tblGrid>
                <a:gridCol w="10451715"/>
              </a:tblGrid>
              <a:tr h="1232617">
                <a:tc>
                  <a:txBody>
                    <a:bodyPr/>
                    <a:lstStyle/>
                    <a:p>
                      <a:pPr marL="511175" indent="-392113" algn="ctr" fontAlgn="base">
                        <a:buFont typeface="Arial" pitchFamily="34" charset="0"/>
                        <a:buNone/>
                      </a:pPr>
                      <a:r>
                        <a:rPr lang="en-US" sz="4200" b="0" i="0" dirty="0" smtClean="0">
                          <a:solidFill>
                            <a:schemeClr val="tx1"/>
                          </a:solidFill>
                          <a:latin typeface="+mn-lt"/>
                          <a:ea typeface="+mn-ea"/>
                          <a:cs typeface="+mn-cs"/>
                        </a:rPr>
                        <a:t>Discrete </a:t>
                      </a:r>
                      <a:r>
                        <a:rPr lang="en-US" sz="4200" b="0" i="0" dirty="0" err="1" smtClean="0">
                          <a:solidFill>
                            <a:schemeClr val="tx1"/>
                          </a:solidFill>
                          <a:latin typeface="+mn-lt"/>
                          <a:ea typeface="+mn-ea"/>
                          <a:cs typeface="+mn-cs"/>
                        </a:rPr>
                        <a:t>vs</a:t>
                      </a:r>
                      <a:r>
                        <a:rPr lang="en-US" sz="4200" b="0" i="0" dirty="0" smtClean="0">
                          <a:solidFill>
                            <a:schemeClr val="tx1"/>
                          </a:solidFill>
                          <a:latin typeface="+mn-lt"/>
                          <a:ea typeface="+mn-ea"/>
                          <a:cs typeface="+mn-cs"/>
                        </a:rPr>
                        <a:t> Continuous</a:t>
                      </a:r>
                    </a:p>
                  </a:txBody>
                  <a:tcPr marL="0" marR="0" marT="226359" marB="0">
                    <a:lnL w="12700">
                      <a:solidFill>
                        <a:srgbClr val="D1D0C8"/>
                      </a:solidFill>
                      <a:prstDash val="solid"/>
                    </a:lnL>
                    <a:lnR w="12700">
                      <a:solidFill>
                        <a:srgbClr val="D1D0C8"/>
                      </a:solidFill>
                      <a:prstDash val="solid"/>
                    </a:lnR>
                    <a:lnT w="12700">
                      <a:solidFill>
                        <a:srgbClr val="D1D0C8"/>
                      </a:solidFill>
                      <a:prstDash val="solid"/>
                    </a:lnT>
                    <a:lnB w="76200">
                      <a:solidFill>
                        <a:srgbClr val="D5DBDD"/>
                      </a:solidFill>
                      <a:prstDash val="solid"/>
                    </a:lnB>
                  </a:tcPr>
                </a:tc>
              </a:tr>
              <a:tr h="4187135">
                <a:tc>
                  <a:txBody>
                    <a:bodyPr/>
                    <a:lstStyle/>
                    <a:p>
                      <a:pPr marL="119063" indent="0" fontAlgn="base"/>
                      <a:endParaRPr lang="en-US" sz="2100" b="0" i="0" dirty="0" smtClean="0">
                        <a:solidFill>
                          <a:schemeClr val="tx1"/>
                        </a:solidFill>
                        <a:latin typeface="+mn-lt"/>
                        <a:ea typeface="+mn-ea"/>
                        <a:cs typeface="+mn-cs"/>
                      </a:endParaRPr>
                    </a:p>
                    <a:p>
                      <a:pPr fontAlgn="base"/>
                      <a:r>
                        <a:rPr lang="en-US" sz="1800" b="0" i="0" dirty="0" smtClean="0">
                          <a:solidFill>
                            <a:schemeClr val="tx1"/>
                          </a:solidFill>
                          <a:latin typeface="+mn-lt"/>
                          <a:ea typeface="+mn-ea"/>
                          <a:cs typeface="+mn-cs"/>
                        </a:rPr>
                        <a:t>If an environment consists of a finite number of actions that can be deliberated in the environment to obtain the output, it is said to be a discrete environment.</a:t>
                      </a:r>
                    </a:p>
                    <a:p>
                      <a:pPr fontAlgn="base"/>
                      <a:r>
                        <a:rPr lang="en-US" sz="1800" b="0" i="0" dirty="0" smtClean="0">
                          <a:solidFill>
                            <a:schemeClr val="tx1"/>
                          </a:solidFill>
                          <a:latin typeface="+mn-lt"/>
                          <a:ea typeface="+mn-ea"/>
                          <a:cs typeface="+mn-cs"/>
                        </a:rPr>
                        <a:t>The game of chess is discrete as it has only a finite number of moves. The number of moves might vary with every game, but still, it’s finite.</a:t>
                      </a:r>
                    </a:p>
                    <a:p>
                      <a:pPr fontAlgn="base"/>
                      <a:r>
                        <a:rPr lang="en-US" sz="1800" b="0" i="0" dirty="0" smtClean="0">
                          <a:solidFill>
                            <a:schemeClr val="tx1"/>
                          </a:solidFill>
                          <a:latin typeface="+mn-lt"/>
                          <a:ea typeface="+mn-ea"/>
                          <a:cs typeface="+mn-cs"/>
                        </a:rPr>
                        <a:t>The environment in which the actions performed cannot be numbered </a:t>
                      </a:r>
                      <a:r>
                        <a:rPr lang="en-US" sz="1800" b="0" i="0" dirty="0" err="1" smtClean="0">
                          <a:solidFill>
                            <a:schemeClr val="tx1"/>
                          </a:solidFill>
                          <a:latin typeface="+mn-lt"/>
                          <a:ea typeface="+mn-ea"/>
                          <a:cs typeface="+mn-cs"/>
                        </a:rPr>
                        <a:t>ie</a:t>
                      </a:r>
                      <a:r>
                        <a:rPr lang="en-US" sz="1800" b="0" i="0" dirty="0" smtClean="0">
                          <a:solidFill>
                            <a:schemeClr val="tx1"/>
                          </a:solidFill>
                          <a:latin typeface="+mn-lt"/>
                          <a:ea typeface="+mn-ea"/>
                          <a:cs typeface="+mn-cs"/>
                        </a:rPr>
                        <a:t>. is not discrete, is said to be continuous.</a:t>
                      </a:r>
                    </a:p>
                    <a:p>
                      <a:pPr fontAlgn="base"/>
                      <a:r>
                        <a:rPr lang="en-US" sz="1800" b="0" i="0" dirty="0" smtClean="0">
                          <a:solidFill>
                            <a:schemeClr val="tx1"/>
                          </a:solidFill>
                          <a:latin typeface="+mn-lt"/>
                          <a:ea typeface="+mn-ea"/>
                          <a:cs typeface="+mn-cs"/>
                        </a:rPr>
                        <a:t>Self-driving cars are an example of continuous environments as their actions are driving, parking, etc. which cannot be numbered.</a:t>
                      </a:r>
                    </a:p>
                    <a:p>
                      <a:pPr marL="558800" indent="-343535">
                        <a:lnSpc>
                          <a:spcPct val="100000"/>
                        </a:lnSpc>
                        <a:spcBef>
                          <a:spcPts val="1445"/>
                        </a:spcBef>
                        <a:buClr>
                          <a:srgbClr val="404040"/>
                        </a:buClr>
                        <a:buFont typeface="Arial MT"/>
                        <a:buChar char="•"/>
                        <a:tabLst>
                          <a:tab pos="558800" algn="l"/>
                          <a:tab pos="559435" algn="l"/>
                        </a:tabLst>
                      </a:pPr>
                      <a:endParaRPr sz="1700">
                        <a:latin typeface="Georgia"/>
                        <a:cs typeface="Georgia"/>
                      </a:endParaRPr>
                    </a:p>
                  </a:txBody>
                  <a:tcPr marL="0" marR="0" marT="161925" marB="0">
                    <a:lnL w="12700">
                      <a:solidFill>
                        <a:srgbClr val="D1D0C8"/>
                      </a:solidFill>
                      <a:prstDash val="solid"/>
                    </a:lnL>
                    <a:lnR w="12700">
                      <a:solidFill>
                        <a:srgbClr val="D1D0C8"/>
                      </a:solidFill>
                      <a:prstDash val="solid"/>
                    </a:lnR>
                    <a:lnT w="76200">
                      <a:solidFill>
                        <a:srgbClr val="D5DBDD"/>
                      </a:solidFill>
                      <a:prstDash val="solid"/>
                    </a:lnT>
                    <a:lnB w="19050">
                      <a:solidFill>
                        <a:srgbClr val="D1D0C8"/>
                      </a:solidFill>
                      <a:prstDash val="solid"/>
                    </a:lnB>
                  </a:tcPr>
                </a:tc>
              </a:tr>
              <a:tr h="195736">
                <a:tc>
                  <a:txBody>
                    <a:bodyPr/>
                    <a:lstStyle/>
                    <a:p>
                      <a:pPr>
                        <a:lnSpc>
                          <a:spcPct val="100000"/>
                        </a:lnSpc>
                      </a:pPr>
                      <a:endParaRPr sz="1100">
                        <a:latin typeface="Times New Roman"/>
                        <a:cs typeface="Times New Roman"/>
                      </a:endParaRPr>
                    </a:p>
                  </a:txBody>
                  <a:tcPr marL="0" marR="0" marT="0" marB="0">
                    <a:lnL w="12700">
                      <a:solidFill>
                        <a:srgbClr val="D1D0C8"/>
                      </a:solidFill>
                      <a:prstDash val="solid"/>
                    </a:lnL>
                    <a:lnR w="12700">
                      <a:solidFill>
                        <a:srgbClr val="D1D0C8"/>
                      </a:solidFill>
                      <a:prstDash val="solid"/>
                    </a:lnR>
                    <a:lnT w="19050">
                      <a:solidFill>
                        <a:srgbClr val="D1D0C8"/>
                      </a:solidFill>
                      <a:prstDash val="solid"/>
                    </a:lnT>
                    <a:lnB w="12700">
                      <a:solidFill>
                        <a:srgbClr val="D1D0C8"/>
                      </a:solidFill>
                      <a:prstDash val="solid"/>
                    </a:lnB>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5E45E672-EFF2-4FF4-9637-38BEA729DE00}" type="slidenum">
              <a:rPr lang="en-US" altLang="en-US"/>
              <a:pPr>
                <a:defRPr/>
              </a:pPr>
              <a:t>73</a:t>
            </a:fld>
            <a:endParaRPr lang="en-US" altLang="en-US"/>
          </a:p>
        </p:txBody>
      </p:sp>
      <p:sp>
        <p:nvSpPr>
          <p:cNvPr id="5124" name="Rectangle 2"/>
          <p:cNvSpPr>
            <a:spLocks noGrp="1" noChangeArrowheads="1"/>
          </p:cNvSpPr>
          <p:nvPr>
            <p:ph type="title"/>
          </p:nvPr>
        </p:nvSpPr>
        <p:spPr>
          <a:xfrm>
            <a:off x="508000" y="277814"/>
            <a:ext cx="11074400" cy="788987"/>
          </a:xfrm>
        </p:spPr>
        <p:txBody>
          <a:bodyPr>
            <a:normAutofit/>
          </a:bodyPr>
          <a:lstStyle/>
          <a:p>
            <a:pPr eaLnBrk="1" hangingPunct="1"/>
            <a:r>
              <a:rPr lang="en-US" b="1" dirty="0" smtClean="0"/>
              <a:t>Tic–</a:t>
            </a:r>
            <a:r>
              <a:rPr lang="en-US" b="1" dirty="0" err="1" smtClean="0"/>
              <a:t>Tac</a:t>
            </a:r>
            <a:r>
              <a:rPr lang="en-US" b="1" dirty="0" smtClean="0"/>
              <a:t>–Toe game playing</a:t>
            </a:r>
            <a:endParaRPr lang="en-US" sz="4700" b="1" dirty="0" smtClean="0"/>
          </a:p>
        </p:txBody>
      </p:sp>
      <p:sp>
        <p:nvSpPr>
          <p:cNvPr id="5125" name="Rectangle 3"/>
          <p:cNvSpPr>
            <a:spLocks noGrp="1" noChangeArrowheads="1"/>
          </p:cNvSpPr>
          <p:nvPr>
            <p:ph type="body" idx="1"/>
          </p:nvPr>
        </p:nvSpPr>
        <p:spPr>
          <a:xfrm>
            <a:off x="711200" y="1219200"/>
            <a:ext cx="10566400" cy="4876800"/>
          </a:xfrm>
        </p:spPr>
        <p:txBody>
          <a:bodyPr/>
          <a:lstStyle/>
          <a:p>
            <a:pPr algn="just" eaLnBrk="1" hangingPunct="1">
              <a:lnSpc>
                <a:spcPct val="80000"/>
              </a:lnSpc>
            </a:pPr>
            <a:r>
              <a:rPr lang="en-US" sz="2500" dirty="0" smtClean="0"/>
              <a:t>Two players </a:t>
            </a:r>
          </a:p>
          <a:p>
            <a:pPr lvl="1" algn="just" eaLnBrk="1" hangingPunct="1">
              <a:lnSpc>
                <a:spcPct val="80000"/>
              </a:lnSpc>
            </a:pPr>
            <a:r>
              <a:rPr lang="en-US" sz="2100" dirty="0" smtClean="0"/>
              <a:t>human </a:t>
            </a:r>
          </a:p>
          <a:p>
            <a:pPr lvl="1" algn="just" eaLnBrk="1" hangingPunct="1">
              <a:lnSpc>
                <a:spcPct val="80000"/>
              </a:lnSpc>
            </a:pPr>
            <a:r>
              <a:rPr lang="en-US" sz="2100" dirty="0" smtClean="0"/>
              <a:t>computer.  </a:t>
            </a:r>
          </a:p>
          <a:p>
            <a:pPr algn="just" eaLnBrk="1" hangingPunct="1">
              <a:lnSpc>
                <a:spcPct val="80000"/>
              </a:lnSpc>
            </a:pPr>
            <a:r>
              <a:rPr lang="en-US" sz="2500" dirty="0" smtClean="0"/>
              <a:t>The objective is to write a computer program in such a way that computer wins most of the time. </a:t>
            </a:r>
          </a:p>
          <a:p>
            <a:pPr algn="just" eaLnBrk="1" hangingPunct="1">
              <a:lnSpc>
                <a:spcPct val="80000"/>
              </a:lnSpc>
            </a:pPr>
            <a:r>
              <a:rPr lang="en-US" sz="2500" dirty="0" smtClean="0"/>
              <a:t>Three approaches are presented to play this game which increase in  </a:t>
            </a:r>
          </a:p>
          <a:p>
            <a:pPr lvl="1" algn="just" eaLnBrk="1" hangingPunct="1">
              <a:lnSpc>
                <a:spcPct val="80000"/>
              </a:lnSpc>
            </a:pPr>
            <a:r>
              <a:rPr lang="en-US" sz="2400" dirty="0" smtClean="0"/>
              <a:t>Complexity</a:t>
            </a:r>
          </a:p>
          <a:p>
            <a:pPr lvl="1" algn="just" eaLnBrk="1" hangingPunct="1">
              <a:lnSpc>
                <a:spcPct val="80000"/>
              </a:lnSpc>
            </a:pPr>
            <a:r>
              <a:rPr lang="en-US" sz="2400" dirty="0" smtClean="0"/>
              <a:t>Use of generalization</a:t>
            </a:r>
          </a:p>
          <a:p>
            <a:pPr lvl="1" algn="just" eaLnBrk="1" hangingPunct="1">
              <a:lnSpc>
                <a:spcPct val="80000"/>
              </a:lnSpc>
            </a:pPr>
            <a:r>
              <a:rPr lang="en-US" sz="2400" dirty="0" smtClean="0"/>
              <a:t>Clarity of their knowledge</a:t>
            </a:r>
          </a:p>
          <a:p>
            <a:pPr lvl="1" algn="just" eaLnBrk="1" hangingPunct="1">
              <a:lnSpc>
                <a:spcPct val="80000"/>
              </a:lnSpc>
            </a:pPr>
            <a:r>
              <a:rPr lang="en-US" sz="2400" dirty="0" smtClean="0"/>
              <a:t>Extensibility of their approach</a:t>
            </a:r>
          </a:p>
          <a:p>
            <a:pPr algn="just" eaLnBrk="1" hangingPunct="1">
              <a:lnSpc>
                <a:spcPct val="80000"/>
              </a:lnSpc>
            </a:pPr>
            <a:r>
              <a:rPr lang="en-US" sz="2500" dirty="0" smtClean="0"/>
              <a:t>These approaches will move towards being representations of what we will call AI techniques.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pPr>
              <a:defRPr/>
            </a:pPr>
            <a:r>
              <a:rPr lang="en-US" altLang="en-US"/>
              <a:t>Prof Saroj Kaushik</a:t>
            </a:r>
          </a:p>
        </p:txBody>
      </p:sp>
      <p:sp>
        <p:nvSpPr>
          <p:cNvPr id="25" name="Slide Number Placeholder 5"/>
          <p:cNvSpPr>
            <a:spLocks noGrp="1"/>
          </p:cNvSpPr>
          <p:nvPr>
            <p:ph type="sldNum" sz="quarter" idx="12"/>
          </p:nvPr>
        </p:nvSpPr>
        <p:spPr/>
        <p:txBody>
          <a:bodyPr/>
          <a:lstStyle/>
          <a:p>
            <a:pPr>
              <a:defRPr/>
            </a:pPr>
            <a:fld id="{7A0C776E-D0EA-4801-8EB6-0F29910DB7E8}" type="slidenum">
              <a:rPr lang="en-US" altLang="en-US"/>
              <a:pPr>
                <a:defRPr/>
              </a:pPr>
              <a:t>74</a:t>
            </a:fld>
            <a:endParaRPr lang="en-US" altLang="en-US"/>
          </a:p>
        </p:txBody>
      </p:sp>
      <p:sp>
        <p:nvSpPr>
          <p:cNvPr id="6148" name="Rectangle 2"/>
          <p:cNvSpPr>
            <a:spLocks noGrp="1" noChangeArrowheads="1"/>
          </p:cNvSpPr>
          <p:nvPr>
            <p:ph type="title"/>
          </p:nvPr>
        </p:nvSpPr>
        <p:spPr>
          <a:xfrm>
            <a:off x="406400" y="277814"/>
            <a:ext cx="11480800" cy="560387"/>
          </a:xfrm>
        </p:spPr>
        <p:txBody>
          <a:bodyPr>
            <a:normAutofit fontScale="90000"/>
          </a:bodyPr>
          <a:lstStyle/>
          <a:p>
            <a:pPr eaLnBrk="1" hangingPunct="1"/>
            <a:r>
              <a:rPr lang="en-US" sz="3200" b="1" smtClean="0">
                <a:solidFill>
                  <a:srgbClr val="C5153F"/>
                </a:solidFill>
              </a:rPr>
              <a:t>Tic Tac Toe Board- </a:t>
            </a:r>
            <a:r>
              <a:rPr lang="en-US" sz="2400" smtClean="0">
                <a:solidFill>
                  <a:schemeClr val="tx1"/>
                </a:solidFill>
              </a:rPr>
              <a:t>(or </a:t>
            </a:r>
            <a:r>
              <a:rPr lang="en-US" sz="2400" b="1" smtClean="0">
                <a:solidFill>
                  <a:schemeClr val="tx1"/>
                </a:solidFill>
              </a:rPr>
              <a:t>Noughts and crosses</a:t>
            </a:r>
            <a:r>
              <a:rPr lang="en-US" sz="2400" smtClean="0">
                <a:solidFill>
                  <a:schemeClr val="tx1"/>
                </a:solidFill>
              </a:rPr>
              <a:t>, </a:t>
            </a:r>
            <a:r>
              <a:rPr lang="en-US" sz="2400" b="1" smtClean="0">
                <a:solidFill>
                  <a:schemeClr val="tx1"/>
                </a:solidFill>
              </a:rPr>
              <a:t>Xs and Os</a:t>
            </a:r>
            <a:r>
              <a:rPr lang="en-US" sz="2400" smtClean="0">
                <a:solidFill>
                  <a:schemeClr val="tx1"/>
                </a:solidFill>
              </a:rPr>
              <a:t>)</a:t>
            </a:r>
            <a:r>
              <a:rPr lang="en-US" sz="3800" smtClean="0"/>
              <a:t> </a:t>
            </a:r>
          </a:p>
        </p:txBody>
      </p:sp>
      <p:sp>
        <p:nvSpPr>
          <p:cNvPr id="6149" name="Rectangle 4"/>
          <p:cNvSpPr>
            <a:spLocks noChangeArrowheads="1"/>
          </p:cNvSpPr>
          <p:nvPr/>
        </p:nvSpPr>
        <p:spPr bwMode="auto">
          <a:xfrm>
            <a:off x="3556000" y="2590800"/>
            <a:ext cx="4978400" cy="3276600"/>
          </a:xfrm>
          <a:prstGeom prst="rect">
            <a:avLst/>
          </a:prstGeom>
          <a:noFill/>
          <a:ln w="9525">
            <a:solidFill>
              <a:schemeClr val="tx1"/>
            </a:solidFill>
            <a:miter lim="800000"/>
            <a:headEnd/>
            <a:tailEnd/>
          </a:ln>
        </p:spPr>
        <p:txBody>
          <a:bodyPr wrap="none" anchor="ctr"/>
          <a:lstStyle/>
          <a:p>
            <a:endParaRPr lang="en-US"/>
          </a:p>
        </p:txBody>
      </p:sp>
      <p:sp>
        <p:nvSpPr>
          <p:cNvPr id="6150" name="Line 5"/>
          <p:cNvSpPr>
            <a:spLocks noChangeShapeType="1"/>
          </p:cNvSpPr>
          <p:nvPr/>
        </p:nvSpPr>
        <p:spPr bwMode="auto">
          <a:xfrm>
            <a:off x="5181600" y="2590800"/>
            <a:ext cx="0" cy="3276600"/>
          </a:xfrm>
          <a:prstGeom prst="line">
            <a:avLst/>
          </a:prstGeom>
          <a:noFill/>
          <a:ln w="9525">
            <a:solidFill>
              <a:schemeClr val="tx1"/>
            </a:solidFill>
            <a:round/>
            <a:headEnd/>
            <a:tailEnd/>
          </a:ln>
        </p:spPr>
        <p:txBody>
          <a:bodyPr/>
          <a:lstStyle/>
          <a:p>
            <a:endParaRPr lang="en-US"/>
          </a:p>
        </p:txBody>
      </p:sp>
      <p:sp>
        <p:nvSpPr>
          <p:cNvPr id="6151" name="Line 6"/>
          <p:cNvSpPr>
            <a:spLocks noChangeShapeType="1"/>
          </p:cNvSpPr>
          <p:nvPr/>
        </p:nvSpPr>
        <p:spPr bwMode="auto">
          <a:xfrm>
            <a:off x="6906684" y="2590800"/>
            <a:ext cx="0" cy="3276600"/>
          </a:xfrm>
          <a:prstGeom prst="line">
            <a:avLst/>
          </a:prstGeom>
          <a:noFill/>
          <a:ln w="9525">
            <a:solidFill>
              <a:schemeClr val="tx1"/>
            </a:solidFill>
            <a:round/>
            <a:headEnd/>
            <a:tailEnd/>
          </a:ln>
        </p:spPr>
        <p:txBody>
          <a:bodyPr/>
          <a:lstStyle/>
          <a:p>
            <a:endParaRPr lang="en-US"/>
          </a:p>
        </p:txBody>
      </p:sp>
      <p:sp>
        <p:nvSpPr>
          <p:cNvPr id="6152" name="Line 7"/>
          <p:cNvSpPr>
            <a:spLocks noChangeShapeType="1"/>
          </p:cNvSpPr>
          <p:nvPr/>
        </p:nvSpPr>
        <p:spPr bwMode="auto">
          <a:xfrm>
            <a:off x="3556000" y="3581400"/>
            <a:ext cx="4978400" cy="0"/>
          </a:xfrm>
          <a:prstGeom prst="line">
            <a:avLst/>
          </a:prstGeom>
          <a:noFill/>
          <a:ln w="9525">
            <a:solidFill>
              <a:schemeClr val="tx1"/>
            </a:solidFill>
            <a:round/>
            <a:headEnd/>
            <a:tailEnd/>
          </a:ln>
        </p:spPr>
        <p:txBody>
          <a:bodyPr/>
          <a:lstStyle/>
          <a:p>
            <a:endParaRPr lang="en-US"/>
          </a:p>
        </p:txBody>
      </p:sp>
      <p:sp>
        <p:nvSpPr>
          <p:cNvPr id="6153" name="Line 8"/>
          <p:cNvSpPr>
            <a:spLocks noChangeShapeType="1"/>
          </p:cNvSpPr>
          <p:nvPr/>
        </p:nvSpPr>
        <p:spPr bwMode="auto">
          <a:xfrm>
            <a:off x="3556000" y="4724400"/>
            <a:ext cx="4978400" cy="0"/>
          </a:xfrm>
          <a:prstGeom prst="line">
            <a:avLst/>
          </a:prstGeom>
          <a:noFill/>
          <a:ln w="9525">
            <a:solidFill>
              <a:schemeClr val="tx1"/>
            </a:solidFill>
            <a:round/>
            <a:headEnd/>
            <a:tailEnd/>
          </a:ln>
        </p:spPr>
        <p:txBody>
          <a:bodyPr/>
          <a:lstStyle/>
          <a:p>
            <a:endParaRPr lang="en-US"/>
          </a:p>
        </p:txBody>
      </p:sp>
      <p:sp>
        <p:nvSpPr>
          <p:cNvPr id="6154" name="Text Box 9"/>
          <p:cNvSpPr txBox="1">
            <a:spLocks noChangeArrowheads="1"/>
          </p:cNvSpPr>
          <p:nvPr/>
        </p:nvSpPr>
        <p:spPr bwMode="auto">
          <a:xfrm>
            <a:off x="4064000" y="3048000"/>
            <a:ext cx="4064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1</a:t>
            </a:r>
          </a:p>
        </p:txBody>
      </p:sp>
      <p:sp>
        <p:nvSpPr>
          <p:cNvPr id="6155" name="Text Box 10"/>
          <p:cNvSpPr txBox="1">
            <a:spLocks noChangeArrowheads="1"/>
          </p:cNvSpPr>
          <p:nvPr/>
        </p:nvSpPr>
        <p:spPr bwMode="auto">
          <a:xfrm>
            <a:off x="5791200" y="3048000"/>
            <a:ext cx="5080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2</a:t>
            </a:r>
          </a:p>
        </p:txBody>
      </p:sp>
      <p:sp>
        <p:nvSpPr>
          <p:cNvPr id="6156" name="Text Box 11"/>
          <p:cNvSpPr txBox="1">
            <a:spLocks noChangeArrowheads="1"/>
          </p:cNvSpPr>
          <p:nvPr/>
        </p:nvSpPr>
        <p:spPr bwMode="auto">
          <a:xfrm>
            <a:off x="7315200" y="3048000"/>
            <a:ext cx="7112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3</a:t>
            </a:r>
          </a:p>
        </p:txBody>
      </p:sp>
      <p:sp>
        <p:nvSpPr>
          <p:cNvPr id="6157" name="Text Box 12"/>
          <p:cNvSpPr txBox="1">
            <a:spLocks noChangeArrowheads="1"/>
          </p:cNvSpPr>
          <p:nvPr/>
        </p:nvSpPr>
        <p:spPr bwMode="auto">
          <a:xfrm>
            <a:off x="4064000" y="4038600"/>
            <a:ext cx="6096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4</a:t>
            </a:r>
          </a:p>
        </p:txBody>
      </p:sp>
      <p:sp>
        <p:nvSpPr>
          <p:cNvPr id="6158" name="Text Box 13"/>
          <p:cNvSpPr txBox="1">
            <a:spLocks noChangeArrowheads="1"/>
          </p:cNvSpPr>
          <p:nvPr/>
        </p:nvSpPr>
        <p:spPr bwMode="auto">
          <a:xfrm>
            <a:off x="5791200" y="4038600"/>
            <a:ext cx="6096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5</a:t>
            </a:r>
          </a:p>
        </p:txBody>
      </p:sp>
      <p:sp>
        <p:nvSpPr>
          <p:cNvPr id="6159" name="Text Box 14"/>
          <p:cNvSpPr txBox="1">
            <a:spLocks noChangeArrowheads="1"/>
          </p:cNvSpPr>
          <p:nvPr/>
        </p:nvSpPr>
        <p:spPr bwMode="auto">
          <a:xfrm>
            <a:off x="7315200" y="3962400"/>
            <a:ext cx="7112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6</a:t>
            </a:r>
          </a:p>
        </p:txBody>
      </p:sp>
      <p:sp>
        <p:nvSpPr>
          <p:cNvPr id="6160" name="Text Box 15"/>
          <p:cNvSpPr txBox="1">
            <a:spLocks noChangeArrowheads="1"/>
          </p:cNvSpPr>
          <p:nvPr/>
        </p:nvSpPr>
        <p:spPr bwMode="auto">
          <a:xfrm>
            <a:off x="3962400" y="5105400"/>
            <a:ext cx="6096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7</a:t>
            </a:r>
          </a:p>
        </p:txBody>
      </p:sp>
      <p:sp>
        <p:nvSpPr>
          <p:cNvPr id="6161" name="Text Box 16"/>
          <p:cNvSpPr txBox="1">
            <a:spLocks noChangeArrowheads="1"/>
          </p:cNvSpPr>
          <p:nvPr/>
        </p:nvSpPr>
        <p:spPr bwMode="auto">
          <a:xfrm>
            <a:off x="5791200" y="5105400"/>
            <a:ext cx="6096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8</a:t>
            </a:r>
          </a:p>
        </p:txBody>
      </p:sp>
      <p:sp>
        <p:nvSpPr>
          <p:cNvPr id="6162" name="Text Box 17"/>
          <p:cNvSpPr txBox="1">
            <a:spLocks noChangeArrowheads="1"/>
          </p:cNvSpPr>
          <p:nvPr/>
        </p:nvSpPr>
        <p:spPr bwMode="auto">
          <a:xfrm>
            <a:off x="7315200" y="5105400"/>
            <a:ext cx="6096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9</a:t>
            </a:r>
          </a:p>
        </p:txBody>
      </p:sp>
      <p:sp>
        <p:nvSpPr>
          <p:cNvPr id="6163" name="Line 18"/>
          <p:cNvSpPr>
            <a:spLocks noChangeShapeType="1"/>
          </p:cNvSpPr>
          <p:nvPr/>
        </p:nvSpPr>
        <p:spPr bwMode="auto">
          <a:xfrm flipH="1" flipV="1">
            <a:off x="8534400" y="3429000"/>
            <a:ext cx="508000" cy="762000"/>
          </a:xfrm>
          <a:prstGeom prst="line">
            <a:avLst/>
          </a:prstGeom>
          <a:noFill/>
          <a:ln w="9525">
            <a:solidFill>
              <a:schemeClr val="tx1"/>
            </a:solidFill>
            <a:round/>
            <a:headEnd/>
            <a:tailEnd type="triangle" w="med" len="med"/>
          </a:ln>
        </p:spPr>
        <p:txBody>
          <a:bodyPr/>
          <a:lstStyle/>
          <a:p>
            <a:endParaRPr lang="en-US"/>
          </a:p>
        </p:txBody>
      </p:sp>
      <p:sp>
        <p:nvSpPr>
          <p:cNvPr id="6164" name="Line 19"/>
          <p:cNvSpPr>
            <a:spLocks noChangeShapeType="1"/>
          </p:cNvSpPr>
          <p:nvPr/>
        </p:nvSpPr>
        <p:spPr bwMode="auto">
          <a:xfrm flipH="1">
            <a:off x="8534400" y="4191000"/>
            <a:ext cx="508000" cy="0"/>
          </a:xfrm>
          <a:prstGeom prst="line">
            <a:avLst/>
          </a:prstGeom>
          <a:noFill/>
          <a:ln w="9525">
            <a:solidFill>
              <a:schemeClr val="tx1"/>
            </a:solidFill>
            <a:round/>
            <a:headEnd/>
            <a:tailEnd type="triangle" w="med" len="med"/>
          </a:ln>
        </p:spPr>
        <p:txBody>
          <a:bodyPr/>
          <a:lstStyle/>
          <a:p>
            <a:endParaRPr lang="en-US"/>
          </a:p>
        </p:txBody>
      </p:sp>
      <p:sp>
        <p:nvSpPr>
          <p:cNvPr id="6165" name="Line 20"/>
          <p:cNvSpPr>
            <a:spLocks noChangeShapeType="1"/>
          </p:cNvSpPr>
          <p:nvPr/>
        </p:nvSpPr>
        <p:spPr bwMode="auto">
          <a:xfrm flipH="1">
            <a:off x="8534400" y="4191000"/>
            <a:ext cx="508000" cy="1066800"/>
          </a:xfrm>
          <a:prstGeom prst="line">
            <a:avLst/>
          </a:prstGeom>
          <a:noFill/>
          <a:ln w="9525">
            <a:solidFill>
              <a:schemeClr val="tx1"/>
            </a:solidFill>
            <a:round/>
            <a:headEnd/>
            <a:tailEnd type="triangle" w="med" len="med"/>
          </a:ln>
        </p:spPr>
        <p:txBody>
          <a:bodyPr/>
          <a:lstStyle/>
          <a:p>
            <a:endParaRPr lang="en-US"/>
          </a:p>
        </p:txBody>
      </p:sp>
      <p:sp>
        <p:nvSpPr>
          <p:cNvPr id="6166" name="Text Box 21"/>
          <p:cNvSpPr>
            <a:spLocks noGrp="1" noChangeArrowheads="1"/>
          </p:cNvSpPr>
          <p:nvPr>
            <p:ph type="body" idx="1"/>
          </p:nvPr>
        </p:nvSpPr>
        <p:spPr>
          <a:xfrm>
            <a:off x="609600" y="1295401"/>
            <a:ext cx="10972800" cy="4835525"/>
          </a:xfrm>
          <a:noFill/>
        </p:spPr>
        <p:txBody>
          <a:bodyPr/>
          <a:lstStyle/>
          <a:p>
            <a:pPr>
              <a:spcBef>
                <a:spcPct val="50000"/>
              </a:spcBef>
              <a:buClrTx/>
              <a:buSzTx/>
              <a:buFontTx/>
              <a:buNone/>
            </a:pPr>
            <a:r>
              <a:rPr lang="en-US" smtClean="0"/>
              <a:t> </a:t>
            </a:r>
          </a:p>
        </p:txBody>
      </p:sp>
      <p:sp>
        <p:nvSpPr>
          <p:cNvPr id="6167" name="Text Box 22"/>
          <p:cNvSpPr txBox="1">
            <a:spLocks noChangeArrowheads="1"/>
          </p:cNvSpPr>
          <p:nvPr/>
        </p:nvSpPr>
        <p:spPr bwMode="auto">
          <a:xfrm>
            <a:off x="9245600" y="3962400"/>
            <a:ext cx="2235200" cy="457200"/>
          </a:xfrm>
          <a:prstGeom prst="rect">
            <a:avLst/>
          </a:prstGeom>
          <a:noFill/>
          <a:ln w="9525">
            <a:noFill/>
            <a:miter lim="800000"/>
            <a:headEnd/>
            <a:tailEnd/>
          </a:ln>
        </p:spPr>
        <p:txBody>
          <a:bodyPr>
            <a:spAutoFit/>
          </a:bodyPr>
          <a:lstStyle/>
          <a:p>
            <a:pPr>
              <a:spcBef>
                <a:spcPct val="50000"/>
              </a:spcBef>
            </a:pPr>
            <a:r>
              <a:rPr lang="en-US" sz="2400"/>
              <a:t>positions</a:t>
            </a:r>
          </a:p>
        </p:txBody>
      </p:sp>
      <p:sp>
        <p:nvSpPr>
          <p:cNvPr id="6168" name="Text Box 23"/>
          <p:cNvSpPr txBox="1">
            <a:spLocks noChangeArrowheads="1"/>
          </p:cNvSpPr>
          <p:nvPr/>
        </p:nvSpPr>
        <p:spPr bwMode="auto">
          <a:xfrm>
            <a:off x="609600" y="1066800"/>
            <a:ext cx="11074400" cy="1138773"/>
          </a:xfrm>
          <a:prstGeom prst="rect">
            <a:avLst/>
          </a:prstGeom>
          <a:noFill/>
          <a:ln w="9525">
            <a:noFill/>
            <a:miter lim="800000"/>
            <a:headEnd/>
            <a:tailEnd/>
          </a:ln>
        </p:spPr>
        <p:txBody>
          <a:bodyPr>
            <a:spAutoFit/>
          </a:bodyPr>
          <a:lstStyle/>
          <a:p>
            <a:pPr algn="just">
              <a:spcBef>
                <a:spcPct val="50000"/>
              </a:spcBef>
            </a:pPr>
            <a:r>
              <a:rPr lang="en-US" sz="2200"/>
              <a:t>It is two players, </a:t>
            </a:r>
            <a:r>
              <a:rPr lang="en-US" sz="2200" i="1"/>
              <a:t>X</a:t>
            </a:r>
            <a:r>
              <a:rPr lang="en-US" sz="2200"/>
              <a:t> and </a:t>
            </a:r>
            <a:r>
              <a:rPr lang="en-US" sz="2200" i="1"/>
              <a:t>O</a:t>
            </a:r>
            <a:r>
              <a:rPr lang="en-US" sz="2200"/>
              <a:t>, game who take turns marking the spaces in a 3×3 grid. The player who succeeds in placing three respective marks in a horizontal, vertical, or diagonal row wins the game.</a:t>
            </a:r>
            <a:r>
              <a:rPr lang="en-US" sz="240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1958B4EC-88A2-4721-ABF1-7A6E17FC6AF0}" type="slidenum">
              <a:rPr lang="en-US" altLang="en-US"/>
              <a:pPr>
                <a:defRPr/>
              </a:pPr>
              <a:t>75</a:t>
            </a:fld>
            <a:endParaRPr lang="en-US" altLang="en-US"/>
          </a:p>
        </p:txBody>
      </p:sp>
      <p:sp>
        <p:nvSpPr>
          <p:cNvPr id="7172" name="Rectangle 2"/>
          <p:cNvSpPr>
            <a:spLocks noGrp="1" noChangeArrowheads="1"/>
          </p:cNvSpPr>
          <p:nvPr>
            <p:ph type="title"/>
          </p:nvPr>
        </p:nvSpPr>
        <p:spPr>
          <a:xfrm>
            <a:off x="508000" y="277814"/>
            <a:ext cx="11074400" cy="712787"/>
          </a:xfrm>
        </p:spPr>
        <p:txBody>
          <a:bodyPr/>
          <a:lstStyle/>
          <a:p>
            <a:pPr eaLnBrk="1" hangingPunct="1"/>
            <a:r>
              <a:rPr lang="en-US" sz="3600" b="1" smtClean="0"/>
              <a:t>Approach 1</a:t>
            </a:r>
          </a:p>
        </p:txBody>
      </p:sp>
      <p:sp>
        <p:nvSpPr>
          <p:cNvPr id="7173" name="Rectangle 3"/>
          <p:cNvSpPr>
            <a:spLocks noGrp="1" noChangeArrowheads="1"/>
          </p:cNvSpPr>
          <p:nvPr>
            <p:ph type="body" idx="1"/>
          </p:nvPr>
        </p:nvSpPr>
        <p:spPr>
          <a:xfrm>
            <a:off x="609600" y="1524001"/>
            <a:ext cx="10972800" cy="4606925"/>
          </a:xfrm>
        </p:spPr>
        <p:txBody>
          <a:bodyPr/>
          <a:lstStyle/>
          <a:p>
            <a:pPr eaLnBrk="1" hangingPunct="1"/>
            <a:r>
              <a:rPr lang="en-US" sz="2900" smtClean="0"/>
              <a:t>Data Structure</a:t>
            </a:r>
          </a:p>
          <a:p>
            <a:pPr lvl="1" algn="just" eaLnBrk="1" hangingPunct="1"/>
            <a:r>
              <a:rPr lang="en-US" sz="2500" smtClean="0"/>
              <a:t>Consider a Board having nine elements vector.</a:t>
            </a:r>
          </a:p>
          <a:p>
            <a:pPr lvl="1" algn="just" eaLnBrk="1" hangingPunct="1"/>
            <a:r>
              <a:rPr lang="en-US" sz="2500" smtClean="0"/>
              <a:t>Each element will contain</a:t>
            </a:r>
          </a:p>
          <a:p>
            <a:pPr lvl="2" algn="just" eaLnBrk="1" hangingPunct="1">
              <a:buClr>
                <a:schemeClr val="tx1"/>
              </a:buClr>
              <a:buFont typeface="Arial" pitchFamily="34" charset="0"/>
              <a:buChar char="●"/>
            </a:pPr>
            <a:r>
              <a:rPr lang="en-US" sz="2400" smtClean="0"/>
              <a:t>0  for blank </a:t>
            </a:r>
          </a:p>
          <a:p>
            <a:pPr lvl="2" algn="just" eaLnBrk="1" hangingPunct="1">
              <a:buClr>
                <a:schemeClr val="tx1"/>
              </a:buClr>
              <a:buFont typeface="Arial" pitchFamily="34" charset="0"/>
              <a:buChar char="●"/>
            </a:pPr>
            <a:r>
              <a:rPr lang="en-US" sz="2400" smtClean="0"/>
              <a:t>1  indicating X player move</a:t>
            </a:r>
          </a:p>
          <a:p>
            <a:pPr lvl="2" algn="just" eaLnBrk="1" hangingPunct="1">
              <a:buClr>
                <a:schemeClr val="tx1"/>
              </a:buClr>
              <a:buFont typeface="Arial" pitchFamily="34" charset="0"/>
              <a:buChar char="●"/>
            </a:pPr>
            <a:r>
              <a:rPr lang="en-US" sz="2400" smtClean="0"/>
              <a:t>2  indicating O player move</a:t>
            </a:r>
          </a:p>
          <a:p>
            <a:pPr lvl="1" algn="just" eaLnBrk="1" hangingPunct="1"/>
            <a:r>
              <a:rPr lang="en-US" sz="2500" smtClean="0"/>
              <a:t>Computer may play as X or O player. </a:t>
            </a:r>
          </a:p>
          <a:p>
            <a:pPr lvl="1" algn="just" eaLnBrk="1" hangingPunct="1"/>
            <a:r>
              <a:rPr lang="en-US" sz="2500" smtClean="0"/>
              <a:t>First player who so ever is always plays X.</a:t>
            </a:r>
          </a:p>
          <a:p>
            <a:pPr eaLnBrk="1" hangingPunct="1"/>
            <a:endParaRPr lang="en-US" sz="24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ltLang="en-US"/>
              <a:t>Prof Saroj Kaushik</a:t>
            </a:r>
          </a:p>
        </p:txBody>
      </p:sp>
      <p:sp>
        <p:nvSpPr>
          <p:cNvPr id="7" name="Slide Number Placeholder 5"/>
          <p:cNvSpPr>
            <a:spLocks noGrp="1"/>
          </p:cNvSpPr>
          <p:nvPr>
            <p:ph type="sldNum" sz="quarter" idx="12"/>
          </p:nvPr>
        </p:nvSpPr>
        <p:spPr/>
        <p:txBody>
          <a:bodyPr/>
          <a:lstStyle/>
          <a:p>
            <a:pPr>
              <a:defRPr/>
            </a:pPr>
            <a:fld id="{2115FF41-C8DD-4170-A49D-7B01760BD01F}" type="slidenum">
              <a:rPr lang="en-US" altLang="en-US"/>
              <a:pPr>
                <a:defRPr/>
              </a:pPr>
              <a:t>76</a:t>
            </a:fld>
            <a:endParaRPr lang="en-US" altLang="en-US"/>
          </a:p>
        </p:txBody>
      </p:sp>
      <p:sp>
        <p:nvSpPr>
          <p:cNvPr id="8196" name="Rectangle 2"/>
          <p:cNvSpPr>
            <a:spLocks noGrp="1" noChangeArrowheads="1"/>
          </p:cNvSpPr>
          <p:nvPr>
            <p:ph type="title"/>
          </p:nvPr>
        </p:nvSpPr>
        <p:spPr>
          <a:xfrm>
            <a:off x="609600" y="277814"/>
            <a:ext cx="10972800" cy="712787"/>
          </a:xfrm>
        </p:spPr>
        <p:txBody>
          <a:bodyPr/>
          <a:lstStyle/>
          <a:p>
            <a:pPr eaLnBrk="1" hangingPunct="1"/>
            <a:r>
              <a:rPr lang="en-US" sz="3200" b="1" smtClean="0">
                <a:solidFill>
                  <a:srgbClr val="C5153F"/>
                </a:solidFill>
              </a:rPr>
              <a:t>Move Table  MT</a:t>
            </a:r>
          </a:p>
        </p:txBody>
      </p:sp>
      <p:sp>
        <p:nvSpPr>
          <p:cNvPr id="8197" name="Rectangle 3"/>
          <p:cNvSpPr>
            <a:spLocks noGrp="1" noChangeArrowheads="1"/>
          </p:cNvSpPr>
          <p:nvPr>
            <p:ph type="body" idx="1"/>
          </p:nvPr>
        </p:nvSpPr>
        <p:spPr>
          <a:xfrm>
            <a:off x="609600" y="1143000"/>
            <a:ext cx="10972800" cy="5562600"/>
          </a:xfrm>
        </p:spPr>
        <p:txBody>
          <a:bodyPr/>
          <a:lstStyle/>
          <a:p>
            <a:pPr algn="just" eaLnBrk="1" hangingPunct="1">
              <a:lnSpc>
                <a:spcPct val="80000"/>
              </a:lnSpc>
            </a:pPr>
            <a:r>
              <a:rPr lang="en-US" sz="2800" smtClean="0"/>
              <a:t>MT is a vector of 3</a:t>
            </a:r>
            <a:r>
              <a:rPr lang="en-US" sz="2800" baseline="30000" smtClean="0"/>
              <a:t>9</a:t>
            </a:r>
            <a:r>
              <a:rPr lang="en-US" sz="2800" smtClean="0"/>
              <a:t> elements, each element of which is a nine element vector representing board position.  </a:t>
            </a:r>
          </a:p>
          <a:p>
            <a:pPr algn="just" eaLnBrk="1" hangingPunct="1">
              <a:lnSpc>
                <a:spcPct val="80000"/>
              </a:lnSpc>
            </a:pPr>
            <a:r>
              <a:rPr lang="en-US" sz="2800" smtClean="0"/>
              <a:t>Total of 3</a:t>
            </a:r>
            <a:r>
              <a:rPr lang="en-US" sz="2800" baseline="30000" smtClean="0"/>
              <a:t>9</a:t>
            </a:r>
            <a:r>
              <a:rPr lang="en-US" sz="2800" smtClean="0"/>
              <a:t> (19683) elements in MT</a:t>
            </a:r>
          </a:p>
          <a:p>
            <a:pPr algn="just" eaLnBrk="1" hangingPunct="1">
              <a:lnSpc>
                <a:spcPct val="80000"/>
              </a:lnSpc>
            </a:pPr>
            <a:endParaRPr lang="en-US" sz="2800" smtClean="0"/>
          </a:p>
          <a:p>
            <a:pPr eaLnBrk="1" hangingPunct="1">
              <a:lnSpc>
                <a:spcPct val="80000"/>
              </a:lnSpc>
              <a:buFont typeface="Wingdings" pitchFamily="2" charset="2"/>
              <a:buNone/>
            </a:pPr>
            <a:r>
              <a:rPr lang="en-US" sz="1700" smtClean="0"/>
              <a:t>	</a:t>
            </a:r>
            <a:r>
              <a:rPr lang="en-US" sz="2000" smtClean="0"/>
              <a:t>Index	Current Board position		New Board position	</a:t>
            </a:r>
          </a:p>
          <a:p>
            <a:pPr eaLnBrk="1" hangingPunct="1">
              <a:lnSpc>
                <a:spcPct val="80000"/>
              </a:lnSpc>
              <a:buFont typeface="Wingdings" pitchFamily="2" charset="2"/>
              <a:buNone/>
            </a:pPr>
            <a:r>
              <a:rPr lang="en-US" sz="2400" smtClean="0"/>
              <a:t>	0		000000000			000010000	</a:t>
            </a:r>
          </a:p>
          <a:p>
            <a:pPr eaLnBrk="1" hangingPunct="1">
              <a:lnSpc>
                <a:spcPct val="80000"/>
              </a:lnSpc>
              <a:buFont typeface="Wingdings" pitchFamily="2" charset="2"/>
              <a:buNone/>
            </a:pPr>
            <a:r>
              <a:rPr lang="en-US" sz="2400" smtClean="0"/>
              <a:t>	1		000000001			020000001 	</a:t>
            </a:r>
          </a:p>
          <a:p>
            <a:pPr eaLnBrk="1" hangingPunct="1">
              <a:lnSpc>
                <a:spcPct val="80000"/>
              </a:lnSpc>
              <a:buFont typeface="Wingdings" pitchFamily="2" charset="2"/>
              <a:buNone/>
            </a:pPr>
            <a:r>
              <a:rPr lang="en-US" sz="2400" smtClean="0"/>
              <a:t>	2		000000002	 		000100002	</a:t>
            </a:r>
          </a:p>
          <a:p>
            <a:pPr eaLnBrk="1" hangingPunct="1">
              <a:lnSpc>
                <a:spcPct val="80000"/>
              </a:lnSpc>
              <a:buFont typeface="Wingdings" pitchFamily="2" charset="2"/>
              <a:buNone/>
            </a:pPr>
            <a:r>
              <a:rPr lang="en-US" sz="2400" smtClean="0"/>
              <a:t>	3		000000010	 		002000010	</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	</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a:t>
            </a:r>
          </a:p>
        </p:txBody>
      </p:sp>
      <p:sp>
        <p:nvSpPr>
          <p:cNvPr id="8198" name="Rectangle 4"/>
          <p:cNvSpPr>
            <a:spLocks noChangeArrowheads="1"/>
          </p:cNvSpPr>
          <p:nvPr/>
        </p:nvSpPr>
        <p:spPr bwMode="auto">
          <a:xfrm>
            <a:off x="1016000" y="2895600"/>
            <a:ext cx="10668000" cy="2971800"/>
          </a:xfrm>
          <a:prstGeom prst="rect">
            <a:avLst/>
          </a:prstGeom>
          <a:noFill/>
          <a:ln w="1905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D1A5DEFB-DBD7-48CB-B02A-AF2D2077BE55}" type="slidenum">
              <a:rPr lang="en-US" altLang="en-US"/>
              <a:pPr>
                <a:defRPr/>
              </a:pPr>
              <a:t>77</a:t>
            </a:fld>
            <a:endParaRPr lang="en-US" altLang="en-US"/>
          </a:p>
        </p:txBody>
      </p:sp>
      <p:sp>
        <p:nvSpPr>
          <p:cNvPr id="9220" name="Rectangle 2"/>
          <p:cNvSpPr>
            <a:spLocks noGrp="1" noChangeArrowheads="1"/>
          </p:cNvSpPr>
          <p:nvPr>
            <p:ph type="title"/>
          </p:nvPr>
        </p:nvSpPr>
        <p:spPr>
          <a:xfrm>
            <a:off x="609600" y="277814"/>
            <a:ext cx="10972800" cy="788987"/>
          </a:xfrm>
        </p:spPr>
        <p:txBody>
          <a:bodyPr/>
          <a:lstStyle/>
          <a:p>
            <a:pPr eaLnBrk="1" hangingPunct="1"/>
            <a:r>
              <a:rPr lang="en-US" sz="3200" b="1" smtClean="0">
                <a:solidFill>
                  <a:srgbClr val="C5153F"/>
                </a:solidFill>
              </a:rPr>
              <a:t>Algorithm</a:t>
            </a:r>
          </a:p>
        </p:txBody>
      </p:sp>
      <p:sp>
        <p:nvSpPr>
          <p:cNvPr id="9221" name="Rectangle 3"/>
          <p:cNvSpPr>
            <a:spLocks noGrp="1" noChangeArrowheads="1"/>
          </p:cNvSpPr>
          <p:nvPr>
            <p:ph type="body" idx="1"/>
          </p:nvPr>
        </p:nvSpPr>
        <p:spPr>
          <a:xfrm>
            <a:off x="609600" y="1676401"/>
            <a:ext cx="10972800" cy="4454525"/>
          </a:xfrm>
        </p:spPr>
        <p:txBody>
          <a:bodyPr/>
          <a:lstStyle/>
          <a:p>
            <a:pPr algn="just" eaLnBrk="1" hangingPunct="1"/>
            <a:r>
              <a:rPr lang="en-US" smtClean="0"/>
              <a:t>To make a move, do the following:</a:t>
            </a:r>
          </a:p>
          <a:p>
            <a:pPr lvl="1" algn="just" eaLnBrk="1" hangingPunct="1"/>
            <a:r>
              <a:rPr lang="en-US" smtClean="0"/>
              <a:t>View the vector (board) as a ternary number 	and convert it to its corresponding decimal number.</a:t>
            </a:r>
          </a:p>
          <a:p>
            <a:pPr lvl="1" algn="just" eaLnBrk="1" hangingPunct="1"/>
            <a:r>
              <a:rPr lang="en-US" smtClean="0"/>
              <a:t>Use the computed number as an index into the MT and access the vector stored there.</a:t>
            </a:r>
          </a:p>
          <a:p>
            <a:pPr lvl="2" algn="just" eaLnBrk="1" hangingPunct="1">
              <a:buClr>
                <a:schemeClr val="tx1"/>
              </a:buClr>
              <a:buFont typeface="Arial" pitchFamily="34" charset="0"/>
              <a:buChar char="●"/>
            </a:pPr>
            <a:r>
              <a:rPr lang="en-US" smtClean="0"/>
              <a:t>The selected vector represents the way the board will look after the move. </a:t>
            </a:r>
          </a:p>
          <a:p>
            <a:pPr lvl="1" algn="just" eaLnBrk="1" hangingPunct="1"/>
            <a:r>
              <a:rPr lang="en-US" smtClean="0"/>
              <a:t>Set board equal to that vector.</a:t>
            </a:r>
          </a:p>
          <a:p>
            <a:pPr eaLnBrk="1" hangingPunct="1"/>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512C9429-1AB3-4017-AD1D-7B622EE1CE7A}" type="slidenum">
              <a:rPr lang="en-US" altLang="en-US"/>
              <a:pPr>
                <a:defRPr/>
              </a:pPr>
              <a:t>78</a:t>
            </a:fld>
            <a:endParaRPr lang="en-US" altLang="en-US"/>
          </a:p>
        </p:txBody>
      </p:sp>
      <p:sp>
        <p:nvSpPr>
          <p:cNvPr id="10244" name="Rectangle 2"/>
          <p:cNvSpPr>
            <a:spLocks noGrp="1" noChangeArrowheads="1"/>
          </p:cNvSpPr>
          <p:nvPr>
            <p:ph type="title"/>
          </p:nvPr>
        </p:nvSpPr>
        <p:spPr/>
        <p:txBody>
          <a:bodyPr/>
          <a:lstStyle/>
          <a:p>
            <a:pPr eaLnBrk="1" hangingPunct="1"/>
            <a:r>
              <a:rPr lang="en-US" sz="3200" b="1" smtClean="0">
                <a:solidFill>
                  <a:srgbClr val="C5153F"/>
                </a:solidFill>
              </a:rPr>
              <a:t>Comments</a:t>
            </a:r>
            <a:br>
              <a:rPr lang="en-US" sz="3200" b="1" smtClean="0">
                <a:solidFill>
                  <a:srgbClr val="C5153F"/>
                </a:solidFill>
              </a:rPr>
            </a:br>
            <a:endParaRPr lang="en-US" sz="3200" b="1" smtClean="0">
              <a:solidFill>
                <a:srgbClr val="C5153F"/>
              </a:solidFill>
            </a:endParaRPr>
          </a:p>
        </p:txBody>
      </p:sp>
      <p:sp>
        <p:nvSpPr>
          <p:cNvPr id="10245" name="Rectangle 3"/>
          <p:cNvSpPr>
            <a:spLocks noGrp="1" noChangeArrowheads="1"/>
          </p:cNvSpPr>
          <p:nvPr>
            <p:ph type="body" idx="1"/>
          </p:nvPr>
        </p:nvSpPr>
        <p:spPr/>
        <p:txBody>
          <a:bodyPr/>
          <a:lstStyle/>
          <a:p>
            <a:pPr algn="just" eaLnBrk="1" hangingPunct="1"/>
            <a:r>
              <a:rPr lang="en-US" smtClean="0"/>
              <a:t>Very efficient in terms of time but has several </a:t>
            </a:r>
            <a:r>
              <a:rPr lang="en-US" u="sng" smtClean="0"/>
              <a:t>disadvantages.</a:t>
            </a:r>
          </a:p>
          <a:p>
            <a:pPr lvl="1" algn="just" eaLnBrk="1" hangingPunct="1"/>
            <a:r>
              <a:rPr lang="en-US" smtClean="0"/>
              <a:t>Lot of space to store the move table.</a:t>
            </a:r>
          </a:p>
          <a:p>
            <a:pPr lvl="1" algn="just" eaLnBrk="1" hangingPunct="1"/>
            <a:r>
              <a:rPr lang="en-US" smtClean="0"/>
              <a:t>Lot of work to specify all the entries in move table.</a:t>
            </a:r>
          </a:p>
          <a:p>
            <a:pPr lvl="1" algn="just" eaLnBrk="1" hangingPunct="1"/>
            <a:r>
              <a:rPr lang="en-US" smtClean="0"/>
              <a:t>Highly error prone as the data is voluminous.</a:t>
            </a:r>
          </a:p>
          <a:p>
            <a:pPr lvl="1" algn="just" eaLnBrk="1" hangingPunct="1"/>
            <a:r>
              <a:rPr lang="en-US" smtClean="0"/>
              <a:t>Poor extensibility </a:t>
            </a:r>
          </a:p>
          <a:p>
            <a:pPr lvl="2" algn="just" eaLnBrk="1" hangingPunct="1">
              <a:buClr>
                <a:schemeClr val="tx1"/>
              </a:buClr>
              <a:buFont typeface="Arial" pitchFamily="34" charset="0"/>
              <a:buChar char="●"/>
            </a:pPr>
            <a:r>
              <a:rPr lang="en-US" smtClean="0"/>
              <a:t>3D tic-tac-toe  = 3</a:t>
            </a:r>
            <a:r>
              <a:rPr lang="en-US" baseline="30000" smtClean="0"/>
              <a:t>27</a:t>
            </a:r>
            <a:r>
              <a:rPr lang="en-US" smtClean="0"/>
              <a:t> board position to be stored.</a:t>
            </a:r>
          </a:p>
          <a:p>
            <a:pPr lvl="1" algn="just" eaLnBrk="1" hangingPunct="1"/>
            <a:r>
              <a:rPr lang="en-US" smtClean="0"/>
              <a:t>Not intelligent at all.</a:t>
            </a:r>
          </a:p>
          <a:p>
            <a:pPr eaLnBrk="1" hangingPunct="1"/>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79886F91-3273-4347-A4D4-A542BCD92158}" type="slidenum">
              <a:rPr lang="en-US" altLang="en-US"/>
              <a:pPr>
                <a:defRPr/>
              </a:pPr>
              <a:t>79</a:t>
            </a:fld>
            <a:endParaRPr lang="en-US" altLang="en-US"/>
          </a:p>
        </p:txBody>
      </p:sp>
      <p:sp>
        <p:nvSpPr>
          <p:cNvPr id="11268" name="Rectangle 2"/>
          <p:cNvSpPr>
            <a:spLocks noGrp="1" noChangeArrowheads="1"/>
          </p:cNvSpPr>
          <p:nvPr>
            <p:ph type="title"/>
          </p:nvPr>
        </p:nvSpPr>
        <p:spPr/>
        <p:txBody>
          <a:bodyPr>
            <a:normAutofit fontScale="90000"/>
          </a:bodyPr>
          <a:lstStyle/>
          <a:p>
            <a:pPr eaLnBrk="1" hangingPunct="1"/>
            <a:r>
              <a:rPr lang="en-US" sz="3600" b="1" smtClean="0"/>
              <a:t>Approach 2</a:t>
            </a:r>
            <a:r>
              <a:rPr lang="en-US" sz="3800" b="1" smtClean="0"/>
              <a:t/>
            </a:r>
            <a:br>
              <a:rPr lang="en-US" sz="3800" b="1" smtClean="0"/>
            </a:br>
            <a:endParaRPr lang="en-US" sz="3800" b="1" smtClean="0"/>
          </a:p>
        </p:txBody>
      </p:sp>
      <p:sp>
        <p:nvSpPr>
          <p:cNvPr id="11269" name="Rectangle 3"/>
          <p:cNvSpPr>
            <a:spLocks noGrp="1" noChangeArrowheads="1"/>
          </p:cNvSpPr>
          <p:nvPr>
            <p:ph type="body" idx="1"/>
          </p:nvPr>
        </p:nvSpPr>
        <p:spPr/>
        <p:txBody>
          <a:bodyPr/>
          <a:lstStyle/>
          <a:p>
            <a:pPr algn="just" eaLnBrk="1" hangingPunct="1"/>
            <a:r>
              <a:rPr lang="en-US" b="1" smtClean="0"/>
              <a:t>Data Structure</a:t>
            </a:r>
          </a:p>
          <a:p>
            <a:pPr lvl="1" algn="just" eaLnBrk="1" hangingPunct="1"/>
            <a:r>
              <a:rPr lang="en-US" sz="2200" b="1" smtClean="0"/>
              <a:t>Board</a:t>
            </a:r>
            <a:r>
              <a:rPr lang="en-US" sz="2200" smtClean="0"/>
              <a:t>: A nine-element vector representing the board: B[1..9]</a:t>
            </a:r>
          </a:p>
          <a:p>
            <a:pPr lvl="1" algn="just" eaLnBrk="1" hangingPunct="1"/>
            <a:r>
              <a:rPr lang="en-US" sz="2200" smtClean="0"/>
              <a:t>Following conventions are used</a:t>
            </a:r>
          </a:p>
          <a:p>
            <a:pPr algn="just" eaLnBrk="1" hangingPunct="1">
              <a:buFont typeface="Wingdings" pitchFamily="2" charset="2"/>
              <a:buNone/>
            </a:pPr>
            <a:r>
              <a:rPr lang="en-US" sz="2600" smtClean="0"/>
              <a:t>		</a:t>
            </a:r>
            <a:r>
              <a:rPr lang="en-US" sz="2400" smtClean="0"/>
              <a:t>2	-	indicates blank</a:t>
            </a:r>
          </a:p>
          <a:p>
            <a:pPr algn="just" eaLnBrk="1" hangingPunct="1">
              <a:buFont typeface="Wingdings" pitchFamily="2" charset="2"/>
              <a:buNone/>
            </a:pPr>
            <a:r>
              <a:rPr lang="en-US" sz="2400" smtClean="0"/>
              <a:t>		3	-	X</a:t>
            </a:r>
          </a:p>
          <a:p>
            <a:pPr algn="just" eaLnBrk="1" hangingPunct="1">
              <a:buFont typeface="Wingdings" pitchFamily="2" charset="2"/>
              <a:buNone/>
            </a:pPr>
            <a:r>
              <a:rPr lang="en-US" sz="2400" smtClean="0"/>
              <a:t>		5	-	0</a:t>
            </a:r>
          </a:p>
          <a:p>
            <a:pPr lvl="1" algn="just" eaLnBrk="1" hangingPunct="1"/>
            <a:r>
              <a:rPr lang="en-US" sz="2200" b="1" smtClean="0"/>
              <a:t>Turn</a:t>
            </a:r>
            <a:r>
              <a:rPr lang="en-US" sz="2200" smtClean="0"/>
              <a:t>: An integer 	</a:t>
            </a:r>
          </a:p>
          <a:p>
            <a:pPr algn="just" eaLnBrk="1" hangingPunct="1">
              <a:buFont typeface="Wingdings" pitchFamily="2" charset="2"/>
              <a:buNone/>
            </a:pPr>
            <a:r>
              <a:rPr lang="en-US" sz="2600" smtClean="0"/>
              <a:t>		</a:t>
            </a:r>
            <a:r>
              <a:rPr lang="en-US" sz="2400" smtClean="0"/>
              <a:t>1	-	First move</a:t>
            </a:r>
          </a:p>
          <a:p>
            <a:pPr algn="just" eaLnBrk="1" hangingPunct="1">
              <a:buFont typeface="Wingdings" pitchFamily="2" charset="2"/>
              <a:buNone/>
            </a:pPr>
            <a:r>
              <a:rPr lang="en-US" sz="2400" smtClean="0"/>
              <a:t>		9	-	Last move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definitions of AI</a:t>
            </a:r>
            <a:endParaRPr lang="en-IN" dirty="0"/>
          </a:p>
        </p:txBody>
      </p:sp>
      <p:sp>
        <p:nvSpPr>
          <p:cNvPr id="3" name="Content Placeholder 2"/>
          <p:cNvSpPr>
            <a:spLocks noGrp="1"/>
          </p:cNvSpPr>
          <p:nvPr>
            <p:ph idx="1"/>
          </p:nvPr>
        </p:nvSpPr>
        <p:spPr>
          <a:xfrm>
            <a:off x="838200" y="1418254"/>
            <a:ext cx="10515600" cy="5113176"/>
          </a:xfrm>
        </p:spPr>
        <p:txBody>
          <a:bodyPr>
            <a:normAutofit fontScale="85000" lnSpcReduction="10000"/>
          </a:bodyPr>
          <a:lstStyle/>
          <a:p>
            <a:pPr marL="358775" indent="-358775"/>
            <a:r>
              <a:rPr lang="en-IN" b="1" dirty="0" smtClean="0"/>
              <a:t>AI is about generating representations and procedures that automatically or autonomously solve problems heretofore solved by humans. </a:t>
            </a:r>
          </a:p>
          <a:p>
            <a:pPr marL="358775" indent="-358775"/>
            <a:r>
              <a:rPr lang="en-IN" dirty="0" smtClean="0"/>
              <a:t>AI is the part of computer science concerned with designing intelligent computer systems, that is, computer systems that exhibit the characteristics we associate with intelligence in human behaviour such as understanding language, learning, reasoning and solving problems. </a:t>
            </a:r>
            <a:endParaRPr lang="en-IN" dirty="0"/>
          </a:p>
          <a:p>
            <a:pPr marL="358775" indent="-358775"/>
            <a:r>
              <a:rPr lang="en-IN" b="1" dirty="0" smtClean="0"/>
              <a:t>AI is the study of mental faculties through the use of computational models. </a:t>
            </a:r>
          </a:p>
          <a:p>
            <a:pPr marL="358775" indent="-358775"/>
            <a:r>
              <a:rPr lang="en-IN" dirty="0" smtClean="0"/>
              <a:t>AI is the study of the computations that make it possible to perceive, reason, and act. </a:t>
            </a:r>
          </a:p>
          <a:p>
            <a:pPr marL="358775" indent="-358775"/>
            <a:r>
              <a:rPr lang="en-IN" b="1" dirty="0" smtClean="0"/>
              <a:t>AI is the exciting new effort to make computers think machines with minds, in the full and literal sense. </a:t>
            </a:r>
          </a:p>
          <a:p>
            <a:pPr marL="358775" indent="-358775"/>
            <a:r>
              <a:rPr lang="en-IN" dirty="0" smtClean="0"/>
              <a:t>AI is concerned with developing computer systems that can store knowledge and effectively use the knowledge to help solve problems and accomplish tasks. </a:t>
            </a:r>
            <a:endParaRPr lang="en-IN" dirty="0"/>
          </a:p>
        </p:txBody>
      </p:sp>
    </p:spTree>
    <p:extLst>
      <p:ext uri="{BB962C8B-B14F-4D97-AF65-F5344CB8AC3E}">
        <p14:creationId xmlns="" xmlns:p14="http://schemas.microsoft.com/office/powerpoint/2010/main" val="40545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E3A85F3A-C6AD-45E5-B0CC-3FE77CBE8CB3}" type="slidenum">
              <a:rPr lang="en-US" altLang="en-US"/>
              <a:pPr>
                <a:defRPr/>
              </a:pPr>
              <a:t>80</a:t>
            </a:fld>
            <a:endParaRPr lang="en-US" altLang="en-US"/>
          </a:p>
        </p:txBody>
      </p:sp>
      <p:sp>
        <p:nvSpPr>
          <p:cNvPr id="12292" name="Rectangle 2"/>
          <p:cNvSpPr>
            <a:spLocks noGrp="1" noChangeArrowheads="1"/>
          </p:cNvSpPr>
          <p:nvPr>
            <p:ph type="title"/>
          </p:nvPr>
        </p:nvSpPr>
        <p:spPr/>
        <p:txBody>
          <a:bodyPr/>
          <a:lstStyle/>
          <a:p>
            <a:pPr eaLnBrk="1" hangingPunct="1"/>
            <a:r>
              <a:rPr lang="en-US" sz="3200" b="1" smtClean="0">
                <a:solidFill>
                  <a:srgbClr val="C5153F"/>
                </a:solidFill>
              </a:rPr>
              <a:t>Procedures Used</a:t>
            </a:r>
          </a:p>
        </p:txBody>
      </p:sp>
      <p:sp>
        <p:nvSpPr>
          <p:cNvPr id="12293" name="Rectangle 3"/>
          <p:cNvSpPr>
            <a:spLocks noGrp="1" noChangeArrowheads="1"/>
          </p:cNvSpPr>
          <p:nvPr>
            <p:ph type="body" idx="1"/>
          </p:nvPr>
        </p:nvSpPr>
        <p:spPr>
          <a:xfrm>
            <a:off x="609600" y="1447800"/>
            <a:ext cx="10972800" cy="4683125"/>
          </a:xfrm>
        </p:spPr>
        <p:txBody>
          <a:bodyPr/>
          <a:lstStyle/>
          <a:p>
            <a:pPr algn="just">
              <a:spcBef>
                <a:spcPct val="0"/>
              </a:spcBef>
            </a:pPr>
            <a:r>
              <a:rPr lang="en-US" b="1" i="1" smtClean="0"/>
              <a:t>Make_2</a:t>
            </a:r>
            <a:r>
              <a:rPr lang="en-US" b="1" smtClean="0"/>
              <a:t> </a:t>
            </a:r>
            <a:r>
              <a:rPr lang="en-US" smtClean="0"/>
              <a:t> </a:t>
            </a:r>
            <a:r>
              <a:rPr lang="en-US" smtClean="0">
                <a:sym typeface="Wingdings" pitchFamily="2" charset="2"/>
              </a:rPr>
              <a:t> </a:t>
            </a:r>
            <a:r>
              <a:rPr lang="en-US" smtClean="0"/>
              <a:t>Tries to make valid 2</a:t>
            </a:r>
          </a:p>
          <a:p>
            <a:pPr algn="just">
              <a:spcBef>
                <a:spcPct val="0"/>
              </a:spcBef>
            </a:pPr>
            <a:endParaRPr lang="en-US" smtClean="0"/>
          </a:p>
          <a:p>
            <a:pPr lvl="1" algn="just">
              <a:spcBef>
                <a:spcPct val="0"/>
              </a:spcBef>
            </a:pPr>
            <a:r>
              <a:rPr lang="en-US" smtClean="0"/>
              <a:t>Make_2 first tries to play in the center if free and returns 5 (square number).  </a:t>
            </a:r>
          </a:p>
          <a:p>
            <a:pPr lvl="1" algn="just">
              <a:spcBef>
                <a:spcPct val="0"/>
              </a:spcBef>
            </a:pPr>
            <a:r>
              <a:rPr lang="en-US" smtClean="0"/>
              <a:t>If not possible, then it tries the various suitable non corner square and returns square number.</a:t>
            </a:r>
          </a:p>
          <a:p>
            <a:pPr lvl="1" algn="just">
              <a:spcBef>
                <a:spcPct val="0"/>
              </a:spcBef>
            </a:pPr>
            <a:endParaRPr lang="en-US" smtClean="0"/>
          </a:p>
          <a:p>
            <a:pPr algn="just">
              <a:spcBef>
                <a:spcPct val="0"/>
              </a:spcBef>
            </a:pPr>
            <a:r>
              <a:rPr lang="en-US" b="1" i="1" smtClean="0"/>
              <a:t>Go(n)</a:t>
            </a:r>
            <a:r>
              <a:rPr lang="en-US" smtClean="0"/>
              <a:t> </a:t>
            </a:r>
            <a:r>
              <a:rPr lang="en-US" smtClean="0">
                <a:sym typeface="Wingdings" pitchFamily="2" charset="2"/>
              </a:rPr>
              <a:t></a:t>
            </a:r>
            <a:r>
              <a:rPr lang="en-US" smtClean="0"/>
              <a:t> makes a move in square ‘n’ which is blank represented by 2.</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04561A94-BA1C-4962-8EE5-FD0C54FD57DB}" type="slidenum">
              <a:rPr lang="en-US" altLang="en-US"/>
              <a:pPr>
                <a:defRPr/>
              </a:pPr>
              <a:t>81</a:t>
            </a:fld>
            <a:endParaRPr lang="en-US" altLang="en-US"/>
          </a:p>
        </p:txBody>
      </p:sp>
      <p:sp>
        <p:nvSpPr>
          <p:cNvPr id="13316" name="Rectangle 2"/>
          <p:cNvSpPr>
            <a:spLocks noGrp="1" noChangeArrowheads="1"/>
          </p:cNvSpPr>
          <p:nvPr>
            <p:ph type="title"/>
          </p:nvPr>
        </p:nvSpPr>
        <p:spPr/>
        <p:txBody>
          <a:bodyPr/>
          <a:lstStyle/>
          <a:p>
            <a:pPr eaLnBrk="1" hangingPunct="1"/>
            <a:r>
              <a:rPr lang="en-US" sz="3200" b="1" smtClean="0">
                <a:solidFill>
                  <a:srgbClr val="C5153F"/>
                </a:solidFill>
              </a:rPr>
              <a:t>Procedure - PossWin</a:t>
            </a:r>
          </a:p>
        </p:txBody>
      </p:sp>
      <p:sp>
        <p:nvSpPr>
          <p:cNvPr id="13317" name="Rectangle 3"/>
          <p:cNvSpPr>
            <a:spLocks noGrp="1" noChangeArrowheads="1"/>
          </p:cNvSpPr>
          <p:nvPr>
            <p:ph type="body" idx="1"/>
          </p:nvPr>
        </p:nvSpPr>
        <p:spPr>
          <a:xfrm>
            <a:off x="609600" y="1447800"/>
            <a:ext cx="10972800" cy="4683125"/>
          </a:xfrm>
        </p:spPr>
        <p:txBody>
          <a:bodyPr/>
          <a:lstStyle/>
          <a:p>
            <a:pPr algn="just">
              <a:spcBef>
                <a:spcPct val="0"/>
              </a:spcBef>
            </a:pPr>
            <a:r>
              <a:rPr lang="en-US" sz="2900" b="1" i="1" smtClean="0"/>
              <a:t>PossWin (P)</a:t>
            </a:r>
            <a:r>
              <a:rPr lang="en-US" sz="2900" smtClean="0"/>
              <a:t> </a:t>
            </a:r>
            <a:r>
              <a:rPr lang="en-US" sz="2900" smtClean="0">
                <a:sym typeface="Wingdings" pitchFamily="2" charset="2"/>
              </a:rPr>
              <a:t> </a:t>
            </a:r>
            <a:r>
              <a:rPr lang="en-US" sz="2900" smtClean="0"/>
              <a:t>Returns </a:t>
            </a:r>
          </a:p>
          <a:p>
            <a:pPr algn="just">
              <a:spcBef>
                <a:spcPct val="0"/>
              </a:spcBef>
              <a:buFont typeface="Wingdings" pitchFamily="2" charset="2"/>
              <a:buNone/>
            </a:pPr>
            <a:endParaRPr lang="en-US" smtClean="0"/>
          </a:p>
          <a:p>
            <a:pPr lvl="1" algn="just">
              <a:spcBef>
                <a:spcPct val="0"/>
              </a:spcBef>
            </a:pPr>
            <a:r>
              <a:rPr lang="en-US" smtClean="0"/>
              <a:t>0, if player P cannot win in its next move,</a:t>
            </a:r>
          </a:p>
          <a:p>
            <a:pPr lvl="1" algn="just">
              <a:spcBef>
                <a:spcPct val="0"/>
              </a:spcBef>
            </a:pPr>
            <a:r>
              <a:rPr lang="en-US" smtClean="0"/>
              <a:t>otherwise the number of square that constitutes a winning move for P.</a:t>
            </a:r>
          </a:p>
          <a:p>
            <a:pPr lvl="1" algn="just">
              <a:spcBef>
                <a:spcPct val="0"/>
              </a:spcBef>
            </a:pPr>
            <a:endParaRPr lang="en-US" smtClean="0"/>
          </a:p>
          <a:p>
            <a:pPr algn="just">
              <a:spcBef>
                <a:spcPct val="0"/>
              </a:spcBef>
            </a:pPr>
            <a:r>
              <a:rPr lang="en-US" smtClean="0"/>
              <a:t>Rule</a:t>
            </a:r>
          </a:p>
          <a:p>
            <a:pPr lvl="1" algn="just">
              <a:spcBef>
                <a:spcPct val="0"/>
              </a:spcBef>
            </a:pPr>
            <a:r>
              <a:rPr lang="en-US" smtClean="0"/>
              <a:t>If PossWin (P) = 0 {P can not win} then find whether opponent can win.  If so, then block it. </a:t>
            </a:r>
          </a:p>
          <a:p>
            <a:pPr lvl="1" algn="just">
              <a:spcBef>
                <a:spcPct val="0"/>
              </a:spcBef>
            </a:pPr>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4CFE634C-A0CB-4F5C-80AD-30A0F3E61560}" type="slidenum">
              <a:rPr lang="en-US" altLang="en-US"/>
              <a:pPr>
                <a:defRPr/>
              </a:pPr>
              <a:t>82</a:t>
            </a:fld>
            <a:endParaRPr lang="en-US" altLang="en-US"/>
          </a:p>
        </p:txBody>
      </p:sp>
      <p:sp>
        <p:nvSpPr>
          <p:cNvPr id="14340" name="Rectangle 2"/>
          <p:cNvSpPr>
            <a:spLocks noGrp="1" noChangeArrowheads="1"/>
          </p:cNvSpPr>
          <p:nvPr>
            <p:ph type="title"/>
          </p:nvPr>
        </p:nvSpPr>
        <p:spPr/>
        <p:txBody>
          <a:bodyPr/>
          <a:lstStyle/>
          <a:p>
            <a:pPr eaLnBrk="1" hangingPunct="1"/>
            <a:r>
              <a:rPr lang="en-US" sz="3200" b="1" smtClean="0">
                <a:solidFill>
                  <a:srgbClr val="C5153F"/>
                </a:solidFill>
              </a:rPr>
              <a:t>Strategy used by PosWin</a:t>
            </a:r>
          </a:p>
        </p:txBody>
      </p:sp>
      <p:sp>
        <p:nvSpPr>
          <p:cNvPr id="14341" name="Rectangle 3"/>
          <p:cNvSpPr>
            <a:spLocks noGrp="1" noChangeArrowheads="1"/>
          </p:cNvSpPr>
          <p:nvPr>
            <p:ph type="body" idx="1"/>
          </p:nvPr>
        </p:nvSpPr>
        <p:spPr>
          <a:xfrm>
            <a:off x="609600" y="1447800"/>
            <a:ext cx="10972800" cy="4683125"/>
          </a:xfrm>
        </p:spPr>
        <p:txBody>
          <a:bodyPr/>
          <a:lstStyle/>
          <a:p>
            <a:pPr eaLnBrk="1" hangingPunct="1"/>
            <a:r>
              <a:rPr lang="en-US" b="1" i="1" smtClean="0"/>
              <a:t>PosWin</a:t>
            </a:r>
            <a:r>
              <a:rPr lang="en-US" smtClean="0"/>
              <a:t> </a:t>
            </a:r>
            <a:r>
              <a:rPr lang="en-US" smtClean="0">
                <a:solidFill>
                  <a:srgbClr val="0070C0"/>
                </a:solidFill>
              </a:rPr>
              <a:t>checks one at a time, for each rows /columns and diagonals </a:t>
            </a:r>
            <a:r>
              <a:rPr lang="en-US" smtClean="0"/>
              <a:t>as follows.</a:t>
            </a:r>
          </a:p>
          <a:p>
            <a:pPr eaLnBrk="1" hangingPunct="1"/>
            <a:endParaRPr lang="en-US" smtClean="0"/>
          </a:p>
          <a:p>
            <a:pPr lvl="1" eaLnBrk="1" hangingPunct="1"/>
            <a:r>
              <a:rPr lang="en-US" smtClean="0"/>
              <a:t>If  3 * 3 * 2 	= 18	then player X can win </a:t>
            </a:r>
          </a:p>
          <a:p>
            <a:pPr lvl="1" eaLnBrk="1" hangingPunct="1"/>
            <a:r>
              <a:rPr lang="en-US" smtClean="0"/>
              <a:t>else if 5 * 5 * 2 = 50 then player O can win</a:t>
            </a:r>
          </a:p>
          <a:p>
            <a:pPr lvl="1" eaLnBrk="1" hangingPunct="1"/>
            <a:endParaRPr lang="en-US" smtClean="0"/>
          </a:p>
          <a:p>
            <a:pPr eaLnBrk="1" hangingPunct="1"/>
            <a:r>
              <a:rPr lang="en-US" smtClean="0"/>
              <a:t>These procedures are used in the algorithm on the next slide.</a:t>
            </a:r>
          </a:p>
          <a:p>
            <a:pPr eaLnBrk="1" hangingPunct="1"/>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5B75094B-EF55-405E-8E59-5D8F0A5BB400}" type="slidenum">
              <a:rPr lang="en-US" altLang="en-US"/>
              <a:pPr>
                <a:defRPr/>
              </a:pPr>
              <a:t>83</a:t>
            </a:fld>
            <a:endParaRPr lang="en-US" altLang="en-US"/>
          </a:p>
        </p:txBody>
      </p:sp>
      <p:sp>
        <p:nvSpPr>
          <p:cNvPr id="15364" name="Rectangle 2"/>
          <p:cNvSpPr>
            <a:spLocks noGrp="1" noChangeArrowheads="1"/>
          </p:cNvSpPr>
          <p:nvPr>
            <p:ph type="title"/>
          </p:nvPr>
        </p:nvSpPr>
        <p:spPr/>
        <p:txBody>
          <a:bodyPr/>
          <a:lstStyle/>
          <a:p>
            <a:pPr eaLnBrk="1" hangingPunct="1"/>
            <a:r>
              <a:rPr lang="en-US" sz="3200" b="1" smtClean="0">
                <a:solidFill>
                  <a:srgbClr val="C5153F"/>
                </a:solidFill>
              </a:rPr>
              <a:t>Algorithm</a:t>
            </a:r>
          </a:p>
        </p:txBody>
      </p:sp>
      <p:sp>
        <p:nvSpPr>
          <p:cNvPr id="15365" name="Rectangle 3"/>
          <p:cNvSpPr>
            <a:spLocks noGrp="1" noChangeArrowheads="1"/>
          </p:cNvSpPr>
          <p:nvPr>
            <p:ph type="body" idx="1"/>
          </p:nvPr>
        </p:nvSpPr>
        <p:spPr>
          <a:xfrm>
            <a:off x="609600" y="1295401"/>
            <a:ext cx="10972800" cy="4835525"/>
          </a:xfrm>
        </p:spPr>
        <p:txBody>
          <a:bodyPr/>
          <a:lstStyle/>
          <a:p>
            <a:pPr eaLnBrk="1" hangingPunct="1"/>
            <a:r>
              <a:rPr lang="en-US" smtClean="0"/>
              <a:t>Assumptions</a:t>
            </a:r>
          </a:p>
          <a:p>
            <a:pPr lvl="1" eaLnBrk="1" hangingPunct="1"/>
            <a:r>
              <a:rPr lang="en-US" smtClean="0"/>
              <a:t>The first player always uses symbol X.</a:t>
            </a:r>
          </a:p>
          <a:p>
            <a:pPr lvl="1" eaLnBrk="1" hangingPunct="1"/>
            <a:r>
              <a:rPr lang="en-US" smtClean="0"/>
              <a:t>There are in all 8 moves in the worst case.</a:t>
            </a:r>
          </a:p>
          <a:p>
            <a:pPr lvl="1" eaLnBrk="1" hangingPunct="1"/>
            <a:r>
              <a:rPr lang="en-US" smtClean="0"/>
              <a:t>Computer is represented by  C and Human is represented by  H.</a:t>
            </a:r>
          </a:p>
          <a:p>
            <a:pPr lvl="1" eaLnBrk="1" hangingPunct="1"/>
            <a:r>
              <a:rPr lang="en-US" smtClean="0"/>
              <a:t>Convention used in algorithm on next slide </a:t>
            </a:r>
          </a:p>
          <a:p>
            <a:pPr lvl="2" eaLnBrk="1" hangingPunct="1"/>
            <a:r>
              <a:rPr lang="en-US" smtClean="0"/>
              <a:t>If C plays first (Computer plays X, Human plays O) - </a:t>
            </a:r>
            <a:r>
              <a:rPr lang="en-US" b="1" smtClean="0"/>
              <a:t>Odd moves</a:t>
            </a:r>
            <a:endParaRPr lang="en-US" smtClean="0"/>
          </a:p>
          <a:p>
            <a:pPr lvl="2" eaLnBrk="1" hangingPunct="1"/>
            <a:r>
              <a:rPr lang="en-US" smtClean="0"/>
              <a:t>If H plays first (Human plays X, Computer plays O) - </a:t>
            </a:r>
            <a:r>
              <a:rPr lang="en-US" b="1" smtClean="0"/>
              <a:t>Even moves</a:t>
            </a:r>
          </a:p>
          <a:p>
            <a:pPr lvl="2" eaLnBrk="1" hangingPunct="1"/>
            <a:r>
              <a:rPr lang="en-US" smtClean="0"/>
              <a:t>For the sake of clarity, we use C and H.</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8B3F4EF8-365B-474C-B3CA-61C055AE4989}" type="slidenum">
              <a:rPr lang="en-US" altLang="en-US"/>
              <a:pPr>
                <a:defRPr/>
              </a:pPr>
              <a:t>84</a:t>
            </a:fld>
            <a:endParaRPr lang="en-US" altLang="en-US"/>
          </a:p>
        </p:txBody>
      </p:sp>
      <p:sp>
        <p:nvSpPr>
          <p:cNvPr id="16388" name="Rectangle 2"/>
          <p:cNvSpPr>
            <a:spLocks noGrp="1" noChangeArrowheads="1"/>
          </p:cNvSpPr>
          <p:nvPr>
            <p:ph type="title"/>
          </p:nvPr>
        </p:nvSpPr>
        <p:spPr>
          <a:xfrm>
            <a:off x="609600" y="277814"/>
            <a:ext cx="11277600" cy="865187"/>
          </a:xfrm>
        </p:spPr>
        <p:txBody>
          <a:bodyPr/>
          <a:lstStyle/>
          <a:p>
            <a:pPr eaLnBrk="1" hangingPunct="1"/>
            <a:r>
              <a:rPr lang="en-US" sz="3200" b="1" smtClean="0">
                <a:solidFill>
                  <a:srgbClr val="C5153F"/>
                </a:solidFill>
              </a:rPr>
              <a:t>Algo - Computer plays first</a:t>
            </a:r>
            <a:r>
              <a:rPr lang="en-US" sz="2800" b="1" smtClean="0">
                <a:solidFill>
                  <a:srgbClr val="C5153F"/>
                </a:solidFill>
              </a:rPr>
              <a:t> – </a:t>
            </a:r>
            <a:r>
              <a:rPr lang="en-US" sz="2800" smtClean="0">
                <a:solidFill>
                  <a:srgbClr val="C5153F"/>
                </a:solidFill>
              </a:rPr>
              <a:t>C plays</a:t>
            </a:r>
            <a:r>
              <a:rPr lang="en-US" sz="2800" b="1" smtClean="0">
                <a:solidFill>
                  <a:srgbClr val="C5153F"/>
                </a:solidFill>
              </a:rPr>
              <a:t> </a:t>
            </a:r>
            <a:r>
              <a:rPr lang="en-US" sz="2800" smtClean="0">
                <a:solidFill>
                  <a:srgbClr val="C5153F"/>
                </a:solidFill>
              </a:rPr>
              <a:t>odd moves</a:t>
            </a:r>
          </a:p>
        </p:txBody>
      </p:sp>
      <p:sp>
        <p:nvSpPr>
          <p:cNvPr id="16389" name="Rectangle 3"/>
          <p:cNvSpPr>
            <a:spLocks noGrp="1" noChangeArrowheads="1"/>
          </p:cNvSpPr>
          <p:nvPr>
            <p:ph type="body" idx="1"/>
          </p:nvPr>
        </p:nvSpPr>
        <p:spPr>
          <a:xfrm>
            <a:off x="609600" y="1143000"/>
            <a:ext cx="10972800" cy="5334000"/>
          </a:xfrm>
        </p:spPr>
        <p:txBody>
          <a:bodyPr/>
          <a:lstStyle/>
          <a:p>
            <a:pPr eaLnBrk="1" hangingPunct="1">
              <a:lnSpc>
                <a:spcPct val="90000"/>
              </a:lnSpc>
            </a:pPr>
            <a:r>
              <a:rPr lang="en-US" sz="2100" b="1" smtClean="0"/>
              <a:t>Move 1:</a:t>
            </a:r>
            <a:r>
              <a:rPr lang="en-US" sz="2100" smtClean="0"/>
              <a:t>   Go (5)	</a:t>
            </a:r>
          </a:p>
          <a:p>
            <a:pPr eaLnBrk="1" hangingPunct="1">
              <a:lnSpc>
                <a:spcPct val="90000"/>
              </a:lnSpc>
            </a:pPr>
            <a:r>
              <a:rPr lang="en-US" sz="2100" b="1" smtClean="0">
                <a:solidFill>
                  <a:srgbClr val="800000"/>
                </a:solidFill>
              </a:rPr>
              <a:t>Move</a:t>
            </a:r>
            <a:r>
              <a:rPr lang="en-US" sz="2100" smtClean="0">
                <a:solidFill>
                  <a:srgbClr val="800000"/>
                </a:solidFill>
              </a:rPr>
              <a:t> 2: </a:t>
            </a:r>
            <a:r>
              <a:rPr lang="en-US" sz="2100" i="1" smtClean="0">
                <a:solidFill>
                  <a:srgbClr val="800000"/>
                </a:solidFill>
              </a:rPr>
              <a:t>H plays</a:t>
            </a:r>
          </a:p>
          <a:p>
            <a:pPr eaLnBrk="1" hangingPunct="1">
              <a:lnSpc>
                <a:spcPct val="90000"/>
              </a:lnSpc>
            </a:pPr>
            <a:r>
              <a:rPr lang="en-US" sz="2100" b="1" smtClean="0"/>
              <a:t>Move 3:</a:t>
            </a:r>
            <a:r>
              <a:rPr lang="en-US" sz="2100" smtClean="0"/>
              <a:t> If B[9] is blank, then Go(9) else  Go(3) </a:t>
            </a:r>
            <a:r>
              <a:rPr lang="en-US" sz="2100" b="1" i="1" smtClean="0"/>
              <a:t>{make 2}</a:t>
            </a:r>
            <a:r>
              <a:rPr lang="en-US" sz="2100" smtClean="0"/>
              <a:t> </a:t>
            </a:r>
          </a:p>
          <a:p>
            <a:pPr eaLnBrk="1" hangingPunct="1">
              <a:lnSpc>
                <a:spcPct val="90000"/>
              </a:lnSpc>
            </a:pPr>
            <a:r>
              <a:rPr lang="en-US" sz="2100" b="1" smtClean="0">
                <a:solidFill>
                  <a:srgbClr val="800000"/>
                </a:solidFill>
              </a:rPr>
              <a:t>Move 4:</a:t>
            </a:r>
            <a:r>
              <a:rPr lang="en-US" sz="2100" i="1" smtClean="0">
                <a:solidFill>
                  <a:srgbClr val="800000"/>
                </a:solidFill>
              </a:rPr>
              <a:t> H plays</a:t>
            </a:r>
          </a:p>
          <a:p>
            <a:pPr eaLnBrk="1" hangingPunct="1">
              <a:lnSpc>
                <a:spcPct val="90000"/>
              </a:lnSpc>
            </a:pPr>
            <a:r>
              <a:rPr lang="en-US" sz="2100" b="1" smtClean="0"/>
              <a:t>Move 5: </a:t>
            </a:r>
            <a:r>
              <a:rPr lang="en-US" sz="2100" b="1" i="1" smtClean="0"/>
              <a:t>{By now computer has played 2 chances}</a:t>
            </a:r>
            <a:r>
              <a:rPr lang="en-US" sz="2100" smtClean="0"/>
              <a:t>  </a:t>
            </a:r>
          </a:p>
          <a:p>
            <a:pPr lvl="1" eaLnBrk="1" hangingPunct="1">
              <a:lnSpc>
                <a:spcPct val="90000"/>
              </a:lnSpc>
            </a:pPr>
            <a:r>
              <a:rPr lang="en-US" sz="2000" smtClean="0"/>
              <a:t>If PossWin(C) then </a:t>
            </a:r>
            <a:r>
              <a:rPr lang="en-US" sz="2000" b="1" i="1" smtClean="0"/>
              <a:t>{won}</a:t>
            </a:r>
            <a:r>
              <a:rPr lang="en-US" sz="2000" smtClean="0"/>
              <a:t> Go(PossWin(C)) </a:t>
            </a:r>
          </a:p>
          <a:p>
            <a:pPr lvl="1" eaLnBrk="1" hangingPunct="1">
              <a:lnSpc>
                <a:spcPct val="90000"/>
              </a:lnSpc>
            </a:pPr>
            <a:r>
              <a:rPr lang="en-US" sz="2000" smtClean="0"/>
              <a:t>else </a:t>
            </a:r>
            <a:r>
              <a:rPr lang="en-US" sz="2000" b="1" i="1" smtClean="0"/>
              <a:t>{block H}</a:t>
            </a:r>
            <a:r>
              <a:rPr lang="en-US" sz="2000" smtClean="0"/>
              <a:t> if PossWin(H) then Go(PossWin(H)) else if B[7] is blank then  Go(7) else Go(3)</a:t>
            </a:r>
          </a:p>
          <a:p>
            <a:pPr eaLnBrk="1" hangingPunct="1">
              <a:lnSpc>
                <a:spcPct val="90000"/>
              </a:lnSpc>
            </a:pPr>
            <a:r>
              <a:rPr lang="en-US" sz="2100" b="1" smtClean="0">
                <a:solidFill>
                  <a:srgbClr val="800000"/>
                </a:solidFill>
              </a:rPr>
              <a:t>Move 6</a:t>
            </a:r>
            <a:r>
              <a:rPr lang="en-US" sz="2100" i="1" smtClean="0">
                <a:solidFill>
                  <a:srgbClr val="800000"/>
                </a:solidFill>
              </a:rPr>
              <a:t>: H plays</a:t>
            </a:r>
          </a:p>
          <a:p>
            <a:pPr eaLnBrk="1" hangingPunct="1">
              <a:lnSpc>
                <a:spcPct val="90000"/>
              </a:lnSpc>
            </a:pPr>
            <a:r>
              <a:rPr lang="en-US" sz="2100" b="1" smtClean="0"/>
              <a:t>Moves 7 &amp; 9 :</a:t>
            </a:r>
            <a:r>
              <a:rPr lang="en-US" sz="2100" b="1" i="1" smtClean="0"/>
              <a:t> </a:t>
            </a:r>
          </a:p>
          <a:p>
            <a:pPr lvl="1" eaLnBrk="1" hangingPunct="1">
              <a:lnSpc>
                <a:spcPct val="90000"/>
              </a:lnSpc>
            </a:pPr>
            <a:r>
              <a:rPr lang="en-US" sz="2000" smtClean="0"/>
              <a:t>If PossWin(C) then </a:t>
            </a:r>
            <a:r>
              <a:rPr lang="en-US" sz="2000" b="1" i="1" smtClean="0"/>
              <a:t>{won}</a:t>
            </a:r>
            <a:r>
              <a:rPr lang="en-US" sz="2000" smtClean="0"/>
              <a:t> Go(PossWin(C)) </a:t>
            </a:r>
          </a:p>
          <a:p>
            <a:pPr lvl="1" eaLnBrk="1" hangingPunct="1">
              <a:lnSpc>
                <a:spcPct val="90000"/>
              </a:lnSpc>
            </a:pPr>
            <a:r>
              <a:rPr lang="en-US" sz="2000" smtClean="0"/>
              <a:t>else </a:t>
            </a:r>
            <a:r>
              <a:rPr lang="en-US" sz="2000" b="1" i="1" smtClean="0"/>
              <a:t>{block H}</a:t>
            </a:r>
            <a:r>
              <a:rPr lang="en-US" sz="2000" smtClean="0"/>
              <a:t>  if PossWin(H) then Go(PossWin(H)) else Go(Anywhere)</a:t>
            </a:r>
          </a:p>
          <a:p>
            <a:pPr eaLnBrk="1" hangingPunct="1">
              <a:lnSpc>
                <a:spcPct val="90000"/>
              </a:lnSpc>
            </a:pPr>
            <a:r>
              <a:rPr lang="en-US" sz="2100" b="1" smtClean="0">
                <a:solidFill>
                  <a:srgbClr val="800000"/>
                </a:solidFill>
              </a:rPr>
              <a:t>Move 8:</a:t>
            </a:r>
            <a:r>
              <a:rPr lang="en-US" sz="2100" i="1" smtClean="0">
                <a:solidFill>
                  <a:srgbClr val="800000"/>
                </a:solidFill>
              </a:rPr>
              <a:t> H plays</a:t>
            </a:r>
            <a:r>
              <a:rPr lang="en-US" sz="2100"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43844EEB-F5E3-46B2-92AA-7C6D2CDD588A}" type="slidenum">
              <a:rPr lang="en-US" altLang="en-US"/>
              <a:pPr>
                <a:defRPr/>
              </a:pPr>
              <a:t>85</a:t>
            </a:fld>
            <a:endParaRPr lang="en-US" altLang="en-US"/>
          </a:p>
        </p:txBody>
      </p:sp>
      <p:sp>
        <p:nvSpPr>
          <p:cNvPr id="17412" name="Rectangle 2"/>
          <p:cNvSpPr>
            <a:spLocks noGrp="1" noChangeArrowheads="1"/>
          </p:cNvSpPr>
          <p:nvPr>
            <p:ph type="title"/>
          </p:nvPr>
        </p:nvSpPr>
        <p:spPr>
          <a:xfrm>
            <a:off x="609600" y="277814"/>
            <a:ext cx="10972800" cy="865187"/>
          </a:xfrm>
        </p:spPr>
        <p:txBody>
          <a:bodyPr/>
          <a:lstStyle/>
          <a:p>
            <a:pPr eaLnBrk="1" hangingPunct="1"/>
            <a:r>
              <a:rPr lang="en-US" sz="3200" b="1" smtClean="0">
                <a:solidFill>
                  <a:srgbClr val="C5153F"/>
                </a:solidFill>
              </a:rPr>
              <a:t>Algo - Human plays first – </a:t>
            </a:r>
            <a:r>
              <a:rPr lang="en-US" sz="2800" smtClean="0">
                <a:solidFill>
                  <a:srgbClr val="C5153F"/>
                </a:solidFill>
              </a:rPr>
              <a:t>C plays even moves</a:t>
            </a:r>
          </a:p>
        </p:txBody>
      </p:sp>
      <p:sp>
        <p:nvSpPr>
          <p:cNvPr id="17413" name="Rectangle 3"/>
          <p:cNvSpPr>
            <a:spLocks noGrp="1" noChangeArrowheads="1"/>
          </p:cNvSpPr>
          <p:nvPr>
            <p:ph type="body" idx="1"/>
          </p:nvPr>
        </p:nvSpPr>
        <p:spPr>
          <a:xfrm>
            <a:off x="609600" y="1066801"/>
            <a:ext cx="10972800" cy="5064125"/>
          </a:xfrm>
        </p:spPr>
        <p:txBody>
          <a:bodyPr/>
          <a:lstStyle/>
          <a:p>
            <a:pPr eaLnBrk="1" hangingPunct="1">
              <a:lnSpc>
                <a:spcPct val="80000"/>
              </a:lnSpc>
            </a:pPr>
            <a:r>
              <a:rPr lang="en-US" sz="2100" b="1" smtClean="0">
                <a:solidFill>
                  <a:srgbClr val="800000"/>
                </a:solidFill>
              </a:rPr>
              <a:t>Move 1:   </a:t>
            </a:r>
            <a:r>
              <a:rPr lang="en-US" sz="2100" i="1" smtClean="0">
                <a:solidFill>
                  <a:srgbClr val="800000"/>
                </a:solidFill>
              </a:rPr>
              <a:t>H plays</a:t>
            </a:r>
            <a:r>
              <a:rPr lang="en-US" sz="2100" i="1" smtClean="0"/>
              <a:t>	</a:t>
            </a:r>
          </a:p>
          <a:p>
            <a:pPr eaLnBrk="1" hangingPunct="1">
              <a:lnSpc>
                <a:spcPct val="80000"/>
              </a:lnSpc>
            </a:pPr>
            <a:r>
              <a:rPr lang="en-US" sz="2100" b="1" smtClean="0"/>
              <a:t>Move</a:t>
            </a:r>
            <a:r>
              <a:rPr lang="en-US" sz="2100" smtClean="0"/>
              <a:t> 2: If B[5] is blank, then Go(5) else  Go(1)</a:t>
            </a:r>
          </a:p>
          <a:p>
            <a:pPr eaLnBrk="1" hangingPunct="1">
              <a:lnSpc>
                <a:spcPct val="80000"/>
              </a:lnSpc>
            </a:pPr>
            <a:r>
              <a:rPr lang="en-US" sz="2100" b="1" smtClean="0">
                <a:solidFill>
                  <a:srgbClr val="800000"/>
                </a:solidFill>
              </a:rPr>
              <a:t>Move 3: </a:t>
            </a:r>
            <a:r>
              <a:rPr lang="en-US" sz="2100" i="1" smtClean="0">
                <a:solidFill>
                  <a:srgbClr val="800000"/>
                </a:solidFill>
              </a:rPr>
              <a:t>H plays</a:t>
            </a:r>
          </a:p>
          <a:p>
            <a:pPr eaLnBrk="1" hangingPunct="1">
              <a:lnSpc>
                <a:spcPct val="80000"/>
              </a:lnSpc>
            </a:pPr>
            <a:r>
              <a:rPr lang="en-US" sz="2100" b="1" smtClean="0"/>
              <a:t>Move 4</a:t>
            </a:r>
            <a:r>
              <a:rPr lang="en-US" sz="2100" smtClean="0"/>
              <a:t>: </a:t>
            </a:r>
            <a:r>
              <a:rPr lang="en-US" sz="2100" b="1" i="1" smtClean="0"/>
              <a:t>{By now H has played 2 chances}</a:t>
            </a:r>
            <a:r>
              <a:rPr lang="en-US" sz="2100" i="1" smtClean="0"/>
              <a:t> </a:t>
            </a:r>
          </a:p>
          <a:p>
            <a:pPr lvl="1" eaLnBrk="1" hangingPunct="1">
              <a:lnSpc>
                <a:spcPct val="80000"/>
              </a:lnSpc>
            </a:pPr>
            <a:r>
              <a:rPr lang="en-US" sz="2000" smtClean="0"/>
              <a:t>If PossWin(H) then </a:t>
            </a:r>
            <a:r>
              <a:rPr lang="en-US" sz="2000" b="1" i="1" smtClean="0"/>
              <a:t>{block H}</a:t>
            </a:r>
            <a:r>
              <a:rPr lang="en-US" sz="2000" smtClean="0"/>
              <a:t> Go (PossWin(H)) </a:t>
            </a:r>
          </a:p>
          <a:p>
            <a:pPr lvl="1" eaLnBrk="1" hangingPunct="1">
              <a:lnSpc>
                <a:spcPct val="80000"/>
              </a:lnSpc>
            </a:pPr>
            <a:r>
              <a:rPr lang="en-US" sz="2000" smtClean="0"/>
              <a:t>else Go (Make_2)</a:t>
            </a:r>
          </a:p>
          <a:p>
            <a:pPr eaLnBrk="1" hangingPunct="1">
              <a:lnSpc>
                <a:spcPct val="80000"/>
              </a:lnSpc>
            </a:pPr>
            <a:r>
              <a:rPr lang="en-US" sz="2100" b="1" smtClean="0">
                <a:solidFill>
                  <a:srgbClr val="800000"/>
                </a:solidFill>
              </a:rPr>
              <a:t>Move 5: </a:t>
            </a:r>
            <a:r>
              <a:rPr lang="en-US" sz="2100" i="1" smtClean="0">
                <a:solidFill>
                  <a:srgbClr val="800000"/>
                </a:solidFill>
              </a:rPr>
              <a:t>H plays</a:t>
            </a:r>
          </a:p>
          <a:p>
            <a:pPr eaLnBrk="1" hangingPunct="1">
              <a:lnSpc>
                <a:spcPct val="80000"/>
              </a:lnSpc>
            </a:pPr>
            <a:r>
              <a:rPr lang="en-US" sz="2100" b="1" smtClean="0"/>
              <a:t>Move</a:t>
            </a:r>
            <a:r>
              <a:rPr lang="en-US" sz="2100" smtClean="0"/>
              <a:t> 6: </a:t>
            </a:r>
            <a:r>
              <a:rPr lang="en-US" sz="2100" b="1" i="1" smtClean="0"/>
              <a:t>{By now both have played 2 chances}</a:t>
            </a:r>
            <a:r>
              <a:rPr lang="en-US" sz="2100" smtClean="0"/>
              <a:t>  </a:t>
            </a:r>
          </a:p>
          <a:p>
            <a:pPr lvl="1" eaLnBrk="1" hangingPunct="1">
              <a:lnSpc>
                <a:spcPct val="80000"/>
              </a:lnSpc>
            </a:pPr>
            <a:r>
              <a:rPr lang="en-US" sz="2000" smtClean="0"/>
              <a:t>If PossWin(C) then </a:t>
            </a:r>
            <a:r>
              <a:rPr lang="en-US" sz="2000" b="1" i="1" smtClean="0"/>
              <a:t>{won}</a:t>
            </a:r>
            <a:r>
              <a:rPr lang="en-US" sz="2000" smtClean="0"/>
              <a:t> Go(PossWin(C)) </a:t>
            </a:r>
          </a:p>
          <a:p>
            <a:pPr lvl="1" eaLnBrk="1" hangingPunct="1">
              <a:lnSpc>
                <a:spcPct val="80000"/>
              </a:lnSpc>
            </a:pPr>
            <a:r>
              <a:rPr lang="en-US" sz="2000" smtClean="0"/>
              <a:t>else </a:t>
            </a:r>
            <a:r>
              <a:rPr lang="en-US" sz="2000" b="1" i="1" smtClean="0"/>
              <a:t>{block H}</a:t>
            </a:r>
            <a:r>
              <a:rPr lang="en-US" sz="2000" smtClean="0"/>
              <a:t>  if PossWin(H) then Go(PossWin(H)) else Go(Make_2)	</a:t>
            </a:r>
          </a:p>
          <a:p>
            <a:pPr eaLnBrk="1" hangingPunct="1">
              <a:lnSpc>
                <a:spcPct val="80000"/>
              </a:lnSpc>
            </a:pPr>
            <a:r>
              <a:rPr lang="en-US" sz="2100" b="1" smtClean="0">
                <a:solidFill>
                  <a:srgbClr val="800000"/>
                </a:solidFill>
              </a:rPr>
              <a:t>Moves 7 &amp; 9 : </a:t>
            </a:r>
            <a:r>
              <a:rPr lang="en-US" sz="2100" i="1" smtClean="0">
                <a:solidFill>
                  <a:srgbClr val="800000"/>
                </a:solidFill>
              </a:rPr>
              <a:t>H plays</a:t>
            </a:r>
          </a:p>
          <a:p>
            <a:pPr eaLnBrk="1" hangingPunct="1">
              <a:lnSpc>
                <a:spcPct val="80000"/>
              </a:lnSpc>
            </a:pPr>
            <a:r>
              <a:rPr lang="en-US" sz="2100" b="1" smtClean="0"/>
              <a:t>Move</a:t>
            </a:r>
            <a:r>
              <a:rPr lang="en-US" sz="2100" smtClean="0"/>
              <a:t> 8:</a:t>
            </a:r>
            <a:r>
              <a:rPr lang="en-US" sz="2100" b="1" i="1" smtClean="0"/>
              <a:t> {By now computer has played 3 chances}</a:t>
            </a:r>
            <a:r>
              <a:rPr lang="en-US" sz="2100" smtClean="0"/>
              <a:t> </a:t>
            </a:r>
          </a:p>
          <a:p>
            <a:pPr lvl="1" eaLnBrk="1" hangingPunct="1">
              <a:lnSpc>
                <a:spcPct val="80000"/>
              </a:lnSpc>
            </a:pPr>
            <a:r>
              <a:rPr lang="en-US" sz="2000" smtClean="0"/>
              <a:t>If PossWin(C) then </a:t>
            </a:r>
            <a:r>
              <a:rPr lang="en-US" sz="2000" b="1" i="1" smtClean="0"/>
              <a:t>{won} </a:t>
            </a:r>
            <a:r>
              <a:rPr lang="en-US" sz="2000" smtClean="0"/>
              <a:t>Go(PossWin(C)) </a:t>
            </a:r>
          </a:p>
          <a:p>
            <a:pPr lvl="1" eaLnBrk="1" hangingPunct="1">
              <a:lnSpc>
                <a:spcPct val="80000"/>
              </a:lnSpc>
            </a:pPr>
            <a:r>
              <a:rPr lang="en-US" sz="2000" smtClean="0"/>
              <a:t>else </a:t>
            </a:r>
            <a:r>
              <a:rPr lang="en-US" sz="2000" b="1" i="1" smtClean="0"/>
              <a:t>{block H}</a:t>
            </a:r>
            <a:r>
              <a:rPr lang="en-US" sz="2000" smtClean="0"/>
              <a:t>  if PossWin(H) then Go(PossWin(H)) else Go(Anywhere)	 </a:t>
            </a:r>
          </a:p>
          <a:p>
            <a:pPr eaLnBrk="1" hangingPunct="1">
              <a:lnSpc>
                <a:spcPct val="80000"/>
              </a:lnSpc>
              <a:buFont typeface="Wingdings" pitchFamily="2" charset="2"/>
              <a:buNone/>
            </a:pPr>
            <a:endParaRPr lang="en-US" sz="21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B7E6047D-CA24-4750-9968-B48170FE5637}" type="slidenum">
              <a:rPr lang="en-US" altLang="en-US"/>
              <a:pPr>
                <a:defRPr/>
              </a:pPr>
              <a:t>86</a:t>
            </a:fld>
            <a:endParaRPr lang="en-US" altLang="en-US"/>
          </a:p>
        </p:txBody>
      </p:sp>
      <p:sp>
        <p:nvSpPr>
          <p:cNvPr id="18436" name="Rectangle 2"/>
          <p:cNvSpPr>
            <a:spLocks noGrp="1" noChangeArrowheads="1"/>
          </p:cNvSpPr>
          <p:nvPr>
            <p:ph type="title"/>
          </p:nvPr>
        </p:nvSpPr>
        <p:spPr>
          <a:xfrm>
            <a:off x="609600" y="277814"/>
            <a:ext cx="10972800" cy="865187"/>
          </a:xfrm>
        </p:spPr>
        <p:txBody>
          <a:bodyPr>
            <a:normAutofit fontScale="90000"/>
          </a:bodyPr>
          <a:lstStyle/>
          <a:p>
            <a:pPr eaLnBrk="1" hangingPunct="1"/>
            <a:r>
              <a:rPr lang="en-US" sz="3200" b="1" smtClean="0">
                <a:solidFill>
                  <a:srgbClr val="C5153F"/>
                </a:solidFill>
              </a:rPr>
              <a:t>Complete Algorithm – </a:t>
            </a:r>
            <a:r>
              <a:rPr lang="en-US" sz="3200" smtClean="0">
                <a:solidFill>
                  <a:srgbClr val="C5153F"/>
                </a:solidFill>
              </a:rPr>
              <a:t>Odd moves or even moves for C playing first or second</a:t>
            </a:r>
          </a:p>
        </p:txBody>
      </p:sp>
      <p:sp>
        <p:nvSpPr>
          <p:cNvPr id="18437" name="Rectangle 3"/>
          <p:cNvSpPr>
            <a:spLocks noGrp="1" noChangeArrowheads="1"/>
          </p:cNvSpPr>
          <p:nvPr>
            <p:ph type="body" idx="1"/>
          </p:nvPr>
        </p:nvSpPr>
        <p:spPr>
          <a:xfrm>
            <a:off x="609600" y="1524000"/>
            <a:ext cx="10972800" cy="4876800"/>
          </a:xfrm>
        </p:spPr>
        <p:txBody>
          <a:bodyPr/>
          <a:lstStyle/>
          <a:p>
            <a:pPr algn="just" eaLnBrk="1" hangingPunct="1">
              <a:lnSpc>
                <a:spcPct val="80000"/>
              </a:lnSpc>
            </a:pPr>
            <a:r>
              <a:rPr lang="en-US" sz="1800" b="1" smtClean="0"/>
              <a:t>Move 1:</a:t>
            </a:r>
            <a:r>
              <a:rPr lang="en-US" sz="1800" smtClean="0"/>
              <a:t>   go (5)	</a:t>
            </a:r>
          </a:p>
          <a:p>
            <a:pPr algn="just" eaLnBrk="1" hangingPunct="1">
              <a:lnSpc>
                <a:spcPct val="80000"/>
              </a:lnSpc>
            </a:pPr>
            <a:r>
              <a:rPr lang="en-US" sz="1800" b="1" smtClean="0"/>
              <a:t>Move</a:t>
            </a:r>
            <a:r>
              <a:rPr lang="en-US" sz="1800" smtClean="0"/>
              <a:t> 2: If B[5] is blank, then Go(5) else  Go(1)</a:t>
            </a:r>
          </a:p>
          <a:p>
            <a:pPr algn="just" eaLnBrk="1" hangingPunct="1">
              <a:lnSpc>
                <a:spcPct val="80000"/>
              </a:lnSpc>
            </a:pPr>
            <a:r>
              <a:rPr lang="en-US" sz="1800" b="1" smtClean="0"/>
              <a:t>Move 3:</a:t>
            </a:r>
            <a:r>
              <a:rPr lang="en-US" sz="1800" smtClean="0"/>
              <a:t> If B[9] is blank, then Go(9) else  Go(3) </a:t>
            </a:r>
            <a:r>
              <a:rPr lang="en-US" sz="1800" b="1" i="1" smtClean="0"/>
              <a:t>{make 2}</a:t>
            </a:r>
            <a:r>
              <a:rPr lang="en-US" sz="1800" smtClean="0"/>
              <a:t> </a:t>
            </a:r>
          </a:p>
          <a:p>
            <a:pPr algn="just" eaLnBrk="1" hangingPunct="1">
              <a:lnSpc>
                <a:spcPct val="80000"/>
              </a:lnSpc>
            </a:pPr>
            <a:r>
              <a:rPr lang="en-US" sz="1800" b="1" smtClean="0"/>
              <a:t>Move 4</a:t>
            </a:r>
            <a:r>
              <a:rPr lang="en-US" sz="1800" smtClean="0"/>
              <a:t>: </a:t>
            </a:r>
            <a:r>
              <a:rPr lang="en-US" sz="1800" b="1" i="1" smtClean="0"/>
              <a:t>{By now human (playing X) has played 2 chances}</a:t>
            </a:r>
            <a:r>
              <a:rPr lang="en-US" sz="1800" i="1" smtClean="0"/>
              <a:t> </a:t>
            </a:r>
            <a:r>
              <a:rPr lang="en-US" sz="1800" smtClean="0"/>
              <a:t>If PossWin(X) then </a:t>
            </a:r>
            <a:r>
              <a:rPr lang="en-US" sz="1800" b="1" i="1" smtClean="0"/>
              <a:t>{block H}</a:t>
            </a:r>
            <a:r>
              <a:rPr lang="en-US" sz="1800" smtClean="0"/>
              <a:t> Go (PossWin(X)) else Go (Make_2)</a:t>
            </a:r>
          </a:p>
          <a:p>
            <a:pPr algn="just" eaLnBrk="1" hangingPunct="1">
              <a:lnSpc>
                <a:spcPct val="80000"/>
              </a:lnSpc>
            </a:pPr>
            <a:r>
              <a:rPr lang="en-US" sz="1800" b="1" smtClean="0"/>
              <a:t>Move 5: </a:t>
            </a:r>
            <a:r>
              <a:rPr lang="en-US" sz="1800" b="1" i="1" smtClean="0"/>
              <a:t>{By now computer has played 2 chances}</a:t>
            </a:r>
            <a:r>
              <a:rPr lang="en-US" sz="1800" smtClean="0"/>
              <a:t>  If PossWin(X) then </a:t>
            </a:r>
            <a:r>
              <a:rPr lang="en-US" sz="1800" b="1" i="1" smtClean="0"/>
              <a:t>{won}</a:t>
            </a:r>
            <a:r>
              <a:rPr lang="en-US" sz="1800" smtClean="0"/>
              <a:t> Go(PossWin(X)) else </a:t>
            </a:r>
            <a:r>
              <a:rPr lang="en-US" sz="1800" b="1" i="1" smtClean="0"/>
              <a:t>{block H}</a:t>
            </a:r>
            <a:r>
              <a:rPr lang="en-US" sz="1800" smtClean="0"/>
              <a:t>  if PossWin(O) then Go(PossWin(O)) else if B[7] is blank then  Go(7) else Go(3)</a:t>
            </a:r>
          </a:p>
          <a:p>
            <a:pPr algn="just" eaLnBrk="1" hangingPunct="1">
              <a:lnSpc>
                <a:spcPct val="80000"/>
              </a:lnSpc>
            </a:pPr>
            <a:r>
              <a:rPr lang="en-US" sz="1800" b="1" smtClean="0"/>
              <a:t>Move</a:t>
            </a:r>
            <a:r>
              <a:rPr lang="en-US" sz="1800" smtClean="0"/>
              <a:t> 6: </a:t>
            </a:r>
            <a:r>
              <a:rPr lang="en-US" sz="1800" b="1" i="1" smtClean="0"/>
              <a:t>{By now both have played 2 chances}</a:t>
            </a:r>
            <a:r>
              <a:rPr lang="en-US" sz="1800" smtClean="0"/>
              <a:t>  If PossWin(O) then </a:t>
            </a:r>
            <a:r>
              <a:rPr lang="en-US" sz="1800" b="1" i="1" smtClean="0"/>
              <a:t>{won}</a:t>
            </a:r>
            <a:r>
              <a:rPr lang="en-US" sz="1800" smtClean="0"/>
              <a:t> Go(PossWin(O)) else </a:t>
            </a:r>
            <a:r>
              <a:rPr lang="en-US" sz="1800" b="1" i="1" smtClean="0"/>
              <a:t>{block H}</a:t>
            </a:r>
            <a:r>
              <a:rPr lang="en-US" sz="1800" smtClean="0"/>
              <a:t>  if PossWin(X) then Go(PossWin(X)) else Go(Make_2)	</a:t>
            </a:r>
          </a:p>
          <a:p>
            <a:pPr algn="just" eaLnBrk="1" hangingPunct="1">
              <a:lnSpc>
                <a:spcPct val="80000"/>
              </a:lnSpc>
            </a:pPr>
            <a:r>
              <a:rPr lang="en-US" sz="1800" b="1" smtClean="0"/>
              <a:t>Moves 7 &amp; 9 :</a:t>
            </a:r>
            <a:r>
              <a:rPr lang="en-US" sz="1800" b="1" i="1" smtClean="0"/>
              <a:t> {By now human (playing O) has played 3 chances}</a:t>
            </a:r>
            <a:r>
              <a:rPr lang="en-US" sz="1800" smtClean="0"/>
              <a:t> If PossWin(X) 	then </a:t>
            </a:r>
            <a:r>
              <a:rPr lang="en-US" sz="1800" b="1" i="1" smtClean="0"/>
              <a:t>{won}</a:t>
            </a:r>
            <a:r>
              <a:rPr lang="en-US" sz="1800" smtClean="0"/>
              <a:t> Go(PossWin(X)) else </a:t>
            </a:r>
            <a:r>
              <a:rPr lang="en-US" sz="1800" b="1" i="1" smtClean="0"/>
              <a:t>{block H}</a:t>
            </a:r>
            <a:r>
              <a:rPr lang="en-US" sz="1800" smtClean="0"/>
              <a:t>  if PossWin(O) then Go(PossWin(O)) else Go(Anywhere)</a:t>
            </a:r>
          </a:p>
          <a:p>
            <a:pPr algn="just" eaLnBrk="1" hangingPunct="1">
              <a:lnSpc>
                <a:spcPct val="80000"/>
              </a:lnSpc>
            </a:pPr>
            <a:r>
              <a:rPr lang="en-US" sz="1800" b="1" smtClean="0"/>
              <a:t>Move</a:t>
            </a:r>
            <a:r>
              <a:rPr lang="en-US" sz="1800" smtClean="0"/>
              <a:t> 8:</a:t>
            </a:r>
            <a:r>
              <a:rPr lang="en-US" sz="1800" b="1" i="1" smtClean="0"/>
              <a:t> {By now computer has played 3 chances}</a:t>
            </a:r>
            <a:r>
              <a:rPr lang="en-US" sz="1800" smtClean="0"/>
              <a:t> If PossWin(O) then </a:t>
            </a:r>
            <a:r>
              <a:rPr lang="en-US" sz="1800" b="1" i="1" smtClean="0"/>
              <a:t>{won}</a:t>
            </a:r>
            <a:r>
              <a:rPr lang="en-US" sz="1800" smtClean="0"/>
              <a:t> Go(PossWin(O)) else </a:t>
            </a:r>
            <a:r>
              <a:rPr lang="en-US" sz="1800" b="1" i="1" smtClean="0"/>
              <a:t>{block H}</a:t>
            </a:r>
            <a:r>
              <a:rPr lang="en-US" sz="1800" smtClean="0"/>
              <a:t>  if PossWin(X) then Go(PossWin(X)) else Go(Anywhere)	 </a:t>
            </a:r>
          </a:p>
          <a:p>
            <a:pPr eaLnBrk="1" hangingPunct="1">
              <a:lnSpc>
                <a:spcPct val="80000"/>
              </a:lnSpc>
            </a:pPr>
            <a:endParaRPr lang="en-US" sz="18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5615F93E-52C0-4764-A59C-5A4FE8422CD8}" type="slidenum">
              <a:rPr lang="en-US" altLang="en-US"/>
              <a:pPr>
                <a:defRPr/>
              </a:pPr>
              <a:t>87</a:t>
            </a:fld>
            <a:endParaRPr lang="en-US" altLang="en-US"/>
          </a:p>
        </p:txBody>
      </p:sp>
      <p:sp>
        <p:nvSpPr>
          <p:cNvPr id="19460" name="Rectangle 2"/>
          <p:cNvSpPr>
            <a:spLocks noGrp="1" noChangeArrowheads="1"/>
          </p:cNvSpPr>
          <p:nvPr>
            <p:ph type="title"/>
          </p:nvPr>
        </p:nvSpPr>
        <p:spPr/>
        <p:txBody>
          <a:bodyPr/>
          <a:lstStyle/>
          <a:p>
            <a:pPr eaLnBrk="1" hangingPunct="1"/>
            <a:r>
              <a:rPr lang="en-US" sz="3600" b="1" smtClean="0">
                <a:solidFill>
                  <a:srgbClr val="C5153F"/>
                </a:solidFill>
              </a:rPr>
              <a:t>Comments</a:t>
            </a:r>
          </a:p>
        </p:txBody>
      </p:sp>
      <p:sp>
        <p:nvSpPr>
          <p:cNvPr id="19461" name="Rectangle 3"/>
          <p:cNvSpPr>
            <a:spLocks noGrp="1" noChangeArrowheads="1"/>
          </p:cNvSpPr>
          <p:nvPr>
            <p:ph type="body" idx="1"/>
          </p:nvPr>
        </p:nvSpPr>
        <p:spPr/>
        <p:txBody>
          <a:bodyPr/>
          <a:lstStyle/>
          <a:p>
            <a:pPr algn="just" eaLnBrk="1" hangingPunct="1"/>
            <a:r>
              <a:rPr lang="en-US" sz="2800" smtClean="0"/>
              <a:t>Not as efficient as first one in terms of time.  </a:t>
            </a:r>
          </a:p>
          <a:p>
            <a:pPr algn="just" eaLnBrk="1" hangingPunct="1"/>
            <a:r>
              <a:rPr lang="en-US" sz="2800" smtClean="0"/>
              <a:t>Several conditions are checked before each move.</a:t>
            </a:r>
          </a:p>
          <a:p>
            <a:pPr algn="just" eaLnBrk="1" hangingPunct="1"/>
            <a:r>
              <a:rPr lang="en-US" sz="2800" smtClean="0"/>
              <a:t>It is memory efficient.</a:t>
            </a:r>
          </a:p>
          <a:p>
            <a:pPr algn="just" eaLnBrk="1" hangingPunct="1"/>
            <a:r>
              <a:rPr lang="en-US" sz="2800" smtClean="0"/>
              <a:t>Easier to understand &amp; complete strategy has been determined in advance</a:t>
            </a:r>
          </a:p>
          <a:p>
            <a:pPr algn="just" eaLnBrk="1" hangingPunct="1"/>
            <a:r>
              <a:rPr lang="en-US" sz="2800" smtClean="0"/>
              <a:t>Still can not generalize to 3-D.</a:t>
            </a:r>
          </a:p>
          <a:p>
            <a:pPr algn="just" eaLnBrk="1" hangingPunct="1">
              <a:buFont typeface="Wingdings" pitchFamily="2" charset="2"/>
              <a:buNone/>
            </a:pPr>
            <a:r>
              <a:rPr lang="en-US" sz="2800" smtClean="0"/>
              <a:t> </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DB091880-9C47-43FA-9725-62A74E8ED2AD}" type="slidenum">
              <a:rPr lang="en-US" altLang="en-US"/>
              <a:pPr>
                <a:defRPr/>
              </a:pPr>
              <a:t>88</a:t>
            </a:fld>
            <a:endParaRPr lang="en-US" altLang="en-US"/>
          </a:p>
        </p:txBody>
      </p:sp>
      <p:sp>
        <p:nvSpPr>
          <p:cNvPr id="20484" name="Rectangle 2"/>
          <p:cNvSpPr>
            <a:spLocks noGrp="1" noChangeArrowheads="1"/>
          </p:cNvSpPr>
          <p:nvPr>
            <p:ph type="title"/>
          </p:nvPr>
        </p:nvSpPr>
        <p:spPr/>
        <p:txBody>
          <a:bodyPr/>
          <a:lstStyle/>
          <a:p>
            <a:pPr eaLnBrk="1" hangingPunct="1"/>
            <a:r>
              <a:rPr lang="en-US" smtClean="0"/>
              <a:t>Approach 3</a:t>
            </a:r>
          </a:p>
        </p:txBody>
      </p:sp>
      <p:sp>
        <p:nvSpPr>
          <p:cNvPr id="20485" name="Rectangle 3"/>
          <p:cNvSpPr>
            <a:spLocks noGrp="1" noChangeArrowheads="1"/>
          </p:cNvSpPr>
          <p:nvPr>
            <p:ph type="body" idx="1"/>
          </p:nvPr>
        </p:nvSpPr>
        <p:spPr/>
        <p:txBody>
          <a:bodyPr/>
          <a:lstStyle/>
          <a:p>
            <a:pPr algn="just" eaLnBrk="1" hangingPunct="1"/>
            <a:r>
              <a:rPr lang="en-US" smtClean="0"/>
              <a:t>Same as approach 2 except for one change in the representation of the board.</a:t>
            </a:r>
          </a:p>
          <a:p>
            <a:pPr lvl="1" algn="just" eaLnBrk="1" hangingPunct="1"/>
            <a:r>
              <a:rPr lang="en-US" smtClean="0"/>
              <a:t>Board is considered to be a magic square of size 3 X 3 with 9 blocks numbered by numbers indicated by magic square.</a:t>
            </a:r>
          </a:p>
          <a:p>
            <a:pPr algn="just" eaLnBrk="1" hangingPunct="1"/>
            <a:r>
              <a:rPr lang="en-US" smtClean="0"/>
              <a:t>This representation makes process of checking for a possible win more simple. </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pPr>
              <a:defRPr/>
            </a:pPr>
            <a:r>
              <a:rPr lang="en-US" altLang="en-US"/>
              <a:t>Prof Saroj Kaushik</a:t>
            </a:r>
          </a:p>
        </p:txBody>
      </p:sp>
      <p:sp>
        <p:nvSpPr>
          <p:cNvPr id="12" name="Slide Number Placeholder 5"/>
          <p:cNvSpPr>
            <a:spLocks noGrp="1"/>
          </p:cNvSpPr>
          <p:nvPr>
            <p:ph type="sldNum" sz="quarter" idx="12"/>
          </p:nvPr>
        </p:nvSpPr>
        <p:spPr/>
        <p:txBody>
          <a:bodyPr/>
          <a:lstStyle/>
          <a:p>
            <a:pPr>
              <a:defRPr/>
            </a:pPr>
            <a:fld id="{E6AB54D1-1927-49F9-AD58-156AC76A2CBF}" type="slidenum">
              <a:rPr lang="en-US" altLang="en-US"/>
              <a:pPr>
                <a:defRPr/>
              </a:pPr>
              <a:t>89</a:t>
            </a:fld>
            <a:endParaRPr lang="en-US" altLang="en-US"/>
          </a:p>
        </p:txBody>
      </p:sp>
      <p:sp>
        <p:nvSpPr>
          <p:cNvPr id="21508" name="Rectangle 2"/>
          <p:cNvSpPr>
            <a:spLocks noGrp="1" noChangeArrowheads="1"/>
          </p:cNvSpPr>
          <p:nvPr>
            <p:ph type="title"/>
          </p:nvPr>
        </p:nvSpPr>
        <p:spPr/>
        <p:txBody>
          <a:bodyPr/>
          <a:lstStyle/>
          <a:p>
            <a:pPr eaLnBrk="1" hangingPunct="1"/>
            <a:r>
              <a:rPr lang="en-US" sz="3600" b="1" smtClean="0">
                <a:solidFill>
                  <a:srgbClr val="C5153F"/>
                </a:solidFill>
              </a:rPr>
              <a:t>Board Layout – Magic Square</a:t>
            </a:r>
          </a:p>
        </p:txBody>
      </p:sp>
      <p:sp>
        <p:nvSpPr>
          <p:cNvPr id="21509" name="Rectangle 3"/>
          <p:cNvSpPr>
            <a:spLocks noGrp="1" noChangeArrowheads="1"/>
          </p:cNvSpPr>
          <p:nvPr>
            <p:ph type="body" idx="1"/>
          </p:nvPr>
        </p:nvSpPr>
        <p:spPr>
          <a:xfrm>
            <a:off x="609600" y="1143000"/>
            <a:ext cx="10972800" cy="5257800"/>
          </a:xfrm>
        </p:spPr>
        <p:txBody>
          <a:bodyPr/>
          <a:lstStyle/>
          <a:p>
            <a:pPr eaLnBrk="1" hangingPunct="1">
              <a:lnSpc>
                <a:spcPct val="110000"/>
              </a:lnSpc>
            </a:pPr>
            <a:r>
              <a:rPr lang="en-US" sz="2800" smtClean="0"/>
              <a:t>Board Layout as magic square. Each row, column and diagonals add to 15.</a:t>
            </a:r>
          </a:p>
          <a:p>
            <a:pPr eaLnBrk="1" hangingPunct="1">
              <a:lnSpc>
                <a:spcPct val="80000"/>
              </a:lnSpc>
              <a:buFont typeface="Wingdings" pitchFamily="2" charset="2"/>
              <a:buNone/>
            </a:pPr>
            <a:endParaRPr lang="en-US" sz="2800" smtClean="0"/>
          </a:p>
          <a:p>
            <a:pPr eaLnBrk="1" hangingPunct="1">
              <a:lnSpc>
                <a:spcPct val="80000"/>
              </a:lnSpc>
              <a:buFont typeface="Wingdings" pitchFamily="2" charset="2"/>
              <a:buNone/>
            </a:pPr>
            <a:endParaRPr lang="en-US" sz="2800" smtClean="0"/>
          </a:p>
          <a:p>
            <a:pPr eaLnBrk="1" hangingPunct="1">
              <a:lnSpc>
                <a:spcPct val="80000"/>
              </a:lnSpc>
              <a:buFont typeface="Wingdings" pitchFamily="2" charset="2"/>
              <a:buNone/>
            </a:pPr>
            <a:r>
              <a:rPr lang="en-US" sz="2800" smtClean="0"/>
              <a:t>			</a:t>
            </a:r>
            <a:r>
              <a:rPr lang="en-US" sz="2400" smtClean="0"/>
              <a:t>8		3		4	</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			1		5		9	</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			6		7		2</a:t>
            </a:r>
            <a:r>
              <a:rPr lang="en-US" sz="2800" smtClean="0"/>
              <a:t>	</a:t>
            </a:r>
          </a:p>
        </p:txBody>
      </p:sp>
      <p:sp>
        <p:nvSpPr>
          <p:cNvPr id="21510" name="Rectangle 4"/>
          <p:cNvSpPr>
            <a:spLocks noChangeArrowheads="1"/>
          </p:cNvSpPr>
          <p:nvPr/>
        </p:nvSpPr>
        <p:spPr bwMode="auto">
          <a:xfrm>
            <a:off x="2438400" y="2667000"/>
            <a:ext cx="6400800" cy="3200400"/>
          </a:xfrm>
          <a:prstGeom prst="rect">
            <a:avLst/>
          </a:prstGeom>
          <a:noFill/>
          <a:ln w="19050">
            <a:solidFill>
              <a:schemeClr val="tx1"/>
            </a:solidFill>
            <a:miter lim="800000"/>
            <a:headEnd/>
            <a:tailEnd/>
          </a:ln>
        </p:spPr>
        <p:txBody>
          <a:bodyPr wrap="none" anchor="ctr"/>
          <a:lstStyle/>
          <a:p>
            <a:endParaRPr lang="en-US"/>
          </a:p>
        </p:txBody>
      </p:sp>
      <p:sp>
        <p:nvSpPr>
          <p:cNvPr id="21511" name="Line 5"/>
          <p:cNvSpPr>
            <a:spLocks noChangeShapeType="1"/>
          </p:cNvSpPr>
          <p:nvPr/>
        </p:nvSpPr>
        <p:spPr bwMode="auto">
          <a:xfrm>
            <a:off x="4267200" y="2667000"/>
            <a:ext cx="0" cy="3200400"/>
          </a:xfrm>
          <a:prstGeom prst="line">
            <a:avLst/>
          </a:prstGeom>
          <a:noFill/>
          <a:ln w="19050">
            <a:solidFill>
              <a:schemeClr val="tx1"/>
            </a:solidFill>
            <a:round/>
            <a:headEnd/>
            <a:tailEnd/>
          </a:ln>
        </p:spPr>
        <p:txBody>
          <a:bodyPr/>
          <a:lstStyle/>
          <a:p>
            <a:endParaRPr lang="en-US"/>
          </a:p>
        </p:txBody>
      </p:sp>
      <p:sp>
        <p:nvSpPr>
          <p:cNvPr id="21512" name="Line 7"/>
          <p:cNvSpPr>
            <a:spLocks noChangeShapeType="1"/>
          </p:cNvSpPr>
          <p:nvPr/>
        </p:nvSpPr>
        <p:spPr bwMode="auto">
          <a:xfrm>
            <a:off x="6908800" y="2667000"/>
            <a:ext cx="0" cy="3200400"/>
          </a:xfrm>
          <a:prstGeom prst="line">
            <a:avLst/>
          </a:prstGeom>
          <a:noFill/>
          <a:ln w="19050">
            <a:solidFill>
              <a:schemeClr val="tx1"/>
            </a:solidFill>
            <a:round/>
            <a:headEnd/>
            <a:tailEnd/>
          </a:ln>
        </p:spPr>
        <p:txBody>
          <a:bodyPr/>
          <a:lstStyle/>
          <a:p>
            <a:endParaRPr lang="en-US"/>
          </a:p>
        </p:txBody>
      </p:sp>
      <p:sp>
        <p:nvSpPr>
          <p:cNvPr id="21513" name="Line 8"/>
          <p:cNvSpPr>
            <a:spLocks noChangeShapeType="1"/>
          </p:cNvSpPr>
          <p:nvPr/>
        </p:nvSpPr>
        <p:spPr bwMode="auto">
          <a:xfrm>
            <a:off x="2438400" y="3810000"/>
            <a:ext cx="6400800" cy="0"/>
          </a:xfrm>
          <a:prstGeom prst="line">
            <a:avLst/>
          </a:prstGeom>
          <a:noFill/>
          <a:ln w="19050">
            <a:solidFill>
              <a:schemeClr val="tx1"/>
            </a:solidFill>
            <a:round/>
            <a:headEnd/>
            <a:tailEnd/>
          </a:ln>
        </p:spPr>
        <p:txBody>
          <a:bodyPr/>
          <a:lstStyle/>
          <a:p>
            <a:endParaRPr lang="en-US"/>
          </a:p>
        </p:txBody>
      </p:sp>
      <p:sp>
        <p:nvSpPr>
          <p:cNvPr id="21514" name="Line 9"/>
          <p:cNvSpPr>
            <a:spLocks noChangeShapeType="1"/>
          </p:cNvSpPr>
          <p:nvPr/>
        </p:nvSpPr>
        <p:spPr bwMode="auto">
          <a:xfrm>
            <a:off x="2438400" y="4876800"/>
            <a:ext cx="6400800" cy="0"/>
          </a:xfrm>
          <a:prstGeom prst="line">
            <a:avLst/>
          </a:prstGeom>
          <a:noFill/>
          <a:ln w="19050">
            <a:solidFill>
              <a:schemeClr val="tx1"/>
            </a:solidFill>
            <a:round/>
            <a:headEnd/>
            <a:tailEnd/>
          </a:ln>
        </p:spPr>
        <p:txBody>
          <a:bodyPr/>
          <a:lstStyle/>
          <a:p>
            <a:endParaRPr lang="en-US"/>
          </a:p>
        </p:txBody>
      </p:sp>
      <p:sp>
        <p:nvSpPr>
          <p:cNvPr id="21515" name="Text Box 11"/>
          <p:cNvSpPr txBox="1">
            <a:spLocks noChangeArrowheads="1"/>
          </p:cNvSpPr>
          <p:nvPr/>
        </p:nvSpPr>
        <p:spPr bwMode="auto">
          <a:xfrm>
            <a:off x="4470400" y="2209801"/>
            <a:ext cx="2641600" cy="366713"/>
          </a:xfrm>
          <a:prstGeom prst="rect">
            <a:avLst/>
          </a:prstGeom>
          <a:noFill/>
          <a:ln w="9525">
            <a:noFill/>
            <a:miter lim="800000"/>
            <a:headEnd/>
            <a:tailEnd/>
          </a:ln>
        </p:spPr>
        <p:txBody>
          <a:bodyPr>
            <a:spAutoFit/>
          </a:bodyPr>
          <a:lstStyle/>
          <a:p>
            <a:pPr>
              <a:spcBef>
                <a:spcPct val="50000"/>
              </a:spcBef>
            </a:pPr>
            <a:r>
              <a:rPr lang="en-US" b="1">
                <a:solidFill>
                  <a:srgbClr val="800000"/>
                </a:solidFill>
              </a:rPr>
              <a:t>Magic Square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Area of AI</a:t>
            </a:r>
            <a:endParaRPr lang="en-IN" dirty="0"/>
          </a:p>
        </p:txBody>
      </p:sp>
      <p:sp>
        <p:nvSpPr>
          <p:cNvPr id="3" name="Content Placeholder 2"/>
          <p:cNvSpPr>
            <a:spLocks noGrp="1"/>
          </p:cNvSpPr>
          <p:nvPr>
            <p:ph idx="1"/>
          </p:nvPr>
        </p:nvSpPr>
        <p:spPr/>
        <p:txBody>
          <a:bodyPr/>
          <a:lstStyle/>
          <a:p>
            <a:r>
              <a:rPr lang="en-IN" sz="3600" b="1" dirty="0" smtClean="0"/>
              <a:t>Perception </a:t>
            </a:r>
          </a:p>
          <a:p>
            <a:pPr marL="804863" lvl="1" indent="-271463"/>
            <a:r>
              <a:rPr lang="en-IN" b="1" dirty="0" smtClean="0"/>
              <a:t> Machine Vision:</a:t>
            </a:r>
          </a:p>
          <a:p>
            <a:pPr marL="1262063" lvl="2" indent="-271463"/>
            <a:r>
              <a:rPr lang="en-IN" dirty="0" smtClean="0"/>
              <a:t>interface a TV camera to a computer and get an image into memory; </a:t>
            </a:r>
          </a:p>
          <a:p>
            <a:pPr marL="1262063" lvl="2" indent="-271463"/>
            <a:r>
              <a:rPr lang="en-IN" dirty="0" smtClean="0"/>
              <a:t>Then understand the image.. What does it represent? </a:t>
            </a:r>
          </a:p>
          <a:p>
            <a:pPr marL="1262063" lvl="2" indent="-271463"/>
            <a:r>
              <a:rPr lang="en-IN" dirty="0" smtClean="0"/>
              <a:t>Vision takes lots of computation</a:t>
            </a:r>
          </a:p>
          <a:p>
            <a:pPr marL="1719263" lvl="3" indent="-271463"/>
            <a:r>
              <a:rPr lang="en-IN" dirty="0" smtClean="0"/>
              <a:t>in humans, roughly 10% of all calories consumed are burned in vision computation</a:t>
            </a:r>
          </a:p>
          <a:p>
            <a:pPr lvl="1"/>
            <a:r>
              <a:rPr lang="en-IN" b="1" dirty="0" smtClean="0"/>
              <a:t>Speech Understanding:</a:t>
            </a:r>
            <a:r>
              <a:rPr lang="en-IN" dirty="0" smtClean="0"/>
              <a:t> </a:t>
            </a:r>
          </a:p>
          <a:p>
            <a:pPr lvl="2"/>
            <a:r>
              <a:rPr lang="en-IN" dirty="0" smtClean="0"/>
              <a:t>Some systems must be trained for the individual user </a:t>
            </a:r>
          </a:p>
          <a:p>
            <a:pPr lvl="2"/>
            <a:r>
              <a:rPr lang="en-IN" dirty="0" smtClean="0"/>
              <a:t>May require pauses between words while </a:t>
            </a:r>
            <a:r>
              <a:rPr lang="en-IN" dirty="0" err="1" smtClean="0"/>
              <a:t>trainning</a:t>
            </a:r>
            <a:endParaRPr lang="en-IN" dirty="0" smtClean="0"/>
          </a:p>
          <a:p>
            <a:pPr lvl="2"/>
            <a:r>
              <a:rPr lang="en-IN" dirty="0" smtClean="0"/>
              <a:t>Understanding continuous speech with a larger vocabulary is harder. </a:t>
            </a:r>
          </a:p>
          <a:p>
            <a:pPr lvl="1"/>
            <a:r>
              <a:rPr lang="en-IN" b="1" dirty="0" smtClean="0"/>
              <a:t>Touch(tactile or haptic) Sensation</a:t>
            </a:r>
            <a:r>
              <a:rPr lang="en-IN" dirty="0" smtClean="0"/>
              <a:t>: </a:t>
            </a:r>
          </a:p>
          <a:p>
            <a:pPr lvl="2"/>
            <a:r>
              <a:rPr lang="en-IN" dirty="0" smtClean="0"/>
              <a:t>Important for robot assembly tasks. </a:t>
            </a:r>
            <a:endParaRPr lang="en-IN" dirty="0"/>
          </a:p>
        </p:txBody>
      </p:sp>
    </p:spTree>
    <p:extLst>
      <p:ext uri="{BB962C8B-B14F-4D97-AF65-F5344CB8AC3E}">
        <p14:creationId xmlns="" xmlns:p14="http://schemas.microsoft.com/office/powerpoint/2010/main" val="20969424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CB949948-DAAF-45BD-812F-196D3CB93FBE}" type="slidenum">
              <a:rPr lang="en-US" altLang="en-US"/>
              <a:pPr>
                <a:defRPr/>
              </a:pPr>
              <a:t>90</a:t>
            </a:fld>
            <a:endParaRPr lang="en-US" altLang="en-US"/>
          </a:p>
        </p:txBody>
      </p:sp>
      <p:sp>
        <p:nvSpPr>
          <p:cNvPr id="22532" name="Rectangle 2"/>
          <p:cNvSpPr>
            <a:spLocks noGrp="1" noChangeArrowheads="1"/>
          </p:cNvSpPr>
          <p:nvPr>
            <p:ph type="title"/>
          </p:nvPr>
        </p:nvSpPr>
        <p:spPr/>
        <p:txBody>
          <a:bodyPr/>
          <a:lstStyle/>
          <a:p>
            <a:pPr eaLnBrk="1" hangingPunct="1"/>
            <a:r>
              <a:rPr lang="en-US" sz="3600" b="1" smtClean="0">
                <a:solidFill>
                  <a:srgbClr val="C5153F"/>
                </a:solidFill>
              </a:rPr>
              <a:t>Strategy for possible win for one player</a:t>
            </a:r>
          </a:p>
        </p:txBody>
      </p:sp>
      <p:sp>
        <p:nvSpPr>
          <p:cNvPr id="22533" name="Rectangle 3"/>
          <p:cNvSpPr>
            <a:spLocks noGrp="1" noChangeArrowheads="1"/>
          </p:cNvSpPr>
          <p:nvPr>
            <p:ph type="body" idx="1"/>
          </p:nvPr>
        </p:nvSpPr>
        <p:spPr>
          <a:xfrm>
            <a:off x="609600" y="1295400"/>
            <a:ext cx="10972800" cy="5029200"/>
          </a:xfrm>
        </p:spPr>
        <p:txBody>
          <a:bodyPr/>
          <a:lstStyle/>
          <a:p>
            <a:pPr eaLnBrk="1" hangingPunct="1"/>
            <a:r>
              <a:rPr lang="en-US" smtClean="0"/>
              <a:t>Maintain the list of each player’s blocks in which he has played.</a:t>
            </a:r>
          </a:p>
          <a:p>
            <a:pPr lvl="1" eaLnBrk="1" hangingPunct="1"/>
            <a:r>
              <a:rPr lang="en-US" b="1" smtClean="0">
                <a:solidFill>
                  <a:srgbClr val="0070C0"/>
                </a:solidFill>
              </a:rPr>
              <a:t>Consider each pair of blocks that player owns.</a:t>
            </a:r>
          </a:p>
          <a:p>
            <a:pPr lvl="1" eaLnBrk="1" hangingPunct="1"/>
            <a:r>
              <a:rPr lang="en-US" smtClean="0"/>
              <a:t>Compute difference D between 15 and the sum of the two blocks.</a:t>
            </a:r>
          </a:p>
          <a:p>
            <a:pPr lvl="1" eaLnBrk="1" hangingPunct="1"/>
            <a:r>
              <a:rPr lang="en-US" smtClean="0"/>
              <a:t>If D &lt; 0 or D &gt; 9 then </a:t>
            </a:r>
          </a:p>
          <a:p>
            <a:pPr lvl="2" eaLnBrk="1" hangingPunct="1"/>
            <a:r>
              <a:rPr lang="en-US" sz="2400" smtClean="0"/>
              <a:t>these two blocks are not collinear and so can be ignored </a:t>
            </a:r>
          </a:p>
          <a:p>
            <a:pPr lvl="2" eaLnBrk="1" hangingPunct="1"/>
            <a:r>
              <a:rPr lang="en-US" sz="2400" smtClean="0"/>
              <a:t>otherwise if the block representing difference is blank (i.e., not in either list) then a move in that block will produce a win.</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altLang="en-US"/>
              <a:t>Prof Saroj Kaushik</a:t>
            </a:r>
          </a:p>
        </p:txBody>
      </p:sp>
      <p:sp>
        <p:nvSpPr>
          <p:cNvPr id="9" name="Slide Number Placeholder 5"/>
          <p:cNvSpPr>
            <a:spLocks noGrp="1"/>
          </p:cNvSpPr>
          <p:nvPr>
            <p:ph type="sldNum" sz="quarter" idx="12"/>
          </p:nvPr>
        </p:nvSpPr>
        <p:spPr/>
        <p:txBody>
          <a:bodyPr/>
          <a:lstStyle/>
          <a:p>
            <a:pPr>
              <a:defRPr/>
            </a:pPr>
            <a:fld id="{64FF20F2-99D6-4A95-9219-8BFCB2331BF9}" type="slidenum">
              <a:rPr lang="en-US" altLang="en-US"/>
              <a:pPr>
                <a:defRPr/>
              </a:pPr>
              <a:t>91</a:t>
            </a:fld>
            <a:endParaRPr lang="en-US" altLang="en-US"/>
          </a:p>
        </p:txBody>
      </p:sp>
      <p:sp>
        <p:nvSpPr>
          <p:cNvPr id="23556" name="Rectangle 2"/>
          <p:cNvSpPr>
            <a:spLocks noGrp="1" noChangeArrowheads="1"/>
          </p:cNvSpPr>
          <p:nvPr>
            <p:ph type="title"/>
          </p:nvPr>
        </p:nvSpPr>
        <p:spPr/>
        <p:txBody>
          <a:bodyPr/>
          <a:lstStyle/>
          <a:p>
            <a:pPr eaLnBrk="1" hangingPunct="1"/>
            <a:r>
              <a:rPr lang="en-US" sz="3600" b="1" smtClean="0">
                <a:solidFill>
                  <a:srgbClr val="C5153F"/>
                </a:solidFill>
              </a:rPr>
              <a:t>Working Example of algorithm</a:t>
            </a:r>
          </a:p>
        </p:txBody>
      </p:sp>
      <p:sp>
        <p:nvSpPr>
          <p:cNvPr id="23557" name="Rectangle 3"/>
          <p:cNvSpPr>
            <a:spLocks noGrp="1" noChangeArrowheads="1"/>
          </p:cNvSpPr>
          <p:nvPr>
            <p:ph type="body" idx="1"/>
          </p:nvPr>
        </p:nvSpPr>
        <p:spPr/>
        <p:txBody>
          <a:bodyPr/>
          <a:lstStyle/>
          <a:p>
            <a:pPr eaLnBrk="1" hangingPunct="1">
              <a:lnSpc>
                <a:spcPct val="90000"/>
              </a:lnSpc>
            </a:pPr>
            <a:r>
              <a:rPr lang="en-US" sz="2600" smtClean="0"/>
              <a:t>Assume that the following lists are maintained up to 3</a:t>
            </a:r>
            <a:r>
              <a:rPr lang="en-US" sz="2600" baseline="30000" smtClean="0"/>
              <a:t>rd</a:t>
            </a:r>
            <a:r>
              <a:rPr lang="en-US" sz="2600" smtClean="0"/>
              <a:t>  move.</a:t>
            </a:r>
          </a:p>
          <a:p>
            <a:pPr eaLnBrk="1" hangingPunct="1">
              <a:lnSpc>
                <a:spcPct val="90000"/>
              </a:lnSpc>
            </a:pPr>
            <a:r>
              <a:rPr lang="en-US" sz="2600" smtClean="0"/>
              <a:t>Consider the magic block shown in slide 18. </a:t>
            </a:r>
          </a:p>
          <a:p>
            <a:pPr lvl="1" eaLnBrk="1" hangingPunct="1">
              <a:lnSpc>
                <a:spcPct val="90000"/>
              </a:lnSpc>
            </a:pPr>
            <a:r>
              <a:rPr lang="en-US" sz="2200" smtClean="0"/>
              <a:t>First Player X (Human)</a:t>
            </a:r>
          </a:p>
          <a:p>
            <a:pPr lvl="1" eaLnBrk="1" hangingPunct="1">
              <a:lnSpc>
                <a:spcPct val="90000"/>
              </a:lnSpc>
            </a:pPr>
            <a:endParaRPr lang="en-US" sz="2200" smtClean="0"/>
          </a:p>
          <a:p>
            <a:pPr eaLnBrk="1" hangingPunct="1">
              <a:lnSpc>
                <a:spcPct val="90000"/>
              </a:lnSpc>
              <a:buFont typeface="Wingdings" pitchFamily="2" charset="2"/>
              <a:buNone/>
            </a:pPr>
            <a:r>
              <a:rPr lang="en-US" sz="2600" smtClean="0"/>
              <a:t>			8	3	 	 	</a:t>
            </a:r>
          </a:p>
          <a:p>
            <a:pPr eaLnBrk="1" hangingPunct="1">
              <a:lnSpc>
                <a:spcPct val="90000"/>
              </a:lnSpc>
              <a:buFont typeface="Wingdings" pitchFamily="2" charset="2"/>
              <a:buNone/>
            </a:pPr>
            <a:r>
              <a:rPr lang="en-US" sz="2600" smtClean="0"/>
              <a:t>	</a:t>
            </a:r>
          </a:p>
          <a:p>
            <a:pPr lvl="1" eaLnBrk="1" hangingPunct="1">
              <a:lnSpc>
                <a:spcPct val="90000"/>
              </a:lnSpc>
            </a:pPr>
            <a:r>
              <a:rPr lang="en-US" sz="2200" smtClean="0"/>
              <a:t>Second Player O (Computer)</a:t>
            </a:r>
          </a:p>
          <a:p>
            <a:pPr lvl="1" eaLnBrk="1" hangingPunct="1">
              <a:lnSpc>
                <a:spcPct val="90000"/>
              </a:lnSpc>
              <a:buFont typeface="Wingdings" pitchFamily="2" charset="2"/>
              <a:buNone/>
            </a:pPr>
            <a:endParaRPr lang="en-US" sz="2200" smtClean="0"/>
          </a:p>
          <a:p>
            <a:pPr eaLnBrk="1" hangingPunct="1">
              <a:lnSpc>
                <a:spcPct val="90000"/>
              </a:lnSpc>
              <a:buFont typeface="Wingdings" pitchFamily="2" charset="2"/>
              <a:buNone/>
            </a:pPr>
            <a:r>
              <a:rPr lang="en-US" sz="2600" smtClean="0"/>
              <a:t>			5	 	  	</a:t>
            </a:r>
          </a:p>
          <a:p>
            <a:pPr eaLnBrk="1" hangingPunct="1">
              <a:lnSpc>
                <a:spcPct val="90000"/>
              </a:lnSpc>
              <a:buFont typeface="Wingdings" pitchFamily="2" charset="2"/>
              <a:buNone/>
            </a:pPr>
            <a:r>
              <a:rPr lang="en-US" sz="2600" smtClean="0"/>
              <a:t>		</a:t>
            </a:r>
          </a:p>
        </p:txBody>
      </p:sp>
      <p:sp>
        <p:nvSpPr>
          <p:cNvPr id="23558" name="Rectangle 4"/>
          <p:cNvSpPr>
            <a:spLocks noChangeArrowheads="1"/>
          </p:cNvSpPr>
          <p:nvPr/>
        </p:nvSpPr>
        <p:spPr bwMode="auto">
          <a:xfrm>
            <a:off x="2946400" y="3581400"/>
            <a:ext cx="4267200" cy="457200"/>
          </a:xfrm>
          <a:prstGeom prst="rect">
            <a:avLst/>
          </a:prstGeom>
          <a:noFill/>
          <a:ln w="19050">
            <a:solidFill>
              <a:schemeClr val="tx1"/>
            </a:solidFill>
            <a:miter lim="800000"/>
            <a:headEnd/>
            <a:tailEnd/>
          </a:ln>
        </p:spPr>
        <p:txBody>
          <a:bodyPr wrap="none" anchor="ctr"/>
          <a:lstStyle/>
          <a:p>
            <a:endParaRPr lang="en-US"/>
          </a:p>
        </p:txBody>
      </p:sp>
      <p:sp>
        <p:nvSpPr>
          <p:cNvPr id="23559" name="Rectangle 5"/>
          <p:cNvSpPr>
            <a:spLocks noChangeArrowheads="1"/>
          </p:cNvSpPr>
          <p:nvPr/>
        </p:nvSpPr>
        <p:spPr bwMode="auto">
          <a:xfrm>
            <a:off x="2844800" y="5181600"/>
            <a:ext cx="4368800" cy="533400"/>
          </a:xfrm>
          <a:prstGeom prst="rect">
            <a:avLst/>
          </a:prstGeom>
          <a:noFill/>
          <a:ln w="19050">
            <a:solidFill>
              <a:schemeClr val="tx1"/>
            </a:solidFill>
            <a:miter lim="800000"/>
            <a:headEnd/>
            <a:tailEnd/>
          </a:ln>
        </p:spPr>
        <p:txBody>
          <a:bodyPr wrap="none" anchor="ctr"/>
          <a:lstStyle/>
          <a:p>
            <a:endParaRPr lang="en-US"/>
          </a:p>
        </p:txBody>
      </p:sp>
      <p:sp>
        <p:nvSpPr>
          <p:cNvPr id="23560" name="Line 6"/>
          <p:cNvSpPr>
            <a:spLocks noChangeShapeType="1"/>
          </p:cNvSpPr>
          <p:nvPr/>
        </p:nvSpPr>
        <p:spPr bwMode="auto">
          <a:xfrm flipV="1">
            <a:off x="4572000" y="5562600"/>
            <a:ext cx="0" cy="381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5D3C0D5C-B7DD-4243-A881-A7BE77FB8807}" type="slidenum">
              <a:rPr lang="en-US" altLang="en-US"/>
              <a:pPr>
                <a:defRPr/>
              </a:pPr>
              <a:t>92</a:t>
            </a:fld>
            <a:endParaRPr lang="en-US" altLang="en-US"/>
          </a:p>
        </p:txBody>
      </p:sp>
      <p:sp>
        <p:nvSpPr>
          <p:cNvPr id="24580" name="Rectangle 2"/>
          <p:cNvSpPr>
            <a:spLocks noGrp="1" noChangeArrowheads="1"/>
          </p:cNvSpPr>
          <p:nvPr>
            <p:ph type="title"/>
          </p:nvPr>
        </p:nvSpPr>
        <p:spPr/>
        <p:txBody>
          <a:bodyPr/>
          <a:lstStyle/>
          <a:p>
            <a:pPr eaLnBrk="1" hangingPunct="1"/>
            <a:r>
              <a:rPr lang="en-US" sz="3600" b="1" smtClean="0">
                <a:solidFill>
                  <a:srgbClr val="C5153F"/>
                </a:solidFill>
              </a:rPr>
              <a:t>Working – contd..</a:t>
            </a:r>
          </a:p>
        </p:txBody>
      </p:sp>
      <p:sp>
        <p:nvSpPr>
          <p:cNvPr id="24581" name="Rectangle 3"/>
          <p:cNvSpPr>
            <a:spLocks noGrp="1" noChangeArrowheads="1"/>
          </p:cNvSpPr>
          <p:nvPr>
            <p:ph type="body" idx="1"/>
          </p:nvPr>
        </p:nvSpPr>
        <p:spPr>
          <a:xfrm>
            <a:off x="609600" y="1295401"/>
            <a:ext cx="10972800" cy="4835525"/>
          </a:xfrm>
        </p:spPr>
        <p:txBody>
          <a:bodyPr/>
          <a:lstStyle/>
          <a:p>
            <a:pPr eaLnBrk="1" hangingPunct="1"/>
            <a:r>
              <a:rPr lang="en-US" smtClean="0"/>
              <a:t>Strategy is same as in approach 2</a:t>
            </a:r>
          </a:p>
          <a:p>
            <a:pPr lvl="1" eaLnBrk="1" hangingPunct="1"/>
            <a:r>
              <a:rPr lang="en-US" smtClean="0"/>
              <a:t>First check if computer can win.  </a:t>
            </a:r>
          </a:p>
          <a:p>
            <a:pPr lvl="2" eaLnBrk="1" hangingPunct="1"/>
            <a:r>
              <a:rPr lang="en-US" smtClean="0"/>
              <a:t>If not then check if opponent  can win.  </a:t>
            </a:r>
          </a:p>
          <a:p>
            <a:pPr lvl="2" eaLnBrk="1" hangingPunct="1"/>
            <a:r>
              <a:rPr lang="en-US" smtClean="0"/>
              <a:t>If so, then block it and proceed further.</a:t>
            </a:r>
          </a:p>
          <a:p>
            <a:pPr eaLnBrk="1" hangingPunct="1"/>
            <a:r>
              <a:rPr lang="en-US" smtClean="0"/>
              <a:t>Steps involved in the play are:</a:t>
            </a:r>
          </a:p>
          <a:p>
            <a:pPr lvl="1" eaLnBrk="1" hangingPunct="1"/>
            <a:r>
              <a:rPr lang="en-US" smtClean="0"/>
              <a:t>First chance, H plays in  block numbered as 8</a:t>
            </a:r>
          </a:p>
          <a:p>
            <a:pPr lvl="1" eaLnBrk="1" hangingPunct="1"/>
            <a:r>
              <a:rPr lang="en-US" smtClean="0"/>
              <a:t>Next C plays in block numbered as 5</a:t>
            </a:r>
          </a:p>
          <a:p>
            <a:pPr lvl="1" eaLnBrk="1" hangingPunct="1"/>
            <a:r>
              <a:rPr lang="en-US" smtClean="0"/>
              <a:t>H plays in block numbered 3</a:t>
            </a:r>
          </a:p>
          <a:p>
            <a:pPr lvl="1" eaLnBrk="1" hangingPunct="1"/>
            <a:r>
              <a:rPr lang="en-US" smtClean="0"/>
              <a:t>Now there is a turn of computer.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ltLang="en-US"/>
              <a:t>Prof Saroj Kaushik</a:t>
            </a:r>
          </a:p>
        </p:txBody>
      </p:sp>
      <p:sp>
        <p:nvSpPr>
          <p:cNvPr id="8" name="Slide Number Placeholder 5"/>
          <p:cNvSpPr>
            <a:spLocks noGrp="1"/>
          </p:cNvSpPr>
          <p:nvPr>
            <p:ph type="sldNum" sz="quarter" idx="12"/>
          </p:nvPr>
        </p:nvSpPr>
        <p:spPr/>
        <p:txBody>
          <a:bodyPr/>
          <a:lstStyle/>
          <a:p>
            <a:pPr>
              <a:defRPr/>
            </a:pPr>
            <a:fld id="{EA9AA878-ABFF-489B-B3DB-4B5CBA2CEB08}" type="slidenum">
              <a:rPr lang="en-US" altLang="en-US"/>
              <a:pPr>
                <a:defRPr/>
              </a:pPr>
              <a:t>93</a:t>
            </a:fld>
            <a:endParaRPr lang="en-US" altLang="en-US"/>
          </a:p>
        </p:txBody>
      </p:sp>
      <p:sp>
        <p:nvSpPr>
          <p:cNvPr id="25604" name="Rectangle 2"/>
          <p:cNvSpPr>
            <a:spLocks noGrp="1" noChangeArrowheads="1"/>
          </p:cNvSpPr>
          <p:nvPr>
            <p:ph type="title"/>
          </p:nvPr>
        </p:nvSpPr>
        <p:spPr/>
        <p:txBody>
          <a:bodyPr/>
          <a:lstStyle/>
          <a:p>
            <a:pPr eaLnBrk="1" hangingPunct="1"/>
            <a:r>
              <a:rPr lang="en-US" sz="3600" b="1" smtClean="0">
                <a:solidFill>
                  <a:srgbClr val="C5153F"/>
                </a:solidFill>
              </a:rPr>
              <a:t>Working – contd..</a:t>
            </a:r>
          </a:p>
        </p:txBody>
      </p:sp>
      <p:sp>
        <p:nvSpPr>
          <p:cNvPr id="25605" name="Rectangle 3"/>
          <p:cNvSpPr>
            <a:spLocks noGrp="1" noChangeArrowheads="1"/>
          </p:cNvSpPr>
          <p:nvPr>
            <p:ph type="body" idx="1"/>
          </p:nvPr>
        </p:nvSpPr>
        <p:spPr>
          <a:xfrm>
            <a:off x="609600" y="1143000"/>
            <a:ext cx="10972800" cy="4953000"/>
          </a:xfrm>
        </p:spPr>
        <p:txBody>
          <a:bodyPr/>
          <a:lstStyle/>
          <a:p>
            <a:pPr eaLnBrk="1" hangingPunct="1"/>
            <a:r>
              <a:rPr lang="en-US" sz="2800" smtClean="0"/>
              <a:t>Strategy by computer: Since H has played two turns and C has played only one turn, C checks if H can win or not. </a:t>
            </a:r>
          </a:p>
          <a:p>
            <a:pPr lvl="1" eaLnBrk="1" hangingPunct="1"/>
            <a:r>
              <a:rPr lang="en-US" sz="2400" smtClean="0"/>
              <a:t>Compute sum of blocks played by H </a:t>
            </a:r>
          </a:p>
          <a:p>
            <a:pPr lvl="2" eaLnBrk="1" hangingPunct="1"/>
            <a:r>
              <a:rPr lang="en-US" smtClean="0"/>
              <a:t>S = 8 + 3 = 11 </a:t>
            </a:r>
          </a:p>
          <a:p>
            <a:pPr lvl="2" eaLnBrk="1" hangingPunct="1"/>
            <a:r>
              <a:rPr lang="en-US" smtClean="0"/>
              <a:t>Compute D = 15 – 11 = 4</a:t>
            </a:r>
          </a:p>
          <a:p>
            <a:pPr lvl="2" eaLnBrk="1" hangingPunct="1"/>
            <a:r>
              <a:rPr lang="en-US" smtClean="0"/>
              <a:t>Block 4 is a winning block for H. </a:t>
            </a:r>
          </a:p>
          <a:p>
            <a:pPr lvl="2" eaLnBrk="1" hangingPunct="1"/>
            <a:r>
              <a:rPr lang="en-US" smtClean="0"/>
              <a:t>So block this block and play in block numbered 4. </a:t>
            </a:r>
          </a:p>
          <a:p>
            <a:pPr lvl="2" eaLnBrk="1" hangingPunct="1"/>
            <a:r>
              <a:rPr lang="en-US" smtClean="0"/>
              <a:t>The list of C gets updated with block number 4 as follows:</a:t>
            </a:r>
          </a:p>
          <a:p>
            <a:pPr lvl="2" eaLnBrk="1" hangingPunct="1">
              <a:buFont typeface="Wingdings" pitchFamily="2" charset="2"/>
              <a:buNone/>
            </a:pPr>
            <a:r>
              <a:rPr lang="en-US" smtClean="0"/>
              <a:t>		H    8   3 		C     5    </a:t>
            </a:r>
            <a:r>
              <a:rPr lang="en-US" smtClean="0">
                <a:solidFill>
                  <a:srgbClr val="800000"/>
                </a:solidFill>
              </a:rPr>
              <a:t>4</a:t>
            </a:r>
            <a:r>
              <a:rPr lang="en-US" smtClean="0"/>
              <a:t>			</a:t>
            </a:r>
          </a:p>
        </p:txBody>
      </p:sp>
      <p:sp>
        <p:nvSpPr>
          <p:cNvPr id="25606" name="Rectangle 4"/>
          <p:cNvSpPr>
            <a:spLocks noChangeArrowheads="1"/>
          </p:cNvSpPr>
          <p:nvPr/>
        </p:nvSpPr>
        <p:spPr bwMode="auto">
          <a:xfrm>
            <a:off x="7416800" y="5286375"/>
            <a:ext cx="2641600" cy="457200"/>
          </a:xfrm>
          <a:prstGeom prst="rect">
            <a:avLst/>
          </a:prstGeom>
          <a:noFill/>
          <a:ln w="19050">
            <a:solidFill>
              <a:schemeClr val="tx1"/>
            </a:solidFill>
            <a:miter lim="800000"/>
            <a:headEnd/>
            <a:tailEnd/>
          </a:ln>
        </p:spPr>
        <p:txBody>
          <a:bodyPr wrap="none" anchor="ctr"/>
          <a:lstStyle/>
          <a:p>
            <a:endParaRPr lang="en-US"/>
          </a:p>
        </p:txBody>
      </p:sp>
      <p:sp>
        <p:nvSpPr>
          <p:cNvPr id="25607" name="Rectangle 5"/>
          <p:cNvSpPr>
            <a:spLocks noChangeArrowheads="1"/>
          </p:cNvSpPr>
          <p:nvPr/>
        </p:nvSpPr>
        <p:spPr bwMode="auto">
          <a:xfrm>
            <a:off x="3657600" y="5286375"/>
            <a:ext cx="2540000" cy="457200"/>
          </a:xfrm>
          <a:prstGeom prst="rect">
            <a:avLst/>
          </a:prstGeom>
          <a:noFill/>
          <a:ln w="19050">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12228886-C331-4EB4-B8D6-8D7BCC4EC112}" type="slidenum">
              <a:rPr lang="en-US" altLang="en-US"/>
              <a:pPr>
                <a:defRPr/>
              </a:pPr>
              <a:t>94</a:t>
            </a:fld>
            <a:endParaRPr lang="en-US" altLang="en-US"/>
          </a:p>
        </p:txBody>
      </p:sp>
      <p:sp>
        <p:nvSpPr>
          <p:cNvPr id="26628" name="Rectangle 2"/>
          <p:cNvSpPr>
            <a:spLocks noGrp="1" noChangeArrowheads="1"/>
          </p:cNvSpPr>
          <p:nvPr>
            <p:ph type="title"/>
          </p:nvPr>
        </p:nvSpPr>
        <p:spPr/>
        <p:txBody>
          <a:bodyPr/>
          <a:lstStyle/>
          <a:p>
            <a:pPr eaLnBrk="1" hangingPunct="1"/>
            <a:r>
              <a:rPr lang="en-US" sz="3600" b="1" smtClean="0">
                <a:solidFill>
                  <a:srgbClr val="C5153F"/>
                </a:solidFill>
              </a:rPr>
              <a:t>Contd..</a:t>
            </a:r>
          </a:p>
        </p:txBody>
      </p:sp>
      <p:sp>
        <p:nvSpPr>
          <p:cNvPr id="26629" name="Rectangle 3"/>
          <p:cNvSpPr>
            <a:spLocks noGrp="1" noChangeArrowheads="1"/>
          </p:cNvSpPr>
          <p:nvPr>
            <p:ph type="body" idx="1"/>
          </p:nvPr>
        </p:nvSpPr>
        <p:spPr>
          <a:xfrm>
            <a:off x="609600" y="1295401"/>
            <a:ext cx="10972800" cy="4835525"/>
          </a:xfrm>
        </p:spPr>
        <p:txBody>
          <a:bodyPr/>
          <a:lstStyle/>
          <a:p>
            <a:pPr eaLnBrk="1" hangingPunct="1">
              <a:lnSpc>
                <a:spcPct val="90000"/>
              </a:lnSpc>
            </a:pPr>
            <a:r>
              <a:rPr lang="en-US" sz="2400" smtClean="0"/>
              <a:t>Assume that H plays in block numbered 6.</a:t>
            </a:r>
          </a:p>
          <a:p>
            <a:pPr eaLnBrk="1" hangingPunct="1">
              <a:lnSpc>
                <a:spcPct val="90000"/>
              </a:lnSpc>
            </a:pPr>
            <a:r>
              <a:rPr lang="en-US" sz="2400" smtClean="0"/>
              <a:t>Now it’s a turn of C.</a:t>
            </a:r>
          </a:p>
          <a:p>
            <a:pPr lvl="1" eaLnBrk="1" hangingPunct="1">
              <a:lnSpc>
                <a:spcPct val="90000"/>
              </a:lnSpc>
            </a:pPr>
            <a:r>
              <a:rPr lang="en-US" sz="2200" smtClean="0"/>
              <a:t>C checks, if C can win as follows: </a:t>
            </a:r>
          </a:p>
          <a:p>
            <a:pPr lvl="2" eaLnBrk="1" hangingPunct="1">
              <a:lnSpc>
                <a:spcPct val="90000"/>
              </a:lnSpc>
            </a:pPr>
            <a:r>
              <a:rPr lang="en-US" sz="2000" smtClean="0"/>
              <a:t>Compute sum of blocks played by C </a:t>
            </a:r>
          </a:p>
          <a:p>
            <a:pPr lvl="2" eaLnBrk="1" hangingPunct="1">
              <a:lnSpc>
                <a:spcPct val="90000"/>
              </a:lnSpc>
            </a:pPr>
            <a:r>
              <a:rPr lang="en-US" sz="2000" smtClean="0"/>
              <a:t>S = 5 + 4 = 9 </a:t>
            </a:r>
          </a:p>
          <a:p>
            <a:pPr lvl="2" eaLnBrk="1" hangingPunct="1">
              <a:lnSpc>
                <a:spcPct val="90000"/>
              </a:lnSpc>
            </a:pPr>
            <a:r>
              <a:rPr lang="en-US" sz="2000" smtClean="0"/>
              <a:t>Compute D = 15 – 9 = 6</a:t>
            </a:r>
          </a:p>
          <a:p>
            <a:pPr lvl="2" eaLnBrk="1" hangingPunct="1">
              <a:lnSpc>
                <a:spcPct val="90000"/>
              </a:lnSpc>
            </a:pPr>
            <a:r>
              <a:rPr lang="en-US" sz="2000" smtClean="0"/>
              <a:t>Block 6 is not free, so C can not win at this turn. </a:t>
            </a:r>
          </a:p>
          <a:p>
            <a:pPr lvl="1" eaLnBrk="1" hangingPunct="1">
              <a:lnSpc>
                <a:spcPct val="90000"/>
              </a:lnSpc>
            </a:pPr>
            <a:r>
              <a:rPr lang="en-US" sz="2200" smtClean="0"/>
              <a:t>Now check if H can win.</a:t>
            </a:r>
          </a:p>
          <a:p>
            <a:pPr lvl="2" eaLnBrk="1" hangingPunct="1">
              <a:lnSpc>
                <a:spcPct val="90000"/>
              </a:lnSpc>
            </a:pPr>
            <a:r>
              <a:rPr lang="en-US" sz="2000" smtClean="0"/>
              <a:t>Compute sum of new pairs (8, 6) and (3, 6) from the list of H   </a:t>
            </a:r>
          </a:p>
          <a:p>
            <a:pPr lvl="2" eaLnBrk="1" hangingPunct="1">
              <a:lnSpc>
                <a:spcPct val="90000"/>
              </a:lnSpc>
            </a:pPr>
            <a:r>
              <a:rPr lang="en-US" sz="2000" smtClean="0"/>
              <a:t>S = 8 + 6 = 14</a:t>
            </a:r>
          </a:p>
          <a:p>
            <a:pPr lvl="2" eaLnBrk="1" hangingPunct="1">
              <a:lnSpc>
                <a:spcPct val="90000"/>
              </a:lnSpc>
            </a:pPr>
            <a:r>
              <a:rPr lang="en-US" sz="2000" smtClean="0"/>
              <a:t>Compute D = 15 – 14 = 1</a:t>
            </a:r>
          </a:p>
          <a:p>
            <a:pPr lvl="2" eaLnBrk="1" hangingPunct="1">
              <a:lnSpc>
                <a:spcPct val="90000"/>
              </a:lnSpc>
            </a:pPr>
            <a:r>
              <a:rPr lang="en-US" sz="2000" smtClean="0"/>
              <a:t>Block 1 is not used by either player, so C plays in block numbered as 1</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altLang="en-US"/>
              <a:t>Prof Saroj Kaushik</a:t>
            </a:r>
          </a:p>
        </p:txBody>
      </p:sp>
      <p:sp>
        <p:nvSpPr>
          <p:cNvPr id="9" name="Slide Number Placeholder 5"/>
          <p:cNvSpPr>
            <a:spLocks noGrp="1"/>
          </p:cNvSpPr>
          <p:nvPr>
            <p:ph type="sldNum" sz="quarter" idx="12"/>
          </p:nvPr>
        </p:nvSpPr>
        <p:spPr/>
        <p:txBody>
          <a:bodyPr/>
          <a:lstStyle/>
          <a:p>
            <a:pPr>
              <a:defRPr/>
            </a:pPr>
            <a:fld id="{289E7E08-892D-445B-9DAE-8626632CA021}" type="slidenum">
              <a:rPr lang="en-US" altLang="en-US"/>
              <a:pPr>
                <a:defRPr/>
              </a:pPr>
              <a:t>95</a:t>
            </a:fld>
            <a:endParaRPr lang="en-US" altLang="en-US"/>
          </a:p>
        </p:txBody>
      </p:sp>
      <p:sp>
        <p:nvSpPr>
          <p:cNvPr id="27652" name="Rectangle 2"/>
          <p:cNvSpPr>
            <a:spLocks noGrp="1" noChangeArrowheads="1"/>
          </p:cNvSpPr>
          <p:nvPr>
            <p:ph type="title"/>
          </p:nvPr>
        </p:nvSpPr>
        <p:spPr/>
        <p:txBody>
          <a:bodyPr/>
          <a:lstStyle/>
          <a:p>
            <a:pPr eaLnBrk="1" hangingPunct="1"/>
            <a:r>
              <a:rPr lang="en-US" sz="3600" b="1" smtClean="0">
                <a:solidFill>
                  <a:srgbClr val="C5153F"/>
                </a:solidFill>
              </a:rPr>
              <a:t>Contd..</a:t>
            </a:r>
          </a:p>
        </p:txBody>
      </p:sp>
      <p:sp>
        <p:nvSpPr>
          <p:cNvPr id="27653" name="Rectangle 3"/>
          <p:cNvSpPr>
            <a:spLocks noGrp="1" noChangeArrowheads="1"/>
          </p:cNvSpPr>
          <p:nvPr>
            <p:ph type="body" idx="1"/>
          </p:nvPr>
        </p:nvSpPr>
        <p:spPr>
          <a:xfrm>
            <a:off x="609600" y="1219200"/>
            <a:ext cx="10972800" cy="4876800"/>
          </a:xfrm>
        </p:spPr>
        <p:txBody>
          <a:bodyPr/>
          <a:lstStyle/>
          <a:p>
            <a:pPr eaLnBrk="1" hangingPunct="1"/>
            <a:r>
              <a:rPr lang="en-US" sz="2600" smtClean="0"/>
              <a:t>The updated lists at 6</a:t>
            </a:r>
            <a:r>
              <a:rPr lang="en-US" sz="2600" baseline="30000" smtClean="0"/>
              <a:t>th</a:t>
            </a:r>
            <a:r>
              <a:rPr lang="en-US" sz="2600" smtClean="0"/>
              <a:t> move looks as follows:</a:t>
            </a:r>
          </a:p>
          <a:p>
            <a:pPr lvl="1" eaLnBrk="1" hangingPunct="1"/>
            <a:r>
              <a:rPr lang="en-US" sz="2200" smtClean="0"/>
              <a:t>First Player H</a:t>
            </a:r>
          </a:p>
          <a:p>
            <a:pPr lvl="1" eaLnBrk="1" hangingPunct="1">
              <a:buFont typeface="Wingdings" pitchFamily="2" charset="2"/>
              <a:buNone/>
            </a:pPr>
            <a:r>
              <a:rPr lang="en-US" sz="2200" smtClean="0"/>
              <a:t>			8	3	6	 	</a:t>
            </a:r>
          </a:p>
          <a:p>
            <a:pPr lvl="1" eaLnBrk="1" hangingPunct="1"/>
            <a:endParaRPr lang="en-US" sz="2200" smtClean="0"/>
          </a:p>
          <a:p>
            <a:pPr lvl="1" eaLnBrk="1" hangingPunct="1"/>
            <a:r>
              <a:rPr lang="en-US" sz="2200" smtClean="0"/>
              <a:t>Second Player C</a:t>
            </a:r>
          </a:p>
          <a:p>
            <a:pPr lvl="1" eaLnBrk="1" hangingPunct="1">
              <a:buFont typeface="Wingdings" pitchFamily="2" charset="2"/>
              <a:buNone/>
            </a:pPr>
            <a:r>
              <a:rPr lang="en-US" sz="2200" smtClean="0"/>
              <a:t>			5	4	  </a:t>
            </a:r>
            <a:r>
              <a:rPr lang="en-US" sz="2200" smtClean="0">
                <a:solidFill>
                  <a:srgbClr val="800000"/>
                </a:solidFill>
              </a:rPr>
              <a:t>1</a:t>
            </a:r>
            <a:r>
              <a:rPr lang="en-US" sz="2200" smtClean="0"/>
              <a:t>	</a:t>
            </a:r>
          </a:p>
          <a:p>
            <a:pPr eaLnBrk="1" hangingPunct="1"/>
            <a:endParaRPr lang="en-US" sz="2600" smtClean="0"/>
          </a:p>
          <a:p>
            <a:pPr eaLnBrk="1" hangingPunct="1"/>
            <a:r>
              <a:rPr lang="en-US" sz="2600" smtClean="0"/>
              <a:t>Assume that now H plays in 2.</a:t>
            </a:r>
          </a:p>
          <a:p>
            <a:pPr eaLnBrk="1" hangingPunct="1"/>
            <a:r>
              <a:rPr lang="en-US" sz="2600" smtClean="0"/>
              <a:t>Using same strategy, C checks its pair (5, 1) and        (4, 1) and finds bock numbered as 9 {15-6 = 9}.</a:t>
            </a:r>
          </a:p>
          <a:p>
            <a:pPr eaLnBrk="1" hangingPunct="1"/>
            <a:r>
              <a:rPr lang="en-US" sz="2600" smtClean="0"/>
              <a:t>Block 9 is free, so C plays in 9 and win the game.</a:t>
            </a:r>
          </a:p>
        </p:txBody>
      </p:sp>
      <p:sp>
        <p:nvSpPr>
          <p:cNvPr id="27654" name="Rectangle 4"/>
          <p:cNvSpPr>
            <a:spLocks noChangeArrowheads="1"/>
          </p:cNvSpPr>
          <p:nvPr/>
        </p:nvSpPr>
        <p:spPr bwMode="auto">
          <a:xfrm>
            <a:off x="2641600" y="2111375"/>
            <a:ext cx="4267200" cy="457200"/>
          </a:xfrm>
          <a:prstGeom prst="rect">
            <a:avLst/>
          </a:prstGeom>
          <a:noFill/>
          <a:ln w="19050">
            <a:solidFill>
              <a:schemeClr val="tx1"/>
            </a:solidFill>
            <a:miter lim="800000"/>
            <a:headEnd/>
            <a:tailEnd/>
          </a:ln>
        </p:spPr>
        <p:txBody>
          <a:bodyPr wrap="none" anchor="ctr"/>
          <a:lstStyle/>
          <a:p>
            <a:endParaRPr lang="en-US"/>
          </a:p>
        </p:txBody>
      </p:sp>
      <p:sp>
        <p:nvSpPr>
          <p:cNvPr id="27655" name="Rectangle 5"/>
          <p:cNvSpPr>
            <a:spLocks noChangeArrowheads="1"/>
          </p:cNvSpPr>
          <p:nvPr/>
        </p:nvSpPr>
        <p:spPr bwMode="auto">
          <a:xfrm>
            <a:off x="2641600" y="3308350"/>
            <a:ext cx="4267200" cy="457200"/>
          </a:xfrm>
          <a:prstGeom prst="rect">
            <a:avLst/>
          </a:prstGeom>
          <a:noFill/>
          <a:ln w="19050">
            <a:solidFill>
              <a:schemeClr val="tx1"/>
            </a:solidFill>
            <a:miter lim="800000"/>
            <a:headEnd/>
            <a:tailEnd/>
          </a:ln>
        </p:spPr>
        <p:txBody>
          <a:bodyPr wrap="none" anchor="ctr"/>
          <a:lstStyle/>
          <a:p>
            <a:endParaRPr lang="en-US"/>
          </a:p>
        </p:txBody>
      </p:sp>
      <p:sp>
        <p:nvSpPr>
          <p:cNvPr id="27656" name="Line 6"/>
          <p:cNvSpPr>
            <a:spLocks noChangeShapeType="1"/>
          </p:cNvSpPr>
          <p:nvPr/>
        </p:nvSpPr>
        <p:spPr bwMode="auto">
          <a:xfrm flipH="1" flipV="1">
            <a:off x="5994400" y="3657600"/>
            <a:ext cx="0" cy="381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a:t>Prof Saroj Kaushik</a:t>
            </a:r>
          </a:p>
        </p:txBody>
      </p:sp>
      <p:sp>
        <p:nvSpPr>
          <p:cNvPr id="6" name="Slide Number Placeholder 5"/>
          <p:cNvSpPr>
            <a:spLocks noGrp="1"/>
          </p:cNvSpPr>
          <p:nvPr>
            <p:ph type="sldNum" sz="quarter" idx="12"/>
          </p:nvPr>
        </p:nvSpPr>
        <p:spPr/>
        <p:txBody>
          <a:bodyPr/>
          <a:lstStyle/>
          <a:p>
            <a:pPr>
              <a:defRPr/>
            </a:pPr>
            <a:fld id="{ED33E3C6-E4F6-4C35-B19C-B7C46F4908FC}" type="slidenum">
              <a:rPr lang="en-US" altLang="en-US"/>
              <a:pPr>
                <a:defRPr/>
              </a:pPr>
              <a:t>96</a:t>
            </a:fld>
            <a:endParaRPr lang="en-US" altLang="en-US"/>
          </a:p>
        </p:txBody>
      </p:sp>
      <p:sp>
        <p:nvSpPr>
          <p:cNvPr id="28676" name="Rectangle 2"/>
          <p:cNvSpPr>
            <a:spLocks noGrp="1" noChangeArrowheads="1"/>
          </p:cNvSpPr>
          <p:nvPr>
            <p:ph type="title"/>
          </p:nvPr>
        </p:nvSpPr>
        <p:spPr/>
        <p:txBody>
          <a:bodyPr>
            <a:normAutofit fontScale="90000"/>
          </a:bodyPr>
          <a:lstStyle/>
          <a:p>
            <a:pPr eaLnBrk="1" hangingPunct="1"/>
            <a:r>
              <a:rPr lang="en-US" sz="3600" b="1" smtClean="0">
                <a:solidFill>
                  <a:srgbClr val="C5153F"/>
                </a:solidFill>
              </a:rPr>
              <a:t>Comments</a:t>
            </a:r>
            <a:br>
              <a:rPr lang="en-US" sz="3600" b="1" smtClean="0">
                <a:solidFill>
                  <a:srgbClr val="C5153F"/>
                </a:solidFill>
              </a:rPr>
            </a:br>
            <a:endParaRPr lang="en-US" sz="3600" b="1" smtClean="0">
              <a:solidFill>
                <a:srgbClr val="C5153F"/>
              </a:solidFill>
            </a:endParaRPr>
          </a:p>
        </p:txBody>
      </p:sp>
      <p:sp>
        <p:nvSpPr>
          <p:cNvPr id="28677" name="Rectangle 3"/>
          <p:cNvSpPr>
            <a:spLocks noGrp="1" noChangeArrowheads="1"/>
          </p:cNvSpPr>
          <p:nvPr>
            <p:ph type="body" idx="1"/>
          </p:nvPr>
        </p:nvSpPr>
        <p:spPr/>
        <p:txBody>
          <a:bodyPr/>
          <a:lstStyle/>
          <a:p>
            <a:pPr eaLnBrk="1" hangingPunct="1"/>
            <a:r>
              <a:rPr lang="en-US" smtClean="0"/>
              <a:t>This program will require  more time than two others as</a:t>
            </a:r>
          </a:p>
          <a:p>
            <a:pPr lvl="1" eaLnBrk="1" hangingPunct="1"/>
            <a:r>
              <a:rPr lang="en-US" smtClean="0"/>
              <a:t>it has to search a tree representing all possible move sequences (Move sequence list is maintained separately)  before making each move.</a:t>
            </a:r>
          </a:p>
          <a:p>
            <a:pPr eaLnBrk="1" hangingPunct="1"/>
            <a:r>
              <a:rPr lang="en-US" smtClean="0"/>
              <a:t> This approach is extensible to handle</a:t>
            </a:r>
          </a:p>
          <a:p>
            <a:pPr lvl="1" eaLnBrk="1" hangingPunct="1"/>
            <a:r>
              <a:rPr lang="en-US" smtClean="0"/>
              <a:t>3-dimensional tic-tac-toe.</a:t>
            </a:r>
          </a:p>
          <a:p>
            <a:pPr lvl="1" eaLnBrk="1" hangingPunct="1"/>
            <a:r>
              <a:rPr lang="en-US" smtClean="0"/>
              <a:t>games more complicated than tic-tac-toe. </a:t>
            </a:r>
          </a:p>
          <a:p>
            <a:pPr eaLnBrk="1" hangingPunct="1"/>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5"/>
          <p:cNvSpPr>
            <a:spLocks noGrp="1"/>
          </p:cNvSpPr>
          <p:nvPr>
            <p:ph type="ftr" sz="quarter" idx="11"/>
          </p:nvPr>
        </p:nvSpPr>
        <p:spPr/>
        <p:txBody>
          <a:bodyPr/>
          <a:lstStyle/>
          <a:p>
            <a:pPr>
              <a:defRPr/>
            </a:pPr>
            <a:r>
              <a:rPr lang="en-US" altLang="en-US"/>
              <a:t>Prof Saroj Kaushik</a:t>
            </a:r>
          </a:p>
        </p:txBody>
      </p:sp>
      <p:sp>
        <p:nvSpPr>
          <p:cNvPr id="59" name="Slide Number Placeholder 6"/>
          <p:cNvSpPr>
            <a:spLocks noGrp="1"/>
          </p:cNvSpPr>
          <p:nvPr>
            <p:ph type="sldNum" sz="quarter" idx="12"/>
          </p:nvPr>
        </p:nvSpPr>
        <p:spPr/>
        <p:txBody>
          <a:bodyPr/>
          <a:lstStyle/>
          <a:p>
            <a:pPr>
              <a:defRPr/>
            </a:pPr>
            <a:fld id="{EF49DC67-0540-4632-9C14-3C15B46E35BB}" type="slidenum">
              <a:rPr lang="en-US" altLang="en-US"/>
              <a:pPr>
                <a:defRPr/>
              </a:pPr>
              <a:t>97</a:t>
            </a:fld>
            <a:endParaRPr lang="en-US" altLang="en-US"/>
          </a:p>
        </p:txBody>
      </p:sp>
      <p:sp>
        <p:nvSpPr>
          <p:cNvPr id="29700" name="Rectangle 2"/>
          <p:cNvSpPr>
            <a:spLocks noGrp="1" noChangeArrowheads="1"/>
          </p:cNvSpPr>
          <p:nvPr>
            <p:ph type="title"/>
          </p:nvPr>
        </p:nvSpPr>
        <p:spPr>
          <a:xfrm>
            <a:off x="914400" y="228600"/>
            <a:ext cx="10363200" cy="990600"/>
          </a:xfrm>
        </p:spPr>
        <p:txBody>
          <a:bodyPr/>
          <a:lstStyle/>
          <a:p>
            <a:pPr eaLnBrk="1" hangingPunct="1"/>
            <a:r>
              <a:rPr lang="en-US" b="1" smtClean="0"/>
              <a:t>3D Tic Tac Toe (Magic cube)</a:t>
            </a:r>
          </a:p>
        </p:txBody>
      </p:sp>
      <p:sp>
        <p:nvSpPr>
          <p:cNvPr id="28677" name="Rectangle 3"/>
          <p:cNvSpPr>
            <a:spLocks noGrp="1" noChangeArrowheads="1"/>
          </p:cNvSpPr>
          <p:nvPr>
            <p:ph type="body" sz="half" idx="1"/>
          </p:nvPr>
        </p:nvSpPr>
        <p:spPr>
          <a:xfrm>
            <a:off x="914400" y="1371600"/>
            <a:ext cx="10464800" cy="2971800"/>
          </a:xfrm>
        </p:spPr>
        <p:txBody>
          <a:bodyPr/>
          <a:lstStyle/>
          <a:p>
            <a:pPr algn="just" eaLnBrk="1" hangingPunct="1">
              <a:defRPr/>
            </a:pPr>
            <a:r>
              <a:rPr lang="en-US" sz="2600" dirty="0" smtClean="0"/>
              <a:t>All lines parallel to the faces of a cube, and all 4 </a:t>
            </a:r>
            <a:r>
              <a:rPr lang="en-US" sz="2600" dirty="0" err="1" smtClean="0">
                <a:solidFill>
                  <a:srgbClr val="0070C0"/>
                </a:solidFill>
              </a:rPr>
              <a:t>triagonals</a:t>
            </a:r>
            <a:r>
              <a:rPr lang="en-US" sz="2600" dirty="0" smtClean="0">
                <a:solidFill>
                  <a:srgbClr val="0070C0"/>
                </a:solidFill>
              </a:rPr>
              <a:t> (Not Diagonals)</a:t>
            </a:r>
            <a:r>
              <a:rPr lang="en-US" sz="2600" dirty="0" smtClean="0"/>
              <a:t> sum correctly to 42 defined by</a:t>
            </a:r>
          </a:p>
          <a:p>
            <a:pPr algn="just" eaLnBrk="1" hangingPunct="1">
              <a:buFont typeface="Wingdings" pitchFamily="2" charset="2"/>
              <a:buNone/>
              <a:defRPr/>
            </a:pPr>
            <a:r>
              <a:rPr lang="en-US" sz="2600" dirty="0" smtClean="0"/>
              <a:t>			S = m(m</a:t>
            </a:r>
            <a:r>
              <a:rPr lang="en-US" sz="2600" baseline="30000" dirty="0" smtClean="0"/>
              <a:t>3</a:t>
            </a:r>
            <a:r>
              <a:rPr lang="en-US" sz="2600" dirty="0" smtClean="0"/>
              <a:t> + 1)/2 , where m=3 </a:t>
            </a:r>
          </a:p>
          <a:p>
            <a:pPr algn="just" eaLnBrk="1" hangingPunct="1">
              <a:defRPr/>
            </a:pPr>
            <a:r>
              <a:rPr lang="en-US" sz="2600" dirty="0" smtClean="0"/>
              <a:t>No planar diagonals of outer </a:t>
            </a:r>
            <a:r>
              <a:rPr lang="en-US" sz="2600" dirty="0" err="1" smtClean="0"/>
              <a:t>su</a:t>
            </a:r>
            <a:r>
              <a:rPr lang="en-US" sz="2600" dirty="0" smtClean="0"/>
              <a:t>	</a:t>
            </a:r>
            <a:r>
              <a:rPr lang="en-US" sz="2600" dirty="0" err="1" smtClean="0"/>
              <a:t>rfaces</a:t>
            </a:r>
            <a:r>
              <a:rPr lang="en-US" sz="2600" dirty="0" smtClean="0"/>
              <a:t> sum to 42</a:t>
            </a:r>
          </a:p>
          <a:p>
            <a:pPr marL="857250" algn="just" eaLnBrk="1" hangingPunct="1">
              <a:defRPr/>
            </a:pPr>
            <a:r>
              <a:rPr lang="en-US" sz="1800" dirty="0" smtClean="0"/>
              <a:t>there are probably no magic squares in the cube.</a:t>
            </a:r>
          </a:p>
        </p:txBody>
      </p:sp>
      <p:graphicFrame>
        <p:nvGraphicFramePr>
          <p:cNvPr id="266321" name="Group 81"/>
          <p:cNvGraphicFramePr>
            <a:graphicFrameLocks noGrp="1"/>
          </p:cNvGraphicFramePr>
          <p:nvPr>
            <p:ph sz="half" idx="2"/>
          </p:nvPr>
        </p:nvGraphicFramePr>
        <p:xfrm>
          <a:off x="1524000" y="4648200"/>
          <a:ext cx="9110980" cy="1463040"/>
        </p:xfrm>
        <a:graphic>
          <a:graphicData uri="http://schemas.openxmlformats.org/drawingml/2006/table">
            <a:tbl>
              <a:tblPr/>
              <a:tblGrid>
                <a:gridCol w="914400"/>
                <a:gridCol w="1016000"/>
                <a:gridCol w="876300"/>
                <a:gridCol w="277707"/>
                <a:gridCol w="912283"/>
                <a:gridCol w="812800"/>
                <a:gridCol w="876300"/>
                <a:gridCol w="277707"/>
                <a:gridCol w="1013883"/>
                <a:gridCol w="1016000"/>
                <a:gridCol w="1117600"/>
              </a:tblGrid>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19</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9</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52" name="Line 83"/>
          <p:cNvSpPr>
            <a:spLocks noChangeShapeType="1"/>
          </p:cNvSpPr>
          <p:nvPr/>
        </p:nvSpPr>
        <p:spPr bwMode="auto">
          <a:xfrm>
            <a:off x="4445000" y="4648200"/>
            <a:ext cx="0" cy="1524000"/>
          </a:xfrm>
          <a:prstGeom prst="line">
            <a:avLst/>
          </a:prstGeom>
          <a:noFill/>
          <a:ln w="76200">
            <a:solidFill>
              <a:schemeClr val="tx1"/>
            </a:solidFill>
            <a:round/>
            <a:headEnd/>
            <a:tailEnd/>
          </a:ln>
        </p:spPr>
        <p:txBody>
          <a:bodyPr/>
          <a:lstStyle/>
          <a:p>
            <a:endParaRPr lang="en-US"/>
          </a:p>
        </p:txBody>
      </p:sp>
      <p:sp>
        <p:nvSpPr>
          <p:cNvPr id="29753" name="Line 84"/>
          <p:cNvSpPr>
            <a:spLocks noChangeShapeType="1"/>
          </p:cNvSpPr>
          <p:nvPr/>
        </p:nvSpPr>
        <p:spPr bwMode="auto">
          <a:xfrm>
            <a:off x="7289800" y="4648200"/>
            <a:ext cx="0" cy="1524000"/>
          </a:xfrm>
          <a:prstGeom prst="line">
            <a:avLst/>
          </a:prstGeom>
          <a:noFill/>
          <a:ln w="76200">
            <a:solidFill>
              <a:schemeClr val="tx1"/>
            </a:solidFill>
            <a:round/>
            <a:headEnd/>
            <a:tailEnd/>
          </a:ln>
        </p:spPr>
        <p:txBody>
          <a:bodyPr/>
          <a:lstStyle/>
          <a:p>
            <a:endParaRPr lang="en-US"/>
          </a:p>
        </p:txBody>
      </p:sp>
      <p:sp>
        <p:nvSpPr>
          <p:cNvPr id="29754" name="Rectangle 86"/>
          <p:cNvSpPr>
            <a:spLocks noChangeArrowheads="1"/>
          </p:cNvSpPr>
          <p:nvPr/>
        </p:nvSpPr>
        <p:spPr bwMode="auto">
          <a:xfrm>
            <a:off x="5181600" y="3505200"/>
            <a:ext cx="1016000" cy="762000"/>
          </a:xfrm>
          <a:prstGeom prst="rect">
            <a:avLst/>
          </a:prstGeom>
          <a:no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ooter Placeholder 4"/>
          <p:cNvSpPr>
            <a:spLocks noGrp="1"/>
          </p:cNvSpPr>
          <p:nvPr>
            <p:ph type="ftr" sz="quarter" idx="11"/>
          </p:nvPr>
        </p:nvSpPr>
        <p:spPr/>
        <p:txBody>
          <a:bodyPr/>
          <a:lstStyle/>
          <a:p>
            <a:pPr>
              <a:defRPr/>
            </a:pPr>
            <a:r>
              <a:rPr lang="en-US" altLang="en-US"/>
              <a:t>Prof Saroj Kaushik</a:t>
            </a:r>
          </a:p>
        </p:txBody>
      </p:sp>
      <p:sp>
        <p:nvSpPr>
          <p:cNvPr id="74" name="Slide Number Placeholder 5"/>
          <p:cNvSpPr>
            <a:spLocks noGrp="1"/>
          </p:cNvSpPr>
          <p:nvPr>
            <p:ph type="sldNum" sz="quarter" idx="12"/>
          </p:nvPr>
        </p:nvSpPr>
        <p:spPr/>
        <p:txBody>
          <a:bodyPr/>
          <a:lstStyle/>
          <a:p>
            <a:pPr>
              <a:defRPr/>
            </a:pPr>
            <a:fld id="{3B0451A4-EAE6-4232-87C5-0543B2CBA79F}" type="slidenum">
              <a:rPr lang="en-US" altLang="en-US"/>
              <a:pPr>
                <a:defRPr/>
              </a:pPr>
              <a:t>98</a:t>
            </a:fld>
            <a:endParaRPr lang="en-US" altLang="en-US"/>
          </a:p>
        </p:txBody>
      </p:sp>
      <p:grpSp>
        <p:nvGrpSpPr>
          <p:cNvPr id="2" name="Group 77"/>
          <p:cNvGrpSpPr>
            <a:grpSpLocks/>
          </p:cNvGrpSpPr>
          <p:nvPr/>
        </p:nvGrpSpPr>
        <p:grpSpPr bwMode="auto">
          <a:xfrm>
            <a:off x="1828801" y="2438400"/>
            <a:ext cx="4891617" cy="3505200"/>
            <a:chOff x="1488" y="1344"/>
            <a:chExt cx="2311" cy="2208"/>
          </a:xfrm>
        </p:grpSpPr>
        <p:sp>
          <p:nvSpPr>
            <p:cNvPr id="30779" name="AutoShape 4"/>
            <p:cNvSpPr>
              <a:spLocks noChangeArrowheads="1"/>
            </p:cNvSpPr>
            <p:nvPr/>
          </p:nvSpPr>
          <p:spPr bwMode="auto">
            <a:xfrm>
              <a:off x="1488" y="1344"/>
              <a:ext cx="2304" cy="2208"/>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30780" name="Text Box 5"/>
            <p:cNvSpPr txBox="1">
              <a:spLocks noChangeArrowheads="1"/>
            </p:cNvSpPr>
            <p:nvPr/>
          </p:nvSpPr>
          <p:spPr bwMode="auto">
            <a:xfrm>
              <a:off x="2064" y="1440"/>
              <a:ext cx="1152" cy="231"/>
            </a:xfrm>
            <a:prstGeom prst="rect">
              <a:avLst/>
            </a:prstGeom>
            <a:noFill/>
            <a:ln w="9525">
              <a:noFill/>
              <a:miter lim="800000"/>
              <a:headEnd/>
              <a:tailEnd/>
            </a:ln>
          </p:spPr>
          <p:txBody>
            <a:bodyPr>
              <a:spAutoFit/>
            </a:bodyPr>
            <a:lstStyle/>
            <a:p>
              <a:pPr>
                <a:spcBef>
                  <a:spcPct val="50000"/>
                </a:spcBef>
              </a:pPr>
              <a:endParaRPr lang="en-US"/>
            </a:p>
          </p:txBody>
        </p:sp>
        <p:sp>
          <p:nvSpPr>
            <p:cNvPr id="30781" name="Text Box 6"/>
            <p:cNvSpPr txBox="1">
              <a:spLocks noChangeArrowheads="1"/>
            </p:cNvSpPr>
            <p:nvPr/>
          </p:nvSpPr>
          <p:spPr bwMode="auto">
            <a:xfrm>
              <a:off x="2016" y="1353"/>
              <a:ext cx="1728" cy="231"/>
            </a:xfrm>
            <a:prstGeom prst="rect">
              <a:avLst/>
            </a:prstGeom>
            <a:noFill/>
            <a:ln w="9525">
              <a:noFill/>
              <a:miter lim="800000"/>
              <a:headEnd/>
              <a:tailEnd/>
            </a:ln>
          </p:spPr>
          <p:txBody>
            <a:bodyPr>
              <a:spAutoFit/>
            </a:bodyPr>
            <a:lstStyle/>
            <a:p>
              <a:pPr>
                <a:spcBef>
                  <a:spcPct val="50000"/>
                </a:spcBef>
              </a:pPr>
              <a:r>
                <a:rPr lang="en-US"/>
                <a:t> </a:t>
              </a:r>
              <a:r>
                <a:rPr lang="en-US" sz="1400"/>
                <a:t>8          	   24          	       10</a:t>
              </a:r>
            </a:p>
          </p:txBody>
        </p:sp>
        <p:sp>
          <p:nvSpPr>
            <p:cNvPr id="30782" name="Text Box 7"/>
            <p:cNvSpPr txBox="1">
              <a:spLocks noChangeArrowheads="1"/>
            </p:cNvSpPr>
            <p:nvPr/>
          </p:nvSpPr>
          <p:spPr bwMode="auto">
            <a:xfrm>
              <a:off x="1872" y="1536"/>
              <a:ext cx="1536" cy="192"/>
            </a:xfrm>
            <a:prstGeom prst="rect">
              <a:avLst/>
            </a:prstGeom>
            <a:noFill/>
            <a:ln w="9525">
              <a:noFill/>
              <a:miter lim="800000"/>
              <a:headEnd/>
              <a:tailEnd/>
            </a:ln>
          </p:spPr>
          <p:txBody>
            <a:bodyPr>
              <a:spAutoFit/>
            </a:bodyPr>
            <a:lstStyle/>
            <a:p>
              <a:pPr>
                <a:spcBef>
                  <a:spcPct val="50000"/>
                </a:spcBef>
              </a:pPr>
              <a:r>
                <a:rPr lang="en-US" sz="1400"/>
                <a:t>12                  7                 23</a:t>
              </a:r>
            </a:p>
          </p:txBody>
        </p:sp>
        <p:sp>
          <p:nvSpPr>
            <p:cNvPr id="30783" name="Text Box 9"/>
            <p:cNvSpPr txBox="1">
              <a:spLocks noChangeArrowheads="1"/>
            </p:cNvSpPr>
            <p:nvPr/>
          </p:nvSpPr>
          <p:spPr bwMode="auto">
            <a:xfrm>
              <a:off x="1632" y="1728"/>
              <a:ext cx="1584" cy="192"/>
            </a:xfrm>
            <a:prstGeom prst="rect">
              <a:avLst/>
            </a:prstGeom>
            <a:noFill/>
            <a:ln w="9525">
              <a:noFill/>
              <a:miter lim="800000"/>
              <a:headEnd/>
              <a:tailEnd/>
            </a:ln>
          </p:spPr>
          <p:txBody>
            <a:bodyPr>
              <a:spAutoFit/>
            </a:bodyPr>
            <a:lstStyle/>
            <a:p>
              <a:pPr>
                <a:spcBef>
                  <a:spcPct val="50000"/>
                </a:spcBef>
              </a:pPr>
              <a:r>
                <a:rPr lang="en-US" sz="1400"/>
                <a:t>22                 11                9</a:t>
              </a:r>
            </a:p>
          </p:txBody>
        </p:sp>
        <p:sp>
          <p:nvSpPr>
            <p:cNvPr id="30784" name="Text Box 11"/>
            <p:cNvSpPr txBox="1">
              <a:spLocks noChangeArrowheads="1"/>
            </p:cNvSpPr>
            <p:nvPr/>
          </p:nvSpPr>
          <p:spPr bwMode="auto">
            <a:xfrm>
              <a:off x="1536" y="2400"/>
              <a:ext cx="1776" cy="231"/>
            </a:xfrm>
            <a:prstGeom prst="rect">
              <a:avLst/>
            </a:prstGeom>
            <a:noFill/>
            <a:ln w="9525">
              <a:noFill/>
              <a:miter lim="800000"/>
              <a:headEnd/>
              <a:tailEnd/>
            </a:ln>
          </p:spPr>
          <p:txBody>
            <a:bodyPr>
              <a:spAutoFit/>
            </a:bodyPr>
            <a:lstStyle/>
            <a:p>
              <a:pPr>
                <a:spcBef>
                  <a:spcPct val="50000"/>
                </a:spcBef>
              </a:pPr>
              <a:endParaRPr lang="en-US"/>
            </a:p>
          </p:txBody>
        </p:sp>
        <p:sp>
          <p:nvSpPr>
            <p:cNvPr id="30785" name="Text Box 12"/>
            <p:cNvSpPr txBox="1">
              <a:spLocks noChangeArrowheads="1"/>
            </p:cNvSpPr>
            <p:nvPr/>
          </p:nvSpPr>
          <p:spPr bwMode="auto">
            <a:xfrm>
              <a:off x="2064" y="2112"/>
              <a:ext cx="1680" cy="192"/>
            </a:xfrm>
            <a:prstGeom prst="rect">
              <a:avLst/>
            </a:prstGeom>
            <a:noFill/>
            <a:ln w="9525">
              <a:noFill/>
              <a:miter lim="800000"/>
              <a:headEnd/>
              <a:tailEnd/>
            </a:ln>
          </p:spPr>
          <p:txBody>
            <a:bodyPr>
              <a:spAutoFit/>
            </a:bodyPr>
            <a:lstStyle/>
            <a:p>
              <a:pPr>
                <a:spcBef>
                  <a:spcPct val="50000"/>
                </a:spcBef>
              </a:pPr>
              <a:r>
                <a:rPr lang="en-US" sz="1400"/>
                <a:t>15                     1               26</a:t>
              </a:r>
            </a:p>
          </p:txBody>
        </p:sp>
        <p:sp>
          <p:nvSpPr>
            <p:cNvPr id="30786" name="AutoShape 13"/>
            <p:cNvSpPr>
              <a:spLocks noChangeArrowheads="1"/>
            </p:cNvSpPr>
            <p:nvPr/>
          </p:nvSpPr>
          <p:spPr bwMode="auto">
            <a:xfrm>
              <a:off x="1488" y="2064"/>
              <a:ext cx="2304" cy="624"/>
            </a:xfrm>
            <a:prstGeom prst="parallelogram">
              <a:avLst>
                <a:gd name="adj" fmla="val 92308"/>
              </a:avLst>
            </a:prstGeom>
            <a:noFill/>
            <a:ln w="9525">
              <a:solidFill>
                <a:schemeClr val="tx1"/>
              </a:solidFill>
              <a:miter lim="800000"/>
              <a:headEnd/>
              <a:tailEnd/>
            </a:ln>
          </p:spPr>
          <p:txBody>
            <a:bodyPr wrap="none" anchor="ctr"/>
            <a:lstStyle/>
            <a:p>
              <a:endParaRPr lang="en-US"/>
            </a:p>
          </p:txBody>
        </p:sp>
        <p:sp>
          <p:nvSpPr>
            <p:cNvPr id="30787" name="Line 14"/>
            <p:cNvSpPr>
              <a:spLocks noChangeShapeType="1"/>
            </p:cNvSpPr>
            <p:nvPr/>
          </p:nvSpPr>
          <p:spPr bwMode="auto">
            <a:xfrm>
              <a:off x="2064" y="1344"/>
              <a:ext cx="0" cy="1632"/>
            </a:xfrm>
            <a:prstGeom prst="line">
              <a:avLst/>
            </a:prstGeom>
            <a:noFill/>
            <a:ln w="9525">
              <a:solidFill>
                <a:schemeClr val="tx1"/>
              </a:solidFill>
              <a:prstDash val="lgDash"/>
              <a:round/>
              <a:headEnd/>
              <a:tailEnd/>
            </a:ln>
          </p:spPr>
          <p:txBody>
            <a:bodyPr/>
            <a:lstStyle/>
            <a:p>
              <a:endParaRPr lang="en-US"/>
            </a:p>
          </p:txBody>
        </p:sp>
        <p:sp>
          <p:nvSpPr>
            <p:cNvPr id="30788" name="Text Box 15"/>
            <p:cNvSpPr txBox="1">
              <a:spLocks noChangeArrowheads="1"/>
            </p:cNvSpPr>
            <p:nvPr/>
          </p:nvSpPr>
          <p:spPr bwMode="auto">
            <a:xfrm>
              <a:off x="1872" y="2304"/>
              <a:ext cx="1392" cy="192"/>
            </a:xfrm>
            <a:prstGeom prst="rect">
              <a:avLst/>
            </a:prstGeom>
            <a:noFill/>
            <a:ln w="9525">
              <a:noFill/>
              <a:miter lim="800000"/>
              <a:headEnd/>
              <a:tailEnd/>
            </a:ln>
          </p:spPr>
          <p:txBody>
            <a:bodyPr>
              <a:spAutoFit/>
            </a:bodyPr>
            <a:lstStyle/>
            <a:p>
              <a:pPr>
                <a:spcBef>
                  <a:spcPct val="50000"/>
                </a:spcBef>
              </a:pPr>
              <a:r>
                <a:rPr lang="en-US" sz="1400"/>
                <a:t>25                14               3</a:t>
              </a:r>
            </a:p>
          </p:txBody>
        </p:sp>
        <p:sp>
          <p:nvSpPr>
            <p:cNvPr id="30789" name="Text Box 16"/>
            <p:cNvSpPr txBox="1">
              <a:spLocks noChangeArrowheads="1"/>
            </p:cNvSpPr>
            <p:nvPr/>
          </p:nvSpPr>
          <p:spPr bwMode="auto">
            <a:xfrm>
              <a:off x="1632" y="2448"/>
              <a:ext cx="1632" cy="192"/>
            </a:xfrm>
            <a:prstGeom prst="rect">
              <a:avLst/>
            </a:prstGeom>
            <a:noFill/>
            <a:ln w="9525">
              <a:noFill/>
              <a:miter lim="800000"/>
              <a:headEnd/>
              <a:tailEnd/>
            </a:ln>
          </p:spPr>
          <p:txBody>
            <a:bodyPr>
              <a:spAutoFit/>
            </a:bodyPr>
            <a:lstStyle/>
            <a:p>
              <a:pPr>
                <a:spcBef>
                  <a:spcPct val="50000"/>
                </a:spcBef>
              </a:pPr>
              <a:r>
                <a:rPr lang="en-US" sz="1400"/>
                <a:t>  2                 27              13</a:t>
              </a:r>
            </a:p>
          </p:txBody>
        </p:sp>
        <p:sp>
          <p:nvSpPr>
            <p:cNvPr id="30790" name="AutoShape 18"/>
            <p:cNvSpPr>
              <a:spLocks noChangeArrowheads="1"/>
            </p:cNvSpPr>
            <p:nvPr/>
          </p:nvSpPr>
          <p:spPr bwMode="auto">
            <a:xfrm>
              <a:off x="1495" y="2976"/>
              <a:ext cx="2304" cy="576"/>
            </a:xfrm>
            <a:prstGeom prst="parallelogram">
              <a:avLst>
                <a:gd name="adj" fmla="val 100000"/>
              </a:avLst>
            </a:prstGeom>
            <a:noFill/>
            <a:ln w="9525">
              <a:solidFill>
                <a:schemeClr val="tx1"/>
              </a:solidFill>
              <a:miter lim="800000"/>
              <a:headEnd/>
              <a:tailEnd/>
            </a:ln>
          </p:spPr>
          <p:txBody>
            <a:bodyPr wrap="none" anchor="ctr"/>
            <a:lstStyle/>
            <a:p>
              <a:endParaRPr lang="en-US"/>
            </a:p>
          </p:txBody>
        </p:sp>
        <p:sp>
          <p:nvSpPr>
            <p:cNvPr id="30791" name="Text Box 19"/>
            <p:cNvSpPr txBox="1">
              <a:spLocks noChangeArrowheads="1"/>
            </p:cNvSpPr>
            <p:nvPr/>
          </p:nvSpPr>
          <p:spPr bwMode="auto">
            <a:xfrm>
              <a:off x="2064" y="2976"/>
              <a:ext cx="1536" cy="192"/>
            </a:xfrm>
            <a:prstGeom prst="rect">
              <a:avLst/>
            </a:prstGeom>
            <a:noFill/>
            <a:ln w="9525">
              <a:noFill/>
              <a:miter lim="800000"/>
              <a:headEnd/>
              <a:tailEnd/>
            </a:ln>
          </p:spPr>
          <p:txBody>
            <a:bodyPr>
              <a:spAutoFit/>
            </a:bodyPr>
            <a:lstStyle/>
            <a:p>
              <a:pPr>
                <a:spcBef>
                  <a:spcPct val="50000"/>
                </a:spcBef>
              </a:pPr>
              <a:r>
                <a:rPr lang="en-US" sz="1400"/>
                <a:t>19                17                   6</a:t>
              </a:r>
            </a:p>
          </p:txBody>
        </p:sp>
        <p:sp>
          <p:nvSpPr>
            <p:cNvPr id="30792" name="Text Box 20"/>
            <p:cNvSpPr txBox="1">
              <a:spLocks noChangeArrowheads="1"/>
            </p:cNvSpPr>
            <p:nvPr/>
          </p:nvSpPr>
          <p:spPr bwMode="auto">
            <a:xfrm>
              <a:off x="1824" y="3168"/>
              <a:ext cx="1632" cy="192"/>
            </a:xfrm>
            <a:prstGeom prst="rect">
              <a:avLst/>
            </a:prstGeom>
            <a:noFill/>
            <a:ln w="9525">
              <a:noFill/>
              <a:miter lim="800000"/>
              <a:headEnd/>
              <a:tailEnd/>
            </a:ln>
          </p:spPr>
          <p:txBody>
            <a:bodyPr>
              <a:spAutoFit/>
            </a:bodyPr>
            <a:lstStyle/>
            <a:p>
              <a:pPr>
                <a:spcBef>
                  <a:spcPct val="50000"/>
                </a:spcBef>
              </a:pPr>
              <a:r>
                <a:rPr lang="en-US" sz="1400"/>
                <a:t>  5                21               16</a:t>
              </a:r>
            </a:p>
          </p:txBody>
        </p:sp>
        <p:sp>
          <p:nvSpPr>
            <p:cNvPr id="30793" name="Text Box 21"/>
            <p:cNvSpPr txBox="1">
              <a:spLocks noChangeArrowheads="1"/>
            </p:cNvSpPr>
            <p:nvPr/>
          </p:nvSpPr>
          <p:spPr bwMode="auto">
            <a:xfrm>
              <a:off x="1632" y="3360"/>
              <a:ext cx="1488" cy="192"/>
            </a:xfrm>
            <a:prstGeom prst="rect">
              <a:avLst/>
            </a:prstGeom>
            <a:noFill/>
            <a:ln w="9525">
              <a:noFill/>
              <a:miter lim="800000"/>
              <a:headEnd/>
              <a:tailEnd/>
            </a:ln>
          </p:spPr>
          <p:txBody>
            <a:bodyPr>
              <a:spAutoFit/>
            </a:bodyPr>
            <a:lstStyle/>
            <a:p>
              <a:pPr>
                <a:spcBef>
                  <a:spcPct val="50000"/>
                </a:spcBef>
              </a:pPr>
              <a:r>
                <a:rPr lang="en-US" sz="1400"/>
                <a:t>18                4                20</a:t>
              </a:r>
            </a:p>
          </p:txBody>
        </p:sp>
      </p:grpSp>
      <p:graphicFrame>
        <p:nvGraphicFramePr>
          <p:cNvPr id="321560" name="Group 24"/>
          <p:cNvGraphicFramePr>
            <a:graphicFrameLocks noGrp="1"/>
          </p:cNvGraphicFramePr>
          <p:nvPr>
            <p:ph type="title"/>
          </p:nvPr>
        </p:nvGraphicFramePr>
        <p:xfrm>
          <a:off x="609600" y="277814"/>
          <a:ext cx="10972799" cy="1475423"/>
        </p:xfrm>
        <a:graphic>
          <a:graphicData uri="http://schemas.openxmlformats.org/drawingml/2006/table">
            <a:tbl>
              <a:tblPr/>
              <a:tblGrid>
                <a:gridCol w="1134533"/>
                <a:gridCol w="1261533"/>
                <a:gridCol w="1087967"/>
                <a:gridCol w="302684"/>
                <a:gridCol w="1132416"/>
                <a:gridCol w="1009651"/>
                <a:gridCol w="1085849"/>
                <a:gridCol w="302684"/>
                <a:gridCol w="1259416"/>
                <a:gridCol w="1261533"/>
                <a:gridCol w="1134533"/>
              </a:tblGrid>
              <a:tr h="5000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19</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9</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20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75" name="Line 74"/>
          <p:cNvSpPr>
            <a:spLocks noChangeShapeType="1"/>
          </p:cNvSpPr>
          <p:nvPr/>
        </p:nvSpPr>
        <p:spPr bwMode="auto">
          <a:xfrm>
            <a:off x="4267200" y="282575"/>
            <a:ext cx="0" cy="1524000"/>
          </a:xfrm>
          <a:prstGeom prst="line">
            <a:avLst/>
          </a:prstGeom>
          <a:noFill/>
          <a:ln w="76200">
            <a:solidFill>
              <a:schemeClr val="tx1"/>
            </a:solidFill>
            <a:round/>
            <a:headEnd/>
            <a:tailEnd/>
          </a:ln>
        </p:spPr>
        <p:txBody>
          <a:bodyPr/>
          <a:lstStyle/>
          <a:p>
            <a:endParaRPr lang="en-US"/>
          </a:p>
        </p:txBody>
      </p:sp>
      <p:sp>
        <p:nvSpPr>
          <p:cNvPr id="30776" name="Line 75"/>
          <p:cNvSpPr>
            <a:spLocks noChangeShapeType="1"/>
          </p:cNvSpPr>
          <p:nvPr/>
        </p:nvSpPr>
        <p:spPr bwMode="auto">
          <a:xfrm>
            <a:off x="7721600" y="293688"/>
            <a:ext cx="0" cy="1524000"/>
          </a:xfrm>
          <a:prstGeom prst="line">
            <a:avLst/>
          </a:prstGeom>
          <a:noFill/>
          <a:ln w="76200">
            <a:solidFill>
              <a:schemeClr val="tx1"/>
            </a:solidFill>
            <a:round/>
            <a:headEnd/>
            <a:tailEnd/>
          </a:ln>
        </p:spPr>
        <p:txBody>
          <a:bodyPr/>
          <a:lstStyle/>
          <a:p>
            <a:endParaRPr lang="en-US"/>
          </a:p>
        </p:txBody>
      </p:sp>
      <p:sp>
        <p:nvSpPr>
          <p:cNvPr id="30777" name="Text Box 76"/>
          <p:cNvSpPr txBox="1">
            <a:spLocks noChangeArrowheads="1"/>
          </p:cNvSpPr>
          <p:nvPr/>
        </p:nvSpPr>
        <p:spPr bwMode="auto">
          <a:xfrm>
            <a:off x="7416800" y="2667000"/>
            <a:ext cx="4572000" cy="2462213"/>
          </a:xfrm>
          <a:prstGeom prst="rect">
            <a:avLst/>
          </a:prstGeom>
          <a:noFill/>
          <a:ln w="9525">
            <a:noFill/>
            <a:miter lim="800000"/>
            <a:headEnd/>
            <a:tailEnd/>
          </a:ln>
        </p:spPr>
        <p:txBody>
          <a:bodyPr>
            <a:spAutoFit/>
          </a:bodyPr>
          <a:lstStyle/>
          <a:p>
            <a:pPr algn="just">
              <a:spcBef>
                <a:spcPct val="50000"/>
              </a:spcBef>
              <a:buFontTx/>
              <a:buChar char="•"/>
            </a:pPr>
            <a:r>
              <a:rPr lang="en-US" sz="2400"/>
              <a:t>  </a:t>
            </a:r>
            <a:r>
              <a:rPr lang="en-US" sz="2000"/>
              <a:t>Magic Cube has 6 outer and 3 inner  and 2 diagonal surfaces</a:t>
            </a:r>
          </a:p>
          <a:p>
            <a:pPr algn="just">
              <a:spcBef>
                <a:spcPct val="50000"/>
              </a:spcBef>
              <a:buFontTx/>
              <a:buChar char="•"/>
            </a:pPr>
            <a:r>
              <a:rPr lang="en-US" sz="2000"/>
              <a:t> Outer 6 surfaces are not magic squares as diagonals are not added to 42.</a:t>
            </a:r>
          </a:p>
          <a:p>
            <a:pPr algn="just">
              <a:spcBef>
                <a:spcPct val="50000"/>
              </a:spcBef>
              <a:buFontTx/>
              <a:buChar char="•"/>
            </a:pPr>
            <a:r>
              <a:rPr lang="en-US" sz="2000"/>
              <a:t> Inner 5 surfaces are magic square. </a:t>
            </a:r>
          </a:p>
          <a:p>
            <a:pPr>
              <a:spcBef>
                <a:spcPct val="50000"/>
              </a:spcBef>
              <a:buFontTx/>
              <a:buChar char="•"/>
            </a:pPr>
            <a:endParaRPr lang="en-US" sz="2000"/>
          </a:p>
        </p:txBody>
      </p:sp>
      <p:sp>
        <p:nvSpPr>
          <p:cNvPr id="30778" name="Rectangle 78"/>
          <p:cNvSpPr>
            <a:spLocks noChangeArrowheads="1"/>
          </p:cNvSpPr>
          <p:nvPr/>
        </p:nvSpPr>
        <p:spPr bwMode="auto">
          <a:xfrm>
            <a:off x="7315200" y="2438400"/>
            <a:ext cx="4673600" cy="3429000"/>
          </a:xfrm>
          <a:prstGeom prst="rect">
            <a:avLst/>
          </a:prstGeom>
          <a:noFill/>
          <a:ln w="2857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 xmlns:p14="http://schemas.microsoft.com/office/powerpoint/2010/main" val="107992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2065</TotalTime>
  <Words>6223</Words>
  <Application>Microsoft Office PowerPoint</Application>
  <PresentationFormat>Custom</PresentationFormat>
  <Paragraphs>985</Paragraphs>
  <Slides>99</Slides>
  <Notes>4</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AI – Prof. R.G.Mehta</vt:lpstr>
      <vt:lpstr>What is AI?</vt:lpstr>
      <vt:lpstr>Components of AI</vt:lpstr>
      <vt:lpstr>Hardware Components of AI</vt:lpstr>
      <vt:lpstr>Software Components of AI</vt:lpstr>
      <vt:lpstr>Architectural Components AI</vt:lpstr>
      <vt:lpstr>Some Definitions of AI</vt:lpstr>
      <vt:lpstr>Some definitions of AI</vt:lpstr>
      <vt:lpstr>Area of AI</vt:lpstr>
      <vt:lpstr>Areas of AI</vt:lpstr>
      <vt:lpstr>Areas of AI</vt:lpstr>
      <vt:lpstr>Areas of AI</vt:lpstr>
      <vt:lpstr>Areas of AI</vt:lpstr>
      <vt:lpstr>Knowledge in AI</vt:lpstr>
      <vt:lpstr>Characteristics of Knowledge in AI</vt:lpstr>
      <vt:lpstr>Problem-solving in AI</vt:lpstr>
      <vt:lpstr>Problem Formulation </vt:lpstr>
      <vt:lpstr>Problem Formulation Simple example</vt:lpstr>
      <vt:lpstr>Components of Problem Formulation</vt:lpstr>
      <vt:lpstr>Intelligent Agents</vt:lpstr>
      <vt:lpstr>The water jug problem </vt:lpstr>
      <vt:lpstr>State space for Water-Jug</vt:lpstr>
      <vt:lpstr>State space for Water-Jug</vt:lpstr>
      <vt:lpstr>State space for Water-Jug</vt:lpstr>
      <vt:lpstr>Control strategies</vt:lpstr>
      <vt:lpstr>PROBLEM CHARACTERISTICS </vt:lpstr>
      <vt:lpstr>Decomposable vs Non-decomposable</vt:lpstr>
      <vt:lpstr>Ignorable  or Recoverable</vt:lpstr>
      <vt:lpstr>Ignorable  or Recoverable</vt:lpstr>
      <vt:lpstr>Recoverable vs Irrecoverable </vt:lpstr>
      <vt:lpstr>Predictable or Non-Predictable  Universe</vt:lpstr>
      <vt:lpstr>Absolute or Relative Solution</vt:lpstr>
      <vt:lpstr>Absolute or Relative Solution</vt:lpstr>
      <vt:lpstr>Solution as State or Path </vt:lpstr>
      <vt:lpstr>Role of Knowledge </vt:lpstr>
      <vt:lpstr>Knowledge to constrain the search for solution</vt:lpstr>
      <vt:lpstr>Knowledge to recognize a solution</vt:lpstr>
      <vt:lpstr>Interactive Task</vt:lpstr>
      <vt:lpstr>Some Game Problems</vt:lpstr>
      <vt:lpstr>Water Jug Problem</vt:lpstr>
      <vt:lpstr>Slide 41</vt:lpstr>
      <vt:lpstr>Slide 42</vt:lpstr>
      <vt:lpstr>Water Jug Rpblem (Tree  structure)</vt:lpstr>
      <vt:lpstr>Production of the Water Jug Problem</vt:lpstr>
      <vt:lpstr>Search in the  statespace </vt:lpstr>
      <vt:lpstr>8 Puzzle problem</vt:lpstr>
      <vt:lpstr>8 puzzle problem</vt:lpstr>
      <vt:lpstr>8 puzzle game</vt:lpstr>
      <vt:lpstr>Monkey banana Problem</vt:lpstr>
      <vt:lpstr>The Monkey Banana Problem</vt:lpstr>
      <vt:lpstr>The Monkey Banana Problem (State Desccription)</vt:lpstr>
      <vt:lpstr>The Monkey Banana Problem (State Description)</vt:lpstr>
      <vt:lpstr>Prolog Predicates  to  the Monkey Banana Problem</vt:lpstr>
      <vt:lpstr>Monkey banana Problem : 2</vt:lpstr>
      <vt:lpstr>Monkey banana Problem : 2(Search Space)</vt:lpstr>
      <vt:lpstr>Missionaries and Cannibals</vt:lpstr>
      <vt:lpstr>Missionaries and Cannibals(strategy 1)</vt:lpstr>
      <vt:lpstr>Missionaries and Cannibals</vt:lpstr>
      <vt:lpstr>Missionaries and Cannibals (Strategy 2)</vt:lpstr>
      <vt:lpstr>The state space </vt:lpstr>
      <vt:lpstr>State Space Graph  (Including At Least One Solution):</vt:lpstr>
      <vt:lpstr>Tic Tac Toe(Board Game)</vt:lpstr>
      <vt:lpstr>8 Puzzle problem</vt:lpstr>
      <vt:lpstr>Chess </vt:lpstr>
      <vt:lpstr>Chess </vt:lpstr>
      <vt:lpstr>Slide 66</vt:lpstr>
      <vt:lpstr>Slide 67</vt:lpstr>
      <vt:lpstr>Slide 68</vt:lpstr>
      <vt:lpstr>Slide 69</vt:lpstr>
      <vt:lpstr>Slide 70</vt:lpstr>
      <vt:lpstr>Slide 71</vt:lpstr>
      <vt:lpstr>Slide 72</vt:lpstr>
      <vt:lpstr>Tic–Tac–Toe game playing</vt:lpstr>
      <vt:lpstr>Tic Tac Toe Board- (or Noughts and crosses, Xs and Os) </vt:lpstr>
      <vt:lpstr>Approach 1</vt:lpstr>
      <vt:lpstr>Move Table  MT</vt:lpstr>
      <vt:lpstr>Algorithm</vt:lpstr>
      <vt:lpstr>Comments </vt:lpstr>
      <vt:lpstr>Approach 2 </vt:lpstr>
      <vt:lpstr>Procedures Used</vt:lpstr>
      <vt:lpstr>Procedure - PossWin</vt:lpstr>
      <vt:lpstr>Strategy used by PosWin</vt:lpstr>
      <vt:lpstr>Algorithm</vt:lpstr>
      <vt:lpstr>Algo - Computer plays first – C plays odd moves</vt:lpstr>
      <vt:lpstr>Algo - Human plays first – C plays even moves</vt:lpstr>
      <vt:lpstr>Complete Algorithm – Odd moves or even moves for C playing first or second</vt:lpstr>
      <vt:lpstr>Comments</vt:lpstr>
      <vt:lpstr>Approach 3</vt:lpstr>
      <vt:lpstr>Board Layout – Magic Square</vt:lpstr>
      <vt:lpstr>Strategy for possible win for one player</vt:lpstr>
      <vt:lpstr>Working Example of algorithm</vt:lpstr>
      <vt:lpstr>Working – contd..</vt:lpstr>
      <vt:lpstr>Working – contd..</vt:lpstr>
      <vt:lpstr>Contd..</vt:lpstr>
      <vt:lpstr>Contd..</vt:lpstr>
      <vt:lpstr>Comments </vt:lpstr>
      <vt:lpstr>3D Tic Tac Toe (Magic cube)</vt:lpstr>
      <vt:lpstr>Slide 98</vt:lpstr>
      <vt:lpstr>Slide 99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41</cp:revision>
  <dcterms:created xsi:type="dcterms:W3CDTF">2022-01-04T10:24:38Z</dcterms:created>
  <dcterms:modified xsi:type="dcterms:W3CDTF">2022-01-12T06:58:46Z</dcterms:modified>
</cp:coreProperties>
</file>