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338" r:id="rId3"/>
    <p:sldId id="345" r:id="rId4"/>
    <p:sldId id="346" r:id="rId5"/>
    <p:sldId id="347" r:id="rId6"/>
    <p:sldId id="355" r:id="rId7"/>
    <p:sldId id="356" r:id="rId8"/>
    <p:sldId id="357" r:id="rId9"/>
    <p:sldId id="358" r:id="rId10"/>
    <p:sldId id="359" r:id="rId11"/>
    <p:sldId id="374" r:id="rId12"/>
    <p:sldId id="375" r:id="rId13"/>
    <p:sldId id="376" r:id="rId14"/>
    <p:sldId id="379" r:id="rId15"/>
    <p:sldId id="377" r:id="rId16"/>
    <p:sldId id="382" r:id="rId17"/>
    <p:sldId id="380" r:id="rId18"/>
    <p:sldId id="378" r:id="rId19"/>
    <p:sldId id="381" r:id="rId20"/>
    <p:sldId id="383" r:id="rId21"/>
    <p:sldId id="361" r:id="rId22"/>
    <p:sldId id="362" r:id="rId23"/>
    <p:sldId id="367" r:id="rId24"/>
    <p:sldId id="364" r:id="rId25"/>
    <p:sldId id="363" r:id="rId26"/>
    <p:sldId id="366" r:id="rId27"/>
    <p:sldId id="3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1965" autoAdjust="0"/>
    <p:restoredTop sz="94660"/>
  </p:normalViewPr>
  <p:slideViewPr>
    <p:cSldViewPr snapToGrid="0">
      <p:cViewPr>
        <p:scale>
          <a:sx n="75" d="100"/>
          <a:sy n="75" d="100"/>
        </p:scale>
        <p:origin x="-6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26E7-C91B-41FA-A6E3-CDF0EBF1ACB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E867-8191-4DD2-9E51-678F13098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0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796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35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  <a:solidFill>
            <a:srgbClr val="002060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7866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316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11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051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4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72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142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72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29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7538-9884-496B-BD6B-FABD47429A29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81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64" y="828332"/>
            <a:ext cx="9790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0" dirty="0" smtClean="0"/>
              <a:t>AI – Prof. </a:t>
            </a:r>
            <a:r>
              <a:rPr lang="en-US" spc="-100" dirty="0" err="1" smtClean="0"/>
              <a:t>R.G.Mehta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11442" y="1828800"/>
            <a:ext cx="9397230" cy="2846933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55" dirty="0" smtClean="0">
                <a:latin typeface="Georgia"/>
                <a:cs typeface="Georgia"/>
              </a:rPr>
              <a:t>Brief introduction to AI</a:t>
            </a: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5" smtClean="0">
                <a:latin typeface="Georgia"/>
                <a:cs typeface="Georgia"/>
              </a:rPr>
              <a:t>Goal-based</a:t>
            </a:r>
            <a:r>
              <a:rPr sz="2800" spc="15" smtClean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agents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90" dirty="0">
                <a:solidFill>
                  <a:srgbClr val="FF0000"/>
                </a:solidFill>
                <a:latin typeface="Georgia"/>
                <a:cs typeface="Georgia"/>
              </a:rPr>
              <a:t>Representing</a:t>
            </a:r>
            <a:r>
              <a:rPr sz="2800" b="1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105" dirty="0">
                <a:solidFill>
                  <a:srgbClr val="FF0000"/>
                </a:solidFill>
                <a:latin typeface="Georgia"/>
                <a:cs typeface="Georgia"/>
              </a:rPr>
              <a:t>states</a:t>
            </a:r>
            <a:r>
              <a:rPr sz="2800" b="1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r>
              <a:rPr sz="2800" b="1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90" dirty="0">
                <a:solidFill>
                  <a:srgbClr val="FF0000"/>
                </a:solidFill>
                <a:latin typeface="Georgia"/>
                <a:cs typeface="Georgia"/>
              </a:rPr>
              <a:t>operators</a:t>
            </a:r>
            <a:endParaRPr sz="2800" b="1">
              <a:solidFill>
                <a:srgbClr val="FF0000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45" dirty="0">
                <a:solidFill>
                  <a:srgbClr val="FF0000"/>
                </a:solidFill>
                <a:latin typeface="Georgia"/>
                <a:cs typeface="Georgia"/>
              </a:rPr>
              <a:t>Example</a:t>
            </a:r>
            <a:r>
              <a:rPr sz="2800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95" dirty="0">
                <a:solidFill>
                  <a:srgbClr val="FF0000"/>
                </a:solidFill>
                <a:latin typeface="Georgia"/>
                <a:cs typeface="Georgia"/>
              </a:rPr>
              <a:t>problems</a:t>
            </a:r>
            <a:endParaRPr sz="2800" b="1">
              <a:solidFill>
                <a:srgbClr val="FF0000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Georgia"/>
                <a:cs typeface="Georgia"/>
              </a:rPr>
              <a:t>Generic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5" dirty="0">
                <a:latin typeface="Georgia"/>
                <a:cs typeface="Georgia"/>
              </a:rPr>
              <a:t>state-space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85">
                <a:latin typeface="Georgia"/>
                <a:cs typeface="Georgia"/>
              </a:rPr>
              <a:t>search</a:t>
            </a:r>
            <a:r>
              <a:rPr sz="2800" spc="35">
                <a:latin typeface="Georgia"/>
                <a:cs typeface="Georgia"/>
              </a:rPr>
              <a:t> </a:t>
            </a:r>
            <a:r>
              <a:rPr sz="2800" spc="-75" smtClean="0">
                <a:latin typeface="Georgia"/>
                <a:cs typeface="Georgia"/>
              </a:rPr>
              <a:t>algorithm</a:t>
            </a:r>
            <a:endParaRPr lang="en-US" sz="2800" spc="-75" dirty="0" smtClean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702"/>
            <a:ext cx="10515600" cy="47866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8-puzzle is conveniently interpreted as having the following  moves</a:t>
            </a:r>
          </a:p>
          <a:p>
            <a:pPr lvl="1"/>
            <a:r>
              <a:rPr lang="en-US" sz="2000" dirty="0" smtClean="0"/>
              <a:t>Move empty space (blank) to the left, move blank up, move blank to the right and move blank down.</a:t>
            </a:r>
          </a:p>
          <a:p>
            <a:pPr lvl="0"/>
            <a:r>
              <a:rPr lang="en-US" sz="2400" dirty="0" smtClean="0"/>
              <a:t>These moves are modeled by production rules that operate on the state descriptions in the appropriate manner</a:t>
            </a:r>
          </a:p>
          <a:p>
            <a:r>
              <a:rPr lang="en-US" sz="2400" dirty="0" smtClean="0"/>
              <a:t>The goal condition forms the basis for the termination.</a:t>
            </a:r>
          </a:p>
          <a:p>
            <a:r>
              <a:rPr lang="en-US" sz="2400" dirty="0" smtClean="0"/>
              <a:t>The control strategy repeatedly applies rules to state descriptions until a description of a goal state is produced.</a:t>
            </a:r>
          </a:p>
          <a:p>
            <a:r>
              <a:rPr lang="en-US" sz="2400" dirty="0" smtClean="0"/>
              <a:t>It also keeps track of rules that have been applied so that it can compose them into sequence representing the problem solution.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state</a:t>
            </a:r>
            <a:r>
              <a:rPr lang="en-US" dirty="0" smtClean="0"/>
              <a:t> is a representation of problem elements at a given moment.</a:t>
            </a:r>
          </a:p>
          <a:p>
            <a:r>
              <a:rPr lang="en-US" b="1" dirty="0" smtClean="0"/>
              <a:t>A State space is the set of all states reachable from the initial state.</a:t>
            </a:r>
            <a:endParaRPr lang="en-US" dirty="0" smtClean="0"/>
          </a:p>
          <a:p>
            <a:r>
              <a:rPr lang="en-US" dirty="0" smtClean="0"/>
              <a:t>A state space forms a graph in which the nodes are states and the arcs between nodes are actions.</a:t>
            </a:r>
          </a:p>
          <a:p>
            <a:r>
              <a:rPr lang="en-US" dirty="0" smtClean="0"/>
              <a:t>In the state space, a path is a sequence of states connected by a sequence of actions.</a:t>
            </a:r>
          </a:p>
          <a:p>
            <a:r>
              <a:rPr lang="en-US" dirty="0" smtClean="0"/>
              <a:t>The solution of a problem is part of the graph formed by the state space.</a:t>
            </a:r>
          </a:p>
          <a:p>
            <a:r>
              <a:rPr lang="en-US" b="1" dirty="0" smtClean="0"/>
              <a:t>The state space representation forms the basis of most of the AI methods.</a:t>
            </a:r>
            <a:endParaRPr lang="en-US" dirty="0" smtClean="0"/>
          </a:p>
          <a:p>
            <a:r>
              <a:rPr lang="en-US" dirty="0" smtClean="0"/>
              <a:t>Its structure corresponds to the structure of problem solving in two important ways:</a:t>
            </a:r>
          </a:p>
          <a:p>
            <a:pPr lvl="1"/>
            <a:r>
              <a:rPr lang="en-US" dirty="0" smtClean="0"/>
              <a:t>It allows for a formal definition of a problem as per the need to convert some given situation into some desired situation using a set of permissible operations.</a:t>
            </a:r>
          </a:p>
          <a:p>
            <a:pPr lvl="1"/>
            <a:r>
              <a:rPr lang="en-US" dirty="0" smtClean="0"/>
              <a:t>It permits the problem to be solved with the help of </a:t>
            </a:r>
            <a:r>
              <a:rPr lang="en-US" b="1" dirty="0" smtClean="0"/>
              <a:t>known techniques </a:t>
            </a:r>
            <a:r>
              <a:rPr lang="en-US" dirty="0" smtClean="0"/>
              <a:t>and </a:t>
            </a:r>
            <a:r>
              <a:rPr lang="en-US" b="1" dirty="0" smtClean="0"/>
              <a:t>control strategies </a:t>
            </a:r>
            <a:r>
              <a:rPr lang="en-US" dirty="0" smtClean="0"/>
              <a:t>to move through the problem space until goal state is found.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8520" y="273686"/>
            <a:ext cx="10515600" cy="101580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Task1: Defining State and Search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2: Defining Problem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problem is described formally as:</a:t>
            </a:r>
          </a:p>
          <a:p>
            <a:pPr lvl="1"/>
            <a:r>
              <a:rPr lang="en-US" dirty="0" smtClean="0"/>
              <a:t>Define a state space that contains all the possible configurations of relevant objects</a:t>
            </a:r>
          </a:p>
          <a:p>
            <a:pPr lvl="1"/>
            <a:r>
              <a:rPr lang="en-US" dirty="0" smtClean="0"/>
              <a:t>initial states : Specify one or more states within that space that describe possible situations form which the problem solving process may start</a:t>
            </a:r>
          </a:p>
          <a:p>
            <a:pPr lvl="1"/>
            <a:r>
              <a:rPr lang="en-US" dirty="0" smtClean="0"/>
              <a:t>goal states : Specify one or more states that would be acceptable as solutions to the problem</a:t>
            </a:r>
          </a:p>
          <a:p>
            <a:pPr lvl="1"/>
            <a:r>
              <a:rPr lang="en-US" dirty="0" smtClean="0"/>
              <a:t>Specify a set of rules that describe the actions available.</a:t>
            </a:r>
          </a:p>
          <a:p>
            <a:pPr lvl="1"/>
            <a:r>
              <a:rPr lang="en-US" b="1" dirty="0" smtClean="0"/>
              <a:t>Search Process:  </a:t>
            </a:r>
            <a:r>
              <a:rPr lang="en-US" dirty="0" smtClean="0"/>
              <a:t>The problem can then be solved by using the rules, in combination with an appropriate control strategy, to move through the problem space until a path from an initial state to a goal state is found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is fundamental to the problem-solving process</a:t>
            </a:r>
          </a:p>
          <a:p>
            <a:r>
              <a:rPr lang="en-US" dirty="0" smtClean="0"/>
              <a:t>Search is a general mechanism that can be used when more direct method is not known</a:t>
            </a:r>
          </a:p>
          <a:p>
            <a:r>
              <a:rPr lang="en-US" dirty="0" smtClean="0"/>
              <a:t>Search also provides the framework into which more direct methods for solving subparts of a problem can be embedded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Define all Possible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(0,1,2,3,4,5,6,7,8)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</a:t>
            </a:r>
            <a:r>
              <a:rPr lang="en-US" dirty="0" err="1" smtClean="0"/>
              <a:t>Selelct</a:t>
            </a:r>
            <a:r>
              <a:rPr lang="en-US" dirty="0" smtClean="0"/>
              <a:t> Initial and Goal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Initial: (1,2,3,5,6,0,7,8,4)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(_,X,X,_,X,X,_,X,X)</a:t>
            </a:r>
            <a:endParaRPr lang="en-US" dirty="0" smtClean="0"/>
          </a:p>
          <a:p>
            <a:r>
              <a:rPr lang="en-US" dirty="0" smtClean="0"/>
              <a:t>Goal : (1,2,3,5,8,6,0,7,4)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8puzz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760" y="2243365"/>
            <a:ext cx="6344763" cy="3929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519231"/>
            <a:ext cx="10515600" cy="4786604"/>
          </a:xfrm>
        </p:spPr>
        <p:txBody>
          <a:bodyPr/>
          <a:lstStyle/>
          <a:p>
            <a:r>
              <a:rPr lang="en-US" dirty="0" smtClean="0"/>
              <a:t>Rules for Movement</a:t>
            </a:r>
          </a:p>
          <a:p>
            <a:pPr lvl="1"/>
            <a:r>
              <a:rPr lang="en-US" dirty="0" smtClean="0"/>
              <a:t>Shift the Empty tile one Position left</a:t>
            </a:r>
          </a:p>
          <a:p>
            <a:pPr lvl="1"/>
            <a:r>
              <a:rPr lang="en-US" dirty="0" smtClean="0"/>
              <a:t>Shift the Empty tile one Position right</a:t>
            </a:r>
          </a:p>
          <a:p>
            <a:pPr lvl="1"/>
            <a:r>
              <a:rPr lang="en-US" dirty="0" smtClean="0"/>
              <a:t>Shift the Empty tile one Position </a:t>
            </a:r>
            <a:r>
              <a:rPr lang="en-US" dirty="0" smtClean="0"/>
              <a:t>Up</a:t>
            </a:r>
            <a:endParaRPr lang="en-US" dirty="0" smtClean="0"/>
          </a:p>
          <a:p>
            <a:pPr lvl="1"/>
            <a:r>
              <a:rPr lang="en-US" dirty="0" smtClean="0"/>
              <a:t>Shift the Empty tile one Position </a:t>
            </a:r>
            <a:r>
              <a:rPr lang="en-US" dirty="0" smtClean="0"/>
              <a:t>Down</a:t>
            </a:r>
            <a:endParaRPr lang="en-US" dirty="0" smtClean="0"/>
          </a:p>
          <a:p>
            <a:r>
              <a:rPr lang="en-US" dirty="0" smtClean="0"/>
              <a:t>Condition for Movement</a:t>
            </a:r>
          </a:p>
          <a:p>
            <a:pPr lvl="1"/>
            <a:r>
              <a:rPr lang="en-US" dirty="0" smtClean="0"/>
              <a:t>Check for the left most position of the empty tile</a:t>
            </a:r>
          </a:p>
          <a:p>
            <a:pPr lvl="1"/>
            <a:r>
              <a:rPr lang="en-US" dirty="0" smtClean="0"/>
              <a:t>Check for the right most position of the empty tile</a:t>
            </a:r>
          </a:p>
          <a:p>
            <a:pPr lvl="1"/>
            <a:r>
              <a:rPr lang="en-US" dirty="0" smtClean="0"/>
              <a:t>Check for the top most position of the empty tile</a:t>
            </a:r>
          </a:p>
          <a:p>
            <a:pPr lvl="1"/>
            <a:r>
              <a:rPr lang="en-US" dirty="0" smtClean="0"/>
              <a:t>Check for the bottom most position of the empty tile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Define Search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7042" name="Picture 2" descr="image(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039" y="1208089"/>
            <a:ext cx="8236585" cy="5639751"/>
          </a:xfrm>
          <a:prstGeom prst="rect">
            <a:avLst/>
          </a:prstGeom>
          <a:noFill/>
        </p:spPr>
      </p:pic>
      <p:pic>
        <p:nvPicPr>
          <p:cNvPr id="5" name="Picture 4" descr="8puzzle"/>
          <p:cNvPicPr>
            <a:picLocks noChangeAspect="1" noChangeArrowheads="1"/>
          </p:cNvPicPr>
          <p:nvPr/>
        </p:nvPicPr>
        <p:blipFill>
          <a:blip r:embed="rId3"/>
          <a:srcRect l="57808"/>
          <a:stretch>
            <a:fillRect/>
          </a:stretch>
        </p:blipFill>
        <p:spPr bwMode="auto">
          <a:xfrm>
            <a:off x="9530080" y="-230938"/>
            <a:ext cx="2189323" cy="3214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Select  Solution  path using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DFS</a:t>
            </a:r>
          </a:p>
          <a:p>
            <a:r>
              <a:rPr lang="en-US" dirty="0" smtClean="0"/>
              <a:t>Select one branch (Generate and test is possible)</a:t>
            </a:r>
          </a:p>
          <a:p>
            <a:r>
              <a:rPr lang="en-US" dirty="0" smtClean="0"/>
              <a:t>Explore the branch till the leaf level</a:t>
            </a:r>
          </a:p>
          <a:p>
            <a:r>
              <a:rPr lang="en-US" b="1" dirty="0" smtClean="0"/>
              <a:t>Search space should not contain any repeated state </a:t>
            </a:r>
          </a:p>
          <a:p>
            <a:r>
              <a:rPr lang="en-US" dirty="0" smtClean="0"/>
              <a:t>If </a:t>
            </a:r>
          </a:p>
          <a:p>
            <a:pPr lvl="1"/>
            <a:r>
              <a:rPr lang="en-US" dirty="0" smtClean="0"/>
              <a:t>solution is found stop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 back track and continue the task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2. BFS (Brute-Force)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Generate complete search space(Level wise generation is possible)</a:t>
            </a:r>
          </a:p>
          <a:p>
            <a:r>
              <a:rPr lang="en-US" dirty="0" smtClean="0"/>
              <a:t>perform a Breadth-first search on the state space tree. </a:t>
            </a:r>
          </a:p>
          <a:p>
            <a:r>
              <a:rPr lang="en-US" dirty="0" smtClean="0"/>
              <a:t>always finds a goal state nearest to the root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Select  Solution  path using Search strategy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Game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3. Branch and Bound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The search for an answer node can often be speeded by using an “intelligent” ranking function, also called an approximate cost function to avoid searching in sub-trees that do not contain an answer node. It is similar to the backtracking technique but uses a BFS-like search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are basically three types of nodes involved in Branch and Bound </a:t>
            </a:r>
            <a:br>
              <a:rPr lang="en-US" dirty="0" smtClean="0"/>
            </a:br>
            <a:r>
              <a:rPr lang="en-US" b="1" dirty="0" smtClean="0"/>
              <a:t>1. Live node</a:t>
            </a:r>
            <a:r>
              <a:rPr lang="en-US" dirty="0" smtClean="0"/>
              <a:t> is a node that has been generated but whose children have not yet been generated. </a:t>
            </a:r>
            <a:br>
              <a:rPr lang="en-US" dirty="0" smtClean="0"/>
            </a:br>
            <a:r>
              <a:rPr lang="en-US" b="1" dirty="0" smtClean="0"/>
              <a:t>2. E-node</a:t>
            </a:r>
            <a:r>
              <a:rPr lang="en-US" dirty="0" smtClean="0"/>
              <a:t> is a live node whose children are currently being explored. In other words, an E-node is a node currently being expanded. </a:t>
            </a:r>
            <a:br>
              <a:rPr lang="en-US" dirty="0" smtClean="0"/>
            </a:br>
            <a:r>
              <a:rPr lang="en-US" b="1" dirty="0" smtClean="0"/>
              <a:t>3. Dead node </a:t>
            </a:r>
            <a:r>
              <a:rPr lang="en-US" dirty="0" smtClean="0"/>
              <a:t>is a generated node that is not to be expanded or explored any further. </a:t>
            </a:r>
            <a:r>
              <a:rPr lang="en-US" smtClean="0"/>
              <a:t>All children of a dead node have already been expanded.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Select  Solution  path using Search strategy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7" y="1439190"/>
            <a:ext cx="10515600" cy="47866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Problem Statement</a:t>
            </a:r>
          </a:p>
          <a:p>
            <a:pPr marL="228600" lvl="1"/>
            <a:r>
              <a:rPr lang="en-US" sz="2000" dirty="0" smtClean="0"/>
              <a:t>A hungry monkey is in a room, and he is near the door</a:t>
            </a:r>
          </a:p>
          <a:p>
            <a:pPr marL="228600" lvl="1"/>
            <a:r>
              <a:rPr lang="en-US" sz="2000" dirty="0" smtClean="0"/>
              <a:t>The monkey is on the floor</a:t>
            </a:r>
          </a:p>
          <a:p>
            <a:pPr marL="228600" lvl="1"/>
            <a:r>
              <a:rPr lang="en-US" sz="2000" dirty="0" smtClean="0"/>
              <a:t>Banana is hung from the center of the ceiling of the room</a:t>
            </a:r>
          </a:p>
          <a:p>
            <a:pPr marL="228600" lvl="1"/>
            <a:r>
              <a:rPr lang="en-US" sz="2000" dirty="0" smtClean="0"/>
              <a:t>There is a block (or chair) present in the room near the window</a:t>
            </a:r>
          </a:p>
          <a:p>
            <a:pPr marL="228600" lvl="1"/>
            <a:r>
              <a:rPr lang="en-US" sz="2000" dirty="0" smtClean="0"/>
              <a:t>The monkey wants the banana, but cannot reach 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5298" name="Picture 2" descr="Monkey and Banana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100" y="0"/>
            <a:ext cx="4914900" cy="3562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6" y="1439189"/>
            <a:ext cx="8760157" cy="50396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Strategy</a:t>
            </a:r>
          </a:p>
          <a:p>
            <a:pPr marL="0" indent="0">
              <a:buNone/>
            </a:pPr>
            <a:r>
              <a:rPr lang="en-US" sz="2400" dirty="0" smtClean="0"/>
              <a:t>Monkey can come to the block, drag the block to the center, climb on it, and get the banana. </a:t>
            </a:r>
          </a:p>
          <a:p>
            <a:pPr marL="0" indent="55563">
              <a:buNone/>
            </a:pPr>
            <a:r>
              <a:rPr lang="en-US" sz="2400" dirty="0" smtClean="0"/>
              <a:t>Below are few observations in this case −</a:t>
            </a:r>
          </a:p>
          <a:p>
            <a:r>
              <a:rPr lang="en-US" sz="2400" dirty="0" smtClean="0"/>
              <a:t>Monkey can reach the block, if both of them are at the same level. </a:t>
            </a:r>
          </a:p>
          <a:p>
            <a:pPr lvl="1"/>
            <a:r>
              <a:rPr lang="en-US" sz="2000" dirty="0" smtClean="0"/>
              <a:t>From the above image, we can see that both the monkey and the block are on the floor.</a:t>
            </a:r>
          </a:p>
          <a:p>
            <a:r>
              <a:rPr lang="en-US" sz="2400" dirty="0" smtClean="0"/>
              <a:t>If the block position is not at the center, then monkey can drag it to the center.</a:t>
            </a:r>
          </a:p>
          <a:p>
            <a:r>
              <a:rPr lang="en-US" sz="2400" dirty="0" smtClean="0"/>
              <a:t>If monkey and the block both are on the floor, and block is at the center, then the monkey can climb up on the block.</a:t>
            </a:r>
          </a:p>
          <a:p>
            <a:pPr lvl="1"/>
            <a:r>
              <a:rPr lang="en-US" sz="2000" dirty="0" smtClean="0"/>
              <a:t> So the vertical position of the monkey will be changed.</a:t>
            </a:r>
          </a:p>
          <a:p>
            <a:r>
              <a:rPr lang="en-US" sz="2400" dirty="0" smtClean="0"/>
              <a:t>When the monkey is on the block, and block is at the center, then the monkey can get the bananas.</a:t>
            </a:r>
          </a:p>
          <a:p>
            <a:endParaRPr lang="en-US" sz="2400" dirty="0"/>
          </a:p>
        </p:txBody>
      </p:sp>
      <p:pic>
        <p:nvPicPr>
          <p:cNvPr id="55298" name="Picture 2" descr="Monkey and Banana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4352" y="0"/>
            <a:ext cx="3137647" cy="2274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Monkey Banana Problem (State </a:t>
            </a:r>
            <a:r>
              <a:rPr lang="en-US" dirty="0" err="1" smtClean="0"/>
              <a:t>Desccription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68"/>
            <a:ext cx="10515600" cy="47866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State</a:t>
            </a:r>
          </a:p>
          <a:p>
            <a:pPr lvl="1"/>
            <a:r>
              <a:rPr lang="en-US" dirty="0" smtClean="0"/>
              <a:t>Monkey is on the ground</a:t>
            </a:r>
          </a:p>
          <a:p>
            <a:pPr lvl="1"/>
            <a:r>
              <a:rPr lang="en-US" dirty="0" smtClean="0"/>
              <a:t>Monkey is Not in the Center </a:t>
            </a:r>
          </a:p>
          <a:p>
            <a:pPr lvl="1"/>
            <a:r>
              <a:rPr lang="en-US" dirty="0" smtClean="0"/>
              <a:t>Box is  on the ground</a:t>
            </a:r>
          </a:p>
          <a:p>
            <a:pPr lvl="1"/>
            <a:r>
              <a:rPr lang="en-US" dirty="0" smtClean="0"/>
              <a:t>Box  is not in the center</a:t>
            </a:r>
          </a:p>
          <a:p>
            <a:pPr lvl="1"/>
            <a:r>
              <a:rPr lang="en-US" dirty="0" smtClean="0"/>
              <a:t>State (0,P1,0,P2)</a:t>
            </a:r>
          </a:p>
          <a:p>
            <a:r>
              <a:rPr lang="en-US" dirty="0" smtClean="0"/>
              <a:t>Goal State </a:t>
            </a:r>
          </a:p>
          <a:p>
            <a:pPr lvl="1"/>
            <a:r>
              <a:rPr lang="en-US" dirty="0" smtClean="0"/>
              <a:t>Monkey is on the Box</a:t>
            </a:r>
          </a:p>
          <a:p>
            <a:pPr lvl="1"/>
            <a:r>
              <a:rPr lang="en-US" dirty="0" smtClean="0"/>
              <a:t>Box is  in the center</a:t>
            </a:r>
          </a:p>
          <a:p>
            <a:pPr lvl="1"/>
            <a:r>
              <a:rPr lang="en-US" dirty="0" smtClean="0"/>
              <a:t>Monkey has banana</a:t>
            </a:r>
          </a:p>
          <a:p>
            <a:r>
              <a:rPr lang="en-US" dirty="0" smtClean="0"/>
              <a:t>Action  </a:t>
            </a:r>
          </a:p>
          <a:p>
            <a:pPr lvl="1"/>
            <a:r>
              <a:rPr lang="en-US" dirty="0" smtClean="0"/>
              <a:t>Monkey Walk to the Box</a:t>
            </a:r>
          </a:p>
          <a:p>
            <a:pPr lvl="1"/>
            <a:r>
              <a:rPr lang="en-US" dirty="0" smtClean="0"/>
              <a:t>Monkey drag the box from Position1 to Center </a:t>
            </a:r>
          </a:p>
          <a:p>
            <a:pPr lvl="1"/>
            <a:r>
              <a:rPr lang="en-US" dirty="0" smtClean="0"/>
              <a:t>Monkey Climb the Box</a:t>
            </a:r>
          </a:p>
          <a:p>
            <a:pPr lvl="1"/>
            <a:r>
              <a:rPr lang="en-US" dirty="0" smtClean="0"/>
              <a:t>Monkey has banana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Monkey Banana Problem (State Description)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Sate() as a predicate </a:t>
            </a:r>
          </a:p>
          <a:p>
            <a:pPr lvl="1"/>
            <a:r>
              <a:rPr lang="en-US" dirty="0" smtClean="0"/>
              <a:t>Monkey Position in the room (Middle, or not ) </a:t>
            </a:r>
          </a:p>
          <a:p>
            <a:pPr lvl="1"/>
            <a:r>
              <a:rPr lang="en-US" dirty="0" smtClean="0"/>
              <a:t>Monkey Position related to box (On the Box or not)		</a:t>
            </a:r>
          </a:p>
          <a:p>
            <a:pPr lvl="1"/>
            <a:r>
              <a:rPr lang="en-US" dirty="0" smtClean="0"/>
              <a:t>Box Position (Middle, or not)</a:t>
            </a:r>
          </a:p>
          <a:p>
            <a:pPr lvl="1"/>
            <a:r>
              <a:rPr lang="en-US" dirty="0" smtClean="0"/>
              <a:t>Banana status (has, or </a:t>
            </a:r>
            <a:r>
              <a:rPr lang="en-US" dirty="0" err="1" smtClean="0"/>
              <a:t>hasnot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state(MIDDLE,1,MIDDLE,0,hasnot) </a:t>
            </a:r>
          </a:p>
          <a:p>
            <a:r>
              <a:rPr lang="en-US" dirty="0" smtClean="0"/>
              <a:t>Grasp() as a predicate </a:t>
            </a:r>
          </a:p>
          <a:p>
            <a:pPr lvl="1"/>
            <a:r>
              <a:rPr lang="en-US" dirty="0" smtClean="0"/>
              <a:t>E.g. grasp(</a:t>
            </a:r>
            <a:r>
              <a:rPr lang="en-US" dirty="0" err="1" smtClean="0"/>
              <a:t>stae</a:t>
            </a:r>
            <a:r>
              <a:rPr lang="en-US" dirty="0" smtClean="0"/>
              <a:t>(</a:t>
            </a:r>
            <a:r>
              <a:rPr lang="en-US" dirty="0" err="1" smtClean="0"/>
              <a:t>stae</a:t>
            </a:r>
            <a:r>
              <a:rPr lang="en-US" dirty="0" smtClean="0"/>
              <a:t>(</a:t>
            </a:r>
            <a:r>
              <a:rPr lang="en-US" dirty="0" err="1" smtClean="0"/>
              <a:t>middle,onbox,middle,hasnot</a:t>
            </a:r>
            <a:r>
              <a:rPr lang="en-US" dirty="0" smtClean="0"/>
              <a:t>),</a:t>
            </a:r>
            <a:r>
              <a:rPr lang="en-US" dirty="0" err="1" smtClean="0"/>
              <a:t>stae</a:t>
            </a:r>
            <a:r>
              <a:rPr lang="en-US" dirty="0" smtClean="0"/>
              <a:t>(</a:t>
            </a:r>
            <a:r>
              <a:rPr lang="en-US" dirty="0" err="1" smtClean="0"/>
              <a:t>middle,onbox,middle,has</a:t>
            </a:r>
            <a:r>
              <a:rPr lang="en-US" dirty="0" smtClean="0"/>
              <a:t>))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Prolog Predicates  to  the 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06" y="1539551"/>
            <a:ext cx="11609294" cy="478660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Here Four different moves are defined with Single predicate “move”</a:t>
            </a:r>
          </a:p>
          <a:p>
            <a:r>
              <a:rPr lang="en-US" dirty="0" smtClean="0"/>
              <a:t>state(</a:t>
            </a:r>
            <a:r>
              <a:rPr lang="en-US" dirty="0" err="1" smtClean="0"/>
              <a:t>middle,onbox,middle,hasnot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state(</a:t>
            </a:r>
            <a:r>
              <a:rPr lang="en-US" dirty="0" err="1" smtClean="0"/>
              <a:t>middle,onbox,middle,has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move(state(</a:t>
            </a:r>
            <a:r>
              <a:rPr lang="en-US" sz="2400" dirty="0" err="1" smtClean="0"/>
              <a:t>middle,onbox,middle,hasnot</a:t>
            </a:r>
            <a:r>
              <a:rPr lang="en-US" sz="2400" dirty="0" smtClean="0"/>
              <a:t>), grasp, state(</a:t>
            </a:r>
            <a:r>
              <a:rPr lang="en-US" sz="2400" dirty="0" err="1" smtClean="0"/>
              <a:t>middle,onbox,middle,has</a:t>
            </a:r>
            <a:r>
              <a:rPr lang="en-US" sz="2400" dirty="0" smtClean="0"/>
              <a:t>))</a:t>
            </a:r>
          </a:p>
          <a:p>
            <a:r>
              <a:rPr lang="en-US" dirty="0" smtClean="0"/>
              <a:t>move(state(</a:t>
            </a:r>
            <a:r>
              <a:rPr lang="en-US" dirty="0" err="1" smtClean="0"/>
              <a:t>P,onfloor,P,H</a:t>
            </a:r>
            <a:r>
              <a:rPr lang="en-US" dirty="0" smtClean="0"/>
              <a:t>), climb, state(</a:t>
            </a:r>
            <a:r>
              <a:rPr lang="en-US" dirty="0" err="1" smtClean="0"/>
              <a:t>P,onbox,P,H</a:t>
            </a:r>
            <a:r>
              <a:rPr lang="en-US" dirty="0" smtClean="0"/>
              <a:t>)). </a:t>
            </a:r>
          </a:p>
          <a:p>
            <a:r>
              <a:rPr lang="en-US" dirty="0" smtClean="0"/>
              <a:t>move(state(P1,onfloor,P1,H), drag(P1,P2), state(P2,onfloor,P2,H)). </a:t>
            </a:r>
          </a:p>
          <a:p>
            <a:r>
              <a:rPr lang="en-US" dirty="0" smtClean="0"/>
              <a:t>move(state(P1,onfloor,B,H), walk(P1,P2), state(P2,onfloor,B,H)). </a:t>
            </a:r>
          </a:p>
          <a:p>
            <a:r>
              <a:rPr lang="en-US" dirty="0" err="1" smtClean="0"/>
              <a:t>canget</a:t>
            </a:r>
            <a:r>
              <a:rPr lang="en-US" dirty="0" smtClean="0"/>
              <a:t>(state(_,_,_,has)). </a:t>
            </a:r>
          </a:p>
          <a:p>
            <a:r>
              <a:rPr lang="en-US" dirty="0" err="1" smtClean="0"/>
              <a:t>canget</a:t>
            </a:r>
            <a:r>
              <a:rPr lang="en-US" dirty="0" smtClean="0"/>
              <a:t>(State1) :- move(State1,_,State2), </a:t>
            </a:r>
            <a:r>
              <a:rPr lang="en-US" dirty="0" err="1" smtClean="0"/>
              <a:t>canget</a:t>
            </a:r>
            <a:r>
              <a:rPr lang="en-US" dirty="0" smtClean="0"/>
              <a:t>(State2).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banana Problem : 2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9550"/>
            <a:ext cx="10916798" cy="53184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sz="3500" dirty="0" smtClean="0"/>
              <a:t>A monkey is in a cage and bananas are suspended from the ceiling, the monkey wants to eat a banana but cannot reach them 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sz="3000" dirty="0" smtClean="0"/>
              <a:t>in the room are a chair and a stick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sz="3000" dirty="0" smtClean="0"/>
              <a:t>if the monkey stands on the chair and waves the stick, he can knock a banana down to eat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sz="3000" dirty="0" smtClean="0"/>
              <a:t>what are the actions the monkey should take?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 smtClean="0"/>
          </a:p>
          <a:p>
            <a:r>
              <a:rPr lang="en-US" altLang="en-US" sz="2400" dirty="0" smtClean="0"/>
              <a:t>Initial state:</a:t>
            </a:r>
          </a:p>
          <a:p>
            <a:pPr lvl="1"/>
            <a:r>
              <a:rPr lang="en-US" altLang="en-US" sz="2100" dirty="0" smtClean="0"/>
              <a:t>monkey on ground</a:t>
            </a:r>
          </a:p>
          <a:p>
            <a:pPr lvl="1"/>
            <a:r>
              <a:rPr lang="en-US" altLang="en-US" sz="2100" dirty="0" smtClean="0"/>
              <a:t>with empty hand</a:t>
            </a:r>
          </a:p>
          <a:p>
            <a:pPr lvl="1"/>
            <a:r>
              <a:rPr lang="en-US" altLang="en-US" sz="2100" dirty="0" smtClean="0"/>
              <a:t>bananas suspended</a:t>
            </a:r>
          </a:p>
          <a:p>
            <a:r>
              <a:rPr lang="en-US" altLang="en-US" sz="2400" dirty="0" smtClean="0"/>
              <a:t>Goal state:</a:t>
            </a:r>
          </a:p>
          <a:p>
            <a:pPr lvl="1"/>
            <a:r>
              <a:rPr lang="en-US" altLang="en-US" sz="2100" dirty="0" smtClean="0"/>
              <a:t>monkey eating </a:t>
            </a:r>
          </a:p>
          <a:p>
            <a:r>
              <a:rPr lang="en-US" altLang="en-US" sz="2400" dirty="0" smtClean="0"/>
              <a:t>Actions:</a:t>
            </a:r>
          </a:p>
          <a:p>
            <a:pPr lvl="1"/>
            <a:r>
              <a:rPr lang="en-US" altLang="en-US" sz="2100" dirty="0" smtClean="0"/>
              <a:t>climb chair/get off</a:t>
            </a:r>
          </a:p>
          <a:p>
            <a:pPr lvl="1"/>
            <a:r>
              <a:rPr lang="en-US" altLang="en-US" sz="2100" dirty="0" smtClean="0"/>
              <a:t> grab X</a:t>
            </a:r>
          </a:p>
          <a:p>
            <a:pPr lvl="1"/>
            <a:r>
              <a:rPr lang="en-US" altLang="en-US" sz="2100" dirty="0" smtClean="0"/>
              <a:t> wave X</a:t>
            </a:r>
          </a:p>
          <a:p>
            <a:pPr lvl="1"/>
            <a:r>
              <a:rPr lang="en-US" altLang="en-US" sz="2100" dirty="0" smtClean="0"/>
              <a:t>eat X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banana Problem : 2(Search 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551"/>
            <a:ext cx="3446929" cy="4786604"/>
          </a:xfrm>
        </p:spPr>
        <p:txBody>
          <a:bodyPr/>
          <a:lstStyle/>
          <a:p>
            <a:r>
              <a:rPr lang="en-US" dirty="0" smtClean="0"/>
              <a:t>Define state space (HW)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673" y="1506071"/>
            <a:ext cx="6713927" cy="488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355" y="801437"/>
            <a:ext cx="6043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Water</a:t>
            </a:r>
            <a:r>
              <a:rPr spc="35" dirty="0"/>
              <a:t> </a:t>
            </a:r>
            <a:r>
              <a:rPr spc="-235" dirty="0"/>
              <a:t>Jug</a:t>
            </a:r>
            <a:r>
              <a:rPr spc="35" dirty="0"/>
              <a:t> </a:t>
            </a:r>
            <a:r>
              <a:rPr spc="-125" dirty="0"/>
              <a:t>Problem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3226" y="2380465"/>
          <a:ext cx="6465455" cy="38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455"/>
                <a:gridCol w="923636"/>
                <a:gridCol w="1847273"/>
                <a:gridCol w="2309091"/>
              </a:tblGrid>
              <a:tr h="75975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95" dirty="0">
                          <a:latin typeface="Arial MT"/>
                          <a:cs typeface="Arial MT"/>
                        </a:rPr>
                        <a:t>Name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21209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  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75" dirty="0">
                          <a:latin typeface="Arial MT"/>
                          <a:cs typeface="Arial MT"/>
                        </a:rPr>
                        <a:t>Transition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0" dirty="0">
                          <a:latin typeface="Arial MT"/>
                          <a:cs typeface="Arial MT"/>
                        </a:rPr>
                        <a:t>Effect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871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5" dirty="0">
                          <a:latin typeface="Arial MT"/>
                          <a:cs typeface="Arial MT"/>
                        </a:rPr>
                        <a:t>Empty5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65" dirty="0">
                          <a:latin typeface="Arial MT"/>
                          <a:cs typeface="Arial MT"/>
                        </a:rPr>
                        <a:t>(x,y)</a:t>
                      </a:r>
                      <a:r>
                        <a:rPr sz="1600" spc="-65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65" dirty="0">
                          <a:latin typeface="Arial MT"/>
                          <a:cs typeface="Arial MT"/>
                        </a:rPr>
                        <a:t>(0,y)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7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5-ga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j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18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5" dirty="0">
                          <a:latin typeface="Arial MT"/>
                          <a:cs typeface="Arial MT"/>
                        </a:rPr>
                        <a:t>Empty2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(x,y)</a:t>
                      </a:r>
                      <a:r>
                        <a:rPr sz="1600" spc="-50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(x,0)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j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2to5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30" dirty="0">
                          <a:latin typeface="MS PGothic"/>
                          <a:cs typeface="MS PGothic"/>
                        </a:rPr>
                        <a:t>≤</a:t>
                      </a:r>
                      <a:r>
                        <a:rPr sz="1600" spc="-95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7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0"/>
                        </a:lnSpc>
                        <a:spcBef>
                          <a:spcPts val="359"/>
                        </a:spcBef>
                      </a:pPr>
                      <a:r>
                        <a:rPr sz="1600" spc="-35" dirty="0">
                          <a:latin typeface="Arial MT"/>
                          <a:cs typeface="Arial MT"/>
                        </a:rPr>
                        <a:t>(x,2)</a:t>
                      </a:r>
                      <a:r>
                        <a:rPr sz="1600" spc="-35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(x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9065">
                        <a:lnSpc>
                          <a:spcPts val="2130"/>
                        </a:lnSpc>
                      </a:pPr>
                      <a:r>
                        <a:rPr sz="1600" spc="-65" dirty="0">
                          <a:latin typeface="Arial MT"/>
                          <a:cs typeface="Arial MT"/>
                        </a:rPr>
                        <a:t>+2,0)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36131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nto  </a:t>
                      </a:r>
                      <a:r>
                        <a:rPr sz="1600" spc="-120" dirty="0">
                          <a:latin typeface="Arial MT"/>
                          <a:cs typeface="Arial MT"/>
                        </a:rPr>
                        <a:t>5-gal.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5to2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MS PGothic"/>
                          <a:cs typeface="MS PGothic"/>
                        </a:rPr>
                        <a:t>≥</a:t>
                      </a:r>
                      <a:r>
                        <a:rPr sz="1600" spc="-75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0"/>
                        </a:lnSpc>
                        <a:spcBef>
                          <a:spcPts val="359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(x,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9065">
                        <a:lnSpc>
                          <a:spcPts val="2130"/>
                        </a:lnSpc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0)</a:t>
                      </a:r>
                      <a:r>
                        <a:rPr sz="1600" spc="-50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(x-2,2)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36131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5-ga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nto  </a:t>
                      </a:r>
                      <a:r>
                        <a:rPr sz="1600" spc="-120" dirty="0">
                          <a:latin typeface="Arial MT"/>
                          <a:cs typeface="Arial MT"/>
                        </a:rPr>
                        <a:t>2-gal.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975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5to2part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y &lt; 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0"/>
                        </a:lnSpc>
                        <a:spcBef>
                          <a:spcPts val="359"/>
                        </a:spcBef>
                      </a:pPr>
                      <a:r>
                        <a:rPr sz="1600" spc="-75" dirty="0">
                          <a:latin typeface="Arial MT"/>
                          <a:cs typeface="Arial MT"/>
                        </a:rPr>
                        <a:t>(1,y)</a:t>
                      </a:r>
                      <a:r>
                        <a:rPr sz="1600" spc="-75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75" dirty="0">
                          <a:latin typeface="Arial MT"/>
                          <a:cs typeface="Arial MT"/>
                        </a:rPr>
                        <a:t>(0,y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9065">
                        <a:lnSpc>
                          <a:spcPts val="2130"/>
                        </a:lnSpc>
                      </a:pPr>
                      <a:r>
                        <a:rPr sz="1600" spc="-40" dirty="0">
                          <a:latin typeface="Arial MT"/>
                          <a:cs typeface="Arial MT"/>
                        </a:rPr>
                        <a:t>+1)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41973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85" dirty="0">
                          <a:latin typeface="Arial MT"/>
                          <a:cs typeface="Arial MT"/>
                        </a:rPr>
                        <a:t>Pour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partial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5- </a:t>
                      </a:r>
                      <a:r>
                        <a:rPr sz="16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nto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5260" y="1844488"/>
            <a:ext cx="3359727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b="1" spc="75" dirty="0">
                <a:solidFill>
                  <a:srgbClr val="404040"/>
                </a:solidFill>
                <a:latin typeface="Calibri"/>
                <a:cs typeface="Calibri"/>
              </a:rPr>
              <a:t>full 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5-gallon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jug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2-gallon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404040"/>
                </a:solidFill>
                <a:latin typeface="Calibri"/>
                <a:cs typeface="Calibri"/>
              </a:rPr>
              <a:t>jug,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goal </a:t>
            </a:r>
            <a:r>
              <a:rPr sz="2000" b="1" spc="7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100" dirty="0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2-gallon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jug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sz="2000" b="1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gallon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water.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625" y="3413312"/>
            <a:ext cx="3793836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08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(x,y),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where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x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is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number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229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Georgia"/>
                <a:cs typeface="Georgia"/>
              </a:rPr>
              <a:t>gallons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of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water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5-gallon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jug </a:t>
            </a:r>
            <a:r>
              <a:rPr sz="2000" spc="-46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and 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y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is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# 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Georgia"/>
                <a:cs typeface="Georgia"/>
              </a:rPr>
              <a:t>gallons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in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2-gallon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jug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95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(5,0)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45" dirty="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(*,1),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where</a:t>
            </a:r>
            <a:endParaRPr sz="2000">
              <a:latin typeface="Georgia"/>
              <a:cs typeface="Georgia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*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means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Georgia"/>
                <a:cs typeface="Georgia"/>
              </a:rPr>
              <a:t>any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amount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15" y="1951560"/>
            <a:ext cx="2154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Operator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64523" y="1817565"/>
            <a:ext cx="274782" cy="56590"/>
          </a:xfrm>
          <a:custGeom>
            <a:avLst/>
            <a:gdLst/>
            <a:ahLst/>
            <a:cxnLst/>
            <a:rect l="l" t="t" r="r" b="b"/>
            <a:pathLst>
              <a:path w="226694" h="64135">
                <a:moveTo>
                  <a:pt x="0" y="64007"/>
                </a:moveTo>
                <a:lnTo>
                  <a:pt x="226567" y="64007"/>
                </a:lnTo>
                <a:lnTo>
                  <a:pt x="22656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D5D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 l="36875" t="33333" r="17500" b="13333"/>
          <a:stretch>
            <a:fillRect/>
          </a:stretch>
        </p:blipFill>
        <p:spPr bwMode="auto">
          <a:xfrm>
            <a:off x="606437" y="1149420"/>
            <a:ext cx="10714182" cy="512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object 2"/>
          <p:cNvSpPr txBox="1">
            <a:spLocks/>
          </p:cNvSpPr>
          <p:nvPr/>
        </p:nvSpPr>
        <p:spPr>
          <a:xfrm>
            <a:off x="1532965" y="349620"/>
            <a:ext cx="8408893" cy="566822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14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Water</a:t>
            </a:r>
            <a:r>
              <a:rPr kumimoji="0" lang="en-US" sz="3600" b="1" i="0" u="none" strike="noStrike" kern="0" cap="none" spc="3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-23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Jug</a:t>
            </a:r>
            <a:r>
              <a:rPr kumimoji="0" lang="en-US" sz="3600" b="1" i="0" u="none" strike="noStrike" kern="0" cap="none" spc="3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-12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 Space(Graph)</a:t>
            </a:r>
            <a:endParaRPr kumimoji="0" lang="en-US" sz="3600" b="1" i="0" u="none" strike="noStrike" kern="0" cap="none" spc="-125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750" t="18889" r="14375" b="13333"/>
          <a:stretch>
            <a:fillRect/>
          </a:stretch>
        </p:blipFill>
        <p:spPr bwMode="auto">
          <a:xfrm>
            <a:off x="554182" y="403412"/>
            <a:ext cx="11268364" cy="602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 Jug </a:t>
            </a:r>
            <a:r>
              <a:rPr lang="en-US" dirty="0" err="1" smtClean="0"/>
              <a:t>Rpblem</a:t>
            </a:r>
            <a:r>
              <a:rPr lang="en-US" dirty="0" smtClean="0"/>
              <a:t> (Tree  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550"/>
            <a:ext cx="10896600" cy="50853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Rule set: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)-&gt;(4,y) </a:t>
            </a:r>
            <a:r>
              <a:rPr lang="en-US" dirty="0" smtClean="0"/>
              <a:t>:  fill </a:t>
            </a:r>
            <a:r>
              <a:rPr lang="en-US" dirty="0" smtClean="0"/>
              <a:t>the 4 gallon jug    If x&lt;4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)-&gt;(x,3) </a:t>
            </a:r>
            <a:r>
              <a:rPr lang="en-US" dirty="0" smtClean="0"/>
              <a:t>:  fill </a:t>
            </a:r>
            <a:r>
              <a:rPr lang="en-US" dirty="0" smtClean="0"/>
              <a:t>the 3 gallon jug If </a:t>
            </a:r>
            <a:r>
              <a:rPr lang="en-US" dirty="0" smtClean="0"/>
              <a:t>y&lt;3  </a:t>
            </a:r>
            <a:endParaRPr lang="en-US" dirty="0" smtClean="0"/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)-&gt;(x-</a:t>
            </a:r>
            <a:r>
              <a:rPr lang="en-US" dirty="0" err="1" smtClean="0"/>
              <a:t>d,y</a:t>
            </a:r>
            <a:r>
              <a:rPr lang="en-US" dirty="0" smtClean="0"/>
              <a:t>) </a:t>
            </a:r>
            <a:r>
              <a:rPr lang="en-US" dirty="0" smtClean="0"/>
              <a:t> :   pour </a:t>
            </a:r>
            <a:r>
              <a:rPr lang="en-US" dirty="0" smtClean="0"/>
              <a:t>some water out of the 4-gallon </a:t>
            </a:r>
            <a:r>
              <a:rPr lang="en-US" dirty="0" smtClean="0"/>
              <a:t>jug</a:t>
            </a:r>
            <a:r>
              <a:rPr lang="en-US" dirty="0" smtClean="0"/>
              <a:t> If x&gt;0 </a:t>
            </a:r>
            <a:endParaRPr lang="en-US" dirty="0" smtClean="0"/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</a:t>
            </a:r>
            <a:r>
              <a:rPr lang="en-US" dirty="0" err="1" smtClean="0"/>
              <a:t>x,y</a:t>
            </a:r>
            <a:r>
              <a:rPr lang="en-US" dirty="0" smtClean="0"/>
              <a:t>-d)  :  pour </a:t>
            </a:r>
            <a:r>
              <a:rPr lang="en-US" dirty="0" smtClean="0"/>
              <a:t>some water out of the 3-gallon </a:t>
            </a:r>
            <a:r>
              <a:rPr lang="en-US" dirty="0" err="1" smtClean="0"/>
              <a:t>jug.If</a:t>
            </a:r>
            <a:r>
              <a:rPr lang="en-US" dirty="0" smtClean="0"/>
              <a:t> y&gt;0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)-&gt;(0,y) </a:t>
            </a:r>
            <a:r>
              <a:rPr lang="en-US" dirty="0" smtClean="0"/>
              <a:t>  :  empty </a:t>
            </a:r>
            <a:r>
              <a:rPr lang="en-US" dirty="0" smtClean="0"/>
              <a:t>the 4-gallon jug on the ground If x&gt;0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)-&gt;(x,0) </a:t>
            </a:r>
            <a:r>
              <a:rPr lang="en-US" dirty="0" smtClean="0"/>
              <a:t>  : empty </a:t>
            </a:r>
            <a:r>
              <a:rPr lang="en-US" dirty="0" smtClean="0"/>
              <a:t>the 3-gallon jug on the ground If y&gt;0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)-&gt;(4,y-(4-x)) pour water from the 3-gallon jug into the 4-gallon If </a:t>
            </a:r>
            <a:r>
              <a:rPr lang="en-US" dirty="0" err="1" smtClean="0"/>
              <a:t>x+y</a:t>
            </a:r>
            <a:r>
              <a:rPr lang="en-US" dirty="0" smtClean="0"/>
              <a:t>&gt;=4 and y&gt;0 jug until the 4-gallon jug is full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)-&gt;(x-(3-y),3)) pour water from the 4-gallon jug into the 3-gallon If </a:t>
            </a:r>
            <a:r>
              <a:rPr lang="en-US" dirty="0" err="1" smtClean="0"/>
              <a:t>x+y</a:t>
            </a:r>
            <a:r>
              <a:rPr lang="en-US" dirty="0" smtClean="0"/>
              <a:t>&gt;=3 and x&gt;0 jug until the 3-gallon jug is full.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)-&gt;(x+y,0) pour all the water from the 3-gallon jug into If </a:t>
            </a:r>
            <a:r>
              <a:rPr lang="en-US" dirty="0" err="1" smtClean="0"/>
              <a:t>x+y</a:t>
            </a:r>
            <a:r>
              <a:rPr lang="en-US" dirty="0" smtClean="0"/>
              <a:t>&lt;=4 and y&gt;0 the 3-gallon jug.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)-&gt;(0,x+y) pour all the water from the 4-gallon jug into If </a:t>
            </a:r>
            <a:r>
              <a:rPr lang="en-US" dirty="0" err="1" smtClean="0"/>
              <a:t>x+y</a:t>
            </a:r>
            <a:r>
              <a:rPr lang="en-US" dirty="0" smtClean="0"/>
              <a:t>&lt;=3 and x&gt;0 the 3-gallon jug.</a:t>
            </a:r>
          </a:p>
          <a:p>
            <a:pPr lvl="0"/>
            <a:r>
              <a:rPr lang="en-US" dirty="0" smtClean="0"/>
              <a:t>(0,2)-&gt;(2,0) pour the 2-gallon from the 3-gallon jug into the 4-gallon jug.</a:t>
            </a:r>
          </a:p>
          <a:p>
            <a:pPr lvl="0"/>
            <a:r>
              <a:rPr lang="en-US" dirty="0" smtClean="0"/>
              <a:t>(2,y)-&gt;(0,x) empty the 2 gallon in the 4 gallon on the 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of the Water Jug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129" y="2176780"/>
            <a:ext cx="5267811" cy="44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the  </a:t>
            </a:r>
            <a:r>
              <a:rPr lang="en-US" dirty="0" smtClean="0"/>
              <a:t>state 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6329" y="1255923"/>
            <a:ext cx="7007160" cy="548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702"/>
            <a:ext cx="10515600" cy="47866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program is to change the initial configuration into the goal configuration.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 solution to the problem is an appropriate sequence of moves, such as “move tile 5 to the right, move tile 7 to the left, move tile 6 to the down” etc…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To solve a problem, we must specify the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Global database(Problem </a:t>
            </a:r>
            <a:r>
              <a:rPr lang="en-US" dirty="0" err="1" smtClean="0"/>
              <a:t>staes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Rules(Moves and control strategy 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Goal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In this problem each tile configuration is a state.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set of all possible configuration in the problem space, consists of 3,62,880 different configurations of the 8 tiles and blank space.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For the 8-puzzle, a straight forward description is a 3X3 array of matrix of numbers.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1541</Words>
  <Application>Microsoft Office PowerPoint</Application>
  <PresentationFormat>Custom</PresentationFormat>
  <Paragraphs>204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AI – Prof. R.G.Mehta</vt:lpstr>
      <vt:lpstr>Some Game Problems</vt:lpstr>
      <vt:lpstr>Water Jug Problem</vt:lpstr>
      <vt:lpstr>Slide 4</vt:lpstr>
      <vt:lpstr>Slide 5</vt:lpstr>
      <vt:lpstr>Water Jug Rpblem (Tree  structure)</vt:lpstr>
      <vt:lpstr>Production of the Water Jug Problem</vt:lpstr>
      <vt:lpstr>Search in the  state space </vt:lpstr>
      <vt:lpstr>8 Puzzle problem</vt:lpstr>
      <vt:lpstr>8 puzzle problem</vt:lpstr>
      <vt:lpstr>Slide 11</vt:lpstr>
      <vt:lpstr>Task 2: Defining Problem &amp; Search</vt:lpstr>
      <vt:lpstr>Task 2: Search strategy</vt:lpstr>
      <vt:lpstr>Task 1: Define all Possible states</vt:lpstr>
      <vt:lpstr>Task 1: Selelct Initial and Goal state </vt:lpstr>
      <vt:lpstr>Slide 16</vt:lpstr>
      <vt:lpstr>Task 2: Define Search Space</vt:lpstr>
      <vt:lpstr>Task 2: Select  Solution  path using Search strategy</vt:lpstr>
      <vt:lpstr>Task 2: Select  Solution  path using Search strategy</vt:lpstr>
      <vt:lpstr>Task 2: Select  Solution  path using Search strategy</vt:lpstr>
      <vt:lpstr>Monkey banana Problem</vt:lpstr>
      <vt:lpstr>The Monkey Banana Problem</vt:lpstr>
      <vt:lpstr>The Monkey Banana Problem (State Desccription)</vt:lpstr>
      <vt:lpstr>The Monkey Banana Problem (State Description)</vt:lpstr>
      <vt:lpstr>Prolog Predicates  to  the Monkey Banana Problem</vt:lpstr>
      <vt:lpstr>Monkey banana Problem : 2</vt:lpstr>
      <vt:lpstr>Monkey banana Problem : 2(Search Space)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49</cp:revision>
  <dcterms:created xsi:type="dcterms:W3CDTF">2022-01-04T10:24:38Z</dcterms:created>
  <dcterms:modified xsi:type="dcterms:W3CDTF">2022-02-02T06:56:58Z</dcterms:modified>
</cp:coreProperties>
</file>