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90" r:id="rId2"/>
    <p:sldId id="291" r:id="rId3"/>
    <p:sldId id="359" r:id="rId4"/>
    <p:sldId id="293" r:id="rId5"/>
    <p:sldId id="366" r:id="rId6"/>
    <p:sldId id="294" r:id="rId7"/>
    <p:sldId id="295" r:id="rId8"/>
    <p:sldId id="296" r:id="rId9"/>
    <p:sldId id="297" r:id="rId10"/>
    <p:sldId id="298" r:id="rId11"/>
    <p:sldId id="299" r:id="rId12"/>
    <p:sldId id="300" r:id="rId13"/>
    <p:sldId id="370" r:id="rId14"/>
    <p:sldId id="305" r:id="rId15"/>
    <p:sldId id="306" r:id="rId16"/>
    <p:sldId id="307" r:id="rId17"/>
    <p:sldId id="371" r:id="rId18"/>
    <p:sldId id="309" r:id="rId19"/>
    <p:sldId id="310" r:id="rId20"/>
    <p:sldId id="372" r:id="rId21"/>
    <p:sldId id="373" r:id="rId22"/>
    <p:sldId id="374" r:id="rId23"/>
    <p:sldId id="375" r:id="rId24"/>
    <p:sldId id="311" r:id="rId25"/>
    <p:sldId id="312" r:id="rId26"/>
    <p:sldId id="313" r:id="rId27"/>
    <p:sldId id="314" r:id="rId28"/>
    <p:sldId id="387" r:id="rId29"/>
    <p:sldId id="315" r:id="rId30"/>
    <p:sldId id="380" r:id="rId31"/>
    <p:sldId id="381" r:id="rId32"/>
    <p:sldId id="379" r:id="rId33"/>
    <p:sldId id="316" r:id="rId34"/>
    <p:sldId id="382" r:id="rId35"/>
    <p:sldId id="318" r:id="rId36"/>
    <p:sldId id="388" r:id="rId37"/>
    <p:sldId id="319" r:id="rId38"/>
    <p:sldId id="320" r:id="rId39"/>
    <p:sldId id="321" r:id="rId40"/>
    <p:sldId id="322" r:id="rId41"/>
    <p:sldId id="323" r:id="rId42"/>
    <p:sldId id="324" r:id="rId43"/>
    <p:sldId id="325" r:id="rId44"/>
    <p:sldId id="326" r:id="rId45"/>
    <p:sldId id="327" r:id="rId46"/>
    <p:sldId id="328" r:id="rId47"/>
    <p:sldId id="329" r:id="rId48"/>
    <p:sldId id="330" r:id="rId49"/>
    <p:sldId id="331" r:id="rId50"/>
    <p:sldId id="333" r:id="rId51"/>
    <p:sldId id="386" r:id="rId52"/>
    <p:sldId id="334" r:id="rId53"/>
    <p:sldId id="335" r:id="rId54"/>
    <p:sldId id="385" r:id="rId55"/>
    <p:sldId id="389"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979" autoAdjust="0"/>
    <p:restoredTop sz="94665" autoAdjust="0"/>
  </p:normalViewPr>
  <p:slideViewPr>
    <p:cSldViewPr snapToGrid="0">
      <p:cViewPr varScale="1">
        <p:scale>
          <a:sx n="59" d="100"/>
          <a:sy n="59" d="100"/>
        </p:scale>
        <p:origin x="-82" y="-475"/>
      </p:cViewPr>
      <p:guideLst>
        <p:guide orient="horz" pos="2160"/>
        <p:guide pos="3840"/>
      </p:guideLst>
    </p:cSldViewPr>
  </p:slideViewPr>
  <p:notesTextViewPr>
    <p:cViewPr>
      <p:scale>
        <a:sx n="1" d="1"/>
        <a:sy n="1" d="1"/>
      </p:scale>
      <p:origin x="0" y="0"/>
    </p:cViewPr>
  </p:notesTextViewPr>
  <p:gridSpacing cx="36868100" cy="3686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D826E7-C91B-41FA-A6E3-CDF0EBF1ACB2}" type="datetimeFigureOut">
              <a:rPr lang="en-US" smtClean="0"/>
              <a:pPr/>
              <a:t>2/25/2022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2CE867-8191-4DD2-9E51-678F1309865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pPr eaLnBrk="1" hangingPunct="1"/>
            <a:endParaRPr lang="en-US" smtClean="0">
              <a:latin typeface="Arial" pitchFamily="34" charset="0"/>
            </a:endParaRPr>
          </a:p>
        </p:txBody>
      </p:sp>
      <p:sp>
        <p:nvSpPr>
          <p:cNvPr id="79876" name="Slide Number Placeholder 3"/>
          <p:cNvSpPr>
            <a:spLocks noGrp="1"/>
          </p:cNvSpPr>
          <p:nvPr>
            <p:ph type="sldNum" sz="quarter" idx="5"/>
          </p:nvPr>
        </p:nvSpPr>
        <p:spPr>
          <a:noFill/>
        </p:spPr>
        <p:txBody>
          <a:bodyPr/>
          <a:lstStyle/>
          <a:p>
            <a:fld id="{F233E9AF-10CD-4CE4-A3E8-EF442B079E24}" type="slidenum">
              <a:rPr lang="en-US" smtClean="0">
                <a:latin typeface="Arial" pitchFamily="34" charset="0"/>
              </a:rPr>
              <a:pPr/>
              <a:t>14</a:t>
            </a:fld>
            <a:endParaRPr lang="en-US"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D2FFE8A7-1C3C-440E-84D4-6B29AF5B7CB2}" type="slidenum">
              <a:rPr lang="en-US" smtClean="0">
                <a:latin typeface="Arial" pitchFamily="34" charset="0"/>
              </a:rPr>
              <a:pPr/>
              <a:t>38</a:t>
            </a:fld>
            <a:endParaRPr lang="en-US" smtClean="0">
              <a:latin typeface="Arial" pitchFamily="34"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6323E86B-B6C8-49C2-B7E7-314AD84BD969}" type="slidenum">
              <a:rPr lang="en-US" smtClean="0">
                <a:latin typeface="Arial" pitchFamily="34" charset="0"/>
              </a:rPr>
              <a:pPr/>
              <a:t>39</a:t>
            </a:fld>
            <a:endParaRPr lang="en-US" smtClean="0">
              <a:latin typeface="Arial" pitchFamily="34"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99671167-67F7-4810-AFC1-5A744E5D8AEB}" type="slidenum">
              <a:rPr lang="en-US" smtClean="0">
                <a:latin typeface="Arial" pitchFamily="34" charset="0"/>
              </a:rPr>
              <a:pPr/>
              <a:t>40</a:t>
            </a:fld>
            <a:endParaRPr lang="en-US" smtClean="0">
              <a:latin typeface="Arial"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D1DE7BC2-E5C6-461E-85B5-7FB60D8BF75C}" type="slidenum">
              <a:rPr lang="en-US" smtClean="0">
                <a:latin typeface="Arial" pitchFamily="34" charset="0"/>
              </a:rPr>
              <a:pPr/>
              <a:t>41</a:t>
            </a:fld>
            <a:endParaRPr lang="en-US" smtClean="0">
              <a:latin typeface="Arial"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7436DD3D-A6ED-43A5-AD61-445567293BE0}" type="slidenum">
              <a:rPr lang="en-US" smtClean="0">
                <a:latin typeface="Arial" pitchFamily="34" charset="0"/>
              </a:rPr>
              <a:pPr/>
              <a:t>42</a:t>
            </a:fld>
            <a:endParaRPr lang="en-US" smtClean="0">
              <a:latin typeface="Arial" pitchFamily="34"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1A214FC4-4D2F-4355-B6E1-F2130EF72F2E}" type="slidenum">
              <a:rPr lang="en-US" smtClean="0">
                <a:latin typeface="Arial" pitchFamily="34" charset="0"/>
              </a:rPr>
              <a:pPr/>
              <a:t>43</a:t>
            </a:fld>
            <a:endParaRPr lang="en-US" smtClean="0">
              <a:latin typeface="Arial" pitchFamily="34"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3D1831FF-3432-4CC1-8406-41126CC7BB9D}" type="slidenum">
              <a:rPr lang="en-US" smtClean="0">
                <a:latin typeface="Arial" pitchFamily="34" charset="0"/>
              </a:rPr>
              <a:pPr/>
              <a:t>44</a:t>
            </a:fld>
            <a:endParaRPr lang="en-US" smtClean="0">
              <a:latin typeface="Arial" pitchFamily="34"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46D0D8DB-DB2F-4543-89D0-5B12D9C265A5}" type="slidenum">
              <a:rPr lang="en-US" smtClean="0">
                <a:latin typeface="Arial" pitchFamily="34" charset="0"/>
              </a:rPr>
              <a:pPr/>
              <a:t>45</a:t>
            </a:fld>
            <a:endParaRPr lang="en-US" smtClean="0">
              <a:latin typeface="Arial" pitchFamily="34"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CCD04513-5205-4776-936E-DFC4E1C7E9E0}" type="slidenum">
              <a:rPr lang="en-US" smtClean="0">
                <a:latin typeface="Arial" pitchFamily="34" charset="0"/>
              </a:rPr>
              <a:pPr/>
              <a:t>46</a:t>
            </a:fld>
            <a:endParaRPr lang="en-US" smtClean="0">
              <a:latin typeface="Arial" pitchFamily="3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9428DB51-3077-4DEF-AC40-AF894A6ADE93}" type="slidenum">
              <a:rPr lang="en-US" smtClean="0">
                <a:latin typeface="Arial" pitchFamily="34" charset="0"/>
              </a:rPr>
              <a:pPr/>
              <a:t>47</a:t>
            </a:fld>
            <a:endParaRPr lang="en-US" smtClean="0">
              <a:latin typeface="Arial" pitchFamily="34"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C01F8C9-B5D5-4010-ADE4-98969AA6EA67}" type="slidenum">
              <a:rPr lang="en-US" smtClean="0">
                <a:latin typeface="Arial" pitchFamily="34" charset="0"/>
              </a:rPr>
              <a:pPr/>
              <a:t>16</a:t>
            </a:fld>
            <a:endParaRPr lang="en-US" smtClean="0">
              <a:latin typeface="Arial"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BD14061F-FD51-48BF-91A7-B7F73CD49FFB}" type="slidenum">
              <a:rPr lang="en-US" smtClean="0">
                <a:latin typeface="Arial" pitchFamily="34" charset="0"/>
              </a:rPr>
              <a:pPr/>
              <a:t>48</a:t>
            </a:fld>
            <a:endParaRPr lang="en-US" smtClean="0">
              <a:latin typeface="Arial"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10DC4FF1-7137-40AA-B277-28A8A746DD37}" type="slidenum">
              <a:rPr lang="en-US" smtClean="0">
                <a:latin typeface="Arial" pitchFamily="34" charset="0"/>
              </a:rPr>
              <a:pPr/>
              <a:t>49</a:t>
            </a:fld>
            <a:endParaRPr lang="en-US" smtClean="0">
              <a:latin typeface="Arial" pitchFamily="3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B07DEF42-A0C1-42B3-88AA-D27970AE0848}" type="slidenum">
              <a:rPr lang="en-US" smtClean="0">
                <a:latin typeface="Arial" pitchFamily="34" charset="0"/>
              </a:rPr>
              <a:pPr/>
              <a:t>50</a:t>
            </a:fld>
            <a:endParaRPr lang="en-US" smtClean="0">
              <a:latin typeface="Arial" pitchFamily="34"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96C9A7C7-C244-4297-8312-D3AB05A0F820}" type="slidenum">
              <a:rPr lang="en-US" smtClean="0">
                <a:latin typeface="Arial" pitchFamily="34" charset="0"/>
              </a:rPr>
              <a:pPr/>
              <a:t>51</a:t>
            </a:fld>
            <a:endParaRPr lang="en-US" smtClean="0">
              <a:latin typeface="Arial" pitchFamily="3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7C01F8C9-B5D5-4010-ADE4-98969AA6EA67}" type="slidenum">
              <a:rPr lang="en-US" smtClean="0">
                <a:latin typeface="Arial" pitchFamily="34" charset="0"/>
              </a:rPr>
              <a:pPr/>
              <a:t>17</a:t>
            </a:fld>
            <a:endParaRPr lang="en-US" smtClean="0">
              <a:latin typeface="Arial"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BE39EFF-6065-4895-9200-31BAED59CCCB}" type="slidenum">
              <a:rPr lang="en-US" smtClean="0">
                <a:latin typeface="Arial" pitchFamily="34" charset="0"/>
              </a:rPr>
              <a:pPr/>
              <a:t>18</a:t>
            </a:fld>
            <a:endParaRPr lang="en-US" smtClean="0">
              <a:latin typeface="Arial"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7BC4E829-72F9-4531-97D2-51AD4812DF4D}" type="slidenum">
              <a:rPr lang="en-US" smtClean="0">
                <a:latin typeface="Arial" pitchFamily="34" charset="0"/>
              </a:rPr>
              <a:pPr/>
              <a:t>19</a:t>
            </a:fld>
            <a:endParaRPr lang="en-US" smtClean="0">
              <a:latin typeface="Arial"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1582AE2A-1AD1-4DC4-8B80-3CE2CB5F0206}" type="slidenum">
              <a:rPr lang="en-US" smtClean="0">
                <a:latin typeface="Arial" pitchFamily="34" charset="0"/>
              </a:rPr>
              <a:pPr/>
              <a:t>24</a:t>
            </a:fld>
            <a:endParaRPr lang="en-US" smtClean="0">
              <a:latin typeface="Arial" pitchFamily="3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995220D5-14C9-4F40-AFE6-7F7611E56354}" type="slidenum">
              <a:rPr lang="en-US" smtClean="0">
                <a:latin typeface="Arial" pitchFamily="34" charset="0"/>
              </a:rPr>
              <a:pPr/>
              <a:t>25</a:t>
            </a:fld>
            <a:endParaRPr lang="en-US" smtClean="0">
              <a:latin typeface="Arial" pitchFamily="3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4C25CC34-8A62-4233-A883-FD0763808FB1}" type="slidenum">
              <a:rPr lang="en-US" smtClean="0">
                <a:latin typeface="Arial" pitchFamily="34" charset="0"/>
              </a:rPr>
              <a:pPr/>
              <a:t>33</a:t>
            </a:fld>
            <a:endParaRPr lang="en-US" smtClean="0">
              <a:latin typeface="Arial"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C1CBEA63-52B3-47E0-81D9-9DDCFD82311A}" type="slidenum">
              <a:rPr lang="en-US" smtClean="0">
                <a:latin typeface="Arial" pitchFamily="34" charset="0"/>
              </a:rPr>
              <a:pPr/>
              <a:t>35</a:t>
            </a:fld>
            <a:endParaRPr lang="en-US" smtClean="0">
              <a:latin typeface="Arial" pitchFamily="34"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n-US"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F6F7538-9884-496B-BD6B-FABD47429A29}" type="datetimeFigureOut">
              <a:rPr lang="en-IN" smtClean="0"/>
              <a:pPr/>
              <a:t>25-02-2022</a:t>
            </a:fld>
            <a:endParaRPr lang="en-IN"/>
          </a:p>
        </p:txBody>
      </p:sp>
      <p:sp>
        <p:nvSpPr>
          <p:cNvPr id="6" name="Slide Number Placeholder 5"/>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p14="http://schemas.microsoft.com/office/powerpoint/2010/main" xmlns="" val="53098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6F7538-9884-496B-BD6B-FABD47429A29}" type="datetimeFigureOut">
              <a:rPr lang="en-IN" smtClean="0"/>
              <a:pPr/>
              <a:t>25-02-2022</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p14="http://schemas.microsoft.com/office/powerpoint/2010/main" xmlns="" val="2907964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6F7538-9884-496B-BD6B-FABD47429A29}" type="datetimeFigureOut">
              <a:rPr lang="en-IN" smtClean="0"/>
              <a:pPr/>
              <a:t>25-02-2022</a:t>
            </a:fld>
            <a:endParaRPr lang="en-IN"/>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p14="http://schemas.microsoft.com/office/powerpoint/2010/main" xmlns="" val="2853554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5806"/>
          </a:xfrm>
          <a:solidFill>
            <a:srgbClr val="002060"/>
          </a:solidFill>
        </p:spPr>
        <p:txBody>
          <a:bodyPr/>
          <a:lstStyle>
            <a:lvl1pPr algn="ctr">
              <a:defRPr b="1">
                <a:solidFill>
                  <a:schemeClr val="bg1"/>
                </a:solidFill>
              </a:defRPr>
            </a:lvl1pPr>
          </a:lstStyle>
          <a:p>
            <a:r>
              <a:rPr lang="en-US" dirty="0" smtClean="0"/>
              <a:t>Click to edit Master title style</a:t>
            </a:r>
            <a:endParaRPr lang="en-IN" dirty="0"/>
          </a:p>
        </p:txBody>
      </p:sp>
      <p:sp>
        <p:nvSpPr>
          <p:cNvPr id="3" name="Content Placeholder 2"/>
          <p:cNvSpPr>
            <a:spLocks noGrp="1"/>
          </p:cNvSpPr>
          <p:nvPr>
            <p:ph idx="1"/>
          </p:nvPr>
        </p:nvSpPr>
        <p:spPr>
          <a:xfrm>
            <a:off x="838200" y="1539551"/>
            <a:ext cx="10515600" cy="47866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6F7538-9884-496B-BD6B-FABD47429A29}" type="datetimeFigureOut">
              <a:rPr lang="en-IN" smtClean="0"/>
              <a:pPr/>
              <a:t>25-02-2022</a:t>
            </a:fld>
            <a:endParaRPr lang="en-IN"/>
          </a:p>
        </p:txBody>
      </p:sp>
      <p:sp>
        <p:nvSpPr>
          <p:cNvPr id="6" name="Slide Number Placeholder 5"/>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p14="http://schemas.microsoft.com/office/powerpoint/2010/main" xmlns="" val="12931611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6F7538-9884-496B-BD6B-FABD47429A29}" type="datetimeFigureOut">
              <a:rPr lang="en-IN" smtClean="0"/>
              <a:pPr/>
              <a:t>25-02-2022</a:t>
            </a:fld>
            <a:endParaRPr lang="en-IN"/>
          </a:p>
        </p:txBody>
      </p:sp>
      <p:sp>
        <p:nvSpPr>
          <p:cNvPr id="6" name="Slide Number Placeholder 5"/>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p14="http://schemas.microsoft.com/office/powerpoint/2010/main" xmlns="" val="3651101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F6F7538-9884-496B-BD6B-FABD47429A29}" type="datetimeFigureOut">
              <a:rPr lang="en-IN" smtClean="0"/>
              <a:pPr/>
              <a:t>25-02-2022</a:t>
            </a:fld>
            <a:endParaRPr lang="en-I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p14="http://schemas.microsoft.com/office/powerpoint/2010/main" xmlns="" val="3250516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F6F7538-9884-496B-BD6B-FABD47429A29}" type="datetimeFigureOut">
              <a:rPr lang="en-IN" smtClean="0"/>
              <a:pPr/>
              <a:t>25-02-2022</a:t>
            </a:fld>
            <a:endParaRPr lang="en-IN"/>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p14="http://schemas.microsoft.com/office/powerpoint/2010/main" xmlns="" val="924245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F6F7538-9884-496B-BD6B-FABD47429A29}" type="datetimeFigureOut">
              <a:rPr lang="en-IN" smtClean="0"/>
              <a:pPr/>
              <a:t>25-02-2022</a:t>
            </a:fld>
            <a:endParaRPr lang="en-IN"/>
          </a:p>
        </p:txBody>
      </p:sp>
      <p:sp>
        <p:nvSpPr>
          <p:cNvPr id="5" name="Slide Number Placeholder 4"/>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p14="http://schemas.microsoft.com/office/powerpoint/2010/main" xmlns="" val="2797243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6F7538-9884-496B-BD6B-FABD47429A29}" type="datetimeFigureOut">
              <a:rPr lang="en-IN" smtClean="0"/>
              <a:pPr/>
              <a:t>25-02-2022</a:t>
            </a:fld>
            <a:endParaRPr lang="en-IN"/>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IN"/>
          </a:p>
        </p:txBody>
      </p:sp>
      <p:sp>
        <p:nvSpPr>
          <p:cNvPr id="4" name="Slide Number Placeholder 3"/>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p14="http://schemas.microsoft.com/office/powerpoint/2010/main" xmlns="" val="1561420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6F7538-9884-496B-BD6B-FABD47429A29}" type="datetimeFigureOut">
              <a:rPr lang="en-IN" smtClean="0"/>
              <a:pPr/>
              <a:t>25-02-2022</a:t>
            </a:fld>
            <a:endParaRPr lang="en-I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p14="http://schemas.microsoft.com/office/powerpoint/2010/main" xmlns="" val="1647235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6F7538-9884-496B-BD6B-FABD47429A29}" type="datetimeFigureOut">
              <a:rPr lang="en-IN" smtClean="0"/>
              <a:pPr/>
              <a:t>25-02-2022</a:t>
            </a:fld>
            <a:endParaRPr lang="en-IN"/>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42BFA01A-E3DD-4B90-833C-085FE5A531CA}" type="slidenum">
              <a:rPr lang="en-IN" smtClean="0"/>
              <a:pPr/>
              <a:t>‹#›</a:t>
            </a:fld>
            <a:endParaRPr lang="en-IN"/>
          </a:p>
        </p:txBody>
      </p:sp>
    </p:spTree>
    <p:extLst>
      <p:ext uri="{BB962C8B-B14F-4D97-AF65-F5344CB8AC3E}">
        <p14:creationId xmlns:p14="http://schemas.microsoft.com/office/powerpoint/2010/main" xmlns="" val="3882995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F7538-9884-496B-BD6B-FABD47429A29}" type="datetimeFigureOut">
              <a:rPr lang="en-IN" smtClean="0"/>
              <a:pPr/>
              <a:t>25-02-2022</a:t>
            </a:fld>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FA01A-E3DD-4B90-833C-085FE5A531CA}" type="slidenum">
              <a:rPr lang="en-IN" smtClean="0"/>
              <a:pPr/>
              <a:t>‹#›</a:t>
            </a:fld>
            <a:endParaRPr lang="en-IN"/>
          </a:p>
        </p:txBody>
      </p:sp>
    </p:spTree>
    <p:extLst>
      <p:ext uri="{BB962C8B-B14F-4D97-AF65-F5344CB8AC3E}">
        <p14:creationId xmlns:p14="http://schemas.microsoft.com/office/powerpoint/2010/main" xmlns="" val="2838156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8364" y="828332"/>
            <a:ext cx="9790545" cy="689932"/>
          </a:xfrm>
          <a:prstGeom prst="rect">
            <a:avLst/>
          </a:prstGeom>
        </p:spPr>
        <p:txBody>
          <a:bodyPr vert="horz" wrap="square" lIns="0" tIns="12700" rIns="0" bIns="0" rtlCol="0">
            <a:spAutoFit/>
          </a:bodyPr>
          <a:lstStyle/>
          <a:p>
            <a:pPr marL="12700" algn="ctr">
              <a:lnSpc>
                <a:spcPct val="100000"/>
              </a:lnSpc>
              <a:spcBef>
                <a:spcPts val="100"/>
              </a:spcBef>
            </a:pPr>
            <a:r>
              <a:rPr lang="en-US" spc="-100" dirty="0" smtClean="0"/>
              <a:t>AI – Prof. </a:t>
            </a:r>
            <a:r>
              <a:rPr lang="en-US" spc="-100" dirty="0" err="1" smtClean="0"/>
              <a:t>R.G.Mehta</a:t>
            </a:r>
            <a:endParaRPr spc="-50" dirty="0"/>
          </a:p>
        </p:txBody>
      </p:sp>
      <p:sp>
        <p:nvSpPr>
          <p:cNvPr id="3" name="object 3"/>
          <p:cNvSpPr txBox="1"/>
          <p:nvPr/>
        </p:nvSpPr>
        <p:spPr>
          <a:xfrm>
            <a:off x="1111442" y="1828800"/>
            <a:ext cx="9397230" cy="2846933"/>
          </a:xfrm>
          <a:prstGeom prst="rect">
            <a:avLst/>
          </a:prstGeom>
        </p:spPr>
        <p:txBody>
          <a:bodyPr vert="horz" wrap="square" lIns="0" tIns="259080" rIns="0" bIns="0" rtlCol="0">
            <a:spAutoFit/>
          </a:bodyPr>
          <a:lstStyle/>
          <a:p>
            <a:pPr marL="355600" indent="-342900">
              <a:lnSpc>
                <a:spcPct val="100000"/>
              </a:lnSpc>
              <a:buClr>
                <a:srgbClr val="404040"/>
              </a:buClr>
              <a:buFont typeface="Arial MT"/>
              <a:buChar char="•"/>
              <a:tabLst>
                <a:tab pos="354965" algn="l"/>
                <a:tab pos="355600" algn="l"/>
              </a:tabLst>
            </a:pPr>
            <a:r>
              <a:rPr lang="en-US" sz="2800" spc="-55" dirty="0" smtClean="0">
                <a:latin typeface="Georgia"/>
                <a:cs typeface="Georgia"/>
              </a:rPr>
              <a:t>Brief introduction to AI</a:t>
            </a:r>
          </a:p>
          <a:p>
            <a:pPr marL="355600" indent="-342900">
              <a:lnSpc>
                <a:spcPct val="100000"/>
              </a:lnSpc>
              <a:buClr>
                <a:srgbClr val="404040"/>
              </a:buClr>
              <a:buFont typeface="Arial MT"/>
              <a:buChar char="•"/>
              <a:tabLst>
                <a:tab pos="354965" algn="l"/>
                <a:tab pos="355600" algn="l"/>
              </a:tabLst>
            </a:pPr>
            <a:r>
              <a:rPr sz="2800" spc="-55" smtClean="0">
                <a:latin typeface="Georgia"/>
                <a:cs typeface="Georgia"/>
              </a:rPr>
              <a:t>Goal-based</a:t>
            </a:r>
            <a:r>
              <a:rPr sz="2800" spc="15" smtClean="0">
                <a:latin typeface="Georgia"/>
                <a:cs typeface="Georgia"/>
              </a:rPr>
              <a:t> </a:t>
            </a:r>
            <a:r>
              <a:rPr sz="2800" spc="-100" dirty="0">
                <a:latin typeface="Georgia"/>
                <a:cs typeface="Georgia"/>
              </a:rPr>
              <a:t>agents</a:t>
            </a:r>
            <a:endParaRPr sz="2800">
              <a:latin typeface="Georgia"/>
              <a:cs typeface="Georgia"/>
            </a:endParaRPr>
          </a:p>
          <a:p>
            <a:pPr marL="355600" indent="-342900">
              <a:lnSpc>
                <a:spcPct val="100000"/>
              </a:lnSpc>
              <a:buClr>
                <a:srgbClr val="404040"/>
              </a:buClr>
              <a:buFont typeface="Arial MT"/>
              <a:buChar char="•"/>
              <a:tabLst>
                <a:tab pos="354965" algn="l"/>
                <a:tab pos="355600" algn="l"/>
              </a:tabLst>
            </a:pPr>
            <a:r>
              <a:rPr sz="2800" spc="-90" dirty="0">
                <a:latin typeface="Georgia"/>
                <a:cs typeface="Georgia"/>
              </a:rPr>
              <a:t>Representing</a:t>
            </a:r>
            <a:r>
              <a:rPr sz="2800" spc="25" dirty="0">
                <a:latin typeface="Georgia"/>
                <a:cs typeface="Georgia"/>
              </a:rPr>
              <a:t> </a:t>
            </a:r>
            <a:r>
              <a:rPr sz="2800" spc="-105" dirty="0">
                <a:latin typeface="Georgia"/>
                <a:cs typeface="Georgia"/>
              </a:rPr>
              <a:t>states</a:t>
            </a:r>
            <a:r>
              <a:rPr sz="2800" spc="30" dirty="0">
                <a:latin typeface="Georgia"/>
                <a:cs typeface="Georgia"/>
              </a:rPr>
              <a:t> </a:t>
            </a:r>
            <a:r>
              <a:rPr sz="2800" spc="-85" dirty="0">
                <a:latin typeface="Georgia"/>
                <a:cs typeface="Georgia"/>
              </a:rPr>
              <a:t>and</a:t>
            </a:r>
            <a:r>
              <a:rPr sz="2800" spc="30" dirty="0">
                <a:latin typeface="Georgia"/>
                <a:cs typeface="Georgia"/>
              </a:rPr>
              <a:t> </a:t>
            </a:r>
            <a:r>
              <a:rPr sz="2800" spc="-90" dirty="0">
                <a:latin typeface="Georgia"/>
                <a:cs typeface="Georgia"/>
              </a:rPr>
              <a:t>operators</a:t>
            </a:r>
            <a:endParaRPr sz="2800">
              <a:latin typeface="Georgia"/>
              <a:cs typeface="Georgia"/>
            </a:endParaRPr>
          </a:p>
          <a:p>
            <a:pPr marL="355600" indent="-342900">
              <a:lnSpc>
                <a:spcPct val="100000"/>
              </a:lnSpc>
              <a:buClr>
                <a:srgbClr val="404040"/>
              </a:buClr>
              <a:buFont typeface="Arial MT"/>
              <a:buChar char="•"/>
              <a:tabLst>
                <a:tab pos="354965" algn="l"/>
                <a:tab pos="355600" algn="l"/>
              </a:tabLst>
            </a:pPr>
            <a:r>
              <a:rPr sz="2800" spc="-45" dirty="0">
                <a:latin typeface="Georgia"/>
                <a:cs typeface="Georgia"/>
              </a:rPr>
              <a:t>Example</a:t>
            </a:r>
            <a:r>
              <a:rPr sz="2800" dirty="0">
                <a:latin typeface="Georgia"/>
                <a:cs typeface="Georgia"/>
              </a:rPr>
              <a:t> </a:t>
            </a:r>
            <a:r>
              <a:rPr sz="2800" spc="-95" dirty="0">
                <a:latin typeface="Georgia"/>
                <a:cs typeface="Georgia"/>
              </a:rPr>
              <a:t>problems</a:t>
            </a:r>
            <a:endParaRPr sz="2800">
              <a:latin typeface="Georgia"/>
              <a:cs typeface="Georgia"/>
            </a:endParaRPr>
          </a:p>
          <a:p>
            <a:pPr marL="355600" indent="-342900">
              <a:lnSpc>
                <a:spcPct val="100000"/>
              </a:lnSpc>
              <a:buClr>
                <a:srgbClr val="404040"/>
              </a:buClr>
              <a:buFont typeface="Arial MT"/>
              <a:buChar char="•"/>
              <a:tabLst>
                <a:tab pos="354965" algn="l"/>
                <a:tab pos="355600" algn="l"/>
              </a:tabLst>
            </a:pPr>
            <a:r>
              <a:rPr lang="en-US" sz="2800" b="1" spc="-105" dirty="0" smtClean="0">
                <a:solidFill>
                  <a:srgbClr val="C00000"/>
                </a:solidFill>
                <a:latin typeface="Georgia"/>
                <a:cs typeface="Georgia"/>
              </a:rPr>
              <a:t>S</a:t>
            </a:r>
            <a:r>
              <a:rPr sz="2800" b="1" spc="-105" smtClean="0">
                <a:solidFill>
                  <a:srgbClr val="C00000"/>
                </a:solidFill>
                <a:latin typeface="Georgia"/>
                <a:cs typeface="Georgia"/>
              </a:rPr>
              <a:t>tate-space</a:t>
            </a:r>
            <a:r>
              <a:rPr sz="2800" b="1" spc="40" smtClean="0">
                <a:solidFill>
                  <a:srgbClr val="C00000"/>
                </a:solidFill>
                <a:latin typeface="Georgia"/>
                <a:cs typeface="Georgia"/>
              </a:rPr>
              <a:t> </a:t>
            </a:r>
            <a:r>
              <a:rPr sz="2800" b="1" spc="-85">
                <a:solidFill>
                  <a:srgbClr val="C00000"/>
                </a:solidFill>
                <a:latin typeface="Georgia"/>
                <a:cs typeface="Georgia"/>
              </a:rPr>
              <a:t>search</a:t>
            </a:r>
            <a:r>
              <a:rPr sz="2800" b="1" spc="35">
                <a:solidFill>
                  <a:srgbClr val="C00000"/>
                </a:solidFill>
                <a:latin typeface="Georgia"/>
                <a:cs typeface="Georgia"/>
              </a:rPr>
              <a:t> </a:t>
            </a:r>
            <a:r>
              <a:rPr sz="2800" b="1" spc="-75" smtClean="0">
                <a:solidFill>
                  <a:srgbClr val="C00000"/>
                </a:solidFill>
                <a:latin typeface="Georgia"/>
                <a:cs typeface="Georgia"/>
              </a:rPr>
              <a:t>algorithm</a:t>
            </a:r>
            <a:r>
              <a:rPr lang="en-US" sz="2800" b="1" spc="-75" dirty="0" smtClean="0">
                <a:solidFill>
                  <a:srgbClr val="C00000"/>
                </a:solidFill>
                <a:latin typeface="Georgia"/>
                <a:cs typeface="Georgia"/>
              </a:rPr>
              <a:t>(Graph searching)</a:t>
            </a:r>
          </a:p>
          <a:p>
            <a:pPr marL="355600" indent="-342900">
              <a:lnSpc>
                <a:spcPct val="100000"/>
              </a:lnSpc>
              <a:buClr>
                <a:srgbClr val="404040"/>
              </a:buClr>
              <a:tabLst>
                <a:tab pos="354965" algn="l"/>
                <a:tab pos="355600" algn="l"/>
              </a:tabLst>
            </a:pPr>
            <a:endParaRPr sz="2800" b="1">
              <a:latin typeface="Georgia"/>
              <a:cs typeface="Georgi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p:txBody>
          <a:bodyPr>
            <a:normAutofit/>
          </a:bodyPr>
          <a:lstStyle/>
          <a:p>
            <a:pPr eaLnBrk="1" hangingPunct="1"/>
            <a:r>
              <a:rPr lang="en-US" dirty="0" smtClean="0"/>
              <a:t> Requires complete solutions be generated for testing (like Depth First Search)</a:t>
            </a:r>
          </a:p>
          <a:p>
            <a:pPr eaLnBrk="1" hangingPunct="1"/>
            <a:r>
              <a:rPr lang="en-US" dirty="0" smtClean="0"/>
              <a:t>In its most systematic form, it is only an </a:t>
            </a:r>
            <a:r>
              <a:rPr lang="en-US" b="1" dirty="0" smtClean="0"/>
              <a:t>exhaustive search </a:t>
            </a:r>
            <a:r>
              <a:rPr lang="en-US" dirty="0" smtClean="0"/>
              <a:t>of the problem space </a:t>
            </a:r>
          </a:p>
          <a:p>
            <a:pPr eaLnBrk="1" hangingPunct="1"/>
            <a:r>
              <a:rPr lang="en-US" dirty="0" smtClean="0"/>
              <a:t>Solutions can also be generated randomly</a:t>
            </a:r>
          </a:p>
          <a:p>
            <a:pPr lvl="1"/>
            <a:r>
              <a:rPr lang="en-US" dirty="0" smtClean="0"/>
              <a:t> but solution is not guaranteed. </a:t>
            </a:r>
          </a:p>
          <a:p>
            <a:pPr lvl="1" eaLnBrk="1" hangingPunct="1"/>
            <a:r>
              <a:rPr lang="en-US" dirty="0" smtClean="0"/>
              <a:t>Also known as British Museum algorithm: finding an object in the British Museum by wandering randomly. </a:t>
            </a:r>
          </a:p>
        </p:txBody>
      </p:sp>
      <p:sp>
        <p:nvSpPr>
          <p:cNvPr id="20483" name="Title 1"/>
          <p:cNvSpPr>
            <a:spLocks noGrp="1"/>
          </p:cNvSpPr>
          <p:nvPr>
            <p:ph type="title"/>
          </p:nvPr>
        </p:nvSpPr>
        <p:spPr/>
        <p:txBody>
          <a:bodyPr/>
          <a:lstStyle/>
          <a:p>
            <a:pPr eaLnBrk="1" hangingPunct="1"/>
            <a:r>
              <a:rPr lang="en-US" sz="3600" b="1" smtClean="0"/>
              <a:t>Generate-And-Test Algorithm (cont….)</a:t>
            </a:r>
            <a:endParaRPr lang="en-US" sz="36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09600" y="274637"/>
            <a:ext cx="10972800" cy="748619"/>
          </a:xfrm>
        </p:spPr>
        <p:txBody>
          <a:bodyPr>
            <a:normAutofit/>
          </a:bodyPr>
          <a:lstStyle/>
          <a:p>
            <a:pPr eaLnBrk="1" hangingPunct="1"/>
            <a:r>
              <a:rPr lang="en-US" sz="3600" b="1" dirty="0" smtClean="0"/>
              <a:t>Systematic Generate-And-Test</a:t>
            </a:r>
            <a:endParaRPr lang="en-US" sz="3600" dirty="0" smtClean="0"/>
          </a:p>
        </p:txBody>
      </p:sp>
      <p:sp>
        <p:nvSpPr>
          <p:cNvPr id="21507" name="Content Placeholder 2"/>
          <p:cNvSpPr>
            <a:spLocks noGrp="1"/>
          </p:cNvSpPr>
          <p:nvPr>
            <p:ph idx="1"/>
          </p:nvPr>
        </p:nvSpPr>
        <p:spPr>
          <a:xfrm>
            <a:off x="674912" y="1186542"/>
            <a:ext cx="10972800" cy="5135563"/>
          </a:xfrm>
        </p:spPr>
        <p:txBody>
          <a:bodyPr>
            <a:normAutofit/>
          </a:bodyPr>
          <a:lstStyle/>
          <a:p>
            <a:pPr eaLnBrk="1" hangingPunct="1"/>
            <a:r>
              <a:rPr lang="en-US" dirty="0" smtClean="0"/>
              <a:t>Two extreme approaches for G&amp;T </a:t>
            </a:r>
          </a:p>
          <a:p>
            <a:pPr lvl="1" eaLnBrk="1" hangingPunct="1"/>
            <a:r>
              <a:rPr lang="en-US" dirty="0" smtClean="0"/>
              <a:t>generating complete solutions</a:t>
            </a:r>
          </a:p>
          <a:p>
            <a:pPr lvl="1" eaLnBrk="1" hangingPunct="1"/>
            <a:r>
              <a:rPr lang="en-US" dirty="0" smtClean="0"/>
              <a:t>generating random solutions</a:t>
            </a:r>
          </a:p>
          <a:p>
            <a:pPr eaLnBrk="1" hangingPunct="1"/>
            <a:r>
              <a:rPr lang="en-US" dirty="0" smtClean="0"/>
              <a:t>The intermediate approach </a:t>
            </a:r>
          </a:p>
          <a:p>
            <a:pPr lvl="1" eaLnBrk="1" hangingPunct="1"/>
            <a:r>
              <a:rPr lang="en-US" dirty="0" smtClean="0"/>
              <a:t>The search proceeds systematically but some paths that unlikely to lead the solution are not considered. </a:t>
            </a:r>
          </a:p>
          <a:p>
            <a:pPr lvl="1" eaLnBrk="1" hangingPunct="1"/>
            <a:r>
              <a:rPr lang="en-US" dirty="0" smtClean="0"/>
              <a:t>This evaluation is performed by a </a:t>
            </a:r>
            <a:r>
              <a:rPr lang="en-US" b="1" dirty="0" smtClean="0"/>
              <a:t>heuristic function.</a:t>
            </a:r>
          </a:p>
          <a:p>
            <a:pPr lvl="1" eaLnBrk="1" hangingPunct="1"/>
            <a:r>
              <a:rPr lang="en-US" dirty="0" smtClean="0"/>
              <a:t>E.g. Depth-first search tree with backtracking </a:t>
            </a:r>
          </a:p>
          <a:p>
            <a:pPr lvl="1" eaLnBrk="1" hangingPunct="1">
              <a:buNone/>
            </a:pPr>
            <a:endParaRPr lang="en-US" dirty="0" smtClean="0"/>
          </a:p>
          <a:p>
            <a:pPr marL="282575" lvl="1" indent="0" eaLnBrk="1" hangingPunct="1">
              <a:buNone/>
            </a:pPr>
            <a:r>
              <a:rPr lang="en-US" dirty="0" smtClean="0"/>
              <a:t>Note : if some intermediate states are likely to appear often in the tree, it would be better to modify that procedure to traverse a graph rather than a tree.</a:t>
            </a:r>
          </a:p>
          <a:p>
            <a:pPr eaLnBrk="1" hangingPunct="1"/>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09600" y="274638"/>
            <a:ext cx="10972800" cy="639762"/>
          </a:xfrm>
        </p:spPr>
        <p:txBody>
          <a:bodyPr>
            <a:normAutofit/>
          </a:bodyPr>
          <a:lstStyle/>
          <a:p>
            <a:pPr eaLnBrk="1" hangingPunct="1"/>
            <a:r>
              <a:rPr lang="en-US" sz="3600" b="1" dirty="0" smtClean="0"/>
              <a:t>Generate-And-Test And Planning</a:t>
            </a:r>
            <a:endParaRPr lang="en-US" sz="3600" dirty="0" smtClean="0"/>
          </a:p>
        </p:txBody>
      </p:sp>
      <p:sp>
        <p:nvSpPr>
          <p:cNvPr id="22531" name="Content Placeholder 2"/>
          <p:cNvSpPr>
            <a:spLocks noGrp="1"/>
          </p:cNvSpPr>
          <p:nvPr>
            <p:ph idx="1"/>
          </p:nvPr>
        </p:nvSpPr>
        <p:spPr>
          <a:xfrm>
            <a:off x="563301" y="1183507"/>
            <a:ext cx="10972800" cy="5500868"/>
          </a:xfrm>
        </p:spPr>
        <p:txBody>
          <a:bodyPr>
            <a:normAutofit lnSpcReduction="10000"/>
          </a:bodyPr>
          <a:lstStyle/>
          <a:p>
            <a:pPr eaLnBrk="1" hangingPunct="1"/>
            <a:r>
              <a:rPr lang="en-US" sz="3200" dirty="0" smtClean="0"/>
              <a:t>Exhaustive generate-and-test is very useful for simple problems. </a:t>
            </a:r>
          </a:p>
          <a:p>
            <a:pPr eaLnBrk="1" hangingPunct="1"/>
            <a:r>
              <a:rPr lang="en-US" sz="3200" dirty="0" smtClean="0"/>
              <a:t>For complex problems even heuristic generate-and-test is not very effective technique. </a:t>
            </a:r>
          </a:p>
          <a:p>
            <a:pPr eaLnBrk="1" hangingPunct="1"/>
            <a:r>
              <a:rPr lang="en-US" sz="3200" dirty="0" smtClean="0"/>
              <a:t>Combined with other techniques</a:t>
            </a:r>
          </a:p>
          <a:p>
            <a:pPr lvl="1"/>
            <a:r>
              <a:rPr lang="en-US" sz="2800" dirty="0" smtClean="0"/>
              <a:t>E.g. An AI </a:t>
            </a:r>
            <a:r>
              <a:rPr lang="en-US" sz="2800" b="1" dirty="0" smtClean="0"/>
              <a:t>program DENDRAL used plan-Generate-and-test </a:t>
            </a:r>
            <a:r>
              <a:rPr lang="en-US" sz="2800" dirty="0" smtClean="0"/>
              <a:t>technique. </a:t>
            </a:r>
          </a:p>
          <a:p>
            <a:pPr lvl="2"/>
            <a:r>
              <a:rPr lang="en-US" sz="2400" dirty="0" smtClean="0"/>
              <a:t>First the planning process uses constraint-satisfaction techniques and creates lists of recommended and contraindicated sub-structures.</a:t>
            </a:r>
          </a:p>
          <a:p>
            <a:pPr lvl="2"/>
            <a:r>
              <a:rPr lang="en-US" sz="2400" dirty="0" smtClean="0"/>
              <a:t>Then the G&amp;T procedure uses the lists generated and required to explore only a limited set of structures.</a:t>
            </a:r>
          </a:p>
          <a:p>
            <a:pPr lvl="2"/>
            <a:r>
              <a:rPr lang="en-US" sz="2400" dirty="0" smtClean="0"/>
              <a:t>Major weakness : It often produces inaccurate solutions as there is no feedback from the world.</a:t>
            </a:r>
          </a:p>
          <a:p>
            <a:pPr lvl="2"/>
            <a:r>
              <a:rPr lang="en-US" sz="2400" dirty="0" smtClean="0"/>
              <a:t>If it is used to produce only pieces of solutions then lack of detailed accuracy becomes unimportant.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04800" y="274638"/>
            <a:ext cx="11480800" cy="715962"/>
          </a:xfrm>
        </p:spPr>
        <p:txBody>
          <a:bodyPr>
            <a:normAutofit/>
          </a:bodyPr>
          <a:lstStyle/>
          <a:p>
            <a:r>
              <a:rPr lang="en-US" sz="3600" dirty="0" smtClean="0">
                <a:latin typeface="Times New Roman" pitchFamily="18" charset="0"/>
              </a:rPr>
              <a:t>Brute force Techniques </a:t>
            </a:r>
          </a:p>
        </p:txBody>
      </p:sp>
      <p:sp>
        <p:nvSpPr>
          <p:cNvPr id="17411" name="Content Placeholder 2"/>
          <p:cNvSpPr>
            <a:spLocks noGrp="1"/>
          </p:cNvSpPr>
          <p:nvPr>
            <p:ph idx="1"/>
          </p:nvPr>
        </p:nvSpPr>
        <p:spPr>
          <a:xfrm>
            <a:off x="609600" y="1143001"/>
            <a:ext cx="10972800" cy="4983163"/>
          </a:xfrm>
        </p:spPr>
        <p:txBody>
          <a:bodyPr/>
          <a:lstStyle/>
          <a:p>
            <a:pPr eaLnBrk="1" hangingPunct="1"/>
            <a:r>
              <a:rPr lang="en-US" b="1" dirty="0" smtClean="0"/>
              <a:t>Generate-And-Test</a:t>
            </a:r>
          </a:p>
          <a:p>
            <a:pPr eaLnBrk="1" hangingPunct="1"/>
            <a:r>
              <a:rPr lang="en-US" b="1" dirty="0" smtClean="0">
                <a:solidFill>
                  <a:srgbClr val="0070C0"/>
                </a:solidFill>
              </a:rPr>
              <a:t>Breadth-First Search</a:t>
            </a:r>
          </a:p>
          <a:p>
            <a:pPr eaLnBrk="1" hangingPunct="1"/>
            <a:r>
              <a:rPr lang="en-US" dirty="0" smtClean="0"/>
              <a:t>Uniform-Cost Search</a:t>
            </a:r>
          </a:p>
          <a:p>
            <a:pPr eaLnBrk="1" hangingPunct="1"/>
            <a:r>
              <a:rPr lang="en-US" dirty="0" smtClean="0"/>
              <a:t>Depth-First Search</a:t>
            </a:r>
          </a:p>
          <a:p>
            <a:pPr eaLnBrk="1" hangingPunct="1"/>
            <a:r>
              <a:rPr lang="en-US" dirty="0" smtClean="0"/>
              <a:t>Depth-First Iterative-Deepening Search</a:t>
            </a:r>
          </a:p>
          <a:p>
            <a:pPr eaLnBrk="1" hangingPunct="1"/>
            <a:r>
              <a:rPr lang="en-US" dirty="0" smtClean="0"/>
              <a:t>Bidirectional Search</a:t>
            </a:r>
          </a:p>
          <a:p>
            <a:pPr eaLnBrk="1" hangingPunct="1"/>
            <a:endParaRPr lang="en-US" sz="2000" dirty="0" smtClean="0"/>
          </a:p>
          <a:p>
            <a:pPr eaLnBrk="1" hangingPunct="1"/>
            <a:endParaRPr lang="en-US" sz="20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09600" y="274637"/>
            <a:ext cx="10972800" cy="835705"/>
          </a:xfrm>
        </p:spPr>
        <p:txBody>
          <a:bodyPr>
            <a:normAutofit/>
          </a:bodyPr>
          <a:lstStyle/>
          <a:p>
            <a:r>
              <a:rPr lang="en-US" sz="3600" dirty="0" smtClean="0">
                <a:latin typeface="Times New Roman" pitchFamily="18" charset="0"/>
              </a:rPr>
              <a:t>Breadth First Search (BFS) </a:t>
            </a:r>
          </a:p>
        </p:txBody>
      </p:sp>
      <p:sp>
        <p:nvSpPr>
          <p:cNvPr id="27651" name="Content Placeholder 2"/>
          <p:cNvSpPr>
            <a:spLocks noGrp="1"/>
          </p:cNvSpPr>
          <p:nvPr>
            <p:ph idx="1"/>
          </p:nvPr>
        </p:nvSpPr>
        <p:spPr>
          <a:xfrm>
            <a:off x="413653" y="1404258"/>
            <a:ext cx="10972800" cy="5214255"/>
          </a:xfrm>
        </p:spPr>
        <p:txBody>
          <a:bodyPr>
            <a:normAutofit/>
          </a:bodyPr>
          <a:lstStyle/>
          <a:p>
            <a:pPr marL="631825" eaLnBrk="1" hangingPunct="1"/>
            <a:r>
              <a:rPr lang="en-US" dirty="0" smtClean="0"/>
              <a:t>Searches breadth-wise in the problem space</a:t>
            </a:r>
          </a:p>
          <a:p>
            <a:pPr marL="631825" eaLnBrk="1" hangingPunct="1"/>
            <a:r>
              <a:rPr lang="en-US" dirty="0" smtClean="0"/>
              <a:t>like traversing a tree </a:t>
            </a:r>
          </a:p>
          <a:p>
            <a:pPr marL="1262063" lvl="1"/>
            <a:r>
              <a:rPr lang="en-US" dirty="0" smtClean="0"/>
              <a:t>where each node is a state which may a be a potential candidate for solution. </a:t>
            </a:r>
          </a:p>
          <a:p>
            <a:pPr marL="631825" eaLnBrk="1" hangingPunct="1"/>
            <a:r>
              <a:rPr lang="en-US" dirty="0" smtClean="0"/>
              <a:t>expands nodes from the root of the tree and then generates one level of the tree at a time until a solution is found. </a:t>
            </a:r>
          </a:p>
          <a:p>
            <a:pPr marL="631825" eaLnBrk="1" hangingPunct="1"/>
            <a:r>
              <a:rPr lang="en-US" dirty="0" smtClean="0"/>
              <a:t>implemented by maintaining a queue of nodes</a:t>
            </a:r>
          </a:p>
          <a:p>
            <a:pPr marL="1089025" lvl="1"/>
            <a:r>
              <a:rPr lang="en-US" dirty="0" smtClean="0"/>
              <a:t>Initially the queue contains just the root. </a:t>
            </a:r>
          </a:p>
          <a:p>
            <a:pPr marL="1089025" lvl="1"/>
            <a:r>
              <a:rPr lang="en-US" dirty="0" smtClean="0"/>
              <a:t>In each iteration, node at the head of the queue is removed and then expanded. </a:t>
            </a:r>
          </a:p>
          <a:p>
            <a:pPr marL="1089025" lvl="1"/>
            <a:r>
              <a:rPr lang="en-US" dirty="0" smtClean="0"/>
              <a:t>The generated child nodes are then added to the tail of the queue.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598714" y="231095"/>
            <a:ext cx="10972800" cy="813933"/>
          </a:xfrm>
        </p:spPr>
        <p:txBody>
          <a:bodyPr>
            <a:normAutofit/>
          </a:bodyPr>
          <a:lstStyle/>
          <a:p>
            <a:r>
              <a:rPr lang="en-US" sz="3600" dirty="0" smtClean="0">
                <a:latin typeface="Times New Roman" pitchFamily="18" charset="0"/>
              </a:rPr>
              <a:t>Algorithm: Breadth-First Search</a:t>
            </a:r>
          </a:p>
        </p:txBody>
      </p:sp>
      <p:sp>
        <p:nvSpPr>
          <p:cNvPr id="28675" name="Content Placeholder 2"/>
          <p:cNvSpPr>
            <a:spLocks noGrp="1"/>
          </p:cNvSpPr>
          <p:nvPr>
            <p:ph idx="1"/>
          </p:nvPr>
        </p:nvSpPr>
        <p:spPr>
          <a:xfrm>
            <a:off x="609600" y="1458702"/>
            <a:ext cx="10972800" cy="3701142"/>
          </a:xfrm>
        </p:spPr>
        <p:txBody>
          <a:bodyPr/>
          <a:lstStyle/>
          <a:p>
            <a:pPr marL="685800" indent="-457200" eaLnBrk="1" hangingPunct="1">
              <a:buFontTx/>
              <a:buAutoNum type="arabicPeriod"/>
            </a:pPr>
            <a:r>
              <a:rPr lang="en-US" sz="2400" dirty="0" smtClean="0"/>
              <a:t>Create a variable called NODE-LIST and set it to the initial state.</a:t>
            </a:r>
          </a:p>
          <a:p>
            <a:pPr marL="685800" indent="-457200">
              <a:buFontTx/>
              <a:buAutoNum type="arabicPeriod"/>
            </a:pPr>
            <a:r>
              <a:rPr lang="en-US" sz="2400" dirty="0" smtClean="0"/>
              <a:t>Loop until the goal state is found or NODE-LIST is empty.</a:t>
            </a:r>
          </a:p>
          <a:p>
            <a:pPr marL="914400" lvl="1" indent="-457200" eaLnBrk="1" hangingPunct="1">
              <a:buFontTx/>
              <a:buAutoNum type="alphaLcPeriod"/>
            </a:pPr>
            <a:r>
              <a:rPr lang="en-US" sz="2000" dirty="0" smtClean="0"/>
              <a:t>Remove the first element, say E, from the NODE-LIST. If NODE-LIST was empty then quit.</a:t>
            </a:r>
          </a:p>
          <a:p>
            <a:pPr marL="914400" lvl="1" indent="-457200" eaLnBrk="1" hangingPunct="1">
              <a:buFontTx/>
              <a:buAutoNum type="alphaLcPeriod"/>
            </a:pPr>
            <a:r>
              <a:rPr lang="en-US" sz="2000" dirty="0" smtClean="0"/>
              <a:t>For each way that each rule can match the state described in E do:</a:t>
            </a:r>
          </a:p>
          <a:p>
            <a:pPr marL="685800" indent="-457200">
              <a:buFontTx/>
              <a:buAutoNum type="arabicPeriod"/>
            </a:pPr>
            <a:r>
              <a:rPr lang="en-US" sz="2400" dirty="0" smtClean="0"/>
              <a:t>Apply the rule to generate a new state.</a:t>
            </a:r>
          </a:p>
          <a:p>
            <a:pPr marL="685800" indent="-457200">
              <a:buFontTx/>
              <a:buAutoNum type="arabicPeriod"/>
            </a:pPr>
            <a:r>
              <a:rPr lang="en-US" sz="2400" dirty="0" smtClean="0"/>
              <a:t>If the new state is the goal state, quit and return this state.</a:t>
            </a:r>
          </a:p>
          <a:p>
            <a:pPr marL="685800" indent="-457200">
              <a:buFontTx/>
              <a:buAutoNum type="arabicPeriod"/>
            </a:pPr>
            <a:r>
              <a:rPr lang="en-US" sz="2400" dirty="0" smtClean="0"/>
              <a:t>Otherwise add this state to the end of NODE-LIST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62C6362D-6083-4AEE-AC4D-22686C24C1EF}" type="slidenum">
              <a:rPr lang="en-US" smtClean="0">
                <a:latin typeface="Arial" pitchFamily="34" charset="0"/>
              </a:rPr>
              <a:pPr/>
              <a:t>16</a:t>
            </a:fld>
            <a:endParaRPr lang="en-US" smtClean="0">
              <a:latin typeface="Arial" pitchFamily="34" charset="0"/>
            </a:endParaRPr>
          </a:p>
        </p:txBody>
      </p:sp>
      <p:sp>
        <p:nvSpPr>
          <p:cNvPr id="29700" name="Rectangle 3"/>
          <p:cNvSpPr>
            <a:spLocks noGrp="1" noChangeArrowheads="1"/>
          </p:cNvSpPr>
          <p:nvPr>
            <p:ph type="body" idx="1"/>
          </p:nvPr>
        </p:nvSpPr>
        <p:spPr/>
        <p:txBody>
          <a:bodyPr/>
          <a:lstStyle/>
          <a:p>
            <a:r>
              <a:rPr lang="en-US" sz="2800" smtClean="0"/>
              <a:t>Expand shallowest unexpanded node</a:t>
            </a:r>
          </a:p>
          <a:p>
            <a:r>
              <a:rPr lang="en-US" sz="2800" smtClean="0"/>
              <a:t>Fringe: nodes waiting in a queue to be explored</a:t>
            </a:r>
          </a:p>
          <a:p>
            <a:r>
              <a:rPr lang="en-US" smtClean="0">
                <a:solidFill>
                  <a:schemeClr val="accent2"/>
                </a:solidFill>
              </a:rPr>
              <a:t>Implementation</a:t>
            </a:r>
            <a:r>
              <a:rPr lang="en-US" smtClean="0"/>
              <a:t>:</a:t>
            </a:r>
          </a:p>
          <a:p>
            <a:pPr lvl="1"/>
            <a:r>
              <a:rPr lang="en-US" i="1" smtClean="0"/>
              <a:t>fringe</a:t>
            </a:r>
            <a:r>
              <a:rPr lang="en-US" smtClean="0"/>
              <a:t> is a first-in-first-out (FIFO) queue, i.e., new successors go at end of the queue.</a:t>
            </a:r>
          </a:p>
        </p:txBody>
      </p:sp>
      <p:pic>
        <p:nvPicPr>
          <p:cNvPr id="29701" name="Picture 4" descr="bfs-progress1c"/>
          <p:cNvPicPr>
            <a:picLocks noChangeAspect="1" noChangeArrowheads="1"/>
          </p:cNvPicPr>
          <p:nvPr/>
        </p:nvPicPr>
        <p:blipFill>
          <a:blip r:embed="rId3"/>
          <a:srcRect/>
          <a:stretch>
            <a:fillRect/>
          </a:stretch>
        </p:blipFill>
        <p:spPr bwMode="auto">
          <a:xfrm>
            <a:off x="4673600" y="4040188"/>
            <a:ext cx="5689600" cy="2817812"/>
          </a:xfrm>
          <a:prstGeom prst="rect">
            <a:avLst/>
          </a:prstGeom>
          <a:noFill/>
          <a:ln w="9525">
            <a:noFill/>
            <a:miter lim="800000"/>
            <a:headEnd/>
            <a:tailEnd/>
          </a:ln>
        </p:spPr>
      </p:pic>
      <p:sp>
        <p:nvSpPr>
          <p:cNvPr id="29702" name="Text Box 6"/>
          <p:cNvSpPr txBox="1">
            <a:spLocks noChangeArrowheads="1"/>
          </p:cNvSpPr>
          <p:nvPr/>
        </p:nvSpPr>
        <p:spPr bwMode="auto">
          <a:xfrm>
            <a:off x="1828801" y="4800601"/>
            <a:ext cx="1747210" cy="369332"/>
          </a:xfrm>
          <a:prstGeom prst="rect">
            <a:avLst/>
          </a:prstGeom>
          <a:noFill/>
          <a:ln w="9525">
            <a:noFill/>
            <a:miter lim="800000"/>
            <a:headEnd/>
            <a:tailEnd/>
          </a:ln>
        </p:spPr>
        <p:txBody>
          <a:bodyPr wrap="none">
            <a:spAutoFit/>
          </a:bodyPr>
          <a:lstStyle/>
          <a:p>
            <a:r>
              <a:rPr lang="en-US">
                <a:solidFill>
                  <a:srgbClr val="FF0000"/>
                </a:solidFill>
              </a:rPr>
              <a:t>Is A a goal state?</a:t>
            </a:r>
          </a:p>
        </p:txBody>
      </p:sp>
      <p:sp>
        <p:nvSpPr>
          <p:cNvPr id="8" name="Title 1"/>
          <p:cNvSpPr>
            <a:spLocks noGrp="1"/>
          </p:cNvSpPr>
          <p:nvPr>
            <p:ph type="title"/>
          </p:nvPr>
        </p:nvSpPr>
        <p:spPr>
          <a:xfrm>
            <a:off x="598714" y="231095"/>
            <a:ext cx="10972800" cy="813933"/>
          </a:xfrm>
        </p:spPr>
        <p:txBody>
          <a:bodyPr>
            <a:normAutofit/>
          </a:bodyPr>
          <a:lstStyle/>
          <a:p>
            <a:r>
              <a:rPr lang="en-US" sz="3600" dirty="0" smtClean="0">
                <a:latin typeface="Times New Roman" pitchFamily="18" charset="0"/>
              </a:rPr>
              <a:t>Breadth-First Search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62C6362D-6083-4AEE-AC4D-22686C24C1EF}" type="slidenum">
              <a:rPr lang="en-US" smtClean="0">
                <a:latin typeface="Arial" pitchFamily="34" charset="0"/>
              </a:rPr>
              <a:pPr/>
              <a:t>17</a:t>
            </a:fld>
            <a:endParaRPr lang="en-US" smtClean="0">
              <a:latin typeface="Arial" pitchFamily="34" charset="0"/>
            </a:endParaRPr>
          </a:p>
        </p:txBody>
      </p:sp>
      <p:sp>
        <p:nvSpPr>
          <p:cNvPr id="8" name="Title 1"/>
          <p:cNvSpPr>
            <a:spLocks noGrp="1"/>
          </p:cNvSpPr>
          <p:nvPr>
            <p:ph type="title"/>
          </p:nvPr>
        </p:nvSpPr>
        <p:spPr>
          <a:xfrm>
            <a:off x="598714" y="231095"/>
            <a:ext cx="10972800" cy="813933"/>
          </a:xfrm>
        </p:spPr>
        <p:txBody>
          <a:bodyPr>
            <a:normAutofit/>
          </a:bodyPr>
          <a:lstStyle/>
          <a:p>
            <a:r>
              <a:rPr lang="en-US" sz="3600" dirty="0" smtClean="0">
                <a:latin typeface="Times New Roman" pitchFamily="18" charset="0"/>
              </a:rPr>
              <a:t>Breadth-First Search</a:t>
            </a:r>
          </a:p>
        </p:txBody>
      </p:sp>
      <p:sp>
        <p:nvSpPr>
          <p:cNvPr id="9" name="Slide Number Placeholder 6"/>
          <p:cNvSpPr txBox="1">
            <a:spLocks/>
          </p:cNvSpPr>
          <p:nvPr/>
        </p:nvSpPr>
        <p:spPr>
          <a:xfrm>
            <a:off x="9389533" y="6243638"/>
            <a:ext cx="2540000" cy="457200"/>
          </a:xfrm>
          <a:prstGeom prst="rect">
            <a:avLst/>
          </a:prstGeom>
          <a:noFill/>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509BAF89-6381-4397-BB10-FC30003AD3DB}" type="slidenum">
              <a:rPr kumimoji="0" lang="en-US" sz="1200" b="0" i="0" u="none" strike="noStrike" kern="1200" cap="none" spc="0" normalizeH="0" baseline="0" noProof="0" smtClean="0">
                <a:ln>
                  <a:noFill/>
                </a:ln>
                <a:solidFill>
                  <a:schemeClr val="tx1">
                    <a:tint val="75000"/>
                  </a:schemeClr>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smtClean="0">
              <a:ln>
                <a:noFill/>
              </a:ln>
              <a:solidFill>
                <a:schemeClr val="tx1">
                  <a:tint val="75000"/>
                </a:schemeClr>
              </a:solidFill>
              <a:effectLst/>
              <a:uLnTx/>
              <a:uFillTx/>
              <a:latin typeface="Arial" pitchFamily="34" charset="0"/>
              <a:ea typeface="+mn-ea"/>
              <a:cs typeface="+mn-cs"/>
            </a:endParaRPr>
          </a:p>
        </p:txBody>
      </p:sp>
      <p:pic>
        <p:nvPicPr>
          <p:cNvPr id="10" name="Picture 5" descr="bfs-progress2c"/>
          <p:cNvPicPr>
            <a:picLocks noGrp="1" noChangeAspect="1" noChangeArrowheads="1"/>
          </p:cNvPicPr>
          <p:nvPr>
            <p:ph sz="half" idx="4294967295"/>
          </p:nvPr>
        </p:nvPicPr>
        <p:blipFill>
          <a:blip r:embed="rId3"/>
          <a:srcRect/>
          <a:stretch>
            <a:fillRect/>
          </a:stretch>
        </p:blipFill>
        <p:spPr>
          <a:xfrm>
            <a:off x="3149600" y="3657600"/>
            <a:ext cx="5791200" cy="2800350"/>
          </a:xfrm>
          <a:prstGeom prst="rect">
            <a:avLst/>
          </a:prstGeom>
          <a:noFill/>
        </p:spPr>
      </p:pic>
      <p:sp>
        <p:nvSpPr>
          <p:cNvPr id="11" name="Text Box 7"/>
          <p:cNvSpPr txBox="1">
            <a:spLocks noChangeArrowheads="1"/>
          </p:cNvSpPr>
          <p:nvPr/>
        </p:nvSpPr>
        <p:spPr bwMode="auto">
          <a:xfrm>
            <a:off x="385234" y="3994151"/>
            <a:ext cx="1739194" cy="1200329"/>
          </a:xfrm>
          <a:prstGeom prst="rect">
            <a:avLst/>
          </a:prstGeom>
          <a:noFill/>
          <a:ln w="9525">
            <a:noFill/>
            <a:miter lim="800000"/>
            <a:headEnd/>
            <a:tailEnd/>
          </a:ln>
        </p:spPr>
        <p:txBody>
          <a:bodyPr wrap="none">
            <a:spAutoFit/>
          </a:bodyPr>
          <a:lstStyle/>
          <a:p>
            <a:r>
              <a:rPr lang="en-US">
                <a:solidFill>
                  <a:srgbClr val="FF0000"/>
                </a:solidFill>
              </a:rPr>
              <a:t>Expand:</a:t>
            </a:r>
          </a:p>
          <a:p>
            <a:r>
              <a:rPr lang="en-US">
                <a:solidFill>
                  <a:srgbClr val="FF0000"/>
                </a:solidFill>
              </a:rPr>
              <a:t>fringe = [B,C]</a:t>
            </a:r>
          </a:p>
          <a:p>
            <a:endParaRPr lang="en-US">
              <a:solidFill>
                <a:srgbClr val="FF0000"/>
              </a:solidFill>
            </a:endParaRPr>
          </a:p>
          <a:p>
            <a:r>
              <a:rPr lang="en-US">
                <a:solidFill>
                  <a:srgbClr val="FF0000"/>
                </a:solidFill>
              </a:rPr>
              <a:t>Is B a goal state?</a:t>
            </a:r>
          </a:p>
        </p:txBody>
      </p:sp>
      <p:sp>
        <p:nvSpPr>
          <p:cNvPr id="18" name="Rectangle 3"/>
          <p:cNvSpPr txBox="1">
            <a:spLocks noChangeArrowheads="1"/>
          </p:cNvSpPr>
          <p:nvPr/>
        </p:nvSpPr>
        <p:spPr>
          <a:xfrm>
            <a:off x="406401" y="1524001"/>
            <a:ext cx="11104033" cy="4608513"/>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smtClean="0">
                <a:ln>
                  <a:noFill/>
                </a:ln>
                <a:solidFill>
                  <a:schemeClr val="tx1"/>
                </a:solidFill>
                <a:effectLst/>
                <a:uLnTx/>
                <a:uFillTx/>
                <a:latin typeface="+mn-lt"/>
                <a:ea typeface="+mn-ea"/>
                <a:cs typeface="+mn-cs"/>
              </a:rPr>
              <a:t>Expand shallowest unexpanded node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smtClean="0">
                <a:ln>
                  <a:noFill/>
                </a:ln>
                <a:solidFill>
                  <a:schemeClr val="accent2"/>
                </a:solidFill>
                <a:effectLst/>
                <a:uLnTx/>
                <a:uFillTx/>
                <a:latin typeface="+mn-lt"/>
                <a:ea typeface="+mn-ea"/>
                <a:cs typeface="+mn-cs"/>
              </a:rPr>
              <a:t>Implementation</a:t>
            </a:r>
            <a:r>
              <a:rPr kumimoji="0" lang="en-US" sz="2800" b="0" i="0" u="none" strike="noStrike" kern="1200" cap="none" spc="0" normalizeH="0" baseline="0" noProof="0" smtClean="0">
                <a:ln>
                  <a:noFill/>
                </a:ln>
                <a:solidFill>
                  <a:schemeClr val="tx1"/>
                </a:solidFill>
                <a:effectLst/>
                <a:uLnTx/>
                <a:uFillTx/>
                <a:latin typeface="+mn-lt"/>
                <a:ea typeface="+mn-ea"/>
                <a:cs typeface="+mn-cs"/>
              </a:rPr>
              <a: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1" u="none" strike="noStrike" kern="1200" cap="none" spc="0" normalizeH="0" baseline="0" noProof="0" smtClean="0">
                <a:ln>
                  <a:noFill/>
                </a:ln>
                <a:solidFill>
                  <a:schemeClr val="tx1"/>
                </a:solidFill>
                <a:effectLst/>
                <a:uLnTx/>
                <a:uFillTx/>
                <a:latin typeface="+mn-lt"/>
                <a:ea typeface="+mn-ea"/>
                <a:cs typeface="+mn-cs"/>
              </a:rPr>
              <a:t>fringe</a:t>
            </a:r>
            <a:r>
              <a:rPr kumimoji="0" lang="en-US" sz="2400" b="0" i="0" u="none" strike="noStrike" kern="1200" cap="none" spc="0" normalizeH="0" baseline="0" noProof="0" smtClean="0">
                <a:ln>
                  <a:noFill/>
                </a:ln>
                <a:solidFill>
                  <a:schemeClr val="tx1"/>
                </a:solidFill>
                <a:effectLst/>
                <a:uLnTx/>
                <a:uFillTx/>
                <a:latin typeface="+mn-lt"/>
                <a:ea typeface="+mn-ea"/>
                <a:cs typeface="+mn-cs"/>
              </a:rPr>
              <a:t> is a FIFO queue, i.e., new successors go at endc</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9A985643-D011-4F8A-A5FC-5F36835BEDC3}" type="slidenum">
              <a:rPr lang="en-US" smtClean="0">
                <a:latin typeface="Arial" pitchFamily="34" charset="0"/>
              </a:rPr>
              <a:pPr/>
              <a:t>18</a:t>
            </a:fld>
            <a:endParaRPr lang="en-US" smtClean="0">
              <a:latin typeface="Arial" pitchFamily="34" charset="0"/>
            </a:endParaRPr>
          </a:p>
        </p:txBody>
      </p:sp>
      <p:pic>
        <p:nvPicPr>
          <p:cNvPr id="31747" name="Picture 5" descr="bfs-progress3c"/>
          <p:cNvPicPr>
            <a:picLocks noChangeAspect="1" noChangeArrowheads="1"/>
          </p:cNvPicPr>
          <p:nvPr/>
        </p:nvPicPr>
        <p:blipFill>
          <a:blip r:embed="rId3"/>
          <a:srcRect/>
          <a:stretch>
            <a:fillRect/>
          </a:stretch>
        </p:blipFill>
        <p:spPr bwMode="auto">
          <a:xfrm>
            <a:off x="3149600" y="3657601"/>
            <a:ext cx="5791200" cy="2855913"/>
          </a:xfrm>
          <a:prstGeom prst="rect">
            <a:avLst/>
          </a:prstGeom>
          <a:noFill/>
          <a:ln w="9525">
            <a:noFill/>
            <a:miter lim="800000"/>
            <a:headEnd/>
            <a:tailEnd/>
          </a:ln>
        </p:spPr>
      </p:pic>
      <p:sp>
        <p:nvSpPr>
          <p:cNvPr id="31748" name="Rectangle 2"/>
          <p:cNvSpPr>
            <a:spLocks noGrp="1" noChangeArrowheads="1"/>
          </p:cNvSpPr>
          <p:nvPr>
            <p:ph type="title"/>
          </p:nvPr>
        </p:nvSpPr>
        <p:spPr/>
        <p:txBody>
          <a:bodyPr/>
          <a:lstStyle/>
          <a:p>
            <a:r>
              <a:rPr lang="en-US" smtClean="0"/>
              <a:t>Breadth-first search</a:t>
            </a:r>
          </a:p>
        </p:txBody>
      </p:sp>
      <p:sp>
        <p:nvSpPr>
          <p:cNvPr id="31749" name="Rectangle 3"/>
          <p:cNvSpPr>
            <a:spLocks noGrp="1" noChangeArrowheads="1"/>
          </p:cNvSpPr>
          <p:nvPr>
            <p:ph type="body" idx="1"/>
          </p:nvPr>
        </p:nvSpPr>
        <p:spPr/>
        <p:txBody>
          <a:bodyPr/>
          <a:lstStyle/>
          <a:p>
            <a:r>
              <a:rPr lang="en-US" smtClean="0"/>
              <a:t>Expand shallowest unexpanded node
</a:t>
            </a:r>
          </a:p>
          <a:p>
            <a:r>
              <a:rPr lang="en-US" smtClean="0">
                <a:solidFill>
                  <a:schemeClr val="accent2"/>
                </a:solidFill>
              </a:rPr>
              <a:t>Implementation</a:t>
            </a:r>
            <a:r>
              <a:rPr lang="en-US" smtClean="0"/>
              <a:t>:</a:t>
            </a:r>
          </a:p>
          <a:p>
            <a:pPr lvl="1"/>
            <a:r>
              <a:rPr lang="en-US" i="1" smtClean="0"/>
              <a:t>fringe</a:t>
            </a:r>
            <a:r>
              <a:rPr lang="en-US" smtClean="0"/>
              <a:t> is a FIFO queue, i.e., new successors go at end</a:t>
            </a:r>
          </a:p>
        </p:txBody>
      </p:sp>
      <p:sp>
        <p:nvSpPr>
          <p:cNvPr id="31750" name="Text Box 7"/>
          <p:cNvSpPr txBox="1">
            <a:spLocks noChangeArrowheads="1"/>
          </p:cNvSpPr>
          <p:nvPr/>
        </p:nvSpPr>
        <p:spPr bwMode="auto">
          <a:xfrm>
            <a:off x="283634" y="4146551"/>
            <a:ext cx="184731" cy="369332"/>
          </a:xfrm>
          <a:prstGeom prst="rect">
            <a:avLst/>
          </a:prstGeom>
          <a:noFill/>
          <a:ln w="9525">
            <a:noFill/>
            <a:miter lim="800000"/>
            <a:headEnd/>
            <a:tailEnd/>
          </a:ln>
        </p:spPr>
        <p:txBody>
          <a:bodyPr wrap="none">
            <a:spAutoFit/>
          </a:bodyPr>
          <a:lstStyle/>
          <a:p>
            <a:endParaRPr lang="en-US"/>
          </a:p>
        </p:txBody>
      </p:sp>
      <p:sp>
        <p:nvSpPr>
          <p:cNvPr id="31751" name="Text Box 8"/>
          <p:cNvSpPr txBox="1">
            <a:spLocks noChangeArrowheads="1"/>
          </p:cNvSpPr>
          <p:nvPr/>
        </p:nvSpPr>
        <p:spPr bwMode="auto">
          <a:xfrm>
            <a:off x="182034" y="4146551"/>
            <a:ext cx="1790490" cy="1200329"/>
          </a:xfrm>
          <a:prstGeom prst="rect">
            <a:avLst/>
          </a:prstGeom>
          <a:noFill/>
          <a:ln w="9525">
            <a:noFill/>
            <a:miter lim="800000"/>
            <a:headEnd/>
            <a:tailEnd/>
          </a:ln>
        </p:spPr>
        <p:txBody>
          <a:bodyPr wrap="none">
            <a:spAutoFit/>
          </a:bodyPr>
          <a:lstStyle/>
          <a:p>
            <a:r>
              <a:rPr lang="en-US">
                <a:solidFill>
                  <a:srgbClr val="FF0000"/>
                </a:solidFill>
              </a:rPr>
              <a:t>Expand:</a:t>
            </a:r>
          </a:p>
          <a:p>
            <a:r>
              <a:rPr lang="en-US">
                <a:solidFill>
                  <a:srgbClr val="FF0000"/>
                </a:solidFill>
              </a:rPr>
              <a:t>fringe=[C,D,E]</a:t>
            </a:r>
          </a:p>
          <a:p>
            <a:endParaRPr lang="en-US">
              <a:solidFill>
                <a:srgbClr val="FF0000"/>
              </a:solidFill>
            </a:endParaRPr>
          </a:p>
          <a:p>
            <a:r>
              <a:rPr lang="en-US">
                <a:solidFill>
                  <a:srgbClr val="FF0000"/>
                </a:solidFill>
              </a:rPr>
              <a:t>Is C a goal state?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fld id="{AA32B757-5A7E-4CE7-9E93-94020A233512}" type="slidenum">
              <a:rPr lang="en-US" smtClean="0">
                <a:latin typeface="Arial" pitchFamily="34" charset="0"/>
              </a:rPr>
              <a:pPr/>
              <a:t>19</a:t>
            </a:fld>
            <a:endParaRPr lang="en-US" smtClean="0">
              <a:latin typeface="Arial" pitchFamily="34" charset="0"/>
            </a:endParaRPr>
          </a:p>
        </p:txBody>
      </p:sp>
      <p:pic>
        <p:nvPicPr>
          <p:cNvPr id="32771" name="Picture 5" descr="bfs-progress4c"/>
          <p:cNvPicPr>
            <a:picLocks noChangeAspect="1" noChangeArrowheads="1"/>
          </p:cNvPicPr>
          <p:nvPr/>
        </p:nvPicPr>
        <p:blipFill>
          <a:blip r:embed="rId3"/>
          <a:srcRect/>
          <a:stretch>
            <a:fillRect/>
          </a:stretch>
        </p:blipFill>
        <p:spPr bwMode="auto">
          <a:xfrm>
            <a:off x="3759200" y="3657600"/>
            <a:ext cx="6197600" cy="2789238"/>
          </a:xfrm>
          <a:prstGeom prst="rect">
            <a:avLst/>
          </a:prstGeom>
          <a:noFill/>
          <a:ln w="9525">
            <a:noFill/>
            <a:miter lim="800000"/>
            <a:headEnd/>
            <a:tailEnd/>
          </a:ln>
        </p:spPr>
      </p:pic>
      <p:sp>
        <p:nvSpPr>
          <p:cNvPr id="32772" name="Rectangle 2"/>
          <p:cNvSpPr>
            <a:spLocks noGrp="1" noChangeArrowheads="1"/>
          </p:cNvSpPr>
          <p:nvPr>
            <p:ph type="title"/>
          </p:nvPr>
        </p:nvSpPr>
        <p:spPr/>
        <p:txBody>
          <a:bodyPr/>
          <a:lstStyle/>
          <a:p>
            <a:r>
              <a:rPr lang="en-US" smtClean="0"/>
              <a:t>Breadth-first search</a:t>
            </a:r>
          </a:p>
        </p:txBody>
      </p:sp>
      <p:sp>
        <p:nvSpPr>
          <p:cNvPr id="32773" name="Rectangle 3"/>
          <p:cNvSpPr>
            <a:spLocks noGrp="1" noChangeArrowheads="1"/>
          </p:cNvSpPr>
          <p:nvPr>
            <p:ph type="body" idx="1"/>
          </p:nvPr>
        </p:nvSpPr>
        <p:spPr/>
        <p:txBody>
          <a:bodyPr/>
          <a:lstStyle/>
          <a:p>
            <a:r>
              <a:rPr lang="en-US" smtClean="0"/>
              <a:t>Expand shallowest unexpanded node</a:t>
            </a:r>
          </a:p>
          <a:p>
            <a:r>
              <a:rPr lang="en-US" smtClean="0">
                <a:solidFill>
                  <a:schemeClr val="accent2"/>
                </a:solidFill>
              </a:rPr>
              <a:t>Implementation</a:t>
            </a:r>
            <a:r>
              <a:rPr lang="en-US" smtClean="0"/>
              <a:t>:</a:t>
            </a:r>
          </a:p>
          <a:p>
            <a:pPr lvl="1"/>
            <a:r>
              <a:rPr lang="en-US" i="1" smtClean="0"/>
              <a:t>fringe</a:t>
            </a:r>
            <a:r>
              <a:rPr lang="en-US" smtClean="0"/>
              <a:t> is a FIFO queue, i.e., new successors go at end</a:t>
            </a:r>
          </a:p>
        </p:txBody>
      </p:sp>
      <p:sp>
        <p:nvSpPr>
          <p:cNvPr id="32774" name="Text Box 6"/>
          <p:cNvSpPr txBox="1">
            <a:spLocks noChangeArrowheads="1"/>
          </p:cNvSpPr>
          <p:nvPr/>
        </p:nvSpPr>
        <p:spPr bwMode="auto">
          <a:xfrm>
            <a:off x="283634" y="4070351"/>
            <a:ext cx="1756828" cy="1200329"/>
          </a:xfrm>
          <a:prstGeom prst="rect">
            <a:avLst/>
          </a:prstGeom>
          <a:noFill/>
          <a:ln w="9525">
            <a:noFill/>
            <a:miter lim="800000"/>
            <a:headEnd/>
            <a:tailEnd/>
          </a:ln>
        </p:spPr>
        <p:txBody>
          <a:bodyPr wrap="none">
            <a:spAutoFit/>
          </a:bodyPr>
          <a:lstStyle/>
          <a:p>
            <a:r>
              <a:rPr lang="en-US">
                <a:solidFill>
                  <a:srgbClr val="FF0000"/>
                </a:solidFill>
              </a:rPr>
              <a:t>Expand:</a:t>
            </a:r>
          </a:p>
          <a:p>
            <a:r>
              <a:rPr lang="en-US">
                <a:solidFill>
                  <a:srgbClr val="FF0000"/>
                </a:solidFill>
              </a:rPr>
              <a:t>fringe=[D,E,F,G]</a:t>
            </a:r>
          </a:p>
          <a:p>
            <a:endParaRPr lang="en-US">
              <a:solidFill>
                <a:srgbClr val="FF0000"/>
              </a:solidFill>
            </a:endParaRPr>
          </a:p>
          <a:p>
            <a:r>
              <a:rPr lang="en-US">
                <a:solidFill>
                  <a:srgbClr val="FF0000"/>
                </a:solidFill>
              </a:rPr>
              <a:t>Is D a goal state?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r>
              <a:rPr lang="en-US" dirty="0" smtClean="0"/>
              <a:t>General mechanism of searching and present it in terms of searching for paths in directed graphs. </a:t>
            </a:r>
          </a:p>
          <a:p>
            <a:pPr lvl="1"/>
            <a:r>
              <a:rPr lang="en-US" dirty="0" smtClean="0"/>
              <a:t>First define the underlying search space </a:t>
            </a:r>
          </a:p>
          <a:p>
            <a:pPr lvl="1"/>
            <a:r>
              <a:rPr lang="en-US" dirty="0" smtClean="0"/>
              <a:t>Apply a search algorithm to that search space. </a:t>
            </a:r>
          </a:p>
          <a:p>
            <a:r>
              <a:rPr lang="en-US" dirty="0" smtClean="0"/>
              <a:t>A (directed) graph consists of a set of nodes and a set of directed arcs between nodes. </a:t>
            </a:r>
          </a:p>
          <a:p>
            <a:pPr lvl="1"/>
            <a:r>
              <a:rPr lang="en-US" dirty="0" smtClean="0"/>
              <a:t>The core idea is to find a path along these arcs from a start node to a goal node.</a:t>
            </a:r>
          </a:p>
          <a:p>
            <a:r>
              <a:rPr lang="en-US" dirty="0" smtClean="0"/>
              <a:t>there may be more than one way to represent a problem as a graph. </a:t>
            </a:r>
          </a:p>
          <a:p>
            <a:r>
              <a:rPr lang="en-US" b="1" dirty="0" smtClean="0"/>
              <a:t>state-space searching as graph search</a:t>
            </a:r>
          </a:p>
          <a:p>
            <a:pPr lvl="1"/>
            <a:r>
              <a:rPr lang="en-US" dirty="0" smtClean="0"/>
              <a:t>Nodes represent states  </a:t>
            </a:r>
          </a:p>
          <a:p>
            <a:pPr lvl="1"/>
            <a:r>
              <a:rPr lang="en-US" dirty="0" smtClean="0"/>
              <a:t>arcs represent actions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09600" y="274638"/>
            <a:ext cx="10972800" cy="639762"/>
          </a:xfrm>
        </p:spPr>
        <p:txBody>
          <a:bodyPr>
            <a:normAutofit fontScale="90000"/>
          </a:bodyPr>
          <a:lstStyle/>
          <a:p>
            <a:r>
              <a:rPr lang="en-US" sz="4000" b="1" dirty="0" smtClean="0">
                <a:latin typeface="Times New Roman" pitchFamily="18" charset="0"/>
              </a:rPr>
              <a:t>Example : The Maze Problem</a:t>
            </a:r>
            <a:endParaRPr lang="en-US" sz="4000" dirty="0" smtClean="0"/>
          </a:p>
        </p:txBody>
      </p:sp>
      <p:sp>
        <p:nvSpPr>
          <p:cNvPr id="23555" name="Content Placeholder 2"/>
          <p:cNvSpPr>
            <a:spLocks noGrp="1"/>
          </p:cNvSpPr>
          <p:nvPr>
            <p:ph idx="1"/>
          </p:nvPr>
        </p:nvSpPr>
        <p:spPr>
          <a:xfrm>
            <a:off x="711200" y="1066800"/>
            <a:ext cx="10972800" cy="914400"/>
          </a:xfrm>
        </p:spPr>
        <p:txBody>
          <a:bodyPr>
            <a:noAutofit/>
          </a:bodyPr>
          <a:lstStyle/>
          <a:p>
            <a:r>
              <a:rPr lang="en-US" sz="2400" dirty="0" smtClean="0">
                <a:latin typeface="Times New Roman" pitchFamily="18" charset="0"/>
              </a:rPr>
              <a:t>find our way through the maze in Figure</a:t>
            </a:r>
          </a:p>
          <a:p>
            <a:pPr lvl="1"/>
            <a:r>
              <a:rPr lang="en-US" sz="2000" dirty="0" smtClean="0">
                <a:latin typeface="Times New Roman" pitchFamily="18" charset="0"/>
              </a:rPr>
              <a:t> A : Starting Point </a:t>
            </a:r>
          </a:p>
          <a:p>
            <a:pPr lvl="1"/>
            <a:r>
              <a:rPr lang="en-US" sz="2000" dirty="0" smtClean="0">
                <a:latin typeface="Times New Roman" pitchFamily="18" charset="0"/>
              </a:rPr>
              <a:t> T : finishing point  </a:t>
            </a:r>
          </a:p>
          <a:p>
            <a:endParaRPr lang="en-US" sz="2400" dirty="0" smtClean="0"/>
          </a:p>
        </p:txBody>
      </p:sp>
      <p:pic>
        <p:nvPicPr>
          <p:cNvPr id="23556" name="Picture 3"/>
          <p:cNvPicPr>
            <a:picLocks noChangeAspect="1" noChangeArrowheads="1"/>
          </p:cNvPicPr>
          <p:nvPr/>
        </p:nvPicPr>
        <p:blipFill>
          <a:blip r:embed="rId2"/>
          <a:srcRect/>
          <a:stretch>
            <a:fillRect/>
          </a:stretch>
        </p:blipFill>
        <p:spPr bwMode="auto">
          <a:xfrm>
            <a:off x="2687900" y="2376670"/>
            <a:ext cx="7423151" cy="4124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09600" y="274638"/>
            <a:ext cx="10972800" cy="639762"/>
          </a:xfrm>
        </p:spPr>
        <p:txBody>
          <a:bodyPr>
            <a:normAutofit fontScale="90000"/>
          </a:bodyPr>
          <a:lstStyle/>
          <a:p>
            <a:r>
              <a:rPr lang="en-US" sz="4000" b="1" dirty="0" smtClean="0">
                <a:latin typeface="Times New Roman" pitchFamily="18" charset="0"/>
              </a:rPr>
              <a:t>Example : The Maze Problem</a:t>
            </a:r>
            <a:endParaRPr lang="en-US" sz="4000" dirty="0" smtClean="0"/>
          </a:p>
        </p:txBody>
      </p:sp>
      <p:sp>
        <p:nvSpPr>
          <p:cNvPr id="23555" name="Content Placeholder 2"/>
          <p:cNvSpPr>
            <a:spLocks noGrp="1"/>
          </p:cNvSpPr>
          <p:nvPr>
            <p:ph idx="1"/>
          </p:nvPr>
        </p:nvSpPr>
        <p:spPr>
          <a:xfrm>
            <a:off x="711200" y="1066800"/>
            <a:ext cx="10972800" cy="5472896"/>
          </a:xfrm>
        </p:spPr>
        <p:txBody>
          <a:bodyPr>
            <a:noAutofit/>
          </a:bodyPr>
          <a:lstStyle/>
          <a:p>
            <a:pPr>
              <a:buNone/>
            </a:pPr>
            <a:r>
              <a:rPr lang="en-US" sz="2000" dirty="0" smtClean="0">
                <a:latin typeface="Times New Roman" pitchFamily="18" charset="0"/>
              </a:rPr>
              <a:t> </a:t>
            </a:r>
            <a:r>
              <a:rPr lang="en-US" sz="2400" dirty="0" smtClean="0">
                <a:latin typeface="Times New Roman" pitchFamily="18" charset="0"/>
              </a:rPr>
              <a:t>The state space is</a:t>
            </a:r>
          </a:p>
          <a:p>
            <a:pPr lvl="1"/>
            <a:r>
              <a:rPr lang="en-US" dirty="0" smtClean="0">
                <a:latin typeface="Times New Roman" pitchFamily="18" charset="0"/>
              </a:rPr>
              <a:t>Initial state :A </a:t>
            </a:r>
          </a:p>
          <a:p>
            <a:pPr lvl="1"/>
            <a:r>
              <a:rPr lang="en-US" dirty="0" smtClean="0">
                <a:latin typeface="Times New Roman" pitchFamily="18" charset="0"/>
              </a:rPr>
              <a:t>Goal state :  T</a:t>
            </a:r>
          </a:p>
          <a:p>
            <a:pPr>
              <a:buNone/>
            </a:pPr>
            <a:endParaRPr lang="en-US" sz="2400" dirty="0" smtClean="0">
              <a:latin typeface="Times New Roman" pitchFamily="18" charset="0"/>
            </a:endParaRPr>
          </a:p>
          <a:p>
            <a:pPr>
              <a:buNone/>
            </a:pPr>
            <a:r>
              <a:rPr lang="en-US" sz="2400" dirty="0" smtClean="0">
                <a:latin typeface="Times New Roman" pitchFamily="18" charset="0"/>
              </a:rPr>
              <a:t>Set of neighboring nodes</a:t>
            </a:r>
          </a:p>
          <a:p>
            <a:pPr>
              <a:buNone/>
            </a:pPr>
            <a:r>
              <a:rPr lang="en-US" sz="2400" dirty="0" smtClean="0">
                <a:latin typeface="Times New Roman" pitchFamily="18" charset="0"/>
              </a:rPr>
              <a:t>e.g. (A,B), (A,C) , (B,D), (B,E) ……</a:t>
            </a:r>
          </a:p>
          <a:p>
            <a:pPr>
              <a:buNone/>
            </a:pPr>
            <a:endParaRPr lang="en-US" sz="2000" dirty="0" smtClean="0">
              <a:latin typeface="Times New Roman" pitchFamily="18" charset="0"/>
            </a:endParaRPr>
          </a:p>
          <a:p>
            <a:endParaRPr lang="en-US" sz="2400" dirty="0" smtClean="0"/>
          </a:p>
        </p:txBody>
      </p:sp>
      <p:pic>
        <p:nvPicPr>
          <p:cNvPr id="23556" name="Picture 3"/>
          <p:cNvPicPr>
            <a:picLocks noChangeAspect="1" noChangeArrowheads="1"/>
          </p:cNvPicPr>
          <p:nvPr/>
        </p:nvPicPr>
        <p:blipFill>
          <a:blip r:embed="rId2"/>
          <a:srcRect/>
          <a:stretch>
            <a:fillRect/>
          </a:stretch>
        </p:blipFill>
        <p:spPr bwMode="auto">
          <a:xfrm>
            <a:off x="7303679" y="987709"/>
            <a:ext cx="4843967" cy="26913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09600" y="274637"/>
            <a:ext cx="10972800" cy="759505"/>
          </a:xfrm>
        </p:spPr>
        <p:txBody>
          <a:bodyPr>
            <a:normAutofit/>
          </a:bodyPr>
          <a:lstStyle/>
          <a:p>
            <a:r>
              <a:rPr lang="en-US" sz="3600" dirty="0" smtClean="0">
                <a:latin typeface="Times New Roman" pitchFamily="18" charset="0"/>
              </a:rPr>
              <a:t>Maze as a graph search Problem</a:t>
            </a:r>
            <a:endParaRPr lang="en-US" sz="3600" dirty="0" smtClean="0"/>
          </a:p>
        </p:txBody>
      </p:sp>
      <p:pic>
        <p:nvPicPr>
          <p:cNvPr id="24579" name="Content Placeholder 3"/>
          <p:cNvPicPr>
            <a:picLocks noGrp="1" noChangeAspect="1" noChangeArrowheads="1"/>
          </p:cNvPicPr>
          <p:nvPr>
            <p:ph idx="1"/>
          </p:nvPr>
        </p:nvPicPr>
        <p:blipFill>
          <a:blip r:embed="rId2"/>
          <a:srcRect/>
          <a:stretch>
            <a:fillRect/>
          </a:stretch>
        </p:blipFill>
        <p:spPr>
          <a:xfrm>
            <a:off x="537024" y="1404257"/>
            <a:ext cx="6656917" cy="4800600"/>
          </a:xfrm>
          <a:noFill/>
        </p:spPr>
      </p:pic>
      <p:pic>
        <p:nvPicPr>
          <p:cNvPr id="4" name="Picture 3"/>
          <p:cNvPicPr>
            <a:picLocks noChangeAspect="1" noChangeArrowheads="1"/>
          </p:cNvPicPr>
          <p:nvPr/>
        </p:nvPicPr>
        <p:blipFill>
          <a:blip r:embed="rId3"/>
          <a:srcRect/>
          <a:stretch>
            <a:fillRect/>
          </a:stretch>
        </p:blipFill>
        <p:spPr bwMode="auto">
          <a:xfrm>
            <a:off x="7303679" y="987709"/>
            <a:ext cx="4843967" cy="26913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09600" y="274638"/>
            <a:ext cx="10972800" cy="639762"/>
          </a:xfrm>
        </p:spPr>
        <p:txBody>
          <a:bodyPr/>
          <a:lstStyle/>
          <a:p>
            <a:r>
              <a:rPr lang="en-US" sz="3600" b="1" smtClean="0">
                <a:latin typeface="Times New Roman" pitchFamily="18" charset="0"/>
              </a:rPr>
              <a:t>Breadth-first search of the tree</a:t>
            </a:r>
            <a:endParaRPr lang="en-US" sz="3600" smtClean="0"/>
          </a:p>
        </p:txBody>
      </p:sp>
      <p:pic>
        <p:nvPicPr>
          <p:cNvPr id="26627" name="Content Placeholder 3"/>
          <p:cNvPicPr>
            <a:picLocks noGrp="1" noChangeAspect="1" noChangeArrowheads="1"/>
          </p:cNvPicPr>
          <p:nvPr>
            <p:ph idx="1"/>
          </p:nvPr>
        </p:nvPicPr>
        <p:blipFill>
          <a:blip r:embed="rId2"/>
          <a:srcRect/>
          <a:stretch>
            <a:fillRect/>
          </a:stretch>
        </p:blipFill>
        <p:spPr>
          <a:xfrm>
            <a:off x="571500" y="1447801"/>
            <a:ext cx="8001000" cy="4525963"/>
          </a:xfrm>
          <a:noFill/>
        </p:spPr>
      </p:pic>
      <p:pic>
        <p:nvPicPr>
          <p:cNvPr id="4" name="Picture 3"/>
          <p:cNvPicPr>
            <a:picLocks noChangeAspect="1" noChangeArrowheads="1"/>
          </p:cNvPicPr>
          <p:nvPr/>
        </p:nvPicPr>
        <p:blipFill>
          <a:blip r:embed="rId3"/>
          <a:srcRect/>
          <a:stretch>
            <a:fillRect/>
          </a:stretch>
        </p:blipFill>
        <p:spPr bwMode="auto">
          <a:xfrm>
            <a:off x="8708561" y="933280"/>
            <a:ext cx="3406417" cy="189261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3"/>
          <p:cNvSpPr>
            <a:spLocks noGrp="1"/>
          </p:cNvSpPr>
          <p:nvPr>
            <p:ph type="sldNum" sz="quarter" idx="12"/>
          </p:nvPr>
        </p:nvSpPr>
        <p:spPr>
          <a:noFill/>
        </p:spPr>
        <p:txBody>
          <a:bodyPr/>
          <a:lstStyle/>
          <a:p>
            <a:fld id="{C284F514-AA36-4966-ABC6-43505979B4A6}" type="slidenum">
              <a:rPr lang="en-US" smtClean="0">
                <a:latin typeface="Arial" pitchFamily="34" charset="0"/>
              </a:rPr>
              <a:pPr/>
              <a:t>24</a:t>
            </a:fld>
            <a:endParaRPr lang="en-US" smtClean="0">
              <a:latin typeface="Arial" pitchFamily="34" charset="0"/>
            </a:endParaRPr>
          </a:p>
        </p:txBody>
      </p:sp>
      <p:graphicFrame>
        <p:nvGraphicFramePr>
          <p:cNvPr id="1026" name="Object 2"/>
          <p:cNvGraphicFramePr>
            <a:graphicFrameLocks noChangeAspect="1"/>
          </p:cNvGraphicFramePr>
          <p:nvPr/>
        </p:nvGraphicFramePr>
        <p:xfrm>
          <a:off x="2540000" y="14061"/>
          <a:ext cx="8737600" cy="6854825"/>
        </p:xfrm>
        <a:graphic>
          <a:graphicData uri="http://schemas.openxmlformats.org/presentationml/2006/ole">
            <p:oleObj spid="_x0000_s1026" name="Bitmap Image" r:id="rId4" imgW="5433531" imgH="7948349" progId="PBrush">
              <p:embed/>
            </p:oleObj>
          </a:graphicData>
        </a:graphic>
      </p:graphicFrame>
      <p:sp>
        <p:nvSpPr>
          <p:cNvPr id="1028" name="Text Box 6"/>
          <p:cNvSpPr txBox="1">
            <a:spLocks noChangeArrowheads="1"/>
          </p:cNvSpPr>
          <p:nvPr/>
        </p:nvSpPr>
        <p:spPr bwMode="auto">
          <a:xfrm>
            <a:off x="182033" y="2217738"/>
            <a:ext cx="1595886" cy="1077218"/>
          </a:xfrm>
          <a:prstGeom prst="rect">
            <a:avLst/>
          </a:prstGeom>
          <a:noFill/>
          <a:ln w="9525">
            <a:noFill/>
            <a:miter lim="800000"/>
            <a:headEnd/>
            <a:tailEnd/>
          </a:ln>
        </p:spPr>
        <p:txBody>
          <a:bodyPr wrap="none">
            <a:spAutoFit/>
          </a:bodyPr>
          <a:lstStyle/>
          <a:p>
            <a:r>
              <a:rPr lang="en-US" sz="3200">
                <a:solidFill>
                  <a:schemeClr val="tx2"/>
                </a:solidFill>
              </a:rPr>
              <a:t>Example</a:t>
            </a:r>
          </a:p>
          <a:p>
            <a:r>
              <a:rPr lang="en-US" sz="3200">
                <a:solidFill>
                  <a:schemeClr val="tx2"/>
                </a:solidFill>
              </a:rPr>
              <a:t>BFS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F67CD37D-EDF9-4681-95C8-014178C417A5}" type="slidenum">
              <a:rPr lang="en-US" smtClean="0">
                <a:latin typeface="Arial" pitchFamily="34" charset="0"/>
              </a:rPr>
              <a:pPr/>
              <a:t>25</a:t>
            </a:fld>
            <a:endParaRPr lang="en-US" smtClean="0">
              <a:latin typeface="Arial" pitchFamily="34" charset="0"/>
            </a:endParaRPr>
          </a:p>
        </p:txBody>
      </p:sp>
      <p:sp>
        <p:nvSpPr>
          <p:cNvPr id="33795" name="Rectangle 2"/>
          <p:cNvSpPr>
            <a:spLocks noGrp="1" noChangeArrowheads="1"/>
          </p:cNvSpPr>
          <p:nvPr>
            <p:ph type="title"/>
          </p:nvPr>
        </p:nvSpPr>
        <p:spPr>
          <a:xfrm>
            <a:off x="838200" y="245380"/>
            <a:ext cx="10515600" cy="1015806"/>
          </a:xfrm>
        </p:spPr>
        <p:txBody>
          <a:bodyPr/>
          <a:lstStyle/>
          <a:p>
            <a:r>
              <a:rPr lang="en-US" sz="4000" smtClean="0"/>
              <a:t>Properties of breadth-first search</a:t>
            </a:r>
          </a:p>
        </p:txBody>
      </p:sp>
      <p:sp>
        <p:nvSpPr>
          <p:cNvPr id="33796" name="Rectangle 3"/>
          <p:cNvSpPr>
            <a:spLocks noGrp="1" noChangeArrowheads="1"/>
          </p:cNvSpPr>
          <p:nvPr>
            <p:ph type="body" idx="1"/>
          </p:nvPr>
        </p:nvSpPr>
        <p:spPr>
          <a:xfrm>
            <a:off x="511629" y="1539551"/>
            <a:ext cx="11223171" cy="4786604"/>
          </a:xfrm>
        </p:spPr>
        <p:txBody>
          <a:bodyPr>
            <a:normAutofit fontScale="85000" lnSpcReduction="10000"/>
          </a:bodyPr>
          <a:lstStyle/>
          <a:p>
            <a:pPr>
              <a:lnSpc>
                <a:spcPct val="90000"/>
              </a:lnSpc>
            </a:pPr>
            <a:endParaRPr lang="en-US" sz="2800" u="sng" dirty="0" smtClean="0">
              <a:solidFill>
                <a:srgbClr val="CC0099"/>
              </a:solidFill>
            </a:endParaRPr>
          </a:p>
          <a:p>
            <a:pPr>
              <a:lnSpc>
                <a:spcPct val="90000"/>
              </a:lnSpc>
            </a:pPr>
            <a:r>
              <a:rPr lang="en-US" sz="2800" u="sng" dirty="0" smtClean="0">
                <a:solidFill>
                  <a:srgbClr val="CC0099"/>
                </a:solidFill>
              </a:rPr>
              <a:t>Complete?</a:t>
            </a:r>
            <a:r>
              <a:rPr lang="en-US" sz="2800" dirty="0" smtClean="0">
                <a:solidFill>
                  <a:srgbClr val="CC0099"/>
                </a:solidFill>
              </a:rPr>
              <a:t> </a:t>
            </a:r>
            <a:r>
              <a:rPr lang="en-US" sz="2800" dirty="0" smtClean="0"/>
              <a:t>Yes it always reaches goal (if </a:t>
            </a:r>
            <a:r>
              <a:rPr lang="en-US" sz="2800" i="1" dirty="0" smtClean="0"/>
              <a:t>b</a:t>
            </a:r>
            <a:r>
              <a:rPr lang="en-US" sz="2800" dirty="0" smtClean="0"/>
              <a:t> is finite)</a:t>
            </a:r>
          </a:p>
          <a:p>
            <a:r>
              <a:rPr lang="en-US" i="1" dirty="0" smtClean="0"/>
              <a:t>d= the depth of the shallowest solution</a:t>
            </a:r>
          </a:p>
          <a:p>
            <a:r>
              <a:rPr lang="en-US" sz="2800" i="1" dirty="0" smtClean="0"/>
              <a:t>b</a:t>
            </a:r>
            <a:r>
              <a:rPr lang="en-US" sz="2600" i="1" baseline="30000" dirty="0" smtClean="0"/>
              <a:t> </a:t>
            </a:r>
            <a:r>
              <a:rPr lang="en-US" i="1" dirty="0" smtClean="0"/>
              <a:t>= number of nodes in level </a:t>
            </a:r>
            <a:r>
              <a:rPr lang="en-US" i="1" dirty="0" err="1" smtClean="0"/>
              <a:t>i</a:t>
            </a:r>
            <a:endParaRPr lang="en-US" sz="2800" baseline="30000" dirty="0" smtClean="0"/>
          </a:p>
          <a:p>
            <a:pPr>
              <a:lnSpc>
                <a:spcPct val="90000"/>
              </a:lnSpc>
            </a:pPr>
            <a:r>
              <a:rPr lang="en-US" sz="2800" u="sng" dirty="0" smtClean="0">
                <a:solidFill>
                  <a:srgbClr val="CC0099"/>
                </a:solidFill>
              </a:rPr>
              <a:t>Time?</a:t>
            </a:r>
            <a:r>
              <a:rPr lang="en-US" sz="2800" dirty="0" smtClean="0"/>
              <a:t> </a:t>
            </a:r>
            <a:r>
              <a:rPr lang="en-US" sz="2800" i="1" dirty="0" smtClean="0"/>
              <a:t>1+b+b</a:t>
            </a:r>
            <a:r>
              <a:rPr lang="en-US" sz="2800" i="1" baseline="30000" dirty="0" smtClean="0"/>
              <a:t>2</a:t>
            </a:r>
            <a:r>
              <a:rPr lang="en-US" sz="2800" i="1" dirty="0" smtClean="0"/>
              <a:t>+b</a:t>
            </a:r>
            <a:r>
              <a:rPr lang="en-US" sz="2800" i="1" baseline="30000" dirty="0" smtClean="0"/>
              <a:t>3</a:t>
            </a:r>
            <a:r>
              <a:rPr lang="en-US" sz="2800" dirty="0" smtClean="0"/>
              <a:t>+… +</a:t>
            </a:r>
            <a:r>
              <a:rPr lang="en-US" sz="2800" i="1" dirty="0" err="1" smtClean="0"/>
              <a:t>b</a:t>
            </a:r>
            <a:r>
              <a:rPr lang="en-US" sz="2800" i="1" baseline="30000" dirty="0" err="1" smtClean="0"/>
              <a:t>d</a:t>
            </a:r>
            <a:r>
              <a:rPr lang="en-US" sz="2800" dirty="0" smtClean="0"/>
              <a:t> + (</a:t>
            </a:r>
            <a:r>
              <a:rPr lang="en-US" sz="2800" i="1" dirty="0" smtClean="0"/>
              <a:t>b</a:t>
            </a:r>
            <a:r>
              <a:rPr lang="en-US" sz="2800" i="1" baseline="30000" dirty="0" smtClean="0"/>
              <a:t>d+1</a:t>
            </a:r>
            <a:r>
              <a:rPr lang="en-US" sz="2800" i="1" dirty="0" smtClean="0"/>
              <a:t>-b)</a:t>
            </a:r>
            <a:r>
              <a:rPr lang="en-US" sz="2800" dirty="0" smtClean="0"/>
              <a:t>) = O(b</a:t>
            </a:r>
            <a:r>
              <a:rPr lang="en-US" sz="2800" baseline="30000" dirty="0" smtClean="0"/>
              <a:t>d+1</a:t>
            </a:r>
            <a:r>
              <a:rPr lang="en-US" sz="2800" dirty="0" smtClean="0"/>
              <a:t>)</a:t>
            </a:r>
          </a:p>
          <a:p>
            <a:pPr>
              <a:lnSpc>
                <a:spcPct val="90000"/>
              </a:lnSpc>
              <a:buFont typeface="Wingdings" pitchFamily="2" charset="2"/>
              <a:buNone/>
            </a:pPr>
            <a:r>
              <a:rPr lang="en-US" sz="2800" dirty="0" smtClean="0"/>
              <a:t>             (this is the number of nodes we generate)</a:t>
            </a:r>
          </a:p>
          <a:p>
            <a:pPr>
              <a:lnSpc>
                <a:spcPct val="90000"/>
              </a:lnSpc>
            </a:pPr>
            <a:r>
              <a:rPr lang="en-US" sz="2800" u="sng" dirty="0" smtClean="0">
                <a:solidFill>
                  <a:srgbClr val="CC0099"/>
                </a:solidFill>
              </a:rPr>
              <a:t>Space?</a:t>
            </a:r>
            <a:r>
              <a:rPr lang="en-US" sz="2800" dirty="0" smtClean="0"/>
              <a:t> </a:t>
            </a:r>
            <a:r>
              <a:rPr lang="en-US" sz="2800" i="1" dirty="0" smtClean="0"/>
              <a:t>O(b</a:t>
            </a:r>
            <a:r>
              <a:rPr lang="en-US" sz="2800" i="1" baseline="30000" dirty="0" smtClean="0"/>
              <a:t>d+1</a:t>
            </a:r>
            <a:r>
              <a:rPr lang="en-US" sz="2800" i="1" dirty="0" smtClean="0"/>
              <a:t>)</a:t>
            </a:r>
            <a:r>
              <a:rPr lang="en-US" sz="2800" dirty="0" smtClean="0"/>
              <a:t> (keeps every node in memory,  either in fringe or on a path to fringe).</a:t>
            </a:r>
          </a:p>
          <a:p>
            <a:r>
              <a:rPr lang="en-US" u="sng" dirty="0" smtClean="0">
                <a:solidFill>
                  <a:srgbClr val="CC0099"/>
                </a:solidFill>
              </a:rPr>
              <a:t>Fringe Space ?</a:t>
            </a:r>
            <a:r>
              <a:rPr lang="en-US" sz="2800" dirty="0" smtClean="0"/>
              <a:t> O(b X d)</a:t>
            </a:r>
          </a:p>
          <a:p>
            <a:pPr>
              <a:lnSpc>
                <a:spcPct val="90000"/>
              </a:lnSpc>
            </a:pPr>
            <a:r>
              <a:rPr lang="en-US" sz="2800" u="sng" dirty="0" smtClean="0">
                <a:solidFill>
                  <a:srgbClr val="CC0099"/>
                </a:solidFill>
              </a:rPr>
              <a:t>Optimal?</a:t>
            </a:r>
            <a:r>
              <a:rPr lang="en-US" sz="2800" dirty="0" smtClean="0"/>
              <a:t> Yes (if we guarantee that deeper solutions are less optimal, e.g. step-cost=1).</a:t>
            </a:r>
          </a:p>
          <a:p>
            <a:pPr>
              <a:lnSpc>
                <a:spcPct val="90000"/>
              </a:lnSpc>
            </a:pPr>
            <a:endParaRPr lang="en-US" sz="2800" dirty="0" smtClean="0">
              <a:solidFill>
                <a:srgbClr val="FF0000"/>
              </a:solidFill>
            </a:endParaRPr>
          </a:p>
          <a:p>
            <a:pPr>
              <a:lnSpc>
                <a:spcPct val="90000"/>
              </a:lnSpc>
            </a:pPr>
            <a:r>
              <a:rPr lang="en-US" sz="2800" dirty="0" smtClean="0">
                <a:solidFill>
                  <a:srgbClr val="FF0000"/>
                </a:solidFill>
              </a:rPr>
              <a:t>Space</a:t>
            </a:r>
            <a:r>
              <a:rPr lang="en-US" sz="2800" dirty="0" smtClean="0"/>
              <a:t> is the bigger problem (more than time)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a:xfrm>
            <a:off x="631371" y="1937669"/>
            <a:ext cx="10972800" cy="3929732"/>
          </a:xfrm>
        </p:spPr>
        <p:txBody>
          <a:bodyPr>
            <a:normAutofit/>
          </a:bodyPr>
          <a:lstStyle/>
          <a:p>
            <a:pPr eaLnBrk="1" hangingPunct="1"/>
            <a:r>
              <a:rPr lang="en-US" dirty="0" smtClean="0"/>
              <a:t>Since it never generates a node in the tree until all the nodes at shallower levels have been generated</a:t>
            </a:r>
          </a:p>
          <a:p>
            <a:pPr lvl="1"/>
            <a:r>
              <a:rPr lang="en-US" dirty="0" smtClean="0"/>
              <a:t>breadth-first search always finds a shortest path to a goal.</a:t>
            </a:r>
          </a:p>
          <a:p>
            <a:pPr eaLnBrk="1" hangingPunct="1"/>
            <a:r>
              <a:rPr lang="en-US" dirty="0" smtClean="0"/>
              <a:t> Since each node can be generated in constant time, </a:t>
            </a:r>
          </a:p>
          <a:p>
            <a:pPr lvl="1"/>
            <a:r>
              <a:rPr lang="en-US" dirty="0" smtClean="0"/>
              <a:t>the amount of time used by Breadth first search is proportional to the number of nodes generated, which is a function of the branching factor b and the solution d.</a:t>
            </a:r>
          </a:p>
          <a:p>
            <a:pPr eaLnBrk="1" hangingPunct="1"/>
            <a:r>
              <a:rPr lang="en-US" dirty="0" smtClean="0"/>
              <a:t>Since the number of nodes at level d is </a:t>
            </a:r>
            <a:r>
              <a:rPr lang="en-US" dirty="0" err="1" smtClean="0"/>
              <a:t>b</a:t>
            </a:r>
            <a:r>
              <a:rPr lang="en-US" baseline="30000" dirty="0" err="1" smtClean="0"/>
              <a:t>d</a:t>
            </a:r>
            <a:r>
              <a:rPr lang="en-US" dirty="0" smtClean="0"/>
              <a:t>, the total number of nodes generated in the worst case is b + b</a:t>
            </a:r>
            <a:r>
              <a:rPr lang="en-US" baseline="30000" dirty="0" smtClean="0"/>
              <a:t>2</a:t>
            </a:r>
            <a:r>
              <a:rPr lang="en-US" dirty="0" smtClean="0"/>
              <a:t> + b</a:t>
            </a:r>
            <a:r>
              <a:rPr lang="en-US" baseline="30000" dirty="0" smtClean="0"/>
              <a:t>3</a:t>
            </a:r>
            <a:r>
              <a:rPr lang="en-US" dirty="0" smtClean="0"/>
              <a:t> +… + </a:t>
            </a:r>
            <a:r>
              <a:rPr lang="en-US" dirty="0" err="1" smtClean="0"/>
              <a:t>b</a:t>
            </a:r>
            <a:r>
              <a:rPr lang="en-US" baseline="30000" dirty="0" err="1" smtClean="0"/>
              <a:t>d</a:t>
            </a:r>
            <a:r>
              <a:rPr lang="en-US" dirty="0" smtClean="0"/>
              <a:t> </a:t>
            </a:r>
          </a:p>
          <a:p>
            <a:pPr lvl="1"/>
            <a:r>
              <a:rPr lang="en-US" dirty="0" smtClean="0"/>
              <a:t>i.e. O(</a:t>
            </a:r>
            <a:r>
              <a:rPr lang="en-US" dirty="0" err="1" smtClean="0"/>
              <a:t>b</a:t>
            </a:r>
            <a:r>
              <a:rPr lang="en-US" baseline="30000" dirty="0" err="1" smtClean="0"/>
              <a:t>d</a:t>
            </a:r>
            <a:r>
              <a:rPr lang="en-US" dirty="0" smtClean="0"/>
              <a:t>) , the asymptotic time complexity of breadth first search.</a:t>
            </a:r>
          </a:p>
        </p:txBody>
      </p:sp>
      <p:sp>
        <p:nvSpPr>
          <p:cNvPr id="6" name="Title 5"/>
          <p:cNvSpPr>
            <a:spLocks noGrp="1"/>
          </p:cNvSpPr>
          <p:nvPr>
            <p:ph type="title"/>
          </p:nvPr>
        </p:nvSpPr>
        <p:spPr/>
        <p:txBody>
          <a:bodyPr/>
          <a:lstStyle/>
          <a:p>
            <a:endParaRPr lang="en-US"/>
          </a:p>
        </p:txBody>
      </p:sp>
      <p:sp>
        <p:nvSpPr>
          <p:cNvPr id="7" name="Rectangle 2"/>
          <p:cNvSpPr txBox="1">
            <a:spLocks noChangeArrowheads="1"/>
          </p:cNvSpPr>
          <p:nvPr/>
        </p:nvSpPr>
        <p:spPr>
          <a:xfrm>
            <a:off x="849085" y="376012"/>
            <a:ext cx="10515600" cy="1015806"/>
          </a:xfrm>
          <a:prstGeom prst="rect">
            <a:avLst/>
          </a:prstGeom>
          <a:solidFill>
            <a:srgbClr val="002060"/>
          </a:solidFill>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bg1"/>
                </a:solidFill>
                <a:effectLst/>
                <a:uLnTx/>
                <a:uFillTx/>
                <a:latin typeface="+mj-lt"/>
                <a:ea typeface="+mj-ea"/>
                <a:cs typeface="+mj-cs"/>
              </a:rPr>
              <a:t>Properties of breadth-first search (Self </a:t>
            </a:r>
            <a:r>
              <a:rPr kumimoji="0" lang="en-US" sz="4000" b="1" i="0" u="none" strike="noStrike" kern="1200" cap="none" spc="0" normalizeH="0" noProof="0" dirty="0" smtClean="0">
                <a:ln>
                  <a:noFill/>
                </a:ln>
                <a:solidFill>
                  <a:schemeClr val="bg1"/>
                </a:solidFill>
                <a:effectLst/>
                <a:uLnTx/>
                <a:uFillTx/>
                <a:latin typeface="+mj-lt"/>
                <a:ea typeface="+mj-ea"/>
                <a:cs typeface="+mj-cs"/>
              </a:rPr>
              <a:t> study)</a:t>
            </a:r>
            <a:endParaRPr kumimoji="0" lang="en-US" sz="4000" b="1" i="0" u="none" strike="noStrike" kern="1200" cap="none" spc="0" normalizeH="0" baseline="0" noProof="0" dirty="0" smtClean="0">
              <a:ln>
                <a:noFill/>
              </a:ln>
              <a:solidFill>
                <a:schemeClr val="bg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609600" y="1055919"/>
            <a:ext cx="10972800" cy="5211763"/>
          </a:xfrm>
        </p:spPr>
        <p:txBody>
          <a:bodyPr/>
          <a:lstStyle/>
          <a:p>
            <a:pPr eaLnBrk="1" hangingPunct="1"/>
            <a:endParaRPr lang="en-US" sz="2400" b="1" dirty="0" smtClean="0"/>
          </a:p>
          <a:p>
            <a:pPr eaLnBrk="1" hangingPunct="1"/>
            <a:r>
              <a:rPr lang="en-US" sz="2400" b="1" dirty="0" smtClean="0"/>
              <a:t>Advantages of BFS</a:t>
            </a:r>
          </a:p>
          <a:p>
            <a:pPr eaLnBrk="1" hangingPunct="1"/>
            <a:r>
              <a:rPr lang="en-US" sz="2400" dirty="0" smtClean="0"/>
              <a:t>It will never get trapped exploring the useless path forever.</a:t>
            </a:r>
          </a:p>
          <a:p>
            <a:pPr lvl="1" eaLnBrk="1" hangingPunct="1"/>
            <a:r>
              <a:rPr lang="en-US" sz="2000" dirty="0" smtClean="0"/>
              <a:t>If there is a solution, BFS will definitely find it out.</a:t>
            </a:r>
          </a:p>
          <a:p>
            <a:pPr lvl="1" eaLnBrk="1" hangingPunct="1"/>
            <a:r>
              <a:rPr lang="en-US" sz="2000" dirty="0" smtClean="0"/>
              <a:t>If there is more than one solution then BFS can find the minimal one that requires less number of steps.</a:t>
            </a:r>
          </a:p>
          <a:p>
            <a:pPr eaLnBrk="1" hangingPunct="1"/>
            <a:r>
              <a:rPr lang="en-US" sz="2400" b="1" dirty="0" smtClean="0"/>
              <a:t>Disadvantages of BFS</a:t>
            </a:r>
          </a:p>
          <a:p>
            <a:pPr eaLnBrk="1" hangingPunct="1"/>
            <a:r>
              <a:rPr lang="en-US" sz="2400" dirty="0" smtClean="0"/>
              <a:t>The main drawback is its memory requirement.</a:t>
            </a:r>
          </a:p>
          <a:p>
            <a:pPr lvl="1" eaLnBrk="1" hangingPunct="1"/>
            <a:r>
              <a:rPr lang="en-US" sz="2000" dirty="0" smtClean="0"/>
              <a:t> Since each level of the tree must be saved in order to generate the next level, and the amount of memory is proportional to the number of nodes stored, the space complexity of BFS is O(</a:t>
            </a:r>
            <a:r>
              <a:rPr lang="en-US" sz="2000" dirty="0" err="1" smtClean="0"/>
              <a:t>b</a:t>
            </a:r>
            <a:r>
              <a:rPr lang="en-US" sz="2000" baseline="30000" dirty="0" err="1" smtClean="0"/>
              <a:t>d</a:t>
            </a:r>
            <a:r>
              <a:rPr lang="en-US" sz="2000" dirty="0" smtClean="0"/>
              <a:t>). </a:t>
            </a:r>
          </a:p>
          <a:p>
            <a:pPr lvl="1" eaLnBrk="1" hangingPunct="1"/>
            <a:r>
              <a:rPr lang="en-US" sz="2000" dirty="0" smtClean="0"/>
              <a:t>As a result, BFS is severely space-bound in practice so will exhaust the memory available on typical computers in a matter of minutes.</a:t>
            </a:r>
          </a:p>
          <a:p>
            <a:pPr lvl="1" eaLnBrk="1" hangingPunct="1"/>
            <a:r>
              <a:rPr lang="en-US" sz="2000" dirty="0" smtClean="0"/>
              <a:t>If the solution is farther away from the root, breath first search will consume lot of time.</a:t>
            </a:r>
          </a:p>
          <a:p>
            <a:pPr eaLnBrk="1" hangingPunct="1"/>
            <a:endParaRPr lang="en-US" sz="2400" dirty="0" smtClean="0"/>
          </a:p>
        </p:txBody>
      </p:sp>
      <p:sp>
        <p:nvSpPr>
          <p:cNvPr id="5" name="Rectangle 2"/>
          <p:cNvSpPr>
            <a:spLocks noGrp="1" noChangeArrowheads="1"/>
          </p:cNvSpPr>
          <p:nvPr>
            <p:ph type="title"/>
          </p:nvPr>
        </p:nvSpPr>
        <p:spPr>
          <a:xfrm>
            <a:off x="838200" y="365126"/>
            <a:ext cx="10515600" cy="1015806"/>
          </a:xfrm>
        </p:spPr>
        <p:txBody>
          <a:bodyPr/>
          <a:lstStyle/>
          <a:p>
            <a:r>
              <a:rPr lang="en-US" sz="4000" smtClean="0"/>
              <a:t>Properties of breadth-first search</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04800" y="274638"/>
            <a:ext cx="11480800" cy="715962"/>
          </a:xfrm>
        </p:spPr>
        <p:txBody>
          <a:bodyPr>
            <a:normAutofit/>
          </a:bodyPr>
          <a:lstStyle/>
          <a:p>
            <a:r>
              <a:rPr lang="en-US" sz="3600" dirty="0" smtClean="0">
                <a:latin typeface="Times New Roman" pitchFamily="18" charset="0"/>
              </a:rPr>
              <a:t>Brute force Techniques </a:t>
            </a:r>
          </a:p>
        </p:txBody>
      </p:sp>
      <p:sp>
        <p:nvSpPr>
          <p:cNvPr id="17411" name="Content Placeholder 2"/>
          <p:cNvSpPr>
            <a:spLocks noGrp="1"/>
          </p:cNvSpPr>
          <p:nvPr>
            <p:ph idx="1"/>
          </p:nvPr>
        </p:nvSpPr>
        <p:spPr>
          <a:xfrm>
            <a:off x="609600" y="1143001"/>
            <a:ext cx="10972800" cy="4983163"/>
          </a:xfrm>
        </p:spPr>
        <p:txBody>
          <a:bodyPr/>
          <a:lstStyle/>
          <a:p>
            <a:pPr eaLnBrk="1" hangingPunct="1"/>
            <a:r>
              <a:rPr lang="en-US" b="1" dirty="0" smtClean="0"/>
              <a:t>Generate-And-Test</a:t>
            </a:r>
          </a:p>
          <a:p>
            <a:pPr eaLnBrk="1" hangingPunct="1"/>
            <a:r>
              <a:rPr lang="en-US" b="1" dirty="0" smtClean="0"/>
              <a:t>Breadth-First Search</a:t>
            </a:r>
          </a:p>
          <a:p>
            <a:pPr eaLnBrk="1" hangingPunct="1"/>
            <a:r>
              <a:rPr lang="en-US" b="1" dirty="0" smtClean="0">
                <a:solidFill>
                  <a:srgbClr val="0070C0"/>
                </a:solidFill>
              </a:rPr>
              <a:t>Uniform-Cost Search</a:t>
            </a:r>
          </a:p>
          <a:p>
            <a:pPr eaLnBrk="1" hangingPunct="1"/>
            <a:r>
              <a:rPr lang="en-US" dirty="0" smtClean="0"/>
              <a:t>Depth-First Search</a:t>
            </a:r>
          </a:p>
          <a:p>
            <a:pPr eaLnBrk="1" hangingPunct="1"/>
            <a:r>
              <a:rPr lang="en-US" dirty="0" smtClean="0"/>
              <a:t>Depth-First Iterative-Deepening Search</a:t>
            </a:r>
          </a:p>
          <a:p>
            <a:pPr eaLnBrk="1" hangingPunct="1"/>
            <a:r>
              <a:rPr lang="en-US" dirty="0" smtClean="0"/>
              <a:t>Bidirectional Search</a:t>
            </a:r>
          </a:p>
          <a:p>
            <a:pPr eaLnBrk="1" hangingPunct="1"/>
            <a:endParaRPr lang="en-US" sz="2000" dirty="0" smtClean="0"/>
          </a:p>
          <a:p>
            <a:pPr eaLnBrk="1" hangingPunct="1">
              <a:buNone/>
            </a:pPr>
            <a:endParaRPr lang="en-US" sz="20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09600" y="274638"/>
            <a:ext cx="10972800" cy="639762"/>
          </a:xfrm>
        </p:spPr>
        <p:txBody>
          <a:bodyPr/>
          <a:lstStyle/>
          <a:p>
            <a:pPr eaLnBrk="1" hangingPunct="1"/>
            <a:r>
              <a:rPr lang="en-US" sz="3600" b="1" smtClean="0"/>
              <a:t>Uniform-Cost Search Algorithm</a:t>
            </a:r>
            <a:endParaRPr lang="en-US" sz="3600" smtClean="0"/>
          </a:p>
        </p:txBody>
      </p:sp>
      <p:sp>
        <p:nvSpPr>
          <p:cNvPr id="3" name="Content Placeholder 2"/>
          <p:cNvSpPr>
            <a:spLocks noGrp="1"/>
          </p:cNvSpPr>
          <p:nvPr>
            <p:ph idx="1"/>
          </p:nvPr>
        </p:nvSpPr>
        <p:spPr>
          <a:xfrm>
            <a:off x="609600" y="1143001"/>
            <a:ext cx="10972800" cy="5211763"/>
          </a:xfrm>
        </p:spPr>
        <p:txBody>
          <a:bodyPr>
            <a:noAutofit/>
          </a:bodyPr>
          <a:lstStyle/>
          <a:p>
            <a:pPr eaLnBrk="1" hangingPunct="1">
              <a:defRPr/>
            </a:pPr>
            <a:r>
              <a:rPr lang="en-US" dirty="0" smtClean="0"/>
              <a:t>If all the edges in the search graph do not have the same cost then BFS is generalizes to uniform-cost search</a:t>
            </a:r>
          </a:p>
          <a:p>
            <a:pPr lvl="1">
              <a:defRPr/>
            </a:pPr>
            <a:r>
              <a:rPr lang="en-US" dirty="0" smtClean="0"/>
              <a:t>traversing via different edges might not have the same cost.</a:t>
            </a:r>
          </a:p>
          <a:p>
            <a:pPr lvl="1">
              <a:defRPr/>
            </a:pPr>
            <a:r>
              <a:rPr lang="en-US" dirty="0" smtClean="0"/>
              <a:t>goal is to find a path where the cumulative sum of costs is the least. </a:t>
            </a:r>
          </a:p>
          <a:p>
            <a:pPr fontAlgn="base"/>
            <a:r>
              <a:rPr lang="en-US" b="1" dirty="0" smtClean="0"/>
              <a:t>Cost of a node</a:t>
            </a:r>
            <a:r>
              <a:rPr lang="en-US" dirty="0" smtClean="0"/>
              <a:t> is defined as: </a:t>
            </a:r>
          </a:p>
          <a:p>
            <a:pPr lvl="1"/>
            <a:r>
              <a:rPr lang="en-US" dirty="0" smtClean="0"/>
              <a:t>cost(node) = cumulative cost of all nodes from root </a:t>
            </a:r>
          </a:p>
          <a:p>
            <a:pPr lvl="1"/>
            <a:r>
              <a:rPr lang="en-US" dirty="0" smtClean="0"/>
              <a:t>cost(root) = 0</a:t>
            </a:r>
          </a:p>
          <a:p>
            <a:pPr marL="228600" lvl="1" fontAlgn="base">
              <a:spcBef>
                <a:spcPts val="1000"/>
              </a:spcBef>
              <a:defRPr/>
            </a:pPr>
            <a:r>
              <a:rPr lang="en-US" sz="2800" b="1" dirty="0" smtClean="0"/>
              <a:t>Fringe :</a:t>
            </a:r>
            <a:r>
              <a:rPr lang="en-US" sz="2800" dirty="0" smtClean="0"/>
              <a:t> The nodes are stored in </a:t>
            </a:r>
            <a:r>
              <a:rPr lang="en-US" sz="2800" b="1" dirty="0" smtClean="0"/>
              <a:t>a priority queue. </a:t>
            </a:r>
          </a:p>
          <a:p>
            <a:pPr marL="228600" lvl="1" fontAlgn="base">
              <a:spcBef>
                <a:spcPts val="1000"/>
              </a:spcBef>
              <a:defRPr/>
            </a:pPr>
            <a:r>
              <a:rPr lang="en-US" sz="2800" dirty="0" smtClean="0"/>
              <a:t>also known as </a:t>
            </a:r>
            <a:r>
              <a:rPr lang="en-US" sz="2800" b="1" dirty="0" err="1" smtClean="0"/>
              <a:t>Dijkstra’s</a:t>
            </a:r>
            <a:r>
              <a:rPr lang="en-US" sz="2800" b="1" dirty="0" smtClean="0"/>
              <a:t> single-source shortest algorithm</a:t>
            </a:r>
            <a:r>
              <a:rPr lang="en-US" sz="2800" dirty="0" smtClean="0"/>
              <a:t>.</a:t>
            </a:r>
          </a:p>
          <a:p>
            <a:pPr lvl="1">
              <a:buNone/>
            </a:pPr>
            <a:endParaRPr lang="en-US" dirty="0" smtClean="0"/>
          </a:p>
          <a:p>
            <a:pPr eaLnBrk="1" hangingPunct="1">
              <a:defRPr/>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Categories of search algorithms in AI"/>
          <p:cNvPicPr>
            <a:picLocks noChangeAspect="1" noChangeArrowheads="1"/>
          </p:cNvPicPr>
          <p:nvPr/>
        </p:nvPicPr>
        <p:blipFill>
          <a:blip r:embed="rId2"/>
          <a:srcRect/>
          <a:stretch>
            <a:fillRect/>
          </a:stretch>
        </p:blipFill>
        <p:spPr bwMode="auto">
          <a:xfrm>
            <a:off x="549113" y="1908116"/>
            <a:ext cx="11306725" cy="4041272"/>
          </a:xfrm>
          <a:prstGeom prst="rect">
            <a:avLst/>
          </a:prstGeom>
          <a:noFill/>
        </p:spPr>
      </p:pic>
      <p:sp>
        <p:nvSpPr>
          <p:cNvPr id="5" name="TextBox 4"/>
          <p:cNvSpPr txBox="1"/>
          <p:nvPr/>
        </p:nvSpPr>
        <p:spPr>
          <a:xfrm>
            <a:off x="601883" y="3321934"/>
            <a:ext cx="2801073" cy="461665"/>
          </a:xfrm>
          <a:prstGeom prst="rect">
            <a:avLst/>
          </a:prstGeom>
          <a:noFill/>
        </p:spPr>
        <p:txBody>
          <a:bodyPr wrap="square" rtlCol="0">
            <a:spAutoFit/>
          </a:bodyPr>
          <a:lstStyle/>
          <a:p>
            <a:r>
              <a:rPr lang="en-US" sz="2400" b="1" dirty="0" smtClean="0">
                <a:solidFill>
                  <a:srgbClr val="0070C0"/>
                </a:solidFill>
              </a:rPr>
              <a:t>Brute Force Search</a:t>
            </a:r>
            <a:endParaRPr lang="en-US" sz="2400" b="1" dirty="0">
              <a:solidFill>
                <a:srgbClr val="0070C0"/>
              </a:solidFill>
            </a:endParaRPr>
          </a:p>
        </p:txBody>
      </p:sp>
      <p:sp>
        <p:nvSpPr>
          <p:cNvPr id="6" name="TextBox 5"/>
          <p:cNvSpPr txBox="1"/>
          <p:nvPr/>
        </p:nvSpPr>
        <p:spPr>
          <a:xfrm>
            <a:off x="8611571" y="3242842"/>
            <a:ext cx="3150242" cy="461665"/>
          </a:xfrm>
          <a:prstGeom prst="rect">
            <a:avLst/>
          </a:prstGeom>
          <a:noFill/>
        </p:spPr>
        <p:txBody>
          <a:bodyPr wrap="square" rtlCol="0">
            <a:spAutoFit/>
          </a:bodyPr>
          <a:lstStyle/>
          <a:p>
            <a:r>
              <a:rPr lang="en-US" sz="2400" b="1" dirty="0" smtClean="0">
                <a:solidFill>
                  <a:srgbClr val="0070C0"/>
                </a:solidFill>
              </a:rPr>
              <a:t>Heuristic Based  Search</a:t>
            </a:r>
            <a:endParaRPr lang="en-US" sz="2400" b="1" dirty="0">
              <a:solidFill>
                <a:srgbClr val="0070C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UCS Example</a:t>
            </a:r>
            <a:endParaRPr lang="en-US" dirty="0"/>
          </a:p>
        </p:txBody>
      </p:sp>
      <p:sp>
        <p:nvSpPr>
          <p:cNvPr id="3" name="Content Placeholder 2"/>
          <p:cNvSpPr>
            <a:spLocks noGrp="1"/>
          </p:cNvSpPr>
          <p:nvPr>
            <p:ph idx="1"/>
          </p:nvPr>
        </p:nvSpPr>
        <p:spPr/>
        <p:txBody>
          <a:bodyPr/>
          <a:lstStyle/>
          <a:p>
            <a:endParaRPr lang="en-US" dirty="0"/>
          </a:p>
        </p:txBody>
      </p:sp>
      <p:pic>
        <p:nvPicPr>
          <p:cNvPr id="131074" name="Picture 2" descr="UCS problem"/>
          <p:cNvPicPr>
            <a:picLocks noChangeAspect="1" noChangeArrowheads="1"/>
          </p:cNvPicPr>
          <p:nvPr/>
        </p:nvPicPr>
        <p:blipFill>
          <a:blip r:embed="rId2"/>
          <a:srcRect/>
          <a:stretch>
            <a:fillRect/>
          </a:stretch>
        </p:blipFill>
        <p:spPr bwMode="auto">
          <a:xfrm>
            <a:off x="3301547" y="1320119"/>
            <a:ext cx="4467225" cy="2247901"/>
          </a:xfrm>
          <a:prstGeom prst="rect">
            <a:avLst/>
          </a:prstGeom>
          <a:noFill/>
        </p:spPr>
      </p:pic>
      <p:sp>
        <p:nvSpPr>
          <p:cNvPr id="131075" name="Rectangle 3"/>
          <p:cNvSpPr>
            <a:spLocks noChangeArrowheads="1"/>
          </p:cNvSpPr>
          <p:nvPr/>
        </p:nvSpPr>
        <p:spPr bwMode="auto">
          <a:xfrm>
            <a:off x="500742" y="1698172"/>
            <a:ext cx="2786743" cy="369332"/>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273239"/>
                </a:solidFill>
                <a:effectLst/>
                <a:latin typeface="urw-din"/>
                <a:cs typeface="Arial" pitchFamily="34" charset="0"/>
              </a:rPr>
              <a:t>  Path: S </a:t>
            </a:r>
            <a:r>
              <a:rPr kumimoji="0" lang="en-US" sz="2400" b="1" i="0" u="none" strike="noStrike" cap="none" normalizeH="0" baseline="0" dirty="0" smtClean="0">
                <a:ln>
                  <a:noFill/>
                </a:ln>
                <a:solidFill>
                  <a:srgbClr val="273239"/>
                </a:solidFill>
                <a:effectLst/>
                <a:latin typeface="urw-din"/>
                <a:cs typeface="Arial" pitchFamily="34" charset="0"/>
                <a:sym typeface="Wingdings" pitchFamily="2" charset="2"/>
              </a:rPr>
              <a:t> </a:t>
            </a:r>
            <a:r>
              <a:rPr kumimoji="0" lang="en-US" sz="2400" b="1" i="0" u="none" strike="noStrike" cap="none" normalizeH="0" baseline="0" dirty="0" smtClean="0">
                <a:ln>
                  <a:noFill/>
                </a:ln>
                <a:solidFill>
                  <a:srgbClr val="273239"/>
                </a:solidFill>
                <a:effectLst/>
                <a:latin typeface="urw-din"/>
                <a:cs typeface="Arial" pitchFamily="34" charset="0"/>
              </a:rPr>
              <a:t>G </a:t>
            </a:r>
            <a:endParaRPr kumimoji="0" lang="en-US" sz="76300" b="1" i="0" u="none" strike="noStrike" cap="none" normalizeH="0" baseline="0" dirty="0" smtClean="0">
              <a:ln>
                <a:noFill/>
              </a:ln>
              <a:solidFill>
                <a:srgbClr val="273239"/>
              </a:solidFill>
              <a:effectLst/>
              <a:latin typeface="urw-din"/>
              <a:cs typeface="Arial" pitchFamily="34" charset="0"/>
            </a:endParaRPr>
          </a:p>
        </p:txBody>
      </p:sp>
      <p:pic>
        <p:nvPicPr>
          <p:cNvPr id="131076" name="Picture 4" descr="BFS solution"/>
          <p:cNvPicPr>
            <a:picLocks noChangeAspect="1" noChangeArrowheads="1"/>
          </p:cNvPicPr>
          <p:nvPr/>
        </p:nvPicPr>
        <p:blipFill>
          <a:blip r:embed="rId3"/>
          <a:srcRect/>
          <a:stretch>
            <a:fillRect/>
          </a:stretch>
        </p:blipFill>
        <p:spPr bwMode="auto">
          <a:xfrm>
            <a:off x="206150" y="3037114"/>
            <a:ext cx="3865108" cy="3820886"/>
          </a:xfrm>
          <a:prstGeom prst="rect">
            <a:avLst/>
          </a:prstGeom>
          <a:noFill/>
        </p:spPr>
      </p:pic>
      <p:sp>
        <p:nvSpPr>
          <p:cNvPr id="8" name="Rectangle 3"/>
          <p:cNvSpPr>
            <a:spLocks noChangeArrowheads="1"/>
          </p:cNvSpPr>
          <p:nvPr/>
        </p:nvSpPr>
        <p:spPr bwMode="auto">
          <a:xfrm>
            <a:off x="435425" y="2808524"/>
            <a:ext cx="2786743" cy="307777"/>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73239"/>
                </a:solidFill>
                <a:effectLst/>
                <a:latin typeface="urw-din"/>
                <a:cs typeface="Arial" pitchFamily="34" charset="0"/>
              </a:rPr>
              <a:t>  BFS Path: S </a:t>
            </a:r>
            <a:r>
              <a:rPr kumimoji="0" lang="en-US" sz="2000" b="1" i="0" u="none" strike="noStrike" cap="none" normalizeH="0" baseline="0" dirty="0" smtClean="0">
                <a:ln>
                  <a:noFill/>
                </a:ln>
                <a:solidFill>
                  <a:srgbClr val="273239"/>
                </a:solidFill>
                <a:effectLst/>
                <a:latin typeface="urw-din"/>
                <a:cs typeface="Arial" pitchFamily="34" charset="0"/>
                <a:sym typeface="Wingdings" pitchFamily="2" charset="2"/>
              </a:rPr>
              <a:t>D</a:t>
            </a:r>
            <a:r>
              <a:rPr kumimoji="0" lang="en-US" sz="2000" b="1" i="0" u="none" strike="noStrike" cap="none" normalizeH="0" baseline="0" dirty="0" smtClean="0">
                <a:ln>
                  <a:noFill/>
                </a:ln>
                <a:solidFill>
                  <a:srgbClr val="273239"/>
                </a:solidFill>
                <a:effectLst/>
                <a:latin typeface="urw-din"/>
                <a:cs typeface="Arial" pitchFamily="34" charset="0"/>
              </a:rPr>
              <a:t> G </a:t>
            </a:r>
            <a:endParaRPr kumimoji="0" lang="en-US" sz="63600" b="1" i="0" u="none" strike="noStrike" cap="none" normalizeH="0" baseline="0" dirty="0" smtClean="0">
              <a:ln>
                <a:noFill/>
              </a:ln>
              <a:solidFill>
                <a:srgbClr val="273239"/>
              </a:solidFill>
              <a:effectLst/>
              <a:latin typeface="urw-din"/>
              <a:cs typeface="Arial" pitchFamily="34" charset="0"/>
            </a:endParaRPr>
          </a:p>
        </p:txBody>
      </p:sp>
      <p:sp>
        <p:nvSpPr>
          <p:cNvPr id="131077" name="Rectangle 5"/>
          <p:cNvSpPr>
            <a:spLocks noChangeArrowheads="1"/>
          </p:cNvSpPr>
          <p:nvPr/>
        </p:nvSpPr>
        <p:spPr bwMode="auto">
          <a:xfrm>
            <a:off x="7892138" y="2569035"/>
            <a:ext cx="3309257" cy="307777"/>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273239"/>
                </a:solidFill>
                <a:effectLst/>
                <a:latin typeface="urw-din"/>
                <a:cs typeface="Arial" pitchFamily="34" charset="0"/>
              </a:rPr>
              <a:t>  Path: S </a:t>
            </a:r>
            <a:r>
              <a:rPr kumimoji="0" lang="en-US" sz="2000" b="1" i="0" u="none" strike="noStrike" cap="none" normalizeH="0" baseline="0" dirty="0" smtClean="0">
                <a:ln>
                  <a:noFill/>
                </a:ln>
                <a:solidFill>
                  <a:srgbClr val="273239"/>
                </a:solidFill>
                <a:effectLst/>
                <a:latin typeface="urw-din"/>
                <a:cs typeface="Arial" pitchFamily="34" charset="0"/>
                <a:sym typeface="Wingdings" pitchFamily="2" charset="2"/>
              </a:rPr>
              <a:t></a:t>
            </a:r>
            <a:r>
              <a:rPr kumimoji="0" lang="en-US" sz="2000" b="1" i="0" u="none" strike="noStrike" cap="none" normalizeH="0" baseline="0" dirty="0" smtClean="0">
                <a:ln>
                  <a:noFill/>
                </a:ln>
                <a:solidFill>
                  <a:srgbClr val="273239"/>
                </a:solidFill>
                <a:effectLst/>
                <a:latin typeface="urw-din"/>
                <a:cs typeface="Arial" pitchFamily="34" charset="0"/>
              </a:rPr>
              <a:t> A </a:t>
            </a:r>
            <a:r>
              <a:rPr kumimoji="0" lang="en-US" sz="2000" b="1" i="0" u="none" strike="noStrike" cap="none" normalizeH="0" baseline="0" dirty="0" smtClean="0">
                <a:ln>
                  <a:noFill/>
                </a:ln>
                <a:solidFill>
                  <a:srgbClr val="273239"/>
                </a:solidFill>
                <a:effectLst/>
                <a:latin typeface="urw-din"/>
                <a:cs typeface="Arial" pitchFamily="34" charset="0"/>
                <a:sym typeface="Wingdings" pitchFamily="2" charset="2"/>
              </a:rPr>
              <a:t></a:t>
            </a:r>
            <a:r>
              <a:rPr kumimoji="0" lang="en-US" sz="2000" b="1" i="0" u="none" strike="noStrike" cap="none" normalizeH="0" baseline="0" dirty="0" smtClean="0">
                <a:ln>
                  <a:noFill/>
                </a:ln>
                <a:solidFill>
                  <a:srgbClr val="273239"/>
                </a:solidFill>
                <a:effectLst/>
                <a:latin typeface="urw-din"/>
                <a:cs typeface="Arial" pitchFamily="34" charset="0"/>
              </a:rPr>
              <a:t> B </a:t>
            </a:r>
            <a:r>
              <a:rPr kumimoji="0" lang="en-US" sz="2000" b="1" i="0" u="none" strike="noStrike" cap="none" normalizeH="0" baseline="0" dirty="0" smtClean="0">
                <a:ln>
                  <a:noFill/>
                </a:ln>
                <a:solidFill>
                  <a:srgbClr val="273239"/>
                </a:solidFill>
                <a:effectLst/>
                <a:latin typeface="urw-din"/>
                <a:cs typeface="Arial" pitchFamily="34" charset="0"/>
                <a:sym typeface="Wingdings" pitchFamily="2" charset="2"/>
              </a:rPr>
              <a:t></a:t>
            </a:r>
            <a:r>
              <a:rPr kumimoji="0" lang="en-US" sz="2000" b="1" i="0" u="none" strike="noStrike" cap="none" normalizeH="0" baseline="0" dirty="0" smtClean="0">
                <a:ln>
                  <a:noFill/>
                </a:ln>
                <a:solidFill>
                  <a:srgbClr val="273239"/>
                </a:solidFill>
                <a:effectLst/>
                <a:latin typeface="urw-din"/>
                <a:cs typeface="Arial" pitchFamily="34" charset="0"/>
              </a:rPr>
              <a:t> G </a:t>
            </a:r>
            <a:endParaRPr kumimoji="0" lang="en-US" sz="61200" b="1" i="0" u="none" strike="noStrike" cap="none" normalizeH="0" baseline="0" dirty="0" smtClean="0">
              <a:ln>
                <a:noFill/>
              </a:ln>
              <a:solidFill>
                <a:srgbClr val="273239"/>
              </a:solidFill>
              <a:effectLst/>
              <a:latin typeface="urw-din"/>
              <a:cs typeface="Arial" pitchFamily="34" charset="0"/>
            </a:endParaRPr>
          </a:p>
        </p:txBody>
      </p:sp>
      <p:pic>
        <p:nvPicPr>
          <p:cNvPr id="131078" name="Picture 6" descr="UCS solution"/>
          <p:cNvPicPr>
            <a:picLocks noChangeAspect="1" noChangeArrowheads="1"/>
          </p:cNvPicPr>
          <p:nvPr/>
        </p:nvPicPr>
        <p:blipFill>
          <a:blip r:embed="rId4"/>
          <a:srcRect/>
          <a:stretch>
            <a:fillRect/>
          </a:stretch>
        </p:blipFill>
        <p:spPr bwMode="auto">
          <a:xfrm>
            <a:off x="7292483" y="3048000"/>
            <a:ext cx="3812947" cy="3468234"/>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UCS Example</a:t>
            </a:r>
            <a:endParaRPr lang="en-US" dirty="0"/>
          </a:p>
        </p:txBody>
      </p:sp>
      <p:sp>
        <p:nvSpPr>
          <p:cNvPr id="3" name="Content Placeholder 2"/>
          <p:cNvSpPr>
            <a:spLocks noGrp="1"/>
          </p:cNvSpPr>
          <p:nvPr>
            <p:ph idx="1"/>
          </p:nvPr>
        </p:nvSpPr>
        <p:spPr/>
        <p:txBody>
          <a:bodyPr/>
          <a:lstStyle/>
          <a:p>
            <a:endParaRPr lang="en-US" dirty="0"/>
          </a:p>
        </p:txBody>
      </p:sp>
      <p:pic>
        <p:nvPicPr>
          <p:cNvPr id="4" name="Picture 4"/>
          <p:cNvPicPr>
            <a:picLocks noChangeAspect="1" noChangeArrowheads="1"/>
          </p:cNvPicPr>
          <p:nvPr/>
        </p:nvPicPr>
        <p:blipFill>
          <a:blip r:embed="rId2"/>
          <a:srcRect/>
          <a:stretch>
            <a:fillRect/>
          </a:stretch>
        </p:blipFill>
        <p:spPr bwMode="auto">
          <a:xfrm>
            <a:off x="1281584" y="1330552"/>
            <a:ext cx="9927073" cy="5298848"/>
          </a:xfrm>
          <a:prstGeom prst="rect">
            <a:avLst/>
          </a:prstGeom>
          <a:noFill/>
          <a:ln w="19050">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UCS Complexity Analysis</a:t>
            </a:r>
            <a:endParaRPr lang="en-US" dirty="0"/>
          </a:p>
        </p:txBody>
      </p:sp>
      <p:sp>
        <p:nvSpPr>
          <p:cNvPr id="3" name="Content Placeholder 2"/>
          <p:cNvSpPr>
            <a:spLocks noGrp="1"/>
          </p:cNvSpPr>
          <p:nvPr>
            <p:ph idx="1"/>
          </p:nvPr>
        </p:nvSpPr>
        <p:spPr/>
        <p:txBody>
          <a:bodyPr>
            <a:normAutofit/>
          </a:bodyPr>
          <a:lstStyle/>
          <a:p>
            <a:pPr>
              <a:defRPr/>
            </a:pPr>
            <a:r>
              <a:rPr lang="en-US" sz="2400" dirty="0" smtClean="0"/>
              <a:t>UCS expands nodes in order of their cost from the root.</a:t>
            </a:r>
          </a:p>
          <a:p>
            <a:pPr lvl="1">
              <a:defRPr/>
            </a:pPr>
            <a:r>
              <a:rPr lang="en-US" sz="2000" dirty="0" smtClean="0"/>
              <a:t> At each step, the next step n to be expanded is one whose cost g(n) is lowest where g(n) is the sum of the edge costs from the root to node n. </a:t>
            </a:r>
          </a:p>
          <a:p>
            <a:pPr marL="342900" lvl="1" indent="-342900">
              <a:buFontTx/>
              <a:buChar char="•"/>
              <a:defRPr/>
            </a:pPr>
            <a:r>
              <a:rPr lang="en-US" sz="2400" dirty="0" smtClean="0">
                <a:solidFill>
                  <a:schemeClr val="accent2"/>
                </a:solidFill>
              </a:rPr>
              <a:t>implementation</a:t>
            </a:r>
            <a:r>
              <a:rPr lang="en-US" sz="2400" dirty="0" smtClean="0"/>
              <a:t>: </a:t>
            </a:r>
            <a:r>
              <a:rPr lang="en-US" sz="2400" i="1" dirty="0" smtClean="0"/>
              <a:t>fringe</a:t>
            </a:r>
            <a:r>
              <a:rPr lang="en-US" sz="2400" dirty="0" smtClean="0"/>
              <a:t> = queue ordered by path cost</a:t>
            </a:r>
          </a:p>
          <a:p>
            <a:pPr lvl="1"/>
            <a:r>
              <a:rPr lang="en-US" sz="2000" dirty="0" smtClean="0"/>
              <a:t>Equivalent to breadth-first if all step costs all equal.</a:t>
            </a:r>
          </a:p>
          <a:p>
            <a:r>
              <a:rPr lang="en-US" sz="2400" u="sng" dirty="0" smtClean="0">
                <a:solidFill>
                  <a:srgbClr val="CC0099"/>
                </a:solidFill>
              </a:rPr>
              <a:t>Complete?</a:t>
            </a:r>
            <a:r>
              <a:rPr lang="en-US" sz="2400" dirty="0" smtClean="0"/>
              <a:t> Yes, if step cost ≥ </a:t>
            </a:r>
            <a:r>
              <a:rPr lang="el-GR" sz="2400" dirty="0" smtClean="0"/>
              <a:t>ε</a:t>
            </a:r>
            <a:r>
              <a:rPr lang="en-US" sz="2400" dirty="0" smtClean="0"/>
              <a:t>  (otherwise it can get stuck in infinite loops)</a:t>
            </a:r>
          </a:p>
          <a:p>
            <a:r>
              <a:rPr lang="en-US" sz="2400" u="sng" dirty="0" smtClean="0">
                <a:solidFill>
                  <a:srgbClr val="CC0099"/>
                </a:solidFill>
              </a:rPr>
              <a:t>Time?</a:t>
            </a:r>
            <a:r>
              <a:rPr lang="en-US" sz="2400" dirty="0" smtClean="0"/>
              <a:t>  No. of nodes with </a:t>
            </a:r>
            <a:r>
              <a:rPr lang="en-US" sz="2400" i="1" dirty="0" smtClean="0"/>
              <a:t>path cost </a:t>
            </a:r>
            <a:r>
              <a:rPr lang="en-US" sz="2400" dirty="0" smtClean="0"/>
              <a:t>≤ cost of optimal solution. </a:t>
            </a:r>
          </a:p>
          <a:p>
            <a:pPr lvl="1">
              <a:defRPr/>
            </a:pPr>
            <a:r>
              <a:rPr lang="en-US" dirty="0" smtClean="0"/>
              <a:t>The worst case time complexity of UCS :  O(</a:t>
            </a:r>
            <a:r>
              <a:rPr lang="en-US" dirty="0" err="1" smtClean="0"/>
              <a:t>b</a:t>
            </a:r>
            <a:r>
              <a:rPr lang="en-US" baseline="30000" dirty="0" err="1" smtClean="0"/>
              <a:t>c</a:t>
            </a:r>
            <a:r>
              <a:rPr lang="en-US" dirty="0" smtClean="0"/>
              <a:t>/m),</a:t>
            </a:r>
          </a:p>
          <a:p>
            <a:pPr lvl="1">
              <a:defRPr/>
            </a:pPr>
            <a:r>
              <a:rPr lang="en-US" dirty="0" smtClean="0"/>
              <a:t>where c is the cost of an optimal solution and m is the minimum edge cost.</a:t>
            </a:r>
          </a:p>
          <a:p>
            <a:r>
              <a:rPr lang="en-US" sz="2400" u="sng" dirty="0" smtClean="0">
                <a:solidFill>
                  <a:srgbClr val="CC0099"/>
                </a:solidFill>
              </a:rPr>
              <a:t>Space?</a:t>
            </a:r>
            <a:r>
              <a:rPr lang="en-US" sz="2400" dirty="0" smtClean="0"/>
              <a:t>  No. of nodes on paths with path cost ≤ cost of optimal solution</a:t>
            </a:r>
          </a:p>
          <a:p>
            <a:pPr marL="800100" lvl="2" indent="-342900">
              <a:buFontTx/>
              <a:buChar char="•"/>
              <a:defRPr/>
            </a:pPr>
            <a:r>
              <a:rPr lang="en-US" dirty="0" smtClean="0"/>
              <a:t>Same memory limitation as BFS.</a:t>
            </a:r>
          </a:p>
          <a:p>
            <a:r>
              <a:rPr lang="en-US" sz="2400" u="sng" dirty="0" smtClean="0">
                <a:solidFill>
                  <a:srgbClr val="CC0099"/>
                </a:solidFill>
              </a:rPr>
              <a:t>Optimal?</a:t>
            </a:r>
            <a:r>
              <a:rPr lang="en-US" sz="2400" dirty="0" smtClean="0"/>
              <a:t> Yes, for any step cost </a:t>
            </a:r>
            <a:r>
              <a:rPr lang="en-US" dirty="0" smtClean="0"/>
              <a:t>≥ </a:t>
            </a:r>
            <a:r>
              <a:rPr lang="el-GR" dirty="0" smtClean="0"/>
              <a:t>ε</a:t>
            </a:r>
            <a:r>
              <a:rPr lang="en-US" dirty="0" smtClean="0"/>
              <a:t> </a:t>
            </a:r>
          </a:p>
          <a:p>
            <a:endParaRPr lang="en-US" dirty="0" smtClean="0"/>
          </a:p>
          <a:p>
            <a:pPr marL="342900" lvl="1" indent="-342900">
              <a:buFontTx/>
              <a:buChar char="•"/>
              <a:defRPr/>
            </a:pPr>
            <a:endParaRPr lang="en-US" sz="2800" dirty="0" smtClean="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p>
            <a:fld id="{0B4ECB37-0F8B-456C-9F22-BBAFA26CB81A}" type="slidenum">
              <a:rPr lang="en-US" smtClean="0">
                <a:latin typeface="Arial" pitchFamily="34" charset="0"/>
              </a:rPr>
              <a:pPr/>
              <a:t>33</a:t>
            </a:fld>
            <a:endParaRPr lang="en-US" smtClean="0">
              <a:latin typeface="Arial" pitchFamily="34" charset="0"/>
            </a:endParaRPr>
          </a:p>
        </p:txBody>
      </p:sp>
      <p:sp>
        <p:nvSpPr>
          <p:cNvPr id="37891" name="Rectangle 2"/>
          <p:cNvSpPr>
            <a:spLocks noGrp="1" noChangeArrowheads="1"/>
          </p:cNvSpPr>
          <p:nvPr>
            <p:ph type="title"/>
          </p:nvPr>
        </p:nvSpPr>
        <p:spPr>
          <a:xfrm>
            <a:off x="1524000" y="0"/>
            <a:ext cx="10390717" cy="852488"/>
          </a:xfrm>
        </p:spPr>
        <p:txBody>
          <a:bodyPr/>
          <a:lstStyle/>
          <a:p>
            <a:r>
              <a:rPr lang="en-US" dirty="0" smtClean="0"/>
              <a:t>Uniform-cost search (Self study)</a:t>
            </a:r>
          </a:p>
        </p:txBody>
      </p:sp>
      <p:sp>
        <p:nvSpPr>
          <p:cNvPr id="37892" name="Rectangle 3"/>
          <p:cNvSpPr>
            <a:spLocks noGrp="1" noChangeArrowheads="1"/>
          </p:cNvSpPr>
          <p:nvPr>
            <p:ph type="body" idx="1"/>
          </p:nvPr>
        </p:nvSpPr>
        <p:spPr>
          <a:xfrm>
            <a:off x="406400" y="1371601"/>
            <a:ext cx="11785600" cy="5218113"/>
          </a:xfrm>
        </p:spPr>
        <p:txBody>
          <a:bodyPr>
            <a:normAutofit/>
          </a:bodyPr>
          <a:lstStyle/>
          <a:p>
            <a:r>
              <a:rPr lang="en-US" dirty="0" smtClean="0"/>
              <a:t>Proof Completeness:</a:t>
            </a:r>
          </a:p>
          <a:p>
            <a:pPr lvl="1"/>
            <a:r>
              <a:rPr lang="en-US" dirty="0" smtClean="0"/>
              <a:t>Given </a:t>
            </a:r>
          </a:p>
          <a:p>
            <a:pPr lvl="2"/>
            <a:r>
              <a:rPr lang="en-US" dirty="0" smtClean="0"/>
              <a:t>that every step will cost more than 0, </a:t>
            </a:r>
          </a:p>
          <a:p>
            <a:pPr lvl="2"/>
            <a:r>
              <a:rPr lang="en-US" dirty="0" smtClean="0"/>
              <a:t>and assuming a finite branching factor, </a:t>
            </a:r>
          </a:p>
          <a:p>
            <a:pPr lvl="1"/>
            <a:r>
              <a:rPr lang="en-US" dirty="0" smtClean="0"/>
              <a:t>finite number of expansions required before the total path cost is equal to the path cost of the goal state</a:t>
            </a:r>
          </a:p>
          <a:p>
            <a:pPr lvl="1"/>
            <a:r>
              <a:rPr lang="en-US" dirty="0" smtClean="0"/>
              <a:t>Hence, we will reach it.</a:t>
            </a:r>
          </a:p>
          <a:p>
            <a:r>
              <a:rPr lang="en-US" dirty="0" smtClean="0"/>
              <a:t>Proof of optimality given completeness:</a:t>
            </a:r>
          </a:p>
          <a:p>
            <a:pPr lvl="1"/>
            <a:r>
              <a:rPr lang="en-US" dirty="0" smtClean="0"/>
              <a:t>Assume UCS is not optimal.</a:t>
            </a:r>
          </a:p>
          <a:p>
            <a:pPr lvl="2"/>
            <a:r>
              <a:rPr lang="en-US" dirty="0" smtClean="0"/>
              <a:t>Then there must be a goal state with path cost smaller than the goal state which was found (invoking completeness).	</a:t>
            </a:r>
          </a:p>
          <a:p>
            <a:pPr lvl="1"/>
            <a:r>
              <a:rPr lang="en-US" dirty="0" smtClean="0"/>
              <a:t>However, </a:t>
            </a:r>
            <a:r>
              <a:rPr lang="en-US" b="1" dirty="0" smtClean="0"/>
              <a:t>this is impossible </a:t>
            </a:r>
            <a:r>
              <a:rPr lang="en-US" dirty="0" smtClean="0"/>
              <a:t>because UCS would have expanded that node first by definition Contradiction.</a:t>
            </a:r>
          </a:p>
          <a:p>
            <a:pPr>
              <a:lnSpc>
                <a:spcPct val="90000"/>
              </a:lnSpc>
              <a:buFont typeface="Wingdings" pitchFamily="2" charset="2"/>
              <a:buNone/>
            </a:pPr>
            <a:endParaRPr lang="en-US" sz="2800"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and Cons of UCS</a:t>
            </a:r>
            <a:endParaRPr lang="en-US" dirty="0"/>
          </a:p>
        </p:txBody>
      </p:sp>
      <p:sp>
        <p:nvSpPr>
          <p:cNvPr id="3" name="Content Placeholder 2"/>
          <p:cNvSpPr>
            <a:spLocks noGrp="1"/>
          </p:cNvSpPr>
          <p:nvPr>
            <p:ph idx="1"/>
          </p:nvPr>
        </p:nvSpPr>
        <p:spPr/>
        <p:txBody>
          <a:bodyPr/>
          <a:lstStyle/>
          <a:p>
            <a:pPr fontAlgn="base"/>
            <a:r>
              <a:rPr lang="en-US" b="1" dirty="0" smtClean="0"/>
              <a:t>Advantages: </a:t>
            </a:r>
            <a:endParaRPr lang="en-US" dirty="0" smtClean="0"/>
          </a:p>
          <a:p>
            <a:pPr lvl="1" fontAlgn="base"/>
            <a:r>
              <a:rPr lang="en-US" dirty="0" smtClean="0"/>
              <a:t>UCS is complete only if states are finite and there should be no loop with zero weight.</a:t>
            </a:r>
          </a:p>
          <a:p>
            <a:pPr lvl="1" fontAlgn="base"/>
            <a:r>
              <a:rPr lang="en-US" dirty="0" smtClean="0"/>
              <a:t>UCS is optimal only if there is no negative cost.</a:t>
            </a:r>
          </a:p>
          <a:p>
            <a:pPr fontAlgn="base"/>
            <a:r>
              <a:rPr lang="en-US" b="1" dirty="0" smtClean="0"/>
              <a:t>Disadvantages: </a:t>
            </a:r>
            <a:endParaRPr lang="en-US" dirty="0" smtClean="0"/>
          </a:p>
          <a:p>
            <a:pPr lvl="1" fontAlgn="base"/>
            <a:r>
              <a:rPr lang="en-US" dirty="0" smtClean="0"/>
              <a:t>Explores options in every “direction”.</a:t>
            </a:r>
          </a:p>
          <a:p>
            <a:pPr lvl="1" fontAlgn="base"/>
            <a:r>
              <a:rPr lang="en-US" dirty="0" smtClean="0"/>
              <a:t>No information on goal location.</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2"/>
          </p:nvPr>
        </p:nvSpPr>
        <p:spPr>
          <a:noFill/>
        </p:spPr>
        <p:txBody>
          <a:bodyPr/>
          <a:lstStyle/>
          <a:p>
            <a:fld id="{E6D4CE3F-8668-46B5-80A6-1E53D41B34A2}" type="slidenum">
              <a:rPr lang="en-US" smtClean="0">
                <a:latin typeface="Arial" pitchFamily="34" charset="0"/>
              </a:rPr>
              <a:pPr/>
              <a:t>35</a:t>
            </a:fld>
            <a:endParaRPr lang="en-US" smtClean="0">
              <a:latin typeface="Arial" pitchFamily="34" charset="0"/>
            </a:endParaRPr>
          </a:p>
        </p:txBody>
      </p:sp>
      <p:sp>
        <p:nvSpPr>
          <p:cNvPr id="39939" name="Oval 2"/>
          <p:cNvSpPr>
            <a:spLocks noChangeArrowheads="1"/>
          </p:cNvSpPr>
          <p:nvPr/>
        </p:nvSpPr>
        <p:spPr bwMode="auto">
          <a:xfrm>
            <a:off x="1219200" y="990600"/>
            <a:ext cx="609600" cy="457200"/>
          </a:xfrm>
          <a:prstGeom prst="ellipse">
            <a:avLst/>
          </a:prstGeom>
          <a:solidFill>
            <a:srgbClr val="00FF00"/>
          </a:solidFill>
          <a:ln w="9525">
            <a:solidFill>
              <a:schemeClr val="tx1"/>
            </a:solidFill>
            <a:round/>
            <a:headEnd/>
            <a:tailEnd/>
          </a:ln>
        </p:spPr>
        <p:txBody>
          <a:bodyPr wrap="none" anchor="ctr"/>
          <a:lstStyle/>
          <a:p>
            <a:pPr algn="ctr"/>
            <a:r>
              <a:rPr lang="en-US"/>
              <a:t>S</a:t>
            </a:r>
          </a:p>
        </p:txBody>
      </p:sp>
      <p:sp>
        <p:nvSpPr>
          <p:cNvPr id="39940" name="Oval 3"/>
          <p:cNvSpPr>
            <a:spLocks noChangeArrowheads="1"/>
          </p:cNvSpPr>
          <p:nvPr/>
        </p:nvSpPr>
        <p:spPr bwMode="auto">
          <a:xfrm>
            <a:off x="2946400" y="1066800"/>
            <a:ext cx="609600" cy="457200"/>
          </a:xfrm>
          <a:prstGeom prst="ellipse">
            <a:avLst/>
          </a:prstGeom>
          <a:solidFill>
            <a:schemeClr val="accent1"/>
          </a:solidFill>
          <a:ln w="9525">
            <a:solidFill>
              <a:schemeClr val="tx1"/>
            </a:solidFill>
            <a:round/>
            <a:headEnd/>
            <a:tailEnd/>
          </a:ln>
        </p:spPr>
        <p:txBody>
          <a:bodyPr wrap="none" anchor="ctr"/>
          <a:lstStyle/>
          <a:p>
            <a:pPr algn="ctr"/>
            <a:r>
              <a:rPr lang="en-US"/>
              <a:t>B</a:t>
            </a:r>
          </a:p>
        </p:txBody>
      </p:sp>
      <p:sp>
        <p:nvSpPr>
          <p:cNvPr id="39941" name="Oval 4"/>
          <p:cNvSpPr>
            <a:spLocks noChangeArrowheads="1"/>
          </p:cNvSpPr>
          <p:nvPr/>
        </p:nvSpPr>
        <p:spPr bwMode="auto">
          <a:xfrm>
            <a:off x="2946400" y="304800"/>
            <a:ext cx="609600" cy="457200"/>
          </a:xfrm>
          <a:prstGeom prst="ellipse">
            <a:avLst/>
          </a:prstGeom>
          <a:solidFill>
            <a:schemeClr val="accent1"/>
          </a:solidFill>
          <a:ln w="9525">
            <a:solidFill>
              <a:schemeClr val="tx1"/>
            </a:solidFill>
            <a:round/>
            <a:headEnd/>
            <a:tailEnd/>
          </a:ln>
        </p:spPr>
        <p:txBody>
          <a:bodyPr wrap="none" anchor="ctr"/>
          <a:lstStyle/>
          <a:p>
            <a:pPr algn="ctr"/>
            <a:r>
              <a:rPr lang="en-US"/>
              <a:t>A</a:t>
            </a:r>
          </a:p>
        </p:txBody>
      </p:sp>
      <p:sp>
        <p:nvSpPr>
          <p:cNvPr id="39942" name="Oval 5"/>
          <p:cNvSpPr>
            <a:spLocks noChangeArrowheads="1"/>
          </p:cNvSpPr>
          <p:nvPr/>
        </p:nvSpPr>
        <p:spPr bwMode="auto">
          <a:xfrm>
            <a:off x="4470400" y="304800"/>
            <a:ext cx="609600" cy="457200"/>
          </a:xfrm>
          <a:prstGeom prst="ellipse">
            <a:avLst/>
          </a:prstGeom>
          <a:solidFill>
            <a:schemeClr val="accent1"/>
          </a:solidFill>
          <a:ln w="9525">
            <a:solidFill>
              <a:schemeClr val="tx1"/>
            </a:solidFill>
            <a:round/>
            <a:headEnd/>
            <a:tailEnd/>
          </a:ln>
        </p:spPr>
        <p:txBody>
          <a:bodyPr wrap="none" anchor="ctr"/>
          <a:lstStyle/>
          <a:p>
            <a:pPr algn="ctr"/>
            <a:r>
              <a:rPr lang="en-US"/>
              <a:t>D</a:t>
            </a:r>
          </a:p>
        </p:txBody>
      </p:sp>
      <p:sp>
        <p:nvSpPr>
          <p:cNvPr id="39943" name="Oval 6"/>
          <p:cNvSpPr>
            <a:spLocks noChangeArrowheads="1"/>
          </p:cNvSpPr>
          <p:nvPr/>
        </p:nvSpPr>
        <p:spPr bwMode="auto">
          <a:xfrm>
            <a:off x="4470400" y="1066800"/>
            <a:ext cx="609600" cy="457200"/>
          </a:xfrm>
          <a:prstGeom prst="ellipse">
            <a:avLst/>
          </a:prstGeom>
          <a:solidFill>
            <a:schemeClr val="accent1"/>
          </a:solidFill>
          <a:ln w="9525">
            <a:solidFill>
              <a:schemeClr val="tx1"/>
            </a:solidFill>
            <a:round/>
            <a:headEnd/>
            <a:tailEnd/>
          </a:ln>
        </p:spPr>
        <p:txBody>
          <a:bodyPr wrap="none" anchor="ctr"/>
          <a:lstStyle/>
          <a:p>
            <a:pPr algn="ctr"/>
            <a:r>
              <a:rPr lang="en-US"/>
              <a:t>E</a:t>
            </a:r>
          </a:p>
        </p:txBody>
      </p:sp>
      <p:sp>
        <p:nvSpPr>
          <p:cNvPr id="39944" name="Oval 7"/>
          <p:cNvSpPr>
            <a:spLocks noChangeArrowheads="1"/>
          </p:cNvSpPr>
          <p:nvPr/>
        </p:nvSpPr>
        <p:spPr bwMode="auto">
          <a:xfrm>
            <a:off x="2946400" y="1828800"/>
            <a:ext cx="609600" cy="457200"/>
          </a:xfrm>
          <a:prstGeom prst="ellipse">
            <a:avLst/>
          </a:prstGeom>
          <a:solidFill>
            <a:schemeClr val="accent1"/>
          </a:solidFill>
          <a:ln w="9525">
            <a:solidFill>
              <a:schemeClr val="tx1"/>
            </a:solidFill>
            <a:round/>
            <a:headEnd/>
            <a:tailEnd/>
          </a:ln>
        </p:spPr>
        <p:txBody>
          <a:bodyPr wrap="none" anchor="ctr"/>
          <a:lstStyle/>
          <a:p>
            <a:pPr algn="ctr"/>
            <a:r>
              <a:rPr lang="en-US"/>
              <a:t>C</a:t>
            </a:r>
          </a:p>
        </p:txBody>
      </p:sp>
      <p:sp>
        <p:nvSpPr>
          <p:cNvPr id="39945" name="Oval 8"/>
          <p:cNvSpPr>
            <a:spLocks noChangeArrowheads="1"/>
          </p:cNvSpPr>
          <p:nvPr/>
        </p:nvSpPr>
        <p:spPr bwMode="auto">
          <a:xfrm>
            <a:off x="5791200" y="304800"/>
            <a:ext cx="609600" cy="457200"/>
          </a:xfrm>
          <a:prstGeom prst="ellipse">
            <a:avLst/>
          </a:prstGeom>
          <a:solidFill>
            <a:schemeClr val="accent1"/>
          </a:solidFill>
          <a:ln w="9525">
            <a:solidFill>
              <a:schemeClr val="tx1"/>
            </a:solidFill>
            <a:round/>
            <a:headEnd/>
            <a:tailEnd/>
          </a:ln>
        </p:spPr>
        <p:txBody>
          <a:bodyPr wrap="none" anchor="ctr"/>
          <a:lstStyle/>
          <a:p>
            <a:pPr algn="ctr"/>
            <a:r>
              <a:rPr lang="en-US"/>
              <a:t>F</a:t>
            </a:r>
          </a:p>
        </p:txBody>
      </p:sp>
      <p:sp>
        <p:nvSpPr>
          <p:cNvPr id="39946" name="Oval 9"/>
          <p:cNvSpPr>
            <a:spLocks noChangeArrowheads="1"/>
          </p:cNvSpPr>
          <p:nvPr/>
        </p:nvSpPr>
        <p:spPr bwMode="auto">
          <a:xfrm>
            <a:off x="7112000" y="990600"/>
            <a:ext cx="609600" cy="457200"/>
          </a:xfrm>
          <a:prstGeom prst="ellipse">
            <a:avLst/>
          </a:prstGeom>
          <a:solidFill>
            <a:srgbClr val="FF0000"/>
          </a:solidFill>
          <a:ln w="9525">
            <a:solidFill>
              <a:schemeClr val="tx1"/>
            </a:solidFill>
            <a:round/>
            <a:headEnd/>
            <a:tailEnd/>
          </a:ln>
        </p:spPr>
        <p:txBody>
          <a:bodyPr wrap="none" anchor="ctr"/>
          <a:lstStyle/>
          <a:p>
            <a:pPr algn="ctr"/>
            <a:r>
              <a:rPr lang="en-US"/>
              <a:t>G</a:t>
            </a:r>
          </a:p>
        </p:txBody>
      </p:sp>
      <p:sp>
        <p:nvSpPr>
          <p:cNvPr id="39947" name="Line 10"/>
          <p:cNvSpPr>
            <a:spLocks noChangeShapeType="1"/>
          </p:cNvSpPr>
          <p:nvPr/>
        </p:nvSpPr>
        <p:spPr bwMode="auto">
          <a:xfrm flipV="1">
            <a:off x="1727200" y="609600"/>
            <a:ext cx="1219200" cy="457200"/>
          </a:xfrm>
          <a:prstGeom prst="line">
            <a:avLst/>
          </a:prstGeom>
          <a:noFill/>
          <a:ln w="9525">
            <a:solidFill>
              <a:schemeClr val="tx1"/>
            </a:solidFill>
            <a:round/>
            <a:headEnd/>
            <a:tailEnd type="triangle" w="med" len="med"/>
          </a:ln>
        </p:spPr>
        <p:txBody>
          <a:bodyPr/>
          <a:lstStyle/>
          <a:p>
            <a:endParaRPr lang="en-US"/>
          </a:p>
        </p:txBody>
      </p:sp>
      <p:sp>
        <p:nvSpPr>
          <p:cNvPr id="39948" name="Line 11"/>
          <p:cNvSpPr>
            <a:spLocks noChangeShapeType="1"/>
          </p:cNvSpPr>
          <p:nvPr/>
        </p:nvSpPr>
        <p:spPr bwMode="auto">
          <a:xfrm>
            <a:off x="1828800" y="1219200"/>
            <a:ext cx="1117600" cy="0"/>
          </a:xfrm>
          <a:prstGeom prst="line">
            <a:avLst/>
          </a:prstGeom>
          <a:noFill/>
          <a:ln w="9525">
            <a:solidFill>
              <a:schemeClr val="tx1"/>
            </a:solidFill>
            <a:round/>
            <a:headEnd/>
            <a:tailEnd type="triangle" w="med" len="med"/>
          </a:ln>
        </p:spPr>
        <p:txBody>
          <a:bodyPr/>
          <a:lstStyle/>
          <a:p>
            <a:endParaRPr lang="en-US"/>
          </a:p>
        </p:txBody>
      </p:sp>
      <p:sp>
        <p:nvSpPr>
          <p:cNvPr id="39949" name="Line 12"/>
          <p:cNvSpPr>
            <a:spLocks noChangeShapeType="1"/>
          </p:cNvSpPr>
          <p:nvPr/>
        </p:nvSpPr>
        <p:spPr bwMode="auto">
          <a:xfrm>
            <a:off x="1727200" y="1371600"/>
            <a:ext cx="1219200" cy="533400"/>
          </a:xfrm>
          <a:prstGeom prst="line">
            <a:avLst/>
          </a:prstGeom>
          <a:noFill/>
          <a:ln w="9525">
            <a:solidFill>
              <a:schemeClr val="tx1"/>
            </a:solidFill>
            <a:round/>
            <a:headEnd/>
            <a:tailEnd type="triangle" w="med" len="med"/>
          </a:ln>
        </p:spPr>
        <p:txBody>
          <a:bodyPr/>
          <a:lstStyle/>
          <a:p>
            <a:endParaRPr lang="en-US"/>
          </a:p>
        </p:txBody>
      </p:sp>
      <p:sp>
        <p:nvSpPr>
          <p:cNvPr id="39950" name="Line 13"/>
          <p:cNvSpPr>
            <a:spLocks noChangeShapeType="1"/>
          </p:cNvSpPr>
          <p:nvPr/>
        </p:nvSpPr>
        <p:spPr bwMode="auto">
          <a:xfrm>
            <a:off x="3556000" y="533400"/>
            <a:ext cx="914400" cy="0"/>
          </a:xfrm>
          <a:prstGeom prst="line">
            <a:avLst/>
          </a:prstGeom>
          <a:noFill/>
          <a:ln w="9525">
            <a:solidFill>
              <a:schemeClr val="tx1"/>
            </a:solidFill>
            <a:round/>
            <a:headEnd/>
            <a:tailEnd type="triangle" w="med" len="med"/>
          </a:ln>
        </p:spPr>
        <p:txBody>
          <a:bodyPr/>
          <a:lstStyle/>
          <a:p>
            <a:endParaRPr lang="en-US"/>
          </a:p>
        </p:txBody>
      </p:sp>
      <p:sp>
        <p:nvSpPr>
          <p:cNvPr id="39951" name="Line 14"/>
          <p:cNvSpPr>
            <a:spLocks noChangeShapeType="1"/>
          </p:cNvSpPr>
          <p:nvPr/>
        </p:nvSpPr>
        <p:spPr bwMode="auto">
          <a:xfrm>
            <a:off x="3556000" y="1295400"/>
            <a:ext cx="914400" cy="0"/>
          </a:xfrm>
          <a:prstGeom prst="line">
            <a:avLst/>
          </a:prstGeom>
          <a:noFill/>
          <a:ln w="9525">
            <a:solidFill>
              <a:schemeClr val="tx1"/>
            </a:solidFill>
            <a:round/>
            <a:headEnd/>
            <a:tailEnd type="triangle" w="med" len="med"/>
          </a:ln>
        </p:spPr>
        <p:txBody>
          <a:bodyPr/>
          <a:lstStyle/>
          <a:p>
            <a:endParaRPr lang="en-US"/>
          </a:p>
        </p:txBody>
      </p:sp>
      <p:sp>
        <p:nvSpPr>
          <p:cNvPr id="39952" name="Line 15"/>
          <p:cNvSpPr>
            <a:spLocks noChangeShapeType="1"/>
          </p:cNvSpPr>
          <p:nvPr/>
        </p:nvSpPr>
        <p:spPr bwMode="auto">
          <a:xfrm flipV="1">
            <a:off x="3454400" y="1295400"/>
            <a:ext cx="3657600" cy="762000"/>
          </a:xfrm>
          <a:prstGeom prst="line">
            <a:avLst/>
          </a:prstGeom>
          <a:noFill/>
          <a:ln w="9525">
            <a:solidFill>
              <a:schemeClr val="tx1"/>
            </a:solidFill>
            <a:round/>
            <a:headEnd/>
            <a:tailEnd type="triangle" w="med" len="med"/>
          </a:ln>
        </p:spPr>
        <p:txBody>
          <a:bodyPr/>
          <a:lstStyle/>
          <a:p>
            <a:endParaRPr lang="en-US"/>
          </a:p>
        </p:txBody>
      </p:sp>
      <p:sp>
        <p:nvSpPr>
          <p:cNvPr id="39953" name="Line 16"/>
          <p:cNvSpPr>
            <a:spLocks noChangeShapeType="1"/>
          </p:cNvSpPr>
          <p:nvPr/>
        </p:nvSpPr>
        <p:spPr bwMode="auto">
          <a:xfrm flipV="1">
            <a:off x="5080000" y="1219200"/>
            <a:ext cx="2032000" cy="76200"/>
          </a:xfrm>
          <a:prstGeom prst="line">
            <a:avLst/>
          </a:prstGeom>
          <a:noFill/>
          <a:ln w="9525">
            <a:solidFill>
              <a:schemeClr val="tx1"/>
            </a:solidFill>
            <a:round/>
            <a:headEnd/>
            <a:tailEnd type="triangle" w="med" len="med"/>
          </a:ln>
        </p:spPr>
        <p:txBody>
          <a:bodyPr/>
          <a:lstStyle/>
          <a:p>
            <a:endParaRPr lang="en-US"/>
          </a:p>
        </p:txBody>
      </p:sp>
      <p:sp>
        <p:nvSpPr>
          <p:cNvPr id="39954" name="Line 17"/>
          <p:cNvSpPr>
            <a:spLocks noChangeShapeType="1"/>
          </p:cNvSpPr>
          <p:nvPr/>
        </p:nvSpPr>
        <p:spPr bwMode="auto">
          <a:xfrm>
            <a:off x="5080000" y="533400"/>
            <a:ext cx="711200" cy="0"/>
          </a:xfrm>
          <a:prstGeom prst="line">
            <a:avLst/>
          </a:prstGeom>
          <a:noFill/>
          <a:ln w="9525">
            <a:solidFill>
              <a:schemeClr val="tx1"/>
            </a:solidFill>
            <a:round/>
            <a:headEnd/>
            <a:tailEnd type="triangle" w="med" len="med"/>
          </a:ln>
        </p:spPr>
        <p:txBody>
          <a:bodyPr/>
          <a:lstStyle/>
          <a:p>
            <a:endParaRPr lang="en-US"/>
          </a:p>
        </p:txBody>
      </p:sp>
      <p:sp>
        <p:nvSpPr>
          <p:cNvPr id="39955" name="Line 18"/>
          <p:cNvSpPr>
            <a:spLocks noChangeShapeType="1"/>
          </p:cNvSpPr>
          <p:nvPr/>
        </p:nvSpPr>
        <p:spPr bwMode="auto">
          <a:xfrm>
            <a:off x="6400800" y="533400"/>
            <a:ext cx="812800" cy="533400"/>
          </a:xfrm>
          <a:prstGeom prst="line">
            <a:avLst/>
          </a:prstGeom>
          <a:noFill/>
          <a:ln w="9525">
            <a:solidFill>
              <a:schemeClr val="tx1"/>
            </a:solidFill>
            <a:round/>
            <a:headEnd/>
            <a:tailEnd type="triangle" w="med" len="med"/>
          </a:ln>
        </p:spPr>
        <p:txBody>
          <a:bodyPr/>
          <a:lstStyle/>
          <a:p>
            <a:endParaRPr lang="en-US"/>
          </a:p>
        </p:txBody>
      </p:sp>
      <p:sp>
        <p:nvSpPr>
          <p:cNvPr id="39956" name="Text Box 19"/>
          <p:cNvSpPr txBox="1">
            <a:spLocks noChangeArrowheads="1"/>
          </p:cNvSpPr>
          <p:nvPr/>
        </p:nvSpPr>
        <p:spPr bwMode="auto">
          <a:xfrm>
            <a:off x="2032000" y="1600201"/>
            <a:ext cx="301686" cy="369332"/>
          </a:xfrm>
          <a:prstGeom prst="rect">
            <a:avLst/>
          </a:prstGeom>
          <a:noFill/>
          <a:ln w="9525">
            <a:noFill/>
            <a:miter lim="800000"/>
            <a:headEnd/>
            <a:tailEnd/>
          </a:ln>
        </p:spPr>
        <p:txBody>
          <a:bodyPr wrap="none">
            <a:spAutoFit/>
          </a:bodyPr>
          <a:lstStyle/>
          <a:p>
            <a:r>
              <a:rPr lang="en-US"/>
              <a:t>1</a:t>
            </a:r>
          </a:p>
        </p:txBody>
      </p:sp>
      <p:sp>
        <p:nvSpPr>
          <p:cNvPr id="39957" name="Text Box 20"/>
          <p:cNvSpPr txBox="1">
            <a:spLocks noChangeArrowheads="1"/>
          </p:cNvSpPr>
          <p:nvPr/>
        </p:nvSpPr>
        <p:spPr bwMode="auto">
          <a:xfrm>
            <a:off x="4957233" y="1712913"/>
            <a:ext cx="418704" cy="369332"/>
          </a:xfrm>
          <a:prstGeom prst="rect">
            <a:avLst/>
          </a:prstGeom>
          <a:noFill/>
          <a:ln w="9525">
            <a:noFill/>
            <a:miter lim="800000"/>
            <a:headEnd/>
            <a:tailEnd/>
          </a:ln>
        </p:spPr>
        <p:txBody>
          <a:bodyPr wrap="none">
            <a:spAutoFit/>
          </a:bodyPr>
          <a:lstStyle/>
          <a:p>
            <a:r>
              <a:rPr lang="en-US"/>
              <a:t>20</a:t>
            </a:r>
          </a:p>
        </p:txBody>
      </p:sp>
      <p:sp>
        <p:nvSpPr>
          <p:cNvPr id="39958" name="Text Box 21"/>
          <p:cNvSpPr txBox="1">
            <a:spLocks noChangeArrowheads="1"/>
          </p:cNvSpPr>
          <p:nvPr/>
        </p:nvSpPr>
        <p:spPr bwMode="auto">
          <a:xfrm>
            <a:off x="2133600" y="914401"/>
            <a:ext cx="301686" cy="369332"/>
          </a:xfrm>
          <a:prstGeom prst="rect">
            <a:avLst/>
          </a:prstGeom>
          <a:noFill/>
          <a:ln w="9525">
            <a:noFill/>
            <a:miter lim="800000"/>
            <a:headEnd/>
            <a:tailEnd/>
          </a:ln>
        </p:spPr>
        <p:txBody>
          <a:bodyPr wrap="none">
            <a:spAutoFit/>
          </a:bodyPr>
          <a:lstStyle/>
          <a:p>
            <a:r>
              <a:rPr lang="en-US"/>
              <a:t>2</a:t>
            </a:r>
          </a:p>
        </p:txBody>
      </p:sp>
      <p:sp>
        <p:nvSpPr>
          <p:cNvPr id="39959" name="Text Box 22"/>
          <p:cNvSpPr txBox="1">
            <a:spLocks noChangeArrowheads="1"/>
          </p:cNvSpPr>
          <p:nvPr/>
        </p:nvSpPr>
        <p:spPr bwMode="auto">
          <a:xfrm>
            <a:off x="1930400" y="457201"/>
            <a:ext cx="301686" cy="369332"/>
          </a:xfrm>
          <a:prstGeom prst="rect">
            <a:avLst/>
          </a:prstGeom>
          <a:noFill/>
          <a:ln w="9525">
            <a:noFill/>
            <a:miter lim="800000"/>
            <a:headEnd/>
            <a:tailEnd/>
          </a:ln>
        </p:spPr>
        <p:txBody>
          <a:bodyPr wrap="none">
            <a:spAutoFit/>
          </a:bodyPr>
          <a:lstStyle/>
          <a:p>
            <a:r>
              <a:rPr lang="en-US"/>
              <a:t>3</a:t>
            </a:r>
          </a:p>
        </p:txBody>
      </p:sp>
      <p:sp>
        <p:nvSpPr>
          <p:cNvPr id="39960" name="Text Box 23"/>
          <p:cNvSpPr txBox="1">
            <a:spLocks noChangeArrowheads="1"/>
          </p:cNvSpPr>
          <p:nvPr/>
        </p:nvSpPr>
        <p:spPr bwMode="auto">
          <a:xfrm>
            <a:off x="3738033" y="950913"/>
            <a:ext cx="301686" cy="369332"/>
          </a:xfrm>
          <a:prstGeom prst="rect">
            <a:avLst/>
          </a:prstGeom>
          <a:noFill/>
          <a:ln w="9525">
            <a:noFill/>
            <a:miter lim="800000"/>
            <a:headEnd/>
            <a:tailEnd/>
          </a:ln>
        </p:spPr>
        <p:txBody>
          <a:bodyPr wrap="none">
            <a:spAutoFit/>
          </a:bodyPr>
          <a:lstStyle/>
          <a:p>
            <a:r>
              <a:rPr lang="en-US"/>
              <a:t>4</a:t>
            </a:r>
          </a:p>
        </p:txBody>
      </p:sp>
      <p:sp>
        <p:nvSpPr>
          <p:cNvPr id="39961" name="Text Box 24"/>
          <p:cNvSpPr txBox="1">
            <a:spLocks noChangeArrowheads="1"/>
          </p:cNvSpPr>
          <p:nvPr/>
        </p:nvSpPr>
        <p:spPr bwMode="auto">
          <a:xfrm>
            <a:off x="5566833" y="950913"/>
            <a:ext cx="301686" cy="369332"/>
          </a:xfrm>
          <a:prstGeom prst="rect">
            <a:avLst/>
          </a:prstGeom>
          <a:noFill/>
          <a:ln w="9525">
            <a:noFill/>
            <a:miter lim="800000"/>
            <a:headEnd/>
            <a:tailEnd/>
          </a:ln>
        </p:spPr>
        <p:txBody>
          <a:bodyPr wrap="none">
            <a:spAutoFit/>
          </a:bodyPr>
          <a:lstStyle/>
          <a:p>
            <a:r>
              <a:rPr lang="en-US"/>
              <a:t>8</a:t>
            </a:r>
          </a:p>
        </p:txBody>
      </p:sp>
      <p:sp>
        <p:nvSpPr>
          <p:cNvPr id="39962" name="Text Box 25"/>
          <p:cNvSpPr txBox="1">
            <a:spLocks noChangeArrowheads="1"/>
          </p:cNvSpPr>
          <p:nvPr/>
        </p:nvSpPr>
        <p:spPr bwMode="auto">
          <a:xfrm>
            <a:off x="3738033" y="188913"/>
            <a:ext cx="301686" cy="369332"/>
          </a:xfrm>
          <a:prstGeom prst="rect">
            <a:avLst/>
          </a:prstGeom>
          <a:noFill/>
          <a:ln w="9525">
            <a:noFill/>
            <a:miter lim="800000"/>
            <a:headEnd/>
            <a:tailEnd/>
          </a:ln>
        </p:spPr>
        <p:txBody>
          <a:bodyPr wrap="none">
            <a:spAutoFit/>
          </a:bodyPr>
          <a:lstStyle/>
          <a:p>
            <a:r>
              <a:rPr lang="en-US"/>
              <a:t>6</a:t>
            </a:r>
          </a:p>
        </p:txBody>
      </p:sp>
      <p:sp>
        <p:nvSpPr>
          <p:cNvPr id="39963" name="Text Box 26"/>
          <p:cNvSpPr txBox="1">
            <a:spLocks noChangeArrowheads="1"/>
          </p:cNvSpPr>
          <p:nvPr/>
        </p:nvSpPr>
        <p:spPr bwMode="auto">
          <a:xfrm>
            <a:off x="5160433" y="188913"/>
            <a:ext cx="301686" cy="369332"/>
          </a:xfrm>
          <a:prstGeom prst="rect">
            <a:avLst/>
          </a:prstGeom>
          <a:noFill/>
          <a:ln w="9525">
            <a:noFill/>
            <a:miter lim="800000"/>
            <a:headEnd/>
            <a:tailEnd/>
          </a:ln>
        </p:spPr>
        <p:txBody>
          <a:bodyPr wrap="none">
            <a:spAutoFit/>
          </a:bodyPr>
          <a:lstStyle/>
          <a:p>
            <a:r>
              <a:rPr lang="en-US"/>
              <a:t>1</a:t>
            </a:r>
          </a:p>
        </p:txBody>
      </p:sp>
      <p:sp>
        <p:nvSpPr>
          <p:cNvPr id="39964" name="Text Box 27"/>
          <p:cNvSpPr txBox="1">
            <a:spLocks noChangeArrowheads="1"/>
          </p:cNvSpPr>
          <p:nvPr/>
        </p:nvSpPr>
        <p:spPr bwMode="auto">
          <a:xfrm>
            <a:off x="6684433" y="417513"/>
            <a:ext cx="301686" cy="369332"/>
          </a:xfrm>
          <a:prstGeom prst="rect">
            <a:avLst/>
          </a:prstGeom>
          <a:noFill/>
          <a:ln w="9525">
            <a:noFill/>
            <a:miter lim="800000"/>
            <a:headEnd/>
            <a:tailEnd/>
          </a:ln>
        </p:spPr>
        <p:txBody>
          <a:bodyPr wrap="none">
            <a:spAutoFit/>
          </a:bodyPr>
          <a:lstStyle/>
          <a:p>
            <a:r>
              <a:rPr lang="en-US"/>
              <a:t>1</a:t>
            </a:r>
          </a:p>
        </p:txBody>
      </p:sp>
      <p:sp>
        <p:nvSpPr>
          <p:cNvPr id="39965" name="Line 28"/>
          <p:cNvSpPr>
            <a:spLocks noChangeShapeType="1"/>
          </p:cNvSpPr>
          <p:nvPr/>
        </p:nvSpPr>
        <p:spPr bwMode="auto">
          <a:xfrm>
            <a:off x="8229600" y="0"/>
            <a:ext cx="0" cy="2743200"/>
          </a:xfrm>
          <a:prstGeom prst="line">
            <a:avLst/>
          </a:prstGeom>
          <a:noFill/>
          <a:ln w="9525">
            <a:solidFill>
              <a:schemeClr val="tx1"/>
            </a:solidFill>
            <a:round/>
            <a:headEnd/>
            <a:tailEnd/>
          </a:ln>
        </p:spPr>
        <p:txBody>
          <a:bodyPr/>
          <a:lstStyle/>
          <a:p>
            <a:endParaRPr lang="en-US"/>
          </a:p>
        </p:txBody>
      </p:sp>
      <p:sp>
        <p:nvSpPr>
          <p:cNvPr id="39966" name="Text Box 29"/>
          <p:cNvSpPr txBox="1">
            <a:spLocks noChangeArrowheads="1"/>
          </p:cNvSpPr>
          <p:nvPr/>
        </p:nvSpPr>
        <p:spPr bwMode="auto">
          <a:xfrm>
            <a:off x="8636000" y="1"/>
            <a:ext cx="2231316" cy="369332"/>
          </a:xfrm>
          <a:prstGeom prst="rect">
            <a:avLst/>
          </a:prstGeom>
          <a:noFill/>
          <a:ln w="9525">
            <a:noFill/>
            <a:miter lim="800000"/>
            <a:headEnd/>
            <a:tailEnd/>
          </a:ln>
        </p:spPr>
        <p:txBody>
          <a:bodyPr wrap="none">
            <a:spAutoFit/>
          </a:bodyPr>
          <a:lstStyle/>
          <a:p>
            <a:r>
              <a:rPr lang="en-US"/>
              <a:t>straight-line distances</a:t>
            </a:r>
          </a:p>
        </p:txBody>
      </p:sp>
      <p:sp>
        <p:nvSpPr>
          <p:cNvPr id="39967" name="Line 30"/>
          <p:cNvSpPr>
            <a:spLocks noChangeShapeType="1"/>
          </p:cNvSpPr>
          <p:nvPr/>
        </p:nvSpPr>
        <p:spPr bwMode="auto">
          <a:xfrm>
            <a:off x="8229600" y="304800"/>
            <a:ext cx="3962400" cy="0"/>
          </a:xfrm>
          <a:prstGeom prst="line">
            <a:avLst/>
          </a:prstGeom>
          <a:noFill/>
          <a:ln w="9525">
            <a:solidFill>
              <a:schemeClr val="tx1"/>
            </a:solidFill>
            <a:round/>
            <a:headEnd/>
            <a:tailEnd/>
          </a:ln>
        </p:spPr>
        <p:txBody>
          <a:bodyPr/>
          <a:lstStyle/>
          <a:p>
            <a:endParaRPr lang="en-US"/>
          </a:p>
        </p:txBody>
      </p:sp>
      <p:sp>
        <p:nvSpPr>
          <p:cNvPr id="39968" name="Text Box 31"/>
          <p:cNvSpPr txBox="1">
            <a:spLocks noChangeArrowheads="1"/>
          </p:cNvSpPr>
          <p:nvPr/>
        </p:nvSpPr>
        <p:spPr bwMode="auto">
          <a:xfrm>
            <a:off x="8310034" y="493714"/>
            <a:ext cx="1138453" cy="2031325"/>
          </a:xfrm>
          <a:prstGeom prst="rect">
            <a:avLst/>
          </a:prstGeom>
          <a:noFill/>
          <a:ln w="9525">
            <a:noFill/>
            <a:miter lim="800000"/>
            <a:headEnd/>
            <a:tailEnd/>
          </a:ln>
        </p:spPr>
        <p:txBody>
          <a:bodyPr wrap="none">
            <a:spAutoFit/>
          </a:bodyPr>
          <a:lstStyle/>
          <a:p>
            <a:r>
              <a:rPr lang="en-US"/>
              <a:t>h(S-G)=10</a:t>
            </a:r>
          </a:p>
          <a:p>
            <a:r>
              <a:rPr lang="en-US"/>
              <a:t>h(A-G)=7</a:t>
            </a:r>
          </a:p>
          <a:p>
            <a:r>
              <a:rPr lang="en-US"/>
              <a:t>h(D-G)=1</a:t>
            </a:r>
          </a:p>
          <a:p>
            <a:r>
              <a:rPr lang="en-US"/>
              <a:t>h(F-G)=1</a:t>
            </a:r>
          </a:p>
          <a:p>
            <a:r>
              <a:rPr lang="en-US"/>
              <a:t>h(B-G)=10</a:t>
            </a:r>
          </a:p>
          <a:p>
            <a:r>
              <a:rPr lang="en-US"/>
              <a:t>h(E-G)=8</a:t>
            </a:r>
          </a:p>
          <a:p>
            <a:r>
              <a:rPr lang="en-US"/>
              <a:t>h(C-G)=20</a:t>
            </a:r>
          </a:p>
        </p:txBody>
      </p:sp>
      <p:sp>
        <p:nvSpPr>
          <p:cNvPr id="39969" name="Text Box 32"/>
          <p:cNvSpPr txBox="1">
            <a:spLocks noChangeArrowheads="1"/>
          </p:cNvSpPr>
          <p:nvPr/>
        </p:nvSpPr>
        <p:spPr bwMode="auto">
          <a:xfrm>
            <a:off x="431800" y="2438400"/>
            <a:ext cx="8029057" cy="1754326"/>
          </a:xfrm>
          <a:prstGeom prst="rect">
            <a:avLst/>
          </a:prstGeom>
          <a:noFill/>
          <a:ln w="9525">
            <a:noFill/>
            <a:miter lim="800000"/>
            <a:headEnd/>
            <a:tailEnd/>
          </a:ln>
        </p:spPr>
        <p:txBody>
          <a:bodyPr wrap="none">
            <a:spAutoFit/>
          </a:bodyPr>
          <a:lstStyle/>
          <a:p>
            <a:pPr marL="342900" indent="-342900"/>
            <a:r>
              <a:rPr lang="en-US"/>
              <a:t>The graph above shows the step-costs for different paths going from the start (S) to </a:t>
            </a:r>
          </a:p>
          <a:p>
            <a:pPr marL="342900" indent="-342900"/>
            <a:r>
              <a:rPr lang="en-US"/>
              <a:t>the goal (G). On the right you find the straight-line distances.</a:t>
            </a:r>
          </a:p>
          <a:p>
            <a:pPr marL="342900" indent="-342900"/>
            <a:endParaRPr lang="en-US"/>
          </a:p>
          <a:p>
            <a:pPr marL="342900" indent="-342900"/>
            <a:r>
              <a:rPr lang="en-US"/>
              <a:t>      Use uniform cost search to find the optimal path to the goal.</a:t>
            </a:r>
          </a:p>
          <a:p>
            <a:pPr marL="342900" indent="-342900"/>
            <a:endParaRPr lang="en-US"/>
          </a:p>
          <a:p>
            <a:pPr marL="342900" indent="-342900"/>
            <a:endParaRPr lang="en-US"/>
          </a:p>
        </p:txBody>
      </p:sp>
      <p:sp>
        <p:nvSpPr>
          <p:cNvPr id="39970" name="Text Box 36"/>
          <p:cNvSpPr txBox="1">
            <a:spLocks noChangeArrowheads="1"/>
          </p:cNvSpPr>
          <p:nvPr/>
        </p:nvSpPr>
        <p:spPr bwMode="auto">
          <a:xfrm>
            <a:off x="3534833" y="4908551"/>
            <a:ext cx="2093394" cy="369332"/>
          </a:xfrm>
          <a:prstGeom prst="rect">
            <a:avLst/>
          </a:prstGeom>
          <a:noFill/>
          <a:ln w="9525">
            <a:noFill/>
            <a:miter lim="800000"/>
            <a:headEnd/>
            <a:tailEnd/>
          </a:ln>
        </p:spPr>
        <p:txBody>
          <a:bodyPr wrap="none">
            <a:spAutoFit/>
          </a:bodyPr>
          <a:lstStyle/>
          <a:p>
            <a:r>
              <a:rPr lang="en-US">
                <a:solidFill>
                  <a:srgbClr val="FF0000"/>
                </a:solidFill>
              </a:rPr>
              <a:t>Exercise for at home</a:t>
            </a:r>
          </a:p>
        </p:txBody>
      </p:sp>
      <p:sp>
        <p:nvSpPr>
          <p:cNvPr id="39971" name="Rectangle 37"/>
          <p:cNvSpPr>
            <a:spLocks noChangeArrowheads="1"/>
          </p:cNvSpPr>
          <p:nvPr/>
        </p:nvSpPr>
        <p:spPr bwMode="auto">
          <a:xfrm>
            <a:off x="3149600" y="4724400"/>
            <a:ext cx="3860800" cy="838200"/>
          </a:xfrm>
          <a:prstGeom prst="rect">
            <a:avLst/>
          </a:prstGeom>
          <a:noFill/>
          <a:ln w="9525">
            <a:solidFill>
              <a:schemeClr val="tx1"/>
            </a:solidFill>
            <a:miter lim="800000"/>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04800" y="274638"/>
            <a:ext cx="11480800" cy="715962"/>
          </a:xfrm>
        </p:spPr>
        <p:txBody>
          <a:bodyPr>
            <a:normAutofit/>
          </a:bodyPr>
          <a:lstStyle/>
          <a:p>
            <a:r>
              <a:rPr lang="en-US" sz="3600" dirty="0" smtClean="0">
                <a:latin typeface="Times New Roman" pitchFamily="18" charset="0"/>
              </a:rPr>
              <a:t>Brute force Techniques </a:t>
            </a:r>
          </a:p>
        </p:txBody>
      </p:sp>
      <p:sp>
        <p:nvSpPr>
          <p:cNvPr id="17411" name="Content Placeholder 2"/>
          <p:cNvSpPr>
            <a:spLocks noGrp="1"/>
          </p:cNvSpPr>
          <p:nvPr>
            <p:ph idx="1"/>
          </p:nvPr>
        </p:nvSpPr>
        <p:spPr>
          <a:xfrm>
            <a:off x="609600" y="1143001"/>
            <a:ext cx="10972800" cy="4983163"/>
          </a:xfrm>
        </p:spPr>
        <p:txBody>
          <a:bodyPr/>
          <a:lstStyle/>
          <a:p>
            <a:pPr eaLnBrk="1" hangingPunct="1"/>
            <a:r>
              <a:rPr lang="en-US" b="1" dirty="0" smtClean="0"/>
              <a:t>Generate-And-Test</a:t>
            </a:r>
          </a:p>
          <a:p>
            <a:pPr eaLnBrk="1" hangingPunct="1"/>
            <a:r>
              <a:rPr lang="en-US" b="1" dirty="0" smtClean="0"/>
              <a:t>Breadth-First Search</a:t>
            </a:r>
          </a:p>
          <a:p>
            <a:pPr eaLnBrk="1" hangingPunct="1"/>
            <a:r>
              <a:rPr lang="en-US" b="1" dirty="0" smtClean="0"/>
              <a:t>Uniform-Cost Search</a:t>
            </a:r>
          </a:p>
          <a:p>
            <a:r>
              <a:rPr lang="en-US" b="1" dirty="0" smtClean="0">
                <a:solidFill>
                  <a:srgbClr val="0070C0"/>
                </a:solidFill>
              </a:rPr>
              <a:t>Depth-First Search</a:t>
            </a:r>
          </a:p>
          <a:p>
            <a:pPr eaLnBrk="1" hangingPunct="1"/>
            <a:r>
              <a:rPr lang="en-US" dirty="0" smtClean="0"/>
              <a:t>Depth-First Iterative-Deepening Search</a:t>
            </a:r>
          </a:p>
          <a:p>
            <a:pPr eaLnBrk="1" hangingPunct="1"/>
            <a:r>
              <a:rPr lang="en-US" dirty="0" smtClean="0"/>
              <a:t>Bidirectional Search</a:t>
            </a:r>
          </a:p>
          <a:p>
            <a:pPr eaLnBrk="1" hangingPunct="1"/>
            <a:endParaRPr lang="en-US" sz="2000" dirty="0" smtClean="0"/>
          </a:p>
          <a:p>
            <a:pPr eaLnBrk="1" hangingPunct="1">
              <a:buNone/>
            </a:pPr>
            <a:endParaRPr lang="en-US" sz="2000" dirty="0" smtClean="0"/>
          </a:p>
          <a:p>
            <a:pPr eaLnBrk="1" hangingPunct="1">
              <a:buNone/>
            </a:pPr>
            <a:endParaRPr lang="en-US" sz="24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09600" y="274638"/>
            <a:ext cx="10972800" cy="792162"/>
          </a:xfrm>
        </p:spPr>
        <p:txBody>
          <a:bodyPr/>
          <a:lstStyle/>
          <a:p>
            <a:pPr eaLnBrk="1" hangingPunct="1"/>
            <a:r>
              <a:rPr lang="en-US" sz="3600" b="1" smtClean="0"/>
              <a:t>Depth First Search Algorithm</a:t>
            </a:r>
            <a:endParaRPr lang="en-US" sz="3600" smtClean="0"/>
          </a:p>
        </p:txBody>
      </p:sp>
      <p:sp>
        <p:nvSpPr>
          <p:cNvPr id="40963" name="Content Placeholder 2"/>
          <p:cNvSpPr>
            <a:spLocks noGrp="1"/>
          </p:cNvSpPr>
          <p:nvPr>
            <p:ph idx="1"/>
          </p:nvPr>
        </p:nvSpPr>
        <p:spPr>
          <a:xfrm>
            <a:off x="914400" y="1436914"/>
            <a:ext cx="10972800" cy="5116286"/>
          </a:xfrm>
        </p:spPr>
        <p:txBody>
          <a:bodyPr/>
          <a:lstStyle/>
          <a:p>
            <a:pPr eaLnBrk="1" hangingPunct="1"/>
            <a:r>
              <a:rPr lang="en-US" sz="2400" dirty="0" smtClean="0"/>
              <a:t>Depth First Search (DFS) searches deeper into the problem space. </a:t>
            </a:r>
          </a:p>
          <a:p>
            <a:pPr lvl="1"/>
            <a:r>
              <a:rPr lang="en-US" sz="2000" dirty="0" smtClean="0"/>
              <a:t>BFS search always generates successor of the deepest unexpanded node (FIFO-QUEUE).</a:t>
            </a:r>
          </a:p>
          <a:p>
            <a:pPr lvl="1"/>
            <a:r>
              <a:rPr lang="en-US" sz="2000" dirty="0" smtClean="0"/>
              <a:t>DFS uses last-in first-out stack for keeping the unexpanded nodes (stack).</a:t>
            </a:r>
          </a:p>
          <a:p>
            <a:pPr eaLnBrk="1" hangingPunct="1">
              <a:buNone/>
            </a:pPr>
            <a:endParaRPr lang="en-US" sz="2400" b="1" dirty="0" smtClean="0"/>
          </a:p>
          <a:p>
            <a:pPr eaLnBrk="1" hangingPunct="1">
              <a:buNone/>
            </a:pPr>
            <a:r>
              <a:rPr lang="en-US" sz="2400" b="1" dirty="0" smtClean="0"/>
              <a:t>Algorithm: Depth First Search</a:t>
            </a:r>
          </a:p>
          <a:p>
            <a:pPr eaLnBrk="1" hangingPunct="1">
              <a:buFontTx/>
              <a:buAutoNum type="arabicPeriod"/>
            </a:pPr>
            <a:r>
              <a:rPr lang="en-US" sz="2400" dirty="0" smtClean="0"/>
              <a:t>If the initial state is a goal state, quit and return success.</a:t>
            </a:r>
          </a:p>
          <a:p>
            <a:pPr eaLnBrk="1" hangingPunct="1">
              <a:buFontTx/>
              <a:buAutoNum type="arabicPeriod"/>
            </a:pPr>
            <a:r>
              <a:rPr lang="en-US" sz="2400" dirty="0" smtClean="0"/>
              <a:t>Otherwise, loop until success or failure is signaled.</a:t>
            </a:r>
          </a:p>
          <a:p>
            <a:pPr marL="857250" lvl="1" indent="-457200" eaLnBrk="1" hangingPunct="1">
              <a:buFontTx/>
              <a:buAutoNum type="alphaLcPeriod"/>
            </a:pPr>
            <a:r>
              <a:rPr lang="en-US" sz="2000" dirty="0" smtClean="0"/>
              <a:t>Generate a state, say E, and let it be the successor of the initial state. If there is no successor, signal failure.</a:t>
            </a:r>
          </a:p>
          <a:p>
            <a:pPr marL="857250" lvl="1" indent="-457200" eaLnBrk="1" hangingPunct="1">
              <a:buFontTx/>
              <a:buAutoNum type="alphaLcPeriod"/>
            </a:pPr>
            <a:r>
              <a:rPr lang="en-US" sz="2000" dirty="0" smtClean="0"/>
              <a:t>Call Depth-First Search with E as the initial state.</a:t>
            </a:r>
          </a:p>
          <a:p>
            <a:pPr marL="857250" lvl="1" indent="-457200" eaLnBrk="1" hangingPunct="1">
              <a:buFontTx/>
              <a:buAutoNum type="alphaLcPeriod"/>
            </a:pPr>
            <a:r>
              <a:rPr lang="en-US" sz="2000" dirty="0" smtClean="0"/>
              <a:t>If success is returned, signal success. Otherwise continue in this loop.</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A5304D93-B30C-42A1-AFBA-9865CA02E46A}" type="slidenum">
              <a:rPr lang="en-US" smtClean="0">
                <a:latin typeface="Arial" pitchFamily="34" charset="0"/>
              </a:rPr>
              <a:pPr/>
              <a:t>38</a:t>
            </a:fld>
            <a:endParaRPr lang="en-US" smtClean="0">
              <a:latin typeface="Arial" pitchFamily="34" charset="0"/>
            </a:endParaRPr>
          </a:p>
        </p:txBody>
      </p:sp>
      <p:pic>
        <p:nvPicPr>
          <p:cNvPr id="41987" name="Picture 4" descr="dfs-progress01c"/>
          <p:cNvPicPr>
            <a:picLocks noChangeAspect="1" noChangeArrowheads="1"/>
          </p:cNvPicPr>
          <p:nvPr/>
        </p:nvPicPr>
        <p:blipFill>
          <a:blip r:embed="rId3"/>
          <a:srcRect/>
          <a:stretch>
            <a:fillRect/>
          </a:stretch>
        </p:blipFill>
        <p:spPr bwMode="auto">
          <a:xfrm>
            <a:off x="2641600" y="3429000"/>
            <a:ext cx="6908800" cy="3011488"/>
          </a:xfrm>
          <a:prstGeom prst="rect">
            <a:avLst/>
          </a:prstGeom>
          <a:noFill/>
          <a:ln w="9525">
            <a:noFill/>
            <a:miter lim="800000"/>
            <a:headEnd/>
            <a:tailEnd/>
          </a:ln>
        </p:spPr>
      </p:pic>
      <p:sp>
        <p:nvSpPr>
          <p:cNvPr id="41988" name="Rectangle 2"/>
          <p:cNvSpPr>
            <a:spLocks noGrp="1" noChangeArrowheads="1"/>
          </p:cNvSpPr>
          <p:nvPr>
            <p:ph type="title"/>
          </p:nvPr>
        </p:nvSpPr>
        <p:spPr/>
        <p:txBody>
          <a:bodyPr/>
          <a:lstStyle/>
          <a:p>
            <a:r>
              <a:rPr lang="en-US" smtClean="0"/>
              <a:t>Depth-first search</a:t>
            </a:r>
          </a:p>
        </p:txBody>
      </p:sp>
      <p:sp>
        <p:nvSpPr>
          <p:cNvPr id="41989" name="Rectangle 3"/>
          <p:cNvSpPr>
            <a:spLocks noGrp="1" noChangeArrowheads="1"/>
          </p:cNvSpPr>
          <p:nvPr>
            <p:ph type="body" idx="1"/>
          </p:nvPr>
        </p:nvSpPr>
        <p:spPr/>
        <p:txBody>
          <a:bodyPr/>
          <a:lstStyle/>
          <a:p>
            <a:r>
              <a:rPr lang="en-US" sz="2800" dirty="0" smtClean="0"/>
              <a:t>Expand </a:t>
            </a:r>
            <a:r>
              <a:rPr lang="en-US" sz="2800" i="1" dirty="0" smtClean="0"/>
              <a:t>deepest</a:t>
            </a:r>
            <a:r>
              <a:rPr lang="en-US" sz="2800" dirty="0" smtClean="0"/>
              <a:t> unexpanded node</a:t>
            </a:r>
          </a:p>
          <a:p>
            <a:r>
              <a:rPr lang="en-US" sz="2800" dirty="0" smtClean="0">
                <a:solidFill>
                  <a:schemeClr val="accent2"/>
                </a:solidFill>
              </a:rPr>
              <a:t>Implementation</a:t>
            </a:r>
            <a:r>
              <a:rPr lang="en-US" sz="2800" dirty="0" smtClean="0"/>
              <a:t>:</a:t>
            </a:r>
          </a:p>
          <a:p>
            <a:pPr lvl="1"/>
            <a:r>
              <a:rPr lang="en-US" sz="2400" i="1" dirty="0" smtClean="0"/>
              <a:t>fringe </a:t>
            </a:r>
            <a:r>
              <a:rPr lang="en-US" sz="2400" dirty="0" smtClean="0"/>
              <a:t>= Last In First Out (LIFO) queue, i.e., put successors at front</a:t>
            </a:r>
          </a:p>
        </p:txBody>
      </p:sp>
      <p:sp>
        <p:nvSpPr>
          <p:cNvPr id="41990" name="Text Box 8"/>
          <p:cNvSpPr txBox="1">
            <a:spLocks noChangeArrowheads="1"/>
          </p:cNvSpPr>
          <p:nvPr/>
        </p:nvSpPr>
        <p:spPr bwMode="auto">
          <a:xfrm>
            <a:off x="385234" y="3613150"/>
            <a:ext cx="1747210" cy="369332"/>
          </a:xfrm>
          <a:prstGeom prst="rect">
            <a:avLst/>
          </a:prstGeom>
          <a:noFill/>
          <a:ln w="9525">
            <a:noFill/>
            <a:miter lim="800000"/>
            <a:headEnd/>
            <a:tailEnd/>
          </a:ln>
        </p:spPr>
        <p:txBody>
          <a:bodyPr wrap="none">
            <a:spAutoFit/>
          </a:bodyPr>
          <a:lstStyle/>
          <a:p>
            <a:r>
              <a:rPr lang="en-US" dirty="0">
                <a:solidFill>
                  <a:srgbClr val="FF0000"/>
                </a:solidFill>
              </a:rPr>
              <a:t>Is A </a:t>
            </a:r>
            <a:r>
              <a:rPr lang="en-US" dirty="0" err="1">
                <a:solidFill>
                  <a:srgbClr val="FF0000"/>
                </a:solidFill>
              </a:rPr>
              <a:t>a</a:t>
            </a:r>
            <a:r>
              <a:rPr lang="en-US" dirty="0">
                <a:solidFill>
                  <a:srgbClr val="FF0000"/>
                </a:solidFill>
              </a:rPr>
              <a:t> goal state?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5A8B1299-4F21-45E7-AD40-2B3DAB0D6D81}" type="slidenum">
              <a:rPr lang="en-US" smtClean="0">
                <a:latin typeface="Arial" pitchFamily="34" charset="0"/>
              </a:rPr>
              <a:pPr/>
              <a:t>39</a:t>
            </a:fld>
            <a:endParaRPr lang="en-US" smtClean="0">
              <a:latin typeface="Arial" pitchFamily="34" charset="0"/>
            </a:endParaRPr>
          </a:p>
        </p:txBody>
      </p:sp>
      <p:sp>
        <p:nvSpPr>
          <p:cNvPr id="43011" name="Rectangle 2"/>
          <p:cNvSpPr>
            <a:spLocks noGrp="1" noChangeArrowheads="1"/>
          </p:cNvSpPr>
          <p:nvPr>
            <p:ph type="title"/>
          </p:nvPr>
        </p:nvSpPr>
        <p:spPr/>
        <p:txBody>
          <a:bodyPr/>
          <a:lstStyle/>
          <a:p>
            <a:r>
              <a:rPr lang="en-US" smtClean="0"/>
              <a:t>Depth-first search</a:t>
            </a:r>
          </a:p>
        </p:txBody>
      </p:sp>
      <p:sp>
        <p:nvSpPr>
          <p:cNvPr id="43012" name="Rectangle 3"/>
          <p:cNvSpPr>
            <a:spLocks noGrp="1" noChangeArrowheads="1"/>
          </p:cNvSpPr>
          <p:nvPr>
            <p:ph type="body" idx="1"/>
          </p:nvPr>
        </p:nvSpPr>
        <p:spPr/>
        <p:txBody>
          <a:bodyPr/>
          <a:lstStyle/>
          <a:p>
            <a:r>
              <a:rPr lang="en-US" sz="2800" smtClean="0"/>
              <a:t>Expand deepest unexpanded node</a:t>
            </a:r>
          </a:p>
          <a:p>
            <a:r>
              <a:rPr lang="en-US" sz="2800" smtClean="0">
                <a:solidFill>
                  <a:schemeClr val="accent2"/>
                </a:solidFill>
              </a:rPr>
              <a:t>Implementation</a:t>
            </a:r>
            <a:r>
              <a:rPr lang="en-US" sz="2800" smtClean="0"/>
              <a:t>:</a:t>
            </a:r>
          </a:p>
          <a:p>
            <a:pPr lvl="1"/>
            <a:r>
              <a:rPr lang="en-US" sz="2400" i="1" smtClean="0"/>
              <a:t>fringe </a:t>
            </a:r>
            <a:r>
              <a:rPr lang="en-US" sz="2400" smtClean="0"/>
              <a:t>= LIFO queue, i.e., put successors at front</a:t>
            </a:r>
          </a:p>
        </p:txBody>
      </p:sp>
      <p:pic>
        <p:nvPicPr>
          <p:cNvPr id="43013" name="Picture 5" descr="dfs-progress02c"/>
          <p:cNvPicPr>
            <a:picLocks noChangeAspect="1" noChangeArrowheads="1"/>
          </p:cNvPicPr>
          <p:nvPr/>
        </p:nvPicPr>
        <p:blipFill>
          <a:blip r:embed="rId3"/>
          <a:srcRect/>
          <a:stretch>
            <a:fillRect/>
          </a:stretch>
        </p:blipFill>
        <p:spPr bwMode="auto">
          <a:xfrm>
            <a:off x="2641600" y="3048000"/>
            <a:ext cx="6908800" cy="3009900"/>
          </a:xfrm>
          <a:prstGeom prst="rect">
            <a:avLst/>
          </a:prstGeom>
          <a:noFill/>
          <a:ln w="9525">
            <a:noFill/>
            <a:miter lim="800000"/>
            <a:headEnd/>
            <a:tailEnd/>
          </a:ln>
        </p:spPr>
      </p:pic>
      <p:sp>
        <p:nvSpPr>
          <p:cNvPr id="43014" name="Text Box 7"/>
          <p:cNvSpPr txBox="1">
            <a:spLocks noChangeArrowheads="1"/>
          </p:cNvSpPr>
          <p:nvPr/>
        </p:nvSpPr>
        <p:spPr bwMode="auto">
          <a:xfrm>
            <a:off x="182034" y="3384550"/>
            <a:ext cx="1739194" cy="923330"/>
          </a:xfrm>
          <a:prstGeom prst="rect">
            <a:avLst/>
          </a:prstGeom>
          <a:noFill/>
          <a:ln w="9525">
            <a:noFill/>
            <a:miter lim="800000"/>
            <a:headEnd/>
            <a:tailEnd/>
          </a:ln>
        </p:spPr>
        <p:txBody>
          <a:bodyPr wrap="none">
            <a:spAutoFit/>
          </a:bodyPr>
          <a:lstStyle/>
          <a:p>
            <a:r>
              <a:rPr lang="en-US">
                <a:solidFill>
                  <a:srgbClr val="FF0000"/>
                </a:solidFill>
              </a:rPr>
              <a:t>queue=[B,C]</a:t>
            </a:r>
          </a:p>
          <a:p>
            <a:endParaRPr lang="en-US">
              <a:solidFill>
                <a:srgbClr val="FF0000"/>
              </a:solidFill>
            </a:endParaRPr>
          </a:p>
          <a:p>
            <a:r>
              <a:rPr lang="en-US">
                <a:solidFill>
                  <a:srgbClr val="FF0000"/>
                </a:solidFill>
              </a:rPr>
              <a:t>Is B a goal state?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09600" y="274638"/>
            <a:ext cx="10972800" cy="639762"/>
          </a:xfrm>
        </p:spPr>
        <p:txBody>
          <a:bodyPr/>
          <a:lstStyle/>
          <a:p>
            <a:pPr eaLnBrk="1" hangingPunct="1"/>
            <a:r>
              <a:rPr lang="en-US" sz="3600" dirty="0" smtClean="0"/>
              <a:t>Other approaches</a:t>
            </a:r>
          </a:p>
        </p:txBody>
      </p:sp>
      <p:sp>
        <p:nvSpPr>
          <p:cNvPr id="15363" name="Content Placeholder 2"/>
          <p:cNvSpPr>
            <a:spLocks noGrp="1"/>
          </p:cNvSpPr>
          <p:nvPr>
            <p:ph idx="1"/>
          </p:nvPr>
        </p:nvSpPr>
        <p:spPr>
          <a:xfrm>
            <a:off x="711200" y="1219201"/>
            <a:ext cx="10972800" cy="5377542"/>
          </a:xfrm>
        </p:spPr>
        <p:txBody>
          <a:bodyPr>
            <a:normAutofit lnSpcReduction="10000"/>
          </a:bodyPr>
          <a:lstStyle/>
          <a:p>
            <a:pPr eaLnBrk="1" hangingPunct="1"/>
            <a:r>
              <a:rPr lang="en-US" sz="2400" dirty="0" smtClean="0"/>
              <a:t>Brute-Force Approach</a:t>
            </a:r>
          </a:p>
          <a:p>
            <a:pPr eaLnBrk="1" hangingPunct="1"/>
            <a:r>
              <a:rPr lang="en-US" sz="2400" dirty="0" smtClean="0"/>
              <a:t>Heuristic Search</a:t>
            </a:r>
          </a:p>
          <a:p>
            <a:pPr eaLnBrk="1" hangingPunct="1"/>
            <a:r>
              <a:rPr lang="en-US" sz="2400" b="1" dirty="0" smtClean="0">
                <a:solidFill>
                  <a:srgbClr val="0070C0"/>
                </a:solidFill>
              </a:rPr>
              <a:t>Two-Player-Games Search</a:t>
            </a:r>
          </a:p>
          <a:p>
            <a:pPr eaLnBrk="1" hangingPunct="1"/>
            <a:r>
              <a:rPr lang="en-US" sz="2400" b="1" dirty="0" smtClean="0">
                <a:solidFill>
                  <a:srgbClr val="0070C0"/>
                </a:solidFill>
              </a:rPr>
              <a:t>Interleaving Search</a:t>
            </a:r>
          </a:p>
          <a:p>
            <a:pPr eaLnBrk="1" hangingPunct="1">
              <a:buNone/>
            </a:pPr>
            <a:endParaRPr lang="en-US" sz="2400" b="1" dirty="0" smtClean="0">
              <a:solidFill>
                <a:srgbClr val="0070C0"/>
              </a:solidFill>
            </a:endParaRPr>
          </a:p>
          <a:p>
            <a:pPr fontAlgn="base"/>
            <a:r>
              <a:rPr lang="en-US" dirty="0" smtClean="0"/>
              <a:t>Each of these algorithms will have: </a:t>
            </a:r>
          </a:p>
          <a:p>
            <a:pPr lvl="1" fontAlgn="base"/>
            <a:r>
              <a:rPr lang="en-US" dirty="0" smtClean="0"/>
              <a:t>A problem </a:t>
            </a:r>
            <a:r>
              <a:rPr lang="en-US" b="1" dirty="0" smtClean="0"/>
              <a:t>graph, </a:t>
            </a:r>
            <a:r>
              <a:rPr lang="en-US" dirty="0" smtClean="0"/>
              <a:t>containing the start node S and the goal node G.</a:t>
            </a:r>
          </a:p>
          <a:p>
            <a:pPr lvl="1" fontAlgn="base"/>
            <a:r>
              <a:rPr lang="en-US" dirty="0" smtClean="0"/>
              <a:t>A </a:t>
            </a:r>
            <a:r>
              <a:rPr lang="en-US" b="1" dirty="0" smtClean="0"/>
              <a:t>strategy, </a:t>
            </a:r>
            <a:r>
              <a:rPr lang="en-US" dirty="0" smtClean="0"/>
              <a:t>describing the manner in which the graph will be traversed to get to G.</a:t>
            </a:r>
          </a:p>
          <a:p>
            <a:pPr lvl="1" fontAlgn="base"/>
            <a:r>
              <a:rPr lang="en-US" dirty="0" smtClean="0"/>
              <a:t>A </a:t>
            </a:r>
            <a:r>
              <a:rPr lang="en-US" b="1" dirty="0" smtClean="0"/>
              <a:t>fringe, </a:t>
            </a:r>
            <a:r>
              <a:rPr lang="en-US" dirty="0" smtClean="0"/>
              <a:t>which is a data structure used to store all the possible states (nodes) that you can go from the current states.</a:t>
            </a:r>
          </a:p>
          <a:p>
            <a:pPr lvl="1" fontAlgn="base"/>
            <a:r>
              <a:rPr lang="en-US" dirty="0" smtClean="0"/>
              <a:t>A </a:t>
            </a:r>
            <a:r>
              <a:rPr lang="en-US" b="1" dirty="0" smtClean="0"/>
              <a:t>tree, </a:t>
            </a:r>
            <a:r>
              <a:rPr lang="en-US" dirty="0" smtClean="0"/>
              <a:t>that results while traversing to the goal node.</a:t>
            </a:r>
          </a:p>
          <a:p>
            <a:pPr lvl="1" fontAlgn="base"/>
            <a:r>
              <a:rPr lang="en-US" dirty="0" smtClean="0"/>
              <a:t>A solution </a:t>
            </a:r>
            <a:r>
              <a:rPr lang="en-US" b="1" dirty="0" smtClean="0"/>
              <a:t>plan, </a:t>
            </a:r>
            <a:r>
              <a:rPr lang="en-US" dirty="0" smtClean="0"/>
              <a:t>which the sequence of nodes from S to G.</a:t>
            </a:r>
          </a:p>
          <a:p>
            <a:pPr eaLnBrk="1" hangingPunct="1">
              <a:buNone/>
            </a:pPr>
            <a:endParaRPr lang="en-US" sz="2400" b="1" dirty="0" smtClean="0">
              <a:solidFill>
                <a:srgbClr val="0070C0"/>
              </a:solidFill>
            </a:endParaRPr>
          </a:p>
          <a:p>
            <a:pPr eaLnBrk="1" hangingPunct="1">
              <a:buFontTx/>
              <a:buNone/>
            </a:pPr>
            <a:endParaRPr lang="en-US" sz="24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p>
            <a:fld id="{8E3E1D65-A062-4360-AE9D-2E4495ABE3A5}" type="slidenum">
              <a:rPr lang="en-US" smtClean="0">
                <a:latin typeface="Arial" pitchFamily="34" charset="0"/>
              </a:rPr>
              <a:pPr/>
              <a:t>40</a:t>
            </a:fld>
            <a:endParaRPr lang="en-US" smtClean="0">
              <a:latin typeface="Arial" pitchFamily="34" charset="0"/>
            </a:endParaRPr>
          </a:p>
        </p:txBody>
      </p:sp>
      <p:pic>
        <p:nvPicPr>
          <p:cNvPr id="44035" name="Picture 5" descr="dfs-progress03c"/>
          <p:cNvPicPr>
            <a:picLocks noChangeAspect="1" noChangeArrowheads="1"/>
          </p:cNvPicPr>
          <p:nvPr/>
        </p:nvPicPr>
        <p:blipFill>
          <a:blip r:embed="rId3"/>
          <a:srcRect/>
          <a:stretch>
            <a:fillRect/>
          </a:stretch>
        </p:blipFill>
        <p:spPr bwMode="auto">
          <a:xfrm>
            <a:off x="2641600" y="3048000"/>
            <a:ext cx="6908800" cy="2971800"/>
          </a:xfrm>
          <a:prstGeom prst="rect">
            <a:avLst/>
          </a:prstGeom>
          <a:noFill/>
          <a:ln w="9525">
            <a:noFill/>
            <a:miter lim="800000"/>
            <a:headEnd/>
            <a:tailEnd/>
          </a:ln>
        </p:spPr>
      </p:pic>
      <p:sp>
        <p:nvSpPr>
          <p:cNvPr id="44036" name="Rectangle 2"/>
          <p:cNvSpPr>
            <a:spLocks noGrp="1" noChangeArrowheads="1"/>
          </p:cNvSpPr>
          <p:nvPr>
            <p:ph type="title"/>
          </p:nvPr>
        </p:nvSpPr>
        <p:spPr/>
        <p:txBody>
          <a:bodyPr/>
          <a:lstStyle/>
          <a:p>
            <a:r>
              <a:rPr lang="en-US" smtClean="0"/>
              <a:t>Depth-first search</a:t>
            </a:r>
          </a:p>
        </p:txBody>
      </p:sp>
      <p:sp>
        <p:nvSpPr>
          <p:cNvPr id="44037" name="Rectangle 3"/>
          <p:cNvSpPr>
            <a:spLocks noGrp="1" noChangeArrowheads="1"/>
          </p:cNvSpPr>
          <p:nvPr>
            <p:ph type="body" idx="1"/>
          </p:nvPr>
        </p:nvSpPr>
        <p:spPr/>
        <p:txBody>
          <a:bodyPr/>
          <a:lstStyle/>
          <a:p>
            <a:r>
              <a:rPr lang="en-US" sz="2800" smtClean="0"/>
              <a:t>Expand deepest unexpanded node</a:t>
            </a:r>
          </a:p>
          <a:p>
            <a:r>
              <a:rPr lang="en-US" sz="2800" smtClean="0">
                <a:solidFill>
                  <a:schemeClr val="accent2"/>
                </a:solidFill>
              </a:rPr>
              <a:t>Implementation</a:t>
            </a:r>
            <a:r>
              <a:rPr lang="en-US" sz="2800" smtClean="0"/>
              <a:t>:</a:t>
            </a:r>
          </a:p>
          <a:p>
            <a:pPr lvl="1"/>
            <a:r>
              <a:rPr lang="en-US" sz="2400" i="1" smtClean="0"/>
              <a:t>fringe </a:t>
            </a:r>
            <a:r>
              <a:rPr lang="en-US" sz="2400" smtClean="0"/>
              <a:t>= LIFO queue, i.e., put successors at front</a:t>
            </a:r>
          </a:p>
        </p:txBody>
      </p:sp>
      <p:sp>
        <p:nvSpPr>
          <p:cNvPr id="44038" name="Text Box 7"/>
          <p:cNvSpPr txBox="1">
            <a:spLocks noChangeArrowheads="1"/>
          </p:cNvSpPr>
          <p:nvPr/>
        </p:nvSpPr>
        <p:spPr bwMode="auto">
          <a:xfrm>
            <a:off x="182033" y="3384550"/>
            <a:ext cx="1761636" cy="923330"/>
          </a:xfrm>
          <a:prstGeom prst="rect">
            <a:avLst/>
          </a:prstGeom>
          <a:noFill/>
          <a:ln w="9525">
            <a:noFill/>
            <a:miter lim="800000"/>
            <a:headEnd/>
            <a:tailEnd/>
          </a:ln>
        </p:spPr>
        <p:txBody>
          <a:bodyPr wrap="none">
            <a:spAutoFit/>
          </a:bodyPr>
          <a:lstStyle/>
          <a:p>
            <a:r>
              <a:rPr lang="en-US">
                <a:solidFill>
                  <a:srgbClr val="FF0000"/>
                </a:solidFill>
              </a:rPr>
              <a:t>queue=[D,E,C]</a:t>
            </a:r>
          </a:p>
          <a:p>
            <a:endParaRPr lang="en-US">
              <a:solidFill>
                <a:srgbClr val="FF0000"/>
              </a:solidFill>
            </a:endParaRPr>
          </a:p>
          <a:p>
            <a:r>
              <a:rPr lang="en-US">
                <a:solidFill>
                  <a:srgbClr val="FF0000"/>
                </a:solidFill>
              </a:rPr>
              <a:t>Is D = goal state?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2722639E-6248-4A38-B488-8969D4FD863F}" type="slidenum">
              <a:rPr lang="en-US" smtClean="0">
                <a:latin typeface="Arial" pitchFamily="34" charset="0"/>
              </a:rPr>
              <a:pPr/>
              <a:t>41</a:t>
            </a:fld>
            <a:endParaRPr lang="en-US" smtClean="0">
              <a:latin typeface="Arial" pitchFamily="34" charset="0"/>
            </a:endParaRPr>
          </a:p>
        </p:txBody>
      </p:sp>
      <p:pic>
        <p:nvPicPr>
          <p:cNvPr id="45059" name="Picture 5" descr="dfs-progress04c"/>
          <p:cNvPicPr>
            <a:picLocks noChangeAspect="1" noChangeArrowheads="1"/>
          </p:cNvPicPr>
          <p:nvPr/>
        </p:nvPicPr>
        <p:blipFill>
          <a:blip r:embed="rId3"/>
          <a:srcRect/>
          <a:stretch>
            <a:fillRect/>
          </a:stretch>
        </p:blipFill>
        <p:spPr bwMode="auto">
          <a:xfrm>
            <a:off x="2641600" y="3048001"/>
            <a:ext cx="6908800" cy="2913063"/>
          </a:xfrm>
          <a:prstGeom prst="rect">
            <a:avLst/>
          </a:prstGeom>
          <a:noFill/>
          <a:ln w="9525">
            <a:noFill/>
            <a:miter lim="800000"/>
            <a:headEnd/>
            <a:tailEnd/>
          </a:ln>
        </p:spPr>
      </p:pic>
      <p:sp>
        <p:nvSpPr>
          <p:cNvPr id="45060" name="Rectangle 3"/>
          <p:cNvSpPr>
            <a:spLocks noGrp="1" noChangeArrowheads="1"/>
          </p:cNvSpPr>
          <p:nvPr>
            <p:ph type="title"/>
          </p:nvPr>
        </p:nvSpPr>
        <p:spPr/>
        <p:txBody>
          <a:bodyPr/>
          <a:lstStyle/>
          <a:p>
            <a:r>
              <a:rPr lang="en-US" smtClean="0"/>
              <a:t>Depth-first search</a:t>
            </a:r>
          </a:p>
        </p:txBody>
      </p:sp>
      <p:sp>
        <p:nvSpPr>
          <p:cNvPr id="45061" name="Rectangle 4"/>
          <p:cNvSpPr>
            <a:spLocks noGrp="1" noChangeArrowheads="1"/>
          </p:cNvSpPr>
          <p:nvPr>
            <p:ph type="body" idx="1"/>
          </p:nvPr>
        </p:nvSpPr>
        <p:spPr/>
        <p:txBody>
          <a:bodyPr/>
          <a:lstStyle/>
          <a:p>
            <a:r>
              <a:rPr lang="en-US" sz="2800" smtClean="0"/>
              <a:t>Expand deepest unexpanded node</a:t>
            </a:r>
          </a:p>
          <a:p>
            <a:r>
              <a:rPr lang="en-US" sz="2800" smtClean="0">
                <a:solidFill>
                  <a:schemeClr val="accent2"/>
                </a:solidFill>
              </a:rPr>
              <a:t>Implementation</a:t>
            </a:r>
            <a:r>
              <a:rPr lang="en-US" sz="2800" smtClean="0"/>
              <a:t>:</a:t>
            </a:r>
          </a:p>
          <a:p>
            <a:pPr lvl="1"/>
            <a:r>
              <a:rPr lang="en-US" sz="2400" i="1" smtClean="0"/>
              <a:t>fringe </a:t>
            </a:r>
            <a:r>
              <a:rPr lang="en-US" sz="2400" smtClean="0"/>
              <a:t>= LIFO queue, i.e., put successors at front</a:t>
            </a:r>
          </a:p>
        </p:txBody>
      </p:sp>
      <p:sp>
        <p:nvSpPr>
          <p:cNvPr id="45062" name="Text Box 7"/>
          <p:cNvSpPr txBox="1">
            <a:spLocks noChangeArrowheads="1"/>
          </p:cNvSpPr>
          <p:nvPr/>
        </p:nvSpPr>
        <p:spPr bwMode="auto">
          <a:xfrm>
            <a:off x="182034" y="3384550"/>
            <a:ext cx="1763240" cy="923330"/>
          </a:xfrm>
          <a:prstGeom prst="rect">
            <a:avLst/>
          </a:prstGeom>
          <a:noFill/>
          <a:ln w="9525">
            <a:noFill/>
            <a:miter lim="800000"/>
            <a:headEnd/>
            <a:tailEnd/>
          </a:ln>
        </p:spPr>
        <p:txBody>
          <a:bodyPr wrap="none">
            <a:spAutoFit/>
          </a:bodyPr>
          <a:lstStyle/>
          <a:p>
            <a:r>
              <a:rPr lang="en-US">
                <a:solidFill>
                  <a:srgbClr val="FF0000"/>
                </a:solidFill>
              </a:rPr>
              <a:t>queue=[H,I,E,C]</a:t>
            </a:r>
          </a:p>
          <a:p>
            <a:endParaRPr lang="en-US">
              <a:solidFill>
                <a:srgbClr val="FF0000"/>
              </a:solidFill>
            </a:endParaRPr>
          </a:p>
          <a:p>
            <a:r>
              <a:rPr lang="en-US">
                <a:solidFill>
                  <a:srgbClr val="FF0000"/>
                </a:solidFill>
              </a:rPr>
              <a:t>Is H = goal state?</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C90BDB34-DFE5-4C59-9389-C6D4FF83B725}" type="slidenum">
              <a:rPr lang="en-US" smtClean="0">
                <a:latin typeface="Arial" pitchFamily="34" charset="0"/>
              </a:rPr>
              <a:pPr/>
              <a:t>42</a:t>
            </a:fld>
            <a:endParaRPr lang="en-US" smtClean="0">
              <a:latin typeface="Arial" pitchFamily="34" charset="0"/>
            </a:endParaRPr>
          </a:p>
        </p:txBody>
      </p:sp>
      <p:pic>
        <p:nvPicPr>
          <p:cNvPr id="46083" name="Picture 5" descr="dfs-progress05c"/>
          <p:cNvPicPr>
            <a:picLocks noChangeAspect="1" noChangeArrowheads="1"/>
          </p:cNvPicPr>
          <p:nvPr/>
        </p:nvPicPr>
        <p:blipFill>
          <a:blip r:embed="rId3"/>
          <a:srcRect/>
          <a:stretch>
            <a:fillRect/>
          </a:stretch>
        </p:blipFill>
        <p:spPr bwMode="auto">
          <a:xfrm>
            <a:off x="2641600" y="3048000"/>
            <a:ext cx="6908800" cy="3011488"/>
          </a:xfrm>
          <a:prstGeom prst="rect">
            <a:avLst/>
          </a:prstGeom>
          <a:noFill/>
          <a:ln w="9525">
            <a:noFill/>
            <a:miter lim="800000"/>
            <a:headEnd/>
            <a:tailEnd/>
          </a:ln>
        </p:spPr>
      </p:pic>
      <p:sp>
        <p:nvSpPr>
          <p:cNvPr id="46084" name="Rectangle 2"/>
          <p:cNvSpPr>
            <a:spLocks noGrp="1" noChangeArrowheads="1"/>
          </p:cNvSpPr>
          <p:nvPr>
            <p:ph type="title"/>
          </p:nvPr>
        </p:nvSpPr>
        <p:spPr/>
        <p:txBody>
          <a:bodyPr/>
          <a:lstStyle/>
          <a:p>
            <a:r>
              <a:rPr lang="en-US" smtClean="0"/>
              <a:t>Depth-first search</a:t>
            </a:r>
          </a:p>
        </p:txBody>
      </p:sp>
      <p:sp>
        <p:nvSpPr>
          <p:cNvPr id="46085" name="Rectangle 3"/>
          <p:cNvSpPr>
            <a:spLocks noGrp="1" noChangeArrowheads="1"/>
          </p:cNvSpPr>
          <p:nvPr>
            <p:ph type="body" idx="1"/>
          </p:nvPr>
        </p:nvSpPr>
        <p:spPr/>
        <p:txBody>
          <a:bodyPr/>
          <a:lstStyle/>
          <a:p>
            <a:r>
              <a:rPr lang="en-US" sz="2800" smtClean="0"/>
              <a:t>Expand deepest unexpanded node</a:t>
            </a:r>
          </a:p>
          <a:p>
            <a:r>
              <a:rPr lang="en-US" sz="2800" smtClean="0">
                <a:solidFill>
                  <a:schemeClr val="accent2"/>
                </a:solidFill>
              </a:rPr>
              <a:t>Implementation</a:t>
            </a:r>
            <a:r>
              <a:rPr lang="en-US" sz="2800" smtClean="0"/>
              <a:t>:</a:t>
            </a:r>
          </a:p>
          <a:p>
            <a:pPr lvl="1"/>
            <a:r>
              <a:rPr lang="en-US" sz="2400" i="1" smtClean="0"/>
              <a:t>fringe </a:t>
            </a:r>
            <a:r>
              <a:rPr lang="en-US" sz="2400" smtClean="0"/>
              <a:t>= LIFO queue, i.e., put successors at front</a:t>
            </a:r>
          </a:p>
        </p:txBody>
      </p:sp>
      <p:sp>
        <p:nvSpPr>
          <p:cNvPr id="46086" name="Text Box 7"/>
          <p:cNvSpPr txBox="1">
            <a:spLocks noChangeArrowheads="1"/>
          </p:cNvSpPr>
          <p:nvPr/>
        </p:nvSpPr>
        <p:spPr bwMode="auto">
          <a:xfrm>
            <a:off x="182034" y="3384550"/>
            <a:ext cx="1676677" cy="923330"/>
          </a:xfrm>
          <a:prstGeom prst="rect">
            <a:avLst/>
          </a:prstGeom>
          <a:noFill/>
          <a:ln w="9525">
            <a:noFill/>
            <a:miter lim="800000"/>
            <a:headEnd/>
            <a:tailEnd/>
          </a:ln>
        </p:spPr>
        <p:txBody>
          <a:bodyPr wrap="none">
            <a:spAutoFit/>
          </a:bodyPr>
          <a:lstStyle/>
          <a:p>
            <a:r>
              <a:rPr lang="en-US">
                <a:solidFill>
                  <a:srgbClr val="FF0000"/>
                </a:solidFill>
              </a:rPr>
              <a:t>queue=[I,E,C]</a:t>
            </a:r>
          </a:p>
          <a:p>
            <a:endParaRPr lang="en-US">
              <a:solidFill>
                <a:srgbClr val="FF0000"/>
              </a:solidFill>
            </a:endParaRPr>
          </a:p>
          <a:p>
            <a:r>
              <a:rPr lang="en-US">
                <a:solidFill>
                  <a:srgbClr val="FF0000"/>
                </a:solidFill>
              </a:rPr>
              <a:t>Is I = goal state?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p>
            <a:fld id="{7BD74988-F915-4CAB-A2DE-67AB0F8C500C}" type="slidenum">
              <a:rPr lang="en-US" smtClean="0">
                <a:latin typeface="Arial" pitchFamily="34" charset="0"/>
              </a:rPr>
              <a:pPr/>
              <a:t>43</a:t>
            </a:fld>
            <a:endParaRPr lang="en-US" smtClean="0">
              <a:latin typeface="Arial" pitchFamily="34" charset="0"/>
            </a:endParaRPr>
          </a:p>
        </p:txBody>
      </p:sp>
      <p:sp>
        <p:nvSpPr>
          <p:cNvPr id="47107" name="Rectangle 2"/>
          <p:cNvSpPr>
            <a:spLocks noGrp="1" noChangeArrowheads="1"/>
          </p:cNvSpPr>
          <p:nvPr>
            <p:ph type="title"/>
          </p:nvPr>
        </p:nvSpPr>
        <p:spPr/>
        <p:txBody>
          <a:bodyPr/>
          <a:lstStyle/>
          <a:p>
            <a:r>
              <a:rPr lang="en-US" smtClean="0"/>
              <a:t>Depth-first search</a:t>
            </a:r>
          </a:p>
        </p:txBody>
      </p:sp>
      <p:sp>
        <p:nvSpPr>
          <p:cNvPr id="47108" name="Rectangle 3"/>
          <p:cNvSpPr>
            <a:spLocks noGrp="1" noChangeArrowheads="1"/>
          </p:cNvSpPr>
          <p:nvPr>
            <p:ph type="body" idx="1"/>
          </p:nvPr>
        </p:nvSpPr>
        <p:spPr/>
        <p:txBody>
          <a:bodyPr/>
          <a:lstStyle/>
          <a:p>
            <a:r>
              <a:rPr lang="en-US" sz="2800" smtClean="0"/>
              <a:t>Expand deepest unexpanded node</a:t>
            </a:r>
          </a:p>
          <a:p>
            <a:r>
              <a:rPr lang="en-US" sz="2800" smtClean="0">
                <a:solidFill>
                  <a:schemeClr val="accent2"/>
                </a:solidFill>
              </a:rPr>
              <a:t>Implementation</a:t>
            </a:r>
            <a:r>
              <a:rPr lang="en-US" sz="2800" smtClean="0"/>
              <a:t>:</a:t>
            </a:r>
          </a:p>
          <a:p>
            <a:pPr lvl="1"/>
            <a:r>
              <a:rPr lang="en-US" sz="2400" i="1" smtClean="0"/>
              <a:t>fringe </a:t>
            </a:r>
            <a:r>
              <a:rPr lang="en-US" sz="2400" smtClean="0"/>
              <a:t>= LIFO queue, i.e., put successors at front</a:t>
            </a:r>
          </a:p>
        </p:txBody>
      </p:sp>
      <p:pic>
        <p:nvPicPr>
          <p:cNvPr id="47109" name="Picture 6" descr="dfs-progress06c"/>
          <p:cNvPicPr>
            <a:picLocks noChangeAspect="1" noChangeArrowheads="1"/>
          </p:cNvPicPr>
          <p:nvPr/>
        </p:nvPicPr>
        <p:blipFill>
          <a:blip r:embed="rId3"/>
          <a:srcRect/>
          <a:stretch>
            <a:fillRect/>
          </a:stretch>
        </p:blipFill>
        <p:spPr bwMode="auto">
          <a:xfrm>
            <a:off x="2641600" y="3048001"/>
            <a:ext cx="6908800" cy="3027363"/>
          </a:xfrm>
          <a:prstGeom prst="rect">
            <a:avLst/>
          </a:prstGeom>
          <a:noFill/>
          <a:ln w="9525">
            <a:noFill/>
            <a:miter lim="800000"/>
            <a:headEnd/>
            <a:tailEnd/>
          </a:ln>
        </p:spPr>
      </p:pic>
      <p:sp>
        <p:nvSpPr>
          <p:cNvPr id="47110" name="Text Box 7"/>
          <p:cNvSpPr txBox="1">
            <a:spLocks noChangeArrowheads="1"/>
          </p:cNvSpPr>
          <p:nvPr/>
        </p:nvSpPr>
        <p:spPr bwMode="auto">
          <a:xfrm>
            <a:off x="182034" y="3384550"/>
            <a:ext cx="1731180" cy="923330"/>
          </a:xfrm>
          <a:prstGeom prst="rect">
            <a:avLst/>
          </a:prstGeom>
          <a:noFill/>
          <a:ln w="9525">
            <a:noFill/>
            <a:miter lim="800000"/>
            <a:headEnd/>
            <a:tailEnd/>
          </a:ln>
        </p:spPr>
        <p:txBody>
          <a:bodyPr wrap="none">
            <a:spAutoFit/>
          </a:bodyPr>
          <a:lstStyle/>
          <a:p>
            <a:r>
              <a:rPr lang="en-US">
                <a:solidFill>
                  <a:srgbClr val="FF0000"/>
                </a:solidFill>
              </a:rPr>
              <a:t>queue=[E,C]</a:t>
            </a:r>
          </a:p>
          <a:p>
            <a:endParaRPr lang="en-US">
              <a:solidFill>
                <a:srgbClr val="FF0000"/>
              </a:solidFill>
            </a:endParaRPr>
          </a:p>
          <a:p>
            <a:r>
              <a:rPr lang="en-US">
                <a:solidFill>
                  <a:srgbClr val="FF0000"/>
                </a:solidFill>
              </a:rPr>
              <a:t>Is E = goal state?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p>
            <a:fld id="{E09CEE98-E7FC-46F7-9F0E-0CC94D886C40}" type="slidenum">
              <a:rPr lang="en-US" smtClean="0">
                <a:latin typeface="Arial" pitchFamily="34" charset="0"/>
              </a:rPr>
              <a:pPr/>
              <a:t>44</a:t>
            </a:fld>
            <a:endParaRPr lang="en-US" smtClean="0">
              <a:latin typeface="Arial" pitchFamily="34" charset="0"/>
            </a:endParaRPr>
          </a:p>
        </p:txBody>
      </p:sp>
      <p:sp>
        <p:nvSpPr>
          <p:cNvPr id="48131" name="Rectangle 2"/>
          <p:cNvSpPr>
            <a:spLocks noGrp="1" noChangeArrowheads="1"/>
          </p:cNvSpPr>
          <p:nvPr>
            <p:ph type="title"/>
          </p:nvPr>
        </p:nvSpPr>
        <p:spPr/>
        <p:txBody>
          <a:bodyPr/>
          <a:lstStyle/>
          <a:p>
            <a:r>
              <a:rPr lang="en-US" smtClean="0"/>
              <a:t>Depth-first search</a:t>
            </a:r>
          </a:p>
        </p:txBody>
      </p:sp>
      <p:sp>
        <p:nvSpPr>
          <p:cNvPr id="48132" name="Rectangle 3"/>
          <p:cNvSpPr>
            <a:spLocks noGrp="1" noChangeArrowheads="1"/>
          </p:cNvSpPr>
          <p:nvPr>
            <p:ph type="body" idx="1"/>
          </p:nvPr>
        </p:nvSpPr>
        <p:spPr/>
        <p:txBody>
          <a:bodyPr/>
          <a:lstStyle/>
          <a:p>
            <a:r>
              <a:rPr lang="en-US" sz="2800" smtClean="0"/>
              <a:t>Expand deepest unexpanded node</a:t>
            </a:r>
          </a:p>
          <a:p>
            <a:r>
              <a:rPr lang="en-US" sz="2800" smtClean="0">
                <a:solidFill>
                  <a:schemeClr val="accent2"/>
                </a:solidFill>
              </a:rPr>
              <a:t>Implementation</a:t>
            </a:r>
            <a:r>
              <a:rPr lang="en-US" sz="2800" smtClean="0"/>
              <a:t>:</a:t>
            </a:r>
          </a:p>
          <a:p>
            <a:pPr lvl="1"/>
            <a:r>
              <a:rPr lang="en-US" sz="2400" i="1" smtClean="0"/>
              <a:t>fringe </a:t>
            </a:r>
            <a:r>
              <a:rPr lang="en-US" sz="2400" smtClean="0"/>
              <a:t>= LIFO queue, i.e., put successors at front</a:t>
            </a:r>
          </a:p>
        </p:txBody>
      </p:sp>
      <p:pic>
        <p:nvPicPr>
          <p:cNvPr id="48133" name="Picture 4" descr="dfs-progress01c"/>
          <p:cNvPicPr>
            <a:picLocks noChangeAspect="1" noChangeArrowheads="1"/>
          </p:cNvPicPr>
          <p:nvPr/>
        </p:nvPicPr>
        <p:blipFill>
          <a:blip r:embed="rId3"/>
          <a:srcRect/>
          <a:stretch>
            <a:fillRect/>
          </a:stretch>
        </p:blipFill>
        <p:spPr bwMode="auto">
          <a:xfrm>
            <a:off x="3149600" y="3124201"/>
            <a:ext cx="5892800" cy="2568575"/>
          </a:xfrm>
          <a:prstGeom prst="rect">
            <a:avLst/>
          </a:prstGeom>
          <a:noFill/>
          <a:ln w="9525">
            <a:noFill/>
            <a:miter lim="800000"/>
            <a:headEnd/>
            <a:tailEnd/>
          </a:ln>
        </p:spPr>
      </p:pic>
      <p:pic>
        <p:nvPicPr>
          <p:cNvPr id="48134" name="Picture 6" descr="dfs-progress07c"/>
          <p:cNvPicPr>
            <a:picLocks noChangeAspect="1" noChangeArrowheads="1"/>
          </p:cNvPicPr>
          <p:nvPr/>
        </p:nvPicPr>
        <p:blipFill>
          <a:blip r:embed="rId4"/>
          <a:srcRect/>
          <a:stretch>
            <a:fillRect/>
          </a:stretch>
        </p:blipFill>
        <p:spPr bwMode="auto">
          <a:xfrm>
            <a:off x="2641600" y="3048000"/>
            <a:ext cx="6908800" cy="3009900"/>
          </a:xfrm>
          <a:prstGeom prst="rect">
            <a:avLst/>
          </a:prstGeom>
          <a:noFill/>
          <a:ln w="9525">
            <a:noFill/>
            <a:miter lim="800000"/>
            <a:headEnd/>
            <a:tailEnd/>
          </a:ln>
        </p:spPr>
      </p:pic>
      <p:sp>
        <p:nvSpPr>
          <p:cNvPr id="48135" name="Text Box 7"/>
          <p:cNvSpPr txBox="1">
            <a:spLocks noChangeArrowheads="1"/>
          </p:cNvSpPr>
          <p:nvPr/>
        </p:nvSpPr>
        <p:spPr bwMode="auto">
          <a:xfrm>
            <a:off x="182034" y="3384550"/>
            <a:ext cx="1692707" cy="923330"/>
          </a:xfrm>
          <a:prstGeom prst="rect">
            <a:avLst/>
          </a:prstGeom>
          <a:noFill/>
          <a:ln w="9525">
            <a:noFill/>
            <a:miter lim="800000"/>
            <a:headEnd/>
            <a:tailEnd/>
          </a:ln>
        </p:spPr>
        <p:txBody>
          <a:bodyPr wrap="none">
            <a:spAutoFit/>
          </a:bodyPr>
          <a:lstStyle/>
          <a:p>
            <a:r>
              <a:rPr lang="en-US">
                <a:solidFill>
                  <a:srgbClr val="FF0000"/>
                </a:solidFill>
              </a:rPr>
              <a:t>queue=[J,K,C]</a:t>
            </a:r>
          </a:p>
          <a:p>
            <a:endParaRPr lang="en-US">
              <a:solidFill>
                <a:srgbClr val="FF0000"/>
              </a:solidFill>
            </a:endParaRPr>
          </a:p>
          <a:p>
            <a:r>
              <a:rPr lang="en-US">
                <a:solidFill>
                  <a:srgbClr val="FF0000"/>
                </a:solidFill>
              </a:rPr>
              <a:t>Is J = goal state?</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p:spPr>
        <p:txBody>
          <a:bodyPr/>
          <a:lstStyle/>
          <a:p>
            <a:fld id="{9D1A7D53-21F1-4D9B-8702-8D1B1DB77FEB}" type="slidenum">
              <a:rPr lang="en-US" smtClean="0">
                <a:latin typeface="Arial" pitchFamily="34" charset="0"/>
              </a:rPr>
              <a:pPr/>
              <a:t>45</a:t>
            </a:fld>
            <a:endParaRPr lang="en-US" smtClean="0">
              <a:latin typeface="Arial" pitchFamily="34" charset="0"/>
            </a:endParaRPr>
          </a:p>
        </p:txBody>
      </p:sp>
      <p:sp>
        <p:nvSpPr>
          <p:cNvPr id="49155" name="Rectangle 2"/>
          <p:cNvSpPr>
            <a:spLocks noGrp="1" noChangeArrowheads="1"/>
          </p:cNvSpPr>
          <p:nvPr>
            <p:ph type="title"/>
          </p:nvPr>
        </p:nvSpPr>
        <p:spPr/>
        <p:txBody>
          <a:bodyPr/>
          <a:lstStyle/>
          <a:p>
            <a:r>
              <a:rPr lang="en-US" smtClean="0"/>
              <a:t>Depth-first search</a:t>
            </a:r>
          </a:p>
        </p:txBody>
      </p:sp>
      <p:sp>
        <p:nvSpPr>
          <p:cNvPr id="49156" name="Rectangle 3"/>
          <p:cNvSpPr>
            <a:spLocks noGrp="1" noChangeArrowheads="1"/>
          </p:cNvSpPr>
          <p:nvPr>
            <p:ph type="body" idx="1"/>
          </p:nvPr>
        </p:nvSpPr>
        <p:spPr/>
        <p:txBody>
          <a:bodyPr/>
          <a:lstStyle/>
          <a:p>
            <a:r>
              <a:rPr lang="en-US" sz="2800" smtClean="0"/>
              <a:t>Expand deepest unexpanded node</a:t>
            </a:r>
          </a:p>
          <a:p>
            <a:r>
              <a:rPr lang="en-US" sz="2800" smtClean="0">
                <a:solidFill>
                  <a:schemeClr val="accent2"/>
                </a:solidFill>
              </a:rPr>
              <a:t>Implementation</a:t>
            </a:r>
            <a:r>
              <a:rPr lang="en-US" sz="2800" smtClean="0"/>
              <a:t>:</a:t>
            </a:r>
          </a:p>
          <a:p>
            <a:pPr lvl="1"/>
            <a:r>
              <a:rPr lang="en-US" sz="2400" i="1" smtClean="0"/>
              <a:t>fringe </a:t>
            </a:r>
            <a:r>
              <a:rPr lang="en-US" sz="2400" smtClean="0"/>
              <a:t>= LIFO queue, i.e., put successors at front</a:t>
            </a:r>
          </a:p>
        </p:txBody>
      </p:sp>
      <p:pic>
        <p:nvPicPr>
          <p:cNvPr id="49157" name="Picture 4" descr="dfs-progress01c"/>
          <p:cNvPicPr>
            <a:picLocks noChangeAspect="1" noChangeArrowheads="1"/>
          </p:cNvPicPr>
          <p:nvPr/>
        </p:nvPicPr>
        <p:blipFill>
          <a:blip r:embed="rId3"/>
          <a:srcRect/>
          <a:stretch>
            <a:fillRect/>
          </a:stretch>
        </p:blipFill>
        <p:spPr bwMode="auto">
          <a:xfrm>
            <a:off x="3149600" y="3124201"/>
            <a:ext cx="5892800" cy="2568575"/>
          </a:xfrm>
          <a:prstGeom prst="rect">
            <a:avLst/>
          </a:prstGeom>
          <a:noFill/>
          <a:ln w="9525">
            <a:noFill/>
            <a:miter lim="800000"/>
            <a:headEnd/>
            <a:tailEnd/>
          </a:ln>
        </p:spPr>
      </p:pic>
      <p:pic>
        <p:nvPicPr>
          <p:cNvPr id="49158" name="Picture 6" descr="dfs-progress08c"/>
          <p:cNvPicPr>
            <a:picLocks noChangeAspect="1" noChangeArrowheads="1"/>
          </p:cNvPicPr>
          <p:nvPr/>
        </p:nvPicPr>
        <p:blipFill>
          <a:blip r:embed="rId4"/>
          <a:srcRect/>
          <a:stretch>
            <a:fillRect/>
          </a:stretch>
        </p:blipFill>
        <p:spPr bwMode="auto">
          <a:xfrm>
            <a:off x="2641600" y="3048000"/>
            <a:ext cx="6908800" cy="3009900"/>
          </a:xfrm>
          <a:prstGeom prst="rect">
            <a:avLst/>
          </a:prstGeom>
          <a:noFill/>
          <a:ln w="9525">
            <a:noFill/>
            <a:miter lim="800000"/>
            <a:headEnd/>
            <a:tailEnd/>
          </a:ln>
        </p:spPr>
      </p:pic>
      <p:sp>
        <p:nvSpPr>
          <p:cNvPr id="49159" name="Text Box 7"/>
          <p:cNvSpPr txBox="1">
            <a:spLocks noChangeArrowheads="1"/>
          </p:cNvSpPr>
          <p:nvPr/>
        </p:nvSpPr>
        <p:spPr bwMode="auto">
          <a:xfrm>
            <a:off x="182034" y="3384550"/>
            <a:ext cx="1739194" cy="923330"/>
          </a:xfrm>
          <a:prstGeom prst="rect">
            <a:avLst/>
          </a:prstGeom>
          <a:noFill/>
          <a:ln w="9525">
            <a:noFill/>
            <a:miter lim="800000"/>
            <a:headEnd/>
            <a:tailEnd/>
          </a:ln>
        </p:spPr>
        <p:txBody>
          <a:bodyPr wrap="none">
            <a:spAutoFit/>
          </a:bodyPr>
          <a:lstStyle/>
          <a:p>
            <a:r>
              <a:rPr lang="en-US">
                <a:solidFill>
                  <a:srgbClr val="FF0000"/>
                </a:solidFill>
              </a:rPr>
              <a:t>queue=[K,C]</a:t>
            </a:r>
          </a:p>
          <a:p>
            <a:endParaRPr lang="en-US">
              <a:solidFill>
                <a:srgbClr val="FF0000"/>
              </a:solidFill>
            </a:endParaRPr>
          </a:p>
          <a:p>
            <a:r>
              <a:rPr lang="en-US">
                <a:solidFill>
                  <a:srgbClr val="FF0000"/>
                </a:solidFill>
              </a:rPr>
              <a:t>Is K = goal state?</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p:spPr>
        <p:txBody>
          <a:bodyPr/>
          <a:lstStyle/>
          <a:p>
            <a:fld id="{94406A62-BAE7-46A1-A92D-BB068AC0E39F}" type="slidenum">
              <a:rPr lang="en-US" smtClean="0">
                <a:latin typeface="Arial" pitchFamily="34" charset="0"/>
              </a:rPr>
              <a:pPr/>
              <a:t>46</a:t>
            </a:fld>
            <a:endParaRPr lang="en-US" smtClean="0">
              <a:latin typeface="Arial" pitchFamily="34" charset="0"/>
            </a:endParaRPr>
          </a:p>
        </p:txBody>
      </p:sp>
      <p:sp>
        <p:nvSpPr>
          <p:cNvPr id="50179" name="Rectangle 2"/>
          <p:cNvSpPr>
            <a:spLocks noGrp="1" noChangeArrowheads="1"/>
          </p:cNvSpPr>
          <p:nvPr>
            <p:ph type="title"/>
          </p:nvPr>
        </p:nvSpPr>
        <p:spPr/>
        <p:txBody>
          <a:bodyPr/>
          <a:lstStyle/>
          <a:p>
            <a:r>
              <a:rPr lang="en-US" smtClean="0"/>
              <a:t>Depth-first search</a:t>
            </a:r>
          </a:p>
        </p:txBody>
      </p:sp>
      <p:sp>
        <p:nvSpPr>
          <p:cNvPr id="50180" name="Rectangle 3"/>
          <p:cNvSpPr>
            <a:spLocks noGrp="1" noChangeArrowheads="1"/>
          </p:cNvSpPr>
          <p:nvPr>
            <p:ph type="body" idx="1"/>
          </p:nvPr>
        </p:nvSpPr>
        <p:spPr/>
        <p:txBody>
          <a:bodyPr/>
          <a:lstStyle/>
          <a:p>
            <a:r>
              <a:rPr lang="en-US" sz="2800" smtClean="0"/>
              <a:t>Expand deepest unexpanded node</a:t>
            </a:r>
          </a:p>
          <a:p>
            <a:r>
              <a:rPr lang="en-US" sz="2800" smtClean="0">
                <a:solidFill>
                  <a:schemeClr val="accent2"/>
                </a:solidFill>
              </a:rPr>
              <a:t>Implementation</a:t>
            </a:r>
            <a:r>
              <a:rPr lang="en-US" sz="2800" smtClean="0"/>
              <a:t>:</a:t>
            </a:r>
          </a:p>
          <a:p>
            <a:pPr lvl="1"/>
            <a:r>
              <a:rPr lang="en-US" sz="2400" i="1" smtClean="0"/>
              <a:t>fringe </a:t>
            </a:r>
            <a:r>
              <a:rPr lang="en-US" sz="2400" smtClean="0"/>
              <a:t>= LIFO queue, i.e., put successors at front</a:t>
            </a:r>
          </a:p>
        </p:txBody>
      </p:sp>
      <p:pic>
        <p:nvPicPr>
          <p:cNvPr id="50181" name="Picture 4" descr="dfs-progress01c"/>
          <p:cNvPicPr>
            <a:picLocks noChangeAspect="1" noChangeArrowheads="1"/>
          </p:cNvPicPr>
          <p:nvPr/>
        </p:nvPicPr>
        <p:blipFill>
          <a:blip r:embed="rId3"/>
          <a:srcRect/>
          <a:stretch>
            <a:fillRect/>
          </a:stretch>
        </p:blipFill>
        <p:spPr bwMode="auto">
          <a:xfrm>
            <a:off x="3149600" y="3124201"/>
            <a:ext cx="5892800" cy="2568575"/>
          </a:xfrm>
          <a:prstGeom prst="rect">
            <a:avLst/>
          </a:prstGeom>
          <a:noFill/>
          <a:ln w="9525">
            <a:noFill/>
            <a:miter lim="800000"/>
            <a:headEnd/>
            <a:tailEnd/>
          </a:ln>
        </p:spPr>
      </p:pic>
      <p:pic>
        <p:nvPicPr>
          <p:cNvPr id="50182" name="Picture 6" descr="dfs-progress09c"/>
          <p:cNvPicPr>
            <a:picLocks noChangeAspect="1" noChangeArrowheads="1"/>
          </p:cNvPicPr>
          <p:nvPr/>
        </p:nvPicPr>
        <p:blipFill>
          <a:blip r:embed="rId4"/>
          <a:srcRect/>
          <a:stretch>
            <a:fillRect/>
          </a:stretch>
        </p:blipFill>
        <p:spPr bwMode="auto">
          <a:xfrm>
            <a:off x="2641600" y="3048001"/>
            <a:ext cx="6908800" cy="3027363"/>
          </a:xfrm>
          <a:prstGeom prst="rect">
            <a:avLst/>
          </a:prstGeom>
          <a:noFill/>
          <a:ln w="9525">
            <a:noFill/>
            <a:miter lim="800000"/>
            <a:headEnd/>
            <a:tailEnd/>
          </a:ln>
        </p:spPr>
      </p:pic>
      <p:sp>
        <p:nvSpPr>
          <p:cNvPr id="50183" name="Text Box 7"/>
          <p:cNvSpPr txBox="1">
            <a:spLocks noChangeArrowheads="1"/>
          </p:cNvSpPr>
          <p:nvPr/>
        </p:nvSpPr>
        <p:spPr bwMode="auto">
          <a:xfrm>
            <a:off x="182033" y="3384550"/>
            <a:ext cx="1742400" cy="923330"/>
          </a:xfrm>
          <a:prstGeom prst="rect">
            <a:avLst/>
          </a:prstGeom>
          <a:noFill/>
          <a:ln w="9525">
            <a:noFill/>
            <a:miter lim="800000"/>
            <a:headEnd/>
            <a:tailEnd/>
          </a:ln>
        </p:spPr>
        <p:txBody>
          <a:bodyPr wrap="none">
            <a:spAutoFit/>
          </a:bodyPr>
          <a:lstStyle/>
          <a:p>
            <a:r>
              <a:rPr lang="en-US">
                <a:solidFill>
                  <a:srgbClr val="FF0000"/>
                </a:solidFill>
              </a:rPr>
              <a:t>queue=[C]</a:t>
            </a:r>
          </a:p>
          <a:p>
            <a:endParaRPr lang="en-US">
              <a:solidFill>
                <a:srgbClr val="FF0000"/>
              </a:solidFill>
            </a:endParaRPr>
          </a:p>
          <a:p>
            <a:r>
              <a:rPr lang="en-US">
                <a:solidFill>
                  <a:srgbClr val="FF0000"/>
                </a:solidFill>
              </a:rPr>
              <a:t>Is C = goal state?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p:spPr>
        <p:txBody>
          <a:bodyPr/>
          <a:lstStyle/>
          <a:p>
            <a:fld id="{7A6F947D-6A0F-48F3-8209-622ECE77BA19}" type="slidenum">
              <a:rPr lang="en-US" smtClean="0">
                <a:latin typeface="Arial" pitchFamily="34" charset="0"/>
              </a:rPr>
              <a:pPr/>
              <a:t>47</a:t>
            </a:fld>
            <a:endParaRPr lang="en-US" smtClean="0">
              <a:latin typeface="Arial" pitchFamily="34" charset="0"/>
            </a:endParaRPr>
          </a:p>
        </p:txBody>
      </p:sp>
      <p:sp>
        <p:nvSpPr>
          <p:cNvPr id="51203" name="Rectangle 2"/>
          <p:cNvSpPr>
            <a:spLocks noGrp="1" noChangeArrowheads="1"/>
          </p:cNvSpPr>
          <p:nvPr>
            <p:ph type="title"/>
          </p:nvPr>
        </p:nvSpPr>
        <p:spPr/>
        <p:txBody>
          <a:bodyPr/>
          <a:lstStyle/>
          <a:p>
            <a:r>
              <a:rPr lang="en-US" smtClean="0"/>
              <a:t>Depth-first search</a:t>
            </a:r>
          </a:p>
        </p:txBody>
      </p:sp>
      <p:sp>
        <p:nvSpPr>
          <p:cNvPr id="51204" name="Rectangle 3"/>
          <p:cNvSpPr>
            <a:spLocks noGrp="1" noChangeArrowheads="1"/>
          </p:cNvSpPr>
          <p:nvPr>
            <p:ph type="body" idx="1"/>
          </p:nvPr>
        </p:nvSpPr>
        <p:spPr/>
        <p:txBody>
          <a:bodyPr/>
          <a:lstStyle/>
          <a:p>
            <a:r>
              <a:rPr lang="en-US" sz="2800" smtClean="0"/>
              <a:t>Expand deepest unexpanded node</a:t>
            </a:r>
          </a:p>
          <a:p>
            <a:r>
              <a:rPr lang="en-US" sz="2800" smtClean="0">
                <a:solidFill>
                  <a:schemeClr val="accent2"/>
                </a:solidFill>
              </a:rPr>
              <a:t>Implementation</a:t>
            </a:r>
            <a:r>
              <a:rPr lang="en-US" sz="2800" smtClean="0"/>
              <a:t>:</a:t>
            </a:r>
          </a:p>
          <a:p>
            <a:pPr lvl="1"/>
            <a:r>
              <a:rPr lang="en-US" sz="2400" i="1" smtClean="0"/>
              <a:t>fringe </a:t>
            </a:r>
            <a:r>
              <a:rPr lang="en-US" sz="2400" smtClean="0"/>
              <a:t>= LIFO queue, i.e., put successors at front</a:t>
            </a:r>
          </a:p>
        </p:txBody>
      </p:sp>
      <p:pic>
        <p:nvPicPr>
          <p:cNvPr id="51205" name="Picture 4" descr="dfs-progress01c"/>
          <p:cNvPicPr>
            <a:picLocks noChangeAspect="1" noChangeArrowheads="1"/>
          </p:cNvPicPr>
          <p:nvPr/>
        </p:nvPicPr>
        <p:blipFill>
          <a:blip r:embed="rId3"/>
          <a:srcRect/>
          <a:stretch>
            <a:fillRect/>
          </a:stretch>
        </p:blipFill>
        <p:spPr bwMode="auto">
          <a:xfrm>
            <a:off x="3149600" y="3124201"/>
            <a:ext cx="5892800" cy="2568575"/>
          </a:xfrm>
          <a:prstGeom prst="rect">
            <a:avLst/>
          </a:prstGeom>
          <a:noFill/>
          <a:ln w="9525">
            <a:noFill/>
            <a:miter lim="800000"/>
            <a:headEnd/>
            <a:tailEnd/>
          </a:ln>
        </p:spPr>
      </p:pic>
      <p:pic>
        <p:nvPicPr>
          <p:cNvPr id="51206" name="Picture 6" descr="dfs-progress10c"/>
          <p:cNvPicPr>
            <a:picLocks noChangeAspect="1" noChangeArrowheads="1"/>
          </p:cNvPicPr>
          <p:nvPr/>
        </p:nvPicPr>
        <p:blipFill>
          <a:blip r:embed="rId4"/>
          <a:srcRect/>
          <a:stretch>
            <a:fillRect/>
          </a:stretch>
        </p:blipFill>
        <p:spPr bwMode="auto">
          <a:xfrm>
            <a:off x="2641600" y="3048000"/>
            <a:ext cx="6908800" cy="3009900"/>
          </a:xfrm>
          <a:prstGeom prst="rect">
            <a:avLst/>
          </a:prstGeom>
          <a:noFill/>
          <a:ln w="9525">
            <a:noFill/>
            <a:miter lim="800000"/>
            <a:headEnd/>
            <a:tailEnd/>
          </a:ln>
        </p:spPr>
      </p:pic>
      <p:sp>
        <p:nvSpPr>
          <p:cNvPr id="51207" name="Text Box 7"/>
          <p:cNvSpPr txBox="1">
            <a:spLocks noChangeArrowheads="1"/>
          </p:cNvSpPr>
          <p:nvPr/>
        </p:nvSpPr>
        <p:spPr bwMode="auto">
          <a:xfrm>
            <a:off x="182033" y="3384550"/>
            <a:ext cx="1724768" cy="923330"/>
          </a:xfrm>
          <a:prstGeom prst="rect">
            <a:avLst/>
          </a:prstGeom>
          <a:noFill/>
          <a:ln w="9525">
            <a:noFill/>
            <a:miter lim="800000"/>
            <a:headEnd/>
            <a:tailEnd/>
          </a:ln>
        </p:spPr>
        <p:txBody>
          <a:bodyPr wrap="none">
            <a:spAutoFit/>
          </a:bodyPr>
          <a:lstStyle/>
          <a:p>
            <a:r>
              <a:rPr lang="en-US">
                <a:solidFill>
                  <a:srgbClr val="FF0000"/>
                </a:solidFill>
              </a:rPr>
              <a:t>queue=[F,G]</a:t>
            </a:r>
          </a:p>
          <a:p>
            <a:endParaRPr lang="en-US">
              <a:solidFill>
                <a:srgbClr val="FF0000"/>
              </a:solidFill>
            </a:endParaRPr>
          </a:p>
          <a:p>
            <a:r>
              <a:rPr lang="en-US">
                <a:solidFill>
                  <a:srgbClr val="FF0000"/>
                </a:solidFill>
              </a:rPr>
              <a:t>Is F = goal state?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p:spPr>
        <p:txBody>
          <a:bodyPr/>
          <a:lstStyle/>
          <a:p>
            <a:fld id="{A6F89AE2-E063-42F9-984B-8B706FF12805}" type="slidenum">
              <a:rPr lang="en-US" smtClean="0">
                <a:latin typeface="Arial" pitchFamily="34" charset="0"/>
              </a:rPr>
              <a:pPr/>
              <a:t>48</a:t>
            </a:fld>
            <a:endParaRPr lang="en-US" smtClean="0">
              <a:latin typeface="Arial" pitchFamily="34" charset="0"/>
            </a:endParaRPr>
          </a:p>
        </p:txBody>
      </p:sp>
      <p:sp>
        <p:nvSpPr>
          <p:cNvPr id="52227" name="Rectangle 2"/>
          <p:cNvSpPr>
            <a:spLocks noGrp="1" noChangeArrowheads="1"/>
          </p:cNvSpPr>
          <p:nvPr>
            <p:ph type="title"/>
          </p:nvPr>
        </p:nvSpPr>
        <p:spPr/>
        <p:txBody>
          <a:bodyPr/>
          <a:lstStyle/>
          <a:p>
            <a:r>
              <a:rPr lang="en-US" smtClean="0"/>
              <a:t>Depth-first search</a:t>
            </a:r>
          </a:p>
        </p:txBody>
      </p:sp>
      <p:sp>
        <p:nvSpPr>
          <p:cNvPr id="52228" name="Rectangle 3"/>
          <p:cNvSpPr>
            <a:spLocks noGrp="1" noChangeArrowheads="1"/>
          </p:cNvSpPr>
          <p:nvPr>
            <p:ph type="body" idx="1"/>
          </p:nvPr>
        </p:nvSpPr>
        <p:spPr/>
        <p:txBody>
          <a:bodyPr/>
          <a:lstStyle/>
          <a:p>
            <a:r>
              <a:rPr lang="en-US" sz="2800" smtClean="0"/>
              <a:t>Expand deepest unexpanded node</a:t>
            </a:r>
          </a:p>
          <a:p>
            <a:r>
              <a:rPr lang="en-US" sz="2800" smtClean="0">
                <a:solidFill>
                  <a:schemeClr val="accent2"/>
                </a:solidFill>
              </a:rPr>
              <a:t>Implementation</a:t>
            </a:r>
            <a:r>
              <a:rPr lang="en-US" sz="2800" smtClean="0"/>
              <a:t>:</a:t>
            </a:r>
          </a:p>
          <a:p>
            <a:pPr lvl="1"/>
            <a:r>
              <a:rPr lang="en-US" sz="2400" i="1" smtClean="0"/>
              <a:t>fringe </a:t>
            </a:r>
            <a:r>
              <a:rPr lang="en-US" sz="2400" smtClean="0"/>
              <a:t>= LIFO queue, i.e., put successors at front</a:t>
            </a:r>
          </a:p>
        </p:txBody>
      </p:sp>
      <p:pic>
        <p:nvPicPr>
          <p:cNvPr id="52229" name="Picture 4" descr="dfs-progress01c"/>
          <p:cNvPicPr>
            <a:picLocks noChangeAspect="1" noChangeArrowheads="1"/>
          </p:cNvPicPr>
          <p:nvPr/>
        </p:nvPicPr>
        <p:blipFill>
          <a:blip r:embed="rId3"/>
          <a:srcRect/>
          <a:stretch>
            <a:fillRect/>
          </a:stretch>
        </p:blipFill>
        <p:spPr bwMode="auto">
          <a:xfrm>
            <a:off x="3149600" y="3124201"/>
            <a:ext cx="5892800" cy="2568575"/>
          </a:xfrm>
          <a:prstGeom prst="rect">
            <a:avLst/>
          </a:prstGeom>
          <a:noFill/>
          <a:ln w="9525">
            <a:noFill/>
            <a:miter lim="800000"/>
            <a:headEnd/>
            <a:tailEnd/>
          </a:ln>
        </p:spPr>
      </p:pic>
      <p:pic>
        <p:nvPicPr>
          <p:cNvPr id="52230" name="Picture 6" descr="dfs-progress11c"/>
          <p:cNvPicPr>
            <a:picLocks noChangeAspect="1" noChangeArrowheads="1"/>
          </p:cNvPicPr>
          <p:nvPr/>
        </p:nvPicPr>
        <p:blipFill>
          <a:blip r:embed="rId4"/>
          <a:srcRect/>
          <a:stretch>
            <a:fillRect/>
          </a:stretch>
        </p:blipFill>
        <p:spPr bwMode="auto">
          <a:xfrm>
            <a:off x="2641600" y="3048000"/>
            <a:ext cx="6908800" cy="3009900"/>
          </a:xfrm>
          <a:prstGeom prst="rect">
            <a:avLst/>
          </a:prstGeom>
          <a:noFill/>
          <a:ln w="9525">
            <a:noFill/>
            <a:miter lim="800000"/>
            <a:headEnd/>
            <a:tailEnd/>
          </a:ln>
        </p:spPr>
      </p:pic>
      <p:sp>
        <p:nvSpPr>
          <p:cNvPr id="52231" name="Text Box 7"/>
          <p:cNvSpPr txBox="1">
            <a:spLocks noChangeArrowheads="1"/>
          </p:cNvSpPr>
          <p:nvPr/>
        </p:nvSpPr>
        <p:spPr bwMode="auto">
          <a:xfrm>
            <a:off x="182034" y="3384550"/>
            <a:ext cx="1716752" cy="923330"/>
          </a:xfrm>
          <a:prstGeom prst="rect">
            <a:avLst/>
          </a:prstGeom>
          <a:noFill/>
          <a:ln w="9525">
            <a:noFill/>
            <a:miter lim="800000"/>
            <a:headEnd/>
            <a:tailEnd/>
          </a:ln>
        </p:spPr>
        <p:txBody>
          <a:bodyPr wrap="none">
            <a:spAutoFit/>
          </a:bodyPr>
          <a:lstStyle/>
          <a:p>
            <a:r>
              <a:rPr lang="en-US">
                <a:solidFill>
                  <a:srgbClr val="FF0000"/>
                </a:solidFill>
              </a:rPr>
              <a:t>queue=[L,M,G]</a:t>
            </a:r>
          </a:p>
          <a:p>
            <a:endParaRPr lang="en-US">
              <a:solidFill>
                <a:srgbClr val="FF0000"/>
              </a:solidFill>
            </a:endParaRPr>
          </a:p>
          <a:p>
            <a:r>
              <a:rPr lang="en-US">
                <a:solidFill>
                  <a:srgbClr val="FF0000"/>
                </a:solidFill>
              </a:rPr>
              <a:t>Is L = goal state?</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p:spPr>
        <p:txBody>
          <a:bodyPr/>
          <a:lstStyle/>
          <a:p>
            <a:fld id="{2C4393C9-70CA-436E-BB20-0317A4678AE5}" type="slidenum">
              <a:rPr lang="en-US" smtClean="0">
                <a:latin typeface="Arial" pitchFamily="34" charset="0"/>
              </a:rPr>
              <a:pPr/>
              <a:t>49</a:t>
            </a:fld>
            <a:endParaRPr lang="en-US" smtClean="0">
              <a:latin typeface="Arial" pitchFamily="34" charset="0"/>
            </a:endParaRPr>
          </a:p>
        </p:txBody>
      </p:sp>
      <p:sp>
        <p:nvSpPr>
          <p:cNvPr id="53251" name="Rectangle 2"/>
          <p:cNvSpPr>
            <a:spLocks noGrp="1" noChangeArrowheads="1"/>
          </p:cNvSpPr>
          <p:nvPr>
            <p:ph type="title"/>
          </p:nvPr>
        </p:nvSpPr>
        <p:spPr/>
        <p:txBody>
          <a:bodyPr/>
          <a:lstStyle/>
          <a:p>
            <a:r>
              <a:rPr lang="en-US" smtClean="0"/>
              <a:t>Depth-first search</a:t>
            </a:r>
          </a:p>
        </p:txBody>
      </p:sp>
      <p:sp>
        <p:nvSpPr>
          <p:cNvPr id="53252" name="Rectangle 3"/>
          <p:cNvSpPr>
            <a:spLocks noGrp="1" noChangeArrowheads="1"/>
          </p:cNvSpPr>
          <p:nvPr>
            <p:ph type="body" idx="1"/>
          </p:nvPr>
        </p:nvSpPr>
        <p:spPr/>
        <p:txBody>
          <a:bodyPr/>
          <a:lstStyle/>
          <a:p>
            <a:r>
              <a:rPr lang="en-US" sz="2800" smtClean="0"/>
              <a:t>Expand deepest unexpanded node</a:t>
            </a:r>
          </a:p>
          <a:p>
            <a:r>
              <a:rPr lang="en-US" sz="2800" smtClean="0">
                <a:solidFill>
                  <a:schemeClr val="accent2"/>
                </a:solidFill>
              </a:rPr>
              <a:t>Implementation</a:t>
            </a:r>
            <a:r>
              <a:rPr lang="en-US" sz="2800" smtClean="0"/>
              <a:t>:</a:t>
            </a:r>
          </a:p>
          <a:p>
            <a:pPr lvl="1"/>
            <a:r>
              <a:rPr lang="en-US" sz="2400" i="1" smtClean="0"/>
              <a:t>fringe </a:t>
            </a:r>
            <a:r>
              <a:rPr lang="en-US" sz="2400" smtClean="0"/>
              <a:t>= LIFO queue, i.e., put successors at front</a:t>
            </a:r>
          </a:p>
        </p:txBody>
      </p:sp>
      <p:pic>
        <p:nvPicPr>
          <p:cNvPr id="53253" name="Picture 4" descr="dfs-progress01c"/>
          <p:cNvPicPr>
            <a:picLocks noChangeAspect="1" noChangeArrowheads="1"/>
          </p:cNvPicPr>
          <p:nvPr/>
        </p:nvPicPr>
        <p:blipFill>
          <a:blip r:embed="rId3"/>
          <a:srcRect/>
          <a:stretch>
            <a:fillRect/>
          </a:stretch>
        </p:blipFill>
        <p:spPr bwMode="auto">
          <a:xfrm>
            <a:off x="3149600" y="3124201"/>
            <a:ext cx="5892800" cy="2568575"/>
          </a:xfrm>
          <a:prstGeom prst="rect">
            <a:avLst/>
          </a:prstGeom>
          <a:noFill/>
          <a:ln w="9525">
            <a:noFill/>
            <a:miter lim="800000"/>
            <a:headEnd/>
            <a:tailEnd/>
          </a:ln>
        </p:spPr>
      </p:pic>
      <p:pic>
        <p:nvPicPr>
          <p:cNvPr id="53254" name="Picture 6" descr="dfs-progress12c"/>
          <p:cNvPicPr>
            <a:picLocks noChangeAspect="1" noChangeArrowheads="1"/>
          </p:cNvPicPr>
          <p:nvPr/>
        </p:nvPicPr>
        <p:blipFill>
          <a:blip r:embed="rId4"/>
          <a:srcRect/>
          <a:stretch>
            <a:fillRect/>
          </a:stretch>
        </p:blipFill>
        <p:spPr bwMode="auto">
          <a:xfrm>
            <a:off x="2641600" y="3048001"/>
            <a:ext cx="6908800" cy="3027363"/>
          </a:xfrm>
          <a:prstGeom prst="rect">
            <a:avLst/>
          </a:prstGeom>
          <a:noFill/>
          <a:ln w="9525">
            <a:noFill/>
            <a:miter lim="800000"/>
            <a:headEnd/>
            <a:tailEnd/>
          </a:ln>
        </p:spPr>
      </p:pic>
      <p:sp>
        <p:nvSpPr>
          <p:cNvPr id="53255" name="Text Box 7"/>
          <p:cNvSpPr txBox="1">
            <a:spLocks noChangeArrowheads="1"/>
          </p:cNvSpPr>
          <p:nvPr/>
        </p:nvSpPr>
        <p:spPr bwMode="auto">
          <a:xfrm>
            <a:off x="182033" y="3384550"/>
            <a:ext cx="1816138" cy="923330"/>
          </a:xfrm>
          <a:prstGeom prst="rect">
            <a:avLst/>
          </a:prstGeom>
          <a:noFill/>
          <a:ln w="9525">
            <a:noFill/>
            <a:miter lim="800000"/>
            <a:headEnd/>
            <a:tailEnd/>
          </a:ln>
        </p:spPr>
        <p:txBody>
          <a:bodyPr wrap="none">
            <a:spAutoFit/>
          </a:bodyPr>
          <a:lstStyle/>
          <a:p>
            <a:r>
              <a:rPr lang="en-US">
                <a:solidFill>
                  <a:srgbClr val="FF0000"/>
                </a:solidFill>
              </a:rPr>
              <a:t>queue=[M,G]</a:t>
            </a:r>
          </a:p>
          <a:p>
            <a:endParaRPr lang="en-US">
              <a:solidFill>
                <a:srgbClr val="FF0000"/>
              </a:solidFill>
            </a:endParaRPr>
          </a:p>
          <a:p>
            <a:r>
              <a:rPr lang="en-US">
                <a:solidFill>
                  <a:srgbClr val="FF0000"/>
                </a:solidFill>
              </a:rPr>
              <a:t>Is M = goal state?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tree for Graph Search </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endParaRPr lang="en-US" dirty="0" smtClean="0"/>
          </a:p>
          <a:p>
            <a:r>
              <a:rPr lang="en-US" dirty="0" smtClean="0"/>
              <a:t>Source : S</a:t>
            </a:r>
          </a:p>
          <a:p>
            <a:r>
              <a:rPr lang="en-US" dirty="0" smtClean="0"/>
              <a:t>Goal : G</a:t>
            </a:r>
            <a:endParaRPr lang="en-US" dirty="0"/>
          </a:p>
        </p:txBody>
      </p:sp>
      <p:pic>
        <p:nvPicPr>
          <p:cNvPr id="125954" name="Picture 2" descr="DFS ques"/>
          <p:cNvPicPr>
            <a:picLocks noChangeAspect="1" noChangeArrowheads="1"/>
          </p:cNvPicPr>
          <p:nvPr/>
        </p:nvPicPr>
        <p:blipFill>
          <a:blip r:embed="rId2"/>
          <a:srcRect/>
          <a:stretch>
            <a:fillRect/>
          </a:stretch>
        </p:blipFill>
        <p:spPr bwMode="auto">
          <a:xfrm>
            <a:off x="416832" y="1377047"/>
            <a:ext cx="5812242" cy="2618014"/>
          </a:xfrm>
          <a:prstGeom prst="rect">
            <a:avLst/>
          </a:prstGeom>
          <a:noFill/>
        </p:spPr>
      </p:pic>
      <p:pic>
        <p:nvPicPr>
          <p:cNvPr id="125956" name="Picture 4" descr="DFS soln"/>
          <p:cNvPicPr>
            <a:picLocks noChangeAspect="1" noChangeArrowheads="1"/>
          </p:cNvPicPr>
          <p:nvPr/>
        </p:nvPicPr>
        <p:blipFill>
          <a:blip r:embed="rId3"/>
          <a:srcRect/>
          <a:stretch>
            <a:fillRect/>
          </a:stretch>
        </p:blipFill>
        <p:spPr bwMode="auto">
          <a:xfrm>
            <a:off x="6850289" y="2028824"/>
            <a:ext cx="5086350" cy="4829176"/>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p:spPr>
        <p:txBody>
          <a:bodyPr/>
          <a:lstStyle/>
          <a:p>
            <a:fld id="{FA8BB338-21FF-4E8F-9543-22DCBE3D55CA}" type="slidenum">
              <a:rPr lang="en-US" smtClean="0">
                <a:latin typeface="Arial" pitchFamily="34" charset="0"/>
              </a:rPr>
              <a:pPr/>
              <a:t>50</a:t>
            </a:fld>
            <a:endParaRPr lang="en-US" smtClean="0">
              <a:latin typeface="Arial" pitchFamily="34" charset="0"/>
            </a:endParaRPr>
          </a:p>
        </p:txBody>
      </p:sp>
      <p:sp>
        <p:nvSpPr>
          <p:cNvPr id="54275" name="Rectangle 2"/>
          <p:cNvSpPr>
            <a:spLocks noGrp="1" noChangeArrowheads="1"/>
          </p:cNvSpPr>
          <p:nvPr>
            <p:ph type="title"/>
          </p:nvPr>
        </p:nvSpPr>
        <p:spPr/>
        <p:txBody>
          <a:bodyPr/>
          <a:lstStyle/>
          <a:p>
            <a:r>
              <a:rPr lang="en-US" sz="4000" dirty="0" smtClean="0"/>
              <a:t>Properties of depth-first search</a:t>
            </a:r>
          </a:p>
        </p:txBody>
      </p:sp>
      <p:sp>
        <p:nvSpPr>
          <p:cNvPr id="54276" name="Rectangle 3"/>
          <p:cNvSpPr>
            <a:spLocks noGrp="1" noChangeArrowheads="1"/>
          </p:cNvSpPr>
          <p:nvPr>
            <p:ph type="body" idx="1"/>
          </p:nvPr>
        </p:nvSpPr>
        <p:spPr/>
        <p:txBody>
          <a:bodyPr>
            <a:normAutofit fontScale="92500" lnSpcReduction="10000"/>
          </a:bodyPr>
          <a:lstStyle/>
          <a:p>
            <a:r>
              <a:rPr lang="en-US" sz="2800" u="sng" dirty="0" smtClean="0">
                <a:solidFill>
                  <a:srgbClr val="CC0099"/>
                </a:solidFill>
              </a:rPr>
              <a:t>Complete?</a:t>
            </a:r>
            <a:r>
              <a:rPr lang="en-US" sz="2800" dirty="0" smtClean="0"/>
              <a:t> No: fails in infinite-depth spaces (loop or Cycle)</a:t>
            </a:r>
            <a:endParaRPr lang="en-US" dirty="0" smtClean="0"/>
          </a:p>
          <a:p>
            <a:pPr lvl="1"/>
            <a:r>
              <a:rPr lang="en-US" sz="2000" dirty="0" smtClean="0"/>
              <a:t>Can modify to avoid repeated states along path</a:t>
            </a:r>
          </a:p>
          <a:p>
            <a:r>
              <a:rPr lang="en-US" i="1" dirty="0" smtClean="0"/>
              <a:t>d= the depth of the shallowest solution</a:t>
            </a:r>
          </a:p>
          <a:p>
            <a:r>
              <a:rPr lang="en-US" sz="2700" i="1" dirty="0" smtClean="0"/>
              <a:t>bi = number </a:t>
            </a:r>
            <a:r>
              <a:rPr lang="en-US" i="1" dirty="0" smtClean="0"/>
              <a:t>of nodes in level I</a:t>
            </a:r>
            <a:endParaRPr lang="en-US" sz="4000" baseline="30000" dirty="0" smtClean="0"/>
          </a:p>
          <a:p>
            <a:r>
              <a:rPr lang="en-US" sz="2800" u="sng" dirty="0" smtClean="0">
                <a:solidFill>
                  <a:srgbClr val="CC0099"/>
                </a:solidFill>
              </a:rPr>
              <a:t>Time?</a:t>
            </a:r>
            <a:r>
              <a:rPr lang="en-US" sz="2800" dirty="0" smtClean="0"/>
              <a:t>  : </a:t>
            </a:r>
            <a:r>
              <a:rPr lang="en-US" i="1" dirty="0" smtClean="0"/>
              <a:t>T(b) = 1+b+b</a:t>
            </a:r>
            <a:r>
              <a:rPr lang="en-US" i="1" baseline="30000" dirty="0" smtClean="0"/>
              <a:t>2</a:t>
            </a:r>
            <a:r>
              <a:rPr lang="en-US" i="1" dirty="0" smtClean="0"/>
              <a:t>+b</a:t>
            </a:r>
            <a:r>
              <a:rPr lang="en-US" i="1" baseline="30000" dirty="0" smtClean="0"/>
              <a:t>3</a:t>
            </a:r>
            <a:r>
              <a:rPr lang="en-US" dirty="0" smtClean="0"/>
              <a:t>+… +</a:t>
            </a:r>
            <a:r>
              <a:rPr lang="en-US" i="1" dirty="0" err="1" smtClean="0"/>
              <a:t>b</a:t>
            </a:r>
            <a:r>
              <a:rPr lang="en-US" i="1" baseline="30000" dirty="0" err="1" smtClean="0"/>
              <a:t>d</a:t>
            </a:r>
            <a:r>
              <a:rPr lang="en-US" dirty="0" smtClean="0"/>
              <a:t> + (</a:t>
            </a:r>
            <a:r>
              <a:rPr lang="en-US" i="1" dirty="0" smtClean="0"/>
              <a:t>b</a:t>
            </a:r>
            <a:r>
              <a:rPr lang="en-US" i="1" baseline="30000" dirty="0" smtClean="0"/>
              <a:t>d+1</a:t>
            </a:r>
            <a:r>
              <a:rPr lang="en-US" i="1" dirty="0" smtClean="0"/>
              <a:t>-b)</a:t>
            </a:r>
            <a:r>
              <a:rPr lang="en-US" dirty="0" smtClean="0"/>
              <a:t>) = O(b</a:t>
            </a:r>
            <a:r>
              <a:rPr lang="en-US" baseline="30000" dirty="0" smtClean="0"/>
              <a:t>d+1</a:t>
            </a:r>
            <a:r>
              <a:rPr lang="en-US" dirty="0" smtClean="0"/>
              <a:t>)</a:t>
            </a:r>
            <a:endParaRPr lang="en-US" i="1" dirty="0" smtClean="0"/>
          </a:p>
          <a:p>
            <a:pPr lvl="1"/>
            <a:r>
              <a:rPr lang="en-US" sz="2400" i="1" dirty="0" smtClean="0"/>
              <a:t>O(</a:t>
            </a:r>
            <a:r>
              <a:rPr lang="en-US" sz="2400" i="1" dirty="0" err="1" smtClean="0"/>
              <a:t>b</a:t>
            </a:r>
            <a:r>
              <a:rPr lang="en-US" sz="2400" i="1" baseline="30000" dirty="0" err="1" smtClean="0"/>
              <a:t>m</a:t>
            </a:r>
            <a:r>
              <a:rPr lang="en-US" sz="2400" i="1" dirty="0" smtClean="0"/>
              <a:t>)</a:t>
            </a:r>
            <a:r>
              <a:rPr lang="en-US" sz="2400" dirty="0" smtClean="0"/>
              <a:t> with m=maximum depth</a:t>
            </a:r>
          </a:p>
          <a:p>
            <a:r>
              <a:rPr lang="en-US" sz="2800" dirty="0" smtClean="0"/>
              <a:t>terrible if </a:t>
            </a:r>
            <a:r>
              <a:rPr lang="en-US" sz="2800" i="1" dirty="0" smtClean="0"/>
              <a:t>m</a:t>
            </a:r>
            <a:r>
              <a:rPr lang="en-US" sz="2800" dirty="0" smtClean="0"/>
              <a:t> is much larger than </a:t>
            </a:r>
            <a:r>
              <a:rPr lang="en-US" sz="2800" i="1" dirty="0" smtClean="0"/>
              <a:t>d</a:t>
            </a:r>
          </a:p>
          <a:p>
            <a:pPr lvl="1"/>
            <a:r>
              <a:rPr lang="en-US" sz="2400" dirty="0" smtClean="0"/>
              <a:t> but if solutions are dense, may be much faster than      </a:t>
            </a:r>
          </a:p>
          <a:p>
            <a:pPr lvl="1">
              <a:buFont typeface="Wingdings" pitchFamily="2" charset="2"/>
              <a:buNone/>
            </a:pPr>
            <a:r>
              <a:rPr lang="en-US" sz="2400" dirty="0" smtClean="0"/>
              <a:t>    breadth-first</a:t>
            </a:r>
          </a:p>
          <a:p>
            <a:r>
              <a:rPr lang="en-US" sz="2800" u="sng" dirty="0" smtClean="0">
                <a:solidFill>
                  <a:srgbClr val="CC0099"/>
                </a:solidFill>
              </a:rPr>
              <a:t>Space?</a:t>
            </a:r>
            <a:r>
              <a:rPr lang="en-US" sz="2800" dirty="0" smtClean="0"/>
              <a:t> </a:t>
            </a:r>
            <a:r>
              <a:rPr lang="en-US" sz="2800" i="1" dirty="0" smtClean="0"/>
              <a:t>O(</a:t>
            </a:r>
            <a:r>
              <a:rPr lang="en-US" sz="2800" i="1" dirty="0" err="1" smtClean="0"/>
              <a:t>bXm</a:t>
            </a:r>
            <a:r>
              <a:rPr lang="en-US" sz="2800" i="1" dirty="0" smtClean="0"/>
              <a:t>), </a:t>
            </a:r>
            <a:r>
              <a:rPr lang="en-US" sz="2800" dirty="0" smtClean="0"/>
              <a:t>i.e., linear space! </a:t>
            </a:r>
            <a:r>
              <a:rPr lang="en-US" sz="2400" dirty="0" smtClean="0"/>
              <a:t>(we only need to  remember a single path + expanded unexplored nodes) (figure in next slide)</a:t>
            </a:r>
          </a:p>
          <a:p>
            <a:r>
              <a:rPr lang="en-US" sz="2800" u="sng" dirty="0" smtClean="0">
                <a:solidFill>
                  <a:srgbClr val="CC0099"/>
                </a:solidFill>
              </a:rPr>
              <a:t>Optimal?</a:t>
            </a:r>
            <a:r>
              <a:rPr lang="en-US" sz="2800" dirty="0" smtClean="0"/>
              <a:t> No </a:t>
            </a:r>
            <a:r>
              <a:rPr lang="en-US" sz="2400" dirty="0" smtClean="0"/>
              <a:t>(It may find a non-optimal goal first)</a:t>
            </a:r>
          </a:p>
          <a:p>
            <a:endParaRPr lang="en-US" sz="2400" dirty="0" smtClean="0"/>
          </a:p>
          <a:p>
            <a:endParaRPr lang="en-US" sz="2400" dirty="0" smtClean="0"/>
          </a:p>
        </p:txBody>
      </p:sp>
      <p:sp>
        <p:nvSpPr>
          <p:cNvPr id="54277" name="Oval 4"/>
          <p:cNvSpPr>
            <a:spLocks noChangeArrowheads="1"/>
          </p:cNvSpPr>
          <p:nvPr/>
        </p:nvSpPr>
        <p:spPr bwMode="auto">
          <a:xfrm>
            <a:off x="11074400" y="990600"/>
            <a:ext cx="304800" cy="228600"/>
          </a:xfrm>
          <a:prstGeom prst="ellipse">
            <a:avLst/>
          </a:prstGeom>
          <a:solidFill>
            <a:schemeClr val="accent1"/>
          </a:solidFill>
          <a:ln w="9525">
            <a:solidFill>
              <a:schemeClr val="tx1"/>
            </a:solidFill>
            <a:round/>
            <a:headEnd/>
            <a:tailEnd/>
          </a:ln>
        </p:spPr>
        <p:txBody>
          <a:bodyPr wrap="none" anchor="ctr"/>
          <a:lstStyle/>
          <a:p>
            <a:pPr algn="ctr"/>
            <a:r>
              <a:rPr lang="en-US"/>
              <a:t>A</a:t>
            </a:r>
          </a:p>
        </p:txBody>
      </p:sp>
      <p:sp>
        <p:nvSpPr>
          <p:cNvPr id="54278" name="Oval 5"/>
          <p:cNvSpPr>
            <a:spLocks noChangeArrowheads="1"/>
          </p:cNvSpPr>
          <p:nvPr/>
        </p:nvSpPr>
        <p:spPr bwMode="auto">
          <a:xfrm>
            <a:off x="10566400" y="1600200"/>
            <a:ext cx="304800" cy="228600"/>
          </a:xfrm>
          <a:prstGeom prst="ellipse">
            <a:avLst/>
          </a:prstGeom>
          <a:solidFill>
            <a:schemeClr val="accent1"/>
          </a:solidFill>
          <a:ln w="9525">
            <a:solidFill>
              <a:schemeClr val="tx1"/>
            </a:solidFill>
            <a:round/>
            <a:headEnd/>
            <a:tailEnd/>
          </a:ln>
        </p:spPr>
        <p:txBody>
          <a:bodyPr wrap="none" anchor="ctr"/>
          <a:lstStyle/>
          <a:p>
            <a:pPr algn="ctr"/>
            <a:r>
              <a:rPr lang="en-US" dirty="0"/>
              <a:t>B</a:t>
            </a:r>
          </a:p>
        </p:txBody>
      </p:sp>
      <p:sp>
        <p:nvSpPr>
          <p:cNvPr id="54279" name="Oval 6"/>
          <p:cNvSpPr>
            <a:spLocks noChangeArrowheads="1"/>
          </p:cNvSpPr>
          <p:nvPr/>
        </p:nvSpPr>
        <p:spPr bwMode="auto">
          <a:xfrm>
            <a:off x="11582400" y="1600200"/>
            <a:ext cx="304800" cy="228600"/>
          </a:xfrm>
          <a:prstGeom prst="ellipse">
            <a:avLst/>
          </a:prstGeom>
          <a:solidFill>
            <a:schemeClr val="accent1"/>
          </a:solidFill>
          <a:ln w="9525">
            <a:solidFill>
              <a:schemeClr val="tx1"/>
            </a:solidFill>
            <a:round/>
            <a:headEnd/>
            <a:tailEnd/>
          </a:ln>
        </p:spPr>
        <p:txBody>
          <a:bodyPr wrap="none" anchor="ctr"/>
          <a:lstStyle/>
          <a:p>
            <a:pPr algn="ctr"/>
            <a:r>
              <a:rPr lang="en-US"/>
              <a:t>C</a:t>
            </a:r>
          </a:p>
        </p:txBody>
      </p:sp>
      <p:sp>
        <p:nvSpPr>
          <p:cNvPr id="54280" name="Line 10"/>
          <p:cNvSpPr>
            <a:spLocks noChangeShapeType="1"/>
          </p:cNvSpPr>
          <p:nvPr/>
        </p:nvSpPr>
        <p:spPr bwMode="auto">
          <a:xfrm flipH="1">
            <a:off x="10769600" y="1219200"/>
            <a:ext cx="304800" cy="381000"/>
          </a:xfrm>
          <a:prstGeom prst="line">
            <a:avLst/>
          </a:prstGeom>
          <a:noFill/>
          <a:ln w="9525">
            <a:solidFill>
              <a:schemeClr val="tx1"/>
            </a:solidFill>
            <a:round/>
            <a:headEnd/>
            <a:tailEnd/>
          </a:ln>
        </p:spPr>
        <p:txBody>
          <a:bodyPr/>
          <a:lstStyle/>
          <a:p>
            <a:endParaRPr lang="en-US"/>
          </a:p>
        </p:txBody>
      </p:sp>
      <p:sp>
        <p:nvSpPr>
          <p:cNvPr id="54281" name="Line 11"/>
          <p:cNvSpPr>
            <a:spLocks noChangeShapeType="1"/>
          </p:cNvSpPr>
          <p:nvPr/>
        </p:nvSpPr>
        <p:spPr bwMode="auto">
          <a:xfrm>
            <a:off x="11277600" y="1219200"/>
            <a:ext cx="406400" cy="381000"/>
          </a:xfrm>
          <a:prstGeom prst="line">
            <a:avLst/>
          </a:prstGeom>
          <a:noFill/>
          <a:ln w="9525">
            <a:solidFill>
              <a:schemeClr val="tx1"/>
            </a:solidFill>
            <a:round/>
            <a:headEnd/>
            <a:tailEnd/>
          </a:ln>
        </p:spPr>
        <p:txBody>
          <a:bodyPr/>
          <a:lstStyle/>
          <a:p>
            <a:endParaRPr lang="en-US"/>
          </a:p>
        </p:txBody>
      </p:sp>
      <p:sp>
        <p:nvSpPr>
          <p:cNvPr id="54282" name="Line 12"/>
          <p:cNvSpPr>
            <a:spLocks noChangeShapeType="1"/>
          </p:cNvSpPr>
          <p:nvPr/>
        </p:nvSpPr>
        <p:spPr bwMode="auto">
          <a:xfrm flipH="1">
            <a:off x="10871200" y="1676400"/>
            <a:ext cx="711200" cy="0"/>
          </a:xfrm>
          <a:prstGeom prst="line">
            <a:avLst/>
          </a:prstGeom>
          <a:noFill/>
          <a:ln w="9525">
            <a:solidFill>
              <a:schemeClr val="tx1"/>
            </a:solidFill>
            <a:round/>
            <a:headEnd/>
            <a:tailEnd/>
          </a:ln>
        </p:spPr>
        <p:txBody>
          <a:bodyPr/>
          <a:lstStyle/>
          <a:p>
            <a:endParaRPr lang="en-US"/>
          </a:p>
        </p:txBody>
      </p:sp>
      <p:sp>
        <p:nvSpPr>
          <p:cNvPr id="45058" name="AutoShape 2" descr="T(n) = 1 + n^2 + n^3 + ... + n^d = O(n^d) "/>
          <p:cNvSpPr>
            <a:spLocks noChangeAspect="1" noChangeArrowheads="1"/>
          </p:cNvSpPr>
          <p:nvPr/>
        </p:nvSpPr>
        <p:spPr bwMode="auto">
          <a:xfrm>
            <a:off x="155575" y="-136525"/>
            <a:ext cx="4171950" cy="2857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Slide Number Placeholder 3"/>
          <p:cNvSpPr>
            <a:spLocks noGrp="1"/>
          </p:cNvSpPr>
          <p:nvPr>
            <p:ph type="sldNum" sz="quarter" idx="12"/>
          </p:nvPr>
        </p:nvSpPr>
        <p:spPr>
          <a:noFill/>
        </p:spPr>
        <p:txBody>
          <a:bodyPr/>
          <a:lstStyle/>
          <a:p>
            <a:fld id="{9FA02B31-AAFE-4A4D-A21E-696166620D0F}" type="slidenum">
              <a:rPr lang="en-US" smtClean="0">
                <a:latin typeface="Arial" pitchFamily="34" charset="0"/>
              </a:rPr>
              <a:pPr/>
              <a:t>51</a:t>
            </a:fld>
            <a:endParaRPr lang="en-US" smtClean="0">
              <a:latin typeface="Arial" pitchFamily="34" charset="0"/>
            </a:endParaRPr>
          </a:p>
        </p:txBody>
      </p:sp>
      <p:graphicFrame>
        <p:nvGraphicFramePr>
          <p:cNvPr id="2050" name="Object 2"/>
          <p:cNvGraphicFramePr>
            <a:graphicFrameLocks noChangeAspect="1"/>
          </p:cNvGraphicFramePr>
          <p:nvPr/>
        </p:nvGraphicFramePr>
        <p:xfrm>
          <a:off x="0" y="368300"/>
          <a:ext cx="12192000" cy="6489700"/>
        </p:xfrm>
        <a:graphic>
          <a:graphicData uri="http://schemas.openxmlformats.org/presentationml/2006/ole">
            <p:oleObj spid="_x0000_s147458" name="Bitmap Image" r:id="rId4" imgW="6830378" imgH="4847619" progId="PBrush">
              <p:embed/>
            </p:oleObj>
          </a:graphicData>
        </a:graphic>
      </p:graphicFrame>
      <p:sp>
        <p:nvSpPr>
          <p:cNvPr id="2052" name="Text Box 6"/>
          <p:cNvSpPr txBox="1">
            <a:spLocks noChangeArrowheads="1"/>
          </p:cNvSpPr>
          <p:nvPr/>
        </p:nvSpPr>
        <p:spPr bwMode="auto">
          <a:xfrm>
            <a:off x="6299201" y="127000"/>
            <a:ext cx="2314608" cy="584775"/>
          </a:xfrm>
          <a:prstGeom prst="rect">
            <a:avLst/>
          </a:prstGeom>
          <a:noFill/>
          <a:ln w="9525">
            <a:noFill/>
            <a:miter lim="800000"/>
            <a:headEnd/>
            <a:tailEnd/>
          </a:ln>
        </p:spPr>
        <p:txBody>
          <a:bodyPr wrap="none">
            <a:spAutoFit/>
          </a:bodyPr>
          <a:lstStyle/>
          <a:p>
            <a:r>
              <a:rPr lang="en-US" sz="3200">
                <a:solidFill>
                  <a:schemeClr val="tx2"/>
                </a:solidFill>
              </a:rPr>
              <a:t>Example DFS</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609600" y="274638"/>
            <a:ext cx="10972800" cy="792162"/>
          </a:xfrm>
        </p:spPr>
        <p:txBody>
          <a:bodyPr/>
          <a:lstStyle/>
          <a:p>
            <a:pPr eaLnBrk="1" hangingPunct="1"/>
            <a:r>
              <a:rPr lang="en-US" sz="3600" b="1" smtClean="0"/>
              <a:t>Pros and Cons of DFS</a:t>
            </a:r>
            <a:endParaRPr lang="en-US" sz="3600" smtClean="0"/>
          </a:p>
        </p:txBody>
      </p:sp>
      <p:sp>
        <p:nvSpPr>
          <p:cNvPr id="55299" name="Content Placeholder 2"/>
          <p:cNvSpPr>
            <a:spLocks noGrp="1"/>
          </p:cNvSpPr>
          <p:nvPr>
            <p:ph idx="1"/>
          </p:nvPr>
        </p:nvSpPr>
        <p:spPr>
          <a:xfrm>
            <a:off x="914400" y="1338950"/>
            <a:ext cx="10972800" cy="5486400"/>
          </a:xfrm>
        </p:spPr>
        <p:txBody>
          <a:bodyPr>
            <a:normAutofit/>
          </a:bodyPr>
          <a:lstStyle/>
          <a:p>
            <a:pPr eaLnBrk="1" hangingPunct="1">
              <a:buFontTx/>
              <a:buNone/>
            </a:pPr>
            <a:r>
              <a:rPr lang="en-US" sz="3200" b="1" dirty="0" smtClean="0"/>
              <a:t>Advantages of Depth-First Search</a:t>
            </a:r>
          </a:p>
          <a:p>
            <a:pPr eaLnBrk="1" hangingPunct="1"/>
            <a:r>
              <a:rPr lang="en-US" sz="3200" dirty="0" smtClean="0"/>
              <a:t>memory requirement is linear with respect to the search graph. </a:t>
            </a:r>
          </a:p>
          <a:p>
            <a:pPr lvl="1" eaLnBrk="1" hangingPunct="1"/>
            <a:r>
              <a:rPr lang="en-US" sz="2800" dirty="0" smtClean="0"/>
              <a:t>Only needs memory to store a stack of nodes on the path from the root to the current node. </a:t>
            </a:r>
          </a:p>
          <a:p>
            <a:pPr lvl="1" eaLnBrk="1" hangingPunct="1"/>
            <a:r>
              <a:rPr lang="en-US" sz="2800" dirty="0" smtClean="0"/>
              <a:t>The time complexity is O(</a:t>
            </a:r>
            <a:r>
              <a:rPr lang="en-US" sz="2800" dirty="0" err="1" smtClean="0"/>
              <a:t>b^d</a:t>
            </a:r>
            <a:r>
              <a:rPr lang="en-US" sz="2800" dirty="0" smtClean="0"/>
              <a:t>) </a:t>
            </a:r>
          </a:p>
          <a:p>
            <a:pPr lvl="2" eaLnBrk="1" hangingPunct="1"/>
            <a:r>
              <a:rPr lang="en-US" dirty="0" smtClean="0"/>
              <a:t>As it generates the same set of nodes as BFS, but simply in a different order. </a:t>
            </a:r>
          </a:p>
          <a:p>
            <a:pPr lvl="2" eaLnBrk="1" hangingPunct="1"/>
            <a:r>
              <a:rPr lang="en-US" dirty="0" smtClean="0"/>
              <a:t>Thus practically depth-first search is time-limited rather than space-limited.</a:t>
            </a:r>
          </a:p>
          <a:p>
            <a:pPr eaLnBrk="1" hangingPunct="1"/>
            <a:r>
              <a:rPr lang="en-US" sz="3200" dirty="0" smtClean="0"/>
              <a:t>If depth-first search finds solution without exploring much in a path then the time and space it takes will be very less.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609600" y="274638"/>
            <a:ext cx="10972800" cy="792162"/>
          </a:xfrm>
        </p:spPr>
        <p:txBody>
          <a:bodyPr/>
          <a:lstStyle/>
          <a:p>
            <a:pPr eaLnBrk="1" hangingPunct="1"/>
            <a:r>
              <a:rPr lang="en-US" sz="3600" b="1" smtClean="0"/>
              <a:t>Pros and Cons of DFS (cont…)</a:t>
            </a:r>
            <a:endParaRPr lang="en-US" sz="3600" smtClean="0"/>
          </a:p>
        </p:txBody>
      </p:sp>
      <p:sp>
        <p:nvSpPr>
          <p:cNvPr id="56323" name="Content Placeholder 2"/>
          <p:cNvSpPr>
            <a:spLocks noGrp="1"/>
          </p:cNvSpPr>
          <p:nvPr>
            <p:ph idx="1"/>
          </p:nvPr>
        </p:nvSpPr>
        <p:spPr>
          <a:xfrm>
            <a:off x="914400" y="1066800"/>
            <a:ext cx="10972800" cy="5486400"/>
          </a:xfrm>
        </p:spPr>
        <p:txBody>
          <a:bodyPr>
            <a:normAutofit/>
          </a:bodyPr>
          <a:lstStyle/>
          <a:p>
            <a:pPr eaLnBrk="1" hangingPunct="1">
              <a:buFontTx/>
              <a:buNone/>
            </a:pPr>
            <a:r>
              <a:rPr lang="en-US" b="1" dirty="0" smtClean="0"/>
              <a:t>Disadvantages of Depth-First Search</a:t>
            </a:r>
          </a:p>
          <a:p>
            <a:pPr eaLnBrk="1" hangingPunct="1"/>
            <a:r>
              <a:rPr lang="en-US" dirty="0" smtClean="0"/>
              <a:t>There is a possibility that it may go down the left-most path forever.</a:t>
            </a:r>
          </a:p>
          <a:p>
            <a:pPr lvl="1" eaLnBrk="1" hangingPunct="1"/>
            <a:r>
              <a:rPr lang="en-US" dirty="0" smtClean="0"/>
              <a:t> Even a finite graph can generate an infinite tree.</a:t>
            </a:r>
          </a:p>
          <a:p>
            <a:pPr lvl="2"/>
            <a:r>
              <a:rPr lang="en-US" dirty="0" smtClean="0"/>
              <a:t>One solution to this problem is to impose a cutoff depth on the search. </a:t>
            </a:r>
          </a:p>
          <a:p>
            <a:pPr lvl="2"/>
            <a:r>
              <a:rPr lang="en-US" dirty="0" smtClean="0"/>
              <a:t>Although the ideal cutoff is the solution depth d and this value is rarely known in advance of actually solving the problem.</a:t>
            </a:r>
          </a:p>
          <a:p>
            <a:pPr lvl="2"/>
            <a:r>
              <a:rPr lang="en-US" dirty="0" smtClean="0"/>
              <a:t>If the chosen cutoff depth is less than d, the algorithm will fail to find a solution, whereas if the cutoff depth is greater than d, a large price is paid in execution time, and the first solution found may not be an optimal one.</a:t>
            </a:r>
          </a:p>
          <a:p>
            <a:pPr eaLnBrk="1" hangingPunct="1"/>
            <a:r>
              <a:rPr lang="en-US" dirty="0" smtClean="0"/>
              <a:t>It is not guaranteed to find the solution.</a:t>
            </a:r>
          </a:p>
          <a:p>
            <a:pPr eaLnBrk="1" hangingPunct="1"/>
            <a:r>
              <a:rPr lang="en-US" dirty="0" smtClean="0"/>
              <a:t>And there is no guarantee to find a minimal solution</a:t>
            </a:r>
          </a:p>
          <a:p>
            <a:pPr lvl="1"/>
            <a:r>
              <a:rPr lang="en-US" dirty="0" smtClean="0"/>
              <a:t>if more than one solution exists.</a:t>
            </a:r>
          </a:p>
          <a:p>
            <a:pPr eaLnBrk="1" hangingPunct="1"/>
            <a:endParaRPr lang="en-US"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09600" y="274638"/>
            <a:ext cx="10972800" cy="715962"/>
          </a:xfrm>
        </p:spPr>
        <p:txBody>
          <a:bodyPr/>
          <a:lstStyle/>
          <a:p>
            <a:r>
              <a:rPr lang="en-US" sz="3600" b="1" smtClean="0">
                <a:latin typeface="Times New Roman" pitchFamily="18" charset="0"/>
              </a:rPr>
              <a:t>Depth-first search of the tree</a:t>
            </a:r>
            <a:endParaRPr lang="en-US" sz="3600" smtClean="0"/>
          </a:p>
        </p:txBody>
      </p:sp>
      <p:pic>
        <p:nvPicPr>
          <p:cNvPr id="25603" name="Content Placeholder 3"/>
          <p:cNvPicPr>
            <a:picLocks noGrp="1" noChangeAspect="1" noChangeArrowheads="1"/>
          </p:cNvPicPr>
          <p:nvPr>
            <p:ph idx="1"/>
          </p:nvPr>
        </p:nvPicPr>
        <p:blipFill>
          <a:blip r:embed="rId2"/>
          <a:srcRect/>
          <a:stretch>
            <a:fillRect/>
          </a:stretch>
        </p:blipFill>
        <p:spPr>
          <a:xfrm>
            <a:off x="2925234" y="1600201"/>
            <a:ext cx="6341533" cy="4525963"/>
          </a:xfrm>
          <a:noFill/>
        </p:spPr>
      </p:pic>
      <p:pic>
        <p:nvPicPr>
          <p:cNvPr id="4" name="Picture 3"/>
          <p:cNvPicPr>
            <a:picLocks noChangeAspect="1" noChangeArrowheads="1"/>
          </p:cNvPicPr>
          <p:nvPr/>
        </p:nvPicPr>
        <p:blipFill>
          <a:blip r:embed="rId3"/>
          <a:srcRect/>
          <a:stretch>
            <a:fillRect/>
          </a:stretch>
        </p:blipFill>
        <p:spPr bwMode="auto">
          <a:xfrm>
            <a:off x="7303679" y="987709"/>
            <a:ext cx="4843967" cy="26913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04800" y="274638"/>
            <a:ext cx="11480800" cy="715962"/>
          </a:xfrm>
        </p:spPr>
        <p:txBody>
          <a:bodyPr>
            <a:normAutofit/>
          </a:bodyPr>
          <a:lstStyle/>
          <a:p>
            <a:r>
              <a:rPr lang="en-US" sz="3600" dirty="0" smtClean="0">
                <a:latin typeface="Times New Roman" pitchFamily="18" charset="0"/>
              </a:rPr>
              <a:t>Brute force Techniques </a:t>
            </a:r>
          </a:p>
        </p:txBody>
      </p:sp>
      <p:sp>
        <p:nvSpPr>
          <p:cNvPr id="17411" name="Content Placeholder 2"/>
          <p:cNvSpPr>
            <a:spLocks noGrp="1"/>
          </p:cNvSpPr>
          <p:nvPr>
            <p:ph idx="1"/>
          </p:nvPr>
        </p:nvSpPr>
        <p:spPr>
          <a:xfrm>
            <a:off x="609600" y="1143001"/>
            <a:ext cx="10972800" cy="4983163"/>
          </a:xfrm>
        </p:spPr>
        <p:txBody>
          <a:bodyPr/>
          <a:lstStyle/>
          <a:p>
            <a:pPr eaLnBrk="1" hangingPunct="1"/>
            <a:r>
              <a:rPr lang="en-US" b="1" dirty="0" smtClean="0"/>
              <a:t>Generate-And-Test</a:t>
            </a:r>
          </a:p>
          <a:p>
            <a:pPr eaLnBrk="1" hangingPunct="1"/>
            <a:r>
              <a:rPr lang="en-US" b="1" dirty="0" smtClean="0"/>
              <a:t>Breadth-First Search</a:t>
            </a:r>
          </a:p>
          <a:p>
            <a:pPr eaLnBrk="1" hangingPunct="1"/>
            <a:r>
              <a:rPr lang="en-US" b="1" dirty="0" smtClean="0"/>
              <a:t>Uniform-Cost Search</a:t>
            </a:r>
          </a:p>
          <a:p>
            <a:r>
              <a:rPr lang="en-US" b="1" dirty="0" smtClean="0"/>
              <a:t>Depth-First Search</a:t>
            </a:r>
          </a:p>
          <a:p>
            <a:r>
              <a:rPr lang="en-US" b="1" dirty="0" smtClean="0">
                <a:solidFill>
                  <a:srgbClr val="0070C0"/>
                </a:solidFill>
              </a:rPr>
              <a:t>Depth-First Iterative-Deepening Search</a:t>
            </a:r>
          </a:p>
          <a:p>
            <a:pPr eaLnBrk="1" hangingPunct="1"/>
            <a:r>
              <a:rPr lang="en-US" dirty="0" smtClean="0"/>
              <a:t>Bidirectional Search</a:t>
            </a:r>
          </a:p>
          <a:p>
            <a:pPr eaLnBrk="1" hangingPunct="1"/>
            <a:endParaRPr lang="en-US" sz="2000" dirty="0" smtClean="0"/>
          </a:p>
          <a:p>
            <a:pPr eaLnBrk="1" hangingPunct="1">
              <a:buNone/>
            </a:pPr>
            <a:endParaRPr lang="en-US"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09600" y="274638"/>
            <a:ext cx="10972800" cy="715962"/>
          </a:xfrm>
        </p:spPr>
        <p:txBody>
          <a:bodyPr/>
          <a:lstStyle/>
          <a:p>
            <a:pPr eaLnBrk="1" hangingPunct="1"/>
            <a:r>
              <a:rPr lang="en-US" sz="4000" b="1" smtClean="0"/>
              <a:t>Brute-Force Approach</a:t>
            </a:r>
            <a:endParaRPr lang="en-US" sz="4000" smtClean="0"/>
          </a:p>
        </p:txBody>
      </p:sp>
      <p:sp>
        <p:nvSpPr>
          <p:cNvPr id="16387" name="Content Placeholder 2"/>
          <p:cNvSpPr>
            <a:spLocks noGrp="1"/>
          </p:cNvSpPr>
          <p:nvPr>
            <p:ph idx="1"/>
          </p:nvPr>
        </p:nvSpPr>
        <p:spPr>
          <a:xfrm>
            <a:off x="609600" y="1143001"/>
            <a:ext cx="10972800" cy="4983163"/>
          </a:xfrm>
        </p:spPr>
        <p:txBody>
          <a:bodyPr>
            <a:normAutofit lnSpcReduction="10000"/>
          </a:bodyPr>
          <a:lstStyle/>
          <a:p>
            <a:pPr eaLnBrk="1" hangingPunct="1"/>
            <a:r>
              <a:rPr lang="en-US" sz="2400" dirty="0" smtClean="0"/>
              <a:t>The most general search algorithms </a:t>
            </a:r>
          </a:p>
          <a:p>
            <a:pPr eaLnBrk="1" hangingPunct="1"/>
            <a:r>
              <a:rPr lang="en-US" sz="2400" dirty="0" smtClean="0"/>
              <a:t>No domain specific knowledge. </a:t>
            </a:r>
          </a:p>
          <a:p>
            <a:pPr eaLnBrk="1" hangingPunct="1"/>
            <a:r>
              <a:rPr lang="en-US" sz="2400" dirty="0" smtClean="0"/>
              <a:t>Require </a:t>
            </a:r>
          </a:p>
          <a:p>
            <a:pPr lvl="1"/>
            <a:r>
              <a:rPr lang="en-US" sz="2000" dirty="0" smtClean="0"/>
              <a:t>a state description, </a:t>
            </a:r>
          </a:p>
          <a:p>
            <a:pPr lvl="1"/>
            <a:r>
              <a:rPr lang="en-US" sz="2000" dirty="0" smtClean="0"/>
              <a:t>a set of legal operators, </a:t>
            </a:r>
          </a:p>
          <a:p>
            <a:pPr lvl="1"/>
            <a:r>
              <a:rPr lang="en-US" sz="2000" dirty="0" smtClean="0"/>
              <a:t>initial state, </a:t>
            </a:r>
          </a:p>
          <a:p>
            <a:pPr lvl="1"/>
            <a:r>
              <a:rPr lang="en-US" sz="2000" dirty="0" smtClean="0"/>
              <a:t>goal state. </a:t>
            </a:r>
          </a:p>
          <a:p>
            <a:pPr eaLnBrk="1" hangingPunct="1"/>
            <a:r>
              <a:rPr lang="en-US" sz="2400" dirty="0" smtClean="0"/>
              <a:t>Also called </a:t>
            </a:r>
            <a:r>
              <a:rPr lang="en-US" sz="2400" b="1" dirty="0" smtClean="0"/>
              <a:t>uninformed search and blind search. </a:t>
            </a:r>
          </a:p>
          <a:p>
            <a:pPr eaLnBrk="1" hangingPunct="1"/>
            <a:r>
              <a:rPr lang="en-US" sz="2400" dirty="0" smtClean="0"/>
              <a:t>proceed in a systematic way by exploring nodes in some predetermined order or simply by selecting nodes at random. </a:t>
            </a:r>
          </a:p>
          <a:p>
            <a:pPr eaLnBrk="1" hangingPunct="1"/>
            <a:r>
              <a:rPr lang="en-US" sz="2400" dirty="0" smtClean="0"/>
              <a:t>return </a:t>
            </a:r>
          </a:p>
          <a:p>
            <a:pPr lvl="1"/>
            <a:r>
              <a:rPr lang="en-US" sz="2000" dirty="0" smtClean="0"/>
              <a:t>only a solution value when a goal is found </a:t>
            </a:r>
          </a:p>
          <a:p>
            <a:pPr lvl="1">
              <a:buNone/>
            </a:pPr>
            <a:r>
              <a:rPr lang="en-US" sz="2000" dirty="0" smtClean="0"/>
              <a:t>  or </a:t>
            </a:r>
          </a:p>
          <a:p>
            <a:pPr lvl="1"/>
            <a:r>
              <a:rPr lang="en-US" sz="2000" dirty="0" smtClean="0"/>
              <a:t>record and return the solution path. </a:t>
            </a:r>
            <a:endParaRPr lang="en-US" sz="24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04800" y="274638"/>
            <a:ext cx="11480800" cy="715962"/>
          </a:xfrm>
        </p:spPr>
        <p:txBody>
          <a:bodyPr>
            <a:normAutofit/>
          </a:bodyPr>
          <a:lstStyle/>
          <a:p>
            <a:pPr eaLnBrk="1" hangingPunct="1"/>
            <a:r>
              <a:rPr lang="en-US" sz="3600" b="0" dirty="0" smtClean="0"/>
              <a:t>Brute force Techniques </a:t>
            </a:r>
          </a:p>
        </p:txBody>
      </p:sp>
      <p:sp>
        <p:nvSpPr>
          <p:cNvPr id="17411" name="Content Placeholder 2"/>
          <p:cNvSpPr>
            <a:spLocks noGrp="1"/>
          </p:cNvSpPr>
          <p:nvPr>
            <p:ph idx="1"/>
          </p:nvPr>
        </p:nvSpPr>
        <p:spPr>
          <a:xfrm>
            <a:off x="609600" y="1143001"/>
            <a:ext cx="10972800" cy="4983163"/>
          </a:xfrm>
        </p:spPr>
        <p:txBody>
          <a:bodyPr/>
          <a:lstStyle/>
          <a:p>
            <a:pPr eaLnBrk="1" hangingPunct="1"/>
            <a:r>
              <a:rPr lang="en-US" b="1" dirty="0" smtClean="0">
                <a:solidFill>
                  <a:srgbClr val="0070C0"/>
                </a:solidFill>
              </a:rPr>
              <a:t>Generate-And-Test</a:t>
            </a:r>
          </a:p>
          <a:p>
            <a:pPr eaLnBrk="1" hangingPunct="1"/>
            <a:r>
              <a:rPr lang="en-US" dirty="0" smtClean="0"/>
              <a:t>Breadth-First Search</a:t>
            </a:r>
          </a:p>
          <a:p>
            <a:pPr eaLnBrk="1" hangingPunct="1"/>
            <a:r>
              <a:rPr lang="en-US" dirty="0" smtClean="0"/>
              <a:t>Uniform-Cost Search</a:t>
            </a:r>
          </a:p>
          <a:p>
            <a:pPr eaLnBrk="1" hangingPunct="1"/>
            <a:r>
              <a:rPr lang="en-US" dirty="0" smtClean="0"/>
              <a:t>Depth-First Search</a:t>
            </a:r>
          </a:p>
          <a:p>
            <a:pPr eaLnBrk="1" hangingPunct="1"/>
            <a:r>
              <a:rPr lang="en-US" dirty="0" smtClean="0"/>
              <a:t>Depth-First Iterative-Deepening Search</a:t>
            </a:r>
          </a:p>
          <a:p>
            <a:pPr eaLnBrk="1" hangingPunct="1"/>
            <a:r>
              <a:rPr lang="en-US" dirty="0" smtClean="0"/>
              <a:t>Bidirectional Search</a:t>
            </a:r>
          </a:p>
          <a:p>
            <a:pPr eaLnBrk="1" hangingPunct="1"/>
            <a:endParaRPr lang="en-US" sz="2000" dirty="0" smtClean="0"/>
          </a:p>
          <a:p>
            <a:pPr eaLnBrk="1" hangingPunct="1"/>
            <a:endParaRPr lang="en-US"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09600" y="274638"/>
            <a:ext cx="10972800" cy="715962"/>
          </a:xfrm>
        </p:spPr>
        <p:txBody>
          <a:bodyPr/>
          <a:lstStyle/>
          <a:p>
            <a:pPr eaLnBrk="1" hangingPunct="1"/>
            <a:r>
              <a:rPr lang="en-US" sz="3600" b="1" smtClean="0"/>
              <a:t>Generate-And-Test Algorithm</a:t>
            </a:r>
            <a:endParaRPr lang="en-US" sz="3600" smtClean="0"/>
          </a:p>
        </p:txBody>
      </p:sp>
      <p:sp>
        <p:nvSpPr>
          <p:cNvPr id="18435" name="Content Placeholder 2"/>
          <p:cNvSpPr>
            <a:spLocks noGrp="1"/>
          </p:cNvSpPr>
          <p:nvPr>
            <p:ph idx="1"/>
          </p:nvPr>
        </p:nvSpPr>
        <p:spPr>
          <a:xfrm>
            <a:off x="609600" y="1219201"/>
            <a:ext cx="10972800" cy="4906963"/>
          </a:xfrm>
        </p:spPr>
        <p:txBody>
          <a:bodyPr>
            <a:normAutofit fontScale="92500" lnSpcReduction="10000"/>
          </a:bodyPr>
          <a:lstStyle/>
          <a:p>
            <a:pPr eaLnBrk="1" hangingPunct="1"/>
            <a:r>
              <a:rPr lang="en-US" dirty="0" smtClean="0"/>
              <a:t>very simple algorithm</a:t>
            </a:r>
          </a:p>
          <a:p>
            <a:pPr eaLnBrk="1" hangingPunct="1"/>
            <a:r>
              <a:rPr lang="en-US" dirty="0" smtClean="0"/>
              <a:t>guarantees to find a solution if </a:t>
            </a:r>
          </a:p>
          <a:p>
            <a:pPr lvl="1"/>
            <a:r>
              <a:rPr lang="en-US" dirty="0" smtClean="0"/>
              <a:t>done systematically and </a:t>
            </a:r>
          </a:p>
          <a:p>
            <a:pPr lvl="1"/>
            <a:r>
              <a:rPr lang="en-US" dirty="0" smtClean="0"/>
              <a:t>there exists a solution.</a:t>
            </a:r>
          </a:p>
          <a:p>
            <a:pPr eaLnBrk="1" hangingPunct="1"/>
            <a:r>
              <a:rPr lang="en-US" b="1" dirty="0" smtClean="0"/>
              <a:t>Algorithm:</a:t>
            </a:r>
          </a:p>
          <a:p>
            <a:pPr marL="914400" lvl="1" indent="-457200" eaLnBrk="1" hangingPunct="1">
              <a:buFontTx/>
              <a:buAutoNum type="arabicPeriod"/>
            </a:pPr>
            <a:r>
              <a:rPr lang="en-US" dirty="0" smtClean="0"/>
              <a:t>Generate a possible solution.</a:t>
            </a:r>
          </a:p>
          <a:p>
            <a:pPr marL="914400" lvl="1" indent="-457200" eaLnBrk="1" hangingPunct="1">
              <a:buFontTx/>
              <a:buAutoNum type="arabicPeriod"/>
            </a:pPr>
            <a:r>
              <a:rPr lang="en-US" dirty="0" smtClean="0"/>
              <a:t>Test to see if this is the expected solution.</a:t>
            </a:r>
          </a:p>
          <a:p>
            <a:pPr marL="914400" lvl="1" indent="-457200" eaLnBrk="1" hangingPunct="1">
              <a:buFontTx/>
              <a:buAutoNum type="arabicPeriod"/>
            </a:pPr>
            <a:r>
              <a:rPr lang="en-US" dirty="0" smtClean="0"/>
              <a:t>If the solution has been found quit else go to step 1.</a:t>
            </a:r>
          </a:p>
          <a:p>
            <a:pPr eaLnBrk="1" hangingPunct="1"/>
            <a:r>
              <a:rPr lang="en-US" dirty="0" smtClean="0"/>
              <a:t>Potential solutions that need to be generated vary depending on the kinds of problems.</a:t>
            </a:r>
          </a:p>
          <a:p>
            <a:pPr marL="914400" lvl="1" indent="-457200" eaLnBrk="1" hangingPunct="1"/>
            <a:r>
              <a:rPr lang="en-US" dirty="0" smtClean="0"/>
              <a:t> For some problems the possible solutions may be particular points in the problem space </a:t>
            </a:r>
          </a:p>
          <a:p>
            <a:pPr marL="914400" lvl="1" indent="-457200" eaLnBrk="1" hangingPunct="1"/>
            <a:r>
              <a:rPr lang="en-US" dirty="0" smtClean="0"/>
              <a:t>For some problems, paths from the start state.</a:t>
            </a:r>
          </a:p>
          <a:p>
            <a:pPr eaLnBrk="1" hangingPunct="1"/>
            <a:endParaRPr lang="en-US" sz="2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Nikunj\Desktop\ai\temp\Generate-and-test1.jpg"/>
          <p:cNvPicPr>
            <a:picLocks noGrp="1" noChangeAspect="1" noChangeArrowheads="1"/>
          </p:cNvPicPr>
          <p:nvPr>
            <p:ph idx="1"/>
          </p:nvPr>
        </p:nvPicPr>
        <p:blipFill>
          <a:blip r:embed="rId2"/>
          <a:srcRect/>
          <a:stretch>
            <a:fillRect/>
          </a:stretch>
        </p:blipFill>
        <p:spPr>
          <a:xfrm>
            <a:off x="2940051" y="1219200"/>
            <a:ext cx="7698316" cy="4478338"/>
          </a:xfrm>
          <a:noFill/>
        </p:spPr>
      </p:pic>
      <p:sp>
        <p:nvSpPr>
          <p:cNvPr id="19459" name="Title 1"/>
          <p:cNvSpPr>
            <a:spLocks noGrp="1"/>
          </p:cNvSpPr>
          <p:nvPr>
            <p:ph type="title"/>
          </p:nvPr>
        </p:nvSpPr>
        <p:spPr>
          <a:xfrm>
            <a:off x="609600" y="274638"/>
            <a:ext cx="10972800" cy="639762"/>
          </a:xfrm>
        </p:spPr>
        <p:txBody>
          <a:bodyPr/>
          <a:lstStyle/>
          <a:p>
            <a:pPr eaLnBrk="1" hangingPunct="1"/>
            <a:r>
              <a:rPr lang="en-US" sz="3600" b="1" smtClean="0"/>
              <a:t>Generate-And-Test Algorithm (cont….)</a:t>
            </a:r>
            <a:endParaRPr lang="en-US" sz="360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2781</TotalTime>
  <Words>2592</Words>
  <Application>Microsoft Office PowerPoint</Application>
  <PresentationFormat>Custom</PresentationFormat>
  <Paragraphs>467</Paragraphs>
  <Slides>55</Slides>
  <Notes>23</Notes>
  <HiddenSlides>1</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57" baseType="lpstr">
      <vt:lpstr>Office Theme</vt:lpstr>
      <vt:lpstr>Bitmap Image</vt:lpstr>
      <vt:lpstr>AI – Prof. R.G.Mehta</vt:lpstr>
      <vt:lpstr>Introduction</vt:lpstr>
      <vt:lpstr>Slide 3</vt:lpstr>
      <vt:lpstr>Other approaches</vt:lpstr>
      <vt:lpstr>Search tree for Graph Search </vt:lpstr>
      <vt:lpstr>Brute-Force Approach</vt:lpstr>
      <vt:lpstr>Brute force Techniques </vt:lpstr>
      <vt:lpstr>Generate-And-Test Algorithm</vt:lpstr>
      <vt:lpstr>Generate-And-Test Algorithm (cont….)</vt:lpstr>
      <vt:lpstr>Generate-And-Test Algorithm (cont….)</vt:lpstr>
      <vt:lpstr>Systematic Generate-And-Test</vt:lpstr>
      <vt:lpstr>Generate-And-Test And Planning</vt:lpstr>
      <vt:lpstr>Brute force Techniques </vt:lpstr>
      <vt:lpstr>Breadth First Search (BFS) </vt:lpstr>
      <vt:lpstr>Algorithm: Breadth-First Search</vt:lpstr>
      <vt:lpstr>Breadth-First Search</vt:lpstr>
      <vt:lpstr>Breadth-First Search</vt:lpstr>
      <vt:lpstr>Breadth-first search</vt:lpstr>
      <vt:lpstr>Breadth-first search</vt:lpstr>
      <vt:lpstr>Example : The Maze Problem</vt:lpstr>
      <vt:lpstr>Example : The Maze Problem</vt:lpstr>
      <vt:lpstr>Maze as a graph search Problem</vt:lpstr>
      <vt:lpstr>Breadth-first search of the tree</vt:lpstr>
      <vt:lpstr>Slide 24</vt:lpstr>
      <vt:lpstr>Properties of breadth-first search</vt:lpstr>
      <vt:lpstr>Slide 26</vt:lpstr>
      <vt:lpstr>Properties of breadth-first search</vt:lpstr>
      <vt:lpstr>Brute force Techniques </vt:lpstr>
      <vt:lpstr>Uniform-Cost Search Algorithm</vt:lpstr>
      <vt:lpstr>UCS Example</vt:lpstr>
      <vt:lpstr>UCS Example</vt:lpstr>
      <vt:lpstr>UCS Complexity Analysis</vt:lpstr>
      <vt:lpstr>Uniform-cost search (Self study)</vt:lpstr>
      <vt:lpstr>Pros and Cons of UCS</vt:lpstr>
      <vt:lpstr>Slide 35</vt:lpstr>
      <vt:lpstr>Brute force Techniques </vt:lpstr>
      <vt:lpstr>Depth First Search Algorithm</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Depth-first search</vt:lpstr>
      <vt:lpstr>Properties of depth-first search</vt:lpstr>
      <vt:lpstr>Slide 51</vt:lpstr>
      <vt:lpstr>Pros and Cons of DFS</vt:lpstr>
      <vt:lpstr>Pros and Cons of DFS (cont…)</vt:lpstr>
      <vt:lpstr>Depth-first search of the tree</vt:lpstr>
      <vt:lpstr>Brute force Techniques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DELL</cp:lastModifiedBy>
  <cp:revision>71</cp:revision>
  <dcterms:created xsi:type="dcterms:W3CDTF">2022-01-04T10:24:38Z</dcterms:created>
  <dcterms:modified xsi:type="dcterms:W3CDTF">2022-02-25T05:01:28Z</dcterms:modified>
</cp:coreProperties>
</file>