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90" r:id="rId2"/>
    <p:sldId id="291" r:id="rId3"/>
    <p:sldId id="359" r:id="rId4"/>
    <p:sldId id="389" r:id="rId5"/>
    <p:sldId id="336" r:id="rId6"/>
    <p:sldId id="338" r:id="rId7"/>
    <p:sldId id="339" r:id="rId8"/>
    <p:sldId id="340" r:id="rId9"/>
    <p:sldId id="341" r:id="rId10"/>
    <p:sldId id="390" r:id="rId11"/>
    <p:sldId id="342" r:id="rId12"/>
    <p:sldId id="343" r:id="rId13"/>
    <p:sldId id="344" r:id="rId14"/>
    <p:sldId id="345" r:id="rId15"/>
    <p:sldId id="346" r:id="rId16"/>
    <p:sldId id="347" r:id="rId17"/>
    <p:sldId id="392" r:id="rId18"/>
    <p:sldId id="348" r:id="rId19"/>
    <p:sldId id="349" r:id="rId20"/>
    <p:sldId id="350" r:id="rId21"/>
    <p:sldId id="351" r:id="rId22"/>
    <p:sldId id="352" r:id="rId23"/>
    <p:sldId id="393" r:id="rId24"/>
    <p:sldId id="354" r:id="rId25"/>
    <p:sldId id="357" r:id="rId26"/>
    <p:sldId id="35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21944" autoAdjust="0"/>
    <p:restoredTop sz="94673" autoAdjust="0"/>
  </p:normalViewPr>
  <p:slideViewPr>
    <p:cSldViewPr snapToGrid="0">
      <p:cViewPr>
        <p:scale>
          <a:sx n="70" d="100"/>
          <a:sy n="70" d="100"/>
        </p:scale>
        <p:origin x="739" y="-192"/>
      </p:cViewPr>
      <p:guideLst>
        <p:guide orient="horz" pos="2160"/>
        <p:guide pos="3840"/>
      </p:guideLst>
    </p:cSldViewPr>
  </p:slideViewPr>
  <p:notesTextViewPr>
    <p:cViewPr>
      <p:scale>
        <a:sx n="1" d="1"/>
        <a:sy n="1" d="1"/>
      </p:scale>
      <p:origin x="0" y="0"/>
    </p:cViewPr>
  </p:notesText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D826E7-C91B-41FA-A6E3-CDF0EBF1ACB2}" type="datetimeFigureOut">
              <a:rPr lang="en-US" smtClean="0"/>
              <a:pPr/>
              <a:t>2/25/2022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2CE867-8191-4DD2-9E51-678F1309865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4A1682B1-4F63-4AED-A84B-74F6125C89A4}" type="slidenum">
              <a:rPr lang="en-US" smtClean="0">
                <a:latin typeface="Arial" pitchFamily="34" charset="0"/>
              </a:rPr>
              <a:pPr/>
              <a:t>6</a:t>
            </a:fld>
            <a:endParaRPr lang="en-US" smtClean="0">
              <a:latin typeface="Arial" pitchFamily="34"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1194C94B-2B7D-44D6-87C0-4CED792F8490}" type="slidenum">
              <a:rPr lang="en-US" smtClean="0">
                <a:latin typeface="Arial" pitchFamily="34" charset="0"/>
              </a:rPr>
              <a:pPr/>
              <a:t>24</a:t>
            </a:fld>
            <a:endParaRPr lang="en-US" smtClean="0">
              <a:latin typeface="Arial" pitchFamily="3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7E75F6C7-202C-4D67-A265-744B918EA7FE}" type="slidenum">
              <a:rPr lang="en-US" smtClean="0">
                <a:latin typeface="Arial" pitchFamily="34" charset="0"/>
              </a:rPr>
              <a:pPr/>
              <a:t>25</a:t>
            </a:fld>
            <a:endParaRPr lang="en-US" smtClean="0">
              <a:latin typeface="Arial" pitchFamily="3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D401BCC9-0198-4680-92FC-C62E4A9D49A2}" type="slidenum">
              <a:rPr lang="en-US" smtClean="0">
                <a:latin typeface="Arial" pitchFamily="34" charset="0"/>
              </a:rPr>
              <a:pPr/>
              <a:t>7</a:t>
            </a:fld>
            <a:endParaRPr lang="en-US" smtClean="0">
              <a:latin typeface="Arial"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A227BFD-FB97-4CE3-A541-1FB22E2EBB07}" type="slidenum">
              <a:rPr lang="en-US" smtClean="0">
                <a:latin typeface="Arial" pitchFamily="34" charset="0"/>
              </a:rPr>
              <a:pPr/>
              <a:t>8</a:t>
            </a:fld>
            <a:endParaRPr lang="en-US" smtClean="0">
              <a:latin typeface="Arial"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2DA6909-75DF-4618-865D-FF517C5E4E52}" type="slidenum">
              <a:rPr lang="en-US" smtClean="0">
                <a:latin typeface="Arial" pitchFamily="34" charset="0"/>
              </a:rPr>
              <a:pPr/>
              <a:t>9</a:t>
            </a:fld>
            <a:endParaRPr lang="en-US" smtClean="0">
              <a:latin typeface="Arial"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CBD91963-B5FD-40E1-AAF7-67F559D76D27}" type="slidenum">
              <a:rPr lang="en-US" smtClean="0">
                <a:latin typeface="Arial" pitchFamily="34" charset="0"/>
              </a:rPr>
              <a:pPr/>
              <a:t>11</a:t>
            </a:fld>
            <a:endParaRPr lang="en-US" smtClean="0">
              <a:latin typeface="Arial"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BBB44C28-C814-4827-A016-39CE67895FCE}" type="slidenum">
              <a:rPr lang="en-US" smtClean="0">
                <a:latin typeface="Arial" pitchFamily="34" charset="0"/>
              </a:rPr>
              <a:pPr/>
              <a:t>12</a:t>
            </a:fld>
            <a:endParaRPr lang="en-US" smtClean="0">
              <a:latin typeface="Arial"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F9E1384F-F675-42B8-BA1F-4F53A5895563}" type="slidenum">
              <a:rPr lang="en-US" smtClean="0">
                <a:latin typeface="Arial" pitchFamily="34" charset="0"/>
              </a:rPr>
              <a:pPr/>
              <a:t>13</a:t>
            </a:fld>
            <a:endParaRPr lang="en-US" smtClean="0">
              <a:latin typeface="Arial"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285631B-81E7-4E07-B2B6-D1AE7E95B6D5}" type="slidenum">
              <a:rPr lang="en-US" smtClean="0">
                <a:latin typeface="Arial" pitchFamily="34" charset="0"/>
              </a:rPr>
              <a:pPr/>
              <a:t>19</a:t>
            </a:fld>
            <a:endParaRPr lang="en-US" smtClean="0">
              <a:latin typeface="Arial" pitchFamily="34" charset="0"/>
            </a:endParaRPr>
          </a:p>
        </p:txBody>
      </p:sp>
      <p:sp>
        <p:nvSpPr>
          <p:cNvPr id="112643" name="Rectangle 2"/>
          <p:cNvSpPr>
            <a:spLocks noGrp="1" noRot="1" noChangeAspect="1" noChangeArrowheads="1" noTextEdit="1"/>
          </p:cNvSpPr>
          <p:nvPr>
            <p:ph type="sldImg"/>
          </p:nvPr>
        </p:nvSpPr>
        <p:spPr>
          <a:xfrm>
            <a:off x="393700" y="692150"/>
            <a:ext cx="6070600" cy="3416300"/>
          </a:xfrm>
          <a:ln/>
        </p:spPr>
      </p:sp>
      <p:sp>
        <p:nvSpPr>
          <p:cNvPr id="112644" name="Rectangle 3"/>
          <p:cNvSpPr>
            <a:spLocks noGrp="1" noChangeArrowheads="1"/>
          </p:cNvSpPr>
          <p:nvPr>
            <p:ph type="body" idx="1"/>
          </p:nvPr>
        </p:nvSpPr>
        <p:spPr>
          <a:xfrm>
            <a:off x="914400" y="4343400"/>
            <a:ext cx="5029200" cy="4114800"/>
          </a:xfrm>
          <a:noFill/>
          <a:ln/>
        </p:spPr>
        <p:txBody>
          <a:bodyPr/>
          <a:lstStyle/>
          <a:p>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EE6D3C7B-AB71-4DCB-BE78-4F2E62AA9FCA}" type="slidenum">
              <a:rPr lang="en-US" smtClean="0">
                <a:latin typeface="Arial" pitchFamily="34" charset="0"/>
              </a:rPr>
              <a:pPr/>
              <a:t>23</a:t>
            </a:fld>
            <a:endParaRPr lang="en-US" smtClean="0">
              <a:latin typeface="Arial"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6" name="Slide Number Placeholder 5"/>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53098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2907964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2853554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5806"/>
          </a:xfrm>
          <a:solidFill>
            <a:srgbClr val="002060"/>
          </a:solidFill>
        </p:spPr>
        <p:txBody>
          <a:bodyPr/>
          <a:lstStyle>
            <a:lvl1pPr algn="ctr">
              <a:defRPr b="1">
                <a:solidFill>
                  <a:schemeClr val="bg1"/>
                </a:solidFill>
              </a:defRPr>
            </a:lvl1pPr>
          </a:lstStyle>
          <a:p>
            <a:r>
              <a:rPr lang="en-US" dirty="0" smtClean="0"/>
              <a:t>Click to edit Master title style</a:t>
            </a:r>
            <a:endParaRPr lang="en-IN" dirty="0"/>
          </a:p>
        </p:txBody>
      </p:sp>
      <p:sp>
        <p:nvSpPr>
          <p:cNvPr id="3" name="Content Placeholder 2"/>
          <p:cNvSpPr>
            <a:spLocks noGrp="1"/>
          </p:cNvSpPr>
          <p:nvPr>
            <p:ph idx="1"/>
          </p:nvPr>
        </p:nvSpPr>
        <p:spPr>
          <a:xfrm>
            <a:off x="838200" y="1539551"/>
            <a:ext cx="10515600" cy="47866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6" name="Slide Number Placeholder 5"/>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12931611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6" name="Slide Number Placeholder 5"/>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365110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325051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924245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5" name="Slide Number Placeholder 4"/>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2797243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1561420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164723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388299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F7538-9884-496B-BD6B-FABD47429A29}" type="datetimeFigureOut">
              <a:rPr lang="en-IN" smtClean="0"/>
              <a:pPr/>
              <a:t>25-02-2022</a:t>
            </a:fld>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2838156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cs.rmit.edu.au/AI-Search/Produc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aima.cs.berkeley.edu/demo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8364" y="828332"/>
            <a:ext cx="9790545" cy="689932"/>
          </a:xfrm>
          <a:prstGeom prst="rect">
            <a:avLst/>
          </a:prstGeom>
        </p:spPr>
        <p:txBody>
          <a:bodyPr vert="horz" wrap="square" lIns="0" tIns="12700" rIns="0" bIns="0" rtlCol="0">
            <a:spAutoFit/>
          </a:bodyPr>
          <a:lstStyle/>
          <a:p>
            <a:pPr marL="12700" algn="ctr">
              <a:lnSpc>
                <a:spcPct val="100000"/>
              </a:lnSpc>
              <a:spcBef>
                <a:spcPts val="100"/>
              </a:spcBef>
            </a:pPr>
            <a:r>
              <a:rPr lang="en-US" spc="-100" dirty="0" smtClean="0"/>
              <a:t>AI – Prof. </a:t>
            </a:r>
            <a:r>
              <a:rPr lang="en-US" spc="-100" dirty="0" err="1" smtClean="0"/>
              <a:t>R.G.Mehta</a:t>
            </a:r>
            <a:endParaRPr spc="-50" dirty="0"/>
          </a:p>
        </p:txBody>
      </p:sp>
      <p:sp>
        <p:nvSpPr>
          <p:cNvPr id="3" name="object 3"/>
          <p:cNvSpPr txBox="1"/>
          <p:nvPr/>
        </p:nvSpPr>
        <p:spPr>
          <a:xfrm>
            <a:off x="1111442" y="1828800"/>
            <a:ext cx="9397230" cy="2846933"/>
          </a:xfrm>
          <a:prstGeom prst="rect">
            <a:avLst/>
          </a:prstGeom>
        </p:spPr>
        <p:txBody>
          <a:bodyPr vert="horz" wrap="square" lIns="0" tIns="259080" rIns="0" bIns="0" rtlCol="0">
            <a:spAutoFit/>
          </a:bodyPr>
          <a:lstStyle/>
          <a:p>
            <a:pPr marL="355600" indent="-342900">
              <a:lnSpc>
                <a:spcPct val="100000"/>
              </a:lnSpc>
              <a:buClr>
                <a:srgbClr val="404040"/>
              </a:buClr>
              <a:buFont typeface="Arial MT"/>
              <a:buChar char="•"/>
              <a:tabLst>
                <a:tab pos="354965" algn="l"/>
                <a:tab pos="355600" algn="l"/>
              </a:tabLst>
            </a:pPr>
            <a:r>
              <a:rPr lang="en-US" sz="2800" spc="-55" dirty="0" smtClean="0">
                <a:latin typeface="Georgia"/>
                <a:cs typeface="Georgia"/>
              </a:rPr>
              <a:t>Brief introduction to AI</a:t>
            </a:r>
          </a:p>
          <a:p>
            <a:pPr marL="355600" indent="-342900">
              <a:lnSpc>
                <a:spcPct val="100000"/>
              </a:lnSpc>
              <a:buClr>
                <a:srgbClr val="404040"/>
              </a:buClr>
              <a:buFont typeface="Arial MT"/>
              <a:buChar char="•"/>
              <a:tabLst>
                <a:tab pos="354965" algn="l"/>
                <a:tab pos="355600" algn="l"/>
              </a:tabLst>
            </a:pPr>
            <a:r>
              <a:rPr sz="2800" spc="-55" smtClean="0">
                <a:latin typeface="Georgia"/>
                <a:cs typeface="Georgia"/>
              </a:rPr>
              <a:t>Goal-based</a:t>
            </a:r>
            <a:r>
              <a:rPr sz="2800" spc="15" smtClean="0">
                <a:latin typeface="Georgia"/>
                <a:cs typeface="Georgia"/>
              </a:rPr>
              <a:t> </a:t>
            </a:r>
            <a:r>
              <a:rPr sz="2800" spc="-100" dirty="0">
                <a:latin typeface="Georgia"/>
                <a:cs typeface="Georgia"/>
              </a:rPr>
              <a:t>agents</a:t>
            </a:r>
            <a:endParaRPr sz="2800">
              <a:latin typeface="Georgia"/>
              <a:cs typeface="Georgia"/>
            </a:endParaRPr>
          </a:p>
          <a:p>
            <a:pPr marL="355600" indent="-342900">
              <a:lnSpc>
                <a:spcPct val="100000"/>
              </a:lnSpc>
              <a:buClr>
                <a:srgbClr val="404040"/>
              </a:buClr>
              <a:buFont typeface="Arial MT"/>
              <a:buChar char="•"/>
              <a:tabLst>
                <a:tab pos="354965" algn="l"/>
                <a:tab pos="355600" algn="l"/>
              </a:tabLst>
            </a:pPr>
            <a:r>
              <a:rPr sz="2800" spc="-90" dirty="0">
                <a:latin typeface="Georgia"/>
                <a:cs typeface="Georgia"/>
              </a:rPr>
              <a:t>Representing</a:t>
            </a:r>
            <a:r>
              <a:rPr sz="2800" spc="25" dirty="0">
                <a:latin typeface="Georgia"/>
                <a:cs typeface="Georgia"/>
              </a:rPr>
              <a:t> </a:t>
            </a:r>
            <a:r>
              <a:rPr sz="2800" spc="-105" dirty="0">
                <a:latin typeface="Georgia"/>
                <a:cs typeface="Georgia"/>
              </a:rPr>
              <a:t>states</a:t>
            </a:r>
            <a:r>
              <a:rPr sz="2800" spc="30" dirty="0">
                <a:latin typeface="Georgia"/>
                <a:cs typeface="Georgia"/>
              </a:rPr>
              <a:t> </a:t>
            </a:r>
            <a:r>
              <a:rPr sz="2800" spc="-85" dirty="0">
                <a:latin typeface="Georgia"/>
                <a:cs typeface="Georgia"/>
              </a:rPr>
              <a:t>and</a:t>
            </a:r>
            <a:r>
              <a:rPr sz="2800" spc="30" dirty="0">
                <a:latin typeface="Georgia"/>
                <a:cs typeface="Georgia"/>
              </a:rPr>
              <a:t> </a:t>
            </a:r>
            <a:r>
              <a:rPr sz="2800" spc="-90" dirty="0">
                <a:latin typeface="Georgia"/>
                <a:cs typeface="Georgia"/>
              </a:rPr>
              <a:t>operators</a:t>
            </a:r>
            <a:endParaRPr sz="2800">
              <a:latin typeface="Georgia"/>
              <a:cs typeface="Georgia"/>
            </a:endParaRPr>
          </a:p>
          <a:p>
            <a:pPr marL="355600" indent="-342900">
              <a:lnSpc>
                <a:spcPct val="100000"/>
              </a:lnSpc>
              <a:buClr>
                <a:srgbClr val="404040"/>
              </a:buClr>
              <a:buFont typeface="Arial MT"/>
              <a:buChar char="•"/>
              <a:tabLst>
                <a:tab pos="354965" algn="l"/>
                <a:tab pos="355600" algn="l"/>
              </a:tabLst>
            </a:pPr>
            <a:r>
              <a:rPr sz="2800" spc="-45" dirty="0">
                <a:latin typeface="Georgia"/>
                <a:cs typeface="Georgia"/>
              </a:rPr>
              <a:t>Example</a:t>
            </a:r>
            <a:r>
              <a:rPr sz="2800" dirty="0">
                <a:latin typeface="Georgia"/>
                <a:cs typeface="Georgia"/>
              </a:rPr>
              <a:t> </a:t>
            </a:r>
            <a:r>
              <a:rPr sz="2800" spc="-95" dirty="0">
                <a:latin typeface="Georgia"/>
                <a:cs typeface="Georgia"/>
              </a:rPr>
              <a:t>problems</a:t>
            </a:r>
            <a:endParaRPr sz="2800">
              <a:latin typeface="Georgia"/>
              <a:cs typeface="Georgia"/>
            </a:endParaRPr>
          </a:p>
          <a:p>
            <a:pPr marL="355600" indent="-342900">
              <a:lnSpc>
                <a:spcPct val="100000"/>
              </a:lnSpc>
              <a:buClr>
                <a:srgbClr val="404040"/>
              </a:buClr>
              <a:buFont typeface="Arial MT"/>
              <a:buChar char="•"/>
              <a:tabLst>
                <a:tab pos="354965" algn="l"/>
                <a:tab pos="355600" algn="l"/>
              </a:tabLst>
            </a:pPr>
            <a:r>
              <a:rPr lang="en-US" sz="2800" b="1" spc="-105" dirty="0" smtClean="0">
                <a:solidFill>
                  <a:srgbClr val="C00000"/>
                </a:solidFill>
                <a:latin typeface="Georgia"/>
                <a:cs typeface="Georgia"/>
              </a:rPr>
              <a:t>S</a:t>
            </a:r>
            <a:r>
              <a:rPr sz="2800" b="1" spc="-105" smtClean="0">
                <a:solidFill>
                  <a:srgbClr val="C00000"/>
                </a:solidFill>
                <a:latin typeface="Georgia"/>
                <a:cs typeface="Georgia"/>
              </a:rPr>
              <a:t>tate-space</a:t>
            </a:r>
            <a:r>
              <a:rPr sz="2800" b="1" spc="40" smtClean="0">
                <a:solidFill>
                  <a:srgbClr val="C00000"/>
                </a:solidFill>
                <a:latin typeface="Georgia"/>
                <a:cs typeface="Georgia"/>
              </a:rPr>
              <a:t> </a:t>
            </a:r>
            <a:r>
              <a:rPr sz="2800" b="1" spc="-85">
                <a:solidFill>
                  <a:srgbClr val="C00000"/>
                </a:solidFill>
                <a:latin typeface="Georgia"/>
                <a:cs typeface="Georgia"/>
              </a:rPr>
              <a:t>search</a:t>
            </a:r>
            <a:r>
              <a:rPr sz="2800" b="1" spc="35">
                <a:solidFill>
                  <a:srgbClr val="C00000"/>
                </a:solidFill>
                <a:latin typeface="Georgia"/>
                <a:cs typeface="Georgia"/>
              </a:rPr>
              <a:t> </a:t>
            </a:r>
            <a:r>
              <a:rPr sz="2800" b="1" spc="-75" smtClean="0">
                <a:solidFill>
                  <a:srgbClr val="C00000"/>
                </a:solidFill>
                <a:latin typeface="Georgia"/>
                <a:cs typeface="Georgia"/>
              </a:rPr>
              <a:t>algorithm</a:t>
            </a:r>
            <a:r>
              <a:rPr lang="en-US" sz="2800" b="1" spc="-75" dirty="0" smtClean="0">
                <a:solidFill>
                  <a:srgbClr val="C00000"/>
                </a:solidFill>
                <a:latin typeface="Georgia"/>
                <a:cs typeface="Georgia"/>
              </a:rPr>
              <a:t>(Graph searching)</a:t>
            </a:r>
          </a:p>
          <a:p>
            <a:pPr marL="355600" indent="-342900">
              <a:lnSpc>
                <a:spcPct val="100000"/>
              </a:lnSpc>
              <a:buClr>
                <a:srgbClr val="404040"/>
              </a:buClr>
              <a:tabLst>
                <a:tab pos="354965" algn="l"/>
                <a:tab pos="355600" algn="l"/>
              </a:tabLst>
            </a:pPr>
            <a:endParaRPr sz="2800" b="1">
              <a:latin typeface="Georgia"/>
              <a:cs typeface="Georgi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SELF THINKING: </a:t>
            </a:r>
          </a:p>
          <a:p>
            <a:pPr>
              <a:buNone/>
            </a:pPr>
            <a:endParaRPr lang="en-US" dirty="0" smtClean="0"/>
          </a:p>
          <a:p>
            <a:pPr>
              <a:buNone/>
            </a:pPr>
            <a:r>
              <a:rPr lang="en-US" dirty="0" smtClean="0"/>
              <a:t>Can you Combine DFID with UCS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5"/>
          <p:cNvSpPr>
            <a:spLocks noGrp="1"/>
          </p:cNvSpPr>
          <p:nvPr>
            <p:ph type="sldNum" sz="quarter" idx="12"/>
          </p:nvPr>
        </p:nvSpPr>
        <p:spPr>
          <a:noFill/>
        </p:spPr>
        <p:txBody>
          <a:bodyPr/>
          <a:lstStyle/>
          <a:p>
            <a:fld id="{91A43B68-9964-48F4-BF13-829721CF03A5}" type="slidenum">
              <a:rPr lang="en-US" smtClean="0">
                <a:latin typeface="Arial" pitchFamily="34" charset="0"/>
              </a:rPr>
              <a:pPr/>
              <a:t>11</a:t>
            </a:fld>
            <a:endParaRPr lang="en-US" smtClean="0">
              <a:latin typeface="Arial" pitchFamily="34" charset="0"/>
            </a:endParaRPr>
          </a:p>
        </p:txBody>
      </p:sp>
      <p:sp>
        <p:nvSpPr>
          <p:cNvPr id="3076" name="Rectangle 2"/>
          <p:cNvSpPr>
            <a:spLocks noGrp="1" noChangeArrowheads="1"/>
          </p:cNvSpPr>
          <p:nvPr>
            <p:ph type="title"/>
          </p:nvPr>
        </p:nvSpPr>
        <p:spPr/>
        <p:txBody>
          <a:bodyPr/>
          <a:lstStyle/>
          <a:p>
            <a:r>
              <a:rPr lang="en-US" dirty="0" smtClean="0"/>
              <a:t>Iterative deepening search (Self)</a:t>
            </a:r>
          </a:p>
        </p:txBody>
      </p:sp>
      <p:sp>
        <p:nvSpPr>
          <p:cNvPr id="3077" name="Rectangle 3"/>
          <p:cNvSpPr>
            <a:spLocks noGrp="1" noChangeArrowheads="1"/>
          </p:cNvSpPr>
          <p:nvPr>
            <p:ph type="body" idx="1"/>
          </p:nvPr>
        </p:nvSpPr>
        <p:spPr/>
        <p:txBody>
          <a:bodyPr>
            <a:normAutofit lnSpcReduction="10000"/>
          </a:bodyPr>
          <a:lstStyle/>
          <a:p>
            <a:pPr>
              <a:lnSpc>
                <a:spcPct val="80000"/>
              </a:lnSpc>
            </a:pPr>
            <a:r>
              <a:rPr lang="en-US" sz="2400" smtClean="0"/>
              <a:t>Number of nodes generated in a depth-limited search to depth </a:t>
            </a:r>
            <a:r>
              <a:rPr lang="en-US" sz="2400" i="1" smtClean="0"/>
              <a:t>d</a:t>
            </a:r>
            <a:r>
              <a:rPr lang="en-US" sz="2400" smtClean="0"/>
              <a:t> with branching factor </a:t>
            </a:r>
            <a:r>
              <a:rPr lang="en-US" sz="2400" i="1" smtClean="0"/>
              <a:t>b</a:t>
            </a:r>
            <a:r>
              <a:rPr lang="en-US" sz="2400" smtClean="0"/>
              <a:t>: </a:t>
            </a:r>
          </a:p>
          <a:p>
            <a:pPr algn="ctr">
              <a:lnSpc>
                <a:spcPct val="80000"/>
              </a:lnSpc>
              <a:buFont typeface="Wingdings" pitchFamily="2" charset="2"/>
              <a:buNone/>
            </a:pPr>
            <a:r>
              <a:rPr lang="en-US" sz="2400" i="1" smtClean="0"/>
              <a:t>	N</a:t>
            </a:r>
            <a:r>
              <a:rPr lang="en-US" sz="2400" i="1" baseline="-25000" smtClean="0"/>
              <a:t>DLS</a:t>
            </a:r>
            <a:r>
              <a:rPr lang="en-US" sz="2400" i="1" smtClean="0"/>
              <a:t> = b</a:t>
            </a:r>
            <a:r>
              <a:rPr lang="en-US" sz="2400" i="1" baseline="30000" smtClean="0">
                <a:latin typeface="r"/>
              </a:rPr>
              <a:t>0</a:t>
            </a:r>
            <a:r>
              <a:rPr lang="en-US" sz="2400" i="1" smtClean="0"/>
              <a:t> + b</a:t>
            </a:r>
            <a:r>
              <a:rPr lang="en-US" sz="2400" i="1" baseline="30000" smtClean="0">
                <a:latin typeface="r"/>
              </a:rPr>
              <a:t>1</a:t>
            </a:r>
            <a:r>
              <a:rPr lang="en-US" sz="2400" i="1" smtClean="0"/>
              <a:t> + b</a:t>
            </a:r>
            <a:r>
              <a:rPr lang="en-US" sz="2400" i="1" baseline="30000" smtClean="0">
                <a:latin typeface="r"/>
              </a:rPr>
              <a:t>2</a:t>
            </a:r>
            <a:r>
              <a:rPr lang="en-US" sz="2400" i="1" smtClean="0"/>
              <a:t> + … + b</a:t>
            </a:r>
            <a:r>
              <a:rPr lang="en-US" sz="2400" i="1" baseline="30000" smtClean="0">
                <a:latin typeface="r"/>
              </a:rPr>
              <a:t>d-2</a:t>
            </a:r>
            <a:r>
              <a:rPr lang="en-US" sz="2400" i="1" smtClean="0"/>
              <a:t> + b</a:t>
            </a:r>
            <a:r>
              <a:rPr lang="en-US" sz="2400" i="1" baseline="30000" smtClean="0">
                <a:latin typeface="r"/>
              </a:rPr>
              <a:t>d-1</a:t>
            </a:r>
            <a:r>
              <a:rPr lang="en-US" sz="2400" i="1" smtClean="0"/>
              <a:t> + b</a:t>
            </a:r>
            <a:r>
              <a:rPr lang="en-US" sz="2400" i="1" baseline="30000" smtClean="0">
                <a:latin typeface="r"/>
              </a:rPr>
              <a:t>d</a:t>
            </a:r>
            <a:r>
              <a:rPr lang="en-US" sz="2400" smtClean="0"/>
              <a:t> </a:t>
            </a:r>
          </a:p>
          <a:p>
            <a:pPr>
              <a:lnSpc>
                <a:spcPct val="80000"/>
              </a:lnSpc>
            </a:pPr>
            <a:endParaRPr lang="en-US" sz="2400" smtClean="0"/>
          </a:p>
          <a:p>
            <a:pPr>
              <a:lnSpc>
                <a:spcPct val="80000"/>
              </a:lnSpc>
            </a:pPr>
            <a:r>
              <a:rPr lang="en-US" sz="2400" smtClean="0"/>
              <a:t>Number of nodes generated in an iterative deepening search to depth </a:t>
            </a:r>
            <a:r>
              <a:rPr lang="en-US" sz="2400" i="1" smtClean="0"/>
              <a:t>d</a:t>
            </a:r>
            <a:r>
              <a:rPr lang="en-US" sz="2400" smtClean="0"/>
              <a:t> with branching factor </a:t>
            </a:r>
            <a:r>
              <a:rPr lang="en-US" sz="2400" i="1" smtClean="0"/>
              <a:t>b</a:t>
            </a:r>
            <a:r>
              <a:rPr lang="en-US" sz="2400" smtClean="0"/>
              <a:t>: </a:t>
            </a:r>
          </a:p>
          <a:p>
            <a:pPr algn="ctr">
              <a:lnSpc>
                <a:spcPct val="80000"/>
              </a:lnSpc>
              <a:buFont typeface="Wingdings" pitchFamily="2" charset="2"/>
              <a:buNone/>
            </a:pPr>
            <a:r>
              <a:rPr lang="en-US" sz="2400" smtClean="0"/>
              <a:t>   N</a:t>
            </a:r>
            <a:r>
              <a:rPr lang="en-US" sz="2400" baseline="-25000" smtClean="0"/>
              <a:t>IDS</a:t>
            </a:r>
            <a:r>
              <a:rPr lang="en-US" sz="2400" smtClean="0"/>
              <a:t> = (d+1)b</a:t>
            </a:r>
            <a:r>
              <a:rPr lang="en-US" sz="2400" baseline="30000" smtClean="0"/>
              <a:t>0</a:t>
            </a:r>
            <a:r>
              <a:rPr lang="en-US" sz="2400" smtClean="0"/>
              <a:t> + d b</a:t>
            </a:r>
            <a:r>
              <a:rPr lang="en-US" sz="2400" baseline="30000" smtClean="0"/>
              <a:t>1</a:t>
            </a:r>
            <a:r>
              <a:rPr lang="en-US" sz="2400" smtClean="0"/>
              <a:t> + (d-1)b</a:t>
            </a:r>
            <a:r>
              <a:rPr lang="en-US" sz="2400" baseline="30000" smtClean="0"/>
              <a:t>2</a:t>
            </a:r>
            <a:r>
              <a:rPr lang="en-US" sz="2400" smtClean="0"/>
              <a:t> + … + 3b</a:t>
            </a:r>
            <a:r>
              <a:rPr lang="en-US" sz="2400" baseline="30000" smtClean="0"/>
              <a:t>d-2</a:t>
            </a:r>
            <a:r>
              <a:rPr lang="en-US" sz="2400" smtClean="0"/>
              <a:t> +2b</a:t>
            </a:r>
            <a:r>
              <a:rPr lang="en-US" sz="2400" baseline="30000" smtClean="0"/>
              <a:t>d-1</a:t>
            </a:r>
            <a:r>
              <a:rPr lang="en-US" sz="2400" smtClean="0"/>
              <a:t> + 1b</a:t>
            </a:r>
            <a:r>
              <a:rPr lang="en-US" sz="2400" baseline="30000" smtClean="0"/>
              <a:t>d</a:t>
            </a:r>
            <a:r>
              <a:rPr lang="en-US" sz="2400" smtClean="0"/>
              <a:t> = </a:t>
            </a:r>
          </a:p>
          <a:p>
            <a:pPr algn="ctr">
              <a:lnSpc>
                <a:spcPct val="80000"/>
              </a:lnSpc>
              <a:buFont typeface="Wingdings" pitchFamily="2" charset="2"/>
              <a:buNone/>
            </a:pPr>
            <a:endParaRPr lang="en-US" sz="2400" smtClean="0"/>
          </a:p>
          <a:p>
            <a:pPr>
              <a:lnSpc>
                <a:spcPct val="80000"/>
              </a:lnSpc>
            </a:pPr>
            <a:endParaRPr lang="en-US" sz="2400" smtClean="0"/>
          </a:p>
          <a:p>
            <a:pPr>
              <a:lnSpc>
                <a:spcPct val="80000"/>
              </a:lnSpc>
            </a:pPr>
            <a:r>
              <a:rPr lang="en-US" sz="2400" smtClean="0"/>
              <a:t>For </a:t>
            </a:r>
            <a:r>
              <a:rPr lang="en-US" sz="2400" i="1" smtClean="0"/>
              <a:t>b = 10</a:t>
            </a:r>
            <a:r>
              <a:rPr lang="en-US" sz="2400" smtClean="0"/>
              <a:t>, </a:t>
            </a:r>
            <a:r>
              <a:rPr lang="en-US" sz="2400" i="1" smtClean="0"/>
              <a:t>d = 5</a:t>
            </a:r>
            <a:r>
              <a:rPr lang="en-US" sz="2400" smtClean="0"/>
              <a:t>,</a:t>
            </a:r>
          </a:p>
          <a:p>
            <a:pPr lvl="1">
              <a:lnSpc>
                <a:spcPct val="80000"/>
              </a:lnSpc>
            </a:pPr>
            <a:r>
              <a:rPr lang="en-US" sz="2000" smtClean="0"/>
              <a:t>N</a:t>
            </a:r>
            <a:r>
              <a:rPr lang="en-US" sz="2000" baseline="-25000" smtClean="0"/>
              <a:t>DLS </a:t>
            </a:r>
            <a:r>
              <a:rPr lang="en-US" sz="2000" smtClean="0"/>
              <a:t>= 1 + 10 + 100 + 1,000 + 10,000 + 100,000 = 111,111</a:t>
            </a:r>
          </a:p>
          <a:p>
            <a:pPr lvl="1">
              <a:lnSpc>
                <a:spcPct val="80000"/>
              </a:lnSpc>
            </a:pPr>
            <a:r>
              <a:rPr lang="en-US" sz="2000" smtClean="0"/>
              <a:t>N</a:t>
            </a:r>
            <a:r>
              <a:rPr lang="en-US" sz="2000" baseline="-25000" smtClean="0"/>
              <a:t>IDS</a:t>
            </a:r>
            <a:r>
              <a:rPr lang="en-US" sz="2000" smtClean="0"/>
              <a:t> = 6 + 50 + 400 + 3,000 + 20,000 + 100,000 = 123,450</a:t>
            </a:r>
          </a:p>
          <a:p>
            <a:pPr lvl="1">
              <a:lnSpc>
                <a:spcPct val="80000"/>
              </a:lnSpc>
            </a:pPr>
            <a:r>
              <a:rPr lang="en-US" sz="2000" smtClean="0"/>
              <a:t>N</a:t>
            </a:r>
            <a:r>
              <a:rPr lang="en-US" sz="1400" smtClean="0"/>
              <a:t>BFS = ............................................................................................ </a:t>
            </a:r>
            <a:r>
              <a:rPr lang="en-US" sz="2000" smtClean="0"/>
              <a:t>= 1,111,100</a:t>
            </a:r>
          </a:p>
          <a:p>
            <a:pPr>
              <a:lnSpc>
                <a:spcPct val="80000"/>
              </a:lnSpc>
              <a:buFont typeface="Wingdings" pitchFamily="2" charset="2"/>
              <a:buNone/>
            </a:pPr>
            <a:endParaRPr lang="en-US" sz="2400" smtClean="0"/>
          </a:p>
        </p:txBody>
      </p:sp>
      <p:graphicFrame>
        <p:nvGraphicFramePr>
          <p:cNvPr id="3074" name="Object 2"/>
          <p:cNvGraphicFramePr>
            <a:graphicFrameLocks noChangeAspect="1"/>
          </p:cNvGraphicFramePr>
          <p:nvPr/>
        </p:nvGraphicFramePr>
        <p:xfrm>
          <a:off x="9144000" y="3962400"/>
          <a:ext cx="2641600" cy="387350"/>
        </p:xfrm>
        <a:graphic>
          <a:graphicData uri="http://schemas.openxmlformats.org/presentationml/2006/ole">
            <p:oleObj spid="_x0000_s3074" name="Equation" r:id="rId4" imgW="1168200" imgH="228600" progId="">
              <p:embed/>
            </p:oleObj>
          </a:graphicData>
        </a:graphic>
      </p:graphicFrame>
      <p:sp>
        <p:nvSpPr>
          <p:cNvPr id="3078" name="Line 5"/>
          <p:cNvSpPr>
            <a:spLocks noChangeShapeType="1"/>
          </p:cNvSpPr>
          <p:nvPr/>
        </p:nvSpPr>
        <p:spPr bwMode="auto">
          <a:xfrm flipH="1" flipV="1">
            <a:off x="11277600" y="4191000"/>
            <a:ext cx="406400" cy="609600"/>
          </a:xfrm>
          <a:prstGeom prst="line">
            <a:avLst/>
          </a:prstGeom>
          <a:noFill/>
          <a:ln w="9525">
            <a:solidFill>
              <a:schemeClr val="tx1"/>
            </a:solidFill>
            <a:round/>
            <a:headEnd/>
            <a:tailEnd type="triangle" w="med" len="med"/>
          </a:ln>
        </p:spPr>
        <p:txBody>
          <a:bodyPr/>
          <a:lstStyle/>
          <a:p>
            <a:endParaRPr lang="en-US"/>
          </a:p>
        </p:txBody>
      </p:sp>
      <p:sp>
        <p:nvSpPr>
          <p:cNvPr id="3079" name="Text Box 6"/>
          <p:cNvSpPr txBox="1">
            <a:spLocks noChangeArrowheads="1"/>
          </p:cNvSpPr>
          <p:nvPr/>
        </p:nvSpPr>
        <p:spPr bwMode="auto">
          <a:xfrm>
            <a:off x="11256434" y="4756151"/>
            <a:ext cx="518027" cy="369332"/>
          </a:xfrm>
          <a:prstGeom prst="rect">
            <a:avLst/>
          </a:prstGeom>
          <a:noFill/>
          <a:ln w="9525">
            <a:noFill/>
            <a:miter lim="800000"/>
            <a:headEnd/>
            <a:tailEnd/>
          </a:ln>
        </p:spPr>
        <p:txBody>
          <a:bodyPr wrap="none">
            <a:spAutoFit/>
          </a:bodyPr>
          <a:lstStyle/>
          <a:p>
            <a:r>
              <a:rPr lang="en-US"/>
              <a:t>BFS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p:spPr>
        <p:txBody>
          <a:bodyPr/>
          <a:lstStyle/>
          <a:p>
            <a:fld id="{30AF83CF-B882-4BCF-B259-BC36CB45B28C}" type="slidenum">
              <a:rPr lang="en-US" smtClean="0">
                <a:latin typeface="Arial" pitchFamily="34" charset="0"/>
              </a:rPr>
              <a:pPr/>
              <a:t>12</a:t>
            </a:fld>
            <a:endParaRPr lang="en-US" smtClean="0">
              <a:latin typeface="Arial" pitchFamily="34" charset="0"/>
            </a:endParaRPr>
          </a:p>
        </p:txBody>
      </p:sp>
      <p:sp>
        <p:nvSpPr>
          <p:cNvPr id="63491" name="Rectangle 2"/>
          <p:cNvSpPr>
            <a:spLocks noGrp="1" noChangeArrowheads="1"/>
          </p:cNvSpPr>
          <p:nvPr>
            <p:ph type="title"/>
          </p:nvPr>
        </p:nvSpPr>
        <p:spPr>
          <a:xfrm>
            <a:off x="854203" y="152400"/>
            <a:ext cx="10390716" cy="852488"/>
          </a:xfrm>
        </p:spPr>
        <p:txBody>
          <a:bodyPr/>
          <a:lstStyle/>
          <a:p>
            <a:r>
              <a:rPr lang="en-US" sz="3200" dirty="0" smtClean="0"/>
              <a:t>Properties of iterative deepening search (Self)</a:t>
            </a:r>
          </a:p>
        </p:txBody>
      </p:sp>
      <p:sp>
        <p:nvSpPr>
          <p:cNvPr id="63492" name="Rectangle 3"/>
          <p:cNvSpPr>
            <a:spLocks noGrp="1" noChangeArrowheads="1"/>
          </p:cNvSpPr>
          <p:nvPr>
            <p:ph type="body" idx="1"/>
          </p:nvPr>
        </p:nvSpPr>
        <p:spPr>
          <a:xfrm>
            <a:off x="304800" y="1905001"/>
            <a:ext cx="11533717" cy="4608513"/>
          </a:xfrm>
        </p:spPr>
        <p:txBody>
          <a:bodyPr/>
          <a:lstStyle/>
          <a:p>
            <a:r>
              <a:rPr lang="en-US" u="sng" smtClean="0">
                <a:solidFill>
                  <a:srgbClr val="CC0099"/>
                </a:solidFill>
              </a:rPr>
              <a:t>Complete?</a:t>
            </a:r>
            <a:r>
              <a:rPr lang="en-US" smtClean="0"/>
              <a:t> Yes</a:t>
            </a:r>
          </a:p>
          <a:p>
            <a:r>
              <a:rPr lang="en-US" u="sng" smtClean="0">
                <a:solidFill>
                  <a:srgbClr val="CC0099"/>
                </a:solidFill>
              </a:rPr>
              <a:t>Time?</a:t>
            </a:r>
            <a:r>
              <a:rPr lang="en-US" smtClean="0">
                <a:solidFill>
                  <a:srgbClr val="CC0099"/>
                </a:solidFill>
              </a:rPr>
              <a:t> </a:t>
            </a:r>
            <a:r>
              <a:rPr lang="en-US" i="1" smtClean="0"/>
              <a:t>O(b</a:t>
            </a:r>
            <a:r>
              <a:rPr lang="en-US" i="1" baseline="30000" smtClean="0"/>
              <a:t>d</a:t>
            </a:r>
            <a:r>
              <a:rPr lang="en-US" i="1" smtClean="0"/>
              <a:t>)</a:t>
            </a:r>
            <a:endParaRPr lang="en-US" smtClean="0"/>
          </a:p>
          <a:p>
            <a:r>
              <a:rPr lang="en-US" u="sng" smtClean="0">
                <a:solidFill>
                  <a:srgbClr val="CC0099"/>
                </a:solidFill>
              </a:rPr>
              <a:t>Space?</a:t>
            </a:r>
            <a:r>
              <a:rPr lang="en-US" smtClean="0"/>
              <a:t> </a:t>
            </a:r>
            <a:r>
              <a:rPr lang="en-US" i="1" smtClean="0"/>
              <a:t>O(bd)</a:t>
            </a:r>
            <a:endParaRPr lang="en-US" smtClean="0"/>
          </a:p>
          <a:p>
            <a:r>
              <a:rPr lang="en-US" u="sng" smtClean="0">
                <a:solidFill>
                  <a:srgbClr val="CC0099"/>
                </a:solidFill>
              </a:rPr>
              <a:t>Optimal?</a:t>
            </a:r>
            <a:r>
              <a:rPr lang="en-US" smtClean="0"/>
              <a:t> Yes, if step cost = 1 or increasing function of depth.</a:t>
            </a:r>
            <a:endParaRPr lang="en-US" sz="28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4"/>
          <p:cNvSpPr>
            <a:spLocks noGrp="1"/>
          </p:cNvSpPr>
          <p:nvPr>
            <p:ph type="sldNum" sz="quarter" idx="12"/>
          </p:nvPr>
        </p:nvSpPr>
        <p:spPr>
          <a:noFill/>
        </p:spPr>
        <p:txBody>
          <a:bodyPr/>
          <a:lstStyle/>
          <a:p>
            <a:fld id="{BF1C0590-A217-4B2B-8E99-314AF8103D6B}" type="slidenum">
              <a:rPr lang="en-US" smtClean="0">
                <a:latin typeface="Arial" pitchFamily="34" charset="0"/>
              </a:rPr>
              <a:pPr/>
              <a:t>13</a:t>
            </a:fld>
            <a:endParaRPr lang="en-US" smtClean="0">
              <a:latin typeface="Arial" pitchFamily="34" charset="0"/>
            </a:endParaRPr>
          </a:p>
        </p:txBody>
      </p:sp>
      <p:sp>
        <p:nvSpPr>
          <p:cNvPr id="4100" name="Rectangle 4"/>
          <p:cNvSpPr>
            <a:spLocks noGrp="1" noChangeArrowheads="1"/>
          </p:cNvSpPr>
          <p:nvPr>
            <p:ph type="title"/>
          </p:nvPr>
        </p:nvSpPr>
        <p:spPr/>
        <p:txBody>
          <a:bodyPr/>
          <a:lstStyle/>
          <a:p>
            <a:r>
              <a:rPr lang="en-US" smtClean="0"/>
              <a:t>Example IDS</a:t>
            </a:r>
          </a:p>
        </p:txBody>
      </p:sp>
      <p:graphicFrame>
        <p:nvGraphicFramePr>
          <p:cNvPr id="4098" name="Object 2"/>
          <p:cNvGraphicFramePr>
            <a:graphicFrameLocks noChangeAspect="1"/>
          </p:cNvGraphicFramePr>
          <p:nvPr/>
        </p:nvGraphicFramePr>
        <p:xfrm>
          <a:off x="406401" y="2057401"/>
          <a:ext cx="11470217" cy="3971925"/>
        </p:xfrm>
        <a:graphic>
          <a:graphicData uri="http://schemas.openxmlformats.org/presentationml/2006/ole">
            <p:oleObj spid="_x0000_s4098" name="Bitmap Image" r:id="rId4" imgW="8600000" imgH="3971429" progId="PBrush">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609600" y="274638"/>
            <a:ext cx="10972800" cy="563562"/>
          </a:xfrm>
        </p:spPr>
        <p:txBody>
          <a:bodyPr/>
          <a:lstStyle/>
          <a:p>
            <a:pPr eaLnBrk="1" hangingPunct="1"/>
            <a:r>
              <a:rPr lang="en-US" sz="3200" b="1" smtClean="0"/>
              <a:t>Depth-First Iterative Deepening Search</a:t>
            </a:r>
            <a:endParaRPr lang="en-US" sz="3200" smtClean="0"/>
          </a:p>
        </p:txBody>
      </p:sp>
      <p:sp>
        <p:nvSpPr>
          <p:cNvPr id="64515" name="Content Placeholder 2"/>
          <p:cNvSpPr>
            <a:spLocks noGrp="1"/>
          </p:cNvSpPr>
          <p:nvPr>
            <p:ph idx="1"/>
          </p:nvPr>
        </p:nvSpPr>
        <p:spPr>
          <a:xfrm>
            <a:off x="304800" y="1132120"/>
            <a:ext cx="11582400" cy="5486400"/>
          </a:xfrm>
        </p:spPr>
        <p:txBody>
          <a:bodyPr>
            <a:normAutofit/>
          </a:bodyPr>
          <a:lstStyle/>
          <a:p>
            <a:pPr eaLnBrk="1" hangingPunct="1"/>
            <a:r>
              <a:rPr lang="en-US" dirty="0" smtClean="0"/>
              <a:t>DFIDS wastes a great deal of time in the iterations prior to the one that finds a solution, this extra work is usually </a:t>
            </a:r>
            <a:r>
              <a:rPr lang="en-US" dirty="0" err="1" smtClean="0"/>
              <a:t>insiginificant</a:t>
            </a:r>
            <a:r>
              <a:rPr lang="en-US" dirty="0" smtClean="0"/>
              <a:t>. </a:t>
            </a:r>
          </a:p>
          <a:p>
            <a:pPr lvl="1" eaLnBrk="1" hangingPunct="1"/>
            <a:r>
              <a:rPr lang="en-US" dirty="0" smtClean="0"/>
              <a:t>Number of nodes at depth d is </a:t>
            </a:r>
            <a:r>
              <a:rPr lang="en-US" dirty="0" err="1" smtClean="0"/>
              <a:t>b^d</a:t>
            </a:r>
            <a:r>
              <a:rPr lang="en-US" dirty="0" smtClean="0"/>
              <a:t>, and each of these nodes are generated once, during the final iteration.</a:t>
            </a:r>
          </a:p>
          <a:p>
            <a:pPr lvl="1" eaLnBrk="1" hangingPunct="1"/>
            <a:r>
              <a:rPr lang="en-US" dirty="0" smtClean="0"/>
              <a:t>The number of nodes at depth d-1 is b^d-1, and each of these are generated twice, once during the final iteration, and once during the penultimate iteration (Pre last).</a:t>
            </a:r>
          </a:p>
          <a:p>
            <a:pPr lvl="1" eaLnBrk="1" hangingPunct="1"/>
            <a:r>
              <a:rPr lang="en-US" dirty="0" smtClean="0"/>
              <a:t>In general, the number of nodes generated by DFIDS is </a:t>
            </a:r>
            <a:r>
              <a:rPr lang="en-US" dirty="0" err="1" smtClean="0"/>
              <a:t>b^d</a:t>
            </a:r>
            <a:r>
              <a:rPr lang="en-US" dirty="0" smtClean="0"/>
              <a:t> + 2b^d-1 + 3b^d-2 +… + db. </a:t>
            </a:r>
          </a:p>
          <a:p>
            <a:pPr lvl="1" eaLnBrk="1" hangingPunct="1"/>
            <a:r>
              <a:rPr lang="en-US" dirty="0" smtClean="0"/>
              <a:t>This is asymptomatically O(</a:t>
            </a:r>
            <a:r>
              <a:rPr lang="en-US" dirty="0" err="1" smtClean="0"/>
              <a:t>b^d</a:t>
            </a:r>
            <a:r>
              <a:rPr lang="en-US" dirty="0" smtClean="0"/>
              <a:t>) if b is greater than one, since for larger values of d the lower order terms become insignificant. </a:t>
            </a:r>
          </a:p>
          <a:p>
            <a:pPr lvl="1" eaLnBrk="1" hangingPunct="1"/>
            <a:r>
              <a:rPr lang="en-US" dirty="0" smtClean="0"/>
              <a:t>Most of the work goes into the final iteration, and the cost of the previous iterations is relatively small.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609600" y="274638"/>
            <a:ext cx="10972800" cy="563562"/>
          </a:xfrm>
        </p:spPr>
        <p:txBody>
          <a:bodyPr/>
          <a:lstStyle/>
          <a:p>
            <a:pPr eaLnBrk="1" hangingPunct="1"/>
            <a:r>
              <a:rPr lang="en-US" sz="3200" b="1" smtClean="0"/>
              <a:t>Depth-First Iterative Deepening Search</a:t>
            </a:r>
            <a:endParaRPr lang="en-US" sz="3200" smtClean="0"/>
          </a:p>
        </p:txBody>
      </p:sp>
      <p:sp>
        <p:nvSpPr>
          <p:cNvPr id="65539" name="Content Placeholder 2"/>
          <p:cNvSpPr>
            <a:spLocks noGrp="1"/>
          </p:cNvSpPr>
          <p:nvPr>
            <p:ph idx="1"/>
          </p:nvPr>
        </p:nvSpPr>
        <p:spPr>
          <a:xfrm>
            <a:off x="304800" y="1077690"/>
            <a:ext cx="11582400" cy="5486400"/>
          </a:xfrm>
        </p:spPr>
        <p:txBody>
          <a:bodyPr>
            <a:normAutofit/>
          </a:bodyPr>
          <a:lstStyle/>
          <a:p>
            <a:pPr lvl="1" eaLnBrk="1" hangingPunct="1"/>
            <a:r>
              <a:rPr lang="en-US" dirty="0" smtClean="0"/>
              <a:t>The ratio of the number of nodes generated by DFID to those generated by BFS on a once is approximately b/(b-1). </a:t>
            </a:r>
          </a:p>
          <a:p>
            <a:pPr lvl="1" eaLnBrk="1" hangingPunct="1"/>
            <a:r>
              <a:rPr lang="en-US" dirty="0" smtClean="0"/>
              <a:t>In fact, depth first iterative deepening is asymptomatically optimal in terms of time and space among all brute-force shortest path algorithms on a tree.</a:t>
            </a:r>
          </a:p>
          <a:p>
            <a:pPr eaLnBrk="1" hangingPunct="1"/>
            <a:r>
              <a:rPr lang="en-US" dirty="0" smtClean="0"/>
              <a:t>If the edge costs differ from one another then one can run an iterative deepening version of uniform-cost search,</a:t>
            </a:r>
          </a:p>
          <a:p>
            <a:pPr lvl="1" eaLnBrk="1" hangingPunct="1"/>
            <a:r>
              <a:rPr lang="en-US" dirty="0" smtClean="0"/>
              <a:t>The depth cutoff is replaced by a cutoff on the g(n) cost of a node. </a:t>
            </a:r>
          </a:p>
          <a:p>
            <a:pPr lvl="1" eaLnBrk="1" hangingPunct="1"/>
            <a:r>
              <a:rPr lang="en-US" dirty="0" smtClean="0"/>
              <a:t>At the end of each iteration, the threshold for the next iteration is set to the minimum cost of all nodes generated on the previous iteration whose cost exceeded the previous threshold.</a:t>
            </a:r>
          </a:p>
          <a:p>
            <a:pPr eaLnBrk="1" hangingPunct="1"/>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609600" y="274638"/>
            <a:ext cx="10972800" cy="563562"/>
          </a:xfrm>
        </p:spPr>
        <p:txBody>
          <a:bodyPr/>
          <a:lstStyle/>
          <a:p>
            <a:pPr eaLnBrk="1" hangingPunct="1"/>
            <a:r>
              <a:rPr lang="en-US" sz="3200" b="1" smtClean="0"/>
              <a:t>Some comments on DFS and BFS</a:t>
            </a:r>
            <a:endParaRPr lang="en-US" sz="3200" smtClean="0"/>
          </a:p>
        </p:txBody>
      </p:sp>
      <p:sp>
        <p:nvSpPr>
          <p:cNvPr id="66563" name="Content Placeholder 2"/>
          <p:cNvSpPr>
            <a:spLocks noGrp="1"/>
          </p:cNvSpPr>
          <p:nvPr>
            <p:ph idx="1"/>
          </p:nvPr>
        </p:nvSpPr>
        <p:spPr>
          <a:xfrm>
            <a:off x="304800" y="925286"/>
            <a:ext cx="11582400" cy="5486400"/>
          </a:xfrm>
        </p:spPr>
        <p:txBody>
          <a:bodyPr>
            <a:normAutofit/>
          </a:bodyPr>
          <a:lstStyle/>
          <a:p>
            <a:pPr eaLnBrk="1" hangingPunct="1"/>
            <a:r>
              <a:rPr lang="en-US" sz="3200" dirty="0" smtClean="0"/>
              <a:t>In a graph with cycles, however, BFS may be much more efficient than any DFS.</a:t>
            </a:r>
          </a:p>
          <a:p>
            <a:pPr lvl="1" eaLnBrk="1" hangingPunct="1"/>
            <a:r>
              <a:rPr lang="en-US" sz="2800" dirty="0" smtClean="0"/>
              <a:t>As a BFS can check for duplicate nodes whereas a DFS cannot.</a:t>
            </a:r>
          </a:p>
          <a:p>
            <a:pPr lvl="1" eaLnBrk="1" hangingPunct="1"/>
            <a:r>
              <a:rPr lang="en-US" sz="2800" dirty="0" smtClean="0"/>
              <a:t>complexity of BFS grows only as the number of nodes at a given depth, while the complexity of DFS depends on the number of paths of a given length. </a:t>
            </a:r>
          </a:p>
          <a:p>
            <a:pPr lvl="1" eaLnBrk="1" hangingPunct="1"/>
            <a:r>
              <a:rPr lang="en-US" sz="2800" dirty="0" smtClean="0"/>
              <a:t>E.g. in a square grid, the number of nodes within a </a:t>
            </a:r>
            <a:r>
              <a:rPr lang="en-US" sz="2800" dirty="0" err="1" smtClean="0"/>
              <a:t>radious</a:t>
            </a:r>
            <a:r>
              <a:rPr lang="en-US" sz="2800" dirty="0" smtClean="0"/>
              <a:t> r of the origin is O(r^2), whereas the number of paths of length r is O(3^r), since there are three children of every node, counting its parent.</a:t>
            </a:r>
          </a:p>
          <a:p>
            <a:pPr lvl="1" eaLnBrk="1" hangingPunct="1"/>
            <a:r>
              <a:rPr lang="en-US" sz="2800" dirty="0" smtClean="0"/>
              <a:t>Thus, in a graph with a large number of very short cycles, breadth-first search is preferable to depth-first search, if sufficient memory is available. </a:t>
            </a:r>
          </a:p>
          <a:p>
            <a:pPr eaLnBrk="1" hangingPunct="1"/>
            <a:endParaRPr lang="en-US" sz="32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04800" y="274638"/>
            <a:ext cx="11480800" cy="715962"/>
          </a:xfrm>
        </p:spPr>
        <p:txBody>
          <a:bodyPr>
            <a:normAutofit/>
          </a:bodyPr>
          <a:lstStyle/>
          <a:p>
            <a:r>
              <a:rPr lang="en-US" sz="3600" dirty="0" smtClean="0">
                <a:latin typeface="Times New Roman" pitchFamily="18" charset="0"/>
              </a:rPr>
              <a:t>Brute force Techniques </a:t>
            </a:r>
          </a:p>
        </p:txBody>
      </p:sp>
      <p:sp>
        <p:nvSpPr>
          <p:cNvPr id="17411" name="Content Placeholder 2"/>
          <p:cNvSpPr>
            <a:spLocks noGrp="1"/>
          </p:cNvSpPr>
          <p:nvPr>
            <p:ph idx="1"/>
          </p:nvPr>
        </p:nvSpPr>
        <p:spPr>
          <a:xfrm>
            <a:off x="609600" y="1143001"/>
            <a:ext cx="10972800" cy="4983163"/>
          </a:xfrm>
        </p:spPr>
        <p:txBody>
          <a:bodyPr/>
          <a:lstStyle/>
          <a:p>
            <a:pPr eaLnBrk="1" hangingPunct="1"/>
            <a:r>
              <a:rPr lang="en-US" b="1" dirty="0" smtClean="0"/>
              <a:t>Generate-And-Test</a:t>
            </a:r>
          </a:p>
          <a:p>
            <a:pPr eaLnBrk="1" hangingPunct="1"/>
            <a:r>
              <a:rPr lang="en-US" b="1" dirty="0" smtClean="0"/>
              <a:t>Breadth-First Search</a:t>
            </a:r>
          </a:p>
          <a:p>
            <a:pPr eaLnBrk="1" hangingPunct="1"/>
            <a:r>
              <a:rPr lang="en-US" b="1" dirty="0" smtClean="0"/>
              <a:t>Uniform-Cost Search</a:t>
            </a:r>
          </a:p>
          <a:p>
            <a:r>
              <a:rPr lang="en-US" b="1" dirty="0" smtClean="0"/>
              <a:t>Depth-First Search</a:t>
            </a:r>
          </a:p>
          <a:p>
            <a:r>
              <a:rPr lang="en-US" b="1" dirty="0" smtClean="0"/>
              <a:t>Depth-First Iterative-Deepening Search</a:t>
            </a:r>
          </a:p>
          <a:p>
            <a:pPr eaLnBrk="1" hangingPunct="1"/>
            <a:r>
              <a:rPr lang="en-US" b="1" dirty="0" smtClean="0">
                <a:solidFill>
                  <a:srgbClr val="0070C0"/>
                </a:solidFill>
              </a:rPr>
              <a:t>Bidirectional Search</a:t>
            </a:r>
          </a:p>
          <a:p>
            <a:pPr eaLnBrk="1" hangingPunct="1"/>
            <a:endParaRPr lang="en-US" sz="2000" dirty="0" smtClean="0"/>
          </a:p>
          <a:p>
            <a:pPr eaLnBrk="1" hangingPunct="1"/>
            <a:endParaRPr lang="en-US" sz="2000" dirty="0" smtClean="0"/>
          </a:p>
          <a:p>
            <a:pPr eaLnBrk="1" hangingPunct="1">
              <a:buNone/>
            </a:pP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609600" y="274638"/>
            <a:ext cx="10972800" cy="792162"/>
          </a:xfrm>
        </p:spPr>
        <p:txBody>
          <a:bodyPr>
            <a:normAutofit/>
          </a:bodyPr>
          <a:lstStyle/>
          <a:p>
            <a:pPr eaLnBrk="1" hangingPunct="1"/>
            <a:r>
              <a:rPr lang="en-US" sz="3600" dirty="0" smtClean="0"/>
              <a:t>Bidirectional Search</a:t>
            </a:r>
          </a:p>
        </p:txBody>
      </p:sp>
      <p:sp>
        <p:nvSpPr>
          <p:cNvPr id="67587" name="Content Placeholder 2"/>
          <p:cNvSpPr>
            <a:spLocks noGrp="1"/>
          </p:cNvSpPr>
          <p:nvPr>
            <p:ph idx="1"/>
          </p:nvPr>
        </p:nvSpPr>
        <p:spPr>
          <a:xfrm>
            <a:off x="642257" y="1262746"/>
            <a:ext cx="10972800" cy="4525963"/>
          </a:xfrm>
        </p:spPr>
        <p:txBody>
          <a:bodyPr>
            <a:noAutofit/>
          </a:bodyPr>
          <a:lstStyle/>
          <a:p>
            <a:pPr eaLnBrk="1" hangingPunct="1"/>
            <a:r>
              <a:rPr lang="en-US" dirty="0" smtClean="0"/>
              <a:t>Searches in two directions at the same time: </a:t>
            </a:r>
          </a:p>
          <a:p>
            <a:pPr lvl="1" eaLnBrk="1" hangingPunct="1"/>
            <a:r>
              <a:rPr lang="en-US" dirty="0" smtClean="0"/>
              <a:t>one forward from the initial state </a:t>
            </a:r>
          </a:p>
          <a:p>
            <a:pPr lvl="1" eaLnBrk="1" hangingPunct="1"/>
            <a:r>
              <a:rPr lang="en-US" dirty="0" smtClean="0"/>
              <a:t>Other backward from the goal</a:t>
            </a:r>
          </a:p>
          <a:p>
            <a:r>
              <a:rPr lang="en-US" dirty="0" smtClean="0"/>
              <a:t>Idea</a:t>
            </a:r>
          </a:p>
          <a:p>
            <a:pPr lvl="1"/>
            <a:r>
              <a:rPr lang="en-US" dirty="0" smtClean="0"/>
              <a:t>simultaneously search forward from S and backwards from G</a:t>
            </a:r>
          </a:p>
          <a:p>
            <a:pPr lvl="1"/>
            <a:r>
              <a:rPr lang="en-US" dirty="0" smtClean="0"/>
              <a:t>stop when both “meet in the middle”</a:t>
            </a:r>
          </a:p>
          <a:p>
            <a:pPr lvl="1"/>
            <a:r>
              <a:rPr lang="en-US" dirty="0" smtClean="0"/>
              <a:t>need to keep track of the intersection of 2 open sets of nodes</a:t>
            </a:r>
          </a:p>
          <a:p>
            <a:pPr marL="347663" lvl="1" indent="-293688"/>
            <a:r>
              <a:rPr lang="en-US" sz="2800" dirty="0" smtClean="0"/>
              <a:t>requires an explicit goal state instead of simply a test for a goal condition</a:t>
            </a:r>
          </a:p>
          <a:p>
            <a:pPr marL="347663" lvl="1" indent="-293688"/>
            <a:r>
              <a:rPr lang="en-US" sz="2800" dirty="0" smtClean="0"/>
              <a:t>Once the search is over, the path from the initial state is then concatenated with the inverse of the path from the goal state to form the complete solution path.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p:spPr>
        <p:txBody>
          <a:bodyPr/>
          <a:lstStyle/>
          <a:p>
            <a:fld id="{DF9066B6-C260-4F26-B0E4-33CB2F3F9565}" type="slidenum">
              <a:rPr lang="en-US" smtClean="0">
                <a:latin typeface="Arial" pitchFamily="34" charset="0"/>
              </a:rPr>
              <a:pPr/>
              <a:t>19</a:t>
            </a:fld>
            <a:endParaRPr lang="en-US" smtClean="0">
              <a:latin typeface="Arial" pitchFamily="34" charset="0"/>
            </a:endParaRPr>
          </a:p>
        </p:txBody>
      </p:sp>
      <p:sp>
        <p:nvSpPr>
          <p:cNvPr id="68611" name="Rectangle 2"/>
          <p:cNvSpPr>
            <a:spLocks noGrp="1" noChangeArrowheads="1"/>
          </p:cNvSpPr>
          <p:nvPr>
            <p:ph type="title"/>
          </p:nvPr>
        </p:nvSpPr>
        <p:spPr>
          <a:noFill/>
        </p:spPr>
        <p:txBody>
          <a:bodyPr lIns="90488" tIns="44450" rIns="90488" bIns="44450"/>
          <a:lstStyle/>
          <a:p>
            <a:r>
              <a:rPr lang="en-US" smtClean="0"/>
              <a:t>Bidirectional Search</a:t>
            </a:r>
          </a:p>
        </p:txBody>
      </p:sp>
      <p:sp>
        <p:nvSpPr>
          <p:cNvPr id="68612" name="Rectangle 3"/>
          <p:cNvSpPr>
            <a:spLocks noGrp="1" noChangeArrowheads="1"/>
          </p:cNvSpPr>
          <p:nvPr>
            <p:ph type="body" idx="1"/>
          </p:nvPr>
        </p:nvSpPr>
        <p:spPr>
          <a:xfrm>
            <a:off x="609600" y="1219201"/>
            <a:ext cx="10972800" cy="4525963"/>
          </a:xfrm>
          <a:noFill/>
        </p:spPr>
        <p:txBody>
          <a:bodyPr lIns="90488" tIns="44450" rIns="90488" bIns="44450">
            <a:normAutofit/>
          </a:bodyPr>
          <a:lstStyle/>
          <a:p>
            <a:r>
              <a:rPr lang="en-US" sz="3200" dirty="0" smtClean="0"/>
              <a:t>What does searching backwards from G mean</a:t>
            </a:r>
          </a:p>
          <a:p>
            <a:pPr lvl="1"/>
            <a:r>
              <a:rPr lang="en-US" sz="2800" dirty="0" smtClean="0"/>
              <a:t>need a way to specify the predecessors of G</a:t>
            </a:r>
          </a:p>
          <a:p>
            <a:pPr lvl="2"/>
            <a:r>
              <a:rPr lang="en-US" sz="2400" dirty="0" smtClean="0"/>
              <a:t>this can be difficult, </a:t>
            </a:r>
          </a:p>
          <a:p>
            <a:pPr lvl="2"/>
            <a:r>
              <a:rPr lang="en-US" sz="2400" dirty="0" smtClean="0"/>
              <a:t>e.g., predecessors of checkmate in chess?</a:t>
            </a:r>
          </a:p>
          <a:p>
            <a:pPr lvl="1"/>
            <a:r>
              <a:rPr lang="en-US" sz="2800" dirty="0" smtClean="0"/>
              <a:t>which to take if there are multiple goal states?</a:t>
            </a:r>
          </a:p>
          <a:p>
            <a:pPr lvl="1"/>
            <a:r>
              <a:rPr lang="en-US" sz="2800" dirty="0" smtClean="0"/>
              <a:t>where to start if there is only a goal test, no explicit list? </a:t>
            </a:r>
          </a:p>
        </p:txBody>
      </p:sp>
      <p:sp>
        <p:nvSpPr>
          <p:cNvPr id="5" name="Title 1"/>
          <p:cNvSpPr txBox="1">
            <a:spLocks/>
          </p:cNvSpPr>
          <p:nvPr/>
        </p:nvSpPr>
        <p:spPr>
          <a:xfrm>
            <a:off x="609600" y="274638"/>
            <a:ext cx="10972800" cy="792162"/>
          </a:xfrm>
          <a:prstGeom prst="rect">
            <a:avLst/>
          </a:prstGeom>
          <a:solidFill>
            <a:srgbClr val="00206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bg1"/>
                </a:solidFill>
                <a:effectLst/>
                <a:uLnTx/>
                <a:uFillTx/>
                <a:latin typeface="+mj-lt"/>
                <a:ea typeface="+mj-ea"/>
                <a:cs typeface="+mj-cs"/>
              </a:rPr>
              <a:t>Bidirectional Search</a:t>
            </a:r>
            <a:endParaRPr kumimoji="0" lang="en-US" sz="3600" b="1"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General mechanism of searching and present it in terms of searching for paths in directed graphs. </a:t>
            </a:r>
          </a:p>
          <a:p>
            <a:pPr lvl="1"/>
            <a:r>
              <a:rPr lang="en-US" dirty="0" smtClean="0"/>
              <a:t>First define the underlying search space </a:t>
            </a:r>
          </a:p>
          <a:p>
            <a:pPr lvl="1"/>
            <a:r>
              <a:rPr lang="en-US" dirty="0" smtClean="0"/>
              <a:t>Apply a search algorithm to that search space. </a:t>
            </a:r>
          </a:p>
          <a:p>
            <a:r>
              <a:rPr lang="en-US" dirty="0" smtClean="0"/>
              <a:t>A (directed) graph consists of a set of nodes and a set of directed arcs between nodes. </a:t>
            </a:r>
          </a:p>
          <a:p>
            <a:pPr lvl="1"/>
            <a:r>
              <a:rPr lang="en-US" dirty="0" smtClean="0"/>
              <a:t>The core idea is to find a path along these arcs from a start node to a goal node.</a:t>
            </a:r>
          </a:p>
          <a:p>
            <a:r>
              <a:rPr lang="en-US" dirty="0" smtClean="0"/>
              <a:t>there may be more than one way to represent a problem as a graph. </a:t>
            </a:r>
          </a:p>
          <a:p>
            <a:r>
              <a:rPr lang="en-US" b="1" dirty="0" smtClean="0"/>
              <a:t>state-space searching as graph search</a:t>
            </a:r>
          </a:p>
          <a:p>
            <a:pPr lvl="1"/>
            <a:r>
              <a:rPr lang="en-US" dirty="0" smtClean="0"/>
              <a:t>Nodes represent states  </a:t>
            </a:r>
          </a:p>
          <a:p>
            <a:pPr lvl="1"/>
            <a:r>
              <a:rPr lang="en-US" dirty="0" smtClean="0"/>
              <a:t>arcs represent actions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609600" y="274638"/>
            <a:ext cx="10972800" cy="715962"/>
          </a:xfrm>
        </p:spPr>
        <p:txBody>
          <a:bodyPr>
            <a:normAutofit/>
          </a:bodyPr>
          <a:lstStyle/>
          <a:p>
            <a:pPr eaLnBrk="1" hangingPunct="1"/>
            <a:r>
              <a:rPr lang="en-US" sz="3600" b="1" dirty="0" smtClean="0"/>
              <a:t>Bidirectional Search (Cont..)</a:t>
            </a:r>
            <a:endParaRPr lang="en-US" sz="3600" dirty="0" smtClean="0"/>
          </a:p>
        </p:txBody>
      </p:sp>
      <p:sp>
        <p:nvSpPr>
          <p:cNvPr id="69635" name="Content Placeholder 2"/>
          <p:cNvSpPr>
            <a:spLocks noGrp="1"/>
          </p:cNvSpPr>
          <p:nvPr>
            <p:ph idx="1"/>
          </p:nvPr>
        </p:nvSpPr>
        <p:spPr>
          <a:xfrm>
            <a:off x="609600" y="1066801"/>
            <a:ext cx="10972800" cy="4525963"/>
          </a:xfrm>
        </p:spPr>
        <p:txBody>
          <a:bodyPr>
            <a:normAutofit/>
          </a:bodyPr>
          <a:lstStyle/>
          <a:p>
            <a:pPr eaLnBrk="1" hangingPunct="1"/>
            <a:r>
              <a:rPr lang="en-US" b="1" smtClean="0"/>
              <a:t>It </a:t>
            </a:r>
            <a:r>
              <a:rPr lang="en-US" smtClean="0"/>
              <a:t>guarantees optimal solutions. </a:t>
            </a:r>
          </a:p>
          <a:p>
            <a:pPr eaLnBrk="1" hangingPunct="1"/>
            <a:r>
              <a:rPr lang="en-US" smtClean="0"/>
              <a:t>Assuring that the comparisons for identifying a common state between the two frontiers can be done in constant time per node by hashing. </a:t>
            </a:r>
          </a:p>
          <a:p>
            <a:pPr eaLnBrk="1" hangingPunct="1"/>
            <a:r>
              <a:rPr lang="en-US" smtClean="0"/>
              <a:t>The time complexity of Bidirectional Search is O(b^d/2) since each search need only proceed to half the solution path. </a:t>
            </a:r>
          </a:p>
          <a:p>
            <a:pPr eaLnBrk="1" hangingPunct="1"/>
            <a:r>
              <a:rPr lang="en-US" smtClean="0"/>
              <a:t>Since at least one of the searches must be breadth-first in order to find a common state, the space complexity of bidirectional search is also O(b^d/2).</a:t>
            </a:r>
          </a:p>
          <a:p>
            <a:pPr eaLnBrk="1" hangingPunct="1"/>
            <a:r>
              <a:rPr lang="en-US" smtClean="0"/>
              <a:t>As a result, it is space bound in practice.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203200" y="152401"/>
            <a:ext cx="11684000" cy="563563"/>
          </a:xfrm>
        </p:spPr>
        <p:txBody>
          <a:bodyPr>
            <a:normAutofit fontScale="90000"/>
          </a:bodyPr>
          <a:lstStyle/>
          <a:p>
            <a:pPr eaLnBrk="1" hangingPunct="1"/>
            <a:r>
              <a:rPr lang="en-US" sz="3600" b="1" smtClean="0"/>
              <a:t>Pros and Cons of Bidirectional Search </a:t>
            </a:r>
            <a:endParaRPr lang="en-US" sz="3600" smtClean="0"/>
          </a:p>
        </p:txBody>
      </p:sp>
      <p:sp>
        <p:nvSpPr>
          <p:cNvPr id="70659" name="Content Placeholder 2"/>
          <p:cNvSpPr>
            <a:spLocks noGrp="1"/>
          </p:cNvSpPr>
          <p:nvPr>
            <p:ph idx="1"/>
          </p:nvPr>
        </p:nvSpPr>
        <p:spPr>
          <a:xfrm>
            <a:off x="609600" y="762000"/>
            <a:ext cx="10972800" cy="5791200"/>
          </a:xfrm>
        </p:spPr>
        <p:txBody>
          <a:bodyPr/>
          <a:lstStyle/>
          <a:p>
            <a:pPr eaLnBrk="1" hangingPunct="1">
              <a:buFontTx/>
              <a:buNone/>
            </a:pPr>
            <a:r>
              <a:rPr lang="en-US" sz="2400" b="1" smtClean="0"/>
              <a:t>Advantages</a:t>
            </a:r>
          </a:p>
          <a:p>
            <a:pPr eaLnBrk="1" hangingPunct="1"/>
            <a:r>
              <a:rPr lang="en-US" sz="2400" smtClean="0"/>
              <a:t>The merit of bidirectional search is its speed. Sum of the time taken by two searches (forward and backward) is much less than the O(b</a:t>
            </a:r>
            <a:r>
              <a:rPr lang="en-US" sz="2400" baseline="30000" smtClean="0"/>
              <a:t>d</a:t>
            </a:r>
            <a:r>
              <a:rPr lang="en-US" sz="2400" smtClean="0"/>
              <a:t>) complexity.</a:t>
            </a:r>
          </a:p>
          <a:p>
            <a:pPr eaLnBrk="1" hangingPunct="1"/>
            <a:r>
              <a:rPr lang="en-US" sz="2400" smtClean="0"/>
              <a:t>It requires less memory.</a:t>
            </a:r>
          </a:p>
          <a:p>
            <a:pPr eaLnBrk="1" hangingPunct="1">
              <a:buFontTx/>
              <a:buNone/>
            </a:pPr>
            <a:r>
              <a:rPr lang="en-US" sz="2400" b="1" smtClean="0"/>
              <a:t>Disadvantages</a:t>
            </a:r>
          </a:p>
          <a:p>
            <a:pPr eaLnBrk="1" hangingPunct="1"/>
            <a:r>
              <a:rPr lang="en-US" sz="2400" smtClean="0"/>
              <a:t>Implementation of bidirectional search algorithm is difficult because additional logic must be included to decide which search tree to extend at each step.</a:t>
            </a:r>
          </a:p>
          <a:p>
            <a:pPr eaLnBrk="1" hangingPunct="1"/>
            <a:r>
              <a:rPr lang="en-US" sz="2400" smtClean="0"/>
              <a:t>One should have known the goal state in advance. </a:t>
            </a:r>
          </a:p>
          <a:p>
            <a:pPr eaLnBrk="1" hangingPunct="1"/>
            <a:r>
              <a:rPr lang="en-US" sz="2400" smtClean="0"/>
              <a:t>The algorithm must be too efficient to find the intersection of the two search trees. </a:t>
            </a:r>
          </a:p>
          <a:p>
            <a:pPr eaLnBrk="1" hangingPunct="1"/>
            <a:r>
              <a:rPr lang="en-US" sz="2400" smtClean="0"/>
              <a:t>It is not always possible to search backward through possible states.</a:t>
            </a:r>
          </a:p>
          <a:p>
            <a:pPr eaLnBrk="1" hangingPunct="1"/>
            <a:endParaRPr lang="en-US" sz="24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609600" y="274637"/>
            <a:ext cx="10972800" cy="813933"/>
          </a:xfrm>
        </p:spPr>
        <p:txBody>
          <a:bodyPr/>
          <a:lstStyle/>
          <a:p>
            <a:pPr eaLnBrk="1" hangingPunct="1"/>
            <a:r>
              <a:rPr lang="en-US" sz="3600" b="1" smtClean="0"/>
              <a:t>Combinatorial Explosion</a:t>
            </a:r>
            <a:endParaRPr lang="en-US" sz="3600" smtClean="0"/>
          </a:p>
        </p:txBody>
      </p:sp>
      <p:sp>
        <p:nvSpPr>
          <p:cNvPr id="71683" name="Content Placeholder 2"/>
          <p:cNvSpPr>
            <a:spLocks noGrp="1"/>
          </p:cNvSpPr>
          <p:nvPr>
            <p:ph idx="1"/>
          </p:nvPr>
        </p:nvSpPr>
        <p:spPr>
          <a:xfrm>
            <a:off x="642257" y="1556657"/>
            <a:ext cx="10972800" cy="4920343"/>
          </a:xfrm>
        </p:spPr>
        <p:txBody>
          <a:bodyPr>
            <a:normAutofit/>
          </a:bodyPr>
          <a:lstStyle/>
          <a:p>
            <a:pPr eaLnBrk="1" hangingPunct="1"/>
            <a:r>
              <a:rPr lang="en-US" sz="2400" dirty="0" smtClean="0"/>
              <a:t>The problem with all brute-force search algorithms is that their time complexities grow exponentially with problem size. </a:t>
            </a:r>
          </a:p>
          <a:p>
            <a:pPr eaLnBrk="1" hangingPunct="1"/>
            <a:r>
              <a:rPr lang="en-US" sz="2400" dirty="0" smtClean="0"/>
              <a:t>This problem is called combinatorial explosion. </a:t>
            </a:r>
          </a:p>
          <a:p>
            <a:pPr eaLnBrk="1" hangingPunct="1"/>
            <a:r>
              <a:rPr lang="en-US" sz="2400" dirty="0" smtClean="0"/>
              <a:t>The </a:t>
            </a:r>
            <a:r>
              <a:rPr lang="en-US" sz="2400" b="1" dirty="0" smtClean="0"/>
              <a:t>combinatorial explosion</a:t>
            </a:r>
            <a:r>
              <a:rPr lang="en-US" sz="2400" dirty="0" smtClean="0"/>
              <a:t> results in limited size of problems that can be solved with brute-force search techniques.</a:t>
            </a:r>
          </a:p>
          <a:p>
            <a:pPr lvl="1" eaLnBrk="1" hangingPunct="1"/>
            <a:r>
              <a:rPr lang="en-US" sz="2000" dirty="0" smtClean="0"/>
              <a:t>E.g.  while eight-puzzle with 10</a:t>
            </a:r>
            <a:r>
              <a:rPr lang="en-US" sz="2000" baseline="30000" dirty="0" smtClean="0"/>
              <a:t>5</a:t>
            </a:r>
            <a:r>
              <a:rPr lang="en-US" sz="2000" dirty="0" smtClean="0"/>
              <a:t> states is easily solved by brute-force search, </a:t>
            </a:r>
          </a:p>
          <a:p>
            <a:pPr lvl="1" eaLnBrk="1" hangingPunct="1"/>
            <a:r>
              <a:rPr lang="en-US" sz="2000" dirty="0" smtClean="0"/>
              <a:t>The fifteen-puzzle contains over 10</a:t>
            </a:r>
            <a:r>
              <a:rPr lang="en-US" sz="2000" baseline="30000" dirty="0" smtClean="0"/>
              <a:t>13</a:t>
            </a:r>
            <a:r>
              <a:rPr lang="en-US" sz="2000" dirty="0" smtClean="0"/>
              <a:t> states, and hence cannot be solved with brute-force techniques on current machines. </a:t>
            </a:r>
          </a:p>
          <a:p>
            <a:pPr lvl="1" eaLnBrk="1" hangingPunct="1"/>
            <a:r>
              <a:rPr lang="en-US" sz="2000" dirty="0" smtClean="0"/>
              <a:t>Even faster machines cannot have significant impact on this problem since the 5 * 5 twenty-four puzzle contains almost 10</a:t>
            </a:r>
            <a:r>
              <a:rPr lang="en-US" sz="2000" baseline="30000" dirty="0" smtClean="0"/>
              <a:t>25</a:t>
            </a:r>
            <a:r>
              <a:rPr lang="en-US" sz="2000" dirty="0" smtClean="0"/>
              <a:t> states.</a:t>
            </a:r>
          </a:p>
          <a:p>
            <a:pPr eaLnBrk="1" hangingPunct="1"/>
            <a:endParaRPr lang="en-US" sz="24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p:spPr>
        <p:txBody>
          <a:bodyPr/>
          <a:lstStyle/>
          <a:p>
            <a:fld id="{A50B285D-2A07-4783-9153-030A01A60DE9}" type="slidenum">
              <a:rPr lang="en-US" smtClean="0">
                <a:latin typeface="Arial" pitchFamily="34" charset="0"/>
              </a:rPr>
              <a:pPr/>
              <a:t>23</a:t>
            </a:fld>
            <a:endParaRPr lang="en-US" smtClean="0">
              <a:latin typeface="Arial" pitchFamily="34" charset="0"/>
            </a:endParaRPr>
          </a:p>
        </p:txBody>
      </p:sp>
      <p:sp>
        <p:nvSpPr>
          <p:cNvPr id="73731" name="Rectangle 2"/>
          <p:cNvSpPr>
            <a:spLocks noGrp="1" noChangeArrowheads="1"/>
          </p:cNvSpPr>
          <p:nvPr>
            <p:ph type="title"/>
          </p:nvPr>
        </p:nvSpPr>
        <p:spPr/>
        <p:txBody>
          <a:bodyPr/>
          <a:lstStyle/>
          <a:p>
            <a:r>
              <a:rPr lang="en-US" smtClean="0"/>
              <a:t>Repeated states</a:t>
            </a:r>
          </a:p>
        </p:txBody>
      </p:sp>
      <p:sp>
        <p:nvSpPr>
          <p:cNvPr id="73732" name="Rectangle 3"/>
          <p:cNvSpPr>
            <a:spLocks noGrp="1" noChangeArrowheads="1"/>
          </p:cNvSpPr>
          <p:nvPr>
            <p:ph type="body" idx="1"/>
          </p:nvPr>
        </p:nvSpPr>
        <p:spPr/>
        <p:txBody>
          <a:bodyPr/>
          <a:lstStyle/>
          <a:p>
            <a:r>
              <a:rPr lang="en-US" smtClean="0"/>
              <a:t>Failure to detect repeated states can turn a linear problem into an exponential one!</a:t>
            </a:r>
          </a:p>
        </p:txBody>
      </p:sp>
      <p:pic>
        <p:nvPicPr>
          <p:cNvPr id="73733" name="Picture 4" descr="ribbon-space"/>
          <p:cNvPicPr>
            <a:picLocks noChangeAspect="1" noChangeArrowheads="1"/>
          </p:cNvPicPr>
          <p:nvPr/>
        </p:nvPicPr>
        <p:blipFill>
          <a:blip r:embed="rId3"/>
          <a:srcRect/>
          <a:stretch>
            <a:fillRect/>
          </a:stretch>
        </p:blipFill>
        <p:spPr bwMode="auto">
          <a:xfrm>
            <a:off x="406400" y="2895600"/>
            <a:ext cx="11379200" cy="30162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p:spPr>
        <p:txBody>
          <a:bodyPr/>
          <a:lstStyle/>
          <a:p>
            <a:fld id="{05DB7F7F-C405-486D-9F87-2B612AD873EA}" type="slidenum">
              <a:rPr lang="en-US" smtClean="0">
                <a:latin typeface="Arial" pitchFamily="34" charset="0"/>
              </a:rPr>
              <a:pPr/>
              <a:t>24</a:t>
            </a:fld>
            <a:endParaRPr lang="en-US" smtClean="0">
              <a:latin typeface="Arial" pitchFamily="34" charset="0"/>
            </a:endParaRPr>
          </a:p>
        </p:txBody>
      </p:sp>
      <p:sp>
        <p:nvSpPr>
          <p:cNvPr id="72707" name="Rectangle 2"/>
          <p:cNvSpPr>
            <a:spLocks noGrp="1" noChangeArrowheads="1"/>
          </p:cNvSpPr>
          <p:nvPr>
            <p:ph type="title"/>
          </p:nvPr>
        </p:nvSpPr>
        <p:spPr/>
        <p:txBody>
          <a:bodyPr/>
          <a:lstStyle/>
          <a:p>
            <a:r>
              <a:rPr lang="en-US" smtClean="0"/>
              <a:t>Summary of algorithms</a:t>
            </a:r>
          </a:p>
        </p:txBody>
      </p:sp>
      <p:pic>
        <p:nvPicPr>
          <p:cNvPr id="72708" name="Picture 4"/>
          <p:cNvPicPr>
            <a:picLocks noChangeAspect="1" noChangeArrowheads="1"/>
          </p:cNvPicPr>
          <p:nvPr/>
        </p:nvPicPr>
        <p:blipFill>
          <a:blip r:embed="rId3"/>
          <a:srcRect l="14063" t="22917" r="17969" b="51042"/>
          <a:stretch>
            <a:fillRect/>
          </a:stretch>
        </p:blipFill>
        <p:spPr bwMode="auto">
          <a:xfrm>
            <a:off x="1524000" y="2438400"/>
            <a:ext cx="8839200" cy="1905000"/>
          </a:xfrm>
          <a:prstGeom prst="rect">
            <a:avLst/>
          </a:prstGeom>
          <a:noFill/>
          <a:ln w="9525">
            <a:noFill/>
            <a:miter lim="800000"/>
            <a:headEnd/>
            <a:tailEnd/>
          </a:ln>
        </p:spPr>
      </p:pic>
      <p:sp>
        <p:nvSpPr>
          <p:cNvPr id="72709" name="Line 6"/>
          <p:cNvSpPr>
            <a:spLocks noChangeShapeType="1"/>
          </p:cNvSpPr>
          <p:nvPr/>
        </p:nvSpPr>
        <p:spPr bwMode="auto">
          <a:xfrm flipV="1">
            <a:off x="5486400" y="4343400"/>
            <a:ext cx="0" cy="685800"/>
          </a:xfrm>
          <a:prstGeom prst="line">
            <a:avLst/>
          </a:prstGeom>
          <a:noFill/>
          <a:ln w="9525">
            <a:solidFill>
              <a:schemeClr val="tx1"/>
            </a:solidFill>
            <a:round/>
            <a:headEnd/>
            <a:tailEnd type="triangle" w="med" len="med"/>
          </a:ln>
        </p:spPr>
        <p:txBody>
          <a:bodyPr/>
          <a:lstStyle/>
          <a:p>
            <a:endParaRPr lang="en-US"/>
          </a:p>
        </p:txBody>
      </p:sp>
      <p:sp>
        <p:nvSpPr>
          <p:cNvPr id="72710" name="Text Box 7"/>
          <p:cNvSpPr txBox="1">
            <a:spLocks noChangeArrowheads="1"/>
          </p:cNvSpPr>
          <p:nvPr/>
        </p:nvSpPr>
        <p:spPr bwMode="auto">
          <a:xfrm>
            <a:off x="5262034" y="5060950"/>
            <a:ext cx="2270943" cy="923330"/>
          </a:xfrm>
          <a:prstGeom prst="rect">
            <a:avLst/>
          </a:prstGeom>
          <a:noFill/>
          <a:ln w="9525">
            <a:noFill/>
            <a:miter lim="800000"/>
            <a:headEnd/>
            <a:tailEnd/>
          </a:ln>
        </p:spPr>
        <p:txBody>
          <a:bodyPr wrap="none">
            <a:spAutoFit/>
          </a:bodyPr>
          <a:lstStyle/>
          <a:p>
            <a:r>
              <a:rPr lang="en-US"/>
              <a:t>even complete</a:t>
            </a:r>
          </a:p>
          <a:p>
            <a:r>
              <a:rPr lang="en-US"/>
              <a:t>if step cost is not</a:t>
            </a:r>
          </a:p>
          <a:p>
            <a:r>
              <a:rPr lang="en-US"/>
              <a:t>increasing with depth.</a:t>
            </a:r>
          </a:p>
        </p:txBody>
      </p:sp>
      <p:sp>
        <p:nvSpPr>
          <p:cNvPr id="72711" name="Line 8"/>
          <p:cNvSpPr>
            <a:spLocks noChangeShapeType="1"/>
          </p:cNvSpPr>
          <p:nvPr/>
        </p:nvSpPr>
        <p:spPr bwMode="auto">
          <a:xfrm flipV="1">
            <a:off x="9855200" y="4267200"/>
            <a:ext cx="0" cy="838200"/>
          </a:xfrm>
          <a:prstGeom prst="line">
            <a:avLst/>
          </a:prstGeom>
          <a:noFill/>
          <a:ln w="9525">
            <a:solidFill>
              <a:schemeClr val="tx1"/>
            </a:solidFill>
            <a:round/>
            <a:headEnd/>
            <a:tailEnd type="triangle" w="med" len="med"/>
          </a:ln>
        </p:spPr>
        <p:txBody>
          <a:bodyPr/>
          <a:lstStyle/>
          <a:p>
            <a:endParaRPr lang="en-US"/>
          </a:p>
        </p:txBody>
      </p:sp>
      <p:sp>
        <p:nvSpPr>
          <p:cNvPr id="72712" name="Text Box 9"/>
          <p:cNvSpPr txBox="1">
            <a:spLocks noChangeArrowheads="1"/>
          </p:cNvSpPr>
          <p:nvPr/>
        </p:nvSpPr>
        <p:spPr bwMode="auto">
          <a:xfrm>
            <a:off x="9630834" y="5137150"/>
            <a:ext cx="1600823" cy="923330"/>
          </a:xfrm>
          <a:prstGeom prst="rect">
            <a:avLst/>
          </a:prstGeom>
          <a:noFill/>
          <a:ln w="9525">
            <a:noFill/>
            <a:miter lim="800000"/>
            <a:headEnd/>
            <a:tailEnd/>
          </a:ln>
        </p:spPr>
        <p:txBody>
          <a:bodyPr wrap="none">
            <a:spAutoFit/>
          </a:bodyPr>
          <a:lstStyle/>
          <a:p>
            <a:r>
              <a:rPr lang="en-US"/>
              <a:t>preferred </a:t>
            </a:r>
          </a:p>
          <a:p>
            <a:r>
              <a:rPr lang="en-US"/>
              <a:t>uninformed</a:t>
            </a:r>
          </a:p>
          <a:p>
            <a:r>
              <a:rPr lang="en-US"/>
              <a:t>search strategy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p:spPr>
        <p:txBody>
          <a:bodyPr/>
          <a:lstStyle/>
          <a:p>
            <a:fld id="{C602C4F1-5F63-4F20-B111-BA7721BB8925}" type="slidenum">
              <a:rPr lang="en-US" smtClean="0">
                <a:latin typeface="Arial" pitchFamily="34" charset="0"/>
              </a:rPr>
              <a:pPr/>
              <a:t>25</a:t>
            </a:fld>
            <a:endParaRPr lang="en-US" smtClean="0">
              <a:latin typeface="Arial" pitchFamily="34" charset="0"/>
            </a:endParaRPr>
          </a:p>
        </p:txBody>
      </p:sp>
      <p:sp>
        <p:nvSpPr>
          <p:cNvPr id="75779" name="Rectangle 2"/>
          <p:cNvSpPr>
            <a:spLocks noGrp="1" noChangeArrowheads="1"/>
          </p:cNvSpPr>
          <p:nvPr>
            <p:ph type="title"/>
          </p:nvPr>
        </p:nvSpPr>
        <p:spPr/>
        <p:txBody>
          <a:bodyPr/>
          <a:lstStyle/>
          <a:p>
            <a:r>
              <a:rPr lang="en-US" smtClean="0"/>
              <a:t>Summary</a:t>
            </a:r>
          </a:p>
        </p:txBody>
      </p:sp>
      <p:sp>
        <p:nvSpPr>
          <p:cNvPr id="75780" name="Rectangle 3"/>
          <p:cNvSpPr>
            <a:spLocks noGrp="1" noChangeArrowheads="1"/>
          </p:cNvSpPr>
          <p:nvPr>
            <p:ph type="body" idx="1"/>
          </p:nvPr>
        </p:nvSpPr>
        <p:spPr/>
        <p:txBody>
          <a:bodyPr/>
          <a:lstStyle/>
          <a:p>
            <a:r>
              <a:rPr lang="en-US" sz="2400" smtClean="0"/>
              <a:t>Problem formulation usually requires abstracting away real-world details to define a state space that can feasibly be explored</a:t>
            </a:r>
          </a:p>
          <a:p>
            <a:pPr lvl="4"/>
            <a:endParaRPr lang="en-US" sz="1600" smtClean="0"/>
          </a:p>
          <a:p>
            <a:r>
              <a:rPr lang="en-US" sz="2400" smtClean="0"/>
              <a:t>Variety of uninformed search strategies</a:t>
            </a:r>
          </a:p>
          <a:p>
            <a:pPr lvl="4"/>
            <a:endParaRPr lang="en-US" sz="1600" smtClean="0"/>
          </a:p>
          <a:p>
            <a:r>
              <a:rPr lang="en-US" sz="2400" smtClean="0"/>
              <a:t>Iterative deepening search uses only linear space and not much more time than other uninformed algorithms</a:t>
            </a:r>
          </a:p>
        </p:txBody>
      </p:sp>
      <p:sp>
        <p:nvSpPr>
          <p:cNvPr id="75781" name="Rectangle 4"/>
          <p:cNvSpPr>
            <a:spLocks noChangeArrowheads="1"/>
          </p:cNvSpPr>
          <p:nvPr/>
        </p:nvSpPr>
        <p:spPr bwMode="auto">
          <a:xfrm>
            <a:off x="1117601" y="4953000"/>
            <a:ext cx="5797997" cy="1200329"/>
          </a:xfrm>
          <a:prstGeom prst="rect">
            <a:avLst/>
          </a:prstGeom>
          <a:noFill/>
          <a:ln w="9525">
            <a:noFill/>
            <a:miter lim="800000"/>
            <a:headEnd/>
            <a:tailEnd/>
          </a:ln>
        </p:spPr>
        <p:txBody>
          <a:bodyPr wrap="none">
            <a:spAutoFit/>
          </a:bodyPr>
          <a:lstStyle/>
          <a:p>
            <a:r>
              <a:rPr lang="en-US" dirty="0" smtClean="0">
                <a:hlinkClick r:id="rId3"/>
              </a:rPr>
              <a:t>Other than text book :</a:t>
            </a:r>
          </a:p>
          <a:p>
            <a:r>
              <a:rPr lang="en-US" dirty="0" smtClean="0">
                <a:hlinkClick r:id="rId3"/>
              </a:rPr>
              <a:t>https://www.geeksforgeeks.org/search-algorithms-in-ai/</a:t>
            </a:r>
          </a:p>
          <a:p>
            <a:r>
              <a:rPr lang="en-US" dirty="0" smtClean="0">
                <a:hlinkClick r:id="rId3"/>
              </a:rPr>
              <a:t>http</a:t>
            </a:r>
            <a:r>
              <a:rPr lang="en-US" dirty="0">
                <a:hlinkClick r:id="rId3"/>
              </a:rPr>
              <a:t>://www.cs.rmit.edu.au/AI-Search/Product/</a:t>
            </a:r>
            <a:endParaRPr lang="en-US" dirty="0"/>
          </a:p>
          <a:p>
            <a:r>
              <a:rPr lang="en-US" dirty="0">
                <a:hlinkClick r:id="rId4"/>
              </a:rPr>
              <a:t>http://aima.cs.berkeley.edu/demos.html</a:t>
            </a:r>
            <a:r>
              <a:rPr lang="en-US" dirty="0"/>
              <a:t>   (for more demos)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609600" y="274638"/>
            <a:ext cx="10972800" cy="639762"/>
          </a:xfrm>
        </p:spPr>
        <p:txBody>
          <a:bodyPr/>
          <a:lstStyle/>
          <a:p>
            <a:pPr eaLnBrk="1" hangingPunct="1"/>
            <a:r>
              <a:rPr lang="en-US" sz="3600" smtClean="0"/>
              <a:t>Different approaches</a:t>
            </a:r>
          </a:p>
        </p:txBody>
      </p:sp>
      <p:sp>
        <p:nvSpPr>
          <p:cNvPr id="76803" name="Content Placeholder 2"/>
          <p:cNvSpPr>
            <a:spLocks noGrp="1"/>
          </p:cNvSpPr>
          <p:nvPr>
            <p:ph idx="1"/>
          </p:nvPr>
        </p:nvSpPr>
        <p:spPr>
          <a:xfrm>
            <a:off x="711200" y="1219201"/>
            <a:ext cx="10972800" cy="4525963"/>
          </a:xfrm>
        </p:spPr>
        <p:txBody>
          <a:bodyPr/>
          <a:lstStyle/>
          <a:p>
            <a:pPr eaLnBrk="1" hangingPunct="1"/>
            <a:r>
              <a:rPr lang="en-US" sz="2400" smtClean="0"/>
              <a:t>Brute-Force Approach</a:t>
            </a:r>
          </a:p>
          <a:p>
            <a:pPr eaLnBrk="1" hangingPunct="1"/>
            <a:r>
              <a:rPr lang="en-US" sz="2400" smtClean="0">
                <a:solidFill>
                  <a:srgbClr val="C00000"/>
                </a:solidFill>
              </a:rPr>
              <a:t>Heuristic Search</a:t>
            </a:r>
          </a:p>
          <a:p>
            <a:pPr eaLnBrk="1" hangingPunct="1"/>
            <a:r>
              <a:rPr lang="en-US" sz="2400" smtClean="0"/>
              <a:t>Two-Player-Games Search</a:t>
            </a:r>
          </a:p>
          <a:p>
            <a:pPr eaLnBrk="1" hangingPunct="1"/>
            <a:r>
              <a:rPr lang="en-US" sz="2400" smtClean="0"/>
              <a:t>Interleaving Search</a:t>
            </a:r>
          </a:p>
          <a:p>
            <a:pPr eaLnBrk="1" hangingPunct="1">
              <a:buFontTx/>
              <a:buNone/>
            </a:pPr>
            <a:endParaRPr lang="en-US" sz="24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Categories of search algorithms in AI"/>
          <p:cNvPicPr>
            <a:picLocks noChangeAspect="1" noChangeArrowheads="1"/>
          </p:cNvPicPr>
          <p:nvPr/>
        </p:nvPicPr>
        <p:blipFill>
          <a:blip r:embed="rId2"/>
          <a:srcRect/>
          <a:stretch>
            <a:fillRect/>
          </a:stretch>
        </p:blipFill>
        <p:spPr bwMode="auto">
          <a:xfrm>
            <a:off x="549113" y="1908116"/>
            <a:ext cx="11306725" cy="4041272"/>
          </a:xfrm>
          <a:prstGeom prst="rect">
            <a:avLst/>
          </a:prstGeom>
          <a:noFill/>
        </p:spPr>
      </p:pic>
      <p:sp>
        <p:nvSpPr>
          <p:cNvPr id="5" name="TextBox 4"/>
          <p:cNvSpPr txBox="1"/>
          <p:nvPr/>
        </p:nvSpPr>
        <p:spPr>
          <a:xfrm>
            <a:off x="601883" y="3321934"/>
            <a:ext cx="2801073" cy="461665"/>
          </a:xfrm>
          <a:prstGeom prst="rect">
            <a:avLst/>
          </a:prstGeom>
          <a:noFill/>
        </p:spPr>
        <p:txBody>
          <a:bodyPr wrap="square" rtlCol="0">
            <a:spAutoFit/>
          </a:bodyPr>
          <a:lstStyle/>
          <a:p>
            <a:r>
              <a:rPr lang="en-US" sz="2400" b="1" dirty="0" smtClean="0">
                <a:solidFill>
                  <a:srgbClr val="0070C0"/>
                </a:solidFill>
              </a:rPr>
              <a:t>Brute Force Search</a:t>
            </a:r>
            <a:endParaRPr lang="en-US" sz="2400" b="1" dirty="0">
              <a:solidFill>
                <a:srgbClr val="0070C0"/>
              </a:solidFill>
            </a:endParaRPr>
          </a:p>
        </p:txBody>
      </p:sp>
      <p:sp>
        <p:nvSpPr>
          <p:cNvPr id="6" name="TextBox 5"/>
          <p:cNvSpPr txBox="1"/>
          <p:nvPr/>
        </p:nvSpPr>
        <p:spPr>
          <a:xfrm>
            <a:off x="8611571" y="3242842"/>
            <a:ext cx="3150242" cy="461665"/>
          </a:xfrm>
          <a:prstGeom prst="rect">
            <a:avLst/>
          </a:prstGeom>
          <a:noFill/>
        </p:spPr>
        <p:txBody>
          <a:bodyPr wrap="square" rtlCol="0">
            <a:spAutoFit/>
          </a:bodyPr>
          <a:lstStyle/>
          <a:p>
            <a:r>
              <a:rPr lang="en-US" sz="2400" b="1" dirty="0" smtClean="0">
                <a:solidFill>
                  <a:srgbClr val="0070C0"/>
                </a:solidFill>
              </a:rPr>
              <a:t>Heuristic Based  Search</a:t>
            </a:r>
            <a:endParaRPr lang="en-US" sz="2400" b="1"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04800" y="274638"/>
            <a:ext cx="11480800" cy="715962"/>
          </a:xfrm>
        </p:spPr>
        <p:txBody>
          <a:bodyPr>
            <a:normAutofit/>
          </a:bodyPr>
          <a:lstStyle/>
          <a:p>
            <a:r>
              <a:rPr lang="en-US" sz="3600" dirty="0" smtClean="0">
                <a:latin typeface="Times New Roman" pitchFamily="18" charset="0"/>
              </a:rPr>
              <a:t>Brute force Techniques </a:t>
            </a:r>
          </a:p>
        </p:txBody>
      </p:sp>
      <p:sp>
        <p:nvSpPr>
          <p:cNvPr id="17411" name="Content Placeholder 2"/>
          <p:cNvSpPr>
            <a:spLocks noGrp="1"/>
          </p:cNvSpPr>
          <p:nvPr>
            <p:ph idx="1"/>
          </p:nvPr>
        </p:nvSpPr>
        <p:spPr>
          <a:xfrm>
            <a:off x="609600" y="1143001"/>
            <a:ext cx="10972800" cy="4983163"/>
          </a:xfrm>
        </p:spPr>
        <p:txBody>
          <a:bodyPr/>
          <a:lstStyle/>
          <a:p>
            <a:pPr eaLnBrk="1" hangingPunct="1"/>
            <a:r>
              <a:rPr lang="en-US" b="1" dirty="0" smtClean="0"/>
              <a:t>Generate-And-Test</a:t>
            </a:r>
          </a:p>
          <a:p>
            <a:pPr eaLnBrk="1" hangingPunct="1"/>
            <a:r>
              <a:rPr lang="en-US" b="1" dirty="0" smtClean="0"/>
              <a:t>Breadth-First Search</a:t>
            </a:r>
          </a:p>
          <a:p>
            <a:pPr eaLnBrk="1" hangingPunct="1"/>
            <a:r>
              <a:rPr lang="en-US" b="1" dirty="0" smtClean="0"/>
              <a:t>Uniform-Cost Search</a:t>
            </a:r>
          </a:p>
          <a:p>
            <a:r>
              <a:rPr lang="en-US" b="1" dirty="0" smtClean="0"/>
              <a:t>Depth-First Search</a:t>
            </a:r>
          </a:p>
          <a:p>
            <a:r>
              <a:rPr lang="en-US" b="1" dirty="0" smtClean="0">
                <a:solidFill>
                  <a:srgbClr val="0070C0"/>
                </a:solidFill>
              </a:rPr>
              <a:t>Depth-First Iterative-Deepening Search</a:t>
            </a:r>
          </a:p>
          <a:p>
            <a:pPr eaLnBrk="1" hangingPunct="1"/>
            <a:r>
              <a:rPr lang="en-US" dirty="0" smtClean="0"/>
              <a:t>Bidirectional Search</a:t>
            </a:r>
          </a:p>
          <a:p>
            <a:pPr eaLnBrk="1" hangingPunct="1"/>
            <a:endParaRPr lang="en-US" sz="2000" dirty="0" smtClean="0"/>
          </a:p>
          <a:p>
            <a:pPr eaLnBrk="1" hangingPunct="1">
              <a:buNone/>
            </a:pPr>
            <a:endParaRPr lang="en-US" sz="2000" dirty="0" smtClean="0"/>
          </a:p>
          <a:p>
            <a:pPr eaLnBrk="1" hangingPunct="1">
              <a:buNone/>
            </a:pPr>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09600" y="274638"/>
            <a:ext cx="10972800" cy="944562"/>
          </a:xfrm>
        </p:spPr>
        <p:txBody>
          <a:bodyPr/>
          <a:lstStyle/>
          <a:p>
            <a:pPr eaLnBrk="1" hangingPunct="1"/>
            <a:r>
              <a:rPr lang="en-US" sz="3200" b="1" smtClean="0"/>
              <a:t>Depth-First Iterative Deepening (DFID) Search</a:t>
            </a:r>
            <a:endParaRPr lang="en-US" sz="3200" smtClean="0"/>
          </a:p>
        </p:txBody>
      </p:sp>
      <p:sp>
        <p:nvSpPr>
          <p:cNvPr id="57347" name="Content Placeholder 2"/>
          <p:cNvSpPr>
            <a:spLocks noGrp="1"/>
          </p:cNvSpPr>
          <p:nvPr>
            <p:ph idx="1"/>
          </p:nvPr>
        </p:nvSpPr>
        <p:spPr>
          <a:xfrm>
            <a:off x="508000" y="1513120"/>
            <a:ext cx="10972800" cy="5105400"/>
          </a:xfrm>
        </p:spPr>
        <p:txBody>
          <a:bodyPr>
            <a:normAutofit fontScale="92500" lnSpcReduction="20000"/>
          </a:bodyPr>
          <a:lstStyle/>
          <a:p>
            <a:pPr eaLnBrk="1" hangingPunct="1"/>
            <a:r>
              <a:rPr lang="en-US" sz="2400" dirty="0" smtClean="0"/>
              <a:t>DFID search combines the best features of BFS and DFS</a:t>
            </a:r>
          </a:p>
          <a:p>
            <a:pPr>
              <a:buFontTx/>
              <a:buChar char="•"/>
            </a:pPr>
            <a:r>
              <a:rPr lang="en-US" sz="2400" dirty="0" smtClean="0"/>
              <a:t>To avoid the infinite depth problem of DFS, we can </a:t>
            </a:r>
          </a:p>
          <a:p>
            <a:pPr lvl="1"/>
            <a:r>
              <a:rPr lang="en-US" sz="2000" dirty="0" smtClean="0"/>
              <a:t> decide to only search until depth L, i.e. we don’t expand beyond depth L.</a:t>
            </a:r>
          </a:p>
          <a:p>
            <a:pPr lvl="2"/>
            <a:r>
              <a:rPr lang="en-US" sz="1600" dirty="0" smtClean="0">
                <a:sym typeface="Wingdings" pitchFamily="2" charset="2"/>
              </a:rPr>
              <a:t>  </a:t>
            </a:r>
            <a:r>
              <a:rPr lang="en-US" sz="1600" dirty="0" smtClean="0">
                <a:solidFill>
                  <a:srgbClr val="FF0000"/>
                </a:solidFill>
                <a:sym typeface="Wingdings" pitchFamily="2" charset="2"/>
              </a:rPr>
              <a:t>Depth-Limited Search</a:t>
            </a:r>
          </a:p>
          <a:p>
            <a:pPr lvl="1">
              <a:buFontTx/>
              <a:buChar char="•"/>
            </a:pPr>
            <a:r>
              <a:rPr lang="en-US" sz="2000" dirty="0" smtClean="0"/>
              <a:t> What of solution is deeper than L? </a:t>
            </a:r>
            <a:r>
              <a:rPr lang="en-US" sz="2000" dirty="0" smtClean="0">
                <a:sym typeface="Wingdings" pitchFamily="2" charset="2"/>
              </a:rPr>
              <a:t> Increase L iteratively.</a:t>
            </a:r>
          </a:p>
          <a:p>
            <a:pPr lvl="2"/>
            <a:r>
              <a:rPr lang="en-US" sz="1600" dirty="0" smtClean="0">
                <a:sym typeface="Wingdings" pitchFamily="2" charset="2"/>
              </a:rPr>
              <a:t>   </a:t>
            </a:r>
            <a:r>
              <a:rPr lang="en-US" sz="1600" dirty="0" smtClean="0">
                <a:solidFill>
                  <a:srgbClr val="FF0000"/>
                </a:solidFill>
                <a:sym typeface="Wingdings" pitchFamily="2" charset="2"/>
              </a:rPr>
              <a:t>Iterative Deepening Search</a:t>
            </a:r>
          </a:p>
          <a:p>
            <a:pPr>
              <a:buFontTx/>
              <a:buChar char="•"/>
            </a:pPr>
            <a:r>
              <a:rPr lang="en-US" sz="2400" dirty="0" smtClean="0"/>
              <a:t>this inherits the memory advantage of Depth-First  search</a:t>
            </a:r>
          </a:p>
          <a:p>
            <a:pPr>
              <a:buNone/>
            </a:pPr>
            <a:r>
              <a:rPr lang="en-US" sz="2400" dirty="0" smtClean="0"/>
              <a:t>                                           and </a:t>
            </a:r>
          </a:p>
          <a:p>
            <a:r>
              <a:rPr lang="en-US" sz="2400" dirty="0" smtClean="0"/>
              <a:t>better in terms of time complexity than Breadth first search.</a:t>
            </a:r>
            <a:endParaRPr lang="en-US" sz="2400" dirty="0" smtClean="0">
              <a:solidFill>
                <a:srgbClr val="FF0000"/>
              </a:solidFill>
            </a:endParaRPr>
          </a:p>
          <a:p>
            <a:pPr eaLnBrk="1" hangingPunct="1"/>
            <a:r>
              <a:rPr lang="en-US" sz="2400" dirty="0" smtClean="0"/>
              <a:t>DFIDS first performs a DFS to depth one, then starts over, executing a complete DFS to depth two, and continues to run depth-first searches to successively greater depths, until a solution is found.</a:t>
            </a:r>
          </a:p>
          <a:p>
            <a:pPr eaLnBrk="1" hangingPunct="1"/>
            <a:r>
              <a:rPr lang="en-US" sz="2400" dirty="0" smtClean="0"/>
              <a:t>It never generates a node until all shallower nodes have been generated, the first solution found by DFIDS is guaranteed to be along a shortest path. </a:t>
            </a:r>
          </a:p>
          <a:p>
            <a:pPr eaLnBrk="1" hangingPunct="1"/>
            <a:r>
              <a:rPr lang="en-US" sz="2400" dirty="0" smtClean="0"/>
              <a:t>At any given point it is executing a DFS, saving only a stack of nodes, and the algorithm terminates when it finds a solution at depth d, the space complexity of DFIDS is only O(d).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711FDBED-0444-485B-90A6-D02F9C250745}" type="slidenum">
              <a:rPr lang="en-US" smtClean="0">
                <a:latin typeface="Arial" pitchFamily="34" charset="0"/>
              </a:rPr>
              <a:pPr/>
              <a:t>6</a:t>
            </a:fld>
            <a:endParaRPr lang="en-US" smtClean="0">
              <a:latin typeface="Arial" pitchFamily="34" charset="0"/>
            </a:endParaRPr>
          </a:p>
        </p:txBody>
      </p:sp>
      <p:sp>
        <p:nvSpPr>
          <p:cNvPr id="59395" name="Rectangle 2"/>
          <p:cNvSpPr>
            <a:spLocks noGrp="1" noChangeArrowheads="1"/>
          </p:cNvSpPr>
          <p:nvPr>
            <p:ph type="title"/>
          </p:nvPr>
        </p:nvSpPr>
        <p:spPr/>
        <p:txBody>
          <a:bodyPr/>
          <a:lstStyle/>
          <a:p>
            <a:r>
              <a:rPr lang="en-US" sz="4000" dirty="0" smtClean="0"/>
              <a:t>DFID search ( </a:t>
            </a:r>
            <a:r>
              <a:rPr lang="en-US" sz="4000" i="1" dirty="0" smtClean="0"/>
              <a:t>L</a:t>
            </a:r>
            <a:r>
              <a:rPr lang="en-US" sz="4000" dirty="0" smtClean="0"/>
              <a:t>=0 )</a:t>
            </a:r>
          </a:p>
        </p:txBody>
      </p:sp>
      <p:pic>
        <p:nvPicPr>
          <p:cNvPr id="59396" name="Picture 4" descr="ids-progress1c"/>
          <p:cNvPicPr>
            <a:picLocks noChangeAspect="1" noChangeArrowheads="1"/>
          </p:cNvPicPr>
          <p:nvPr/>
        </p:nvPicPr>
        <p:blipFill>
          <a:blip r:embed="rId3"/>
          <a:srcRect/>
          <a:stretch>
            <a:fillRect/>
          </a:stretch>
        </p:blipFill>
        <p:spPr bwMode="auto">
          <a:xfrm>
            <a:off x="1016000" y="1657350"/>
            <a:ext cx="10160000" cy="354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18A6334B-592E-4744-8DEB-D266A07C1CC4}" type="slidenum">
              <a:rPr lang="en-US" smtClean="0">
                <a:latin typeface="Arial" pitchFamily="34" charset="0"/>
              </a:rPr>
              <a:pPr/>
              <a:t>7</a:t>
            </a:fld>
            <a:endParaRPr lang="en-US" smtClean="0">
              <a:latin typeface="Arial" pitchFamily="34" charset="0"/>
            </a:endParaRPr>
          </a:p>
        </p:txBody>
      </p:sp>
      <p:sp>
        <p:nvSpPr>
          <p:cNvPr id="60419" name="Rectangle 2"/>
          <p:cNvSpPr>
            <a:spLocks noGrp="1" noChangeArrowheads="1"/>
          </p:cNvSpPr>
          <p:nvPr>
            <p:ph type="title"/>
          </p:nvPr>
        </p:nvSpPr>
        <p:spPr/>
        <p:txBody>
          <a:bodyPr/>
          <a:lstStyle/>
          <a:p>
            <a:r>
              <a:rPr lang="en-US" sz="4000" dirty="0" smtClean="0"/>
              <a:t>DFID Search (</a:t>
            </a:r>
            <a:r>
              <a:rPr lang="en-US" sz="4000" i="1" dirty="0" smtClean="0"/>
              <a:t>L</a:t>
            </a:r>
            <a:r>
              <a:rPr lang="en-US" sz="4000" dirty="0" smtClean="0"/>
              <a:t>=1)</a:t>
            </a:r>
          </a:p>
        </p:txBody>
      </p:sp>
      <p:pic>
        <p:nvPicPr>
          <p:cNvPr id="60420" name="Picture 4" descr="ids-progress2c"/>
          <p:cNvPicPr>
            <a:picLocks noChangeAspect="1" noChangeArrowheads="1"/>
          </p:cNvPicPr>
          <p:nvPr/>
        </p:nvPicPr>
        <p:blipFill>
          <a:blip r:embed="rId3"/>
          <a:srcRect/>
          <a:stretch>
            <a:fillRect/>
          </a:stretch>
        </p:blipFill>
        <p:spPr bwMode="auto">
          <a:xfrm>
            <a:off x="1016000" y="1657350"/>
            <a:ext cx="10160000" cy="354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p:spPr>
        <p:txBody>
          <a:bodyPr/>
          <a:lstStyle/>
          <a:p>
            <a:fld id="{D33DC337-ADAB-43FE-AB31-47FBC3549D48}" type="slidenum">
              <a:rPr lang="en-US" smtClean="0">
                <a:latin typeface="Arial" pitchFamily="34" charset="0"/>
              </a:rPr>
              <a:pPr/>
              <a:t>8</a:t>
            </a:fld>
            <a:endParaRPr lang="en-US" smtClean="0">
              <a:latin typeface="Arial" pitchFamily="34" charset="0"/>
            </a:endParaRPr>
          </a:p>
        </p:txBody>
      </p:sp>
      <p:sp>
        <p:nvSpPr>
          <p:cNvPr id="61443" name="Rectangle 2"/>
          <p:cNvSpPr>
            <a:spLocks noGrp="1" noChangeArrowheads="1"/>
          </p:cNvSpPr>
          <p:nvPr>
            <p:ph type="title"/>
          </p:nvPr>
        </p:nvSpPr>
        <p:spPr>
          <a:xfrm>
            <a:off x="1034143" y="267154"/>
            <a:ext cx="10515600" cy="1015806"/>
          </a:xfrm>
        </p:spPr>
        <p:txBody>
          <a:bodyPr/>
          <a:lstStyle/>
          <a:p>
            <a:r>
              <a:rPr lang="en-US" sz="4000" dirty="0" smtClean="0"/>
              <a:t>DFID Search (</a:t>
            </a:r>
            <a:r>
              <a:rPr lang="en-US" sz="4000" i="1" dirty="0" smtClean="0"/>
              <a:t>L</a:t>
            </a:r>
            <a:r>
              <a:rPr lang="en-US" sz="4000" dirty="0" smtClean="0"/>
              <a:t>=2)</a:t>
            </a:r>
          </a:p>
        </p:txBody>
      </p:sp>
      <p:pic>
        <p:nvPicPr>
          <p:cNvPr id="61444" name="Picture 4" descr="ids-progress3c"/>
          <p:cNvPicPr>
            <a:picLocks noChangeAspect="1" noChangeArrowheads="1"/>
          </p:cNvPicPr>
          <p:nvPr/>
        </p:nvPicPr>
        <p:blipFill>
          <a:blip r:embed="rId3"/>
          <a:srcRect/>
          <a:stretch>
            <a:fillRect/>
          </a:stretch>
        </p:blipFill>
        <p:spPr bwMode="auto">
          <a:xfrm>
            <a:off x="1016000" y="1652589"/>
            <a:ext cx="10160000" cy="355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p:spPr>
        <p:txBody>
          <a:bodyPr/>
          <a:lstStyle/>
          <a:p>
            <a:fld id="{A12DB7D3-68EC-4880-848F-8367BB83974F}" type="slidenum">
              <a:rPr lang="en-US" smtClean="0">
                <a:latin typeface="Arial" pitchFamily="34" charset="0"/>
              </a:rPr>
              <a:pPr/>
              <a:t>9</a:t>
            </a:fld>
            <a:endParaRPr lang="en-US" smtClean="0">
              <a:latin typeface="Arial" pitchFamily="34" charset="0"/>
            </a:endParaRPr>
          </a:p>
        </p:txBody>
      </p:sp>
      <p:sp>
        <p:nvSpPr>
          <p:cNvPr id="62467" name="Rectangle 2"/>
          <p:cNvSpPr>
            <a:spLocks noGrp="1" noChangeArrowheads="1"/>
          </p:cNvSpPr>
          <p:nvPr>
            <p:ph type="title"/>
          </p:nvPr>
        </p:nvSpPr>
        <p:spPr/>
        <p:txBody>
          <a:bodyPr/>
          <a:lstStyle/>
          <a:p>
            <a:r>
              <a:rPr lang="en-US" sz="4000" smtClean="0"/>
              <a:t>Iterative Deepening Search </a:t>
            </a:r>
            <a:r>
              <a:rPr lang="en-US" sz="4000" i="1" smtClean="0"/>
              <a:t>L</a:t>
            </a:r>
            <a:r>
              <a:rPr lang="en-US" sz="4000" smtClean="0"/>
              <a:t>=3</a:t>
            </a:r>
          </a:p>
        </p:txBody>
      </p:sp>
      <p:pic>
        <p:nvPicPr>
          <p:cNvPr id="62468" name="Picture 4" descr="ids-progress4c"/>
          <p:cNvPicPr>
            <a:picLocks noChangeAspect="1" noChangeArrowheads="1"/>
          </p:cNvPicPr>
          <p:nvPr/>
        </p:nvPicPr>
        <p:blipFill>
          <a:blip r:embed="rId3"/>
          <a:srcRect/>
          <a:stretch>
            <a:fillRect/>
          </a:stretch>
        </p:blipFill>
        <p:spPr bwMode="auto">
          <a:xfrm>
            <a:off x="1016000" y="1657350"/>
            <a:ext cx="10160000" cy="354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2717</TotalTime>
  <Words>1447</Words>
  <Application>Microsoft Office PowerPoint</Application>
  <PresentationFormat>Custom</PresentationFormat>
  <Paragraphs>178</Paragraphs>
  <Slides>26</Slides>
  <Notes>11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29" baseType="lpstr">
      <vt:lpstr>Office Theme</vt:lpstr>
      <vt:lpstr>Equation</vt:lpstr>
      <vt:lpstr>Bitmap Image</vt:lpstr>
      <vt:lpstr>AI – Prof. R.G.Mehta</vt:lpstr>
      <vt:lpstr>Introduction</vt:lpstr>
      <vt:lpstr>Slide 3</vt:lpstr>
      <vt:lpstr>Brute force Techniques </vt:lpstr>
      <vt:lpstr>Depth-First Iterative Deepening (DFID) Search</vt:lpstr>
      <vt:lpstr>DFID search ( L=0 )</vt:lpstr>
      <vt:lpstr>DFID Search (L=1)</vt:lpstr>
      <vt:lpstr>DFID Search (L=2)</vt:lpstr>
      <vt:lpstr>Iterative Deepening Search L=3</vt:lpstr>
      <vt:lpstr>Slide 10</vt:lpstr>
      <vt:lpstr>Iterative deepening search (Self)</vt:lpstr>
      <vt:lpstr>Properties of iterative deepening search (Self)</vt:lpstr>
      <vt:lpstr>Example IDS</vt:lpstr>
      <vt:lpstr>Depth-First Iterative Deepening Search</vt:lpstr>
      <vt:lpstr>Depth-First Iterative Deepening Search</vt:lpstr>
      <vt:lpstr>Some comments on DFS and BFS</vt:lpstr>
      <vt:lpstr>Brute force Techniques </vt:lpstr>
      <vt:lpstr>Bidirectional Search</vt:lpstr>
      <vt:lpstr>Bidirectional Search</vt:lpstr>
      <vt:lpstr>Bidirectional Search (Cont..)</vt:lpstr>
      <vt:lpstr>Pros and Cons of Bidirectional Search </vt:lpstr>
      <vt:lpstr>Combinatorial Explosion</vt:lpstr>
      <vt:lpstr>Repeated states</vt:lpstr>
      <vt:lpstr>Summary of algorithms</vt:lpstr>
      <vt:lpstr>Summary</vt:lpstr>
      <vt:lpstr>Different approaches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69</cp:revision>
  <dcterms:created xsi:type="dcterms:W3CDTF">2022-01-04T10:24:38Z</dcterms:created>
  <dcterms:modified xsi:type="dcterms:W3CDTF">2022-02-25T05:00:08Z</dcterms:modified>
</cp:coreProperties>
</file>