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1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1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1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1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1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1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1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1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1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057400"/>
            <a:ext cx="8229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None/>
            </a:pPr>
            <a:r>
              <a:rPr b="1" lang="en-US"/>
              <a:t>MATHEMATICS OF CRYPTOGRAPHY</a:t>
            </a:r>
            <a:br>
              <a:rPr b="1" lang="en-US"/>
            </a:br>
            <a:r>
              <a:rPr b="1" lang="en-US"/>
              <a:t>PART I</a:t>
            </a:r>
            <a:br>
              <a:rPr b="1" lang="en-US"/>
            </a:br>
            <a:r>
              <a:rPr b="1" lang="en-US"/>
              <a:t>MODULAR ARITHMETIC AND CONGRUENCE</a:t>
            </a:r>
            <a:br>
              <a:rPr lang="en-US"/>
            </a:br>
            <a:endParaRPr/>
          </a:p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Integer Division(cont.)</a:t>
            </a:r>
            <a:endParaRPr/>
          </a:p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Graph of division algorithm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75" y="2268538"/>
            <a:ext cx="6956425" cy="2760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</a:t>
            </a:r>
            <a:endParaRPr/>
          </a:p>
        </p:txBody>
      </p:sp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a is not zero and we let  r = 0 in the division relation, we get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the remainder is zero,  </a:t>
            </a:r>
            <a:r>
              <a:rPr i="1" lang="en-US"/>
              <a:t>n | a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the remainder is not zero,  </a:t>
            </a:r>
            <a:r>
              <a:rPr i="1" lang="en-US"/>
              <a:t>n | a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495300" y="2743200"/>
            <a:ext cx="8077200" cy="579438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q × n</a:t>
            </a:r>
            <a:endParaRPr/>
          </a:p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5943600" y="46482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Properties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600200" y="2395478"/>
            <a:ext cx="6362700" cy="2862322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1: if a|1, then a = ±1.</a:t>
            </a:r>
            <a:br>
              <a:rPr b="1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2: if a|b and b|a, then a = ±b.</a:t>
            </a:r>
            <a:br>
              <a:rPr b="1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3: if a|b and b|c, then a|c.</a:t>
            </a:r>
            <a:br>
              <a:rPr b="1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4: if a|b and a|c, then </a:t>
            </a:r>
            <a:br>
              <a:rPr b="1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a|(m × b + n × c), where m</a:t>
            </a:r>
            <a:br>
              <a:rPr b="1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and n are arbitrary integers</a:t>
            </a:r>
            <a:endParaRPr/>
          </a:p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144" name="Google Shape;1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pic>
        <p:nvPicPr>
          <p:cNvPr id="145" name="Google Shape;14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35051"/>
            <a:ext cx="8229600" cy="325626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2912460" y="5562600"/>
            <a:ext cx="36407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divisors of two integers</a:t>
            </a:r>
            <a:endParaRPr/>
          </a:p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153" name="Google Shape;15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2743200" y="3886200"/>
            <a:ext cx="27624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Euclidean Algorithm</a:t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57200" y="4419600"/>
            <a:ext cx="8077200" cy="1569660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 1: gcd (a, 0) = a</a:t>
            </a:r>
            <a:br>
              <a:rPr b="0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 2: gcd (a, b) = gcd (b, r), where r is</a:t>
            </a:r>
            <a:br>
              <a:rPr b="0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the remainder of dividing a by b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57200" y="1844675"/>
            <a:ext cx="8077200" cy="1569660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greatest common divisor of two positive integers is the largest integer that can divide both integers.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2286000" y="1371600"/>
            <a:ext cx="34620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Greatest Common Divisor</a:t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164" name="Google Shape;16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57200" y="1238071"/>
            <a:ext cx="8229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example, to calculate the gcd(36,10), we use following steps: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609600" y="2286000"/>
            <a:ext cx="8077200" cy="3539430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gcd (36, 10) = gcd (10, 6)……..by fact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gcd (10, 6) = gcd (6, 4)…………by fact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gcd (6, 4) = gcd (4, 2)………….by fact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gcd (4, 2) = gcd (2, 0)…………by fact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gcd (2, 0) = 2…………………….by fact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Answer =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173" name="Google Shape;17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38" y="1743075"/>
            <a:ext cx="7002462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790575" y="1295400"/>
            <a:ext cx="24017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Euclidean Algorithm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609600" y="5417403"/>
            <a:ext cx="8077200" cy="461665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gcd (a, b) = 1, we say that a and b are relatively prime.</a:t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183" name="Google Shape;18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304800" y="1219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greatest common divisor of 2740 and 1760.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381000" y="56388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gcd (2740, 1760) = 20.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752600"/>
            <a:ext cx="5265737" cy="3830638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</p:pic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193" name="Google Shape;193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609600" y="1598613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greatest common divisor of 25 and 60.</a:t>
            </a:r>
            <a:endParaRPr/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201" name="Google Shape;20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1143000" y="1752600"/>
            <a:ext cx="40330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Extended Euclidean Algorithm</a:t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304800" y="2449939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integers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often need to find other two integers,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such that</a:t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13" y="3657600"/>
            <a:ext cx="5462587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/>
          <p:nvPr/>
        </p:nvSpPr>
        <p:spPr>
          <a:xfrm>
            <a:off x="381000" y="4796264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extended Euclidean algorithm can calculate the gcd (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at the same time calculate the value of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057400"/>
            <a:ext cx="8229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b="1" lang="en-US"/>
              <a:t>Book : Cryptography and Network security by Behrouz A. Forouzan</a:t>
            </a:r>
            <a:br>
              <a:rPr lang="en-US"/>
            </a:br>
            <a:endParaRPr/>
          </a:p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212" name="Google Shape;21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81200"/>
            <a:ext cx="8593137" cy="3725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228600" y="1379537"/>
            <a:ext cx="4176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Euclidean algorithm, part a</a:t>
            </a:r>
            <a:endParaRPr/>
          </a:p>
        </p:txBody>
      </p: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221" name="Google Shape;22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228600" y="1123890"/>
            <a:ext cx="4176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Euclidean algorithm, part b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95009"/>
            <a:ext cx="7010400" cy="482959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230" name="Google Shape;23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304800" y="2025005"/>
            <a:ext cx="8229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161 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28, find gcd (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the values of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381000" y="5334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get gcd (161, 28) = 7,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−1 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6.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381000" y="2743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24200"/>
            <a:ext cx="7632700" cy="21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241" name="Google Shape;24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304800" y="1672064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17 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0, find gcd (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the values of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381000" y="48006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get gcd (17, 0) = 17,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1, 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  <a:endParaRPr b="0" i="0" sz="2400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228600" y="2955925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505200"/>
            <a:ext cx="8491537" cy="1062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252" name="Google Shape;25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457200" y="1535539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 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45, find gcd (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the values of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457200" y="48768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get gcd (0, 45) = 45,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0, 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1.</a:t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381000" y="2667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pic>
        <p:nvPicPr>
          <p:cNvPr id="256" name="Google Shape;2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124200"/>
            <a:ext cx="8491537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263" name="Google Shape;263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457200" y="2743200"/>
            <a:ext cx="8229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Exercise: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84 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320, find gcd (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the values of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Divisibility(cont.)</a:t>
            </a:r>
            <a:endParaRPr/>
          </a:p>
        </p:txBody>
      </p:sp>
      <p:sp>
        <p:nvSpPr>
          <p:cNvPr id="271" name="Google Shape;2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457200" y="2189203"/>
            <a:ext cx="8229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Exercise: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84 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320, find gcd (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the values of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gcd(84,320) = 4, s = -19, t = 5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457200" y="2438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libri"/>
              <a:buNone/>
            </a:pPr>
            <a:r>
              <a:rPr b="1" lang="en-US" sz="6000"/>
              <a:t>Modular Arithmetic</a:t>
            </a:r>
            <a:endParaRPr/>
          </a:p>
        </p:txBody>
      </p:sp>
      <p:sp>
        <p:nvSpPr>
          <p:cNvPr id="279" name="Google Shape;27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Preliminary</a:t>
            </a:r>
            <a:endParaRPr/>
          </a:p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division relationship (a = q × n + r) discussed in the previous section has two inputs (a and n) and two outputs (q and r).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modular arithmetic, we are interested in only one of the outputs, the remainder r. 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Preliminary(cont.)</a:t>
            </a:r>
            <a:endParaRPr/>
          </a:p>
        </p:txBody>
      </p:sp>
      <p:sp>
        <p:nvSpPr>
          <p:cNvPr id="294" name="Google Shape;29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use modular arithmetic in our daily life; for example, we use a clock to measure time. Our clock system uses modulo 12 arithmetic. However, instead of a 0 we use the number 12. 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296" name="Google Shape;29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Integer Arithmetic</a:t>
            </a:r>
            <a:endParaRPr/>
          </a:p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integer arithmetic, we use a set and a few operations.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Reviewed here to create a background for modular arithmetic.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Modulo Operator</a:t>
            </a:r>
            <a:endParaRPr/>
          </a:p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modulo operator is shown as </a:t>
            </a:r>
            <a:r>
              <a:rPr lang="en-US">
                <a:solidFill>
                  <a:schemeClr val="hlink"/>
                </a:solidFill>
              </a:rPr>
              <a:t>mod</a:t>
            </a:r>
            <a:r>
              <a:rPr lang="en-US"/>
              <a:t>. The second input (n) is called the modulus. The output r is called the residue. 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5" name="Google Shape;3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490913"/>
            <a:ext cx="7321550" cy="222408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3"/>
          <p:cNvSpPr txBox="1"/>
          <p:nvPr/>
        </p:nvSpPr>
        <p:spPr>
          <a:xfrm>
            <a:off x="2057400" y="5791200"/>
            <a:ext cx="44518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 algorithm and modulo operator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Modulo Operator(cont.)</a:t>
            </a:r>
            <a:endParaRPr/>
          </a:p>
        </p:txBody>
      </p:sp>
      <p:sp>
        <p:nvSpPr>
          <p:cNvPr id="312" name="Google Shape;312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the result of the following operations:</a:t>
            </a:r>
            <a:endParaRPr/>
          </a:p>
          <a:p>
            <a:pPr indent="-514350" lvl="0" marL="51435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/>
              <a:t>27 mod 5  </a:t>
            </a:r>
            <a:endParaRPr/>
          </a:p>
          <a:p>
            <a:pPr indent="-514350" lvl="0" marL="51435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/>
              <a:t>36 mod 12</a:t>
            </a:r>
            <a:endParaRPr/>
          </a:p>
          <a:p>
            <a:pPr indent="-514350" lvl="0" marL="51435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/>
              <a:t>−18 mod 14</a:t>
            </a:r>
            <a:endParaRPr/>
          </a:p>
          <a:p>
            <a:pPr indent="-514350" lvl="0" marL="51435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/>
              <a:t>−7 mod 10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314" name="Google Shape;31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Modulo Operator(cont.)</a:t>
            </a:r>
            <a:endParaRPr/>
          </a:p>
        </p:txBody>
      </p:sp>
      <p:sp>
        <p:nvSpPr>
          <p:cNvPr id="320" name="Google Shape;320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US">
                <a:solidFill>
                  <a:srgbClr val="C00000"/>
                </a:solidFill>
              </a:rPr>
              <a:t>Solution</a:t>
            </a:r>
            <a:endParaRPr/>
          </a:p>
          <a:p>
            <a:pPr indent="-514350" lvl="0" marL="51435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/>
              <a:t>Dividing 27 by 5 results in r = 2</a:t>
            </a:r>
            <a:endParaRPr/>
          </a:p>
          <a:p>
            <a:pPr indent="-514350" lvl="0" marL="51435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/>
              <a:t>Dividing 36 by 12 results in r = 0</a:t>
            </a:r>
            <a:endParaRPr/>
          </a:p>
          <a:p>
            <a:pPr indent="-514350" lvl="0" marL="514350" rtl="0" algn="just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/>
              <a:t>Dividing −18 by 14 results in r = −4. After adding the modulus r = 10</a:t>
            </a:r>
            <a:endParaRPr/>
          </a:p>
          <a:p>
            <a:pPr indent="-514350" lvl="0" marL="514350" rtl="0" algn="just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/>
              <a:t>Dividing −7 by 10 results in r = −7. After adding the modulus to −7, r = 3</a:t>
            </a:r>
            <a:endParaRPr/>
          </a:p>
          <a:p>
            <a:pPr indent="-139700" lvl="0" marL="342900" rtl="0" algn="just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Set of Residues</a:t>
            </a:r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modulo operation creates a set, which in modular arithmetic is referred to as </a:t>
            </a:r>
            <a:r>
              <a:rPr lang="en-US">
                <a:solidFill>
                  <a:schemeClr val="hlink"/>
                </a:solidFill>
              </a:rPr>
              <a:t>the set of least residues modulo n</a:t>
            </a:r>
            <a:r>
              <a:rPr lang="en-US"/>
              <a:t>, </a:t>
            </a:r>
            <a:r>
              <a:rPr lang="en-US">
                <a:solidFill>
                  <a:schemeClr val="hlink"/>
                </a:solidFill>
              </a:rPr>
              <a:t>or Z</a:t>
            </a:r>
            <a:r>
              <a:rPr baseline="-25000" lang="en-US">
                <a:solidFill>
                  <a:schemeClr val="hlink"/>
                </a:solidFill>
              </a:rPr>
              <a:t>n</a:t>
            </a:r>
            <a:r>
              <a:rPr lang="en-US"/>
              <a:t>. 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1" name="Google Shape;3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429000"/>
            <a:ext cx="7165975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6"/>
          <p:cNvSpPr txBox="1"/>
          <p:nvPr/>
        </p:nvSpPr>
        <p:spPr>
          <a:xfrm>
            <a:off x="3402576" y="4857690"/>
            <a:ext cx="15504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Z</a:t>
            </a:r>
            <a:r>
              <a:rPr b="1"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Congruence</a:t>
            </a:r>
            <a:endParaRPr/>
          </a:p>
        </p:txBody>
      </p: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show that two integers are congruent, we use the congruence operator ( </a:t>
            </a:r>
            <a:r>
              <a:rPr lang="en-US">
                <a:solidFill>
                  <a:schemeClr val="hlink"/>
                </a:solidFill>
              </a:rPr>
              <a:t>≡</a:t>
            </a:r>
            <a:r>
              <a:rPr lang="en-US"/>
              <a:t> ). For example, we write: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340" name="Google Shape;34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713" y="3352800"/>
            <a:ext cx="7304087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Congruence(cont.)</a:t>
            </a:r>
            <a:endParaRPr/>
          </a:p>
        </p:txBody>
      </p:sp>
      <p:sp>
        <p:nvSpPr>
          <p:cNvPr id="347" name="Google Shape;34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348" name="Google Shape;34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32230"/>
            <a:ext cx="8229600" cy="446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Congruence(cont.)</a:t>
            </a:r>
            <a:endParaRPr/>
          </a:p>
        </p:txBody>
      </p:sp>
      <p:sp>
        <p:nvSpPr>
          <p:cNvPr id="355" name="Google Shape;35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356" name="Google Shape;35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Residue Classes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residue class [a] or [a]</a:t>
            </a:r>
            <a:r>
              <a:rPr baseline="-25000" lang="en-US"/>
              <a:t>n</a:t>
            </a:r>
            <a:r>
              <a:rPr lang="en-US"/>
              <a:t> is the set of integers congruent modulo n. 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is the set of all integers such that x=a(mod)n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for n=5, we have five sets as shown below:</a:t>
            </a:r>
            <a:endParaRPr/>
          </a:p>
          <a:p>
            <a:pPr indent="-1079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58" name="Google Shape;3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6163" y="4267200"/>
            <a:ext cx="4618037" cy="1706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Congruence(cont.)</a:t>
            </a:r>
            <a:endParaRPr/>
          </a:p>
        </p:txBody>
      </p:sp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79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366" name="Google Shape;36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Z and Zn using graphs</a:t>
            </a:r>
            <a:endParaRPr/>
          </a:p>
          <a:p>
            <a:pPr indent="-107950" lvl="1" marL="7429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8" y="2327275"/>
            <a:ext cx="8520112" cy="36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Operation in Zn</a:t>
            </a:r>
            <a:endParaRPr/>
          </a:p>
        </p:txBody>
      </p:sp>
      <p:sp>
        <p:nvSpPr>
          <p:cNvPr id="374" name="Google Shape;374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79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75" name="Google Shape;37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376" name="Google Shape;376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41"/>
          <p:cNvSpPr txBox="1"/>
          <p:nvPr/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three binary operations that we discussed for the set Z can also be defined for the set Zn. The result may need to be mapped to Zn using the mod operator.</a:t>
            </a:r>
            <a:endParaRPr/>
          </a:p>
          <a:p>
            <a:pPr indent="-107950" lvl="1" marL="7429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926" y="3243263"/>
            <a:ext cx="4145526" cy="300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Operation in Z</a:t>
            </a:r>
            <a:r>
              <a:rPr baseline="-25000" lang="en-US"/>
              <a:t>n</a:t>
            </a:r>
            <a:r>
              <a:rPr lang="en-US"/>
              <a:t>(cont.)</a:t>
            </a:r>
            <a:endParaRPr/>
          </a:p>
        </p:txBody>
      </p:sp>
      <p:sp>
        <p:nvSpPr>
          <p:cNvPr id="384" name="Google Shape;384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79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85" name="Google Shape;385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386" name="Google Shape;386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42"/>
          <p:cNvSpPr txBox="1"/>
          <p:nvPr/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the following operations (the inputs come from Z</a:t>
            </a:r>
            <a:r>
              <a:rPr b="0" baseline="-2500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Add 7 to 14 in Z</a:t>
            </a:r>
            <a:r>
              <a:rPr b="0" baseline="-2500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Subtract 11 from 7 in Z</a:t>
            </a:r>
            <a:r>
              <a:rPr b="0" baseline="-2500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Multiply 11 by 7 in Z</a:t>
            </a:r>
            <a:r>
              <a:rPr b="0" baseline="-2500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7950" lvl="1" marL="7429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Set of Integers</a:t>
            </a:r>
            <a:endParaRPr/>
          </a:p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set of integers, denoted by Z, contains all integral numbers (with no fraction) from negative infinity to positive infinity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3581400" y="4800600"/>
            <a:ext cx="19351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integers</a:t>
            </a:r>
            <a:endParaRPr b="1"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3789363"/>
            <a:ext cx="5256213" cy="78263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Operation in Z</a:t>
            </a:r>
            <a:r>
              <a:rPr baseline="-25000" lang="en-US"/>
              <a:t>n</a:t>
            </a:r>
            <a:r>
              <a:rPr lang="en-US"/>
              <a:t>(cont.)</a:t>
            </a:r>
            <a:endParaRPr/>
          </a:p>
        </p:txBody>
      </p:sp>
      <p:sp>
        <p:nvSpPr>
          <p:cNvPr id="393" name="Google Shape;393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79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94" name="Google Shape;394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395" name="Google Shape;395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43"/>
          <p:cNvSpPr txBox="1"/>
          <p:nvPr/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86000"/>
            <a:ext cx="7651750" cy="162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Operation in Z</a:t>
            </a:r>
            <a:r>
              <a:rPr baseline="-25000" lang="en-US"/>
              <a:t>n</a:t>
            </a:r>
            <a:r>
              <a:rPr lang="en-US"/>
              <a:t>(cont.)</a:t>
            </a:r>
            <a:endParaRPr/>
          </a:p>
        </p:txBody>
      </p:sp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79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04" name="Google Shape;404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405" name="Google Shape;405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44"/>
          <p:cNvSpPr txBox="1"/>
          <p:nvPr/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the following operations (the inputs come from either Z or Z</a:t>
            </a:r>
            <a:r>
              <a:rPr b="0" baseline="-2500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Add 17 to 27 in Z</a:t>
            </a:r>
            <a:r>
              <a:rPr b="0" baseline="-2500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Subtract 43 from 12 in Z</a:t>
            </a:r>
            <a:r>
              <a:rPr b="0" baseline="-2500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Multiply 123 by −10 in Z</a:t>
            </a:r>
            <a:r>
              <a:rPr b="0" baseline="-2500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97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Operation in Z</a:t>
            </a:r>
            <a:r>
              <a:rPr baseline="-25000" lang="en-US"/>
              <a:t>n</a:t>
            </a:r>
            <a:r>
              <a:rPr lang="en-US"/>
              <a:t>(cont.)</a:t>
            </a:r>
            <a:endParaRPr/>
          </a:p>
        </p:txBody>
      </p:sp>
      <p:sp>
        <p:nvSpPr>
          <p:cNvPr id="412" name="Google Shape;412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79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13" name="Google Shape;413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414" name="Google Shape;414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45"/>
          <p:cNvSpPr txBox="1"/>
          <p:nvPr/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17 to 27 in Z</a:t>
            </a:r>
            <a:r>
              <a:rPr b="0" baseline="-2500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1" marL="8001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(17+27)mod 14 = 2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Subtract 43 from 12 in Z</a:t>
            </a:r>
            <a:r>
              <a:rPr b="0" baseline="-2500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1" marL="8001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(12-43)mod 13 = 5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Multiply 123 by −10 in Z</a:t>
            </a:r>
            <a:r>
              <a:rPr b="0" baseline="-2500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1" marL="8001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(123 x (-10)) mod 19 = 5</a:t>
            </a:r>
            <a:endParaRPr/>
          </a:p>
          <a:p>
            <a:pPr indent="-139700" lvl="1" marL="8001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Operation in Z</a:t>
            </a:r>
            <a:r>
              <a:rPr baseline="-25000" lang="en-US"/>
              <a:t>n</a:t>
            </a:r>
            <a:r>
              <a:rPr lang="en-US"/>
              <a:t>(cont.)</a:t>
            </a:r>
            <a:endParaRPr/>
          </a:p>
        </p:txBody>
      </p:sp>
      <p:sp>
        <p:nvSpPr>
          <p:cNvPr id="421" name="Google Shape;42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79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22" name="Google Shape;422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423" name="Google Shape;42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4" name="Google Shape;42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8" y="2209800"/>
            <a:ext cx="8748712" cy="1941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Operation in Z</a:t>
            </a:r>
            <a:r>
              <a:rPr baseline="-25000" lang="en-US"/>
              <a:t>n</a:t>
            </a:r>
            <a:r>
              <a:rPr lang="en-US"/>
              <a:t>(cont.)</a:t>
            </a:r>
            <a:endParaRPr/>
          </a:p>
        </p:txBody>
      </p:sp>
      <p:sp>
        <p:nvSpPr>
          <p:cNvPr id="430" name="Google Shape;430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79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31" name="Google Shape;43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432" name="Google Shape;432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3" name="Google Shape;43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85875"/>
            <a:ext cx="681990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Operation in Z</a:t>
            </a:r>
            <a:r>
              <a:rPr baseline="-25000" lang="en-US"/>
              <a:t>n</a:t>
            </a:r>
            <a:r>
              <a:rPr lang="en-US"/>
              <a:t>(cont.)</a:t>
            </a:r>
            <a:endParaRPr/>
          </a:p>
        </p:txBody>
      </p:sp>
      <p:sp>
        <p:nvSpPr>
          <p:cNvPr id="439" name="Google Shape;439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arithmetic, we often need to find the remainder of powers of 10 when divided by an integer. 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40" name="Google Shape;440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441" name="Google Shape;44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2" name="Google Shape;44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275012"/>
            <a:ext cx="8547100" cy="45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75" y="4287837"/>
            <a:ext cx="7705725" cy="119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Operation in Z</a:t>
            </a:r>
            <a:r>
              <a:rPr baseline="-25000" lang="en-US"/>
              <a:t>n</a:t>
            </a:r>
            <a:r>
              <a:rPr lang="en-US"/>
              <a:t>(cont.): Exercise</a:t>
            </a:r>
            <a:endParaRPr/>
          </a:p>
        </p:txBody>
      </p:sp>
      <p:sp>
        <p:nvSpPr>
          <p:cNvPr id="449" name="Google Shape;449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been told in arithmetic that the remainder of an integer divided by 3 is the same as the remainder of the sum of its decimal digits. In other words, the remainder of dividing 6371 by 3 is same as dividing 17 by 3.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Prove this claim using the properties of the mod operator.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50" name="Google Shape;450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451" name="Google Shape;451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Inverses</a:t>
            </a:r>
            <a:endParaRPr/>
          </a:p>
        </p:txBody>
      </p:sp>
      <p:sp>
        <p:nvSpPr>
          <p:cNvPr id="457" name="Google Shape;457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we are working in modular arithmetic, we often need to find the inverse of a number relative to an operation.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are normally looking for an additive inverse (relative to an addition operation) or a multiplicative inverse (relative to a multiplication operation).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58" name="Google Shape;458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459" name="Google Shape;459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Additive Inverses</a:t>
            </a:r>
            <a:endParaRPr/>
          </a:p>
        </p:txBody>
      </p:sp>
      <p:sp>
        <p:nvSpPr>
          <p:cNvPr id="465" name="Google Shape;465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Z</a:t>
            </a:r>
            <a:r>
              <a:rPr baseline="-25000" lang="en-US"/>
              <a:t>n</a:t>
            </a:r>
            <a:r>
              <a:rPr lang="en-US"/>
              <a:t>, two numbers a and b are additive inverses of each other if</a:t>
            </a:r>
            <a:endParaRPr/>
          </a:p>
        </p:txBody>
      </p:sp>
      <p:sp>
        <p:nvSpPr>
          <p:cNvPr id="466" name="Google Shape;466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467" name="Google Shape;46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8" name="Google Shape;46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6664" y="2833688"/>
            <a:ext cx="3288753" cy="595312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1"/>
          <p:cNvSpPr/>
          <p:nvPr/>
        </p:nvSpPr>
        <p:spPr>
          <a:xfrm>
            <a:off x="985740" y="3581400"/>
            <a:ext cx="7167660" cy="2062103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modular arithmetic, each integer has an additive inverse. The sum of an integer and its additive inverse is congruent to 0 modulo n.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Additive Inverses</a:t>
            </a:r>
            <a:endParaRPr/>
          </a:p>
        </p:txBody>
      </p:sp>
      <p:sp>
        <p:nvSpPr>
          <p:cNvPr id="475" name="Google Shape;475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all additive inverse pairs in Z</a:t>
            </a:r>
            <a:r>
              <a:rPr baseline="-25000" lang="en-US"/>
              <a:t>10</a:t>
            </a:r>
            <a:r>
              <a:rPr lang="en-US"/>
              <a:t>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US">
                <a:solidFill>
                  <a:srgbClr val="C00000"/>
                </a:solidFill>
              </a:rPr>
              <a:t>Solution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six pairs of additive inverses are (0, 0), (1, 9), (2, 8), (3, 7), (4, 6), and (5, 5). 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76" name="Google Shape;476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477" name="Google Shape;477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Binary Operations</a:t>
            </a:r>
            <a:endParaRPr/>
          </a:p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cryptography, we are interested in three binary operations applied to the set of integers.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binary operation takes two inputs and creates one output. 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70" name="Google Shape;70;p8"/>
          <p:cNvSpPr txBox="1"/>
          <p:nvPr/>
        </p:nvSpPr>
        <p:spPr>
          <a:xfrm>
            <a:off x="3581400" y="4800600"/>
            <a:ext cx="19351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integers</a:t>
            </a:r>
            <a:endParaRPr b="1"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099" y="3875088"/>
            <a:ext cx="2410101" cy="206851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8"/>
          <p:cNvSpPr txBox="1"/>
          <p:nvPr/>
        </p:nvSpPr>
        <p:spPr>
          <a:xfrm>
            <a:off x="2173245" y="5943600"/>
            <a:ext cx="40751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binary operations for the set of integers</a:t>
            </a:r>
            <a:endParaRPr/>
          </a:p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Multiplicative Inverses</a:t>
            </a:r>
            <a:endParaRPr/>
          </a:p>
        </p:txBody>
      </p:sp>
      <p:sp>
        <p:nvSpPr>
          <p:cNvPr id="483" name="Google Shape;483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Z</a:t>
            </a:r>
            <a:r>
              <a:rPr baseline="-25000" lang="en-US"/>
              <a:t>n</a:t>
            </a:r>
            <a:r>
              <a:rPr lang="en-US"/>
              <a:t>, two numbers a and b are the multiplicative inverse of each other if,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84" name="Google Shape;484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485" name="Google Shape;485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6" name="Google Shape;48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6663" y="2743200"/>
            <a:ext cx="2903537" cy="51829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3"/>
          <p:cNvSpPr/>
          <p:nvPr/>
        </p:nvSpPr>
        <p:spPr>
          <a:xfrm>
            <a:off x="1143000" y="3764340"/>
            <a:ext cx="7162800" cy="1569660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modular arithmetic, an integer may or may not have a multiplicative inverse.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it does, the product of the integer and its multiplicative inverse is congruent to 1 modulo n.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Multiplicative Inverses(cont.)</a:t>
            </a:r>
            <a:endParaRPr/>
          </a:p>
        </p:txBody>
      </p:sp>
      <p:sp>
        <p:nvSpPr>
          <p:cNvPr id="493" name="Google Shape;493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the multiplicative inverse of 8 in Z</a:t>
            </a:r>
            <a:r>
              <a:rPr baseline="-25000" lang="en-US"/>
              <a:t>10</a:t>
            </a:r>
            <a:r>
              <a:rPr lang="en-US"/>
              <a:t>.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There is no multiplicative inverse because gcd (10, 8) = 2 ≠ 1. In other words, we cannot find any number between 0 and 9 such that when multiplied by 8, the result is congruent to 1.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all multiplicative inverses in Z</a:t>
            </a:r>
            <a:r>
              <a:rPr baseline="-25000" lang="en-US"/>
              <a:t>10</a:t>
            </a:r>
            <a:r>
              <a:rPr lang="en-US"/>
              <a:t>.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There are only three pairs: (1, 1), (3, 7) and (9, 9). The numbers 0, 2, 4, 5, 6, and 8 do not have a multiplicative inverse. </a:t>
            </a:r>
            <a:endParaRPr/>
          </a:p>
          <a:p>
            <a:pPr indent="-1079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94" name="Google Shape;494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495" name="Google Shape;495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Multiplicative Inverses(cont.)</a:t>
            </a:r>
            <a:endParaRPr/>
          </a:p>
        </p:txBody>
      </p:sp>
      <p:sp>
        <p:nvSpPr>
          <p:cNvPr id="501" name="Google Shape;501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all multiplicative inverse pairs in Z</a:t>
            </a:r>
            <a:r>
              <a:rPr baseline="-25000" lang="en-US"/>
              <a:t>11</a:t>
            </a:r>
            <a:r>
              <a:rPr lang="en-US"/>
              <a:t>.</a:t>
            </a:r>
            <a:endParaRPr/>
          </a:p>
          <a:p>
            <a:pPr indent="-1079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503" name="Google Shape;50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Multiplicative Inverses(cont.)</a:t>
            </a:r>
            <a:endParaRPr/>
          </a:p>
        </p:txBody>
      </p:sp>
      <p:sp>
        <p:nvSpPr>
          <p:cNvPr id="509" name="Google Shape;509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all multiplicative inverse pairs in Z</a:t>
            </a:r>
            <a:r>
              <a:rPr baseline="-25000" lang="en-US"/>
              <a:t>11</a:t>
            </a:r>
            <a:r>
              <a:rPr lang="en-US"/>
              <a:t>.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</a:pPr>
            <a:r>
              <a:rPr lang="en-US">
                <a:solidFill>
                  <a:srgbClr val="C00000"/>
                </a:solidFill>
              </a:rPr>
              <a:t>Solution</a:t>
            </a:r>
            <a:endParaRPr/>
          </a:p>
          <a:p>
            <a:pPr indent="-228600" lvl="2" marL="11430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have seven pairs: (1, 1), (2, 6), (3, 4), (5, 9), (7, 8), (9, 9), and (10, 10). </a:t>
            </a:r>
            <a:endParaRPr/>
          </a:p>
          <a:p>
            <a:pPr indent="-1079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10" name="Google Shape;510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511" name="Google Shape;511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Multiplicative Inverses(cont.)</a:t>
            </a:r>
            <a:endParaRPr/>
          </a:p>
        </p:txBody>
      </p:sp>
      <p:sp>
        <p:nvSpPr>
          <p:cNvPr id="517" name="Google Shape;517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extended Euclidean algorithm finds the multiplicative inverses of b in Zn when n and b are given and gcd (n, b) = 1.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multiplicative inverse of b is the value of t after being mapped to Zn.</a:t>
            </a:r>
            <a:endParaRPr/>
          </a:p>
        </p:txBody>
      </p:sp>
      <p:sp>
        <p:nvSpPr>
          <p:cNvPr id="518" name="Google Shape;518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519" name="Google Shape;519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Multiplicative Inverses(cont.)</a:t>
            </a:r>
            <a:endParaRPr/>
          </a:p>
        </p:txBody>
      </p:sp>
      <p:sp>
        <p:nvSpPr>
          <p:cNvPr id="525" name="Google Shape;525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526" name="Google Shape;526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7" name="Google Shape;527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8229600" cy="414929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8"/>
          <p:cNvSpPr txBox="1"/>
          <p:nvPr/>
        </p:nvSpPr>
        <p:spPr>
          <a:xfrm>
            <a:off x="1066800" y="5638800"/>
            <a:ext cx="7086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extended Euclidean algorithm to find multiplicative inverse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Multiplicative Inverses(cont.)</a:t>
            </a:r>
            <a:endParaRPr/>
          </a:p>
        </p:txBody>
      </p:sp>
      <p:sp>
        <p:nvSpPr>
          <p:cNvPr id="534" name="Google Shape;534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535" name="Google Shape;535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6" name="Google Shape;536;p59"/>
          <p:cNvSpPr txBox="1"/>
          <p:nvPr>
            <p:ph idx="1" type="body"/>
          </p:nvPr>
        </p:nvSpPr>
        <p:spPr>
          <a:xfrm>
            <a:off x="457200" y="10668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the multiplicative inverse of 11 in Z</a:t>
            </a:r>
            <a:r>
              <a:rPr baseline="-25000" lang="en-US"/>
              <a:t>26</a:t>
            </a:r>
            <a:r>
              <a:rPr lang="en-US"/>
              <a:t>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37" name="Google Shape;537;p59"/>
          <p:cNvSpPr/>
          <p:nvPr/>
        </p:nvSpPr>
        <p:spPr>
          <a:xfrm>
            <a:off x="457200" y="1600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pic>
        <p:nvPicPr>
          <p:cNvPr id="538" name="Google Shape;53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057400"/>
            <a:ext cx="74676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9"/>
          <p:cNvSpPr/>
          <p:nvPr/>
        </p:nvSpPr>
        <p:spPr>
          <a:xfrm>
            <a:off x="609600" y="5715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gcd (26, 11) is 1; the inverse of 11 is -7 or 19.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Multiplicative Inverses(cont.)</a:t>
            </a:r>
            <a:endParaRPr/>
          </a:p>
        </p:txBody>
      </p:sp>
      <p:sp>
        <p:nvSpPr>
          <p:cNvPr id="545" name="Google Shape;545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546" name="Google Shape;546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60"/>
          <p:cNvSpPr txBox="1"/>
          <p:nvPr>
            <p:ph idx="1" type="body"/>
          </p:nvPr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the inverse of 12 in Z</a:t>
            </a:r>
            <a:r>
              <a:rPr baseline="-25000" lang="en-US"/>
              <a:t>26</a:t>
            </a:r>
            <a:r>
              <a:rPr lang="en-US"/>
              <a:t>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48" name="Google Shape;548;p60"/>
          <p:cNvSpPr/>
          <p:nvPr/>
        </p:nvSpPr>
        <p:spPr>
          <a:xfrm>
            <a:off x="304800" y="1981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/>
          </a:p>
        </p:txBody>
      </p:sp>
      <p:sp>
        <p:nvSpPr>
          <p:cNvPr id="549" name="Google Shape;549;p60"/>
          <p:cNvSpPr/>
          <p:nvPr/>
        </p:nvSpPr>
        <p:spPr>
          <a:xfrm>
            <a:off x="457200" y="5410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gcd (26, 12) is 2; the inverse does not exist.</a:t>
            </a:r>
            <a:endParaRPr/>
          </a:p>
        </p:txBody>
      </p:sp>
      <p:pic>
        <p:nvPicPr>
          <p:cNvPr id="550" name="Google Shape;55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38" y="2741613"/>
            <a:ext cx="8793162" cy="23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Multiplicative Inverses(cont.)</a:t>
            </a:r>
            <a:endParaRPr/>
          </a:p>
        </p:txBody>
      </p:sp>
      <p:sp>
        <p:nvSpPr>
          <p:cNvPr id="556" name="Google Shape;556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557" name="Google Shape;557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p61"/>
          <p:cNvSpPr txBox="1"/>
          <p:nvPr>
            <p:ph idx="1" type="body"/>
          </p:nvPr>
        </p:nvSpPr>
        <p:spPr>
          <a:xfrm>
            <a:off x="457200" y="1524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the multiplicative inverse of 23 in Z</a:t>
            </a:r>
            <a:r>
              <a:rPr baseline="-25000" lang="en-US"/>
              <a:t>100</a:t>
            </a:r>
            <a:r>
              <a:rPr lang="en-US"/>
              <a:t>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Multiplicative Inverses(cont.)</a:t>
            </a:r>
            <a:endParaRPr/>
          </a:p>
        </p:txBody>
      </p:sp>
      <p:sp>
        <p:nvSpPr>
          <p:cNvPr id="564" name="Google Shape;564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565" name="Google Shape;565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6" name="Google Shape;566;p62"/>
          <p:cNvSpPr txBox="1"/>
          <p:nvPr>
            <p:ph idx="1" type="body"/>
          </p:nvPr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the multiplicative inverse of 23 in Z</a:t>
            </a:r>
            <a:r>
              <a:rPr baseline="-25000" lang="en-US"/>
              <a:t>100</a:t>
            </a:r>
            <a:r>
              <a:rPr lang="en-US"/>
              <a:t>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67" name="Google Shape;567;p62"/>
          <p:cNvSpPr/>
          <p:nvPr/>
        </p:nvSpPr>
        <p:spPr>
          <a:xfrm>
            <a:off x="381000" y="1905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568" name="Google Shape;568;p62"/>
          <p:cNvSpPr/>
          <p:nvPr/>
        </p:nvSpPr>
        <p:spPr>
          <a:xfrm>
            <a:off x="152400" y="5791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gcd (100, 23) is 1; the inverse of 23 is -13 or 87.</a:t>
            </a:r>
            <a:endParaRPr/>
          </a:p>
        </p:txBody>
      </p:sp>
      <p:pic>
        <p:nvPicPr>
          <p:cNvPr id="569" name="Google Shape;56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38" y="2443163"/>
            <a:ext cx="8894762" cy="342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Integer Division</a:t>
            </a:r>
            <a:endParaRPr/>
          </a:p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integer arithmetic, if we divide a by n, we can get q and r.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relationship between these four integers can be shown as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495300" y="3840162"/>
            <a:ext cx="8077200" cy="579438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i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</a:t>
            </a:r>
            <a:r>
              <a:rPr b="1"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Addition and Multiplication Tables</a:t>
            </a:r>
            <a:endParaRPr/>
          </a:p>
        </p:txBody>
      </p:sp>
      <p:sp>
        <p:nvSpPr>
          <p:cNvPr id="575" name="Google Shape;575;p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Addition and multiplication table for Z</a:t>
            </a:r>
            <a:r>
              <a:rPr baseline="-25000" lang="en-US"/>
              <a:t>10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76" name="Google Shape;576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577" name="Google Shape;577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8" name="Google Shape;57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81250"/>
            <a:ext cx="6481762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Different Sets </a:t>
            </a:r>
            <a:endParaRPr/>
          </a:p>
        </p:txBody>
      </p:sp>
      <p:sp>
        <p:nvSpPr>
          <p:cNvPr id="584" name="Google Shape;584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Some Z</a:t>
            </a:r>
            <a:r>
              <a:rPr baseline="-25000" lang="en-US"/>
              <a:t>n</a:t>
            </a:r>
            <a:r>
              <a:rPr lang="en-US"/>
              <a:t> and Z</a:t>
            </a:r>
            <a:r>
              <a:rPr baseline="-25000" lang="en-US"/>
              <a:t>n*</a:t>
            </a:r>
            <a:r>
              <a:rPr lang="en-US"/>
              <a:t> sets</a:t>
            </a:r>
            <a:endParaRPr baseline="-25000"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85" name="Google Shape;585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586" name="Google Shape;586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7" name="Google Shape;58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438400"/>
            <a:ext cx="6554788" cy="20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4"/>
          <p:cNvSpPr/>
          <p:nvPr/>
        </p:nvSpPr>
        <p:spPr>
          <a:xfrm>
            <a:off x="647700" y="4634805"/>
            <a:ext cx="8077200" cy="1384995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use Zn when additive inverses are needed; we need to use Zn* when multiplicative inverses are needed.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Two More Sets </a:t>
            </a:r>
            <a:endParaRPr/>
          </a:p>
        </p:txBody>
      </p:sp>
      <p:sp>
        <p:nvSpPr>
          <p:cNvPr id="594" name="Google Shape;594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Cryptography often uses two more sets: Z</a:t>
            </a:r>
            <a:r>
              <a:rPr baseline="-25000" lang="en-US"/>
              <a:t>p</a:t>
            </a:r>
            <a:r>
              <a:rPr lang="en-US"/>
              <a:t> and Z</a:t>
            </a:r>
            <a:r>
              <a:rPr baseline="-25000" lang="en-US"/>
              <a:t>p</a:t>
            </a:r>
            <a:r>
              <a:rPr lang="en-US"/>
              <a:t>*.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modulus in these two sets is a prime number. 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95" name="Google Shape;595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sp>
        <p:nvSpPr>
          <p:cNvPr id="596" name="Google Shape;596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7" name="Google Shape;59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938" y="3983038"/>
            <a:ext cx="6773862" cy="96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Integer Division(cont.)</a:t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Assume that a = 255 and n = 11. We can find q = 23 and r = 2 using the division algorithm.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pic>
        <p:nvPicPr>
          <p:cNvPr id="90" name="Google Shape;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514600"/>
            <a:ext cx="5073650" cy="30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 txBox="1"/>
          <p:nvPr/>
        </p:nvSpPr>
        <p:spPr>
          <a:xfrm>
            <a:off x="2514600" y="5638800"/>
            <a:ext cx="43749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quotient and the remainder</a:t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Integer Division(cont.)</a:t>
            </a:r>
            <a:endParaRPr/>
          </a:p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pic>
        <p:nvPicPr>
          <p:cNvPr id="99" name="Google Shape;9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524000"/>
            <a:ext cx="7079054" cy="353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/>
        </p:nvSpPr>
        <p:spPr>
          <a:xfrm>
            <a:off x="2971800" y="5257800"/>
            <a:ext cx="3127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 algorithm for integers</a:t>
            </a:r>
            <a:endParaRPr/>
          </a:p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/>
              <a:t>Integer Division(cont.)</a:t>
            </a:r>
            <a:endParaRPr/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en-US" sz="2400"/>
              <a:t>When we use a computer or a calculator, </a:t>
            </a:r>
            <a:r>
              <a:rPr lang="en-US" sz="2400"/>
              <a:t>r</a:t>
            </a:r>
            <a:r>
              <a:rPr i="0" lang="en-US" sz="2400"/>
              <a:t> and </a:t>
            </a:r>
            <a:r>
              <a:rPr lang="en-US" sz="2400"/>
              <a:t>q</a:t>
            </a:r>
            <a:r>
              <a:rPr i="0" lang="en-US" sz="2400"/>
              <a:t> are negative when </a:t>
            </a:r>
            <a:r>
              <a:rPr lang="en-US" sz="2400"/>
              <a:t>a</a:t>
            </a:r>
            <a:r>
              <a:rPr i="0" lang="en-US" sz="2400"/>
              <a:t> is negative.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en-US" sz="2400"/>
              <a:t>How can we apply the restriction that </a:t>
            </a:r>
            <a:r>
              <a:rPr lang="en-US" sz="2400"/>
              <a:t>r </a:t>
            </a:r>
            <a:r>
              <a:rPr i="0" lang="en-US" sz="2400"/>
              <a:t>needs to be positive?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en-US" sz="2400"/>
              <a:t>The solution is simple, we decrement the value of </a:t>
            </a:r>
            <a:r>
              <a:rPr lang="en-US" sz="2400"/>
              <a:t>q</a:t>
            </a:r>
            <a:r>
              <a:rPr i="0" lang="en-US" sz="2400"/>
              <a:t> by 1 and we add the value of </a:t>
            </a:r>
            <a:r>
              <a:rPr lang="en-US" sz="2400"/>
              <a:t>n</a:t>
            </a:r>
            <a:r>
              <a:rPr i="0" lang="en-US" sz="2400"/>
              <a:t> to </a:t>
            </a:r>
            <a:r>
              <a:rPr lang="en-US" sz="2400"/>
              <a:t>r</a:t>
            </a:r>
            <a:r>
              <a:rPr i="0" lang="en-US" sz="2400"/>
              <a:t> to make it positive.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8" name="Google Shape;10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8/10/2020</a:t>
            </a:r>
            <a:endParaRPr/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181" y="3657601"/>
            <a:ext cx="7442619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