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2"/>
  </p:notesMasterIdLst>
  <p:sldIdLst>
    <p:sldId id="685" r:id="rId2"/>
    <p:sldId id="642" r:id="rId3"/>
    <p:sldId id="835" r:id="rId4"/>
    <p:sldId id="688" r:id="rId5"/>
    <p:sldId id="891" r:id="rId6"/>
    <p:sldId id="880" r:id="rId7"/>
    <p:sldId id="881" r:id="rId8"/>
    <p:sldId id="838" r:id="rId9"/>
    <p:sldId id="839" r:id="rId10"/>
    <p:sldId id="840" r:id="rId11"/>
    <p:sldId id="841" r:id="rId12"/>
    <p:sldId id="897" r:id="rId13"/>
    <p:sldId id="842" r:id="rId14"/>
    <p:sldId id="882" r:id="rId15"/>
    <p:sldId id="843" r:id="rId16"/>
    <p:sldId id="844" r:id="rId17"/>
    <p:sldId id="845" r:id="rId18"/>
    <p:sldId id="846" r:id="rId19"/>
    <p:sldId id="847" r:id="rId20"/>
    <p:sldId id="883" r:id="rId21"/>
    <p:sldId id="848" r:id="rId22"/>
    <p:sldId id="849" r:id="rId23"/>
    <p:sldId id="850" r:id="rId24"/>
    <p:sldId id="851" r:id="rId25"/>
    <p:sldId id="852" r:id="rId26"/>
    <p:sldId id="884" r:id="rId27"/>
    <p:sldId id="853" r:id="rId28"/>
    <p:sldId id="854" r:id="rId29"/>
    <p:sldId id="855" r:id="rId30"/>
    <p:sldId id="856" r:id="rId31"/>
    <p:sldId id="857" r:id="rId32"/>
    <p:sldId id="858" r:id="rId33"/>
    <p:sldId id="896" r:id="rId34"/>
    <p:sldId id="859" r:id="rId35"/>
    <p:sldId id="885" r:id="rId36"/>
    <p:sldId id="886" r:id="rId37"/>
    <p:sldId id="887" r:id="rId38"/>
    <p:sldId id="888" r:id="rId39"/>
    <p:sldId id="861" r:id="rId40"/>
    <p:sldId id="862" r:id="rId41"/>
    <p:sldId id="863" r:id="rId42"/>
    <p:sldId id="864" r:id="rId43"/>
    <p:sldId id="865" r:id="rId44"/>
    <p:sldId id="889" r:id="rId45"/>
    <p:sldId id="866" r:id="rId46"/>
    <p:sldId id="892" r:id="rId47"/>
    <p:sldId id="867" r:id="rId48"/>
    <p:sldId id="868" r:id="rId49"/>
    <p:sldId id="869" r:id="rId50"/>
    <p:sldId id="870" r:id="rId51"/>
    <p:sldId id="871" r:id="rId52"/>
    <p:sldId id="872" r:id="rId53"/>
    <p:sldId id="873" r:id="rId54"/>
    <p:sldId id="890" r:id="rId55"/>
    <p:sldId id="893" r:id="rId56"/>
    <p:sldId id="874" r:id="rId57"/>
    <p:sldId id="875" r:id="rId58"/>
    <p:sldId id="894" r:id="rId59"/>
    <p:sldId id="898" r:id="rId60"/>
    <p:sldId id="895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D9ECFF"/>
    <a:srgbClr val="99CCFF"/>
    <a:srgbClr val="FFFF00"/>
    <a:srgbClr val="F2F3B7"/>
    <a:srgbClr val="EAEC8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712" autoAdjust="0"/>
  </p:normalViewPr>
  <p:slideViewPr>
    <p:cSldViewPr>
      <p:cViewPr varScale="1">
        <p:scale>
          <a:sx n="65" d="100"/>
          <a:sy n="65" d="100"/>
        </p:scale>
        <p:origin x="16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fld id="{179D84C5-9005-46BB-A99E-C4D4D6D4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4B2D-9CA3-4F56-9D77-CF25C1028779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3AFFC-562A-40EC-BDBD-3D3AAD547CCD}" type="slidenum">
              <a:rPr lang="en-US"/>
              <a:pPr/>
              <a:t>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F6F-05DE-46C7-9E2C-78CEC1949A40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Sankita Patel: Introduction to Computer Security @ M.Tech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C1A4-4A7F-464F-B931-D94E9CA34F3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Sankita Patel: Introduction to Computer Security @ M.Tech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F472-C74B-4949-80BD-C0158A884954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Sankita Patel: Introduction to Computer Security @ M.Tech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1A989-A0CE-4EFF-8A24-7EDBF552D8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MATHEMATICS OF CRYPTOGRAPHY</a:t>
            </a:r>
            <a:br>
              <a:rPr lang="en-US" b="1" dirty="0" smtClean="0"/>
            </a:br>
            <a:r>
              <a:rPr lang="en-US" b="1" dirty="0" smtClean="0"/>
              <a:t>PART II</a:t>
            </a:r>
            <a:br>
              <a:rPr lang="en-US" b="1" dirty="0" smtClean="0"/>
            </a:br>
            <a:r>
              <a:rPr lang="en-US" b="1" cap="all" dirty="0" smtClean="0"/>
              <a:t>Algebraic Structures</a:t>
            </a:r>
            <a:endParaRPr lang="en-US" b="1" cap="all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9D3-D538-43D1-83CA-3BF349BCE9C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Example(cont.):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1A4E-5390-42E4-8C40-A94BB57071AD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71688"/>
            <a:ext cx="8491537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667000" y="4876800"/>
            <a:ext cx="3827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aseline="0" dirty="0" smtClean="0">
                <a:solidFill>
                  <a:schemeClr val="folHlink"/>
                </a:solidFill>
              </a:rPr>
              <a:t> </a:t>
            </a:r>
            <a:r>
              <a:rPr lang="en-US" b="0" i="1" baseline="0" dirty="0"/>
              <a:t>Operation table for permutation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previous example, we showed that a set of permutations with the composition operation is a group. </a:t>
            </a:r>
          </a:p>
          <a:p>
            <a:r>
              <a:rPr lang="en-US" dirty="0" smtClean="0"/>
              <a:t>This implies that using two permutations one after another cannot strengthen the security of a cipher.</a:t>
            </a:r>
          </a:p>
          <a:p>
            <a:r>
              <a:rPr lang="en-US" dirty="0" smtClean="0"/>
              <a:t>Because we can always find a permutation that can do the same job because of the closure property.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3E38-0B86-485D-B5F4-7C9FE06BFD2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Although a group involves a single operation, the properties imposed on the operation allow the use of a pair of operations!!!!</a:t>
            </a:r>
          </a:p>
          <a:p>
            <a:pPr lvl="1"/>
            <a:r>
              <a:rPr lang="en-US" dirty="0" smtClean="0"/>
              <a:t>How???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9B1-1BC6-46F2-8A51-2698255CC43A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Finite Group</a:t>
            </a:r>
          </a:p>
          <a:p>
            <a:pPr lvl="1"/>
            <a:r>
              <a:rPr lang="en-US" dirty="0" smtClean="0"/>
              <a:t>If the set has a finite number of elements; otherwise, it is an infinite group.</a:t>
            </a:r>
          </a:p>
          <a:p>
            <a:r>
              <a:rPr lang="en-US" dirty="0" smtClean="0"/>
              <a:t>Order of a Group |G|</a:t>
            </a:r>
          </a:p>
          <a:p>
            <a:pPr lvl="1"/>
            <a:r>
              <a:rPr lang="en-US" dirty="0" smtClean="0"/>
              <a:t>The number of elements in the group.</a:t>
            </a:r>
          </a:p>
          <a:p>
            <a:pPr lvl="1"/>
            <a:r>
              <a:rPr lang="en-US" dirty="0" smtClean="0"/>
              <a:t>If the group is finite, its order is finite</a:t>
            </a:r>
          </a:p>
          <a:p>
            <a:r>
              <a:rPr lang="en-US" dirty="0" smtClean="0"/>
              <a:t>Subgroups</a:t>
            </a:r>
          </a:p>
          <a:p>
            <a:pPr lvl="1"/>
            <a:r>
              <a:rPr lang="en-US" dirty="0" smtClean="0"/>
              <a:t>A subset H of a group G is a subgroup of G if H itself is a group with respect to the operation on G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4654-D47E-49D2-AEBE-BA43185B239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Subgroups(cont.)</a:t>
            </a:r>
          </a:p>
          <a:p>
            <a:pPr lvl="1"/>
            <a:r>
              <a:rPr lang="en-US" dirty="0" smtClean="0"/>
              <a:t>If G=&lt;S, •&gt; is a group, H=&lt;T, •&gt; is a group under the same operation, and T is a nonempty subset of S, then H is a subgroup of G</a:t>
            </a:r>
          </a:p>
          <a:p>
            <a:pPr lvl="2"/>
            <a:r>
              <a:rPr lang="en-US" dirty="0" smtClean="0"/>
              <a:t>If a and b are members of both groups, then c=</a:t>
            </a:r>
            <a:r>
              <a:rPr lang="en-US" dirty="0" err="1" smtClean="0"/>
              <a:t>a•b</a:t>
            </a:r>
            <a:r>
              <a:rPr lang="en-US" dirty="0" smtClean="0"/>
              <a:t>  is also member of both groups</a:t>
            </a:r>
          </a:p>
          <a:p>
            <a:pPr lvl="2"/>
            <a:r>
              <a:rPr lang="en-US" dirty="0" smtClean="0"/>
              <a:t>The group share the same identity element</a:t>
            </a:r>
          </a:p>
          <a:p>
            <a:pPr lvl="2"/>
            <a:r>
              <a:rPr lang="en-US" dirty="0" smtClean="0"/>
              <a:t>If a is a member of both groups, the inverse of a is also a member of both groups</a:t>
            </a:r>
          </a:p>
          <a:p>
            <a:pPr lvl="2"/>
            <a:r>
              <a:rPr lang="en-US" dirty="0" smtClean="0"/>
              <a:t>The group made of the identity element of G, H=&lt;{e}, •&gt;, is a subgroup of G</a:t>
            </a:r>
          </a:p>
          <a:p>
            <a:pPr lvl="2"/>
            <a:r>
              <a:rPr lang="en-US" dirty="0" smtClean="0"/>
              <a:t>Each group is a subgroup of itself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1FA9-81C4-4753-B221-2151067A6CE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Is the group H = &lt;Z</a:t>
            </a:r>
            <a:r>
              <a:rPr lang="en-US" baseline="-18000" dirty="0" smtClean="0"/>
              <a:t>10</a:t>
            </a:r>
            <a:r>
              <a:rPr lang="en-US" dirty="0" smtClean="0"/>
              <a:t>, +&gt; a subgroup of the group G = &lt;Z</a:t>
            </a:r>
            <a:r>
              <a:rPr lang="en-US" baseline="-25000" dirty="0" smtClean="0"/>
              <a:t>12</a:t>
            </a:r>
            <a:r>
              <a:rPr lang="en-US" dirty="0" smtClean="0"/>
              <a:t>, +&gt;?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B939-2795-48A0-B876-B58CFE49FED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Is the group H = &lt;Z</a:t>
            </a:r>
            <a:r>
              <a:rPr lang="en-US" baseline="-18000" dirty="0" smtClean="0"/>
              <a:t>10</a:t>
            </a:r>
            <a:r>
              <a:rPr lang="en-US" dirty="0" smtClean="0"/>
              <a:t>, +&gt; a subgroup of the group G = &lt;Z</a:t>
            </a:r>
            <a:r>
              <a:rPr lang="en-US" baseline="-25000" dirty="0" smtClean="0"/>
              <a:t>12</a:t>
            </a:r>
            <a:r>
              <a:rPr lang="en-US" dirty="0" smtClean="0"/>
              <a:t>, +&gt;?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The answer is no. Although H is a subset of G, the operations defined for these two groups are different. The operation in H is addition modulo 10; the operation in G is addition modulo 12.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2812-65CE-43AA-8A74-9D88ADEEDB7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Cyclic subgroups</a:t>
            </a:r>
          </a:p>
          <a:p>
            <a:pPr lvl="1"/>
            <a:r>
              <a:rPr lang="en-US" dirty="0" smtClean="0"/>
              <a:t>If a subgroup of a group can be generated using the power of an element, the subgroup is called the </a:t>
            </a:r>
            <a:r>
              <a:rPr lang="en-US" dirty="0" smtClean="0">
                <a:solidFill>
                  <a:srgbClr val="C00000"/>
                </a:solidFill>
              </a:rPr>
              <a:t>cyclic subgroup.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B1C-862F-4802-B665-337711D1BB1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3505200"/>
            <a:ext cx="5667375" cy="636588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Four cyclic subgroups can be made from the group G = &lt;Z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 +&gt;. </a:t>
            </a:r>
          </a:p>
          <a:p>
            <a:r>
              <a:rPr lang="en-US" sz="2000" dirty="0" smtClean="0"/>
              <a:t>They are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&lt;{0}, +&gt;,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&lt;{0, 2, 4}, +&gt;, 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&lt;{0, 3}, +&gt;, and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= </a:t>
            </a:r>
            <a:r>
              <a:rPr lang="en-US" sz="2000" dirty="0" smtClean="0"/>
              <a:t>G.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76F9-1018-4A49-9F92-3E28236B169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2438400"/>
            <a:ext cx="15446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2971800"/>
            <a:ext cx="45529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5181600"/>
            <a:ext cx="3344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1800" y="2133600"/>
            <a:ext cx="16176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11800" y="3048000"/>
            <a:ext cx="3327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8000" y="4191000"/>
            <a:ext cx="15811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Exercise:</a:t>
            </a:r>
          </a:p>
          <a:p>
            <a:pPr lvl="1"/>
            <a:r>
              <a:rPr lang="en-US" sz="2400" dirty="0" smtClean="0"/>
              <a:t>Find out the cyclic subgroups for group G = &lt;Z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∗, ×&gt;. </a:t>
            </a:r>
            <a:endParaRPr lang="en-US" sz="36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D8F4-9147-4D10-AB5D-94F8FB2B84E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ALGEBRAIC STRUCTURES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requires sets of integers and specific operations that are defined for those sets.</a:t>
            </a:r>
          </a:p>
          <a:p>
            <a:r>
              <a:rPr lang="en-US" dirty="0" smtClean="0"/>
              <a:t>The combination of the set and the operations that are applied to the elements of the set is called an algebraic structure.</a:t>
            </a:r>
          </a:p>
          <a:p>
            <a:r>
              <a:rPr lang="en-US" dirty="0" smtClean="0"/>
              <a:t>Three common algebraic structures: groups, rings, and fields.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F9BB-3F13-47F4-8E59-8942E6856240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cyclic subgroups can be made from the group </a:t>
            </a:r>
            <a:br>
              <a:rPr lang="en-US" sz="2000" dirty="0" smtClean="0"/>
            </a:br>
            <a:r>
              <a:rPr lang="en-US" sz="2000" dirty="0" smtClean="0"/>
              <a:t>G = &lt;Z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∗, ×&gt;. G has only four elements: 1, 3, 7, and 9. The cyclic subgroups are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&lt;{1}, ×&gt;,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&lt;{1, 9}, ×&gt;, and 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161D-9BAE-43B8-875A-25CD8ECC94F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87" y="2743200"/>
            <a:ext cx="1673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5287" y="3657600"/>
            <a:ext cx="186531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3887" y="2590800"/>
            <a:ext cx="17637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0237" y="4343400"/>
            <a:ext cx="17462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Cyclic group</a:t>
            </a:r>
          </a:p>
          <a:p>
            <a:pPr lvl="1"/>
            <a:r>
              <a:rPr lang="en-US" dirty="0" smtClean="0"/>
              <a:t>A cyclic group is a group that is its own cyclic subgroup. 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3D03-C824-49E3-B864-E46A918909E6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25762"/>
            <a:ext cx="5795963" cy="65563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Cyclic group(cont.)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3000" dirty="0" smtClean="0"/>
              <a:t>Three cyclic subgroups can be made from the group G = &lt; Z</a:t>
            </a:r>
            <a:r>
              <a:rPr lang="en-US" sz="3000" baseline="-25000" dirty="0" smtClean="0"/>
              <a:t>10</a:t>
            </a:r>
            <a:r>
              <a:rPr lang="en-US" sz="3000" baseline="30000" dirty="0" smtClean="0"/>
              <a:t>∗</a:t>
            </a:r>
            <a:r>
              <a:rPr lang="en-US" sz="3000" dirty="0" smtClean="0"/>
              <a:t>, ×&gt;. </a:t>
            </a:r>
          </a:p>
          <a:p>
            <a:pPr lvl="1">
              <a:buNone/>
            </a:pPr>
            <a:endParaRPr lang="en-US" sz="3000" dirty="0" smtClean="0"/>
          </a:p>
          <a:p>
            <a:pPr lvl="1"/>
            <a:r>
              <a:rPr lang="en-US" sz="3000" dirty="0" smtClean="0"/>
              <a:t>The cyclic subgroups are H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= &lt;{1}, ×&gt;, H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&lt;{1, 9}, ×&gt;, and H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 = G.</a:t>
            </a:r>
          </a:p>
          <a:p>
            <a:pPr lvl="1"/>
            <a:endParaRPr lang="en-US" sz="1600" dirty="0" smtClean="0"/>
          </a:p>
          <a:p>
            <a:pPr lvl="1">
              <a:spcAft>
                <a:spcPct val="70000"/>
              </a:spcAft>
            </a:pPr>
            <a:r>
              <a:rPr lang="en-US" sz="3000" dirty="0" smtClean="0"/>
              <a:t>The group G = &lt;Z</a:t>
            </a:r>
            <a:r>
              <a:rPr lang="en-US" sz="3000" baseline="-25000" dirty="0" smtClean="0"/>
              <a:t>10</a:t>
            </a:r>
            <a:r>
              <a:rPr lang="en-US" sz="3000" baseline="30000" dirty="0" smtClean="0"/>
              <a:t>∗</a:t>
            </a:r>
            <a:r>
              <a:rPr lang="en-US" sz="3000" dirty="0" smtClean="0"/>
              <a:t>, ×&gt; is a cyclic group with two </a:t>
            </a:r>
            <a:r>
              <a:rPr lang="en-US" sz="3000" dirty="0" smtClean="0">
                <a:solidFill>
                  <a:srgbClr val="FF0000"/>
                </a:solidFill>
              </a:rPr>
              <a:t>generators,</a:t>
            </a:r>
            <a:r>
              <a:rPr lang="en-US" sz="3000" dirty="0" smtClean="0"/>
              <a:t>  </a:t>
            </a:r>
            <a:r>
              <a:rPr lang="en-US" sz="3000" i="1" dirty="0" smtClean="0"/>
              <a:t>g</a:t>
            </a:r>
            <a:r>
              <a:rPr lang="en-US" sz="3000" dirty="0" smtClean="0"/>
              <a:t> = 3 and </a:t>
            </a:r>
            <a:r>
              <a:rPr lang="en-US" sz="3000" i="1" dirty="0" smtClean="0"/>
              <a:t>g</a:t>
            </a:r>
            <a:r>
              <a:rPr lang="en-US" sz="3000" dirty="0" smtClean="0"/>
              <a:t> = 7.</a:t>
            </a:r>
          </a:p>
          <a:p>
            <a:pPr lvl="1">
              <a:spcAft>
                <a:spcPct val="70000"/>
              </a:spcAft>
            </a:pPr>
            <a:r>
              <a:rPr lang="en-US" sz="3000" dirty="0" smtClean="0"/>
              <a:t>The group G = &lt;Z</a:t>
            </a:r>
            <a:r>
              <a:rPr lang="en-US" sz="3000" baseline="-25000" dirty="0" smtClean="0"/>
              <a:t>6</a:t>
            </a:r>
            <a:r>
              <a:rPr lang="en-US" sz="3000" dirty="0" smtClean="0"/>
              <a:t>, +&gt; is a cyclic group with two </a:t>
            </a:r>
            <a:r>
              <a:rPr lang="en-US" sz="3000" dirty="0" smtClean="0">
                <a:solidFill>
                  <a:srgbClr val="FF0000"/>
                </a:solidFill>
              </a:rPr>
              <a:t>generators</a:t>
            </a:r>
            <a:r>
              <a:rPr lang="en-US" sz="3000" dirty="0" smtClean="0"/>
              <a:t>, </a:t>
            </a:r>
            <a:r>
              <a:rPr lang="en-US" sz="3000" i="1" dirty="0" smtClean="0"/>
              <a:t>g</a:t>
            </a:r>
            <a:r>
              <a:rPr lang="en-US" sz="3000" dirty="0" smtClean="0"/>
              <a:t> = 1 and </a:t>
            </a:r>
            <a:r>
              <a:rPr lang="en-US" sz="3000" i="1" dirty="0" smtClean="0"/>
              <a:t>g</a:t>
            </a:r>
            <a:r>
              <a:rPr lang="en-US" sz="3000" dirty="0" smtClean="0"/>
              <a:t> = 5. 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7BB7-4EA9-4CD9-A051-ED4B8CEDF301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Lagrange’s Theorem</a:t>
            </a:r>
          </a:p>
          <a:p>
            <a:pPr lvl="1"/>
            <a:r>
              <a:rPr lang="en-US" dirty="0" smtClean="0"/>
              <a:t>Assume that G is a group, and H is a subgroup of G. If the order of G and H are |G| and |H|, respectively, then, based on this theorem, </a:t>
            </a:r>
            <a:r>
              <a:rPr lang="en-US" dirty="0" smtClean="0">
                <a:solidFill>
                  <a:schemeClr val="hlink"/>
                </a:solidFill>
              </a:rPr>
              <a:t>|H| divides |G|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Order of an Element</a:t>
            </a:r>
          </a:p>
          <a:p>
            <a:pPr lvl="1"/>
            <a:r>
              <a:rPr lang="en-US" dirty="0" smtClean="0"/>
              <a:t>The order of an element is the order of the cyclic group it generates.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5930-693C-473C-92FC-82DAE45CE62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the group G = &lt;Z</a:t>
            </a:r>
            <a:r>
              <a:rPr lang="en-US" baseline="-25000" dirty="0" smtClean="0"/>
              <a:t>6</a:t>
            </a:r>
            <a:r>
              <a:rPr lang="en-US" dirty="0" smtClean="0"/>
              <a:t>, +&gt;, the orders of the elements are: 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ord</a:t>
            </a:r>
            <a:r>
              <a:rPr lang="en-US" dirty="0" smtClean="0"/>
              <a:t>(0) = 1, </a:t>
            </a:r>
            <a:r>
              <a:rPr lang="en-US" dirty="0" err="1" smtClean="0"/>
              <a:t>ord</a:t>
            </a:r>
            <a:r>
              <a:rPr lang="en-US" dirty="0" smtClean="0"/>
              <a:t>(1) = 6, </a:t>
            </a:r>
            <a:r>
              <a:rPr lang="en-US" dirty="0" err="1" smtClean="0"/>
              <a:t>ord</a:t>
            </a:r>
            <a:r>
              <a:rPr lang="en-US" dirty="0" smtClean="0"/>
              <a:t>(2) = 3,  </a:t>
            </a:r>
            <a:r>
              <a:rPr lang="en-US" dirty="0" err="1" smtClean="0"/>
              <a:t>ord</a:t>
            </a:r>
            <a:r>
              <a:rPr lang="en-US" dirty="0" smtClean="0"/>
              <a:t>(3) = 2, </a:t>
            </a:r>
            <a:r>
              <a:rPr lang="en-US" dirty="0" err="1" smtClean="0"/>
              <a:t>ord</a:t>
            </a:r>
            <a:r>
              <a:rPr lang="en-US" dirty="0" smtClean="0"/>
              <a:t>(4) = 3, </a:t>
            </a:r>
            <a:br>
              <a:rPr lang="en-US" dirty="0" smtClean="0"/>
            </a:br>
            <a:r>
              <a:rPr lang="en-US" dirty="0" err="1" smtClean="0"/>
              <a:t>ord</a:t>
            </a:r>
            <a:r>
              <a:rPr lang="en-US" dirty="0" smtClean="0"/>
              <a:t>(5) = 6.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the group G = &lt;Z</a:t>
            </a:r>
            <a:r>
              <a:rPr lang="en-US" baseline="-25000" dirty="0" smtClean="0"/>
              <a:t>10</a:t>
            </a:r>
            <a:r>
              <a:rPr lang="en-US" dirty="0" smtClean="0"/>
              <a:t>*, ×&gt;, the orders of the elements are:</a:t>
            </a:r>
            <a:br>
              <a:rPr lang="en-US" dirty="0" smtClean="0"/>
            </a:br>
            <a:r>
              <a:rPr lang="en-US" dirty="0" err="1" smtClean="0"/>
              <a:t>ord</a:t>
            </a:r>
            <a:r>
              <a:rPr lang="en-US" dirty="0" smtClean="0"/>
              <a:t>(1) = 1, </a:t>
            </a:r>
            <a:r>
              <a:rPr lang="en-US" dirty="0" err="1" smtClean="0"/>
              <a:t>ord</a:t>
            </a:r>
            <a:r>
              <a:rPr lang="en-US" dirty="0" smtClean="0"/>
              <a:t>(3) = 4, </a:t>
            </a:r>
            <a:r>
              <a:rPr lang="en-US" dirty="0" err="1" smtClean="0"/>
              <a:t>ord</a:t>
            </a:r>
            <a:r>
              <a:rPr lang="en-US" dirty="0" smtClean="0"/>
              <a:t>(7) = 4, </a:t>
            </a:r>
            <a:r>
              <a:rPr lang="en-US" dirty="0" err="1" smtClean="0"/>
              <a:t>ord</a:t>
            </a:r>
            <a:r>
              <a:rPr lang="en-US" dirty="0" smtClean="0"/>
              <a:t>(9) = 2.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5-C924-45A8-BE6F-0531FEF27274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ring, R = &lt;{…}, •,  &gt;, is an algebraic structure with two operations.</a:t>
            </a:r>
          </a:p>
          <a:p>
            <a:r>
              <a:rPr lang="en-US" dirty="0" smtClean="0"/>
              <a:t>First operation must satisfy all five properties</a:t>
            </a:r>
          </a:p>
          <a:p>
            <a:r>
              <a:rPr lang="en-US" dirty="0" smtClean="0"/>
              <a:t>Second operation must satisfy only the first two</a:t>
            </a:r>
          </a:p>
          <a:p>
            <a:r>
              <a:rPr lang="en-US" dirty="0" smtClean="0"/>
              <a:t>In addition, second operation must be distributed over first</a:t>
            </a:r>
          </a:p>
          <a:p>
            <a:pPr lvl="1"/>
            <a:r>
              <a:rPr lang="en-US" dirty="0" smtClean="0"/>
              <a:t>i.e. for all a, b, and c elements of R, we have,</a:t>
            </a:r>
          </a:p>
          <a:p>
            <a:pPr lvl="1">
              <a:buNone/>
            </a:pPr>
            <a:r>
              <a:rPr lang="en-US" dirty="0" smtClean="0"/>
              <a:t>	a   (b • c) = (a    b) • (a     c) and</a:t>
            </a:r>
          </a:p>
          <a:p>
            <a:pPr lvl="1">
              <a:buNone/>
            </a:pPr>
            <a:r>
              <a:rPr lang="en-US" dirty="0" smtClean="0"/>
              <a:t>    (a • b)      c  = (a   c) • (a    c)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C5A3-C809-429B-813A-97681B859F2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3775" y="1319150"/>
            <a:ext cx="180975" cy="209550"/>
          </a:xfrm>
          <a:prstGeom prst="rect">
            <a:avLst/>
          </a:prstGeom>
        </p:spPr>
      </p:pic>
      <p:pic>
        <p:nvPicPr>
          <p:cNvPr id="10" name="Picture 9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426" y="4600700"/>
            <a:ext cx="131618" cy="152400"/>
          </a:xfrm>
          <a:prstGeom prst="rect">
            <a:avLst/>
          </a:prstGeom>
        </p:spPr>
      </p:pic>
      <p:pic>
        <p:nvPicPr>
          <p:cNvPr id="11" name="Picture 10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7950" y="4583875"/>
            <a:ext cx="131618" cy="152400"/>
          </a:xfrm>
          <a:prstGeom prst="rect">
            <a:avLst/>
          </a:prstGeom>
        </p:spPr>
      </p:pic>
      <p:pic>
        <p:nvPicPr>
          <p:cNvPr id="12" name="Picture 11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583875"/>
            <a:ext cx="131618" cy="152400"/>
          </a:xfrm>
          <a:prstGeom prst="rect">
            <a:avLst/>
          </a:prstGeom>
        </p:spPr>
      </p:pic>
      <p:pic>
        <p:nvPicPr>
          <p:cNvPr id="13" name="Picture 12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5029200"/>
            <a:ext cx="131618" cy="152400"/>
          </a:xfrm>
          <a:prstGeom prst="rect">
            <a:avLst/>
          </a:prstGeom>
        </p:spPr>
      </p:pic>
      <p:pic>
        <p:nvPicPr>
          <p:cNvPr id="14" name="Picture 13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5029200"/>
            <a:ext cx="131618" cy="152400"/>
          </a:xfrm>
          <a:prstGeom prst="rect">
            <a:avLst/>
          </a:prstGeom>
        </p:spPr>
      </p:pic>
      <p:pic>
        <p:nvPicPr>
          <p:cNvPr id="15" name="Picture 14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5029200"/>
            <a:ext cx="1316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Commutative Ring</a:t>
            </a:r>
          </a:p>
          <a:p>
            <a:endParaRPr lang="en-US" dirty="0" smtClean="0">
              <a:solidFill>
                <a:schemeClr val="folHlink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9E47-91DF-440B-9FA3-BD4C2E1EC97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504112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set Z with two operations, addition and multiplication, is a commutative ring. </a:t>
            </a:r>
          </a:p>
          <a:p>
            <a:r>
              <a:rPr lang="en-US" dirty="0" smtClean="0"/>
              <a:t>We show it by R = &lt;Z, +, ×&gt;. </a:t>
            </a:r>
          </a:p>
          <a:p>
            <a:r>
              <a:rPr lang="en-US" dirty="0" smtClean="0"/>
              <a:t>Addition satisfies all of the five properties; multiplication satisfies only three properties.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423-9FF4-4EC5-AD48-99BE2CF14CA3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A field, denoted by F = &lt;{…}, •,   &gt; is a commutative ring in which the second operation satisfies all five properties defined for the first operation except that the identity of the first operation has no inverse.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4EC-35DC-4767-856A-3191D0B2BA8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3048000"/>
            <a:ext cx="7705725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qua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543050"/>
            <a:ext cx="180975" cy="20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Finite Fields </a:t>
            </a:r>
          </a:p>
          <a:p>
            <a:pPr lvl="1"/>
            <a:r>
              <a:rPr lang="en-US" dirty="0" smtClean="0"/>
              <a:t>Galois showed that for a field to be finite, the number of elements should be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p</a:t>
            </a:r>
            <a:r>
              <a:rPr lang="en-US" dirty="0" smtClean="0"/>
              <a:t> is a prime and </a:t>
            </a:r>
            <a:r>
              <a:rPr lang="en-US" i="1" dirty="0" smtClean="0"/>
              <a:t>n</a:t>
            </a:r>
            <a:r>
              <a:rPr lang="en-US" dirty="0" smtClean="0"/>
              <a:t> is a positive integer. </a:t>
            </a:r>
          </a:p>
          <a:p>
            <a:pPr lvl="1"/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E709-E5CE-437A-BB72-0FA18FE19F06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95300" y="3657600"/>
            <a:ext cx="80772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aseline="0" dirty="0">
                <a:latin typeface="+mn-lt"/>
              </a:rPr>
              <a:t>A Galois field, GF(</a:t>
            </a:r>
            <a:r>
              <a:rPr lang="en-US" sz="3200" i="1" baseline="0" dirty="0" err="1">
                <a:latin typeface="+mn-lt"/>
              </a:rPr>
              <a:t>p</a:t>
            </a:r>
            <a:r>
              <a:rPr lang="en-US" sz="3200" i="1" baseline="30000" dirty="0" err="1">
                <a:latin typeface="+mn-lt"/>
              </a:rPr>
              <a:t>n</a:t>
            </a:r>
            <a:r>
              <a:rPr lang="en-US" sz="3200" baseline="0" dirty="0">
                <a:latin typeface="+mn-lt"/>
              </a:rPr>
              <a:t>), is a finite field with </a:t>
            </a:r>
            <a:r>
              <a:rPr lang="en-US" sz="3200" i="1" baseline="0" dirty="0" err="1">
                <a:latin typeface="+mn-lt"/>
              </a:rPr>
              <a:t>p</a:t>
            </a:r>
            <a:r>
              <a:rPr lang="en-US" sz="3200" i="1" baseline="30000" dirty="0" err="1">
                <a:latin typeface="+mn-lt"/>
              </a:rPr>
              <a:t>n</a:t>
            </a:r>
            <a:r>
              <a:rPr lang="en-US" sz="3200" baseline="0" dirty="0">
                <a:latin typeface="+mn-lt"/>
              </a:rPr>
              <a:t>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STRUCTURES(cont.)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0BCF-CAB0-471F-860D-32806A604D2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29600" cy="22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71042" y="4724400"/>
            <a:ext cx="3329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baseline="0" dirty="0" smtClean="0"/>
              <a:t>Common </a:t>
            </a:r>
            <a:r>
              <a:rPr lang="en-US" sz="2000" i="1" baseline="0" dirty="0"/>
              <a:t>algebraic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GF(</a:t>
            </a:r>
            <a:r>
              <a:rPr lang="en-US" i="1" dirty="0" smtClean="0"/>
              <a:t>p</a:t>
            </a:r>
            <a:r>
              <a:rPr lang="en-US" dirty="0" smtClean="0"/>
              <a:t>) Fields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i="1" dirty="0" smtClean="0"/>
              <a:t>n</a:t>
            </a:r>
            <a:r>
              <a:rPr lang="en-US" sz="2400" dirty="0" smtClean="0"/>
              <a:t> = 1, we have GF(</a:t>
            </a:r>
            <a:r>
              <a:rPr lang="en-US" sz="2400" i="1" dirty="0" smtClean="0"/>
              <a:t>p</a:t>
            </a:r>
            <a:r>
              <a:rPr lang="en-US" sz="2400" dirty="0" smtClean="0"/>
              <a:t>) field. </a:t>
            </a:r>
          </a:p>
          <a:p>
            <a:pPr lvl="1"/>
            <a:r>
              <a:rPr lang="en-US" sz="2400" dirty="0" smtClean="0"/>
              <a:t>This field can be the set </a:t>
            </a:r>
            <a:r>
              <a:rPr lang="en-US" sz="2400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, {0, 1, …, p − 1}, with two arithmetic operations.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3968-F740-4507-8CB9-3DB831C8F9C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very common field in this category is GF(2) with the set {0, 1} and two operations, addition and multiplication.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C214-4E4F-49C9-9962-398D09C1188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3" y="3276600"/>
            <a:ext cx="86566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baseline="0" dirty="0" smtClean="0"/>
              <a:t>GF(2</a:t>
            </a:r>
            <a:r>
              <a:rPr lang="en-US" sz="2000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 GF(5) on the set Z</a:t>
            </a:r>
            <a:r>
              <a:rPr lang="en-US" baseline="-25000" dirty="0" smtClean="0"/>
              <a:t>5</a:t>
            </a:r>
            <a:r>
              <a:rPr lang="en-US" dirty="0" smtClean="0"/>
              <a:t> (5 is a prime) with addition and multiplication operators.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8938-BEFC-4696-AEA4-946F781954D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 GF(5) on the set Z</a:t>
            </a:r>
            <a:r>
              <a:rPr lang="en-US" sz="2000" dirty="0" smtClean="0"/>
              <a:t>5</a:t>
            </a:r>
            <a:r>
              <a:rPr lang="en-US" dirty="0" smtClean="0"/>
              <a:t> (5 is a prime) with addition and multiplication operators.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95E6-86B2-44CA-8D5A-ED9A498B2BD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4200"/>
            <a:ext cx="8948738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733800" y="5391090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baseline="0" dirty="0" smtClean="0"/>
              <a:t>GF(5</a:t>
            </a:r>
            <a:r>
              <a:rPr lang="en-US" sz="2000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Summary: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E16-EF3D-413F-8206-11DD5D5C800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8" y="2524125"/>
            <a:ext cx="881221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cryptography, we often need to use four operations(addition, subtraction, multiplication and division).</a:t>
            </a:r>
          </a:p>
          <a:p>
            <a:r>
              <a:rPr lang="en-US" dirty="0" smtClean="0"/>
              <a:t>In other words, we need to use fields.</a:t>
            </a:r>
          </a:p>
          <a:p>
            <a:r>
              <a:rPr lang="en-US" dirty="0" smtClean="0"/>
              <a:t>However, when we work with computers, the positive integers are stored in the computers as n-bit words in which n is usually 8,16,32 and so on.</a:t>
            </a:r>
          </a:p>
          <a:p>
            <a:r>
              <a:rPr lang="en-US" dirty="0" smtClean="0"/>
              <a:t>Range of integers is 0 to 2</a:t>
            </a:r>
            <a:r>
              <a:rPr lang="en-US" sz="4400" baseline="30000" dirty="0" smtClean="0">
                <a:latin typeface="+mj-lt"/>
                <a:ea typeface="+mj-ea"/>
                <a:cs typeface="+mj-cs"/>
              </a:rPr>
              <a:t>n </a:t>
            </a:r>
            <a:r>
              <a:rPr lang="en-US" dirty="0" smtClean="0"/>
              <a:t>– 1</a:t>
            </a:r>
          </a:p>
          <a:p>
            <a:r>
              <a:rPr lang="en-US" dirty="0" smtClean="0"/>
              <a:t>Hence modulus is ?????</a:t>
            </a:r>
          </a:p>
          <a:p>
            <a:r>
              <a:rPr lang="en-US" dirty="0" smtClean="0"/>
              <a:t>What if we want to use field????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2CC-AE42-4FF0-9C77-419AFC196C6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Use GF(p), with the set </a:t>
            </a:r>
            <a:r>
              <a:rPr lang="en-US" dirty="0" err="1" smtClean="0"/>
              <a:t>Zp</a:t>
            </a:r>
            <a:r>
              <a:rPr lang="en-US" dirty="0" smtClean="0"/>
              <a:t>, where p is the largest prime number less than 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But the problem ???</a:t>
            </a:r>
            <a:endParaRPr lang="en-US" baseline="30000" dirty="0" smtClean="0"/>
          </a:p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Use GF(2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a set of 2</a:t>
            </a:r>
            <a:r>
              <a:rPr lang="en-US" baseline="30000" dirty="0" smtClean="0"/>
              <a:t>n</a:t>
            </a:r>
            <a:r>
              <a:rPr lang="en-US" dirty="0" smtClean="0"/>
              <a:t> words</a:t>
            </a:r>
          </a:p>
          <a:p>
            <a:pPr lvl="1"/>
            <a:r>
              <a:rPr lang="en-US" dirty="0" smtClean="0"/>
              <a:t>The elements in this set are n-bit words</a:t>
            </a:r>
          </a:p>
          <a:p>
            <a:pPr lvl="1" algn="l"/>
            <a:r>
              <a:rPr lang="en-US" dirty="0" smtClean="0"/>
              <a:t>E.g. for n=3, the set is {000,001,010,011,100,101,110,111}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D615-D0C8-415E-8011-0673142F217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But the problem???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31E-91AE-4CC7-B939-15A11FAFDD34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But the problem???</a:t>
            </a:r>
          </a:p>
          <a:p>
            <a:pPr lvl="1"/>
            <a:r>
              <a:rPr lang="en-US" dirty="0" smtClean="0"/>
              <a:t> 2</a:t>
            </a:r>
            <a:r>
              <a:rPr lang="en-US" baseline="30000" dirty="0" smtClean="0"/>
              <a:t>n </a:t>
            </a:r>
            <a:r>
              <a:rPr lang="en-US" dirty="0" smtClean="0"/>
              <a:t>is not prime</a:t>
            </a:r>
          </a:p>
          <a:p>
            <a:pPr lvl="1"/>
            <a:r>
              <a:rPr lang="en-US" dirty="0" smtClean="0"/>
              <a:t>Need to define operations on the set of elements in GF(2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0C34-9405-442F-8ED4-1CA872930E0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us define a GF(2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field in which the set has four 2-bit words: {00, 01, 10, 11}. </a:t>
            </a:r>
          </a:p>
          <a:p>
            <a:r>
              <a:rPr lang="en-US" sz="2400" dirty="0" smtClean="0"/>
              <a:t>We can redefine addition and multiplication for this field in such a way that all properties of these operations are satisfied.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D0B-C4A0-42E9-8AF7-292B2BF47EB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429000"/>
            <a:ext cx="3765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048000" y="5867400"/>
            <a:ext cx="2775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 smtClean="0"/>
              <a:t>An </a:t>
            </a:r>
            <a:r>
              <a:rPr lang="en-US" i="1" baseline="0" dirty="0"/>
              <a:t>example of GF(2</a:t>
            </a:r>
            <a:r>
              <a:rPr lang="en-US" i="1" baseline="30000" dirty="0"/>
              <a:t>2</a:t>
            </a:r>
            <a:r>
              <a:rPr lang="en-US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group (</a:t>
            </a:r>
            <a:r>
              <a:rPr lang="en-US" dirty="0" smtClean="0">
                <a:solidFill>
                  <a:schemeClr val="hlink"/>
                </a:solidFill>
              </a:rPr>
              <a:t>G</a:t>
            </a:r>
            <a:r>
              <a:rPr lang="en-US" dirty="0" smtClean="0"/>
              <a:t>) is a set of elements with a binary operation (</a:t>
            </a:r>
            <a:r>
              <a:rPr lang="en-US" dirty="0" smtClean="0">
                <a:solidFill>
                  <a:schemeClr val="hlink"/>
                </a:solidFill>
              </a:rPr>
              <a:t>•</a:t>
            </a:r>
            <a:r>
              <a:rPr lang="en-US" dirty="0" smtClean="0"/>
              <a:t>) that satisfies four properties (or axioms). </a:t>
            </a:r>
          </a:p>
          <a:p>
            <a:pPr lvl="1"/>
            <a:r>
              <a:rPr lang="en-US" dirty="0" smtClean="0"/>
              <a:t>Closure</a:t>
            </a:r>
          </a:p>
          <a:p>
            <a:pPr lvl="1"/>
            <a:r>
              <a:rPr lang="en-US" dirty="0" err="1" smtClean="0"/>
              <a:t>Associativity</a:t>
            </a:r>
            <a:endParaRPr lang="en-US" dirty="0" smtClean="0"/>
          </a:p>
          <a:p>
            <a:pPr lvl="1"/>
            <a:r>
              <a:rPr lang="en-US" dirty="0" smtClean="0"/>
              <a:t>Existence of identity</a:t>
            </a:r>
          </a:p>
          <a:p>
            <a:pPr lvl="1"/>
            <a:r>
              <a:rPr lang="en-US" dirty="0" smtClean="0"/>
              <a:t>Existence of inverse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9E3-061D-4F86-A71B-5615C3044AA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polynomial of degree </a:t>
            </a:r>
            <a:r>
              <a:rPr lang="en-US" i="1" dirty="0" smtClean="0"/>
              <a:t>n</a:t>
            </a:r>
            <a:r>
              <a:rPr lang="en-US" dirty="0" smtClean="0"/>
              <a:t> − 1 is an expression of the form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>
                <a:solidFill>
                  <a:schemeClr val="hlink"/>
                </a:solidFill>
              </a:rPr>
              <a:t>x</a:t>
            </a:r>
            <a:r>
              <a:rPr lang="en-US" i="1" baseline="30000" dirty="0" smtClean="0">
                <a:solidFill>
                  <a:schemeClr val="hlink"/>
                </a:solidFill>
              </a:rPr>
              <a:t>i</a:t>
            </a:r>
            <a:r>
              <a:rPr lang="en-US" dirty="0" smtClean="0"/>
              <a:t> is called the </a:t>
            </a:r>
            <a:r>
              <a:rPr lang="en-US" dirty="0" err="1" smtClean="0"/>
              <a:t>ith</a:t>
            </a:r>
            <a:r>
              <a:rPr lang="en-US" dirty="0" smtClean="0"/>
              <a:t> term and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/>
              <a:t> is called coefficient of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term.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C065-ECC6-4D5B-882D-B190CFAC423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6216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the 8-bit word (10011001) using a polynomial.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549-8AB1-4449-B210-B6528F5EB2AA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2743200"/>
            <a:ext cx="6097587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8-bit word related to the polynomial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, we first supply the omitted terms. </a:t>
            </a:r>
          </a:p>
          <a:p>
            <a:r>
              <a:rPr lang="en-US" dirty="0" smtClean="0"/>
              <a:t>Since </a:t>
            </a:r>
            <a:r>
              <a:rPr lang="en-US" i="1" dirty="0" smtClean="0"/>
              <a:t>n</a:t>
            </a:r>
            <a:r>
              <a:rPr lang="en-US" dirty="0" smtClean="0"/>
              <a:t> = 8, it means the polynomial is of degree 7. The expanded polynomial is,</a:t>
            </a:r>
          </a:p>
          <a:p>
            <a:endParaRPr lang="en-US" dirty="0" smtClean="0"/>
          </a:p>
          <a:p>
            <a:r>
              <a:rPr lang="en-US" dirty="0" smtClean="0"/>
              <a:t>This is related to the 8-bit word </a:t>
            </a:r>
            <a:r>
              <a:rPr lang="en-US" dirty="0" smtClean="0">
                <a:solidFill>
                  <a:schemeClr val="hlink"/>
                </a:solidFill>
              </a:rPr>
              <a:t>00100110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667-7A34-4314-84C7-02A7D033FCD6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3886200"/>
            <a:ext cx="610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polynomials</a:t>
            </a:r>
          </a:p>
          <a:p>
            <a:pPr lvl="1"/>
            <a:r>
              <a:rPr lang="en-US" dirty="0" smtClean="0"/>
              <a:t>Actually involves two operations</a:t>
            </a:r>
          </a:p>
          <a:p>
            <a:pPr lvl="2"/>
            <a:r>
              <a:rPr lang="en-US" dirty="0" smtClean="0"/>
              <a:t>Operation on coefficients and operation on polynomials</a:t>
            </a:r>
          </a:p>
          <a:p>
            <a:pPr lvl="1"/>
            <a:r>
              <a:rPr lang="en-US" dirty="0" smtClean="0"/>
              <a:t>Hence, need to define two fields</a:t>
            </a:r>
          </a:p>
          <a:p>
            <a:pPr lvl="1"/>
            <a:r>
              <a:rPr lang="en-US" dirty="0" smtClean="0"/>
              <a:t>What for coefficient??</a:t>
            </a:r>
          </a:p>
          <a:p>
            <a:pPr lvl="1"/>
            <a:r>
              <a:rPr lang="en-US" dirty="0" smtClean="0"/>
              <a:t>What for polynomials???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F146-C5F4-4F4C-8DE8-6CF7BEC9DDEB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polynomials</a:t>
            </a:r>
          </a:p>
          <a:p>
            <a:pPr lvl="1"/>
            <a:r>
              <a:rPr lang="en-US" dirty="0" smtClean="0"/>
              <a:t>Actually involves two operations</a:t>
            </a:r>
          </a:p>
          <a:p>
            <a:pPr lvl="2"/>
            <a:r>
              <a:rPr lang="en-US" dirty="0" smtClean="0"/>
              <a:t>Operation on coefficients and operation on polynomials</a:t>
            </a:r>
          </a:p>
          <a:p>
            <a:pPr lvl="1"/>
            <a:r>
              <a:rPr lang="en-US" dirty="0" smtClean="0"/>
              <a:t>Hence, need to define two fields</a:t>
            </a:r>
          </a:p>
          <a:p>
            <a:pPr lvl="1"/>
            <a:r>
              <a:rPr lang="en-US" dirty="0" smtClean="0"/>
              <a:t>What for coefficient??</a:t>
            </a:r>
          </a:p>
          <a:p>
            <a:pPr lvl="1"/>
            <a:r>
              <a:rPr lang="en-US" dirty="0" smtClean="0"/>
              <a:t>What for polynomials???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GF(2</a:t>
            </a:r>
            <a:r>
              <a:rPr lang="en-US" dirty="0" smtClean="0"/>
              <a:t>) and GF(2</a:t>
            </a:r>
            <a:r>
              <a:rPr lang="en-US" baseline="30000" dirty="0" smtClean="0"/>
              <a:t>n</a:t>
            </a:r>
            <a:r>
              <a:rPr lang="en-US" dirty="0" smtClean="0"/>
              <a:t>) is the answer….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3C7-7024-47DD-AF8A-EAAAC796745B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Modulus</a:t>
            </a:r>
          </a:p>
          <a:p>
            <a:pPr lvl="1"/>
            <a:r>
              <a:rPr lang="en-US" dirty="0" smtClean="0"/>
              <a:t>For the sets of polynomials in GF(2</a:t>
            </a:r>
            <a:r>
              <a:rPr lang="en-US" i="1" baseline="30000" dirty="0" smtClean="0"/>
              <a:t>n</a:t>
            </a:r>
            <a:r>
              <a:rPr lang="en-US" dirty="0" smtClean="0"/>
              <a:t>), a group of polynomials of degree </a:t>
            </a:r>
            <a:r>
              <a:rPr lang="en-US" i="1" dirty="0" smtClean="0"/>
              <a:t>n</a:t>
            </a:r>
            <a:r>
              <a:rPr lang="en-US" dirty="0" smtClean="0"/>
              <a:t> is defined as the modulus.</a:t>
            </a:r>
          </a:p>
          <a:p>
            <a:pPr lvl="1"/>
            <a:r>
              <a:rPr lang="en-US" dirty="0" smtClean="0"/>
              <a:t>Such polynomials are referred to as </a:t>
            </a:r>
            <a:r>
              <a:rPr lang="en-US" dirty="0" smtClean="0">
                <a:solidFill>
                  <a:schemeClr val="hlink"/>
                </a:solidFill>
              </a:rPr>
              <a:t>irreducible polynomials.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ED1-B9A2-4C97-93B7-7672109DEAE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irreducible polynomials.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No polynomial in the set can divide this polynomial</a:t>
            </a:r>
          </a:p>
          <a:p>
            <a:pPr lvl="1"/>
            <a:r>
              <a:rPr lang="en-US" dirty="0" smtClean="0"/>
              <a:t>Can not be factored into a polynomial with degree of less than 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203D-643F-4D18-9355-E812077FA6E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0" y="3956870"/>
            <a:ext cx="6178550" cy="18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9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addition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D200-AB41-449D-82B0-5166BBE41E0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95300" y="2667000"/>
            <a:ext cx="80772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aseline="0" dirty="0">
                <a:latin typeface="+mn-lt"/>
              </a:rPr>
              <a:t>Addition and subtraction operations on polynomials are the same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Let us do (x</a:t>
            </a:r>
            <a:r>
              <a:rPr lang="en-US" baseline="30000" dirty="0" smtClean="0"/>
              <a:t>5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x) </a:t>
            </a:r>
            <a:r>
              <a:rPr lang="en-US" dirty="0" smtClean="0">
                <a:latin typeface="Symbol" pitchFamily="18" charset="2"/>
              </a:rPr>
              <a:t>Å</a:t>
            </a:r>
            <a:r>
              <a:rPr lang="en-US" dirty="0" smtClean="0"/>
              <a:t> (x</a:t>
            </a:r>
            <a:r>
              <a:rPr lang="en-US" baseline="30000" dirty="0" smtClean="0"/>
              <a:t>3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+ 1) in GF(2</a:t>
            </a:r>
            <a:r>
              <a:rPr lang="en-US" baseline="30000" dirty="0" smtClean="0"/>
              <a:t>8</a:t>
            </a:r>
            <a:r>
              <a:rPr lang="en-US" dirty="0" smtClean="0"/>
              <a:t>). We use the symbol </a:t>
            </a:r>
            <a:r>
              <a:rPr lang="en-US" dirty="0" smtClean="0">
                <a:latin typeface="Symbol" pitchFamily="18" charset="2"/>
              </a:rPr>
              <a:t>Å</a:t>
            </a:r>
            <a:r>
              <a:rPr lang="en-US" dirty="0" smtClean="0"/>
              <a:t> to show that we mean polynomial addition. The following shows the procedure: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E5C0-D750-4A9C-B1D8-D2E25AACEC9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4543425"/>
            <a:ext cx="759618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cut method</a:t>
            </a:r>
          </a:p>
          <a:p>
            <a:pPr lvl="1"/>
            <a:r>
              <a:rPr lang="en-US" dirty="0" smtClean="0"/>
              <a:t>Addition in GF(2) means the exclusive-or (XOR) operation.</a:t>
            </a:r>
          </a:p>
          <a:p>
            <a:pPr lvl="1"/>
            <a:r>
              <a:rPr lang="en-US" dirty="0" smtClean="0"/>
              <a:t>So we can exclusive-or the two words, bits by bits, to get the result. </a:t>
            </a:r>
          </a:p>
          <a:p>
            <a:pPr lvl="1"/>
            <a:r>
              <a:rPr lang="en-US" dirty="0" smtClean="0"/>
              <a:t>In the previous example,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is 00100110 and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 is 00001101. </a:t>
            </a:r>
          </a:p>
          <a:p>
            <a:pPr lvl="1"/>
            <a:r>
              <a:rPr lang="en-US" dirty="0" smtClean="0"/>
              <a:t>The result is 00101011 or in polynomial notation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EBDB-2F50-4658-A943-74232618D846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If a and b are elements of G, then c = </a:t>
            </a:r>
            <a:r>
              <a:rPr lang="en-US" dirty="0" err="1" smtClean="0"/>
              <a:t>a•b</a:t>
            </a:r>
            <a:r>
              <a:rPr lang="en-US" dirty="0" smtClean="0"/>
              <a:t> is also an element of G.</a:t>
            </a:r>
          </a:p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If a, b and c are elements of G, then (</a:t>
            </a:r>
            <a:r>
              <a:rPr lang="en-US" dirty="0" err="1" smtClean="0"/>
              <a:t>a•b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•c=a•(</a:t>
            </a:r>
            <a:r>
              <a:rPr lang="en-US" dirty="0" err="1" smtClean="0"/>
              <a:t>b•c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Existence of identity</a:t>
            </a:r>
          </a:p>
          <a:p>
            <a:pPr lvl="1"/>
            <a:r>
              <a:rPr lang="en-US" dirty="0" smtClean="0"/>
              <a:t>For all a in G, there exist an element e, called the identity element, such that </a:t>
            </a:r>
            <a:r>
              <a:rPr lang="en-US" dirty="0" err="1" smtClean="0"/>
              <a:t>e•a</a:t>
            </a:r>
            <a:r>
              <a:rPr lang="en-US" dirty="0" smtClean="0"/>
              <a:t>=</a:t>
            </a:r>
            <a:r>
              <a:rPr lang="en-US" dirty="0" err="1" smtClean="0"/>
              <a:t>a•e</a:t>
            </a:r>
            <a:r>
              <a:rPr lang="en-US" dirty="0" smtClean="0"/>
              <a:t>=a</a:t>
            </a:r>
          </a:p>
          <a:p>
            <a:r>
              <a:rPr lang="en-US" dirty="0" smtClean="0"/>
              <a:t>Existence of inverse</a:t>
            </a:r>
          </a:p>
          <a:p>
            <a:pPr lvl="1"/>
            <a:r>
              <a:rPr lang="en-US" dirty="0" smtClean="0"/>
              <a:t>For each a in G, there exists an element a’, called the inverse of a, such that </a:t>
            </a:r>
            <a:r>
              <a:rPr lang="en-US" dirty="0" err="1" smtClean="0"/>
              <a:t>a•a</a:t>
            </a:r>
            <a:r>
              <a:rPr lang="en-US" dirty="0" smtClean="0"/>
              <a:t>’=</a:t>
            </a:r>
            <a:r>
              <a:rPr lang="en-US" dirty="0" err="1" smtClean="0"/>
              <a:t>a’•a</a:t>
            </a:r>
            <a:r>
              <a:rPr lang="en-US" dirty="0" smtClean="0"/>
              <a:t>=e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44E4-2CD1-400E-AEC8-BC997D6AE113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The coefficient multiplication is done in GF(2). </a:t>
            </a:r>
          </a:p>
          <a:p>
            <a:pPr lvl="1"/>
            <a:r>
              <a:rPr lang="en-US" dirty="0" smtClean="0"/>
              <a:t>The multiplying </a:t>
            </a:r>
            <a:r>
              <a:rPr lang="en-US" i="1" dirty="0" smtClean="0"/>
              <a:t>x</a:t>
            </a:r>
            <a:r>
              <a:rPr lang="en-US" i="1" baseline="30000" dirty="0" smtClean="0"/>
              <a:t>i</a:t>
            </a:r>
            <a:r>
              <a:rPr lang="en-US" dirty="0" smtClean="0"/>
              <a:t> by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j</a:t>
            </a:r>
            <a:r>
              <a:rPr lang="en-US" dirty="0" smtClean="0"/>
              <a:t> results in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i</a:t>
            </a:r>
            <a:r>
              <a:rPr lang="en-US" baseline="30000" dirty="0" err="1" smtClean="0"/>
              <a:t>+</a:t>
            </a:r>
            <a:r>
              <a:rPr lang="en-US" i="1" baseline="30000" dirty="0" err="1" smtClean="0"/>
              <a:t>j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multiplication may create terms with degree more than </a:t>
            </a:r>
            <a:r>
              <a:rPr lang="en-US" i="1" dirty="0" smtClean="0"/>
              <a:t>n</a:t>
            </a:r>
            <a:r>
              <a:rPr lang="en-US" dirty="0" smtClean="0"/>
              <a:t> − 1, which means the result needs to be reduced using a modulus polynomial.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094-D4A5-46CD-BAF5-A7D10E30251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Find the result of (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⊗ (</a:t>
            </a:r>
            <a:r>
              <a:rPr lang="en-US" i="1" dirty="0" smtClean="0"/>
              <a:t>x</a:t>
            </a:r>
            <a:r>
              <a:rPr lang="en-US" baseline="30000" dirty="0" smtClean="0"/>
              <a:t>7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in GF(2</a:t>
            </a:r>
            <a:r>
              <a:rPr lang="en-US" baseline="30000" dirty="0" smtClean="0"/>
              <a:t>8</a:t>
            </a:r>
            <a:r>
              <a:rPr lang="en-US" dirty="0" smtClean="0"/>
              <a:t>) with irreducible polynomial (</a:t>
            </a:r>
            <a:r>
              <a:rPr lang="en-US" i="1" dirty="0" smtClean="0"/>
              <a:t>x</a:t>
            </a:r>
            <a:r>
              <a:rPr lang="en-US" baseline="30000" dirty="0" smtClean="0"/>
              <a:t>8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find the final result, divide the polynomial of degree 12 by the polynomial of degree 8 (the modulus) and keep only the remainder.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3F1E-C008-4A26-B620-7139A76D138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30587"/>
            <a:ext cx="8564562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division with coefficients in GF(2)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3A9-B9D5-4694-895F-44F86ED8ED11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39963"/>
            <a:ext cx="7127875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GF (2</a:t>
            </a:r>
            <a:r>
              <a:rPr lang="en-US" baseline="30000" dirty="0" smtClean="0"/>
              <a:t>4</a:t>
            </a:r>
            <a:r>
              <a:rPr lang="en-US" dirty="0" smtClean="0"/>
              <a:t>), find the inverse of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+ 1) modulo (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The answer is (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BE3A-90DA-47EB-96B9-297E8B9F12C3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32" y="4343400"/>
            <a:ext cx="7434468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GF(2</a:t>
            </a:r>
            <a:r>
              <a:rPr lang="en-US" baseline="30000" dirty="0" smtClean="0"/>
              <a:t>8</a:t>
            </a:r>
            <a:r>
              <a:rPr lang="en-US" dirty="0" smtClean="0"/>
              <a:t>), find the inverse of (x</a:t>
            </a:r>
            <a:r>
              <a:rPr lang="en-US" baseline="30000" dirty="0" smtClean="0"/>
              <a:t>5</a:t>
            </a:r>
            <a:r>
              <a:rPr lang="en-US" dirty="0" smtClean="0"/>
              <a:t>) modulo (</a:t>
            </a:r>
            <a:r>
              <a:rPr lang="en-US" i="1" dirty="0" smtClean="0"/>
              <a:t>x</a:t>
            </a:r>
            <a:r>
              <a:rPr lang="en-US" baseline="30000" dirty="0" smtClean="0"/>
              <a:t>8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4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3 </a:t>
            </a:r>
            <a:r>
              <a:rPr lang="en-US" dirty="0" smtClean="0"/>
              <a:t>+ 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smtClean="0"/>
              <a:t>1).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8212-78D1-45C8-9DA9-D194201BC0B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GF(2</a:t>
            </a:r>
            <a:r>
              <a:rPr lang="en-US" baseline="30000" dirty="0" smtClean="0"/>
              <a:t>8</a:t>
            </a:r>
            <a:r>
              <a:rPr lang="en-US" dirty="0" smtClean="0"/>
              <a:t>), find the inverse of (x</a:t>
            </a:r>
            <a:r>
              <a:rPr lang="en-US" baseline="30000" dirty="0" smtClean="0"/>
              <a:t>5</a:t>
            </a:r>
            <a:r>
              <a:rPr lang="en-US" dirty="0" smtClean="0"/>
              <a:t>) modulo (</a:t>
            </a:r>
            <a:r>
              <a:rPr lang="en-US" i="1" dirty="0" smtClean="0"/>
              <a:t>x</a:t>
            </a:r>
            <a:r>
              <a:rPr lang="en-US" baseline="30000" dirty="0" smtClean="0"/>
              <a:t>8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4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3 </a:t>
            </a:r>
            <a:r>
              <a:rPr lang="en-US" dirty="0" smtClean="0"/>
              <a:t>+ </a:t>
            </a:r>
            <a:r>
              <a:rPr lang="en-US" i="1" dirty="0" smtClean="0"/>
              <a:t>x </a:t>
            </a:r>
            <a:r>
              <a:rPr lang="en-US" dirty="0" smtClean="0"/>
              <a:t>+ 1).</a:t>
            </a:r>
          </a:p>
          <a:p>
            <a:r>
              <a:rPr lang="en-US" dirty="0" smtClean="0"/>
              <a:t>Solution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5FE-2A7E-4C7A-AE6A-8C8D24888C8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3962400"/>
            <a:ext cx="85375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algorithm for polynomial multiplication:</a:t>
            </a:r>
          </a:p>
          <a:p>
            <a:pPr lvl="1"/>
            <a:r>
              <a:rPr lang="en-US" dirty="0" smtClean="0"/>
              <a:t>Obtain the result by repeatedly multiplying a reduced polynomial by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Find the result of multiplying P</a:t>
            </a:r>
            <a:r>
              <a:rPr lang="en-US" baseline="-25000" dirty="0" smtClean="0"/>
              <a:t>1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by P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baseline="30000" dirty="0" smtClean="0"/>
              <a:t>7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in GF(2</a:t>
            </a:r>
            <a:r>
              <a:rPr lang="en-US" baseline="30000" dirty="0" smtClean="0"/>
              <a:t>8</a:t>
            </a:r>
            <a:r>
              <a:rPr lang="en-US" dirty="0" smtClean="0"/>
              <a:t>) with irreducible polynomial (</a:t>
            </a:r>
            <a:r>
              <a:rPr lang="en-US" i="1" dirty="0" smtClean="0"/>
              <a:t>x</a:t>
            </a:r>
            <a:r>
              <a:rPr lang="en-US" baseline="30000" dirty="0" smtClean="0"/>
              <a:t>8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5A8C-BA98-4DCA-8F72-3B469E88A38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Solution:</a:t>
            </a:r>
          </a:p>
          <a:p>
            <a:pPr lvl="1"/>
            <a:r>
              <a:rPr lang="en-US" sz="2400" dirty="0" smtClean="0"/>
              <a:t>We first find the partial result of multiplying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, and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by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Note that although only three terms are needed, the product of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m</a:t>
            </a:r>
            <a:r>
              <a:rPr lang="en-US" sz="2400" dirty="0" smtClean="0"/>
              <a:t> ⊗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for </a:t>
            </a:r>
            <a:r>
              <a:rPr lang="en-US" sz="2400" i="1" dirty="0" smtClean="0"/>
              <a:t>m</a:t>
            </a:r>
            <a:r>
              <a:rPr lang="en-US" sz="2400" dirty="0" smtClean="0"/>
              <a:t> from 0 to 5 because each calculation depends on the previous result.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83CA-C9BC-4A95-9C60-056AEB5EA46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95663"/>
            <a:ext cx="6895798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Exercise:</a:t>
            </a:r>
          </a:p>
          <a:p>
            <a:pPr marL="342900" lvl="1" indent="-342900">
              <a:buNone/>
            </a:pPr>
            <a:r>
              <a:rPr lang="en-US" dirty="0" smtClean="0"/>
              <a:t>Find the result of multiplying P</a:t>
            </a:r>
            <a:r>
              <a:rPr lang="en-US" baseline="-25000" dirty="0" smtClean="0"/>
              <a:t>1</a:t>
            </a:r>
            <a:r>
              <a:rPr lang="en-US" dirty="0" smtClean="0"/>
              <a:t> = (x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 + 1</a:t>
            </a:r>
            <a:r>
              <a:rPr lang="en-US" dirty="0" smtClean="0"/>
              <a:t>) by P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+ 1) in GF(2</a:t>
            </a:r>
            <a:r>
              <a:rPr lang="en-US" baseline="30000" dirty="0" smtClean="0"/>
              <a:t>4</a:t>
            </a:r>
            <a:r>
              <a:rPr lang="en-US" dirty="0" smtClean="0"/>
              <a:t>) with irreducible polynomial (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+ 1)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BA86-5EA8-40F1-8006-2939E42850E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Multiplication using computer</a:t>
            </a:r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None/>
            </a:pPr>
            <a:r>
              <a:rPr lang="en-US" smtClean="0"/>
              <a:t>We have P1 = 000100110, P2 = 10011110, modulus = 100011010 (nine bits). We show the exclusive or operation by </a:t>
            </a:r>
            <a:r>
              <a:rPr lang="en-US" smtClean="0">
                <a:latin typeface="Symbol" pitchFamily="18" charset="2"/>
              </a:rPr>
              <a:t>Å</a:t>
            </a:r>
            <a:r>
              <a:rPr lang="en-US" smtClean="0"/>
              <a:t>. </a:t>
            </a:r>
          </a:p>
          <a:p>
            <a:pPr marL="342900" lvl="1" indent="-342900"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8018E8-A64F-4E0E-B367-61A49FA59298}" type="datetime1">
              <a:rPr lang="en-US" smtClean="0"/>
              <a:pPr>
                <a:defRPr/>
              </a:pPr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A64F-D8FF-4EBC-8E14-7B4CF03E64C9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6247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2835275"/>
            <a:ext cx="8510587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Commutative group (</a:t>
            </a:r>
            <a:r>
              <a:rPr lang="en-US" dirty="0" err="1" smtClean="0">
                <a:solidFill>
                  <a:srgbClr val="C00000"/>
                </a:solidFill>
              </a:rPr>
              <a:t>Abelian</a:t>
            </a:r>
            <a:r>
              <a:rPr lang="en-US" dirty="0" smtClean="0">
                <a:solidFill>
                  <a:srgbClr val="C00000"/>
                </a:solidFill>
              </a:rPr>
              <a:t> group</a:t>
            </a:r>
            <a:r>
              <a:rPr lang="en-US" dirty="0" smtClean="0"/>
              <a:t>) is group in which the operator satisfies four properties plus an extra property that is </a:t>
            </a:r>
            <a:r>
              <a:rPr lang="en-US" dirty="0" err="1" smtClean="0"/>
              <a:t>commutativity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all a and b in G, we have a • b = b • a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51F-85FB-4341-9ED0-61D8DBCEA9BB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Exercise:</a:t>
            </a:r>
          </a:p>
          <a:p>
            <a:pPr marL="342900" lvl="1" indent="-342900">
              <a:buNone/>
            </a:pPr>
            <a:r>
              <a:rPr lang="en-US" dirty="0" smtClean="0"/>
              <a:t>Find the result of multiplying (10101) by (10000) in GF(2</a:t>
            </a:r>
            <a:r>
              <a:rPr lang="en-US" baseline="30000" dirty="0" smtClean="0"/>
              <a:t>5</a:t>
            </a:r>
            <a:r>
              <a:rPr lang="en-US" dirty="0" smtClean="0"/>
              <a:t>) using (x</a:t>
            </a:r>
            <a:r>
              <a:rPr lang="en-US" baseline="30000" dirty="0" smtClean="0"/>
              <a:t>5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+ 1) as modulus.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CAF-FE17-422D-A7E3-2174C28A32E4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marL="450850" lvl="1" indent="6350">
              <a:buNone/>
            </a:pPr>
            <a:r>
              <a:rPr lang="en-US" i="1" dirty="0" smtClean="0"/>
              <a:t>The set of residue integers with the addition operator,</a:t>
            </a:r>
          </a:p>
          <a:p>
            <a:pPr lvl="1">
              <a:buNone/>
            </a:pPr>
            <a:r>
              <a:rPr lang="en-US" i="1" dirty="0" smtClean="0"/>
              <a:t>                                 G = &lt; Z</a:t>
            </a:r>
            <a:r>
              <a:rPr lang="en-US" i="1" baseline="-25000" dirty="0" smtClean="0"/>
              <a:t>n</a:t>
            </a:r>
            <a:r>
              <a:rPr lang="en-US" i="1" dirty="0" smtClean="0"/>
              <a:t> , +&gt;, </a:t>
            </a:r>
          </a:p>
          <a:p>
            <a:pPr marL="457200" lvl="1" indent="0">
              <a:buNone/>
            </a:pPr>
            <a:r>
              <a:rPr lang="en-US" i="1" dirty="0" smtClean="0"/>
              <a:t>is a commutative group.</a:t>
            </a:r>
          </a:p>
          <a:p>
            <a:pPr marL="457200" lvl="1" indent="0">
              <a:buNone/>
            </a:pPr>
            <a:r>
              <a:rPr lang="en-US" i="1" dirty="0" smtClean="0"/>
              <a:t>Check the properties…..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E0E7-F0D8-4CA6-984D-D6B990452D54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set Z</a:t>
            </a:r>
            <a:r>
              <a:rPr lang="en-US" baseline="-25000" dirty="0" smtClean="0"/>
              <a:t>n</a:t>
            </a:r>
            <a:r>
              <a:rPr lang="en-US" dirty="0" smtClean="0"/>
              <a:t>* with the multiplication operator, G = &lt;Z</a:t>
            </a:r>
            <a:r>
              <a:rPr lang="en-US" baseline="-25000" dirty="0" smtClean="0"/>
              <a:t>n</a:t>
            </a:r>
            <a:r>
              <a:rPr lang="en-US" dirty="0" smtClean="0"/>
              <a:t>*, ×&gt;, is also an </a:t>
            </a:r>
            <a:r>
              <a:rPr lang="en-US" dirty="0" err="1" smtClean="0"/>
              <a:t>abelian</a:t>
            </a:r>
            <a:r>
              <a:rPr lang="en-US" dirty="0" smtClean="0"/>
              <a:t> group.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 us define a set G = &lt; {a, b, c, d}, •&gt; and the operation as shown in Table.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DB28-3696-4F99-9305-C6DBB76B442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191000"/>
            <a:ext cx="42592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very interesting group is the permutation group.</a:t>
            </a:r>
          </a:p>
          <a:p>
            <a:pPr lvl="1"/>
            <a:r>
              <a:rPr lang="en-US" dirty="0" smtClean="0"/>
              <a:t>The set is the set of all permutations, and the operation is composition: applying one permutation after another. </a:t>
            </a:r>
          </a:p>
          <a:p>
            <a:pPr lvl="1"/>
            <a:r>
              <a:rPr lang="en-US" dirty="0" smtClean="0"/>
              <a:t>Check for properties….</a:t>
            </a:r>
          </a:p>
          <a:p>
            <a:pPr lvl="2"/>
            <a:r>
              <a:rPr lang="en-US" dirty="0" smtClean="0"/>
              <a:t>Is the group </a:t>
            </a:r>
            <a:r>
              <a:rPr lang="en-US" dirty="0" err="1" smtClean="0"/>
              <a:t>abelian</a:t>
            </a:r>
            <a:r>
              <a:rPr lang="en-US" smtClean="0"/>
              <a:t>????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51D-BAF7-4373-9FBF-FFB276E3A9D3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</TotalTime>
  <Words>2580</Words>
  <Application>Microsoft Office PowerPoint</Application>
  <PresentationFormat>On-screen Show (4:3)</PresentationFormat>
  <Paragraphs>411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Symbol</vt:lpstr>
      <vt:lpstr>Times New Roman</vt:lpstr>
      <vt:lpstr>Office Theme</vt:lpstr>
      <vt:lpstr>MATHEMATICS OF CRYPTOGRAPHY PART II Algebraic Structures</vt:lpstr>
      <vt:lpstr>ALGEBRAIC STRUCTURES</vt:lpstr>
      <vt:lpstr>ALGEBRAIC STRUCTURES(cont.)</vt:lpstr>
      <vt:lpstr>Groups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Ring</vt:lpstr>
      <vt:lpstr>Ring(cont.)</vt:lpstr>
      <vt:lpstr>Ring(cont.)</vt:lpstr>
      <vt:lpstr>Field</vt:lpstr>
      <vt:lpstr>Field(cont.)</vt:lpstr>
      <vt:lpstr>Field(cont.)</vt:lpstr>
      <vt:lpstr>Field(cont.)</vt:lpstr>
      <vt:lpstr>Field(cont.)</vt:lpstr>
      <vt:lpstr>Field(cont.)</vt:lpstr>
      <vt:lpstr>PowerPoint Presentation</vt:lpstr>
      <vt:lpstr>GF(2n) FIELDS</vt:lpstr>
      <vt:lpstr>GF(2n) FIELDS (cont.)</vt:lpstr>
      <vt:lpstr>GF(2n) FIELDS (cont.)</vt:lpstr>
      <vt:lpstr>GF(2n) FIELDS (cont.)</vt:lpstr>
      <vt:lpstr>GF(2n) FIELDS (cont.)</vt:lpstr>
      <vt:lpstr>Polynomials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Multiplication using computer</vt:lpstr>
      <vt:lpstr>Polynomials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Sankita</cp:lastModifiedBy>
  <cp:revision>455</cp:revision>
  <dcterms:created xsi:type="dcterms:W3CDTF">2000-01-15T04:50:39Z</dcterms:created>
  <dcterms:modified xsi:type="dcterms:W3CDTF">2021-09-24T06:39:40Z</dcterms:modified>
</cp:coreProperties>
</file>