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9"/>
  </p:notesMasterIdLst>
  <p:sldIdLst>
    <p:sldId id="256" r:id="rId2"/>
    <p:sldId id="306" r:id="rId3"/>
    <p:sldId id="337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39" r:id="rId19"/>
    <p:sldId id="323" r:id="rId20"/>
    <p:sldId id="340" r:id="rId21"/>
    <p:sldId id="34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6" autoAdjust="0"/>
    <p:restoredTop sz="94660"/>
  </p:normalViewPr>
  <p:slideViewPr>
    <p:cSldViewPr>
      <p:cViewPr varScale="1">
        <p:scale>
          <a:sx n="65" d="100"/>
          <a:sy n="65" d="100"/>
        </p:scale>
        <p:origin x="-12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B3491-B3FB-488B-8EB6-399BDFD2613F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5E15-53C8-4523-8974-8BA7B3D0B1B5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EA575-3527-424C-A005-428A5216F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47393-8FF8-44C3-91B0-CBF880CC377B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9EB02-20BD-4C4F-B59A-1CA3F89D91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620688"/>
            <a:ext cx="8229600" cy="4392488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Sankita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Patel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1B3491-B3FB-488B-8EB6-399BDFD2613F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Sankita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Patel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33C28C-0B35-4505-BA4B-82CACF34F094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96C698-2C11-46AA-8584-1EC24F2722C1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B2E044-4DB3-41A9-A228-DC5F653F1D24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EC8DEE-5B4C-43E8-B23C-7F63EC229FD1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97409-9BA9-4CF6-8716-01F18033DA48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2F621-4695-46C1-8607-7F4A48817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3C28C-0B35-4505-BA4B-82CACF34F094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6C698-2C11-46AA-8584-1EC24F2722C1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9039F-3E91-4A3A-9BA7-55F4AF29C6F6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9039F-3E91-4A3A-9BA7-55F4AF29C6F6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5E5A1-3D8E-4E6A-B439-515745E147FB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2A947-F0B9-4AC8-B617-2CA04D3999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FFB214-B913-419A-A31D-DFA84BFAD538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5516-340B-459A-81CA-6701DA508F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89039F-3E91-4A3A-9BA7-55F4AF29C6F6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42910" y="2590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Advanced Encryption Standard</a:t>
            </a:r>
            <a:br>
              <a:rPr lang="en-IN" dirty="0" smtClean="0"/>
            </a:br>
            <a:r>
              <a:rPr lang="en-IN" sz="1600" dirty="0" smtClean="0"/>
              <a:t>[Slide courtesy: Cryptography and network security by </a:t>
            </a:r>
            <a:r>
              <a:rPr lang="en-IN" sz="1600" dirty="0" err="1" smtClean="0"/>
              <a:t>Behrouz</a:t>
            </a:r>
            <a:r>
              <a:rPr lang="en-IN" sz="1600" dirty="0" smtClean="0"/>
              <a:t> </a:t>
            </a:r>
            <a:r>
              <a:rPr lang="en-IN" sz="1600" dirty="0" err="1" smtClean="0"/>
              <a:t>Fourozan</a:t>
            </a:r>
            <a:r>
              <a:rPr lang="en-IN" sz="1600" dirty="0" smtClean="0"/>
              <a:t>]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99D3D-3886-42E3-8130-C75A1A441372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33240" y="1636167"/>
            <a:ext cx="373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Transformations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Four types</a:t>
            </a:r>
          </a:p>
          <a:p>
            <a:pPr lvl="1"/>
            <a:r>
              <a:rPr lang="en-IN" dirty="0" smtClean="0"/>
              <a:t>Substitution</a:t>
            </a:r>
          </a:p>
          <a:p>
            <a:pPr lvl="1"/>
            <a:r>
              <a:rPr lang="en-IN" dirty="0" smtClean="0"/>
              <a:t>Permutation</a:t>
            </a:r>
          </a:p>
          <a:p>
            <a:pPr lvl="1"/>
            <a:r>
              <a:rPr lang="en-IN" dirty="0" smtClean="0"/>
              <a:t>Mixing</a:t>
            </a:r>
          </a:p>
          <a:p>
            <a:pPr lvl="1"/>
            <a:r>
              <a:rPr lang="en-IN" dirty="0" smtClean="0"/>
              <a:t>Key-adding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AES, </a:t>
            </a:r>
            <a:r>
              <a:rPr lang="fr-FR" dirty="0" err="1" smtClean="0"/>
              <a:t>like</a:t>
            </a:r>
            <a:r>
              <a:rPr lang="fr-FR" dirty="0" smtClean="0"/>
              <a:t> DES, uses substitution. AES uses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invertible</a:t>
            </a:r>
            <a:r>
              <a:rPr lang="fr-FR" dirty="0" smtClean="0"/>
              <a:t> transformations.</a:t>
            </a:r>
          </a:p>
          <a:p>
            <a:r>
              <a:rPr lang="en-IN" dirty="0" err="1" smtClean="0"/>
              <a:t>SubBytes</a:t>
            </a:r>
            <a:endParaRPr lang="en-IN" dirty="0" smtClean="0"/>
          </a:p>
          <a:p>
            <a:pPr lvl="1"/>
            <a:r>
              <a:rPr lang="en-IN" dirty="0" smtClean="0"/>
              <a:t>The first transformation, </a:t>
            </a:r>
            <a:r>
              <a:rPr lang="en-IN" dirty="0" err="1" smtClean="0"/>
              <a:t>SubBytes</a:t>
            </a:r>
            <a:r>
              <a:rPr lang="en-IN" dirty="0" smtClean="0"/>
              <a:t>, is used at the encryption site. </a:t>
            </a:r>
          </a:p>
          <a:p>
            <a:pPr lvl="1"/>
            <a:r>
              <a:rPr lang="en-IN" dirty="0" smtClean="0"/>
              <a:t>To substitute a byte, we interpret the byte as two hexadecimal digits.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SubBytes</a:t>
            </a:r>
            <a:r>
              <a:rPr lang="en-US" dirty="0" smtClean="0"/>
              <a:t> operation involves 16 independent byte-to-byte transformations.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pic>
        <p:nvPicPr>
          <p:cNvPr id="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7501" y="1600200"/>
            <a:ext cx="7748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pic>
        <p:nvPicPr>
          <p:cNvPr id="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236789"/>
            <a:ext cx="8229600" cy="325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pic>
        <p:nvPicPr>
          <p:cNvPr id="8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52179"/>
            <a:ext cx="8229600" cy="3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pic>
        <p:nvPicPr>
          <p:cNvPr id="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462277"/>
            <a:ext cx="8229600" cy="280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14554"/>
            <a:ext cx="80168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SubBytes</a:t>
            </a:r>
            <a:r>
              <a:rPr lang="en-IN" dirty="0" smtClean="0"/>
              <a:t> and </a:t>
            </a:r>
            <a:r>
              <a:rPr lang="en-IN" dirty="0" err="1" smtClean="0"/>
              <a:t>InvSubBytes</a:t>
            </a:r>
            <a:r>
              <a:rPr lang="en-IN" dirty="0" smtClean="0"/>
              <a:t> processes</a:t>
            </a:r>
            <a:endParaRPr lang="en-IN" dirty="0"/>
          </a:p>
        </p:txBody>
      </p:sp>
      <p:pic>
        <p:nvPicPr>
          <p:cNvPr id="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14637" y="1600200"/>
            <a:ext cx="39147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err="1" smtClean="0"/>
              <a:t>SubBytes</a:t>
            </a:r>
            <a:r>
              <a:rPr lang="en-IN" sz="4000" dirty="0" smtClean="0"/>
              <a:t> and </a:t>
            </a:r>
            <a:r>
              <a:rPr lang="en-IN" sz="4000" dirty="0" err="1" smtClean="0"/>
              <a:t>InvSubBytes</a:t>
            </a:r>
            <a:r>
              <a:rPr lang="en-IN" sz="4000" dirty="0" smtClean="0"/>
              <a:t> processes…</a:t>
            </a:r>
            <a:endParaRPr lang="en-IN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Let us show how the byte 0C is transformed to FE by </a:t>
            </a:r>
            <a:r>
              <a:rPr lang="en-IN" dirty="0" err="1" smtClean="0"/>
              <a:t>subbyte</a:t>
            </a:r>
            <a:r>
              <a:rPr lang="en-IN" dirty="0" smtClean="0"/>
              <a:t> routine and transformed back to 0C by the </a:t>
            </a:r>
            <a:r>
              <a:rPr lang="en-IN" dirty="0" err="1" smtClean="0"/>
              <a:t>invsubbyte</a:t>
            </a:r>
            <a:r>
              <a:rPr lang="en-IN" dirty="0" smtClean="0"/>
              <a:t> routine.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357562"/>
            <a:ext cx="85836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56" y="4924445"/>
            <a:ext cx="88392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IN" sz="4000" dirty="0" err="1" smtClean="0"/>
              <a:t>SubBytes</a:t>
            </a:r>
            <a:r>
              <a:rPr lang="en-IN" sz="4000" dirty="0" smtClean="0"/>
              <a:t> and </a:t>
            </a:r>
            <a:r>
              <a:rPr lang="en-IN" sz="4000" dirty="0" err="1" smtClean="0"/>
              <a:t>InvSubBytes</a:t>
            </a:r>
            <a:r>
              <a:rPr lang="en-IN" sz="4000" dirty="0" smtClean="0"/>
              <a:t> processes…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2219324"/>
          </a:xfrm>
        </p:spPr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774700"/>
            <a:ext cx="855662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Published by NIST (National Institute of Standards and Technology) in December 2001</a:t>
            </a:r>
          </a:p>
          <a:p>
            <a:pPr lvl="1"/>
            <a:r>
              <a:rPr lang="en-IN" dirty="0" smtClean="0"/>
              <a:t>First AES candidate conference</a:t>
            </a:r>
          </a:p>
          <a:p>
            <a:pPr lvl="2"/>
            <a:r>
              <a:rPr lang="en-IN" dirty="0" smtClean="0"/>
              <a:t>15 out of 21 algorithms selected</a:t>
            </a:r>
          </a:p>
          <a:p>
            <a:pPr lvl="1"/>
            <a:r>
              <a:rPr lang="en-IN" dirty="0" smtClean="0"/>
              <a:t>Second AES candidate conference</a:t>
            </a:r>
          </a:p>
          <a:p>
            <a:pPr lvl="2"/>
            <a:r>
              <a:rPr lang="en-IN" dirty="0" smtClean="0"/>
              <a:t>5 out of 15 selected as finalists</a:t>
            </a:r>
          </a:p>
          <a:p>
            <a:pPr lvl="3"/>
            <a:r>
              <a:rPr lang="en-IN" dirty="0" smtClean="0"/>
              <a:t>MARS, RC6, </a:t>
            </a:r>
            <a:r>
              <a:rPr lang="en-IN" dirty="0" err="1" smtClean="0"/>
              <a:t>Rijndael</a:t>
            </a:r>
            <a:r>
              <a:rPr lang="en-IN" dirty="0" smtClean="0"/>
              <a:t>, Serpent and </a:t>
            </a:r>
            <a:r>
              <a:rPr lang="en-IN" dirty="0" err="1" smtClean="0"/>
              <a:t>Twofish</a:t>
            </a:r>
            <a:endParaRPr lang="en-IN" dirty="0" smtClean="0"/>
          </a:p>
          <a:p>
            <a:pPr lvl="1"/>
            <a:r>
              <a:rPr lang="en-IN" dirty="0" smtClean="0"/>
              <a:t>Third AES candidate conference</a:t>
            </a:r>
          </a:p>
          <a:p>
            <a:pPr lvl="2"/>
            <a:r>
              <a:rPr lang="en-IN" dirty="0" smtClean="0"/>
              <a:t>NIST announced </a:t>
            </a:r>
            <a:r>
              <a:rPr lang="en-IN" dirty="0" err="1" smtClean="0"/>
              <a:t>Rijndael</a:t>
            </a:r>
            <a:r>
              <a:rPr lang="en-IN" smtClean="0"/>
              <a:t> as the AES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Can you prove formally that the </a:t>
            </a:r>
            <a:r>
              <a:rPr lang="en-IN" dirty="0" err="1" smtClean="0"/>
              <a:t>subbyte</a:t>
            </a:r>
            <a:r>
              <a:rPr lang="en-IN" dirty="0" smtClean="0"/>
              <a:t> and </a:t>
            </a:r>
            <a:r>
              <a:rPr lang="en-IN" dirty="0" err="1" smtClean="0"/>
              <a:t>invsubbyte</a:t>
            </a:r>
            <a:r>
              <a:rPr lang="en-IN" dirty="0" smtClean="0"/>
              <a:t> are inverses of each other?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Can you prove that the </a:t>
            </a:r>
            <a:r>
              <a:rPr lang="en-IN" dirty="0" err="1" smtClean="0"/>
              <a:t>subbyte</a:t>
            </a:r>
            <a:r>
              <a:rPr lang="en-IN" dirty="0" smtClean="0"/>
              <a:t> transformation is nonlinear?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Exercise-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Can you prove formally that the </a:t>
            </a:r>
            <a:r>
              <a:rPr lang="en-IN" dirty="0" err="1" smtClean="0"/>
              <a:t>subbyte</a:t>
            </a:r>
            <a:r>
              <a:rPr lang="en-IN" dirty="0" smtClean="0"/>
              <a:t> and </a:t>
            </a:r>
            <a:r>
              <a:rPr lang="en-IN" dirty="0" err="1" smtClean="0"/>
              <a:t>invsubbyte</a:t>
            </a:r>
            <a:r>
              <a:rPr lang="en-IN" dirty="0" smtClean="0"/>
              <a:t> are inverses of each other?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It is the inverse operation, that makes the whole transformation nonlinear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42" y="3214686"/>
            <a:ext cx="78613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ShiftRows</a:t>
            </a:r>
            <a:endParaRPr lang="en-IN" dirty="0" smtClean="0"/>
          </a:p>
          <a:p>
            <a:pPr lvl="1"/>
            <a:r>
              <a:rPr lang="en-IN" dirty="0" smtClean="0"/>
              <a:t>In the encryption, the transformation is called </a:t>
            </a:r>
            <a:r>
              <a:rPr lang="en-IN" dirty="0" err="1" smtClean="0"/>
              <a:t>ShiftRows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3248"/>
            <a:ext cx="65913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Permutation…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InvShiftRows</a:t>
            </a:r>
            <a:endParaRPr lang="en-IN" dirty="0" smtClean="0"/>
          </a:p>
          <a:p>
            <a:pPr lvl="1"/>
            <a:r>
              <a:rPr lang="en-IN" dirty="0" smtClean="0"/>
              <a:t>In the decryption, the transformation is called </a:t>
            </a:r>
            <a:r>
              <a:rPr lang="en-IN" dirty="0" err="1" smtClean="0"/>
              <a:t>InvShiftRows</a:t>
            </a:r>
            <a:r>
              <a:rPr lang="en-IN" dirty="0" smtClean="0"/>
              <a:t> and the shifting is to the right.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93" y="3062311"/>
            <a:ext cx="8510587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Permutation…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21665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 err="1" smtClean="0"/>
              <a:t>interbyte</a:t>
            </a:r>
            <a:r>
              <a:rPr lang="en-IN" dirty="0" smtClean="0"/>
              <a:t> transformation that changes the bits inside a byte, based on the bits inside the </a:t>
            </a:r>
            <a:r>
              <a:rPr lang="en-IN" dirty="0" err="1" smtClean="0"/>
              <a:t>neighboring</a:t>
            </a:r>
            <a:r>
              <a:rPr lang="en-IN" dirty="0" smtClean="0"/>
              <a:t> bytes. </a:t>
            </a:r>
          </a:p>
          <a:p>
            <a:pPr lvl="1"/>
            <a:r>
              <a:rPr lang="en-IN" dirty="0" smtClean="0"/>
              <a:t>We need to mix bytes to provide diffusion at the bit level.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38" y="4079893"/>
            <a:ext cx="70659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Mixing…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362068"/>
          </a:xfrm>
        </p:spPr>
        <p:txBody>
          <a:bodyPr/>
          <a:lstStyle/>
          <a:p>
            <a:r>
              <a:rPr lang="en-IN" dirty="0" smtClean="0"/>
              <a:t>Constant matrices used by </a:t>
            </a:r>
            <a:r>
              <a:rPr lang="en-IN" dirty="0" err="1" smtClean="0"/>
              <a:t>MixColumns</a:t>
            </a:r>
            <a:r>
              <a:rPr lang="en-IN" dirty="0" smtClean="0"/>
              <a:t> and </a:t>
            </a:r>
            <a:r>
              <a:rPr lang="en-IN" dirty="0" err="1" smtClean="0"/>
              <a:t>InvMixColumns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2655888"/>
            <a:ext cx="8126413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Mixing…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362068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MixColumns</a:t>
            </a:r>
            <a:endParaRPr lang="en-IN" dirty="0" smtClean="0"/>
          </a:p>
          <a:p>
            <a:pPr lvl="1"/>
            <a:r>
              <a:rPr lang="en-IN" dirty="0" smtClean="0"/>
              <a:t>operates at the column level</a:t>
            </a:r>
          </a:p>
          <a:p>
            <a:pPr lvl="1"/>
            <a:r>
              <a:rPr lang="en-IN" dirty="0" smtClean="0"/>
              <a:t> transforms each column of the state to a new column.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214686"/>
            <a:ext cx="7696200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Mixing…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362068"/>
          </a:xfrm>
        </p:spPr>
        <p:txBody>
          <a:bodyPr/>
          <a:lstStyle/>
          <a:p>
            <a:r>
              <a:rPr lang="en-IN" sz="2000" dirty="0" err="1" smtClean="0"/>
              <a:t>InvMixColumns</a:t>
            </a:r>
            <a:endParaRPr lang="en-IN" sz="2000" dirty="0" smtClean="0"/>
          </a:p>
          <a:p>
            <a:pPr lvl="1"/>
            <a:r>
              <a:rPr lang="en-IN" sz="1800" dirty="0" smtClean="0"/>
              <a:t>basically the same as the </a:t>
            </a:r>
            <a:r>
              <a:rPr lang="en-IN" sz="1800" dirty="0" err="1" smtClean="0"/>
              <a:t>MixColumns</a:t>
            </a:r>
            <a:r>
              <a:rPr lang="en-IN" sz="1800" dirty="0" smtClean="0"/>
              <a:t> transformation but the inverse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857364"/>
            <a:ext cx="8464550" cy="454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Mixing…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36206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Example</a:t>
            </a:r>
          </a:p>
          <a:p>
            <a:pPr lvl="1"/>
            <a:r>
              <a:rPr lang="en-IN" sz="2000" dirty="0" smtClean="0"/>
              <a:t>how a state is transformed using the </a:t>
            </a:r>
            <a:r>
              <a:rPr lang="en-IN" sz="2000" dirty="0" err="1" smtClean="0"/>
              <a:t>MixColumns</a:t>
            </a:r>
            <a:r>
              <a:rPr lang="en-IN" sz="2000" dirty="0" smtClean="0"/>
              <a:t> transformation. The figure also shows that the </a:t>
            </a:r>
            <a:r>
              <a:rPr lang="en-IN" sz="2000" dirty="0" err="1" smtClean="0"/>
              <a:t>InvMixColumns</a:t>
            </a:r>
            <a:r>
              <a:rPr lang="en-IN" sz="2000" dirty="0" smtClean="0"/>
              <a:t> transformation creates the original 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786058"/>
            <a:ext cx="8126412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criteria defined by NIST for selecting AES fall into three areas: </a:t>
            </a:r>
          </a:p>
          <a:p>
            <a:pPr lvl="1"/>
            <a:r>
              <a:rPr lang="en-IN" dirty="0" smtClean="0"/>
              <a:t>Security </a:t>
            </a:r>
          </a:p>
          <a:p>
            <a:pPr lvl="1"/>
            <a:r>
              <a:rPr lang="en-IN" dirty="0" smtClean="0"/>
              <a:t>Cost</a:t>
            </a:r>
          </a:p>
          <a:p>
            <a:pPr lvl="1"/>
            <a:r>
              <a:rPr lang="en-IN" dirty="0" smtClean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Adding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AddRoundKey</a:t>
            </a:r>
            <a:endParaRPr lang="en-IN" dirty="0" smtClean="0"/>
          </a:p>
          <a:p>
            <a:pPr lvl="1"/>
            <a:r>
              <a:rPr lang="en-IN" dirty="0" err="1" smtClean="0"/>
              <a:t>AddRoundKey</a:t>
            </a:r>
            <a:r>
              <a:rPr lang="en-IN" dirty="0" smtClean="0"/>
              <a:t> proceeds one column at a time.  </a:t>
            </a:r>
          </a:p>
          <a:p>
            <a:pPr lvl="1"/>
            <a:r>
              <a:rPr lang="en-IN" dirty="0" err="1" smtClean="0"/>
              <a:t>AddRoundKey</a:t>
            </a:r>
            <a:r>
              <a:rPr lang="en-IN" dirty="0" smtClean="0"/>
              <a:t> adds a round key word with each state column matrix</a:t>
            </a:r>
          </a:p>
          <a:p>
            <a:pPr lvl="1"/>
            <a:r>
              <a:rPr lang="en-IN" dirty="0" smtClean="0"/>
              <a:t>the operation in </a:t>
            </a:r>
            <a:r>
              <a:rPr lang="en-IN" dirty="0" err="1" smtClean="0"/>
              <a:t>AddRoundKey</a:t>
            </a:r>
            <a:r>
              <a:rPr lang="en-IN" dirty="0" smtClean="0"/>
              <a:t> is matrix addition.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Adding…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38" y="1214422"/>
            <a:ext cx="7002462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41785"/>
            <a:ext cx="8447088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create round keys for each round, AES uses a key-expansion process.</a:t>
            </a:r>
          </a:p>
          <a:p>
            <a:r>
              <a:rPr lang="en-IN" dirty="0" smtClean="0"/>
              <a:t>If the number of rounds is Nr , the key-expansion routine creates Nr + 1 128-bit round keys from one single 128-bit cipher key.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Expansion…</a:t>
            </a:r>
            <a:endParaRPr lang="en-IN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30301"/>
            <a:ext cx="8229600" cy="406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36" y="1214422"/>
            <a:ext cx="6856412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76433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2005010"/>
          </a:xfrm>
        </p:spPr>
        <p:txBody>
          <a:bodyPr/>
          <a:lstStyle/>
          <a:p>
            <a:r>
              <a:rPr lang="en-IN" sz="2800" dirty="0" smtClean="0"/>
              <a:t>The key-expansion routine can either use the above table when calculating the words or use the GF(2</a:t>
            </a:r>
            <a:r>
              <a:rPr lang="en-IN" sz="2800" baseline="30000" dirty="0" smtClean="0"/>
              <a:t>8</a:t>
            </a:r>
            <a:r>
              <a:rPr lang="en-IN" sz="2800" dirty="0" smtClean="0"/>
              <a:t>) field to calculate the leftmost byte dynamically, as shown below (prime is the irreducible polynomial):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3124200"/>
            <a:ext cx="855662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57232"/>
            <a:ext cx="8382000" cy="2005010"/>
          </a:xfrm>
        </p:spPr>
        <p:txBody>
          <a:bodyPr/>
          <a:lstStyle/>
          <a:p>
            <a:r>
              <a:rPr lang="en-IN" sz="2400" dirty="0" smtClean="0"/>
              <a:t>An illustration</a:t>
            </a:r>
          </a:p>
          <a:p>
            <a:pPr lvl="1"/>
            <a:r>
              <a:rPr lang="en-IN" sz="2000" dirty="0" smtClean="0"/>
              <a:t>how the keys for each round are calculated assuming that the 128-bit cipher key agreed upon by Alice and Bob is (24 75 A2 B3 34 75 56 88 31 E2 12 00 13 AA 54 87)</a:t>
            </a:r>
            <a:r>
              <a:rPr lang="en-IN" sz="2000" baseline="-25000" dirty="0" smtClean="0"/>
              <a:t>16</a:t>
            </a:r>
            <a:r>
              <a:rPr lang="en-IN" sz="2000" dirty="0" smtClean="0"/>
              <a:t>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2390797"/>
            <a:ext cx="7486650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23990"/>
            <a:ext cx="8382000" cy="200501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Each round key in AES depends on the previous round key. </a:t>
            </a:r>
          </a:p>
          <a:p>
            <a:r>
              <a:rPr lang="en-IN" sz="2400" dirty="0" smtClean="0"/>
              <a:t>The dependency, however, is nonlinear because of </a:t>
            </a:r>
            <a:r>
              <a:rPr lang="en-IN" sz="2400" dirty="0" err="1" smtClean="0"/>
              <a:t>SubWord</a:t>
            </a:r>
            <a:r>
              <a:rPr lang="en-IN" sz="2400" dirty="0" smtClean="0"/>
              <a:t> transformation. </a:t>
            </a:r>
          </a:p>
          <a:p>
            <a:r>
              <a:rPr lang="en-IN" sz="2400" dirty="0" smtClean="0"/>
              <a:t>The addition of the round constants also guarantees that each round key will be different from the previous one.</a:t>
            </a:r>
          </a:p>
          <a:p>
            <a:r>
              <a:rPr lang="en-IN" sz="2400" dirty="0" smtClean="0"/>
              <a:t>An illustration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857628"/>
            <a:ext cx="6900862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pic>
        <p:nvPicPr>
          <p:cNvPr id="10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8356" y="1066800"/>
            <a:ext cx="7851296" cy="43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AES is a non-</a:t>
            </a:r>
            <a:r>
              <a:rPr lang="en-IN" dirty="0" err="1" smtClean="0"/>
              <a:t>Feistel</a:t>
            </a:r>
            <a:r>
              <a:rPr lang="en-IN" dirty="0" smtClean="0"/>
              <a:t> cipher that encrypts and decrypts a data block of 128 bits.</a:t>
            </a:r>
          </a:p>
          <a:p>
            <a:r>
              <a:rPr lang="en-IN" dirty="0" smtClean="0"/>
              <a:t>It uses 10, 12, or 14 rounds.</a:t>
            </a:r>
          </a:p>
          <a:p>
            <a:r>
              <a:rPr lang="en-IN" dirty="0" smtClean="0"/>
              <a:t>The key size, which can be 128, 192, or 256 bits, depends on the number of rounds. </a:t>
            </a:r>
          </a:p>
          <a:p>
            <a:pPr lvl="1"/>
            <a:r>
              <a:rPr lang="en-IN" dirty="0" smtClean="0"/>
              <a:t>But the round keys are always 128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in AES-128…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about </a:t>
            </a:r>
            <a:r>
              <a:rPr lang="en-IN" dirty="0" smtClean="0">
                <a:solidFill>
                  <a:srgbClr val="FF0000"/>
                </a:solidFill>
              </a:rPr>
              <a:t>weak keys </a:t>
            </a:r>
            <a:r>
              <a:rPr lang="en-IN" dirty="0" smtClean="0"/>
              <a:t>for AES???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43756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 smtClean="0"/>
              <a:t>The cipher</a:t>
            </a:r>
            <a:endParaRPr lang="en-IN" dirty="0"/>
          </a:p>
        </p:txBody>
      </p:sp>
      <p:pic>
        <p:nvPicPr>
          <p:cNvPr id="7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7224" y="946151"/>
            <a:ext cx="7477331" cy="526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result of encryption when the plaintext is made of all 0s.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638" y="2830513"/>
            <a:ext cx="79803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avalanche effect.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0803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effect of using a cipher key in which all bits are 0s.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36850"/>
            <a:ext cx="78613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 cipher, S-boxes can be either static or dynamic. The parameters in a static S-box do not depend on the key.</a:t>
            </a:r>
          </a:p>
          <a:p>
            <a:pPr lvl="1"/>
            <a:r>
              <a:rPr lang="en-IN" dirty="0" smtClean="0"/>
              <a:t>State some advantages and some disadvantages of static and dynamic S-boxes.</a:t>
            </a:r>
          </a:p>
          <a:p>
            <a:pPr lvl="1"/>
            <a:r>
              <a:rPr lang="en-IN" dirty="0" smtClean="0"/>
              <a:t>Are the S-boxes(substitution tables) in AES static or dynamic?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AES has a larger block size than DES. Is this an advantage or disadvantage?</a:t>
            </a:r>
          </a:p>
          <a:p>
            <a:r>
              <a:rPr lang="en-IN" dirty="0" smtClean="0"/>
              <a:t>AES defines different implementation with three different numbers of rounds. DES </a:t>
            </a:r>
            <a:r>
              <a:rPr lang="en-IN" dirty="0" smtClean="0"/>
              <a:t>defines </a:t>
            </a:r>
            <a:r>
              <a:rPr lang="en-IN" dirty="0" smtClean="0"/>
              <a:t>only one implementation with 16 rounds. What are the advantages and disadvantages of AES over DES with respect to this difference?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en-IN" dirty="0" smtClean="0"/>
              <a:t>AES defines three different cipher-key sizes(128, 192 and 256); DES defines only one cipher key size(56). What are the advantages and disadvantages of AES with respect to this difference?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(General Design)…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76517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(Data Units)…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43" y="1142984"/>
            <a:ext cx="85375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(Data Units)…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765175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(Data Units)…</a:t>
            </a:r>
            <a:endParaRPr lang="en-I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790696"/>
          </a:xfrm>
        </p:spPr>
        <p:txBody>
          <a:bodyPr/>
          <a:lstStyle/>
          <a:p>
            <a:r>
              <a:rPr lang="en-IN" dirty="0" smtClean="0"/>
              <a:t>Changing plaintext to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3144838"/>
            <a:ext cx="8308975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each round</a:t>
            </a:r>
            <a:endParaRPr lang="en-IN" dirty="0"/>
          </a:p>
        </p:txBody>
      </p:sp>
      <p:pic>
        <p:nvPicPr>
          <p:cNvPr id="7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75689" y="1600200"/>
            <a:ext cx="43926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B5CEA-6F79-4FE7-81A3-6D7AEE3F29DE}" type="datetime1">
              <a:rPr lang="en-US" smtClean="0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M.Tech. 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1123</Words>
  <Application>Microsoft Office PowerPoint</Application>
  <PresentationFormat>On-screen Show (4:3)</PresentationFormat>
  <Paragraphs>267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Advanced Encryption Standard [Slide courtesy: Cryptography and network security by Behrouz Fourozan]</vt:lpstr>
      <vt:lpstr>AES</vt:lpstr>
      <vt:lpstr>AES…</vt:lpstr>
      <vt:lpstr>AES…</vt:lpstr>
      <vt:lpstr>AES (General Design)…</vt:lpstr>
      <vt:lpstr>AES (Data Units)…</vt:lpstr>
      <vt:lpstr>AES (Data Units)…</vt:lpstr>
      <vt:lpstr>AES (Data Units)…</vt:lpstr>
      <vt:lpstr>Structure of each round</vt:lpstr>
      <vt:lpstr>AES Transformations</vt:lpstr>
      <vt:lpstr>Substitution</vt:lpstr>
      <vt:lpstr>Substitution…</vt:lpstr>
      <vt:lpstr>Substitution…</vt:lpstr>
      <vt:lpstr>Substitution…</vt:lpstr>
      <vt:lpstr>Substitution…</vt:lpstr>
      <vt:lpstr>Substitution…</vt:lpstr>
      <vt:lpstr>SubBytes and InvSubBytes processes</vt:lpstr>
      <vt:lpstr>SubBytes and InvSubBytes processes…</vt:lpstr>
      <vt:lpstr>SubBytes and InvSubBytes processes…</vt:lpstr>
      <vt:lpstr>Substitution…</vt:lpstr>
      <vt:lpstr>Substitution…</vt:lpstr>
      <vt:lpstr>Permutation</vt:lpstr>
      <vt:lpstr>Permutation…</vt:lpstr>
      <vt:lpstr>Permutation…</vt:lpstr>
      <vt:lpstr>Mixing</vt:lpstr>
      <vt:lpstr>Mixing…</vt:lpstr>
      <vt:lpstr>Mixing…</vt:lpstr>
      <vt:lpstr>Mixing…</vt:lpstr>
      <vt:lpstr>Mixing…</vt:lpstr>
      <vt:lpstr>Key Adding</vt:lpstr>
      <vt:lpstr>Key Adding…</vt:lpstr>
      <vt:lpstr>Key Expansion</vt:lpstr>
      <vt:lpstr>Key Expansion…</vt:lpstr>
      <vt:lpstr>Key Expansion in AES-128…</vt:lpstr>
      <vt:lpstr>Key Expansion in AES-128…</vt:lpstr>
      <vt:lpstr>Key Expansion in AES-128…</vt:lpstr>
      <vt:lpstr>Key Expansion in AES-128…</vt:lpstr>
      <vt:lpstr>Key Expansion in AES-128…</vt:lpstr>
      <vt:lpstr>Key Expansion in AES-128…</vt:lpstr>
      <vt:lpstr>Key Expansion in AES-128…</vt:lpstr>
      <vt:lpstr>The cipher</vt:lpstr>
      <vt:lpstr>Analysis</vt:lpstr>
      <vt:lpstr>Analysis…</vt:lpstr>
      <vt:lpstr>Analysis…</vt:lpstr>
      <vt:lpstr>Assignment-1</vt:lpstr>
      <vt:lpstr>Assignment-2</vt:lpstr>
      <vt:lpstr>Assignment-3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Elliptic curve Digital signature algorithm and its variants</dc:title>
  <dc:creator>dell</dc:creator>
  <cp:lastModifiedBy>sony</cp:lastModifiedBy>
  <cp:revision>369</cp:revision>
  <dcterms:created xsi:type="dcterms:W3CDTF">2014-03-26T07:58:07Z</dcterms:created>
  <dcterms:modified xsi:type="dcterms:W3CDTF">2018-08-28T03:46:01Z</dcterms:modified>
</cp:coreProperties>
</file>