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8"/>
  </p:notesMasterIdLst>
  <p:sldIdLst>
    <p:sldId id="256" r:id="rId2"/>
    <p:sldId id="257" r:id="rId3"/>
    <p:sldId id="305" r:id="rId4"/>
    <p:sldId id="306" r:id="rId5"/>
    <p:sldId id="307" r:id="rId6"/>
    <p:sldId id="308" r:id="rId7"/>
    <p:sldId id="310" r:id="rId8"/>
    <p:sldId id="311" r:id="rId9"/>
    <p:sldId id="309" r:id="rId10"/>
    <p:sldId id="312" r:id="rId11"/>
    <p:sldId id="313" r:id="rId12"/>
    <p:sldId id="314" r:id="rId13"/>
    <p:sldId id="315" r:id="rId14"/>
    <p:sldId id="316" r:id="rId15"/>
    <p:sldId id="318" r:id="rId16"/>
    <p:sldId id="317" r:id="rId17"/>
    <p:sldId id="319" r:id="rId18"/>
    <p:sldId id="320" r:id="rId19"/>
    <p:sldId id="321" r:id="rId20"/>
    <p:sldId id="322" r:id="rId21"/>
    <p:sldId id="323" r:id="rId22"/>
    <p:sldId id="324" r:id="rId23"/>
    <p:sldId id="325" r:id="rId24"/>
    <p:sldId id="326" r:id="rId25"/>
    <p:sldId id="327"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28"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404" r:id="rId82"/>
    <p:sldId id="383" r:id="rId83"/>
    <p:sldId id="384" r:id="rId84"/>
    <p:sldId id="385" r:id="rId85"/>
    <p:sldId id="386" r:id="rId86"/>
    <p:sldId id="387" r:id="rId87"/>
    <p:sldId id="388" r:id="rId88"/>
    <p:sldId id="389" r:id="rId89"/>
    <p:sldId id="390" r:id="rId90"/>
    <p:sldId id="391" r:id="rId91"/>
    <p:sldId id="392" r:id="rId92"/>
    <p:sldId id="393" r:id="rId93"/>
    <p:sldId id="394" r:id="rId94"/>
    <p:sldId id="405" r:id="rId95"/>
    <p:sldId id="395" r:id="rId96"/>
    <p:sldId id="396" r:id="rId97"/>
    <p:sldId id="397" r:id="rId98"/>
    <p:sldId id="398" r:id="rId99"/>
    <p:sldId id="399" r:id="rId100"/>
    <p:sldId id="400" r:id="rId101"/>
    <p:sldId id="401" r:id="rId102"/>
    <p:sldId id="402" r:id="rId103"/>
    <p:sldId id="403" r:id="rId104"/>
    <p:sldId id="406" r:id="rId105"/>
    <p:sldId id="407" r:id="rId106"/>
    <p:sldId id="408" r:id="rId10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76" d="100"/>
          <a:sy n="76" d="100"/>
        </p:scale>
        <p:origin x="996" y="48"/>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10/29/2021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51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54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81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FA9DD6C7-13F0-4DD4-BA6E-AD2A395CDE6D}" type="datetime1">
              <a:rPr lang="en-US" smtClean="0"/>
              <a:t>10/29/2021</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smtClean="0"/>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504D7916-7308-42F0-A1CF-35EFE48330C1}" type="datetime1">
              <a:rPr lang="en-US" smtClean="0"/>
              <a:t>10/29/2021</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535EA575-3527-424C-A005-428A5216F81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7F936CE0-2A96-40DB-9DE4-7AC82141201E}" type="datetime1">
              <a:rPr lang="en-US" smtClean="0"/>
              <a:t>10/29/2021</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6739EB02-20BD-4C4F-B59A-1CA3F89D91B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620688"/>
            <a:ext cx="8229600" cy="4392488"/>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err="1" smtClean="0">
                <a:solidFill>
                  <a:schemeClr val="bg1"/>
                </a:solidFill>
                <a:latin typeface="+mn-lt"/>
                <a:cs typeface="+mn-cs"/>
              </a:rPr>
              <a:t>Sankita</a:t>
            </a:r>
            <a:r>
              <a:rPr lang="en-US" sz="1200" dirty="0" smtClean="0">
                <a:solidFill>
                  <a:schemeClr val="bg1"/>
                </a:solidFill>
                <a:latin typeface="+mn-lt"/>
                <a:cs typeface="+mn-cs"/>
              </a:rPr>
              <a:t> Patel</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A91D64F6-359B-48F2-9F3D-8F28B8EEAB99}" type="datetime1">
              <a:rPr lang="en-US" smtClean="0"/>
              <a:t>10/29/2021</a:t>
            </a:fld>
            <a:endParaRPr lang="en-US"/>
          </a:p>
        </p:txBody>
      </p:sp>
      <p:sp>
        <p:nvSpPr>
          <p:cNvPr id="9" name="Footer Placeholder 4"/>
          <p:cNvSpPr>
            <a:spLocks noGrp="1"/>
          </p:cNvSpPr>
          <p:nvPr>
            <p:ph type="ftr" sz="quarter" idx="11"/>
          </p:nvPr>
        </p:nvSpPr>
        <p:spPr>
          <a:xfrm>
            <a:off x="4572000" y="6492875"/>
            <a:ext cx="3429000" cy="365125"/>
          </a:xfrm>
        </p:spPr>
        <p:txBody>
          <a:bodyPr/>
          <a:lstStyle>
            <a:lvl1pPr algn="l">
              <a:defRPr baseline="0" smtClean="0">
                <a:solidFill>
                  <a:schemeClr val="bg1"/>
                </a:solidFill>
              </a:defRPr>
            </a:lvl1pPr>
          </a:lstStyle>
          <a:p>
            <a:pPr>
              <a:defRPr/>
            </a:pPr>
            <a:r>
              <a:rPr lang="en-US" smtClean="0"/>
              <a:t>M.Tech. I </a:t>
            </a:r>
            <a:endParaRPr lang="en-US" dirty="0" smtClean="0"/>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err="1" smtClean="0">
                <a:solidFill>
                  <a:schemeClr val="bg1"/>
                </a:solidFill>
                <a:latin typeface="+mn-lt"/>
                <a:cs typeface="+mn-cs"/>
              </a:rPr>
              <a:t>Sankita</a:t>
            </a:r>
            <a:r>
              <a:rPr lang="en-US" sz="1200" dirty="0" smtClean="0">
                <a:solidFill>
                  <a:schemeClr val="bg1"/>
                </a:solidFill>
                <a:latin typeface="+mn-lt"/>
                <a:cs typeface="+mn-cs"/>
              </a:rPr>
              <a:t> Patel</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pPr>
              <a:defRPr/>
            </a:pPr>
            <a:fld id="{241D6615-4C58-478B-9FE6-A9ECBA090473}" type="datetime1">
              <a:rPr lang="en-US" smtClean="0"/>
              <a:t>10/29/2021</a:t>
            </a:fld>
            <a:endParaRPr lang="en-US"/>
          </a:p>
        </p:txBody>
      </p:sp>
      <p:sp>
        <p:nvSpPr>
          <p:cNvPr id="9" name="Footer Placeholder 4"/>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A492C77B-C6D6-4DD2-BBAE-C41E5F30570E}" type="datetime1">
              <a:rPr lang="en-US" smtClean="0"/>
              <a:t>10/29/2021</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3BA628BD-295A-4401-ADA4-D69CE2A9E7DF}" type="datetime1">
              <a:rPr lang="en-US" smtClean="0"/>
              <a:t>10/29/2021</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6141AFFE-0B40-43D8-9544-9182EAEC383F}" type="datetime1">
              <a:rPr lang="en-US" smtClean="0"/>
              <a:t>10/29/2021</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B265D48E-DE94-4F9F-990C-431E30B06B35}" type="datetime1">
              <a:rPr lang="en-US" smtClean="0"/>
              <a:t>10/29/2021</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smtClean="0">
                <a:solidFill>
                  <a:schemeClr val="bg1"/>
                </a:solidFill>
              </a:defRPr>
            </a:lvl1pPr>
          </a:lstStyle>
          <a:p>
            <a:pPr>
              <a:defRPr/>
            </a:pPr>
            <a:r>
              <a:rPr lang="en-US" smtClean="0"/>
              <a:t>M.Tech. I </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fld id="{BDC377F0-4C1D-4F01-8592-7B7EF0D3481F}" type="datetime1">
              <a:rPr lang="en-US" smtClean="0"/>
              <a:t>10/29/2021</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C0AC716-31DB-411D-A86D-20EFDA18A92E}" type="datetime1">
              <a:rPr lang="en-US" smtClean="0"/>
              <a:t>10/29/2021</a:t>
            </a:fld>
            <a:endParaRPr lang="en-US"/>
          </a:p>
        </p:txBody>
      </p:sp>
      <p:sp>
        <p:nvSpPr>
          <p:cNvPr id="5" name="Footer Placeholder 4"/>
          <p:cNvSpPr>
            <a:spLocks noGrp="1"/>
          </p:cNvSpPr>
          <p:nvPr>
            <p:ph type="ftr" sz="quarter" idx="11"/>
          </p:nvPr>
        </p:nvSpPr>
        <p:spPr/>
        <p:txBody>
          <a:bodyPr/>
          <a:lstStyle/>
          <a:p>
            <a:pPr>
              <a:defRPr/>
            </a:pPr>
            <a:r>
              <a:rPr lang="en-US" smtClean="0"/>
              <a:t>M.Tech. I </a:t>
            </a:r>
            <a:endParaRPr lang="en-US"/>
          </a:p>
        </p:txBody>
      </p:sp>
      <p:sp>
        <p:nvSpPr>
          <p:cNvPr id="6" name="Slide Number Placeholder 5"/>
          <p:cNvSpPr>
            <a:spLocks noGrp="1"/>
          </p:cNvSpPr>
          <p:nvPr>
            <p:ph type="sldNum" sz="quarter" idx="12"/>
          </p:nvPr>
        </p:nvSpPr>
        <p:spPr/>
        <p:txBody>
          <a:bodyPr/>
          <a:lstStyle/>
          <a:p>
            <a:pPr>
              <a:defRPr/>
            </a:pPr>
            <a:fld id="{69F2F621-4695-46C1-8607-7F4A48817B19}"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fld id="{FF5EAAA4-EF8C-4340-BFB4-155F58B63F40}" type="datetime1">
              <a:rPr lang="en-US" smtClean="0"/>
              <a:t>10/29/2021</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CA58546F-1E4E-426D-9940-5EB4B4A7467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fld id="{4CAA9730-5D07-4A3A-9190-A60F64656939}" type="datetime1">
              <a:rPr lang="en-US" smtClean="0"/>
              <a:t>10/29/2021</a:t>
            </a:fld>
            <a:endParaRPr lang="en-US"/>
          </a:p>
        </p:txBody>
      </p:sp>
      <p:sp>
        <p:nvSpPr>
          <p:cNvPr id="8" name="Footer Placeholder 7"/>
          <p:cNvSpPr>
            <a:spLocks noGrp="1"/>
          </p:cNvSpPr>
          <p:nvPr>
            <p:ph type="ftr" sz="quarter" idx="11"/>
          </p:nvPr>
        </p:nvSpPr>
        <p:spPr/>
        <p:txBody>
          <a:bodyPr/>
          <a:lstStyle/>
          <a:p>
            <a:pPr>
              <a:defRPr/>
            </a:pPr>
            <a:r>
              <a:rPr lang="en-US" smtClean="0"/>
              <a:t>M.Tech. I </a:t>
            </a:r>
            <a:endParaRPr lang="en-US"/>
          </a:p>
        </p:txBody>
      </p:sp>
      <p:sp>
        <p:nvSpPr>
          <p:cNvPr id="9" name="Slide Number Placeholder 8"/>
          <p:cNvSpPr>
            <a:spLocks noGrp="1"/>
          </p:cNvSpPr>
          <p:nvPr>
            <p:ph type="sldNum" sz="quarter" idx="12"/>
          </p:nvPr>
        </p:nvSpPr>
        <p:spPr/>
        <p:txBody>
          <a:bodyPr/>
          <a:lstStyle/>
          <a:p>
            <a:pPr>
              <a:defRPr/>
            </a:pPr>
            <a:fld id="{4F25B14B-C98E-4C14-96E7-18DD3A29C1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fld id="{C8CD1AC9-B73C-49C0-98C7-8AE51F6BD8A2}" type="datetime1">
              <a:rPr lang="en-US" smtClean="0"/>
              <a:t>10/29/2021</a:t>
            </a:fld>
            <a:endParaRPr lang="en-US"/>
          </a:p>
        </p:txBody>
      </p:sp>
      <p:sp>
        <p:nvSpPr>
          <p:cNvPr id="4" name="Footer Placeholder 3"/>
          <p:cNvSpPr>
            <a:spLocks noGrp="1"/>
          </p:cNvSpPr>
          <p:nvPr>
            <p:ph type="ftr" sz="quarter" idx="11"/>
          </p:nvPr>
        </p:nvSpPr>
        <p:spPr/>
        <p:txBody>
          <a:bodyPr/>
          <a:lstStyle/>
          <a:p>
            <a:pPr>
              <a:defRPr/>
            </a:pPr>
            <a:r>
              <a:rPr lang="en-US" smtClean="0"/>
              <a:t>M.Tech. I </a:t>
            </a:r>
            <a:endParaRPr lang="en-US" dirty="0"/>
          </a:p>
        </p:txBody>
      </p:sp>
      <p:sp>
        <p:nvSpPr>
          <p:cNvPr id="5" name="Slide Number Placeholder 4"/>
          <p:cNvSpPr>
            <a:spLocks noGrp="1"/>
          </p:cNvSpPr>
          <p:nvPr>
            <p:ph type="sldNum" sz="quarter" idx="12"/>
          </p:nvPr>
        </p:nvSpPr>
        <p:spPr/>
        <p:txBody>
          <a:bodyPr/>
          <a:lstStyle/>
          <a:p>
            <a:pPr>
              <a:defRPr/>
            </a:pPr>
            <a:fld id="{6D6CB6DE-1033-4C2C-8280-139BC16F7CB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788660D-A0A0-431B-8170-E012A46D630D}" type="datetime1">
              <a:rPr lang="en-US" smtClean="0"/>
              <a:t>10/29/2021</a:t>
            </a:fld>
            <a:endParaRPr lang="en-US"/>
          </a:p>
        </p:txBody>
      </p:sp>
      <p:sp>
        <p:nvSpPr>
          <p:cNvPr id="3" name="Footer Placeholder 2"/>
          <p:cNvSpPr>
            <a:spLocks noGrp="1"/>
          </p:cNvSpPr>
          <p:nvPr>
            <p:ph type="ftr" sz="quarter" idx="11"/>
          </p:nvPr>
        </p:nvSpPr>
        <p:spPr/>
        <p:txBody>
          <a:bodyPr/>
          <a:lstStyle/>
          <a:p>
            <a:pPr>
              <a:defRPr/>
            </a:pPr>
            <a:r>
              <a:rPr lang="en-US" smtClean="0"/>
              <a:t>M.Tech. I </a:t>
            </a:r>
            <a:endParaRPr lang="en-US" dirty="0"/>
          </a:p>
        </p:txBody>
      </p:sp>
      <p:sp>
        <p:nvSpPr>
          <p:cNvPr id="4" name="Slide Number Placeholder 3"/>
          <p:cNvSpPr>
            <a:spLocks noGrp="1"/>
          </p:cNvSpPr>
          <p:nvPr>
            <p:ph type="sldNum" sz="quarter" idx="12"/>
          </p:nvPr>
        </p:nvSpPr>
        <p:spPr/>
        <p:txBody>
          <a:bodyPr/>
          <a:lstStyle/>
          <a:p>
            <a:pPr>
              <a:defRPr/>
            </a:pPr>
            <a:fld id="{6D6CB6DE-1033-4C2C-8280-139BC16F7CB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038AB1A-EB04-472E-81FB-7B35AAA40E10}" type="datetime1">
              <a:rPr lang="en-US" smtClean="0"/>
              <a:t>10/29/2021</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E502A947-F0B9-4AC8-B617-2CA04D39997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604DB2F-9D25-4412-AC59-C275100ED2EC}" type="datetime1">
              <a:rPr lang="en-US" smtClean="0"/>
              <a:t>10/29/2021</a:t>
            </a:fld>
            <a:endParaRPr lang="en-US"/>
          </a:p>
        </p:txBody>
      </p:sp>
      <p:sp>
        <p:nvSpPr>
          <p:cNvPr id="6" name="Footer Placeholder 5"/>
          <p:cNvSpPr>
            <a:spLocks noGrp="1"/>
          </p:cNvSpPr>
          <p:nvPr>
            <p:ph type="ftr" sz="quarter" idx="11"/>
          </p:nvPr>
        </p:nvSpPr>
        <p:spPr/>
        <p:txBody>
          <a:bodyPr/>
          <a:lstStyle/>
          <a:p>
            <a:pPr>
              <a:defRPr/>
            </a:pPr>
            <a:r>
              <a:rPr lang="en-US" smtClean="0"/>
              <a:t>M.Tech. I </a:t>
            </a:r>
            <a:endParaRPr lang="en-US"/>
          </a:p>
        </p:txBody>
      </p:sp>
      <p:sp>
        <p:nvSpPr>
          <p:cNvPr id="7" name="Slide Number Placeholder 6"/>
          <p:cNvSpPr>
            <a:spLocks noGrp="1"/>
          </p:cNvSpPr>
          <p:nvPr>
            <p:ph type="sldNum" sz="quarter" idx="12"/>
          </p:nvPr>
        </p:nvSpPr>
        <p:spPr/>
        <p:txBody>
          <a:bodyPr/>
          <a:lstStyle/>
          <a:p>
            <a:pPr>
              <a:defRPr/>
            </a:pPr>
            <a:fld id="{8DC05516-340B-459A-81CA-6701DA508FD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5AAB9F8-E747-45F6-864A-1BDA4ECABFC7}" type="datetime1">
              <a:rPr lang="en-US" smtClean="0"/>
              <a:t>10/29/2021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M.Tech. I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D6CB6DE-1033-4C2C-8280-139BC16F7CB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71" r:id="rId12"/>
    <p:sldLayoutId id="2147483672" r:id="rId13"/>
    <p:sldLayoutId id="2147483673" r:id="rId14"/>
    <p:sldLayoutId id="2147483674" r:id="rId15"/>
    <p:sldLayoutId id="2147483675" r:id="rId16"/>
    <p:sldLayoutId id="2147483676" r:id="rId17"/>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8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42910" y="2590800"/>
            <a:ext cx="7772400" cy="838200"/>
          </a:xfrm>
        </p:spPr>
        <p:txBody>
          <a:bodyPr>
            <a:normAutofit fontScale="90000"/>
          </a:bodyPr>
          <a:lstStyle/>
          <a:p>
            <a:r>
              <a:rPr lang="en-IN" dirty="0" smtClean="0"/>
              <a:t>Introduction to Modern Symmetric key ciphers</a:t>
            </a:r>
            <a:r>
              <a:rPr lang="en-IN" cap="small" dirty="0" smtClean="0"/>
              <a:t/>
            </a:r>
            <a:br>
              <a:rPr lang="en-IN" cap="small" dirty="0" smtClean="0"/>
            </a:br>
            <a:endParaRPr lang="en-US" dirty="0" smtClean="0"/>
          </a:p>
        </p:txBody>
      </p:sp>
      <p:sp>
        <p:nvSpPr>
          <p:cNvPr id="5" name="Date Placeholder 4"/>
          <p:cNvSpPr>
            <a:spLocks noGrp="1"/>
          </p:cNvSpPr>
          <p:nvPr>
            <p:ph type="dt" sz="half" idx="10"/>
          </p:nvPr>
        </p:nvSpPr>
        <p:spPr/>
        <p:txBody>
          <a:bodyPr/>
          <a:lstStyle/>
          <a:p>
            <a:pPr>
              <a:defRPr/>
            </a:pPr>
            <a:fld id="{1DF4ED0F-38C5-4C75-A5B6-306C21F3246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1</a:t>
            </a:fld>
            <a:endParaRPr lang="en-US"/>
          </a:p>
        </p:txBody>
      </p:sp>
      <p:sp>
        <p:nvSpPr>
          <p:cNvPr id="8" name="Rectangle 7"/>
          <p:cNvSpPr/>
          <p:nvPr/>
        </p:nvSpPr>
        <p:spPr>
          <a:xfrm>
            <a:off x="8633240" y="1636167"/>
            <a:ext cx="373820" cy="769441"/>
          </a:xfrm>
          <a:prstGeom prst="rect">
            <a:avLst/>
          </a:prstGeom>
        </p:spPr>
        <p:txBody>
          <a:bodyPr wrap="none">
            <a:spAutoFit/>
          </a:bodyPr>
          <a:lstStyle/>
          <a:p>
            <a:r>
              <a:rPr lang="en-IN" sz="4400" dirty="0" smtClean="0">
                <a:solidFill>
                  <a:prstClr val="white"/>
                </a:solidFill>
                <a:latin typeface="Calibri"/>
                <a:ea typeface="+mj-ea"/>
                <a:cs typeface="+mj-cs"/>
              </a:rPr>
              <a:t>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Block Ciphers as Permutation Groups</a:t>
            </a:r>
            <a:endParaRPr lang="en-IN" dirty="0"/>
          </a:p>
        </p:txBody>
      </p:sp>
      <p:sp>
        <p:nvSpPr>
          <p:cNvPr id="2" name="Content Placeholder 1"/>
          <p:cNvSpPr>
            <a:spLocks noGrp="1"/>
          </p:cNvSpPr>
          <p:nvPr>
            <p:ph idx="1"/>
          </p:nvPr>
        </p:nvSpPr>
        <p:spPr/>
        <p:txBody>
          <a:bodyPr>
            <a:normAutofit lnSpcReduction="10000"/>
          </a:bodyPr>
          <a:lstStyle/>
          <a:p>
            <a:r>
              <a:rPr lang="en-IN" dirty="0" smtClean="0"/>
              <a:t>Is a modern block cipher a group? </a:t>
            </a:r>
          </a:p>
          <a:p>
            <a:pPr lvl="1"/>
            <a:r>
              <a:rPr lang="en-IN" dirty="0" smtClean="0"/>
              <a:t>Full-Size Key Transposition Block Ciphers</a:t>
            </a:r>
          </a:p>
          <a:p>
            <a:pPr lvl="2"/>
            <a:r>
              <a:rPr lang="en-IN" dirty="0" smtClean="0"/>
              <a:t>In a  full-size key transposition cipher we need to have n! possible keys, so the key should have  [log</a:t>
            </a:r>
            <a:r>
              <a:rPr lang="en-IN" baseline="-25000" dirty="0" smtClean="0"/>
              <a:t>2</a:t>
            </a:r>
            <a:r>
              <a:rPr lang="en-IN" dirty="0" smtClean="0"/>
              <a:t>(n!)] bits.</a:t>
            </a:r>
          </a:p>
          <a:p>
            <a:pPr marL="180975" lvl="1" indent="0">
              <a:buNone/>
            </a:pPr>
            <a:r>
              <a:rPr lang="en-IN" dirty="0" smtClean="0"/>
              <a:t>Example</a:t>
            </a:r>
          </a:p>
          <a:p>
            <a:pPr marL="180975" lvl="2" indent="0">
              <a:buNone/>
            </a:pPr>
            <a:r>
              <a:rPr lang="en-IN" dirty="0" smtClean="0"/>
              <a:t>Show the model and the set of permutation tables for a 3-bit block transposition cipher where the block size is 3 bits.</a:t>
            </a:r>
          </a:p>
          <a:p>
            <a:pPr marL="180975" lvl="2" indent="0">
              <a:buNone/>
            </a:pPr>
            <a:endParaRPr lang="en-IN" dirty="0" smtClean="0"/>
          </a:p>
          <a:p>
            <a:pPr marL="180975" lvl="2" indent="0">
              <a:buNone/>
            </a:pPr>
            <a:r>
              <a:rPr lang="en-IN" dirty="0" smtClean="0"/>
              <a:t>Solution</a:t>
            </a:r>
          </a:p>
          <a:p>
            <a:pPr marL="180975" lvl="2" indent="0">
              <a:buNone/>
            </a:pPr>
            <a:r>
              <a:rPr lang="en-IN" dirty="0" smtClean="0"/>
              <a:t>The set of permutation tables has 3! = 6 elements</a:t>
            </a:r>
          </a:p>
          <a:p>
            <a:pPr marL="180975" lvl="2" indent="0">
              <a:buNone/>
            </a:pPr>
            <a:endParaRPr lang="en-IN" dirty="0" smtClean="0"/>
          </a:p>
          <a:p>
            <a:pPr lvl="2">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58B3662F-2161-4FE9-83A7-2586342CE2B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What is the probability of randomly selecting a weak, a semi-weak, or a possible weak key?</a:t>
            </a:r>
          </a:p>
          <a:p>
            <a:pPr lvl="1"/>
            <a:r>
              <a:rPr lang="en-IN" dirty="0" smtClean="0"/>
              <a:t>DES has a key domain of 256. The total number of the above keys are 64 (4 + 12 + 48). The probability of choosing one of these keys is 8.8 × 10</a:t>
            </a:r>
            <a:r>
              <a:rPr lang="en-IN" baseline="30000" dirty="0" smtClean="0"/>
              <a:t>−16</a:t>
            </a:r>
            <a:r>
              <a:rPr lang="en-IN" dirty="0" smtClean="0"/>
              <a:t>, almost impossible.</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76E91DC9-50B8-4514-932D-3FC9C7EDE0AD}"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Key complement</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95C3F0DF-4274-454F-9F53-126EF6A1388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101</a:t>
            </a:fld>
            <a:endParaRPr lang="en-US"/>
          </a:p>
        </p:txBody>
      </p:sp>
      <p:pic>
        <p:nvPicPr>
          <p:cNvPr id="7" name="Picture 11"/>
          <p:cNvPicPr>
            <a:picLocks noChangeAspect="1" noChangeArrowheads="1"/>
          </p:cNvPicPr>
          <p:nvPr/>
        </p:nvPicPr>
        <p:blipFill>
          <a:blip r:embed="rId2"/>
          <a:srcRect/>
          <a:stretch>
            <a:fillRect/>
          </a:stretch>
        </p:blipFill>
        <p:spPr bwMode="auto">
          <a:xfrm>
            <a:off x="560420" y="2292364"/>
            <a:ext cx="8583612" cy="313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Key complement example</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589262A3-5FDE-4F10-8B1E-08AEC8D2AA26}"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102</a:t>
            </a:fld>
            <a:endParaRPr lang="en-US"/>
          </a:p>
        </p:txBody>
      </p:sp>
      <p:pic>
        <p:nvPicPr>
          <p:cNvPr id="8" name="Picture 14"/>
          <p:cNvPicPr>
            <a:picLocks noChangeAspect="1" noChangeArrowheads="1"/>
          </p:cNvPicPr>
          <p:nvPr/>
        </p:nvPicPr>
        <p:blipFill>
          <a:blip r:embed="rId2"/>
          <a:srcRect/>
          <a:stretch>
            <a:fillRect/>
          </a:stretch>
        </p:blipFill>
        <p:spPr bwMode="auto">
          <a:xfrm>
            <a:off x="304800" y="2500306"/>
            <a:ext cx="8135938" cy="2106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Multiple DES</a:t>
            </a:r>
            <a:endParaRPr lang="en-IN" dirty="0"/>
          </a:p>
        </p:txBody>
      </p:sp>
      <p:sp>
        <p:nvSpPr>
          <p:cNvPr id="2" name="Content Placeholder 1"/>
          <p:cNvSpPr>
            <a:spLocks noGrp="1"/>
          </p:cNvSpPr>
          <p:nvPr>
            <p:ph idx="1"/>
          </p:nvPr>
        </p:nvSpPr>
        <p:spPr/>
        <p:txBody>
          <a:bodyPr/>
          <a:lstStyle/>
          <a:p>
            <a:r>
              <a:rPr lang="en-IN" dirty="0" smtClean="0"/>
              <a:t>The major criticism of DES </a:t>
            </a:r>
          </a:p>
          <a:p>
            <a:pPr lvl="1"/>
            <a:r>
              <a:rPr lang="en-IN" dirty="0" smtClean="0"/>
              <a:t>its key length. </a:t>
            </a:r>
          </a:p>
          <a:p>
            <a:r>
              <a:rPr lang="en-IN" dirty="0" smtClean="0"/>
              <a:t>Fortunately DES is not a group. </a:t>
            </a:r>
          </a:p>
          <a:p>
            <a:pPr lvl="1"/>
            <a:r>
              <a:rPr lang="en-IN" dirty="0" smtClean="0"/>
              <a:t>This means that we can use double or triple DES to increase the key size.</a:t>
            </a:r>
          </a:p>
          <a:p>
            <a:endParaRPr lang="en-IN" dirty="0"/>
          </a:p>
        </p:txBody>
      </p:sp>
      <p:sp>
        <p:nvSpPr>
          <p:cNvPr id="4" name="Date Placeholder 3"/>
          <p:cNvSpPr>
            <a:spLocks noGrp="1"/>
          </p:cNvSpPr>
          <p:nvPr>
            <p:ph type="dt" sz="half" idx="10"/>
          </p:nvPr>
        </p:nvSpPr>
        <p:spPr/>
        <p:txBody>
          <a:bodyPr/>
          <a:lstStyle/>
          <a:p>
            <a:pPr>
              <a:defRPr/>
            </a:pPr>
            <a:fld id="{5C0F2B6A-EA2A-45AE-B6DF-9548FEC0D05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Double DES</a:t>
            </a:r>
            <a:endParaRPr lang="en-IN" dirty="0"/>
          </a:p>
        </p:txBody>
      </p:sp>
      <p:pic>
        <p:nvPicPr>
          <p:cNvPr id="7" name="Picture 11"/>
          <p:cNvPicPr>
            <a:picLocks noGrp="1" noChangeAspect="1" noChangeArrowheads="1"/>
          </p:cNvPicPr>
          <p:nvPr>
            <p:ph idx="1"/>
          </p:nvPr>
        </p:nvPicPr>
        <p:blipFill>
          <a:blip r:embed="rId2"/>
          <a:stretch>
            <a:fillRect/>
          </a:stretch>
        </p:blipFill>
        <p:spPr bwMode="auto">
          <a:xfrm>
            <a:off x="1256787" y="1571612"/>
            <a:ext cx="6630426" cy="452596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18E5CCE2-78BB-474D-9C40-0B11482C4FA8}"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Double DES</a:t>
            </a:r>
            <a:endParaRPr lang="en-IN" dirty="0"/>
          </a:p>
        </p:txBody>
      </p:sp>
      <p:sp>
        <p:nvSpPr>
          <p:cNvPr id="2" name="Content Placeholder 1"/>
          <p:cNvSpPr>
            <a:spLocks noGrp="1"/>
          </p:cNvSpPr>
          <p:nvPr>
            <p:ph idx="1"/>
          </p:nvPr>
        </p:nvSpPr>
        <p:spPr>
          <a:xfrm>
            <a:off x="457200" y="1428736"/>
            <a:ext cx="8229600" cy="4525963"/>
          </a:xfrm>
        </p:spPr>
        <p:txBody>
          <a:bodyPr/>
          <a:lstStyle/>
          <a:p>
            <a:r>
              <a:rPr lang="en-IN" dirty="0" smtClean="0"/>
              <a:t>Meet-in-the-Middle Attack</a:t>
            </a:r>
          </a:p>
          <a:p>
            <a:pPr lvl="1"/>
            <a:r>
              <a:rPr lang="en-IN" dirty="0" smtClean="0"/>
              <a:t>a known-plaintext attack </a:t>
            </a:r>
          </a:p>
          <a:p>
            <a:pPr lvl="1"/>
            <a:r>
              <a:rPr lang="en-IN" dirty="0" smtClean="0"/>
              <a:t>double DES improves this vulnerability slightly (to 2</a:t>
            </a:r>
            <a:r>
              <a:rPr lang="en-IN" baseline="30000" dirty="0" smtClean="0"/>
              <a:t>57</a:t>
            </a:r>
            <a:r>
              <a:rPr lang="en-IN" dirty="0" smtClean="0"/>
              <a:t> tests), but not tremendously (to 2</a:t>
            </a:r>
            <a:r>
              <a:rPr lang="en-IN" baseline="30000" dirty="0" smtClean="0"/>
              <a:t>112</a:t>
            </a:r>
            <a:r>
              <a:rPr lang="en-IN" dirty="0" smtClean="0"/>
              <a:t>). </a:t>
            </a:r>
          </a:p>
          <a:p>
            <a:endParaRPr lang="en-IN" dirty="0"/>
          </a:p>
        </p:txBody>
      </p:sp>
      <p:sp>
        <p:nvSpPr>
          <p:cNvPr id="4" name="Date Placeholder 3"/>
          <p:cNvSpPr>
            <a:spLocks noGrp="1"/>
          </p:cNvSpPr>
          <p:nvPr>
            <p:ph type="dt" sz="half" idx="10"/>
          </p:nvPr>
        </p:nvSpPr>
        <p:spPr/>
        <p:txBody>
          <a:bodyPr/>
          <a:lstStyle/>
          <a:p>
            <a:pPr>
              <a:defRPr/>
            </a:pPr>
            <a:fld id="{7ECAB54E-15EC-4446-9EC5-9CDAE8B52FD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105</a:t>
            </a:fld>
            <a:endParaRPr lang="en-US"/>
          </a:p>
        </p:txBody>
      </p:sp>
      <p:pic>
        <p:nvPicPr>
          <p:cNvPr id="7" name="Picture 14"/>
          <p:cNvPicPr>
            <a:picLocks noChangeAspect="1" noChangeArrowheads="1"/>
          </p:cNvPicPr>
          <p:nvPr/>
        </p:nvPicPr>
        <p:blipFill>
          <a:blip r:embed="rId2"/>
          <a:srcRect/>
          <a:stretch>
            <a:fillRect/>
          </a:stretch>
        </p:blipFill>
        <p:spPr bwMode="auto">
          <a:xfrm>
            <a:off x="1073173" y="3643314"/>
            <a:ext cx="6856413" cy="2824162"/>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Triple DES</a:t>
            </a:r>
            <a:endParaRPr lang="en-IN" dirty="0"/>
          </a:p>
        </p:txBody>
      </p:sp>
      <p:pic>
        <p:nvPicPr>
          <p:cNvPr id="7" name="Picture 12"/>
          <p:cNvPicPr>
            <a:picLocks noGrp="1" noChangeAspect="1" noChangeArrowheads="1"/>
          </p:cNvPicPr>
          <p:nvPr>
            <p:ph idx="1"/>
          </p:nvPr>
        </p:nvPicPr>
        <p:blipFill>
          <a:blip r:embed="rId2"/>
          <a:stretch>
            <a:fillRect/>
          </a:stretch>
        </p:blipFill>
        <p:spPr bwMode="auto">
          <a:xfrm>
            <a:off x="1358141" y="1600200"/>
            <a:ext cx="6427717" cy="452596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7E59C656-0F8A-4E0D-9F7E-9E268485166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4" name="Date Placeholder 3"/>
          <p:cNvSpPr>
            <a:spLocks noGrp="1"/>
          </p:cNvSpPr>
          <p:nvPr>
            <p:ph type="dt" sz="half" idx="10"/>
          </p:nvPr>
        </p:nvSpPr>
        <p:spPr/>
        <p:txBody>
          <a:bodyPr/>
          <a:lstStyle/>
          <a:p>
            <a:pPr>
              <a:defRPr/>
            </a:pPr>
            <a:fld id="{72CD2047-5F21-4D86-9D6A-44C75571F36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pic>
        <p:nvPicPr>
          <p:cNvPr id="8" name="Picture 7"/>
          <p:cNvPicPr>
            <a:picLocks noChangeAspect="1" noChangeArrowheads="1"/>
          </p:cNvPicPr>
          <p:nvPr/>
        </p:nvPicPr>
        <p:blipFill>
          <a:blip r:embed="rId2" cstate="print"/>
          <a:srcRect/>
          <a:stretch>
            <a:fillRect/>
          </a:stretch>
        </p:blipFill>
        <p:spPr bwMode="auto">
          <a:xfrm>
            <a:off x="557213" y="1357298"/>
            <a:ext cx="7824787" cy="408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7" name="Content Placeholder 1"/>
          <p:cNvSpPr>
            <a:spLocks noGrp="1"/>
          </p:cNvSpPr>
          <p:nvPr>
            <p:ph idx="1"/>
          </p:nvPr>
        </p:nvSpPr>
        <p:spPr/>
        <p:txBody>
          <a:bodyPr/>
          <a:lstStyle/>
          <a:p>
            <a:pPr lvl="1"/>
            <a:r>
              <a:rPr lang="en-IN" dirty="0" smtClean="0"/>
              <a:t>Full-Size Key substitution Block Ciphers</a:t>
            </a:r>
          </a:p>
          <a:p>
            <a:pPr lvl="2"/>
            <a:r>
              <a:rPr lang="en-IN" dirty="0" smtClean="0"/>
              <a:t>A full-size key substitution cipher does not transpose bits; it substitutes bits. </a:t>
            </a:r>
          </a:p>
          <a:p>
            <a:pPr lvl="2"/>
            <a:r>
              <a:rPr lang="en-IN" dirty="0" smtClean="0"/>
              <a:t>We can model the substitution cipher as a permutation if we can decode the input and encode the output. </a:t>
            </a:r>
          </a:p>
          <a:p>
            <a:pPr lvl="2" indent="-876300">
              <a:buNone/>
            </a:pPr>
            <a:r>
              <a:rPr lang="en-IN" dirty="0" smtClean="0"/>
              <a:t>Example:</a:t>
            </a:r>
          </a:p>
          <a:p>
            <a:pPr marL="266700" lvl="2" indent="0">
              <a:buNone/>
            </a:pPr>
            <a:r>
              <a:rPr lang="en-IN" dirty="0" smtClean="0"/>
              <a:t>Show the model and the set of permutation tables for a 3-bit block substitution cipher.</a:t>
            </a:r>
          </a:p>
          <a:p>
            <a:pPr marL="266700" lvl="2" indent="0">
              <a:buNone/>
            </a:pPr>
            <a:r>
              <a:rPr lang="en-IN" dirty="0" smtClean="0"/>
              <a:t>Solution</a:t>
            </a:r>
          </a:p>
          <a:p>
            <a:pPr marL="266700" lvl="2" indent="0">
              <a:buNone/>
            </a:pPr>
            <a:r>
              <a:rPr lang="en-IN" dirty="0" smtClean="0"/>
              <a:t>Leads to a much longer key of  [log</a:t>
            </a:r>
            <a:r>
              <a:rPr lang="en-IN" baseline="-25000" dirty="0" smtClean="0"/>
              <a:t>2</a:t>
            </a:r>
            <a:r>
              <a:rPr lang="en-IN" dirty="0" smtClean="0"/>
              <a:t> (40320)]=16 bits</a:t>
            </a:r>
          </a:p>
          <a:p>
            <a:pPr lvl="2" indent="-876300">
              <a:buNone/>
            </a:pPr>
            <a:endParaRPr lang="en-IN" dirty="0" smtClean="0"/>
          </a:p>
          <a:p>
            <a:pPr lvl="2"/>
            <a:endParaRPr lang="en-IN" dirty="0" smtClean="0"/>
          </a:p>
          <a:p>
            <a:pPr marL="180975" lvl="2" indent="0">
              <a:buNone/>
            </a:pPr>
            <a:endParaRPr lang="en-IN" dirty="0" smtClean="0"/>
          </a:p>
          <a:p>
            <a:pPr lvl="2">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85922B6B-BB5A-4107-9EDC-60939F8726C9}"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pic>
        <p:nvPicPr>
          <p:cNvPr id="9" name="Picture 9"/>
          <p:cNvPicPr>
            <a:picLocks noGrp="1" noChangeAspect="1" noChangeArrowheads="1"/>
          </p:cNvPicPr>
          <p:nvPr>
            <p:ph idx="1"/>
          </p:nvPr>
        </p:nvPicPr>
        <p:blipFill>
          <a:blip r:embed="rId2" cstate="print"/>
          <a:stretch>
            <a:fillRect/>
          </a:stretch>
        </p:blipFill>
        <p:spPr bwMode="auto">
          <a:xfrm>
            <a:off x="725946" y="1600200"/>
            <a:ext cx="7692108" cy="4525963"/>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39596112-170E-48B9-B1BA-7A142341FA6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A full-size key n-bit transposition cipher or a substitution block cipher can be </a:t>
            </a:r>
            <a:r>
              <a:rPr lang="en-IN" dirty="0" err="1" smtClean="0"/>
              <a:t>modeled</a:t>
            </a:r>
            <a:r>
              <a:rPr lang="en-IN" dirty="0" smtClean="0"/>
              <a:t> as a permutation, but their key sizes are different:</a:t>
            </a:r>
          </a:p>
          <a:p>
            <a:pPr lvl="1"/>
            <a:r>
              <a:rPr lang="en-US" dirty="0" smtClean="0"/>
              <a:t>Transposition: the key is ???</a:t>
            </a:r>
          </a:p>
          <a:p>
            <a:pPr lvl="1"/>
            <a:r>
              <a:rPr lang="en-US" dirty="0" smtClean="0"/>
              <a:t>Substitution: the key is ???</a:t>
            </a:r>
          </a:p>
          <a:p>
            <a:pPr lvl="1">
              <a:buNone/>
            </a:pPr>
            <a:endParaRPr lang="en-IN" dirty="0" smtClean="0"/>
          </a:p>
          <a:p>
            <a:endParaRPr lang="en-IN" dirty="0"/>
          </a:p>
        </p:txBody>
      </p:sp>
      <p:sp>
        <p:nvSpPr>
          <p:cNvPr id="4" name="Date Placeholder 3"/>
          <p:cNvSpPr>
            <a:spLocks noGrp="1"/>
          </p:cNvSpPr>
          <p:nvPr>
            <p:ph type="dt" sz="half" idx="10"/>
          </p:nvPr>
        </p:nvSpPr>
        <p:spPr/>
        <p:txBody>
          <a:bodyPr/>
          <a:lstStyle/>
          <a:p>
            <a:pPr>
              <a:defRPr/>
            </a:pPr>
            <a:fld id="{DCEE46B3-5DF1-4397-80BB-7E4A653004A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A full-size key n-bit transposition cipher or a substitution block cipher can be </a:t>
            </a:r>
            <a:r>
              <a:rPr lang="en-IN" dirty="0" err="1" smtClean="0"/>
              <a:t>modeled</a:t>
            </a:r>
            <a:r>
              <a:rPr lang="en-IN" dirty="0" smtClean="0"/>
              <a:t> as a permutation, but their key sizes are different:</a:t>
            </a:r>
          </a:p>
          <a:p>
            <a:pPr lvl="1"/>
            <a:r>
              <a:rPr lang="en-US" dirty="0" smtClean="0"/>
              <a:t>Transposition: the key is log</a:t>
            </a:r>
            <a:r>
              <a:rPr lang="en-US" baseline="-25000" dirty="0" smtClean="0"/>
              <a:t>2</a:t>
            </a:r>
            <a:r>
              <a:rPr lang="en-US" dirty="0" smtClean="0"/>
              <a:t>(n!)</a:t>
            </a:r>
          </a:p>
          <a:p>
            <a:pPr lvl="1"/>
            <a:r>
              <a:rPr lang="en-US" dirty="0" smtClean="0"/>
              <a:t>Substitution: the key is log</a:t>
            </a:r>
            <a:r>
              <a:rPr lang="en-US" baseline="-25000" dirty="0" smtClean="0"/>
              <a:t>2</a:t>
            </a:r>
            <a:r>
              <a:rPr lang="en-US" dirty="0" smtClean="0"/>
              <a:t>(2</a:t>
            </a:r>
            <a:r>
              <a:rPr lang="en-US" baseline="30000" dirty="0" smtClean="0"/>
              <a:t>n</a:t>
            </a:r>
            <a:r>
              <a:rPr lang="en-US" dirty="0" smtClean="0"/>
              <a:t>!)</a:t>
            </a:r>
          </a:p>
          <a:p>
            <a:pPr lvl="1">
              <a:buNone/>
            </a:pPr>
            <a:endParaRPr lang="en-IN" dirty="0" smtClean="0"/>
          </a:p>
          <a:p>
            <a:endParaRPr lang="en-IN" dirty="0"/>
          </a:p>
        </p:txBody>
      </p:sp>
      <p:sp>
        <p:nvSpPr>
          <p:cNvPr id="4" name="Date Placeholder 3"/>
          <p:cNvSpPr>
            <a:spLocks noGrp="1"/>
          </p:cNvSpPr>
          <p:nvPr>
            <p:ph type="dt" sz="half" idx="10"/>
          </p:nvPr>
        </p:nvSpPr>
        <p:spPr/>
        <p:txBody>
          <a:bodyPr/>
          <a:lstStyle/>
          <a:p>
            <a:pPr>
              <a:defRPr/>
            </a:pPr>
            <a:fld id="{AEA3DB3D-FE8A-4C76-BEC9-38495C4A15E4}"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It is useless to have more than one stage of full size key ciphers, because the effect is the same as having a single stage</a:t>
            </a:r>
          </a:p>
          <a:p>
            <a:r>
              <a:rPr lang="en-IN" dirty="0" smtClean="0"/>
              <a:t>Can you </a:t>
            </a:r>
            <a:r>
              <a:rPr lang="en-IN" smtClean="0"/>
              <a:t>justify this ???</a:t>
            </a:r>
            <a:endParaRPr lang="en-IN" dirty="0"/>
          </a:p>
        </p:txBody>
      </p:sp>
      <p:sp>
        <p:nvSpPr>
          <p:cNvPr id="4" name="Date Placeholder 3"/>
          <p:cNvSpPr>
            <a:spLocks noGrp="1"/>
          </p:cNvSpPr>
          <p:nvPr>
            <p:ph type="dt" sz="half" idx="10"/>
          </p:nvPr>
        </p:nvSpPr>
        <p:spPr/>
        <p:txBody>
          <a:bodyPr/>
          <a:lstStyle/>
          <a:p>
            <a:pPr>
              <a:defRPr/>
            </a:pPr>
            <a:fld id="{633ECB83-A09B-4B67-9A11-0D208C09E28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Partial size key ciphers</a:t>
            </a:r>
          </a:p>
          <a:p>
            <a:pPr lvl="1"/>
            <a:r>
              <a:rPr lang="en-IN" dirty="0" smtClean="0"/>
              <a:t>Actual ciphers can not use full-size keys because the size of the key becomes large</a:t>
            </a:r>
          </a:p>
          <a:p>
            <a:pPr lvl="1"/>
            <a:r>
              <a:rPr lang="en-IN" dirty="0" smtClean="0"/>
              <a:t>E.g. DES is a common substitution cipher with 64-bit block</a:t>
            </a:r>
          </a:p>
          <a:p>
            <a:pPr lvl="2"/>
            <a:r>
              <a:rPr lang="en-IN" dirty="0" smtClean="0"/>
              <a:t>If the designers of DES would have used full-size key cipher, what will be the size of a key?</a:t>
            </a:r>
            <a:endParaRPr lang="en-IN" dirty="0"/>
          </a:p>
        </p:txBody>
      </p:sp>
      <p:sp>
        <p:nvSpPr>
          <p:cNvPr id="4" name="Date Placeholder 3"/>
          <p:cNvSpPr>
            <a:spLocks noGrp="1"/>
          </p:cNvSpPr>
          <p:nvPr>
            <p:ph type="dt" sz="half" idx="10"/>
          </p:nvPr>
        </p:nvSpPr>
        <p:spPr/>
        <p:txBody>
          <a:bodyPr/>
          <a:lstStyle/>
          <a:p>
            <a:pPr>
              <a:defRPr/>
            </a:pPr>
            <a:fld id="{54CE2E50-182B-4954-9713-4BA6C34B9FF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Analysis of full-size key ciphers</a:t>
            </a:r>
          </a:p>
          <a:p>
            <a:pPr lvl="1"/>
            <a:r>
              <a:rPr lang="en-IN" dirty="0" smtClean="0"/>
              <a:t>Actual ciphers can not use full-size keys because the size of the key becomes large</a:t>
            </a:r>
          </a:p>
          <a:p>
            <a:pPr lvl="1"/>
            <a:r>
              <a:rPr lang="en-IN" dirty="0" smtClean="0"/>
              <a:t>E.g. DES is a common substitution cipher with 64-bit block</a:t>
            </a:r>
          </a:p>
          <a:p>
            <a:pPr lvl="2"/>
            <a:r>
              <a:rPr lang="en-IN" dirty="0" smtClean="0"/>
              <a:t>If the designers of DES would have used full-size key cipher, what will be the size of a key?</a:t>
            </a:r>
          </a:p>
          <a:p>
            <a:pPr lvl="3"/>
            <a:r>
              <a:rPr lang="en-IN" dirty="0" smtClean="0"/>
              <a:t>The answer is </a:t>
            </a:r>
            <a:r>
              <a:rPr lang="en-US" dirty="0" smtClean="0"/>
              <a:t>log</a:t>
            </a:r>
            <a:r>
              <a:rPr lang="en-US" baseline="-25000" dirty="0" smtClean="0"/>
              <a:t>2</a:t>
            </a:r>
            <a:r>
              <a:rPr lang="en-US" dirty="0" smtClean="0"/>
              <a:t>(2</a:t>
            </a:r>
            <a:r>
              <a:rPr lang="en-US" baseline="30000" dirty="0" smtClean="0"/>
              <a:t>64</a:t>
            </a:r>
            <a:r>
              <a:rPr lang="en-US" dirty="0" smtClean="0"/>
              <a:t>!) ≈ 2</a:t>
            </a:r>
            <a:r>
              <a:rPr lang="en-US" baseline="30000" dirty="0" smtClean="0"/>
              <a:t>70</a:t>
            </a:r>
            <a:r>
              <a:rPr lang="en-US" dirty="0" smtClean="0"/>
              <a:t> bits !!!!</a:t>
            </a:r>
          </a:p>
          <a:p>
            <a:pPr lvl="3"/>
            <a:r>
              <a:rPr lang="en-US" dirty="0" smtClean="0"/>
              <a:t>DES uses only 56-bit keys ….  </a:t>
            </a:r>
            <a:endParaRPr lang="en-IN" dirty="0"/>
          </a:p>
        </p:txBody>
      </p:sp>
      <p:sp>
        <p:nvSpPr>
          <p:cNvPr id="4" name="Date Placeholder 3"/>
          <p:cNvSpPr>
            <a:spLocks noGrp="1"/>
          </p:cNvSpPr>
          <p:nvPr>
            <p:ph type="dt" sz="half" idx="10"/>
          </p:nvPr>
        </p:nvSpPr>
        <p:spPr/>
        <p:txBody>
          <a:bodyPr/>
          <a:lstStyle/>
          <a:p>
            <a:pPr>
              <a:defRPr/>
            </a:pPr>
            <a:fld id="{7D025A76-F653-4903-95D0-806861EFCCF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Block Ciphers as Permutation Groups...</a:t>
            </a:r>
            <a:endParaRPr lang="en-IN" sz="4000" dirty="0"/>
          </a:p>
        </p:txBody>
      </p:sp>
      <p:sp>
        <p:nvSpPr>
          <p:cNvPr id="2" name="Content Placeholder 1"/>
          <p:cNvSpPr>
            <a:spLocks noGrp="1"/>
          </p:cNvSpPr>
          <p:nvPr>
            <p:ph idx="1"/>
          </p:nvPr>
        </p:nvSpPr>
        <p:spPr/>
        <p:txBody>
          <a:bodyPr/>
          <a:lstStyle/>
          <a:p>
            <a:r>
              <a:rPr lang="en-IN" dirty="0" smtClean="0"/>
              <a:t>Partial-size key ciphers</a:t>
            </a:r>
          </a:p>
          <a:p>
            <a:pPr lvl="1"/>
            <a:r>
              <a:rPr lang="en-IN" dirty="0" smtClean="0"/>
              <a:t>Is a group under the composition operation if it is a subgroup of the corresponding full-size cipher</a:t>
            </a:r>
          </a:p>
          <a:p>
            <a:pPr lvl="1"/>
            <a:r>
              <a:rPr lang="en-IN" dirty="0" smtClean="0"/>
              <a:t>Can a multistage </a:t>
            </a:r>
            <a:r>
              <a:rPr lang="en-IN" smtClean="0"/>
              <a:t>version of a partial-size </a:t>
            </a:r>
            <a:r>
              <a:rPr lang="en-IN" dirty="0" smtClean="0"/>
              <a:t>key cipher be made to achieve more security?</a:t>
            </a:r>
            <a:endParaRPr lang="en-IN" dirty="0"/>
          </a:p>
        </p:txBody>
      </p:sp>
      <p:sp>
        <p:nvSpPr>
          <p:cNvPr id="4" name="Date Placeholder 3"/>
          <p:cNvSpPr>
            <a:spLocks noGrp="1"/>
          </p:cNvSpPr>
          <p:nvPr>
            <p:ph type="dt" sz="half" idx="10"/>
          </p:nvPr>
        </p:nvSpPr>
        <p:spPr/>
        <p:txBody>
          <a:bodyPr/>
          <a:lstStyle/>
          <a:p>
            <a:pPr>
              <a:defRPr/>
            </a:pPr>
            <a:fld id="{1B8CD85B-31D5-4E70-8802-D6DDB88160C9}"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Modern Block ciphers</a:t>
            </a:r>
          </a:p>
        </p:txBody>
      </p:sp>
      <p:sp>
        <p:nvSpPr>
          <p:cNvPr id="5" name="Content Placeholder 4"/>
          <p:cNvSpPr>
            <a:spLocks noGrp="1"/>
          </p:cNvSpPr>
          <p:nvPr>
            <p:ph idx="1"/>
          </p:nvPr>
        </p:nvSpPr>
        <p:spPr/>
        <p:txBody>
          <a:bodyPr/>
          <a:lstStyle/>
          <a:p>
            <a:pPr marL="0" indent="0" algn="ctr">
              <a:buNone/>
            </a:pPr>
            <a:r>
              <a:rPr lang="en-IN" dirty="0" smtClean="0"/>
              <a:t>A symmetric-key modern block cipher encrypts an </a:t>
            </a:r>
            <a:r>
              <a:rPr lang="en-IN" dirty="0" smtClean="0">
                <a:solidFill>
                  <a:srgbClr val="FF0000"/>
                </a:solidFill>
              </a:rPr>
              <a:t>n-bit block </a:t>
            </a:r>
            <a:r>
              <a:rPr lang="en-IN" dirty="0" smtClean="0"/>
              <a:t>of plaintext or decrypts an </a:t>
            </a:r>
            <a:r>
              <a:rPr lang="en-IN" dirty="0" smtClean="0">
                <a:solidFill>
                  <a:srgbClr val="FF0000"/>
                </a:solidFill>
              </a:rPr>
              <a:t>n-bit block </a:t>
            </a:r>
            <a:r>
              <a:rPr lang="en-IN" dirty="0" smtClean="0"/>
              <a:t>of </a:t>
            </a:r>
            <a:r>
              <a:rPr lang="en-IN" dirty="0" err="1" smtClean="0"/>
              <a:t>ciphertext</a:t>
            </a:r>
            <a:r>
              <a:rPr lang="en-IN" dirty="0" smtClean="0"/>
              <a:t>. The encryption or decryption algorithm uses a k-bit key. </a:t>
            </a:r>
          </a:p>
          <a:p>
            <a:pPr lvl="1" algn="ctr">
              <a:buNone/>
            </a:pPr>
            <a:endParaRPr lang="en-IN" dirty="0" smtClean="0"/>
          </a:p>
        </p:txBody>
      </p:sp>
      <p:sp>
        <p:nvSpPr>
          <p:cNvPr id="6" name="Date Placeholder 5"/>
          <p:cNvSpPr>
            <a:spLocks noGrp="1"/>
          </p:cNvSpPr>
          <p:nvPr>
            <p:ph type="dt" sz="half" idx="10"/>
          </p:nvPr>
        </p:nvSpPr>
        <p:spPr/>
        <p:txBody>
          <a:bodyPr/>
          <a:lstStyle/>
          <a:p>
            <a:pPr>
              <a:defRPr/>
            </a:pPr>
            <a:fld id="{6B3FEB21-5CC4-46E5-A1C5-BEA54ECBF509}" type="datetime1">
              <a:rPr lang="en-US" smtClean="0"/>
              <a:t>10/29/2021</a:t>
            </a:fld>
            <a:endParaRPr lang="en-US"/>
          </a:p>
        </p:txBody>
      </p:sp>
      <p:sp>
        <p:nvSpPr>
          <p:cNvPr id="7" name="Slide Number Placeholder 6"/>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dirty="0" smtClean="0"/>
              <a:t>Components of a Modern Block Cipher</a:t>
            </a:r>
            <a:endParaRPr lang="en-IN" sz="4000" dirty="0"/>
          </a:p>
        </p:txBody>
      </p:sp>
      <p:sp>
        <p:nvSpPr>
          <p:cNvPr id="2" name="Content Placeholder 1"/>
          <p:cNvSpPr>
            <a:spLocks noGrp="1"/>
          </p:cNvSpPr>
          <p:nvPr>
            <p:ph idx="1"/>
          </p:nvPr>
        </p:nvSpPr>
        <p:spPr/>
        <p:txBody>
          <a:bodyPr/>
          <a:lstStyle/>
          <a:p>
            <a:r>
              <a:rPr lang="en-IN" dirty="0" smtClean="0"/>
              <a:t>Modern block ciphers normally are </a:t>
            </a:r>
            <a:r>
              <a:rPr lang="en-IN" dirty="0" smtClean="0">
                <a:solidFill>
                  <a:srgbClr val="FF0000"/>
                </a:solidFill>
              </a:rPr>
              <a:t>keyed substitution ciphers </a:t>
            </a:r>
            <a:r>
              <a:rPr lang="en-IN" dirty="0" smtClean="0"/>
              <a:t>in which the key allows only </a:t>
            </a:r>
            <a:r>
              <a:rPr lang="en-IN" dirty="0" smtClean="0">
                <a:solidFill>
                  <a:srgbClr val="FF0000"/>
                </a:solidFill>
              </a:rPr>
              <a:t>partial mappings </a:t>
            </a:r>
            <a:r>
              <a:rPr lang="en-IN" dirty="0" smtClean="0"/>
              <a:t>from the possible inputs to the possible outputs. </a:t>
            </a:r>
          </a:p>
          <a:p>
            <a:r>
              <a:rPr lang="en-US" dirty="0" smtClean="0"/>
              <a:t>P-Boxes</a:t>
            </a:r>
            <a:endParaRPr lang="en-US" i="1" dirty="0" smtClean="0"/>
          </a:p>
          <a:p>
            <a:pPr lvl="1"/>
            <a:r>
              <a:rPr lang="en-IN" dirty="0" smtClean="0"/>
              <a:t>A P-box (permutation box) parallels the traditional transposition cipher for characters.</a:t>
            </a:r>
          </a:p>
          <a:p>
            <a:pPr lvl="1"/>
            <a:r>
              <a:rPr lang="en-IN" dirty="0" smtClean="0"/>
              <a:t>It transposes bits. </a:t>
            </a:r>
          </a:p>
        </p:txBody>
      </p:sp>
      <p:sp>
        <p:nvSpPr>
          <p:cNvPr id="4" name="Date Placeholder 3"/>
          <p:cNvSpPr>
            <a:spLocks noGrp="1"/>
          </p:cNvSpPr>
          <p:nvPr>
            <p:ph type="dt" sz="half" idx="10"/>
          </p:nvPr>
        </p:nvSpPr>
        <p:spPr/>
        <p:txBody>
          <a:bodyPr/>
          <a:lstStyle/>
          <a:p>
            <a:pPr>
              <a:defRPr/>
            </a:pPr>
            <a:fld id="{C12C262A-ECA1-4314-A718-FC2ED4730A64}" type="datetime1">
              <a:rPr lang="en-US" smtClean="0"/>
              <a:t>10/29/2021</a:t>
            </a:fld>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t>Components of a Modern Block Cipher...</a:t>
            </a:r>
            <a:endParaRPr lang="en-IN" sz="4000" dirty="0"/>
          </a:p>
        </p:txBody>
      </p:sp>
      <p:pic>
        <p:nvPicPr>
          <p:cNvPr id="8" name="Picture 11"/>
          <p:cNvPicPr>
            <a:picLocks noGrp="1" noChangeAspect="1" noChangeArrowheads="1"/>
          </p:cNvPicPr>
          <p:nvPr>
            <p:ph idx="1"/>
          </p:nvPr>
        </p:nvPicPr>
        <p:blipFill>
          <a:blip r:embed="rId2" cstate="print"/>
          <a:stretch>
            <a:fillRect/>
          </a:stretch>
        </p:blipFill>
        <p:spPr bwMode="auto">
          <a:xfrm>
            <a:off x="457200" y="2198876"/>
            <a:ext cx="8229600" cy="332861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pPr>
              <a:defRPr/>
            </a:pPr>
            <a:fld id="{B528524D-B2E6-4040-9959-0354C2CD6E4D}" type="datetime1">
              <a:rPr lang="en-US" smtClean="0"/>
              <a:t>10/29/2021</a:t>
            </a:fld>
            <a:endParaRPr lang="en-US" dirty="0"/>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Possible mappings of a P-Box</a:t>
            </a:r>
            <a:endParaRPr lang="en-IN" dirty="0"/>
          </a:p>
        </p:txBody>
      </p:sp>
      <p:sp>
        <p:nvSpPr>
          <p:cNvPr id="4" name="Date Placeholder 3"/>
          <p:cNvSpPr>
            <a:spLocks noGrp="1"/>
          </p:cNvSpPr>
          <p:nvPr>
            <p:ph type="dt" sz="half" idx="10"/>
          </p:nvPr>
        </p:nvSpPr>
        <p:spPr/>
        <p:txBody>
          <a:bodyPr/>
          <a:lstStyle/>
          <a:p>
            <a:pPr>
              <a:defRPr/>
            </a:pPr>
            <a:fld id="{F560DC13-93D2-4EC9-BA18-CB22538A25CC}"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22</a:t>
            </a:fld>
            <a:endParaRPr lang="en-US"/>
          </a:p>
        </p:txBody>
      </p:sp>
      <p:pic>
        <p:nvPicPr>
          <p:cNvPr id="7" name="Picture 12"/>
          <p:cNvPicPr>
            <a:picLocks noChangeAspect="1" noChangeArrowheads="1"/>
          </p:cNvPicPr>
          <p:nvPr/>
        </p:nvPicPr>
        <p:blipFill>
          <a:blip r:embed="rId2" cstate="print"/>
          <a:srcRect/>
          <a:stretch>
            <a:fillRect/>
          </a:stretch>
        </p:blipFill>
        <p:spPr bwMode="auto">
          <a:xfrm>
            <a:off x="785786" y="2428868"/>
            <a:ext cx="7277100" cy="16430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Straight P-Box</a:t>
            </a:r>
            <a:endParaRPr lang="en-IN" dirty="0"/>
          </a:p>
        </p:txBody>
      </p:sp>
      <p:sp>
        <p:nvSpPr>
          <p:cNvPr id="4" name="Date Placeholder 3"/>
          <p:cNvSpPr>
            <a:spLocks noGrp="1"/>
          </p:cNvSpPr>
          <p:nvPr>
            <p:ph type="dt" sz="half" idx="10"/>
          </p:nvPr>
        </p:nvSpPr>
        <p:spPr/>
        <p:txBody>
          <a:bodyPr/>
          <a:lstStyle/>
          <a:p>
            <a:pPr>
              <a:defRPr/>
            </a:pPr>
            <a:fld id="{E4A02813-9674-47D7-ACDA-353C8EE29B34}"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23</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231775" y="2767013"/>
            <a:ext cx="8683625" cy="1982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Design an 8 × 8 permutation table for a straight P-box that moves the two middle bits (bits 4 and 5) in the input word to the two ends (bits 1 and 8) in the output words. Relative positions of other bits should not be changed.</a:t>
            </a:r>
          </a:p>
          <a:p>
            <a:pPr lvl="1">
              <a:buNone/>
            </a:pPr>
            <a:endParaRPr lang="en-IN" dirty="0"/>
          </a:p>
        </p:txBody>
      </p:sp>
      <p:sp>
        <p:nvSpPr>
          <p:cNvPr id="4" name="Date Placeholder 3"/>
          <p:cNvSpPr>
            <a:spLocks noGrp="1"/>
          </p:cNvSpPr>
          <p:nvPr>
            <p:ph type="dt" sz="half" idx="10"/>
          </p:nvPr>
        </p:nvSpPr>
        <p:spPr/>
        <p:txBody>
          <a:bodyPr/>
          <a:lstStyle/>
          <a:p>
            <a:pPr>
              <a:defRPr/>
            </a:pPr>
            <a:fld id="{C702A881-219E-47E1-A274-F9010A9D040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Design an 8 × 8 permutation table for a straight P-box that moves the two middle bits (bits 4 and 5) in the input word to the two ends (bits 1 and 8) in the output words. Relative positions of other bits should not be changed.</a:t>
            </a:r>
          </a:p>
          <a:p>
            <a:r>
              <a:rPr lang="en-IN" dirty="0" smtClean="0"/>
              <a:t>Solution	</a:t>
            </a:r>
          </a:p>
          <a:p>
            <a:pPr lvl="1"/>
            <a:r>
              <a:rPr lang="en-IN" dirty="0" smtClean="0"/>
              <a:t>We need a straight P-box with the table [4  1  2  3  6  7  8  5].</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82787788-4519-4C65-AFEE-00B8A80B097D}"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Compression P-Boxes</a:t>
            </a:r>
          </a:p>
          <a:p>
            <a:pPr lvl="1"/>
            <a:r>
              <a:rPr lang="en-IN" dirty="0" smtClean="0"/>
              <a:t>A compression P-box is a P-box with n inputs and m outputs where m &lt; n. </a:t>
            </a:r>
          </a:p>
          <a:p>
            <a:pPr lvl="1"/>
            <a:r>
              <a:rPr lang="en-IN" dirty="0" smtClean="0"/>
              <a:t>Example of a 32 x 24 permutation table</a:t>
            </a:r>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61C93D03-4A55-4BBE-8F9B-035ED3D20B0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26</a:t>
            </a:fld>
            <a:endParaRPr lang="en-US"/>
          </a:p>
        </p:txBody>
      </p:sp>
      <p:pic>
        <p:nvPicPr>
          <p:cNvPr id="7" name="Picture 14"/>
          <p:cNvPicPr>
            <a:picLocks noChangeAspect="1" noChangeArrowheads="1"/>
          </p:cNvPicPr>
          <p:nvPr/>
        </p:nvPicPr>
        <p:blipFill>
          <a:blip r:embed="rId2" cstate="print"/>
          <a:srcRect/>
          <a:stretch>
            <a:fillRect/>
          </a:stretch>
        </p:blipFill>
        <p:spPr bwMode="auto">
          <a:xfrm>
            <a:off x="428625" y="3629025"/>
            <a:ext cx="8410575"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p:txBody>
          <a:bodyPr/>
          <a:lstStyle/>
          <a:p>
            <a:r>
              <a:rPr lang="en-IN" dirty="0" smtClean="0"/>
              <a:t>Expansion P-Boxes</a:t>
            </a:r>
          </a:p>
          <a:p>
            <a:pPr lvl="1"/>
            <a:r>
              <a:rPr lang="en-IN" dirty="0" smtClean="0"/>
              <a:t>An expansion P-box is a P-box with n inputs and m outputs where m &gt; n. </a:t>
            </a:r>
          </a:p>
          <a:p>
            <a:pPr lvl="1"/>
            <a:r>
              <a:rPr lang="en-IN" dirty="0" smtClean="0"/>
              <a:t>Example of a 12 X 16 P-Box</a:t>
            </a:r>
          </a:p>
          <a:p>
            <a:pPr lvl="1"/>
            <a:endParaRPr lang="en-IN" dirty="0" smtClean="0"/>
          </a:p>
          <a:p>
            <a:pPr lvl="1"/>
            <a:endParaRPr lang="en-IN" dirty="0" smtClean="0"/>
          </a:p>
          <a:p>
            <a:pPr lvl="1">
              <a:buNone/>
            </a:pPr>
            <a:endParaRPr lang="en-IN" dirty="0"/>
          </a:p>
        </p:txBody>
      </p:sp>
      <p:sp>
        <p:nvSpPr>
          <p:cNvPr id="4" name="Date Placeholder 3"/>
          <p:cNvSpPr>
            <a:spLocks noGrp="1"/>
          </p:cNvSpPr>
          <p:nvPr>
            <p:ph type="dt" sz="half" idx="10"/>
          </p:nvPr>
        </p:nvSpPr>
        <p:spPr/>
        <p:txBody>
          <a:bodyPr/>
          <a:lstStyle/>
          <a:p>
            <a:pPr>
              <a:defRPr/>
            </a:pPr>
            <a:fld id="{A98E092E-E18C-43FA-A0A8-5B83FA80BE9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27</a:t>
            </a:fld>
            <a:endParaRPr lang="en-US"/>
          </a:p>
        </p:txBody>
      </p:sp>
      <p:pic>
        <p:nvPicPr>
          <p:cNvPr id="9" name="Picture 13"/>
          <p:cNvPicPr>
            <a:picLocks noChangeAspect="1" noChangeArrowheads="1"/>
          </p:cNvPicPr>
          <p:nvPr/>
        </p:nvPicPr>
        <p:blipFill>
          <a:blip r:embed="rId2" cstate="print"/>
          <a:srcRect/>
          <a:stretch>
            <a:fillRect/>
          </a:stretch>
        </p:blipFill>
        <p:spPr bwMode="auto">
          <a:xfrm>
            <a:off x="381000" y="3663950"/>
            <a:ext cx="8262938" cy="75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P-Box </a:t>
            </a:r>
            <a:r>
              <a:rPr lang="en-IN" sz="2800" dirty="0" err="1" smtClean="0"/>
              <a:t>invertibility</a:t>
            </a:r>
            <a:endParaRPr lang="en-IN" sz="2800" dirty="0" smtClean="0"/>
          </a:p>
          <a:p>
            <a:pPr lvl="1"/>
            <a:r>
              <a:rPr lang="en-IN" sz="2400" dirty="0" smtClean="0"/>
              <a:t>What can you say about this???</a:t>
            </a:r>
          </a:p>
          <a:p>
            <a:pPr lvl="1"/>
            <a:r>
              <a:rPr lang="en-US" sz="2400" dirty="0" smtClean="0"/>
              <a:t>A straight P-box is invertible, but compression and expansion P-boxes are not.</a:t>
            </a:r>
          </a:p>
          <a:p>
            <a:r>
              <a:rPr lang="en-IN" sz="2800" dirty="0" smtClean="0"/>
              <a:t>Inverting a permutation table represented as a one-dimensional table.</a:t>
            </a:r>
            <a:endParaRPr lang="en-US" sz="2800" dirty="0" smtClean="0"/>
          </a:p>
          <a:p>
            <a:pPr lvl="1">
              <a:buNone/>
            </a:pPr>
            <a:endParaRPr lang="en-IN" sz="2400" dirty="0" smtClean="0"/>
          </a:p>
          <a:p>
            <a:pPr lvl="1"/>
            <a:endParaRPr lang="en-IN" sz="2400" dirty="0" smtClean="0"/>
          </a:p>
          <a:p>
            <a:pPr lvl="1"/>
            <a:endParaRPr lang="en-IN" sz="2400" dirty="0" smtClean="0"/>
          </a:p>
          <a:p>
            <a:pPr lvl="1">
              <a:buNone/>
            </a:pPr>
            <a:endParaRPr lang="en-IN" sz="2400" dirty="0"/>
          </a:p>
        </p:txBody>
      </p:sp>
      <p:sp>
        <p:nvSpPr>
          <p:cNvPr id="4" name="Date Placeholder 3"/>
          <p:cNvSpPr>
            <a:spLocks noGrp="1"/>
          </p:cNvSpPr>
          <p:nvPr>
            <p:ph type="dt" sz="half" idx="10"/>
          </p:nvPr>
        </p:nvSpPr>
        <p:spPr/>
        <p:txBody>
          <a:bodyPr/>
          <a:lstStyle/>
          <a:p>
            <a:pPr>
              <a:defRPr/>
            </a:pPr>
            <a:fld id="{10F281B7-18BA-45E3-94F8-FEF618A70B44}"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28</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169863" y="3778270"/>
            <a:ext cx="8821737" cy="2436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Compression and expansion P-boxes are non-invertible</a:t>
            </a:r>
            <a:endParaRPr lang="en-IN" sz="2400" dirty="0" smtClean="0"/>
          </a:p>
          <a:p>
            <a:pPr lvl="1"/>
            <a:endParaRPr lang="en-IN" sz="2400" dirty="0" smtClean="0"/>
          </a:p>
          <a:p>
            <a:pPr lvl="1"/>
            <a:endParaRPr lang="en-IN" sz="2400" dirty="0" smtClean="0"/>
          </a:p>
          <a:p>
            <a:pPr lvl="1">
              <a:buNone/>
            </a:pPr>
            <a:endParaRPr lang="en-IN" sz="2400" dirty="0"/>
          </a:p>
        </p:txBody>
      </p:sp>
      <p:sp>
        <p:nvSpPr>
          <p:cNvPr id="4" name="Date Placeholder 3"/>
          <p:cNvSpPr>
            <a:spLocks noGrp="1"/>
          </p:cNvSpPr>
          <p:nvPr>
            <p:ph type="dt" sz="half" idx="10"/>
          </p:nvPr>
        </p:nvSpPr>
        <p:spPr/>
        <p:txBody>
          <a:bodyPr/>
          <a:lstStyle/>
          <a:p>
            <a:pPr>
              <a:defRPr/>
            </a:pPr>
            <a:fld id="{4CA79C20-3E37-4BB1-860C-CBC4E8DB51D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29</a:t>
            </a:fld>
            <a:endParaRPr lang="en-US"/>
          </a:p>
        </p:txBody>
      </p:sp>
      <p:pic>
        <p:nvPicPr>
          <p:cNvPr id="9" name="Picture 7"/>
          <p:cNvPicPr>
            <a:picLocks noChangeAspect="1" noChangeArrowheads="1"/>
          </p:cNvPicPr>
          <p:nvPr/>
        </p:nvPicPr>
        <p:blipFill>
          <a:blip r:embed="rId2" cstate="print"/>
          <a:srcRect/>
          <a:stretch>
            <a:fillRect/>
          </a:stretch>
        </p:blipFill>
        <p:spPr bwMode="auto">
          <a:xfrm>
            <a:off x="1500166" y="1673225"/>
            <a:ext cx="6061075" cy="442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Modern Block ciphers…</a:t>
            </a:r>
          </a:p>
        </p:txBody>
      </p:sp>
      <p:sp>
        <p:nvSpPr>
          <p:cNvPr id="6" name="Date Placeholder 5"/>
          <p:cNvSpPr>
            <a:spLocks noGrp="1"/>
          </p:cNvSpPr>
          <p:nvPr>
            <p:ph type="dt" sz="half" idx="10"/>
          </p:nvPr>
        </p:nvSpPr>
        <p:spPr/>
        <p:txBody>
          <a:bodyPr/>
          <a:lstStyle/>
          <a:p>
            <a:pPr>
              <a:defRPr/>
            </a:pPr>
            <a:fld id="{374A6FFB-5E5E-4AE7-8275-F8BFD2A1ADD2}" type="datetime1">
              <a:rPr lang="en-US" smtClean="0"/>
              <a:t>10/29/2021</a:t>
            </a:fld>
            <a:endParaRPr lang="en-US"/>
          </a:p>
        </p:txBody>
      </p:sp>
      <p:sp>
        <p:nvSpPr>
          <p:cNvPr id="7" name="Slide Number Placeholder 6"/>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pic>
        <p:nvPicPr>
          <p:cNvPr id="10" name="Picture 11"/>
          <p:cNvPicPr>
            <a:picLocks noChangeAspect="1" noChangeArrowheads="1"/>
          </p:cNvPicPr>
          <p:nvPr/>
        </p:nvPicPr>
        <p:blipFill>
          <a:blip r:embed="rId2" cstate="print"/>
          <a:srcRect/>
          <a:stretch>
            <a:fillRect/>
          </a:stretch>
        </p:blipFill>
        <p:spPr bwMode="auto">
          <a:xfrm>
            <a:off x="500034" y="1785927"/>
            <a:ext cx="8163304" cy="32432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3600" dirty="0" smtClean="0"/>
              <a:t>S-Box</a:t>
            </a:r>
          </a:p>
          <a:p>
            <a:pPr lvl="1"/>
            <a:r>
              <a:rPr lang="en-IN" dirty="0" smtClean="0"/>
              <a:t>An S-box (substitution box) can be thought of as a miniature substitution cipher. </a:t>
            </a:r>
          </a:p>
          <a:p>
            <a:pPr lvl="1"/>
            <a:r>
              <a:rPr lang="en-IN" dirty="0" smtClean="0"/>
              <a:t>An S-box is an m × n substitution unit, where m and n are not necessarily the same.</a:t>
            </a:r>
          </a:p>
          <a:p>
            <a:pPr lvl="1"/>
            <a:r>
              <a:rPr lang="en-IN" dirty="0" smtClean="0"/>
              <a:t>Example</a:t>
            </a:r>
          </a:p>
          <a:p>
            <a:pPr lvl="2"/>
            <a:r>
              <a:rPr lang="en-IN" dirty="0" smtClean="0"/>
              <a:t>In an S-box with three inputs and two outputs, we have,</a:t>
            </a:r>
          </a:p>
          <a:p>
            <a:pPr lvl="2">
              <a:buNone/>
            </a:pPr>
            <a:endParaRPr lang="en-IN" dirty="0" smtClean="0"/>
          </a:p>
          <a:p>
            <a:pPr lvl="1"/>
            <a:endParaRPr lang="en-IN" dirty="0" smtClean="0"/>
          </a:p>
          <a:p>
            <a:pPr lvl="1"/>
            <a:endParaRPr lang="en-IN" sz="3200" dirty="0" smtClean="0"/>
          </a:p>
          <a:p>
            <a:pPr lvl="1"/>
            <a:endParaRPr lang="en-IN" sz="3200" dirty="0" smtClean="0"/>
          </a:p>
          <a:p>
            <a:pPr lvl="1">
              <a:buNone/>
            </a:pPr>
            <a:endParaRPr lang="en-IN" sz="3200" dirty="0"/>
          </a:p>
        </p:txBody>
      </p:sp>
      <p:sp>
        <p:nvSpPr>
          <p:cNvPr id="4" name="Date Placeholder 3"/>
          <p:cNvSpPr>
            <a:spLocks noGrp="1"/>
          </p:cNvSpPr>
          <p:nvPr>
            <p:ph type="dt" sz="half" idx="10"/>
          </p:nvPr>
        </p:nvSpPr>
        <p:spPr/>
        <p:txBody>
          <a:bodyPr/>
          <a:lstStyle/>
          <a:p>
            <a:pPr>
              <a:defRPr/>
            </a:pPr>
            <a:fld id="{CA24AED5-0B88-4211-B730-27E574D2C46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30</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1714480" y="4214818"/>
            <a:ext cx="5411787" cy="979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3600" dirty="0" smtClean="0"/>
              <a:t>S-Box</a:t>
            </a:r>
          </a:p>
          <a:p>
            <a:pPr lvl="1"/>
            <a:r>
              <a:rPr lang="en-US" dirty="0" smtClean="0">
                <a:effectLst>
                  <a:outerShdw blurRad="38100" dist="38100" dir="2700000" algn="tl">
                    <a:srgbClr val="C0C0C0"/>
                  </a:outerShdw>
                </a:effectLst>
              </a:rPr>
              <a:t>The S-box is linear because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1,1</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1,2</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1,3</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2,1</a:t>
            </a:r>
            <a:r>
              <a:rPr lang="en-US" dirty="0" smtClean="0">
                <a:effectLst>
                  <a:outerShdw blurRad="38100" dist="38100" dir="2700000" algn="tl">
                    <a:srgbClr val="C0C0C0"/>
                  </a:outerShdw>
                </a:effectLst>
              </a:rPr>
              <a:t> = 1 and </a:t>
            </a:r>
            <a:br>
              <a:rPr lang="en-US" dirty="0" smtClean="0">
                <a:effectLst>
                  <a:outerShdw blurRad="38100" dist="38100" dir="2700000" algn="tl">
                    <a:srgbClr val="C0C0C0"/>
                  </a:outerShdw>
                </a:effectLst>
              </a:rPr>
            </a:b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2,2</a:t>
            </a:r>
            <a:r>
              <a:rPr lang="en-US" dirty="0" smtClean="0">
                <a:effectLst>
                  <a:outerShdw blurRad="38100" dist="38100" dir="2700000" algn="tl">
                    <a:srgbClr val="C0C0C0"/>
                  </a:outerShdw>
                </a:effectLst>
              </a:rPr>
              <a:t> = </a:t>
            </a:r>
            <a:r>
              <a:rPr lang="en-US" i="1" dirty="0" smtClean="0">
                <a:effectLst>
                  <a:outerShdw blurRad="38100" dist="38100" dir="2700000" algn="tl">
                    <a:srgbClr val="C0C0C0"/>
                  </a:outerShdw>
                </a:effectLst>
              </a:rPr>
              <a:t>a</a:t>
            </a:r>
            <a:r>
              <a:rPr lang="en-US" baseline="-25000" dirty="0" smtClean="0">
                <a:effectLst>
                  <a:outerShdw blurRad="38100" dist="38100" dir="2700000" algn="tl">
                    <a:srgbClr val="C0C0C0"/>
                  </a:outerShdw>
                </a:effectLst>
              </a:rPr>
              <a:t>2,3</a:t>
            </a:r>
            <a:r>
              <a:rPr lang="en-US" dirty="0" smtClean="0">
                <a:effectLst>
                  <a:outerShdw blurRad="38100" dist="38100" dir="2700000" algn="tl">
                    <a:srgbClr val="C0C0C0"/>
                  </a:outerShdw>
                </a:effectLst>
              </a:rPr>
              <a:t> = 0. The relationship can be represented by matrices, as shown below:</a:t>
            </a:r>
          </a:p>
          <a:p>
            <a:pPr lvl="1"/>
            <a:endParaRPr lang="en-IN" dirty="0" smtClean="0"/>
          </a:p>
          <a:p>
            <a:pPr lvl="2">
              <a:buNone/>
            </a:pPr>
            <a:endParaRPr lang="en-IN" dirty="0" smtClean="0"/>
          </a:p>
          <a:p>
            <a:pPr lvl="1"/>
            <a:endParaRPr lang="en-IN" dirty="0" smtClean="0"/>
          </a:p>
          <a:p>
            <a:pPr lvl="1"/>
            <a:endParaRPr lang="en-IN" sz="3200" dirty="0" smtClean="0"/>
          </a:p>
          <a:p>
            <a:pPr lvl="1"/>
            <a:endParaRPr lang="en-IN" sz="3200" dirty="0" smtClean="0"/>
          </a:p>
          <a:p>
            <a:pPr lvl="1">
              <a:buNone/>
            </a:pPr>
            <a:endParaRPr lang="en-IN" sz="3200" dirty="0"/>
          </a:p>
        </p:txBody>
      </p:sp>
      <p:sp>
        <p:nvSpPr>
          <p:cNvPr id="4" name="Date Placeholder 3"/>
          <p:cNvSpPr>
            <a:spLocks noGrp="1"/>
          </p:cNvSpPr>
          <p:nvPr>
            <p:ph type="dt" sz="half" idx="10"/>
          </p:nvPr>
        </p:nvSpPr>
        <p:spPr/>
        <p:txBody>
          <a:bodyPr/>
          <a:lstStyle/>
          <a:p>
            <a:pPr>
              <a:defRPr/>
            </a:pPr>
            <a:fld id="{9CB7A678-6583-4E90-853B-A74490160C9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31</a:t>
            </a:fld>
            <a:endParaRPr lang="en-US"/>
          </a:p>
        </p:txBody>
      </p:sp>
      <p:pic>
        <p:nvPicPr>
          <p:cNvPr id="9" name="Picture 16"/>
          <p:cNvPicPr>
            <a:picLocks noChangeAspect="1" noChangeArrowheads="1"/>
          </p:cNvPicPr>
          <p:nvPr/>
        </p:nvPicPr>
        <p:blipFill>
          <a:blip r:embed="rId2" cstate="print"/>
          <a:srcRect/>
          <a:stretch>
            <a:fillRect/>
          </a:stretch>
        </p:blipFill>
        <p:spPr bwMode="auto">
          <a:xfrm>
            <a:off x="1912938" y="3595700"/>
            <a:ext cx="5173662"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normAutofit lnSpcReduction="10000"/>
          </a:bodyPr>
          <a:lstStyle/>
          <a:p>
            <a:r>
              <a:rPr lang="en-IN" sz="3600" dirty="0" smtClean="0"/>
              <a:t>S-Box</a:t>
            </a:r>
          </a:p>
          <a:p>
            <a:pPr lvl="1"/>
            <a:r>
              <a:rPr lang="en-IN" sz="3200" dirty="0" smtClean="0"/>
              <a:t>In an S-box with three inputs and two outputs, we have</a:t>
            </a:r>
          </a:p>
          <a:p>
            <a:pPr lvl="1"/>
            <a:endParaRPr lang="en-IN" dirty="0" smtClean="0"/>
          </a:p>
          <a:p>
            <a:pPr lvl="2">
              <a:buNone/>
            </a:pPr>
            <a:endParaRPr lang="en-IN" dirty="0" smtClean="0"/>
          </a:p>
          <a:p>
            <a:pPr lvl="1"/>
            <a:endParaRPr lang="en-IN" dirty="0" smtClean="0"/>
          </a:p>
          <a:p>
            <a:pPr lvl="1"/>
            <a:r>
              <a:rPr lang="en-IN" sz="3200" dirty="0" smtClean="0"/>
              <a:t>where multiplication and addition is in GF(2). The S-box is nonlinear because there is no linear relationship between the inputs and the outputs.</a:t>
            </a:r>
          </a:p>
          <a:p>
            <a:pPr lvl="1"/>
            <a:endParaRPr lang="en-IN" sz="3200" dirty="0" smtClean="0"/>
          </a:p>
          <a:p>
            <a:pPr lvl="1"/>
            <a:endParaRPr lang="en-IN" sz="3200" dirty="0" smtClean="0"/>
          </a:p>
          <a:p>
            <a:pPr lvl="1">
              <a:buNone/>
            </a:pPr>
            <a:endParaRPr lang="en-IN" sz="3200" dirty="0"/>
          </a:p>
        </p:txBody>
      </p:sp>
      <p:sp>
        <p:nvSpPr>
          <p:cNvPr id="4" name="Date Placeholder 3"/>
          <p:cNvSpPr>
            <a:spLocks noGrp="1"/>
          </p:cNvSpPr>
          <p:nvPr>
            <p:ph type="dt" sz="half" idx="10"/>
          </p:nvPr>
        </p:nvSpPr>
        <p:spPr/>
        <p:txBody>
          <a:bodyPr/>
          <a:lstStyle/>
          <a:p>
            <a:pPr>
              <a:defRPr/>
            </a:pPr>
            <a:fld id="{3B1D704B-A148-46A2-B9A8-73D220883A58}"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32</a:t>
            </a:fld>
            <a:endParaRPr lang="en-US"/>
          </a:p>
        </p:txBody>
      </p:sp>
      <p:pic>
        <p:nvPicPr>
          <p:cNvPr id="8" name="Picture 15"/>
          <p:cNvPicPr>
            <a:picLocks noChangeAspect="1" noChangeArrowheads="1"/>
          </p:cNvPicPr>
          <p:nvPr/>
        </p:nvPicPr>
        <p:blipFill>
          <a:blip r:embed="rId2" cstate="print"/>
          <a:srcRect/>
          <a:stretch>
            <a:fillRect/>
          </a:stretch>
        </p:blipFill>
        <p:spPr bwMode="auto">
          <a:xfrm>
            <a:off x="949353" y="2757489"/>
            <a:ext cx="7623175" cy="8143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Example</a:t>
            </a:r>
          </a:p>
          <a:p>
            <a:pPr lvl="1"/>
            <a:r>
              <a:rPr lang="en-IN" sz="2000" dirty="0" smtClean="0"/>
              <a:t>The following table defines the input/output relationship for an S-box of size 3 × 2. The leftmost bit of the input defines the row; the two rightmost bits of the input define the column. The two output bits are values on the cross section of the selected row and column.</a:t>
            </a:r>
          </a:p>
          <a:p>
            <a:pPr lvl="1"/>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smtClean="0"/>
          </a:p>
          <a:p>
            <a:pPr lvl="1"/>
            <a:endParaRPr lang="en-IN" sz="2000" dirty="0" smtClean="0"/>
          </a:p>
          <a:p>
            <a:pPr lvl="1">
              <a:buNone/>
            </a:pPr>
            <a:endParaRPr lang="en-IN" sz="2000" dirty="0" smtClean="0"/>
          </a:p>
          <a:p>
            <a:pPr lvl="1"/>
            <a:r>
              <a:rPr lang="en-IN" sz="2000" dirty="0" smtClean="0"/>
              <a:t>Based on the table, an input of 010 yields the output 01. An input of 101 yields the output of 00.</a:t>
            </a:r>
          </a:p>
          <a:p>
            <a:pPr lvl="1"/>
            <a:endParaRPr lang="en-IN" sz="2000" dirty="0" smtClean="0"/>
          </a:p>
          <a:p>
            <a:pPr lvl="1"/>
            <a:endParaRPr lang="en-IN" sz="2400" dirty="0" smtClean="0"/>
          </a:p>
          <a:p>
            <a:pPr lvl="1"/>
            <a:endParaRPr lang="en-IN" sz="2400" dirty="0" smtClean="0"/>
          </a:p>
          <a:p>
            <a:pPr lvl="1">
              <a:buNone/>
            </a:pPr>
            <a:endParaRPr lang="en-IN" sz="2400" dirty="0"/>
          </a:p>
        </p:txBody>
      </p:sp>
      <p:sp>
        <p:nvSpPr>
          <p:cNvPr id="4" name="Date Placeholder 3"/>
          <p:cNvSpPr>
            <a:spLocks noGrp="1"/>
          </p:cNvSpPr>
          <p:nvPr>
            <p:ph type="dt" sz="half" idx="10"/>
          </p:nvPr>
        </p:nvSpPr>
        <p:spPr/>
        <p:txBody>
          <a:bodyPr/>
          <a:lstStyle/>
          <a:p>
            <a:pPr>
              <a:defRPr/>
            </a:pPr>
            <a:fld id="{EE607CA9-C90A-4358-9A3C-64864838FD5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33</a:t>
            </a:fld>
            <a:endParaRPr lang="en-US"/>
          </a:p>
        </p:txBody>
      </p:sp>
      <p:pic>
        <p:nvPicPr>
          <p:cNvPr id="9" name="Picture 14"/>
          <p:cNvPicPr>
            <a:picLocks noChangeAspect="1" noChangeArrowheads="1"/>
          </p:cNvPicPr>
          <p:nvPr/>
        </p:nvPicPr>
        <p:blipFill>
          <a:blip r:embed="rId2" cstate="print"/>
          <a:srcRect/>
          <a:stretch>
            <a:fillRect/>
          </a:stretch>
        </p:blipFill>
        <p:spPr bwMode="auto">
          <a:xfrm>
            <a:off x="1747838" y="2571744"/>
            <a:ext cx="5538806" cy="2304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dirty="0" smtClean="0"/>
              <a:t>S-Box </a:t>
            </a:r>
            <a:r>
              <a:rPr lang="en-IN" dirty="0" err="1" smtClean="0"/>
              <a:t>Invertibility</a:t>
            </a:r>
            <a:endParaRPr lang="en-IN" dirty="0" smtClean="0"/>
          </a:p>
          <a:p>
            <a:pPr lvl="1"/>
            <a:r>
              <a:rPr lang="en-IN" dirty="0" smtClean="0"/>
              <a:t>An S-box may or may not be invertible.</a:t>
            </a:r>
          </a:p>
          <a:p>
            <a:pPr lvl="1"/>
            <a:r>
              <a:rPr lang="en-IN" dirty="0" smtClean="0"/>
              <a:t>In an invertible S-box, the number of input bits should be the same as the number of output bits.</a:t>
            </a:r>
          </a:p>
          <a:p>
            <a:pPr lvl="1"/>
            <a:endParaRPr lang="en-IN" dirty="0" smtClean="0"/>
          </a:p>
          <a:p>
            <a:pPr lvl="1"/>
            <a:endParaRPr lang="en-IN" dirty="0" smtClean="0"/>
          </a:p>
          <a:p>
            <a:pPr lvl="1"/>
            <a:endParaRPr lang="en-IN" sz="2000" dirty="0"/>
          </a:p>
        </p:txBody>
      </p:sp>
      <p:sp>
        <p:nvSpPr>
          <p:cNvPr id="4" name="Date Placeholder 3"/>
          <p:cNvSpPr>
            <a:spLocks noGrp="1"/>
          </p:cNvSpPr>
          <p:nvPr>
            <p:ph type="dt" sz="half" idx="10"/>
          </p:nvPr>
        </p:nvSpPr>
        <p:spPr/>
        <p:txBody>
          <a:bodyPr/>
          <a:lstStyle/>
          <a:p>
            <a:pPr>
              <a:defRPr/>
            </a:pPr>
            <a:fld id="{967643E0-3677-4FF2-B62D-33CF0981E086}"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34</a:t>
            </a:fld>
            <a:endParaRPr lang="en-US"/>
          </a:p>
        </p:txBody>
      </p:sp>
      <p:pic>
        <p:nvPicPr>
          <p:cNvPr id="8" name="Picture 15"/>
          <p:cNvPicPr>
            <a:picLocks noChangeAspect="1" noChangeArrowheads="1"/>
          </p:cNvPicPr>
          <p:nvPr/>
        </p:nvPicPr>
        <p:blipFill>
          <a:blip r:embed="rId2" cstate="print"/>
          <a:srcRect/>
          <a:stretch>
            <a:fillRect/>
          </a:stretch>
        </p:blipFill>
        <p:spPr bwMode="auto">
          <a:xfrm>
            <a:off x="1000100" y="3003566"/>
            <a:ext cx="6873875"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dirty="0" smtClean="0"/>
              <a:t>Exclusive-Or</a:t>
            </a:r>
          </a:p>
          <a:p>
            <a:pPr lvl="1"/>
            <a:endParaRPr lang="en-IN" dirty="0" smtClean="0"/>
          </a:p>
          <a:p>
            <a:pPr lvl="1"/>
            <a:endParaRPr lang="en-IN" dirty="0" smtClean="0"/>
          </a:p>
          <a:p>
            <a:pPr lvl="1"/>
            <a:endParaRPr lang="en-IN" sz="2000" dirty="0"/>
          </a:p>
        </p:txBody>
      </p:sp>
      <p:sp>
        <p:nvSpPr>
          <p:cNvPr id="4" name="Date Placeholder 3"/>
          <p:cNvSpPr>
            <a:spLocks noGrp="1"/>
          </p:cNvSpPr>
          <p:nvPr>
            <p:ph type="dt" sz="half" idx="10"/>
          </p:nvPr>
        </p:nvSpPr>
        <p:spPr/>
        <p:txBody>
          <a:bodyPr/>
          <a:lstStyle/>
          <a:p>
            <a:pPr>
              <a:defRPr/>
            </a:pPr>
            <a:fld id="{D1D06646-A8E2-4468-BBC4-764B930DBCC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35</a:t>
            </a:fld>
            <a:endParaRPr lang="en-US"/>
          </a:p>
        </p:txBody>
      </p:sp>
      <p:pic>
        <p:nvPicPr>
          <p:cNvPr id="9" name="Picture 16"/>
          <p:cNvPicPr>
            <a:picLocks noChangeAspect="1" noChangeArrowheads="1"/>
          </p:cNvPicPr>
          <p:nvPr/>
        </p:nvPicPr>
        <p:blipFill>
          <a:blip r:embed="rId2" cstate="print"/>
          <a:srcRect/>
          <a:stretch>
            <a:fillRect/>
          </a:stretch>
        </p:blipFill>
        <p:spPr bwMode="auto">
          <a:xfrm>
            <a:off x="1142976" y="2357430"/>
            <a:ext cx="6700837" cy="2125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normAutofit lnSpcReduction="10000"/>
          </a:bodyPr>
          <a:lstStyle/>
          <a:p>
            <a:r>
              <a:rPr lang="en-IN" dirty="0" smtClean="0"/>
              <a:t>Exclusive-Or...</a:t>
            </a:r>
          </a:p>
          <a:p>
            <a:pPr lvl="1"/>
            <a:r>
              <a:rPr lang="en-IN" dirty="0" smtClean="0"/>
              <a:t>An important component in most block ciphers is the exclusive-or operation. </a:t>
            </a:r>
          </a:p>
          <a:p>
            <a:pPr lvl="1"/>
            <a:r>
              <a:rPr lang="en-IN" dirty="0" smtClean="0"/>
              <a:t>Addition and subtraction operations in the GF(2</a:t>
            </a:r>
            <a:r>
              <a:rPr lang="en-IN" baseline="30000" dirty="0" smtClean="0"/>
              <a:t>n</a:t>
            </a:r>
            <a:r>
              <a:rPr lang="en-IN" dirty="0" smtClean="0"/>
              <a:t>) field are performed by a single operation called the exclusive-or (XOR).</a:t>
            </a:r>
          </a:p>
          <a:p>
            <a:pPr lvl="1"/>
            <a:r>
              <a:rPr lang="en-IN" dirty="0" smtClean="0"/>
              <a:t>The five properties of the exclusive-or operation in the GF(2</a:t>
            </a:r>
            <a:r>
              <a:rPr lang="en-IN" baseline="30000" dirty="0" smtClean="0"/>
              <a:t>n</a:t>
            </a:r>
            <a:r>
              <a:rPr lang="en-IN" dirty="0" smtClean="0"/>
              <a:t>) field makes this operation a very interesting component for use in a block cipher: closure, </a:t>
            </a:r>
            <a:r>
              <a:rPr lang="en-IN" dirty="0" err="1" smtClean="0"/>
              <a:t>associativity</a:t>
            </a:r>
            <a:r>
              <a:rPr lang="en-IN" dirty="0" smtClean="0"/>
              <a:t>, </a:t>
            </a:r>
            <a:r>
              <a:rPr lang="en-IN" dirty="0" err="1" smtClean="0"/>
              <a:t>commutativity</a:t>
            </a:r>
            <a:r>
              <a:rPr lang="en-IN" dirty="0" smtClean="0"/>
              <a:t>, existence of identity, and  existence of inverse. </a:t>
            </a:r>
          </a:p>
          <a:p>
            <a:pPr lvl="1"/>
            <a:endParaRPr lang="en-IN" dirty="0" smtClean="0"/>
          </a:p>
          <a:p>
            <a:pPr lvl="1"/>
            <a:endParaRPr lang="en-IN" dirty="0" smtClean="0"/>
          </a:p>
          <a:p>
            <a:pPr lvl="1"/>
            <a:endParaRPr lang="en-IN" dirty="0" smtClean="0"/>
          </a:p>
          <a:p>
            <a:pPr lvl="1"/>
            <a:endParaRPr lang="en-IN" dirty="0" smtClean="0"/>
          </a:p>
          <a:p>
            <a:pPr lvl="1"/>
            <a:endParaRPr lang="en-IN" sz="2000" dirty="0"/>
          </a:p>
        </p:txBody>
      </p:sp>
      <p:sp>
        <p:nvSpPr>
          <p:cNvPr id="4" name="Date Placeholder 3"/>
          <p:cNvSpPr>
            <a:spLocks noGrp="1"/>
          </p:cNvSpPr>
          <p:nvPr>
            <p:ph type="dt" sz="half" idx="10"/>
          </p:nvPr>
        </p:nvSpPr>
        <p:spPr/>
        <p:txBody>
          <a:bodyPr/>
          <a:lstStyle/>
          <a:p>
            <a:pPr>
              <a:defRPr/>
            </a:pPr>
            <a:fld id="{E029FEDA-9F3D-46A6-8C85-6AE14ADE88D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Exclusive-Or...</a:t>
            </a:r>
          </a:p>
          <a:p>
            <a:pPr lvl="1"/>
            <a:r>
              <a:rPr lang="en-IN" sz="2400" dirty="0" smtClean="0"/>
              <a:t>The inverse of a component in a cipher makes sense if the component represents a unary operation (one input and one output). </a:t>
            </a:r>
          </a:p>
          <a:p>
            <a:pPr lvl="2"/>
            <a:r>
              <a:rPr lang="en-IN" sz="2000" dirty="0" smtClean="0"/>
              <a:t>For example, a keyless P-box or a keyless S-box can be made invertible because they have one input and one output. </a:t>
            </a:r>
          </a:p>
          <a:p>
            <a:pPr lvl="2"/>
            <a:r>
              <a:rPr lang="en-IN" sz="2000" dirty="0" smtClean="0"/>
              <a:t>An exclusive operation is a binary operation. The inverse of an exclusive-or operation can make sense only if one of the inputs is fixed (is the same in encryption and decryption).</a:t>
            </a:r>
          </a:p>
          <a:p>
            <a:pPr lvl="2"/>
            <a:r>
              <a:rPr lang="en-IN" sz="2000" dirty="0" smtClean="0"/>
              <a:t>For example, if one of the inputs is the key, which normally is the same in encryption and decryption, then an exclusive-or operation is self-invertible</a:t>
            </a:r>
            <a:endParaRPr lang="en-IN" sz="24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BC7A3E37-78FB-40BC-9E7D-2AB7A6369726}"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Circular Shift operation</a:t>
            </a:r>
          </a:p>
          <a:p>
            <a:pPr lvl="1"/>
            <a:endParaRPr lang="en-IN" sz="20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1ED286C8-BD12-4474-82DC-9F6C4B2E5AE9}"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38</a:t>
            </a:fld>
            <a:endParaRPr lang="en-US"/>
          </a:p>
        </p:txBody>
      </p:sp>
      <p:pic>
        <p:nvPicPr>
          <p:cNvPr id="7" name="Picture 13"/>
          <p:cNvPicPr>
            <a:picLocks noChangeAspect="1" noChangeArrowheads="1"/>
          </p:cNvPicPr>
          <p:nvPr/>
        </p:nvPicPr>
        <p:blipFill>
          <a:blip r:embed="rId2" cstate="print"/>
          <a:srcRect/>
          <a:stretch>
            <a:fillRect/>
          </a:stretch>
        </p:blipFill>
        <p:spPr bwMode="auto">
          <a:xfrm>
            <a:off x="1357290" y="2285992"/>
            <a:ext cx="6197600" cy="2560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Swap</a:t>
            </a:r>
          </a:p>
          <a:p>
            <a:pPr lvl="1"/>
            <a:r>
              <a:rPr lang="en-IN" sz="2400" dirty="0" smtClean="0"/>
              <a:t>The swap operation is a special case of the circular shift operation where k = n/2. </a:t>
            </a:r>
          </a:p>
          <a:p>
            <a:pPr lvl="1"/>
            <a:endParaRPr lang="en-IN" sz="2400" dirty="0" smtClean="0"/>
          </a:p>
          <a:p>
            <a:pPr lvl="1"/>
            <a:endParaRPr lang="en-IN" sz="20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FB1722FE-4B67-4C6B-A23B-F7A00FF82EC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39</a:t>
            </a:fld>
            <a:endParaRPr lang="en-US"/>
          </a:p>
        </p:txBody>
      </p:sp>
      <p:pic>
        <p:nvPicPr>
          <p:cNvPr id="9" name="Picture 13"/>
          <p:cNvPicPr>
            <a:picLocks noChangeAspect="1" noChangeArrowheads="1"/>
          </p:cNvPicPr>
          <p:nvPr/>
        </p:nvPicPr>
        <p:blipFill>
          <a:blip r:embed="rId2" cstate="print"/>
          <a:srcRect/>
          <a:stretch>
            <a:fillRect/>
          </a:stretch>
        </p:blipFill>
        <p:spPr bwMode="auto">
          <a:xfrm>
            <a:off x="357158" y="3000372"/>
            <a:ext cx="8483600" cy="2262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Block ciphers…</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How many padding bits must be added to a message of 100 characters if 8-bit ASCII is used for encoding and the block cipher accepts blocks of 64 bits?</a:t>
            </a:r>
          </a:p>
          <a:p>
            <a:pPr lvl="1"/>
            <a:endParaRPr lang="en-IN" dirty="0"/>
          </a:p>
        </p:txBody>
      </p:sp>
      <p:sp>
        <p:nvSpPr>
          <p:cNvPr id="4" name="Date Placeholder 3"/>
          <p:cNvSpPr>
            <a:spLocks noGrp="1"/>
          </p:cNvSpPr>
          <p:nvPr>
            <p:ph type="dt" sz="half" idx="10"/>
          </p:nvPr>
        </p:nvSpPr>
        <p:spPr/>
        <p:txBody>
          <a:bodyPr/>
          <a:lstStyle/>
          <a:p>
            <a:pPr>
              <a:defRPr/>
            </a:pPr>
            <a:fld id="{DC95CF1C-EFAC-45CF-9AF0-286E02E00B5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4000" dirty="0" smtClean="0">
                <a:solidFill>
                  <a:prstClr val="white"/>
                </a:solidFill>
              </a:rPr>
              <a:t>Components of a Modern Block Cipher...</a:t>
            </a:r>
            <a:endParaRPr lang="en-IN" dirty="0"/>
          </a:p>
        </p:txBody>
      </p:sp>
      <p:sp>
        <p:nvSpPr>
          <p:cNvPr id="2" name="Content Placeholder 1"/>
          <p:cNvSpPr>
            <a:spLocks noGrp="1"/>
          </p:cNvSpPr>
          <p:nvPr>
            <p:ph idx="1"/>
          </p:nvPr>
        </p:nvSpPr>
        <p:spPr>
          <a:xfrm>
            <a:off x="304800" y="785794"/>
            <a:ext cx="8382000" cy="5059363"/>
          </a:xfrm>
        </p:spPr>
        <p:txBody>
          <a:bodyPr/>
          <a:lstStyle/>
          <a:p>
            <a:r>
              <a:rPr lang="en-IN" sz="2800" dirty="0" smtClean="0"/>
              <a:t>Split and Combine</a:t>
            </a:r>
          </a:p>
          <a:p>
            <a:pPr lvl="1"/>
            <a:r>
              <a:rPr lang="en-IN" sz="2400" dirty="0" smtClean="0"/>
              <a:t>Two other operations found in some block ciphers are split and combine. </a:t>
            </a:r>
          </a:p>
          <a:p>
            <a:pPr lvl="1"/>
            <a:endParaRPr lang="en-IN" sz="2400" dirty="0" smtClean="0"/>
          </a:p>
          <a:p>
            <a:pPr lvl="1"/>
            <a:endParaRPr lang="en-IN" sz="2000" dirty="0" smtClean="0"/>
          </a:p>
          <a:p>
            <a:pPr lvl="1"/>
            <a:endParaRPr lang="en-IN" sz="2400" dirty="0" smtClean="0"/>
          </a:p>
          <a:p>
            <a:pPr lvl="1"/>
            <a:endParaRPr lang="en-IN" sz="2400" dirty="0" smtClean="0"/>
          </a:p>
          <a:p>
            <a:pPr lvl="1"/>
            <a:endParaRPr lang="en-IN" sz="2400" dirty="0" smtClean="0"/>
          </a:p>
          <a:p>
            <a:pPr lvl="1"/>
            <a:endParaRPr lang="en-IN" sz="1800" dirty="0"/>
          </a:p>
        </p:txBody>
      </p:sp>
      <p:sp>
        <p:nvSpPr>
          <p:cNvPr id="4" name="Date Placeholder 3"/>
          <p:cNvSpPr>
            <a:spLocks noGrp="1"/>
          </p:cNvSpPr>
          <p:nvPr>
            <p:ph type="dt" sz="half" idx="10"/>
          </p:nvPr>
        </p:nvSpPr>
        <p:spPr/>
        <p:txBody>
          <a:bodyPr/>
          <a:lstStyle/>
          <a:p>
            <a:pPr>
              <a:defRPr/>
            </a:pPr>
            <a:fld id="{52B35AB8-E91B-4EB5-BAEA-35785AB440A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40</a:t>
            </a:fld>
            <a:endParaRPr lang="en-US"/>
          </a:p>
        </p:txBody>
      </p:sp>
      <p:pic>
        <p:nvPicPr>
          <p:cNvPr id="8" name="Picture 13"/>
          <p:cNvPicPr>
            <a:picLocks noChangeAspect="1" noChangeArrowheads="1"/>
          </p:cNvPicPr>
          <p:nvPr/>
        </p:nvPicPr>
        <p:blipFill>
          <a:blip r:embed="rId2" cstate="print"/>
          <a:srcRect/>
          <a:stretch>
            <a:fillRect/>
          </a:stretch>
        </p:blipFill>
        <p:spPr bwMode="auto">
          <a:xfrm>
            <a:off x="620713" y="2743209"/>
            <a:ext cx="7989887" cy="1900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2" name="Content Placeholder 1"/>
          <p:cNvSpPr>
            <a:spLocks noGrp="1"/>
          </p:cNvSpPr>
          <p:nvPr>
            <p:ph idx="1"/>
          </p:nvPr>
        </p:nvSpPr>
        <p:spPr/>
        <p:txBody>
          <a:bodyPr/>
          <a:lstStyle/>
          <a:p>
            <a:r>
              <a:rPr lang="en-IN" dirty="0" smtClean="0"/>
              <a:t>Shannon introduced the concept of a product cipher. </a:t>
            </a:r>
          </a:p>
          <a:p>
            <a:r>
              <a:rPr lang="en-IN" dirty="0" smtClean="0"/>
              <a:t>A product cipher is a complex cipher combining substitution, permutation, and other components</a:t>
            </a:r>
            <a:endParaRPr lang="en-IN" dirty="0"/>
          </a:p>
        </p:txBody>
      </p:sp>
      <p:sp>
        <p:nvSpPr>
          <p:cNvPr id="4" name="Date Placeholder 3"/>
          <p:cNvSpPr>
            <a:spLocks noGrp="1"/>
          </p:cNvSpPr>
          <p:nvPr>
            <p:ph type="dt" sz="half" idx="10"/>
          </p:nvPr>
        </p:nvSpPr>
        <p:spPr/>
        <p:txBody>
          <a:bodyPr/>
          <a:lstStyle/>
          <a:p>
            <a:pPr>
              <a:defRPr/>
            </a:pPr>
            <a:fld id="{47B8E070-D9B5-4145-8EAC-A6DCB076B0E8}"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2" name="Content Placeholder 1"/>
          <p:cNvSpPr>
            <a:spLocks noGrp="1"/>
          </p:cNvSpPr>
          <p:nvPr>
            <p:ph idx="1"/>
          </p:nvPr>
        </p:nvSpPr>
        <p:spPr/>
        <p:txBody>
          <a:bodyPr>
            <a:normAutofit fontScale="92500" lnSpcReduction="10000"/>
          </a:bodyPr>
          <a:lstStyle/>
          <a:p>
            <a:r>
              <a:rPr lang="en-IN" dirty="0" smtClean="0"/>
              <a:t>Diffusion</a:t>
            </a:r>
          </a:p>
          <a:p>
            <a:pPr lvl="1"/>
            <a:r>
              <a:rPr lang="en-IN" dirty="0" smtClean="0"/>
              <a:t>The idea of diffusion is to hide the relationship between the </a:t>
            </a:r>
            <a:r>
              <a:rPr lang="en-IN" dirty="0" err="1" smtClean="0"/>
              <a:t>ciphertext</a:t>
            </a:r>
            <a:r>
              <a:rPr lang="en-IN" dirty="0" smtClean="0"/>
              <a:t> and the plaintext. </a:t>
            </a:r>
          </a:p>
          <a:p>
            <a:r>
              <a:rPr lang="en-IN" dirty="0" smtClean="0"/>
              <a:t>Confusion</a:t>
            </a:r>
          </a:p>
          <a:p>
            <a:pPr lvl="1"/>
            <a:r>
              <a:rPr lang="en-IN" dirty="0" smtClean="0"/>
              <a:t>The idea of confusion is to hide the relationship between the </a:t>
            </a:r>
            <a:r>
              <a:rPr lang="en-IN" dirty="0" err="1" smtClean="0"/>
              <a:t>ciphertext</a:t>
            </a:r>
            <a:r>
              <a:rPr lang="en-IN" dirty="0" smtClean="0"/>
              <a:t> and the key. </a:t>
            </a:r>
          </a:p>
          <a:p>
            <a:pPr algn="just"/>
            <a:r>
              <a:rPr lang="en-US" dirty="0" smtClean="0"/>
              <a:t>Diffusion and confusion can be achieved using iterated product ciphers where each iteration is a combination of S-boxes, P-boxes, and other components. </a:t>
            </a:r>
          </a:p>
          <a:p>
            <a:endParaRPr lang="en-IN" dirty="0"/>
          </a:p>
        </p:txBody>
      </p:sp>
      <p:sp>
        <p:nvSpPr>
          <p:cNvPr id="4" name="Date Placeholder 3"/>
          <p:cNvSpPr>
            <a:spLocks noGrp="1"/>
          </p:cNvSpPr>
          <p:nvPr>
            <p:ph type="dt" sz="half" idx="10"/>
          </p:nvPr>
        </p:nvSpPr>
        <p:spPr/>
        <p:txBody>
          <a:bodyPr/>
          <a:lstStyle/>
          <a:p>
            <a:pPr>
              <a:defRPr/>
            </a:pPr>
            <a:fld id="{5BE8DD77-AA2C-4E03-AB88-9A5356B86BE6}"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9392"/>
            <a:ext cx="8229600" cy="1143000"/>
          </a:xfrm>
        </p:spPr>
        <p:txBody>
          <a:bodyPr/>
          <a:lstStyle/>
          <a:p>
            <a:r>
              <a:rPr lang="en-IN" dirty="0" smtClean="0"/>
              <a:t>Product cipher...</a:t>
            </a:r>
            <a:endParaRPr lang="en-IN" dirty="0"/>
          </a:p>
        </p:txBody>
      </p:sp>
      <p:sp>
        <p:nvSpPr>
          <p:cNvPr id="4" name="Date Placeholder 3"/>
          <p:cNvSpPr>
            <a:spLocks noGrp="1"/>
          </p:cNvSpPr>
          <p:nvPr>
            <p:ph type="dt" sz="half" idx="10"/>
          </p:nvPr>
        </p:nvSpPr>
        <p:spPr/>
        <p:txBody>
          <a:bodyPr/>
          <a:lstStyle/>
          <a:p>
            <a:pPr>
              <a:defRPr/>
            </a:pPr>
            <a:fld id="{190FA498-5EF6-4783-8F22-E9AFBB51A4C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43</a:t>
            </a:fld>
            <a:endParaRPr lang="en-US"/>
          </a:p>
        </p:txBody>
      </p:sp>
      <p:pic>
        <p:nvPicPr>
          <p:cNvPr id="7" name="Picture 8"/>
          <p:cNvPicPr>
            <a:picLocks noChangeAspect="1" noChangeArrowheads="1"/>
          </p:cNvPicPr>
          <p:nvPr/>
        </p:nvPicPr>
        <p:blipFill>
          <a:blip r:embed="rId2" cstate="print"/>
          <a:srcRect/>
          <a:stretch>
            <a:fillRect/>
          </a:stretch>
        </p:blipFill>
        <p:spPr bwMode="auto">
          <a:xfrm>
            <a:off x="2438400" y="1028721"/>
            <a:ext cx="4918075"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Product cipher...</a:t>
            </a:r>
            <a:endParaRPr lang="en-IN" dirty="0"/>
          </a:p>
        </p:txBody>
      </p:sp>
      <p:sp>
        <p:nvSpPr>
          <p:cNvPr id="4" name="Date Placeholder 3"/>
          <p:cNvSpPr>
            <a:spLocks noGrp="1"/>
          </p:cNvSpPr>
          <p:nvPr>
            <p:ph type="dt" sz="half" idx="10"/>
          </p:nvPr>
        </p:nvSpPr>
        <p:spPr/>
        <p:txBody>
          <a:bodyPr/>
          <a:lstStyle/>
          <a:p>
            <a:pPr>
              <a:defRPr/>
            </a:pPr>
            <a:fld id="{2E1D79E0-8244-47F8-8619-FA7A37616EB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44</a:t>
            </a:fld>
            <a:endParaRPr lang="en-US"/>
          </a:p>
        </p:txBody>
      </p:sp>
      <p:pic>
        <p:nvPicPr>
          <p:cNvPr id="8" name="Picture 7"/>
          <p:cNvPicPr>
            <a:picLocks noChangeAspect="1" noChangeArrowheads="1"/>
          </p:cNvPicPr>
          <p:nvPr/>
        </p:nvPicPr>
        <p:blipFill>
          <a:blip r:embed="rId2" cstate="print"/>
          <a:srcRect/>
          <a:stretch>
            <a:fillRect/>
          </a:stretch>
        </p:blipFill>
        <p:spPr bwMode="auto">
          <a:xfrm>
            <a:off x="2566988" y="1387475"/>
            <a:ext cx="4214812" cy="4479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Modern block ciphers are all product ciphers, but they are divided into two classes. </a:t>
            </a:r>
          </a:p>
          <a:p>
            <a:pPr lvl="1"/>
            <a:r>
              <a:rPr lang="en-IN" dirty="0" err="1" smtClean="0"/>
              <a:t>Feistel</a:t>
            </a:r>
            <a:r>
              <a:rPr lang="en-IN" dirty="0" smtClean="0"/>
              <a:t> ciphers</a:t>
            </a:r>
          </a:p>
          <a:p>
            <a:pPr lvl="1"/>
            <a:r>
              <a:rPr lang="en-IN" dirty="0" smtClean="0"/>
              <a:t>Non-</a:t>
            </a:r>
            <a:r>
              <a:rPr lang="en-IN" dirty="0" err="1" smtClean="0"/>
              <a:t>Feistel</a:t>
            </a:r>
            <a:r>
              <a:rPr lang="en-IN" dirty="0" smtClean="0"/>
              <a:t> ciphers</a:t>
            </a:r>
            <a:endParaRPr lang="en-IN" dirty="0"/>
          </a:p>
        </p:txBody>
      </p:sp>
      <p:sp>
        <p:nvSpPr>
          <p:cNvPr id="4" name="Date Placeholder 3"/>
          <p:cNvSpPr>
            <a:spLocks noGrp="1"/>
          </p:cNvSpPr>
          <p:nvPr>
            <p:ph type="dt" sz="half" idx="10"/>
          </p:nvPr>
        </p:nvSpPr>
        <p:spPr/>
        <p:txBody>
          <a:bodyPr/>
          <a:lstStyle/>
          <a:p>
            <a:pPr>
              <a:defRPr/>
            </a:pPr>
            <a:fld id="{58C64EE1-2353-4C46-9821-87F8D89AFA4C}"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err="1" smtClean="0"/>
              <a:t>Feistel</a:t>
            </a:r>
            <a:r>
              <a:rPr lang="en-IN" dirty="0" smtClean="0"/>
              <a:t> Ciphers</a:t>
            </a:r>
          </a:p>
          <a:p>
            <a:pPr lvl="1"/>
            <a:r>
              <a:rPr lang="en-IN" dirty="0" err="1" smtClean="0"/>
              <a:t>Feistel</a:t>
            </a:r>
            <a:r>
              <a:rPr lang="en-IN" dirty="0" smtClean="0"/>
              <a:t> designed a very intelligent and interesting cipher that has been used for decades.</a:t>
            </a:r>
          </a:p>
          <a:p>
            <a:pPr lvl="1"/>
            <a:r>
              <a:rPr lang="en-IN" dirty="0" smtClean="0"/>
              <a:t>A </a:t>
            </a:r>
            <a:r>
              <a:rPr lang="en-IN" dirty="0" err="1" smtClean="0"/>
              <a:t>Feistel</a:t>
            </a:r>
            <a:r>
              <a:rPr lang="en-IN" dirty="0" smtClean="0"/>
              <a:t> cipher can have three types of components: self-invertible, invertible, and noninvertible. </a:t>
            </a:r>
          </a:p>
        </p:txBody>
      </p:sp>
      <p:sp>
        <p:nvSpPr>
          <p:cNvPr id="4" name="Date Placeholder 3"/>
          <p:cNvSpPr>
            <a:spLocks noGrp="1"/>
          </p:cNvSpPr>
          <p:nvPr>
            <p:ph type="dt" sz="half" idx="10"/>
          </p:nvPr>
        </p:nvSpPr>
        <p:spPr/>
        <p:txBody>
          <a:bodyPr/>
          <a:lstStyle/>
          <a:p>
            <a:pPr>
              <a:defRPr/>
            </a:pPr>
            <a:fld id="{25949876-5E02-46A1-B18D-A3AADBD194E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The first thought in </a:t>
            </a:r>
            <a:r>
              <a:rPr lang="en-IN" dirty="0" err="1" smtClean="0"/>
              <a:t>Feistel</a:t>
            </a:r>
            <a:r>
              <a:rPr lang="en-IN" dirty="0" smtClean="0"/>
              <a:t> Cipher design</a:t>
            </a:r>
          </a:p>
        </p:txBody>
      </p:sp>
      <p:sp>
        <p:nvSpPr>
          <p:cNvPr id="4" name="Date Placeholder 3"/>
          <p:cNvSpPr>
            <a:spLocks noGrp="1"/>
          </p:cNvSpPr>
          <p:nvPr>
            <p:ph type="dt" sz="half" idx="10"/>
          </p:nvPr>
        </p:nvSpPr>
        <p:spPr/>
        <p:txBody>
          <a:bodyPr/>
          <a:lstStyle/>
          <a:p>
            <a:pPr>
              <a:defRPr/>
            </a:pPr>
            <a:fld id="{46526A4C-AAB3-44CD-831D-5D9C2E152F4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47</a:t>
            </a:fld>
            <a:endParaRPr lang="en-US"/>
          </a:p>
        </p:txBody>
      </p:sp>
      <p:pic>
        <p:nvPicPr>
          <p:cNvPr id="7" name="Picture 7"/>
          <p:cNvPicPr>
            <a:picLocks noChangeAspect="1" noChangeArrowheads="1"/>
          </p:cNvPicPr>
          <p:nvPr/>
        </p:nvPicPr>
        <p:blipFill>
          <a:blip r:embed="rId2" cstate="print"/>
          <a:srcRect/>
          <a:stretch>
            <a:fillRect/>
          </a:stretch>
        </p:blipFill>
        <p:spPr bwMode="auto">
          <a:xfrm>
            <a:off x="998538" y="2474887"/>
            <a:ext cx="7231062" cy="2754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The plaintext and </a:t>
            </a:r>
            <a:r>
              <a:rPr lang="en-IN" dirty="0" err="1" smtClean="0"/>
              <a:t>ciphertext</a:t>
            </a:r>
            <a:r>
              <a:rPr lang="en-IN" dirty="0" smtClean="0"/>
              <a: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p>
        </p:txBody>
      </p:sp>
      <p:sp>
        <p:nvSpPr>
          <p:cNvPr id="4" name="Date Placeholder 3"/>
          <p:cNvSpPr>
            <a:spLocks noGrp="1"/>
          </p:cNvSpPr>
          <p:nvPr>
            <p:ph type="dt" sz="half" idx="10"/>
          </p:nvPr>
        </p:nvSpPr>
        <p:spPr/>
        <p:txBody>
          <a:bodyPr/>
          <a:lstStyle/>
          <a:p>
            <a:pPr>
              <a:defRPr/>
            </a:pPr>
            <a:fld id="{5E1419CC-7825-43CA-A695-F1AA01C8CBC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Solution</a:t>
            </a:r>
          </a:p>
          <a:p>
            <a:pPr lvl="1"/>
            <a:r>
              <a:rPr lang="en-IN" dirty="0" smtClean="0"/>
              <a:t>The function extracts the first and second bits to get 11 in binary or 3 in decimal. The result of squaring is 9, which is 1001 in binary.</a:t>
            </a:r>
          </a:p>
        </p:txBody>
      </p:sp>
      <p:sp>
        <p:nvSpPr>
          <p:cNvPr id="4" name="Date Placeholder 3"/>
          <p:cNvSpPr>
            <a:spLocks noGrp="1"/>
          </p:cNvSpPr>
          <p:nvPr>
            <p:ph type="dt" sz="half" idx="10"/>
          </p:nvPr>
        </p:nvSpPr>
        <p:spPr/>
        <p:txBody>
          <a:bodyPr/>
          <a:lstStyle/>
          <a:p>
            <a:pPr>
              <a:defRPr/>
            </a:pPr>
            <a:fld id="{D33E845A-EEEE-44F9-B8FA-711BC05F4C1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49</a:t>
            </a:fld>
            <a:endParaRPr lang="en-US"/>
          </a:p>
        </p:txBody>
      </p:sp>
      <p:pic>
        <p:nvPicPr>
          <p:cNvPr id="7" name="Picture 14"/>
          <p:cNvPicPr>
            <a:picLocks noChangeAspect="1" noChangeArrowheads="1"/>
          </p:cNvPicPr>
          <p:nvPr/>
        </p:nvPicPr>
        <p:blipFill>
          <a:blip r:embed="rId2" cstate="print"/>
          <a:srcRect/>
          <a:stretch>
            <a:fillRect/>
          </a:stretch>
        </p:blipFill>
        <p:spPr bwMode="auto">
          <a:xfrm>
            <a:off x="1142976" y="3714752"/>
            <a:ext cx="6718300"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Modern Block ciphers…</a:t>
            </a:r>
            <a:endParaRPr lang="en-IN" dirty="0"/>
          </a:p>
        </p:txBody>
      </p:sp>
      <p:sp>
        <p:nvSpPr>
          <p:cNvPr id="2" name="Content Placeholder 1"/>
          <p:cNvSpPr>
            <a:spLocks noGrp="1"/>
          </p:cNvSpPr>
          <p:nvPr>
            <p:ph idx="1"/>
          </p:nvPr>
        </p:nvSpPr>
        <p:spPr>
          <a:xfrm>
            <a:off x="214282" y="798529"/>
            <a:ext cx="8382000" cy="5059363"/>
          </a:xfrm>
        </p:spPr>
        <p:txBody>
          <a:bodyPr/>
          <a:lstStyle/>
          <a:p>
            <a:r>
              <a:rPr lang="en-IN" dirty="0" smtClean="0"/>
              <a:t>Example</a:t>
            </a:r>
          </a:p>
          <a:p>
            <a:pPr lvl="1"/>
            <a:r>
              <a:rPr lang="en-IN" dirty="0" smtClean="0"/>
              <a:t>How many padding bits must be added to a message of 100 characters if 8-bit ASCII is used for encoding and the block cipher accepts blocks of 64 bits?</a:t>
            </a:r>
          </a:p>
          <a:p>
            <a:r>
              <a:rPr lang="en-IN" dirty="0" smtClean="0"/>
              <a:t>Solution</a:t>
            </a:r>
          </a:p>
          <a:p>
            <a:pPr lvl="1"/>
            <a:r>
              <a:rPr lang="en-US" dirty="0" smtClean="0"/>
              <a:t>Encoding 100 characters using 8-bit ASCII results in an 800-bit message. The plaintext must be divisible by 64. If | M | and |Pad| are the length of the message and the length of the padding,</a:t>
            </a: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AB9DD283-06BA-4578-954C-2230453A49C4}"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pic>
        <p:nvPicPr>
          <p:cNvPr id="7" name="Picture 10"/>
          <p:cNvPicPr>
            <a:picLocks noChangeAspect="1" noChangeArrowheads="1"/>
          </p:cNvPicPr>
          <p:nvPr/>
        </p:nvPicPr>
        <p:blipFill>
          <a:blip r:embed="rId2" cstate="print"/>
          <a:srcRect/>
          <a:stretch>
            <a:fillRect/>
          </a:stretch>
        </p:blipFill>
        <p:spPr bwMode="auto">
          <a:xfrm>
            <a:off x="304800" y="5735638"/>
            <a:ext cx="8491538" cy="588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Two classes of product ciphers...</a:t>
            </a:r>
            <a:endParaRPr lang="en-IN" dirty="0"/>
          </a:p>
        </p:txBody>
      </p:sp>
      <p:sp>
        <p:nvSpPr>
          <p:cNvPr id="2" name="Content Placeholder 1"/>
          <p:cNvSpPr>
            <a:spLocks noGrp="1"/>
          </p:cNvSpPr>
          <p:nvPr>
            <p:ph idx="1"/>
          </p:nvPr>
        </p:nvSpPr>
        <p:spPr/>
        <p:txBody>
          <a:bodyPr/>
          <a:lstStyle/>
          <a:p>
            <a:r>
              <a:rPr lang="en-IN" dirty="0" smtClean="0"/>
              <a:t>Improvement in previous design</a:t>
            </a:r>
          </a:p>
        </p:txBody>
      </p:sp>
      <p:sp>
        <p:nvSpPr>
          <p:cNvPr id="4" name="Date Placeholder 3"/>
          <p:cNvSpPr>
            <a:spLocks noGrp="1"/>
          </p:cNvSpPr>
          <p:nvPr>
            <p:ph type="dt" sz="half" idx="10"/>
          </p:nvPr>
        </p:nvSpPr>
        <p:spPr/>
        <p:txBody>
          <a:bodyPr/>
          <a:lstStyle/>
          <a:p>
            <a:pPr>
              <a:defRPr/>
            </a:pPr>
            <a:fld id="{C7C2FEFD-C6C4-41A0-A85C-5973BFCD1FF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50</a:t>
            </a:fld>
            <a:endParaRPr lang="en-US"/>
          </a:p>
        </p:txBody>
      </p:sp>
      <p:pic>
        <p:nvPicPr>
          <p:cNvPr id="8" name="Picture 8"/>
          <p:cNvPicPr>
            <a:picLocks noChangeAspect="1" noChangeArrowheads="1"/>
          </p:cNvPicPr>
          <p:nvPr/>
        </p:nvPicPr>
        <p:blipFill>
          <a:blip r:embed="rId2" cstate="print"/>
          <a:srcRect/>
          <a:stretch>
            <a:fillRect/>
          </a:stretch>
        </p:blipFill>
        <p:spPr bwMode="auto">
          <a:xfrm>
            <a:off x="722313" y="2467198"/>
            <a:ext cx="7659687" cy="319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
            <a:ext cx="8229600" cy="1143000"/>
          </a:xfrm>
        </p:spPr>
        <p:txBody>
          <a:bodyPr/>
          <a:lstStyle/>
          <a:p>
            <a:r>
              <a:rPr lang="en-IN" dirty="0" smtClean="0"/>
              <a:t>Final design of a </a:t>
            </a:r>
            <a:r>
              <a:rPr lang="en-IN" dirty="0" err="1" smtClean="0"/>
              <a:t>fiestel</a:t>
            </a:r>
            <a:r>
              <a:rPr lang="en-IN" dirty="0" smtClean="0"/>
              <a:t> cipher...</a:t>
            </a:r>
          </a:p>
        </p:txBody>
      </p:sp>
      <p:sp>
        <p:nvSpPr>
          <p:cNvPr id="4" name="Date Placeholder 3"/>
          <p:cNvSpPr>
            <a:spLocks noGrp="1"/>
          </p:cNvSpPr>
          <p:nvPr>
            <p:ph type="dt" sz="half" idx="10"/>
          </p:nvPr>
        </p:nvSpPr>
        <p:spPr/>
        <p:txBody>
          <a:bodyPr/>
          <a:lstStyle/>
          <a:p>
            <a:pPr>
              <a:defRPr/>
            </a:pPr>
            <a:fld id="{EE446B00-4C8C-4374-9852-4BAFAC27A52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51</a:t>
            </a:fld>
            <a:endParaRPr lang="en-US"/>
          </a:p>
        </p:txBody>
      </p:sp>
      <p:pic>
        <p:nvPicPr>
          <p:cNvPr id="9" name="Picture 7"/>
          <p:cNvPicPr>
            <a:picLocks noChangeAspect="1" noChangeArrowheads="1"/>
          </p:cNvPicPr>
          <p:nvPr/>
        </p:nvPicPr>
        <p:blipFill>
          <a:blip r:embed="rId3" cstate="print"/>
          <a:srcRect/>
          <a:stretch>
            <a:fillRect/>
          </a:stretch>
        </p:blipFill>
        <p:spPr bwMode="auto">
          <a:xfrm>
            <a:off x="1928794" y="919184"/>
            <a:ext cx="5667375" cy="5653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Final design of a </a:t>
            </a:r>
            <a:r>
              <a:rPr lang="en-IN" dirty="0" err="1" smtClean="0"/>
              <a:t>fiestel</a:t>
            </a:r>
            <a:r>
              <a:rPr lang="en-IN" dirty="0" smtClean="0"/>
              <a:t> cipher...</a:t>
            </a:r>
          </a:p>
        </p:txBody>
      </p:sp>
      <p:sp>
        <p:nvSpPr>
          <p:cNvPr id="7" name="Content Placeholder 1"/>
          <p:cNvSpPr>
            <a:spLocks noGrp="1"/>
          </p:cNvSpPr>
          <p:nvPr>
            <p:ph idx="1"/>
          </p:nvPr>
        </p:nvSpPr>
        <p:spPr/>
        <p:txBody>
          <a:bodyPr/>
          <a:lstStyle/>
          <a:p>
            <a:r>
              <a:rPr lang="en-IN" dirty="0" smtClean="0"/>
              <a:t>Non-</a:t>
            </a:r>
            <a:r>
              <a:rPr lang="en-IN" dirty="0" err="1" smtClean="0"/>
              <a:t>fiestel</a:t>
            </a:r>
            <a:r>
              <a:rPr lang="en-IN" dirty="0" smtClean="0"/>
              <a:t> cipher</a:t>
            </a:r>
          </a:p>
          <a:p>
            <a:pPr lvl="1"/>
            <a:r>
              <a:rPr lang="en-IN" dirty="0" smtClean="0"/>
              <a:t>Use only </a:t>
            </a:r>
            <a:r>
              <a:rPr lang="en-IN" dirty="0" smtClean="0"/>
              <a:t>invertible components</a:t>
            </a:r>
          </a:p>
          <a:p>
            <a:pPr lvl="1"/>
            <a:r>
              <a:rPr lang="en-IN" dirty="0" smtClean="0"/>
              <a:t>A component in the encryption cipher has the corresponding component in the decryption cipher.</a:t>
            </a:r>
          </a:p>
        </p:txBody>
      </p:sp>
      <p:sp>
        <p:nvSpPr>
          <p:cNvPr id="4" name="Date Placeholder 3"/>
          <p:cNvSpPr>
            <a:spLocks noGrp="1"/>
          </p:cNvSpPr>
          <p:nvPr>
            <p:ph type="dt" sz="half" idx="10"/>
          </p:nvPr>
        </p:nvSpPr>
        <p:spPr/>
        <p:txBody>
          <a:bodyPr/>
          <a:lstStyle/>
          <a:p>
            <a:pPr>
              <a:defRPr/>
            </a:pPr>
            <a:fld id="{C0B6E107-6B46-4D6B-87EC-35D937A8EAA9}"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Attacks on modern ciphers</a:t>
            </a:r>
            <a:endParaRPr lang="en-IN" dirty="0"/>
          </a:p>
        </p:txBody>
      </p:sp>
      <p:sp>
        <p:nvSpPr>
          <p:cNvPr id="2" name="Content Placeholder 1"/>
          <p:cNvSpPr>
            <a:spLocks noGrp="1"/>
          </p:cNvSpPr>
          <p:nvPr>
            <p:ph idx="1"/>
          </p:nvPr>
        </p:nvSpPr>
        <p:spPr/>
        <p:txBody>
          <a:bodyPr/>
          <a:lstStyle/>
          <a:p>
            <a:r>
              <a:rPr lang="en-IN" dirty="0" smtClean="0"/>
              <a:t>Attacks on traditional ciphers can also be used on modern block ciphers, but today’s block ciphers resist most of the attacks that are possible in classical ciphers</a:t>
            </a:r>
            <a:endParaRPr lang="en-IN" dirty="0"/>
          </a:p>
        </p:txBody>
      </p:sp>
      <p:sp>
        <p:nvSpPr>
          <p:cNvPr id="4" name="Date Placeholder 3"/>
          <p:cNvSpPr>
            <a:spLocks noGrp="1"/>
          </p:cNvSpPr>
          <p:nvPr>
            <p:ph type="dt" sz="half" idx="10"/>
          </p:nvPr>
        </p:nvSpPr>
        <p:spPr/>
        <p:txBody>
          <a:bodyPr/>
          <a:lstStyle/>
          <a:p>
            <a:pPr>
              <a:defRPr/>
            </a:pPr>
            <a:fld id="{7D14036A-5E90-44A3-9092-A0BA4F94C7A4}"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42910" y="2590800"/>
            <a:ext cx="7772400" cy="838200"/>
          </a:xfrm>
        </p:spPr>
        <p:txBody>
          <a:bodyPr/>
          <a:lstStyle/>
          <a:p>
            <a:r>
              <a:rPr lang="en-IN" dirty="0" smtClean="0"/>
              <a:t>Data Encryption Standard (DES)</a:t>
            </a:r>
            <a:endParaRPr lang="en-US" dirty="0" smtClean="0"/>
          </a:p>
        </p:txBody>
      </p:sp>
      <p:sp>
        <p:nvSpPr>
          <p:cNvPr id="5" name="Date Placeholder 4"/>
          <p:cNvSpPr>
            <a:spLocks noGrp="1"/>
          </p:cNvSpPr>
          <p:nvPr>
            <p:ph type="dt" sz="half" idx="10"/>
          </p:nvPr>
        </p:nvSpPr>
        <p:spPr/>
        <p:txBody>
          <a:bodyPr/>
          <a:lstStyle/>
          <a:p>
            <a:pPr>
              <a:defRPr/>
            </a:pPr>
            <a:fld id="{E9CD0B8C-5E6C-4F87-A49A-A3160F3314A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C06CB4F1-E69D-4458-B775-B121381A0F56}" type="slidenum">
              <a:rPr lang="en-US" smtClean="0"/>
              <a:pPr>
                <a:defRPr/>
              </a:pPr>
              <a:t>54</a:t>
            </a:fld>
            <a:endParaRPr lang="en-US"/>
          </a:p>
        </p:txBody>
      </p:sp>
      <p:sp>
        <p:nvSpPr>
          <p:cNvPr id="8" name="Rectangle 7"/>
          <p:cNvSpPr/>
          <p:nvPr/>
        </p:nvSpPr>
        <p:spPr>
          <a:xfrm>
            <a:off x="8633240" y="1636167"/>
            <a:ext cx="373820" cy="769441"/>
          </a:xfrm>
          <a:prstGeom prst="rect">
            <a:avLst/>
          </a:prstGeom>
        </p:spPr>
        <p:txBody>
          <a:bodyPr wrap="none">
            <a:spAutoFit/>
          </a:bodyPr>
          <a:lstStyle/>
          <a:p>
            <a:r>
              <a:rPr lang="en-IN" sz="4400" dirty="0" smtClean="0">
                <a:solidFill>
                  <a:prstClr val="white"/>
                </a:solidFill>
                <a:latin typeface="Calibri"/>
                <a:ea typeface="+mj-ea"/>
                <a:cs typeface="+mj-cs"/>
              </a:rPr>
              <a:t>t</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a:t>
            </a:r>
            <a:endParaRPr lang="en-IN" dirty="0"/>
          </a:p>
        </p:txBody>
      </p:sp>
      <p:sp>
        <p:nvSpPr>
          <p:cNvPr id="2" name="Content Placeholder 1"/>
          <p:cNvSpPr>
            <a:spLocks noGrp="1"/>
          </p:cNvSpPr>
          <p:nvPr>
            <p:ph idx="1"/>
          </p:nvPr>
        </p:nvSpPr>
        <p:spPr/>
        <p:txBody>
          <a:bodyPr/>
          <a:lstStyle/>
          <a:p>
            <a:r>
              <a:rPr lang="en-IN" sz="2800" dirty="0" smtClean="0"/>
              <a:t>The Data Encryption Standard (DES) is a symmetric-key block cipher published by the National Institute of Standards and Technology (NIST).</a:t>
            </a:r>
          </a:p>
          <a:p>
            <a:r>
              <a:rPr lang="en-IN" sz="2800" dirty="0" smtClean="0"/>
              <a:t>In 1973, NIST published a request for proposals for a national symmetric-key cryptosystem. A proposal from IBM, a modification of a project called Lucifer, was accepted as DES. DES was published in the Federal Register in March 1975 as a draft of the Federal Information Processing Standard (FIPS).</a:t>
            </a:r>
          </a:p>
          <a:p>
            <a:endParaRPr lang="en-IN" sz="2800" dirty="0" smtClean="0"/>
          </a:p>
        </p:txBody>
      </p:sp>
      <p:sp>
        <p:nvSpPr>
          <p:cNvPr id="4" name="Date Placeholder 3"/>
          <p:cNvSpPr>
            <a:spLocks noGrp="1"/>
          </p:cNvSpPr>
          <p:nvPr>
            <p:ph type="dt" sz="half" idx="10"/>
          </p:nvPr>
        </p:nvSpPr>
        <p:spPr/>
        <p:txBody>
          <a:bodyPr/>
          <a:lstStyle/>
          <a:p>
            <a:pPr>
              <a:defRPr/>
            </a:pPr>
            <a:fld id="{687643E1-CB72-444F-B25D-B1968F79CE3D}"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Overview	</a:t>
            </a:r>
            <a:endParaRPr lang="en-IN" dirty="0"/>
          </a:p>
        </p:txBody>
      </p:sp>
      <p:pic>
        <p:nvPicPr>
          <p:cNvPr id="7" name="Picture 12"/>
          <p:cNvPicPr>
            <a:picLocks noGrp="1" noChangeAspect="1" noChangeArrowheads="1"/>
          </p:cNvPicPr>
          <p:nvPr>
            <p:ph idx="1"/>
          </p:nvPr>
        </p:nvPicPr>
        <p:blipFill>
          <a:blip r:embed="rId2" cstate="print"/>
          <a:stretch>
            <a:fillRect/>
          </a:stretch>
        </p:blipFill>
        <p:spPr bwMode="auto">
          <a:xfrm>
            <a:off x="457200" y="2513206"/>
            <a:ext cx="8229600" cy="2699951"/>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090F4E02-0E28-4073-87F4-E9754EAA699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Structure of DES</a:t>
            </a:r>
            <a:endParaRPr lang="en-IN" dirty="0"/>
          </a:p>
        </p:txBody>
      </p:sp>
      <p:sp>
        <p:nvSpPr>
          <p:cNvPr id="2" name="Content Placeholder 1"/>
          <p:cNvSpPr>
            <a:spLocks noGrp="1"/>
          </p:cNvSpPr>
          <p:nvPr>
            <p:ph idx="1"/>
          </p:nvPr>
        </p:nvSpPr>
        <p:spPr/>
        <p:txBody>
          <a:bodyPr/>
          <a:lstStyle/>
          <a:p>
            <a:r>
              <a:rPr lang="en-IN" dirty="0" smtClean="0"/>
              <a:t>The encryption process is made of two permutations (P-boxes), which we call initial and final permutations, and sixteen </a:t>
            </a:r>
            <a:r>
              <a:rPr lang="en-IN" dirty="0" err="1" smtClean="0"/>
              <a:t>Feistel</a:t>
            </a:r>
            <a:r>
              <a:rPr lang="en-IN" dirty="0" smtClean="0"/>
              <a:t> rounds. </a:t>
            </a:r>
          </a:p>
          <a:p>
            <a:endParaRPr lang="en-IN" dirty="0"/>
          </a:p>
        </p:txBody>
      </p:sp>
      <p:sp>
        <p:nvSpPr>
          <p:cNvPr id="4" name="Date Placeholder 3"/>
          <p:cNvSpPr>
            <a:spLocks noGrp="1"/>
          </p:cNvSpPr>
          <p:nvPr>
            <p:ph type="dt" sz="half" idx="10"/>
          </p:nvPr>
        </p:nvSpPr>
        <p:spPr/>
        <p:txBody>
          <a:bodyPr/>
          <a:lstStyle/>
          <a:p>
            <a:pPr>
              <a:defRPr/>
            </a:pPr>
            <a:fld id="{F8B8550F-828E-4809-AF1A-F3AA65D91839}"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Structure of DES...</a:t>
            </a:r>
            <a:endParaRPr lang="en-IN" dirty="0"/>
          </a:p>
        </p:txBody>
      </p:sp>
      <p:sp>
        <p:nvSpPr>
          <p:cNvPr id="7" name="Content Placeholder 6"/>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6B511DEC-E7CA-457D-B41A-6E90C436B01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58</a:t>
            </a:fld>
            <a:endParaRPr lang="en-US"/>
          </a:p>
        </p:txBody>
      </p:sp>
      <p:pic>
        <p:nvPicPr>
          <p:cNvPr id="8" name="Picture 8"/>
          <p:cNvPicPr>
            <a:picLocks noChangeAspect="1" noChangeArrowheads="1"/>
          </p:cNvPicPr>
          <p:nvPr/>
        </p:nvPicPr>
        <p:blipFill>
          <a:blip r:embed="rId2" cstate="print"/>
          <a:srcRect/>
          <a:stretch>
            <a:fillRect/>
          </a:stretch>
        </p:blipFill>
        <p:spPr bwMode="auto">
          <a:xfrm>
            <a:off x="1928794" y="1142984"/>
            <a:ext cx="5613400" cy="4767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pic>
        <p:nvPicPr>
          <p:cNvPr id="7" name="Picture 11"/>
          <p:cNvPicPr>
            <a:picLocks noGrp="1" noChangeAspect="1" noChangeArrowheads="1"/>
          </p:cNvPicPr>
          <p:nvPr>
            <p:ph idx="1"/>
          </p:nvPr>
        </p:nvPicPr>
        <p:blipFill>
          <a:blip r:embed="rId2" cstate="print"/>
          <a:stretch>
            <a:fillRect/>
          </a:stretch>
        </p:blipFill>
        <p:spPr bwMode="auto">
          <a:xfrm>
            <a:off x="981796" y="1600200"/>
            <a:ext cx="7180408" cy="452596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974E5BC6-8297-4137-B73F-45159A9C167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428596" y="1227157"/>
            <a:ext cx="8382000" cy="5059363"/>
          </a:xfrm>
        </p:spPr>
        <p:txBody>
          <a:bodyPr/>
          <a:lstStyle/>
          <a:p>
            <a:r>
              <a:rPr lang="en-IN" dirty="0" smtClean="0"/>
              <a:t>A modern block cipher can be designed to act as a substitution cipher or a transposition cipher. </a:t>
            </a:r>
          </a:p>
          <a:p>
            <a:r>
              <a:rPr lang="en-IN" dirty="0" smtClean="0"/>
              <a:t>Which one do you think is better? Why?</a:t>
            </a:r>
            <a:endParaRPr lang="en-IN" dirty="0"/>
          </a:p>
        </p:txBody>
      </p:sp>
      <p:sp>
        <p:nvSpPr>
          <p:cNvPr id="4" name="Date Placeholder 3"/>
          <p:cNvSpPr>
            <a:spLocks noGrp="1"/>
          </p:cNvSpPr>
          <p:nvPr>
            <p:ph type="dt" sz="half" idx="10"/>
          </p:nvPr>
        </p:nvSpPr>
        <p:spPr/>
        <p:txBody>
          <a:bodyPr/>
          <a:lstStyle/>
          <a:p>
            <a:pPr>
              <a:defRPr/>
            </a:pPr>
            <a:fld id="{5D1CA6A7-6D5E-4404-B071-B4CF3F9A170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pic>
        <p:nvPicPr>
          <p:cNvPr id="9" name="Picture 13"/>
          <p:cNvPicPr>
            <a:picLocks noGrp="1" noChangeAspect="1" noChangeArrowheads="1"/>
          </p:cNvPicPr>
          <p:nvPr>
            <p:ph idx="1"/>
          </p:nvPr>
        </p:nvPicPr>
        <p:blipFill>
          <a:blip r:embed="rId2" cstate="print"/>
          <a:stretch>
            <a:fillRect/>
          </a:stretch>
        </p:blipFill>
        <p:spPr bwMode="auto">
          <a:xfrm>
            <a:off x="457200" y="1971932"/>
            <a:ext cx="8229600" cy="3782498"/>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6E3FD586-8647-4447-B15C-41728BBCE83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sp>
        <p:nvSpPr>
          <p:cNvPr id="2" name="Content Placeholder 1"/>
          <p:cNvSpPr>
            <a:spLocks noGrp="1"/>
          </p:cNvSpPr>
          <p:nvPr>
            <p:ph idx="1"/>
          </p:nvPr>
        </p:nvSpPr>
        <p:spPr/>
        <p:txBody>
          <a:bodyPr/>
          <a:lstStyle/>
          <a:p>
            <a:r>
              <a:rPr lang="en-IN" dirty="0" smtClean="0"/>
              <a:t>Find the output of the initial permutation box when the input is given in hexadecimal as:</a:t>
            </a:r>
          </a:p>
          <a:p>
            <a:endParaRPr lang="en-IN" dirty="0"/>
          </a:p>
        </p:txBody>
      </p:sp>
      <p:sp>
        <p:nvSpPr>
          <p:cNvPr id="4" name="Date Placeholder 3"/>
          <p:cNvSpPr>
            <a:spLocks noGrp="1"/>
          </p:cNvSpPr>
          <p:nvPr>
            <p:ph type="dt" sz="half" idx="10"/>
          </p:nvPr>
        </p:nvSpPr>
        <p:spPr/>
        <p:txBody>
          <a:bodyPr/>
          <a:lstStyle/>
          <a:p>
            <a:pPr>
              <a:defRPr/>
            </a:pPr>
            <a:fld id="{5A834C22-E6B7-4CE6-9610-8409FAAD2BB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61</a:t>
            </a:fld>
            <a:endParaRPr lang="en-US"/>
          </a:p>
        </p:txBody>
      </p:sp>
      <p:pic>
        <p:nvPicPr>
          <p:cNvPr id="7" name="Picture 16"/>
          <p:cNvPicPr>
            <a:picLocks noChangeAspect="1" noChangeArrowheads="1"/>
          </p:cNvPicPr>
          <p:nvPr/>
        </p:nvPicPr>
        <p:blipFill>
          <a:blip r:embed="rId2" cstate="print"/>
          <a:srcRect/>
          <a:stretch>
            <a:fillRect/>
          </a:stretch>
        </p:blipFill>
        <p:spPr bwMode="auto">
          <a:xfrm>
            <a:off x="2643174" y="2643182"/>
            <a:ext cx="3446463" cy="422275"/>
          </a:xfrm>
          <a:prstGeom prst="rect">
            <a:avLst/>
          </a:prstGeom>
          <a:noFill/>
          <a:ln w="9525">
            <a:noFill/>
            <a:miter lim="800000"/>
            <a:headEnd/>
            <a:tailEnd/>
          </a:ln>
          <a:effectLst/>
        </p:spPr>
      </p:pic>
      <p:pic>
        <p:nvPicPr>
          <p:cNvPr id="8" name="Picture 13"/>
          <p:cNvPicPr>
            <a:picLocks noChangeAspect="1" noChangeArrowheads="1"/>
          </p:cNvPicPr>
          <p:nvPr/>
        </p:nvPicPr>
        <p:blipFill>
          <a:blip r:embed="rId3" cstate="print"/>
          <a:srcRect/>
          <a:stretch>
            <a:fillRect/>
          </a:stretch>
        </p:blipFill>
        <p:spPr bwMode="auto">
          <a:xfrm>
            <a:off x="285720" y="3143248"/>
            <a:ext cx="8382000"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Initial and Final permutations...</a:t>
            </a:r>
            <a:endParaRPr lang="en-IN" dirty="0"/>
          </a:p>
        </p:txBody>
      </p:sp>
      <p:sp>
        <p:nvSpPr>
          <p:cNvPr id="2" name="Content Placeholder 1"/>
          <p:cNvSpPr>
            <a:spLocks noGrp="1"/>
          </p:cNvSpPr>
          <p:nvPr>
            <p:ph idx="1"/>
          </p:nvPr>
        </p:nvSpPr>
        <p:spPr/>
        <p:txBody>
          <a:bodyPr/>
          <a:lstStyle/>
          <a:p>
            <a:r>
              <a:rPr lang="en-IN" dirty="0" smtClean="0"/>
              <a:t>Find the output of the initial permutation box when the input is given in hexadecimal as:</a:t>
            </a:r>
          </a:p>
          <a:p>
            <a:endParaRPr lang="en-IN" dirty="0" smtClean="0"/>
          </a:p>
          <a:p>
            <a:endParaRPr lang="en-IN" dirty="0" smtClean="0"/>
          </a:p>
          <a:p>
            <a:r>
              <a:rPr lang="en-IN" dirty="0" smtClean="0"/>
              <a:t>Solution:</a:t>
            </a:r>
          </a:p>
          <a:p>
            <a:endParaRPr lang="en-IN" dirty="0" smtClean="0"/>
          </a:p>
          <a:p>
            <a:endParaRPr lang="en-IN" dirty="0"/>
          </a:p>
        </p:txBody>
      </p:sp>
      <p:sp>
        <p:nvSpPr>
          <p:cNvPr id="4" name="Date Placeholder 3"/>
          <p:cNvSpPr>
            <a:spLocks noGrp="1"/>
          </p:cNvSpPr>
          <p:nvPr>
            <p:ph type="dt" sz="half" idx="10"/>
          </p:nvPr>
        </p:nvSpPr>
        <p:spPr/>
        <p:txBody>
          <a:bodyPr/>
          <a:lstStyle/>
          <a:p>
            <a:pPr>
              <a:defRPr/>
            </a:pPr>
            <a:fld id="{EB52E16E-E53E-487C-8308-3BB999FE9DB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62</a:t>
            </a:fld>
            <a:endParaRPr lang="en-US"/>
          </a:p>
        </p:txBody>
      </p:sp>
      <p:pic>
        <p:nvPicPr>
          <p:cNvPr id="7" name="Picture 16"/>
          <p:cNvPicPr>
            <a:picLocks noChangeAspect="1" noChangeArrowheads="1"/>
          </p:cNvPicPr>
          <p:nvPr/>
        </p:nvPicPr>
        <p:blipFill>
          <a:blip r:embed="rId2" cstate="print"/>
          <a:srcRect/>
          <a:stretch>
            <a:fillRect/>
          </a:stretch>
        </p:blipFill>
        <p:spPr bwMode="auto">
          <a:xfrm>
            <a:off x="2643174" y="3078163"/>
            <a:ext cx="3446463" cy="422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dirty="0" smtClean="0"/>
              <a:t>Prove that the initial and final permutations are the inverse of each other by finding the output of the final permutation if the input is</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0A44DCE4-7767-400E-B0FD-01A6A81D1A5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63</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2760663" y="3357562"/>
            <a:ext cx="3590925"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dirty="0" smtClean="0"/>
              <a:t>Prove that the initial and final permutations are the inverse of each other by finding the output of the final permutation if the input is</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95CDBA29-9363-4AE0-A9B9-E83440C2966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64</a:t>
            </a:fld>
            <a:endParaRPr lang="en-US"/>
          </a:p>
        </p:txBody>
      </p:sp>
      <p:pic>
        <p:nvPicPr>
          <p:cNvPr id="8" name="Picture 14"/>
          <p:cNvPicPr>
            <a:picLocks noChangeAspect="1" noChangeArrowheads="1"/>
          </p:cNvPicPr>
          <p:nvPr/>
        </p:nvPicPr>
        <p:blipFill>
          <a:blip r:embed="rId2" cstate="print"/>
          <a:srcRect/>
          <a:stretch>
            <a:fillRect/>
          </a:stretch>
        </p:blipFill>
        <p:spPr bwMode="auto">
          <a:xfrm>
            <a:off x="2760663" y="3648080"/>
            <a:ext cx="3590925"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normAutofit lnSpcReduction="10000"/>
          </a:bodyPr>
          <a:lstStyle/>
          <a:p>
            <a:r>
              <a:rPr lang="en-IN" dirty="0" smtClean="0"/>
              <a:t>The plaintext and </a:t>
            </a:r>
            <a:r>
              <a:rPr lang="en-IN" dirty="0" err="1" smtClean="0"/>
              <a:t>ciphertext</a:t>
            </a:r>
            <a:r>
              <a:rPr lang="en-IN" dirty="0" smtClean="0"/>
              <a: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p>
          <a:p>
            <a:pPr>
              <a:buNone/>
            </a:pPr>
            <a:r>
              <a:rPr lang="en-IN" dirty="0" smtClean="0"/>
              <a:t>	C = P XOR f(K)   and P = C XOR f(K)</a:t>
            </a:r>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pPr>
              <a:defRPr/>
            </a:pPr>
            <a:fld id="{50234283-253E-4990-BC7B-D4A58651E6A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sz="2400" dirty="0" smtClean="0"/>
              <a:t>The plaintext and </a:t>
            </a:r>
            <a:r>
              <a:rPr lang="en-IN" sz="2400" dirty="0" err="1" smtClean="0"/>
              <a:t>ciphertext</a:t>
            </a:r>
            <a:r>
              <a:rPr lang="en-IN" sz="2400" dirty="0" smtClean="0"/>
              <a:t> are each 4 bits long and the key is 3 bits long. Assume that the function takes the first and third bits of the key, interprets these two bits as a decimal number, squares the number, and interprets the result as a 4-bit binary pattern. Show the results of encryption and decryption if the original plaintext is 0111 and the key is 101.</a:t>
            </a:r>
          </a:p>
          <a:p>
            <a:pPr>
              <a:buNone/>
            </a:pPr>
            <a:r>
              <a:rPr lang="en-IN" sz="2400" dirty="0" smtClean="0"/>
              <a:t>	C = P XOR f(K)   and P = C XOR f(K)</a:t>
            </a:r>
          </a:p>
          <a:p>
            <a:r>
              <a:rPr lang="en-IN" sz="2800" dirty="0" smtClean="0"/>
              <a:t>Solution</a:t>
            </a:r>
          </a:p>
          <a:p>
            <a:pPr lvl="1"/>
            <a:r>
              <a:rPr lang="en-IN" sz="2400" dirty="0" smtClean="0"/>
              <a:t>The function extracts the first and second bits to get 11 in binary or 3 in decimal. The result of squaring is 9, which is 1001 in binary.</a:t>
            </a:r>
          </a:p>
          <a:p>
            <a:pPr lvl="1"/>
            <a:endParaRPr lang="en-IN" sz="2000" dirty="0" smtClean="0"/>
          </a:p>
          <a:p>
            <a:endParaRPr lang="en-IN" sz="2400" dirty="0" smtClean="0"/>
          </a:p>
          <a:p>
            <a:endParaRPr lang="en-IN" sz="2400" dirty="0"/>
          </a:p>
        </p:txBody>
      </p:sp>
      <p:sp>
        <p:nvSpPr>
          <p:cNvPr id="4" name="Date Placeholder 3"/>
          <p:cNvSpPr>
            <a:spLocks noGrp="1"/>
          </p:cNvSpPr>
          <p:nvPr>
            <p:ph type="dt" sz="half" idx="10"/>
          </p:nvPr>
        </p:nvSpPr>
        <p:spPr/>
        <p:txBody>
          <a:bodyPr/>
          <a:lstStyle/>
          <a:p>
            <a:pPr>
              <a:defRPr/>
            </a:pPr>
            <a:fld id="{DEAED3A4-ECC3-4AAE-A781-59C6480AA00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66</a:t>
            </a:fld>
            <a:endParaRPr lang="en-US"/>
          </a:p>
        </p:txBody>
      </p:sp>
      <p:pic>
        <p:nvPicPr>
          <p:cNvPr id="7" name="Picture 14"/>
          <p:cNvPicPr>
            <a:picLocks noChangeAspect="1" noChangeArrowheads="1"/>
          </p:cNvPicPr>
          <p:nvPr/>
        </p:nvPicPr>
        <p:blipFill>
          <a:blip r:embed="rId3" cstate="print"/>
          <a:srcRect/>
          <a:stretch>
            <a:fillRect/>
          </a:stretch>
        </p:blipFill>
        <p:spPr bwMode="auto">
          <a:xfrm>
            <a:off x="1142976" y="5429265"/>
            <a:ext cx="6718300" cy="9286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sz="2400" dirty="0" smtClean="0"/>
              <a:t>A transposition block has 10 inputs and 10 outputs. What is the order of the permutation group? What is the key size?</a:t>
            </a:r>
          </a:p>
          <a:p>
            <a:r>
              <a:rPr lang="en-IN" sz="2400" dirty="0" smtClean="0"/>
              <a:t>A substitution block has 10 inputs and 10 outputs. What is the order of the permutation group? What is the key size?</a:t>
            </a:r>
          </a:p>
          <a:p>
            <a:r>
              <a:rPr lang="en-IN" sz="2400" dirty="0" smtClean="0"/>
              <a:t>The input/output relation in a 2x2 S-box is shown by the following table. Show the table for the inverse S-box. </a:t>
            </a:r>
          </a:p>
          <a:p>
            <a:pPr>
              <a:buNone/>
            </a:pPr>
            <a:endParaRPr lang="en-IN" sz="2400" dirty="0" smtClean="0"/>
          </a:p>
          <a:p>
            <a:pPr>
              <a:buNone/>
            </a:pPr>
            <a:endParaRPr lang="en-IN" sz="2400" dirty="0" smtClean="0"/>
          </a:p>
          <a:p>
            <a:pPr>
              <a:buNone/>
            </a:pPr>
            <a:endParaRPr lang="en-IN" sz="2000" dirty="0" smtClean="0"/>
          </a:p>
          <a:p>
            <a:endParaRPr lang="en-IN" sz="2400" dirty="0" smtClean="0"/>
          </a:p>
          <a:p>
            <a:endParaRPr lang="en-IN" sz="2400" dirty="0"/>
          </a:p>
        </p:txBody>
      </p:sp>
      <p:sp>
        <p:nvSpPr>
          <p:cNvPr id="4" name="Date Placeholder 3"/>
          <p:cNvSpPr>
            <a:spLocks noGrp="1"/>
          </p:cNvSpPr>
          <p:nvPr>
            <p:ph type="dt" sz="half" idx="10"/>
          </p:nvPr>
        </p:nvSpPr>
        <p:spPr/>
        <p:txBody>
          <a:bodyPr/>
          <a:lstStyle/>
          <a:p>
            <a:pPr>
              <a:defRPr/>
            </a:pPr>
            <a:fld id="{C76960BC-F839-410F-A89B-6D02AF7A33E6}"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67</a:t>
            </a:fld>
            <a:endParaRPr lang="en-US"/>
          </a:p>
        </p:txBody>
      </p:sp>
      <p:graphicFrame>
        <p:nvGraphicFramePr>
          <p:cNvPr id="9" name="Table 8"/>
          <p:cNvGraphicFramePr>
            <a:graphicFrameLocks noGrp="1"/>
          </p:cNvGraphicFramePr>
          <p:nvPr/>
        </p:nvGraphicFramePr>
        <p:xfrm>
          <a:off x="1500166" y="4261818"/>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smtClean="0"/>
                        <a:t>Input left bit/input right bit</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10000"/>
                  </a:ext>
                </a:extLst>
              </a:tr>
              <a:tr h="370840">
                <a:tc>
                  <a:txBody>
                    <a:bodyPr/>
                    <a:lstStyle/>
                    <a:p>
                      <a:pPr algn="ctr"/>
                      <a:r>
                        <a:rPr lang="en-IN" dirty="0" smtClean="0"/>
                        <a:t>0</a:t>
                      </a:r>
                      <a:endParaRPr lang="en-IN" dirty="0"/>
                    </a:p>
                  </a:txBody>
                  <a:tcPr/>
                </a:tc>
                <a:tc>
                  <a:txBody>
                    <a:bodyPr/>
                    <a:lstStyle/>
                    <a:p>
                      <a:pPr algn="ctr"/>
                      <a:r>
                        <a:rPr lang="en-IN" dirty="0" smtClean="0"/>
                        <a:t>01</a:t>
                      </a:r>
                      <a:endParaRPr lang="en-IN" dirty="0"/>
                    </a:p>
                  </a:txBody>
                  <a:tcPr/>
                </a:tc>
                <a:tc>
                  <a:txBody>
                    <a:bodyPr/>
                    <a:lstStyle/>
                    <a:p>
                      <a:pPr algn="ctr"/>
                      <a:r>
                        <a:rPr lang="en-IN" dirty="0" smtClean="0"/>
                        <a:t>11</a:t>
                      </a:r>
                      <a:endParaRPr lang="en-IN" dirty="0"/>
                    </a:p>
                  </a:txBody>
                  <a:tcPr/>
                </a:tc>
                <a:extLst>
                  <a:ext uri="{0D108BD9-81ED-4DB2-BD59-A6C34878D82A}">
                    <a16:rowId xmlns:a16="http://schemas.microsoft.com/office/drawing/2014/main" val="10001"/>
                  </a:ext>
                </a:extLst>
              </a:tr>
              <a:tr h="370840">
                <a:tc>
                  <a:txBody>
                    <a:bodyPr/>
                    <a:lstStyle/>
                    <a:p>
                      <a:pPr algn="ctr"/>
                      <a:r>
                        <a:rPr lang="en-IN" dirty="0" smtClean="0"/>
                        <a:t>1</a:t>
                      </a:r>
                      <a:endParaRPr lang="en-IN" dirty="0"/>
                    </a:p>
                  </a:txBody>
                  <a:tcPr/>
                </a:tc>
                <a:tc>
                  <a:txBody>
                    <a:bodyPr/>
                    <a:lstStyle/>
                    <a:p>
                      <a:pPr algn="ctr"/>
                      <a:r>
                        <a:rPr lang="en-IN" dirty="0" smtClean="0"/>
                        <a:t>10</a:t>
                      </a:r>
                      <a:endParaRPr lang="en-IN" dirty="0"/>
                    </a:p>
                  </a:txBody>
                  <a:tcPr/>
                </a:tc>
                <a:tc>
                  <a:txBody>
                    <a:bodyPr/>
                    <a:lstStyle/>
                    <a:p>
                      <a:pPr algn="ctr"/>
                      <a:r>
                        <a:rPr lang="en-IN" dirty="0" smtClean="0"/>
                        <a:t>00</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questions...</a:t>
            </a:r>
            <a:endParaRPr lang="en-IN" dirty="0"/>
          </a:p>
        </p:txBody>
      </p:sp>
      <p:sp>
        <p:nvSpPr>
          <p:cNvPr id="2" name="Content Placeholder 1"/>
          <p:cNvSpPr>
            <a:spLocks noGrp="1"/>
          </p:cNvSpPr>
          <p:nvPr>
            <p:ph idx="1"/>
          </p:nvPr>
        </p:nvSpPr>
        <p:spPr/>
        <p:txBody>
          <a:bodyPr/>
          <a:lstStyle/>
          <a:p>
            <a:r>
              <a:rPr lang="en-IN" sz="2400" dirty="0" smtClean="0"/>
              <a:t>Show the D-box defined by the following table:</a:t>
            </a:r>
          </a:p>
          <a:p>
            <a:endParaRPr lang="en-IN" sz="2400" dirty="0" smtClean="0"/>
          </a:p>
          <a:p>
            <a:endParaRPr lang="en-IN" sz="2400" dirty="0" smtClean="0"/>
          </a:p>
          <a:p>
            <a:pPr>
              <a:buNone/>
            </a:pPr>
            <a:endParaRPr lang="en-IN" sz="2400" dirty="0" smtClean="0"/>
          </a:p>
          <a:p>
            <a:pPr>
              <a:buNone/>
            </a:pPr>
            <a:endParaRPr lang="en-IN" sz="2400" dirty="0" smtClean="0"/>
          </a:p>
          <a:p>
            <a:pPr>
              <a:buNone/>
            </a:pPr>
            <a:endParaRPr lang="en-IN" sz="2000" dirty="0" smtClean="0"/>
          </a:p>
          <a:p>
            <a:pPr>
              <a:buNone/>
            </a:pPr>
            <a:endParaRPr lang="en-IN" sz="2400" dirty="0" smtClean="0"/>
          </a:p>
          <a:p>
            <a:endParaRPr lang="en-IN" sz="2400" dirty="0"/>
          </a:p>
        </p:txBody>
      </p:sp>
      <p:sp>
        <p:nvSpPr>
          <p:cNvPr id="4" name="Date Placeholder 3"/>
          <p:cNvSpPr>
            <a:spLocks noGrp="1"/>
          </p:cNvSpPr>
          <p:nvPr>
            <p:ph type="dt" sz="half" idx="10"/>
          </p:nvPr>
        </p:nvSpPr>
        <p:spPr/>
        <p:txBody>
          <a:bodyPr/>
          <a:lstStyle/>
          <a:p>
            <a:pPr>
              <a:defRPr/>
            </a:pPr>
            <a:fld id="{BA11A200-11CD-4F26-9341-97A9BBF26BD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68</a:t>
            </a:fld>
            <a:endParaRPr lang="en-US"/>
          </a:p>
        </p:txBody>
      </p:sp>
      <p:graphicFrame>
        <p:nvGraphicFramePr>
          <p:cNvPr id="8" name="Table 7"/>
          <p:cNvGraphicFramePr>
            <a:graphicFrameLocks noGrp="1"/>
          </p:cNvGraphicFramePr>
          <p:nvPr/>
        </p:nvGraphicFramePr>
        <p:xfrm>
          <a:off x="2928926" y="2143116"/>
          <a:ext cx="2071702" cy="571504"/>
        </p:xfrm>
        <a:graphic>
          <a:graphicData uri="http://schemas.openxmlformats.org/drawingml/2006/table">
            <a:tbl>
              <a:tblPr firstRow="1" bandRow="1">
                <a:tableStyleId>{5C22544A-7EE6-4342-B048-85BDC9FD1C3A}</a:tableStyleId>
              </a:tblPr>
              <a:tblGrid>
                <a:gridCol w="2071702">
                  <a:extLst>
                    <a:ext uri="{9D8B030D-6E8A-4147-A177-3AD203B41FA5}">
                      <a16:colId xmlns:a16="http://schemas.microsoft.com/office/drawing/2014/main" val="20000"/>
                    </a:ext>
                  </a:extLst>
                </a:gridCol>
              </a:tblGrid>
              <a:tr h="571504">
                <a:tc>
                  <a:txBody>
                    <a:bodyPr/>
                    <a:lstStyle/>
                    <a:p>
                      <a:pPr algn="ctr"/>
                      <a:r>
                        <a:rPr lang="en-IN" sz="2400" dirty="0" smtClean="0"/>
                        <a:t>8</a:t>
                      </a:r>
                      <a:r>
                        <a:rPr lang="en-IN" sz="2400" baseline="0" dirty="0" smtClean="0"/>
                        <a:t> 1 2 3 4 5 6 7</a:t>
                      </a:r>
                      <a:endParaRPr lang="en-IN" sz="2400" dirty="0"/>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Rounds	</a:t>
            </a:r>
            <a:endParaRPr lang="en-IN" dirty="0"/>
          </a:p>
        </p:txBody>
      </p:sp>
      <p:sp>
        <p:nvSpPr>
          <p:cNvPr id="2" name="Content Placeholder 1"/>
          <p:cNvSpPr>
            <a:spLocks noGrp="1"/>
          </p:cNvSpPr>
          <p:nvPr>
            <p:ph idx="1"/>
          </p:nvPr>
        </p:nvSpPr>
        <p:spPr>
          <a:xfrm>
            <a:off x="457200" y="1285860"/>
            <a:ext cx="8229600" cy="4525963"/>
          </a:xfrm>
        </p:spPr>
        <p:txBody>
          <a:bodyPr/>
          <a:lstStyle/>
          <a:p>
            <a:r>
              <a:rPr lang="en-IN" dirty="0" smtClean="0"/>
              <a:t>16 rounds of </a:t>
            </a:r>
            <a:r>
              <a:rPr lang="en-IN" dirty="0" err="1" smtClean="0"/>
              <a:t>Fiestel</a:t>
            </a:r>
            <a:r>
              <a:rPr lang="en-IN" dirty="0" smtClean="0"/>
              <a:t> cipher	</a:t>
            </a:r>
            <a:endParaRPr lang="en-IN" dirty="0"/>
          </a:p>
        </p:txBody>
      </p:sp>
      <p:sp>
        <p:nvSpPr>
          <p:cNvPr id="4" name="Date Placeholder 3"/>
          <p:cNvSpPr>
            <a:spLocks noGrp="1"/>
          </p:cNvSpPr>
          <p:nvPr>
            <p:ph type="dt" sz="half" idx="10"/>
          </p:nvPr>
        </p:nvSpPr>
        <p:spPr/>
        <p:txBody>
          <a:bodyPr/>
          <a:lstStyle/>
          <a:p>
            <a:pPr>
              <a:defRPr/>
            </a:pPr>
            <a:fld id="{80698669-B16C-4CFE-A57E-07B8A9187A3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69</a:t>
            </a:fld>
            <a:endParaRPr lang="en-US"/>
          </a:p>
        </p:txBody>
      </p:sp>
      <p:pic>
        <p:nvPicPr>
          <p:cNvPr id="7" name="Picture 14"/>
          <p:cNvPicPr>
            <a:picLocks noChangeAspect="1" noChangeArrowheads="1"/>
          </p:cNvPicPr>
          <p:nvPr/>
        </p:nvPicPr>
        <p:blipFill>
          <a:blip r:embed="rId3" cstate="print"/>
          <a:srcRect/>
          <a:stretch>
            <a:fillRect/>
          </a:stretch>
        </p:blipFill>
        <p:spPr bwMode="auto">
          <a:xfrm>
            <a:off x="2357422" y="1857364"/>
            <a:ext cx="4278312" cy="452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404842" y="1227157"/>
            <a:ext cx="8382000" cy="5059363"/>
          </a:xfrm>
        </p:spPr>
        <p:txBody>
          <a:bodyPr/>
          <a:lstStyle/>
          <a:p>
            <a:r>
              <a:rPr lang="en-IN" dirty="0" smtClean="0"/>
              <a:t>Let us take an example</a:t>
            </a:r>
          </a:p>
          <a:p>
            <a:pPr lvl="1"/>
            <a:r>
              <a:rPr lang="en-IN" dirty="0" smtClean="0"/>
              <a:t>Suppose that we have a block cipher where n = 64. If there are 10 1’s in the </a:t>
            </a:r>
            <a:r>
              <a:rPr lang="en-IN" dirty="0" err="1" smtClean="0"/>
              <a:t>ciphertext</a:t>
            </a:r>
            <a:r>
              <a:rPr lang="en-IN" dirty="0" smtClean="0"/>
              <a:t>, how many trial-and-error tests does Eve need to do to recover the plaintext from the intercepted </a:t>
            </a:r>
            <a:r>
              <a:rPr lang="en-IN" dirty="0" err="1" smtClean="0"/>
              <a:t>ciphertext</a:t>
            </a:r>
            <a:r>
              <a:rPr lang="en-IN" dirty="0" smtClean="0"/>
              <a:t> in each of the following cases?</a:t>
            </a:r>
          </a:p>
          <a:p>
            <a:pPr lvl="1">
              <a:buNone/>
            </a:pPr>
            <a:r>
              <a:rPr lang="en-IN" dirty="0" smtClean="0"/>
              <a:t> a.   The cipher is designed as a substitution cipher.</a:t>
            </a:r>
          </a:p>
          <a:p>
            <a:pPr lvl="1">
              <a:buNone/>
            </a:pPr>
            <a:r>
              <a:rPr lang="en-IN" dirty="0" smtClean="0"/>
              <a:t> b.   The cipher is designed as a transposition cipher.</a:t>
            </a:r>
          </a:p>
          <a:p>
            <a:pPr lvl="1">
              <a:buNone/>
            </a:pPr>
            <a:endParaRPr lang="en-IN" dirty="0"/>
          </a:p>
        </p:txBody>
      </p:sp>
      <p:sp>
        <p:nvSpPr>
          <p:cNvPr id="4" name="Date Placeholder 3"/>
          <p:cNvSpPr>
            <a:spLocks noGrp="1"/>
          </p:cNvSpPr>
          <p:nvPr>
            <p:ph type="dt" sz="half" idx="10"/>
          </p:nvPr>
        </p:nvSpPr>
        <p:spPr/>
        <p:txBody>
          <a:bodyPr/>
          <a:lstStyle/>
          <a:p>
            <a:pPr>
              <a:defRPr/>
            </a:pPr>
            <a:fld id="{53AFE7BE-30E0-4021-9445-B3B4AF2B542E}"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pic>
        <p:nvPicPr>
          <p:cNvPr id="7" name="Picture 13"/>
          <p:cNvPicPr>
            <a:picLocks noGrp="1" noChangeAspect="1" noChangeArrowheads="1"/>
          </p:cNvPicPr>
          <p:nvPr>
            <p:ph idx="1"/>
          </p:nvPr>
        </p:nvPicPr>
        <p:blipFill>
          <a:blip r:embed="rId2" cstate="print"/>
          <a:stretch>
            <a:fillRect/>
          </a:stretch>
        </p:blipFill>
        <p:spPr bwMode="auto">
          <a:xfrm>
            <a:off x="2513751" y="1617681"/>
            <a:ext cx="4116497" cy="452596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9CCEE42A-E5CF-4D1F-A776-390F4118D2E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Expansion P-box</a:t>
            </a:r>
          </a:p>
          <a:p>
            <a:pPr lvl="1"/>
            <a:r>
              <a:rPr lang="en-IN" dirty="0" smtClean="0"/>
              <a:t>Since R</a:t>
            </a:r>
            <a:r>
              <a:rPr lang="en-IN" baseline="-25000" dirty="0" smtClean="0"/>
              <a:t>I−1</a:t>
            </a:r>
            <a:r>
              <a:rPr lang="en-IN" dirty="0" smtClean="0"/>
              <a:t> is a 32-bit input and K</a:t>
            </a:r>
            <a:r>
              <a:rPr lang="en-IN" baseline="-25000" dirty="0" smtClean="0"/>
              <a:t>I</a:t>
            </a:r>
            <a:r>
              <a:rPr lang="en-IN" dirty="0" smtClean="0"/>
              <a:t> is a 48-bit key, we first need to expand R</a:t>
            </a:r>
            <a:r>
              <a:rPr lang="en-IN" baseline="-25000" dirty="0" smtClean="0"/>
              <a:t>I−1</a:t>
            </a:r>
            <a:r>
              <a:rPr lang="en-IN" dirty="0" smtClean="0"/>
              <a:t> to 48 bits. </a:t>
            </a:r>
          </a:p>
          <a:p>
            <a:pPr lvl="1"/>
            <a:endParaRPr lang="en-IN" dirty="0"/>
          </a:p>
        </p:txBody>
      </p:sp>
      <p:sp>
        <p:nvSpPr>
          <p:cNvPr id="4" name="Date Placeholder 3"/>
          <p:cNvSpPr>
            <a:spLocks noGrp="1"/>
          </p:cNvSpPr>
          <p:nvPr>
            <p:ph type="dt" sz="half" idx="10"/>
          </p:nvPr>
        </p:nvSpPr>
        <p:spPr/>
        <p:txBody>
          <a:bodyPr/>
          <a:lstStyle/>
          <a:p>
            <a:pPr>
              <a:defRPr/>
            </a:pPr>
            <a:fld id="{68B94D91-F5D5-4673-8B6B-9AB676229A74}"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71</a:t>
            </a:fld>
            <a:endParaRPr lang="en-US"/>
          </a:p>
        </p:txBody>
      </p:sp>
      <p:pic>
        <p:nvPicPr>
          <p:cNvPr id="7" name="Picture 13"/>
          <p:cNvPicPr>
            <a:picLocks noChangeAspect="1" noChangeArrowheads="1"/>
          </p:cNvPicPr>
          <p:nvPr/>
        </p:nvPicPr>
        <p:blipFill>
          <a:blip r:embed="rId2" cstate="print"/>
          <a:srcRect/>
          <a:stretch>
            <a:fillRect/>
          </a:stretch>
        </p:blipFill>
        <p:spPr bwMode="auto">
          <a:xfrm>
            <a:off x="304800" y="3501008"/>
            <a:ext cx="8610600" cy="2376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a:xfrm>
            <a:off x="457200" y="1428736"/>
            <a:ext cx="8229600" cy="4525963"/>
          </a:xfrm>
        </p:spPr>
        <p:txBody>
          <a:bodyPr/>
          <a:lstStyle/>
          <a:p>
            <a:r>
              <a:rPr lang="en-IN" dirty="0" smtClean="0"/>
              <a:t>Expansion P-box</a:t>
            </a:r>
          </a:p>
          <a:p>
            <a:pPr lvl="1"/>
            <a:r>
              <a:rPr lang="en-IN" dirty="0" smtClean="0"/>
              <a:t>Since R</a:t>
            </a:r>
            <a:r>
              <a:rPr lang="en-IN" baseline="-25000" dirty="0" smtClean="0"/>
              <a:t>I−1</a:t>
            </a:r>
            <a:r>
              <a:rPr lang="en-IN" dirty="0" smtClean="0"/>
              <a:t> is a 32-bit input and K</a:t>
            </a:r>
            <a:r>
              <a:rPr lang="en-IN" baseline="-25000" dirty="0" smtClean="0"/>
              <a:t>I</a:t>
            </a:r>
            <a:r>
              <a:rPr lang="en-IN" dirty="0" smtClean="0"/>
              <a:t> is a 48-bit key, we first need to expand R</a:t>
            </a:r>
            <a:r>
              <a:rPr lang="en-IN" baseline="-25000" dirty="0" smtClean="0"/>
              <a:t>I−1</a:t>
            </a:r>
            <a:r>
              <a:rPr lang="en-IN" dirty="0" smtClean="0"/>
              <a:t> to 48 bits. </a:t>
            </a:r>
          </a:p>
          <a:p>
            <a:pPr lvl="1"/>
            <a:endParaRPr lang="en-IN" dirty="0"/>
          </a:p>
        </p:txBody>
      </p:sp>
      <p:sp>
        <p:nvSpPr>
          <p:cNvPr id="4" name="Date Placeholder 3"/>
          <p:cNvSpPr>
            <a:spLocks noGrp="1"/>
          </p:cNvSpPr>
          <p:nvPr>
            <p:ph type="dt" sz="half" idx="10"/>
          </p:nvPr>
        </p:nvSpPr>
        <p:spPr/>
        <p:txBody>
          <a:bodyPr/>
          <a:lstStyle/>
          <a:p>
            <a:pPr>
              <a:defRPr/>
            </a:pPr>
            <a:fld id="{98CE8661-BA3F-4DE5-BC56-BB333D8C19B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72</a:t>
            </a:fld>
            <a:endParaRPr lang="en-US"/>
          </a:p>
        </p:txBody>
      </p:sp>
      <p:pic>
        <p:nvPicPr>
          <p:cNvPr id="8" name="Picture 13"/>
          <p:cNvPicPr>
            <a:picLocks noChangeAspect="1" noChangeArrowheads="1"/>
          </p:cNvPicPr>
          <p:nvPr/>
        </p:nvPicPr>
        <p:blipFill>
          <a:blip r:embed="rId2" cstate="print"/>
          <a:srcRect/>
          <a:stretch>
            <a:fillRect/>
          </a:stretch>
        </p:blipFill>
        <p:spPr bwMode="auto">
          <a:xfrm>
            <a:off x="1104900" y="2924944"/>
            <a:ext cx="7048500" cy="3217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Whitener</a:t>
            </a:r>
          </a:p>
          <a:p>
            <a:pPr lvl="1"/>
            <a:r>
              <a:rPr lang="en-IN" dirty="0" smtClean="0"/>
              <a:t>After the expansion permutation, DES uses the XOR operation on the expanded right section and the round key. Note that both the right section and the key are 48-bits in length. Also note that the round key is used only in this operation.</a:t>
            </a:r>
            <a:endParaRPr lang="en-IN" smtClean="0"/>
          </a:p>
          <a:p>
            <a:pPr lvl="1"/>
            <a:endParaRPr lang="en-IN" dirty="0"/>
          </a:p>
        </p:txBody>
      </p:sp>
      <p:sp>
        <p:nvSpPr>
          <p:cNvPr id="4" name="Date Placeholder 3"/>
          <p:cNvSpPr>
            <a:spLocks noGrp="1"/>
          </p:cNvSpPr>
          <p:nvPr>
            <p:ph type="dt" sz="half" idx="10"/>
          </p:nvPr>
        </p:nvSpPr>
        <p:spPr/>
        <p:txBody>
          <a:bodyPr/>
          <a:lstStyle/>
          <a:p>
            <a:pPr>
              <a:defRPr/>
            </a:pPr>
            <a:fld id="{77182E26-EB58-4A28-898C-D1226E1A9CC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S-Boxes</a:t>
            </a:r>
          </a:p>
          <a:p>
            <a:pPr lvl="1"/>
            <a:endParaRPr lang="en-IN" dirty="0"/>
          </a:p>
        </p:txBody>
      </p:sp>
      <p:sp>
        <p:nvSpPr>
          <p:cNvPr id="4" name="Date Placeholder 3"/>
          <p:cNvSpPr>
            <a:spLocks noGrp="1"/>
          </p:cNvSpPr>
          <p:nvPr>
            <p:ph type="dt" sz="half" idx="10"/>
          </p:nvPr>
        </p:nvSpPr>
        <p:spPr/>
        <p:txBody>
          <a:bodyPr/>
          <a:lstStyle/>
          <a:p>
            <a:pPr>
              <a:defRPr/>
            </a:pPr>
            <a:fld id="{C765ACB4-5195-4F48-8240-44DED11F25A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74</a:t>
            </a:fld>
            <a:endParaRPr lang="en-US"/>
          </a:p>
        </p:txBody>
      </p:sp>
      <p:pic>
        <p:nvPicPr>
          <p:cNvPr id="7" name="Picture 11"/>
          <p:cNvPicPr>
            <a:picLocks noChangeAspect="1" noChangeArrowheads="1"/>
          </p:cNvPicPr>
          <p:nvPr/>
        </p:nvPicPr>
        <p:blipFill>
          <a:blip r:embed="rId2"/>
          <a:srcRect/>
          <a:stretch>
            <a:fillRect/>
          </a:stretch>
        </p:blipFill>
        <p:spPr bwMode="auto">
          <a:xfrm>
            <a:off x="652489" y="2285992"/>
            <a:ext cx="7705725"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S-Boxes</a:t>
            </a:r>
          </a:p>
          <a:p>
            <a:pPr lvl="1"/>
            <a:endParaRPr lang="en-IN" dirty="0"/>
          </a:p>
        </p:txBody>
      </p:sp>
      <p:sp>
        <p:nvSpPr>
          <p:cNvPr id="4" name="Date Placeholder 3"/>
          <p:cNvSpPr>
            <a:spLocks noGrp="1"/>
          </p:cNvSpPr>
          <p:nvPr>
            <p:ph type="dt" sz="half" idx="10"/>
          </p:nvPr>
        </p:nvSpPr>
        <p:spPr/>
        <p:txBody>
          <a:bodyPr/>
          <a:lstStyle/>
          <a:p>
            <a:pPr>
              <a:defRPr/>
            </a:pPr>
            <a:fld id="{A8CDDEFF-DBB7-4A2C-AEBD-18214A0EDDF6}"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75</a:t>
            </a:fld>
            <a:endParaRPr lang="en-US"/>
          </a:p>
        </p:txBody>
      </p:sp>
      <p:pic>
        <p:nvPicPr>
          <p:cNvPr id="8" name="Picture 13"/>
          <p:cNvPicPr>
            <a:picLocks noChangeAspect="1" noChangeArrowheads="1"/>
          </p:cNvPicPr>
          <p:nvPr/>
        </p:nvPicPr>
        <p:blipFill>
          <a:blip r:embed="rId2"/>
          <a:srcRect/>
          <a:stretch>
            <a:fillRect/>
          </a:stretch>
        </p:blipFill>
        <p:spPr bwMode="auto">
          <a:xfrm>
            <a:off x="1812925" y="2057400"/>
            <a:ext cx="4716463" cy="3827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Permutations for S-Box-I</a:t>
            </a:r>
          </a:p>
          <a:p>
            <a:pPr lvl="1"/>
            <a:endParaRPr lang="en-IN" dirty="0"/>
          </a:p>
        </p:txBody>
      </p:sp>
      <p:sp>
        <p:nvSpPr>
          <p:cNvPr id="4" name="Date Placeholder 3"/>
          <p:cNvSpPr>
            <a:spLocks noGrp="1"/>
          </p:cNvSpPr>
          <p:nvPr>
            <p:ph type="dt" sz="half" idx="10"/>
          </p:nvPr>
        </p:nvSpPr>
        <p:spPr/>
        <p:txBody>
          <a:bodyPr/>
          <a:lstStyle/>
          <a:p>
            <a:pPr>
              <a:defRPr/>
            </a:pPr>
            <a:fld id="{5D4D53D0-FC38-4E85-A592-C83860B2298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76</a:t>
            </a:fld>
            <a:endParaRPr lang="en-US"/>
          </a:p>
        </p:txBody>
      </p:sp>
      <p:pic>
        <p:nvPicPr>
          <p:cNvPr id="9" name="Picture 14"/>
          <p:cNvPicPr>
            <a:picLocks noChangeAspect="1" noChangeArrowheads="1"/>
          </p:cNvPicPr>
          <p:nvPr/>
        </p:nvPicPr>
        <p:blipFill>
          <a:blip r:embed="rId2"/>
          <a:srcRect/>
          <a:stretch>
            <a:fillRect/>
          </a:stretch>
        </p:blipFill>
        <p:spPr bwMode="auto">
          <a:xfrm>
            <a:off x="285720" y="2214554"/>
            <a:ext cx="8583613" cy="2025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The input to S-box 1 is 100011. What is the output?</a:t>
            </a:r>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CA3F9664-7324-4C5A-9369-44E50211B89D}"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normAutofit fontScale="92500"/>
          </a:bodyPr>
          <a:lstStyle/>
          <a:p>
            <a:r>
              <a:rPr lang="en-IN" dirty="0" smtClean="0"/>
              <a:t>Example</a:t>
            </a:r>
          </a:p>
          <a:p>
            <a:pPr lvl="1"/>
            <a:r>
              <a:rPr lang="en-IN" dirty="0" smtClean="0"/>
              <a:t>The input to S-box 1 is 100011. What is the output?</a:t>
            </a:r>
          </a:p>
          <a:p>
            <a:r>
              <a:rPr lang="en-IN" dirty="0" smtClean="0"/>
              <a:t>Solution</a:t>
            </a:r>
          </a:p>
          <a:p>
            <a:pPr lvl="1"/>
            <a:r>
              <a:rPr lang="en-IN" dirty="0" smtClean="0"/>
              <a:t>If we write the first and the sixth bits together, we get 11 in binary, which is 3 in decimal. The remaining bits are 0001 in binary, which is 1 in decimal. We look for the value in row 3, column 1, in Table of S-box 1. The result is 12 in decimal, which in binary is 1100. So the input 100011 yields the output 1100.</a:t>
            </a:r>
          </a:p>
          <a:p>
            <a:pPr lvl="1"/>
            <a:endParaRPr lang="en-IN" dirty="0" smtClean="0"/>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BC9C2560-26E8-4961-9565-ACA7B601FB2D}"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function…</a:t>
            </a:r>
            <a:endParaRPr lang="en-IN" dirty="0"/>
          </a:p>
        </p:txBody>
      </p:sp>
      <p:sp>
        <p:nvSpPr>
          <p:cNvPr id="2" name="Content Placeholder 1"/>
          <p:cNvSpPr>
            <a:spLocks noGrp="1"/>
          </p:cNvSpPr>
          <p:nvPr>
            <p:ph idx="1"/>
          </p:nvPr>
        </p:nvSpPr>
        <p:spPr/>
        <p:txBody>
          <a:bodyPr/>
          <a:lstStyle/>
          <a:p>
            <a:r>
              <a:rPr lang="en-IN" dirty="0" smtClean="0"/>
              <a:t>Straight P-Box</a:t>
            </a:r>
          </a:p>
          <a:p>
            <a:pPr lvl="1"/>
            <a:endParaRPr lang="en-IN" dirty="0" smtClean="0"/>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314B96FE-F286-47F1-B73B-3BACDD63EC3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79</a:t>
            </a:fld>
            <a:endParaRPr lang="en-US"/>
          </a:p>
        </p:txBody>
      </p:sp>
      <p:pic>
        <p:nvPicPr>
          <p:cNvPr id="7" name="Picture 13"/>
          <p:cNvPicPr>
            <a:picLocks noChangeAspect="1" noChangeArrowheads="1"/>
          </p:cNvPicPr>
          <p:nvPr/>
        </p:nvPicPr>
        <p:blipFill>
          <a:blip r:embed="rId2"/>
          <a:srcRect/>
          <a:stretch>
            <a:fillRect/>
          </a:stretch>
        </p:blipFill>
        <p:spPr bwMode="auto">
          <a:xfrm>
            <a:off x="762000" y="2408238"/>
            <a:ext cx="7550150" cy="17065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476280" y="1155719"/>
            <a:ext cx="8382000" cy="5059363"/>
          </a:xfrm>
        </p:spPr>
        <p:txBody>
          <a:bodyPr>
            <a:normAutofit lnSpcReduction="10000"/>
          </a:bodyPr>
          <a:lstStyle/>
          <a:p>
            <a:r>
              <a:rPr lang="en-IN" dirty="0" smtClean="0"/>
              <a:t>Solution</a:t>
            </a:r>
          </a:p>
          <a:p>
            <a:pPr lvl="1"/>
            <a:r>
              <a:rPr lang="en-IN" dirty="0" smtClean="0"/>
              <a:t>In the first case, Eve has no idea how many 1’s are in the plaintext. Eve needs to try all possible 2</a:t>
            </a:r>
            <a:r>
              <a:rPr lang="en-IN" baseline="30000" dirty="0" smtClean="0"/>
              <a:t>64</a:t>
            </a:r>
            <a:r>
              <a:rPr lang="en-IN" dirty="0" smtClean="0"/>
              <a:t> 64-bit blocks to find one that makes sense.</a:t>
            </a:r>
          </a:p>
          <a:p>
            <a:pPr lvl="2"/>
            <a:r>
              <a:rPr lang="en-IN" dirty="0" smtClean="0"/>
              <a:t>Would take hundreds of years if Eve would try 1 billion blocks per second !!!</a:t>
            </a:r>
          </a:p>
          <a:p>
            <a:pPr lvl="1"/>
            <a:r>
              <a:rPr lang="en-IN" dirty="0" smtClean="0"/>
              <a:t>In the second case, Eve knows that there are exactly 10 1’s in the plaintext. Eve can launch an exhaustive-search attack using only those 64-bit blocks that have exactly 10 1’s.</a:t>
            </a:r>
          </a:p>
          <a:p>
            <a:pPr lvl="2"/>
            <a:r>
              <a:rPr lang="en-IN" dirty="0" smtClean="0"/>
              <a:t>Would need to try (64!)/[(10!)(54!)] possibilities</a:t>
            </a:r>
          </a:p>
          <a:p>
            <a:pPr lvl="2"/>
            <a:r>
              <a:rPr lang="en-IN" dirty="0" smtClean="0"/>
              <a:t>Can be successful in less than 3 minutes </a:t>
            </a:r>
          </a:p>
          <a:p>
            <a:pPr lvl="1"/>
            <a:endParaRPr lang="en-IN" dirty="0"/>
          </a:p>
        </p:txBody>
      </p:sp>
      <p:sp>
        <p:nvSpPr>
          <p:cNvPr id="4" name="Date Placeholder 3"/>
          <p:cNvSpPr>
            <a:spLocks noGrp="1"/>
          </p:cNvSpPr>
          <p:nvPr>
            <p:ph type="dt" sz="half" idx="10"/>
          </p:nvPr>
        </p:nvSpPr>
        <p:spPr/>
        <p:txBody>
          <a:bodyPr/>
          <a:lstStyle/>
          <a:p>
            <a:pPr>
              <a:defRPr/>
            </a:pPr>
            <a:fld id="{351B5A76-2D50-4519-838A-A3901A0A574C}"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and reverse cipher</a:t>
            </a:r>
            <a:endParaRPr lang="en-IN" dirty="0"/>
          </a:p>
        </p:txBody>
      </p:sp>
      <p:sp>
        <p:nvSpPr>
          <p:cNvPr id="2" name="Content Placeholder 1"/>
          <p:cNvSpPr>
            <a:spLocks noGrp="1"/>
          </p:cNvSpPr>
          <p:nvPr>
            <p:ph idx="1"/>
          </p:nvPr>
        </p:nvSpPr>
        <p:spPr/>
        <p:txBody>
          <a:bodyPr/>
          <a:lstStyle/>
          <a:p>
            <a:r>
              <a:rPr lang="en-IN" dirty="0" smtClean="0"/>
              <a:t>Using mixers and swappers, we can create the cipher and reverse cipher, each having 16 rounds. </a:t>
            </a:r>
          </a:p>
          <a:p>
            <a:r>
              <a:rPr lang="en-IN" dirty="0" smtClean="0"/>
              <a:t>First Approach</a:t>
            </a:r>
          </a:p>
          <a:p>
            <a:pPr lvl="1"/>
            <a:r>
              <a:rPr lang="en-IN" dirty="0" smtClean="0"/>
              <a:t>To achieve this goal, one approach is to make the last round (round 16) different from the others; it has only a mixer and no swapper. </a:t>
            </a:r>
          </a:p>
          <a:p>
            <a:pPr lvl="1"/>
            <a:endParaRPr lang="en-IN" dirty="0" smtClean="0"/>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5A5017A2-4640-41D0-ABD4-C5ACB9ADAA02}"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and reverse cipher...	</a:t>
            </a:r>
            <a:endParaRPr lang="en-IN" dirty="0"/>
          </a:p>
        </p:txBody>
      </p:sp>
      <p:sp>
        <p:nvSpPr>
          <p:cNvPr id="2" name="Content Placeholder 1"/>
          <p:cNvSpPr>
            <a:spLocks noGrp="1"/>
          </p:cNvSpPr>
          <p:nvPr>
            <p:ph idx="1"/>
          </p:nvPr>
        </p:nvSpPr>
        <p:spPr>
          <a:xfrm>
            <a:off x="457200" y="1214422"/>
            <a:ext cx="8229600" cy="4525963"/>
          </a:xfrm>
        </p:spPr>
        <p:txBody>
          <a:bodyPr/>
          <a:lstStyle/>
          <a:p>
            <a:r>
              <a:rPr lang="en-IN" dirty="0" smtClean="0"/>
              <a:t>16 rounds of </a:t>
            </a:r>
            <a:r>
              <a:rPr lang="en-IN" dirty="0" err="1" smtClean="0"/>
              <a:t>Fiestel</a:t>
            </a:r>
            <a:r>
              <a:rPr lang="en-IN" dirty="0" smtClean="0"/>
              <a:t> cipher	</a:t>
            </a:r>
            <a:endParaRPr lang="en-IN" dirty="0"/>
          </a:p>
        </p:txBody>
      </p:sp>
      <p:sp>
        <p:nvSpPr>
          <p:cNvPr id="4" name="Date Placeholder 3"/>
          <p:cNvSpPr>
            <a:spLocks noGrp="1"/>
          </p:cNvSpPr>
          <p:nvPr>
            <p:ph type="dt" sz="half" idx="10"/>
          </p:nvPr>
        </p:nvSpPr>
        <p:spPr/>
        <p:txBody>
          <a:bodyPr/>
          <a:lstStyle/>
          <a:p>
            <a:pPr>
              <a:defRPr/>
            </a:pPr>
            <a:fld id="{AAB62F2C-5482-4CF9-BA0C-E0BE7871F40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81</a:t>
            </a:fld>
            <a:endParaRPr lang="en-US"/>
          </a:p>
        </p:txBody>
      </p:sp>
      <p:pic>
        <p:nvPicPr>
          <p:cNvPr id="7" name="Picture 14"/>
          <p:cNvPicPr>
            <a:picLocks noChangeAspect="1" noChangeArrowheads="1"/>
          </p:cNvPicPr>
          <p:nvPr/>
        </p:nvPicPr>
        <p:blipFill>
          <a:blip r:embed="rId3" cstate="print"/>
          <a:srcRect/>
          <a:stretch>
            <a:fillRect/>
          </a:stretch>
        </p:blipFill>
        <p:spPr bwMode="auto">
          <a:xfrm>
            <a:off x="2571736" y="1709762"/>
            <a:ext cx="4278312" cy="452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Cipher and reverse cipher...</a:t>
            </a:r>
            <a:endParaRPr lang="en-IN" dirty="0"/>
          </a:p>
        </p:txBody>
      </p:sp>
      <p:sp>
        <p:nvSpPr>
          <p:cNvPr id="2" name="Content Placeholder 1"/>
          <p:cNvSpPr>
            <a:spLocks noGrp="1"/>
          </p:cNvSpPr>
          <p:nvPr>
            <p:ph idx="1"/>
          </p:nvPr>
        </p:nvSpPr>
        <p:spPr/>
        <p:txBody>
          <a:bodyPr/>
          <a:lstStyle/>
          <a:p>
            <a:r>
              <a:rPr lang="en-IN" dirty="0" smtClean="0"/>
              <a:t>Alternative approach</a:t>
            </a:r>
          </a:p>
          <a:p>
            <a:pPr lvl="1"/>
            <a:r>
              <a:rPr lang="en-IN" dirty="0" smtClean="0"/>
              <a:t>We can make all 16 rounds the same by including one swapper to the 16th round and add an extra swapper after that.</a:t>
            </a:r>
          </a:p>
          <a:p>
            <a:pPr lvl="1">
              <a:buNone/>
            </a:pPr>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1D61DD28-851C-4BE9-9B3D-189AFF55C61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
            <a:ext cx="8229600" cy="1143000"/>
          </a:xfrm>
        </p:spPr>
        <p:txBody>
          <a:bodyPr/>
          <a:lstStyle/>
          <a:p>
            <a:r>
              <a:rPr lang="en-IN" dirty="0" smtClean="0"/>
              <a:t>Key generation</a:t>
            </a:r>
            <a:endParaRPr lang="en-IN" dirty="0"/>
          </a:p>
        </p:txBody>
      </p:sp>
      <p:sp>
        <p:nvSpPr>
          <p:cNvPr id="2" name="Content Placeholder 1"/>
          <p:cNvSpPr>
            <a:spLocks noGrp="1"/>
          </p:cNvSpPr>
          <p:nvPr>
            <p:ph idx="1"/>
          </p:nvPr>
        </p:nvSpPr>
        <p:spPr>
          <a:xfrm>
            <a:off x="304800" y="1066800"/>
            <a:ext cx="3052754" cy="5059363"/>
          </a:xfrm>
        </p:spPr>
        <p:txBody>
          <a:bodyPr/>
          <a:lstStyle/>
          <a:p>
            <a:r>
              <a:rPr lang="en-IN" dirty="0" smtClean="0"/>
              <a:t>The round-key generator creates sixteen 48-bit keys out of a 56-bit cipher key. </a:t>
            </a:r>
          </a:p>
          <a:p>
            <a:endParaRPr lang="en-IN" dirty="0"/>
          </a:p>
        </p:txBody>
      </p:sp>
      <p:sp>
        <p:nvSpPr>
          <p:cNvPr id="4" name="Date Placeholder 3"/>
          <p:cNvSpPr>
            <a:spLocks noGrp="1"/>
          </p:cNvSpPr>
          <p:nvPr>
            <p:ph type="dt" sz="half" idx="10"/>
          </p:nvPr>
        </p:nvSpPr>
        <p:spPr/>
        <p:txBody>
          <a:bodyPr/>
          <a:lstStyle/>
          <a:p>
            <a:pPr>
              <a:defRPr/>
            </a:pPr>
            <a:fld id="{65DFAAD4-8E11-478D-93C5-BF622527B6DB}"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83</a:t>
            </a:fld>
            <a:endParaRPr lang="en-US"/>
          </a:p>
        </p:txBody>
      </p:sp>
      <p:pic>
        <p:nvPicPr>
          <p:cNvPr id="7" name="Picture 11"/>
          <p:cNvPicPr>
            <a:picLocks noChangeAspect="1" noChangeArrowheads="1"/>
          </p:cNvPicPr>
          <p:nvPr/>
        </p:nvPicPr>
        <p:blipFill>
          <a:blip r:embed="rId2"/>
          <a:srcRect/>
          <a:stretch>
            <a:fillRect/>
          </a:stretch>
        </p:blipFill>
        <p:spPr bwMode="auto">
          <a:xfrm>
            <a:off x="3765578" y="936646"/>
            <a:ext cx="4735512" cy="549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Key generation</a:t>
            </a:r>
            <a:endParaRPr lang="en-IN" dirty="0"/>
          </a:p>
        </p:txBody>
      </p:sp>
      <p:pic>
        <p:nvPicPr>
          <p:cNvPr id="9" name="Picture 11"/>
          <p:cNvPicPr>
            <a:picLocks noGrp="1" noChangeAspect="1" noChangeArrowheads="1"/>
          </p:cNvPicPr>
          <p:nvPr>
            <p:ph idx="1"/>
          </p:nvPr>
        </p:nvPicPr>
        <p:blipFill>
          <a:blip r:embed="rId2"/>
          <a:srcRect/>
          <a:stretch>
            <a:fillRect/>
          </a:stretch>
        </p:blipFill>
        <p:spPr bwMode="auto">
          <a:xfrm>
            <a:off x="304800" y="1285860"/>
            <a:ext cx="8382000" cy="3180576"/>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1F891710-73C3-4E5C-B844-3521AD8BAB6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84</a:t>
            </a:fld>
            <a:endParaRPr lang="en-US"/>
          </a:p>
        </p:txBody>
      </p:sp>
      <p:pic>
        <p:nvPicPr>
          <p:cNvPr id="10" name="Picture 14"/>
          <p:cNvPicPr>
            <a:picLocks noChangeAspect="1" noChangeArrowheads="1"/>
          </p:cNvPicPr>
          <p:nvPr/>
        </p:nvPicPr>
        <p:blipFill>
          <a:blip r:embed="rId3"/>
          <a:srcRect/>
          <a:stretch>
            <a:fillRect/>
          </a:stretch>
        </p:blipFill>
        <p:spPr bwMode="auto">
          <a:xfrm>
            <a:off x="1038225" y="5400675"/>
            <a:ext cx="7165975" cy="695325"/>
          </a:xfrm>
          <a:prstGeom prst="rect">
            <a:avLst/>
          </a:prstGeom>
          <a:noFill/>
          <a:ln w="9525">
            <a:noFill/>
            <a:miter lim="800000"/>
            <a:headEnd/>
            <a:tailEnd/>
          </a:ln>
          <a:effectLst/>
        </p:spPr>
      </p:pic>
      <p:sp>
        <p:nvSpPr>
          <p:cNvPr id="11" name="Content Placeholder 1"/>
          <p:cNvSpPr txBox="1">
            <a:spLocks/>
          </p:cNvSpPr>
          <p:nvPr/>
        </p:nvSpPr>
        <p:spPr bwMode="auto">
          <a:xfrm>
            <a:off x="304800" y="857232"/>
            <a:ext cx="8553480" cy="428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Pct val="60000"/>
              <a:tabLst/>
              <a:defRPr/>
            </a:pPr>
            <a:r>
              <a:rPr lang="en-IN" sz="2800" dirty="0" smtClean="0">
                <a:latin typeface="+mn-lt"/>
                <a:cs typeface="+mn-cs"/>
              </a:rPr>
              <a:t>Parity bit drop table</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60000"/>
              <a:buFontTx/>
              <a:buBlip>
                <a:blip r:embed="rId4"/>
              </a:buBlip>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1"/>
          <p:cNvSpPr txBox="1">
            <a:spLocks/>
          </p:cNvSpPr>
          <p:nvPr/>
        </p:nvSpPr>
        <p:spPr bwMode="auto">
          <a:xfrm>
            <a:off x="214282" y="4786322"/>
            <a:ext cx="8553480" cy="428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Pct val="60000"/>
              <a:tabLst/>
              <a:defRPr/>
            </a:pPr>
            <a:r>
              <a:rPr lang="en-IN" sz="2800" dirty="0" smtClean="0">
                <a:latin typeface="+mn-lt"/>
                <a:cs typeface="+mn-cs"/>
              </a:rPr>
              <a:t>Number of shift bits</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60000"/>
              <a:buFontTx/>
              <a:buBlip>
                <a:blip r:embed="rId4"/>
              </a:buBlip>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Key generation</a:t>
            </a:r>
            <a:endParaRPr lang="en-IN" dirty="0"/>
          </a:p>
        </p:txBody>
      </p:sp>
      <p:sp>
        <p:nvSpPr>
          <p:cNvPr id="4" name="Date Placeholder 3"/>
          <p:cNvSpPr>
            <a:spLocks noGrp="1"/>
          </p:cNvSpPr>
          <p:nvPr>
            <p:ph type="dt" sz="half" idx="10"/>
          </p:nvPr>
        </p:nvSpPr>
        <p:spPr/>
        <p:txBody>
          <a:bodyPr/>
          <a:lstStyle/>
          <a:p>
            <a:pPr>
              <a:defRPr/>
            </a:pPr>
            <a:fld id="{64DF9241-9C2A-4A5E-A31D-31E51507C86E}"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85</a:t>
            </a:fld>
            <a:endParaRPr lang="en-US"/>
          </a:p>
        </p:txBody>
      </p:sp>
      <p:sp>
        <p:nvSpPr>
          <p:cNvPr id="11" name="Content Placeholder 1"/>
          <p:cNvSpPr txBox="1">
            <a:spLocks/>
          </p:cNvSpPr>
          <p:nvPr/>
        </p:nvSpPr>
        <p:spPr bwMode="auto">
          <a:xfrm>
            <a:off x="304800" y="1500173"/>
            <a:ext cx="8553480" cy="4286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Pct val="60000"/>
              <a:tabLst/>
              <a:defRPr/>
            </a:pPr>
            <a:r>
              <a:rPr lang="en-IN" sz="2800" dirty="0" smtClean="0">
                <a:latin typeface="+mn-lt"/>
                <a:cs typeface="+mn-cs"/>
              </a:rPr>
              <a:t>Key compression table</a:t>
            </a:r>
            <a:endParaRPr kumimoji="0" lang="en-I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60000"/>
              <a:buFontTx/>
              <a:buBlip>
                <a:blip r:embed="rId2"/>
              </a:buBlip>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4" name="Picture 13"/>
          <p:cNvPicPr>
            <a:picLocks noChangeAspect="1" noChangeArrowheads="1"/>
          </p:cNvPicPr>
          <p:nvPr/>
        </p:nvPicPr>
        <p:blipFill>
          <a:blip r:embed="rId3"/>
          <a:srcRect/>
          <a:stretch>
            <a:fillRect/>
          </a:stretch>
        </p:blipFill>
        <p:spPr bwMode="auto">
          <a:xfrm>
            <a:off x="684213" y="2727325"/>
            <a:ext cx="7011987" cy="207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an example of </a:t>
            </a:r>
            <a:r>
              <a:rPr lang="en-IN" dirty="0" err="1" smtClean="0"/>
              <a:t>encipherment</a:t>
            </a:r>
            <a:endParaRPr lang="en-IN" dirty="0"/>
          </a:p>
        </p:txBody>
      </p:sp>
      <p:pic>
        <p:nvPicPr>
          <p:cNvPr id="7" name="Picture 14"/>
          <p:cNvPicPr>
            <a:picLocks noGrp="1" noChangeAspect="1" noChangeArrowheads="1"/>
          </p:cNvPicPr>
          <p:nvPr>
            <p:ph idx="1"/>
          </p:nvPr>
        </p:nvPicPr>
        <p:blipFill>
          <a:blip r:embed="rId2"/>
          <a:srcRect/>
          <a:stretch>
            <a:fillRect/>
          </a:stretch>
        </p:blipFill>
        <p:spPr bwMode="auto">
          <a:xfrm>
            <a:off x="547718" y="1928802"/>
            <a:ext cx="8382000" cy="65320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ADBC5722-FB19-483A-B81D-94123D52AE60}"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86</a:t>
            </a:fld>
            <a:endParaRPr lang="en-US"/>
          </a:p>
        </p:txBody>
      </p:sp>
      <p:pic>
        <p:nvPicPr>
          <p:cNvPr id="8" name="Picture 15"/>
          <p:cNvPicPr>
            <a:picLocks noChangeAspect="1" noChangeArrowheads="1"/>
          </p:cNvPicPr>
          <p:nvPr/>
        </p:nvPicPr>
        <p:blipFill>
          <a:blip r:embed="rId3"/>
          <a:srcRect/>
          <a:stretch>
            <a:fillRect/>
          </a:stretch>
        </p:blipFill>
        <p:spPr bwMode="auto">
          <a:xfrm>
            <a:off x="476280" y="2857496"/>
            <a:ext cx="7788275" cy="252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DES: an example of </a:t>
            </a:r>
            <a:r>
              <a:rPr lang="en-IN" dirty="0" err="1" smtClean="0"/>
              <a:t>encipherment</a:t>
            </a:r>
            <a:r>
              <a:rPr lang="en-IN" dirty="0" smtClean="0"/>
              <a:t>...</a:t>
            </a:r>
            <a:endParaRPr lang="en-IN" dirty="0"/>
          </a:p>
        </p:txBody>
      </p:sp>
      <p:pic>
        <p:nvPicPr>
          <p:cNvPr id="10" name="Picture 14"/>
          <p:cNvPicPr>
            <a:picLocks noGrp="1" noChangeAspect="1" noChangeArrowheads="1"/>
          </p:cNvPicPr>
          <p:nvPr>
            <p:ph idx="1"/>
          </p:nvPr>
        </p:nvPicPr>
        <p:blipFill>
          <a:blip r:embed="rId2"/>
          <a:stretch>
            <a:fillRect/>
          </a:stretch>
        </p:blipFill>
        <p:spPr bwMode="auto">
          <a:xfrm>
            <a:off x="457200" y="1610989"/>
            <a:ext cx="8229600" cy="4504384"/>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3627BC9A-AC37-4F87-9A4B-6F9D1C5EFE9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an example of decipherment</a:t>
            </a:r>
            <a:endParaRPr lang="en-IN" dirty="0"/>
          </a:p>
        </p:txBody>
      </p:sp>
      <p:pic>
        <p:nvPicPr>
          <p:cNvPr id="8" name="Picture 14"/>
          <p:cNvPicPr>
            <a:picLocks noGrp="1" noChangeAspect="1" noChangeArrowheads="1"/>
          </p:cNvPicPr>
          <p:nvPr>
            <p:ph idx="1"/>
          </p:nvPr>
        </p:nvPicPr>
        <p:blipFill>
          <a:blip r:embed="rId2"/>
          <a:stretch>
            <a:fillRect/>
          </a:stretch>
        </p:blipFill>
        <p:spPr bwMode="auto">
          <a:xfrm>
            <a:off x="457200" y="1984870"/>
            <a:ext cx="8229600" cy="3756623"/>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pPr>
              <a:defRPr/>
            </a:pPr>
            <a:fld id="{CBEC9FB7-4C9A-491A-ABEF-5D3D8F788EA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Analysis</a:t>
            </a:r>
            <a:endParaRPr lang="en-IN" dirty="0"/>
          </a:p>
        </p:txBody>
      </p:sp>
      <p:sp>
        <p:nvSpPr>
          <p:cNvPr id="2" name="Content Placeholder 1"/>
          <p:cNvSpPr>
            <a:spLocks noGrp="1"/>
          </p:cNvSpPr>
          <p:nvPr>
            <p:ph idx="1"/>
          </p:nvPr>
        </p:nvSpPr>
        <p:spPr/>
        <p:txBody>
          <a:bodyPr/>
          <a:lstStyle/>
          <a:p>
            <a:r>
              <a:rPr lang="en-IN" dirty="0" smtClean="0"/>
              <a:t>Two desirable properties</a:t>
            </a:r>
          </a:p>
          <a:p>
            <a:pPr lvl="1"/>
            <a:r>
              <a:rPr lang="en-IN" dirty="0" smtClean="0"/>
              <a:t>Avalanche effect</a:t>
            </a:r>
          </a:p>
          <a:p>
            <a:pPr lvl="1"/>
            <a:r>
              <a:rPr lang="en-IN" dirty="0" smtClean="0"/>
              <a:t>Completeness </a:t>
            </a:r>
            <a:endParaRPr lang="en-IN" dirty="0"/>
          </a:p>
        </p:txBody>
      </p:sp>
      <p:sp>
        <p:nvSpPr>
          <p:cNvPr id="4" name="Date Placeholder 3"/>
          <p:cNvSpPr>
            <a:spLocks noGrp="1"/>
          </p:cNvSpPr>
          <p:nvPr>
            <p:ph type="dt" sz="half" idx="10"/>
          </p:nvPr>
        </p:nvSpPr>
        <p:spPr/>
        <p:txBody>
          <a:bodyPr/>
          <a:lstStyle/>
          <a:p>
            <a:pPr>
              <a:defRPr/>
            </a:pPr>
            <a:fld id="{A477628E-70DA-446E-B080-44D2997A6A32}"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Substitution or Transposition</a:t>
            </a:r>
            <a:endParaRPr lang="en-IN" dirty="0"/>
          </a:p>
        </p:txBody>
      </p:sp>
      <p:sp>
        <p:nvSpPr>
          <p:cNvPr id="2" name="Content Placeholder 1"/>
          <p:cNvSpPr>
            <a:spLocks noGrp="1"/>
          </p:cNvSpPr>
          <p:nvPr>
            <p:ph idx="1"/>
          </p:nvPr>
        </p:nvSpPr>
        <p:spPr>
          <a:xfrm>
            <a:off x="214282" y="785794"/>
            <a:ext cx="8382000" cy="5059363"/>
          </a:xfrm>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To be resistant to exhaustive-search attack, </a:t>
            </a:r>
            <a:br>
              <a:rPr lang="en-US" dirty="0" smtClean="0"/>
            </a:br>
            <a:r>
              <a:rPr lang="en-US" dirty="0" smtClean="0"/>
              <a:t>a modern block cipher needs to be designed as a substitution cipher.</a:t>
            </a:r>
          </a:p>
          <a:p>
            <a:pPr lvl="1"/>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6DE60B8E-F7EF-458B-9359-7AE78D58307D}"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Avalanche effect</a:t>
            </a:r>
            <a:endParaRPr lang="en-IN" dirty="0"/>
          </a:p>
        </p:txBody>
      </p:sp>
      <p:sp>
        <p:nvSpPr>
          <p:cNvPr id="2" name="Content Placeholder 1"/>
          <p:cNvSpPr>
            <a:spLocks noGrp="1"/>
          </p:cNvSpPr>
          <p:nvPr>
            <p:ph idx="1"/>
          </p:nvPr>
        </p:nvSpPr>
        <p:spPr/>
        <p:txBody>
          <a:bodyPr/>
          <a:lstStyle/>
          <a:p>
            <a:r>
              <a:rPr lang="en-IN" dirty="0" smtClean="0"/>
              <a:t>To check the avalanche effect in DES, let us encrypt two plaintext blocks (with the same key) that differ only in one bit and observe the differences in the number of bits in each round.</a:t>
            </a:r>
          </a:p>
          <a:p>
            <a:endParaRPr lang="en-IN" dirty="0"/>
          </a:p>
        </p:txBody>
      </p:sp>
      <p:sp>
        <p:nvSpPr>
          <p:cNvPr id="4" name="Date Placeholder 3"/>
          <p:cNvSpPr>
            <a:spLocks noGrp="1"/>
          </p:cNvSpPr>
          <p:nvPr>
            <p:ph type="dt" sz="half" idx="10"/>
          </p:nvPr>
        </p:nvSpPr>
        <p:spPr/>
        <p:txBody>
          <a:bodyPr/>
          <a:lstStyle/>
          <a:p>
            <a:pPr>
              <a:defRPr/>
            </a:pPr>
            <a:fld id="{B44DDC0B-18B6-4E4F-A1C7-3C2AD847C99F}"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90</a:t>
            </a:fld>
            <a:endParaRPr lang="en-US"/>
          </a:p>
        </p:txBody>
      </p:sp>
      <p:pic>
        <p:nvPicPr>
          <p:cNvPr id="7" name="Picture 21"/>
          <p:cNvPicPr>
            <a:picLocks noChangeAspect="1" noChangeArrowheads="1"/>
          </p:cNvPicPr>
          <p:nvPr/>
        </p:nvPicPr>
        <p:blipFill>
          <a:blip r:embed="rId2"/>
          <a:srcRect/>
          <a:stretch>
            <a:fillRect/>
          </a:stretch>
        </p:blipFill>
        <p:spPr bwMode="auto">
          <a:xfrm>
            <a:off x="857224" y="4108466"/>
            <a:ext cx="7542213" cy="160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Avalanche effect...</a:t>
            </a:r>
            <a:endParaRPr lang="en-IN" dirty="0"/>
          </a:p>
        </p:txBody>
      </p:sp>
      <p:sp>
        <p:nvSpPr>
          <p:cNvPr id="2" name="Content Placeholder 1"/>
          <p:cNvSpPr>
            <a:spLocks noGrp="1"/>
          </p:cNvSpPr>
          <p:nvPr>
            <p:ph idx="1"/>
          </p:nvPr>
        </p:nvSpPr>
        <p:spPr/>
        <p:txBody>
          <a:bodyPr/>
          <a:lstStyle/>
          <a:p>
            <a:r>
              <a:rPr lang="en-IN" dirty="0" err="1" smtClean="0"/>
              <a:t>Ciphertext</a:t>
            </a:r>
            <a:r>
              <a:rPr lang="en-IN" dirty="0" smtClean="0"/>
              <a:t> blocks differ in 29 bits.</a:t>
            </a:r>
          </a:p>
          <a:p>
            <a:pPr lvl="1"/>
            <a:r>
              <a:rPr lang="en-IN" dirty="0" smtClean="0"/>
              <a:t>i.e. changing approximately 1.5 percent of the plaintext creates a change of approximately 45 percent in the </a:t>
            </a:r>
            <a:r>
              <a:rPr lang="en-IN" dirty="0" err="1" smtClean="0"/>
              <a:t>ciphertext</a:t>
            </a:r>
            <a:r>
              <a:rPr lang="en-IN" dirty="0" smtClean="0"/>
              <a:t>.</a:t>
            </a:r>
          </a:p>
          <a:p>
            <a:endParaRPr lang="en-IN" dirty="0"/>
          </a:p>
        </p:txBody>
      </p:sp>
      <p:sp>
        <p:nvSpPr>
          <p:cNvPr id="4" name="Date Placeholder 3"/>
          <p:cNvSpPr>
            <a:spLocks noGrp="1"/>
          </p:cNvSpPr>
          <p:nvPr>
            <p:ph type="dt" sz="half" idx="10"/>
          </p:nvPr>
        </p:nvSpPr>
        <p:spPr/>
        <p:txBody>
          <a:bodyPr/>
          <a:lstStyle/>
          <a:p>
            <a:pPr>
              <a:defRPr/>
            </a:pPr>
            <a:fld id="{184A1216-93DA-45AF-9B0B-E58AE253251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91</a:t>
            </a:fld>
            <a:endParaRPr lang="en-US"/>
          </a:p>
        </p:txBody>
      </p:sp>
      <p:pic>
        <p:nvPicPr>
          <p:cNvPr id="8" name="Picture 14"/>
          <p:cNvPicPr>
            <a:picLocks noChangeAspect="1" noChangeArrowheads="1"/>
          </p:cNvPicPr>
          <p:nvPr/>
        </p:nvPicPr>
        <p:blipFill>
          <a:blip r:embed="rId2"/>
          <a:srcRect/>
          <a:stretch>
            <a:fillRect/>
          </a:stretch>
        </p:blipFill>
        <p:spPr bwMode="auto">
          <a:xfrm>
            <a:off x="517525" y="3832225"/>
            <a:ext cx="7788275" cy="663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Completeness</a:t>
            </a:r>
            <a:endParaRPr lang="en-IN" dirty="0"/>
          </a:p>
        </p:txBody>
      </p:sp>
      <p:sp>
        <p:nvSpPr>
          <p:cNvPr id="2" name="Content Placeholder 1"/>
          <p:cNvSpPr>
            <a:spLocks noGrp="1"/>
          </p:cNvSpPr>
          <p:nvPr>
            <p:ph idx="1"/>
          </p:nvPr>
        </p:nvSpPr>
        <p:spPr/>
        <p:txBody>
          <a:bodyPr/>
          <a:lstStyle/>
          <a:p>
            <a:r>
              <a:rPr lang="en-IN" dirty="0" smtClean="0"/>
              <a:t>Completeness effect means that each bit of the </a:t>
            </a:r>
            <a:r>
              <a:rPr lang="en-IN" dirty="0" err="1" smtClean="0"/>
              <a:t>ciphertext</a:t>
            </a:r>
            <a:r>
              <a:rPr lang="en-IN" dirty="0" smtClean="0"/>
              <a:t> needs to depend on many bits on the plaintext.</a:t>
            </a:r>
          </a:p>
          <a:p>
            <a:pPr lvl="1"/>
            <a:r>
              <a:rPr lang="en-IN" dirty="0" smtClean="0"/>
              <a:t>S-Box</a:t>
            </a:r>
          </a:p>
          <a:p>
            <a:pPr lvl="1"/>
            <a:r>
              <a:rPr lang="en-IN" dirty="0" smtClean="0"/>
              <a:t>P-Box</a:t>
            </a:r>
          </a:p>
          <a:p>
            <a:pPr lvl="1"/>
            <a:r>
              <a:rPr lang="en-IN" dirty="0" smtClean="0"/>
              <a:t>16 rounds of </a:t>
            </a:r>
            <a:r>
              <a:rPr lang="en-IN" dirty="0" err="1" smtClean="0"/>
              <a:t>fiestel</a:t>
            </a:r>
            <a:r>
              <a:rPr lang="en-IN" dirty="0" smtClean="0"/>
              <a:t> blocks </a:t>
            </a:r>
          </a:p>
          <a:p>
            <a:endParaRPr lang="en-IN" dirty="0"/>
          </a:p>
        </p:txBody>
      </p:sp>
      <p:sp>
        <p:nvSpPr>
          <p:cNvPr id="4" name="Date Placeholder 3"/>
          <p:cNvSpPr>
            <a:spLocks noGrp="1"/>
          </p:cNvSpPr>
          <p:nvPr>
            <p:ph type="dt" sz="half" idx="10"/>
          </p:nvPr>
        </p:nvSpPr>
        <p:spPr/>
        <p:txBody>
          <a:bodyPr/>
          <a:lstStyle/>
          <a:p>
            <a:pPr>
              <a:defRPr/>
            </a:pPr>
            <a:fld id="{08A2767A-3840-4AA5-9FA1-4874C59E82E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Weakness in key</a:t>
            </a:r>
            <a:endParaRPr lang="en-IN" dirty="0"/>
          </a:p>
        </p:txBody>
      </p:sp>
      <p:sp>
        <p:nvSpPr>
          <p:cNvPr id="4" name="Date Placeholder 3"/>
          <p:cNvSpPr>
            <a:spLocks noGrp="1"/>
          </p:cNvSpPr>
          <p:nvPr>
            <p:ph type="dt" sz="half" idx="10"/>
          </p:nvPr>
        </p:nvSpPr>
        <p:spPr/>
        <p:txBody>
          <a:bodyPr/>
          <a:lstStyle/>
          <a:p>
            <a:pPr>
              <a:defRPr/>
            </a:pPr>
            <a:fld id="{AAD23231-AAF7-41DB-88F5-81347EE12EF5}"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93</a:t>
            </a:fld>
            <a:endParaRPr lang="en-US"/>
          </a:p>
        </p:txBody>
      </p:sp>
      <p:pic>
        <p:nvPicPr>
          <p:cNvPr id="7" name="Picture 14"/>
          <p:cNvPicPr>
            <a:picLocks noChangeAspect="1" noChangeArrowheads="1"/>
          </p:cNvPicPr>
          <p:nvPr/>
        </p:nvPicPr>
        <p:blipFill>
          <a:blip r:embed="rId2"/>
          <a:srcRect/>
          <a:stretch>
            <a:fillRect/>
          </a:stretch>
        </p:blipFill>
        <p:spPr bwMode="auto">
          <a:xfrm>
            <a:off x="357158" y="2285992"/>
            <a:ext cx="8262937"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1462"/>
            <a:ext cx="8229600" cy="1143000"/>
          </a:xfrm>
        </p:spPr>
        <p:txBody>
          <a:bodyPr/>
          <a:lstStyle/>
          <a:p>
            <a:r>
              <a:rPr lang="en-IN" dirty="0" smtClean="0"/>
              <a:t>Key generation</a:t>
            </a:r>
            <a:endParaRPr lang="en-IN" dirty="0"/>
          </a:p>
        </p:txBody>
      </p:sp>
      <p:sp>
        <p:nvSpPr>
          <p:cNvPr id="4" name="Date Placeholder 3"/>
          <p:cNvSpPr>
            <a:spLocks noGrp="1"/>
          </p:cNvSpPr>
          <p:nvPr>
            <p:ph type="dt" sz="half" idx="10"/>
          </p:nvPr>
        </p:nvSpPr>
        <p:spPr/>
        <p:txBody>
          <a:bodyPr/>
          <a:lstStyle/>
          <a:p>
            <a:pPr>
              <a:defRPr/>
            </a:pPr>
            <a:fld id="{4FF7D4C2-6F46-4759-84D2-65AE059A676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94</a:t>
            </a:fld>
            <a:endParaRPr lang="en-US"/>
          </a:p>
        </p:txBody>
      </p:sp>
      <p:pic>
        <p:nvPicPr>
          <p:cNvPr id="7" name="Picture 11"/>
          <p:cNvPicPr>
            <a:picLocks noChangeAspect="1" noChangeArrowheads="1"/>
          </p:cNvPicPr>
          <p:nvPr/>
        </p:nvPicPr>
        <p:blipFill>
          <a:blip r:embed="rId2"/>
          <a:srcRect/>
          <a:stretch>
            <a:fillRect/>
          </a:stretch>
        </p:blipFill>
        <p:spPr bwMode="auto">
          <a:xfrm>
            <a:off x="1714480" y="785794"/>
            <a:ext cx="4735512" cy="5492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Example</a:t>
            </a:r>
          </a:p>
          <a:p>
            <a:pPr lvl="1"/>
            <a:r>
              <a:rPr lang="en-IN" dirty="0" smtClean="0"/>
              <a:t>After two encryptions with the same key the original plaintext block is created. Note that we have used the encryption algorithm two times, not one encryption followed by another decryption.</a:t>
            </a:r>
          </a:p>
          <a:p>
            <a:pPr lvl="1"/>
            <a:endParaRPr lang="en-IN" dirty="0"/>
          </a:p>
        </p:txBody>
      </p:sp>
      <p:sp>
        <p:nvSpPr>
          <p:cNvPr id="4" name="Date Placeholder 3"/>
          <p:cNvSpPr>
            <a:spLocks noGrp="1"/>
          </p:cNvSpPr>
          <p:nvPr>
            <p:ph type="dt" sz="half" idx="10"/>
          </p:nvPr>
        </p:nvSpPr>
        <p:spPr/>
        <p:txBody>
          <a:bodyPr/>
          <a:lstStyle/>
          <a:p>
            <a:pPr>
              <a:defRPr/>
            </a:pPr>
            <a:fld id="{DF5BE4FC-91E1-40F0-86C3-958E1D20F4D7}"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95</a:t>
            </a:fld>
            <a:endParaRPr lang="en-US"/>
          </a:p>
        </p:txBody>
      </p:sp>
      <p:pic>
        <p:nvPicPr>
          <p:cNvPr id="8" name="Picture 15"/>
          <p:cNvPicPr>
            <a:picLocks noChangeAspect="1" noChangeArrowheads="1"/>
          </p:cNvPicPr>
          <p:nvPr/>
        </p:nvPicPr>
        <p:blipFill>
          <a:blip r:embed="rId2"/>
          <a:srcRect/>
          <a:stretch>
            <a:fillRect/>
          </a:stretch>
        </p:blipFill>
        <p:spPr bwMode="auto">
          <a:xfrm>
            <a:off x="357158" y="4492643"/>
            <a:ext cx="8464550" cy="1579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a:xfrm>
            <a:off x="457200" y="1285860"/>
            <a:ext cx="8229600" cy="4525963"/>
          </a:xfrm>
        </p:spPr>
        <p:txBody>
          <a:bodyPr/>
          <a:lstStyle/>
          <a:p>
            <a:r>
              <a:rPr lang="en-IN" dirty="0" smtClean="0"/>
              <a:t>Double encryption and decryption with a weak key</a:t>
            </a:r>
          </a:p>
          <a:p>
            <a:pPr lvl="1">
              <a:buNone/>
            </a:pPr>
            <a:endParaRPr lang="en-IN" dirty="0"/>
          </a:p>
        </p:txBody>
      </p:sp>
      <p:sp>
        <p:nvSpPr>
          <p:cNvPr id="4" name="Date Placeholder 3"/>
          <p:cNvSpPr>
            <a:spLocks noGrp="1"/>
          </p:cNvSpPr>
          <p:nvPr>
            <p:ph type="dt" sz="half" idx="10"/>
          </p:nvPr>
        </p:nvSpPr>
        <p:spPr/>
        <p:txBody>
          <a:bodyPr/>
          <a:lstStyle/>
          <a:p>
            <a:pPr>
              <a:defRPr/>
            </a:pPr>
            <a:fld id="{B0B18EC8-1810-461E-AF6B-FC9D8EE833F3}"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96</a:t>
            </a:fld>
            <a:endParaRPr lang="en-US"/>
          </a:p>
        </p:txBody>
      </p:sp>
      <p:pic>
        <p:nvPicPr>
          <p:cNvPr id="9" name="Picture 10"/>
          <p:cNvPicPr>
            <a:picLocks noChangeAspect="1" noChangeArrowheads="1"/>
          </p:cNvPicPr>
          <p:nvPr/>
        </p:nvPicPr>
        <p:blipFill>
          <a:blip r:embed="rId2"/>
          <a:srcRect/>
          <a:stretch>
            <a:fillRect/>
          </a:stretch>
        </p:blipFill>
        <p:spPr bwMode="auto">
          <a:xfrm>
            <a:off x="560388" y="2290763"/>
            <a:ext cx="7669212" cy="3881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Semi weak keys</a:t>
            </a:r>
          </a:p>
          <a:p>
            <a:pPr lvl="1">
              <a:buNone/>
            </a:pPr>
            <a:endParaRPr lang="en-IN" dirty="0"/>
          </a:p>
        </p:txBody>
      </p:sp>
      <p:sp>
        <p:nvSpPr>
          <p:cNvPr id="4" name="Date Placeholder 3"/>
          <p:cNvSpPr>
            <a:spLocks noGrp="1"/>
          </p:cNvSpPr>
          <p:nvPr>
            <p:ph type="dt" sz="half" idx="10"/>
          </p:nvPr>
        </p:nvSpPr>
        <p:spPr/>
        <p:txBody>
          <a:bodyPr/>
          <a:lstStyle/>
          <a:p>
            <a:pPr>
              <a:defRPr/>
            </a:pPr>
            <a:fld id="{D64334BB-6D1B-4DF2-86B7-943392B14141}"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97</a:t>
            </a:fld>
            <a:endParaRPr lang="en-US"/>
          </a:p>
        </p:txBody>
      </p:sp>
      <p:pic>
        <p:nvPicPr>
          <p:cNvPr id="8" name="Picture 15"/>
          <p:cNvPicPr>
            <a:picLocks noChangeAspect="1" noChangeArrowheads="1"/>
          </p:cNvPicPr>
          <p:nvPr/>
        </p:nvPicPr>
        <p:blipFill>
          <a:blip r:embed="rId2"/>
          <a:srcRect/>
          <a:stretch>
            <a:fillRect/>
          </a:stretch>
        </p:blipFill>
        <p:spPr bwMode="auto">
          <a:xfrm>
            <a:off x="500034" y="2143116"/>
            <a:ext cx="8062912" cy="322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a:xfrm>
            <a:off x="457200" y="1189053"/>
            <a:ext cx="8229600" cy="4525963"/>
          </a:xfrm>
        </p:spPr>
        <p:txBody>
          <a:bodyPr/>
          <a:lstStyle/>
          <a:p>
            <a:r>
              <a:rPr lang="en-IN" dirty="0" smtClean="0"/>
              <a:t>Semi weak keys...</a:t>
            </a:r>
          </a:p>
          <a:p>
            <a:pPr lvl="1">
              <a:buNone/>
            </a:pPr>
            <a:endParaRPr lang="en-IN" dirty="0"/>
          </a:p>
        </p:txBody>
      </p:sp>
      <p:sp>
        <p:nvSpPr>
          <p:cNvPr id="4" name="Date Placeholder 3"/>
          <p:cNvSpPr>
            <a:spLocks noGrp="1"/>
          </p:cNvSpPr>
          <p:nvPr>
            <p:ph type="dt" sz="half" idx="10"/>
          </p:nvPr>
        </p:nvSpPr>
        <p:spPr/>
        <p:txBody>
          <a:bodyPr/>
          <a:lstStyle/>
          <a:p>
            <a:pPr>
              <a:defRPr/>
            </a:pPr>
            <a:fld id="{0B677DD6-0C6C-41C5-A21D-1ED3E595613A}"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98</a:t>
            </a:fld>
            <a:endParaRPr lang="en-US"/>
          </a:p>
        </p:txBody>
      </p:sp>
      <p:pic>
        <p:nvPicPr>
          <p:cNvPr id="9" name="Picture 13"/>
          <p:cNvPicPr>
            <a:picLocks noChangeAspect="1" noChangeArrowheads="1"/>
          </p:cNvPicPr>
          <p:nvPr/>
        </p:nvPicPr>
        <p:blipFill>
          <a:blip r:embed="rId2"/>
          <a:srcRect/>
          <a:stretch>
            <a:fillRect/>
          </a:stretch>
        </p:blipFill>
        <p:spPr bwMode="auto">
          <a:xfrm>
            <a:off x="285720" y="1785926"/>
            <a:ext cx="8583612" cy="4422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DES Weaknesses...</a:t>
            </a:r>
            <a:endParaRPr lang="en-IN" dirty="0"/>
          </a:p>
        </p:txBody>
      </p:sp>
      <p:sp>
        <p:nvSpPr>
          <p:cNvPr id="2" name="Content Placeholder 1"/>
          <p:cNvSpPr>
            <a:spLocks noGrp="1"/>
          </p:cNvSpPr>
          <p:nvPr>
            <p:ph idx="1"/>
          </p:nvPr>
        </p:nvSpPr>
        <p:spPr/>
        <p:txBody>
          <a:bodyPr/>
          <a:lstStyle/>
          <a:p>
            <a:r>
              <a:rPr lang="en-IN" dirty="0" smtClean="0"/>
              <a:t>A pair of semi-weak keys in encryption and decryption</a:t>
            </a:r>
          </a:p>
          <a:p>
            <a:pPr lvl="1">
              <a:buNone/>
            </a:pPr>
            <a:endParaRPr lang="en-IN" dirty="0"/>
          </a:p>
        </p:txBody>
      </p:sp>
      <p:sp>
        <p:nvSpPr>
          <p:cNvPr id="4" name="Date Placeholder 3"/>
          <p:cNvSpPr>
            <a:spLocks noGrp="1"/>
          </p:cNvSpPr>
          <p:nvPr>
            <p:ph type="dt" sz="half" idx="10"/>
          </p:nvPr>
        </p:nvSpPr>
        <p:spPr/>
        <p:txBody>
          <a:bodyPr/>
          <a:lstStyle/>
          <a:p>
            <a:pPr>
              <a:defRPr/>
            </a:pPr>
            <a:fld id="{FB88053F-2CA1-4C79-AAA9-806944D7ED88}" type="datetime1">
              <a:rPr lang="en-US" smtClean="0"/>
              <a:t>10/29/2021</a:t>
            </a:fld>
            <a:endParaRPr lang="en-US"/>
          </a:p>
        </p:txBody>
      </p:sp>
      <p:sp>
        <p:nvSpPr>
          <p:cNvPr id="6" name="Slide Number Placeholder 5"/>
          <p:cNvSpPr>
            <a:spLocks noGrp="1"/>
          </p:cNvSpPr>
          <p:nvPr>
            <p:ph type="sldNum" sz="quarter" idx="12"/>
          </p:nvPr>
        </p:nvSpPr>
        <p:spPr/>
        <p:txBody>
          <a:bodyPr/>
          <a:lstStyle/>
          <a:p>
            <a:pPr>
              <a:defRPr/>
            </a:pPr>
            <a:fld id="{5BC7FEBF-A170-470C-A369-F0D066FB58E5}" type="slidenum">
              <a:rPr lang="en-US" smtClean="0"/>
              <a:pPr>
                <a:defRPr/>
              </a:pPr>
              <a:t>99</a:t>
            </a:fld>
            <a:endParaRPr lang="en-US"/>
          </a:p>
        </p:txBody>
      </p:sp>
      <p:pic>
        <p:nvPicPr>
          <p:cNvPr id="8" name="Picture 12"/>
          <p:cNvPicPr>
            <a:picLocks noChangeAspect="1" noChangeArrowheads="1"/>
          </p:cNvPicPr>
          <p:nvPr/>
        </p:nvPicPr>
        <p:blipFill>
          <a:blip r:embed="rId2"/>
          <a:srcRect/>
          <a:stretch>
            <a:fillRect/>
          </a:stretch>
        </p:blipFill>
        <p:spPr bwMode="auto">
          <a:xfrm>
            <a:off x="3292502" y="2284431"/>
            <a:ext cx="5137150" cy="378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2414</TotalTime>
  <Words>3487</Words>
  <Application>Microsoft Office PowerPoint</Application>
  <PresentationFormat>On-screen Show (4:3)</PresentationFormat>
  <Paragraphs>609</Paragraphs>
  <Slides>106</Slides>
  <Notes>8</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106</vt:i4>
      </vt:variant>
    </vt:vector>
  </HeadingPairs>
  <TitlesOfParts>
    <vt:vector size="109" baseType="lpstr">
      <vt:lpstr>Arial</vt:lpstr>
      <vt:lpstr>Calibri</vt:lpstr>
      <vt:lpstr>Office Theme</vt:lpstr>
      <vt:lpstr>Introduction to Modern Symmetric key ciphers </vt:lpstr>
      <vt:lpstr>Modern Block ciphers</vt:lpstr>
      <vt:lpstr>Modern Block ciphers…</vt:lpstr>
      <vt:lpstr>Modern Block ciphers…</vt:lpstr>
      <vt:lpstr>Modern Block ciphers…</vt:lpstr>
      <vt:lpstr>Substitution or Transposition</vt:lpstr>
      <vt:lpstr>Substitution or Transposition…</vt:lpstr>
      <vt:lpstr>Substitution or Transposition…</vt:lpstr>
      <vt:lpstr>Substitution or Transposition</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Block Ciphers as Permutation Groups...</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Components of a Modern Block Cipher...</vt:lpstr>
      <vt:lpstr>Product cipher</vt:lpstr>
      <vt:lpstr>Product cipher...</vt:lpstr>
      <vt:lpstr>Product cipher...</vt:lpstr>
      <vt:lpstr>Product cipher...</vt:lpstr>
      <vt:lpstr>Two classes of product ciphers</vt:lpstr>
      <vt:lpstr>Two classes of product ciphers...</vt:lpstr>
      <vt:lpstr>Two classes of product ciphers...</vt:lpstr>
      <vt:lpstr>Two classes of product ciphers...</vt:lpstr>
      <vt:lpstr>Two classes of product ciphers...</vt:lpstr>
      <vt:lpstr>Two classes of product ciphers...</vt:lpstr>
      <vt:lpstr>Final design of a fiestel cipher...</vt:lpstr>
      <vt:lpstr>Final design of a fiestel cipher...</vt:lpstr>
      <vt:lpstr>Attacks on modern ciphers</vt:lpstr>
      <vt:lpstr>Data Encryption Standard (DES)</vt:lpstr>
      <vt:lpstr>Introduction</vt:lpstr>
      <vt:lpstr>Overview </vt:lpstr>
      <vt:lpstr>Structure of DES</vt:lpstr>
      <vt:lpstr>Structure of DES...</vt:lpstr>
      <vt:lpstr>Initial and Final permutations</vt:lpstr>
      <vt:lpstr>Initial and Final permutations...</vt:lpstr>
      <vt:lpstr>Initial and Final permutations...</vt:lpstr>
      <vt:lpstr>Initial and Final permutations...</vt:lpstr>
      <vt:lpstr>Assignment questions...</vt:lpstr>
      <vt:lpstr>Assignment questions...</vt:lpstr>
      <vt:lpstr>Assignment questions...</vt:lpstr>
      <vt:lpstr>Assignment questions...</vt:lpstr>
      <vt:lpstr>Assignment questions...</vt:lpstr>
      <vt:lpstr>Assignment questions...</vt:lpstr>
      <vt:lpstr>Rounds </vt:lpstr>
      <vt:lpstr>DES function</vt:lpstr>
      <vt:lpstr>DES function…</vt:lpstr>
      <vt:lpstr>DES function…</vt:lpstr>
      <vt:lpstr>DES function…</vt:lpstr>
      <vt:lpstr>DES function…</vt:lpstr>
      <vt:lpstr>DES function…</vt:lpstr>
      <vt:lpstr>DES function…</vt:lpstr>
      <vt:lpstr>DES function…</vt:lpstr>
      <vt:lpstr>DES function…</vt:lpstr>
      <vt:lpstr>DES function…</vt:lpstr>
      <vt:lpstr>Cipher and reverse cipher</vt:lpstr>
      <vt:lpstr>Cipher and reverse cipher... </vt:lpstr>
      <vt:lpstr>Cipher and reverse cipher...</vt:lpstr>
      <vt:lpstr>Key generation</vt:lpstr>
      <vt:lpstr>Key generation</vt:lpstr>
      <vt:lpstr>Key generation</vt:lpstr>
      <vt:lpstr>DES: an example of encipherment</vt:lpstr>
      <vt:lpstr>DES: an example of encipherment...</vt:lpstr>
      <vt:lpstr>DES: an example of decipherment</vt:lpstr>
      <vt:lpstr>DES: Analysis</vt:lpstr>
      <vt:lpstr>Avalanche effect</vt:lpstr>
      <vt:lpstr>Avalanche effect...</vt:lpstr>
      <vt:lpstr>Completeness</vt:lpstr>
      <vt:lpstr>DES Weaknesses</vt:lpstr>
      <vt:lpstr>Key generation</vt:lpstr>
      <vt:lpstr>DES Weaknesses...</vt:lpstr>
      <vt:lpstr>DES Weaknesses...</vt:lpstr>
      <vt:lpstr>DES Weaknesses...</vt:lpstr>
      <vt:lpstr>DES Weaknesses...</vt:lpstr>
      <vt:lpstr>DES Weaknesses...</vt:lpstr>
      <vt:lpstr>DES Weaknesses...</vt:lpstr>
      <vt:lpstr>DES Weaknesses...</vt:lpstr>
      <vt:lpstr>DES Weaknesses...</vt:lpstr>
      <vt:lpstr>Multiple DES</vt:lpstr>
      <vt:lpstr>Double DES</vt:lpstr>
      <vt:lpstr>Double DES</vt:lpstr>
      <vt:lpstr>Triple DES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Elliptic curve Digital signature algorithm and its variants </dc:title>
  <dc:creator>dell</dc:creator>
  <cp:lastModifiedBy>Sankita</cp:lastModifiedBy>
  <cp:revision>349</cp:revision>
  <dcterms:created xsi:type="dcterms:W3CDTF">2014-03-26T07:58:07Z</dcterms:created>
  <dcterms:modified xsi:type="dcterms:W3CDTF">2021-10-29T05:49:59Z</dcterms:modified>
</cp:coreProperties>
</file>