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2"/>
  </p:sldMasterIdLst>
  <p:notesMasterIdLst>
    <p:notesMasterId r:id="rId68"/>
  </p:notesMasterIdLst>
  <p:sldIdLst>
    <p:sldId id="325" r:id="rId3"/>
    <p:sldId id="383" r:id="rId4"/>
    <p:sldId id="271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26" r:id="rId16"/>
    <p:sldId id="337" r:id="rId17"/>
    <p:sldId id="338" r:id="rId18"/>
    <p:sldId id="339" r:id="rId19"/>
    <p:sldId id="406" r:id="rId20"/>
    <p:sldId id="407" r:id="rId21"/>
    <p:sldId id="341" r:id="rId22"/>
    <p:sldId id="342" r:id="rId23"/>
    <p:sldId id="343" r:id="rId24"/>
    <p:sldId id="345" r:id="rId25"/>
    <p:sldId id="346" r:id="rId26"/>
    <p:sldId id="352" r:id="rId27"/>
    <p:sldId id="353" r:id="rId28"/>
    <p:sldId id="382" r:id="rId29"/>
    <p:sldId id="409" r:id="rId30"/>
    <p:sldId id="408" r:id="rId31"/>
    <p:sldId id="425" r:id="rId32"/>
    <p:sldId id="426" r:id="rId33"/>
    <p:sldId id="427" r:id="rId34"/>
    <p:sldId id="354" r:id="rId35"/>
    <p:sldId id="355" r:id="rId36"/>
    <p:sldId id="359" r:id="rId37"/>
    <p:sldId id="360" r:id="rId38"/>
    <p:sldId id="373" r:id="rId39"/>
    <p:sldId id="361" r:id="rId40"/>
    <p:sldId id="374" r:id="rId41"/>
    <p:sldId id="362" r:id="rId42"/>
    <p:sldId id="365" r:id="rId43"/>
    <p:sldId id="375" r:id="rId44"/>
    <p:sldId id="366" r:id="rId45"/>
    <p:sldId id="405" r:id="rId46"/>
    <p:sldId id="377" r:id="rId47"/>
    <p:sldId id="379" r:id="rId48"/>
    <p:sldId id="368" r:id="rId49"/>
    <p:sldId id="380" r:id="rId50"/>
    <p:sldId id="381" r:id="rId51"/>
    <p:sldId id="369" r:id="rId52"/>
    <p:sldId id="370" r:id="rId53"/>
    <p:sldId id="422" r:id="rId54"/>
    <p:sldId id="423" r:id="rId55"/>
    <p:sldId id="424" r:id="rId56"/>
    <p:sldId id="390" r:id="rId57"/>
    <p:sldId id="385" r:id="rId58"/>
    <p:sldId id="389" r:id="rId59"/>
    <p:sldId id="399" r:id="rId60"/>
    <p:sldId id="400" r:id="rId61"/>
    <p:sldId id="395" r:id="rId62"/>
    <p:sldId id="398" r:id="rId63"/>
    <p:sldId id="391" r:id="rId64"/>
    <p:sldId id="392" r:id="rId65"/>
    <p:sldId id="323" r:id="rId66"/>
    <p:sldId id="324" r:id="rId67"/>
  </p:sldIdLst>
  <p:sldSz cx="12192000" cy="6858000"/>
  <p:notesSz cx="7099300" cy="1022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/>
          <a:lstStyle>
            <a:lvl1pPr algn="r">
              <a:defRPr sz="1300"/>
            </a:lvl1pPr>
          </a:lstStyle>
          <a:p>
            <a:fld id="{55321017-C81C-4FEB-B4BE-A570D03C1E59}" type="datetimeFigureOut">
              <a:rPr lang="en-IN" smtClean="0"/>
              <a:pPr/>
              <a:t>25-01-2022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0" anchor="b"/>
          <a:lstStyle>
            <a:lvl1pPr algn="r">
              <a:defRPr sz="1300"/>
            </a:lvl1pPr>
          </a:lstStyle>
          <a:p>
            <a:fld id="{39670AED-A0E4-4784-90A1-420556E1993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4AD04-CDBD-4DDE-B8F1-9231AF74035B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B9402D-6223-4CAA-993C-FF5BF23BF934}" type="slidenum">
              <a:rPr lang="en-US"/>
              <a:pPr/>
              <a:t>50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BCB52F-83C6-4DFE-8F9D-3B0B189835AB}" type="slidenum">
              <a:rPr lang="en-US"/>
              <a:pPr/>
              <a:t>51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274504" y="766172"/>
            <a:ext cx="4550293" cy="3833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62175" tIns="81088" rIns="162175" bIns="81088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/>
          </p:nvPr>
        </p:nvSpPr>
        <p:spPr>
          <a:xfrm>
            <a:off x="708352" y="4857347"/>
            <a:ext cx="5677333" cy="45970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"/>
          <p:cNvSpPr txBox="1">
            <a:spLocks noChangeArrowheads="1"/>
          </p:cNvSpPr>
          <p:nvPr/>
        </p:nvSpPr>
        <p:spPr bwMode="auto">
          <a:xfrm>
            <a:off x="1274504" y="766172"/>
            <a:ext cx="4550293" cy="3833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62175" tIns="81088" rIns="162175" bIns="81088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/>
          </p:nvPr>
        </p:nvSpPr>
        <p:spPr>
          <a:xfrm>
            <a:off x="708352" y="4857347"/>
            <a:ext cx="5677333" cy="45970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1"/>
          <p:cNvSpPr txBox="1">
            <a:spLocks noChangeArrowheads="1"/>
          </p:cNvSpPr>
          <p:nvPr/>
        </p:nvSpPr>
        <p:spPr bwMode="auto">
          <a:xfrm>
            <a:off x="1274504" y="766172"/>
            <a:ext cx="4550293" cy="38338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162175" tIns="81088" rIns="162175" bIns="81088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/>
          </p:nvPr>
        </p:nvSpPr>
        <p:spPr>
          <a:xfrm>
            <a:off x="708352" y="4857347"/>
            <a:ext cx="5677333" cy="4597025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692C3-1B42-48AA-A6EA-3309C57B115D}" type="slidenum">
              <a:rPr lang="en-US"/>
              <a:pPr/>
              <a:t>35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4890A-1355-4E17-9692-9F9392B164E9}" type="slidenum">
              <a:rPr lang="en-US"/>
              <a:pPr/>
              <a:t>36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D5603-C0B8-424F-9D0C-12DDF270FF99}" type="slidenum">
              <a:rPr lang="en-US"/>
              <a:pPr/>
              <a:t>38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9E8073-E438-4508-B2E2-122BB43942A9}" type="slidenum">
              <a:rPr lang="en-US"/>
              <a:pPr/>
              <a:t>40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5DA68-6CF6-4207-B69C-4B05DDED9B3F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42654-15DF-4761-A00C-CA320894843E}" type="slidenum">
              <a:rPr lang="en-US"/>
              <a:pPr/>
              <a:t>47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42654-15DF-4761-A00C-CA320894843E}" type="slidenum">
              <a:rPr lang="en-US"/>
              <a:pPr/>
              <a:t>48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42654-15DF-4761-A00C-CA320894843E}" type="slidenum">
              <a:rPr lang="en-US"/>
              <a:pPr/>
              <a:t>49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0BE6FE-219D-48DA-8644-088A1D2A4761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ltGray"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0C83-A0A4-4D7E-A2C5-F058D14C7F43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ltGray"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6ABBC76-4630-49B3-9BC8-89D8EB7FF707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565570D-579B-4F75-85FA-36859AF69E09}" type="datetime1">
              <a:rPr lang="en-US" smtClean="0"/>
              <a:pPr/>
              <a:t>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5E377C8-FF3C-46CE-940C-C7397AF546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ltGray">
          <a:xfrm>
            <a:off x="440286" y="600759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8508"/>
            <a:ext cx="11029616" cy="1013800"/>
          </a:xfrm>
        </p:spPr>
        <p:txBody>
          <a:bodyPr anchor="ctr">
            <a:normAutofit/>
          </a:bodyPr>
          <a:lstStyle>
            <a:lvl1pPr>
              <a:defRPr sz="32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>
            <a:lvl1pPr algn="just">
              <a:spcAft>
                <a:spcPts val="100"/>
              </a:spcAft>
              <a:defRPr sz="2400"/>
            </a:lvl1pPr>
            <a:lvl2pPr algn="just">
              <a:spcAft>
                <a:spcPts val="100"/>
              </a:spcAft>
              <a:defRPr sz="2000"/>
            </a:lvl2pPr>
            <a:lvl3pPr algn="just">
              <a:spcAft>
                <a:spcPts val="100"/>
              </a:spcAft>
              <a:defRPr sz="1800"/>
            </a:lvl3pPr>
            <a:lvl4pPr algn="just">
              <a:spcAft>
                <a:spcPts val="100"/>
              </a:spcAft>
              <a:defRPr sz="1600"/>
            </a:lvl4pPr>
            <a:lvl5pPr algn="just">
              <a:spcAft>
                <a:spcPts val="100"/>
              </a:spcAft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334964"/>
            <a:ext cx="2844799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9DCC5A04-755F-4259-B4B5-E2FD691032AF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30638"/>
            <a:ext cx="6917210" cy="365125"/>
          </a:xfrm>
        </p:spPr>
        <p:txBody>
          <a:bodyPr/>
          <a:lstStyle>
            <a:lvl1pPr>
              <a:defRPr sz="1000"/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334964"/>
            <a:ext cx="1052508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ltGray"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F87BF8-93E4-4464-AF72-C4B691418266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ltGray"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A1F8-9E57-4369-9EDA-5C02CFBCDA80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ltGray"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3F0F-B097-4B59-BC55-C2D79EA4F0C4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ltGray"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BE68-03E6-4289-A21E-AF2F5E51F0BB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BA1F-3554-42AA-A536-A97A68E7EF2F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ltGray"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121D5B-FE9F-4476-91DE-C2503F730552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22526-5258-4B99-B1FC-9AF397472AB4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 smtClean="0"/>
              <a:t>Cliddck</a:t>
            </a:r>
            <a:r>
              <a:rPr lang="en-US" dirty="0" smtClean="0"/>
              <a:t>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28271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F41AD43-6271-4876-AAAC-E95706133275}" type="datetime1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278386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282712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rticom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9474" y="3029050"/>
            <a:ext cx="10993549" cy="147501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solidFill>
                  <a:schemeClr val="tx1"/>
                </a:solidFill>
              </a:rPr>
              <a:t>Elliptic Curve Cryptography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94446" y="4572255"/>
            <a:ext cx="10993546" cy="2036360"/>
          </a:xfrm>
        </p:spPr>
        <p:txBody>
          <a:bodyPr>
            <a:noAutofit/>
          </a:bodyPr>
          <a:lstStyle/>
          <a:p>
            <a:pPr algn="ctr"/>
            <a:endParaRPr lang="en-IN" b="1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</a:t>
            </a:r>
            <a:r>
              <a:rPr lang="en-IN" dirty="0" err="1" smtClean="0"/>
              <a:t>Diophantus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set of known points to produce new points</a:t>
            </a:r>
          </a:p>
          <a:p>
            <a:r>
              <a:rPr lang="en-US" dirty="0" smtClean="0"/>
              <a:t>(0,0) and (1,1) are two trivial solutions</a:t>
            </a:r>
          </a:p>
          <a:p>
            <a:r>
              <a:rPr lang="en-US" dirty="0" smtClean="0"/>
              <a:t>Equation of line through these points is y=x.</a:t>
            </a:r>
          </a:p>
          <a:p>
            <a:r>
              <a:rPr lang="en-US" dirty="0" smtClean="0"/>
              <a:t>Intersecting with the curve and rearranging terms: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What are the roots of this equation???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Two trivial roots x=0 and x=1…… But what about third one????</a:t>
            </a:r>
            <a:endParaRPr lang="en-IN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3338946" y="4114800"/>
          <a:ext cx="2362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0" name="Equation" r:id="rId3" imgW="1143000" imgH="393480" progId="">
                  <p:embed/>
                </p:oleObj>
              </mc:Choice>
              <mc:Fallback>
                <p:oleObj name="Equation" r:id="rId3" imgW="1143000" imgH="3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946" y="4114800"/>
                        <a:ext cx="2362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</a:t>
            </a:r>
            <a:r>
              <a:rPr lang="en-IN" dirty="0" err="1" smtClean="0"/>
              <a:t>Diophantus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know that, for any numbers </a:t>
            </a:r>
            <a:r>
              <a:rPr lang="en-US" dirty="0" err="1" smtClean="0"/>
              <a:t>a,b,c</a:t>
            </a:r>
            <a:r>
              <a:rPr lang="en-US" dirty="0" smtClean="0"/>
              <a:t>, we have, </a:t>
            </a:r>
          </a:p>
          <a:p>
            <a:pPr>
              <a:buNone/>
            </a:pPr>
            <a:r>
              <a:rPr lang="en-US" dirty="0" smtClean="0"/>
              <a:t> 				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(x-a)(x-b)(x-c) = x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)x</a:t>
            </a:r>
            <a:r>
              <a:rPr lang="en-US" i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(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ab+bc+ac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)x – 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abc</a:t>
            </a:r>
            <a:endParaRPr lang="en-US" i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/>
              <a:t>Hence, for the equation</a:t>
            </a:r>
          </a:p>
          <a:p>
            <a:endParaRPr lang="en-IN" dirty="0" smtClean="0"/>
          </a:p>
          <a:p>
            <a:r>
              <a:rPr lang="en-IN" dirty="0" smtClean="0"/>
              <a:t>We have, </a:t>
            </a:r>
          </a:p>
          <a:p>
            <a:pPr>
              <a:buNone/>
            </a:pPr>
            <a:r>
              <a:rPr lang="en-IN" dirty="0" smtClean="0"/>
              <a:t>				</a:t>
            </a:r>
            <a:r>
              <a:rPr lang="en-US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a+b+x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 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0+1+x =      x= 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sym typeface="Wingdings" pitchFamily="2" charset="2"/>
              </a:rPr>
              <a:t>Hence, one more point (½  , ½) and because of the symmetry , another (½  , -½)  </a:t>
            </a:r>
            <a:endParaRPr lang="en-IN" dirty="0" smtClean="0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61445" name="Object 3"/>
          <p:cNvGraphicFramePr>
            <a:graphicFrameLocks noChangeAspect="1"/>
          </p:cNvGraphicFramePr>
          <p:nvPr/>
        </p:nvGraphicFramePr>
        <p:xfrm>
          <a:off x="4294476" y="3366644"/>
          <a:ext cx="2362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3" imgW="1143000" imgH="393480" progId="">
                  <p:embed/>
                </p:oleObj>
              </mc:Choice>
              <mc:Fallback>
                <p:oleObj name="Equation" r:id="rId3" imgW="1143000" imgH="3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476" y="3366644"/>
                        <a:ext cx="2362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192751" y="4199652"/>
          <a:ext cx="2238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5" imgW="152280" imgH="393480" progId="Equation.3">
                  <p:embed/>
                </p:oleObj>
              </mc:Choice>
              <mc:Fallback>
                <p:oleObj name="Equation" r:id="rId5" imgW="15228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751" y="4199652"/>
                        <a:ext cx="22383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5029633" y="4180032"/>
          <a:ext cx="2238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7" imgW="152280" imgH="393480" progId="Equation.3">
                  <p:embed/>
                </p:oleObj>
              </mc:Choice>
              <mc:Fallback>
                <p:oleObj name="Equation" r:id="rId7" imgW="15228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633" y="4180032"/>
                        <a:ext cx="22383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6124142" y="4207741"/>
          <a:ext cx="223837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9" imgW="152280" imgH="393480" progId="Equation.3">
                  <p:embed/>
                </p:oleObj>
              </mc:Choice>
              <mc:Fallback>
                <p:oleObj name="Equation" r:id="rId9" imgW="15228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142" y="4207741"/>
                        <a:ext cx="223837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</a:t>
            </a:r>
            <a:r>
              <a:rPr lang="en-IN" dirty="0" err="1" smtClean="0"/>
              <a:t>Diophantus</a:t>
            </a:r>
            <a:r>
              <a:rPr lang="en-IN" dirty="0" smtClean="0"/>
              <a:t>… :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Can you find out another point on curve using </a:t>
            </a:r>
            <a:r>
              <a:rPr lang="en-US" sz="2800" dirty="0" err="1" smtClean="0"/>
              <a:t>Diophantus’s</a:t>
            </a:r>
            <a:r>
              <a:rPr lang="en-US" sz="2800" dirty="0" smtClean="0"/>
              <a:t> method ???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	</a:t>
            </a:r>
            <a:r>
              <a:rPr lang="en-US" sz="2800" i="1" dirty="0" smtClean="0">
                <a:solidFill>
                  <a:srgbClr val="C00000"/>
                </a:solidFill>
              </a:rPr>
              <a:t>Consider two </a:t>
            </a:r>
            <a:r>
              <a:rPr lang="en-US" sz="2800" i="1" dirty="0" smtClean="0">
                <a:solidFill>
                  <a:srgbClr val="C00000"/>
                </a:solidFill>
                <a:sym typeface="Wingdings" pitchFamily="2" charset="2"/>
              </a:rPr>
              <a:t>points (½  , -½) and (1,1)  and find out another point on the curve …..</a:t>
            </a:r>
            <a:endParaRPr lang="en-IN" sz="2800" i="1" dirty="0" smtClean="0">
              <a:solidFill>
                <a:srgbClr val="C00000"/>
              </a:solidFill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</a:t>
            </a:r>
            <a:r>
              <a:rPr lang="en-IN" dirty="0" err="1" smtClean="0"/>
              <a:t>Diophantus</a:t>
            </a:r>
            <a:r>
              <a:rPr lang="en-IN" dirty="0" smtClean="0"/>
              <a:t>… : Exercise solution</a:t>
            </a:r>
            <a:endParaRPr lang="en-US" b="1" dirty="0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368385" y="3339377"/>
          <a:ext cx="2298123" cy="81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" name="Equation" r:id="rId3" imgW="1104840" imgH="393480" progId="">
                  <p:embed/>
                </p:oleObj>
              </mc:Choice>
              <mc:Fallback>
                <p:oleObj name="Equation" r:id="rId3" imgW="1104840" imgH="393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385" y="3339377"/>
                        <a:ext cx="2298123" cy="818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3345" y="1948152"/>
            <a:ext cx="10871200" cy="3995448"/>
          </a:xfrm>
        </p:spPr>
        <p:txBody>
          <a:bodyPr anchor="t">
            <a:normAutofit/>
          </a:bodyPr>
          <a:lstStyle/>
          <a:p>
            <a:r>
              <a:rPr lang="en-US" sz="2800" dirty="0"/>
              <a:t>Consider the line through (1/2,-1/2) and (1,1) =&gt; y=3x-2</a:t>
            </a:r>
          </a:p>
          <a:p>
            <a:r>
              <a:rPr lang="en-US" sz="2800" dirty="0"/>
              <a:t>Intersecting with the curve we have</a:t>
            </a:r>
            <a:r>
              <a:rPr lang="en-US" sz="2800" dirty="0" smtClean="0"/>
              <a:t>:</a:t>
            </a: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Thus </a:t>
            </a:r>
            <a:r>
              <a:rPr lang="en-US" sz="2800" dirty="0"/>
              <a:t>½ + 1 + x = 51/2 or x = 24 and y=70</a:t>
            </a:r>
          </a:p>
          <a:p>
            <a:r>
              <a:rPr lang="en-US" sz="2800" dirty="0" smtClean="0"/>
              <a:t>Thus </a:t>
            </a:r>
            <a:r>
              <a:rPr lang="en-US" sz="2800" dirty="0"/>
              <a:t>if we have 4900 balls we may arrange them in either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Weierstrass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For most situations, an elliptic curve E is the graph of an equation of the form:         </a:t>
            </a:r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   </a:t>
            </a:r>
            <a:r>
              <a:rPr lang="en-IN" dirty="0" smtClean="0"/>
              <a:t>where A and B are constants. This refers to the Weierstrass Equation of Elliptic Curve.</a:t>
            </a:r>
          </a:p>
          <a:p>
            <a:r>
              <a:rPr lang="en-IN" dirty="0" smtClean="0"/>
              <a:t>Here, A, B, x and y all belong to a field of say rational numbers, complex numbers, finite fields (F</a:t>
            </a:r>
            <a:r>
              <a:rPr lang="en-IN" baseline="-25000" dirty="0" smtClean="0"/>
              <a:t>p</a:t>
            </a:r>
            <a:r>
              <a:rPr lang="en-IN" dirty="0" smtClean="0"/>
              <a:t>) or Galois Fields (GF(2</a:t>
            </a:r>
            <a:r>
              <a:rPr lang="en-IN" baseline="30000" dirty="0" smtClean="0"/>
              <a:t>n</a:t>
            </a:r>
            <a:r>
              <a:rPr lang="en-IN" dirty="0" smtClean="0"/>
              <a:t>)).</a:t>
            </a:r>
          </a:p>
          <a:p>
            <a:r>
              <a:rPr lang="en-IN" dirty="0" smtClean="0"/>
              <a:t>If K is the field where A,B     K, then we say that the </a:t>
            </a:r>
            <a:r>
              <a:rPr lang="en-IN" dirty="0" smtClean="0">
                <a:solidFill>
                  <a:srgbClr val="C00000"/>
                </a:solidFill>
              </a:rPr>
              <a:t>Elliptic Curve  E is defined over K</a:t>
            </a:r>
            <a:endParaRPr lang="en-IN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54438" y="2641326"/>
          <a:ext cx="28209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2" name="Equation" r:id="rId3" imgW="1041120" imgH="228600" progId="Equation.3">
                  <p:embed/>
                </p:oleObj>
              </mc:Choice>
              <mc:Fallback>
                <p:oleObj name="Equation" r:id="rId3" imgW="10411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2641326"/>
                        <a:ext cx="282098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4411515" y="4915619"/>
          <a:ext cx="326736" cy="32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3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515" y="4915619"/>
                        <a:ext cx="326736" cy="326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Points on Elliptic Curve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1106"/>
            <a:ext cx="11029615" cy="3678303"/>
          </a:xfrm>
        </p:spPr>
        <p:txBody>
          <a:bodyPr/>
          <a:lstStyle/>
          <a:p>
            <a:r>
              <a:rPr lang="en-IN" dirty="0" smtClean="0"/>
              <a:t>If we want to consider points with coordinates in some field </a:t>
            </a:r>
            <a:r>
              <a:rPr lang="en-IN" i="1" dirty="0" smtClean="0"/>
              <a:t>L, we </a:t>
            </a:r>
            <a:r>
              <a:rPr lang="en-IN" dirty="0" smtClean="0"/>
              <a:t>write </a:t>
            </a:r>
            <a:r>
              <a:rPr lang="en-IN" i="1" dirty="0" smtClean="0"/>
              <a:t>E(L). </a:t>
            </a:r>
            <a:r>
              <a:rPr lang="en-IN" dirty="0" smtClean="0"/>
              <a:t>By definition, this set always contains the point at infinity O</a:t>
            </a:r>
            <a:endParaRPr lang="en-IN" sz="3200" dirty="0" smtClean="0"/>
          </a:p>
          <a:p>
            <a:endParaRPr lang="en-IN" i="1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65563" y="2803525"/>
          <a:ext cx="49561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3" imgW="2806560" imgH="279360" progId="Equation.3">
                  <p:embed/>
                </p:oleObj>
              </mc:Choice>
              <mc:Fallback>
                <p:oleObj name="Equation" r:id="rId3" imgW="280656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2803525"/>
                        <a:ext cx="49561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446" y="3469262"/>
            <a:ext cx="5535757" cy="288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553738" y="3670852"/>
            <a:ext cx="4055165" cy="2554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about the roots of these curves ????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We must have the equation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4A</a:t>
            </a:r>
            <a:r>
              <a:rPr lang="en-US" sz="2000" baseline="30000" dirty="0" smtClean="0">
                <a:solidFill>
                  <a:srgbClr val="C00000"/>
                </a:solidFill>
              </a:rPr>
              <a:t>3</a:t>
            </a:r>
            <a:r>
              <a:rPr lang="en-US" sz="2000" dirty="0" smtClean="0">
                <a:solidFill>
                  <a:srgbClr val="C00000"/>
                </a:solidFill>
              </a:rPr>
              <a:t> + 27B</a:t>
            </a:r>
            <a:r>
              <a:rPr lang="en-US" sz="2000" baseline="30000" dirty="0" smtClean="0">
                <a:solidFill>
                  <a:srgbClr val="C00000"/>
                </a:solidFill>
              </a:rPr>
              <a:t>2</a:t>
            </a:r>
            <a:r>
              <a:rPr lang="en-US" sz="2000" dirty="0" smtClean="0">
                <a:solidFill>
                  <a:srgbClr val="C00000"/>
                </a:solidFill>
              </a:rPr>
              <a:t> ≠0 satisfied 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A condition for an Elliptic curve to be a group !!!!!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Points on Elliptic Curve…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6337" y="2022763"/>
            <a:ext cx="4882728" cy="38515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Points on Elliptic Curve…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9505" y="1838325"/>
            <a:ext cx="5312496" cy="4183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743200"/>
            <a:ext cx="38608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points on Elliptic Curve…</a:t>
            </a:r>
            <a:endParaRPr lang="en-US" dirty="0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80000" y="2133600"/>
            <a:ext cx="6705600" cy="3581400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Consider elliptic curve</a:t>
            </a:r>
          </a:p>
          <a:p>
            <a:pPr lvl="1"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Courier" charset="0"/>
              </a:rPr>
              <a:t>E: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Courier" charset="0"/>
              </a:rPr>
              <a:t>y</a:t>
            </a:r>
            <a:r>
              <a:rPr lang="en-US" sz="2400" baseline="30000" dirty="0" smtClean="0">
                <a:latin typeface="Courier" charset="0"/>
              </a:rPr>
              <a:t>2</a:t>
            </a:r>
            <a:r>
              <a:rPr lang="en-US" sz="2400" dirty="0" smtClean="0">
                <a:latin typeface="Courier" charset="0"/>
              </a:rPr>
              <a:t> = x</a:t>
            </a:r>
            <a:r>
              <a:rPr lang="en-US" sz="2400" baseline="30000" dirty="0" smtClean="0">
                <a:latin typeface="Courier" charset="0"/>
              </a:rPr>
              <a:t>3</a:t>
            </a:r>
            <a:r>
              <a:rPr lang="en-US" sz="2400" dirty="0" smtClean="0">
                <a:latin typeface="Courier" charset="0"/>
              </a:rPr>
              <a:t> - x + 1</a:t>
            </a:r>
          </a:p>
          <a:p>
            <a:r>
              <a:rPr lang="en-IN" dirty="0" smtClean="0"/>
              <a:t>Start with two points : P</a:t>
            </a:r>
            <a:r>
              <a:rPr lang="en-IN" baseline="-25000" dirty="0" smtClean="0"/>
              <a:t>1</a:t>
            </a:r>
            <a:r>
              <a:rPr lang="en-IN" dirty="0" smtClean="0"/>
              <a:t>(x</a:t>
            </a:r>
            <a:r>
              <a:rPr lang="en-IN" baseline="-25000" dirty="0" smtClean="0"/>
              <a:t>1</a:t>
            </a:r>
            <a:r>
              <a:rPr lang="en-IN" dirty="0" smtClean="0"/>
              <a:t>,y</a:t>
            </a:r>
            <a:r>
              <a:rPr lang="en-IN" baseline="-25000" dirty="0" smtClean="0"/>
              <a:t>1</a:t>
            </a:r>
            <a:r>
              <a:rPr lang="en-IN" dirty="0" smtClean="0"/>
              <a:t>) and </a:t>
            </a:r>
          </a:p>
          <a:p>
            <a:pPr>
              <a:buNone/>
            </a:pPr>
            <a:r>
              <a:rPr lang="en-IN" dirty="0" smtClean="0"/>
              <a:t>	P</a:t>
            </a:r>
            <a:r>
              <a:rPr lang="en-IN" baseline="-25000" dirty="0" smtClean="0"/>
              <a:t>2</a:t>
            </a:r>
            <a:r>
              <a:rPr lang="en-IN" dirty="0" smtClean="0"/>
              <a:t>(x</a:t>
            </a:r>
            <a:r>
              <a:rPr lang="en-IN" baseline="-25000" dirty="0" smtClean="0"/>
              <a:t>2</a:t>
            </a:r>
            <a:r>
              <a:rPr lang="en-IN" dirty="0" smtClean="0"/>
              <a:t>,y</a:t>
            </a:r>
            <a:r>
              <a:rPr lang="en-IN" baseline="-25000" dirty="0" smtClean="0"/>
              <a:t>2</a:t>
            </a:r>
            <a:r>
              <a:rPr lang="en-IN" dirty="0" smtClean="0"/>
              <a:t>) on elliptic curve </a:t>
            </a:r>
          </a:p>
          <a:p>
            <a:r>
              <a:rPr lang="en-IN" dirty="0" smtClean="0"/>
              <a:t>To get a new point P</a:t>
            </a:r>
            <a:r>
              <a:rPr lang="en-IN" baseline="-25000" dirty="0" smtClean="0"/>
              <a:t>3</a:t>
            </a:r>
            <a:r>
              <a:rPr lang="en-IN" dirty="0" smtClean="0"/>
              <a:t> ,</a:t>
            </a:r>
          </a:p>
          <a:p>
            <a:pPr lvl="1"/>
            <a:r>
              <a:rPr lang="en-IN" dirty="0" smtClean="0"/>
              <a:t>Draw a line L through P</a:t>
            </a:r>
            <a:r>
              <a:rPr lang="en-IN" baseline="-25000" dirty="0" smtClean="0"/>
              <a:t>1</a:t>
            </a:r>
            <a:r>
              <a:rPr lang="en-IN" dirty="0" smtClean="0"/>
              <a:t> and P</a:t>
            </a:r>
            <a:r>
              <a:rPr lang="en-IN" baseline="-25000" dirty="0" smtClean="0"/>
              <a:t>2</a:t>
            </a:r>
          </a:p>
          <a:p>
            <a:pPr lvl="1"/>
            <a:r>
              <a:rPr lang="en-IN" dirty="0" smtClean="0"/>
              <a:t>Get the intersection P</a:t>
            </a:r>
            <a:r>
              <a:rPr lang="en-IN" baseline="-25000" dirty="0" smtClean="0"/>
              <a:t>3</a:t>
            </a:r>
            <a:r>
              <a:rPr lang="en-IN" dirty="0" smtClean="0"/>
              <a:t>’</a:t>
            </a:r>
          </a:p>
          <a:p>
            <a:pPr lvl="1"/>
            <a:r>
              <a:rPr lang="en-IN" dirty="0" smtClean="0"/>
              <a:t>Reflect across x-axis to get P</a:t>
            </a:r>
            <a:r>
              <a:rPr lang="en-IN" baseline="-25000" dirty="0" smtClean="0"/>
              <a:t>3</a:t>
            </a:r>
          </a:p>
          <a:p>
            <a:r>
              <a:rPr lang="en-IN" baseline="-25000" dirty="0" smtClean="0"/>
              <a:t> </a:t>
            </a:r>
            <a:r>
              <a:rPr lang="en-IN" dirty="0" smtClean="0"/>
              <a:t>We define </a:t>
            </a:r>
            <a:r>
              <a:rPr lang="en-IN" dirty="0" smtClean="0">
                <a:solidFill>
                  <a:srgbClr val="C00000"/>
                </a:solidFill>
              </a:rPr>
              <a:t>P</a:t>
            </a:r>
            <a:r>
              <a:rPr lang="en-IN" baseline="-25000" dirty="0" smtClean="0">
                <a:solidFill>
                  <a:srgbClr val="C00000"/>
                </a:solidFill>
              </a:rPr>
              <a:t>1  </a:t>
            </a:r>
            <a:r>
              <a:rPr lang="en-IN" dirty="0" smtClean="0">
                <a:solidFill>
                  <a:srgbClr val="C00000"/>
                </a:solidFill>
              </a:rPr>
              <a:t>+</a:t>
            </a:r>
            <a:r>
              <a:rPr lang="en-IN" baseline="-25000" dirty="0" smtClean="0">
                <a:solidFill>
                  <a:srgbClr val="C0000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= P</a:t>
            </a:r>
            <a:r>
              <a:rPr lang="en-IN" baseline="-25000" dirty="0" smtClean="0">
                <a:solidFill>
                  <a:srgbClr val="C00000"/>
                </a:solidFill>
              </a:rPr>
              <a:t>3</a:t>
            </a:r>
            <a:endParaRPr lang="en-IN" baseline="-25000" dirty="0">
              <a:solidFill>
                <a:srgbClr val="C00000"/>
              </a:solidFill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V="1">
            <a:off x="304800" y="3276600"/>
            <a:ext cx="396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25452" y="3673475"/>
            <a:ext cx="146049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2131485" y="3471864"/>
            <a:ext cx="146049" cy="10953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3206752" y="3352800"/>
            <a:ext cx="146049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276600" y="2370151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3206752" y="4572000"/>
            <a:ext cx="146049" cy="1095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1" y="3276601"/>
            <a:ext cx="450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" charset="0"/>
              </a:rPr>
              <a:t>P</a:t>
            </a:r>
            <a:r>
              <a:rPr lang="en-US" sz="2000" baseline="-25000" dirty="0">
                <a:latin typeface="Courier" charset="0"/>
              </a:rPr>
              <a:t>1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032001" y="3048001"/>
            <a:ext cx="450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" charset="0"/>
              </a:rPr>
              <a:t>P</a:t>
            </a:r>
            <a:r>
              <a:rPr lang="en-US" sz="2000" baseline="-25000" dirty="0">
                <a:latin typeface="Courier" charset="0"/>
              </a:rPr>
              <a:t>2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251201" y="4267201"/>
            <a:ext cx="4507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" charset="0"/>
              </a:rPr>
              <a:t>P</a:t>
            </a:r>
            <a:r>
              <a:rPr lang="en-US" sz="2000" baseline="-25000">
                <a:latin typeface="Courier" charset="0"/>
              </a:rPr>
              <a:t>3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V="1">
            <a:off x="101600" y="3984625"/>
            <a:ext cx="44704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1219200" y="2362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4529667" y="3746501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" charset="0"/>
              </a:rPr>
              <a:t>x</a:t>
            </a:r>
            <a:endParaRPr lang="en-US" sz="2000" baseline="-25000">
              <a:latin typeface="Courier" charset="0"/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1016000" y="1981201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urier" charset="0"/>
              </a:rPr>
              <a:t>y</a:t>
            </a:r>
            <a:endParaRPr lang="en-US" sz="2000" baseline="-2500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  <p:bldP spid="13317" grpId="0" animBg="1"/>
      <p:bldP spid="13318" grpId="0" animBg="1"/>
      <p:bldP spid="13319" grpId="0" animBg="1"/>
      <p:bldP spid="13320" grpId="0" animBg="1"/>
      <p:bldP spid="13321" grpId="0" animBg="1"/>
      <p:bldP spid="13322" grpId="0" animBg="1"/>
      <p:bldP spid="13323" grpId="0"/>
      <p:bldP spid="13324" grpId="0"/>
      <p:bldP spid="133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points on Elliptic Curve…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4198626" cy="3678303"/>
          </a:xfrm>
        </p:spPr>
        <p:txBody>
          <a:bodyPr/>
          <a:lstStyle/>
          <a:p>
            <a:r>
              <a:rPr lang="en-IN" dirty="0" smtClean="0"/>
              <a:t>Case 1: P</a:t>
            </a:r>
            <a:r>
              <a:rPr lang="en-IN" baseline="-25000" dirty="0" smtClean="0"/>
              <a:t>1</a:t>
            </a:r>
            <a:r>
              <a:rPr lang="en-IN" dirty="0" smtClean="0"/>
              <a:t> ≠ P</a:t>
            </a:r>
            <a:r>
              <a:rPr lang="en-IN" baseline="-25000" dirty="0" smtClean="0"/>
              <a:t>2 </a:t>
            </a:r>
            <a:r>
              <a:rPr lang="en-IN" dirty="0" smtClean="0"/>
              <a:t>and neither point is O</a:t>
            </a:r>
          </a:p>
          <a:p>
            <a:pPr lvl="1"/>
            <a:r>
              <a:rPr lang="en-IN" dirty="0" smtClean="0"/>
              <a:t>For x</a:t>
            </a:r>
            <a:r>
              <a:rPr lang="en-IN" baseline="-25000" dirty="0" smtClean="0"/>
              <a:t>1</a:t>
            </a:r>
            <a:r>
              <a:rPr lang="en-IN" dirty="0" smtClean="0"/>
              <a:t> ≠ x</a:t>
            </a:r>
            <a:r>
              <a:rPr lang="en-IN" baseline="-25000" dirty="0" smtClean="0"/>
              <a:t>2</a:t>
            </a:r>
          </a:p>
          <a:p>
            <a:pPr lvl="1"/>
            <a:r>
              <a:rPr lang="en-IN" dirty="0" smtClean="0"/>
              <a:t>For x</a:t>
            </a:r>
            <a:r>
              <a:rPr lang="en-IN" baseline="-25000" dirty="0" smtClean="0"/>
              <a:t>1</a:t>
            </a:r>
            <a:r>
              <a:rPr lang="en-IN" dirty="0" smtClean="0"/>
              <a:t> = x</a:t>
            </a:r>
            <a:r>
              <a:rPr lang="en-IN" baseline="-25000" dirty="0" smtClean="0"/>
              <a:t>2 </a:t>
            </a:r>
            <a:r>
              <a:rPr lang="en-IN" dirty="0" smtClean="0"/>
              <a:t>????</a:t>
            </a:r>
          </a:p>
          <a:p>
            <a:pPr lvl="2"/>
            <a:r>
              <a:rPr lang="en-IN" dirty="0" smtClean="0"/>
              <a:t>We get P</a:t>
            </a:r>
            <a:r>
              <a:rPr lang="en-IN" baseline="-25000" dirty="0" smtClean="0"/>
              <a:t>1</a:t>
            </a:r>
            <a:r>
              <a:rPr lang="en-IN" dirty="0" smtClean="0"/>
              <a:t> + P</a:t>
            </a:r>
            <a:r>
              <a:rPr lang="en-IN" baseline="-25000" dirty="0" smtClean="0"/>
              <a:t>2</a:t>
            </a:r>
            <a:r>
              <a:rPr lang="en-IN" dirty="0" smtClean="0"/>
              <a:t> = O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59927" y="2077750"/>
          <a:ext cx="6303818" cy="453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28" name="Equation" r:id="rId3" imgW="3632040" imgH="3530520" progId="Equation.3">
                  <p:embed/>
                </p:oleObj>
              </mc:Choice>
              <mc:Fallback>
                <p:oleObj name="Equation" r:id="rId3" imgW="3632040" imgH="3530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927" y="2077750"/>
                        <a:ext cx="6303818" cy="45308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 smtClean="0"/>
              <a:t>Elliptic Curve Cryptography: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4236"/>
            <a:ext cx="11029615" cy="3678303"/>
          </a:xfrm>
        </p:spPr>
        <p:txBody>
          <a:bodyPr>
            <a:noAutofit/>
          </a:bodyPr>
          <a:lstStyle/>
          <a:p>
            <a:r>
              <a:rPr lang="en-IN" sz="1800" dirty="0" smtClean="0"/>
              <a:t>Public key cryptographic algorithms (asymmetric key algorithms) play an important role in providing security services:</a:t>
            </a:r>
          </a:p>
          <a:p>
            <a:pPr lvl="1"/>
            <a:r>
              <a:rPr lang="en-IN" sz="1600" dirty="0" smtClean="0"/>
              <a:t>Key management </a:t>
            </a:r>
          </a:p>
          <a:p>
            <a:pPr lvl="1"/>
            <a:r>
              <a:rPr lang="en-IN" sz="1600" dirty="0" smtClean="0"/>
              <a:t>Confidentiality</a:t>
            </a:r>
          </a:p>
          <a:p>
            <a:pPr lvl="1"/>
            <a:r>
              <a:rPr lang="en-IN" sz="1600" dirty="0" smtClean="0"/>
              <a:t>User authentication</a:t>
            </a:r>
          </a:p>
          <a:p>
            <a:pPr lvl="1"/>
            <a:r>
              <a:rPr lang="en-IN" sz="1600" dirty="0" smtClean="0"/>
              <a:t>Signature</a:t>
            </a:r>
          </a:p>
          <a:p>
            <a:r>
              <a:rPr lang="en-IN" sz="1800" dirty="0" smtClean="0"/>
              <a:t>Public key cryptography systems are constructed by relying on the </a:t>
            </a:r>
            <a:r>
              <a:rPr lang="en-IN" sz="1800" dirty="0" smtClean="0">
                <a:solidFill>
                  <a:srgbClr val="C00000"/>
                </a:solidFill>
              </a:rPr>
              <a:t>hardness of mathematical problems</a:t>
            </a:r>
          </a:p>
          <a:p>
            <a:pPr lvl="1"/>
            <a:r>
              <a:rPr lang="en-IN" sz="1600" dirty="0" smtClean="0"/>
              <a:t>RSA: based on the integer factorization problem</a:t>
            </a:r>
          </a:p>
          <a:p>
            <a:pPr lvl="1"/>
            <a:r>
              <a:rPr lang="en-IN" sz="1600" dirty="0" smtClean="0"/>
              <a:t>DH: based on the discrete logarithm problem </a:t>
            </a:r>
          </a:p>
          <a:p>
            <a:r>
              <a:rPr lang="en-IN" sz="1800" dirty="0" smtClean="0"/>
              <a:t>The main problem of conventional public key cryptography systems</a:t>
            </a:r>
          </a:p>
          <a:p>
            <a:pPr lvl="1"/>
            <a:r>
              <a:rPr lang="en-IN" sz="1600" dirty="0" smtClean="0">
                <a:solidFill>
                  <a:srgbClr val="C00000"/>
                </a:solidFill>
              </a:rPr>
              <a:t>key size has to be sufficient large </a:t>
            </a:r>
            <a:r>
              <a:rPr lang="en-IN" sz="1600" dirty="0" smtClean="0"/>
              <a:t>in order to meet </a:t>
            </a:r>
            <a:r>
              <a:rPr lang="en-IN" sz="1600" dirty="0" smtClean="0">
                <a:solidFill>
                  <a:srgbClr val="C00000"/>
                </a:solidFill>
              </a:rPr>
              <a:t>the high-level security requirement</a:t>
            </a:r>
            <a:r>
              <a:rPr lang="en-IN" sz="1600" dirty="0" smtClean="0"/>
              <a:t>.</a:t>
            </a:r>
          </a:p>
          <a:p>
            <a:r>
              <a:rPr lang="en-IN" sz="1800" dirty="0" smtClean="0"/>
              <a:t>This results in lower speed and consumption of more bandwidth </a:t>
            </a:r>
          </a:p>
          <a:p>
            <a:pPr lvl="1"/>
            <a:r>
              <a:rPr lang="en-IN" sz="1600" dirty="0" smtClean="0"/>
              <a:t>Solution: </a:t>
            </a:r>
            <a:r>
              <a:rPr lang="en-IN" sz="1600" dirty="0" smtClean="0">
                <a:solidFill>
                  <a:srgbClr val="C00000"/>
                </a:solidFill>
              </a:rPr>
              <a:t>Elliptic Curve Cryptography system</a:t>
            </a:r>
            <a:endParaRPr lang="en-IN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points on Elliptic Curve…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4198626" cy="3678303"/>
          </a:xfrm>
        </p:spPr>
        <p:txBody>
          <a:bodyPr/>
          <a:lstStyle/>
          <a:p>
            <a:r>
              <a:rPr lang="en-IN" dirty="0" smtClean="0"/>
              <a:t>Case II : P</a:t>
            </a:r>
            <a:r>
              <a:rPr lang="en-IN" baseline="-25000" dirty="0" smtClean="0"/>
              <a:t>1</a:t>
            </a:r>
            <a:r>
              <a:rPr lang="en-IN" dirty="0" smtClean="0"/>
              <a:t> = P</a:t>
            </a:r>
            <a:r>
              <a:rPr lang="en-IN" baseline="-25000" dirty="0" smtClean="0"/>
              <a:t>2 </a:t>
            </a:r>
            <a:r>
              <a:rPr lang="en-IN" dirty="0" smtClean="0"/>
              <a:t>=(x</a:t>
            </a:r>
            <a:r>
              <a:rPr lang="en-IN" baseline="-25000" dirty="0" smtClean="0"/>
              <a:t>1</a:t>
            </a:r>
            <a:r>
              <a:rPr lang="en-IN" dirty="0" smtClean="0"/>
              <a:t>,y</a:t>
            </a:r>
            <a:r>
              <a:rPr lang="en-IN" baseline="-25000" dirty="0" smtClean="0"/>
              <a:t>1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When two points on a curve are very close to each other, the line through them approximates a tangent line. Therefore, when the two points coincide, we take the line </a:t>
            </a:r>
            <a:r>
              <a:rPr lang="en-IN" i="1" dirty="0" smtClean="0"/>
              <a:t>L </a:t>
            </a:r>
            <a:r>
              <a:rPr lang="en-IN" dirty="0" smtClean="0"/>
              <a:t>through them to be the tangent line. </a:t>
            </a:r>
          </a:p>
          <a:p>
            <a:pPr lvl="1"/>
            <a:r>
              <a:rPr lang="en-IN" dirty="0" smtClean="0"/>
              <a:t>Implicit differentiation allows us to find the slope </a:t>
            </a:r>
            <a:r>
              <a:rPr lang="en-IN" i="1" dirty="0" smtClean="0"/>
              <a:t>m of L</a:t>
            </a:r>
            <a:endParaRPr lang="en-IN" dirty="0" smtClean="0"/>
          </a:p>
          <a:p>
            <a:endParaRPr lang="en-IN" dirty="0" smtClean="0"/>
          </a:p>
        </p:txBody>
      </p:sp>
      <p:pic>
        <p:nvPicPr>
          <p:cNvPr id="8" name="Picture 3" descr="ec2_1_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80709" y="2105891"/>
            <a:ext cx="5839691" cy="43897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points on Elliptic Curve…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461863" cy="3678303"/>
          </a:xfrm>
        </p:spPr>
        <p:txBody>
          <a:bodyPr>
            <a:normAutofit/>
          </a:bodyPr>
          <a:lstStyle/>
          <a:p>
            <a:r>
              <a:rPr lang="en-IN" dirty="0" smtClean="0"/>
              <a:t>Case II : P</a:t>
            </a:r>
            <a:r>
              <a:rPr lang="en-IN" baseline="-25000" dirty="0" smtClean="0"/>
              <a:t>1</a:t>
            </a:r>
            <a:r>
              <a:rPr lang="en-IN" dirty="0" smtClean="0"/>
              <a:t> = P</a:t>
            </a:r>
            <a:r>
              <a:rPr lang="en-IN" baseline="-25000" dirty="0" smtClean="0"/>
              <a:t>2 </a:t>
            </a:r>
            <a:r>
              <a:rPr lang="en-IN" dirty="0" smtClean="0"/>
              <a:t>=(x</a:t>
            </a:r>
            <a:r>
              <a:rPr lang="en-IN" baseline="-25000" dirty="0" smtClean="0"/>
              <a:t>1</a:t>
            </a:r>
            <a:r>
              <a:rPr lang="en-IN" dirty="0" smtClean="0"/>
              <a:t>,y</a:t>
            </a:r>
            <a:r>
              <a:rPr lang="en-IN" baseline="-25000" dirty="0" smtClean="0"/>
              <a:t>1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When two points on a curve are very close to each other, the line through them approximates a tangent line. Therefore, when the two points coincide, we take the line </a:t>
            </a:r>
            <a:r>
              <a:rPr lang="en-IN" i="1" dirty="0" smtClean="0"/>
              <a:t>L </a:t>
            </a:r>
            <a:r>
              <a:rPr lang="en-IN" dirty="0" smtClean="0"/>
              <a:t>through them to be the tangent line. </a:t>
            </a:r>
          </a:p>
          <a:p>
            <a:pPr lvl="1"/>
            <a:r>
              <a:rPr lang="en-IN" dirty="0" smtClean="0"/>
              <a:t>Implicit differentiation allows us to find the slope </a:t>
            </a:r>
            <a:r>
              <a:rPr lang="en-IN" i="1" dirty="0" smtClean="0"/>
              <a:t>m of L</a:t>
            </a:r>
            <a:endParaRPr lang="en-IN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66522" y="2057978"/>
          <a:ext cx="5842000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5" name="Equation" r:id="rId3" imgW="2908080" imgH="1879560" progId="Equation.3">
                  <p:embed/>
                </p:oleObj>
              </mc:Choice>
              <mc:Fallback>
                <p:oleObj name="Equation" r:id="rId3" imgW="2908080" imgH="1879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522" y="2057978"/>
                        <a:ext cx="5842000" cy="410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points on Elliptic Curve…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4004663" cy="3678303"/>
          </a:xfrm>
        </p:spPr>
        <p:txBody>
          <a:bodyPr>
            <a:normAutofit/>
          </a:bodyPr>
          <a:lstStyle/>
          <a:p>
            <a:r>
              <a:rPr lang="en-IN" dirty="0" smtClean="0"/>
              <a:t>Case II : P</a:t>
            </a:r>
            <a:r>
              <a:rPr lang="en-IN" baseline="-25000" dirty="0" smtClean="0"/>
              <a:t>1</a:t>
            </a:r>
            <a:r>
              <a:rPr lang="en-IN" dirty="0" smtClean="0"/>
              <a:t> = P</a:t>
            </a:r>
            <a:r>
              <a:rPr lang="en-IN" baseline="-25000" dirty="0" smtClean="0"/>
              <a:t>2 </a:t>
            </a:r>
            <a:r>
              <a:rPr lang="en-IN" dirty="0" smtClean="0"/>
              <a:t>=(x</a:t>
            </a:r>
            <a:r>
              <a:rPr lang="en-IN" baseline="-25000" dirty="0" smtClean="0"/>
              <a:t>1</a:t>
            </a:r>
            <a:r>
              <a:rPr lang="en-IN" dirty="0" smtClean="0"/>
              <a:t>,y</a:t>
            </a:r>
            <a:r>
              <a:rPr lang="en-IN" baseline="-25000" dirty="0" smtClean="0"/>
              <a:t>1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If y</a:t>
            </a:r>
            <a:r>
              <a:rPr lang="en-IN" baseline="-25000" dirty="0" smtClean="0"/>
              <a:t>1</a:t>
            </a:r>
            <a:r>
              <a:rPr lang="en-IN" dirty="0" smtClean="0"/>
              <a:t> = 0</a:t>
            </a:r>
          </a:p>
          <a:p>
            <a:pPr lvl="2"/>
            <a:r>
              <a:rPr lang="en-IN" dirty="0" smtClean="0"/>
              <a:t>We get P</a:t>
            </a:r>
            <a:r>
              <a:rPr lang="en-IN" baseline="-25000" dirty="0" smtClean="0"/>
              <a:t>1</a:t>
            </a:r>
            <a:r>
              <a:rPr lang="en-IN" dirty="0" smtClean="0"/>
              <a:t> + P</a:t>
            </a:r>
            <a:r>
              <a:rPr lang="en-IN" baseline="-25000" dirty="0" smtClean="0"/>
              <a:t>2</a:t>
            </a:r>
            <a:r>
              <a:rPr lang="en-IN" dirty="0" smtClean="0"/>
              <a:t> = O</a:t>
            </a:r>
          </a:p>
          <a:p>
            <a:r>
              <a:rPr lang="en-IN" dirty="0" smtClean="0"/>
              <a:t>Case III: P</a:t>
            </a:r>
            <a:r>
              <a:rPr lang="en-IN" baseline="-25000" dirty="0" smtClean="0"/>
              <a:t>2</a:t>
            </a:r>
            <a:r>
              <a:rPr lang="en-IN" dirty="0" smtClean="0"/>
              <a:t> = O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What about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 ????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Do we get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=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??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In other words,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O =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6" name="Picture 3" descr="ec2_1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35237" y="1752603"/>
            <a:ext cx="5167745" cy="4741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Law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addition of points on an elliptic curve E satisfies the following properties:	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(</a:t>
            </a:r>
            <a:r>
              <a:rPr lang="en-IN" dirty="0" err="1" smtClean="0">
                <a:solidFill>
                  <a:srgbClr val="C00000"/>
                </a:solidFill>
              </a:rPr>
              <a:t>Commutativity</a:t>
            </a:r>
            <a:r>
              <a:rPr lang="en-IN" dirty="0" smtClean="0">
                <a:solidFill>
                  <a:srgbClr val="C00000"/>
                </a:solidFill>
              </a:rPr>
              <a:t>) :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=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+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for all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,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 on E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(Existence of identity) : P + O = P for all P on E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(Existence of inverses) : Given P on E, there exists P’ on E with P + P’ = O. This point P’ will usually be denoted as –P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(Associatively) : (P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)+ P</a:t>
            </a:r>
            <a:r>
              <a:rPr lang="en-IN" baseline="-25000" dirty="0" smtClean="0">
                <a:solidFill>
                  <a:srgbClr val="C00000"/>
                </a:solidFill>
              </a:rPr>
              <a:t>3 </a:t>
            </a:r>
            <a:r>
              <a:rPr lang="en-IN" dirty="0" smtClean="0">
                <a:solidFill>
                  <a:srgbClr val="C00000"/>
                </a:solidFill>
              </a:rPr>
              <a:t>=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 + (P</a:t>
            </a:r>
            <a:r>
              <a:rPr lang="en-IN" baseline="-25000" dirty="0" smtClean="0">
                <a:solidFill>
                  <a:srgbClr val="C00000"/>
                </a:solidFill>
              </a:rPr>
              <a:t>2</a:t>
            </a:r>
            <a:r>
              <a:rPr lang="en-IN" dirty="0" smtClean="0">
                <a:solidFill>
                  <a:srgbClr val="C00000"/>
                </a:solidFill>
              </a:rPr>
              <a:t>+ P</a:t>
            </a:r>
            <a:r>
              <a:rPr lang="en-IN" baseline="-25000" dirty="0" smtClean="0">
                <a:solidFill>
                  <a:srgbClr val="C00000"/>
                </a:solidFill>
              </a:rPr>
              <a:t>3 </a:t>
            </a:r>
            <a:r>
              <a:rPr lang="en-IN" dirty="0" smtClean="0">
                <a:solidFill>
                  <a:srgbClr val="C00000"/>
                </a:solidFill>
              </a:rPr>
              <a:t>) for all P</a:t>
            </a:r>
            <a:r>
              <a:rPr lang="en-IN" baseline="-25000" dirty="0" smtClean="0">
                <a:solidFill>
                  <a:srgbClr val="C00000"/>
                </a:solidFill>
              </a:rPr>
              <a:t>1</a:t>
            </a:r>
            <a:r>
              <a:rPr lang="en-IN" dirty="0" smtClean="0">
                <a:solidFill>
                  <a:srgbClr val="C00000"/>
                </a:solidFill>
              </a:rPr>
              <a:t>, P</a:t>
            </a:r>
            <a:r>
              <a:rPr lang="en-IN" baseline="-25000" dirty="0" smtClean="0">
                <a:solidFill>
                  <a:srgbClr val="C00000"/>
                </a:solidFill>
              </a:rPr>
              <a:t>2, </a:t>
            </a:r>
            <a:r>
              <a:rPr lang="en-IN" dirty="0" smtClean="0">
                <a:solidFill>
                  <a:srgbClr val="C00000"/>
                </a:solidFill>
              </a:rPr>
              <a:t>P</a:t>
            </a:r>
            <a:r>
              <a:rPr lang="en-IN" baseline="-25000" dirty="0" smtClean="0">
                <a:solidFill>
                  <a:srgbClr val="C00000"/>
                </a:solidFill>
              </a:rPr>
              <a:t>3 </a:t>
            </a:r>
            <a:r>
              <a:rPr lang="en-IN" dirty="0" smtClean="0">
                <a:solidFill>
                  <a:srgbClr val="C00000"/>
                </a:solidFill>
              </a:rPr>
              <a:t>on E</a:t>
            </a:r>
          </a:p>
          <a:p>
            <a:pPr lvl="1"/>
            <a:endParaRPr lang="en-IN" dirty="0" smtClean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IN" dirty="0" smtClean="0">
                <a:solidFill>
                  <a:srgbClr val="C00000"/>
                </a:solidFill>
              </a:rPr>
              <a:t>`</a:t>
            </a:r>
            <a:endParaRPr lang="en-IN" dirty="0" smtClean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3164" y="4904513"/>
            <a:ext cx="989214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The points on E form an additive </a:t>
            </a:r>
            <a:r>
              <a:rPr lang="en-IN" sz="2400" dirty="0" err="1" smtClean="0"/>
              <a:t>abelian</a:t>
            </a:r>
            <a:r>
              <a:rPr lang="en-IN" sz="2400" dirty="0" smtClean="0"/>
              <a:t> group with O as the identity element.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Integer times a point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 smtClean="0"/>
              <a:t>Let k be a positive integer and let P be a point on an elliptic curve, then </a:t>
            </a:r>
          </a:p>
          <a:p>
            <a:pPr lvl="1"/>
            <a:r>
              <a:rPr lang="en-IN" sz="2400" dirty="0" err="1" smtClean="0"/>
              <a:t>kP</a:t>
            </a:r>
            <a:r>
              <a:rPr lang="en-IN" sz="2400" dirty="0" smtClean="0"/>
              <a:t> denotes P + P + · · · + P (with k summands)</a:t>
            </a:r>
          </a:p>
          <a:p>
            <a:r>
              <a:rPr lang="en-IN" sz="2800" dirty="0" smtClean="0"/>
              <a:t>Efficient computation for large k</a:t>
            </a:r>
          </a:p>
          <a:p>
            <a:pPr lvl="1"/>
            <a:r>
              <a:rPr lang="en-IN" sz="2400" dirty="0" smtClean="0"/>
              <a:t>Successive doubling method </a:t>
            </a:r>
          </a:p>
          <a:p>
            <a:pPr lvl="2"/>
            <a:r>
              <a:rPr lang="en-IN" sz="2000" dirty="0" smtClean="0"/>
              <a:t>For example, to compute 19</a:t>
            </a:r>
            <a:r>
              <a:rPr lang="en-IN" sz="2000" i="1" dirty="0" smtClean="0"/>
              <a:t>P, we compute</a:t>
            </a:r>
          </a:p>
          <a:p>
            <a:pPr lvl="3"/>
            <a:r>
              <a:rPr lang="en-IN" sz="1800" dirty="0" smtClean="0"/>
              <a:t>2</a:t>
            </a:r>
            <a:r>
              <a:rPr lang="en-IN" sz="1800" i="1" dirty="0" smtClean="0"/>
              <a:t>P, 4P = 2P+2P, 8P = 4P+4P, 16P = 8P+8P, 19P = 16P+2P+P.</a:t>
            </a:r>
          </a:p>
          <a:p>
            <a:r>
              <a:rPr lang="en-IN" sz="2800" dirty="0" smtClean="0"/>
              <a:t>But, the only difficulty is....</a:t>
            </a:r>
          </a:p>
          <a:p>
            <a:pPr lvl="1"/>
            <a:r>
              <a:rPr lang="en-IN" sz="2400" dirty="0" smtClean="0"/>
              <a:t>The size of the coordinates of the points increases very rapidly if we are working over the rational numbers</a:t>
            </a:r>
          </a:p>
          <a:p>
            <a:pPr lvl="1"/>
            <a:r>
              <a:rPr lang="en-IN" sz="2400" dirty="0" smtClean="0">
                <a:solidFill>
                  <a:srgbClr val="C00000"/>
                </a:solidFill>
              </a:rPr>
              <a:t>What about finite fields ????</a:t>
            </a:r>
          </a:p>
          <a:p>
            <a:pPr lvl="2"/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1192" y="2988362"/>
            <a:ext cx="11029616" cy="1013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Elliptic curves in cryptography</a:t>
            </a:r>
            <a:endParaRPr kumimoji="0" lang="en-IN" sz="3600" b="1" i="0" u="none" strike="noStrike" kern="120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curves in Cryptography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Elliptic Curve (EC) systems as applied to cryptography were first proposed in 1985 independently by Neal </a:t>
            </a:r>
            <a:r>
              <a:rPr lang="en-IN" sz="2800" dirty="0" err="1" smtClean="0"/>
              <a:t>Koblitz</a:t>
            </a:r>
            <a:r>
              <a:rPr lang="en-IN" sz="2800" dirty="0" smtClean="0"/>
              <a:t> and Victor Miller.</a:t>
            </a:r>
          </a:p>
          <a:p>
            <a:r>
              <a:rPr lang="en-IN" sz="2800" dirty="0" smtClean="0"/>
              <a:t>The </a:t>
            </a:r>
            <a:r>
              <a:rPr lang="en-IN" sz="2800" dirty="0" smtClean="0">
                <a:solidFill>
                  <a:srgbClr val="C00000"/>
                </a:solidFill>
              </a:rPr>
              <a:t>discrete logarithm problem </a:t>
            </a:r>
            <a:r>
              <a:rPr lang="en-IN" sz="2800" dirty="0" smtClean="0"/>
              <a:t>on elliptic curve groups</a:t>
            </a:r>
          </a:p>
          <a:p>
            <a:pPr lvl="1"/>
            <a:r>
              <a:rPr lang="en-IN" sz="2400" dirty="0" smtClean="0"/>
              <a:t>More difficult than the corresponding problem in (the multiplicative group of nonzero elements of) the underlying </a:t>
            </a:r>
            <a:r>
              <a:rPr lang="en-IN" sz="2400" dirty="0" smtClean="0">
                <a:solidFill>
                  <a:srgbClr val="C00000"/>
                </a:solidFill>
              </a:rPr>
              <a:t>finite field</a:t>
            </a:r>
            <a:r>
              <a:rPr lang="en-IN" sz="2400" dirty="0" smtClean="0"/>
              <a:t>. 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finite field?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 smtClean="0"/>
              <a:t>Elliptic curves over real numbers </a:t>
            </a:r>
          </a:p>
          <a:p>
            <a:pPr lvl="1"/>
            <a:r>
              <a:rPr lang="en-IN" sz="2400" dirty="0" smtClean="0"/>
              <a:t>Calculations prove to be slow </a:t>
            </a:r>
          </a:p>
          <a:p>
            <a:pPr lvl="1"/>
            <a:r>
              <a:rPr lang="en-IN" sz="2400" dirty="0" smtClean="0"/>
              <a:t>Inaccurate due to rounding error</a:t>
            </a:r>
          </a:p>
          <a:p>
            <a:pPr lvl="1"/>
            <a:r>
              <a:rPr lang="en-IN" sz="2400" dirty="0" smtClean="0"/>
              <a:t>Infinite field</a:t>
            </a:r>
          </a:p>
          <a:p>
            <a:r>
              <a:rPr lang="en-IN" sz="2800" dirty="0" smtClean="0"/>
              <a:t>Cryptographic schemes need fast and accurate arithmetic</a:t>
            </a:r>
          </a:p>
          <a:p>
            <a:r>
              <a:rPr lang="en-IN" sz="2800" dirty="0" smtClean="0"/>
              <a:t>In the cryptographic schemes, elliptic curves over two finite fields are mostly used. </a:t>
            </a:r>
          </a:p>
          <a:p>
            <a:pPr lvl="1"/>
            <a:r>
              <a:rPr lang="en-IN" sz="2400" dirty="0" smtClean="0"/>
              <a:t>Prime field </a:t>
            </a:r>
            <a:r>
              <a:rPr lang="en-IN" sz="2400" dirty="0" err="1" smtClean="0"/>
              <a:t>F</a:t>
            </a:r>
            <a:r>
              <a:rPr lang="en-IN" sz="2400" baseline="-25000" dirty="0" err="1" smtClean="0"/>
              <a:t>p</a:t>
            </a:r>
            <a:r>
              <a:rPr lang="en-IN" sz="2400" dirty="0" smtClean="0"/>
              <a:t> , where p is a prime.</a:t>
            </a:r>
          </a:p>
          <a:p>
            <a:pPr lvl="1"/>
            <a:r>
              <a:rPr lang="en-IN" sz="2400" dirty="0" smtClean="0"/>
              <a:t>Binary field F</a:t>
            </a:r>
            <a:r>
              <a:rPr lang="en-IN" sz="2400" baseline="-25000" dirty="0" smtClean="0"/>
              <a:t>2</a:t>
            </a:r>
            <a:r>
              <a:rPr lang="en-IN" sz="2400" baseline="30000" dirty="0" smtClean="0"/>
              <a:t>m</a:t>
            </a:r>
            <a:r>
              <a:rPr lang="en-IN" sz="2400" dirty="0" smtClean="0"/>
              <a:t>, where m is a positive integer</a:t>
            </a:r>
          </a:p>
          <a:p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 over finite field F</a:t>
            </a:r>
            <a:r>
              <a:rPr lang="en-IN" baseline="-25000" dirty="0" smtClean="0"/>
              <a:t>23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81200"/>
            <a:ext cx="11029615" cy="387759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As a very small example, consider an elliptic curve over the field F</a:t>
            </a:r>
            <a:r>
              <a:rPr lang="en-US" baseline="-25000" dirty="0" smtClean="0"/>
              <a:t>23</a:t>
            </a:r>
            <a:r>
              <a:rPr lang="en-US" dirty="0" smtClean="0"/>
              <a:t>. </a:t>
            </a:r>
            <a:r>
              <a:rPr lang="en-US" smtClean="0"/>
              <a:t>With </a:t>
            </a:r>
            <a:r>
              <a:rPr lang="en-US" smtClean="0"/>
              <a:t>A </a:t>
            </a:r>
            <a:r>
              <a:rPr lang="en-US" dirty="0" smtClean="0"/>
              <a:t>= 1 </a:t>
            </a:r>
            <a:r>
              <a:rPr lang="en-US" smtClean="0"/>
              <a:t>and </a:t>
            </a:r>
            <a:r>
              <a:rPr lang="en-US" smtClean="0"/>
              <a:t>B </a:t>
            </a:r>
            <a:r>
              <a:rPr lang="en-US" dirty="0" smtClean="0"/>
              <a:t>= 0, the elliptic curve equation is y</a:t>
            </a:r>
            <a:r>
              <a:rPr lang="en-US" baseline="30000" dirty="0" smtClean="0"/>
              <a:t>2</a:t>
            </a:r>
            <a:r>
              <a:rPr lang="en-US" dirty="0" smtClean="0"/>
              <a:t> = x</a:t>
            </a:r>
            <a:r>
              <a:rPr lang="en-US" baseline="30000" dirty="0" smtClean="0"/>
              <a:t>3</a:t>
            </a:r>
            <a:r>
              <a:rPr lang="en-US" dirty="0" smtClean="0"/>
              <a:t> + x. </a:t>
            </a:r>
          </a:p>
          <a:p>
            <a:pPr algn="l"/>
            <a:r>
              <a:rPr lang="en-US" dirty="0" smtClean="0"/>
              <a:t>The point (9,5) satisfies this equation since: </a:t>
            </a:r>
            <a:br>
              <a:rPr lang="en-US" dirty="0" smtClean="0"/>
            </a:br>
            <a:r>
              <a:rPr lang="en-US" dirty="0" smtClean="0"/>
              <a:t>y</a:t>
            </a:r>
            <a:r>
              <a:rPr lang="en-US" baseline="30000" dirty="0" smtClean="0"/>
              <a:t>2</a:t>
            </a:r>
            <a:r>
              <a:rPr lang="en-US" dirty="0" smtClean="0"/>
              <a:t> mod p = x</a:t>
            </a:r>
            <a:r>
              <a:rPr lang="en-US" baseline="30000" dirty="0" smtClean="0"/>
              <a:t>3</a:t>
            </a:r>
            <a:r>
              <a:rPr lang="en-US" dirty="0" smtClean="0"/>
              <a:t> + x mod p  </a:t>
            </a:r>
          </a:p>
          <a:p>
            <a:pPr algn="l">
              <a:buNone/>
            </a:pPr>
            <a:r>
              <a:rPr lang="en-US" dirty="0" smtClean="0"/>
              <a:t>	25 mod 23 = 729 + 9 mod 23 </a:t>
            </a:r>
            <a:br>
              <a:rPr lang="en-US" dirty="0" smtClean="0"/>
            </a:br>
            <a:r>
              <a:rPr lang="en-US" dirty="0" smtClean="0"/>
              <a:t>25 mod 23 = 738 mod 23 </a:t>
            </a:r>
            <a:br>
              <a:rPr lang="en-US" dirty="0" smtClean="0"/>
            </a:br>
            <a:r>
              <a:rPr lang="en-US" dirty="0" smtClean="0"/>
              <a:t>2 = 2 </a:t>
            </a:r>
          </a:p>
          <a:p>
            <a:pPr algn="l"/>
            <a:r>
              <a:rPr lang="en-US" dirty="0" smtClean="0"/>
              <a:t>The 23 points which satisfy this equation are: </a:t>
            </a:r>
          </a:p>
          <a:p>
            <a:pPr algn="l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(0,0) (1,5) (1,18) (9,5) (9,18) (11,10) (11,13) (13,5) (13,18) (15,3) (15,20) (16,8) (16,15) (17,10) (17,13) (18,10) (18,13) (19,1) (19,22) (20,4) (20,19) (21,6) (21,17) </a:t>
            </a:r>
            <a:br>
              <a:rPr lang="en-US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 over finite field F</a:t>
            </a:r>
            <a:r>
              <a:rPr lang="en-IN" baseline="-25000" dirty="0" smtClean="0"/>
              <a:t>23</a:t>
            </a:r>
            <a:r>
              <a:rPr lang="en-IN" dirty="0" smtClean="0"/>
              <a:t>…</a:t>
            </a:r>
            <a:endParaRPr lang="en-IN" baseline="-25000" dirty="0"/>
          </a:p>
        </p:txBody>
      </p:sp>
      <p:pic>
        <p:nvPicPr>
          <p:cNvPr id="6" name="Picture 3" descr="ec3_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186546" y="1682461"/>
            <a:ext cx="5444836" cy="46473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Elliptic Curves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Lets start with a puzzle…</a:t>
            </a:r>
          </a:p>
          <a:p>
            <a:pPr marL="360363" lvl="1" indent="0">
              <a:buNone/>
            </a:pPr>
            <a:endParaRPr lang="en-IN" sz="2800" dirty="0" smtClean="0">
              <a:solidFill>
                <a:srgbClr val="C00000"/>
              </a:solidFill>
            </a:endParaRPr>
          </a:p>
          <a:p>
            <a:pPr marL="360363" lvl="1" indent="0" algn="ctr">
              <a:buNone/>
            </a:pPr>
            <a:r>
              <a:rPr lang="en-IN" sz="3200" i="1" dirty="0" smtClean="0">
                <a:solidFill>
                  <a:srgbClr val="C00000"/>
                </a:solidFill>
              </a:rPr>
              <a:t>What is the number of balls that may be piled as a square pyramid and also rearranged into a square array?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curves over  finite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459390" cy="3678303"/>
          </a:xfrm>
        </p:spPr>
        <p:txBody>
          <a:bodyPr>
            <a:normAutofit/>
          </a:bodyPr>
          <a:lstStyle/>
          <a:p>
            <a:r>
              <a:rPr lang="en-IN" dirty="0" smtClean="0"/>
              <a:t>Let us do an exercise....</a:t>
            </a:r>
          </a:p>
          <a:p>
            <a:r>
              <a:rPr lang="en-IN" dirty="0" smtClean="0"/>
              <a:t>Let E be the curve y</a:t>
            </a:r>
            <a:r>
              <a:rPr lang="en-IN" baseline="30000" dirty="0" smtClean="0"/>
              <a:t>2</a:t>
            </a:r>
            <a:r>
              <a:rPr lang="en-IN" dirty="0" smtClean="0"/>
              <a:t> = x</a:t>
            </a:r>
            <a:r>
              <a:rPr lang="en-IN" baseline="30000" dirty="0" smtClean="0"/>
              <a:t>3</a:t>
            </a:r>
            <a:r>
              <a:rPr lang="en-IN" dirty="0" smtClean="0"/>
              <a:t>+x+1 over F</a:t>
            </a:r>
            <a:r>
              <a:rPr lang="en-IN" baseline="-25000" dirty="0" smtClean="0"/>
              <a:t>5</a:t>
            </a:r>
            <a:r>
              <a:rPr lang="en-IN" dirty="0" smtClean="0"/>
              <a:t>, find all the points on E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60654" y="2091269"/>
          <a:ext cx="4548912" cy="354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+x+1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(0,1),(0,4)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(2,1),(2,4)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(3,1),(3,4)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(4,2),(4,3)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9817" y="3671455"/>
            <a:ext cx="404552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Therefore, E(F</a:t>
            </a:r>
            <a:r>
              <a:rPr lang="en-IN" sz="2800" i="1" baseline="-25000" dirty="0" smtClean="0"/>
              <a:t>5</a:t>
            </a:r>
            <a:r>
              <a:rPr lang="en-IN" sz="2800" i="1" dirty="0" smtClean="0"/>
              <a:t>) has order 9.</a:t>
            </a:r>
            <a:endParaRPr lang="en-IN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97526" y="4544291"/>
            <a:ext cx="4045528" cy="138499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Can you show that E(F</a:t>
            </a:r>
            <a:r>
              <a:rPr lang="en-IN" sz="2800" i="1" baseline="-25000" dirty="0" smtClean="0"/>
              <a:t>5</a:t>
            </a:r>
            <a:r>
              <a:rPr lang="en-IN" sz="2800" i="1" dirty="0" smtClean="0"/>
              <a:t>) is cyclic??? What is the generator??</a:t>
            </a:r>
            <a:endParaRPr lang="en-IN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curves over  finite fields… :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279281" cy="3678303"/>
          </a:xfrm>
        </p:spPr>
        <p:txBody>
          <a:bodyPr>
            <a:normAutofit/>
          </a:bodyPr>
          <a:lstStyle/>
          <a:p>
            <a:r>
              <a:rPr lang="en-IN" dirty="0" smtClean="0"/>
              <a:t>Let E be the curve y</a:t>
            </a:r>
            <a:r>
              <a:rPr lang="en-IN" baseline="30000" dirty="0" smtClean="0"/>
              <a:t>2</a:t>
            </a:r>
            <a:r>
              <a:rPr lang="en-IN" dirty="0" smtClean="0"/>
              <a:t> = x</a:t>
            </a:r>
            <a:r>
              <a:rPr lang="en-IN" baseline="30000" dirty="0" smtClean="0"/>
              <a:t>3</a:t>
            </a:r>
            <a:r>
              <a:rPr lang="en-IN" dirty="0" smtClean="0"/>
              <a:t>+2 over F</a:t>
            </a:r>
            <a:r>
              <a:rPr lang="en-IN" baseline="-25000" dirty="0" smtClean="0"/>
              <a:t>7</a:t>
            </a:r>
            <a:r>
              <a:rPr lang="en-IN" dirty="0" smtClean="0"/>
              <a:t>, find all the points on E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60654" y="2091269"/>
          <a:ext cx="4548912" cy="354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+2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9817" y="3671455"/>
            <a:ext cx="404552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What is the order of E(F</a:t>
            </a:r>
            <a:r>
              <a:rPr lang="en-IN" sz="2800" i="1" baseline="-25000" dirty="0" smtClean="0"/>
              <a:t>7</a:t>
            </a:r>
            <a:r>
              <a:rPr lang="en-IN" sz="2800" i="1" dirty="0" smtClean="0"/>
              <a:t>) ?</a:t>
            </a:r>
            <a:endParaRPr lang="en-IN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42108" y="4793673"/>
            <a:ext cx="4045528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Is E(F</a:t>
            </a:r>
            <a:r>
              <a:rPr lang="en-IN" sz="2800" i="1" baseline="-25000" dirty="0" smtClean="0"/>
              <a:t>7</a:t>
            </a:r>
            <a:r>
              <a:rPr lang="en-IN" sz="2800" i="1" dirty="0" smtClean="0"/>
              <a:t>) cyclic???  If yes, what is the generator??</a:t>
            </a:r>
            <a:endParaRPr lang="en-IN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curves over  finite fields… :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5487099" cy="3678303"/>
          </a:xfrm>
        </p:spPr>
        <p:txBody>
          <a:bodyPr>
            <a:normAutofit/>
          </a:bodyPr>
          <a:lstStyle/>
          <a:p>
            <a:r>
              <a:rPr lang="en-IN" dirty="0" smtClean="0"/>
              <a:t>Let E be the curve </a:t>
            </a:r>
            <a:r>
              <a:rPr lang="en-IN" i="1" dirty="0" smtClean="0"/>
              <a:t>y</a:t>
            </a:r>
            <a:r>
              <a:rPr lang="en-IN" i="1" baseline="30000" dirty="0" smtClean="0"/>
              <a:t>2</a:t>
            </a:r>
            <a:r>
              <a:rPr lang="en-IN" i="1" dirty="0" smtClean="0"/>
              <a:t> +</a:t>
            </a:r>
            <a:r>
              <a:rPr lang="en-IN" i="1" dirty="0" err="1" smtClean="0"/>
              <a:t>xy</a:t>
            </a:r>
            <a:r>
              <a:rPr lang="en-IN" i="1" dirty="0" smtClean="0"/>
              <a:t> = x</a:t>
            </a:r>
            <a:r>
              <a:rPr lang="en-IN" i="1" baseline="30000" dirty="0" smtClean="0"/>
              <a:t>3</a:t>
            </a:r>
            <a:r>
              <a:rPr lang="en-IN" i="1" dirty="0" smtClean="0"/>
              <a:t> +1 </a:t>
            </a:r>
            <a:r>
              <a:rPr lang="en-IN" dirty="0" smtClean="0"/>
              <a:t>over F</a:t>
            </a:r>
            <a:r>
              <a:rPr lang="en-IN" baseline="-25000" dirty="0" smtClean="0"/>
              <a:t>2</a:t>
            </a:r>
            <a:r>
              <a:rPr lang="en-IN" dirty="0" smtClean="0"/>
              <a:t>, find all the points on E</a:t>
            </a:r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60654" y="2091269"/>
          <a:ext cx="4548912" cy="354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-xy+1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69817" y="3671455"/>
            <a:ext cx="404552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What is the order of E(F</a:t>
            </a:r>
            <a:r>
              <a:rPr lang="en-IN" sz="2800" i="1" baseline="-25000" dirty="0" smtClean="0"/>
              <a:t>2</a:t>
            </a:r>
            <a:r>
              <a:rPr lang="en-IN" sz="2800" i="1" dirty="0" smtClean="0"/>
              <a:t>) ?</a:t>
            </a:r>
            <a:endParaRPr lang="en-IN" sz="28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42108" y="4793673"/>
            <a:ext cx="4045528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i="1" dirty="0" smtClean="0"/>
              <a:t>Is E(F</a:t>
            </a:r>
            <a:r>
              <a:rPr lang="en-IN" sz="2800" i="1" baseline="-25000" dirty="0" smtClean="0"/>
              <a:t>2</a:t>
            </a:r>
            <a:r>
              <a:rPr lang="en-IN" sz="2800" i="1" dirty="0" smtClean="0"/>
              <a:t>) cyclic???  If yes, what is the generator??</a:t>
            </a:r>
            <a:endParaRPr lang="en-IN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IN" dirty="0" smtClean="0"/>
              <a:t>Discrete logarithms  in Finite Fields</a:t>
            </a:r>
            <a:endParaRPr lang="en-IN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3" descr="PE03749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1905" y="2916385"/>
            <a:ext cx="868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PE03749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7938705" y="2916385"/>
            <a:ext cx="91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223955" y="314498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57155" y="3824435"/>
            <a:ext cx="7048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800" dirty="0">
                <a:latin typeface="Tahoma" pitchFamily="34" charset="0"/>
              </a:rPr>
              <a:t>Alice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957755" y="3824435"/>
            <a:ext cx="6111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2800">
                <a:latin typeface="Tahoma" pitchFamily="34" charset="0"/>
              </a:rPr>
              <a:t>Bob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2223705" y="2154385"/>
            <a:ext cx="2286000" cy="762000"/>
          </a:xfrm>
          <a:prstGeom prst="wedgeRectCallout">
            <a:avLst>
              <a:gd name="adj1" fmla="val -2014"/>
              <a:gd name="adj2" fmla="val 8291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dirty="0">
                <a:latin typeface="Tahoma" pitchFamily="34" charset="0"/>
              </a:rPr>
              <a:t>Pick secret, random X from F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8014905" y="1849585"/>
            <a:ext cx="2209800" cy="762000"/>
          </a:xfrm>
          <a:prstGeom prst="wedgeRectCallout">
            <a:avLst>
              <a:gd name="adj1" fmla="val -21838"/>
              <a:gd name="adj2" fmla="val 11291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ahoma" pitchFamily="34" charset="0"/>
              </a:rPr>
              <a:t>Pick secret, random Y from F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4225543" y="375458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597143" y="3221185"/>
            <a:ext cx="1336675" cy="5794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 dirty="0" err="1">
                <a:latin typeface="Tahoma" pitchFamily="34" charset="0"/>
              </a:rPr>
              <a:t>g</a:t>
            </a:r>
            <a:r>
              <a:rPr lang="en-US" sz="3200" baseline="30000" dirty="0" err="1">
                <a:latin typeface="Tahoma" pitchFamily="34" charset="0"/>
              </a:rPr>
              <a:t>y</a:t>
            </a:r>
            <a:r>
              <a:rPr lang="en-US" sz="3200" baseline="30000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mod p</a:t>
            </a:r>
            <a:endParaRPr lang="en-US" sz="2000" dirty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576505" y="2611585"/>
            <a:ext cx="1087438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 dirty="0" err="1">
                <a:latin typeface="Tahoma" pitchFamily="34" charset="0"/>
              </a:rPr>
              <a:t>g</a:t>
            </a:r>
            <a:r>
              <a:rPr lang="en-US" sz="3200" baseline="30000" dirty="0" err="1">
                <a:latin typeface="Tahoma" pitchFamily="34" charset="0"/>
              </a:rPr>
              <a:t>x</a:t>
            </a:r>
            <a:r>
              <a:rPr lang="en-US" sz="3200" baseline="30000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mod p</a:t>
            </a:r>
            <a:endParaRPr lang="en-US" sz="2000" dirty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842705" y="4287985"/>
            <a:ext cx="4800600" cy="817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 dirty="0">
                <a:latin typeface="Tahoma" pitchFamily="34" charset="0"/>
              </a:rPr>
              <a:t>Compute k=(</a:t>
            </a:r>
            <a:r>
              <a:rPr lang="en-US" sz="3200" dirty="0" err="1">
                <a:latin typeface="Tahoma" pitchFamily="34" charset="0"/>
              </a:rPr>
              <a:t>g</a:t>
            </a:r>
            <a:r>
              <a:rPr lang="en-US" sz="3200" baseline="30000" dirty="0" err="1">
                <a:latin typeface="Tahoma" pitchFamily="34" charset="0"/>
              </a:rPr>
              <a:t>y</a:t>
            </a:r>
            <a:r>
              <a:rPr lang="en-US" sz="3200" dirty="0">
                <a:latin typeface="Tahoma" pitchFamily="34" charset="0"/>
              </a:rPr>
              <a:t>)</a:t>
            </a:r>
            <a:r>
              <a:rPr lang="en-US" sz="3200" baseline="30000" dirty="0">
                <a:latin typeface="Tahoma" pitchFamily="34" charset="0"/>
              </a:rPr>
              <a:t>x</a:t>
            </a:r>
            <a:r>
              <a:rPr lang="en-US" sz="3200" dirty="0">
                <a:latin typeface="Tahoma" pitchFamily="34" charset="0"/>
              </a:rPr>
              <a:t>=</a:t>
            </a:r>
            <a:r>
              <a:rPr lang="en-US" sz="3200" dirty="0" err="1">
                <a:solidFill>
                  <a:schemeClr val="hlink"/>
                </a:solidFill>
                <a:latin typeface="Tahoma" pitchFamily="34" charset="0"/>
              </a:rPr>
              <a:t>g</a:t>
            </a:r>
            <a:r>
              <a:rPr lang="en-US" sz="3200" baseline="30000" dirty="0" err="1">
                <a:solidFill>
                  <a:schemeClr val="hlink"/>
                </a:solidFill>
                <a:latin typeface="Tahoma" pitchFamily="34" charset="0"/>
              </a:rPr>
              <a:t>xy</a:t>
            </a:r>
            <a:r>
              <a:rPr lang="en-US" sz="3200" baseline="30000" dirty="0">
                <a:latin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</a:rPr>
              <a:t>mod p</a:t>
            </a:r>
            <a:endParaRPr lang="en-US" sz="2000" dirty="0">
              <a:solidFill>
                <a:schemeClr val="bg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lang="en-US" sz="2000" baseline="30000" dirty="0">
              <a:latin typeface="Tahoma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576505" y="5049985"/>
            <a:ext cx="4800600" cy="817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</a:pPr>
            <a:r>
              <a:rPr lang="en-US" sz="3200">
                <a:latin typeface="Tahoma" pitchFamily="34" charset="0"/>
              </a:rPr>
              <a:t>Compute k=(g</a:t>
            </a:r>
            <a:r>
              <a:rPr lang="en-US" sz="3200" baseline="30000">
                <a:latin typeface="Tahoma" pitchFamily="34" charset="0"/>
              </a:rPr>
              <a:t>x</a:t>
            </a:r>
            <a:r>
              <a:rPr lang="en-US" sz="3200">
                <a:latin typeface="Tahoma" pitchFamily="34" charset="0"/>
              </a:rPr>
              <a:t>)</a:t>
            </a:r>
            <a:r>
              <a:rPr lang="en-US" sz="3200" baseline="30000">
                <a:latin typeface="Tahoma" pitchFamily="34" charset="0"/>
              </a:rPr>
              <a:t>y</a:t>
            </a:r>
            <a:r>
              <a:rPr lang="en-US" sz="3200">
                <a:latin typeface="Tahoma" pitchFamily="34" charset="0"/>
              </a:rPr>
              <a:t>=</a:t>
            </a:r>
            <a:r>
              <a:rPr lang="en-US" sz="3200">
                <a:solidFill>
                  <a:schemeClr val="hlink"/>
                </a:solidFill>
                <a:latin typeface="Tahoma" pitchFamily="34" charset="0"/>
              </a:rPr>
              <a:t>g</a:t>
            </a:r>
            <a:r>
              <a:rPr lang="en-US" sz="3200" baseline="30000">
                <a:solidFill>
                  <a:schemeClr val="hlink"/>
                </a:solidFill>
                <a:latin typeface="Tahoma" pitchFamily="34" charset="0"/>
              </a:rPr>
              <a:t>xy</a:t>
            </a:r>
            <a:r>
              <a:rPr lang="en-US" sz="3200" baseline="30000">
                <a:latin typeface="Tahoma" pitchFamily="34" charset="0"/>
              </a:rPr>
              <a:t> </a:t>
            </a:r>
            <a:r>
              <a:rPr lang="en-US" sz="2000">
                <a:latin typeface="Tahoma" pitchFamily="34" charset="0"/>
              </a:rPr>
              <a:t>mod p</a:t>
            </a:r>
            <a:endParaRPr lang="en-US" sz="2000">
              <a:solidFill>
                <a:schemeClr val="bg2"/>
              </a:solidFill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</a:pPr>
            <a:endParaRPr lang="en-US" sz="2000" baseline="30000">
              <a:latin typeface="Tahoma" pitchFamily="34" charset="0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918905" y="5659585"/>
            <a:ext cx="8305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Eve has to compute </a:t>
            </a:r>
            <a:r>
              <a:rPr lang="en-US" dirty="0" err="1"/>
              <a:t>g</a:t>
            </a:r>
            <a:r>
              <a:rPr lang="en-US" baseline="30000" dirty="0" err="1"/>
              <a:t>xy</a:t>
            </a:r>
            <a:r>
              <a:rPr lang="en-US" dirty="0"/>
              <a:t> from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dirty="0"/>
              <a:t> and </a:t>
            </a:r>
            <a:r>
              <a:rPr lang="en-US" dirty="0" err="1"/>
              <a:t>g</a:t>
            </a:r>
            <a:r>
              <a:rPr lang="en-US" baseline="30000" dirty="0" err="1"/>
              <a:t>y</a:t>
            </a:r>
            <a:r>
              <a:rPr lang="en-US" baseline="30000" dirty="0"/>
              <a:t> </a:t>
            </a:r>
            <a:r>
              <a:rPr lang="en-US" dirty="0"/>
              <a:t>without knowing x and y…</a:t>
            </a:r>
          </a:p>
          <a:p>
            <a:pPr algn="ctr"/>
            <a:r>
              <a:rPr lang="en-US" dirty="0"/>
              <a:t>She faces the </a:t>
            </a:r>
            <a:r>
              <a:rPr lang="en-US" dirty="0">
                <a:solidFill>
                  <a:srgbClr val="FF3300"/>
                </a:solidFill>
              </a:rPr>
              <a:t>Discrete Logarithm Problem</a:t>
            </a:r>
            <a:r>
              <a:rPr lang="en-US" dirty="0"/>
              <a:t> in finite fields 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636875" y="1496290"/>
            <a:ext cx="419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F={1,2,3,…,p-1}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Elliptic Curve Discrete Logarithm Problem (ECDLP)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260764" y="2812473"/>
            <a:ext cx="9892145" cy="181588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i="1" dirty="0" smtClean="0"/>
              <a:t>If we are working over a large finite field and are given points P and </a:t>
            </a:r>
            <a:r>
              <a:rPr lang="en-IN" sz="2800" i="1" dirty="0" err="1" smtClean="0"/>
              <a:t>kP</a:t>
            </a:r>
            <a:r>
              <a:rPr lang="en-IN" sz="2800" i="1" dirty="0" smtClean="0"/>
              <a:t>, it is computationally hard to determine the value of k. This is called the </a:t>
            </a:r>
            <a:r>
              <a:rPr lang="en-IN" sz="2800" b="1" i="1" dirty="0" smtClean="0"/>
              <a:t>discrete logarithm  problem for elliptic curves (ECDLP) </a:t>
            </a:r>
            <a:r>
              <a:rPr lang="en-IN" sz="2800" i="1" dirty="0" smtClean="0"/>
              <a:t>and is the basis for the cryptographic applications.</a:t>
            </a:r>
            <a:endParaRPr lang="en-IN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Elliptic Curve Cryptography (ECC)?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98426"/>
            <a:ext cx="11029615" cy="367830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 smtClean="0"/>
              <a:t>Elliptic curve cryptography [ECC] is a </a:t>
            </a:r>
            <a:r>
              <a:rPr lang="en-US" sz="2800" b="1" dirty="0" smtClean="0"/>
              <a:t>public-key</a:t>
            </a:r>
            <a:r>
              <a:rPr lang="en-US" sz="2800" dirty="0" smtClean="0"/>
              <a:t> cryptosystem just like RSA, El </a:t>
            </a:r>
            <a:r>
              <a:rPr lang="en-US" sz="2800" dirty="0" err="1" smtClean="0"/>
              <a:t>Gamal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Every user has a </a:t>
            </a:r>
            <a:r>
              <a:rPr lang="en-US" sz="2800" b="1" dirty="0" smtClean="0"/>
              <a:t>public</a:t>
            </a:r>
            <a:r>
              <a:rPr lang="en-US" sz="2800" dirty="0" smtClean="0"/>
              <a:t> and a </a:t>
            </a:r>
            <a:r>
              <a:rPr lang="en-US" sz="2800" b="1" dirty="0" smtClean="0"/>
              <a:t>private</a:t>
            </a:r>
            <a:r>
              <a:rPr lang="en-US" sz="2800" dirty="0" smtClean="0"/>
              <a:t> key.</a:t>
            </a:r>
          </a:p>
          <a:p>
            <a:pPr lvl="1" eaLnBrk="1" hangingPunct="1"/>
            <a:r>
              <a:rPr lang="en-US" sz="2400" dirty="0" smtClean="0"/>
              <a:t>Public key is used for encryption/signature verification.</a:t>
            </a:r>
          </a:p>
          <a:p>
            <a:pPr lvl="1" eaLnBrk="1" hangingPunct="1"/>
            <a:r>
              <a:rPr lang="en-US" sz="2400" dirty="0" smtClean="0"/>
              <a:t>Private key is used for decryption/signature generation.</a:t>
            </a:r>
          </a:p>
          <a:p>
            <a:pPr eaLnBrk="1" hangingPunct="1"/>
            <a:r>
              <a:rPr lang="en-US" sz="2800" dirty="0" smtClean="0"/>
              <a:t>Elliptic curves are used as an extension to other current cryptosystems.</a:t>
            </a:r>
          </a:p>
          <a:p>
            <a:pPr lvl="1" eaLnBrk="1" hangingPunct="1"/>
            <a:r>
              <a:rPr lang="en-US" sz="2400" dirty="0" smtClean="0"/>
              <a:t>Elliptic Curve El-</a:t>
            </a:r>
            <a:r>
              <a:rPr lang="en-US" sz="2400" dirty="0" err="1" smtClean="0"/>
              <a:t>Gamal</a:t>
            </a:r>
            <a:r>
              <a:rPr lang="en-US" sz="2400" dirty="0" smtClean="0"/>
              <a:t> Encryption </a:t>
            </a:r>
          </a:p>
          <a:p>
            <a:pPr lvl="1" eaLnBrk="1" hangingPunct="1"/>
            <a:r>
              <a:rPr lang="en-US" sz="2400" dirty="0" smtClean="0"/>
              <a:t>Elliptic Curve </a:t>
            </a:r>
            <a:r>
              <a:rPr lang="en-US" sz="2400" dirty="0" err="1" smtClean="0"/>
              <a:t>Diffie</a:t>
            </a:r>
            <a:r>
              <a:rPr lang="en-US" sz="2400" dirty="0" smtClean="0"/>
              <a:t>-Hellman Key Exchange</a:t>
            </a:r>
          </a:p>
          <a:p>
            <a:pPr lvl="1" eaLnBrk="1" hangingPunct="1"/>
            <a:r>
              <a:rPr lang="en-US" sz="2400" dirty="0" smtClean="0"/>
              <a:t>Elliptic Curve Digital Signature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Elliptic Curves In Cryptography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central part of any cryptosystem involving elliptic curves is the </a:t>
            </a:r>
            <a:r>
              <a:rPr lang="en-US" sz="2800" b="1" dirty="0" smtClean="0"/>
              <a:t>elliptic group</a:t>
            </a:r>
            <a:r>
              <a:rPr lang="en-US" sz="2800" dirty="0" smtClean="0"/>
              <a:t>.</a:t>
            </a:r>
          </a:p>
          <a:p>
            <a:pPr eaLnBrk="1" hangingPunct="1"/>
            <a:r>
              <a:rPr lang="en-US" sz="2800" dirty="0" smtClean="0"/>
              <a:t>All public-key cryptosystems have some underlying mathematical operation.</a:t>
            </a:r>
          </a:p>
          <a:p>
            <a:pPr lvl="1" eaLnBrk="1" hangingPunct="1"/>
            <a:r>
              <a:rPr lang="en-US" sz="2400" dirty="0" smtClean="0"/>
              <a:t>RSA has </a:t>
            </a:r>
            <a:r>
              <a:rPr lang="en-US" sz="2400" dirty="0" smtClean="0">
                <a:solidFill>
                  <a:srgbClr val="C00000"/>
                </a:solidFill>
              </a:rPr>
              <a:t>exponentiation</a:t>
            </a:r>
            <a:r>
              <a:rPr lang="en-US" sz="2400" dirty="0" smtClean="0"/>
              <a:t> (raising the message or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to the public or private values)</a:t>
            </a:r>
          </a:p>
          <a:p>
            <a:pPr lvl="1" eaLnBrk="1" hangingPunct="1"/>
            <a:r>
              <a:rPr lang="en-US" sz="2400" dirty="0" smtClean="0"/>
              <a:t>ECC has </a:t>
            </a:r>
            <a:r>
              <a:rPr lang="en-US" sz="2400" dirty="0" smtClean="0">
                <a:solidFill>
                  <a:srgbClr val="C00000"/>
                </a:solidFill>
              </a:rPr>
              <a:t>point multiplication </a:t>
            </a:r>
            <a:r>
              <a:rPr lang="en-US" sz="2400" dirty="0" smtClean="0"/>
              <a:t>(repeated addition of two points).</a:t>
            </a:r>
          </a:p>
          <a:p>
            <a:pPr eaLnBrk="1" hangingPunct="1"/>
            <a:endParaRPr lang="en-US" sz="2800" dirty="0" smtClean="0"/>
          </a:p>
          <a:p>
            <a:pPr lvl="1" eaLnBrk="1" hangingPunct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Discrete Logarithm Key pair generation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key pair is associated with a set of public domain parameters </a:t>
            </a:r>
            <a:r>
              <a:rPr lang="en-IN" i="1" dirty="0" smtClean="0"/>
              <a:t>(</a:t>
            </a:r>
            <a:r>
              <a:rPr lang="en-IN" i="1" dirty="0" err="1" smtClean="0"/>
              <a:t>p,q</a:t>
            </a:r>
            <a:r>
              <a:rPr lang="en-IN" i="1" dirty="0" smtClean="0"/>
              <a:t>, g). Here, p is a prime, q is a prime divisor of p−1, and g ∈ [1, p−1] has order q</a:t>
            </a:r>
            <a:endParaRPr lang="en-IN" dirty="0"/>
          </a:p>
        </p:txBody>
      </p:sp>
      <p:graphicFrame>
        <p:nvGraphicFramePr>
          <p:cNvPr id="95235" name="Content Placeholder 5"/>
          <p:cNvGraphicFramePr>
            <a:graphicFrameLocks noChangeAspect="1"/>
          </p:cNvGraphicFramePr>
          <p:nvPr/>
        </p:nvGraphicFramePr>
        <p:xfrm>
          <a:off x="2757489" y="3230559"/>
          <a:ext cx="5672136" cy="259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Equation" r:id="rId3" imgW="2577960" imgH="1143000" progId="Equation.3">
                  <p:embed/>
                </p:oleObj>
              </mc:Choice>
              <mc:Fallback>
                <p:oleObj name="Equation" r:id="rId3" imgW="2577960" imgH="11430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9" y="3230559"/>
                        <a:ext cx="5672136" cy="259797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ECC Key pair generation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Let </a:t>
            </a:r>
            <a:r>
              <a:rPr lang="en-IN" i="1" dirty="0" smtClean="0"/>
              <a:t>E be an elliptic curve defined over a finite field F</a:t>
            </a:r>
            <a:r>
              <a:rPr lang="en-IN" sz="1800" i="1" dirty="0" smtClean="0"/>
              <a:t>p</a:t>
            </a:r>
            <a:r>
              <a:rPr lang="en-IN" i="1" dirty="0" smtClean="0"/>
              <a:t>. </a:t>
            </a:r>
          </a:p>
          <a:p>
            <a:r>
              <a:rPr lang="en-IN" i="1" dirty="0" smtClean="0"/>
              <a:t>Let P be a point in E(</a:t>
            </a:r>
            <a:r>
              <a:rPr lang="en-IN" i="1" dirty="0" err="1" smtClean="0"/>
              <a:t>F</a:t>
            </a:r>
            <a:r>
              <a:rPr lang="en-IN" sz="1800" i="1" dirty="0" err="1" smtClean="0"/>
              <a:t>p</a:t>
            </a:r>
            <a:r>
              <a:rPr lang="en-IN" i="1" dirty="0" smtClean="0"/>
              <a:t>), and </a:t>
            </a:r>
            <a:r>
              <a:rPr lang="en-IN" dirty="0" smtClean="0"/>
              <a:t>suppose that </a:t>
            </a:r>
            <a:r>
              <a:rPr lang="en-IN" i="1" dirty="0" smtClean="0"/>
              <a:t>P has prime order n. Then the cyclic subgroup of E(</a:t>
            </a:r>
            <a:r>
              <a:rPr lang="en-IN" i="1" dirty="0" err="1" smtClean="0"/>
              <a:t>F</a:t>
            </a:r>
            <a:r>
              <a:rPr lang="en-IN" sz="1800" i="1" dirty="0" err="1" smtClean="0"/>
              <a:t>p</a:t>
            </a:r>
            <a:r>
              <a:rPr lang="en-IN" i="1" dirty="0" smtClean="0"/>
              <a:t>) generated by P </a:t>
            </a:r>
            <a:r>
              <a:rPr lang="en-IN" dirty="0" smtClean="0"/>
              <a:t>is,</a:t>
            </a:r>
          </a:p>
          <a:p>
            <a:pPr>
              <a:buNone/>
            </a:pPr>
            <a:r>
              <a:rPr lang="en-IN" i="1" dirty="0" smtClean="0"/>
              <a:t>					P = {O, P, 2P, 3P, . . ., (n−1)P}.</a:t>
            </a:r>
          </a:p>
          <a:p>
            <a:endParaRPr lang="en-US" sz="4800" dirty="0" smtClean="0"/>
          </a:p>
          <a:p>
            <a:pPr lvl="1" eaLnBrk="1" hangingPunct="1"/>
            <a:endParaRPr lang="en-US" sz="1800" dirty="0" smtClean="0"/>
          </a:p>
          <a:p>
            <a:pPr eaLnBrk="1" hangingPunct="1"/>
            <a:endParaRPr lang="en-US" sz="1800" dirty="0" smtClean="0"/>
          </a:p>
          <a:p>
            <a:pPr lvl="1" eaLnBrk="1" hangingPunct="1"/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55963" y="4184073"/>
            <a:ext cx="4211781" cy="19389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The public domain parameters are :  The prime </a:t>
            </a:r>
            <a:r>
              <a:rPr lang="en-IN" sz="2400" i="1" dirty="0" smtClean="0">
                <a:solidFill>
                  <a:srgbClr val="C00000"/>
                </a:solidFill>
              </a:rPr>
              <a:t>p</a:t>
            </a:r>
            <a:r>
              <a:rPr lang="en-IN" sz="2400" i="1" dirty="0" smtClean="0"/>
              <a:t>, the equation of the elliptic curve </a:t>
            </a:r>
            <a:r>
              <a:rPr lang="en-IN" sz="2400" i="1" dirty="0" smtClean="0">
                <a:solidFill>
                  <a:srgbClr val="C00000"/>
                </a:solidFill>
              </a:rPr>
              <a:t>E</a:t>
            </a:r>
            <a:r>
              <a:rPr lang="en-IN" sz="2400" i="1" dirty="0" smtClean="0"/>
              <a:t>, and the point </a:t>
            </a:r>
            <a:r>
              <a:rPr lang="en-IN" sz="2400" i="1" dirty="0" smtClean="0">
                <a:solidFill>
                  <a:srgbClr val="C00000"/>
                </a:solidFill>
              </a:rPr>
              <a:t>P</a:t>
            </a:r>
            <a:r>
              <a:rPr lang="en-IN" sz="2400" i="1" dirty="0" smtClean="0"/>
              <a:t> and its order </a:t>
            </a:r>
            <a:r>
              <a:rPr lang="en-IN" sz="2400" i="1" dirty="0" smtClean="0">
                <a:solidFill>
                  <a:srgbClr val="C00000"/>
                </a:solidFill>
              </a:rPr>
              <a:t>n</a:t>
            </a:r>
            <a:r>
              <a:rPr lang="en-IN" sz="2400" i="1" dirty="0" smtClean="0"/>
              <a:t>  : </a:t>
            </a:r>
            <a:r>
              <a:rPr lang="en-IN" sz="2400" i="1" dirty="0" smtClean="0">
                <a:solidFill>
                  <a:srgbClr val="C00000"/>
                </a:solidFill>
              </a:rPr>
              <a:t>(</a:t>
            </a:r>
            <a:r>
              <a:rPr lang="en-IN" sz="2400" i="1" dirty="0" err="1" smtClean="0">
                <a:solidFill>
                  <a:srgbClr val="C00000"/>
                </a:solidFill>
              </a:rPr>
              <a:t>p,E,P,n</a:t>
            </a:r>
            <a:r>
              <a:rPr lang="en-IN" sz="2400" i="1" dirty="0" smtClean="0">
                <a:solidFill>
                  <a:srgbClr val="C00000"/>
                </a:solidFill>
              </a:rPr>
              <a:t>)</a:t>
            </a:r>
          </a:p>
          <a:p>
            <a:endParaRPr lang="en-IN" sz="2400" i="1" dirty="0" smtClean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38109" y="4211781"/>
            <a:ext cx="4364181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i="1" dirty="0" smtClean="0"/>
              <a:t>A p</a:t>
            </a:r>
            <a:r>
              <a:rPr lang="en-IN" sz="2400" dirty="0" smtClean="0"/>
              <a:t>rivate key is an integer </a:t>
            </a:r>
            <a:r>
              <a:rPr lang="en-IN" sz="2400" i="1" dirty="0" smtClean="0">
                <a:solidFill>
                  <a:srgbClr val="C00000"/>
                </a:solidFill>
              </a:rPr>
              <a:t>d</a:t>
            </a:r>
            <a:r>
              <a:rPr lang="en-IN" sz="2400" i="1" dirty="0" smtClean="0"/>
              <a:t> that is selected uniformly </a:t>
            </a:r>
            <a:r>
              <a:rPr lang="en-IN" sz="2400" dirty="0" smtClean="0"/>
              <a:t>at random from the interval [1</a:t>
            </a:r>
            <a:r>
              <a:rPr lang="en-IN" sz="2400" i="1" dirty="0" smtClean="0"/>
              <a:t>,n −1], and the corresponding public key is </a:t>
            </a:r>
            <a:r>
              <a:rPr lang="en-IN" sz="2400" i="1" dirty="0" smtClean="0">
                <a:solidFill>
                  <a:srgbClr val="C00000"/>
                </a:solidFill>
              </a:rPr>
              <a:t>Q = </a:t>
            </a:r>
            <a:r>
              <a:rPr lang="en-IN" sz="2400" i="1" dirty="0" err="1" smtClean="0">
                <a:solidFill>
                  <a:srgbClr val="C00000"/>
                </a:solidFill>
              </a:rPr>
              <a:t>dP</a:t>
            </a:r>
            <a:r>
              <a:rPr lang="en-IN" sz="2400" i="1" dirty="0" smtClean="0">
                <a:solidFill>
                  <a:srgbClr val="C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</a:t>
            </a:r>
            <a:r>
              <a:rPr lang="en-IN" dirty="0" err="1" smtClean="0"/>
              <a:t>Elgamal</a:t>
            </a:r>
            <a:r>
              <a:rPr lang="en-IN" dirty="0" smtClean="0"/>
              <a:t> encryption scheme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5278582" y="1995056"/>
          <a:ext cx="6483927" cy="200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name="Equation" r:id="rId3" imgW="4660560" imgH="1396800" progId="Equation.3">
                  <p:embed/>
                </p:oleObj>
              </mc:Choice>
              <mc:Fallback>
                <p:oleObj name="Equation" r:id="rId3" imgW="4660560" imgH="13968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582" y="1995056"/>
                        <a:ext cx="6483927" cy="200414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5302250" y="4329113"/>
          <a:ext cx="6503988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3" name="Equation" r:id="rId5" imgW="4406760" imgH="939600" progId="Equation.3">
                  <p:embed/>
                </p:oleObj>
              </mc:Choice>
              <mc:Fallback>
                <p:oleObj name="Equation" r:id="rId5" imgW="4406760" imgH="939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4329113"/>
                        <a:ext cx="6503988" cy="14208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4184073" y="4876801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4184073" y="3061855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928255" y="2757055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Basic </a:t>
            </a:r>
            <a:r>
              <a:rPr lang="en-IN" sz="2800" dirty="0" err="1" smtClean="0"/>
              <a:t>ElGamal</a:t>
            </a:r>
            <a:r>
              <a:rPr lang="en-IN" sz="2800" dirty="0" smtClean="0"/>
              <a:t> Encryption</a:t>
            </a:r>
            <a:endParaRPr lang="en-IN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52946" y="4599709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Basic </a:t>
            </a:r>
            <a:r>
              <a:rPr lang="en-IN" sz="2800" dirty="0" err="1" smtClean="0"/>
              <a:t>ElGamal</a:t>
            </a:r>
            <a:r>
              <a:rPr lang="en-IN" sz="2800" dirty="0" smtClean="0"/>
              <a:t> Decryption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Elliptic Curves…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055135" cy="3678303"/>
          </a:xfrm>
        </p:spPr>
        <p:txBody>
          <a:bodyPr/>
          <a:lstStyle/>
          <a:p>
            <a:r>
              <a:rPr lang="en-IN" sz="3200" dirty="0" smtClean="0"/>
              <a:t>Lets start with a puzzle…</a:t>
            </a:r>
          </a:p>
          <a:p>
            <a:pPr marL="360363" lvl="1" indent="0" algn="ctr">
              <a:buNone/>
            </a:pPr>
            <a:r>
              <a:rPr lang="en-IN" sz="3200" i="1" dirty="0" smtClean="0">
                <a:solidFill>
                  <a:srgbClr val="C00000"/>
                </a:solidFill>
              </a:rPr>
              <a:t>What is the number of balls that may be piled as a square pyramid and also rearranged into a square array?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8492" y="2183391"/>
            <a:ext cx="41243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ECC Analog to El </a:t>
            </a:r>
            <a:r>
              <a:rPr lang="en-US" dirty="0" err="1" smtClean="0"/>
              <a:t>Gamal</a:t>
            </a:r>
            <a:r>
              <a:rPr lang="en-US" dirty="0" smtClean="0"/>
              <a:t> : ECEG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4336477" y="1981200"/>
          <a:ext cx="7301338" cy="2133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Equation" r:id="rId4" imgW="4813200" imgH="1612800" progId="Equation.3">
                  <p:embed/>
                </p:oleObj>
              </mc:Choice>
              <mc:Fallback>
                <p:oleObj name="Equation" r:id="rId4" imgW="4813200" imgH="1612800" progId="Equation.3">
                  <p:embed/>
                  <p:pic>
                    <p:nvPicPr>
                      <p:cNvPr id="0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477" y="1981200"/>
                        <a:ext cx="7301338" cy="213326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Content Placeholder 4"/>
          <p:cNvGraphicFramePr>
            <a:graphicFrameLocks noChangeAspect="1"/>
          </p:cNvGraphicFramePr>
          <p:nvPr/>
        </p:nvGraphicFramePr>
        <p:xfrm>
          <a:off x="4284663" y="4576763"/>
          <a:ext cx="7491701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7" name="Equation" r:id="rId6" imgW="5232240" imgH="863280" progId="Equation.3">
                  <p:embed/>
                </p:oleObj>
              </mc:Choice>
              <mc:Fallback>
                <p:oleObj name="Equation" r:id="rId6" imgW="5232240" imgH="863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76763"/>
                        <a:ext cx="7491701" cy="12715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3214235" y="4835238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3283508" y="2937164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318635" y="2757055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EC-</a:t>
            </a:r>
            <a:r>
              <a:rPr lang="en-IN" sz="2800" dirty="0" err="1" smtClean="0"/>
              <a:t>ElGamal</a:t>
            </a:r>
            <a:r>
              <a:rPr lang="en-IN" sz="2800" dirty="0" smtClean="0"/>
              <a:t> Encryption</a:t>
            </a:r>
            <a:endParaRPr lang="en-I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43326" y="4599709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EC-</a:t>
            </a:r>
            <a:r>
              <a:rPr lang="en-IN" sz="2800" dirty="0" err="1" smtClean="0"/>
              <a:t>ElGamal</a:t>
            </a:r>
            <a:r>
              <a:rPr lang="en-IN" sz="2800" dirty="0" smtClean="0"/>
              <a:t> Decryption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sv-SE" dirty="0" smtClean="0"/>
              <a:t>Diffie-Hellman (DH) Key Exchange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273" y="1905000"/>
            <a:ext cx="10495867" cy="432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sv-SE" b="1" cap="none" dirty="0" smtClean="0">
                <a:solidFill>
                  <a:srgbClr val="C00000"/>
                </a:solidFill>
              </a:rPr>
              <a:t>Can you suggest ECC analog to this ?????</a:t>
            </a:r>
            <a:endParaRPr lang="en-US" b="1" cap="none" dirty="0" smtClean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273" y="1905000"/>
            <a:ext cx="10495867" cy="432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ECC </a:t>
            </a:r>
            <a:r>
              <a:rPr lang="en-US" dirty="0" err="1" smtClean="0"/>
              <a:t>Diffie</a:t>
            </a:r>
            <a:r>
              <a:rPr lang="en-US" dirty="0" smtClean="0"/>
              <a:t>-Hellman: ECDH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1834121"/>
            <a:ext cx="11029615" cy="36783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hlink"/>
                </a:solidFill>
              </a:rPr>
              <a:t>Public:</a:t>
            </a:r>
            <a:r>
              <a:rPr lang="en-US" sz="2400" dirty="0" smtClean="0"/>
              <a:t> Elliptic curve and point G=</a:t>
            </a:r>
            <a:r>
              <a:rPr lang="en-US" sz="2400" dirty="0" smtClean="0">
                <a:latin typeface="Times-Roman" charset="0"/>
              </a:rPr>
              <a:t>(</a:t>
            </a:r>
            <a:r>
              <a:rPr lang="en-US" sz="2400" dirty="0" err="1" smtClean="0">
                <a:latin typeface="Times-Roman" charset="0"/>
              </a:rPr>
              <a:t>x,y</a:t>
            </a:r>
            <a:r>
              <a:rPr lang="en-US" sz="2400" dirty="0" smtClean="0">
                <a:latin typeface="Times-Roman" charset="0"/>
              </a:rPr>
              <a:t>)</a:t>
            </a:r>
            <a:r>
              <a:rPr lang="en-US" sz="2400" dirty="0" smtClean="0"/>
              <a:t> on curve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 smtClean="0">
                <a:solidFill>
                  <a:schemeClr val="hlink"/>
                </a:solidFill>
              </a:rPr>
              <a:t>Secret:</a:t>
            </a:r>
            <a:r>
              <a:rPr lang="en-US" sz="2400" dirty="0" smtClean="0"/>
              <a:t> Alice’s </a:t>
            </a:r>
            <a:r>
              <a:rPr lang="en-US" sz="2400" dirty="0" smtClean="0">
                <a:latin typeface="Times-Roman" charset="0"/>
              </a:rPr>
              <a:t>A</a:t>
            </a:r>
            <a:r>
              <a:rPr lang="en-US" sz="2400" dirty="0" smtClean="0"/>
              <a:t> and Bob’s </a:t>
            </a:r>
            <a:r>
              <a:rPr lang="en-US" dirty="0" smtClean="0">
                <a:latin typeface="Times-Roman" charset="0"/>
              </a:rPr>
              <a:t>B</a:t>
            </a:r>
            <a:endParaRPr lang="en-US" sz="2400" dirty="0" smtClean="0"/>
          </a:p>
        </p:txBody>
      </p:sp>
      <p:sp>
        <p:nvSpPr>
          <p:cNvPr id="198660" name="Line 4"/>
          <p:cNvSpPr>
            <a:spLocks noChangeShapeType="1"/>
          </p:cNvSpPr>
          <p:nvPr/>
        </p:nvSpPr>
        <p:spPr bwMode="auto">
          <a:xfrm flipV="1">
            <a:off x="2641600" y="3274010"/>
            <a:ext cx="6197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 flipH="1" flipV="1">
            <a:off x="2540000" y="3831223"/>
            <a:ext cx="6299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914400" y="4164599"/>
            <a:ext cx="12378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Comic Sans MS" pitchFamily="66" charset="0"/>
              </a:rPr>
              <a:t>Alice, </a:t>
            </a:r>
            <a:r>
              <a:rPr lang="en-US" sz="2400">
                <a:latin typeface="Courier" pitchFamily="49" charset="0"/>
              </a:rPr>
              <a:t>A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9245600" y="4164599"/>
            <a:ext cx="10534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Comic Sans MS" pitchFamily="66" charset="0"/>
              </a:rPr>
              <a:t>Bob, </a:t>
            </a:r>
            <a:r>
              <a:rPr lang="en-US" sz="2400">
                <a:latin typeface="Courier" pitchFamily="49" charset="0"/>
              </a:rPr>
              <a:t>B</a:t>
            </a:r>
            <a:endParaRPr lang="en-US" sz="2400">
              <a:latin typeface="Comic Sans MS" pitchFamily="66" charset="0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4540251" y="2777123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-Roman" charset="0"/>
                <a:sym typeface="Symbol" pitchFamily="18" charset="2"/>
              </a:rPr>
              <a:t>A</a:t>
            </a:r>
            <a:r>
              <a:rPr lang="en-US" sz="2400" dirty="0" smtClean="0">
                <a:latin typeface="Times-Roman" charset="0"/>
                <a:sym typeface="Symbol" pitchFamily="18" charset="2"/>
              </a:rPr>
              <a:t>(</a:t>
            </a:r>
            <a:r>
              <a:rPr lang="en-US" sz="2400" dirty="0" err="1" smtClean="0">
                <a:latin typeface="Times-Roman" charset="0"/>
                <a:sym typeface="Symbol" pitchFamily="18" charset="2"/>
              </a:rPr>
              <a:t>x,y</a:t>
            </a:r>
            <a:r>
              <a:rPr lang="en-US" sz="2400" dirty="0">
                <a:latin typeface="Times-Roman" charset="0"/>
                <a:sym typeface="Symbol" pitchFamily="18" charset="2"/>
              </a:rPr>
              <a:t>)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4572000" y="3359735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latin typeface="Times-Roman" charset="0"/>
              </a:rPr>
              <a:t>B</a:t>
            </a:r>
            <a:r>
              <a:rPr lang="en-US" sz="2400" dirty="0" smtClean="0">
                <a:latin typeface="Times-Roman" charset="0"/>
              </a:rPr>
              <a:t>(</a:t>
            </a:r>
            <a:r>
              <a:rPr lang="en-US" sz="2400" dirty="0" err="1" smtClean="0">
                <a:latin typeface="Times-Roman" charset="0"/>
              </a:rPr>
              <a:t>x,y</a:t>
            </a:r>
            <a:r>
              <a:rPr lang="en-US" sz="2400" dirty="0">
                <a:latin typeface="Times-Roman" charset="0"/>
              </a:rPr>
              <a:t>)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4400" y="4807535"/>
            <a:ext cx="10464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/>
              <a:t>Alice computes </a:t>
            </a:r>
            <a:r>
              <a:rPr lang="en-US" sz="2400" dirty="0" smtClean="0">
                <a:latin typeface="Times-Roman" charset="0"/>
              </a:rPr>
              <a:t>A(B(</a:t>
            </a:r>
            <a:r>
              <a:rPr lang="en-US" sz="2400" dirty="0" err="1" smtClean="0">
                <a:latin typeface="Times-Roman" charset="0"/>
              </a:rPr>
              <a:t>x,y</a:t>
            </a:r>
            <a:r>
              <a:rPr lang="en-US" sz="2400" dirty="0">
                <a:latin typeface="Times-Roman" charset="0"/>
              </a:rPr>
              <a:t>))</a:t>
            </a:r>
            <a:r>
              <a:rPr lang="en-US" sz="2400" dirty="0"/>
              <a:t> 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/>
              <a:t>Bob computes </a:t>
            </a:r>
            <a:r>
              <a:rPr lang="en-US" sz="2400" dirty="0" smtClean="0">
                <a:latin typeface="Times-Roman" charset="0"/>
              </a:rPr>
              <a:t>B(A(</a:t>
            </a:r>
            <a:r>
              <a:rPr lang="en-US" sz="2400" dirty="0" err="1" smtClean="0">
                <a:latin typeface="Times-Roman" charset="0"/>
              </a:rPr>
              <a:t>x,y</a:t>
            </a:r>
            <a:r>
              <a:rPr lang="en-US" sz="2400" dirty="0">
                <a:latin typeface="Times-Roman" charset="0"/>
              </a:rPr>
              <a:t>))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/>
              <a:t>These are the same since </a:t>
            </a:r>
            <a:r>
              <a:rPr lang="en-US" sz="2400" dirty="0" smtClean="0">
                <a:latin typeface="Times-Roman" charset="0"/>
              </a:rPr>
              <a:t>AB </a:t>
            </a:r>
            <a:r>
              <a:rPr lang="en-US" sz="2400" dirty="0">
                <a:latin typeface="Times-Roman" charset="0"/>
              </a:rPr>
              <a:t>= </a:t>
            </a:r>
            <a:r>
              <a:rPr lang="en-US" sz="2400" dirty="0" smtClean="0">
                <a:latin typeface="Times-Roman" charset="0"/>
              </a:rPr>
              <a:t>BA</a:t>
            </a:r>
            <a:endParaRPr lang="en-US" sz="2400" dirty="0">
              <a:latin typeface="Times-Roman" charset="0"/>
            </a:endParaRPr>
          </a:p>
        </p:txBody>
      </p:sp>
      <p:pic>
        <p:nvPicPr>
          <p:cNvPr id="61451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6000" y="2573923"/>
            <a:ext cx="1261533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32901" y="2521535"/>
            <a:ext cx="1435100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 </a:t>
            </a:r>
            <a:r>
              <a:rPr lang="en-US" dirty="0" err="1" smtClean="0"/>
              <a:t>Diffie</a:t>
            </a:r>
            <a:r>
              <a:rPr lang="en-US" dirty="0" smtClean="0"/>
              <a:t>-Hellman: ECDH…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Public:</a:t>
            </a:r>
            <a:r>
              <a:rPr lang="en-US" sz="2800" dirty="0" smtClean="0"/>
              <a:t> Curve </a:t>
            </a:r>
            <a:r>
              <a:rPr lang="en-US" sz="2400" dirty="0" smtClean="0">
                <a:latin typeface="Courier" charset="0"/>
              </a:rPr>
              <a:t>y</a:t>
            </a:r>
            <a:r>
              <a:rPr lang="en-US" sz="2400" baseline="30000" dirty="0" smtClean="0">
                <a:latin typeface="Courier" charset="0"/>
              </a:rPr>
              <a:t>2</a:t>
            </a:r>
            <a:r>
              <a:rPr lang="en-US" sz="2400" dirty="0" smtClean="0">
                <a:latin typeface="Courier" charset="0"/>
              </a:rPr>
              <a:t> = x</a:t>
            </a:r>
            <a:r>
              <a:rPr lang="en-US" sz="2400" baseline="30000" dirty="0" smtClean="0">
                <a:latin typeface="Courier" charset="0"/>
              </a:rPr>
              <a:t>3</a:t>
            </a:r>
            <a:r>
              <a:rPr lang="en-US" sz="2400" dirty="0" smtClean="0">
                <a:latin typeface="Courier" charset="0"/>
              </a:rPr>
              <a:t> + 7x + b (mod 37) </a:t>
            </a:r>
            <a:r>
              <a:rPr lang="en-US" sz="2400" dirty="0" smtClean="0"/>
              <a:t>and </a:t>
            </a:r>
            <a:r>
              <a:rPr lang="en-US" sz="2800" dirty="0" smtClean="0"/>
              <a:t>point G=</a:t>
            </a:r>
            <a:r>
              <a:rPr lang="en-US" sz="2800" dirty="0" smtClean="0">
                <a:latin typeface="Courier" charset="0"/>
              </a:rPr>
              <a:t>(2,5)</a:t>
            </a:r>
            <a:endParaRPr lang="en-US" sz="2800" dirty="0" smtClean="0">
              <a:latin typeface="Courier" charset="0"/>
              <a:sym typeface="Symbol" pitchFamily="18" charset="2"/>
            </a:endParaRPr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Alice’s secret: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 charset="0"/>
              </a:rPr>
              <a:t>A = 4</a:t>
            </a:r>
            <a:endParaRPr lang="en-US" sz="2800" dirty="0" smtClean="0"/>
          </a:p>
          <a:p>
            <a:pPr eaLnBrk="1" hangingPunct="1"/>
            <a:r>
              <a:rPr lang="en-US" sz="2800" b="1" dirty="0" smtClean="0">
                <a:solidFill>
                  <a:schemeClr val="hlink"/>
                </a:solidFill>
              </a:rPr>
              <a:t>Bob’s secret: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 charset="0"/>
              </a:rPr>
              <a:t>B = 7</a:t>
            </a:r>
          </a:p>
          <a:p>
            <a:pPr eaLnBrk="1" hangingPunct="1"/>
            <a:r>
              <a:rPr lang="en-US" sz="2800" dirty="0" smtClean="0"/>
              <a:t>Alice sends Bob: </a:t>
            </a:r>
            <a:r>
              <a:rPr lang="en-US" sz="2800" dirty="0" smtClean="0">
                <a:latin typeface="Courier" charset="0"/>
              </a:rPr>
              <a:t>4(2,5) = (7,32)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Bob sends Alice: </a:t>
            </a:r>
            <a:r>
              <a:rPr lang="en-US" sz="2800" dirty="0" smtClean="0">
                <a:latin typeface="Courier" charset="0"/>
              </a:rPr>
              <a:t>7(2,5) = (18,35)</a:t>
            </a:r>
          </a:p>
          <a:p>
            <a:pPr eaLnBrk="1" hangingPunct="1"/>
            <a:r>
              <a:rPr lang="en-US" sz="2800" dirty="0" smtClean="0"/>
              <a:t>Alice computes: </a:t>
            </a:r>
            <a:r>
              <a:rPr lang="en-US" sz="2800" dirty="0" smtClean="0">
                <a:latin typeface="Courier" charset="0"/>
              </a:rPr>
              <a:t>4(18,35) = (22,1)</a:t>
            </a:r>
          </a:p>
          <a:p>
            <a:pPr eaLnBrk="1" hangingPunct="1"/>
            <a:r>
              <a:rPr lang="en-US" sz="2800" dirty="0" smtClean="0"/>
              <a:t>Bob computes: </a:t>
            </a:r>
            <a:r>
              <a:rPr lang="en-US" sz="2800" dirty="0" smtClean="0">
                <a:latin typeface="Courier" charset="0"/>
              </a:rPr>
              <a:t>7(7,32) = (22,1)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Signature Algorithm (DSA)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5181600" y="1898073"/>
          <a:ext cx="6567055" cy="187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Equation" r:id="rId3" imgW="4038480" imgH="1854000" progId="Equation.3">
                  <p:embed/>
                </p:oleObj>
              </mc:Choice>
              <mc:Fallback>
                <p:oleObj name="Equation" r:id="rId3" imgW="4038480" imgH="185400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98073"/>
                        <a:ext cx="6567055" cy="18703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433520" y="3948518"/>
          <a:ext cx="7117207" cy="270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Equation" r:id="rId5" imgW="4940280" imgH="2527200" progId="Equation.3">
                  <p:embed/>
                </p:oleObj>
              </mc:Choice>
              <mc:Fallback>
                <p:oleObj name="Equation" r:id="rId5" imgW="4940280" imgH="252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20" y="3948518"/>
                        <a:ext cx="7117207" cy="270164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4184073" y="2576930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928255" y="2272130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Signature Generation</a:t>
            </a:r>
            <a:endParaRPr lang="en-IN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562109" y="4682836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Signature Verification</a:t>
            </a:r>
            <a:endParaRPr lang="en-IN" sz="2800" dirty="0"/>
          </a:p>
        </p:txBody>
      </p:sp>
      <p:sp>
        <p:nvSpPr>
          <p:cNvPr id="14" name="Left Arrow 13"/>
          <p:cNvSpPr/>
          <p:nvPr/>
        </p:nvSpPr>
        <p:spPr>
          <a:xfrm>
            <a:off x="7744691" y="4890655"/>
            <a:ext cx="692727" cy="4433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ECC analogue to DSA : ECDSA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5278005" y="1986829"/>
          <a:ext cx="629054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8" name="Equation" r:id="rId3" imgW="3492360" imgH="1879560" progId="Equation.3">
                  <p:embed/>
                </p:oleObj>
              </mc:Choice>
              <mc:Fallback>
                <p:oleObj name="Equation" r:id="rId3" imgW="3492360" imgH="1879560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005" y="1986829"/>
                        <a:ext cx="6290540" cy="1879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1026391" y="3994297"/>
          <a:ext cx="6696075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59" name="Equation" r:id="rId5" imgW="4647960" imgH="2768400" progId="Equation.3">
                  <p:embed/>
                </p:oleObj>
              </mc:Choice>
              <mc:Fallback>
                <p:oleObj name="Equation" r:id="rId5" imgW="4647960" imgH="27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391" y="3994297"/>
                        <a:ext cx="6696075" cy="2503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>
          <a:xfrm>
            <a:off x="4184073" y="2576930"/>
            <a:ext cx="886691" cy="42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928255" y="2272130"/>
            <a:ext cx="2978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Signature Generation</a:t>
            </a:r>
            <a:endParaRPr lang="en-IN" sz="2800" dirty="0"/>
          </a:p>
        </p:txBody>
      </p:sp>
      <p:sp>
        <p:nvSpPr>
          <p:cNvPr id="15" name="Left Arrow 14"/>
          <p:cNvSpPr/>
          <p:nvPr/>
        </p:nvSpPr>
        <p:spPr>
          <a:xfrm>
            <a:off x="7994073" y="4862946"/>
            <a:ext cx="540327" cy="3602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8742217" y="4696689"/>
            <a:ext cx="2050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 smtClean="0"/>
              <a:t>Signature Verification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Why use ECC?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Criteria to be considered while selecting PKC for application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Functionality:</a:t>
            </a:r>
            <a:r>
              <a:rPr lang="en-US" sz="2400" dirty="0" smtClean="0"/>
              <a:t> </a:t>
            </a:r>
            <a:r>
              <a:rPr lang="en-IN" sz="2400" dirty="0" smtClean="0"/>
              <a:t>Does the public-key family provide the desired capabilities?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Security:  </a:t>
            </a:r>
            <a:r>
              <a:rPr lang="en-IN" sz="2400" dirty="0" smtClean="0"/>
              <a:t>What assurances are available that the protocols are secure?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Performance: </a:t>
            </a:r>
            <a:r>
              <a:rPr lang="en-IN" sz="2400" dirty="0" smtClean="0"/>
              <a:t>For the desired level of security, do the protocols meet performance objectives?</a:t>
            </a:r>
          </a:p>
          <a:p>
            <a:pPr lvl="1"/>
            <a:r>
              <a:rPr lang="en-IN" sz="2400" dirty="0" smtClean="0"/>
              <a:t>Also some misc. factors such as existence of best-practice standards developed by accredited standards organizations, the availability of commercial cryptographic products, and patent coverage.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Why use ECC?...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The RSA, DL and EC families all provide the basic functionality expected of public-key cryptography</a:t>
            </a:r>
            <a:endParaRPr lang="en-US" dirty="0" smtClean="0"/>
          </a:p>
          <a:p>
            <a:pPr eaLnBrk="1" hangingPunct="1"/>
            <a:r>
              <a:rPr lang="en-US" dirty="0" smtClean="0"/>
              <a:t>But…… How do we analyze these Cryptosystems?</a:t>
            </a:r>
          </a:p>
          <a:p>
            <a:pPr lvl="1" eaLnBrk="1" hangingPunct="1"/>
            <a:r>
              <a:rPr lang="en-US" sz="2400" dirty="0" smtClean="0"/>
              <a:t>How difficult is the </a:t>
            </a:r>
            <a:r>
              <a:rPr lang="en-US" sz="2400" dirty="0" smtClean="0">
                <a:solidFill>
                  <a:srgbClr val="FF3300"/>
                </a:solidFill>
              </a:rPr>
              <a:t>underlying problem</a:t>
            </a:r>
            <a:r>
              <a:rPr lang="en-US" sz="2400" dirty="0" smtClean="0"/>
              <a:t> that it is based upon</a:t>
            </a:r>
          </a:p>
          <a:p>
            <a:pPr lvl="2" eaLnBrk="1" hangingPunct="1"/>
            <a:r>
              <a:rPr lang="en-US" sz="2400" dirty="0" smtClean="0"/>
              <a:t>RSA – Integer Factorization</a:t>
            </a:r>
          </a:p>
          <a:p>
            <a:pPr lvl="2" eaLnBrk="1" hangingPunct="1"/>
            <a:r>
              <a:rPr lang="en-US" sz="2400" dirty="0" smtClean="0"/>
              <a:t>DH – Discrete Logarithms</a:t>
            </a:r>
          </a:p>
          <a:p>
            <a:pPr lvl="2" eaLnBrk="1" hangingPunct="1"/>
            <a:r>
              <a:rPr lang="en-US" sz="2400" dirty="0" smtClean="0"/>
              <a:t>ECC - Elliptic Curve Discrete Logarithm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ECC?…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How do we measure </a:t>
            </a:r>
            <a:r>
              <a:rPr lang="en-US" sz="2800" dirty="0" smtClean="0">
                <a:solidFill>
                  <a:srgbClr val="C00000"/>
                </a:solidFill>
              </a:rPr>
              <a:t>difficulty</a:t>
            </a:r>
            <a:r>
              <a:rPr lang="en-US" sz="2800" dirty="0" smtClean="0"/>
              <a:t>?</a:t>
            </a:r>
          </a:p>
          <a:p>
            <a:pPr lvl="2"/>
            <a:r>
              <a:rPr lang="en-US" sz="2400" dirty="0" smtClean="0"/>
              <a:t>We examine the algorithms used to solve these problems</a:t>
            </a:r>
          </a:p>
          <a:p>
            <a:pPr lvl="2"/>
            <a:r>
              <a:rPr lang="en-US" sz="2400" dirty="0" smtClean="0"/>
              <a:t>Integer factorization </a:t>
            </a:r>
          </a:p>
          <a:p>
            <a:pPr lvl="3"/>
            <a:r>
              <a:rPr lang="en-US" sz="2200" dirty="0" smtClean="0"/>
              <a:t>Number Field Sieve (NFS) : </a:t>
            </a:r>
            <a:r>
              <a:rPr lang="en-US" sz="2200" dirty="0" smtClean="0">
                <a:solidFill>
                  <a:srgbClr val="C00000"/>
                </a:solidFill>
              </a:rPr>
              <a:t>Sub exponential</a:t>
            </a:r>
            <a:r>
              <a:rPr lang="en-US" sz="2200" dirty="0" smtClean="0"/>
              <a:t> running time</a:t>
            </a:r>
          </a:p>
          <a:p>
            <a:pPr lvl="2"/>
            <a:r>
              <a:rPr lang="en-US" sz="2400" dirty="0" smtClean="0"/>
              <a:t>Discrete Logarithm</a:t>
            </a:r>
          </a:p>
          <a:p>
            <a:pPr lvl="3">
              <a:buClr>
                <a:srgbClr val="DD8047"/>
              </a:buClr>
            </a:pPr>
            <a:r>
              <a:rPr lang="en-US" sz="2200" dirty="0" smtClean="0"/>
              <a:t>Number Field Sieve (NFS) : </a:t>
            </a:r>
            <a:r>
              <a:rPr lang="en-US" sz="2200" dirty="0" smtClean="0">
                <a:solidFill>
                  <a:srgbClr val="C00000"/>
                </a:solidFill>
              </a:rPr>
              <a:t>Sub exponential </a:t>
            </a:r>
            <a:r>
              <a:rPr lang="en-US" sz="2200" dirty="0" smtClean="0"/>
              <a:t>running time</a:t>
            </a:r>
          </a:p>
          <a:p>
            <a:pPr lvl="3">
              <a:buClr>
                <a:srgbClr val="DD8047"/>
              </a:buClr>
            </a:pPr>
            <a:r>
              <a:rPr lang="en-US" sz="2200" dirty="0" smtClean="0"/>
              <a:t>Pollard’s rho algorithm </a:t>
            </a:r>
          </a:p>
          <a:p>
            <a:pPr lvl="2">
              <a:buClr>
                <a:srgbClr val="DD8047"/>
              </a:buClr>
            </a:pPr>
            <a:r>
              <a:rPr lang="en-US" sz="2400" dirty="0" smtClean="0"/>
              <a:t>Elliptic Curve Discrete Logarithm Problem(ECDLP)</a:t>
            </a:r>
          </a:p>
          <a:p>
            <a:pPr lvl="3">
              <a:buClr>
                <a:srgbClr val="DD8047"/>
              </a:buClr>
            </a:pPr>
            <a:r>
              <a:rPr lang="en-US" sz="2200" dirty="0" smtClean="0"/>
              <a:t>Pollard’s rho algorithm : </a:t>
            </a:r>
            <a:r>
              <a:rPr lang="en-US" sz="2200" dirty="0" smtClean="0">
                <a:solidFill>
                  <a:srgbClr val="C00000"/>
                </a:solidFill>
              </a:rPr>
              <a:t>Fully exponential </a:t>
            </a:r>
            <a:r>
              <a:rPr lang="en-US" sz="2200" dirty="0" smtClean="0"/>
              <a:t>running time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Elliptic Curves…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290663" cy="3678303"/>
          </a:xfrm>
        </p:spPr>
        <p:txBody>
          <a:bodyPr/>
          <a:lstStyle/>
          <a:p>
            <a:r>
              <a:rPr lang="en-IN" sz="3200" dirty="0" smtClean="0"/>
              <a:t>What about the figure shown?</a:t>
            </a:r>
          </a:p>
          <a:p>
            <a:r>
              <a:rPr lang="en-IN" sz="3200" i="1" dirty="0" smtClean="0">
                <a:solidFill>
                  <a:srgbClr val="C00000"/>
                </a:solidFill>
              </a:rPr>
              <a:t>Does it fulfil our requirements?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38492" y="2183391"/>
            <a:ext cx="41243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ECC?... </a:t>
            </a:r>
            <a:endParaRPr lang="en-US" b="1" dirty="0" smtClean="0"/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9070" y="2151382"/>
            <a:ext cx="5774732" cy="3121138"/>
          </a:xfrm>
        </p:spPr>
      </p:pic>
      <p:sp>
        <p:nvSpPr>
          <p:cNvPr id="645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784343"/>
            <a:ext cx="53848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To </a:t>
            </a:r>
            <a:r>
              <a:rPr lang="en-US" sz="2800" b="1" dirty="0" smtClean="0">
                <a:solidFill>
                  <a:srgbClr val="C00000"/>
                </a:solidFill>
              </a:rPr>
              <a:t>protect</a:t>
            </a:r>
            <a:r>
              <a:rPr lang="en-US" sz="2800" dirty="0" smtClean="0"/>
              <a:t> a 128 bit AES key it would take a:</a:t>
            </a:r>
          </a:p>
          <a:p>
            <a:pPr lvl="1" eaLnBrk="1" hangingPunct="1"/>
            <a:r>
              <a:rPr lang="en-US" sz="2400" dirty="0" smtClean="0"/>
              <a:t>RSA Key Size: 3072 bits</a:t>
            </a:r>
          </a:p>
          <a:p>
            <a:pPr lvl="1" eaLnBrk="1" hangingPunct="1"/>
            <a:r>
              <a:rPr lang="en-US" sz="2400" dirty="0" smtClean="0"/>
              <a:t>ECC Key Size: 256 bits</a:t>
            </a:r>
          </a:p>
          <a:p>
            <a:pPr eaLnBrk="1" hangingPunct="1"/>
            <a:r>
              <a:rPr lang="en-US" sz="2800" dirty="0" smtClean="0"/>
              <a:t>How do we strengthen RSA?</a:t>
            </a:r>
          </a:p>
          <a:p>
            <a:pPr lvl="1" eaLnBrk="1" hangingPunct="1"/>
            <a:r>
              <a:rPr lang="en-US" sz="2400" dirty="0" smtClean="0"/>
              <a:t>Increase the key length</a:t>
            </a:r>
          </a:p>
          <a:p>
            <a:pPr eaLnBrk="1" hangingPunct="1"/>
            <a:r>
              <a:rPr lang="en-US" sz="2800" b="1" dirty="0" smtClean="0">
                <a:solidFill>
                  <a:srgbClr val="C00000"/>
                </a:solidFill>
              </a:rPr>
              <a:t>Impractical?</a:t>
            </a:r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Applications of ECC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Many devices are </a:t>
            </a:r>
            <a:r>
              <a:rPr lang="en-US" sz="2800" smtClean="0">
                <a:solidFill>
                  <a:schemeClr val="hlink"/>
                </a:solidFill>
              </a:rPr>
              <a:t>small</a:t>
            </a:r>
            <a:r>
              <a:rPr lang="en-US" sz="2800" smtClean="0"/>
              <a:t> and have </a:t>
            </a:r>
            <a:r>
              <a:rPr lang="en-US" sz="2800" smtClean="0">
                <a:solidFill>
                  <a:schemeClr val="hlink"/>
                </a:solidFill>
              </a:rPr>
              <a:t>limited storage</a:t>
            </a:r>
            <a:r>
              <a:rPr lang="en-US" sz="2800" smtClean="0"/>
              <a:t> and </a:t>
            </a:r>
            <a:r>
              <a:rPr lang="en-US" sz="2800" smtClean="0">
                <a:solidFill>
                  <a:schemeClr val="hlink"/>
                </a:solidFill>
              </a:rPr>
              <a:t>computational power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Where can we apply ECC?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/>
              <a:t>Wireless communication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Smart cards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Web servers that need to handle many encryption sessions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smtClean="0">
                <a:solidFill>
                  <a:srgbClr val="FF3300"/>
                </a:solidFill>
              </a:rPr>
              <a:t>Any application where security is needed but lacks the power, storage and computational power that is necessary for our current cryptosystems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80B88BC-3BC2-4AD2-AB35-8229C00767A6}" type="slidenum">
              <a:rPr lang="en-GB" sz="10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52</a:t>
            </a:fld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711200" y="1447800"/>
            <a:ext cx="110744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Wingdings" pitchFamily="2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IN" sz="1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Libraries Supporting ECC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7165" y="2006600"/>
          <a:ext cx="112775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borZoi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kern="1200" dirty="0" smtClean="0"/>
                        <a:t> It is written in C++ </a:t>
                      </a: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kern="1200" dirty="0" smtClean="0"/>
                        <a:t> Supports ECDSA, ECIES and ECDH.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Crypto++ 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C</a:t>
                      </a:r>
                      <a:r>
                        <a:rPr lang="en-US" sz="1400" kern="1200" dirty="0" smtClean="0"/>
                        <a:t>++ library supporting ECDSA, ECDH and ECIES. </a:t>
                      </a:r>
                    </a:p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kern="1200" dirty="0" smtClean="0"/>
                        <a:t> It supports both binary and prime curves.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/>
                        <a:t>LibTomCrypt</a:t>
                      </a:r>
                      <a:r>
                        <a:rPr lang="en-US" sz="1400" kern="1200" dirty="0" smtClean="0"/>
                        <a:t> 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supports only ECDSA and ECDH not ECIES.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supports only curves defined over prime fields.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It has nice interface and documentation.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/>
                        <a:t>LiDIA</a:t>
                      </a:r>
                      <a:r>
                        <a:rPr lang="en-US" sz="1400" kern="1200" dirty="0" smtClean="0"/>
                        <a:t>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is free for noncommercial use.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supports curves defined over binary and prime fields.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In this library points can be represented in either affine or    projective coordinates.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MIRACL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is also free for nonprofit purposes.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also supports curves defined over prime and binary curves.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is the fastest library and it also supports pre computation.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F2A5483C-E27B-4610-9252-52776166B82A}" type="slidenum">
              <a:rPr lang="en-GB" sz="10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53</a:t>
            </a:fld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711200" y="1447800"/>
            <a:ext cx="110744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Wingdings" pitchFamily="2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IN" sz="1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Supporting ECC…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292" y="1884217"/>
          <a:ext cx="1104669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30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/>
                        <a:t>OpenSSL</a:t>
                      </a:r>
                      <a:r>
                        <a:rPr lang="en-US" sz="1400" kern="1200" dirty="0" smtClean="0"/>
                        <a:t>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open-source written in C.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It supports ECDSA and ECDH. 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It has very poor documentation.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6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Bouncy Castle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kern="1200" dirty="0" smtClean="0"/>
                        <a:t>It supports ECDSA, ECDH and ECIES.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provides supports only for curves defined over prime fields, although the documentation refers to binary curves also.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It does not support pre computation.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/>
                        <a:t>FlexiProvider</a:t>
                      </a:r>
                      <a:r>
                        <a:rPr lang="en-US" sz="1400" kern="1200" dirty="0" smtClean="0"/>
                        <a:t>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dirty="0" smtClean="0"/>
                        <a:t>  </a:t>
                      </a:r>
                      <a:r>
                        <a:rPr lang="en-US" sz="1400" kern="1200" dirty="0" smtClean="0"/>
                        <a:t>It supports ECDSA, ECNR, ECIES and also ECDH.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 It also supports curves defined over binary and prime fields.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It does not provide and support for pre computation.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0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IAIK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is available under educational, commercial or open source licenses.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supports ECDSA and ECDH.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can handle curves defined over binary and prime fields.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provides pre computation for prime curves.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"/>
          <p:cNvSpPr txBox="1">
            <a:spLocks noChangeArrowheads="1"/>
          </p:cNvSpPr>
          <p:nvPr/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E2028E90-B2BD-45A7-9D81-86481CB7507D}" type="slidenum">
              <a:rPr lang="en-GB" sz="1000">
                <a:solidFill>
                  <a:srgbClr val="000000"/>
                </a:solidFill>
              </a:rPr>
              <a:pPr algn="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54</a:t>
            </a:fld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711200" y="1447800"/>
            <a:ext cx="11074400" cy="464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lnSpc>
                <a:spcPct val="100000"/>
              </a:lnSpc>
              <a:spcBef>
                <a:spcPts val="500"/>
              </a:spcBef>
              <a:buClr>
                <a:srgbClr val="330066"/>
              </a:buClr>
              <a:buSzPct val="70000"/>
              <a:buFont typeface="Wingdings" pitchFamily="2" charset="2"/>
              <a:buChar char="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IN" sz="16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Libraries Supporting ECC…</a:t>
            </a:r>
            <a:endParaRPr lang="en-IN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6437" y="2396836"/>
          <a:ext cx="11277599" cy="207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7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Sr.</a:t>
                      </a:r>
                      <a:r>
                        <a:rPr lang="en-US" baseline="0" dirty="0" smtClean="0"/>
                        <a:t> No.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Library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>
                        <a:latin typeface="+mj-lt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err="1" smtClean="0"/>
                        <a:t>Libecc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</a:t>
                      </a:r>
                      <a:r>
                        <a:rPr lang="en-US" sz="1400" kern="1200" dirty="0" err="1" smtClean="0"/>
                        <a:t>Libecc</a:t>
                      </a:r>
                      <a:r>
                        <a:rPr lang="en-US" sz="1400" kern="1200" dirty="0" smtClean="0"/>
                        <a:t> is an elliptic curve crypto library for C++ developers. 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It is currently under development.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ECC-LIB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US" sz="1400" dirty="0" smtClean="0"/>
                        <a:t> </a:t>
                      </a:r>
                      <a:r>
                        <a:rPr lang="en-US" sz="1400" kern="1200" dirty="0" smtClean="0"/>
                        <a:t>fully-equipped, portable, and modular library for Elliptic Curve (EC) Cryptography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400" kern="1200" dirty="0" smtClean="0"/>
                        <a:t> The library is implemented in ANSI C.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 smtClean="0"/>
                        <a:t>PBC Library  </a:t>
                      </a:r>
                      <a:endParaRPr lang="en-US" sz="1400" b="0" dirty="0">
                        <a:latin typeface="Calibri" pitchFamily="34" charset="0"/>
                        <a:cs typeface="Courier New" pitchFamily="49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kern="1200" dirty="0" smtClean="0"/>
                        <a:t> </a:t>
                      </a:r>
                      <a:r>
                        <a:rPr lang="en-US" sz="1400" u="none" kern="1200" dirty="0" smtClean="0"/>
                        <a:t>The PBC (Pairing</a:t>
                      </a:r>
                      <a:r>
                        <a:rPr lang="en-US" sz="1400" u="none" kern="1200" baseline="0" dirty="0" smtClean="0"/>
                        <a:t> based cryptography) library</a:t>
                      </a:r>
                      <a:r>
                        <a:rPr lang="en-US" sz="1400" u="none" kern="1200" dirty="0" smtClean="0"/>
                        <a:t> is a free C library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400" u="none" kern="1200" dirty="0" smtClean="0"/>
                        <a:t> Performs the mathematical operations underlying pairing-based cryptosystems.</a:t>
                      </a:r>
                      <a:endParaRPr lang="en-US" sz="1400" b="0" u="none" kern="1200" dirty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81192" y="2630553"/>
            <a:ext cx="11029616" cy="10138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1" i="0" u="none" strike="noStrike" kern="1200" cap="all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Tutorial questions</a:t>
            </a:r>
            <a:endParaRPr kumimoji="0" lang="en-IN" sz="4800" b="1" i="0" u="none" strike="noStrike" kern="1200" cap="all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 I : Elliptic curves over real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 algn="l">
              <a:buNone/>
            </a:pPr>
            <a:r>
              <a:rPr lang="en-IN" sz="2600" dirty="0" smtClean="0"/>
              <a:t>1.   Does the elliptic curve equation y</a:t>
            </a:r>
            <a:r>
              <a:rPr lang="en-IN" sz="2600" baseline="30000" dirty="0" smtClean="0"/>
              <a:t>2</a:t>
            </a:r>
            <a:r>
              <a:rPr lang="en-IN" sz="2600" dirty="0" smtClean="0"/>
              <a:t> = x</a:t>
            </a:r>
            <a:r>
              <a:rPr lang="en-IN" sz="2600" baseline="30000" dirty="0" smtClean="0"/>
              <a:t>3</a:t>
            </a:r>
            <a:r>
              <a:rPr lang="en-IN" sz="2600" dirty="0" smtClean="0"/>
              <a:t> - 7x - 6 over real numbers define a group? </a:t>
            </a:r>
          </a:p>
          <a:p>
            <a:pPr marL="457200" indent="-457200" algn="l">
              <a:buNone/>
            </a:pPr>
            <a:r>
              <a:rPr lang="en-IN" sz="2600" dirty="0" smtClean="0"/>
              <a:t>2.   What is the additive identity of regular integers? </a:t>
            </a:r>
          </a:p>
          <a:p>
            <a:pPr marL="457200" indent="-457200" algn="l">
              <a:buNone/>
            </a:pPr>
            <a:r>
              <a:rPr lang="en-IN" sz="2600" dirty="0" smtClean="0"/>
              <a:t>3.   Is (4,7) a point on the elliptic curve y</a:t>
            </a:r>
            <a:r>
              <a:rPr lang="en-IN" sz="2600" baseline="30000" dirty="0" smtClean="0"/>
              <a:t>2</a:t>
            </a:r>
            <a:r>
              <a:rPr lang="en-IN" sz="2600" dirty="0" smtClean="0"/>
              <a:t> = x</a:t>
            </a:r>
            <a:r>
              <a:rPr lang="en-IN" sz="2600" baseline="30000" dirty="0" smtClean="0"/>
              <a:t>3</a:t>
            </a:r>
            <a:r>
              <a:rPr lang="en-IN" sz="2600" dirty="0" smtClean="0"/>
              <a:t> - 5x + 5 over real numbers? </a:t>
            </a:r>
          </a:p>
          <a:p>
            <a:pPr marL="457200" indent="-457200" algn="l">
              <a:buNone/>
            </a:pPr>
            <a:r>
              <a:rPr lang="en-IN" sz="2600" dirty="0" smtClean="0"/>
              <a:t>4.   What are the negatives of the following elliptic curve points over real numbers? </a:t>
            </a:r>
            <a:br>
              <a:rPr lang="en-IN" sz="2600" dirty="0" smtClean="0"/>
            </a:br>
            <a:r>
              <a:rPr lang="en-IN" sz="2600" dirty="0" smtClean="0"/>
              <a:t>P(-4,-6), Q(17,0), R(3,9), S(0,-4) </a:t>
            </a:r>
          </a:p>
          <a:p>
            <a:pPr marL="457200" indent="-457200" algn="l">
              <a:buNone/>
            </a:pPr>
            <a:r>
              <a:rPr lang="en-IN" sz="2600" dirty="0" smtClean="0"/>
              <a:t>5.   In the elliptic curve group defined by y</a:t>
            </a:r>
            <a:r>
              <a:rPr lang="en-IN" sz="2600" baseline="30000" dirty="0" smtClean="0"/>
              <a:t>2</a:t>
            </a:r>
            <a:r>
              <a:rPr lang="en-IN" sz="2600" dirty="0" smtClean="0"/>
              <a:t> = x</a:t>
            </a:r>
            <a:r>
              <a:rPr lang="en-IN" sz="2600" baseline="30000" dirty="0" smtClean="0"/>
              <a:t>3</a:t>
            </a:r>
            <a:r>
              <a:rPr lang="en-IN" sz="2600" dirty="0" smtClean="0"/>
              <a:t> - 17x + 16 over real numbers, what is P + Q if P = (0,-4) and Q = (1,0)? </a:t>
            </a:r>
          </a:p>
          <a:p>
            <a:pPr marL="457200" indent="-457200" algn="l">
              <a:buNone/>
            </a:pPr>
            <a:r>
              <a:rPr lang="en-IN" sz="2600" dirty="0" smtClean="0"/>
              <a:t>6.   In the elliptic curve group defined by y</a:t>
            </a:r>
            <a:r>
              <a:rPr lang="en-IN" sz="2600" baseline="30000" dirty="0" smtClean="0"/>
              <a:t>2</a:t>
            </a:r>
            <a:r>
              <a:rPr lang="en-IN" sz="2600" dirty="0" smtClean="0"/>
              <a:t> = x</a:t>
            </a:r>
            <a:r>
              <a:rPr lang="en-IN" sz="2600" baseline="30000" dirty="0" smtClean="0"/>
              <a:t>3</a:t>
            </a:r>
            <a:r>
              <a:rPr lang="en-IN" sz="2600" dirty="0" smtClean="0"/>
              <a:t> - 17x + 16 over real numbers, what is 2P if P = (4, 3.464)? 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 I :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 algn="l">
              <a:buNone/>
            </a:pPr>
            <a:r>
              <a:rPr lang="en-IN" sz="2600" dirty="0" smtClean="0"/>
              <a:t>1</a:t>
            </a:r>
            <a:r>
              <a:rPr lang="en-IN" sz="2900" dirty="0" smtClean="0"/>
              <a:t>.   Does the elliptic curve equation y</a:t>
            </a:r>
            <a:r>
              <a:rPr lang="en-IN" sz="2900" baseline="30000" dirty="0" smtClean="0"/>
              <a:t>2</a:t>
            </a:r>
            <a:r>
              <a:rPr lang="en-IN" sz="2900" dirty="0" smtClean="0"/>
              <a:t> = x</a:t>
            </a:r>
            <a:r>
              <a:rPr lang="en-IN" sz="2900" baseline="30000" dirty="0" smtClean="0"/>
              <a:t>3</a:t>
            </a:r>
            <a:r>
              <a:rPr lang="en-IN" sz="2900" dirty="0" smtClean="0"/>
              <a:t> - 7x - 6 over real numbers define a group?    </a:t>
            </a:r>
          </a:p>
          <a:p>
            <a:pPr marL="514350" indent="-514350" algn="l">
              <a:buNone/>
            </a:pPr>
            <a:r>
              <a:rPr lang="en-IN" sz="2900" dirty="0" smtClean="0"/>
              <a:t>     </a:t>
            </a:r>
            <a:r>
              <a:rPr lang="en-IN" sz="2900" dirty="0" err="1" smtClean="0">
                <a:solidFill>
                  <a:srgbClr val="C00000"/>
                </a:solidFill>
              </a:rPr>
              <a:t>Ans</a:t>
            </a:r>
            <a:r>
              <a:rPr lang="en-IN" sz="2900" dirty="0" smtClean="0">
                <a:solidFill>
                  <a:srgbClr val="C00000"/>
                </a:solidFill>
              </a:rPr>
              <a:t>: Yes </a:t>
            </a:r>
          </a:p>
          <a:p>
            <a:pPr marL="457200" indent="-457200" algn="l">
              <a:buNone/>
            </a:pPr>
            <a:r>
              <a:rPr lang="en-IN" sz="2900" dirty="0" smtClean="0"/>
              <a:t>2.   What is the additive identity of regular integers?  	</a:t>
            </a:r>
          </a:p>
          <a:p>
            <a:pPr marL="457200" indent="-457200" algn="l">
              <a:buNone/>
            </a:pPr>
            <a:r>
              <a:rPr lang="en-IN" sz="2900" dirty="0" smtClean="0"/>
              <a:t>     </a:t>
            </a:r>
            <a:r>
              <a:rPr lang="en-IN" sz="2900" dirty="0" err="1" smtClean="0">
                <a:solidFill>
                  <a:srgbClr val="C00000"/>
                </a:solidFill>
              </a:rPr>
              <a:t>Ans</a:t>
            </a:r>
            <a:r>
              <a:rPr lang="en-IN" sz="2900" dirty="0" smtClean="0">
                <a:solidFill>
                  <a:srgbClr val="C00000"/>
                </a:solidFill>
              </a:rPr>
              <a:t>: 0</a:t>
            </a:r>
          </a:p>
          <a:p>
            <a:pPr marL="457200" indent="-457200" algn="l">
              <a:buNone/>
            </a:pPr>
            <a:r>
              <a:rPr lang="en-IN" sz="2900" dirty="0" smtClean="0"/>
              <a:t>3.   Is (4,7) a point on the elliptic curve y</a:t>
            </a:r>
            <a:r>
              <a:rPr lang="en-IN" sz="2900" baseline="30000" dirty="0" smtClean="0"/>
              <a:t>2</a:t>
            </a:r>
            <a:r>
              <a:rPr lang="en-IN" sz="2900" dirty="0" smtClean="0"/>
              <a:t> = x</a:t>
            </a:r>
            <a:r>
              <a:rPr lang="en-IN" sz="2900" baseline="30000" dirty="0" smtClean="0"/>
              <a:t>3</a:t>
            </a:r>
            <a:r>
              <a:rPr lang="en-IN" sz="2900" dirty="0" smtClean="0"/>
              <a:t> - 5x + 5 over real numbers?  	</a:t>
            </a:r>
          </a:p>
          <a:p>
            <a:pPr marL="457200" indent="-457200" algn="l">
              <a:buNone/>
            </a:pPr>
            <a:r>
              <a:rPr lang="en-IN" sz="2900" dirty="0" smtClean="0"/>
              <a:t>    </a:t>
            </a:r>
            <a:r>
              <a:rPr lang="en-IN" sz="2900" dirty="0" smtClean="0">
                <a:solidFill>
                  <a:srgbClr val="C00000"/>
                </a:solidFill>
              </a:rPr>
              <a:t> </a:t>
            </a:r>
            <a:r>
              <a:rPr lang="en-IN" sz="2900" dirty="0" err="1" smtClean="0">
                <a:solidFill>
                  <a:srgbClr val="C00000"/>
                </a:solidFill>
              </a:rPr>
              <a:t>Ans</a:t>
            </a:r>
            <a:r>
              <a:rPr lang="en-IN" sz="2900" dirty="0" smtClean="0">
                <a:solidFill>
                  <a:srgbClr val="C00000"/>
                </a:solidFill>
              </a:rPr>
              <a:t>: Yes</a:t>
            </a:r>
          </a:p>
          <a:p>
            <a:pPr marL="457200" indent="-457200" algn="l">
              <a:buNone/>
            </a:pPr>
            <a:r>
              <a:rPr lang="en-IN" sz="2900" dirty="0" smtClean="0"/>
              <a:t>4.   What are the negatives of the following elliptic curve points over real numbers? </a:t>
            </a:r>
            <a:br>
              <a:rPr lang="en-IN" sz="2900" dirty="0" smtClean="0"/>
            </a:br>
            <a:r>
              <a:rPr lang="en-IN" sz="2900" dirty="0" smtClean="0"/>
              <a:t>P(-4,-6), Q(17,0), R(3,9), S(0,-4)    	</a:t>
            </a:r>
          </a:p>
          <a:p>
            <a:pPr marL="457200" indent="-457200" algn="l">
              <a:buNone/>
            </a:pPr>
            <a:r>
              <a:rPr lang="en-IN" sz="2900" dirty="0" smtClean="0"/>
              <a:t>     </a:t>
            </a:r>
            <a:r>
              <a:rPr lang="en-IN" sz="2900" dirty="0" err="1" smtClean="0">
                <a:solidFill>
                  <a:srgbClr val="C00000"/>
                </a:solidFill>
              </a:rPr>
              <a:t>Ans</a:t>
            </a:r>
            <a:r>
              <a:rPr lang="en-IN" sz="2900" dirty="0" smtClean="0">
                <a:solidFill>
                  <a:srgbClr val="C00000"/>
                </a:solidFill>
              </a:rPr>
              <a:t>: -P(-4,6), -Q(17,0), -R(3,-9), -S(0,4)</a:t>
            </a:r>
          </a:p>
          <a:p>
            <a:pPr marL="457200" indent="-457200" algn="l">
              <a:buNone/>
            </a:pPr>
            <a:r>
              <a:rPr lang="en-IN" sz="2900" dirty="0" smtClean="0"/>
              <a:t>5.   In the elliptic curve group defined by y</a:t>
            </a:r>
            <a:r>
              <a:rPr lang="en-IN" sz="2900" baseline="30000" dirty="0" smtClean="0"/>
              <a:t>2</a:t>
            </a:r>
            <a:r>
              <a:rPr lang="en-IN" sz="2900" dirty="0" smtClean="0"/>
              <a:t> = x</a:t>
            </a:r>
            <a:r>
              <a:rPr lang="en-IN" sz="2900" baseline="30000" dirty="0" smtClean="0"/>
              <a:t>3</a:t>
            </a:r>
            <a:r>
              <a:rPr lang="en-IN" sz="2900" dirty="0" smtClean="0"/>
              <a:t> - 17x + 16 over real numbers, what is P + Q if P = (0,-4) and Q = (1,0)?  </a:t>
            </a:r>
          </a:p>
          <a:p>
            <a:pPr marL="457200" indent="-457200" algn="l">
              <a:buNone/>
            </a:pPr>
            <a:r>
              <a:rPr lang="en-IN" sz="2900" dirty="0" smtClean="0"/>
              <a:t>     </a:t>
            </a:r>
            <a:r>
              <a:rPr lang="en-IN" sz="2900" dirty="0" err="1" smtClean="0">
                <a:solidFill>
                  <a:srgbClr val="C00000"/>
                </a:solidFill>
              </a:rPr>
              <a:t>Ans</a:t>
            </a:r>
            <a:r>
              <a:rPr lang="en-IN" sz="2900" dirty="0" smtClean="0">
                <a:solidFill>
                  <a:srgbClr val="C00000"/>
                </a:solidFill>
              </a:rPr>
              <a:t>: P + Q = (15, -56)</a:t>
            </a:r>
          </a:p>
          <a:p>
            <a:pPr marL="457200" indent="-457200" algn="l">
              <a:buNone/>
            </a:pPr>
            <a:r>
              <a:rPr lang="en-IN" sz="2900" dirty="0" smtClean="0"/>
              <a:t>6.   In the elliptic curve group defined by y</a:t>
            </a:r>
            <a:r>
              <a:rPr lang="en-IN" sz="2900" baseline="30000" dirty="0" smtClean="0"/>
              <a:t>2</a:t>
            </a:r>
            <a:r>
              <a:rPr lang="en-IN" sz="2900" dirty="0" smtClean="0"/>
              <a:t> = x</a:t>
            </a:r>
            <a:r>
              <a:rPr lang="en-IN" sz="2900" baseline="30000" dirty="0" smtClean="0"/>
              <a:t>3</a:t>
            </a:r>
            <a:r>
              <a:rPr lang="en-IN" sz="2900" dirty="0" smtClean="0"/>
              <a:t> - 17x + 16 over real numbers, what is 2P if P = (4, 3.464)?   		</a:t>
            </a:r>
          </a:p>
          <a:p>
            <a:pPr marL="457200" indent="-457200" algn="l">
              <a:buNone/>
            </a:pPr>
            <a:r>
              <a:rPr lang="en-IN" sz="2900" dirty="0" smtClean="0"/>
              <a:t>     </a:t>
            </a:r>
            <a:r>
              <a:rPr lang="en-IN" sz="2900" dirty="0" err="1" smtClean="0">
                <a:solidFill>
                  <a:srgbClr val="C00000"/>
                </a:solidFill>
              </a:rPr>
              <a:t>Ans</a:t>
            </a:r>
            <a:r>
              <a:rPr lang="en-IN" sz="2900" dirty="0" smtClean="0">
                <a:solidFill>
                  <a:srgbClr val="C00000"/>
                </a:solidFill>
              </a:rPr>
              <a:t>: 2P = (12.022, -39.362) </a:t>
            </a:r>
            <a:r>
              <a:rPr lang="en-IN" sz="2600" dirty="0" smtClean="0">
                <a:solidFill>
                  <a:srgbClr val="C00000"/>
                </a:solidFill>
                <a:latin typeface="Arial"/>
              </a:rPr>
              <a:t/>
            </a:r>
            <a:br>
              <a:rPr lang="en-IN" sz="2600" dirty="0" smtClean="0">
                <a:solidFill>
                  <a:srgbClr val="C00000"/>
                </a:solidFill>
                <a:latin typeface="Arial"/>
              </a:rPr>
            </a:br>
            <a:endParaRPr lang="en-IN" sz="2600" dirty="0" smtClean="0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 II : Elliptic curves over real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3200" dirty="0" smtClean="0"/>
              <a:t>Consider the curve y</a:t>
            </a:r>
            <a:r>
              <a:rPr lang="en-IN" sz="3200" baseline="30000" dirty="0" smtClean="0"/>
              <a:t>2</a:t>
            </a:r>
            <a:r>
              <a:rPr lang="en-IN" sz="3200" dirty="0" smtClean="0"/>
              <a:t> = x</a:t>
            </a:r>
            <a:r>
              <a:rPr lang="en-IN" sz="3200" baseline="30000" dirty="0" smtClean="0"/>
              <a:t>3</a:t>
            </a:r>
            <a:r>
              <a:rPr lang="en-IN" sz="3200" dirty="0" smtClean="0"/>
              <a:t> + 5x -7</a:t>
            </a:r>
          </a:p>
          <a:p>
            <a:pPr>
              <a:buNone/>
            </a:pPr>
            <a:endParaRPr lang="en-IN" sz="3200" dirty="0" smtClean="0"/>
          </a:p>
          <a:p>
            <a:pPr>
              <a:buNone/>
            </a:pPr>
            <a:r>
              <a:rPr lang="en-IN" sz="3200" dirty="0" smtClean="0"/>
              <a:t>Answer the following for the above curve :</a:t>
            </a:r>
          </a:p>
          <a:p>
            <a:pPr marL="457200" indent="-457200">
              <a:buAutoNum type="arabicPeriod"/>
            </a:pPr>
            <a:r>
              <a:rPr lang="en-IN" sz="3200" dirty="0" smtClean="0"/>
              <a:t>Does the curve form group ?</a:t>
            </a:r>
          </a:p>
          <a:p>
            <a:pPr marL="457200" indent="-457200">
              <a:buAutoNum type="arabicPeriod"/>
            </a:pPr>
            <a:r>
              <a:rPr lang="en-IN" sz="3200" dirty="0" smtClean="0"/>
              <a:t>Consider the point P(1.1, 0) on curve.  Find the points 2P, 3P, 4P, 5P, 6P and 7P on curve.</a:t>
            </a:r>
          </a:p>
          <a:p>
            <a:pPr marL="514350" indent="-514350">
              <a:buNone/>
            </a:pPr>
            <a:r>
              <a:rPr lang="en-IN" sz="2900" dirty="0" smtClean="0"/>
              <a:t>   </a:t>
            </a:r>
            <a:endParaRPr lang="en-IN" sz="2600" dirty="0" smtClean="0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 II :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3200" dirty="0" smtClean="0"/>
              <a:t>Consider the curve y</a:t>
            </a:r>
            <a:r>
              <a:rPr lang="en-IN" sz="3200" baseline="30000" dirty="0" smtClean="0"/>
              <a:t>2</a:t>
            </a:r>
            <a:r>
              <a:rPr lang="en-IN" sz="3200" dirty="0" smtClean="0"/>
              <a:t> = x</a:t>
            </a:r>
            <a:r>
              <a:rPr lang="en-IN" sz="3200" baseline="30000" dirty="0" smtClean="0"/>
              <a:t>3</a:t>
            </a:r>
            <a:r>
              <a:rPr lang="en-IN" sz="3200" dirty="0" smtClean="0"/>
              <a:t> + 5x -7</a:t>
            </a:r>
          </a:p>
          <a:p>
            <a:pPr>
              <a:buNone/>
            </a:pPr>
            <a:endParaRPr lang="en-IN" sz="3200" dirty="0" smtClean="0"/>
          </a:p>
          <a:p>
            <a:pPr>
              <a:buNone/>
            </a:pPr>
            <a:r>
              <a:rPr lang="en-IN" sz="3200" dirty="0" err="1" smtClean="0"/>
              <a:t>Ans</a:t>
            </a:r>
            <a:r>
              <a:rPr lang="en-IN" sz="3200" dirty="0" smtClean="0"/>
              <a:t>:</a:t>
            </a:r>
          </a:p>
          <a:p>
            <a:pPr marL="457200" indent="-457200">
              <a:buAutoNum type="arabicPeriod"/>
            </a:pPr>
            <a:r>
              <a:rPr lang="en-IN" sz="3200" dirty="0" smtClean="0">
                <a:solidFill>
                  <a:srgbClr val="C00000"/>
                </a:solidFill>
              </a:rPr>
              <a:t>Yes</a:t>
            </a:r>
          </a:p>
          <a:p>
            <a:pPr marL="457200" indent="-457200">
              <a:buAutoNum type="arabicPeriod"/>
            </a:pPr>
            <a:r>
              <a:rPr lang="en-IN" sz="3200" dirty="0" smtClean="0">
                <a:solidFill>
                  <a:srgbClr val="C00000"/>
                </a:solidFill>
              </a:rPr>
              <a:t>2P = O, 3P,=P, 4P= O, 5P,=P, 6P= O and 7P=P</a:t>
            </a:r>
          </a:p>
          <a:p>
            <a:pPr marL="514350" indent="-514350">
              <a:buNone/>
            </a:pPr>
            <a:r>
              <a:rPr lang="en-IN" sz="2900" dirty="0" smtClean="0"/>
              <a:t>   </a:t>
            </a:r>
            <a:endParaRPr lang="en-IN" sz="2600" dirty="0" smtClean="0">
              <a:solidFill>
                <a:srgbClr val="C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Elliptic Curves…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6401499" cy="3678303"/>
          </a:xfrm>
        </p:spPr>
        <p:txBody>
          <a:bodyPr/>
          <a:lstStyle/>
          <a:p>
            <a:r>
              <a:rPr lang="en-IN" sz="3200" dirty="0" smtClean="0"/>
              <a:t>What about the figure shown?</a:t>
            </a:r>
          </a:p>
          <a:p>
            <a:r>
              <a:rPr lang="en-IN" sz="3200" i="1" dirty="0" smtClean="0">
                <a:solidFill>
                  <a:srgbClr val="C00000"/>
                </a:solidFill>
              </a:rPr>
              <a:t>Does it fulfil our requirements???</a:t>
            </a:r>
          </a:p>
          <a:p>
            <a:r>
              <a:rPr lang="en-IN" sz="3200" i="1" dirty="0" smtClean="0">
                <a:solidFill>
                  <a:srgbClr val="C00000"/>
                </a:solidFill>
              </a:rPr>
              <a:t>Can you find solutions to this problem???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78837" y="2183391"/>
            <a:ext cx="41243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 III : Elliptic Curves over finite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IN" dirty="0" smtClean="0"/>
              <a:t>1. Let E be the curve y</a:t>
            </a:r>
            <a:r>
              <a:rPr lang="en-IN" baseline="30000" dirty="0" smtClean="0"/>
              <a:t>2</a:t>
            </a:r>
            <a:r>
              <a:rPr lang="en-IN" dirty="0" smtClean="0"/>
              <a:t> = x</a:t>
            </a:r>
            <a:r>
              <a:rPr lang="en-IN" baseline="30000" dirty="0" smtClean="0"/>
              <a:t>3</a:t>
            </a:r>
            <a:r>
              <a:rPr lang="en-IN" dirty="0" smtClean="0"/>
              <a:t>+x+1 over F</a:t>
            </a:r>
            <a:r>
              <a:rPr lang="en-IN" baseline="-25000" dirty="0" smtClean="0"/>
              <a:t>5</a:t>
            </a:r>
            <a:r>
              <a:rPr lang="en-IN" dirty="0" smtClean="0"/>
              <a:t>, </a:t>
            </a:r>
          </a:p>
          <a:p>
            <a:pPr algn="l">
              <a:buNone/>
            </a:pPr>
            <a:r>
              <a:rPr lang="en-IN" dirty="0" smtClean="0">
                <a:sym typeface="Wingdings" pitchFamily="2" charset="2"/>
              </a:rPr>
              <a:t>     </a:t>
            </a:r>
            <a:r>
              <a:rPr lang="en-IN" dirty="0" smtClean="0"/>
              <a:t>Find all the points on E</a:t>
            </a:r>
          </a:p>
          <a:p>
            <a:pPr algn="l">
              <a:buNone/>
            </a:pPr>
            <a:r>
              <a:rPr lang="en-IN" dirty="0" smtClean="0"/>
              <a:t>    </a:t>
            </a:r>
            <a:r>
              <a:rPr lang="en-IN" dirty="0" smtClean="0">
                <a:sym typeface="Wingdings" pitchFamily="2" charset="2"/>
              </a:rPr>
              <a:t> What is the order of E(</a:t>
            </a:r>
            <a:r>
              <a:rPr lang="en-IN" dirty="0" smtClean="0"/>
              <a:t>F</a:t>
            </a:r>
            <a:r>
              <a:rPr lang="en-IN" baseline="-25000" dirty="0" smtClean="0"/>
              <a:t>5</a:t>
            </a:r>
            <a:r>
              <a:rPr lang="en-IN" dirty="0" smtClean="0"/>
              <a:t>) ?</a:t>
            </a:r>
          </a:p>
          <a:p>
            <a:pPr algn="l">
              <a:buNone/>
            </a:pPr>
            <a:r>
              <a:rPr lang="en-IN" dirty="0" smtClean="0"/>
              <a:t>    </a:t>
            </a:r>
            <a:r>
              <a:rPr lang="en-IN" dirty="0" smtClean="0">
                <a:sym typeface="Wingdings" pitchFamily="2" charset="2"/>
              </a:rPr>
              <a:t> Show that E(F</a:t>
            </a:r>
            <a:r>
              <a:rPr lang="en-IN" baseline="-25000" dirty="0" smtClean="0">
                <a:sym typeface="Wingdings" pitchFamily="2" charset="2"/>
              </a:rPr>
              <a:t>5</a:t>
            </a:r>
            <a:r>
              <a:rPr lang="en-IN" dirty="0" smtClean="0">
                <a:sym typeface="Wingdings" pitchFamily="2" charset="2"/>
              </a:rPr>
              <a:t>) is cyclic with (0,1) as generator point</a:t>
            </a:r>
          </a:p>
          <a:p>
            <a:pPr algn="l">
              <a:buNone/>
            </a:pPr>
            <a:endParaRPr lang="en-IN" dirty="0" smtClean="0">
              <a:sym typeface="Wingdings" pitchFamily="2" charset="2"/>
            </a:endParaRPr>
          </a:p>
          <a:p>
            <a:pPr algn="l">
              <a:buNone/>
            </a:pPr>
            <a:r>
              <a:rPr lang="en-IN" dirty="0" smtClean="0">
                <a:sym typeface="Wingdings" pitchFamily="2" charset="2"/>
              </a:rPr>
              <a:t>2. </a:t>
            </a:r>
            <a:r>
              <a:rPr lang="en-IN" dirty="0" smtClean="0"/>
              <a:t>Let E be the curve y</a:t>
            </a:r>
            <a:r>
              <a:rPr lang="en-IN" baseline="30000" dirty="0" smtClean="0"/>
              <a:t>2</a:t>
            </a:r>
            <a:r>
              <a:rPr lang="en-IN" dirty="0" smtClean="0"/>
              <a:t> = x</a:t>
            </a:r>
            <a:r>
              <a:rPr lang="en-IN" baseline="30000" dirty="0" smtClean="0"/>
              <a:t>3</a:t>
            </a:r>
            <a:r>
              <a:rPr lang="en-IN" dirty="0" smtClean="0"/>
              <a:t>+2 over F</a:t>
            </a:r>
            <a:r>
              <a:rPr lang="en-IN" baseline="-25000" dirty="0" smtClean="0"/>
              <a:t>7</a:t>
            </a:r>
            <a:r>
              <a:rPr lang="en-IN" dirty="0" smtClean="0"/>
              <a:t>, </a:t>
            </a:r>
          </a:p>
          <a:p>
            <a:pPr algn="l">
              <a:buNone/>
            </a:pPr>
            <a:r>
              <a:rPr lang="en-IN" dirty="0" smtClean="0">
                <a:sym typeface="Wingdings" pitchFamily="2" charset="2"/>
              </a:rPr>
              <a:t>    </a:t>
            </a:r>
            <a:r>
              <a:rPr lang="en-IN" dirty="0" smtClean="0"/>
              <a:t>Find all the points on E</a:t>
            </a:r>
          </a:p>
          <a:p>
            <a:pPr algn="l">
              <a:buNone/>
            </a:pPr>
            <a:r>
              <a:rPr lang="en-IN" dirty="0" smtClean="0"/>
              <a:t>    </a:t>
            </a:r>
            <a:r>
              <a:rPr lang="en-IN" dirty="0" smtClean="0">
                <a:sym typeface="Wingdings" pitchFamily="2" charset="2"/>
              </a:rPr>
              <a:t> What is the order of E(</a:t>
            </a:r>
            <a:r>
              <a:rPr lang="en-IN" dirty="0" smtClean="0"/>
              <a:t>F</a:t>
            </a:r>
            <a:r>
              <a:rPr lang="en-IN" baseline="-25000" dirty="0" smtClean="0"/>
              <a:t>5</a:t>
            </a:r>
            <a:r>
              <a:rPr lang="en-IN" dirty="0" smtClean="0"/>
              <a:t>) ?</a:t>
            </a:r>
          </a:p>
          <a:p>
            <a:pPr algn="l">
              <a:buNone/>
            </a:pPr>
            <a:r>
              <a:rPr lang="en-IN" dirty="0" smtClean="0"/>
              <a:t>    </a:t>
            </a:r>
            <a:r>
              <a:rPr lang="en-IN" dirty="0" smtClean="0">
                <a:sym typeface="Wingdings" pitchFamily="2" charset="2"/>
              </a:rPr>
              <a:t> Is E(F</a:t>
            </a:r>
            <a:r>
              <a:rPr lang="en-IN" baseline="-25000" dirty="0" smtClean="0">
                <a:sym typeface="Wingdings" pitchFamily="2" charset="2"/>
              </a:rPr>
              <a:t>7</a:t>
            </a:r>
            <a:r>
              <a:rPr lang="en-IN" dirty="0" smtClean="0">
                <a:sym typeface="Wingdings" pitchFamily="2" charset="2"/>
              </a:rPr>
              <a:t>) cyclic ?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 III :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80496"/>
            <a:ext cx="5708772" cy="3678303"/>
          </a:xfrm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IN" dirty="0" smtClean="0"/>
              <a:t>1. Let E be the curve y</a:t>
            </a:r>
            <a:r>
              <a:rPr lang="en-IN" baseline="30000" dirty="0" smtClean="0"/>
              <a:t>2</a:t>
            </a:r>
            <a:r>
              <a:rPr lang="en-IN" dirty="0" smtClean="0"/>
              <a:t> = x</a:t>
            </a:r>
            <a:r>
              <a:rPr lang="en-IN" baseline="30000" dirty="0" smtClean="0"/>
              <a:t>3</a:t>
            </a:r>
            <a:r>
              <a:rPr lang="en-IN" dirty="0" smtClean="0"/>
              <a:t>+x+1 over F</a:t>
            </a:r>
            <a:r>
              <a:rPr lang="en-IN" baseline="-25000" dirty="0" smtClean="0"/>
              <a:t>5</a:t>
            </a:r>
            <a:r>
              <a:rPr lang="en-IN" dirty="0" smtClean="0"/>
              <a:t>, </a:t>
            </a:r>
          </a:p>
          <a:p>
            <a:pPr algn="l">
              <a:buNone/>
            </a:pPr>
            <a:r>
              <a:rPr lang="en-IN" dirty="0" smtClean="0">
                <a:sym typeface="Wingdings" pitchFamily="2" charset="2"/>
              </a:rPr>
              <a:t>     </a:t>
            </a:r>
            <a:r>
              <a:rPr lang="en-IN" dirty="0" smtClean="0"/>
              <a:t>Find all the points on E</a:t>
            </a:r>
          </a:p>
          <a:p>
            <a:pPr algn="l">
              <a:buNone/>
            </a:pPr>
            <a:r>
              <a:rPr lang="en-IN" dirty="0" smtClean="0"/>
              <a:t>    </a:t>
            </a:r>
            <a:r>
              <a:rPr lang="en-IN" dirty="0" smtClean="0">
                <a:sym typeface="Wingdings" pitchFamily="2" charset="2"/>
              </a:rPr>
              <a:t> What is the order of E(</a:t>
            </a:r>
            <a:r>
              <a:rPr lang="en-IN" dirty="0" smtClean="0"/>
              <a:t>F</a:t>
            </a:r>
            <a:r>
              <a:rPr lang="en-IN" baseline="-25000" dirty="0" smtClean="0"/>
              <a:t>5</a:t>
            </a:r>
            <a:r>
              <a:rPr lang="en-IN" dirty="0" smtClean="0"/>
              <a:t>) ?</a:t>
            </a:r>
          </a:p>
          <a:p>
            <a:pPr algn="l">
              <a:buNone/>
            </a:pPr>
            <a:r>
              <a:rPr lang="en-IN" dirty="0" smtClean="0"/>
              <a:t>    </a:t>
            </a:r>
            <a:r>
              <a:rPr lang="en-IN" dirty="0" smtClean="0">
                <a:sym typeface="Wingdings" pitchFamily="2" charset="2"/>
              </a:rPr>
              <a:t> Show that E(F</a:t>
            </a:r>
            <a:r>
              <a:rPr lang="en-IN" baseline="-25000" dirty="0" smtClean="0">
                <a:sym typeface="Wingdings" pitchFamily="2" charset="2"/>
              </a:rPr>
              <a:t>5</a:t>
            </a:r>
            <a:r>
              <a:rPr lang="en-IN" dirty="0" smtClean="0">
                <a:sym typeface="Wingdings" pitchFamily="2" charset="2"/>
              </a:rPr>
              <a:t>) is cyclic with (0,1) as      </a:t>
            </a:r>
          </a:p>
          <a:p>
            <a:pPr algn="l">
              <a:buNone/>
            </a:pPr>
            <a:r>
              <a:rPr lang="en-IN" dirty="0" smtClean="0">
                <a:sym typeface="Wingdings" pitchFamily="2" charset="2"/>
              </a:rPr>
              <a:t>        generator point</a:t>
            </a:r>
          </a:p>
          <a:p>
            <a:pPr>
              <a:buNone/>
            </a:pPr>
            <a:endParaRPr lang="en-IN" dirty="0" smtClean="0">
              <a:sym typeface="Wingdings" pitchFamily="2" charset="2"/>
            </a:endParaRPr>
          </a:p>
          <a:p>
            <a:pPr>
              <a:buNone/>
            </a:pPr>
            <a:endParaRPr lang="en-IN" dirty="0" smtClean="0">
              <a:sym typeface="Wingdings" pitchFamily="2" charset="2"/>
            </a:endParaRPr>
          </a:p>
          <a:p>
            <a:pPr>
              <a:buNone/>
            </a:pPr>
            <a:r>
              <a:rPr lang="en-IN" dirty="0" err="1" smtClean="0">
                <a:solidFill>
                  <a:srgbClr val="C00000"/>
                </a:solidFill>
                <a:sym typeface="Wingdings" pitchFamily="2" charset="2"/>
              </a:rPr>
              <a:t>Ans</a:t>
            </a:r>
            <a:r>
              <a:rPr lang="en-IN" dirty="0" smtClean="0">
                <a:solidFill>
                  <a:srgbClr val="C00000"/>
                </a:solidFill>
                <a:sym typeface="Wingdings" pitchFamily="2" charset="2"/>
              </a:rPr>
              <a:t>: The order of E is 9. E(F</a:t>
            </a:r>
            <a:r>
              <a:rPr lang="en-IN" baseline="-25000" dirty="0" smtClean="0">
                <a:solidFill>
                  <a:srgbClr val="C00000"/>
                </a:solidFill>
                <a:sym typeface="Wingdings" pitchFamily="2" charset="2"/>
              </a:rPr>
              <a:t>5</a:t>
            </a:r>
            <a:r>
              <a:rPr lang="en-IN" dirty="0" smtClean="0">
                <a:solidFill>
                  <a:srgbClr val="C00000"/>
                </a:solidFill>
                <a:sym typeface="Wingdings" pitchFamily="2" charset="2"/>
              </a:rPr>
              <a:t>) is cyclic with (0,1) as generator point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019636" y="2077414"/>
          <a:ext cx="4548912" cy="354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r>
                        <a:rPr lang="en-IN" baseline="30000" dirty="0" smtClean="0"/>
                        <a:t>3</a:t>
                      </a:r>
                      <a:r>
                        <a:rPr lang="en-IN" dirty="0" smtClean="0"/>
                        <a:t>+x+1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(0,1),(0,4)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(2,1),(2,4)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(3,1),(3,4)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(4,2),(4,3)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9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∞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 IV : Elliptic curve over finite fields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algn="l">
              <a:buNone/>
            </a:pPr>
            <a:r>
              <a:rPr lang="en-IN" dirty="0" smtClean="0"/>
              <a:t>1.   Does the elliptic curve equation y</a:t>
            </a:r>
            <a:r>
              <a:rPr lang="en-IN" baseline="30000" dirty="0" smtClean="0"/>
              <a:t>2</a:t>
            </a:r>
            <a:r>
              <a:rPr lang="en-IN" dirty="0" smtClean="0"/>
              <a:t> = x</a:t>
            </a:r>
            <a:r>
              <a:rPr lang="en-IN" baseline="30000" dirty="0" smtClean="0"/>
              <a:t>3</a:t>
            </a:r>
            <a:r>
              <a:rPr lang="en-IN" dirty="0" smtClean="0"/>
              <a:t> + 10x + 5 define a group over F</a:t>
            </a:r>
            <a:r>
              <a:rPr lang="en-IN" baseline="-25000" dirty="0" smtClean="0"/>
              <a:t>17</a:t>
            </a:r>
            <a:r>
              <a:rPr lang="en-IN" dirty="0" smtClean="0"/>
              <a:t>?</a:t>
            </a:r>
          </a:p>
          <a:p>
            <a:pPr marL="457200" indent="-457200" algn="l">
              <a:buNone/>
            </a:pPr>
            <a:r>
              <a:rPr lang="en-IN" dirty="0" smtClean="0"/>
              <a:t>2.   Do the points P(2,0) and Q(6,3) lie on the elliptic curve y</a:t>
            </a:r>
            <a:r>
              <a:rPr lang="en-IN" baseline="30000" dirty="0" smtClean="0"/>
              <a:t>2</a:t>
            </a:r>
            <a:r>
              <a:rPr lang="en-IN" dirty="0" smtClean="0"/>
              <a:t> = x</a:t>
            </a:r>
            <a:r>
              <a:rPr lang="en-IN" baseline="30000" dirty="0" smtClean="0"/>
              <a:t>3</a:t>
            </a:r>
            <a:r>
              <a:rPr lang="en-IN" dirty="0" smtClean="0"/>
              <a:t> + x + 7 over F</a:t>
            </a:r>
            <a:r>
              <a:rPr lang="en-IN" baseline="-25000" dirty="0" smtClean="0"/>
              <a:t>17</a:t>
            </a:r>
            <a:r>
              <a:rPr lang="en-IN" dirty="0" smtClean="0"/>
              <a:t>? </a:t>
            </a:r>
          </a:p>
          <a:p>
            <a:pPr marL="457200" indent="-457200" algn="l">
              <a:buNone/>
            </a:pPr>
            <a:r>
              <a:rPr lang="en-IN" dirty="0" smtClean="0"/>
              <a:t>3.   What are the negatives of the following elliptic curve points over F</a:t>
            </a:r>
            <a:r>
              <a:rPr lang="en-IN" baseline="-25000" dirty="0" smtClean="0"/>
              <a:t>17</a:t>
            </a:r>
            <a:r>
              <a:rPr lang="en-IN" dirty="0" smtClean="0"/>
              <a:t>? </a:t>
            </a:r>
          </a:p>
          <a:p>
            <a:pPr marL="457200" indent="-457200" algn="l">
              <a:buNone/>
            </a:pPr>
            <a:r>
              <a:rPr lang="en-IN" dirty="0" smtClean="0"/>
              <a:t>	P(5,8) Q(3,0) R(0,6) </a:t>
            </a:r>
          </a:p>
          <a:p>
            <a:pPr marL="457200" indent="-457200" algn="l">
              <a:buNone/>
            </a:pPr>
            <a:r>
              <a:rPr lang="en-IN" dirty="0" smtClean="0"/>
              <a:t>4.   In the elliptic curve group defined by y</a:t>
            </a:r>
            <a:r>
              <a:rPr lang="en-IN" baseline="30000" dirty="0" smtClean="0"/>
              <a:t>2</a:t>
            </a:r>
            <a:r>
              <a:rPr lang="en-IN" dirty="0" smtClean="0"/>
              <a:t> = x</a:t>
            </a:r>
            <a:r>
              <a:rPr lang="en-IN" baseline="30000" dirty="0" smtClean="0"/>
              <a:t>3</a:t>
            </a:r>
            <a:r>
              <a:rPr lang="en-IN" dirty="0" smtClean="0"/>
              <a:t> + x + 7 over F</a:t>
            </a:r>
            <a:r>
              <a:rPr lang="en-IN" baseline="-25000" dirty="0" smtClean="0"/>
              <a:t>17</a:t>
            </a:r>
            <a:r>
              <a:rPr lang="en-IN" dirty="0" smtClean="0"/>
              <a:t>, what is P + Q if P = (2,0) and Q = (1,3)? </a:t>
            </a:r>
          </a:p>
          <a:p>
            <a:pPr marL="457200" indent="-457200" algn="l">
              <a:buNone/>
            </a:pPr>
            <a:r>
              <a:rPr lang="en-IN" dirty="0" smtClean="0"/>
              <a:t>5.   In the elliptic curve group defined by y</a:t>
            </a:r>
            <a:r>
              <a:rPr lang="en-IN" baseline="30000" dirty="0" smtClean="0"/>
              <a:t>2</a:t>
            </a:r>
            <a:r>
              <a:rPr lang="en-IN" dirty="0" smtClean="0"/>
              <a:t> = x</a:t>
            </a:r>
            <a:r>
              <a:rPr lang="en-IN" baseline="30000" dirty="0" smtClean="0"/>
              <a:t>3</a:t>
            </a:r>
            <a:r>
              <a:rPr lang="en-IN" dirty="0" smtClean="0"/>
              <a:t> + x + 7 over F</a:t>
            </a:r>
            <a:r>
              <a:rPr lang="en-IN" baseline="-25000" dirty="0" smtClean="0"/>
              <a:t>17</a:t>
            </a:r>
            <a:r>
              <a:rPr lang="en-IN" dirty="0" smtClean="0"/>
              <a:t>, </a:t>
            </a:r>
          </a:p>
          <a:p>
            <a:pPr marL="457200" indent="-457200" algn="l">
              <a:buNone/>
            </a:pPr>
            <a:r>
              <a:rPr lang="en-IN" dirty="0" smtClean="0"/>
              <a:t>      what is 2P if P = (1, 3)? 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 IV :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None/>
            </a:pPr>
            <a:r>
              <a:rPr lang="en-IN" dirty="0" smtClean="0"/>
              <a:t>1.   Does the elliptic curve equation y</a:t>
            </a:r>
            <a:r>
              <a:rPr lang="en-IN" baseline="30000" dirty="0" smtClean="0"/>
              <a:t>2</a:t>
            </a:r>
            <a:r>
              <a:rPr lang="en-IN" dirty="0" smtClean="0"/>
              <a:t> = x</a:t>
            </a:r>
            <a:r>
              <a:rPr lang="en-IN" baseline="30000" dirty="0" smtClean="0"/>
              <a:t>3</a:t>
            </a:r>
            <a:r>
              <a:rPr lang="en-IN" dirty="0" smtClean="0"/>
              <a:t> + 10x + 5 define a group over F</a:t>
            </a:r>
            <a:r>
              <a:rPr lang="en-IN" baseline="-25000" dirty="0" smtClean="0"/>
              <a:t>17</a:t>
            </a:r>
            <a:r>
              <a:rPr lang="en-IN" dirty="0" smtClean="0"/>
              <a:t>?</a:t>
            </a:r>
          </a:p>
          <a:p>
            <a:pPr marL="457200" indent="-457200" algn="l">
              <a:buNone/>
            </a:pPr>
            <a:r>
              <a:rPr lang="en-IN" dirty="0" smtClean="0">
                <a:solidFill>
                  <a:srgbClr val="C00000"/>
                </a:solidFill>
              </a:rPr>
              <a:t>     </a:t>
            </a:r>
            <a:r>
              <a:rPr lang="en-IN" dirty="0" err="1" smtClean="0">
                <a:solidFill>
                  <a:srgbClr val="C00000"/>
                </a:solidFill>
              </a:rPr>
              <a:t>Ans</a:t>
            </a:r>
            <a:r>
              <a:rPr lang="en-IN" dirty="0" smtClean="0">
                <a:solidFill>
                  <a:srgbClr val="C00000"/>
                </a:solidFill>
              </a:rPr>
              <a:t>: No</a:t>
            </a:r>
          </a:p>
          <a:p>
            <a:pPr marL="457200" indent="-457200" algn="l">
              <a:buNone/>
            </a:pPr>
            <a:r>
              <a:rPr lang="en-IN" dirty="0" smtClean="0"/>
              <a:t>2.   Do the points P(2,0) and Q(6,3) lie on the elliptic curve y</a:t>
            </a:r>
            <a:r>
              <a:rPr lang="en-IN" baseline="30000" dirty="0" smtClean="0"/>
              <a:t>2</a:t>
            </a:r>
            <a:r>
              <a:rPr lang="en-IN" dirty="0" smtClean="0"/>
              <a:t> = x</a:t>
            </a:r>
            <a:r>
              <a:rPr lang="en-IN" baseline="30000" dirty="0" smtClean="0"/>
              <a:t>3</a:t>
            </a:r>
            <a:r>
              <a:rPr lang="en-IN" dirty="0" smtClean="0"/>
              <a:t> + x + 7 over F</a:t>
            </a:r>
            <a:r>
              <a:rPr lang="en-IN" baseline="-25000" dirty="0" smtClean="0"/>
              <a:t>17</a:t>
            </a:r>
            <a:r>
              <a:rPr lang="en-IN" dirty="0" smtClean="0"/>
              <a:t>? </a:t>
            </a:r>
          </a:p>
          <a:p>
            <a:pPr marL="457200" indent="-457200" algn="l">
              <a:buNone/>
            </a:pPr>
            <a:r>
              <a:rPr lang="en-IN" dirty="0" smtClean="0"/>
              <a:t>     </a:t>
            </a:r>
            <a:r>
              <a:rPr lang="en-IN" dirty="0" err="1" smtClean="0">
                <a:solidFill>
                  <a:srgbClr val="C00000"/>
                </a:solidFill>
              </a:rPr>
              <a:t>Ans</a:t>
            </a:r>
            <a:r>
              <a:rPr lang="en-IN" dirty="0" smtClean="0">
                <a:solidFill>
                  <a:srgbClr val="C00000"/>
                </a:solidFill>
              </a:rPr>
              <a:t>: P lies, Q doesn’t lie on elliptic curve</a:t>
            </a:r>
          </a:p>
          <a:p>
            <a:pPr marL="457200" indent="-457200" algn="l">
              <a:buNone/>
            </a:pPr>
            <a:r>
              <a:rPr lang="en-IN" dirty="0" smtClean="0"/>
              <a:t>3.   What are the negatives of the following elliptic curve points over F</a:t>
            </a:r>
            <a:r>
              <a:rPr lang="en-IN" baseline="-25000" dirty="0" smtClean="0"/>
              <a:t>17</a:t>
            </a:r>
            <a:r>
              <a:rPr lang="en-IN" dirty="0" smtClean="0"/>
              <a:t>? </a:t>
            </a:r>
          </a:p>
          <a:p>
            <a:pPr marL="457200" indent="-457200" algn="l">
              <a:buNone/>
            </a:pPr>
            <a:r>
              <a:rPr lang="en-IN" dirty="0" smtClean="0"/>
              <a:t>	</a:t>
            </a:r>
            <a:r>
              <a:rPr lang="en-IN" sz="2500" dirty="0" smtClean="0"/>
              <a:t>P(5,8) Q(3,0) R(0,6) </a:t>
            </a:r>
          </a:p>
          <a:p>
            <a:pPr marL="457200" indent="-457200" algn="l">
              <a:buNone/>
            </a:pPr>
            <a:r>
              <a:rPr lang="en-IN" sz="2500" dirty="0" smtClean="0"/>
              <a:t>     </a:t>
            </a:r>
            <a:r>
              <a:rPr lang="en-IN" sz="2500" dirty="0" err="1" smtClean="0">
                <a:solidFill>
                  <a:srgbClr val="C00000"/>
                </a:solidFill>
              </a:rPr>
              <a:t>Ans</a:t>
            </a:r>
            <a:r>
              <a:rPr lang="en-IN" sz="2500" dirty="0" smtClean="0">
                <a:solidFill>
                  <a:srgbClr val="C00000"/>
                </a:solidFill>
              </a:rPr>
              <a:t>: -P(5,9),  -Q(3,0),  -R(0,11) </a:t>
            </a:r>
            <a:endParaRPr lang="en-IN" dirty="0" smtClean="0">
              <a:solidFill>
                <a:srgbClr val="C00000"/>
              </a:solidFill>
            </a:endParaRPr>
          </a:p>
          <a:p>
            <a:pPr marL="457200" indent="-457200" algn="l">
              <a:buNone/>
            </a:pPr>
            <a:r>
              <a:rPr lang="en-IN" dirty="0" smtClean="0"/>
              <a:t>4.   In the elliptic curve group defined by y</a:t>
            </a:r>
            <a:r>
              <a:rPr lang="en-IN" baseline="30000" dirty="0" smtClean="0"/>
              <a:t>2</a:t>
            </a:r>
            <a:r>
              <a:rPr lang="en-IN" dirty="0" smtClean="0"/>
              <a:t> = x</a:t>
            </a:r>
            <a:r>
              <a:rPr lang="en-IN" baseline="30000" dirty="0" smtClean="0"/>
              <a:t>3</a:t>
            </a:r>
            <a:r>
              <a:rPr lang="en-IN" dirty="0" smtClean="0"/>
              <a:t> + x + 7 over F</a:t>
            </a:r>
            <a:r>
              <a:rPr lang="en-IN" baseline="-25000" dirty="0" smtClean="0"/>
              <a:t>17</a:t>
            </a:r>
            <a:r>
              <a:rPr lang="en-IN" dirty="0" smtClean="0"/>
              <a:t>, what is P + Q if P = (2,0) and Q = (1,3)? </a:t>
            </a:r>
          </a:p>
          <a:p>
            <a:pPr marL="457200" indent="-457200" algn="l">
              <a:buNone/>
            </a:pPr>
            <a:r>
              <a:rPr lang="en-IN" dirty="0" smtClean="0"/>
              <a:t>    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 smtClean="0">
                <a:solidFill>
                  <a:srgbClr val="C00000"/>
                </a:solidFill>
              </a:rPr>
              <a:t>Ans</a:t>
            </a:r>
            <a:r>
              <a:rPr lang="en-IN" dirty="0" smtClean="0">
                <a:solidFill>
                  <a:srgbClr val="C00000"/>
                </a:solidFill>
              </a:rPr>
              <a:t> : P + Q = (6,12)</a:t>
            </a:r>
          </a:p>
          <a:p>
            <a:pPr marL="457200" indent="-457200" algn="l">
              <a:buNone/>
            </a:pPr>
            <a:r>
              <a:rPr lang="en-IN" dirty="0" smtClean="0"/>
              <a:t>5.   In the elliptic curve group defined by y</a:t>
            </a:r>
            <a:r>
              <a:rPr lang="en-IN" baseline="30000" dirty="0" smtClean="0"/>
              <a:t>2</a:t>
            </a:r>
            <a:r>
              <a:rPr lang="en-IN" dirty="0" smtClean="0"/>
              <a:t> = x</a:t>
            </a:r>
            <a:r>
              <a:rPr lang="en-IN" baseline="30000" dirty="0" smtClean="0"/>
              <a:t>3</a:t>
            </a:r>
            <a:r>
              <a:rPr lang="en-IN" dirty="0" smtClean="0"/>
              <a:t> + x + 7 over F</a:t>
            </a:r>
            <a:r>
              <a:rPr lang="en-IN" baseline="-25000" dirty="0" smtClean="0"/>
              <a:t>17</a:t>
            </a:r>
            <a:r>
              <a:rPr lang="en-IN" dirty="0" smtClean="0"/>
              <a:t>, what is 2P if P = (1, 3)? </a:t>
            </a:r>
          </a:p>
          <a:p>
            <a:pPr marL="457200" indent="-457200" algn="l">
              <a:buNone/>
            </a:pPr>
            <a:r>
              <a:rPr lang="en-IN" dirty="0" smtClean="0"/>
              <a:t>     </a:t>
            </a:r>
            <a:r>
              <a:rPr lang="en-IN" dirty="0" err="1" smtClean="0">
                <a:solidFill>
                  <a:srgbClr val="C00000"/>
                </a:solidFill>
              </a:rPr>
              <a:t>Ans</a:t>
            </a:r>
            <a:r>
              <a:rPr lang="en-IN" dirty="0" smtClean="0">
                <a:solidFill>
                  <a:srgbClr val="C00000"/>
                </a:solidFill>
              </a:rPr>
              <a:t>: 2P = (6,5)</a:t>
            </a:r>
            <a:br>
              <a:rPr lang="en-IN" dirty="0" smtClean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ea typeface="ＭＳ Ｐゴシック" charset="-128"/>
              </a:rPr>
              <a:t>Elliptic Curves: Number Theory and Cryptography, by Lawrence C. Washington </a:t>
            </a:r>
          </a:p>
          <a:p>
            <a:r>
              <a:rPr lang="en-US" altLang="ja-JP" dirty="0" smtClean="0">
                <a:ea typeface="ＭＳ Ｐゴシック" charset="-128"/>
              </a:rPr>
              <a:t>Guide to Elliptic Curve Cryptography, Alfred J. </a:t>
            </a:r>
            <a:r>
              <a:rPr lang="en-US" altLang="ja-JP" dirty="0" err="1" smtClean="0">
                <a:ea typeface="ＭＳ Ｐゴシック" charset="-128"/>
              </a:rPr>
              <a:t>Menezes</a:t>
            </a:r>
            <a:r>
              <a:rPr lang="en-US" altLang="ja-JP" dirty="0" smtClean="0">
                <a:ea typeface="ＭＳ Ｐゴシック" charset="-128"/>
              </a:rPr>
              <a:t> </a:t>
            </a:r>
          </a:p>
          <a:p>
            <a:r>
              <a:rPr lang="en-US" altLang="ja-JP" dirty="0" smtClean="0">
                <a:ea typeface="ＭＳ Ｐゴシック" charset="-128"/>
              </a:rPr>
              <a:t>Guide to Elliptic Curve Cryptography, Darrel R. </a:t>
            </a:r>
            <a:r>
              <a:rPr lang="en-US" altLang="ja-JP" dirty="0" err="1" smtClean="0">
                <a:ea typeface="ＭＳ Ｐゴシック" charset="-128"/>
              </a:rPr>
              <a:t>Hankerson</a:t>
            </a:r>
            <a:r>
              <a:rPr lang="en-US" altLang="ja-JP" dirty="0" smtClean="0">
                <a:ea typeface="ＭＳ Ｐゴシック" charset="-128"/>
              </a:rPr>
              <a:t>, A. </a:t>
            </a:r>
            <a:r>
              <a:rPr lang="en-US" altLang="ja-JP" dirty="0" err="1" smtClean="0">
                <a:ea typeface="ＭＳ Ｐゴシック" charset="-128"/>
              </a:rPr>
              <a:t>Menezes</a:t>
            </a:r>
            <a:r>
              <a:rPr lang="en-US" altLang="ja-JP" dirty="0" smtClean="0">
                <a:ea typeface="ＭＳ Ｐゴシック" charset="-128"/>
              </a:rPr>
              <a:t> and A. Vanstone</a:t>
            </a:r>
          </a:p>
          <a:p>
            <a:r>
              <a:rPr lang="en-US" altLang="ja-JP" smtClean="0">
                <a:ea typeface="ＭＳ Ｐゴシック" charset="-128"/>
              </a:rPr>
              <a:t>For </a:t>
            </a:r>
            <a:r>
              <a:rPr lang="en-US" altLang="ja-JP" dirty="0" smtClean="0">
                <a:ea typeface="ＭＳ Ｐゴシック" charset="-128"/>
              </a:rPr>
              <a:t>Tutorials: </a:t>
            </a:r>
            <a:r>
              <a:rPr lang="en-US" altLang="ja-JP" dirty="0" smtClean="0">
                <a:ea typeface="ＭＳ Ｐゴシック" charset="-128"/>
                <a:hlinkClick r:id="rId2"/>
              </a:rPr>
              <a:t>www.certicom.com</a:t>
            </a:r>
            <a:endParaRPr lang="en-US" altLang="ja-JP" dirty="0" smtClean="0">
              <a:ea typeface="ＭＳ Ｐゴシック" charset="-128"/>
            </a:endParaRPr>
          </a:p>
          <a:p>
            <a:endParaRPr lang="en-US" altLang="ja-JP" dirty="0" smtClean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2032399"/>
            <a:ext cx="11029616" cy="10138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Thank you !!</a:t>
            </a:r>
            <a:b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dirty="0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&amp;A</a:t>
            </a:r>
            <a:endParaRPr lang="en-IN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to Elliptic Curves…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/>
              <a:t>Let x be the height of the pyramid, then the number of balls in pyramid is,</a:t>
            </a:r>
          </a:p>
          <a:p>
            <a:pPr>
              <a:buNone/>
            </a:pPr>
            <a:endParaRPr lang="en-IN" sz="3200" dirty="0" smtClean="0"/>
          </a:p>
          <a:p>
            <a:r>
              <a:rPr lang="en-US" sz="3200" dirty="0" smtClean="0"/>
              <a:t>We also want this to be a square. Hence, </a:t>
            </a:r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endParaRPr lang="en-IN" sz="3200" dirty="0" smtClean="0"/>
          </a:p>
          <a:p>
            <a:endParaRPr lang="en-IN" sz="3200" i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922588" y="3262313"/>
          <a:ext cx="422433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Equation" r:id="rId3" imgW="2286000" imgH="393480" progId="">
                  <p:embed/>
                </p:oleObj>
              </mc:Choice>
              <mc:Fallback>
                <p:oleObj name="Equation" r:id="rId3" imgW="228600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8" y="3262313"/>
                        <a:ext cx="422433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2999509" y="4565073"/>
          <a:ext cx="28194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5" imgW="1269720" imgH="393480" progId="">
                  <p:embed/>
                </p:oleObj>
              </mc:Choice>
              <mc:Fallback>
                <p:oleObj name="Equation" r:id="rId5" imgW="1269720" imgH="393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509" y="4565073"/>
                        <a:ext cx="28194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Graphical Representation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5588000" y="19050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828800" y="3733800"/>
            <a:ext cx="772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336800" y="3556000"/>
            <a:ext cx="1727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5554133" y="2286000"/>
            <a:ext cx="2269067" cy="3048000"/>
          </a:xfrm>
          <a:custGeom>
            <a:avLst/>
            <a:gdLst/>
            <a:ahLst/>
            <a:cxnLst>
              <a:cxn ang="0">
                <a:pos x="976" y="0"/>
              </a:cxn>
              <a:cxn ang="0">
                <a:pos x="16" y="912"/>
              </a:cxn>
              <a:cxn ang="0">
                <a:pos x="1072" y="1920"/>
              </a:cxn>
            </a:cxnLst>
            <a:rect l="0" t="0" r="r" b="b"/>
            <a:pathLst>
              <a:path w="1072" h="1920">
                <a:moveTo>
                  <a:pt x="976" y="0"/>
                </a:moveTo>
                <a:cubicBezTo>
                  <a:pt x="488" y="296"/>
                  <a:pt x="0" y="592"/>
                  <a:pt x="16" y="912"/>
                </a:cubicBezTo>
                <a:cubicBezTo>
                  <a:pt x="32" y="1232"/>
                  <a:pt x="896" y="1752"/>
                  <a:pt x="1072" y="1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8128000" y="4114801"/>
            <a:ext cx="193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 axis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759200" y="2438401"/>
            <a:ext cx="142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 axis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9245600" y="42672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50800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812800" y="4724400"/>
            <a:ext cx="40640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Curves of this nature </a:t>
            </a:r>
          </a:p>
          <a:p>
            <a:pPr algn="ctr"/>
            <a:r>
              <a:rPr lang="en-US" sz="2400" dirty="0"/>
              <a:t>are called </a:t>
            </a:r>
            <a:r>
              <a:rPr lang="en-US" sz="2400" dirty="0">
                <a:solidFill>
                  <a:srgbClr val="C00000"/>
                </a:solidFill>
              </a:rPr>
              <a:t>ELLIPTIC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CURVES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of </a:t>
            </a:r>
            <a:r>
              <a:rPr lang="en-IN" dirty="0" err="1" smtClean="0"/>
              <a:t>Diophantus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a set of known points to produce new points</a:t>
            </a:r>
          </a:p>
          <a:p>
            <a:r>
              <a:rPr lang="en-US" dirty="0" smtClean="0"/>
              <a:t>(0,0) and (1,1) are two trivial solutions</a:t>
            </a:r>
          </a:p>
          <a:p>
            <a:r>
              <a:rPr lang="en-US" dirty="0" smtClean="0"/>
              <a:t>Equation of line through these points is y=x.</a:t>
            </a:r>
          </a:p>
          <a:p>
            <a:r>
              <a:rPr lang="en-US" dirty="0" smtClean="0"/>
              <a:t>Intersecting with the curve and rearranging terms: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What are the roots of this equation???</a:t>
            </a:r>
          </a:p>
          <a:p>
            <a:pPr>
              <a:buNone/>
            </a:pPr>
            <a:endParaRPr lang="en-US" dirty="0" smtClean="0"/>
          </a:p>
          <a:p>
            <a:endParaRPr lang="en-IN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3338946" y="4114800"/>
          <a:ext cx="2362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7" name="Equation" r:id="rId3" imgW="1143000" imgH="393480" progId="">
                  <p:embed/>
                </p:oleObj>
              </mc:Choice>
              <mc:Fallback>
                <p:oleObj name="Equation" r:id="rId3" imgW="1143000" imgH="3934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946" y="4114800"/>
                        <a:ext cx="23622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400133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Chart13_16x9.potx" id="{30B6B7DB-9D08-4A25-AC4A-BD1346C5BC18}" vid="{73269AAA-9A26-4A89-AF5A-B8A22036B9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C7B6922-4E26-4215-8504-79590CA549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TS104001332</Template>
  <TotalTime>0</TotalTime>
  <Words>3082</Words>
  <Application>Microsoft Office PowerPoint</Application>
  <PresentationFormat>Widescreen</PresentationFormat>
  <Paragraphs>517</Paragraphs>
  <Slides>65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1" baseType="lpstr">
      <vt:lpstr>ＭＳ Ｐゴシック</vt:lpstr>
      <vt:lpstr>Arial</vt:lpstr>
      <vt:lpstr>Calibri</vt:lpstr>
      <vt:lpstr>Comic Sans MS</vt:lpstr>
      <vt:lpstr>Courier</vt:lpstr>
      <vt:lpstr>Courier New</vt:lpstr>
      <vt:lpstr>DejaVu Sans</vt:lpstr>
      <vt:lpstr>Gill Sans MT</vt:lpstr>
      <vt:lpstr>Symbol</vt:lpstr>
      <vt:lpstr>Tahoma</vt:lpstr>
      <vt:lpstr>Times New Roman</vt:lpstr>
      <vt:lpstr>Times-Roman</vt:lpstr>
      <vt:lpstr>Wingdings</vt:lpstr>
      <vt:lpstr>Wingdings 2</vt:lpstr>
      <vt:lpstr>TS104001332</vt:lpstr>
      <vt:lpstr>Equation</vt:lpstr>
      <vt:lpstr>Elliptic Curve Cryptography</vt:lpstr>
      <vt:lpstr>Elliptic Curve Cryptography: Motivation</vt:lpstr>
      <vt:lpstr>Introduction to Elliptic Curves</vt:lpstr>
      <vt:lpstr>Introduction to Elliptic Curves…</vt:lpstr>
      <vt:lpstr>Introduction to Elliptic Curves…</vt:lpstr>
      <vt:lpstr>Introduction to Elliptic Curves…</vt:lpstr>
      <vt:lpstr>Introduction to Elliptic Curves…</vt:lpstr>
      <vt:lpstr>Graphical Representation</vt:lpstr>
      <vt:lpstr>Method of Diophantus</vt:lpstr>
      <vt:lpstr>Method of Diophantus…</vt:lpstr>
      <vt:lpstr>Method of Diophantus…</vt:lpstr>
      <vt:lpstr>Method of Diophantus… : Exercise</vt:lpstr>
      <vt:lpstr>Method of Diophantus… : Exercise solution</vt:lpstr>
      <vt:lpstr>Weierstrass Equation</vt:lpstr>
      <vt:lpstr>Points on Elliptic Curve</vt:lpstr>
      <vt:lpstr>Points on Elliptic Curve…</vt:lpstr>
      <vt:lpstr>Points on Elliptic Curve…</vt:lpstr>
      <vt:lpstr>Adding points on Elliptic Curve…</vt:lpstr>
      <vt:lpstr>Adding points on Elliptic Curve…</vt:lpstr>
      <vt:lpstr>Adding points on Elliptic Curve…</vt:lpstr>
      <vt:lpstr>Adding points on Elliptic Curve…</vt:lpstr>
      <vt:lpstr>Adding points on Elliptic Curve…</vt:lpstr>
      <vt:lpstr>Group Law</vt:lpstr>
      <vt:lpstr>Integer times a point</vt:lpstr>
      <vt:lpstr>PowerPoint Presentation</vt:lpstr>
      <vt:lpstr>Elliptic curves in Cryptography</vt:lpstr>
      <vt:lpstr>Why finite field?</vt:lpstr>
      <vt:lpstr>Elliptic Curve over finite field F23</vt:lpstr>
      <vt:lpstr>Elliptic Curve over finite field F23…</vt:lpstr>
      <vt:lpstr>Elliptic curves over  finite fields</vt:lpstr>
      <vt:lpstr>Elliptic curves over  finite fields… : Exercise</vt:lpstr>
      <vt:lpstr>Elliptic curves over  finite fields… : Exercise</vt:lpstr>
      <vt:lpstr>Discrete logarithms  in Finite Fields</vt:lpstr>
      <vt:lpstr>Elliptic Curve Discrete Logarithm Problem (ECDLP)</vt:lpstr>
      <vt:lpstr>What Is Elliptic Curve Cryptography (ECC)?</vt:lpstr>
      <vt:lpstr>Using Elliptic Curves In Cryptography</vt:lpstr>
      <vt:lpstr>Discrete Logarithm Key pair generation</vt:lpstr>
      <vt:lpstr>ECC Key pair generation</vt:lpstr>
      <vt:lpstr>Basic Elgamal encryption scheme</vt:lpstr>
      <vt:lpstr>ECC Analog to El Gamal : ECEG</vt:lpstr>
      <vt:lpstr>Diffie-Hellman (DH) Key Exchange</vt:lpstr>
      <vt:lpstr>Can you suggest ECC analog to this ?????</vt:lpstr>
      <vt:lpstr>ECC Diffie-Hellman: ECDH</vt:lpstr>
      <vt:lpstr>ECC Diffie-Hellman: ECDH…</vt:lpstr>
      <vt:lpstr>Digital Signature Algorithm (DSA)</vt:lpstr>
      <vt:lpstr>ECC analogue to DSA : ECDSA</vt:lpstr>
      <vt:lpstr>Why use ECC?</vt:lpstr>
      <vt:lpstr>Why use ECC?... </vt:lpstr>
      <vt:lpstr>Why use ECC?…</vt:lpstr>
      <vt:lpstr>Why use ECC?... </vt:lpstr>
      <vt:lpstr>Applications of ECC</vt:lpstr>
      <vt:lpstr>Libraries Supporting ECC</vt:lpstr>
      <vt:lpstr>Libraries Supporting ECC…</vt:lpstr>
      <vt:lpstr>Libraries Supporting ECC…</vt:lpstr>
      <vt:lpstr>PowerPoint Presentation</vt:lpstr>
      <vt:lpstr>Tutorial I : Elliptic curves over real numbers</vt:lpstr>
      <vt:lpstr>Tutorial I : Solution</vt:lpstr>
      <vt:lpstr>Tutorial II : Elliptic curves over real numbers</vt:lpstr>
      <vt:lpstr>Tutorial II : Solution</vt:lpstr>
      <vt:lpstr>Tutorial III : Elliptic Curves over finite fields</vt:lpstr>
      <vt:lpstr>Tutorial III : Solution</vt:lpstr>
      <vt:lpstr>Tutorial IV : Elliptic curve over finite fields</vt:lpstr>
      <vt:lpstr>Tutorial IV : Solution</vt:lpstr>
      <vt:lpstr>key references</vt:lpstr>
      <vt:lpstr>   Thank you !!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2013-05-16T05:39:05Z</dcterms:created>
  <dcterms:modified xsi:type="dcterms:W3CDTF">2022-01-25T03:44:36Z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TC040013329991</vt:lpwstr>
  </property>
</Properties>
</file>