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685" r:id="rId2"/>
    <p:sldId id="836" r:id="rId3"/>
    <p:sldId id="840" r:id="rId4"/>
    <p:sldId id="841" r:id="rId5"/>
    <p:sldId id="842" r:id="rId6"/>
    <p:sldId id="884" r:id="rId7"/>
    <p:sldId id="843" r:id="rId8"/>
    <p:sldId id="847" r:id="rId9"/>
    <p:sldId id="848" r:id="rId10"/>
    <p:sldId id="911" r:id="rId11"/>
    <p:sldId id="849" r:id="rId12"/>
    <p:sldId id="850" r:id="rId13"/>
    <p:sldId id="916" r:id="rId14"/>
    <p:sldId id="917" r:id="rId15"/>
    <p:sldId id="918" r:id="rId16"/>
    <p:sldId id="919" r:id="rId17"/>
    <p:sldId id="888" r:id="rId18"/>
    <p:sldId id="889" r:id="rId19"/>
    <p:sldId id="890" r:id="rId20"/>
    <p:sldId id="892" r:id="rId21"/>
    <p:sldId id="891" r:id="rId22"/>
    <p:sldId id="894" r:id="rId23"/>
    <p:sldId id="893" r:id="rId24"/>
    <p:sldId id="912" r:id="rId25"/>
    <p:sldId id="915" r:id="rId26"/>
    <p:sldId id="913" r:id="rId27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0066"/>
    <a:srgbClr val="00CC00"/>
    <a:srgbClr val="D9ECFF"/>
    <a:srgbClr val="FFFF00"/>
    <a:srgbClr val="F2F3B7"/>
    <a:srgbClr val="EAEC8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7" autoAdjust="0"/>
    <p:restoredTop sz="94712" autoAdjust="0"/>
  </p:normalViewPr>
  <p:slideViewPr>
    <p:cSldViewPr>
      <p:cViewPr varScale="1">
        <p:scale>
          <a:sx n="76" d="100"/>
          <a:sy n="76" d="100"/>
        </p:scale>
        <p:origin x="9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D475-F212-4628-A965-1B74B94BA946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B863F-654A-4E3C-AD5A-70D98A669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721" y="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533" y="4439166"/>
            <a:ext cx="5636260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671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721" y="887671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fld id="{179D84C5-9005-46BB-A99E-C4D4D6D4D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74B2D-9CA3-4F56-9D77-CF25C1028779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D2EC-5975-4461-B75B-23599389BD91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Sankita Patel: Introduction to Computer Security @ M.Tech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6426-B1EF-42A2-80A6-726F1958ED25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Sankita Patel: Introduction to Computer Security @ M.Tech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50E4-7201-432F-BFF9-5D5D8D53DEBA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Sankita Patel: Introduction to Computer Security @ M.Tech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1A989-A0CE-4EFF-8A24-7EDBF552D8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286000"/>
          </a:xfrm>
        </p:spPr>
        <p:txBody>
          <a:bodyPr>
            <a:normAutofit/>
          </a:bodyPr>
          <a:lstStyle/>
          <a:p>
            <a:r>
              <a:rPr lang="en-US" b="1" dirty="0"/>
              <a:t>MATHEMATICS OF PUBLIC KEY CRYPTOGRAPHY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9914-E3B0-4FCE-BDA4-9E0C7FC69FE5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Find the result of 6</a:t>
            </a:r>
            <a:r>
              <a:rPr lang="en-US" baseline="30000" dirty="0"/>
              <a:t>24</a:t>
            </a:r>
            <a:r>
              <a:rPr lang="en-US" dirty="0"/>
              <a:t> mod 35.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We have 6</a:t>
            </a:r>
            <a:r>
              <a:rPr lang="en-US" baseline="30000" dirty="0"/>
              <a:t>24</a:t>
            </a:r>
            <a:r>
              <a:rPr lang="en-US" dirty="0"/>
              <a:t> mod 35 = 6</a:t>
            </a:r>
            <a:r>
              <a:rPr lang="en-US" i="1" baseline="30000" dirty="0">
                <a:latin typeface="Symbol" pitchFamily="18" charset="2"/>
              </a:rPr>
              <a:t>f </a:t>
            </a:r>
            <a:r>
              <a:rPr lang="en-US" baseline="30000" dirty="0"/>
              <a:t>(35)</a:t>
            </a:r>
            <a:r>
              <a:rPr lang="en-US" dirty="0"/>
              <a:t> mod 35 = 1.</a:t>
            </a:r>
          </a:p>
          <a:p>
            <a:r>
              <a:rPr lang="en-US"/>
              <a:t>Example 2</a:t>
            </a:r>
            <a:endParaRPr lang="en-US" dirty="0"/>
          </a:p>
          <a:p>
            <a:pPr lvl="1"/>
            <a:r>
              <a:rPr lang="en-US" dirty="0"/>
              <a:t>Find the result of 20</a:t>
            </a:r>
            <a:r>
              <a:rPr lang="en-US" baseline="30000" dirty="0"/>
              <a:t>62</a:t>
            </a:r>
            <a:r>
              <a:rPr lang="en-US" dirty="0"/>
              <a:t> mod 77.</a:t>
            </a:r>
          </a:p>
          <a:p>
            <a:r>
              <a:rPr lang="en-US" dirty="0"/>
              <a:t>Solution</a:t>
            </a:r>
          </a:p>
          <a:p>
            <a:pPr lvl="1">
              <a:buNone/>
            </a:pPr>
            <a:r>
              <a:rPr lang="en-US" sz="2000" dirty="0"/>
              <a:t>          If we let </a:t>
            </a:r>
            <a:r>
              <a:rPr lang="en-US" sz="2000" i="1" dirty="0"/>
              <a:t>k</a:t>
            </a:r>
            <a:r>
              <a:rPr lang="en-US" sz="2000" dirty="0"/>
              <a:t> = 1 on the second version, we have </a:t>
            </a:r>
          </a:p>
          <a:p>
            <a:pPr lvl="1">
              <a:buNone/>
            </a:pPr>
            <a:r>
              <a:rPr lang="en-US" sz="2000" dirty="0"/>
              <a:t>          20</a:t>
            </a:r>
            <a:r>
              <a:rPr lang="en-US" sz="2000" baseline="30000" dirty="0"/>
              <a:t>62</a:t>
            </a:r>
            <a:r>
              <a:rPr lang="en-US" sz="2000" dirty="0"/>
              <a:t> mod 77 = (20 mod 77) (20</a:t>
            </a:r>
            <a:r>
              <a:rPr lang="en-US" sz="2000" i="1" baseline="30000" dirty="0">
                <a:latin typeface="Symbol" pitchFamily="18" charset="2"/>
              </a:rPr>
              <a:t>f </a:t>
            </a:r>
            <a:r>
              <a:rPr lang="en-US" sz="2000" baseline="30000" dirty="0"/>
              <a:t>(77)</a:t>
            </a:r>
            <a:r>
              <a:rPr lang="en-US" sz="2000" dirty="0"/>
              <a:t> </a:t>
            </a:r>
            <a:r>
              <a:rPr lang="en-US" sz="2000" baseline="30000" dirty="0"/>
              <a:t>+ 1</a:t>
            </a:r>
            <a:r>
              <a:rPr lang="en-US" sz="2000" dirty="0"/>
              <a:t> mod 77) mod 77 </a:t>
            </a:r>
          </a:p>
          <a:p>
            <a:pPr lvl="1">
              <a:buNone/>
            </a:pPr>
            <a:r>
              <a:rPr lang="en-US" sz="2000" dirty="0"/>
              <a:t>                                  = (20)(20) mod 77 = 15.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0BA1-7FF1-4ACC-863A-6409AE9F8C49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Multiplicative Inverses</a:t>
            </a:r>
          </a:p>
          <a:p>
            <a:pPr lvl="1"/>
            <a:r>
              <a:rPr lang="en-US" dirty="0"/>
              <a:t>Euler’s theorem can be used to find multiplicative inverses modulo a composite.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F167-0139-411D-BA54-27931E036D7B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905000" y="3279775"/>
            <a:ext cx="5562600" cy="7588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i="1" dirty="0">
                <a:latin typeface="Times New Roman" pitchFamily="18" charset="0"/>
              </a:rPr>
              <a:t>a</a:t>
            </a:r>
            <a:r>
              <a:rPr lang="en-US" sz="4000" i="1" baseline="30000" dirty="0">
                <a:latin typeface="Times New Roman" pitchFamily="18" charset="0"/>
              </a:rPr>
              <a:t>−1</a:t>
            </a:r>
            <a:r>
              <a:rPr lang="en-US" sz="4000" i="1" dirty="0">
                <a:latin typeface="Times New Roman" pitchFamily="18" charset="0"/>
              </a:rPr>
              <a:t> mod n = </a:t>
            </a:r>
            <a:r>
              <a:rPr lang="en-US" sz="4000" i="1" dirty="0" err="1">
                <a:latin typeface="Times New Roman" pitchFamily="18" charset="0"/>
              </a:rPr>
              <a:t>a</a:t>
            </a:r>
            <a:r>
              <a:rPr lang="en-US" sz="4000" i="1" baseline="30000" dirty="0" err="1">
                <a:latin typeface="Symbol" pitchFamily="18" charset="2"/>
              </a:rPr>
              <a:t>f</a:t>
            </a:r>
            <a:r>
              <a:rPr lang="en-US" sz="4000" i="1" baseline="30000" dirty="0">
                <a:latin typeface="Times New Roman" pitchFamily="18" charset="0"/>
              </a:rPr>
              <a:t>(n)−1</a:t>
            </a:r>
            <a:r>
              <a:rPr lang="en-US" sz="4000" i="1" dirty="0">
                <a:latin typeface="Times New Roman" pitchFamily="18" charset="0"/>
              </a:rPr>
              <a:t> mod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7BF-B417-4430-9097-F3F2FE313C42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0" i="0" dirty="0">
                <a:latin typeface="+mn-lt"/>
              </a:rPr>
              <a:t>The answers to multiplicative inverses modulo a composite can be found without using the extended Euclidean algorithm if we know the factorization of the composite: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360863"/>
            <a:ext cx="785177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First Version</a:t>
            </a:r>
          </a:p>
          <a:p>
            <a:pPr lvl="1"/>
            <a:r>
              <a:rPr lang="en-US" sz="2400" dirty="0" smtClean="0"/>
              <a:t>If p is a prime and a is an integer such that p does not divide a, </a:t>
            </a:r>
          </a:p>
          <a:p>
            <a:endParaRPr lang="en-US" sz="2800" dirty="0" smtClean="0"/>
          </a:p>
          <a:p>
            <a:r>
              <a:rPr lang="en-US" sz="2800" dirty="0" smtClean="0"/>
              <a:t>Second Version</a:t>
            </a:r>
          </a:p>
          <a:p>
            <a:pPr lvl="1"/>
            <a:r>
              <a:rPr lang="en-US" sz="2400" dirty="0" smtClean="0"/>
              <a:t>Removes the condition on a</a:t>
            </a:r>
          </a:p>
          <a:p>
            <a:pPr lvl="1"/>
            <a:r>
              <a:rPr lang="en-US" sz="2400" dirty="0" smtClean="0"/>
              <a:t>If p is prime and a is an integer,</a:t>
            </a:r>
          </a:p>
          <a:p>
            <a:endParaRPr lang="en-US" sz="2800" dirty="0" smtClean="0"/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9813-47F1-4932-ACA9-7A380B8C6B89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362200" y="2746375"/>
            <a:ext cx="4038600" cy="7588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i="1" dirty="0" err="1">
                <a:latin typeface="Times New Roman" pitchFamily="18" charset="0"/>
              </a:rPr>
              <a:t>a</a:t>
            </a:r>
            <a:r>
              <a:rPr lang="en-US" sz="4000" i="1" baseline="30000" dirty="0" err="1">
                <a:latin typeface="Times New Roman" pitchFamily="18" charset="0"/>
              </a:rPr>
              <a:t>p</a:t>
            </a:r>
            <a:r>
              <a:rPr lang="en-US" sz="4000" i="1" baseline="30000" dirty="0">
                <a:latin typeface="Times New Roman" pitchFamily="18" charset="0"/>
              </a:rPr>
              <a:t> − 1</a:t>
            </a:r>
            <a:r>
              <a:rPr lang="en-US" sz="4000" i="1" dirty="0">
                <a:latin typeface="Times New Roman" pitchFamily="18" charset="0"/>
              </a:rPr>
              <a:t> ≡ 1 mod p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667000" y="4803775"/>
            <a:ext cx="2971800" cy="7588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i="1" dirty="0" err="1">
                <a:latin typeface="Times New Roman" pitchFamily="18" charset="0"/>
              </a:rPr>
              <a:t>a</a:t>
            </a:r>
            <a:r>
              <a:rPr lang="en-US" sz="4000" i="1" baseline="30000" dirty="0" err="1">
                <a:latin typeface="Times New Roman" pitchFamily="18" charset="0"/>
              </a:rPr>
              <a:t>p</a:t>
            </a:r>
            <a:r>
              <a:rPr lang="en-US" sz="4000" i="1" dirty="0">
                <a:latin typeface="Times New Roman" pitchFamily="18" charset="0"/>
              </a:rPr>
              <a:t> ≡ a mod p</a:t>
            </a:r>
          </a:p>
        </p:txBody>
      </p:sp>
    </p:spTree>
    <p:extLst>
      <p:ext uri="{BB962C8B-B14F-4D97-AF65-F5344CB8AC3E}">
        <p14:creationId xmlns:p14="http://schemas.microsoft.com/office/powerpoint/2010/main" val="31703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1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Find the result of 6</a:t>
            </a:r>
            <a:r>
              <a:rPr lang="en-US" sz="2400" baseline="30000" dirty="0" smtClean="0">
                <a:latin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</a:rPr>
              <a:t> mod 11.</a:t>
            </a:r>
          </a:p>
          <a:p>
            <a:r>
              <a:rPr lang="en-US" sz="2800" dirty="0" smtClean="0"/>
              <a:t>Solution</a:t>
            </a:r>
          </a:p>
          <a:p>
            <a:pPr lvl="1"/>
            <a:r>
              <a:rPr lang="en-US" sz="2400" dirty="0" smtClean="0"/>
              <a:t>We have 6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mod 11 = 1. This is the first version of Fermat’s little theorem where </a:t>
            </a:r>
            <a:r>
              <a:rPr lang="en-US" sz="2400" i="1" dirty="0" smtClean="0"/>
              <a:t>p</a:t>
            </a:r>
            <a:r>
              <a:rPr lang="en-US" sz="2400" dirty="0" smtClean="0"/>
              <a:t> = 11.</a:t>
            </a:r>
          </a:p>
          <a:p>
            <a:r>
              <a:rPr lang="en-US" sz="2800" dirty="0" smtClean="0"/>
              <a:t>Example 2</a:t>
            </a:r>
          </a:p>
          <a:p>
            <a:pPr lvl="1"/>
            <a:r>
              <a:rPr lang="en-US" sz="2400" dirty="0" smtClean="0"/>
              <a:t>Find the result of 3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 mod 11.</a:t>
            </a:r>
          </a:p>
          <a:p>
            <a:r>
              <a:rPr lang="en-US" sz="2800" dirty="0" smtClean="0"/>
              <a:t>Solution </a:t>
            </a:r>
          </a:p>
          <a:p>
            <a:pPr lvl="1"/>
            <a:endParaRPr lang="en-US" sz="2400" dirty="0" smtClean="0"/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4AFF-CD2B-48C5-B3C8-2E3BD4182611}" type="datetime1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Example 1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Find the result of 6</a:t>
            </a:r>
            <a:r>
              <a:rPr lang="en-US" sz="2400" baseline="30000" dirty="0" smtClean="0">
                <a:latin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</a:rPr>
              <a:t> mod 11.</a:t>
            </a:r>
          </a:p>
          <a:p>
            <a:r>
              <a:rPr lang="en-US" sz="2800" dirty="0" smtClean="0"/>
              <a:t>Solution</a:t>
            </a:r>
          </a:p>
          <a:p>
            <a:pPr lvl="1"/>
            <a:r>
              <a:rPr lang="en-US" sz="2400" dirty="0" smtClean="0"/>
              <a:t>We have 6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mod 11 = 1. This is the first version of Fermat’s little theorem where </a:t>
            </a:r>
            <a:r>
              <a:rPr lang="en-US" sz="2400" i="1" dirty="0" smtClean="0"/>
              <a:t>p</a:t>
            </a:r>
            <a:r>
              <a:rPr lang="en-US" sz="2400" dirty="0" smtClean="0"/>
              <a:t> = 11.</a:t>
            </a:r>
          </a:p>
          <a:p>
            <a:r>
              <a:rPr lang="en-US" sz="2800" dirty="0" smtClean="0"/>
              <a:t>Example 2</a:t>
            </a:r>
          </a:p>
          <a:p>
            <a:pPr lvl="1"/>
            <a:r>
              <a:rPr lang="en-US" sz="2400" dirty="0" smtClean="0"/>
              <a:t>Find the result of 3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 mod 11.</a:t>
            </a:r>
          </a:p>
          <a:p>
            <a:r>
              <a:rPr lang="en-US" sz="2800" dirty="0" smtClean="0"/>
              <a:t>Solution </a:t>
            </a:r>
          </a:p>
          <a:p>
            <a:pPr lvl="1"/>
            <a:r>
              <a:rPr lang="en-US" sz="2400" dirty="0" smtClean="0"/>
              <a:t>Here the exponent (12) and the modulus (11) are not the same. With substitution this can be solved using Fermat’s little theorem.</a:t>
            </a:r>
          </a:p>
          <a:p>
            <a:pPr lvl="1"/>
            <a:endParaRPr lang="en-US" sz="2400" dirty="0" smtClean="0"/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9797-ED7D-4587-8A8C-9DA737407BF6}" type="datetime1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715000"/>
            <a:ext cx="886618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74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Multiplicative Inverses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 answers to multiplicative inverses modulo a prime can be found without using the extended Euclidean algorithm:</a:t>
            </a: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D162-AF54-412B-AB5F-85AB0C6E3B0E}" type="datetime1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905000" y="1752600"/>
            <a:ext cx="5486400" cy="584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200" b="0" i="0" dirty="0">
                <a:latin typeface="+mn-lt"/>
              </a:rPr>
              <a:t>a</a:t>
            </a:r>
            <a:r>
              <a:rPr lang="en-US" sz="3200" b="0" i="0" baseline="30000" dirty="0">
                <a:latin typeface="+mn-lt"/>
              </a:rPr>
              <a:t>−1</a:t>
            </a:r>
            <a:r>
              <a:rPr lang="en-US" sz="3200" b="0" i="0" dirty="0">
                <a:latin typeface="+mn-lt"/>
              </a:rPr>
              <a:t> mod p = a </a:t>
            </a:r>
            <a:r>
              <a:rPr lang="en-US" sz="3200" b="0" i="0" baseline="30000" dirty="0">
                <a:latin typeface="+mn-lt"/>
              </a:rPr>
              <a:t>p − 2</a:t>
            </a:r>
            <a:r>
              <a:rPr lang="en-US" sz="3200" b="0" i="0" dirty="0">
                <a:latin typeface="+mn-lt"/>
              </a:rPr>
              <a:t> mod p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733800"/>
            <a:ext cx="770890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8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REMAINDER THEOREM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solve a set of congruent equations with one variable but different </a:t>
            </a:r>
            <a:r>
              <a:rPr lang="en-IN" dirty="0" err="1"/>
              <a:t>moduli</a:t>
            </a:r>
            <a:r>
              <a:rPr lang="en-IN" dirty="0"/>
              <a:t>, which are relatively prime</a:t>
            </a:r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ACD-A384-4149-BD87-8199E4A8A0BF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505200"/>
            <a:ext cx="40957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  <a:endParaRPr lang="en-IN" dirty="0"/>
          </a:p>
          <a:p>
            <a:pPr lvl="1"/>
            <a:r>
              <a:rPr lang="en-IN" dirty="0"/>
              <a:t>The following is an example of a set of equations with different </a:t>
            </a:r>
            <a:r>
              <a:rPr lang="en-IN" dirty="0" err="1"/>
              <a:t>moduli</a:t>
            </a:r>
            <a:r>
              <a:rPr lang="en-IN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IN" dirty="0"/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721A-216F-4B10-AFCF-408BB1FCB3DF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95600"/>
            <a:ext cx="32670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Solution To Chinese Remainder Theorem</a:t>
            </a:r>
          </a:p>
          <a:p>
            <a:pPr lvl="1"/>
            <a:r>
              <a:rPr lang="en-IN" dirty="0"/>
              <a:t>Find M = m</a:t>
            </a:r>
            <a:r>
              <a:rPr lang="en-IN" baseline="-25000" dirty="0"/>
              <a:t>1</a:t>
            </a:r>
            <a:r>
              <a:rPr lang="en-IN" dirty="0"/>
              <a:t> × m</a:t>
            </a:r>
            <a:r>
              <a:rPr lang="en-IN" baseline="-25000" dirty="0"/>
              <a:t>2</a:t>
            </a:r>
            <a:r>
              <a:rPr lang="en-IN" dirty="0"/>
              <a:t> × … × m</a:t>
            </a:r>
            <a:r>
              <a:rPr lang="en-IN" baseline="-25000" dirty="0"/>
              <a:t>k</a:t>
            </a:r>
            <a:r>
              <a:rPr lang="en-IN" dirty="0"/>
              <a:t>. This is the common modulus.</a:t>
            </a:r>
          </a:p>
          <a:p>
            <a:pPr lvl="1"/>
            <a:r>
              <a:rPr lang="en-IN" dirty="0"/>
              <a:t>Find M</a:t>
            </a:r>
            <a:r>
              <a:rPr lang="en-IN" baseline="-25000" dirty="0"/>
              <a:t>1</a:t>
            </a:r>
            <a:r>
              <a:rPr lang="en-IN" dirty="0"/>
              <a:t> = M/m</a:t>
            </a:r>
            <a:r>
              <a:rPr lang="en-IN" baseline="-25000" dirty="0"/>
              <a:t>1</a:t>
            </a:r>
            <a:r>
              <a:rPr lang="en-IN" dirty="0"/>
              <a:t>, M</a:t>
            </a:r>
            <a:r>
              <a:rPr lang="en-IN" baseline="-25000" dirty="0"/>
              <a:t>2</a:t>
            </a:r>
            <a:r>
              <a:rPr lang="en-IN" dirty="0"/>
              <a:t> = M/m</a:t>
            </a:r>
            <a:r>
              <a:rPr lang="en-IN" baseline="-25000" dirty="0"/>
              <a:t>2</a:t>
            </a:r>
            <a:r>
              <a:rPr lang="en-IN" dirty="0"/>
              <a:t>, …, M</a:t>
            </a:r>
            <a:r>
              <a:rPr lang="en-IN" baseline="-25000" dirty="0"/>
              <a:t>k</a:t>
            </a:r>
            <a:r>
              <a:rPr lang="en-IN" dirty="0"/>
              <a:t> = M/m</a:t>
            </a:r>
            <a:r>
              <a:rPr lang="en-IN" baseline="-25000" dirty="0"/>
              <a:t>k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Find the multiplicative inverse of M</a:t>
            </a:r>
            <a:r>
              <a:rPr lang="en-IN" baseline="-25000" dirty="0"/>
              <a:t>1</a:t>
            </a:r>
            <a:r>
              <a:rPr lang="en-IN" dirty="0"/>
              <a:t>, M</a:t>
            </a:r>
            <a:r>
              <a:rPr lang="en-IN" baseline="-25000" dirty="0"/>
              <a:t>2</a:t>
            </a:r>
            <a:r>
              <a:rPr lang="en-IN" dirty="0"/>
              <a:t>, …, M</a:t>
            </a:r>
            <a:r>
              <a:rPr lang="en-IN" baseline="-25000" dirty="0"/>
              <a:t>k </a:t>
            </a:r>
            <a:r>
              <a:rPr lang="en-IN" dirty="0"/>
              <a:t>using the corresponding </a:t>
            </a:r>
            <a:r>
              <a:rPr lang="en-IN" dirty="0" err="1"/>
              <a:t>moduli</a:t>
            </a:r>
            <a:r>
              <a:rPr lang="en-IN" dirty="0"/>
              <a:t> (m</a:t>
            </a:r>
            <a:r>
              <a:rPr lang="en-IN" baseline="-25000" dirty="0"/>
              <a:t>1</a:t>
            </a:r>
            <a:r>
              <a:rPr lang="en-IN" dirty="0"/>
              <a:t>, m</a:t>
            </a:r>
            <a:r>
              <a:rPr lang="en-IN" baseline="-25000" dirty="0"/>
              <a:t>2</a:t>
            </a:r>
            <a:r>
              <a:rPr lang="en-IN" dirty="0"/>
              <a:t>, …, </a:t>
            </a:r>
            <a:r>
              <a:rPr lang="en-IN" dirty="0" err="1"/>
              <a:t>m</a:t>
            </a:r>
            <a:r>
              <a:rPr lang="en-IN" baseline="-25000" dirty="0" err="1"/>
              <a:t>k</a:t>
            </a:r>
            <a:r>
              <a:rPr lang="en-IN" dirty="0"/>
              <a:t>). Call the inverses M</a:t>
            </a:r>
            <a:r>
              <a:rPr lang="en-IN" baseline="-25000" dirty="0"/>
              <a:t>1</a:t>
            </a:r>
            <a:r>
              <a:rPr lang="en-IN" baseline="30000" dirty="0"/>
              <a:t>−1</a:t>
            </a:r>
            <a:r>
              <a:rPr lang="en-IN" dirty="0"/>
              <a:t>, M</a:t>
            </a:r>
            <a:r>
              <a:rPr lang="en-IN" baseline="-25000" dirty="0"/>
              <a:t>2</a:t>
            </a:r>
            <a:r>
              <a:rPr lang="en-IN" baseline="30000" dirty="0"/>
              <a:t>−1</a:t>
            </a:r>
            <a:r>
              <a:rPr lang="en-IN" dirty="0"/>
              <a:t>, …, M</a:t>
            </a:r>
            <a:r>
              <a:rPr lang="en-IN" baseline="-25000" dirty="0"/>
              <a:t>k</a:t>
            </a:r>
            <a:r>
              <a:rPr lang="en-IN" dirty="0"/>
              <a:t> </a:t>
            </a:r>
            <a:r>
              <a:rPr lang="en-IN" baseline="30000" dirty="0"/>
              <a:t>−1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solution to the simultaneous equations 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733B-1E35-4C27-A7DC-CE2F4E7B4FBA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5589587"/>
            <a:ext cx="7605712" cy="506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Phi-Function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Euler’s phi-function</a:t>
            </a:r>
            <a:r>
              <a:rPr lang="en-US" dirty="0"/>
              <a:t>, </a:t>
            </a:r>
            <a:r>
              <a:rPr lang="en-US" i="1" dirty="0">
                <a:latin typeface="Symbol" pitchFamily="18" charset="2"/>
              </a:rPr>
              <a:t>f </a:t>
            </a:r>
            <a:r>
              <a:rPr lang="en-US" dirty="0"/>
              <a:t>(n), which is sometimes called the </a:t>
            </a:r>
            <a:r>
              <a:rPr lang="en-US" i="1" dirty="0">
                <a:solidFill>
                  <a:srgbClr val="FF0000"/>
                </a:solidFill>
              </a:rPr>
              <a:t>Euler’s </a:t>
            </a:r>
            <a:r>
              <a:rPr lang="en-US" i="1" dirty="0" err="1">
                <a:solidFill>
                  <a:srgbClr val="FF0000"/>
                </a:solidFill>
              </a:rPr>
              <a:t>totient</a:t>
            </a:r>
            <a:r>
              <a:rPr lang="en-US" i="1" dirty="0">
                <a:solidFill>
                  <a:srgbClr val="FF0000"/>
                </a:solidFill>
              </a:rPr>
              <a:t> function </a:t>
            </a:r>
            <a:r>
              <a:rPr lang="en-US" dirty="0"/>
              <a:t>plays a very important role in cryptography. </a:t>
            </a:r>
          </a:p>
          <a:p>
            <a:r>
              <a:rPr lang="en-US" dirty="0"/>
              <a:t>The function finds the number of integers that are both smaller than n and relatively prime to n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61EA-0E35-4A73-9BC3-0C94574184A1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4645571"/>
            <a:ext cx="3178175" cy="68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434" y="5334000"/>
            <a:ext cx="57217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Example</a:t>
            </a:r>
          </a:p>
          <a:p>
            <a:pPr lvl="1"/>
            <a:r>
              <a:rPr lang="en-IN" sz="2000" dirty="0"/>
              <a:t>Find the solution to the simultaneous equations: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/>
              <a:t>Solution: We follow the four steps.</a:t>
            </a:r>
          </a:p>
          <a:p>
            <a:pPr lvl="1">
              <a:buNone/>
            </a:pPr>
            <a:r>
              <a:rPr lang="en-US" sz="1800" dirty="0"/>
              <a:t>   1. M = 3 × 5 × 7 = 105</a:t>
            </a:r>
          </a:p>
          <a:p>
            <a:pPr lvl="1">
              <a:buNone/>
            </a:pPr>
            <a:r>
              <a:rPr lang="en-US" sz="1800" dirty="0"/>
              <a:t>   2. M</a:t>
            </a:r>
            <a:r>
              <a:rPr lang="en-US" sz="1800" baseline="-25000" dirty="0"/>
              <a:t>1</a:t>
            </a:r>
            <a:r>
              <a:rPr lang="en-US" sz="1800" dirty="0"/>
              <a:t> = 105 / 3 = 35, M</a:t>
            </a:r>
            <a:r>
              <a:rPr lang="en-US" sz="1800" baseline="-25000" dirty="0"/>
              <a:t>2</a:t>
            </a:r>
            <a:r>
              <a:rPr lang="en-US" sz="1800" dirty="0"/>
              <a:t> = 105 / 5 = 21, M</a:t>
            </a:r>
            <a:r>
              <a:rPr lang="en-US" sz="1800" baseline="-25000" dirty="0"/>
              <a:t>3</a:t>
            </a:r>
            <a:r>
              <a:rPr lang="en-US" sz="1800" dirty="0"/>
              <a:t> = 105 / 7 = 15</a:t>
            </a:r>
          </a:p>
          <a:p>
            <a:pPr lvl="1">
              <a:buNone/>
            </a:pPr>
            <a:r>
              <a:rPr lang="en-US" sz="1800" dirty="0"/>
              <a:t>   3. The inverses are M</a:t>
            </a:r>
            <a:r>
              <a:rPr lang="en-US" sz="1800" baseline="-25000" dirty="0"/>
              <a:t>1</a:t>
            </a:r>
            <a:r>
              <a:rPr lang="en-US" sz="1800" baseline="30000" dirty="0"/>
              <a:t>−1 </a:t>
            </a:r>
            <a:r>
              <a:rPr lang="en-US" sz="1800" dirty="0"/>
              <a:t>= 2, M</a:t>
            </a:r>
            <a:r>
              <a:rPr lang="en-US" sz="1800" baseline="-25000" dirty="0"/>
              <a:t>2</a:t>
            </a:r>
            <a:r>
              <a:rPr lang="en-US" sz="1800" baseline="30000" dirty="0"/>
              <a:t>−1 </a:t>
            </a:r>
            <a:r>
              <a:rPr lang="en-US" sz="1800" dirty="0"/>
              <a:t>= 1, M</a:t>
            </a:r>
            <a:r>
              <a:rPr lang="en-US" sz="1800" baseline="-25000" dirty="0"/>
              <a:t>3</a:t>
            </a:r>
            <a:r>
              <a:rPr lang="en-US" sz="1800" dirty="0"/>
              <a:t> </a:t>
            </a:r>
            <a:r>
              <a:rPr lang="en-US" sz="1800" baseline="30000" dirty="0"/>
              <a:t>−1 </a:t>
            </a:r>
            <a:r>
              <a:rPr lang="en-US" sz="1800" dirty="0"/>
              <a:t>= 1</a:t>
            </a:r>
          </a:p>
          <a:p>
            <a:pPr lvl="1">
              <a:buNone/>
            </a:pPr>
            <a:r>
              <a:rPr lang="en-US" sz="1800" dirty="0"/>
              <a:t>   4. x = (2 × 35 × 2 + 3 × 21 × 1 + 2 × 15 × 1) mod 105 = 23 mod 105</a:t>
            </a:r>
          </a:p>
          <a:p>
            <a:pPr lvl="2">
              <a:buNone/>
            </a:pPr>
            <a:endParaRPr lang="en-IN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D0-4C1C-4F50-A75B-6D4757C4F218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09800"/>
            <a:ext cx="26146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IN" dirty="0"/>
              <a:t>Find an integer that has a remainder of 3 when divided by 7 and 13, but is divisible by 12.</a:t>
            </a:r>
          </a:p>
          <a:p>
            <a:r>
              <a:rPr lang="en-US" dirty="0"/>
              <a:t>Solution</a:t>
            </a:r>
            <a:r>
              <a:rPr lang="en-IN" dirty="0"/>
              <a:t> ????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E9E5-E15E-41F8-AB9A-364444EF34B6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IN" dirty="0"/>
              <a:t>Find an integer that has a remainder of 3 when divided by 7 and 13, but is divisible by 12.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IN" dirty="0"/>
              <a:t>This is a CRT problem. We can form three equations and solve them to find the value of x.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 algn="l"/>
            <a:r>
              <a:rPr lang="en-IN" dirty="0"/>
              <a:t>If we follow the four steps, we find x = 276. We can check that </a:t>
            </a:r>
            <a:br>
              <a:rPr lang="en-IN" dirty="0"/>
            </a:br>
            <a:r>
              <a:rPr lang="en-IN" dirty="0"/>
              <a:t>276 = 3 mod 7, 276 = 3 mod 13 and 276 is divisible by 12 (the quotient is 23 and the remainder is zero).</a:t>
            </a:r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573C-36E2-432C-A0AB-4E074CF01600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9" y="3733800"/>
            <a:ext cx="19366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Assume we need to calculate z = x + y where x = 123 and y = 334, but our system accepts only numbers less than 100. These numbers can be represented as follows: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Adding each congruence in x with the corresponding congruence in y gives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Now three equations can be solved using the Chinese remainder theorem to find z. One of the acceptable answers is z = 457.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2D50-176D-4BA7-8D74-C7DB748696EA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2590800"/>
            <a:ext cx="3505199" cy="8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91000"/>
            <a:ext cx="38293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Secret Sharing scheme in cryptography aims to distribute and later recover secret S among n parties.  Secret S is distributed in form of shares which are generated from secret. Without cooperation of k no. of parties, the secret cannot be reconstructed from shares directly. Consider the following example:</a:t>
            </a:r>
          </a:p>
          <a:p>
            <a:pPr marL="0" indent="0">
              <a:buNone/>
            </a:pPr>
            <a:r>
              <a:rPr lang="en-US" sz="2400" dirty="0"/>
              <a:t>Say our secret is S. The shares for n=4 no. of parties are generated taking modulus 11,13,17 and 19. They are respectively 1,12,2 and 3 and given by following equations: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Now, from four possible sets of k=3 shares (as k shares are necessary to reconstruct the secret), consider one possible set  {1, 12, 2} and recover  the secret S from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10A-F276-4922-9FC5-33CC712EAD18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Secret Sharing scheme in cryptography aims to distribute and later recover secret S among n parties.  Secret S is distributed in form of shares which are generated from secret. Without cooperation of k no. of parties, the secret cannot be reconstructed from shares directly. Consider the following example:</a:t>
            </a:r>
          </a:p>
          <a:p>
            <a:pPr marL="0" indent="0">
              <a:buNone/>
            </a:pPr>
            <a:r>
              <a:rPr lang="en-US" sz="2400" dirty="0"/>
              <a:t>Say our secret is S. The shares for n=4 no. of parties are generated taking modulus 11,13,17 and 19. They are respectively 1,12,2 and 3 and given by following equations: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 Ξ 1 mod 11, </a:t>
            </a:r>
          </a:p>
          <a:p>
            <a:pPr marL="0" indent="0">
              <a:buNone/>
            </a:pPr>
            <a:r>
              <a:rPr lang="en-US" sz="2400" dirty="0"/>
              <a:t>S Ξ 12 mod 13,</a:t>
            </a:r>
          </a:p>
          <a:p>
            <a:pPr marL="0" indent="0">
              <a:buNone/>
            </a:pPr>
            <a:r>
              <a:rPr lang="en-US" sz="2400" dirty="0"/>
              <a:t>S Ξ 2 mod 17, </a:t>
            </a:r>
          </a:p>
          <a:p>
            <a:pPr marL="0" indent="0">
              <a:buNone/>
            </a:pPr>
            <a:r>
              <a:rPr lang="en-US" sz="2400" dirty="0"/>
              <a:t>S Ξ 3 mod 19.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Now, from four possible sets of k=3 shares (as k shares are necessary to reconstruct the secret), consider one possible set  {1, 12, 2} and recover  the secret S from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BFAF-59F3-4568-948B-75826B270E4F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E52-2E6D-4791-B2AD-D67F2CDE6D1E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49683"/>
              </p:ext>
            </p:extLst>
          </p:nvPr>
        </p:nvGraphicFramePr>
        <p:xfrm>
          <a:off x="914400" y="1219200"/>
          <a:ext cx="685800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Solution: The problem can be solved by Chinese remainder theorem.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For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set {1,12,2}, the equations available are,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 Ξ 1 mod 11, 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 Ξ 12 mod 13,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 Ξ 2 mod 17, 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Now solving this equation using CRT, M=11 *13*17 = 2431,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M1 = 2431/11=221,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M2 = 2431/13=187,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M3=2431/17=143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, M2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and M3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can be calculated using Extended Euclidean Algorithm.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= 1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= 8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M3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= 5 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Now, secret S= ((1*221*1) + (12*187*8) + (2*143*5)) mod 2431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                    S = 155 mod 2431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3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Phi-Function(cont.)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combine the above four rules to find the value of </a:t>
            </a:r>
            <a:r>
              <a:rPr lang="en-US" sz="2800" dirty="0">
                <a:latin typeface="Symbol" pitchFamily="18" charset="2"/>
              </a:rPr>
              <a:t>f</a:t>
            </a:r>
            <a:r>
              <a:rPr lang="en-US" sz="2800" dirty="0"/>
              <a:t>(n). For example, if n can be factored as </a:t>
            </a:r>
          </a:p>
          <a:p>
            <a:pPr>
              <a:buNone/>
            </a:pPr>
            <a:r>
              <a:rPr lang="en-US" sz="2800" dirty="0"/>
              <a:t>                         n = p</a:t>
            </a:r>
            <a:r>
              <a:rPr lang="en-US" sz="2800" baseline="-25000" dirty="0"/>
              <a:t>1</a:t>
            </a:r>
            <a:r>
              <a:rPr lang="en-US" sz="2800" baseline="30000" dirty="0"/>
              <a:t>e1 </a:t>
            </a:r>
            <a:r>
              <a:rPr lang="en-US" sz="2800" dirty="0"/>
              <a:t>× p</a:t>
            </a:r>
            <a:r>
              <a:rPr lang="en-US" sz="2800" baseline="-25000" dirty="0"/>
              <a:t>2</a:t>
            </a:r>
            <a:r>
              <a:rPr lang="en-US" sz="2800" baseline="30000" dirty="0"/>
              <a:t>e2</a:t>
            </a:r>
            <a:r>
              <a:rPr lang="en-US" sz="2800" dirty="0"/>
              <a:t> × … ×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baseline="30000" dirty="0" err="1"/>
              <a:t>ek</a:t>
            </a:r>
            <a:r>
              <a:rPr lang="en-US" sz="2800" baseline="30000" dirty="0"/>
              <a:t> </a:t>
            </a:r>
            <a:endParaRPr lang="en-US" sz="2800" dirty="0"/>
          </a:p>
          <a:p>
            <a:r>
              <a:rPr lang="en-US" sz="2800" dirty="0"/>
              <a:t>Then we combine the third and the fourth rule to find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01ED-7094-4A70-AA60-8269957B5630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14800"/>
            <a:ext cx="7970838" cy="5254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09600" y="4953000"/>
            <a:ext cx="8077200" cy="946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0" dirty="0">
                <a:latin typeface="Times New Roman" pitchFamily="18" charset="0"/>
              </a:rPr>
              <a:t>The difficulty of finding </a:t>
            </a:r>
            <a:r>
              <a:rPr lang="en-US" sz="2800" i="0" dirty="0">
                <a:latin typeface="Symbol" pitchFamily="18" charset="2"/>
              </a:rPr>
              <a:t>f</a:t>
            </a:r>
            <a:r>
              <a:rPr lang="en-US" sz="2800" i="0" dirty="0">
                <a:latin typeface="Times New Roman" pitchFamily="18" charset="0"/>
              </a:rPr>
              <a:t>(n) depends on the difficulty of finding the factorization of 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Phi-Function(cont.)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What is the value of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>
                <a:latin typeface="Times New Roman" pitchFamily="18" charset="0"/>
              </a:rPr>
              <a:t>(13)?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Because 13 is a prime,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(13) = (13 −1) = 12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What is the value of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(10)?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We can use the third rule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>
                <a:latin typeface="Times New Roman" pitchFamily="18" charset="0"/>
              </a:rPr>
              <a:t>(10) =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>
                <a:latin typeface="Times New Roman" pitchFamily="18" charset="0"/>
              </a:rPr>
              <a:t>(2) ×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>
                <a:latin typeface="Times New Roman" pitchFamily="18" charset="0"/>
              </a:rPr>
              <a:t>(5) = </a:t>
            </a:r>
            <a:r>
              <a:rPr lang="en-US" dirty="0"/>
              <a:t>1 × 4 = 4, because 2 and 5 are primes.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D40C-9037-4E84-9C8D-9E1BF1AD59F4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Phi-Function(cont.)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Example 3</a:t>
            </a:r>
          </a:p>
          <a:p>
            <a:pPr lvl="1"/>
            <a:r>
              <a:rPr lang="en-US" dirty="0"/>
              <a:t>What is the value of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(240)?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We can write 240 = 2</a:t>
            </a:r>
            <a:r>
              <a:rPr lang="en-US" baseline="30000" dirty="0"/>
              <a:t>4</a:t>
            </a:r>
            <a:r>
              <a:rPr lang="en-US" dirty="0"/>
              <a:t> × 3</a:t>
            </a:r>
            <a:r>
              <a:rPr lang="en-US" baseline="30000" dirty="0"/>
              <a:t>1</a:t>
            </a:r>
            <a:r>
              <a:rPr lang="en-US" dirty="0"/>
              <a:t> × 5</a:t>
            </a:r>
            <a:r>
              <a:rPr lang="en-US" baseline="30000" dirty="0"/>
              <a:t>1</a:t>
            </a:r>
            <a:r>
              <a:rPr lang="en-US" dirty="0"/>
              <a:t>. Then</a:t>
            </a:r>
          </a:p>
          <a:p>
            <a:pPr lvl="1">
              <a:buNone/>
            </a:pPr>
            <a:r>
              <a:rPr lang="en-US" dirty="0"/>
              <a:t>             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(240) = (2</a:t>
            </a:r>
            <a:r>
              <a:rPr lang="en-US" baseline="30000" dirty="0"/>
              <a:t>4</a:t>
            </a:r>
            <a:r>
              <a:rPr lang="en-US" dirty="0"/>
              <a:t> −2</a:t>
            </a:r>
            <a:r>
              <a:rPr lang="en-US" baseline="30000" dirty="0"/>
              <a:t>3</a:t>
            </a:r>
            <a:r>
              <a:rPr lang="en-US" dirty="0"/>
              <a:t>) × (3</a:t>
            </a:r>
            <a:r>
              <a:rPr lang="en-US" baseline="30000" dirty="0"/>
              <a:t>1</a:t>
            </a:r>
            <a:r>
              <a:rPr lang="en-US" dirty="0"/>
              <a:t> − 3</a:t>
            </a:r>
            <a:r>
              <a:rPr lang="en-US" baseline="30000" dirty="0"/>
              <a:t>0</a:t>
            </a:r>
            <a:r>
              <a:rPr lang="en-US" dirty="0"/>
              <a:t>) × (5</a:t>
            </a:r>
            <a:r>
              <a:rPr lang="en-US" baseline="30000" dirty="0"/>
              <a:t>1</a:t>
            </a:r>
            <a:r>
              <a:rPr lang="en-US" dirty="0"/>
              <a:t> − 5</a:t>
            </a:r>
            <a:r>
              <a:rPr lang="en-US" baseline="30000" dirty="0"/>
              <a:t>0</a:t>
            </a:r>
            <a:r>
              <a:rPr lang="en-US" dirty="0"/>
              <a:t>) = 64</a:t>
            </a:r>
          </a:p>
          <a:p>
            <a:r>
              <a:rPr lang="en-US" dirty="0"/>
              <a:t>Example 4</a:t>
            </a:r>
          </a:p>
          <a:p>
            <a:pPr lvl="1"/>
            <a:r>
              <a:rPr lang="en-US" dirty="0"/>
              <a:t>Can we say that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(49) =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(7) ×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(7) = 6 × 6 = 36 ????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345-F40F-4C4D-8AFD-E85CBBE32730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Phi-Function(cont.)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3</a:t>
            </a:r>
          </a:p>
          <a:p>
            <a:pPr lvl="1"/>
            <a:r>
              <a:rPr lang="en-US" dirty="0"/>
              <a:t>What is the value of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>
                <a:latin typeface="Times New Roman" pitchFamily="18" charset="0"/>
              </a:rPr>
              <a:t>(240)?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We can write 240 = 2</a:t>
            </a:r>
            <a:r>
              <a:rPr lang="en-US" baseline="30000" dirty="0"/>
              <a:t>4</a:t>
            </a:r>
            <a:r>
              <a:rPr lang="en-US" dirty="0"/>
              <a:t> × 3</a:t>
            </a:r>
            <a:r>
              <a:rPr lang="en-US" baseline="30000" dirty="0"/>
              <a:t>1</a:t>
            </a:r>
            <a:r>
              <a:rPr lang="en-US" dirty="0"/>
              <a:t> × 5</a:t>
            </a:r>
            <a:r>
              <a:rPr lang="en-US" baseline="30000" dirty="0"/>
              <a:t>1</a:t>
            </a:r>
            <a:r>
              <a:rPr lang="en-US" dirty="0"/>
              <a:t>. Then</a:t>
            </a:r>
          </a:p>
          <a:p>
            <a:pPr lvl="1">
              <a:buNone/>
            </a:pPr>
            <a:r>
              <a:rPr lang="en-US" dirty="0"/>
              <a:t>             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(240) = (2</a:t>
            </a:r>
            <a:r>
              <a:rPr lang="en-US" baseline="30000" dirty="0"/>
              <a:t>4</a:t>
            </a:r>
            <a:r>
              <a:rPr lang="en-US" dirty="0"/>
              <a:t> −2</a:t>
            </a:r>
            <a:r>
              <a:rPr lang="en-US" baseline="30000" dirty="0"/>
              <a:t>3</a:t>
            </a:r>
            <a:r>
              <a:rPr lang="en-US" dirty="0"/>
              <a:t>) × (3</a:t>
            </a:r>
            <a:r>
              <a:rPr lang="en-US" baseline="30000" dirty="0"/>
              <a:t>1</a:t>
            </a:r>
            <a:r>
              <a:rPr lang="en-US" dirty="0"/>
              <a:t> − 3</a:t>
            </a:r>
            <a:r>
              <a:rPr lang="en-US" baseline="30000" dirty="0"/>
              <a:t>0</a:t>
            </a:r>
            <a:r>
              <a:rPr lang="en-US" dirty="0"/>
              <a:t>) × (5</a:t>
            </a:r>
            <a:r>
              <a:rPr lang="en-US" baseline="30000" dirty="0"/>
              <a:t>1</a:t>
            </a:r>
            <a:r>
              <a:rPr lang="en-US" dirty="0"/>
              <a:t> − 5</a:t>
            </a:r>
            <a:r>
              <a:rPr lang="en-US" baseline="30000" dirty="0"/>
              <a:t>0</a:t>
            </a:r>
            <a:r>
              <a:rPr lang="en-US" dirty="0"/>
              <a:t>) = 64</a:t>
            </a:r>
          </a:p>
          <a:p>
            <a:r>
              <a:rPr lang="en-US" dirty="0"/>
              <a:t>Example 4</a:t>
            </a:r>
          </a:p>
          <a:p>
            <a:pPr lvl="1"/>
            <a:r>
              <a:rPr lang="en-US" sz="3000" dirty="0"/>
              <a:t>Can we say that </a:t>
            </a:r>
            <a:r>
              <a:rPr lang="en-US" sz="3000" dirty="0">
                <a:latin typeface="Symbol" pitchFamily="18" charset="2"/>
              </a:rPr>
              <a:t>f </a:t>
            </a:r>
            <a:r>
              <a:rPr lang="en-US" sz="3000" dirty="0"/>
              <a:t>(49) = </a:t>
            </a:r>
            <a:r>
              <a:rPr lang="en-US" sz="3000" dirty="0">
                <a:latin typeface="Symbol" pitchFamily="18" charset="2"/>
              </a:rPr>
              <a:t>f </a:t>
            </a:r>
            <a:r>
              <a:rPr lang="en-US" sz="3000" dirty="0"/>
              <a:t>(7) × </a:t>
            </a:r>
            <a:r>
              <a:rPr lang="en-US" sz="3000" dirty="0">
                <a:latin typeface="Symbol" pitchFamily="18" charset="2"/>
              </a:rPr>
              <a:t>f </a:t>
            </a:r>
            <a:r>
              <a:rPr lang="en-US" sz="3000" dirty="0"/>
              <a:t>(7) = 6 × 6 = 36????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No. The third rule applies when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relatively prime. Here 49 = 7</a:t>
            </a:r>
            <a:r>
              <a:rPr lang="en-US" baseline="30000" dirty="0"/>
              <a:t>2</a:t>
            </a:r>
            <a:r>
              <a:rPr lang="en-US" dirty="0"/>
              <a:t>. We need to use the fourth rule: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(49) = 7</a:t>
            </a:r>
            <a:r>
              <a:rPr lang="en-US" baseline="30000" dirty="0"/>
              <a:t>2</a:t>
            </a:r>
            <a:r>
              <a:rPr lang="en-US" dirty="0"/>
              <a:t> − 7</a:t>
            </a:r>
            <a:r>
              <a:rPr lang="en-US" baseline="30000" dirty="0"/>
              <a:t>1</a:t>
            </a:r>
            <a:r>
              <a:rPr lang="en-US" dirty="0"/>
              <a:t> = 42.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573-22BE-44B2-B9A0-41E5C3C001C4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Phi-Function(cont.)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Example 5</a:t>
            </a:r>
          </a:p>
          <a:p>
            <a:pPr lvl="1"/>
            <a:r>
              <a:rPr lang="en-US" sz="2400" dirty="0"/>
              <a:t>What is the number of elements in Z</a:t>
            </a:r>
            <a:r>
              <a:rPr lang="en-US" sz="2400" baseline="-25000" dirty="0"/>
              <a:t>14</a:t>
            </a:r>
            <a:r>
              <a:rPr lang="en-US" sz="2400" dirty="0"/>
              <a:t>*?</a:t>
            </a:r>
          </a:p>
          <a:p>
            <a:r>
              <a:rPr lang="en-US" sz="3600" dirty="0"/>
              <a:t>Solution</a:t>
            </a:r>
          </a:p>
          <a:p>
            <a:pPr lvl="1"/>
            <a:r>
              <a:rPr lang="en-US" sz="2400" dirty="0"/>
              <a:t>The answer is </a:t>
            </a:r>
            <a:r>
              <a:rPr lang="en-US" sz="2400" dirty="0">
                <a:latin typeface="Symbol" pitchFamily="18" charset="2"/>
              </a:rPr>
              <a:t>f(</a:t>
            </a:r>
            <a:r>
              <a:rPr lang="en-US" sz="2400" dirty="0"/>
              <a:t>14) = </a:t>
            </a:r>
            <a:r>
              <a:rPr lang="en-US" sz="2400" dirty="0">
                <a:latin typeface="Symbol" pitchFamily="18" charset="2"/>
              </a:rPr>
              <a:t>f </a:t>
            </a:r>
            <a:r>
              <a:rPr lang="en-US" sz="2400" dirty="0"/>
              <a:t>(7) × </a:t>
            </a:r>
            <a:r>
              <a:rPr lang="en-US" sz="2400" dirty="0">
                <a:latin typeface="Symbol" pitchFamily="18" charset="2"/>
              </a:rPr>
              <a:t>f </a:t>
            </a:r>
            <a:r>
              <a:rPr lang="en-US" sz="2400" dirty="0"/>
              <a:t>(2) = 6 × 1 = 6. The members are 1, 3, 5, 9, 11, and 13.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DA2-1948-46D4-9468-15CAC7F9C54B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62000" y="4419600"/>
            <a:ext cx="8077200" cy="519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Interesting point: If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&gt; 2, the value of </a:t>
            </a:r>
            <a:r>
              <a:rPr lang="en-US" sz="2800" dirty="0">
                <a:latin typeface="Symbol" pitchFamily="18" charset="2"/>
              </a:rPr>
              <a:t>f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 is even.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First Version</a:t>
            </a:r>
          </a:p>
          <a:p>
            <a:pPr lvl="1"/>
            <a:r>
              <a:rPr lang="en-US" dirty="0"/>
              <a:t>If a and n are </a:t>
            </a:r>
            <a:r>
              <a:rPr lang="en-US" dirty="0" err="1"/>
              <a:t>coprime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Removes the condition that a and n should be </a:t>
            </a:r>
            <a:r>
              <a:rPr lang="en-US" dirty="0" err="1"/>
              <a:t>coprime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69-9116-4E9C-B04F-22905F4E7CAD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590800" y="2365375"/>
            <a:ext cx="3962400" cy="7588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i="1" dirty="0" err="1">
                <a:latin typeface="Times New Roman" pitchFamily="18" charset="0"/>
              </a:rPr>
              <a:t>a</a:t>
            </a:r>
            <a:r>
              <a:rPr lang="en-US" sz="4000" i="1" baseline="30000" dirty="0" err="1">
                <a:latin typeface="Symbol" pitchFamily="18" charset="2"/>
              </a:rPr>
              <a:t>f</a:t>
            </a:r>
            <a:r>
              <a:rPr lang="en-US" sz="4000" i="1" baseline="30000" dirty="0">
                <a:latin typeface="Times New Roman" pitchFamily="18" charset="0"/>
              </a:rPr>
              <a:t>(n)</a:t>
            </a:r>
            <a:r>
              <a:rPr lang="en-US" sz="4000" i="1" dirty="0">
                <a:latin typeface="Times New Roman" pitchFamily="18" charset="0"/>
              </a:rPr>
              <a:t> ≡ 1 (mod n)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981200" y="4422775"/>
            <a:ext cx="5562600" cy="7588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4000" i="1" dirty="0">
                <a:latin typeface="Times New Roman" pitchFamily="18" charset="0"/>
              </a:rPr>
              <a:t>a </a:t>
            </a:r>
            <a:r>
              <a:rPr lang="en-US" sz="4000" i="1" baseline="30000" dirty="0">
                <a:latin typeface="Times New Roman" pitchFamily="18" charset="0"/>
              </a:rPr>
              <a:t>k × </a:t>
            </a:r>
            <a:r>
              <a:rPr lang="en-US" sz="4000" i="1" baseline="30000" dirty="0">
                <a:latin typeface="Symbol" pitchFamily="18" charset="2"/>
              </a:rPr>
              <a:t>f</a:t>
            </a:r>
            <a:r>
              <a:rPr lang="en-US" sz="4000" i="1" baseline="30000" dirty="0">
                <a:latin typeface="Times New Roman" pitchFamily="18" charset="0"/>
              </a:rPr>
              <a:t>(n) + 1</a:t>
            </a:r>
            <a:r>
              <a:rPr lang="en-US" sz="4000" i="1" dirty="0">
                <a:latin typeface="Times New Roman" pitchFamily="18" charset="0"/>
              </a:rPr>
              <a:t> ≡  a (mod n)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95300" y="5302250"/>
            <a:ext cx="8077200" cy="946150"/>
          </a:xfrm>
          <a:prstGeom prst="rect">
            <a:avLst/>
          </a:prstGeom>
          <a:solidFill>
            <a:srgbClr val="99CCFF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The second version of Euler’s theorem is used in the RSA cryptosystem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Find the result of 6</a:t>
            </a:r>
            <a:r>
              <a:rPr lang="en-US" baseline="30000" dirty="0"/>
              <a:t>24</a:t>
            </a:r>
            <a:r>
              <a:rPr lang="en-US" dirty="0"/>
              <a:t> mod 35.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We have 6</a:t>
            </a:r>
            <a:r>
              <a:rPr lang="en-US" baseline="30000" dirty="0"/>
              <a:t>24</a:t>
            </a:r>
            <a:r>
              <a:rPr lang="en-US" dirty="0"/>
              <a:t> mod 35 = 6</a:t>
            </a:r>
            <a:r>
              <a:rPr lang="en-US" i="1" baseline="30000" dirty="0">
                <a:latin typeface="Symbol" pitchFamily="18" charset="2"/>
              </a:rPr>
              <a:t>f </a:t>
            </a:r>
            <a:r>
              <a:rPr lang="en-US" baseline="30000" dirty="0"/>
              <a:t>(35)</a:t>
            </a:r>
            <a:r>
              <a:rPr lang="en-US" dirty="0"/>
              <a:t> mod 35 = 1.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Find the result of 20</a:t>
            </a:r>
            <a:r>
              <a:rPr lang="en-US" baseline="30000" dirty="0"/>
              <a:t>62</a:t>
            </a:r>
            <a:r>
              <a:rPr lang="en-US" dirty="0"/>
              <a:t> mod 77???</a:t>
            </a:r>
          </a:p>
          <a:p>
            <a:pPr lvl="1">
              <a:buNone/>
            </a:pPr>
            <a:r>
              <a:rPr lang="en-US" sz="2000" dirty="0"/>
              <a:t>         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A82-0CCC-4614-A029-EBE4AB3B6900}" type="datetime1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Words>1710</Words>
  <Application>Microsoft Office PowerPoint</Application>
  <PresentationFormat>On-screen Show (4:3)</PresentationFormat>
  <Paragraphs>252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Office Theme</vt:lpstr>
      <vt:lpstr>MATHEMATICS OF PUBLIC KEY CRYPTOGRAPHY</vt:lpstr>
      <vt:lpstr>Euler’s Phi-Function</vt:lpstr>
      <vt:lpstr>Euler’s Phi-Function(cont.)</vt:lpstr>
      <vt:lpstr>Euler’s Phi-Function(cont.)</vt:lpstr>
      <vt:lpstr>Euler’s Phi-Function(cont.)</vt:lpstr>
      <vt:lpstr>Euler’s Phi-Function(cont.)</vt:lpstr>
      <vt:lpstr>Euler’s Phi-Function(cont.)</vt:lpstr>
      <vt:lpstr>Euler’s Theorem</vt:lpstr>
      <vt:lpstr>Euler’s Theorem(cont.)</vt:lpstr>
      <vt:lpstr>Euler’s Theorem(cont.)</vt:lpstr>
      <vt:lpstr>Euler’s Theorem(cont.)</vt:lpstr>
      <vt:lpstr>Euler’s Theorem(cont.)</vt:lpstr>
      <vt:lpstr>Fermat’s Little Theorem</vt:lpstr>
      <vt:lpstr>Fermat’s Little Theorem(cont.)</vt:lpstr>
      <vt:lpstr>Fermat’s Little Theorem(cont.)</vt:lpstr>
      <vt:lpstr>Fermat’s Little Theorem(cont.)</vt:lpstr>
      <vt:lpstr>CHINESE REMAINDER THEOREM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Sankita</cp:lastModifiedBy>
  <cp:revision>566</cp:revision>
  <dcterms:created xsi:type="dcterms:W3CDTF">2000-01-15T04:50:39Z</dcterms:created>
  <dcterms:modified xsi:type="dcterms:W3CDTF">2022-03-17T05:38:04Z</dcterms:modified>
</cp:coreProperties>
</file>