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95" r:id="rId3"/>
    <p:sldId id="297" r:id="rId4"/>
    <p:sldId id="298" r:id="rId5"/>
    <p:sldId id="299" r:id="rId6"/>
    <p:sldId id="300" r:id="rId7"/>
    <p:sldId id="304" r:id="rId8"/>
    <p:sldId id="305" r:id="rId9"/>
    <p:sldId id="308" r:id="rId10"/>
    <p:sldId id="307" r:id="rId11"/>
    <p:sldId id="296" r:id="rId12"/>
    <p:sldId id="294" r:id="rId13"/>
  </p:sldIdLst>
  <p:sldSz cx="9144000" cy="6858000" type="screen4x3"/>
  <p:notesSz cx="6858000" cy="9144000"/>
  <p:embeddedFontLst>
    <p:embeddedFont>
      <p:font typeface="Candara" panose="020E0502030303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5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6608"/>
  </p:normalViewPr>
  <p:slideViewPr>
    <p:cSldViewPr snapToGrid="0">
      <p:cViewPr varScale="1">
        <p:scale>
          <a:sx n="68" d="100"/>
          <a:sy n="68" d="100"/>
        </p:scale>
        <p:origin x="126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dropbox.com/s/uh7o7uyeghqkhoy/diabetes.csv?e=4&amp;dl=0" TargetMode="External"/><Relationship Id="rId1" Type="http://schemas.openxmlformats.org/officeDocument/2006/relationships/slideLayout" Target="../slideLayouts/slideLayout1.xml"/><Relationship Id="rId4" Type="http://schemas.openxmlformats.org/officeDocument/2006/relationships/hyperlink" Target="https://www.geeksforgeeks.org/python-for-machine-learning/?ref=sh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989044"/>
            <a:ext cx="9022703" cy="529045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Candara"/>
                <a:ea typeface="Candara"/>
                <a:cs typeface="Candara"/>
                <a:sym typeface="Candara"/>
              </a:rPr>
              <a:t>Project Title:</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dirty="0">
                <a:solidFill>
                  <a:schemeClr val="tx1"/>
                </a:solidFill>
                <a:latin typeface="Candara"/>
                <a:ea typeface="Candara"/>
                <a:cs typeface="Candara"/>
                <a:sym typeface="Candara"/>
              </a:rPr>
              <a:t>Diabetes Prediction</a:t>
            </a:r>
            <a:endParaRPr sz="32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endParaRPr lang="en-IN" sz="3200" b="1" dirty="0">
              <a:solidFill>
                <a:srgbClr val="00151A"/>
              </a:solidFill>
            </a:endParaRPr>
          </a:p>
          <a:p>
            <a:pPr marL="0" marR="0" lvl="0" indent="0" algn="ctr" rtl="0">
              <a:spcBef>
                <a:spcPts val="0"/>
              </a:spcBef>
              <a:spcAft>
                <a:spcPts val="0"/>
              </a:spcAft>
              <a:buNone/>
            </a:pPr>
            <a:endParaRPr lang="en-IN" sz="3200" b="1" dirty="0">
              <a:solidFill>
                <a:srgbClr val="00151A"/>
              </a:solidFill>
            </a:endParaRPr>
          </a:p>
          <a:p>
            <a:pPr marL="0" marR="0" lvl="0" indent="0" algn="ctr" rtl="0">
              <a:spcBef>
                <a:spcPts val="0"/>
              </a:spcBef>
              <a:spcAft>
                <a:spcPts val="0"/>
              </a:spcAft>
              <a:buNone/>
            </a:pPr>
            <a:r>
              <a:rPr lang="en-IN" sz="3200" b="1" i="0" u="none" strike="noStrike" cap="none" dirty="0">
                <a:solidFill>
                  <a:srgbClr val="FF0000"/>
                </a:solidFill>
                <a:latin typeface="Candara"/>
                <a:ea typeface="Candara"/>
                <a:cs typeface="Candara"/>
                <a:sym typeface="Candara"/>
              </a:rPr>
              <a:t>Team Member and Roll No.</a:t>
            </a:r>
          </a:p>
          <a:p>
            <a:pPr marL="0" marR="0" lvl="0" indent="0" algn="ctr" rtl="0">
              <a:spcBef>
                <a:spcPts val="0"/>
              </a:spcBef>
              <a:spcAft>
                <a:spcPts val="0"/>
              </a:spcAft>
              <a:buNone/>
            </a:pPr>
            <a:r>
              <a:rPr lang="en-IN" sz="3200" dirty="0">
                <a:solidFill>
                  <a:srgbClr val="00151A"/>
                </a:solidFill>
                <a:latin typeface="Arial" panose="020B0604020202020204" pitchFamily="34" charset="0"/>
                <a:ea typeface="Candara"/>
                <a:cs typeface="Arial" panose="020B0604020202020204" pitchFamily="34" charset="0"/>
                <a:sym typeface="Candara"/>
              </a:rPr>
              <a:t>           Ashutosh Panda (2210990191)-Leader </a:t>
            </a:r>
            <a:r>
              <a:rPr lang="en-US" sz="3200" i="0" u="none" strike="noStrike" cap="none" dirty="0">
                <a:solidFill>
                  <a:srgbClr val="00151A"/>
                </a:solidFill>
                <a:latin typeface="+mj-lt"/>
                <a:ea typeface="Candara"/>
                <a:cs typeface="Candara"/>
                <a:sym typeface="Candara"/>
              </a:rPr>
              <a:t>Ashutosh Singh(2210990192)</a:t>
            </a:r>
          </a:p>
          <a:p>
            <a:pPr marL="0" marR="0" lvl="0" indent="0" algn="ctr" rtl="0">
              <a:spcBef>
                <a:spcPts val="0"/>
              </a:spcBef>
              <a:spcAft>
                <a:spcPts val="0"/>
              </a:spcAft>
              <a:buNone/>
            </a:pPr>
            <a:r>
              <a:rPr lang="en-US" sz="3200" dirty="0">
                <a:solidFill>
                  <a:srgbClr val="00151A"/>
                </a:solidFill>
                <a:latin typeface="+mj-lt"/>
                <a:ea typeface="Candara"/>
                <a:cs typeface="Candara"/>
                <a:sym typeface="Candara"/>
              </a:rPr>
              <a:t>Bhagya Sharma(2210990210)</a:t>
            </a:r>
          </a:p>
          <a:p>
            <a:pPr marL="0" marR="0" lvl="0" indent="0" algn="ctr" rtl="0">
              <a:spcBef>
                <a:spcPts val="0"/>
              </a:spcBef>
              <a:spcAft>
                <a:spcPts val="0"/>
              </a:spcAft>
              <a:buNone/>
            </a:pPr>
            <a:r>
              <a:rPr lang="en-US" sz="3200" dirty="0">
                <a:solidFill>
                  <a:srgbClr val="00151A"/>
                </a:solidFill>
                <a:latin typeface="+mj-lt"/>
                <a:ea typeface="Candara"/>
                <a:cs typeface="Candara"/>
                <a:sym typeface="Candara"/>
              </a:rPr>
              <a:t>Bharat Jakhar(2210990192)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CD39-5F67-BD17-C36C-8187C5D122B0}"/>
              </a:ext>
            </a:extLst>
          </p:cNvPr>
          <p:cNvSpPr>
            <a:spLocks noGrp="1"/>
          </p:cNvSpPr>
          <p:nvPr>
            <p:ph type="title"/>
          </p:nvPr>
        </p:nvSpPr>
        <p:spPr/>
        <p:txBody>
          <a:bodyPr/>
          <a:lstStyle/>
          <a:p>
            <a:r>
              <a:rPr lang="en-IN" sz="5400" b="1" dirty="0"/>
              <a:t>conclusion</a:t>
            </a:r>
          </a:p>
        </p:txBody>
      </p:sp>
      <p:sp>
        <p:nvSpPr>
          <p:cNvPr id="3" name="Text Placeholder 2">
            <a:extLst>
              <a:ext uri="{FF2B5EF4-FFF2-40B4-BE49-F238E27FC236}">
                <a16:creationId xmlns:a16="http://schemas.microsoft.com/office/drawing/2014/main" id="{AFCECCB5-D660-7E99-4CF4-B6FAC21045EE}"/>
              </a:ext>
            </a:extLst>
          </p:cNvPr>
          <p:cNvSpPr>
            <a:spLocks noGrp="1"/>
          </p:cNvSpPr>
          <p:nvPr>
            <p:ph type="body" idx="1"/>
          </p:nvPr>
        </p:nvSpPr>
        <p:spPr/>
        <p:txBody>
          <a:bodyPr/>
          <a:lstStyle/>
          <a:p>
            <a:pPr marL="114300" indent="0">
              <a:buNone/>
            </a:pPr>
            <a:endParaRPr lang="en-US" dirty="0"/>
          </a:p>
          <a:p>
            <a:r>
              <a:rPr lang="en-US" sz="2400" dirty="0">
                <a:latin typeface="Aptos" panose="020B0004020202020204" pitchFamily="34" charset="0"/>
              </a:rPr>
              <a:t>   In this presentation machine learning methods are used for    the prediction of Diabetic Retinopathy in patients, using their health records of diabetes</a:t>
            </a:r>
          </a:p>
          <a:p>
            <a:r>
              <a:rPr lang="en-US" sz="2400" dirty="0">
                <a:latin typeface="Aptos" panose="020B0004020202020204" pitchFamily="34" charset="0"/>
              </a:rPr>
              <a:t>  These health records were organized in a structured way by eliminating noisy data. With the help of machine learning algorithms, knowledge is extracted from these records in the form of numerical values for the prediction of DR</a:t>
            </a:r>
            <a:r>
              <a:rPr lang="en-US" sz="2800" dirty="0">
                <a:latin typeface="Aptos" panose="020B0004020202020204" pitchFamily="34" charset="0"/>
              </a:rPr>
              <a:t>.</a:t>
            </a:r>
            <a:endParaRPr lang="en-IN" sz="2800" dirty="0">
              <a:latin typeface="Aptos" panose="020B0004020202020204" pitchFamily="34" charset="0"/>
            </a:endParaRPr>
          </a:p>
        </p:txBody>
      </p:sp>
      <p:sp>
        <p:nvSpPr>
          <p:cNvPr id="4" name="Date Placeholder 3">
            <a:extLst>
              <a:ext uri="{FF2B5EF4-FFF2-40B4-BE49-F238E27FC236}">
                <a16:creationId xmlns:a16="http://schemas.microsoft.com/office/drawing/2014/main" id="{BE50A8DF-6B83-DF3B-1EA1-9E279820937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94B7FCD-A296-1506-58B8-33B4158BA6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43754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sz="4800" b="1" i="1" u="sng"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342900" y="1166018"/>
            <a:ext cx="8229600" cy="4525963"/>
          </a:xfrm>
        </p:spPr>
        <p:txBody>
          <a:bodyPr/>
          <a:lstStyle/>
          <a:p>
            <a:pPr>
              <a:lnSpc>
                <a:spcPct val="115000"/>
              </a:lnSpc>
              <a:spcAft>
                <a:spcPts val="1000"/>
              </a:spcAft>
            </a:pPr>
            <a:r>
              <a:rPr lang="en-GB"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2"/>
              </a:rPr>
              <a:t>https://www.dropbox.com/s/uh7o7uyeghqkhoy/diabetes.csv?e=4&amp;dl=0</a:t>
            </a:r>
            <a:r>
              <a:rPr lang="en-GB" sz="1800" u="sng" dirty="0">
                <a:solidFill>
                  <a:srgbClr val="00B0F0"/>
                </a:solidFill>
                <a:effectLst/>
                <a:latin typeface="Aptos" panose="020B0004020202020204" pitchFamily="34" charset="0"/>
                <a:ea typeface="Calibri" panose="020F0502020204030204" pitchFamily="34" charset="0"/>
                <a:cs typeface="Times New Roman" panose="02020603050405020304" pitchFamily="18" charset="0"/>
              </a:rPr>
              <a:t> -&gt; </a:t>
            </a:r>
            <a:r>
              <a:rPr lang="en-GB" sz="1800" u="sng" dirty="0">
                <a:solidFill>
                  <a:srgbClr val="000000"/>
                </a:solidFill>
                <a:effectLst/>
                <a:latin typeface="Aptos" panose="020B0004020202020204" pitchFamily="34" charset="0"/>
                <a:ea typeface="Calibri" panose="020F0502020204030204" pitchFamily="34" charset="0"/>
                <a:cs typeface="Times New Roman" panose="02020603050405020304" pitchFamily="18" charset="0"/>
              </a:rPr>
              <a:t>(FOR  THE DATASET)</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3"/>
              </a:rPr>
              <a:t>https://www.youtube.com/</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4"/>
              </a:rPr>
              <a:t>https://www.geeksforgeeks.org/python-for-machine-learning/?ref=shm</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5950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1" name="TextBox 10">
            <a:extLst>
              <a:ext uri="{FF2B5EF4-FFF2-40B4-BE49-F238E27FC236}">
                <a16:creationId xmlns:a16="http://schemas.microsoft.com/office/drawing/2014/main" id="{6CBF0C6C-982C-6BD3-C8EA-7280EFD713C1}"/>
              </a:ext>
            </a:extLst>
          </p:cNvPr>
          <p:cNvSpPr txBox="1"/>
          <p:nvPr/>
        </p:nvSpPr>
        <p:spPr>
          <a:xfrm>
            <a:off x="2036735" y="2488456"/>
            <a:ext cx="4750018" cy="1200329"/>
          </a:xfrm>
          <a:prstGeom prst="rect">
            <a:avLst/>
          </a:prstGeom>
          <a:noFill/>
        </p:spPr>
        <p:txBody>
          <a:bodyPr wrap="none" rtlCol="0">
            <a:spAutoFit/>
          </a:bodyPr>
          <a:lstStyle/>
          <a:p>
            <a:r>
              <a:rPr lang="en-IN" sz="7200" dirty="0"/>
              <a:t>Thank you!</a:t>
            </a:r>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sz="4800" b="1" i="1" u="sng"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b="1" dirty="0">
                <a:solidFill>
                  <a:schemeClr val="tx1"/>
                </a:solidFill>
              </a:rPr>
              <a:t>Objective</a:t>
            </a:r>
          </a:p>
          <a:p>
            <a:r>
              <a:rPr lang="en-IN" b="1" dirty="0">
                <a:solidFill>
                  <a:schemeClr val="tx1"/>
                </a:solidFill>
              </a:rPr>
              <a:t>Introduction</a:t>
            </a:r>
          </a:p>
          <a:p>
            <a:r>
              <a:rPr lang="en-IN" b="1" dirty="0">
                <a:solidFill>
                  <a:schemeClr val="tx1"/>
                </a:solidFill>
              </a:rPr>
              <a:t>Approach &amp; Technique</a:t>
            </a:r>
          </a:p>
          <a:p>
            <a:r>
              <a:rPr lang="en-IN" b="1" dirty="0">
                <a:solidFill>
                  <a:schemeClr val="tx1"/>
                </a:solidFill>
              </a:rPr>
              <a:t>Algorithm</a:t>
            </a:r>
          </a:p>
          <a:p>
            <a:r>
              <a:rPr lang="en-IN" b="1" dirty="0">
                <a:solidFill>
                  <a:schemeClr val="tx1"/>
                </a:solidFill>
              </a:rPr>
              <a:t>Result</a:t>
            </a:r>
          </a:p>
          <a:p>
            <a:r>
              <a:rPr lang="en-IN" b="1" dirty="0">
                <a:solidFill>
                  <a:schemeClr val="tx1"/>
                </a:solidFill>
              </a:rPr>
              <a:t>Source Code (screenshots)</a:t>
            </a:r>
          </a:p>
          <a:p>
            <a:r>
              <a:rPr lang="en-IN" b="1" dirty="0">
                <a:solidFill>
                  <a:schemeClr val="tx1"/>
                </a:solidFill>
              </a:rPr>
              <a:t>Conclusion</a:t>
            </a:r>
          </a:p>
          <a:p>
            <a:r>
              <a:rPr lang="en-IN" b="1" dirty="0">
                <a:solidFill>
                  <a:schemeClr val="tx1"/>
                </a:solidFill>
              </a:rPr>
              <a:t>Reference</a:t>
            </a:r>
          </a:p>
          <a:p>
            <a:endParaRPr lang="en-IN" b="1" dirty="0">
              <a:solidFill>
                <a:schemeClr val="bg1"/>
              </a:solidFill>
            </a:endParaRPr>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A199-EBBF-3B72-1F5D-8D00AC0B12AB}"/>
              </a:ext>
            </a:extLst>
          </p:cNvPr>
          <p:cNvSpPr>
            <a:spLocks noGrp="1"/>
          </p:cNvSpPr>
          <p:nvPr>
            <p:ph type="title"/>
          </p:nvPr>
        </p:nvSpPr>
        <p:spPr>
          <a:xfrm>
            <a:off x="0" y="0"/>
            <a:ext cx="5988424" cy="838200"/>
          </a:xfrm>
        </p:spPr>
        <p:txBody>
          <a:bodyPr/>
          <a:lstStyle/>
          <a:p>
            <a:r>
              <a:rPr lang="en-US" sz="4800" b="1" i="1" u="sng" dirty="0"/>
              <a:t>Objective</a:t>
            </a:r>
            <a:r>
              <a:rPr lang="en-US" sz="4800" b="1" dirty="0"/>
              <a:t>   </a:t>
            </a:r>
            <a:r>
              <a:rPr lang="en-US" sz="5400" b="1" dirty="0"/>
              <a:t>    </a:t>
            </a:r>
            <a:endParaRPr lang="en-IN" sz="5400" b="1" dirty="0"/>
          </a:p>
        </p:txBody>
      </p:sp>
      <p:sp>
        <p:nvSpPr>
          <p:cNvPr id="3" name="Text Placeholder 2">
            <a:extLst>
              <a:ext uri="{FF2B5EF4-FFF2-40B4-BE49-F238E27FC236}">
                <a16:creationId xmlns:a16="http://schemas.microsoft.com/office/drawing/2014/main" id="{DE3C4849-FEC2-1650-391A-C0A8925DEEBE}"/>
              </a:ext>
            </a:extLst>
          </p:cNvPr>
          <p:cNvSpPr>
            <a:spLocks noGrp="1"/>
          </p:cNvSpPr>
          <p:nvPr>
            <p:ph type="body" idx="1"/>
          </p:nvPr>
        </p:nvSpPr>
        <p:spPr>
          <a:xfrm>
            <a:off x="457200" y="1399880"/>
            <a:ext cx="8507690" cy="5458120"/>
          </a:xfrm>
        </p:spPr>
        <p:txBody>
          <a:bodyPr/>
          <a:lstStyle/>
          <a:p>
            <a:pPr marL="114300" indent="0">
              <a:lnSpc>
                <a:spcPct val="115000"/>
              </a:lnSpc>
              <a:spcAft>
                <a:spcPts val="1000"/>
              </a:spcAft>
              <a:buNone/>
            </a:pPr>
            <a:r>
              <a:rPr lang="en-GB" sz="2400" dirty="0">
                <a:effectLst/>
                <a:latin typeface="Aptos" panose="020B0004020202020204" pitchFamily="34" charset="0"/>
                <a:ea typeface="Calibri" panose="020F0502020204030204" pitchFamily="34" charset="0"/>
                <a:cs typeface="Times New Roman" panose="02020603050405020304" pitchFamily="18" charset="0"/>
              </a:rPr>
              <a:t>  The primary objective of this project is to develop machine  learning models capable of predicting the likelihood of diabetes in women based on relevant patient features. By accurately classifying patients into categories such as </a:t>
            </a:r>
            <a:r>
              <a:rPr lang="en-GB" sz="2400" b="1" dirty="0">
                <a:effectLst/>
                <a:latin typeface="Aptos" panose="020B0004020202020204" pitchFamily="34" charset="0"/>
                <a:ea typeface="Calibri" panose="020F0502020204030204" pitchFamily="34" charset="0"/>
                <a:cs typeface="Times New Roman" panose="02020603050405020304" pitchFamily="18" charset="0"/>
              </a:rPr>
              <a:t>“The Person is not diabetic” OR “The Person is diabetic” </a:t>
            </a:r>
            <a:r>
              <a:rPr lang="en-GB" sz="2400" dirty="0">
                <a:effectLst/>
                <a:latin typeface="Aptos" panose="020B0004020202020204" pitchFamily="34" charset="0"/>
                <a:ea typeface="Calibri" panose="020F0502020204030204" pitchFamily="34" charset="0"/>
                <a:cs typeface="Times New Roman" panose="02020603050405020304" pitchFamily="18" charset="0"/>
              </a:rPr>
              <a:t>for diabetes, healthcare providers can implement timely interventions to prevent adverse health outcomes. Specifically, the project aims to:</a:t>
            </a:r>
            <a:endParaRPr lang="en-IN" sz="2400" dirty="0">
              <a:effectLst/>
              <a:latin typeface="Aptos" panose="020B0004020202020204" pitchFamily="34" charset="0"/>
              <a:ea typeface="Calibri" panose="020F0502020204030204" pitchFamily="34" charset="0"/>
              <a:cs typeface="Times New Roman" panose="02020603050405020304" pitchFamily="18" charset="0"/>
            </a:endParaRPr>
          </a:p>
          <a:p>
            <a:pPr marL="114300" indent="0" algn="l">
              <a:buNone/>
            </a:pPr>
            <a:endParaRPr lang="en-US" sz="1800" b="0" i="0" dirty="0">
              <a:solidFill>
                <a:schemeClr val="tx1"/>
              </a:solidFill>
              <a:effectLst/>
              <a:latin typeface="Söhne"/>
            </a:endParaRPr>
          </a:p>
        </p:txBody>
      </p:sp>
      <p:sp>
        <p:nvSpPr>
          <p:cNvPr id="4" name="Date Placeholder 3">
            <a:extLst>
              <a:ext uri="{FF2B5EF4-FFF2-40B4-BE49-F238E27FC236}">
                <a16:creationId xmlns:a16="http://schemas.microsoft.com/office/drawing/2014/main" id="{45AB61E4-02F1-3F13-8A1F-7609A7D98FD1}"/>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712D32CA-51BC-F025-DBDA-7B046985AB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93289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F07B-63F9-6A4F-7075-1F324FF69120}"/>
              </a:ext>
            </a:extLst>
          </p:cNvPr>
          <p:cNvSpPr>
            <a:spLocks noGrp="1"/>
          </p:cNvSpPr>
          <p:nvPr>
            <p:ph type="title"/>
          </p:nvPr>
        </p:nvSpPr>
        <p:spPr>
          <a:xfrm>
            <a:off x="0" y="0"/>
            <a:ext cx="6454588" cy="838200"/>
          </a:xfrm>
        </p:spPr>
        <p:txBody>
          <a:bodyPr/>
          <a:lstStyle/>
          <a:p>
            <a:r>
              <a:rPr lang="en-US" sz="4800" b="1" i="1" u="sng" dirty="0"/>
              <a:t>Introduction</a:t>
            </a:r>
            <a:endParaRPr lang="en-IN" sz="4800" b="1" i="1" u="sng" dirty="0"/>
          </a:p>
        </p:txBody>
      </p:sp>
      <p:sp>
        <p:nvSpPr>
          <p:cNvPr id="3" name="Text Placeholder 2">
            <a:extLst>
              <a:ext uri="{FF2B5EF4-FFF2-40B4-BE49-F238E27FC236}">
                <a16:creationId xmlns:a16="http://schemas.microsoft.com/office/drawing/2014/main" id="{636E226C-9700-462E-DFD0-C8544417166E}"/>
              </a:ext>
            </a:extLst>
          </p:cNvPr>
          <p:cNvSpPr>
            <a:spLocks noGrp="1"/>
          </p:cNvSpPr>
          <p:nvPr>
            <p:ph type="body" idx="1"/>
          </p:nvPr>
        </p:nvSpPr>
        <p:spPr>
          <a:xfrm>
            <a:off x="961053" y="923366"/>
            <a:ext cx="7184571" cy="5342964"/>
          </a:xfrm>
        </p:spPr>
        <p:txBody>
          <a:bodyPr/>
          <a:lstStyle/>
          <a:p>
            <a:pPr marL="114300" indent="0">
              <a:buNone/>
            </a:pPr>
            <a:r>
              <a:rPr lang="en-US" sz="1800" i="0" dirty="0">
                <a:solidFill>
                  <a:schemeClr val="tx1"/>
                </a:solidFill>
                <a:effectLst/>
                <a:latin typeface="Söhne"/>
              </a:rPr>
              <a:t>﻿</a:t>
            </a:r>
          </a:p>
          <a:p>
            <a:pPr marL="114300" indent="0">
              <a:buNone/>
            </a:pPr>
            <a:endParaRPr lang="en-US" sz="1800" i="0" dirty="0">
              <a:solidFill>
                <a:schemeClr val="tx1"/>
              </a:solidFill>
              <a:effectLst/>
              <a:latin typeface="Söhne"/>
            </a:endParaRPr>
          </a:p>
          <a:p>
            <a:pPr marL="114300" indent="0">
              <a:buNone/>
            </a:pPr>
            <a:r>
              <a:rPr lang="en-US" sz="2400" i="0" dirty="0">
                <a:solidFill>
                  <a:schemeClr val="tx1"/>
                </a:solidFill>
                <a:effectLst/>
                <a:latin typeface="Aptos" panose="020B0004020202020204" pitchFamily="34" charset="0"/>
              </a:rPr>
              <a:t>Diabetes is a disease which is rapidly increasing all over the world. It occurs when pancreas does not produce sufficient insulin, or body can not</a:t>
            </a:r>
          </a:p>
          <a:p>
            <a:pPr marL="114300" indent="0">
              <a:buNone/>
            </a:pPr>
            <a:r>
              <a:rPr lang="en-US" sz="2400" i="0" dirty="0">
                <a:solidFill>
                  <a:schemeClr val="tx1"/>
                </a:solidFill>
                <a:effectLst/>
                <a:latin typeface="Aptos" panose="020B0004020202020204" pitchFamily="34" charset="0"/>
              </a:rPr>
              <a:t>sufficiently use insulin it produces. Diabetes person has increase blood glucose in the body. One of the major problem diabetic patients suffers from is the Diabetic Retinopathy (DR) and blindness. Since the number of diabetes patients is continuously increasing, it increases the data as well.</a:t>
            </a:r>
          </a:p>
        </p:txBody>
      </p:sp>
      <p:sp>
        <p:nvSpPr>
          <p:cNvPr id="4" name="Date Placeholder 3">
            <a:extLst>
              <a:ext uri="{FF2B5EF4-FFF2-40B4-BE49-F238E27FC236}">
                <a16:creationId xmlns:a16="http://schemas.microsoft.com/office/drawing/2014/main" id="{0D9CDD67-8929-0B8C-370F-CD32E91CD7B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A626F43-2D79-AFFA-A509-6AE3E3274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281024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328E18-86A0-116C-3E28-F37E0DA05BBF}"/>
              </a:ext>
            </a:extLst>
          </p:cNvPr>
          <p:cNvSpPr>
            <a:spLocks noGrp="1"/>
          </p:cNvSpPr>
          <p:nvPr>
            <p:ph type="body" idx="1"/>
          </p:nvPr>
        </p:nvSpPr>
        <p:spPr>
          <a:xfrm>
            <a:off x="354562" y="838200"/>
            <a:ext cx="8332237" cy="5883275"/>
          </a:xfrm>
        </p:spPr>
        <p:txBody>
          <a:bodyPr/>
          <a:lstStyle/>
          <a:p>
            <a:pPr marL="114300" indent="0">
              <a:lnSpc>
                <a:spcPct val="115000"/>
              </a:lnSpc>
              <a:spcAft>
                <a:spcPts val="1000"/>
              </a:spcAft>
              <a:buNone/>
            </a:pPr>
            <a:endParaRPr lang="en-GB" sz="2000" b="1" u="sng" dirty="0">
              <a:effectLst/>
              <a:latin typeface="Aptos" panose="020B0004020202020204" pitchFamily="34" charset="0"/>
              <a:ea typeface="Calibri" panose="020F0502020204030204" pitchFamily="34" charset="0"/>
            </a:endParaRPr>
          </a:p>
          <a:p>
            <a:pPr marL="114300" indent="0">
              <a:lnSpc>
                <a:spcPct val="115000"/>
              </a:lnSpc>
              <a:spcAft>
                <a:spcPts val="1000"/>
              </a:spcAft>
              <a:buNone/>
            </a:pPr>
            <a:r>
              <a:rPr lang="en-GB" sz="2000" b="1" u="sng" dirty="0">
                <a:effectLst/>
                <a:latin typeface="Aptos" panose="020B0004020202020204" pitchFamily="34" charset="0"/>
                <a:ea typeface="Calibri" panose="020F0502020204030204" pitchFamily="34" charset="0"/>
              </a:rPr>
              <a:t>1. Data Visualization Tools:  </a:t>
            </a:r>
            <a:r>
              <a:rPr lang="en-GB" sz="2000" dirty="0">
                <a:effectLst/>
                <a:latin typeface="Aptos" panose="020B0004020202020204" pitchFamily="34" charset="0"/>
                <a:ea typeface="Calibri" panose="020F0502020204030204" pitchFamily="34" charset="0"/>
              </a:rPr>
              <a:t>Matplotlib will be employed for data   visualization to gain insights into the dataset distribution and model performance, aiding in model interpretation and validation</a:t>
            </a:r>
            <a:endParaRPr lang="en-GB" sz="2000" b="1" u="sng" dirty="0">
              <a:latin typeface="Aptos" panose="020B0004020202020204" pitchFamily="34" charset="0"/>
              <a:ea typeface="Calibri" panose="020F0502020204030204" pitchFamily="34" charset="0"/>
            </a:endParaRPr>
          </a:p>
          <a:p>
            <a:pPr marL="114300" indent="0">
              <a:buNone/>
            </a:pPr>
            <a:r>
              <a:rPr lang="en-GB" sz="2000" b="1" u="sng" dirty="0">
                <a:latin typeface="Aptos" panose="020B0004020202020204" pitchFamily="34" charset="0"/>
                <a:ea typeface="Calibri" panose="020F0502020204030204" pitchFamily="34" charset="0"/>
              </a:rPr>
              <a:t>2</a:t>
            </a:r>
            <a:r>
              <a:rPr lang="en-GB" sz="2000" b="1" u="sng" dirty="0">
                <a:effectLst/>
                <a:latin typeface="Aptos" panose="020B0004020202020204" pitchFamily="34" charset="0"/>
                <a:ea typeface="Calibri" panose="020F0502020204030204" pitchFamily="34" charset="0"/>
              </a:rPr>
              <a:t>. Linear Regression :   </a:t>
            </a:r>
            <a:r>
              <a:rPr lang="en-GB" sz="2000" dirty="0">
                <a:effectLst/>
                <a:latin typeface="Aptos" panose="020B0004020202020204" pitchFamily="34" charset="0"/>
                <a:ea typeface="Calibri" panose="020F0502020204030204" pitchFamily="34" charset="0"/>
              </a:rPr>
              <a:t>Linear regression will be implemented to predict the likelihood of diabetes based on the input features. </a:t>
            </a:r>
          </a:p>
          <a:p>
            <a:pPr marL="114300" indent="0">
              <a:buNone/>
            </a:pPr>
            <a:endParaRPr lang="en-GB" sz="2000" b="1" dirty="0">
              <a:latin typeface="Aptos" panose="020B000402020202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r>
              <a:rPr lang="en-GB" sz="2000" b="1" dirty="0">
                <a:latin typeface="Aptos" panose="020B0004020202020204" pitchFamily="34" charset="0"/>
                <a:ea typeface="Calibri" panose="020F0502020204030204" pitchFamily="34" charset="0"/>
                <a:cs typeface="Times New Roman" panose="02020603050405020304" pitchFamily="18" charset="0"/>
              </a:rPr>
              <a:t>3</a:t>
            </a:r>
            <a:r>
              <a:rPr lang="en-GB" sz="2000" dirty="0">
                <a:effectLst/>
                <a:latin typeface="Aptos" panose="020B0004020202020204" pitchFamily="34" charset="0"/>
                <a:ea typeface="Calibri" panose="020F0502020204030204" pitchFamily="34" charset="0"/>
                <a:cs typeface="Times New Roman" panose="02020603050405020304" pitchFamily="18" charset="0"/>
              </a:rPr>
              <a:t>. </a:t>
            </a:r>
            <a:r>
              <a:rPr lang="en-GB" sz="2000" b="1" u="sng" dirty="0">
                <a:latin typeface="Aptos" panose="020B0004020202020204" pitchFamily="34" charset="0"/>
                <a:ea typeface="Calibri" panose="020F0502020204030204" pitchFamily="34" charset="0"/>
                <a:cs typeface="Times New Roman" panose="02020603050405020304" pitchFamily="18" charset="0"/>
              </a:rPr>
              <a:t>Logistic Regression</a:t>
            </a:r>
            <a:r>
              <a:rPr lang="en-GB" sz="2000" dirty="0">
                <a:effectLst/>
                <a:latin typeface="Aptos" panose="020B0004020202020204" pitchFamily="34" charset="0"/>
                <a:ea typeface="Calibri" panose="020F0502020204030204" pitchFamily="34" charset="0"/>
                <a:cs typeface="Times New Roman" panose="02020603050405020304" pitchFamily="18" charset="0"/>
              </a:rPr>
              <a:t>:</a:t>
            </a:r>
            <a:r>
              <a:rPr lang="en-GB" sz="2000" dirty="0">
                <a:effectLst/>
                <a:latin typeface="Aptos" panose="020B0004020202020204" pitchFamily="34" charset="0"/>
                <a:ea typeface="Calibri" panose="020F0502020204030204" pitchFamily="34" charset="0"/>
              </a:rPr>
              <a:t> Logistic Regression will be implemented to predict the probability of diabetes based on the input features. </a:t>
            </a:r>
            <a:endParaRPr lang="en-US" sz="2000" b="1" dirty="0">
              <a:latin typeface="Aptos" panose="020B0004020202020204" pitchFamily="34" charset="0"/>
            </a:endParaRPr>
          </a:p>
          <a:p>
            <a:pPr marL="114300" indent="0">
              <a:lnSpc>
                <a:spcPct val="115000"/>
              </a:lnSpc>
              <a:spcAft>
                <a:spcPts val="1000"/>
              </a:spcAft>
              <a:buNone/>
            </a:pPr>
            <a:r>
              <a:rPr lang="en-US" sz="2000" b="1" dirty="0">
                <a:latin typeface="Aptos" panose="020B0004020202020204" pitchFamily="34" charset="0"/>
              </a:rPr>
              <a:t>4 . </a:t>
            </a:r>
            <a:r>
              <a:rPr lang="en-US" sz="2000" b="1" u="sng" dirty="0">
                <a:latin typeface="Aptos" panose="020B0004020202020204" pitchFamily="34" charset="0"/>
              </a:rPr>
              <a:t>Mean squared error(MSE) </a:t>
            </a:r>
            <a:r>
              <a:rPr lang="en-US" sz="2000" b="1" dirty="0">
                <a:latin typeface="Aptos" panose="020B0004020202020204" pitchFamily="34" charset="0"/>
              </a:rPr>
              <a:t>: </a:t>
            </a:r>
            <a:r>
              <a:rPr lang="en-GB" sz="2000" dirty="0">
                <a:effectLst/>
                <a:latin typeface="Aptos" panose="020B0004020202020204" pitchFamily="34" charset="0"/>
                <a:ea typeface="Calibri" panose="020F0502020204030204" pitchFamily="34" charset="0"/>
              </a:rPr>
              <a:t>Mean squared error (MSE) is a metric used to evaluate the performance of the linear regression model in predicting the likelihood of diabetes based on the input features. </a:t>
            </a:r>
            <a:endParaRPr lang="en-IN" sz="2000" b="1" dirty="0">
              <a:latin typeface="Aptos" panose="020B0004020202020204" pitchFamily="34" charset="0"/>
            </a:endParaRPr>
          </a:p>
        </p:txBody>
      </p:sp>
      <p:sp>
        <p:nvSpPr>
          <p:cNvPr id="2" name="Title 1">
            <a:extLst>
              <a:ext uri="{FF2B5EF4-FFF2-40B4-BE49-F238E27FC236}">
                <a16:creationId xmlns:a16="http://schemas.microsoft.com/office/drawing/2014/main" id="{5CA0DA1B-CD0C-B4F8-ED75-B0B592BE7C3F}"/>
              </a:ext>
            </a:extLst>
          </p:cNvPr>
          <p:cNvSpPr>
            <a:spLocks noGrp="1"/>
          </p:cNvSpPr>
          <p:nvPr>
            <p:ph type="title"/>
          </p:nvPr>
        </p:nvSpPr>
        <p:spPr/>
        <p:txBody>
          <a:bodyPr/>
          <a:lstStyle/>
          <a:p>
            <a:r>
              <a:rPr lang="en-IN" sz="4000" b="1" i="1" u="sng" dirty="0"/>
              <a:t>Approach &amp;  Techniques</a:t>
            </a:r>
          </a:p>
        </p:txBody>
      </p:sp>
      <p:sp>
        <p:nvSpPr>
          <p:cNvPr id="4" name="Date Placeholder 3">
            <a:extLst>
              <a:ext uri="{FF2B5EF4-FFF2-40B4-BE49-F238E27FC236}">
                <a16:creationId xmlns:a16="http://schemas.microsoft.com/office/drawing/2014/main" id="{BEBBFF86-1893-2523-9661-CC8D8E0EA52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88CF1A2-05BC-BC72-0B78-D483156D83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82697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56F-9221-F170-2754-317327E60D29}"/>
              </a:ext>
            </a:extLst>
          </p:cNvPr>
          <p:cNvSpPr>
            <a:spLocks noGrp="1"/>
          </p:cNvSpPr>
          <p:nvPr>
            <p:ph type="title"/>
          </p:nvPr>
        </p:nvSpPr>
        <p:spPr/>
        <p:txBody>
          <a:bodyPr/>
          <a:lstStyle/>
          <a:p>
            <a:r>
              <a:rPr lang="en-IN" sz="4800" b="1" i="1" u="sng" dirty="0"/>
              <a:t>Algorithm</a:t>
            </a:r>
          </a:p>
        </p:txBody>
      </p:sp>
      <p:sp>
        <p:nvSpPr>
          <p:cNvPr id="4" name="Date Placeholder 3">
            <a:extLst>
              <a:ext uri="{FF2B5EF4-FFF2-40B4-BE49-F238E27FC236}">
                <a16:creationId xmlns:a16="http://schemas.microsoft.com/office/drawing/2014/main" id="{61056638-1FCC-A9C5-F0F4-C1125351655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5C95E96-2624-87F8-9375-247D6F6291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AutoShape 2">
            <a:extLst>
              <a:ext uri="{FF2B5EF4-FFF2-40B4-BE49-F238E27FC236}">
                <a16:creationId xmlns:a16="http://schemas.microsoft.com/office/drawing/2014/main" id="{227FA588-B7E2-BEDF-5A6B-29BB73586AF1}"/>
              </a:ext>
            </a:extLst>
          </p:cNvPr>
          <p:cNvSpPr>
            <a:spLocks noChangeAspect="1" noChangeArrowheads="1"/>
          </p:cNvSpPr>
          <p:nvPr/>
        </p:nvSpPr>
        <p:spPr bwMode="auto">
          <a:xfrm>
            <a:off x="4419600" y="3276600"/>
            <a:ext cx="3716694" cy="37166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a:extLst>
              <a:ext uri="{FF2B5EF4-FFF2-40B4-BE49-F238E27FC236}">
                <a16:creationId xmlns:a16="http://schemas.microsoft.com/office/drawing/2014/main" id="{D10943F3-7F9A-5468-0016-C634E00476E2}"/>
              </a:ext>
            </a:extLst>
          </p:cNvPr>
          <p:cNvSpPr>
            <a:spLocks noGrp="1" noChangeAspect="1" noChangeArrowheads="1"/>
          </p:cNvSpPr>
          <p:nvPr>
            <p:ph type="body" idx="1"/>
          </p:nvPr>
        </p:nvSpPr>
        <p:spPr bwMode="auto">
          <a:xfrm>
            <a:off x="457200" y="951722"/>
            <a:ext cx="8229600" cy="56916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buFont typeface="+mj-lt"/>
              <a:buAutoNum type="arabicPeriod"/>
            </a:pPr>
            <a:r>
              <a:rPr lang="en-US" sz="2000" b="1" dirty="0">
                <a:solidFill>
                  <a:srgbClr val="0D0D0D"/>
                </a:solidFill>
                <a:highlight>
                  <a:srgbClr val="FFFFFF"/>
                </a:highlight>
                <a:latin typeface="Aptos" panose="020B0004020202020204" pitchFamily="34" charset="0"/>
              </a:rPr>
              <a:t>Data Preprocessing </a:t>
            </a:r>
            <a:r>
              <a:rPr lang="en-US" sz="2000" b="0" i="0" dirty="0">
                <a:solidFill>
                  <a:srgbClr val="0D0D0D"/>
                </a:solidFill>
                <a:effectLst/>
                <a:highlight>
                  <a:srgbClr val="FFFFFF"/>
                </a:highlight>
                <a:latin typeface="Aptos" panose="020B0004020202020204" pitchFamily="34" charset="0"/>
              </a:rPr>
              <a:t>: </a:t>
            </a:r>
            <a:r>
              <a:rPr lang="en-GB" sz="1800" dirty="0">
                <a:effectLst/>
                <a:latin typeface="Aptos" panose="020B0004020202020204" pitchFamily="34" charset="0"/>
                <a:ea typeface="Calibri" panose="020F0502020204030204" pitchFamily="34" charset="0"/>
                <a:cs typeface="Times New Roman" panose="02020603050405020304" pitchFamily="18" charset="0"/>
              </a:rPr>
              <a:t> -</a:t>
            </a:r>
            <a:r>
              <a:rPr lang="en-GB" sz="2000" dirty="0">
                <a:effectLst/>
                <a:latin typeface="Aptos" panose="020B0004020202020204" pitchFamily="34" charset="0"/>
                <a:ea typeface="Calibri" panose="020F0502020204030204" pitchFamily="34" charset="0"/>
                <a:cs typeface="Times New Roman" panose="02020603050405020304" pitchFamily="18" charset="0"/>
              </a:rPr>
              <a:t> Handling Missing Values: Missing values will be imputed using appropriate techniques such as mean, median, or mode imputation</a:t>
            </a:r>
            <a:r>
              <a:rPr lang="en-GB" sz="1800" dirty="0">
                <a:effectLst/>
                <a:latin typeface="Aptos" panose="020B0004020202020204" pitchFamily="34" charset="0"/>
                <a:ea typeface="Calibri" panose="020F0502020204030204" pitchFamily="34" charset="0"/>
                <a:cs typeface="Times New Roman" panose="02020603050405020304" pitchFamily="18" charset="0"/>
              </a:rPr>
              <a:t>.</a:t>
            </a:r>
            <a:endParaRPr lang="en-US" sz="2000" b="0" i="0" dirty="0">
              <a:solidFill>
                <a:srgbClr val="0D0D0D"/>
              </a:solidFill>
              <a:effectLst/>
              <a:highlight>
                <a:srgbClr val="FFFFFF"/>
              </a:highlight>
              <a:latin typeface="Aptos" panose="020B0004020202020204" pitchFamily="34" charset="0"/>
            </a:endParaRPr>
          </a:p>
          <a:p>
            <a:pPr algn="l">
              <a:buFont typeface="+mj-lt"/>
              <a:buAutoNum type="arabicPeriod"/>
            </a:pPr>
            <a:r>
              <a:rPr lang="en-US" sz="2000" b="1" dirty="0">
                <a:solidFill>
                  <a:srgbClr val="0D0D0D"/>
                </a:solidFill>
                <a:highlight>
                  <a:srgbClr val="FFFFFF"/>
                </a:highlight>
                <a:latin typeface="Aptos" panose="020B0004020202020204" pitchFamily="34" charset="0"/>
              </a:rPr>
              <a:t>Feature Selection</a:t>
            </a:r>
            <a:r>
              <a:rPr lang="en-US" sz="2000" b="0" i="0" dirty="0">
                <a:solidFill>
                  <a:srgbClr val="0D0D0D"/>
                </a:solidFill>
                <a:effectLst/>
                <a:highlight>
                  <a:srgbClr val="FFFFFF"/>
                </a:highlight>
                <a:latin typeface="Aptos" panose="020B0004020202020204" pitchFamily="34" charset="0"/>
              </a:rPr>
              <a:t>: </a:t>
            </a:r>
            <a:r>
              <a:rPr lang="en-GB" sz="1800" dirty="0">
                <a:effectLst/>
                <a:latin typeface="Aptos" panose="020B0004020202020204" pitchFamily="34" charset="0"/>
                <a:ea typeface="Calibri" panose="020F0502020204030204" pitchFamily="34" charset="0"/>
                <a:cs typeface="Times New Roman" panose="02020603050405020304" pitchFamily="18" charset="0"/>
              </a:rPr>
              <a:t> </a:t>
            </a:r>
            <a:r>
              <a:rPr lang="en-GB" sz="2000" dirty="0">
                <a:effectLst/>
                <a:latin typeface="Aptos" panose="020B0004020202020204" pitchFamily="34" charset="0"/>
                <a:ea typeface="Calibri" panose="020F0502020204030204" pitchFamily="34" charset="0"/>
                <a:cs typeface="Times New Roman" panose="02020603050405020304" pitchFamily="18" charset="0"/>
              </a:rPr>
              <a:t>- Correlation Analysis: Pearson correlation coefficient will be computed to identify highly correlated features and remove redundant ones.</a:t>
            </a:r>
            <a:endParaRPr lang="en-US" sz="2000" b="0" i="0" dirty="0">
              <a:solidFill>
                <a:srgbClr val="0D0D0D"/>
              </a:solidFill>
              <a:effectLst/>
              <a:highlight>
                <a:srgbClr val="FFFFFF"/>
              </a:highlight>
              <a:latin typeface="Aptos" panose="020B0004020202020204" pitchFamily="34" charset="0"/>
            </a:endParaRPr>
          </a:p>
          <a:p>
            <a:pPr algn="l">
              <a:buFont typeface="+mj-lt"/>
              <a:buAutoNum type="arabicPeriod"/>
            </a:pPr>
            <a:r>
              <a:rPr lang="en-US" sz="2000" b="1" dirty="0">
                <a:solidFill>
                  <a:srgbClr val="0D0D0D"/>
                </a:solidFill>
                <a:highlight>
                  <a:srgbClr val="FFFFFF"/>
                </a:highlight>
                <a:latin typeface="Aptos" panose="020B0004020202020204" pitchFamily="34" charset="0"/>
              </a:rPr>
              <a:t>Model Development: 	</a:t>
            </a:r>
          </a:p>
          <a:p>
            <a:pPr marL="3314700" lvl="7" indent="0">
              <a:buNone/>
            </a:pPr>
            <a:r>
              <a:rPr lang="en-US" b="1" dirty="0">
                <a:solidFill>
                  <a:srgbClr val="0D0D0D"/>
                </a:solidFill>
                <a:highlight>
                  <a:srgbClr val="FFFFFF"/>
                </a:highlight>
                <a:latin typeface="Aptos" panose="020B0004020202020204" pitchFamily="34" charset="0"/>
              </a:rPr>
              <a:t>      1. Linear Regression</a:t>
            </a:r>
          </a:p>
          <a:p>
            <a:pPr marL="3314700" lvl="7" indent="0">
              <a:buNone/>
            </a:pPr>
            <a:r>
              <a:rPr lang="en-US" b="1" i="0" dirty="0">
                <a:solidFill>
                  <a:srgbClr val="0D0D0D"/>
                </a:solidFill>
                <a:effectLst/>
                <a:highlight>
                  <a:srgbClr val="FFFFFF"/>
                </a:highlight>
                <a:latin typeface="Aptos" panose="020B0004020202020204" pitchFamily="34" charset="0"/>
              </a:rPr>
              <a:t>      2.Lo</a:t>
            </a:r>
            <a:r>
              <a:rPr lang="en-US" b="1" dirty="0">
                <a:solidFill>
                  <a:srgbClr val="0D0D0D"/>
                </a:solidFill>
                <a:highlight>
                  <a:srgbClr val="FFFFFF"/>
                </a:highlight>
                <a:latin typeface="Aptos" panose="020B0004020202020204" pitchFamily="34" charset="0"/>
              </a:rPr>
              <a:t>gistic Regression</a:t>
            </a:r>
          </a:p>
          <a:p>
            <a:pPr marL="3314700" lvl="7" indent="0">
              <a:buNone/>
            </a:pPr>
            <a:r>
              <a:rPr lang="en-US" b="1" i="0" dirty="0">
                <a:solidFill>
                  <a:srgbClr val="0D0D0D"/>
                </a:solidFill>
                <a:effectLst/>
                <a:highlight>
                  <a:srgbClr val="FFFFFF"/>
                </a:highlight>
                <a:latin typeface="Aptos" panose="020B0004020202020204" pitchFamily="34" charset="0"/>
              </a:rPr>
              <a:t>      3.Mean Squared Error</a:t>
            </a:r>
            <a:endParaRPr lang="en-US" b="0" i="0" dirty="0">
              <a:solidFill>
                <a:srgbClr val="0D0D0D"/>
              </a:solidFill>
              <a:effectLst/>
              <a:highlight>
                <a:srgbClr val="FFFFFF"/>
              </a:highlight>
              <a:latin typeface="Aptos" panose="020B0004020202020204" pitchFamily="34" charset="0"/>
            </a:endParaRPr>
          </a:p>
          <a:p>
            <a:pPr algn="l">
              <a:buFont typeface="+mj-lt"/>
              <a:buAutoNum type="arabicPeriod"/>
            </a:pPr>
            <a:r>
              <a:rPr lang="en-US" sz="2000" b="1" dirty="0">
                <a:solidFill>
                  <a:srgbClr val="0D0D0D"/>
                </a:solidFill>
                <a:highlight>
                  <a:srgbClr val="FFFFFF"/>
                </a:highlight>
                <a:latin typeface="Aptos" panose="020B0004020202020204" pitchFamily="34" charset="0"/>
              </a:rPr>
              <a:t>Model Evaluation </a:t>
            </a:r>
            <a:r>
              <a:rPr lang="en-US" sz="2000" b="0" i="0" dirty="0">
                <a:solidFill>
                  <a:srgbClr val="0D0D0D"/>
                </a:solidFill>
                <a:effectLst/>
                <a:highlight>
                  <a:srgbClr val="FFFFFF"/>
                </a:highlight>
                <a:latin typeface="Aptos" panose="020B0004020202020204" pitchFamily="34" charset="0"/>
              </a:rPr>
              <a:t>: </a:t>
            </a:r>
            <a:r>
              <a:rPr lang="en-GB" sz="1800" dirty="0">
                <a:effectLst/>
                <a:latin typeface="Aptos" panose="020B0004020202020204" pitchFamily="34" charset="0"/>
                <a:ea typeface="Calibri" panose="020F0502020204030204" pitchFamily="34" charset="0"/>
              </a:rPr>
              <a:t> </a:t>
            </a:r>
            <a:r>
              <a:rPr lang="en-GB" sz="2000" dirty="0">
                <a:effectLst/>
                <a:latin typeface="Aptos" panose="020B0004020202020204" pitchFamily="34" charset="0"/>
                <a:ea typeface="Calibri" panose="020F0502020204030204" pitchFamily="34" charset="0"/>
              </a:rPr>
              <a:t>The models will be evaluated using metrics such as accuracy, precision, recall, F1-score, and confusion matrix to assess their performance in predicting diabetes status. </a:t>
            </a:r>
            <a:endParaRPr lang="en-US" sz="2000" dirty="0">
              <a:effectLst/>
              <a:latin typeface="Aptos" panose="020B0004020202020204" pitchFamily="34" charset="0"/>
              <a:ea typeface="Calibri" panose="020F0502020204030204" pitchFamily="34" charset="0"/>
            </a:endParaRPr>
          </a:p>
          <a:p>
            <a:pPr algn="l">
              <a:buFont typeface="+mj-lt"/>
              <a:buAutoNum type="arabicPeriod"/>
            </a:pPr>
            <a:r>
              <a:rPr lang="en-US" sz="2000" b="1" dirty="0">
                <a:latin typeface="Aptos" panose="020B0004020202020204" pitchFamily="34" charset="0"/>
                <a:ea typeface="Calibri" panose="020F0502020204030204" pitchFamily="34" charset="0"/>
              </a:rPr>
              <a:t>Implementation</a:t>
            </a:r>
            <a:r>
              <a:rPr lang="en-US" sz="2000" dirty="0">
                <a:latin typeface="Aptos" panose="020B0004020202020204" pitchFamily="34" charset="0"/>
                <a:ea typeface="Calibri" panose="020F0502020204030204" pitchFamily="34" charset="0"/>
              </a:rPr>
              <a:t>: </a:t>
            </a:r>
            <a:r>
              <a:rPr lang="en-GB" sz="2000" dirty="0">
                <a:effectLst/>
                <a:latin typeface="Aptos" panose="020B0004020202020204" pitchFamily="34" charset="0"/>
                <a:ea typeface="Calibri" panose="020F0502020204030204" pitchFamily="34" charset="0"/>
              </a:rPr>
              <a:t>The proposed design and methodology will be implemented using Python programming language and relevant libraries such as scikit-learn, pandas, and matplotlib</a:t>
            </a:r>
          </a:p>
        </p:txBody>
      </p:sp>
    </p:spTree>
    <p:extLst>
      <p:ext uri="{BB962C8B-B14F-4D97-AF65-F5344CB8AC3E}">
        <p14:creationId xmlns:p14="http://schemas.microsoft.com/office/powerpoint/2010/main" val="396314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A8F4-9B58-446F-20B3-429215B62B9A}"/>
              </a:ext>
            </a:extLst>
          </p:cNvPr>
          <p:cNvSpPr>
            <a:spLocks noGrp="1"/>
          </p:cNvSpPr>
          <p:nvPr>
            <p:ph type="title"/>
          </p:nvPr>
        </p:nvSpPr>
        <p:spPr/>
        <p:txBody>
          <a:bodyPr/>
          <a:lstStyle/>
          <a:p>
            <a:r>
              <a:rPr lang="en-IN" sz="4800" b="1" i="1" u="sng" dirty="0"/>
              <a:t>Screenshot</a:t>
            </a:r>
          </a:p>
        </p:txBody>
      </p:sp>
      <p:sp>
        <p:nvSpPr>
          <p:cNvPr id="4" name="Date Placeholder 3">
            <a:extLst>
              <a:ext uri="{FF2B5EF4-FFF2-40B4-BE49-F238E27FC236}">
                <a16:creationId xmlns:a16="http://schemas.microsoft.com/office/drawing/2014/main" id="{A5020CC9-EF7E-F8A0-018B-8C6F443FB37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BD52463-52B3-DF5C-23DB-4EC5BB7DB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27" name="Picture 26">
            <a:extLst>
              <a:ext uri="{FF2B5EF4-FFF2-40B4-BE49-F238E27FC236}">
                <a16:creationId xmlns:a16="http://schemas.microsoft.com/office/drawing/2014/main" id="{E556C16E-6CB6-C175-C2F1-794FA4E1F01A}"/>
              </a:ext>
            </a:extLst>
          </p:cNvPr>
          <p:cNvPicPr>
            <a:picLocks noChangeAspect="1"/>
          </p:cNvPicPr>
          <p:nvPr/>
        </p:nvPicPr>
        <p:blipFill rotWithShape="1">
          <a:blip r:embed="rId2"/>
          <a:srcRect r="9532"/>
          <a:stretch/>
        </p:blipFill>
        <p:spPr>
          <a:xfrm>
            <a:off x="0" y="1506519"/>
            <a:ext cx="4694547" cy="3925663"/>
          </a:xfrm>
          <a:prstGeom prst="rect">
            <a:avLst/>
          </a:prstGeom>
        </p:spPr>
      </p:pic>
      <p:pic>
        <p:nvPicPr>
          <p:cNvPr id="29" name="Picture 28">
            <a:extLst>
              <a:ext uri="{FF2B5EF4-FFF2-40B4-BE49-F238E27FC236}">
                <a16:creationId xmlns:a16="http://schemas.microsoft.com/office/drawing/2014/main" id="{CF043ABD-043B-EF97-BC5D-680262138AED}"/>
              </a:ext>
            </a:extLst>
          </p:cNvPr>
          <p:cNvPicPr>
            <a:picLocks noChangeAspect="1"/>
          </p:cNvPicPr>
          <p:nvPr/>
        </p:nvPicPr>
        <p:blipFill>
          <a:blip r:embed="rId3"/>
          <a:stretch>
            <a:fillRect/>
          </a:stretch>
        </p:blipFill>
        <p:spPr>
          <a:xfrm>
            <a:off x="4804920" y="1506519"/>
            <a:ext cx="4339080" cy="3733200"/>
          </a:xfrm>
          <a:prstGeom prst="rect">
            <a:avLst/>
          </a:prstGeom>
        </p:spPr>
      </p:pic>
    </p:spTree>
    <p:extLst>
      <p:ext uri="{BB962C8B-B14F-4D97-AF65-F5344CB8AC3E}">
        <p14:creationId xmlns:p14="http://schemas.microsoft.com/office/powerpoint/2010/main" val="35434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2684-9180-34EF-9C21-A0FF652E1A48}"/>
              </a:ext>
            </a:extLst>
          </p:cNvPr>
          <p:cNvSpPr>
            <a:spLocks noGrp="1"/>
          </p:cNvSpPr>
          <p:nvPr>
            <p:ph type="title"/>
          </p:nvPr>
        </p:nvSpPr>
        <p:spPr/>
        <p:txBody>
          <a:bodyPr/>
          <a:lstStyle/>
          <a:p>
            <a:r>
              <a:rPr lang="en-US" sz="5400" b="1" i="1" u="sng" dirty="0"/>
              <a:t>Screenshot</a:t>
            </a:r>
            <a:endParaRPr lang="en-IN" sz="5400" b="1" i="1" u="sng" dirty="0"/>
          </a:p>
        </p:txBody>
      </p:sp>
      <p:sp>
        <p:nvSpPr>
          <p:cNvPr id="4" name="Date Placeholder 3">
            <a:extLst>
              <a:ext uri="{FF2B5EF4-FFF2-40B4-BE49-F238E27FC236}">
                <a16:creationId xmlns:a16="http://schemas.microsoft.com/office/drawing/2014/main" id="{466D5EE9-4FE7-7651-A659-9CB7C7857FF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19E700E-BD1A-A805-F01C-51A002A42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3" name="Picture 12">
            <a:extLst>
              <a:ext uri="{FF2B5EF4-FFF2-40B4-BE49-F238E27FC236}">
                <a16:creationId xmlns:a16="http://schemas.microsoft.com/office/drawing/2014/main" id="{0E195E73-0950-5A89-A69E-2F19D18BB57D}"/>
              </a:ext>
            </a:extLst>
          </p:cNvPr>
          <p:cNvPicPr>
            <a:picLocks noChangeAspect="1"/>
          </p:cNvPicPr>
          <p:nvPr/>
        </p:nvPicPr>
        <p:blipFill>
          <a:blip r:embed="rId2"/>
          <a:stretch>
            <a:fillRect/>
          </a:stretch>
        </p:blipFill>
        <p:spPr>
          <a:xfrm>
            <a:off x="1998678" y="3183067"/>
            <a:ext cx="3789380" cy="3355845"/>
          </a:xfrm>
          <a:prstGeom prst="rect">
            <a:avLst/>
          </a:prstGeom>
        </p:spPr>
      </p:pic>
      <p:pic>
        <p:nvPicPr>
          <p:cNvPr id="17" name="Picture 16">
            <a:extLst>
              <a:ext uri="{FF2B5EF4-FFF2-40B4-BE49-F238E27FC236}">
                <a16:creationId xmlns:a16="http://schemas.microsoft.com/office/drawing/2014/main" id="{C86A55F8-8DDC-0356-5DD1-AD6E48C68941}"/>
              </a:ext>
            </a:extLst>
          </p:cNvPr>
          <p:cNvPicPr>
            <a:picLocks noChangeAspect="1"/>
          </p:cNvPicPr>
          <p:nvPr/>
        </p:nvPicPr>
        <p:blipFill>
          <a:blip r:embed="rId3"/>
          <a:stretch>
            <a:fillRect/>
          </a:stretch>
        </p:blipFill>
        <p:spPr>
          <a:xfrm>
            <a:off x="254523" y="939687"/>
            <a:ext cx="8342721" cy="2141893"/>
          </a:xfrm>
          <a:prstGeom prst="rect">
            <a:avLst/>
          </a:prstGeom>
        </p:spPr>
      </p:pic>
    </p:spTree>
    <p:extLst>
      <p:ext uri="{BB962C8B-B14F-4D97-AF65-F5344CB8AC3E}">
        <p14:creationId xmlns:p14="http://schemas.microsoft.com/office/powerpoint/2010/main" val="33653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DBAB-9E6F-D18D-3E8B-F868C5D5690A}"/>
              </a:ext>
            </a:extLst>
          </p:cNvPr>
          <p:cNvSpPr>
            <a:spLocks noGrp="1"/>
          </p:cNvSpPr>
          <p:nvPr>
            <p:ph type="title"/>
          </p:nvPr>
        </p:nvSpPr>
        <p:spPr/>
        <p:txBody>
          <a:bodyPr/>
          <a:lstStyle/>
          <a:p>
            <a:r>
              <a:rPr lang="en-US" sz="5400" b="1" i="1" u="sng" dirty="0"/>
              <a:t>Result</a:t>
            </a:r>
            <a:endParaRPr lang="en-IN" sz="5400" dirty="0"/>
          </a:p>
        </p:txBody>
      </p:sp>
      <p:sp>
        <p:nvSpPr>
          <p:cNvPr id="4" name="Date Placeholder 3">
            <a:extLst>
              <a:ext uri="{FF2B5EF4-FFF2-40B4-BE49-F238E27FC236}">
                <a16:creationId xmlns:a16="http://schemas.microsoft.com/office/drawing/2014/main" id="{4E4C61F9-9CE2-432A-C075-E87644B22DE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F99BF19-9674-38BB-0E6A-D42F902B1C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9" name="Picture 8">
            <a:extLst>
              <a:ext uri="{FF2B5EF4-FFF2-40B4-BE49-F238E27FC236}">
                <a16:creationId xmlns:a16="http://schemas.microsoft.com/office/drawing/2014/main" id="{1DBB8392-1E68-06D3-A775-E731242157C2}"/>
              </a:ext>
            </a:extLst>
          </p:cNvPr>
          <p:cNvPicPr>
            <a:picLocks noChangeAspect="1"/>
          </p:cNvPicPr>
          <p:nvPr/>
        </p:nvPicPr>
        <p:blipFill>
          <a:blip r:embed="rId2"/>
          <a:stretch>
            <a:fillRect/>
          </a:stretch>
        </p:blipFill>
        <p:spPr>
          <a:xfrm>
            <a:off x="858329" y="1587385"/>
            <a:ext cx="7437931" cy="3503089"/>
          </a:xfrm>
          <a:prstGeom prst="rect">
            <a:avLst/>
          </a:prstGeom>
        </p:spPr>
      </p:pic>
    </p:spTree>
    <p:extLst>
      <p:ext uri="{BB962C8B-B14F-4D97-AF65-F5344CB8AC3E}">
        <p14:creationId xmlns:p14="http://schemas.microsoft.com/office/powerpoint/2010/main" val="5692415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593</Words>
  <Application>Microsoft Office PowerPoint</Application>
  <PresentationFormat>On-screen Show (4:3)</PresentationFormat>
  <Paragraphs>78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Candara</vt:lpstr>
      <vt:lpstr>Arial</vt:lpstr>
      <vt:lpstr>Söhne</vt:lpstr>
      <vt:lpstr>Aptos</vt:lpstr>
      <vt:lpstr>Calibri</vt:lpstr>
      <vt:lpstr>Office Theme</vt:lpstr>
      <vt:lpstr>PowerPoint Presentation</vt:lpstr>
      <vt:lpstr>Index</vt:lpstr>
      <vt:lpstr>Objective       </vt:lpstr>
      <vt:lpstr>Introduction</vt:lpstr>
      <vt:lpstr>Approach &amp;  Techniques</vt:lpstr>
      <vt:lpstr>Algorithm</vt:lpstr>
      <vt:lpstr>Screenshot</vt:lpstr>
      <vt:lpstr>Screenshot</vt:lpstr>
      <vt:lpstr>Result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aashu63062@gmail.com</cp:lastModifiedBy>
  <cp:revision>80</cp:revision>
  <dcterms:created xsi:type="dcterms:W3CDTF">2010-04-09T07:36:15Z</dcterms:created>
  <dcterms:modified xsi:type="dcterms:W3CDTF">2024-05-14T06:03:10Z</dcterms:modified>
</cp:coreProperties>
</file>