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8" roundtripDataSignature="AMtx7mgL5f3sLp7TV3xkt4bcyRLMM/30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76600" cy="5365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281488" y="0"/>
            <a:ext cx="3276600" cy="53657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155238"/>
            <a:ext cx="3276600" cy="5365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 name="Google Shape;84;p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28" name="Shape 28"/>
        <p:cNvGrpSpPr/>
        <p:nvPr/>
      </p:nvGrpSpPr>
      <p:grpSpPr>
        <a:xfrm>
          <a:off x="0" y="0"/>
          <a:ext cx="0" cy="0"/>
          <a:chOff x="0" y="0"/>
          <a:chExt cx="0" cy="0"/>
        </a:xfrm>
      </p:grpSpPr>
      <p:sp>
        <p:nvSpPr>
          <p:cNvPr id="29" name="Google Shape;29;p25"/>
          <p:cNvSpPr txBox="1"/>
          <p:nvPr>
            <p:ph idx="11" type="ftr"/>
          </p:nvPr>
        </p:nvSpPr>
        <p:spPr>
          <a:xfrm>
            <a:off x="457559" y="6356520"/>
            <a:ext cx="8499154"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66" name="Shape 66"/>
        <p:cNvGrpSpPr/>
        <p:nvPr/>
      </p:nvGrpSpPr>
      <p:grpSpPr>
        <a:xfrm>
          <a:off x="0" y="0"/>
          <a:ext cx="0" cy="0"/>
          <a:chOff x="0" y="0"/>
          <a:chExt cx="0" cy="0"/>
        </a:xfrm>
      </p:grpSpPr>
      <p:sp>
        <p:nvSpPr>
          <p:cNvPr id="67" name="Google Shape;67;p3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6"/>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36"/>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36"/>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6"/>
          <p:cNvSpPr txBox="1"/>
          <p:nvPr>
            <p:ph idx="4"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36"/>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type="blank">
  <p:cSld name="BLANK">
    <p:spTree>
      <p:nvGrpSpPr>
        <p:cNvPr id="73" name="Shape 73"/>
        <p:cNvGrpSpPr/>
        <p:nvPr/>
      </p:nvGrpSpPr>
      <p:grpSpPr>
        <a:xfrm>
          <a:off x="0" y="0"/>
          <a:ext cx="0" cy="0"/>
          <a:chOff x="0" y="0"/>
          <a:chExt cx="0" cy="0"/>
        </a:xfrm>
      </p:grpSpPr>
      <p:sp>
        <p:nvSpPr>
          <p:cNvPr id="74" name="Google Shape;74;p3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7"/>
          <p:cNvSpPr txBox="1"/>
          <p:nvPr>
            <p:ph idx="1" type="body"/>
          </p:nvPr>
        </p:nvSpPr>
        <p:spPr>
          <a:xfrm>
            <a:off x="45720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37"/>
          <p:cNvSpPr txBox="1"/>
          <p:nvPr>
            <p:ph idx="2" type="body"/>
          </p:nvPr>
        </p:nvSpPr>
        <p:spPr>
          <a:xfrm>
            <a:off x="323964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7"/>
          <p:cNvSpPr txBox="1"/>
          <p:nvPr>
            <p:ph idx="3" type="body"/>
          </p:nvPr>
        </p:nvSpPr>
        <p:spPr>
          <a:xfrm>
            <a:off x="602208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37"/>
          <p:cNvSpPr txBox="1"/>
          <p:nvPr>
            <p:ph idx="4" type="body"/>
          </p:nvPr>
        </p:nvSpPr>
        <p:spPr>
          <a:xfrm>
            <a:off x="45720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37"/>
          <p:cNvSpPr txBox="1"/>
          <p:nvPr>
            <p:ph idx="5" type="body"/>
          </p:nvPr>
        </p:nvSpPr>
        <p:spPr>
          <a:xfrm>
            <a:off x="323964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37"/>
          <p:cNvSpPr txBox="1"/>
          <p:nvPr>
            <p:ph idx="6" type="body"/>
          </p:nvPr>
        </p:nvSpPr>
        <p:spPr>
          <a:xfrm>
            <a:off x="602208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7"/>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0" name="Shape 30"/>
        <p:cNvGrpSpPr/>
        <p:nvPr/>
      </p:nvGrpSpPr>
      <p:grpSpPr>
        <a:xfrm>
          <a:off x="0" y="0"/>
          <a:ext cx="0" cy="0"/>
          <a:chOff x="0" y="0"/>
          <a:chExt cx="0" cy="0"/>
        </a:xfrm>
      </p:grpSpPr>
      <p:sp>
        <p:nvSpPr>
          <p:cNvPr id="31" name="Google Shape;31;p28"/>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8"/>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33" name="Shape 33"/>
        <p:cNvGrpSpPr/>
        <p:nvPr/>
      </p:nvGrpSpPr>
      <p:grpSpPr>
        <a:xfrm>
          <a:off x="0" y="0"/>
          <a:ext cx="0" cy="0"/>
          <a:chOff x="0" y="0"/>
          <a:chExt cx="0" cy="0"/>
        </a:xfrm>
      </p:grpSpPr>
      <p:sp>
        <p:nvSpPr>
          <p:cNvPr id="34" name="Google Shape;34;p2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9"/>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36" name="Google Shape;36;p29"/>
          <p:cNvSpPr txBox="1"/>
          <p:nvPr>
            <p:ph idx="11" type="ftr"/>
          </p:nvPr>
        </p:nvSpPr>
        <p:spPr>
          <a:xfrm>
            <a:off x="457199" y="6356520"/>
            <a:ext cx="8229239"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3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0"/>
          <p:cNvSpPr txBox="1"/>
          <p:nvPr>
            <p:ph idx="11" type="ftr"/>
          </p:nvPr>
        </p:nvSpPr>
        <p:spPr>
          <a:xfrm>
            <a:off x="352540" y="6356520"/>
            <a:ext cx="8361802"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p:cSld name="Centered Text">
    <p:spTree>
      <p:nvGrpSpPr>
        <p:cNvPr id="40" name="Shape 40"/>
        <p:cNvGrpSpPr/>
        <p:nvPr/>
      </p:nvGrpSpPr>
      <p:grpSpPr>
        <a:xfrm>
          <a:off x="0" y="0"/>
          <a:ext cx="0" cy="0"/>
          <a:chOff x="0" y="0"/>
          <a:chExt cx="0" cy="0"/>
        </a:xfrm>
      </p:grpSpPr>
      <p:sp>
        <p:nvSpPr>
          <p:cNvPr id="41" name="Google Shape;41;p31"/>
          <p:cNvSpPr txBox="1"/>
          <p:nvPr>
            <p:ph idx="1" type="subTitle"/>
          </p:nvPr>
        </p:nvSpPr>
        <p:spPr>
          <a:xfrm>
            <a:off x="0" y="0"/>
            <a:ext cx="5486040" cy="4238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42" name="Google Shape;42;p31"/>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3" name="Shape 43"/>
        <p:cNvGrpSpPr/>
        <p:nvPr/>
      </p:nvGrpSpPr>
      <p:grpSpPr>
        <a:xfrm>
          <a:off x="0" y="0"/>
          <a:ext cx="0" cy="0"/>
          <a:chOff x="0" y="0"/>
          <a:chExt cx="0" cy="0"/>
        </a:xfrm>
      </p:grpSpPr>
      <p:sp>
        <p:nvSpPr>
          <p:cNvPr id="44" name="Google Shape;44;p32"/>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2"/>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2"/>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32"/>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2"/>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49" name="Shape 49"/>
        <p:cNvGrpSpPr/>
        <p:nvPr/>
      </p:nvGrpSpPr>
      <p:grpSpPr>
        <a:xfrm>
          <a:off x="0" y="0"/>
          <a:ext cx="0" cy="0"/>
          <a:chOff x="0" y="0"/>
          <a:chExt cx="0" cy="0"/>
        </a:xfrm>
      </p:grpSpPr>
      <p:sp>
        <p:nvSpPr>
          <p:cNvPr id="50" name="Google Shape;50;p3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3"/>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33"/>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3"/>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33"/>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55" name="Shape 55"/>
        <p:cNvGrpSpPr/>
        <p:nvPr/>
      </p:nvGrpSpPr>
      <p:grpSpPr>
        <a:xfrm>
          <a:off x="0" y="0"/>
          <a:ext cx="0" cy="0"/>
          <a:chOff x="0" y="0"/>
          <a:chExt cx="0" cy="0"/>
        </a:xfrm>
      </p:grpSpPr>
      <p:sp>
        <p:nvSpPr>
          <p:cNvPr id="56" name="Google Shape;56;p3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4"/>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34"/>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34"/>
          <p:cNvSpPr txBox="1"/>
          <p:nvPr>
            <p:ph idx="3"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34"/>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61" name="Shape 61"/>
        <p:cNvGrpSpPr/>
        <p:nvPr/>
      </p:nvGrpSpPr>
      <p:grpSpPr>
        <a:xfrm>
          <a:off x="0" y="0"/>
          <a:ext cx="0" cy="0"/>
          <a:chOff x="0" y="0"/>
          <a:chExt cx="0" cy="0"/>
        </a:xfrm>
      </p:grpSpPr>
      <p:sp>
        <p:nvSpPr>
          <p:cNvPr id="62" name="Google Shape;62;p35"/>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5"/>
          <p:cNvSpPr txBox="1"/>
          <p:nvPr>
            <p:ph idx="1" type="body"/>
          </p:nvPr>
        </p:nvSpPr>
        <p:spPr>
          <a:xfrm>
            <a:off x="457200" y="160452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35"/>
          <p:cNvSpPr txBox="1"/>
          <p:nvPr>
            <p:ph idx="2"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35"/>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4.png"/><Relationship Id="rId2" Type="http://schemas.openxmlformats.org/officeDocument/2006/relationships/image" Target="../media/image5.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24"/>
          <p:cNvSpPr/>
          <p:nvPr/>
        </p:nvSpPr>
        <p:spPr>
          <a:xfrm>
            <a:off x="0" y="0"/>
            <a:ext cx="914364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4"/>
          <p:cNvSpPr/>
          <p:nvPr/>
        </p:nvSpPr>
        <p:spPr>
          <a:xfrm flipH="1" rot="10800000">
            <a:off x="0" y="6704640"/>
            <a:ext cx="9143640" cy="19764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2" name="Google Shape;12;p24"/>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pic>
        <p:nvPicPr>
          <p:cNvPr descr="LOGO.gif" id="13" name="Google Shape;13;p24"/>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14" name="Google Shape;14;p24"/>
          <p:cNvGrpSpPr/>
          <p:nvPr/>
        </p:nvGrpSpPr>
        <p:grpSpPr>
          <a:xfrm>
            <a:off x="6146640" y="0"/>
            <a:ext cx="2997000" cy="875880"/>
            <a:chOff x="6146640" y="0"/>
            <a:chExt cx="2997000" cy="875880"/>
          </a:xfrm>
        </p:grpSpPr>
        <p:sp>
          <p:nvSpPr>
            <p:cNvPr id="15" name="Google Shape;15;p24"/>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6" name="Google Shape;16;p24"/>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17" name="Google Shape;17;p24"/>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18" name="Google Shape;18;p24"/>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pic>
        <p:nvPicPr>
          <p:cNvPr descr="LOGO.gif" id="19" name="Google Shape;19;p24"/>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20" name="Google Shape;20;p24"/>
          <p:cNvGrpSpPr/>
          <p:nvPr/>
        </p:nvGrpSpPr>
        <p:grpSpPr>
          <a:xfrm>
            <a:off x="6146640" y="0"/>
            <a:ext cx="2997000" cy="875880"/>
            <a:chOff x="6146640" y="0"/>
            <a:chExt cx="2997000" cy="875880"/>
          </a:xfrm>
        </p:grpSpPr>
        <p:sp>
          <p:nvSpPr>
            <p:cNvPr id="21" name="Google Shape;21;p24"/>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22" name="Google Shape;22;p24"/>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23" name="Google Shape;23;p24"/>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24" name="Google Shape;24;p24"/>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sp>
        <p:nvSpPr>
          <p:cNvPr id="25" name="Google Shape;25;p24"/>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 name="Google Shape;26;p24"/>
          <p:cNvSpPr txBox="1"/>
          <p:nvPr>
            <p:ph idx="1" type="body"/>
          </p:nvPr>
        </p:nvSpPr>
        <p:spPr>
          <a:xfrm>
            <a:off x="457200" y="1371600"/>
            <a:ext cx="8229240" cy="452556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9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04800" lvl="3" marL="18288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292100" lvl="4" marL="2286000" marR="0" rtl="0" algn="l">
              <a:lnSpc>
                <a:spcPct val="90000"/>
              </a:lnSpc>
              <a:spcBef>
                <a:spcPts val="5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 name="Google Shape;27;p24"/>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nvSpPr>
        <p:spPr>
          <a:xfrm>
            <a:off x="0" y="840631"/>
            <a:ext cx="9144000" cy="558844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GB" sz="2000" u="none" cap="none" strike="noStrike">
                <a:solidFill>
                  <a:schemeClr val="dk1"/>
                </a:solidFill>
                <a:latin typeface="Times New Roman"/>
                <a:ea typeface="Times New Roman"/>
                <a:cs typeface="Times New Roman"/>
                <a:sym typeface="Times New Roman"/>
              </a:rPr>
              <a:t>Recovery Techniques</a:t>
            </a:r>
            <a:endParaRPr b="1" i="0" sz="20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0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0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GB" sz="2000" u="none" cap="none" strike="noStrike">
                <a:solidFill>
                  <a:srgbClr val="0070C0"/>
                </a:solidFill>
                <a:latin typeface="Times New Roman"/>
                <a:ea typeface="Times New Roman"/>
                <a:cs typeface="Times New Roman"/>
                <a:sym typeface="Times New Roman"/>
              </a:rPr>
              <a:t>Dr. Ravneet Kaur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400"/>
              </a:spcBef>
              <a:spcAft>
                <a:spcPts val="0"/>
              </a:spcAft>
              <a:buClr>
                <a:srgbClr val="000000"/>
              </a:buClr>
              <a:buSzPts val="2000"/>
              <a:buFont typeface="Arial"/>
              <a:buNone/>
            </a:pPr>
            <a:r>
              <a:rPr b="0" i="0" lang="en-GB" sz="2000" u="none" cap="none" strike="noStrike">
                <a:solidFill>
                  <a:schemeClr val="dk1"/>
                </a:solidFill>
                <a:latin typeface="Times New Roman"/>
                <a:ea typeface="Times New Roman"/>
                <a:cs typeface="Times New Roman"/>
                <a:sym typeface="Times New Roman"/>
              </a:rPr>
              <a:t>Department of Computer Science and Engineering,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400"/>
              </a:spcBef>
              <a:spcAft>
                <a:spcPts val="0"/>
              </a:spcAft>
              <a:buClr>
                <a:srgbClr val="000000"/>
              </a:buClr>
              <a:buSzPts val="2000"/>
              <a:buFont typeface="Arial"/>
              <a:buNone/>
            </a:pPr>
            <a:r>
              <a:rPr b="0" i="0" lang="en-GB" sz="2000" u="none" cap="none" strike="noStrike">
                <a:solidFill>
                  <a:schemeClr val="dk1"/>
                </a:solidFill>
                <a:latin typeface="Times New Roman"/>
                <a:ea typeface="Times New Roman"/>
                <a:cs typeface="Times New Roman"/>
                <a:sym typeface="Times New Roman"/>
              </a:rPr>
              <a:t>Chitkara University, Punjab</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40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641"/>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sp>
        <p:nvSpPr>
          <p:cNvPr id="87" name="Google Shape;87;p1"/>
          <p:cNvSpPr txBox="1"/>
          <p:nvPr>
            <p:ph idx="11" type="ftr"/>
          </p:nvPr>
        </p:nvSpPr>
        <p:spPr>
          <a:xfrm>
            <a:off x="0" y="6429080"/>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GB" sz="1400">
                <a:latin typeface="Times New Roman"/>
                <a:ea typeface="Times New Roman"/>
                <a:cs typeface="Times New Roman"/>
                <a:sym typeface="Times New Roman"/>
              </a:rPr>
              <a:t>DBMS                     		Dr. Ravneet Kaur</a:t>
            </a:r>
            <a:endParaRPr b="0" sz="1400"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0"/>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t/>
            </a:r>
            <a:endParaRPr sz="1600">
              <a:latin typeface="Times New Roman"/>
              <a:ea typeface="Times New Roman"/>
              <a:cs typeface="Times New Roman"/>
              <a:sym typeface="Times New Roman"/>
            </a:endParaRPr>
          </a:p>
        </p:txBody>
      </p:sp>
      <p:sp>
        <p:nvSpPr>
          <p:cNvPr id="147" name="Google Shape;147;p10"/>
          <p:cNvSpPr txBox="1"/>
          <p:nvPr/>
        </p:nvSpPr>
        <p:spPr>
          <a:xfrm>
            <a:off x="350603" y="926442"/>
            <a:ext cx="8454032" cy="477053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GB" sz="1600" u="none" cap="none" strike="noStrike">
                <a:solidFill>
                  <a:srgbClr val="000000"/>
                </a:solidFill>
                <a:latin typeface="Times New Roman"/>
                <a:ea typeface="Times New Roman"/>
                <a:cs typeface="Times New Roman"/>
                <a:sym typeface="Times New Roman"/>
              </a:rPr>
              <a:t>RAID-2</a:t>
            </a:r>
            <a:endParaRPr/>
          </a:p>
          <a:p>
            <a:pPr indent="0" lvl="0" marL="0" marR="0" rtl="0" algn="just">
              <a:lnSpc>
                <a:spcPct val="100000"/>
              </a:lnSpc>
              <a:spcBef>
                <a:spcPts val="0"/>
              </a:spcBef>
              <a:spcAft>
                <a:spcPts val="0"/>
              </a:spcAft>
              <a:buNone/>
            </a:pPr>
            <a:r>
              <a:rPr b="0" i="0" lang="en-GB" sz="1600" u="none" cap="none" strike="noStrike">
                <a:solidFill>
                  <a:srgbClr val="000000"/>
                </a:solidFill>
                <a:latin typeface="Times New Roman"/>
                <a:ea typeface="Times New Roman"/>
                <a:cs typeface="Times New Roman"/>
                <a:sym typeface="Times New Roman"/>
              </a:rPr>
              <a:t>RAID Level-2 is used for Hamming error correction codes and is used with drives which do not have built-in error detection.</a:t>
            </a:r>
            <a:endParaRPr/>
          </a:p>
          <a:p>
            <a:pPr indent="0" lvl="0" marL="0" marR="0" rtl="0" algn="just">
              <a:lnSpc>
                <a:spcPct val="100000"/>
              </a:lnSpc>
              <a:spcBef>
                <a:spcPts val="0"/>
              </a:spcBef>
              <a:spcAft>
                <a:spcPts val="0"/>
              </a:spcAft>
              <a:buNone/>
            </a:pPr>
            <a:r>
              <a:t/>
            </a:r>
            <a:endParaRPr b="0" i="0" sz="16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GB" sz="1600" u="none" cap="none" strike="noStrike">
                <a:solidFill>
                  <a:srgbClr val="000000"/>
                </a:solidFill>
                <a:latin typeface="Times New Roman"/>
                <a:ea typeface="Times New Roman"/>
                <a:cs typeface="Times New Roman"/>
                <a:sym typeface="Times New Roman"/>
              </a:rPr>
              <a:t>RAID-3</a:t>
            </a:r>
            <a:endParaRPr/>
          </a:p>
          <a:p>
            <a:pPr indent="0" lvl="0" marL="0" marR="0" rtl="0" algn="just">
              <a:lnSpc>
                <a:spcPct val="100000"/>
              </a:lnSpc>
              <a:spcBef>
                <a:spcPts val="0"/>
              </a:spcBef>
              <a:spcAft>
                <a:spcPts val="0"/>
              </a:spcAft>
              <a:buNone/>
            </a:pPr>
            <a:r>
              <a:rPr b="0" i="0" lang="en-GB" sz="1600" u="none" cap="none" strike="noStrike">
                <a:solidFill>
                  <a:srgbClr val="000000"/>
                </a:solidFill>
                <a:latin typeface="Times New Roman"/>
                <a:ea typeface="Times New Roman"/>
                <a:cs typeface="Times New Roman"/>
                <a:sym typeface="Times New Roman"/>
              </a:rPr>
              <a:t>RAID Level-3 stripes data at a byte level across several drives, with parity stored on one drive. Byte-level stripping hardware supports efficient use.</a:t>
            </a:r>
            <a:endParaRPr/>
          </a:p>
          <a:p>
            <a:pPr indent="0" lvl="0" marL="0" marR="0" rtl="0" algn="just">
              <a:lnSpc>
                <a:spcPct val="100000"/>
              </a:lnSpc>
              <a:spcBef>
                <a:spcPts val="0"/>
              </a:spcBef>
              <a:spcAft>
                <a:spcPts val="0"/>
              </a:spcAft>
              <a:buNone/>
            </a:pPr>
            <a:r>
              <a:t/>
            </a:r>
            <a:endParaRPr b="1" i="0" sz="16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GB" sz="1600" u="none" cap="none" strike="noStrike">
                <a:solidFill>
                  <a:srgbClr val="000000"/>
                </a:solidFill>
                <a:latin typeface="Times New Roman"/>
                <a:ea typeface="Times New Roman"/>
                <a:cs typeface="Times New Roman"/>
                <a:sym typeface="Times New Roman"/>
              </a:rPr>
              <a:t>RAID-4</a:t>
            </a:r>
            <a:endParaRPr/>
          </a:p>
          <a:p>
            <a:pPr indent="0" lvl="0" marL="0" marR="0" rtl="0" algn="just">
              <a:lnSpc>
                <a:spcPct val="100000"/>
              </a:lnSpc>
              <a:spcBef>
                <a:spcPts val="0"/>
              </a:spcBef>
              <a:spcAft>
                <a:spcPts val="0"/>
              </a:spcAft>
              <a:buNone/>
            </a:pPr>
            <a:r>
              <a:rPr b="0" i="0" lang="en-GB" sz="1600" u="none" cap="none" strike="noStrike">
                <a:solidFill>
                  <a:srgbClr val="000000"/>
                </a:solidFill>
                <a:latin typeface="Times New Roman"/>
                <a:ea typeface="Times New Roman"/>
                <a:cs typeface="Times New Roman"/>
                <a:sym typeface="Times New Roman"/>
              </a:rPr>
              <a:t>RAID Level-4 that stripes data at a block level across several drives, with parity stored on one drive. Parity information allows recovery from the failure of any single drive. The performance of the level-4 array is good for reads.</a:t>
            </a:r>
            <a:endParaRPr/>
          </a:p>
          <a:p>
            <a:pPr indent="0" lvl="0" marL="0" marR="0" rtl="0" algn="just">
              <a:lnSpc>
                <a:spcPct val="100000"/>
              </a:lnSpc>
              <a:spcBef>
                <a:spcPts val="0"/>
              </a:spcBef>
              <a:spcAft>
                <a:spcPts val="0"/>
              </a:spcAft>
              <a:buNone/>
            </a:pPr>
            <a:r>
              <a:rPr b="0" i="0" lang="en-GB" sz="1600" u="none" cap="none" strike="noStrike">
                <a:solidFill>
                  <a:srgbClr val="000000"/>
                </a:solidFill>
                <a:latin typeface="Times New Roman"/>
                <a:ea typeface="Times New Roman"/>
                <a:cs typeface="Times New Roman"/>
                <a:sym typeface="Times New Roman"/>
              </a:rPr>
              <a:t>Writes, however, require that parity data be updated each time. Because only one drive in the array stores redundant data. The cost per megabyte is low.</a:t>
            </a:r>
            <a:endParaRPr/>
          </a:p>
          <a:p>
            <a:pPr indent="0" lvl="0" marL="0" marR="0" rtl="0" algn="just">
              <a:lnSpc>
                <a:spcPct val="100000"/>
              </a:lnSpc>
              <a:spcBef>
                <a:spcPts val="0"/>
              </a:spcBef>
              <a:spcAft>
                <a:spcPts val="0"/>
              </a:spcAft>
              <a:buNone/>
            </a:pPr>
            <a:r>
              <a:t/>
            </a:r>
            <a:endParaRPr b="1" i="0" sz="16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GB" sz="1600" u="none" cap="none" strike="noStrike">
                <a:solidFill>
                  <a:srgbClr val="000000"/>
                </a:solidFill>
                <a:latin typeface="Times New Roman"/>
                <a:ea typeface="Times New Roman"/>
                <a:cs typeface="Times New Roman"/>
                <a:sym typeface="Times New Roman"/>
              </a:rPr>
              <a:t>RAID-5</a:t>
            </a:r>
            <a:endParaRPr/>
          </a:p>
          <a:p>
            <a:pPr indent="0" lvl="0" marL="0" marR="0" rtl="0" algn="just">
              <a:lnSpc>
                <a:spcPct val="100000"/>
              </a:lnSpc>
              <a:spcBef>
                <a:spcPts val="0"/>
              </a:spcBef>
              <a:spcAft>
                <a:spcPts val="0"/>
              </a:spcAft>
              <a:buNone/>
            </a:pPr>
            <a:r>
              <a:rPr b="0" i="0" lang="en-GB" sz="1600" u="none" cap="none" strike="noStrike">
                <a:solidFill>
                  <a:srgbClr val="000000"/>
                </a:solidFill>
                <a:latin typeface="Times New Roman"/>
                <a:ea typeface="Times New Roman"/>
                <a:cs typeface="Times New Roman"/>
                <a:sym typeface="Times New Roman"/>
              </a:rPr>
              <a:t>RAID Level-5 is like level 4 but distributes parity among the drives. This can speed up small writes in the multiprocessing system. The performance for reads is lower than a level-4 array. The cost per megabyte is the same as level-4.</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1"/>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GB"/>
              <a:t>SUMMARY</a:t>
            </a:r>
            <a:endParaRPr/>
          </a:p>
        </p:txBody>
      </p:sp>
      <p:pic>
        <p:nvPicPr>
          <p:cNvPr id="153" name="Google Shape;153;p11"/>
          <p:cNvPicPr preferRelativeResize="0"/>
          <p:nvPr/>
        </p:nvPicPr>
        <p:blipFill rotWithShape="1">
          <a:blip r:embed="rId3">
            <a:alphaModFix/>
          </a:blip>
          <a:srcRect b="0" l="0" r="0" t="0"/>
          <a:stretch/>
        </p:blipFill>
        <p:spPr>
          <a:xfrm>
            <a:off x="285750" y="1857375"/>
            <a:ext cx="8572500" cy="3143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2"/>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t/>
            </a:r>
            <a:endParaRPr/>
          </a:p>
        </p:txBody>
      </p:sp>
      <p:pic>
        <p:nvPicPr>
          <p:cNvPr id="159" name="Google Shape;159;p12"/>
          <p:cNvPicPr preferRelativeResize="0"/>
          <p:nvPr/>
        </p:nvPicPr>
        <p:blipFill rotWithShape="1">
          <a:blip r:embed="rId3">
            <a:alphaModFix/>
          </a:blip>
          <a:srcRect b="0" l="0" r="0" t="0"/>
          <a:stretch/>
        </p:blipFill>
        <p:spPr>
          <a:xfrm>
            <a:off x="2033587" y="1738312"/>
            <a:ext cx="5076825" cy="3381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GB"/>
              <a:t>INTRODUCTION TO RECOVERY OF DATA</a:t>
            </a:r>
            <a:endParaRPr/>
          </a:p>
        </p:txBody>
      </p:sp>
      <p:sp>
        <p:nvSpPr>
          <p:cNvPr id="93" name="Google Shape;93;p2"/>
          <p:cNvSpPr txBox="1"/>
          <p:nvPr/>
        </p:nvSpPr>
        <p:spPr>
          <a:xfrm>
            <a:off x="171493" y="1027208"/>
            <a:ext cx="8557727" cy="218521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GB" sz="1700" u="none" cap="none" strike="noStrike">
                <a:solidFill>
                  <a:srgbClr val="000000"/>
                </a:solidFill>
                <a:latin typeface="Times New Roman"/>
                <a:ea typeface="Times New Roman"/>
                <a:cs typeface="Times New Roman"/>
                <a:sym typeface="Times New Roman"/>
              </a:rPr>
              <a:t>Data recovery is the process of restoring the database of the most recent consistent state that existed just before the failure</a:t>
            </a:r>
            <a:r>
              <a:rPr b="1" i="0" lang="en-GB" sz="1700" u="none" cap="none" strike="noStrike">
                <a:solidFill>
                  <a:srgbClr val="000000"/>
                </a:solidFill>
                <a:latin typeface="Times New Roman"/>
                <a:ea typeface="Times New Roman"/>
                <a:cs typeface="Times New Roman"/>
                <a:sym typeface="Times New Roman"/>
              </a:rPr>
              <a:t>.</a:t>
            </a:r>
            <a:endParaRPr/>
          </a:p>
          <a:p>
            <a:pPr indent="0" lvl="0" marL="0" marR="0" rtl="0" algn="just">
              <a:lnSpc>
                <a:spcPct val="100000"/>
              </a:lnSpc>
              <a:spcBef>
                <a:spcPts val="0"/>
              </a:spcBef>
              <a:spcAft>
                <a:spcPts val="0"/>
              </a:spcAft>
              <a:buNone/>
            </a:pPr>
            <a:r>
              <a:t/>
            </a:r>
            <a:endParaRPr b="1" i="0" sz="17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GB" sz="1700" u="none" cap="none" strike="noStrike">
                <a:solidFill>
                  <a:srgbClr val="000000"/>
                </a:solidFill>
                <a:latin typeface="Times New Roman"/>
                <a:ea typeface="Times New Roman"/>
                <a:cs typeface="Times New Roman"/>
                <a:sym typeface="Times New Roman"/>
              </a:rPr>
              <a:t>Data recovery is important in managing a database system.</a:t>
            </a:r>
            <a:endParaRPr/>
          </a:p>
          <a:p>
            <a:pPr indent="0" lvl="0" marL="0" marR="0" rtl="0" algn="just">
              <a:lnSpc>
                <a:spcPct val="100000"/>
              </a:lnSpc>
              <a:spcBef>
                <a:spcPts val="0"/>
              </a:spcBef>
              <a:spcAft>
                <a:spcPts val="0"/>
              </a:spcAft>
              <a:buNone/>
            </a:pPr>
            <a:r>
              <a:t/>
            </a:r>
            <a:endParaRPr b="0" i="0" sz="17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GB" sz="1700" u="none" cap="none" strike="noStrike">
                <a:solidFill>
                  <a:srgbClr val="000000"/>
                </a:solidFill>
                <a:latin typeface="Times New Roman"/>
                <a:ea typeface="Times New Roman"/>
                <a:cs typeface="Times New Roman"/>
                <a:sym typeface="Times New Roman"/>
              </a:rPr>
              <a:t>Having a good plan will help to make a quick and successful recovery from failure.</a:t>
            </a:r>
            <a:endParaRPr/>
          </a:p>
          <a:p>
            <a:pPr indent="0" lvl="0" marL="0" marR="0" rtl="0" algn="just">
              <a:lnSpc>
                <a:spcPct val="100000"/>
              </a:lnSpc>
              <a:spcBef>
                <a:spcPts val="0"/>
              </a:spcBef>
              <a:spcAft>
                <a:spcPts val="0"/>
              </a:spcAft>
              <a:buNone/>
            </a:pPr>
            <a:r>
              <a:t/>
            </a:r>
            <a:endParaRPr b="0" i="0" sz="17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0" i="0" sz="17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GB"/>
              <a:t>PROPOSE OF DATABASE RECOVERY</a:t>
            </a:r>
            <a:endParaRPr/>
          </a:p>
        </p:txBody>
      </p:sp>
      <p:sp>
        <p:nvSpPr>
          <p:cNvPr id="99" name="Google Shape;99;p3"/>
          <p:cNvSpPr txBox="1"/>
          <p:nvPr/>
        </p:nvSpPr>
        <p:spPr>
          <a:xfrm>
            <a:off x="443060" y="1187778"/>
            <a:ext cx="7767687" cy="192360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GB" sz="1700" u="none" cap="none" strike="noStrike">
                <a:solidFill>
                  <a:srgbClr val="000000"/>
                </a:solidFill>
                <a:latin typeface="Times New Roman"/>
                <a:ea typeface="Times New Roman"/>
                <a:cs typeface="Times New Roman"/>
                <a:sym typeface="Times New Roman"/>
              </a:rPr>
              <a:t>To bring the database into the last consistent state, which existed prior to the failure.</a:t>
            </a:r>
            <a:endParaRPr/>
          </a:p>
          <a:p>
            <a:pPr indent="0" lvl="0" marL="0" marR="0" rtl="0" algn="just">
              <a:lnSpc>
                <a:spcPct val="100000"/>
              </a:lnSpc>
              <a:spcBef>
                <a:spcPts val="0"/>
              </a:spcBef>
              <a:spcAft>
                <a:spcPts val="0"/>
              </a:spcAft>
              <a:buNone/>
            </a:pPr>
            <a:r>
              <a:t/>
            </a:r>
            <a:endParaRPr b="0" i="0" sz="17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GB" sz="1700" u="none" cap="none" strike="noStrike">
                <a:solidFill>
                  <a:srgbClr val="000000"/>
                </a:solidFill>
                <a:latin typeface="Times New Roman"/>
                <a:ea typeface="Times New Roman"/>
                <a:cs typeface="Times New Roman"/>
                <a:sym typeface="Times New Roman"/>
              </a:rPr>
              <a:t>To preserve transaction (ACID) properties:</a:t>
            </a:r>
            <a:endParaRPr/>
          </a:p>
          <a:p>
            <a:pPr indent="-342900" lvl="0" marL="342900" marR="0" rtl="0" algn="just">
              <a:lnSpc>
                <a:spcPct val="100000"/>
              </a:lnSpc>
              <a:spcBef>
                <a:spcPts val="0"/>
              </a:spcBef>
              <a:spcAft>
                <a:spcPts val="0"/>
              </a:spcAft>
              <a:buClr>
                <a:srgbClr val="000000"/>
              </a:buClr>
              <a:buSzPts val="1700"/>
              <a:buFont typeface="Arial"/>
              <a:buAutoNum type="alphaLcParenBoth"/>
            </a:pPr>
            <a:r>
              <a:rPr b="0" i="0" lang="en-GB" sz="1700" u="none" cap="none" strike="noStrike">
                <a:solidFill>
                  <a:srgbClr val="000000"/>
                </a:solidFill>
                <a:latin typeface="Times New Roman"/>
                <a:ea typeface="Times New Roman"/>
                <a:cs typeface="Times New Roman"/>
                <a:sym typeface="Times New Roman"/>
              </a:rPr>
              <a:t>Atomicity</a:t>
            </a:r>
            <a:endParaRPr/>
          </a:p>
          <a:p>
            <a:pPr indent="-342900" lvl="0" marL="342900" marR="0" rtl="0" algn="just">
              <a:lnSpc>
                <a:spcPct val="100000"/>
              </a:lnSpc>
              <a:spcBef>
                <a:spcPts val="0"/>
              </a:spcBef>
              <a:spcAft>
                <a:spcPts val="0"/>
              </a:spcAft>
              <a:buClr>
                <a:srgbClr val="000000"/>
              </a:buClr>
              <a:buSzPts val="1700"/>
              <a:buFont typeface="Arial"/>
              <a:buAutoNum type="alphaLcParenBoth"/>
            </a:pPr>
            <a:r>
              <a:rPr b="0" i="0" lang="en-GB" sz="1700" u="none" cap="none" strike="noStrike">
                <a:solidFill>
                  <a:srgbClr val="000000"/>
                </a:solidFill>
                <a:latin typeface="Times New Roman"/>
                <a:ea typeface="Times New Roman"/>
                <a:cs typeface="Times New Roman"/>
                <a:sym typeface="Times New Roman"/>
              </a:rPr>
              <a:t>Consistency</a:t>
            </a:r>
            <a:endParaRPr/>
          </a:p>
          <a:p>
            <a:pPr indent="-342900" lvl="0" marL="342900" marR="0" rtl="0" algn="just">
              <a:lnSpc>
                <a:spcPct val="100000"/>
              </a:lnSpc>
              <a:spcBef>
                <a:spcPts val="0"/>
              </a:spcBef>
              <a:spcAft>
                <a:spcPts val="0"/>
              </a:spcAft>
              <a:buClr>
                <a:srgbClr val="000000"/>
              </a:buClr>
              <a:buSzPts val="1700"/>
              <a:buFont typeface="Arial"/>
              <a:buAutoNum type="alphaLcParenBoth"/>
            </a:pPr>
            <a:r>
              <a:rPr b="0" i="0" lang="en-GB" sz="1700" u="none" cap="none" strike="noStrike">
                <a:solidFill>
                  <a:srgbClr val="000000"/>
                </a:solidFill>
                <a:latin typeface="Times New Roman"/>
                <a:ea typeface="Times New Roman"/>
                <a:cs typeface="Times New Roman"/>
                <a:sym typeface="Times New Roman"/>
              </a:rPr>
              <a:t>Isolation</a:t>
            </a:r>
            <a:endParaRPr/>
          </a:p>
          <a:p>
            <a:pPr indent="-342900" lvl="0" marL="342900" marR="0" rtl="0" algn="just">
              <a:lnSpc>
                <a:spcPct val="100000"/>
              </a:lnSpc>
              <a:spcBef>
                <a:spcPts val="0"/>
              </a:spcBef>
              <a:spcAft>
                <a:spcPts val="0"/>
              </a:spcAft>
              <a:buClr>
                <a:srgbClr val="000000"/>
              </a:buClr>
              <a:buSzPts val="1700"/>
              <a:buFont typeface="Arial"/>
              <a:buAutoNum type="alphaLcParenBoth"/>
            </a:pPr>
            <a:r>
              <a:rPr b="0" i="0" lang="en-GB" sz="1700" u="none" cap="none" strike="noStrike">
                <a:solidFill>
                  <a:srgbClr val="000000"/>
                </a:solidFill>
                <a:latin typeface="Times New Roman"/>
                <a:ea typeface="Times New Roman"/>
                <a:cs typeface="Times New Roman"/>
                <a:sym typeface="Times New Roman"/>
              </a:rPr>
              <a:t>Durability</a:t>
            </a:r>
            <a:endParaRPr/>
          </a:p>
        </p:txBody>
      </p:sp>
      <p:pic>
        <p:nvPicPr>
          <p:cNvPr id="100" name="Google Shape;100;p3"/>
          <p:cNvPicPr preferRelativeResize="0"/>
          <p:nvPr/>
        </p:nvPicPr>
        <p:blipFill rotWithShape="1">
          <a:blip r:embed="rId3">
            <a:alphaModFix/>
          </a:blip>
          <a:srcRect b="0" l="0" r="0" t="0"/>
          <a:stretch/>
        </p:blipFill>
        <p:spPr>
          <a:xfrm>
            <a:off x="338137" y="3111382"/>
            <a:ext cx="8467725" cy="314324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GB"/>
              <a:t>DATABASE FAILURE</a:t>
            </a:r>
            <a:endParaRPr/>
          </a:p>
        </p:txBody>
      </p:sp>
      <p:sp>
        <p:nvSpPr>
          <p:cNvPr id="106" name="Google Shape;106;p4"/>
          <p:cNvSpPr txBox="1"/>
          <p:nvPr/>
        </p:nvSpPr>
        <p:spPr>
          <a:xfrm>
            <a:off x="669303" y="1395167"/>
            <a:ext cx="7245972" cy="192360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GB" sz="1700" u="none" cap="none" strike="noStrike">
                <a:solidFill>
                  <a:srgbClr val="000000"/>
                </a:solidFill>
                <a:latin typeface="Times New Roman"/>
                <a:ea typeface="Times New Roman"/>
                <a:cs typeface="Times New Roman"/>
                <a:sym typeface="Times New Roman"/>
              </a:rPr>
              <a:t>A failure is a state where the data inconsistency is visible to transactions if they are scheduled for execution. In databases usually three types of failures are encountered:</a:t>
            </a:r>
            <a:endParaRPr/>
          </a:p>
          <a:p>
            <a:pPr indent="0" lvl="0" marL="0" marR="0" rtl="0" algn="just">
              <a:lnSpc>
                <a:spcPct val="100000"/>
              </a:lnSpc>
              <a:spcBef>
                <a:spcPts val="0"/>
              </a:spcBef>
              <a:spcAft>
                <a:spcPts val="0"/>
              </a:spcAft>
              <a:buNone/>
            </a:pPr>
            <a:r>
              <a:t/>
            </a:r>
            <a:endParaRPr b="0" i="0" sz="17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1700"/>
              <a:buFont typeface="Arial"/>
              <a:buAutoNum type="alphaLcParenBoth"/>
            </a:pPr>
            <a:r>
              <a:rPr b="0" i="0" lang="en-GB" sz="1700" u="none" cap="none" strike="noStrike">
                <a:solidFill>
                  <a:srgbClr val="000000"/>
                </a:solidFill>
                <a:latin typeface="Times New Roman"/>
                <a:ea typeface="Times New Roman"/>
                <a:cs typeface="Times New Roman"/>
                <a:sym typeface="Times New Roman"/>
              </a:rPr>
              <a:t> Transaction failure</a:t>
            </a:r>
            <a:endParaRPr/>
          </a:p>
          <a:p>
            <a:pPr indent="-342900" lvl="0" marL="342900" marR="0" rtl="0" algn="just">
              <a:lnSpc>
                <a:spcPct val="100000"/>
              </a:lnSpc>
              <a:spcBef>
                <a:spcPts val="0"/>
              </a:spcBef>
              <a:spcAft>
                <a:spcPts val="0"/>
              </a:spcAft>
              <a:buClr>
                <a:srgbClr val="000000"/>
              </a:buClr>
              <a:buSzPts val="1700"/>
              <a:buFont typeface="Arial"/>
              <a:buAutoNum type="alphaLcParenBoth"/>
            </a:pPr>
            <a:r>
              <a:rPr b="0" i="0" lang="en-GB" sz="1700" u="none" cap="none" strike="noStrike">
                <a:solidFill>
                  <a:srgbClr val="000000"/>
                </a:solidFill>
                <a:latin typeface="Times New Roman"/>
                <a:ea typeface="Times New Roman"/>
                <a:cs typeface="Times New Roman"/>
                <a:sym typeface="Times New Roman"/>
              </a:rPr>
              <a:t> System failure</a:t>
            </a:r>
            <a:endParaRPr/>
          </a:p>
          <a:p>
            <a:pPr indent="-342900" lvl="0" marL="342900" marR="0" rtl="0" algn="just">
              <a:lnSpc>
                <a:spcPct val="100000"/>
              </a:lnSpc>
              <a:spcBef>
                <a:spcPts val="0"/>
              </a:spcBef>
              <a:spcAft>
                <a:spcPts val="0"/>
              </a:spcAft>
              <a:buClr>
                <a:srgbClr val="000000"/>
              </a:buClr>
              <a:buSzPts val="1700"/>
              <a:buFont typeface="Arial"/>
              <a:buAutoNum type="alphaLcParenBoth"/>
            </a:pPr>
            <a:r>
              <a:rPr b="0" i="0" lang="en-GB" sz="1700" u="none" cap="none" strike="noStrike">
                <a:solidFill>
                  <a:srgbClr val="000000"/>
                </a:solidFill>
                <a:latin typeface="Times New Roman"/>
                <a:ea typeface="Times New Roman"/>
                <a:cs typeface="Times New Roman"/>
                <a:sym typeface="Times New Roman"/>
              </a:rPr>
              <a:t> Disk failure</a:t>
            </a:r>
            <a:endParaRPr/>
          </a:p>
        </p:txBody>
      </p:sp>
      <p:pic>
        <p:nvPicPr>
          <p:cNvPr id="107" name="Google Shape;107;p4"/>
          <p:cNvPicPr preferRelativeResize="0"/>
          <p:nvPr/>
        </p:nvPicPr>
        <p:blipFill rotWithShape="1">
          <a:blip r:embed="rId3">
            <a:alphaModFix/>
          </a:blip>
          <a:srcRect b="0" l="0" r="0" t="0"/>
          <a:stretch/>
        </p:blipFill>
        <p:spPr>
          <a:xfrm>
            <a:off x="3328055" y="2487302"/>
            <a:ext cx="5410200" cy="3467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GB"/>
              <a:t>WHAT CAUSES DATABASE FAILURE?</a:t>
            </a:r>
            <a:endParaRPr/>
          </a:p>
        </p:txBody>
      </p:sp>
      <p:sp>
        <p:nvSpPr>
          <p:cNvPr id="113" name="Google Shape;113;p5"/>
          <p:cNvSpPr txBox="1"/>
          <p:nvPr/>
        </p:nvSpPr>
        <p:spPr>
          <a:xfrm>
            <a:off x="820132" y="1046375"/>
            <a:ext cx="7305773" cy="192360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700"/>
              <a:buFont typeface="Arial"/>
              <a:buChar char="•"/>
            </a:pPr>
            <a:r>
              <a:rPr b="0" i="0" lang="en-GB" sz="1700" u="none" cap="none" strike="noStrike">
                <a:solidFill>
                  <a:srgbClr val="000000"/>
                </a:solidFill>
                <a:latin typeface="Times New Roman"/>
                <a:ea typeface="Times New Roman"/>
                <a:cs typeface="Times New Roman"/>
                <a:sym typeface="Times New Roman"/>
              </a:rPr>
              <a:t>Database server computer or program crashes</a:t>
            </a:r>
            <a:endParaRPr/>
          </a:p>
          <a:p>
            <a:pPr indent="-285750" lvl="0" marL="285750" marR="0" rtl="0" algn="l">
              <a:lnSpc>
                <a:spcPct val="100000"/>
              </a:lnSpc>
              <a:spcBef>
                <a:spcPts val="0"/>
              </a:spcBef>
              <a:spcAft>
                <a:spcPts val="0"/>
              </a:spcAft>
              <a:buClr>
                <a:srgbClr val="000000"/>
              </a:buClr>
              <a:buSzPts val="1700"/>
              <a:buFont typeface="Arial"/>
              <a:buChar char="•"/>
            </a:pPr>
            <a:r>
              <a:rPr b="0" i="0" lang="en-GB" sz="1700" u="none" cap="none" strike="noStrike">
                <a:solidFill>
                  <a:srgbClr val="000000"/>
                </a:solidFill>
                <a:latin typeface="Times New Roman"/>
                <a:ea typeface="Times New Roman"/>
                <a:cs typeface="Times New Roman"/>
                <a:sym typeface="Times New Roman"/>
              </a:rPr>
              <a:t>Database client computer or program crashes</a:t>
            </a:r>
            <a:endParaRPr/>
          </a:p>
          <a:p>
            <a:pPr indent="-285750" lvl="0" marL="285750" marR="0" rtl="0" algn="l">
              <a:lnSpc>
                <a:spcPct val="100000"/>
              </a:lnSpc>
              <a:spcBef>
                <a:spcPts val="0"/>
              </a:spcBef>
              <a:spcAft>
                <a:spcPts val="0"/>
              </a:spcAft>
              <a:buClr>
                <a:srgbClr val="000000"/>
              </a:buClr>
              <a:buSzPts val="1700"/>
              <a:buFont typeface="Arial"/>
              <a:buChar char="•"/>
            </a:pPr>
            <a:r>
              <a:rPr b="0" i="0" lang="en-GB" sz="1700" u="none" cap="none" strike="noStrike">
                <a:solidFill>
                  <a:srgbClr val="000000"/>
                </a:solidFill>
                <a:latin typeface="Times New Roman"/>
                <a:ea typeface="Times New Roman"/>
                <a:cs typeface="Times New Roman"/>
                <a:sym typeface="Times New Roman"/>
              </a:rPr>
              <a:t>Network failure between client and server</a:t>
            </a:r>
            <a:endParaRPr/>
          </a:p>
          <a:p>
            <a:pPr indent="-285750" lvl="0" marL="285750" marR="0" rtl="0" algn="l">
              <a:lnSpc>
                <a:spcPct val="100000"/>
              </a:lnSpc>
              <a:spcBef>
                <a:spcPts val="0"/>
              </a:spcBef>
              <a:spcAft>
                <a:spcPts val="0"/>
              </a:spcAft>
              <a:buClr>
                <a:srgbClr val="000000"/>
              </a:buClr>
              <a:buSzPts val="1700"/>
              <a:buFont typeface="Arial"/>
              <a:buChar char="•"/>
            </a:pPr>
            <a:r>
              <a:rPr b="0" i="0" lang="en-GB" sz="1700" u="none" cap="none" strike="noStrike">
                <a:solidFill>
                  <a:srgbClr val="000000"/>
                </a:solidFill>
                <a:latin typeface="Times New Roman"/>
                <a:ea typeface="Times New Roman"/>
                <a:cs typeface="Times New Roman"/>
                <a:sym typeface="Times New Roman"/>
              </a:rPr>
              <a:t>Data on a disk drive is corrupted</a:t>
            </a:r>
            <a:endParaRPr/>
          </a:p>
          <a:p>
            <a:pPr indent="-285750" lvl="0" marL="285750" marR="0" rtl="0" algn="l">
              <a:lnSpc>
                <a:spcPct val="100000"/>
              </a:lnSpc>
              <a:spcBef>
                <a:spcPts val="0"/>
              </a:spcBef>
              <a:spcAft>
                <a:spcPts val="0"/>
              </a:spcAft>
              <a:buClr>
                <a:srgbClr val="000000"/>
              </a:buClr>
              <a:buSzPts val="1700"/>
              <a:buFont typeface="Arial"/>
              <a:buChar char="•"/>
            </a:pPr>
            <a:r>
              <a:rPr b="0" i="0" lang="en-GB" sz="1700" u="none" cap="none" strike="noStrike">
                <a:solidFill>
                  <a:srgbClr val="000000"/>
                </a:solidFill>
                <a:latin typeface="Times New Roman"/>
                <a:ea typeface="Times New Roman"/>
                <a:cs typeface="Times New Roman"/>
                <a:sym typeface="Times New Roman"/>
              </a:rPr>
              <a:t>A transaction executes an illegal operation</a:t>
            </a:r>
            <a:endParaRPr/>
          </a:p>
          <a:p>
            <a:pPr indent="-285750" lvl="0" marL="285750" marR="0" rtl="0" algn="l">
              <a:lnSpc>
                <a:spcPct val="100000"/>
              </a:lnSpc>
              <a:spcBef>
                <a:spcPts val="0"/>
              </a:spcBef>
              <a:spcAft>
                <a:spcPts val="0"/>
              </a:spcAft>
              <a:buClr>
                <a:srgbClr val="000000"/>
              </a:buClr>
              <a:buSzPts val="1700"/>
              <a:buFont typeface="Arial"/>
              <a:buChar char="•"/>
            </a:pPr>
            <a:r>
              <a:rPr b="0" i="0" lang="en-GB" sz="1700" u="none" cap="none" strike="noStrike">
                <a:solidFill>
                  <a:srgbClr val="000000"/>
                </a:solidFill>
                <a:latin typeface="Times New Roman"/>
                <a:ea typeface="Times New Roman"/>
                <a:cs typeface="Times New Roman"/>
                <a:sym typeface="Times New Roman"/>
              </a:rPr>
              <a:t>Two or more transactions deadlock</a:t>
            </a:r>
            <a:endParaRPr/>
          </a:p>
          <a:p>
            <a:pPr indent="-285750" lvl="0" marL="285750" marR="0" rtl="0" algn="l">
              <a:lnSpc>
                <a:spcPct val="100000"/>
              </a:lnSpc>
              <a:spcBef>
                <a:spcPts val="0"/>
              </a:spcBef>
              <a:spcAft>
                <a:spcPts val="0"/>
              </a:spcAft>
              <a:buClr>
                <a:srgbClr val="000000"/>
              </a:buClr>
              <a:buSzPts val="1700"/>
              <a:buFont typeface="Arial"/>
              <a:buChar char="•"/>
            </a:pPr>
            <a:r>
              <a:rPr b="0" i="0" lang="en-GB" sz="1700" u="none" cap="none" strike="noStrike">
                <a:solidFill>
                  <a:srgbClr val="000000"/>
                </a:solidFill>
                <a:latin typeface="Times New Roman"/>
                <a:ea typeface="Times New Roman"/>
                <a:cs typeface="Times New Roman"/>
                <a:sym typeface="Times New Roman"/>
              </a:rPr>
              <a:t>Transactions introduce errors into the database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GB"/>
              <a:t>NEED OF DATA RECOVERY	</a:t>
            </a:r>
            <a:endParaRPr/>
          </a:p>
        </p:txBody>
      </p:sp>
      <p:sp>
        <p:nvSpPr>
          <p:cNvPr id="119" name="Google Shape;119;p6"/>
          <p:cNvSpPr txBox="1"/>
          <p:nvPr/>
        </p:nvSpPr>
        <p:spPr>
          <a:xfrm>
            <a:off x="490193" y="1133924"/>
            <a:ext cx="8267308" cy="55861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700" u="none" cap="none" strike="noStrike">
                <a:solidFill>
                  <a:srgbClr val="000000"/>
                </a:solidFill>
                <a:latin typeface="Times New Roman"/>
                <a:ea typeface="Times New Roman"/>
                <a:cs typeface="Times New Roman"/>
                <a:sym typeface="Times New Roman"/>
              </a:rPr>
              <a:t>The storage of data usually includes four types of media with an increasing amount of reliability: the main memory, the magnetic disk, the magnetic tape, and the optical disk. Many different forms of failure can affect database processing and/or transaction, and each of them has to be dealt with differently. Some data failures can affect the main memory only, while others involve non-volatile or secondary storage also. Among the sources of failure are: </a:t>
            </a:r>
            <a:endParaRPr/>
          </a:p>
          <a:p>
            <a:pPr indent="-107950" lvl="0" marL="0" marR="0" rtl="0" algn="l">
              <a:lnSpc>
                <a:spcPct val="100000"/>
              </a:lnSpc>
              <a:spcBef>
                <a:spcPts val="0"/>
              </a:spcBef>
              <a:spcAft>
                <a:spcPts val="0"/>
              </a:spcAft>
              <a:buClr>
                <a:srgbClr val="000000"/>
              </a:buClr>
              <a:buSzPts val="1700"/>
              <a:buFont typeface="Arial"/>
              <a:buChar char="•"/>
            </a:pPr>
            <a:r>
              <a:rPr b="0" i="0" lang="en-GB" sz="1700" u="none" cap="none" strike="noStrike">
                <a:solidFill>
                  <a:srgbClr val="000000"/>
                </a:solidFill>
                <a:latin typeface="Times New Roman"/>
                <a:ea typeface="Times New Roman"/>
                <a:cs typeface="Times New Roman"/>
                <a:sym typeface="Times New Roman"/>
              </a:rPr>
              <a:t>Due to hardware or software errors, the system crashes, which ultimately resulting in loss of main memory. </a:t>
            </a:r>
            <a:endParaRPr/>
          </a:p>
          <a:p>
            <a:pPr indent="-107950" lvl="0" marL="0" marR="0" rtl="0" algn="l">
              <a:lnSpc>
                <a:spcPct val="100000"/>
              </a:lnSpc>
              <a:spcBef>
                <a:spcPts val="0"/>
              </a:spcBef>
              <a:spcAft>
                <a:spcPts val="0"/>
              </a:spcAft>
              <a:buClr>
                <a:srgbClr val="000000"/>
              </a:buClr>
              <a:buSzPts val="1700"/>
              <a:buFont typeface="Arial"/>
              <a:buChar char="•"/>
            </a:pPr>
            <a:r>
              <a:rPr b="0" i="0" lang="en-GB" sz="1700" u="none" cap="none" strike="noStrike">
                <a:solidFill>
                  <a:srgbClr val="000000"/>
                </a:solidFill>
                <a:latin typeface="Times New Roman"/>
                <a:ea typeface="Times New Roman"/>
                <a:cs typeface="Times New Roman"/>
                <a:sym typeface="Times New Roman"/>
              </a:rPr>
              <a:t>Failures of media, such as head crashes or unreadable media that results in the loss of portions of secondary storage. </a:t>
            </a:r>
            <a:endParaRPr/>
          </a:p>
          <a:p>
            <a:pPr indent="-107950" lvl="0" marL="0" marR="0" rtl="0" algn="l">
              <a:lnSpc>
                <a:spcPct val="100000"/>
              </a:lnSpc>
              <a:spcBef>
                <a:spcPts val="0"/>
              </a:spcBef>
              <a:spcAft>
                <a:spcPts val="0"/>
              </a:spcAft>
              <a:buClr>
                <a:srgbClr val="000000"/>
              </a:buClr>
              <a:buSzPts val="1700"/>
              <a:buFont typeface="Arial"/>
              <a:buChar char="•"/>
            </a:pPr>
            <a:r>
              <a:rPr b="0" i="0" lang="en-GB" sz="1700" u="none" cap="none" strike="noStrike">
                <a:solidFill>
                  <a:srgbClr val="000000"/>
                </a:solidFill>
                <a:latin typeface="Times New Roman"/>
                <a:ea typeface="Times New Roman"/>
                <a:cs typeface="Times New Roman"/>
                <a:sym typeface="Times New Roman"/>
              </a:rPr>
              <a:t>There can be application software errors, such as logical errors that are accessing the database that can cause one or more transactions to abort or fail. </a:t>
            </a:r>
            <a:endParaRPr/>
          </a:p>
          <a:p>
            <a:pPr indent="-107950" lvl="0" marL="0" marR="0" rtl="0" algn="l">
              <a:lnSpc>
                <a:spcPct val="100000"/>
              </a:lnSpc>
              <a:spcBef>
                <a:spcPts val="0"/>
              </a:spcBef>
              <a:spcAft>
                <a:spcPts val="0"/>
              </a:spcAft>
              <a:buClr>
                <a:srgbClr val="000000"/>
              </a:buClr>
              <a:buSzPts val="1700"/>
              <a:buFont typeface="Arial"/>
              <a:buChar char="•"/>
            </a:pPr>
            <a:r>
              <a:rPr b="0" i="0" lang="en-GB" sz="1700" u="none" cap="none" strike="noStrike">
                <a:solidFill>
                  <a:srgbClr val="000000"/>
                </a:solidFill>
                <a:latin typeface="Times New Roman"/>
                <a:ea typeface="Times New Roman"/>
                <a:cs typeface="Times New Roman"/>
                <a:sym typeface="Times New Roman"/>
              </a:rPr>
              <a:t>Natural physical disasters can also occur, such as fires, floods, earthquakes, or power failures. </a:t>
            </a:r>
            <a:endParaRPr/>
          </a:p>
          <a:p>
            <a:pPr indent="-107950" lvl="0" marL="0" marR="0" rtl="0" algn="l">
              <a:lnSpc>
                <a:spcPct val="100000"/>
              </a:lnSpc>
              <a:spcBef>
                <a:spcPts val="0"/>
              </a:spcBef>
              <a:spcAft>
                <a:spcPts val="0"/>
              </a:spcAft>
              <a:buClr>
                <a:srgbClr val="000000"/>
              </a:buClr>
              <a:buSzPts val="1700"/>
              <a:buFont typeface="Arial"/>
              <a:buChar char="•"/>
            </a:pPr>
            <a:r>
              <a:rPr b="0" i="0" lang="en-GB" sz="1700" u="none" cap="none" strike="noStrike">
                <a:solidFill>
                  <a:srgbClr val="000000"/>
                </a:solidFill>
                <a:latin typeface="Times New Roman"/>
                <a:ea typeface="Times New Roman"/>
                <a:cs typeface="Times New Roman"/>
                <a:sym typeface="Times New Roman"/>
              </a:rPr>
              <a:t>Carelessness or unintentional destruction of data or directories by operators or users. </a:t>
            </a:r>
            <a:endParaRPr/>
          </a:p>
          <a:p>
            <a:pPr indent="-107950" lvl="0" marL="0" marR="0" rtl="0" algn="l">
              <a:lnSpc>
                <a:spcPct val="100000"/>
              </a:lnSpc>
              <a:spcBef>
                <a:spcPts val="0"/>
              </a:spcBef>
              <a:spcAft>
                <a:spcPts val="0"/>
              </a:spcAft>
              <a:buClr>
                <a:srgbClr val="000000"/>
              </a:buClr>
              <a:buSzPts val="1700"/>
              <a:buFont typeface="Arial"/>
              <a:buChar char="•"/>
            </a:pPr>
            <a:r>
              <a:rPr b="0" i="0" lang="en-GB" sz="1700" u="none" cap="none" strike="noStrike">
                <a:solidFill>
                  <a:srgbClr val="000000"/>
                </a:solidFill>
                <a:latin typeface="Times New Roman"/>
                <a:ea typeface="Times New Roman"/>
                <a:cs typeface="Times New Roman"/>
                <a:sym typeface="Times New Roman"/>
              </a:rPr>
              <a:t>Damage or intentional corruption or hampering of data (using malicious software or files) hardware or software facilities. </a:t>
            </a:r>
            <a:endParaRPr/>
          </a:p>
          <a:p>
            <a:pPr indent="0" lvl="0" marL="0" marR="0" rtl="0" algn="l">
              <a:lnSpc>
                <a:spcPct val="100000"/>
              </a:lnSpc>
              <a:spcBef>
                <a:spcPts val="0"/>
              </a:spcBef>
              <a:spcAft>
                <a:spcPts val="0"/>
              </a:spcAft>
              <a:buNone/>
            </a:pPr>
            <a:r>
              <a:rPr b="0" i="0" lang="en-GB" sz="1700" u="none" cap="none" strike="noStrike">
                <a:solidFill>
                  <a:srgbClr val="000000"/>
                </a:solidFill>
                <a:latin typeface="Times New Roman"/>
                <a:ea typeface="Times New Roman"/>
                <a:cs typeface="Times New Roman"/>
                <a:sym typeface="Times New Roman"/>
              </a:rPr>
              <a:t>Whatever the grounds of the failure are, there are two principal things that you have to consider: </a:t>
            </a:r>
            <a:endParaRPr/>
          </a:p>
          <a:p>
            <a:pPr indent="-107950" lvl="0" marL="0" marR="0" rtl="0" algn="l">
              <a:lnSpc>
                <a:spcPct val="100000"/>
              </a:lnSpc>
              <a:spcBef>
                <a:spcPts val="0"/>
              </a:spcBef>
              <a:spcAft>
                <a:spcPts val="0"/>
              </a:spcAft>
              <a:buClr>
                <a:srgbClr val="000000"/>
              </a:buClr>
              <a:buSzPts val="1700"/>
              <a:buFont typeface="Arial"/>
              <a:buChar char="•"/>
            </a:pPr>
            <a:r>
              <a:rPr b="0" i="0" lang="en-GB" sz="1700" u="none" cap="none" strike="noStrike">
                <a:solidFill>
                  <a:srgbClr val="000000"/>
                </a:solidFill>
                <a:latin typeface="Times New Roman"/>
                <a:ea typeface="Times New Roman"/>
                <a:cs typeface="Times New Roman"/>
                <a:sym typeface="Times New Roman"/>
              </a:rPr>
              <a:t>Failure of main memory, including that database buffers. </a:t>
            </a:r>
            <a:endParaRPr/>
          </a:p>
          <a:p>
            <a:pPr indent="-107950" lvl="0" marL="0" marR="0" rtl="0" algn="l">
              <a:lnSpc>
                <a:spcPct val="100000"/>
              </a:lnSpc>
              <a:spcBef>
                <a:spcPts val="0"/>
              </a:spcBef>
              <a:spcAft>
                <a:spcPts val="0"/>
              </a:spcAft>
              <a:buClr>
                <a:srgbClr val="000000"/>
              </a:buClr>
              <a:buSzPts val="1700"/>
              <a:buFont typeface="Arial"/>
              <a:buChar char="•"/>
            </a:pPr>
            <a:r>
              <a:rPr b="0" i="0" lang="en-GB" sz="1700" u="none" cap="none" strike="noStrike">
                <a:solidFill>
                  <a:srgbClr val="000000"/>
                </a:solidFill>
                <a:latin typeface="Times New Roman"/>
                <a:ea typeface="Times New Roman"/>
                <a:cs typeface="Times New Roman"/>
                <a:sym typeface="Times New Roman"/>
              </a:rPr>
              <a:t>Failure of the disk copy of that database.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GB"/>
              <a:t>Recovery Techniques</a:t>
            </a:r>
            <a:endParaRPr/>
          </a:p>
        </p:txBody>
      </p:sp>
      <p:sp>
        <p:nvSpPr>
          <p:cNvPr id="125" name="Google Shape;125;p7"/>
          <p:cNvSpPr txBox="1"/>
          <p:nvPr/>
        </p:nvSpPr>
        <p:spPr>
          <a:xfrm>
            <a:off x="245097" y="961534"/>
            <a:ext cx="8672660" cy="270843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700" u="none" cap="none" strike="noStrike">
                <a:solidFill>
                  <a:srgbClr val="000000"/>
                </a:solidFill>
                <a:latin typeface="Times New Roman"/>
                <a:ea typeface="Times New Roman"/>
                <a:cs typeface="Times New Roman"/>
                <a:sym typeface="Times New Roman"/>
              </a:rPr>
              <a:t>Recovery Techniques of the information base are demonstrated as follows −</a:t>
            </a:r>
            <a:endParaRPr/>
          </a:p>
          <a:p>
            <a:pPr indent="0" lvl="0" marL="0" marR="0" rtl="0" algn="l">
              <a:lnSpc>
                <a:spcPct val="100000"/>
              </a:lnSpc>
              <a:spcBef>
                <a:spcPts val="0"/>
              </a:spcBef>
              <a:spcAft>
                <a:spcPts val="0"/>
              </a:spcAft>
              <a:buNone/>
            </a:pPr>
            <a:r>
              <a:t/>
            </a:r>
            <a:endParaRPr b="0" i="0" sz="17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GB" sz="1700" u="none" cap="none" strike="noStrike">
                <a:solidFill>
                  <a:srgbClr val="000000"/>
                </a:solidFill>
                <a:latin typeface="Times New Roman"/>
                <a:ea typeface="Times New Roman"/>
                <a:cs typeface="Times New Roman"/>
                <a:sym typeface="Times New Roman"/>
              </a:rPr>
              <a:t>Log Based Recovery</a:t>
            </a:r>
            <a:endParaRPr/>
          </a:p>
          <a:p>
            <a:pPr indent="0" lvl="0" marL="0" marR="0" rtl="0" algn="just">
              <a:lnSpc>
                <a:spcPct val="100000"/>
              </a:lnSpc>
              <a:spcBef>
                <a:spcPts val="0"/>
              </a:spcBef>
              <a:spcAft>
                <a:spcPts val="0"/>
              </a:spcAft>
              <a:buNone/>
            </a:pPr>
            <a:r>
              <a:rPr b="0" i="0" lang="en-GB" sz="1700" u="none" cap="none" strike="noStrike">
                <a:solidFill>
                  <a:srgbClr val="000000"/>
                </a:solidFill>
                <a:latin typeface="Times New Roman"/>
                <a:ea typeface="Times New Roman"/>
                <a:cs typeface="Times New Roman"/>
                <a:sym typeface="Times New Roman"/>
              </a:rPr>
              <a:t>Logs are the continuation of records which are used to oversee records of the activities during an exchange. Logs are composed before the real change and put away on a steady stockpiling media.</a:t>
            </a:r>
            <a:endParaRPr/>
          </a:p>
          <a:p>
            <a:pPr indent="0" lvl="0" marL="0" marR="0" rtl="0" algn="l">
              <a:lnSpc>
                <a:spcPct val="100000"/>
              </a:lnSpc>
              <a:spcBef>
                <a:spcPts val="0"/>
              </a:spcBef>
              <a:spcAft>
                <a:spcPts val="0"/>
              </a:spcAft>
              <a:buNone/>
            </a:pPr>
            <a:r>
              <a:rPr b="0" i="0" lang="en-GB" sz="1700" u="none" cap="none" strike="noStrike">
                <a:solidFill>
                  <a:srgbClr val="000000"/>
                </a:solidFill>
                <a:latin typeface="Times New Roman"/>
                <a:ea typeface="Times New Roman"/>
                <a:cs typeface="Times New Roman"/>
                <a:sym typeface="Times New Roman"/>
              </a:rPr>
              <a:t>Log Based Recovery procedure works in three distinct habits as follows −</a:t>
            </a:r>
            <a:endParaRPr/>
          </a:p>
          <a:p>
            <a:pPr indent="0" lvl="0" marL="0" marR="0" rtl="0" algn="l">
              <a:lnSpc>
                <a:spcPct val="100000"/>
              </a:lnSpc>
              <a:spcBef>
                <a:spcPts val="0"/>
              </a:spcBef>
              <a:spcAft>
                <a:spcPts val="0"/>
              </a:spcAft>
              <a:buNone/>
            </a:pPr>
            <a:r>
              <a:t/>
            </a:r>
            <a:endParaRPr b="0" i="0" sz="1700" u="none" cap="none" strike="noStrike">
              <a:solidFill>
                <a:srgbClr val="000000"/>
              </a:solidFill>
              <a:latin typeface="Times New Roman"/>
              <a:ea typeface="Times New Roman"/>
              <a:cs typeface="Times New Roman"/>
              <a:sym typeface="Times New Roman"/>
            </a:endParaRPr>
          </a:p>
          <a:p>
            <a:pPr indent="-107950" lvl="0" marL="0" marR="0" rtl="0" algn="l">
              <a:lnSpc>
                <a:spcPct val="100000"/>
              </a:lnSpc>
              <a:spcBef>
                <a:spcPts val="0"/>
              </a:spcBef>
              <a:spcAft>
                <a:spcPts val="0"/>
              </a:spcAft>
              <a:buClr>
                <a:srgbClr val="000000"/>
              </a:buClr>
              <a:buSzPts val="1700"/>
              <a:buFont typeface="Arial"/>
              <a:buChar char="•"/>
            </a:pPr>
            <a:r>
              <a:rPr b="0" i="0" lang="en-GB" sz="1700" u="none" cap="none" strike="noStrike">
                <a:solidFill>
                  <a:srgbClr val="000000"/>
                </a:solidFill>
                <a:latin typeface="Times New Roman"/>
                <a:ea typeface="Times New Roman"/>
                <a:cs typeface="Times New Roman"/>
                <a:sym typeface="Times New Roman"/>
              </a:rPr>
              <a:t>Conceded Update</a:t>
            </a:r>
            <a:endParaRPr/>
          </a:p>
          <a:p>
            <a:pPr indent="-107950" lvl="0" marL="0" marR="0" rtl="0" algn="l">
              <a:lnSpc>
                <a:spcPct val="100000"/>
              </a:lnSpc>
              <a:spcBef>
                <a:spcPts val="0"/>
              </a:spcBef>
              <a:spcAft>
                <a:spcPts val="0"/>
              </a:spcAft>
              <a:buClr>
                <a:srgbClr val="000000"/>
              </a:buClr>
              <a:buSzPts val="1700"/>
              <a:buFont typeface="Arial"/>
              <a:buChar char="•"/>
            </a:pPr>
            <a:r>
              <a:rPr b="0" i="0" lang="en-GB" sz="1700" u="none" cap="none" strike="noStrike">
                <a:solidFill>
                  <a:srgbClr val="000000"/>
                </a:solidFill>
                <a:latin typeface="Times New Roman"/>
                <a:ea typeface="Times New Roman"/>
                <a:cs typeface="Times New Roman"/>
                <a:sym typeface="Times New Roman"/>
              </a:rPr>
              <a:t>Quick Update</a:t>
            </a:r>
            <a:endParaRPr/>
          </a:p>
          <a:p>
            <a:pPr indent="-107950" lvl="0" marL="0" marR="0" rtl="0" algn="l">
              <a:lnSpc>
                <a:spcPct val="100000"/>
              </a:lnSpc>
              <a:spcBef>
                <a:spcPts val="0"/>
              </a:spcBef>
              <a:spcAft>
                <a:spcPts val="0"/>
              </a:spcAft>
              <a:buClr>
                <a:srgbClr val="000000"/>
              </a:buClr>
              <a:buSzPts val="1700"/>
              <a:buFont typeface="Arial"/>
              <a:buChar char="•"/>
            </a:pPr>
            <a:r>
              <a:rPr b="0" i="0" lang="en-GB" sz="1700" u="none" cap="none" strike="noStrike">
                <a:solidFill>
                  <a:srgbClr val="000000"/>
                </a:solidFill>
                <a:latin typeface="Times New Roman"/>
                <a:ea typeface="Times New Roman"/>
                <a:cs typeface="Times New Roman"/>
                <a:sym typeface="Times New Roman"/>
              </a:rPr>
              <a:t>Checkpoint</a:t>
            </a:r>
            <a:endParaRPr/>
          </a:p>
        </p:txBody>
      </p:sp>
      <p:sp>
        <p:nvSpPr>
          <p:cNvPr id="126" name="Google Shape;126;p7"/>
          <p:cNvSpPr txBox="1"/>
          <p:nvPr/>
        </p:nvSpPr>
        <p:spPr>
          <a:xfrm>
            <a:off x="358219" y="3847892"/>
            <a:ext cx="8135332" cy="297004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GB" sz="1700" u="none" cap="none" strike="noStrike">
                <a:solidFill>
                  <a:srgbClr val="000000"/>
                </a:solidFill>
                <a:latin typeface="Times New Roman"/>
                <a:ea typeface="Times New Roman"/>
                <a:cs typeface="Times New Roman"/>
                <a:sym typeface="Times New Roman"/>
              </a:rPr>
              <a:t>Conceded Update Method</a:t>
            </a:r>
            <a:endParaRPr/>
          </a:p>
          <a:p>
            <a:pPr indent="0" lvl="0" marL="0" marR="0" rtl="0" algn="just">
              <a:lnSpc>
                <a:spcPct val="100000"/>
              </a:lnSpc>
              <a:spcBef>
                <a:spcPts val="0"/>
              </a:spcBef>
              <a:spcAft>
                <a:spcPts val="0"/>
              </a:spcAft>
              <a:buNone/>
            </a:pPr>
            <a:r>
              <a:rPr b="0" i="0" lang="en-GB" sz="1700" u="none" cap="none" strike="noStrike">
                <a:solidFill>
                  <a:srgbClr val="000000"/>
                </a:solidFill>
                <a:latin typeface="Times New Roman"/>
                <a:ea typeface="Times New Roman"/>
                <a:cs typeface="Times New Roman"/>
                <a:sym typeface="Times New Roman"/>
              </a:rPr>
              <a:t>In this technique, an information base isn't truly refreshed on a circle until after an exchange arrives at its submitting point. After it, the updates are put away perseveringly in the log and afterward stayed connected with the information base.</a:t>
            </a:r>
            <a:endParaRPr/>
          </a:p>
          <a:p>
            <a:pPr indent="0" lvl="0" marL="0" marR="0" rtl="0" algn="just">
              <a:lnSpc>
                <a:spcPct val="100000"/>
              </a:lnSpc>
              <a:spcBef>
                <a:spcPts val="0"/>
              </a:spcBef>
              <a:spcAft>
                <a:spcPts val="0"/>
              </a:spcAft>
              <a:buNone/>
            </a:pPr>
            <a:r>
              <a:rPr b="0" i="0" lang="en-GB" sz="1700" u="none" cap="none" strike="noStrike">
                <a:solidFill>
                  <a:srgbClr val="000000"/>
                </a:solidFill>
                <a:latin typeface="Times New Roman"/>
                <a:ea typeface="Times New Roman"/>
                <a:cs typeface="Times New Roman"/>
                <a:sym typeface="Times New Roman"/>
              </a:rPr>
              <a:t>Before the submitting point, the exchange refreshes are overseen in the nearby exchange workspace like cradles. In the event that an exchange comes up short prior to coming to the submit point, it won't have changed the information base.</a:t>
            </a:r>
            <a:endParaRPr/>
          </a:p>
          <a:p>
            <a:pPr indent="0" lvl="0" marL="0" marR="0" rtl="0" algn="just">
              <a:lnSpc>
                <a:spcPct val="100000"/>
              </a:lnSpc>
              <a:spcBef>
                <a:spcPts val="0"/>
              </a:spcBef>
              <a:spcAft>
                <a:spcPts val="0"/>
              </a:spcAft>
              <a:buNone/>
            </a:pPr>
            <a:r>
              <a:rPr b="0" i="0" lang="en-GB" sz="1700" u="none" cap="none" strike="noStrike">
                <a:solidFill>
                  <a:srgbClr val="000000"/>
                </a:solidFill>
                <a:latin typeface="Times New Roman"/>
                <a:ea typeface="Times New Roman"/>
                <a:cs typeface="Times New Roman"/>
                <a:sym typeface="Times New Roman"/>
              </a:rPr>
              <a:t>Subsequently, there is no compelling reason to UNDO. So, it is important to REDO the impact of the tasks of a submitted exchange from the log, since then impact may not yet have been recorded.</a:t>
            </a:r>
            <a:endParaRPr/>
          </a:p>
          <a:p>
            <a:pPr indent="0" lvl="0" marL="0" marR="0" rtl="0" algn="just">
              <a:lnSpc>
                <a:spcPct val="100000"/>
              </a:lnSpc>
              <a:spcBef>
                <a:spcPts val="0"/>
              </a:spcBef>
              <a:spcAft>
                <a:spcPts val="0"/>
              </a:spcAft>
              <a:buNone/>
            </a:pPr>
            <a:r>
              <a:t/>
            </a:r>
            <a:endParaRPr b="0" i="0" sz="17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t/>
            </a:r>
            <a:endParaRPr/>
          </a:p>
        </p:txBody>
      </p:sp>
      <p:sp>
        <p:nvSpPr>
          <p:cNvPr id="132" name="Google Shape;132;p8"/>
          <p:cNvSpPr txBox="1"/>
          <p:nvPr/>
        </p:nvSpPr>
        <p:spPr>
          <a:xfrm>
            <a:off x="487836" y="1128432"/>
            <a:ext cx="8392213" cy="480131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GB" sz="1800" u="none" cap="none" strike="noStrike">
                <a:solidFill>
                  <a:srgbClr val="000000"/>
                </a:solidFill>
                <a:latin typeface="Times New Roman"/>
                <a:ea typeface="Times New Roman"/>
                <a:cs typeface="Times New Roman"/>
                <a:sym typeface="Times New Roman"/>
              </a:rPr>
              <a:t>Quick Update Method</a:t>
            </a:r>
            <a:endParaRPr/>
          </a:p>
          <a:p>
            <a:pPr indent="0" lvl="0" marL="0" marR="0" rtl="0" algn="just">
              <a:lnSpc>
                <a:spcPct val="100000"/>
              </a:lnSpc>
              <a:spcBef>
                <a:spcPts val="0"/>
              </a:spcBef>
              <a:spcAft>
                <a:spcPts val="0"/>
              </a:spcAft>
              <a:buNone/>
            </a:pPr>
            <a:r>
              <a:rPr b="0" i="0" lang="en-GB" sz="1800" u="none" cap="none" strike="noStrike">
                <a:solidFill>
                  <a:srgbClr val="000000"/>
                </a:solidFill>
                <a:latin typeface="Times New Roman"/>
                <a:ea typeface="Times New Roman"/>
                <a:cs typeface="Times New Roman"/>
                <a:sym typeface="Times New Roman"/>
              </a:rPr>
              <a:t>In this technique, the information base might be refreshed by certain activities of an exchange before the exchange compasses it submit point. These activities are reliably recorded in the sign on circle viably composing before adjusted.</a:t>
            </a:r>
            <a:endParaRPr/>
          </a:p>
          <a:p>
            <a:pPr indent="0" lvl="0" marL="0" marR="0" rtl="0" algn="just">
              <a:lnSpc>
                <a:spcPct val="100000"/>
              </a:lnSpc>
              <a:spcBef>
                <a:spcPts val="0"/>
              </a:spcBef>
              <a:spcAft>
                <a:spcPts val="0"/>
              </a:spcAft>
              <a:buNone/>
            </a:pPr>
            <a:r>
              <a:rPr b="0" i="0" lang="en-GB" sz="1800" u="none" cap="none" strike="noStrike">
                <a:solidFill>
                  <a:srgbClr val="000000"/>
                </a:solidFill>
                <a:latin typeface="Times New Roman"/>
                <a:ea typeface="Times New Roman"/>
                <a:cs typeface="Times New Roman"/>
                <a:sym typeface="Times New Roman"/>
              </a:rPr>
              <a:t>If an exchange prematurely ends after keeping record of a few changes to the information base, however before submit point, the impact of its procedure on the data set should be fixed.</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GB" sz="1800" u="none" cap="none" strike="noStrike">
                <a:solidFill>
                  <a:srgbClr val="000000"/>
                </a:solidFill>
                <a:latin typeface="Times New Roman"/>
                <a:ea typeface="Times New Roman"/>
                <a:cs typeface="Times New Roman"/>
                <a:sym typeface="Times New Roman"/>
              </a:rPr>
              <a:t>Reserving/Buffering</a:t>
            </a:r>
            <a:endParaRPr/>
          </a:p>
          <a:p>
            <a:pPr indent="0" lvl="0" marL="0" marR="0" rtl="0" algn="just">
              <a:lnSpc>
                <a:spcPct val="100000"/>
              </a:lnSpc>
              <a:spcBef>
                <a:spcPts val="0"/>
              </a:spcBef>
              <a:spcAft>
                <a:spcPts val="0"/>
              </a:spcAft>
              <a:buNone/>
            </a:pPr>
            <a:r>
              <a:rPr b="0" i="0" lang="en-GB" sz="1800" u="none" cap="none" strike="noStrike">
                <a:solidFill>
                  <a:srgbClr val="000000"/>
                </a:solidFill>
                <a:latin typeface="Times New Roman"/>
                <a:ea typeface="Times New Roman"/>
                <a:cs typeface="Times New Roman"/>
                <a:sym typeface="Times New Roman"/>
              </a:rPr>
              <a:t>In this at least one circle, pages that incorporate information things to be refreshed are stored into principal memory supports and afterward refreshed in memory prior to being composed back to plate.</a:t>
            </a:r>
            <a:endParaRPr/>
          </a:p>
          <a:p>
            <a:pPr indent="0" lvl="0" marL="0" marR="0" rtl="0" algn="just">
              <a:lnSpc>
                <a:spcPct val="100000"/>
              </a:lnSpc>
              <a:spcBef>
                <a:spcPts val="0"/>
              </a:spcBef>
              <a:spcAft>
                <a:spcPts val="0"/>
              </a:spcAft>
              <a:buNone/>
            </a:pPr>
            <a:r>
              <a:rPr b="0" i="0" lang="en-GB" sz="1800" u="none" cap="none" strike="noStrike">
                <a:solidFill>
                  <a:srgbClr val="000000"/>
                </a:solidFill>
                <a:latin typeface="Times New Roman"/>
                <a:ea typeface="Times New Roman"/>
                <a:cs typeface="Times New Roman"/>
                <a:sym typeface="Times New Roman"/>
              </a:rPr>
              <a:t>An assortment of in-memory cushions called the DBMS reserve is monitored by DBMS for holding these cradles. A catalogue is utilized to monitor which information base things are in the cradle.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9"/>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p>
            <a:pPr indent="0" lvl="0" marL="0" rtl="0" algn="just">
              <a:lnSpc>
                <a:spcPct val="90000"/>
              </a:lnSpc>
              <a:spcBef>
                <a:spcPts val="0"/>
              </a:spcBef>
              <a:spcAft>
                <a:spcPts val="0"/>
              </a:spcAft>
              <a:buSzPts val="1800"/>
              <a:buNone/>
            </a:pPr>
            <a:r>
              <a:rPr b="1" lang="en-GB" sz="1600">
                <a:latin typeface="Times New Roman"/>
                <a:ea typeface="Times New Roman"/>
                <a:cs typeface="Times New Roman"/>
                <a:sym typeface="Times New Roman"/>
              </a:rPr>
              <a:t>RAID</a:t>
            </a:r>
            <a:endParaRPr/>
          </a:p>
        </p:txBody>
      </p:sp>
      <p:sp>
        <p:nvSpPr>
          <p:cNvPr id="138" name="Google Shape;138;p9"/>
          <p:cNvSpPr txBox="1"/>
          <p:nvPr/>
        </p:nvSpPr>
        <p:spPr>
          <a:xfrm>
            <a:off x="313650" y="999025"/>
            <a:ext cx="8292900" cy="1816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GB" sz="1600" u="none" cap="none" strike="noStrike">
                <a:solidFill>
                  <a:srgbClr val="000000"/>
                </a:solidFill>
                <a:latin typeface="Times New Roman"/>
                <a:ea typeface="Times New Roman"/>
                <a:cs typeface="Times New Roman"/>
                <a:sym typeface="Times New Roman"/>
              </a:rPr>
              <a:t>Redundant Array of Independent Disk (RAID) combines multiple small, inexpensive disk drives into an array of disk drives which yields performance more than that of a Single Large Expensive Drive (SLED). RAID is also called Redundant Array of Inexpensive Disks.</a:t>
            </a:r>
            <a:endParaRPr/>
          </a:p>
          <a:p>
            <a:pPr indent="0" lvl="0" marL="0" marR="0" rtl="0" algn="just">
              <a:lnSpc>
                <a:spcPct val="100000"/>
              </a:lnSpc>
              <a:spcBef>
                <a:spcPts val="0"/>
              </a:spcBef>
              <a:spcAft>
                <a:spcPts val="0"/>
              </a:spcAft>
              <a:buNone/>
            </a:pPr>
            <a:r>
              <a:rPr b="0" i="0" lang="en-GB" sz="1600" u="none" cap="none" strike="noStrike">
                <a:solidFill>
                  <a:srgbClr val="000000"/>
                </a:solidFill>
                <a:latin typeface="Times New Roman"/>
                <a:ea typeface="Times New Roman"/>
                <a:cs typeface="Times New Roman"/>
                <a:sym typeface="Times New Roman"/>
              </a:rPr>
              <a:t>Storing the same data in different disk increases the fault-tolerance.</a:t>
            </a:r>
            <a:endParaRPr/>
          </a:p>
          <a:p>
            <a:pPr indent="0" lvl="0" marL="0" marR="0" rtl="0" algn="just">
              <a:lnSpc>
                <a:spcPct val="100000"/>
              </a:lnSpc>
              <a:spcBef>
                <a:spcPts val="0"/>
              </a:spcBef>
              <a:spcAft>
                <a:spcPts val="0"/>
              </a:spcAft>
              <a:buNone/>
            </a:pPr>
            <a:r>
              <a:rPr b="0" i="0" lang="en-GB" sz="1600" u="none" cap="none" strike="noStrike">
                <a:solidFill>
                  <a:srgbClr val="000000"/>
                </a:solidFill>
                <a:latin typeface="Times New Roman"/>
                <a:ea typeface="Times New Roman"/>
                <a:cs typeface="Times New Roman"/>
                <a:sym typeface="Times New Roman"/>
              </a:rPr>
              <a:t>The array of Mean Time Between Failure (MTBF) = MTBF of an individual drive, which is divided by the number of drives in the array. Because of this reason, the MTBF of an array of drives are too low for many application requirements.</a:t>
            </a:r>
            <a:endParaRPr/>
          </a:p>
        </p:txBody>
      </p:sp>
      <p:sp>
        <p:nvSpPr>
          <p:cNvPr id="139" name="Google Shape;139;p9"/>
          <p:cNvSpPr txBox="1"/>
          <p:nvPr/>
        </p:nvSpPr>
        <p:spPr>
          <a:xfrm>
            <a:off x="416175" y="2884031"/>
            <a:ext cx="4633200" cy="3387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GB" sz="1600" u="none" cap="none" strike="noStrike">
                <a:solidFill>
                  <a:srgbClr val="000000"/>
                </a:solidFill>
                <a:latin typeface="Times New Roman"/>
                <a:ea typeface="Times New Roman"/>
                <a:cs typeface="Times New Roman"/>
                <a:sym typeface="Times New Roman"/>
              </a:rPr>
              <a:t>Types of RAID</a:t>
            </a:r>
            <a:endParaRPr/>
          </a:p>
        </p:txBody>
      </p:sp>
      <p:sp>
        <p:nvSpPr>
          <p:cNvPr id="140" name="Google Shape;140;p9"/>
          <p:cNvSpPr txBox="1"/>
          <p:nvPr/>
        </p:nvSpPr>
        <p:spPr>
          <a:xfrm>
            <a:off x="416175" y="3291375"/>
            <a:ext cx="8190600" cy="15699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GB" sz="1600" u="none" cap="none" strike="noStrike">
                <a:solidFill>
                  <a:srgbClr val="000000"/>
                </a:solidFill>
                <a:latin typeface="Times New Roman"/>
                <a:ea typeface="Times New Roman"/>
                <a:cs typeface="Times New Roman"/>
                <a:sym typeface="Times New Roman"/>
              </a:rPr>
              <a:t>The various types of RAID are explained below −</a:t>
            </a:r>
            <a:endParaRPr/>
          </a:p>
          <a:p>
            <a:pPr indent="0" lvl="0" marL="0" marR="0" rtl="0" algn="just">
              <a:lnSpc>
                <a:spcPct val="100000"/>
              </a:lnSpc>
              <a:spcBef>
                <a:spcPts val="0"/>
              </a:spcBef>
              <a:spcAft>
                <a:spcPts val="0"/>
              </a:spcAft>
              <a:buNone/>
            </a:pPr>
            <a:r>
              <a:rPr b="1" i="0" lang="en-GB" sz="1600" u="none" cap="none" strike="noStrike">
                <a:solidFill>
                  <a:srgbClr val="000000"/>
                </a:solidFill>
                <a:latin typeface="Times New Roman"/>
                <a:ea typeface="Times New Roman"/>
                <a:cs typeface="Times New Roman"/>
                <a:sym typeface="Times New Roman"/>
              </a:rPr>
              <a:t>RAID-0</a:t>
            </a:r>
            <a:endParaRPr/>
          </a:p>
          <a:p>
            <a:pPr indent="0" lvl="0" marL="0" marR="0" rtl="0" algn="just">
              <a:lnSpc>
                <a:spcPct val="100000"/>
              </a:lnSpc>
              <a:spcBef>
                <a:spcPts val="0"/>
              </a:spcBef>
              <a:spcAft>
                <a:spcPts val="0"/>
              </a:spcAft>
              <a:buNone/>
            </a:pPr>
            <a:r>
              <a:rPr b="0" i="0" lang="en-GB" sz="1600" u="none" cap="none" strike="noStrike">
                <a:solidFill>
                  <a:srgbClr val="000000"/>
                </a:solidFill>
                <a:latin typeface="Times New Roman"/>
                <a:ea typeface="Times New Roman"/>
                <a:cs typeface="Times New Roman"/>
                <a:sym typeface="Times New Roman"/>
              </a:rPr>
              <a:t>RAID Level-0 is not redundant. Since no redundant information is stored, performance is very good, but the failure of any disk in the array results in data loss. A single record is divided into strips typically 512 bytes and is stored across all disks. The record can be accessed quickly by reading all disks at the same time, called as striping.</a:t>
            </a:r>
            <a:endParaRPr/>
          </a:p>
        </p:txBody>
      </p:sp>
      <p:sp>
        <p:nvSpPr>
          <p:cNvPr id="141" name="Google Shape;141;p9"/>
          <p:cNvSpPr txBox="1"/>
          <p:nvPr/>
        </p:nvSpPr>
        <p:spPr>
          <a:xfrm>
            <a:off x="416175" y="4962600"/>
            <a:ext cx="8061000" cy="1077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GB" sz="1600" u="none" cap="none" strike="noStrike">
                <a:solidFill>
                  <a:srgbClr val="000000"/>
                </a:solidFill>
                <a:latin typeface="Times New Roman"/>
                <a:ea typeface="Times New Roman"/>
                <a:cs typeface="Times New Roman"/>
                <a:sym typeface="Times New Roman"/>
              </a:rPr>
              <a:t>RAID-1</a:t>
            </a:r>
            <a:endParaRPr/>
          </a:p>
          <a:p>
            <a:pPr indent="0" lvl="0" marL="0" marR="0" rtl="0" algn="just">
              <a:lnSpc>
                <a:spcPct val="100000"/>
              </a:lnSpc>
              <a:spcBef>
                <a:spcPts val="0"/>
              </a:spcBef>
              <a:spcAft>
                <a:spcPts val="0"/>
              </a:spcAft>
              <a:buNone/>
            </a:pPr>
            <a:r>
              <a:rPr b="0" i="0" lang="en-GB" sz="1600" u="none" cap="none" strike="noStrike">
                <a:solidFill>
                  <a:srgbClr val="000000"/>
                </a:solidFill>
                <a:latin typeface="Times New Roman"/>
                <a:ea typeface="Times New Roman"/>
                <a:cs typeface="Times New Roman"/>
                <a:sym typeface="Times New Roman"/>
              </a:rPr>
              <a:t>RAID Level-1 provides redundancy by writing all data into two or more drives. The performance is faster on reads and slower on writes compared to a single drive. If anyone drives fails, no data is lost. This method is called mirroring.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2010-04-09T07:36:15Z</dcterms:created>
  <dc:creator>ABC</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