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92" r:id="rId4"/>
    <p:sldId id="306" r:id="rId5"/>
    <p:sldId id="293" r:id="rId6"/>
    <p:sldId id="269" r:id="rId7"/>
    <p:sldId id="294" r:id="rId8"/>
    <p:sldId id="299" r:id="rId9"/>
    <p:sldId id="300" r:id="rId10"/>
    <p:sldId id="303" r:id="rId11"/>
    <p:sldId id="263" r:id="rId12"/>
    <p:sldId id="277" r:id="rId13"/>
    <p:sldId id="270" r:id="rId14"/>
    <p:sldId id="272" r:id="rId15"/>
    <p:sldId id="279" r:id="rId16"/>
    <p:sldId id="271" r:id="rId17"/>
    <p:sldId id="276" r:id="rId18"/>
    <p:sldId id="280" r:id="rId19"/>
    <p:sldId id="275" r:id="rId20"/>
    <p:sldId id="282" r:id="rId21"/>
    <p:sldId id="283" r:id="rId22"/>
    <p:sldId id="284" r:id="rId23"/>
    <p:sldId id="285" r:id="rId24"/>
    <p:sldId id="301" r:id="rId25"/>
    <p:sldId id="302" r:id="rId26"/>
    <p:sldId id="286" r:id="rId27"/>
    <p:sldId id="287" r:id="rId28"/>
    <p:sldId id="305" r:id="rId29"/>
    <p:sldId id="274" r:id="rId30"/>
    <p:sldId id="288" r:id="rId31"/>
    <p:sldId id="273" r:id="rId32"/>
    <p:sldId id="289" r:id="rId33"/>
    <p:sldId id="290" r:id="rId34"/>
    <p:sldId id="265" r:id="rId35"/>
    <p:sldId id="266" r:id="rId36"/>
    <p:sldId id="267" r:id="rId37"/>
    <p:sldId id="295" r:id="rId38"/>
    <p:sldId id="296" r:id="rId39"/>
    <p:sldId id="297" r:id="rId40"/>
    <p:sldId id="298" r:id="rId41"/>
    <p:sldId id="30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35" autoAdjust="0"/>
  </p:normalViewPr>
  <p:slideViewPr>
    <p:cSldViewPr snapToGrid="0">
      <p:cViewPr varScale="1">
        <p:scale>
          <a:sx n="57" d="100"/>
          <a:sy n="57" d="100"/>
        </p:scale>
        <p:origin x="168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18FB-E8E8-4C8F-836B-2286681070AB}" type="datetimeFigureOut">
              <a:rPr lang="en-IN" smtClean="0"/>
              <a:t>06-Aug-2024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9A91A-540E-4DFA-ADE4-0592D790D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B53F-C3B4-DE4F-7105-6491D2505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25C07-CA09-9A52-3CE3-600F5F07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7203-ACD7-F046-FECF-660B0B1F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4CD-31C2-4396-91D1-150BB997FB69}" type="datetime1">
              <a:rPr lang="en-IN" smtClean="0"/>
              <a:t>06-Aug-2024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ECB6F-DA30-7860-247F-C806DC4F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264F-DB3F-7901-F565-EB86F871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98F8-CD11-A7DC-5C06-C07E8F25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81C24-FE4F-9132-ECD3-9A550C1A4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E690-B5B0-980D-6374-29996A92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4520-A868-41C6-BE45-9E43A9084C27}" type="datetime1">
              <a:rPr lang="en-IN" smtClean="0"/>
              <a:t>06-Aug-2024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DA86-3B63-5ADD-8A13-3FD1CFFA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505A-9E2B-35D7-D5D4-E902C596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24A67-739A-3375-6571-8C869BD9A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62A22-F6F9-137F-596B-CD114740C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6030-1395-1AB6-DAC0-A63CAC1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3225-BCE9-4D9F-AA43-9D6DC903BBC8}" type="datetime1">
              <a:rPr lang="en-IN" smtClean="0"/>
              <a:t>06-Aug-2024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5FEB-6E6F-640C-044F-F78512A0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72F6-7D8D-3478-A7D8-E78D743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43D0-31C2-8CA2-8130-85E0D6C8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D16F-EEA2-C342-A2E9-51C6ECB0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35D7-E0B6-7CEC-D34A-AD3C2B7F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6FE4-040D-4366-AF6E-746707AD07D5}" type="datetime1">
              <a:rPr lang="en-IN" smtClean="0"/>
              <a:t>06-Aug-2024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6035-69CF-E2FB-84BD-FD843F82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8A9E-3A91-45C7-9EDB-D0CEF43D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3542-9A26-8F7B-F9D3-EBD68254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A01C-8D36-B4A4-27ED-23190EB9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5482-6308-5D2A-E894-D8D408B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3D89-2555-4581-875F-1D741AA60869}" type="datetime1">
              <a:rPr lang="en-IN" smtClean="0"/>
              <a:t>06-Aug-2024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7E4A-36A6-4815-3DD9-CCD426CE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91D3-1696-8594-7F73-CAACBD08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7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518-119B-3B75-B4A1-2933060A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355F-4FB3-096E-9292-11C289738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BD101-6D12-0441-BC78-68378436E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96BF0-30DC-9F4D-C4C8-924BD9E5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2A42-EE13-4632-82DB-CEC2754292F2}" type="datetime1">
              <a:rPr lang="en-IN" smtClean="0"/>
              <a:t>06-Aug-2024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94E7B-71E8-8C87-872C-7DF8C57A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3FC35-1412-8643-0E93-517011CE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71D1-35AD-C719-EA03-57880701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3D1F-A656-CE60-9D9E-7528085D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5F0F1-FBF3-E619-DABA-0D2BB02F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253D0-19CA-768A-E356-5908D8450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55FAA-D8E2-B488-992F-4A9A56E25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6407C-245D-19BA-1AB3-B9028E63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7DFD-8201-4FAB-AAD3-C90D85AE0CF9}" type="datetime1">
              <a:rPr lang="en-IN" smtClean="0"/>
              <a:t>06-Aug-2024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A85BC-A045-109E-CC60-9F2DED27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8693E-1192-4966-4B7A-B813A706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324C-393E-5E1C-2FD9-FADDE8D7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3A7B-3273-98F2-F042-1AA157AF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8175-4209-40A3-850B-AEE1F3F0D8B0}" type="datetime1">
              <a:rPr lang="en-IN" smtClean="0"/>
              <a:t>06-Aug-2024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A9E20-B60E-F036-6379-16A755F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0CC1B-F989-C367-9F67-700D853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5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2C557-80E9-0670-AF4F-0C66D321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7DC-4942-4760-9294-A5C908EAE682}" type="datetime1">
              <a:rPr lang="en-IN" smtClean="0"/>
              <a:t>06-Aug-2024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D2F0A-6D15-BDCA-011F-3EB64D36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509D-AD97-A1F4-EF52-3A9DD34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ABE3-B4CF-ADA9-9F77-962EF43A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75B6-1E36-6B45-6051-24DD0446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EF00-987E-52E4-AEB9-2BF5D1265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B3F5-5063-A007-944F-57317650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FAA1-B8EB-4C8F-97DA-D43C5863E904}" type="datetime1">
              <a:rPr lang="en-IN" smtClean="0"/>
              <a:t>06-Aug-2024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5683-F218-FA8D-6FAE-11451A64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936D-C58C-4316-56C4-1782CFB9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F12F-C8D4-0124-17C7-64767A6D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984B3-8999-10F6-A4EA-E5BF3249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F65BA-4289-8C99-A7AF-112EFE03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3F9C-C143-793E-E71F-F726141D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7FE-1FDA-4DD7-BC06-08BC83CCBB8E}" type="datetime1">
              <a:rPr lang="en-IN" smtClean="0"/>
              <a:t>06-Aug-2024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1122E-052B-0194-F6BC-63A6C703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902FE-FE84-804E-C315-D1CD8620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2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A5664-4707-6793-FCE5-ABDDCA9B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8B76-02DB-8E4B-4C3A-D7942AC91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F02C-4703-D178-CF39-25EE318E0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F6FE-EA9A-44CF-B119-D88744C0086E}" type="datetime1">
              <a:rPr lang="en-IN" smtClean="0"/>
              <a:t>06-Aug-2024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C546-82F5-49F4-C24D-F5F6B7EF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5BC0-BDAB-6B7D-4317-982ACD2F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11CC-F0C3-35C0-077B-ACB7E1F0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6" y="228600"/>
            <a:ext cx="11223171" cy="302622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SIGN LANGUAGE RECOGNITION USING GRAPH AND DEEP NEURAL NETWORK BASED ON LARGE SCALE DATASET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1E4DD-92F1-4DCA-B616-C8BD0432E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799" y="4201886"/>
            <a:ext cx="3690257" cy="195942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BHAGYA A JAI</a:t>
            </a:r>
          </a:p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B21CSB18</a:t>
            </a:r>
          </a:p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5 AUGUST 2024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4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910D-6F23-4D0A-63CE-C36735A9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626C-DE3F-8639-4E21-035BD8FB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4663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Develop a two-stream model utilizing multistage graph convolution with attention and residual connection (GCAR) to extract spatial-temporal contextual information for sign language recognition</a:t>
            </a:r>
            <a:r>
              <a:rPr lang="en-US" sz="3200" dirty="0"/>
              <a:t>.</a:t>
            </a:r>
          </a:p>
          <a:p>
            <a:endParaRPr lang="en-IN" sz="3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192397-819A-A0B7-EFEF-0B8780F3FEAC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FC8D184-D9B8-5C98-A586-3AD2893CC0BA}"/>
              </a:ext>
            </a:extLst>
          </p:cNvPr>
          <p:cNvSpPr/>
          <p:nvPr/>
        </p:nvSpPr>
        <p:spPr>
          <a:xfrm>
            <a:off x="870796" y="4177208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ENHANCE COMMUNICATION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4C7909-4C5A-D96B-9B87-75253C01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10</a:t>
            </a:fld>
            <a:endParaRPr lang="en-IN" sz="3600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0D84ADC-5F0F-3CBF-0D96-4B0F1F2011B5}"/>
              </a:ext>
            </a:extLst>
          </p:cNvPr>
          <p:cNvSpPr/>
          <p:nvPr/>
        </p:nvSpPr>
        <p:spPr>
          <a:xfrm>
            <a:off x="4494267" y="3442266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SIMPLIFY LEARNING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4B34BE0B-135F-50D2-4254-4FAD169695B0}"/>
              </a:ext>
            </a:extLst>
          </p:cNvPr>
          <p:cNvSpPr/>
          <p:nvPr/>
        </p:nvSpPr>
        <p:spPr>
          <a:xfrm>
            <a:off x="2116592" y="5344885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OVERCOME SYSTEM LIMITATIONS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F3259292-6BFD-F6CC-C7F8-40A5A93C6181}"/>
              </a:ext>
            </a:extLst>
          </p:cNvPr>
          <p:cNvSpPr/>
          <p:nvPr/>
        </p:nvSpPr>
        <p:spPr>
          <a:xfrm>
            <a:off x="8117738" y="4177208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LEVERAGE LARGE SCALE DATASETS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EEDCDB23-2027-2F33-768A-3DD7558C78F6}"/>
              </a:ext>
            </a:extLst>
          </p:cNvPr>
          <p:cNvSpPr/>
          <p:nvPr/>
        </p:nvSpPr>
        <p:spPr>
          <a:xfrm>
            <a:off x="6494406" y="5320160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COMPREHENSIVE RECOGNITION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2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4F3C-4A37-1791-2B52-00F9CE7B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METHODOLOGY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5F72-BFD8-9106-0028-D8AC4331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545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3600" b="1" dirty="0"/>
              <a:t>MODEL ARCHITECTURE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3200" b="1" dirty="0"/>
              <a:t>Input Pose Sequence</a:t>
            </a:r>
          </a:p>
          <a:p>
            <a:pPr lvl="2">
              <a:lnSpc>
                <a:spcPct val="100000"/>
              </a:lnSpc>
            </a:pPr>
            <a:r>
              <a:rPr lang="pt-BR" sz="3200" dirty="0"/>
              <a:t>Sequence of input pose: X</a:t>
            </a:r>
            <a:r>
              <a:rPr lang="pt-BR" sz="2400" dirty="0"/>
              <a:t>(1:N)</a:t>
            </a:r>
            <a:r>
              <a:rPr lang="pt-BR" sz="3200" dirty="0"/>
              <a:t>=[x</a:t>
            </a:r>
            <a:r>
              <a:rPr lang="pt-BR" sz="2400" dirty="0"/>
              <a:t>1</a:t>
            </a:r>
            <a:r>
              <a:rPr lang="pt-BR" sz="3200" dirty="0"/>
              <a:t>,x</a:t>
            </a:r>
            <a:r>
              <a:rPr lang="pt-BR" sz="2400" dirty="0"/>
              <a:t>2</a:t>
            </a:r>
            <a:r>
              <a:rPr lang="pt-BR" sz="3200" dirty="0"/>
              <a:t>,x</a:t>
            </a:r>
            <a:r>
              <a:rPr lang="pt-BR" sz="2400" dirty="0"/>
              <a:t>3</a:t>
            </a:r>
            <a:r>
              <a:rPr lang="pt-BR" sz="3200" dirty="0"/>
              <a:t>,...,x</a:t>
            </a:r>
            <a:r>
              <a:rPr lang="pt-BR" sz="2400" dirty="0"/>
              <a:t>N</a:t>
            </a:r>
            <a:r>
              <a:rPr lang="pt-BR" sz="3200" dirty="0"/>
              <a:t>]</a:t>
            </a:r>
          </a:p>
          <a:p>
            <a:pPr lvl="2">
              <a:lnSpc>
                <a:spcPct val="100000"/>
              </a:lnSpc>
            </a:pPr>
            <a:r>
              <a:rPr lang="pt-BR" sz="3200" dirty="0"/>
              <a:t> </a:t>
            </a:r>
            <a:r>
              <a:rPr lang="en-US" sz="3200" dirty="0"/>
              <a:t>Xi ​∈R</a:t>
            </a:r>
            <a:r>
              <a:rPr lang="en-US" dirty="0"/>
              <a:t>K</a:t>
            </a:r>
            <a:r>
              <a:rPr lang="en-US" sz="3200" dirty="0"/>
              <a:t>, concatenated skeleton key points in dimension KXK.</a:t>
            </a:r>
            <a:endParaRPr lang="en-IN" sz="3200" b="1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3200" b="1" dirty="0"/>
              <a:t>Two Stream Model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Stream 1</a:t>
            </a:r>
            <a:r>
              <a:rPr lang="en-US" sz="3200" dirty="0"/>
              <a:t>: Processes joint key points.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Stream 2</a:t>
            </a:r>
            <a:r>
              <a:rPr lang="en-US" sz="3200" dirty="0"/>
              <a:t>: Processes joint motion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Creation of the final feature for classification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sz="3200" b="1" dirty="0"/>
          </a:p>
          <a:p>
            <a:pPr marL="457200" lvl="1" indent="0">
              <a:lnSpc>
                <a:spcPct val="100000"/>
              </a:lnSpc>
              <a:buNone/>
            </a:pPr>
            <a:endParaRPr lang="en-IN" sz="3200" b="1" dirty="0"/>
          </a:p>
          <a:p>
            <a:pPr marL="914400" lvl="2" indent="0">
              <a:lnSpc>
                <a:spcPct val="100000"/>
              </a:lnSpc>
              <a:buNone/>
            </a:pPr>
            <a:endParaRPr lang="en-IN" sz="3200" b="1" dirty="0"/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A3DEB5-A7E0-B705-A72F-61994BA6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11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3201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37587-6092-DED6-827E-D749F61D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09537"/>
            <a:ext cx="12049125" cy="6638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21DC2-FCA8-9335-BD1E-DD52643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12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672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E3E3-7C6E-828B-ACD6-FCB618FF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COMPONENTS OF THE TWO-STREAM MODEL</a:t>
            </a:r>
            <a:br>
              <a:rPr lang="en-IN" sz="3600" b="1" dirty="0">
                <a:latin typeface="+mn-lt"/>
              </a:rPr>
            </a:b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A42B-7EAA-11DB-BCD0-B7796E24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0383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POSE ESTIMATION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MOTION CALCULATION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SEPARABLE TCN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GRAPH CONVOLUTION WITH ATTENTION (GCA) MODULE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GRAPH CONSTRUCTION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GRAPH CONVOLUTION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CHANNEL ATTENTION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MULTI-STAGE OF GRAPH CONVOLUTION WITH ATTENTION AND RESIDUAL CONNECTION (GCAR) APPROACH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CLASSIFICATION MODULE</a:t>
            </a:r>
            <a:endParaRPr lang="en-IN" sz="3200" dirty="0">
              <a:latin typeface="Tw Cen MT Condensed Extra Bold" panose="020B08030202020202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FBD4-8C98-01A4-0B2A-DEC0F3C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13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8238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2F96-C309-E017-B48C-C69F5657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A.POSE ESTIMATION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E9CEEC-0129-51C3-8E2C-CDDE4471C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1" y="1274127"/>
            <a:ext cx="1105988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Recognizes gestures and activities.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skeleton joints, not skin details and identifies via hand movements.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Biometric Security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Protects against unauthorized access.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Data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Excludes palm prints and fingerprints.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Approach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face, body, and       hand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Focus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Conceals personal details.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67 key points: 42 hands, 5 body, 20 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F54B-513C-1DD9-59A3-F7F02A42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14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666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8A9B2-3F3A-7672-3E70-9708E50B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98" y="475303"/>
            <a:ext cx="5159864" cy="403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B8130-0115-2DA1-B58D-61E23979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" y="264659"/>
            <a:ext cx="5381625" cy="58939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F867-2E60-AEDE-F4F3-8615BA1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15</a:t>
            </a:fld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CC435-54DB-9E02-9DA3-C8F8A1E32070}"/>
              </a:ext>
            </a:extLst>
          </p:cNvPr>
          <p:cNvSpPr txBox="1"/>
          <p:nvPr/>
        </p:nvSpPr>
        <p:spPr>
          <a:xfrm>
            <a:off x="6393280" y="4325836"/>
            <a:ext cx="515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POSE AND GRAPH CONSTRUCTION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65AA0-75CB-B850-2D0F-F1D112A43EBE}"/>
              </a:ext>
            </a:extLst>
          </p:cNvPr>
          <p:cNvSpPr txBox="1"/>
          <p:nvPr/>
        </p:nvSpPr>
        <p:spPr>
          <a:xfrm>
            <a:off x="522513" y="6224009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 OF THE 67 WHOLE BODY KEY POINTS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918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D6E4-D9A1-8B02-1C5C-B5AC6FD9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B.MOTION CALCULATION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5924-CB98-95BA-071C-D96071DA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Purpose</a:t>
            </a:r>
            <a:r>
              <a:rPr lang="en-IN" dirty="0"/>
              <a:t>: </a:t>
            </a:r>
            <a:r>
              <a:rPr lang="en-IN" sz="2400" dirty="0"/>
              <a:t>Enhance feature extraction for dynamic sign language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Method</a:t>
            </a:r>
            <a:r>
              <a:rPr lang="en-IN" dirty="0"/>
              <a:t>: </a:t>
            </a:r>
            <a:r>
              <a:rPr lang="en-IN" sz="2400" dirty="0"/>
              <a:t>Extract motion from framing sequences before GC model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Feature</a:t>
            </a:r>
            <a:r>
              <a:rPr lang="en-IN" dirty="0"/>
              <a:t>: </a:t>
            </a:r>
            <a:r>
              <a:rPr lang="en-IN" sz="2400" dirty="0"/>
              <a:t>Movement of joint skeleton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</a:t>
            </a:r>
            <a:r>
              <a:rPr lang="en-IN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Calculate 2D vectors using x, y, and z coordinates of 67 skeleton key points.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Compute joint position differences between consecutive 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Equations</a:t>
            </a:r>
            <a:r>
              <a:rPr lang="en-IN" dirty="0"/>
              <a:t>: ​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45660-9A75-019E-61D9-2550A877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7" y="4278766"/>
            <a:ext cx="2971800" cy="130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B8250-E4DD-054F-4161-249D8E2A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5" y="4005943"/>
            <a:ext cx="5192484" cy="24869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16079-3FE9-8C48-DC01-10DD08F6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16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9264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9A2F-082E-9F35-9222-FD7DFD1A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668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C.SEPARABLE TCN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35E7B-E242-A4A1-F448-B9381E87C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9714" y="1656194"/>
            <a:ext cx="10902244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variant of Temporal Convolutional Networks (TCN), also known as Depth wise Separable TCN.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Optimize the balance between computational efficiency and model performance by minimizing parameters.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Conventional CNN Issue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 computation costs (FLOPS) due to numerous multiplication operations.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0BE7-316E-B772-92C3-60E71173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17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7382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606F84-D7B3-012B-95D1-9CB495EA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1" y="4237524"/>
            <a:ext cx="6067200" cy="1838325"/>
          </a:xfrm>
          <a:prstGeom prst="rect">
            <a:avLst/>
          </a:prstGeom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BF92148B-CC8A-326E-C22B-5E2B8C52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98" y="134829"/>
            <a:ext cx="11408004" cy="391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Separable TCN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57300" lvl="2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Depth-Wise (DW) Convolution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K×K×1operations.</a:t>
            </a:r>
          </a:p>
          <a:p>
            <a:pPr marL="1257300" lvl="2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Point-Wise (PW) Convolution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1×1×C operations.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operations per kernel and decreased total parameters without compromising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/>
              <a:t>1st Sep-TCN Layer</a:t>
            </a:r>
            <a:r>
              <a:rPr lang="en-US" sz="2400" dirty="0"/>
              <a:t>: 3×1 filter, stride 1.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/>
              <a:t>2nd Sep-TCN Layer</a:t>
            </a:r>
            <a:r>
              <a:rPr lang="en-US" sz="2400" dirty="0"/>
              <a:t>: 5×1 filter, stride 2.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25E040-7D69-2016-1351-E8B45A3B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815" y="4480828"/>
            <a:ext cx="5772150" cy="1466850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43CEF05-B65E-B4D2-ECFB-C9317B5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18</a:t>
            </a:fld>
            <a:endParaRPr lang="en-IN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541FE-352E-31C9-AEEB-BE0127101ACC}"/>
              </a:ext>
            </a:extLst>
          </p:cNvPr>
          <p:cNvSpPr txBox="1"/>
          <p:nvPr/>
        </p:nvSpPr>
        <p:spPr>
          <a:xfrm>
            <a:off x="571213" y="5947678"/>
            <a:ext cx="482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SepTCN</a:t>
            </a:r>
            <a:endParaRPr lang="en-IN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7E039-D241-7A24-FE79-A1C674566005}"/>
              </a:ext>
            </a:extLst>
          </p:cNvPr>
          <p:cNvSpPr txBox="1"/>
          <p:nvPr/>
        </p:nvSpPr>
        <p:spPr>
          <a:xfrm>
            <a:off x="6398186" y="5886892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STRUCTURE OF THE SEPARABLE TC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520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C189-373C-6C9C-6242-883B62E7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7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D.GRAPH CONVOLUTION WITH ATTENTION (GCA) MODULE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AFB167-3769-4A43-06EC-A9200E13B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8058"/>
            <a:ext cx="11184467" cy="592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 local and global spatial-temporal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Components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Graph Convolution Layer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Enhances long-range dependencies.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Learning Layers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Batch normalization,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dropout for short-range dependencies.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Channel Attention Layer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Enhances channel-wise effective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334FA-1D6F-76BD-5039-0132ACE1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19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5121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0B04-FAD0-C16D-A5A1-A9B376494FC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PROBLEM REVIEW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DATASETS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OBJECTIVES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METHODOLOGY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RESULTS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CONCLUSION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/>
              <a:t>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79505-1E3F-B442-3523-CE9A6ED6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OVERVIEW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0D827E0-0D8F-BC4C-EF71-2E5B9181F470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368D06-2703-306C-EF71-1D8982A2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1662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385C-7851-371D-1344-AEC920E4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223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1.GRAPH CONSTRUCTION</a:t>
            </a:r>
            <a:b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950940-1021-CD61-45CA-77BDCFD1C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76004"/>
            <a:ext cx="10890956" cy="592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Datasets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Sequences of frames with 2D joint skeleton vectors.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Graph Formation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Nodes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Joint motions.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Edges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Natural joint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Generate higher-level feature maps via spatial-temporal graph convolution with attention (GCA).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56B6B-7CA3-058A-1901-F201F9A8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20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7593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2759D-5FD4-B151-86A0-D08F8A16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315" y="1932024"/>
            <a:ext cx="2409825" cy="742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0AD25-08E9-3D68-6255-CB66745D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07" y="3513282"/>
            <a:ext cx="7734300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3C8DDE-5490-D9EF-267D-A6115DA3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690" y="4173438"/>
            <a:ext cx="2952750" cy="42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47852-E5B0-5F88-F63C-804B99D34B7E}"/>
              </a:ext>
            </a:extLst>
          </p:cNvPr>
          <p:cNvSpPr txBox="1"/>
          <p:nvPr/>
        </p:nvSpPr>
        <p:spPr>
          <a:xfrm>
            <a:off x="827314" y="566906"/>
            <a:ext cx="10145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Graph Structure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connected with N=</a:t>
            </a:r>
            <a:r>
              <a:rPr lang="en-US" altLang="en-US" sz="3200" dirty="0"/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67 nodes.</a:t>
            </a:r>
            <a:r>
              <a:rPr lang="en-IN" sz="3200" b="1" dirty="0"/>
              <a:t> 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3200" b="1" dirty="0"/>
              <a:t>Equation</a:t>
            </a:r>
            <a:r>
              <a:rPr lang="en-IN" sz="3200" dirty="0"/>
              <a:t>: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06ACC-EDCF-4692-0282-2C971A32CC00}"/>
              </a:ext>
            </a:extLst>
          </p:cNvPr>
          <p:cNvSpPr txBox="1"/>
          <p:nvPr/>
        </p:nvSpPr>
        <p:spPr>
          <a:xfrm>
            <a:off x="6008914" y="201111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,V (vertices) and E (edges).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79508-3DE1-55FD-BFAE-127838C93450}"/>
              </a:ext>
            </a:extLst>
          </p:cNvPr>
          <p:cNvSpPr txBox="1"/>
          <p:nvPr/>
        </p:nvSpPr>
        <p:spPr>
          <a:xfrm>
            <a:off x="1253897" y="2811276"/>
            <a:ext cx="9610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Vertices defined by joint coordinates across frames:</a:t>
            </a:r>
            <a:endParaRPr lang="en-I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5DF9C-A490-DD3B-CC77-79B6A3DD1677}"/>
              </a:ext>
            </a:extLst>
          </p:cNvPr>
          <p:cNvSpPr txBox="1"/>
          <p:nvPr/>
        </p:nvSpPr>
        <p:spPr>
          <a:xfrm>
            <a:off x="1253897" y="4719294"/>
            <a:ext cx="99366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Weighted adjacency matrix representing edges between nodes:</a:t>
            </a:r>
            <a:endParaRPr lang="en-IN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258A3D-E3DF-E6DF-7094-D9C1BDEB9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315" y="5471944"/>
            <a:ext cx="2266950" cy="819150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4A0DBF9-7C4D-B040-7840-62CD713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21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7515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779E-C9E5-1BBE-06EB-6A3D45CE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8595"/>
            <a:ext cx="10515600" cy="1325563"/>
          </a:xfrm>
        </p:spPr>
        <p:txBody>
          <a:bodyPr/>
          <a:lstStyle/>
          <a:p>
            <a:r>
              <a:rPr lang="en-US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2</a:t>
            </a:r>
            <a: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.GRAPH CONVOLUTION</a:t>
            </a:r>
            <a:b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BEE92-E97A-4F23-CE6E-1D2FD5225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188950"/>
            <a:ext cx="9938656" cy="518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Process graph-structured data, such as joint skeletons, to extract features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Concept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Aggregate information from neighboring nodes to update the central node's features through multiple layers.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Sequence of frames (V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​) with N joint skeleton nodes at time 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B277-AAA7-3862-C6BA-6E9A20A0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22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637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393B-2E96-F466-B7FE-04A22E89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430339"/>
            <a:ext cx="10646229" cy="5538117"/>
          </a:xfrm>
        </p:spPr>
        <p:txBody>
          <a:bodyPr/>
          <a:lstStyle/>
          <a:p>
            <a:endParaRPr lang="en-US" b="1" dirty="0"/>
          </a:p>
          <a:p>
            <a:r>
              <a:rPr lang="en-US" sz="3200" b="1" dirty="0"/>
              <a:t>General Convolutional Neural Network (CNN) Equation</a:t>
            </a:r>
            <a:r>
              <a:rPr lang="en-US" sz="3200" dirty="0"/>
              <a:t>: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A3109-4EF2-05F6-F745-7CF2BF4D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68" y="1850332"/>
            <a:ext cx="6477000" cy="1261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C128A-0184-7CCA-FB1F-E80EC67809AA}"/>
              </a:ext>
            </a:extLst>
          </p:cNvPr>
          <p:cNvSpPr txBox="1"/>
          <p:nvPr/>
        </p:nvSpPr>
        <p:spPr>
          <a:xfrm>
            <a:off x="1343168" y="2301631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x: Spatial location for a single channel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S: Sampling function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W: Weight function.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6BC992-953E-77AA-B94D-DC541EE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23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0759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393B-2E96-F466-B7FE-04A22E89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430340"/>
            <a:ext cx="10646229" cy="412497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C128A-0184-7CCA-FB1F-E80EC67809AA}"/>
              </a:ext>
            </a:extLst>
          </p:cNvPr>
          <p:cNvSpPr txBox="1"/>
          <p:nvPr/>
        </p:nvSpPr>
        <p:spPr>
          <a:xfrm>
            <a:off x="707571" y="703962"/>
            <a:ext cx="1014824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Graph Convolution Equation:</a:t>
            </a:r>
          </a:p>
          <a:p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3200" dirty="0"/>
              <a:t>Z: Normalization term to balance node contributions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Bi​: Subset of nodes for mapping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w(⋅): Weight matrix.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D3339-BCC4-F3D8-198B-7BAB88F2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54" y="2274535"/>
            <a:ext cx="5591175" cy="115446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6BC992-953E-77AA-B94D-DC541EE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24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3568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EC128A-0184-7CCA-FB1F-E80EC67809AA}"/>
              </a:ext>
            </a:extLst>
          </p:cNvPr>
          <p:cNvSpPr txBox="1"/>
          <p:nvPr/>
        </p:nvSpPr>
        <p:spPr>
          <a:xfrm>
            <a:off x="729018" y="387322"/>
            <a:ext cx="1010730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Updated GC Equation: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endParaRPr lang="en-IN" sz="2800" b="1" dirty="0"/>
          </a:p>
          <a:p>
            <a:pPr>
              <a:lnSpc>
                <a:spcPct val="150000"/>
              </a:lnSpc>
            </a:pPr>
            <a:r>
              <a:rPr lang="en-IN" sz="3200" dirty="0"/>
              <a:t>A: Adjacency matrix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data: Input data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W: Weight matrix</a:t>
            </a:r>
          </a:p>
          <a:p>
            <a:pPr>
              <a:lnSpc>
                <a:spcPct val="150000"/>
              </a:lnSpc>
            </a:pPr>
            <a:r>
              <a:rPr lang="el-GR" sz="3200" dirty="0"/>
              <a:t>σ: </a:t>
            </a:r>
            <a:r>
              <a:rPr lang="en-IN" sz="3200" dirty="0"/>
              <a:t>Activation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6BC992-953E-77AA-B94D-DC541EE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25</a:t>
            </a:fld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727D0-0D3B-F6CE-DAE4-C0B7E227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91" y="1508646"/>
            <a:ext cx="5619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67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8860-C29D-0746-3089-B6EB66DC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002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3.CHANNEL ATTENTION</a:t>
            </a:r>
            <a:b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82E2B-B519-3A87-B89F-5B46AAC0A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00125"/>
            <a:ext cx="10212283" cy="620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Enhance important channel-wise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GCAR processes motion features through deep learning layers.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Produces a feature matrix with multiple channels.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Generates a weighted feature map using global average pooling.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connected layers normalize and activate the features.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Creates a weight vector to emphasize important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76C7C-1FB7-6F82-0040-7B447E45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26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9913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2D58AE-D9A7-605F-BCE8-6612DA72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6" y="951978"/>
            <a:ext cx="10584743" cy="452189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B2D12-D8E1-389B-2D68-B2522023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27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8376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5CDC658-1F48-5C3F-8C2C-6A2A2B530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0356" y="447986"/>
            <a:ext cx="45344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Adjusted GCAR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/>
              <a:t>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nhanced important 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Suppress</a:t>
            </a:r>
            <a:r>
              <a:rPr lang="en-US" altLang="en-US" sz="3200" dirty="0"/>
              <a:t>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less important ones.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2D58AE-D9A7-605F-BCE8-6612DA72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" y="3056351"/>
            <a:ext cx="10456286" cy="370163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B2D12-D8E1-389B-2D68-B2522023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28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8509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5097-D383-B122-C90F-25E1F0F4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501651"/>
            <a:ext cx="11778343" cy="114776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E.MULTI-STAGE OF GRAPH CONVOLUTION WITH ATTENTION AND RESIDUAL CONNECTION (GCAR) APPROACH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C6C1-4524-F134-EE0E-81BB6A30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97" y="1431051"/>
            <a:ext cx="10515600" cy="49252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Components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Graph Convolutions with Channel Attention (GCA) modules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Includes graph convolutional layers, </a:t>
            </a:r>
            <a:r>
              <a:rPr lang="en-US" sz="3200" dirty="0" err="1"/>
              <a:t>ReLU</a:t>
            </a:r>
            <a:r>
              <a:rPr lang="en-US" sz="3200" dirty="0"/>
              <a:t>, batch normalization, dropout, and channel attention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Process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Inputs motion feature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Convolves N×T×C feature map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Concatenates third GCA output with residual connection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6DBA-C598-F724-D98E-6251211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29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7712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EAD8-A5C1-92CD-3B03-08E0E674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873E-C4BB-94B4-0BFB-1F424A48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1686380"/>
            <a:ext cx="10515600" cy="4315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b="1" dirty="0"/>
              <a:t>SIGN LANGUAGE : A KEY COMMUNICATION TOOL</a:t>
            </a:r>
          </a:p>
          <a:p>
            <a:pPr lvl="2"/>
            <a:r>
              <a:rPr lang="en-IN" sz="3700" dirty="0"/>
              <a:t>Essential for the hearing-impaired</a:t>
            </a:r>
          </a:p>
          <a:p>
            <a:pPr lvl="2"/>
            <a:r>
              <a:rPr lang="en-US" sz="3700" dirty="0"/>
              <a:t>Uses facial, body, and hand gestures.</a:t>
            </a:r>
            <a:endParaRPr lang="en-IN" sz="3700" dirty="0"/>
          </a:p>
          <a:p>
            <a:pPr marL="0" indent="0">
              <a:buNone/>
            </a:pPr>
            <a:r>
              <a:rPr lang="en-IN" sz="3700" b="1" dirty="0"/>
              <a:t>CHALLENGES FACED</a:t>
            </a:r>
          </a:p>
          <a:p>
            <a:pPr marL="0" indent="0">
              <a:buNone/>
            </a:pPr>
            <a:endParaRPr lang="en-IN" sz="37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A91401D-9AC9-E961-C85D-DD838947AEA6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925984-6390-D795-1A68-A7D58E36CDBB}"/>
              </a:ext>
            </a:extLst>
          </p:cNvPr>
          <p:cNvSpPr/>
          <p:nvPr/>
        </p:nvSpPr>
        <p:spPr>
          <a:xfrm>
            <a:off x="1937657" y="4342268"/>
            <a:ext cx="2177143" cy="1164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IN LEARNING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CF846-0A2F-DCA3-0E92-294167E24244}"/>
              </a:ext>
            </a:extLst>
          </p:cNvPr>
          <p:cNvSpPr/>
          <p:nvPr/>
        </p:nvSpPr>
        <p:spPr>
          <a:xfrm>
            <a:off x="5007428" y="4342269"/>
            <a:ext cx="2177143" cy="1164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LACK OF INTEREST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07EC0-E70D-221E-88EF-74903B5EF272}"/>
              </a:ext>
            </a:extLst>
          </p:cNvPr>
          <p:cNvSpPr/>
          <p:nvPr/>
        </p:nvSpPr>
        <p:spPr>
          <a:xfrm>
            <a:off x="8077200" y="4342269"/>
            <a:ext cx="2177143" cy="1164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VARIATIONS ACROSS REGIONS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B104F2-272F-D22E-F00A-EEBADC90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3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513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7FC7-D687-6FE6-816A-2C4AE662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1289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Implementation</a:t>
            </a:r>
            <a:r>
              <a:rPr lang="en-US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22 sequential GCAR modules used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2D10E-C508-771D-96C4-AC3666BC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175101"/>
            <a:ext cx="9344025" cy="41624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9351-A720-C855-715E-66D873B1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30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164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EAE8-5DE2-C4C9-E956-1114D5E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F.CLASSIFICATION MODULE</a:t>
            </a:r>
            <a:br>
              <a:rPr lang="en-IN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5820-232F-A9F0-3A7A-EDF3880A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Converts the matrix into a feature vector</a:t>
            </a:r>
          </a:p>
          <a:p>
            <a:r>
              <a:rPr lang="en-US" sz="3200" b="1" dirty="0"/>
              <a:t>Components</a:t>
            </a:r>
            <a:r>
              <a:rPr lang="en-US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/>
              <a:t>ReLU</a:t>
            </a:r>
            <a:r>
              <a:rPr lang="en-US" sz="3200" dirty="0"/>
              <a:t>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Fully connected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Batch normalization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Dropout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Averaging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43080-141F-41B1-27EB-4921BF9D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51984" y="1850851"/>
            <a:ext cx="5495925" cy="31813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DE93-415D-C21F-56CF-659423C4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31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44844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D0-DA7C-3E1B-58A3-4E9FF9B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B742-6ED9-D048-4454-4E30CBAB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306"/>
            <a:ext cx="10653215" cy="48992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3200" b="1" dirty="0"/>
              <a:t>A. Experimental Setting</a:t>
            </a:r>
            <a:endParaRPr lang="en-IN" sz="3200" dirty="0"/>
          </a:p>
          <a:p>
            <a:pPr lvl="1">
              <a:lnSpc>
                <a:spcPct val="100000"/>
              </a:lnSpc>
            </a:pPr>
            <a:r>
              <a:rPr lang="en-IN" sz="3200" b="1" dirty="0"/>
              <a:t>Dataset Splitting</a:t>
            </a:r>
            <a:r>
              <a:rPr lang="en-IN" sz="3200" dirty="0"/>
              <a:t>: Training (70%) and testing (30%)</a:t>
            </a:r>
          </a:p>
          <a:p>
            <a:pPr lvl="1">
              <a:lnSpc>
                <a:spcPct val="100000"/>
              </a:lnSpc>
            </a:pPr>
            <a:r>
              <a:rPr lang="en-IN" sz="3200" b="1" dirty="0"/>
              <a:t>Hardware</a:t>
            </a:r>
            <a:r>
              <a:rPr lang="en-IN" sz="3200" dirty="0"/>
              <a:t>: GeForce RTX 3090 (24GB), 32GB RAM</a:t>
            </a:r>
          </a:p>
          <a:p>
            <a:pPr lvl="1">
              <a:lnSpc>
                <a:spcPct val="100000"/>
              </a:lnSpc>
            </a:pPr>
            <a:r>
              <a:rPr lang="en-IN" sz="3200" b="1" dirty="0"/>
              <a:t>Training</a:t>
            </a:r>
            <a:r>
              <a:rPr lang="en-IN" sz="3200" dirty="0"/>
              <a:t>: Learning rate 0.003, batch size 32, 300 epochs</a:t>
            </a:r>
          </a:p>
          <a:p>
            <a:pPr lvl="1">
              <a:lnSpc>
                <a:spcPct val="100000"/>
              </a:lnSpc>
            </a:pPr>
            <a:r>
              <a:rPr lang="en-IN" sz="3200" b="1" dirty="0"/>
              <a:t>Software</a:t>
            </a:r>
            <a:r>
              <a:rPr lang="en-IN" sz="3200" dirty="0"/>
              <a:t>: Python with </a:t>
            </a:r>
            <a:r>
              <a:rPr lang="en-IN" sz="3200" dirty="0" err="1"/>
              <a:t>PyTorch</a:t>
            </a:r>
            <a:r>
              <a:rPr lang="en-IN" sz="3200" dirty="0"/>
              <a:t>, OpenCV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200" b="1" dirty="0"/>
              <a:t>B. Evaluation Metric</a:t>
            </a:r>
            <a:endParaRPr lang="en-IN" sz="3200" dirty="0"/>
          </a:p>
          <a:p>
            <a:pPr lvl="1">
              <a:lnSpc>
                <a:spcPct val="100000"/>
              </a:lnSpc>
            </a:pPr>
            <a:r>
              <a:rPr lang="en-IN" sz="3200" b="1" dirty="0"/>
              <a:t>Metric</a:t>
            </a:r>
            <a:r>
              <a:rPr lang="en-IN" sz="3200" dirty="0"/>
              <a:t>: Mean top-K classification accuracy (K=1, 5, 10)</a:t>
            </a:r>
          </a:p>
          <a:p>
            <a:pPr lvl="1">
              <a:lnSpc>
                <a:spcPct val="100000"/>
              </a:lnSpc>
            </a:pPr>
            <a:r>
              <a:rPr lang="en-IN" sz="3200" b="1" dirty="0"/>
              <a:t>Correction</a:t>
            </a:r>
            <a:r>
              <a:rPr lang="en-IN" sz="3200" dirty="0"/>
              <a:t>: Contextual information corrects misclassifications.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2449-9EB7-9700-CEF2-27936B76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32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87472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73C2-4DBA-EEE3-ADC8-68B0D5BB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629"/>
            <a:ext cx="10515600" cy="566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C. Ablation Study</a:t>
            </a:r>
            <a:endParaRPr lang="en-IN" sz="3200" dirty="0"/>
          </a:p>
          <a:p>
            <a:pPr lvl="1"/>
            <a:r>
              <a:rPr lang="en-IN" sz="2800" b="1" dirty="0"/>
              <a:t>Configurations</a:t>
            </a:r>
            <a:r>
              <a:rPr lang="en-IN" sz="28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Without Attention (55 and 67 joints)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800" dirty="0"/>
              <a:t>With Attention (67 joints)</a:t>
            </a:r>
            <a:endParaRPr lang="en-IN" sz="3200" b="1" dirty="0"/>
          </a:p>
          <a:p>
            <a:pPr marL="0" indent="0">
              <a:buNone/>
            </a:pPr>
            <a:r>
              <a:rPr lang="en-IN" sz="3200" b="1" dirty="0"/>
              <a:t>D. Performance Comparison</a:t>
            </a:r>
          </a:p>
          <a:p>
            <a:endParaRPr lang="en-IN" sz="3200" b="1" dirty="0"/>
          </a:p>
          <a:p>
            <a:endParaRPr lang="en-IN" sz="3200" b="1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A74A29-979D-8729-6F36-E2F075E5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74167"/>
              </p:ext>
            </p:extLst>
          </p:nvPr>
        </p:nvGraphicFramePr>
        <p:xfrm>
          <a:off x="1121229" y="3031299"/>
          <a:ext cx="8512628" cy="3641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993">
                  <a:extLst>
                    <a:ext uri="{9D8B030D-6E8A-4147-A177-3AD203B41FA5}">
                      <a16:colId xmlns:a16="http://schemas.microsoft.com/office/drawing/2014/main" val="3896237691"/>
                    </a:ext>
                  </a:extLst>
                </a:gridCol>
                <a:gridCol w="3990092">
                  <a:extLst>
                    <a:ext uri="{9D8B030D-6E8A-4147-A177-3AD203B41FA5}">
                      <a16:colId xmlns:a16="http://schemas.microsoft.com/office/drawing/2014/main" val="4165086758"/>
                    </a:ext>
                  </a:extLst>
                </a:gridCol>
                <a:gridCol w="2837543">
                  <a:extLst>
                    <a:ext uri="{9D8B030D-6E8A-4147-A177-3AD203B41FA5}">
                      <a16:colId xmlns:a16="http://schemas.microsoft.com/office/drawing/2014/main" val="942347534"/>
                    </a:ext>
                  </a:extLst>
                </a:gridCol>
              </a:tblGrid>
              <a:tr h="5862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DATASET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DESCRIPTION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ACCURACY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86592"/>
                  </a:ext>
                </a:extLst>
              </a:tr>
              <a:tr h="586218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WLASL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Large-scale American Sign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90.31%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379505"/>
                  </a:ext>
                </a:extLst>
              </a:tr>
              <a:tr h="5862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PSL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Comprehensive sign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94.10%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73793"/>
                  </a:ext>
                </a:extLst>
              </a:tr>
              <a:tr h="5862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MSL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Dynamic Mexican Sign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99.75%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89448"/>
                  </a:ext>
                </a:extLst>
              </a:tr>
              <a:tr h="5862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ASLLVD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Large-scale American Sign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34.41%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82473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4F0E-F346-7BD6-8868-13B0FC75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33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03907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BE4-0397-70F2-E947-146F75B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CONCLUSION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4FB44D-4D3A-A8A7-55FB-37DF1936D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5"/>
            <a:ext cx="1108286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GCAR Model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Two-stream multistage architecture for spatial-temporal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 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Utilizes joint skeleton points,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-TCN, GCN, and channel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Second 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Processes joint motion information and fuses with the first stream.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 accuracy on large-scale sign language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Scope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Enhancing accuracy with multi-camera recognition for practical applications.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6AD71-18B8-0EC6-055C-F35538CE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34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4155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0112-5D19-C90C-BE8C-1FDE0288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REFERENCES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2B5214-FA50-CEAF-1986-AA3955A0F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789" y="1027906"/>
            <a:ext cx="1102642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S. M. Miah, J. Shin, M. A. M. Hasan, and M. A. Rahim, 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BenSignNet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Bengali sign language alphabet recognition using concatenated segmentation and convolutional neural network,”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12, no. 8, p. 3933, Apr. 2022.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S. M. Miah, J. Shin, M. Al M. Hasan, M. A. Rahim, and Y.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Okuyama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“Rotation, translation, and scale invariant sign word recognition using deep learning,”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Systems Science and Engineering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44, no. 3, pp. 2521–2536, 2023.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Shin, A. S. Musa Miah, M. A. M. Hasan, K.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Hirooka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Suzuki, H.-S. Lee, and S.-W. Jang, “Korean sign language recognition using transformer-based deep neural network,”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13, no. 5, p. 3029, Feb. 2023.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S. M. Miah, M. A. M. Hasan, J. Shin, Y.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Okuyama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Y. Tomioka, “Multistage spatial attention-based neural network for hand gesture recognition,”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12, no. 1, p. 13, Jan. 2023.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67E54-E759-C66A-82E9-958E078F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35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5944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33D78-D044-3FCF-8305-61E43C4EDD27}"/>
              </a:ext>
            </a:extLst>
          </p:cNvPr>
          <p:cNvSpPr txBox="1"/>
          <p:nvPr/>
        </p:nvSpPr>
        <p:spPr>
          <a:xfrm>
            <a:off x="1992086" y="2239886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THANK YOU</a:t>
            </a:r>
            <a:endParaRPr lang="en-IN" sz="960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FD334-FB68-DEF2-6189-4A09FF93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36</a:t>
            </a:fld>
            <a:endParaRPr lang="en-IN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36EC2175-DC1A-32B5-90C8-8D5F07FF0C5D}"/>
              </a:ext>
            </a:extLst>
          </p:cNvPr>
          <p:cNvSpPr/>
          <p:nvPr/>
        </p:nvSpPr>
        <p:spPr>
          <a:xfrm>
            <a:off x="4960306" y="3983277"/>
            <a:ext cx="1966586" cy="1803748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62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2864-160E-D444-0E52-129015EE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FE80-E780-FB7F-A4E6-071EAB04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148"/>
            <a:ext cx="10515600" cy="510301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3200" b="1" dirty="0"/>
              <a:t>Sign Language Structure</a:t>
            </a:r>
            <a:endParaRPr lang="en-US" sz="3200" b="1" dirty="0">
              <a:latin typeface="Arial Rounded MT Bold" panose="020F07040305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3200" b="1" dirty="0" err="1"/>
              <a:t>Stokoe</a:t>
            </a:r>
            <a:r>
              <a:rPr lang="en-US" sz="3200" b="1" dirty="0"/>
              <a:t> Paradigm</a:t>
            </a:r>
            <a:r>
              <a:rPr lang="en-US" sz="3200" dirty="0"/>
              <a:t>: Defines SL components based on shape, alignment, and motion. 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Hand Shapes</a:t>
            </a:r>
            <a:r>
              <a:rPr lang="en-US" sz="3200" dirty="0"/>
              <a:t>: Static and dynamic frames capture meanings.</a:t>
            </a:r>
            <a:endParaRPr lang="en-IN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3200" b="1" dirty="0"/>
              <a:t>Systems and Techniques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Vision-based Systems</a:t>
            </a:r>
            <a:r>
              <a:rPr lang="en-US" sz="3200" dirty="0"/>
              <a:t>: Preferred for ease, portability, and low cost.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Feature Extraction</a:t>
            </a:r>
            <a:r>
              <a:rPr lang="en-US" sz="3200" dirty="0"/>
              <a:t>: HOG: 78.85% accuracy (</a:t>
            </a:r>
            <a:r>
              <a:rPr lang="en-US" sz="3200" dirty="0" err="1"/>
              <a:t>Raghuveera</a:t>
            </a:r>
            <a:r>
              <a:rPr lang="en-US" sz="3200" dirty="0"/>
              <a:t> et al.). JFMs: 95% accuracy (Solis et al.).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D3C-988E-4889-A68D-7A6829E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805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D157-FD6F-C119-052F-93A9346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7" y="423081"/>
            <a:ext cx="11813275" cy="610054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IN" sz="3200" b="1" dirty="0"/>
              <a:t>Deep Learning Approaches</a:t>
            </a:r>
            <a:endParaRPr lang="en-US" sz="3200" b="1" dirty="0"/>
          </a:p>
          <a:p>
            <a:pPr lvl="2">
              <a:lnSpc>
                <a:spcPct val="100000"/>
              </a:lnSpc>
            </a:pPr>
            <a:r>
              <a:rPr lang="en-IN" sz="3200" b="1" dirty="0"/>
              <a:t>CNN on ASL</a:t>
            </a:r>
            <a:r>
              <a:rPr lang="en-IN" sz="3200" dirty="0"/>
              <a:t>: Good performance (Miah et al.).</a:t>
            </a:r>
          </a:p>
          <a:p>
            <a:pPr lvl="2">
              <a:lnSpc>
                <a:spcPct val="100000"/>
              </a:lnSpc>
            </a:pPr>
            <a:r>
              <a:rPr lang="en-IN" sz="3200" b="1" dirty="0" err="1"/>
              <a:t>ModDrop</a:t>
            </a:r>
            <a:r>
              <a:rPr lang="en-IN" sz="3200" b="1" dirty="0"/>
              <a:t> Framework</a:t>
            </a:r>
            <a:r>
              <a:rPr lang="en-IN" sz="3200" dirty="0"/>
              <a:t>: Uses RGB image and audio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sz="3200" dirty="0"/>
              <a:t> (</a:t>
            </a:r>
            <a:r>
              <a:rPr lang="en-IN" sz="3200" dirty="0" err="1"/>
              <a:t>Neverova</a:t>
            </a:r>
            <a:r>
              <a:rPr lang="en-IN" sz="3200" dirty="0"/>
              <a:t> et al.). 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Multi-stage Technique</a:t>
            </a:r>
            <a:r>
              <a:rPr lang="en-IN" sz="3200" dirty="0"/>
              <a:t>: CTC and 3D-ResNet with LSTM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sz="3200" dirty="0"/>
              <a:t>  (Put et al.).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IN" sz="3200" b="1" dirty="0"/>
              <a:t>Advanced Models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CNN-HMM Hybrid</a:t>
            </a:r>
            <a:r>
              <a:rPr lang="en-IN" sz="3200" dirty="0"/>
              <a:t>: High accuracy(Koller et al.).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3D-CNN with Attention</a:t>
            </a:r>
            <a:r>
              <a:rPr lang="en-IN" sz="3200" dirty="0"/>
              <a:t>: 95.3% accuracy (Huang et al.). 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LSTM, CNN, and Pooling</a:t>
            </a:r>
            <a:r>
              <a:rPr lang="en-IN" sz="3200" dirty="0"/>
              <a:t>: 93.15% accuracy (</a:t>
            </a:r>
            <a:r>
              <a:rPr lang="en-IN" sz="3200" dirty="0" err="1"/>
              <a:t>Sincan</a:t>
            </a:r>
            <a:r>
              <a:rPr lang="en-IN" sz="3200" dirty="0"/>
              <a:t> et al.).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3200" dirty="0"/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0D10-7A0C-A139-D0CC-C6411C38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59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D157-FD6F-C119-052F-93A9346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3" y="259307"/>
            <a:ext cx="10698707" cy="646216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IN" sz="3200" b="1" dirty="0"/>
              <a:t>Skeleton-based Methods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Skeleton Points</a:t>
            </a:r>
            <a:r>
              <a:rPr lang="en-IN" sz="3200" dirty="0"/>
              <a:t>: Avoid occlusion and background issues.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Tools</a:t>
            </a:r>
            <a:r>
              <a:rPr lang="en-IN" sz="3200" dirty="0"/>
              <a:t>: </a:t>
            </a:r>
            <a:r>
              <a:rPr lang="en-IN" sz="3200" dirty="0" err="1"/>
              <a:t>Alphapose</a:t>
            </a:r>
            <a:r>
              <a:rPr lang="en-IN" sz="3200" dirty="0"/>
              <a:t>, </a:t>
            </a:r>
            <a:r>
              <a:rPr lang="en-IN" sz="3200" dirty="0" err="1"/>
              <a:t>OpenPose</a:t>
            </a:r>
            <a:r>
              <a:rPr lang="en-IN" sz="3200" dirty="0"/>
              <a:t>, </a:t>
            </a:r>
            <a:r>
              <a:rPr lang="en-IN" sz="3200" dirty="0" err="1"/>
              <a:t>MediaPipe</a:t>
            </a:r>
            <a:r>
              <a:rPr lang="en-IN" sz="3200" dirty="0"/>
              <a:t>. 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GCN and Attention Networks</a:t>
            </a:r>
            <a:r>
              <a:rPr lang="en-IN" sz="3200" dirty="0"/>
              <a:t>: Hand skeleton analysis (Musa et al.).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IN" sz="3200" b="1" dirty="0"/>
              <a:t>Whole-body Information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67 Skeleton Points</a:t>
            </a:r>
            <a:r>
              <a:rPr lang="en-IN" sz="3200" dirty="0"/>
              <a:t>: Enhances inter-gesture variance (Amorim et al.). 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Body, Face, and Hands for MSL</a:t>
            </a:r>
            <a:r>
              <a:rPr lang="en-IN" sz="3200" dirty="0"/>
              <a:t>: Good accuracy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sz="3200" dirty="0"/>
              <a:t>  (Solis et al.). 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Whole-body Key Points Dataset</a:t>
            </a:r>
            <a:r>
              <a:rPr lang="en-IN" sz="3200" dirty="0"/>
              <a:t>: High performance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sz="3200" dirty="0"/>
              <a:t>  (</a:t>
            </a:r>
            <a:r>
              <a:rPr lang="en-IN" sz="3200" dirty="0" err="1"/>
              <a:t>Peraz</a:t>
            </a:r>
            <a:r>
              <a:rPr lang="en-IN" sz="3200" dirty="0"/>
              <a:t> et al.).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3200" dirty="0"/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0D10-7A0C-A139-D0CC-C6411C38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5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7320-72A9-D3B9-B99B-90418E63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214B-414E-0FA6-BE2A-165AC353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EB5F4-33E5-2902-7865-601F5D5A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6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D157-FD6F-C119-052F-93A9346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IN" sz="3200" b="1" dirty="0"/>
              <a:t>Large-scale Datasets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3200" b="1" dirty="0"/>
              <a:t>ASL World Dataset</a:t>
            </a:r>
            <a:r>
              <a:rPr lang="en-US" sz="3200" dirty="0"/>
              <a:t>: 2000 classes, 62.63% top-10 accuracy with TGCN (Li et al.).</a:t>
            </a:r>
            <a:endParaRPr lang="en-IN" sz="3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</a:pPr>
            <a:r>
              <a:rPr lang="en-IN" sz="3200" b="1" dirty="0"/>
              <a:t>Proposed Method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sz="3200" b="1" dirty="0"/>
              <a:t>GCAR Model </a:t>
            </a:r>
            <a:r>
              <a:rPr lang="en-IN" sz="3200" dirty="0"/>
              <a:t>: Enhances accuracy and Effectiveness in SLR systems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0D10-7A0C-A139-D0CC-C6411C38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40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C50F9B-21BA-6A9A-FC5B-87E8CE8C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63456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989892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38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203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00C4-C56B-7F71-B7EF-7E397166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LITERATURE REVIEW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AA4708-3863-C6FE-AB89-1C4D28244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56427"/>
              </p:ext>
            </p:extLst>
          </p:nvPr>
        </p:nvGraphicFramePr>
        <p:xfrm>
          <a:off x="838200" y="1825625"/>
          <a:ext cx="10515597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836370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714797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3206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S.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M.Miah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 Shin, M. A. M. Hasan, and M. A. Rahim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BenSignNet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Bengali sign language alphabet recognition using concatenated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tion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convolutional neural network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3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S. M. Miah, M. A. M. Hasan, J. Shin, Y.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Okuyama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Y. Tomioka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Multistage spatial attention-based neural network for hand gesture recognition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A. Rahim, A. S. M. Miah, A. Sayeed, and J. Shin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 gesture recognition based on optimal segmentation in human-computer interaction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4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237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82736-31C1-5AC5-1D12-42A6611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7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137E-AF0B-49F4-104B-2073A23D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567"/>
            <a:ext cx="10515600" cy="4890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700" b="1" dirty="0"/>
              <a:t>CURRENT METHODS AND ISSUES</a:t>
            </a:r>
          </a:p>
          <a:p>
            <a:pPr marL="0" indent="0">
              <a:buNone/>
            </a:pPr>
            <a:endParaRPr lang="en-IN" sz="3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EA434A-2EBC-21BA-6C4B-780BD057FA79}"/>
              </a:ext>
            </a:extLst>
          </p:cNvPr>
          <p:cNvSpPr/>
          <p:nvPr/>
        </p:nvSpPr>
        <p:spPr>
          <a:xfrm>
            <a:off x="6270170" y="1894114"/>
            <a:ext cx="2547258" cy="39515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PIXEL BASED SYSTEMS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Background issues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A5692-0332-ACFD-6276-71690A5E2D87}"/>
              </a:ext>
            </a:extLst>
          </p:cNvPr>
          <p:cNvSpPr/>
          <p:nvPr/>
        </p:nvSpPr>
        <p:spPr>
          <a:xfrm>
            <a:off x="3592285" y="1894114"/>
            <a:ext cx="2547258" cy="39515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VISION BASED SYSTEMS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Background complexity and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Occlusion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5B0F6B-3921-55D7-D306-4EC54D5AE397}"/>
              </a:ext>
            </a:extLst>
          </p:cNvPr>
          <p:cNvSpPr/>
          <p:nvPr/>
        </p:nvSpPr>
        <p:spPr>
          <a:xfrm>
            <a:off x="914400" y="1894114"/>
            <a:ext cx="2547258" cy="39515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SENSOR BASED SYSTEMS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Costly and less portable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8FFD71-F36C-3BD1-B876-C68BDE342374}"/>
              </a:ext>
            </a:extLst>
          </p:cNvPr>
          <p:cNvSpPr/>
          <p:nvPr/>
        </p:nvSpPr>
        <p:spPr>
          <a:xfrm>
            <a:off x="8948055" y="1894114"/>
            <a:ext cx="2547258" cy="39515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SKELETAL BASED SYSTEMS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Lacks efficiency and </a:t>
            </a:r>
            <a:r>
              <a:rPr lang="en-US" sz="2400" b="1" dirty="0" err="1">
                <a:solidFill>
                  <a:schemeClr val="tx1"/>
                </a:solidFill>
              </a:rPr>
              <a:t>generalisation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C70A-4529-D602-4714-6C03A4CC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5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9485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ED51-89A9-7106-DD22-B95E7DE9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700" b="1" dirty="0"/>
              <a:t>PROPOSED GCAR SYSTEM</a:t>
            </a:r>
          </a:p>
          <a:p>
            <a:pPr lvl="2">
              <a:lnSpc>
                <a:spcPct val="100000"/>
              </a:lnSpc>
            </a:pPr>
            <a:r>
              <a:rPr lang="en-US" sz="3600" b="1" dirty="0"/>
              <a:t>Innovative Approach</a:t>
            </a:r>
            <a:r>
              <a:rPr lang="en-US" sz="3600" dirty="0"/>
              <a:t>: Captures spatial-temporal information.</a:t>
            </a:r>
          </a:p>
          <a:p>
            <a:pPr lvl="2">
              <a:lnSpc>
                <a:spcPct val="100000"/>
              </a:lnSpc>
            </a:pPr>
            <a:r>
              <a:rPr lang="en-US" sz="3600" b="1" dirty="0"/>
              <a:t>Two stream model</a:t>
            </a:r>
            <a:r>
              <a:rPr lang="en-US" sz="3600" dirty="0"/>
              <a:t>: </a:t>
            </a:r>
            <a:r>
              <a:rPr lang="en-IN" sz="3200" dirty="0"/>
              <a:t>Processes joint key features , processes joint motion , combines for classification.</a:t>
            </a:r>
            <a:endParaRPr lang="en-US" sz="3600" dirty="0"/>
          </a:p>
          <a:p>
            <a:pPr lvl="2">
              <a:lnSpc>
                <a:spcPct val="100000"/>
              </a:lnSpc>
            </a:pPr>
            <a:r>
              <a:rPr lang="en-US" sz="3600" b="1" dirty="0"/>
              <a:t>Performance</a:t>
            </a:r>
            <a:r>
              <a:rPr lang="en-US" sz="3600" dirty="0"/>
              <a:t>: </a:t>
            </a:r>
            <a:r>
              <a:rPr lang="en-US" sz="3200" dirty="0"/>
              <a:t>High accuracy on benchmark datasets.</a:t>
            </a:r>
            <a:endParaRPr lang="en-US" sz="3600" dirty="0"/>
          </a:p>
          <a:p>
            <a:pPr lvl="2">
              <a:lnSpc>
                <a:spcPct val="100000"/>
              </a:lnSpc>
            </a:pPr>
            <a:r>
              <a:rPr lang="en-US" sz="3600" b="1" dirty="0"/>
              <a:t>Impact: </a:t>
            </a:r>
            <a:r>
              <a:rPr lang="en-US" sz="3200" dirty="0"/>
              <a:t>Sets new standard in SLR</a:t>
            </a:r>
            <a:r>
              <a:rPr lang="en-US" sz="3600" dirty="0"/>
              <a:t> and i</a:t>
            </a:r>
            <a:r>
              <a:rPr lang="en-US" sz="3200" dirty="0"/>
              <a:t>mprove generalization and real-time use</a:t>
            </a:r>
            <a:endParaRPr lang="en-IN" sz="3600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01029-8832-53BC-5143-B21F66F1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6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8833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9484-0471-95A8-8747-F0C4F724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PROBLEM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7A09-A699-BB28-C18A-CB52B0E0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following issues are being addressed :</a:t>
            </a:r>
          </a:p>
          <a:p>
            <a:pPr marL="914400" lvl="2" indent="0">
              <a:buNone/>
            </a:pPr>
            <a:endParaRPr lang="en-US" sz="3600" dirty="0"/>
          </a:p>
          <a:p>
            <a:endParaRPr lang="en-IN" sz="36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D5DD1FA-4BC3-7E1E-FE11-A59EE9219852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3F50CC-60E4-8B46-94C5-641FA5B1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7</a:t>
            </a:fld>
            <a:endParaRPr lang="en-IN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F29D73-1850-FF8D-E8D6-BB873BD22719}"/>
              </a:ext>
            </a:extLst>
          </p:cNvPr>
          <p:cNvSpPr/>
          <p:nvPr/>
        </p:nvSpPr>
        <p:spPr>
          <a:xfrm>
            <a:off x="1197430" y="2667000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COMMUNICATION GAP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897DFC-27C5-C974-4072-ED038099CECF}"/>
              </a:ext>
            </a:extLst>
          </p:cNvPr>
          <p:cNvSpPr/>
          <p:nvPr/>
        </p:nvSpPr>
        <p:spPr>
          <a:xfrm>
            <a:off x="2667002" y="3407227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 COMPLEXITY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90E8DD-81C3-512D-DB43-5ACFF1DA53EC}"/>
              </a:ext>
            </a:extLst>
          </p:cNvPr>
          <p:cNvSpPr/>
          <p:nvPr/>
        </p:nvSpPr>
        <p:spPr>
          <a:xfrm>
            <a:off x="3989617" y="4169227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CURRENT LIMITATIONS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57F9B1-1935-E6FF-7AC3-06503C1FCBB8}"/>
              </a:ext>
            </a:extLst>
          </p:cNvPr>
          <p:cNvSpPr/>
          <p:nvPr/>
        </p:nvSpPr>
        <p:spPr>
          <a:xfrm>
            <a:off x="5551716" y="4939848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INCOMPLETE GESTURE RECOGNITION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6A98A4-93A9-F417-9617-DB0CD564BB6E}"/>
              </a:ext>
            </a:extLst>
          </p:cNvPr>
          <p:cNvSpPr/>
          <p:nvPr/>
        </p:nvSpPr>
        <p:spPr>
          <a:xfrm>
            <a:off x="7162802" y="5701848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DATASET LIMITATIONS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2864-160E-D444-0E52-129015EE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FE80-E780-FB7F-A4E6-071EAB04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318"/>
            <a:ext cx="10515600" cy="510301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IN" sz="3200" b="1" dirty="0"/>
              <a:t>WLASL Dataset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Largest ASL dataset:</a:t>
            </a:r>
            <a:r>
              <a:rPr lang="en-IN" sz="3200" dirty="0"/>
              <a:t> 68,129 videos, 20,863 glosses.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Composition:</a:t>
            </a:r>
            <a:r>
              <a:rPr lang="en-IN" sz="3200" dirty="0"/>
              <a:t> 34,404 videos, 3,126 glosses.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Subsets:</a:t>
            </a:r>
            <a:r>
              <a:rPr lang="en-IN" sz="3200" dirty="0"/>
              <a:t> WLASL100, WLASL300, WLASL1000, WLASL2000.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IN" sz="3200" b="1" dirty="0"/>
              <a:t>MSL Dataset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Features:</a:t>
            </a:r>
            <a:r>
              <a:rPr lang="en-IN" sz="3200" dirty="0"/>
              <a:t> Two hands, body, face in 67 key points.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Composition:</a:t>
            </a:r>
            <a:r>
              <a:rPr lang="en-IN" sz="3200" dirty="0"/>
              <a:t> 30 signs, 25 repetitions per sign, 3,000 samples.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Frames:</a:t>
            </a:r>
            <a:r>
              <a:rPr lang="en-IN" sz="3200" dirty="0"/>
              <a:t> 20 frames per video.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D3C-988E-4889-A68D-7A6829E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8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6277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FE80-E780-FB7F-A4E6-071EAB04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92"/>
            <a:ext cx="10515600" cy="510301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lphaUcPeriod" startAt="3"/>
            </a:pPr>
            <a:r>
              <a:rPr lang="en-IN" sz="3200" b="1" dirty="0"/>
              <a:t>ASLLVD Dataset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Description:</a:t>
            </a:r>
            <a:r>
              <a:rPr lang="en-IN" sz="3200" dirty="0"/>
              <a:t> American Sign Language Video Dataset.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Composition:</a:t>
            </a:r>
            <a:r>
              <a:rPr lang="en-US" sz="3200" dirty="0"/>
              <a:t> 2,745 sign words, 7,798 training/testing videos.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Features:</a:t>
            </a:r>
            <a:r>
              <a:rPr lang="en-IN" sz="3200" dirty="0"/>
              <a:t> Multiple angles, morphological/articulatory labels.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 startAt="3"/>
            </a:pPr>
            <a:r>
              <a:rPr lang="en-IN" sz="3200" b="1" dirty="0"/>
              <a:t>Pakistani Sign Language Dataset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Features:</a:t>
            </a:r>
            <a:r>
              <a:rPr lang="en-IN" sz="3200" dirty="0"/>
              <a:t> </a:t>
            </a:r>
            <a:r>
              <a:rPr lang="en-US" sz="3200" dirty="0"/>
              <a:t>Whole body, face, hand skeletons (67 key points).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Composition:</a:t>
            </a:r>
            <a:r>
              <a:rPr lang="en-IN" sz="3200" dirty="0"/>
              <a:t> </a:t>
            </a:r>
            <a:r>
              <a:rPr lang="en-US" sz="3200" dirty="0"/>
              <a:t>12 word signs, 37 alphabet signs, 9 participants.</a:t>
            </a:r>
          </a:p>
          <a:p>
            <a:pPr lvl="2">
              <a:lnSpc>
                <a:spcPct val="100000"/>
              </a:lnSpc>
            </a:pPr>
            <a:r>
              <a:rPr lang="en-IN" sz="3200" b="1" dirty="0"/>
              <a:t>Technology:</a:t>
            </a:r>
            <a:r>
              <a:rPr lang="en-IN" sz="3200" dirty="0"/>
              <a:t> </a:t>
            </a:r>
            <a:r>
              <a:rPr lang="en-IN" sz="3200" dirty="0" err="1"/>
              <a:t>MediaPipe</a:t>
            </a:r>
            <a:r>
              <a:rPr lang="en-IN" sz="3200" dirty="0"/>
              <a:t>, </a:t>
            </a:r>
            <a:r>
              <a:rPr lang="en-IN" sz="3200" dirty="0" err="1"/>
              <a:t>OpenPose</a:t>
            </a:r>
            <a:r>
              <a:rPr lang="en-IN" sz="3200" dirty="0"/>
              <a:t> systems.</a:t>
            </a:r>
          </a:p>
          <a:p>
            <a:pPr lvl="2">
              <a:lnSpc>
                <a:spcPct val="100000"/>
              </a:lnSpc>
            </a:pPr>
            <a:endParaRPr lang="en-IN" sz="3200" dirty="0"/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D3C-988E-4889-A68D-7A6829E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600" smtClean="0"/>
              <a:t>9</a:t>
            </a:fld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947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3081</TotalTime>
  <Words>2017</Words>
  <Application>Microsoft Office PowerPoint</Application>
  <PresentationFormat>Widescreen</PresentationFormat>
  <Paragraphs>329</Paragraphs>
  <Slides>41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Arial Rounded MT Bold</vt:lpstr>
      <vt:lpstr>Calibri</vt:lpstr>
      <vt:lpstr>Calibri Light</vt:lpstr>
      <vt:lpstr>Cambria</vt:lpstr>
      <vt:lpstr>Tw Cen MT Condensed</vt:lpstr>
      <vt:lpstr>Tw Cen MT Condensed Extra Bold</vt:lpstr>
      <vt:lpstr>Wingdings</vt:lpstr>
      <vt:lpstr>Office Theme</vt:lpstr>
      <vt:lpstr>SIGN LANGUAGE RECOGNITION USING GRAPH AND DEEP NEURAL NETWORK BASED ON LARGE SCALE DATASET</vt:lpstr>
      <vt:lpstr>OVERVIEW</vt:lpstr>
      <vt:lpstr>INTRODUCTION</vt:lpstr>
      <vt:lpstr>PowerPoint Presentation</vt:lpstr>
      <vt:lpstr>PowerPoint Presentation</vt:lpstr>
      <vt:lpstr>PowerPoint Presentation</vt:lpstr>
      <vt:lpstr>PROBLEM REVIEW</vt:lpstr>
      <vt:lpstr>DATASETS</vt:lpstr>
      <vt:lpstr>PowerPoint Presentation</vt:lpstr>
      <vt:lpstr>OBJECTIVES</vt:lpstr>
      <vt:lpstr>METHODOLOGY</vt:lpstr>
      <vt:lpstr>PowerPoint Presentation</vt:lpstr>
      <vt:lpstr>COMPONENTS OF THE TWO-STREAM MODEL </vt:lpstr>
      <vt:lpstr>A.POSE ESTIMATION </vt:lpstr>
      <vt:lpstr>PowerPoint Presentation</vt:lpstr>
      <vt:lpstr>B.MOTION CALCULATION </vt:lpstr>
      <vt:lpstr>C.SEPARABLE TCN </vt:lpstr>
      <vt:lpstr>PowerPoint Presentation</vt:lpstr>
      <vt:lpstr>D.GRAPH CONVOLUTION WITH ATTENTION (GCA) MODULE </vt:lpstr>
      <vt:lpstr>1.GRAPH CONSTRUCTION </vt:lpstr>
      <vt:lpstr>PowerPoint Presentation</vt:lpstr>
      <vt:lpstr>2.GRAPH CONVOLUTION </vt:lpstr>
      <vt:lpstr>PowerPoint Presentation</vt:lpstr>
      <vt:lpstr>PowerPoint Presentation</vt:lpstr>
      <vt:lpstr>PowerPoint Presentation</vt:lpstr>
      <vt:lpstr>3.CHANNEL ATTENTION </vt:lpstr>
      <vt:lpstr>PowerPoint Presentation</vt:lpstr>
      <vt:lpstr>PowerPoint Presentation</vt:lpstr>
      <vt:lpstr>E.MULTI-STAGE OF GRAPH CONVOLUTION WITH ATTENTION AND RESIDUAL CONNECTION (GCAR) APPROACH </vt:lpstr>
      <vt:lpstr>PowerPoint Presentation</vt:lpstr>
      <vt:lpstr>F.CLASSIFICATION MODULE </vt:lpstr>
      <vt:lpstr>RESULTS</vt:lpstr>
      <vt:lpstr>PowerPoint Presentation</vt:lpstr>
      <vt:lpstr>CONCLUSION</vt:lpstr>
      <vt:lpstr>REFERENCES</vt:lpstr>
      <vt:lpstr>PowerPoint Presentation</vt:lpstr>
      <vt:lpstr>LITERATURE REVIEW</vt:lpstr>
      <vt:lpstr>PowerPoint Presentation</vt:lpstr>
      <vt:lpstr>PowerPoint Presentation</vt:lpstr>
      <vt:lpstr>PowerPoint Presentation</vt:lpstr>
      <vt:lpstr>LITERATURE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BHAGYA A JAI</dc:creator>
  <cp:lastModifiedBy>BHAGYA A JAI</cp:lastModifiedBy>
  <cp:revision>7</cp:revision>
  <dcterms:created xsi:type="dcterms:W3CDTF">2024-07-28T05:33:40Z</dcterms:created>
  <dcterms:modified xsi:type="dcterms:W3CDTF">2024-08-06T16:15:28Z</dcterms:modified>
</cp:coreProperties>
</file>