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sldIdLst>
    <p:sldId id="256" r:id="rId2"/>
    <p:sldId id="259" r:id="rId3"/>
    <p:sldId id="292" r:id="rId4"/>
    <p:sldId id="308" r:id="rId5"/>
    <p:sldId id="309" r:id="rId6"/>
    <p:sldId id="269" r:id="rId7"/>
    <p:sldId id="304" r:id="rId8"/>
    <p:sldId id="294" r:id="rId9"/>
    <p:sldId id="303" r:id="rId10"/>
    <p:sldId id="263" r:id="rId11"/>
    <p:sldId id="277" r:id="rId12"/>
    <p:sldId id="270" r:id="rId13"/>
    <p:sldId id="272" r:id="rId14"/>
    <p:sldId id="271" r:id="rId15"/>
    <p:sldId id="276" r:id="rId16"/>
    <p:sldId id="280" r:id="rId17"/>
    <p:sldId id="310" r:id="rId18"/>
    <p:sldId id="275" r:id="rId19"/>
    <p:sldId id="282" r:id="rId20"/>
    <p:sldId id="283" r:id="rId21"/>
    <p:sldId id="284" r:id="rId22"/>
    <p:sldId id="285" r:id="rId23"/>
    <p:sldId id="301" r:id="rId24"/>
    <p:sldId id="286" r:id="rId25"/>
    <p:sldId id="305" r:id="rId26"/>
    <p:sldId id="274" r:id="rId27"/>
    <p:sldId id="288" r:id="rId28"/>
    <p:sldId id="273" r:id="rId29"/>
    <p:sldId id="299" r:id="rId30"/>
    <p:sldId id="300" r:id="rId31"/>
    <p:sldId id="289" r:id="rId32"/>
    <p:sldId id="311" r:id="rId33"/>
    <p:sldId id="312" r:id="rId34"/>
    <p:sldId id="313" r:id="rId35"/>
    <p:sldId id="314" r:id="rId36"/>
    <p:sldId id="265" r:id="rId37"/>
    <p:sldId id="266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1" autoAdjust="0"/>
    <p:restoredTop sz="78229" autoAdjust="0"/>
  </p:normalViewPr>
  <p:slideViewPr>
    <p:cSldViewPr snapToGrid="0">
      <p:cViewPr varScale="1">
        <p:scale>
          <a:sx n="58" d="100"/>
          <a:sy n="58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12:17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8FB-E8E8-4C8F-836B-2286681070AB}" type="datetimeFigureOut">
              <a:rPr lang="en-IN" smtClean="0"/>
              <a:t>14-Aug-2024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9A91A-540E-4DFA-ADE4-0592D790D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F615-67B2-5ACA-6EA9-6F4B1A7A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508B-3FE9-DDA8-5360-3E9D8932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60DD-86C9-2CF4-8F74-499DBCFC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3EC7-6167-41BE-A0B0-FAE812C0B734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8559-6B29-9FB7-B72A-A77C2E69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0099-4E0D-6BA6-B85D-8DC43FF5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4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FDFB-A8C0-12E1-DF66-B92B83A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48391-C0F1-E550-406A-00BE9ABE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3273-62E0-C268-3370-5411583F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00D-F6BA-4CD0-8E7B-473606BE55AB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6B8C-8D62-F78C-C001-770767AA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A11C-A56C-E1E7-E733-DB09AB5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C8236-A413-335C-B59E-89368E27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0FED-9765-5763-9A05-4FAAFD91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7D45-5560-F084-D8CD-0B2888EC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6D34-24B4-48F6-AC61-3E663F22B6F6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0C16-B6D7-1E71-D3E5-375C5DCC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FC57-DB39-71B2-F259-D89FAECC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9FD7-82EF-7EF7-32FB-0BE9A31E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5350-E154-1B1A-B05E-ADA9BFEC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3E83-9160-5B1B-F742-5C0F1BE6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340F-8938-4116-BCBE-01A141198564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8CBC-65F2-D51C-312F-79162A2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12E0-25CF-3D9B-C53B-94F5CFED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1E4B-3E8F-5290-5FE3-87658A3F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DB7AB-36A7-6B27-2BBE-89EA54BF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09C0-D564-D9FE-F275-58E07C4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1394-8F47-4079-AB9B-192E774A8034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B76E-2A8A-EC66-BADA-04272F8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0A70-295F-E0D0-193D-14785C25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8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CE3-C8D3-9FAF-43A9-61C40556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F411-C1CC-079C-018C-C5C3CC9E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50D02-C73F-46E6-FAC0-C563EEC72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A0E57-A808-CD2D-4625-FC6901BA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09DF-CDC9-4C99-8426-AE6775DB20BA}" type="datetime1">
              <a:rPr lang="en-IN" smtClean="0"/>
              <a:t>14-Aug-2024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94089-1394-09C9-8737-CFCAC91E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EB88-B6D3-17D9-8341-86BF71EC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A970-06F6-78F1-2665-DBE600C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C120-6700-394D-4CEF-CA1A69A2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899D-769E-854E-B51B-6E29CA15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A8AFC-8150-5CB6-4A3B-F81A24E2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430EF-28F3-2E2F-F1D1-5510D123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DAEEF-45BC-A953-A171-C349C0C3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19C7-5491-4E9C-8214-3C5EA830E2E3}" type="datetime1">
              <a:rPr lang="en-IN" smtClean="0"/>
              <a:t>14-Aug-2024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5F47E-1985-67E2-90C8-702C66B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5F3B-4D58-BF07-8167-374D1FCC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DEED-B4CE-94A3-FC8C-82C7CE8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8BFB-7CFD-C9D1-D676-1F17F1B4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5B1E-FA4E-49AF-86FD-C4781EBFCA42}" type="datetime1">
              <a:rPr lang="en-IN" smtClean="0"/>
              <a:t>14-Aug-2024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092AE-2F2D-3295-631D-6EF4448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388C2-53FD-EAE3-6FB9-F7749F3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5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FE6CF-8A3E-E305-F7E6-28144AF8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D84-A090-41C5-AA26-36054167F22E}" type="datetime1">
              <a:rPr lang="en-IN" smtClean="0"/>
              <a:t>14-Aug-2024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FE05-7448-7C8A-DBF5-117D886B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DD85-E020-048F-F50D-E62F2455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EBAC-F39D-0BB7-3134-9BED409F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85AA-6DB3-11E8-5E46-4BA0F0C0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4EF96-FD09-4F2B-B059-2473C8E17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9EBDF-72B0-0007-A815-401BD32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392F-B4F5-4A0F-B896-4D9A58906FF8}" type="datetime1">
              <a:rPr lang="en-IN" smtClean="0"/>
              <a:t>14-Aug-2024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9510-1271-439F-EC53-652A097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F2EE-2C9A-9592-2227-B29BF570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27B8-B45E-812F-DE5C-84BEBFB6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448FA-CFB0-95E1-354A-88F26008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414B-A997-59B5-5FB5-3482262D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30A1-1E1F-2D67-98E4-CB13FE9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7FD0-E7B9-4A2A-8D54-EF5B18B88991}" type="datetime1">
              <a:rPr lang="en-IN" smtClean="0"/>
              <a:t>14-Aug-2024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46EF-66CD-DF1D-AB7C-8F909582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D4D15-FFCF-90B3-8BB2-33F0A1E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5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B8D36-55B4-EF91-C651-566A4EF4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031DB-A71D-92CE-76E2-8B0C5A2B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EB63-B056-7B93-6DEB-E20EAD232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2946-3A49-4D6D-B452-1A53E01A47F1}" type="datetime1">
              <a:rPr lang="en-IN" smtClean="0"/>
              <a:t>14-Aug-2024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98B1-41D5-3F6F-68C2-33095912D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Sign language recognition using graph and deep neural network based on large scale dataset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4F1B-8787-DFE8-302F-1E770D1C8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772C-1A27-4AD9-B58F-CCD11668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11CC-F0C3-35C0-077B-ACB7E1F0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6" y="228600"/>
            <a:ext cx="11223171" cy="302622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SIGN LANGUAGE RECOGNITION USING GRAPH AND DEEP NEURAL NETWORK BASED ON LARGE SCALE DATASET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1E4DD-92F1-4DCA-B616-C8BD0432E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799" y="4201886"/>
            <a:ext cx="3690257" cy="195942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BHAGYA A JAI</a:t>
            </a:r>
          </a:p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B21CSB18</a:t>
            </a:r>
          </a:p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14 AUGUST 2024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4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4F3C-4A37-1791-2B52-00F9CE7B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METHODOLOGY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5F72-BFD8-9106-0028-D8AC4331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545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600" b="1" dirty="0"/>
              <a:t>MODEL ARCHITECTURE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Input Pose Sequence</a:t>
            </a:r>
          </a:p>
          <a:p>
            <a:pPr lvl="2">
              <a:lnSpc>
                <a:spcPct val="100000"/>
              </a:lnSpc>
            </a:pPr>
            <a:r>
              <a:rPr lang="pt-BR" sz="3200" dirty="0"/>
              <a:t>Sequence of input pose: X</a:t>
            </a:r>
            <a:r>
              <a:rPr lang="pt-BR" sz="3200" baseline="-25000" dirty="0"/>
              <a:t>(1:N) </a:t>
            </a:r>
            <a:r>
              <a:rPr lang="pt-BR" sz="3200" dirty="0"/>
              <a:t>=[x</a:t>
            </a:r>
            <a:r>
              <a:rPr lang="pt-BR" sz="2400" baseline="-25000" dirty="0"/>
              <a:t>1</a:t>
            </a:r>
            <a:r>
              <a:rPr lang="pt-BR" sz="3200" dirty="0"/>
              <a:t>,x</a:t>
            </a:r>
            <a:r>
              <a:rPr lang="pt-BR" sz="2400" baseline="-25000" dirty="0"/>
              <a:t>2</a:t>
            </a:r>
            <a:r>
              <a:rPr lang="pt-BR" sz="3200" dirty="0"/>
              <a:t>,x</a:t>
            </a:r>
            <a:r>
              <a:rPr lang="pt-BR" sz="2400" baseline="-25000" dirty="0"/>
              <a:t>3</a:t>
            </a:r>
            <a:r>
              <a:rPr lang="pt-BR" sz="3200" dirty="0"/>
              <a:t>,...,x</a:t>
            </a:r>
            <a:r>
              <a:rPr lang="pt-BR" sz="2400" baseline="-25000" dirty="0"/>
              <a:t>N</a:t>
            </a:r>
            <a:r>
              <a:rPr lang="pt-BR" sz="3200" dirty="0"/>
              <a:t>]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X</a:t>
            </a:r>
            <a:r>
              <a:rPr lang="en-US" sz="3200" baseline="-25000" dirty="0"/>
              <a:t>i</a:t>
            </a:r>
            <a:r>
              <a:rPr lang="en-US" sz="3200" dirty="0"/>
              <a:t> ​∈ R</a:t>
            </a:r>
            <a:r>
              <a:rPr lang="en-US" sz="3200" baseline="30000" dirty="0"/>
              <a:t>K</a:t>
            </a:r>
            <a:r>
              <a:rPr lang="en-US" sz="3200" dirty="0"/>
              <a:t>, concatenated skeleton key points in dimension K.</a:t>
            </a:r>
            <a:endParaRPr lang="en-IN" sz="3200" b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3200" b="1" dirty="0"/>
              <a:t>Two Stream Model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Stream 1</a:t>
            </a:r>
            <a:r>
              <a:rPr lang="en-US" sz="3200" dirty="0"/>
              <a:t>: Processes joint skeleton points.</a:t>
            </a:r>
          </a:p>
          <a:p>
            <a:pPr lvl="2">
              <a:lnSpc>
                <a:spcPct val="100000"/>
              </a:lnSpc>
            </a:pPr>
            <a:r>
              <a:rPr lang="en-US" sz="3200" b="1" dirty="0"/>
              <a:t>Stream 2</a:t>
            </a:r>
            <a:r>
              <a:rPr lang="en-US" sz="3200" dirty="0"/>
              <a:t>: Processes joint motion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Creation of the final feature for classification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sz="3200" b="1" dirty="0"/>
          </a:p>
          <a:p>
            <a:pPr marL="457200" lvl="1" indent="0">
              <a:lnSpc>
                <a:spcPct val="100000"/>
              </a:lnSpc>
              <a:buNone/>
            </a:pPr>
            <a:endParaRPr lang="en-IN" sz="3200" b="1" dirty="0"/>
          </a:p>
          <a:p>
            <a:pPr marL="914400" lvl="2" indent="0">
              <a:lnSpc>
                <a:spcPct val="100000"/>
              </a:lnSpc>
              <a:buNone/>
            </a:pPr>
            <a:endParaRPr lang="en-IN" sz="3200" b="1" dirty="0"/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A3DEB5-A7E0-B705-A72F-61994BA6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10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20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37587-6092-DED6-827E-D749F61D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09537"/>
            <a:ext cx="12049125" cy="6638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1DC2-FCA8-9335-BD1E-DD52643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11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167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E3E3-7C6E-828B-ACD6-FCB618FF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COMPONENTS OF THE TWO-STREAM MODEL</a:t>
            </a:r>
            <a:br>
              <a:rPr lang="en-IN" sz="3600" b="1" dirty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A42B-7EAA-11DB-BCD0-B7796E24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0383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POSE ESTIMATION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MOTION CALCULATION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SEPARABLE TCN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GRAPH CONVOLUTION WITH ATTENTION (GCA) MODULE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GRAPH CONSTRUCTION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GRAPH CONVOLUTION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CHANNEL ATTENTION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MULTI-STAGE OF GRAPH CONVOLUTION WITH ATTENTION AND RESIDUAL CONNECTION (GCAR) APPROACH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CLASSIFICATION MODULE</a:t>
            </a:r>
            <a:endParaRPr lang="en-IN" sz="3200" dirty="0">
              <a:latin typeface="Tw Cen MT Condensed Extra Bold" panose="020B08030202020202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FBD4-8C98-01A4-0B2A-DEC0F3C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12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238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2F96-C309-E017-B48C-C69F5657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A.POSE ESTIMATION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E9CEEC-0129-51C3-8E2C-CDDE4471C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974" y="1312059"/>
            <a:ext cx="54227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skeletal information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Hide important human details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privacy and security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67 skeleton points used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47 from hands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20 from face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from body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F54B-513C-1DD9-59A3-F7F02A42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13</a:t>
            </a:fld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E494F-0D6A-6561-5403-3A015E6F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73" y="897482"/>
            <a:ext cx="516376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5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D6E4-D9A1-8B02-1C5C-B5AC6FD9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B.MOTION CALCULATION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5924-CB98-95BA-071C-D96071DA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For dynamic sign language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Enhance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Extract motion from framing sequences before GC model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Calculate vectors using x, y, and z coordinates of 67 skeleton points.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Compute joint position differences between consecutive frames.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16079-3FE9-8C48-DC01-10DD08F6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14</a:t>
            </a:fld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45660-9A75-019E-61D9-2550A877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87" y="4500608"/>
            <a:ext cx="3372334" cy="1721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B8250-E4DD-054F-4161-249D8E2A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4500608"/>
            <a:ext cx="4544419" cy="23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9A2F-082E-9F35-9222-FD7DFD1A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C.SEPARABLE TCN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35E7B-E242-A4A1-F448-B9381E87C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210" y="1348270"/>
            <a:ext cx="10902244" cy="416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variant of Temporal Convolutional Networks (TCN)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Depth wise Separable TCN.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dirty="0"/>
              <a:t>Enhanced 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fficiency and performance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Conventional TCN Issue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computation costs due to numerous multiplication operations.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0BE7-316E-B772-92C3-60E7117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15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382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BF92148B-CC8A-326E-C22B-5E2B8C52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4" y="1488672"/>
            <a:ext cx="11190402" cy="36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Separable TCN Approach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57300" lvl="2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Depth-Wise (DW) Convolution</a:t>
            </a:r>
          </a:p>
          <a:p>
            <a:pPr marL="1257300" lvl="2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Point-Wise (PW) Convolution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:Reduced</a:t>
            </a: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per kernel and decreased total parameters without compromising performance.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43CEF05-B65E-B4D2-ECFB-C9317B5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16</a:t>
            </a:fld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FD832-3E6E-3C93-AF0D-AAA4DDC5E6AC}"/>
              </a:ext>
            </a:extLst>
          </p:cNvPr>
          <p:cNvSpPr txBox="1"/>
          <p:nvPr/>
        </p:nvSpPr>
        <p:spPr>
          <a:xfrm>
            <a:off x="551024" y="638629"/>
            <a:ext cx="10421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Condensed" panose="020B0606020104020203" pitchFamily="34" charset="0"/>
              </a:rPr>
              <a:t>SEPARABLE TCN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 Condensed" panose="020B0606020104020203" pitchFamily="34" charset="0"/>
              </a:rPr>
              <a:t>contd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Condensed" panose="020B0606020104020203" pitchFamily="34" charset="0"/>
              </a:rPr>
              <a:t>…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252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606F84-D7B3-012B-95D1-9CB495EA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8" y="1076866"/>
            <a:ext cx="6067200" cy="1838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25E040-7D69-2016-1351-E8B45A3B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3745479"/>
            <a:ext cx="5772150" cy="1466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43CEF05-B65E-B4D2-ECFB-C9317B5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17</a:t>
            </a:fld>
            <a:endParaRPr lang="en-IN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541FE-352E-31C9-AEEB-BE0127101ACC}"/>
              </a:ext>
            </a:extLst>
          </p:cNvPr>
          <p:cNvSpPr txBox="1"/>
          <p:nvPr/>
        </p:nvSpPr>
        <p:spPr>
          <a:xfrm>
            <a:off x="1752612" y="2862233"/>
            <a:ext cx="482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SepTCN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7E039-D241-7A24-FE79-A1C674566005}"/>
              </a:ext>
            </a:extLst>
          </p:cNvPr>
          <p:cNvSpPr txBox="1"/>
          <p:nvPr/>
        </p:nvSpPr>
        <p:spPr>
          <a:xfrm>
            <a:off x="6096000" y="5284651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STRUCTURE OF THE SEPARABLE TCN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683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C189-373C-6C9C-6242-883B62E7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7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D.GRAPH CONVOLUTION WITH ATTENTION (GCA) MODULE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AFB167-3769-4A43-06EC-A9200E13B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8058"/>
            <a:ext cx="11184467" cy="592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 local and global spatial-temporal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Convolution Layer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Enhances long-range dependencies.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Learning Layers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Batch normalization,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dropout for short-range dependencies.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Channel Attention Layer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Enhances channel-wise effective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334FA-1D6F-76BD-5039-0132ACE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18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121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385C-7851-371D-1344-AEC920E4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223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1.GRAPH CONSTRUCTION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950940-1021-CD61-45CA-77BDCFD1C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6004"/>
            <a:ext cx="10890956" cy="592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Datasets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Sequences of frames with 2D joint skeleton vectors.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Formation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Joint skeleton information.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Edges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Natural joint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Generate higher-level feature maps via spatial-temporal graph convolution with attention (GCA).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56B6B-7CA3-058A-1901-F201F9A8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19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7593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9505-1E3F-B442-3523-CE9A6ED6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OVERVIEW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0B04-FAD0-C16D-A5A1-A9B376494FC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LITERATURE REVIEW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PROBLEM REVIEW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OBJECTIVES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METHODOLOGY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DATASETS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RESULTS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REFERENCES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368D06-2703-306C-EF71-1D8982A2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0D827E0-0D8F-BC4C-EF71-2E5B9181F470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62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2759D-5FD4-B151-86A0-D08F8A16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315" y="1932024"/>
            <a:ext cx="2409825" cy="742950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4A0DBF9-7C4D-B040-7840-62CD713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20</a:t>
            </a:fld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0AD25-08E9-3D68-6255-CB66745D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07" y="3513282"/>
            <a:ext cx="773430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C8DDE-5490-D9EF-267D-A6115DA3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90" y="4173438"/>
            <a:ext cx="2952750" cy="42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47852-E5B0-5F88-F63C-804B99D34B7E}"/>
              </a:ext>
            </a:extLst>
          </p:cNvPr>
          <p:cNvSpPr txBox="1"/>
          <p:nvPr/>
        </p:nvSpPr>
        <p:spPr>
          <a:xfrm>
            <a:off x="827314" y="566906"/>
            <a:ext cx="10145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 Structure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connected with N=</a:t>
            </a:r>
            <a:r>
              <a:rPr lang="en-US" alt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67 nodes.</a:t>
            </a:r>
            <a:r>
              <a:rPr lang="en-IN" sz="3200" b="1" dirty="0"/>
              <a:t>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3200" b="1" dirty="0"/>
              <a:t>Equation</a:t>
            </a:r>
            <a:r>
              <a:rPr lang="en-IN" sz="3200" dirty="0"/>
              <a:t>: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06ACC-EDCF-4692-0282-2C971A32CC00}"/>
              </a:ext>
            </a:extLst>
          </p:cNvPr>
          <p:cNvSpPr txBox="1"/>
          <p:nvPr/>
        </p:nvSpPr>
        <p:spPr>
          <a:xfrm>
            <a:off x="6008914" y="201111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,V (vertices) and E (edges).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79508-3DE1-55FD-BFAE-127838C93450}"/>
              </a:ext>
            </a:extLst>
          </p:cNvPr>
          <p:cNvSpPr txBox="1"/>
          <p:nvPr/>
        </p:nvSpPr>
        <p:spPr>
          <a:xfrm>
            <a:off x="1253897" y="2811276"/>
            <a:ext cx="9610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Vertices defined by the skeletal points:</a:t>
            </a: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5DF9C-A490-DD3B-CC77-79B6A3DD1677}"/>
              </a:ext>
            </a:extLst>
          </p:cNvPr>
          <p:cNvSpPr txBox="1"/>
          <p:nvPr/>
        </p:nvSpPr>
        <p:spPr>
          <a:xfrm>
            <a:off x="1253897" y="4719294"/>
            <a:ext cx="99366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Weighted adjacency matrix representing edges between nodes:</a:t>
            </a:r>
            <a:endParaRPr lang="en-I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258A3D-E3DF-E6DF-7094-D9C1BDEB9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15" y="5471944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779E-C9E5-1BBE-06EB-6A3D45CE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8595"/>
            <a:ext cx="10515600" cy="1325563"/>
          </a:xfrm>
        </p:spPr>
        <p:txBody>
          <a:bodyPr/>
          <a:lstStyle/>
          <a:p>
            <a:r>
              <a:rPr lang="en-US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2</a:t>
            </a:r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.GRAPH CONVOLUTION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BEE92-E97A-4F23-CE6E-1D2FD5225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188950"/>
            <a:ext cx="9938656" cy="518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Process graph-structured data, such as joint skeletons, to extract features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Concept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Aggregate information from neighboring nodes to update the central node's features through multiple layers.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Sequence of frames (V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N joint skeleton nodes at time 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B277-AAA7-3862-C6BA-6E9A20A0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21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2637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93B-2E96-F466-B7FE-04A22E8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430339"/>
            <a:ext cx="10646229" cy="5538117"/>
          </a:xfrm>
        </p:spPr>
        <p:txBody>
          <a:bodyPr/>
          <a:lstStyle/>
          <a:p>
            <a:endParaRPr lang="en-US" b="1" dirty="0"/>
          </a:p>
          <a:p>
            <a:r>
              <a:rPr lang="en-US" sz="3200" b="1" dirty="0"/>
              <a:t>General Convolutional Neural Network (CNN) Equation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6BC992-953E-77AA-B94D-DC541EE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22</a:t>
            </a:fld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A3109-4EF2-05F6-F745-7CF2BF4D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68" y="1850332"/>
            <a:ext cx="6477000" cy="1261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C128A-0184-7CCA-FB1F-E80EC67809AA}"/>
              </a:ext>
            </a:extLst>
          </p:cNvPr>
          <p:cNvSpPr txBox="1"/>
          <p:nvPr/>
        </p:nvSpPr>
        <p:spPr>
          <a:xfrm>
            <a:off x="1343168" y="2301631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x: Spatial location for a single channel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S: Sampling function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W: Weight function.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759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93B-2E96-F466-B7FE-04A22E89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430340"/>
            <a:ext cx="10646229" cy="41249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6BC992-953E-77AA-B94D-DC541EE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23</a:t>
            </a:fld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C128A-0184-7CCA-FB1F-E80EC67809AA}"/>
              </a:ext>
            </a:extLst>
          </p:cNvPr>
          <p:cNvSpPr txBox="1"/>
          <p:nvPr/>
        </p:nvSpPr>
        <p:spPr>
          <a:xfrm>
            <a:off x="707571" y="703962"/>
            <a:ext cx="1014824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Graph Convolution Equation:</a:t>
            </a:r>
          </a:p>
          <a:p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3200" dirty="0"/>
              <a:t>Z: Normalization term to balance node contributions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Bi​: Subset of nodes for mapping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w(⋅): Weight matrix.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D3339-BCC4-F3D8-198B-7BAB88F2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4" y="2274535"/>
            <a:ext cx="5591175" cy="11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8860-C29D-0746-3089-B6EB66DC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002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  <a:t>3.CHANNEL ATTENTION</a:t>
            </a:r>
            <a:br>
              <a:rPr lang="en-US" sz="4400" dirty="0">
                <a:latin typeface="Tw Cen MT Condensed" panose="020B0606020104020203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82E2B-B519-3A87-B89F-5B46AAC0A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0125"/>
            <a:ext cx="10212283" cy="620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Enhance important channel-wise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GCAR processes motion features through deep learning layers.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Produces a feature matrix with multiple channels.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a weighted feature map using global average pooling.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connected layers normalize and activate the features.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a weight vector to emphasize important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76C7C-1FB7-6F82-0040-7B447E45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24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913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CDC658-1F48-5C3F-8C2C-6A2A2B530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817" y="267739"/>
            <a:ext cx="453442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Adjusted GCAR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/>
              <a:t>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nhanced important 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B2D12-D8E1-389B-2D68-B252202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25</a:t>
            </a:fld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D58AE-D9A7-605F-BCE8-6612DA72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7" y="2329842"/>
            <a:ext cx="10456286" cy="3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5097-D383-B122-C90F-25E1F0F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501651"/>
            <a:ext cx="11778343" cy="11477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E.MULTI-STAGE OF GRAPH CONVOLUTION WITH ATTENTION AND RESIDUAL CONNECTION (GCAR) APPROACH</a:t>
            </a:r>
            <a:b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C6C1-4524-F134-EE0E-81BB6A30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97" y="1431051"/>
            <a:ext cx="10515600" cy="49252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Components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Graph Convolutions with Channel Attention (GCA) modules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Includes graph convolutional layers, </a:t>
            </a:r>
            <a:r>
              <a:rPr lang="en-US" sz="3200" dirty="0" err="1"/>
              <a:t>ReLU</a:t>
            </a:r>
            <a:r>
              <a:rPr lang="en-US" sz="3200" dirty="0"/>
              <a:t>, batch normalization, dropout, and channel attention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Process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Inputs motion feature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Concatenates third GCA output with residual connection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6DBA-C598-F724-D98E-6251211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26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7128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7FC7-D687-6FE6-816A-2C4AE662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12893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22 sequential GCAR modules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9351-A720-C855-715E-66D873B1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27</a:t>
            </a:fld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D10E-C508-771D-96C4-AC3666BC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175101"/>
            <a:ext cx="9654830" cy="416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5F59D-3B86-1E3E-3660-514AF7319BFA}"/>
              </a:ext>
            </a:extLst>
          </p:cNvPr>
          <p:cNvSpPr txBox="1"/>
          <p:nvPr/>
        </p:nvSpPr>
        <p:spPr>
          <a:xfrm>
            <a:off x="729343" y="450574"/>
            <a:ext cx="995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MULTI-STAGE GCAR APPROACH </a:t>
            </a:r>
            <a:r>
              <a:rPr lang="en-US" sz="4000" dirty="0" err="1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contd</a:t>
            </a:r>
            <a:r>
              <a:rPr lang="en-US" sz="40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64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EAE8-5DE2-C4C9-E956-1114D5E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  <a:t>F.CLASSIFICATION MODULE</a:t>
            </a:r>
            <a:br>
              <a:rPr lang="en-IN" sz="4400" dirty="0">
                <a:latin typeface="Tw Cen MT Condensed Extra Bold" panose="020B0803020202020204" pitchFamily="34" charset="0"/>
                <a:cs typeface="Cascadia Mono SemiBold" panose="020B06090200000200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5820-232F-A9F0-3A7A-EDF3880A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3739"/>
            <a:ext cx="607901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Final feature fed to this module to refine feature and classification</a:t>
            </a:r>
          </a:p>
          <a:p>
            <a:r>
              <a:rPr lang="en-US" sz="3200" b="1" dirty="0"/>
              <a:t>Components</a:t>
            </a:r>
            <a:r>
              <a:rPr lang="en-US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/>
              <a:t>ReLU</a:t>
            </a:r>
            <a:r>
              <a:rPr lang="en-US" sz="3200" dirty="0"/>
              <a:t>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Fully connected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Batch normalization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Dropout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Averaging</a:t>
            </a:r>
          </a:p>
          <a:p>
            <a:endParaRPr lang="en-IN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DE93-415D-C21F-56CF-659423C4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28</a:t>
            </a:fld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43080-141F-41B1-27EB-4921BF9D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87547" y="1838325"/>
            <a:ext cx="5495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64-160E-D444-0E52-129015EE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E80-E780-FB7F-A4E6-071EAB0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10"/>
            <a:ext cx="10515600" cy="51030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IN" sz="3200" b="1" dirty="0"/>
              <a:t>WLASL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Largest ASL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2000 signs, 21089 videos, 10.5 videos per sign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Single word annotations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IN" sz="3200" b="1" dirty="0"/>
              <a:t>MSL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Mexican Sign Language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30 signs, 3000 videos, 20 videos per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D3C-988E-4889-A68D-7A6829E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29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6277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EAD8-A5C1-92CD-3B03-08E0E674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873E-C4BB-94B4-0BFB-1F424A48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686380"/>
            <a:ext cx="10515600" cy="4315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b="1" dirty="0"/>
              <a:t>SIGN LANGUAGE : A KEY COMMUNICATION TOOL</a:t>
            </a:r>
          </a:p>
          <a:p>
            <a:pPr lvl="2"/>
            <a:r>
              <a:rPr lang="en-IN" sz="3700" dirty="0"/>
              <a:t>Essential for the hearing-impaired</a:t>
            </a:r>
          </a:p>
          <a:p>
            <a:pPr lvl="2"/>
            <a:r>
              <a:rPr lang="en-US" sz="3700" dirty="0"/>
              <a:t>Uses facial, body, and hand gestures.</a:t>
            </a:r>
            <a:endParaRPr lang="en-IN" sz="3700" dirty="0"/>
          </a:p>
          <a:p>
            <a:pPr marL="0" indent="0">
              <a:buNone/>
            </a:pPr>
            <a:r>
              <a:rPr lang="en-IN" sz="3700" b="1" dirty="0"/>
              <a:t>CHALLENGES FACED</a:t>
            </a:r>
          </a:p>
          <a:p>
            <a:pPr marL="0" indent="0">
              <a:buNone/>
            </a:pPr>
            <a:endParaRPr lang="en-IN" sz="37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B104F2-272F-D22E-F00A-EEBADC90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A91401D-9AC9-E961-C85D-DD838947AEA6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925984-6390-D795-1A68-A7D58E36CDBB}"/>
              </a:ext>
            </a:extLst>
          </p:cNvPr>
          <p:cNvSpPr/>
          <p:nvPr/>
        </p:nvSpPr>
        <p:spPr>
          <a:xfrm>
            <a:off x="1937657" y="4342268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IN LEARNING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CF846-0A2F-DCA3-0E92-294167E24244}"/>
              </a:ext>
            </a:extLst>
          </p:cNvPr>
          <p:cNvSpPr/>
          <p:nvPr/>
        </p:nvSpPr>
        <p:spPr>
          <a:xfrm>
            <a:off x="5007428" y="4342269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LACK OF INTEREST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07EC0-E70D-221E-88EF-74903B5EF272}"/>
              </a:ext>
            </a:extLst>
          </p:cNvPr>
          <p:cNvSpPr/>
          <p:nvPr/>
        </p:nvSpPr>
        <p:spPr>
          <a:xfrm>
            <a:off x="8077200" y="4342269"/>
            <a:ext cx="2177143" cy="1164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VARIATIONS ACROSS REGIONS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3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E80-E780-FB7F-A4E6-071EAB0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846"/>
            <a:ext cx="10515600" cy="51030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400" b="1" dirty="0">
                <a:latin typeface="Arial Rounded MT Bold" panose="020F0704030504030204" pitchFamily="34" charset="0"/>
              </a:rPr>
              <a:t>DATASETS </a:t>
            </a:r>
            <a:r>
              <a:rPr lang="en-IN" sz="4400" b="1" dirty="0" err="1">
                <a:latin typeface="Arial Rounded MT Bold" panose="020F0704030504030204" pitchFamily="34" charset="0"/>
              </a:rPr>
              <a:t>contd</a:t>
            </a:r>
            <a:r>
              <a:rPr lang="en-IN" sz="4400" b="1" dirty="0">
                <a:latin typeface="Arial Rounded MT Bold" panose="020F0704030504030204" pitchFamily="34" charset="0"/>
              </a:rPr>
              <a:t>…</a:t>
            </a:r>
            <a:endParaRPr lang="en-I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lphaUcPeriod" startAt="3"/>
            </a:pPr>
            <a:r>
              <a:rPr lang="en-IN" sz="3200" b="1" dirty="0"/>
              <a:t>ASLLVD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American Sign Language Lexicon Video Dataset.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2,745 signs, 9748 videos, 3-4 videos per sign.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Multiple angles, ID labels for sign variations 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 startAt="3"/>
            </a:pPr>
            <a:r>
              <a:rPr lang="en-IN" sz="3200" b="1" dirty="0"/>
              <a:t>PSL Dataset</a:t>
            </a:r>
          </a:p>
          <a:p>
            <a:pPr lvl="2">
              <a:lnSpc>
                <a:spcPct val="100000"/>
              </a:lnSpc>
            </a:pPr>
            <a:r>
              <a:rPr lang="en-IN" sz="3200" dirty="0"/>
              <a:t>Pakistani Sign Language Dataset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19 signs, 2700 videos, 55 videos per sign.</a:t>
            </a:r>
            <a:endParaRPr lang="en-IN" sz="3200" dirty="0"/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D3C-988E-4889-A68D-7A6829E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30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494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B742-6ED9-D048-4454-4E30CBAB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306"/>
            <a:ext cx="10653215" cy="48992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200" b="1" dirty="0"/>
              <a:t> Experimental Setting</a:t>
            </a:r>
            <a:endParaRPr lang="en-IN" sz="3200" dirty="0"/>
          </a:p>
          <a:p>
            <a:pPr lvl="1">
              <a:lnSpc>
                <a:spcPct val="100000"/>
              </a:lnSpc>
            </a:pPr>
            <a:r>
              <a:rPr lang="en-IN" sz="3200" b="1" dirty="0"/>
              <a:t>Dataset Splitting</a:t>
            </a:r>
            <a:r>
              <a:rPr lang="en-IN" sz="3200" dirty="0"/>
              <a:t>: Training (70%) and testing (30%)</a:t>
            </a:r>
          </a:p>
          <a:p>
            <a:pPr lvl="1">
              <a:lnSpc>
                <a:spcPct val="100000"/>
              </a:lnSpc>
            </a:pPr>
            <a:r>
              <a:rPr lang="en-IN" sz="3200" b="1" dirty="0"/>
              <a:t>Training</a:t>
            </a:r>
            <a:r>
              <a:rPr lang="en-IN" sz="3200" dirty="0"/>
              <a:t>: Learning rate 0.003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200" b="1" dirty="0"/>
              <a:t> Evaluation Metric</a:t>
            </a:r>
            <a:endParaRPr lang="en-IN" sz="3200" dirty="0"/>
          </a:p>
          <a:p>
            <a:pPr lvl="1">
              <a:lnSpc>
                <a:spcPct val="100000"/>
              </a:lnSpc>
            </a:pPr>
            <a:r>
              <a:rPr lang="en-IN" sz="3200" b="1" dirty="0"/>
              <a:t>Metric</a:t>
            </a:r>
            <a:r>
              <a:rPr lang="en-IN" sz="3200" dirty="0"/>
              <a:t>: Mean top-K classification accuracy (K=1, 5, 10)</a:t>
            </a:r>
          </a:p>
          <a:p>
            <a:pPr lvl="1">
              <a:lnSpc>
                <a:spcPct val="100000"/>
              </a:lnSpc>
            </a:pPr>
            <a:r>
              <a:rPr lang="en-IN" sz="3200" dirty="0"/>
              <a:t>Contextual information corrects misclassifications.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31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747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 </a:t>
            </a:r>
            <a:r>
              <a:rPr lang="en-US" b="1" dirty="0" err="1">
                <a:latin typeface="Arial Rounded MT Bold" panose="020F0704030504030204" pitchFamily="34" charset="0"/>
              </a:rPr>
              <a:t>contd</a:t>
            </a:r>
            <a:r>
              <a:rPr lang="en-US" b="1" dirty="0">
                <a:latin typeface="Arial Rounded MT Bold" panose="020F0704030504030204" pitchFamily="34" charset="0"/>
              </a:rPr>
              <a:t>…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040CA-FB7A-6615-4B1A-D91BDFD29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5703"/>
            <a:ext cx="10653713" cy="42804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32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122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 </a:t>
            </a:r>
            <a:r>
              <a:rPr lang="en-US" b="1" dirty="0" err="1">
                <a:latin typeface="Arial Rounded MT Bold" panose="020F0704030504030204" pitchFamily="34" charset="0"/>
              </a:rPr>
              <a:t>contd</a:t>
            </a:r>
            <a:r>
              <a:rPr lang="en-US" b="1" dirty="0">
                <a:latin typeface="Arial Rounded MT Bold" panose="020F0704030504030204" pitchFamily="34" charset="0"/>
              </a:rPr>
              <a:t>…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33</a:t>
            </a:fld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CB987-71BB-D45D-7226-5F145623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0" y="2217462"/>
            <a:ext cx="9011479" cy="37157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2CB60-49A3-3E5F-1007-1C883B8BACF5}"/>
              </a:ext>
            </a:extLst>
          </p:cNvPr>
          <p:cNvSpPr txBox="1"/>
          <p:nvPr/>
        </p:nvSpPr>
        <p:spPr>
          <a:xfrm>
            <a:off x="1245704" y="1794281"/>
            <a:ext cx="970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State of the art comparison for the PSL dataset for various configurations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5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 </a:t>
            </a:r>
            <a:r>
              <a:rPr lang="en-US" b="1" dirty="0" err="1">
                <a:latin typeface="Arial Rounded MT Bold" panose="020F0704030504030204" pitchFamily="34" charset="0"/>
              </a:rPr>
              <a:t>contd</a:t>
            </a:r>
            <a:r>
              <a:rPr lang="en-US" b="1" dirty="0">
                <a:latin typeface="Arial Rounded MT Bold" panose="020F0704030504030204" pitchFamily="34" charset="0"/>
              </a:rPr>
              <a:t>…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34</a:t>
            </a:fld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BF6E22-1369-AC7A-0C8C-0377B6F0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7" y="2177706"/>
            <a:ext cx="9568070" cy="39967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214B2-D9A8-5509-193A-A7864507579E}"/>
              </a:ext>
            </a:extLst>
          </p:cNvPr>
          <p:cNvSpPr txBox="1"/>
          <p:nvPr/>
        </p:nvSpPr>
        <p:spPr>
          <a:xfrm>
            <a:off x="1245704" y="1794281"/>
            <a:ext cx="970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State of the art comparison for the MSL dataset for various configurations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8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D0-DA7C-3E1B-58A3-4E9FF9B3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RESULTS </a:t>
            </a:r>
            <a:r>
              <a:rPr lang="en-US" b="1" dirty="0" err="1">
                <a:latin typeface="Arial Rounded MT Bold" panose="020F0704030504030204" pitchFamily="34" charset="0"/>
              </a:rPr>
              <a:t>contd</a:t>
            </a:r>
            <a:r>
              <a:rPr lang="en-US" b="1" dirty="0">
                <a:latin typeface="Arial Rounded MT Bold" panose="020F0704030504030204" pitchFamily="34" charset="0"/>
              </a:rPr>
              <a:t>…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2449-9EB7-9700-CEF2-27936B76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35</a:t>
            </a:fld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CA5082-F5D2-0C1F-A3FC-363A3FED1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2164453"/>
            <a:ext cx="9223513" cy="40014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65E48-A049-6384-2D00-694D709C00C6}"/>
              </a:ext>
            </a:extLst>
          </p:cNvPr>
          <p:cNvSpPr txBox="1"/>
          <p:nvPr/>
        </p:nvSpPr>
        <p:spPr>
          <a:xfrm>
            <a:off x="1245704" y="1794281"/>
            <a:ext cx="1010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State of the art comparison for the ASLLVD dataset for various configurations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3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BE4-0397-70F2-E947-146F75B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CONCLUSION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4FB44D-4D3A-A8A7-55FB-37DF1936D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110828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GCAR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Two-stream multistage architecture for spatial-temporal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 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Utilizes joint skeleton points</a:t>
            </a:r>
            <a:r>
              <a:rPr lang="en-US" altLang="en-US" sz="3200" dirty="0"/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Second Stream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Processes joint motion information and fuses with the first stream.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accuracy on large-scale sign language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Scope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Enhancing accuracy with multi-camera recognition for practical applications.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6AD71-18B8-0EC6-055C-F35538CE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36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14155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0112-5D19-C90C-BE8C-1FDE028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REFERENCES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2B5214-FA50-CEAF-1986-AA3955A0F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789" y="843241"/>
            <a:ext cx="1102642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4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A. S. M. Miah, M. A. M. Hasan, Y. Tomioka and J. Shin, "Hand Gesture Recognition for Multi-Culture Sign Language Using Graph and General Deep Learning Network," in IEEE Open Journal of the Computer Society, vol. 5, pp. 144-155, 2024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J. Shin, A. S. M. Miah, K. Suzuki, K. </a:t>
            </a:r>
            <a:r>
              <a:rPr lang="en-IN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Hirooka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M. A. M. Hasan, "Dynamic Korean Sign Language Recognition Using Pose Estimation Based and Attention-Based Neural Network," in </a:t>
            </a:r>
            <a:r>
              <a:rPr lang="en-IN" sz="24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IEEE Access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vol. 11, pp. 143501-143513, 2023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N. Naz, H. Sajid, S. Ali, O. Hasan and M. K. Ehsan, "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Signgraph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An Efficient and Accurate Pose-Based Graph Convolution Approach Toward Sign Language Recognition," in 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IEEE Access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vol. 11, pp. 19135-19147, 2023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S. M. </a:t>
            </a:r>
            <a:r>
              <a:rPr lang="en-IN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Saqlain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Shah, H. Abbas Naqvi, J. I. Khan, M. Ramzan, </a:t>
            </a:r>
            <a:r>
              <a:rPr lang="en-IN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Zulqarnain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H. U. Khan, "Shape Based Pakistan Sign Language Categorization Using Statistical Features and Support Vector Machines," in </a:t>
            </a:r>
            <a:r>
              <a:rPr lang="en-IN" sz="24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IEEE Access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vol. 6, pp. 59242-59252, 2018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67E54-E759-C66A-82E9-958E078F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37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944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33D78-D044-3FCF-8305-61E43C4EDD27}"/>
              </a:ext>
            </a:extLst>
          </p:cNvPr>
          <p:cNvSpPr txBox="1"/>
          <p:nvPr/>
        </p:nvSpPr>
        <p:spPr>
          <a:xfrm>
            <a:off x="1992086" y="2239886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THANK YOU</a:t>
            </a:r>
            <a:endParaRPr lang="en-IN" sz="96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FD334-FB68-DEF2-6189-4A09FF93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38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26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873E-C4BB-94B4-0BFB-1F424A48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488516"/>
            <a:ext cx="10515600" cy="55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Automatic Sign Language Translator</a:t>
            </a:r>
          </a:p>
          <a:p>
            <a:r>
              <a:rPr lang="en-US" sz="3700" b="1" dirty="0"/>
              <a:t>Types of signs</a:t>
            </a:r>
          </a:p>
          <a:p>
            <a:pPr lvl="2"/>
            <a:r>
              <a:rPr lang="en-IN" sz="3200" dirty="0"/>
              <a:t>Static</a:t>
            </a:r>
          </a:p>
          <a:p>
            <a:pPr lvl="2"/>
            <a:r>
              <a:rPr lang="en-US" sz="3200" dirty="0"/>
              <a:t>Dynamic</a:t>
            </a:r>
            <a:endParaRPr lang="en-IN" sz="3200" dirty="0"/>
          </a:p>
          <a:p>
            <a:r>
              <a:rPr lang="en-IN" sz="3700" b="1" dirty="0"/>
              <a:t>Data collection methods</a:t>
            </a:r>
          </a:p>
          <a:p>
            <a:pPr lvl="2"/>
            <a:r>
              <a:rPr lang="en-IN" sz="3200" dirty="0"/>
              <a:t>Sensor based system</a:t>
            </a:r>
          </a:p>
          <a:p>
            <a:pPr lvl="2"/>
            <a:r>
              <a:rPr lang="en-IN" sz="3200" dirty="0"/>
              <a:t>Vision based system</a:t>
            </a:r>
          </a:p>
          <a:p>
            <a:pPr lvl="4"/>
            <a:r>
              <a:rPr lang="en-IN" sz="3000" dirty="0"/>
              <a:t>Image based </a:t>
            </a:r>
          </a:p>
          <a:p>
            <a:pPr lvl="4"/>
            <a:r>
              <a:rPr lang="en-IN" sz="3000" dirty="0"/>
              <a:t>Skeleton based</a:t>
            </a:r>
          </a:p>
          <a:p>
            <a:pPr marL="0" indent="0">
              <a:buNone/>
            </a:pPr>
            <a:endParaRPr lang="en-IN"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B104F2-272F-D22E-F00A-EEBADC90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4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A91401D-9AC9-E961-C85D-DD838947AEA6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E71479-D68D-54FF-B465-66A464A164F6}"/>
                  </a:ext>
                </a:extLst>
              </p14:cNvPr>
              <p14:cNvContentPartPr/>
              <p14:nvPr/>
            </p14:nvContentPartPr>
            <p14:xfrm>
              <a:off x="1678522" y="97684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E71479-D68D-54FF-B465-66A464A16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882" y="9682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490A5B-3364-F930-26AF-E8E73F43E98E}"/>
                  </a:ext>
                </a:extLst>
              </p14:cNvPr>
              <p14:cNvContentPartPr/>
              <p14:nvPr/>
            </p14:nvContentPartPr>
            <p14:xfrm>
              <a:off x="2755642" y="87676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490A5B-3364-F930-26AF-E8E73F43E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7002" y="8681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4E07EC-D547-9EDD-0C57-9ABC5383A4E1}"/>
                  </a:ext>
                </a:extLst>
              </p14:cNvPr>
              <p14:cNvContentPartPr/>
              <p14:nvPr/>
            </p14:nvContentPartPr>
            <p14:xfrm>
              <a:off x="-37598" y="284344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4E07EC-D547-9EDD-0C57-9ABC5383A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238" y="28344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9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873E-C4BB-94B4-0BFB-1F424A48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488516"/>
            <a:ext cx="10515600" cy="55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Automatic Sign Language Translator contd..</a:t>
            </a:r>
          </a:p>
          <a:p>
            <a:pPr marL="0" indent="0">
              <a:buNone/>
            </a:pPr>
            <a:endParaRPr lang="en-US" sz="3700" b="1" dirty="0"/>
          </a:p>
          <a:p>
            <a:r>
              <a:rPr lang="en-US" sz="3700" b="1" dirty="0"/>
              <a:t>Graph Convolutional network</a:t>
            </a:r>
          </a:p>
          <a:p>
            <a:pPr lvl="2"/>
            <a:r>
              <a:rPr lang="en-US" sz="3200" dirty="0"/>
              <a:t>Consider motion and temporal features </a:t>
            </a:r>
          </a:p>
          <a:p>
            <a:r>
              <a:rPr lang="en-IN" sz="3700" b="1" dirty="0"/>
              <a:t>Whole body Information</a:t>
            </a:r>
          </a:p>
          <a:p>
            <a:pPr lvl="2"/>
            <a:r>
              <a:rPr lang="en-IN" sz="3200" dirty="0"/>
              <a:t>Facial pose</a:t>
            </a:r>
          </a:p>
          <a:p>
            <a:pPr lvl="2"/>
            <a:r>
              <a:rPr lang="en-IN" sz="3200" dirty="0"/>
              <a:t>Hand pose</a:t>
            </a:r>
          </a:p>
          <a:p>
            <a:pPr lvl="2"/>
            <a:r>
              <a:rPr lang="en-IN" sz="3200" dirty="0"/>
              <a:t>Body pose</a:t>
            </a:r>
          </a:p>
          <a:p>
            <a:r>
              <a:rPr lang="en-IN" sz="3700" b="1" dirty="0"/>
              <a:t>Large datasets</a:t>
            </a:r>
          </a:p>
          <a:p>
            <a:pPr marL="0" indent="0">
              <a:buNone/>
            </a:pPr>
            <a:endParaRPr lang="en-IN"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B104F2-272F-D22E-F00A-EEBADC90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5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A91401D-9AC9-E961-C85D-DD838947AEA6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E71479-D68D-54FF-B465-66A464A164F6}"/>
                  </a:ext>
                </a:extLst>
              </p14:cNvPr>
              <p14:cNvContentPartPr/>
              <p14:nvPr/>
            </p14:nvContentPartPr>
            <p14:xfrm>
              <a:off x="1678522" y="97684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E71479-D68D-54FF-B465-66A464A16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522" y="9678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490A5B-3364-F930-26AF-E8E73F43E98E}"/>
                  </a:ext>
                </a:extLst>
              </p14:cNvPr>
              <p14:cNvContentPartPr/>
              <p14:nvPr/>
            </p14:nvContentPartPr>
            <p14:xfrm>
              <a:off x="2755642" y="87676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490A5B-3364-F930-26AF-E8E73F43E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642" y="867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4E07EC-D547-9EDD-0C57-9ABC5383A4E1}"/>
                  </a:ext>
                </a:extLst>
              </p14:cNvPr>
              <p14:cNvContentPartPr/>
              <p14:nvPr/>
            </p14:nvContentPartPr>
            <p14:xfrm>
              <a:off x="-37598" y="284344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4E07EC-D547-9EDD-0C57-9ABC5383A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598" y="28344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82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ED51-89A9-7106-DD22-B95E7DE9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/>
              <a:t>PROPOSED GCAR SYSTEM</a:t>
            </a:r>
          </a:p>
          <a:p>
            <a:pPr lvl="2">
              <a:lnSpc>
                <a:spcPct val="100000"/>
              </a:lnSpc>
            </a:pPr>
            <a:r>
              <a:rPr lang="en-US" sz="3600" b="1" dirty="0"/>
              <a:t>Innovative Approach</a:t>
            </a:r>
            <a:r>
              <a:rPr lang="en-US" sz="3600" dirty="0"/>
              <a:t>: Captures spatial-temporal information.</a:t>
            </a:r>
          </a:p>
          <a:p>
            <a:pPr lvl="2">
              <a:lnSpc>
                <a:spcPct val="100000"/>
              </a:lnSpc>
            </a:pPr>
            <a:r>
              <a:rPr lang="en-US" sz="3600" b="1" dirty="0"/>
              <a:t>Two stream model</a:t>
            </a:r>
            <a:r>
              <a:rPr lang="en-US" sz="3600" dirty="0"/>
              <a:t>: </a:t>
            </a:r>
            <a:r>
              <a:rPr lang="en-IN" sz="3600" dirty="0"/>
              <a:t>Processes joint key features , processes joint motion , combines for classification.</a:t>
            </a:r>
            <a:endParaRPr lang="en-US" sz="3600" dirty="0"/>
          </a:p>
          <a:p>
            <a:pPr lvl="2">
              <a:lnSpc>
                <a:spcPct val="100000"/>
              </a:lnSpc>
            </a:pPr>
            <a:r>
              <a:rPr lang="en-US" sz="3600" b="1" dirty="0"/>
              <a:t>Performance</a:t>
            </a:r>
            <a:r>
              <a:rPr lang="en-US" sz="3600" dirty="0"/>
              <a:t>: High accuracy on benchmark datasets.</a:t>
            </a:r>
          </a:p>
          <a:p>
            <a:pPr lvl="2">
              <a:lnSpc>
                <a:spcPct val="100000"/>
              </a:lnSpc>
            </a:pPr>
            <a:r>
              <a:rPr lang="en-US" sz="3600" b="1" dirty="0"/>
              <a:t>Impact: </a:t>
            </a:r>
            <a:r>
              <a:rPr lang="en-US" sz="3600" dirty="0"/>
              <a:t>Sets new standard in SLR and improve generalization and real-time use</a:t>
            </a:r>
            <a:endParaRPr lang="en-IN" sz="3600" dirty="0"/>
          </a:p>
          <a:p>
            <a:pPr>
              <a:lnSpc>
                <a:spcPct val="100000"/>
              </a:lnSpc>
            </a:pPr>
            <a:endParaRPr lang="en-IN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01029-8832-53BC-5143-B21F66F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6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833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00C4-C56B-7F71-B7EF-7E397166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LITERATURE REVIEW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AA4708-3863-C6FE-AB89-1C4D28244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63139"/>
              </p:ext>
            </p:extLst>
          </p:nvPr>
        </p:nvGraphicFramePr>
        <p:xfrm>
          <a:off x="948873" y="1690686"/>
          <a:ext cx="10212613" cy="446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4">
                  <a:extLst>
                    <a:ext uri="{9D8B030D-6E8A-4147-A177-3AD203B41FA5}">
                      <a16:colId xmlns:a16="http://schemas.microsoft.com/office/drawing/2014/main" val="3483637030"/>
                    </a:ext>
                  </a:extLst>
                </a:gridCol>
                <a:gridCol w="7583399">
                  <a:extLst>
                    <a:ext uri="{9D8B030D-6E8A-4147-A177-3AD203B41FA5}">
                      <a16:colId xmlns:a16="http://schemas.microsoft.com/office/drawing/2014/main" val="3171479734"/>
                    </a:ext>
                  </a:extLst>
                </a:gridCol>
              </a:tblGrid>
              <a:tr h="511182">
                <a:tc>
                  <a:txBody>
                    <a:bodyPr/>
                    <a:lstStyle/>
                    <a:p>
                      <a:r>
                        <a:rPr lang="en-US" sz="2000" dirty="0"/>
                        <a:t>AUTHOR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OF THE WORK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24819"/>
                  </a:ext>
                </a:extLst>
              </a:tr>
              <a:tr h="882312">
                <a:tc>
                  <a:txBody>
                    <a:bodyPr/>
                    <a:lstStyle/>
                    <a:p>
                      <a:r>
                        <a:rPr lang="en-IN" sz="2000" dirty="0"/>
                        <a:t>Miah et 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Applied CNN model on segmented ASL dataset; achieved good performance compared to existing systems.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38582"/>
                  </a:ext>
                </a:extLst>
              </a:tr>
              <a:tr h="1260446">
                <a:tc>
                  <a:txBody>
                    <a:bodyPr/>
                    <a:lstStyle/>
                    <a:p>
                      <a:r>
                        <a:rPr lang="en-IN" sz="2000" dirty="0"/>
                        <a:t>Put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Proposed a multi-stage technique: Connectionist Temporal Classification (CTC) and 3D Convolutional Residual Network (3D-ResNet) with LSTM; achieved WER of 36.7% and 32.7% for CSL and RWTHPHOENIX-Weather datasets.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8597"/>
                  </a:ext>
                </a:extLst>
              </a:tr>
              <a:tr h="882312">
                <a:tc>
                  <a:txBody>
                    <a:bodyPr/>
                    <a:lstStyle/>
                    <a:p>
                      <a:r>
                        <a:rPr lang="en-IN" sz="2000" dirty="0"/>
                        <a:t>Koller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Integrated CNN and HMM features; applied CNN-HMM hybrid model, reducing WER by 20% on three benchmark datasets.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41898"/>
                  </a:ext>
                </a:extLst>
              </a:tr>
              <a:tr h="882312">
                <a:tc>
                  <a:txBody>
                    <a:bodyPr/>
                    <a:lstStyle/>
                    <a:p>
                      <a:r>
                        <a:rPr lang="en-IN" sz="2000" dirty="0"/>
                        <a:t>Huang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Introduced a model extracting spatial-temporal features using 3D-CNN and attention model; achieved 95.30% accuracy on </a:t>
                      </a:r>
                      <a:r>
                        <a:rPr lang="en-US" sz="2000" dirty="0" err="1"/>
                        <a:t>ChaLearn</a:t>
                      </a:r>
                      <a:r>
                        <a:rPr lang="en-US" sz="2000" dirty="0"/>
                        <a:t> dataset.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237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2736-31C1-5AC5-1D12-42A6611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7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57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9484-0471-95A8-8747-F0C4F724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PROBLEM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7A09-A699-BB28-C18A-CB52B0E0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following issues are being addressed :</a:t>
            </a:r>
          </a:p>
          <a:p>
            <a:pPr marL="914400" lvl="2" indent="0">
              <a:buNone/>
            </a:pPr>
            <a:endParaRPr lang="en-US" sz="3600" dirty="0"/>
          </a:p>
          <a:p>
            <a:endParaRPr lang="en-IN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3F50CC-60E4-8B46-94C5-641FA5B1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8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D5DD1FA-4BC3-7E1E-FE11-A59EE9219852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F29D73-1850-FF8D-E8D6-BB873BD22719}"/>
              </a:ext>
            </a:extLst>
          </p:cNvPr>
          <p:cNvSpPr/>
          <p:nvPr/>
        </p:nvSpPr>
        <p:spPr>
          <a:xfrm>
            <a:off x="1197430" y="2667000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COMMUNICATION GAP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897DFC-27C5-C974-4072-ED038099CECF}"/>
              </a:ext>
            </a:extLst>
          </p:cNvPr>
          <p:cNvSpPr/>
          <p:nvPr/>
        </p:nvSpPr>
        <p:spPr>
          <a:xfrm>
            <a:off x="7162802" y="2667000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 COMPLEXITY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90E8DD-81C3-512D-DB43-5ACFF1DA53EC}"/>
              </a:ext>
            </a:extLst>
          </p:cNvPr>
          <p:cNvSpPr/>
          <p:nvPr/>
        </p:nvSpPr>
        <p:spPr>
          <a:xfrm>
            <a:off x="1197429" y="3960899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CURRENT LIMITATIONS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57F9B1-1935-E6FF-7AC3-06503C1FCBB8}"/>
              </a:ext>
            </a:extLst>
          </p:cNvPr>
          <p:cNvSpPr/>
          <p:nvPr/>
        </p:nvSpPr>
        <p:spPr>
          <a:xfrm>
            <a:off x="7162802" y="3987191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INCOMPLETE GESTURE RECOGNITION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6A98A4-93A9-F417-9617-DB0CD564BB6E}"/>
              </a:ext>
            </a:extLst>
          </p:cNvPr>
          <p:cNvSpPr/>
          <p:nvPr/>
        </p:nvSpPr>
        <p:spPr>
          <a:xfrm>
            <a:off x="4118977" y="5259301"/>
            <a:ext cx="3712027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DATASET LIMITATIONS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910D-6F23-4D0A-63CE-C36735A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626C-DE3F-8639-4E21-035BD8FB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663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Develop a two-stream model utilizing multistage graph convolution with attention and residual connection (GCAR) to extract spatial-temporal contextual information for sign language recognition</a:t>
            </a:r>
            <a:r>
              <a:rPr lang="en-US" sz="3200" dirty="0"/>
              <a:t>.</a:t>
            </a:r>
          </a:p>
          <a:p>
            <a:endParaRPr lang="en-IN"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4C7909-4C5A-D96B-9B87-75253C01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772C-1A27-4AD9-B58F-CCD116689FEC}" type="slidenum">
              <a:rPr lang="en-IN" sz="3200" smtClean="0"/>
              <a:t>9</a:t>
            </a:fld>
            <a:endParaRPr lang="en-IN" sz="3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192397-819A-A0B7-EFEF-0B8780F3FEAC}"/>
              </a:ext>
            </a:extLst>
          </p:cNvPr>
          <p:cNvSpPr/>
          <p:nvPr/>
        </p:nvSpPr>
        <p:spPr>
          <a:xfrm>
            <a:off x="10874829" y="6176964"/>
            <a:ext cx="794657" cy="54451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FC8D184-D9B8-5C98-A586-3AD2893CC0BA}"/>
              </a:ext>
            </a:extLst>
          </p:cNvPr>
          <p:cNvSpPr/>
          <p:nvPr/>
        </p:nvSpPr>
        <p:spPr>
          <a:xfrm>
            <a:off x="870796" y="4177208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ENHANCE COMMUNICATION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0D84ADC-5F0F-3CBF-0D96-4B0F1F2011B5}"/>
              </a:ext>
            </a:extLst>
          </p:cNvPr>
          <p:cNvSpPr/>
          <p:nvPr/>
        </p:nvSpPr>
        <p:spPr>
          <a:xfrm>
            <a:off x="4494267" y="3442266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SIMPLIFY LEARNING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B34BE0B-135F-50D2-4254-4FAD169695B0}"/>
              </a:ext>
            </a:extLst>
          </p:cNvPr>
          <p:cNvSpPr/>
          <p:nvPr/>
        </p:nvSpPr>
        <p:spPr>
          <a:xfrm>
            <a:off x="2116592" y="5344885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OVERCOME SYSTEM LIMITATIONS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3259292-6BFD-F6CC-C7F8-40A5A93C6181}"/>
              </a:ext>
            </a:extLst>
          </p:cNvPr>
          <p:cNvSpPr/>
          <p:nvPr/>
        </p:nvSpPr>
        <p:spPr>
          <a:xfrm>
            <a:off x="8117738" y="4177208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LEVERAGE LARGE SCALE DATASETS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EEDCDB23-2027-2F33-768A-3DD7558C78F6}"/>
              </a:ext>
            </a:extLst>
          </p:cNvPr>
          <p:cNvSpPr/>
          <p:nvPr/>
        </p:nvSpPr>
        <p:spPr>
          <a:xfrm>
            <a:off x="6494406" y="5320160"/>
            <a:ext cx="3246664" cy="8055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COMPREHENSIVE RECOGNITION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2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7449</TotalTime>
  <Words>1493</Words>
  <Application>Microsoft Office PowerPoint</Application>
  <PresentationFormat>Widescreen</PresentationFormat>
  <Paragraphs>270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Arial Rounded MT Bold</vt:lpstr>
      <vt:lpstr>Calibri</vt:lpstr>
      <vt:lpstr>Calibri Light</vt:lpstr>
      <vt:lpstr>Cambria</vt:lpstr>
      <vt:lpstr>Tw Cen MT Condensed</vt:lpstr>
      <vt:lpstr>Tw Cen MT Condensed Extra Bold</vt:lpstr>
      <vt:lpstr>Wingdings</vt:lpstr>
      <vt:lpstr>Office Theme</vt:lpstr>
      <vt:lpstr>SIGN LANGUAGE RECOGNITION USING GRAPH AND DEEP NEURAL NETWORK BASED ON LARGE SCALE DATASET</vt:lpstr>
      <vt:lpstr>OVERVIEW</vt:lpstr>
      <vt:lpstr>INTRODUCTION</vt:lpstr>
      <vt:lpstr>PowerPoint Presentation</vt:lpstr>
      <vt:lpstr>PowerPoint Presentation</vt:lpstr>
      <vt:lpstr>PowerPoint Presentation</vt:lpstr>
      <vt:lpstr>LITERATURE REVIEW</vt:lpstr>
      <vt:lpstr>PROBLEM REVIEW</vt:lpstr>
      <vt:lpstr>OBJECTIVES</vt:lpstr>
      <vt:lpstr>METHODOLOGY</vt:lpstr>
      <vt:lpstr>PowerPoint Presentation</vt:lpstr>
      <vt:lpstr>COMPONENTS OF THE TWO-STREAM MODEL </vt:lpstr>
      <vt:lpstr>A.POSE ESTIMATION </vt:lpstr>
      <vt:lpstr>B.MOTION CALCULATION </vt:lpstr>
      <vt:lpstr>C.SEPARABLE TCN </vt:lpstr>
      <vt:lpstr>PowerPoint Presentation</vt:lpstr>
      <vt:lpstr>PowerPoint Presentation</vt:lpstr>
      <vt:lpstr>D.GRAPH CONVOLUTION WITH ATTENTION (GCA) MODULE </vt:lpstr>
      <vt:lpstr>1.GRAPH CONSTRUCTION </vt:lpstr>
      <vt:lpstr>PowerPoint Presentation</vt:lpstr>
      <vt:lpstr>2.GRAPH CONVOLUTION </vt:lpstr>
      <vt:lpstr>PowerPoint Presentation</vt:lpstr>
      <vt:lpstr>PowerPoint Presentation</vt:lpstr>
      <vt:lpstr>3.CHANNEL ATTENTION </vt:lpstr>
      <vt:lpstr>PowerPoint Presentation</vt:lpstr>
      <vt:lpstr>E.MULTI-STAGE OF GRAPH CONVOLUTION WITH ATTENTION AND RESIDUAL CONNECTION (GCAR) APPROACH </vt:lpstr>
      <vt:lpstr>PowerPoint Presentation</vt:lpstr>
      <vt:lpstr>F.CLASSIFICATION MODULE </vt:lpstr>
      <vt:lpstr>DATASETS</vt:lpstr>
      <vt:lpstr>PowerPoint Presentation</vt:lpstr>
      <vt:lpstr>RESULTS</vt:lpstr>
      <vt:lpstr>RESULTS contd…</vt:lpstr>
      <vt:lpstr>RESULTS contd…</vt:lpstr>
      <vt:lpstr>RESULTS contd…</vt:lpstr>
      <vt:lpstr>RESULTS contd…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 A JAI</dc:creator>
  <cp:lastModifiedBy>BHAGYA A JAI</cp:lastModifiedBy>
  <cp:revision>7</cp:revision>
  <cp:lastPrinted>2024-08-13T20:35:48Z</cp:lastPrinted>
  <dcterms:created xsi:type="dcterms:W3CDTF">2024-07-28T05:33:40Z</dcterms:created>
  <dcterms:modified xsi:type="dcterms:W3CDTF">2024-08-14T06:50:42Z</dcterms:modified>
</cp:coreProperties>
</file>