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4"/>
  </p:notesMasterIdLst>
  <p:handoutMasterIdLst>
    <p:handoutMasterId r:id="rId15"/>
  </p:handoutMasterIdLst>
  <p:sldIdLst>
    <p:sldId id="338" r:id="rId5"/>
    <p:sldId id="327" r:id="rId6"/>
    <p:sldId id="315" r:id="rId7"/>
    <p:sldId id="329" r:id="rId8"/>
    <p:sldId id="302" r:id="rId9"/>
    <p:sldId id="339" r:id="rId10"/>
    <p:sldId id="343" r:id="rId11"/>
    <p:sldId id="342" r:id="rId12"/>
    <p:sldId id="30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88527-8572-4FFD-AEB6-9CAA3A1D0A94}" v="201" dt="2024-07-15T13:46:05.09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GYA BIJAY" userId="7133dc3f44dfb1ab" providerId="LiveId" clId="{16188527-8572-4FFD-AEB6-9CAA3A1D0A94}"/>
    <pc:docChg chg="custSel addSld delSld modSld">
      <pc:chgData name="BHAGYA BIJAY" userId="7133dc3f44dfb1ab" providerId="LiveId" clId="{16188527-8572-4FFD-AEB6-9CAA3A1D0A94}" dt="2024-07-15T16:43:29.147" v="634" actId="20577"/>
      <pc:docMkLst>
        <pc:docMk/>
      </pc:docMkLst>
      <pc:sldChg chg="modSp mod modAnim">
        <pc:chgData name="BHAGYA BIJAY" userId="7133dc3f44dfb1ab" providerId="LiveId" clId="{16188527-8572-4FFD-AEB6-9CAA3A1D0A94}" dt="2024-07-15T16:43:29.147" v="634" actId="20577"/>
        <pc:sldMkLst>
          <pc:docMk/>
          <pc:sldMk cId="1341901065" sldId="302"/>
        </pc:sldMkLst>
        <pc:spChg chg="mod">
          <ac:chgData name="BHAGYA BIJAY" userId="7133dc3f44dfb1ab" providerId="LiveId" clId="{16188527-8572-4FFD-AEB6-9CAA3A1D0A94}" dt="2024-07-15T16:43:29.147" v="634" actId="20577"/>
          <ac:spMkLst>
            <pc:docMk/>
            <pc:sldMk cId="1341901065" sldId="302"/>
            <ac:spMk id="7" creationId="{B21C28F5-3CA3-4B78-B5C9-550C00BB3174}"/>
          </ac:spMkLst>
        </pc:spChg>
        <pc:spChg chg="mod">
          <ac:chgData name="BHAGYA BIJAY" userId="7133dc3f44dfb1ab" providerId="LiveId" clId="{16188527-8572-4FFD-AEB6-9CAA3A1D0A94}" dt="2024-07-14T14:27:30.692" v="416" actId="255"/>
          <ac:spMkLst>
            <pc:docMk/>
            <pc:sldMk cId="1341901065" sldId="302"/>
            <ac:spMk id="9" creationId="{FEF304F5-32C5-4869-B185-859B567855A8}"/>
          </ac:spMkLst>
        </pc:spChg>
      </pc:sldChg>
      <pc:sldChg chg="modSp mod modAnim">
        <pc:chgData name="BHAGYA BIJAY" userId="7133dc3f44dfb1ab" providerId="LiveId" clId="{16188527-8572-4FFD-AEB6-9CAA3A1D0A94}" dt="2024-07-13T13:26:42.979" v="145" actId="20577"/>
        <pc:sldMkLst>
          <pc:docMk/>
          <pc:sldMk cId="3696770303" sldId="315"/>
        </pc:sldMkLst>
        <pc:spChg chg="mod">
          <ac:chgData name="BHAGYA BIJAY" userId="7133dc3f44dfb1ab" providerId="LiveId" clId="{16188527-8572-4FFD-AEB6-9CAA3A1D0A94}" dt="2024-07-13T13:26:42.979" v="145" actId="20577"/>
          <ac:spMkLst>
            <pc:docMk/>
            <pc:sldMk cId="3696770303" sldId="315"/>
            <ac:spMk id="2" creationId="{EE47CC6D-657E-D179-8617-38AF879BF067}"/>
          </ac:spMkLst>
        </pc:spChg>
      </pc:sldChg>
      <pc:sldChg chg="modSp mod modAnim">
        <pc:chgData name="BHAGYA BIJAY" userId="7133dc3f44dfb1ab" providerId="LiveId" clId="{16188527-8572-4FFD-AEB6-9CAA3A1D0A94}" dt="2024-07-13T13:25:45.133" v="132" actId="2711"/>
        <pc:sldMkLst>
          <pc:docMk/>
          <pc:sldMk cId="3098548442" sldId="327"/>
        </pc:sldMkLst>
        <pc:spChg chg="mod">
          <ac:chgData name="BHAGYA BIJAY" userId="7133dc3f44dfb1ab" providerId="LiveId" clId="{16188527-8572-4FFD-AEB6-9CAA3A1D0A94}" dt="2024-07-13T13:25:45.133" v="132" actId="2711"/>
          <ac:spMkLst>
            <pc:docMk/>
            <pc:sldMk cId="3098548442" sldId="327"/>
            <ac:spMk id="2" creationId="{E46E4DD1-270B-4C80-AFF0-EB26F132AF36}"/>
          </ac:spMkLst>
        </pc:spChg>
      </pc:sldChg>
      <pc:sldChg chg="addSp delSp modSp mod modAnim">
        <pc:chgData name="BHAGYA BIJAY" userId="7133dc3f44dfb1ab" providerId="LiveId" clId="{16188527-8572-4FFD-AEB6-9CAA3A1D0A94}" dt="2024-07-14T06:48:52.498" v="273" actId="1076"/>
        <pc:sldMkLst>
          <pc:docMk/>
          <pc:sldMk cId="48075006" sldId="329"/>
        </pc:sldMkLst>
        <pc:spChg chg="add mod">
          <ac:chgData name="BHAGYA BIJAY" userId="7133dc3f44dfb1ab" providerId="LiveId" clId="{16188527-8572-4FFD-AEB6-9CAA3A1D0A94}" dt="2024-07-14T06:48:52.498" v="273" actId="1076"/>
          <ac:spMkLst>
            <pc:docMk/>
            <pc:sldMk cId="48075006" sldId="329"/>
            <ac:spMk id="2" creationId="{D9C3210E-4DF3-C643-20E0-8C556B7A73B9}"/>
          </ac:spMkLst>
        </pc:spChg>
        <pc:spChg chg="del mod">
          <ac:chgData name="BHAGYA BIJAY" userId="7133dc3f44dfb1ab" providerId="LiveId" clId="{16188527-8572-4FFD-AEB6-9CAA3A1D0A94}" dt="2024-07-14T06:46:25.179" v="170"/>
          <ac:spMkLst>
            <pc:docMk/>
            <pc:sldMk cId="48075006" sldId="329"/>
            <ac:spMk id="3" creationId="{EC18D6A5-86A8-D751-D653-6061E4AB5097}"/>
          </ac:spMkLst>
        </pc:spChg>
      </pc:sldChg>
      <pc:sldChg chg="modSp mod modAnim">
        <pc:chgData name="BHAGYA BIJAY" userId="7133dc3f44dfb1ab" providerId="LiveId" clId="{16188527-8572-4FFD-AEB6-9CAA3A1D0A94}" dt="2024-07-15T13:46:05.091" v="602" actId="20577"/>
        <pc:sldMkLst>
          <pc:docMk/>
          <pc:sldMk cId="1604013440" sldId="338"/>
        </pc:sldMkLst>
        <pc:spChg chg="mod">
          <ac:chgData name="BHAGYA BIJAY" userId="7133dc3f44dfb1ab" providerId="LiveId" clId="{16188527-8572-4FFD-AEB6-9CAA3A1D0A94}" dt="2024-07-15T13:46:05.091" v="602" actId="20577"/>
          <ac:spMkLst>
            <pc:docMk/>
            <pc:sldMk cId="1604013440" sldId="338"/>
            <ac:spMk id="2" creationId="{7201737A-B873-4D1D-8A41-5ABF5184BC8F}"/>
          </ac:spMkLst>
        </pc:spChg>
        <pc:spChg chg="mod">
          <ac:chgData name="BHAGYA BIJAY" userId="7133dc3f44dfb1ab" providerId="LiveId" clId="{16188527-8572-4FFD-AEB6-9CAA3A1D0A94}" dt="2024-07-13T13:15:18.359" v="23" actId="113"/>
          <ac:spMkLst>
            <pc:docMk/>
            <pc:sldMk cId="1604013440" sldId="338"/>
            <ac:spMk id="4" creationId="{92056599-CDAA-4367-BEF8-31D6E32518C8}"/>
          </ac:spMkLst>
        </pc:spChg>
      </pc:sldChg>
      <pc:sldChg chg="addSp delSp modSp mod">
        <pc:chgData name="BHAGYA BIJAY" userId="7133dc3f44dfb1ab" providerId="LiveId" clId="{16188527-8572-4FFD-AEB6-9CAA3A1D0A94}" dt="2024-07-14T16:06:08.385" v="514" actId="255"/>
        <pc:sldMkLst>
          <pc:docMk/>
          <pc:sldMk cId="1086225493" sldId="339"/>
        </pc:sldMkLst>
        <pc:spChg chg="mod">
          <ac:chgData name="BHAGYA BIJAY" userId="7133dc3f44dfb1ab" providerId="LiveId" clId="{16188527-8572-4FFD-AEB6-9CAA3A1D0A94}" dt="2024-07-14T16:06:08.385" v="514" actId="255"/>
          <ac:spMkLst>
            <pc:docMk/>
            <pc:sldMk cId="1086225493" sldId="339"/>
            <ac:spMk id="4" creationId="{AFE3A2AF-177E-45E6-A191-0F8523DB7FFA}"/>
          </ac:spMkLst>
        </pc:spChg>
        <pc:picChg chg="add mod">
          <ac:chgData name="BHAGYA BIJAY" userId="7133dc3f44dfb1ab" providerId="LiveId" clId="{16188527-8572-4FFD-AEB6-9CAA3A1D0A94}" dt="2024-07-14T16:04:50.347" v="455" actId="14100"/>
          <ac:picMkLst>
            <pc:docMk/>
            <pc:sldMk cId="1086225493" sldId="339"/>
            <ac:picMk id="3" creationId="{2B230094-8D45-4552-C1BE-6215D4290B41}"/>
          </ac:picMkLst>
        </pc:picChg>
        <pc:picChg chg="del">
          <ac:chgData name="BHAGYA BIJAY" userId="7133dc3f44dfb1ab" providerId="LiveId" clId="{16188527-8572-4FFD-AEB6-9CAA3A1D0A94}" dt="2024-07-13T13:27:42.588" v="165" actId="478"/>
          <ac:picMkLst>
            <pc:docMk/>
            <pc:sldMk cId="1086225493" sldId="339"/>
            <ac:picMk id="11" creationId="{18B4811B-5CA4-008F-7F76-BD25594A19A1}"/>
          </ac:picMkLst>
        </pc:picChg>
        <pc:picChg chg="del">
          <ac:chgData name="BHAGYA BIJAY" userId="7133dc3f44dfb1ab" providerId="LiveId" clId="{16188527-8572-4FFD-AEB6-9CAA3A1D0A94}" dt="2024-07-13T13:27:44.028" v="166" actId="478"/>
          <ac:picMkLst>
            <pc:docMk/>
            <pc:sldMk cId="1086225493" sldId="339"/>
            <ac:picMk id="13" creationId="{7260FBBC-5FBA-F493-BF89-F1D82B0ED28F}"/>
          </ac:picMkLst>
        </pc:picChg>
      </pc:sldChg>
      <pc:sldChg chg="del">
        <pc:chgData name="BHAGYA BIJAY" userId="7133dc3f44dfb1ab" providerId="LiveId" clId="{16188527-8572-4FFD-AEB6-9CAA3A1D0A94}" dt="2024-07-13T13:27:45.818" v="167" actId="47"/>
        <pc:sldMkLst>
          <pc:docMk/>
          <pc:sldMk cId="2017190251" sldId="340"/>
        </pc:sldMkLst>
      </pc:sldChg>
      <pc:sldChg chg="del">
        <pc:chgData name="BHAGYA BIJAY" userId="7133dc3f44dfb1ab" providerId="LiveId" clId="{16188527-8572-4FFD-AEB6-9CAA3A1D0A94}" dt="2024-07-13T13:27:48.002" v="168" actId="47"/>
        <pc:sldMkLst>
          <pc:docMk/>
          <pc:sldMk cId="3282465589" sldId="341"/>
        </pc:sldMkLst>
      </pc:sldChg>
      <pc:sldChg chg="addSp delSp modSp mod">
        <pc:chgData name="BHAGYA BIJAY" userId="7133dc3f44dfb1ab" providerId="LiveId" clId="{16188527-8572-4FFD-AEB6-9CAA3A1D0A94}" dt="2024-07-15T10:58:47.374" v="600" actId="12"/>
        <pc:sldMkLst>
          <pc:docMk/>
          <pc:sldMk cId="3230073281" sldId="342"/>
        </pc:sldMkLst>
        <pc:spChg chg="add mod">
          <ac:chgData name="BHAGYA BIJAY" userId="7133dc3f44dfb1ab" providerId="LiveId" clId="{16188527-8572-4FFD-AEB6-9CAA3A1D0A94}" dt="2024-07-15T10:58:42.574" v="599" actId="12"/>
          <ac:spMkLst>
            <pc:docMk/>
            <pc:sldMk cId="3230073281" sldId="342"/>
            <ac:spMk id="2" creationId="{46E7189A-F228-4A76-0840-1CD5A258BD7C}"/>
          </ac:spMkLst>
        </pc:spChg>
        <pc:spChg chg="add mod">
          <ac:chgData name="BHAGYA BIJAY" userId="7133dc3f44dfb1ab" providerId="LiveId" clId="{16188527-8572-4FFD-AEB6-9CAA3A1D0A94}" dt="2024-07-15T10:57:16.878" v="573" actId="33987"/>
          <ac:spMkLst>
            <pc:docMk/>
            <pc:sldMk cId="3230073281" sldId="342"/>
            <ac:spMk id="3" creationId="{6005EFCB-2882-2599-31E1-341E993CD5CB}"/>
          </ac:spMkLst>
        </pc:spChg>
        <pc:spChg chg="add mod">
          <ac:chgData name="BHAGYA BIJAY" userId="7133dc3f44dfb1ab" providerId="LiveId" clId="{16188527-8572-4FFD-AEB6-9CAA3A1D0A94}" dt="2024-07-15T10:58:47.374" v="600" actId="12"/>
          <ac:spMkLst>
            <pc:docMk/>
            <pc:sldMk cId="3230073281" sldId="342"/>
            <ac:spMk id="5" creationId="{316705AD-EEDD-1CBD-4ADA-20EC0C870526}"/>
          </ac:spMkLst>
        </pc:spChg>
        <pc:spChg chg="del mod">
          <ac:chgData name="BHAGYA BIJAY" userId="7133dc3f44dfb1ab" providerId="LiveId" clId="{16188527-8572-4FFD-AEB6-9CAA3A1D0A94}" dt="2024-07-14T16:09:52.318" v="519" actId="478"/>
          <ac:spMkLst>
            <pc:docMk/>
            <pc:sldMk cId="3230073281" sldId="342"/>
            <ac:spMk id="8" creationId="{85D18805-82A1-F4C1-4216-2AF3579B7C14}"/>
          </ac:spMkLst>
        </pc:spChg>
        <pc:spChg chg="del">
          <ac:chgData name="BHAGYA BIJAY" userId="7133dc3f44dfb1ab" providerId="LiveId" clId="{16188527-8572-4FFD-AEB6-9CAA3A1D0A94}" dt="2024-07-14T06:49:15.137" v="274" actId="478"/>
          <ac:spMkLst>
            <pc:docMk/>
            <pc:sldMk cId="3230073281" sldId="342"/>
            <ac:spMk id="12" creationId="{9B82BBE1-2F29-A2FF-823C-6A16752EB961}"/>
          </ac:spMkLst>
        </pc:spChg>
        <pc:spChg chg="del">
          <ac:chgData name="BHAGYA BIJAY" userId="7133dc3f44dfb1ab" providerId="LiveId" clId="{16188527-8572-4FFD-AEB6-9CAA3A1D0A94}" dt="2024-07-14T06:49:19.283" v="275" actId="478"/>
          <ac:spMkLst>
            <pc:docMk/>
            <pc:sldMk cId="3230073281" sldId="342"/>
            <ac:spMk id="13" creationId="{864D8D82-F4E1-362B-EF0E-75EC738332A0}"/>
          </ac:spMkLst>
        </pc:spChg>
      </pc:sldChg>
      <pc:sldChg chg="del">
        <pc:chgData name="BHAGYA BIJAY" userId="7133dc3f44dfb1ab" providerId="LiveId" clId="{16188527-8572-4FFD-AEB6-9CAA3A1D0A94}" dt="2024-07-13T13:27:50.427" v="169" actId="47"/>
        <pc:sldMkLst>
          <pc:docMk/>
          <pc:sldMk cId="1734150450" sldId="343"/>
        </pc:sldMkLst>
      </pc:sldChg>
      <pc:sldChg chg="new del">
        <pc:chgData name="BHAGYA BIJAY" userId="7133dc3f44dfb1ab" providerId="LiveId" clId="{16188527-8572-4FFD-AEB6-9CAA3A1D0A94}" dt="2024-07-14T16:11:43.294" v="549" actId="47"/>
        <pc:sldMkLst>
          <pc:docMk/>
          <pc:sldMk cId="2114509904" sldId="343"/>
        </pc:sldMkLst>
      </pc:sldChg>
      <pc:sldChg chg="new del">
        <pc:chgData name="BHAGYA BIJAY" userId="7133dc3f44dfb1ab" providerId="LiveId" clId="{16188527-8572-4FFD-AEB6-9CAA3A1D0A94}" dt="2024-07-15T10:51:04.805" v="553" actId="47"/>
        <pc:sldMkLst>
          <pc:docMk/>
          <pc:sldMk cId="2354036632" sldId="343"/>
        </pc:sldMkLst>
      </pc:sldChg>
      <pc:sldChg chg="addSp delSp modSp new mod">
        <pc:chgData name="BHAGYA BIJAY" userId="7133dc3f44dfb1ab" providerId="LiveId" clId="{16188527-8572-4FFD-AEB6-9CAA3A1D0A94}" dt="2024-07-15T10:53:02.614" v="569" actId="1076"/>
        <pc:sldMkLst>
          <pc:docMk/>
          <pc:sldMk cId="3888219936" sldId="343"/>
        </pc:sldMkLst>
        <pc:spChg chg="del">
          <ac:chgData name="BHAGYA BIJAY" userId="7133dc3f44dfb1ab" providerId="LiveId" clId="{16188527-8572-4FFD-AEB6-9CAA3A1D0A94}" dt="2024-07-15T10:51:31.657" v="558" actId="478"/>
          <ac:spMkLst>
            <pc:docMk/>
            <pc:sldMk cId="3888219936" sldId="343"/>
            <ac:spMk id="2" creationId="{B54A076B-68E1-AD95-316B-D6924E9EB088}"/>
          </ac:spMkLst>
        </pc:spChg>
        <pc:spChg chg="del">
          <ac:chgData name="BHAGYA BIJAY" userId="7133dc3f44dfb1ab" providerId="LiveId" clId="{16188527-8572-4FFD-AEB6-9CAA3A1D0A94}" dt="2024-07-15T10:51:37.575" v="559" actId="478"/>
          <ac:spMkLst>
            <pc:docMk/>
            <pc:sldMk cId="3888219936" sldId="343"/>
            <ac:spMk id="3" creationId="{1521B4D9-F6DE-91AE-8C4F-245295C1FD0A}"/>
          </ac:spMkLst>
        </pc:spChg>
        <pc:spChg chg="add mod">
          <ac:chgData name="BHAGYA BIJAY" userId="7133dc3f44dfb1ab" providerId="LiveId" clId="{16188527-8572-4FFD-AEB6-9CAA3A1D0A94}" dt="2024-07-15T10:51:29.548" v="557" actId="14100"/>
          <ac:spMkLst>
            <pc:docMk/>
            <pc:sldMk cId="3888219936" sldId="343"/>
            <ac:spMk id="6" creationId="{D4C96915-D62E-E80F-E4C7-1A5F1C417BAE}"/>
          </ac:spMkLst>
        </pc:spChg>
        <pc:picChg chg="add mod">
          <ac:chgData name="BHAGYA BIJAY" userId="7133dc3f44dfb1ab" providerId="LiveId" clId="{16188527-8572-4FFD-AEB6-9CAA3A1D0A94}" dt="2024-07-15T10:53:02.614" v="569" actId="1076"/>
          <ac:picMkLst>
            <pc:docMk/>
            <pc:sldMk cId="3888219936" sldId="343"/>
            <ac:picMk id="8" creationId="{8279D8FB-DD0B-5EC0-B4CA-C3B7C7BB048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7/15/2024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7/15/2024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7/15/2024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7/15/2024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spreadsheets/d/1bINsT8nAA7WUeDnSHzrTdz_EtHLDgl9T/edit?usp=drive_link&amp;ouid=108695848911031813422&amp;rtpof=true&amp;sd=true" TargetMode="External"/><Relationship Id="rId2" Type="http://schemas.openxmlformats.org/officeDocument/2006/relationships/hyperlink" Target="https://amityedu96491-my.sharepoint.com/:u:/g/personal/bhagya_kumar1_s_amity_edu/EbdzHSPWp61HjY-5GLjKxQsB454sJRWVsQZ14QJXY-tPyg?e=XiBy8F"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360511" y="3173923"/>
            <a:ext cx="6080444" cy="1316680"/>
          </a:xfrm>
        </p:spPr>
        <p:txBody>
          <a:bodyPr>
            <a:noAutofit/>
          </a:bodyPr>
          <a:lstStyle/>
          <a:p>
            <a:r>
              <a:rPr lang="en-US" sz="1600" dirty="0">
                <a:solidFill>
                  <a:schemeClr val="tx1"/>
                </a:solidFill>
                <a:latin typeface="Arial" panose="020B0604020202020204" pitchFamily="34" charset="0"/>
                <a:cs typeface="Arial" panose="020B0604020202020204" pitchFamily="34" charset="0"/>
              </a:rPr>
              <a:t>NAME:	    </a:t>
            </a:r>
            <a:r>
              <a:rPr lang="en-US" sz="1600" b="0" dirty="0">
                <a:solidFill>
                  <a:schemeClr val="tx1"/>
                </a:solidFill>
                <a:latin typeface="Arial" panose="020B0604020202020204" pitchFamily="34" charset="0"/>
                <a:cs typeface="Arial" panose="020B0604020202020204" pitchFamily="34" charset="0"/>
              </a:rPr>
              <a:t>BHAGYA P BIJAY KUMAR</a:t>
            </a:r>
          </a:p>
          <a:p>
            <a:r>
              <a:rPr lang="en-US" sz="1600" dirty="0">
                <a:solidFill>
                  <a:schemeClr val="tx1"/>
                </a:solidFill>
                <a:latin typeface="Arial" panose="020B0604020202020204" pitchFamily="34" charset="0"/>
                <a:cs typeface="Arial" panose="020B0604020202020204" pitchFamily="34" charset="0"/>
              </a:rPr>
              <a:t>COLLEGE:  </a:t>
            </a:r>
            <a:r>
              <a:rPr lang="en-US" sz="1600" b="0" dirty="0">
                <a:solidFill>
                  <a:schemeClr val="tx1"/>
                </a:solidFill>
                <a:latin typeface="Arial" panose="020B0604020202020204" pitchFamily="34" charset="0"/>
                <a:cs typeface="Arial" panose="020B0604020202020204" pitchFamily="34" charset="0"/>
              </a:rPr>
              <a:t>AMITY UNIVERSITY MUMBAI,MAHARASHTRA		 </a:t>
            </a:r>
          </a:p>
          <a:p>
            <a:r>
              <a:rPr lang="en-US" sz="1600" dirty="0">
                <a:solidFill>
                  <a:schemeClr val="tx1"/>
                </a:solidFill>
                <a:latin typeface="Arial" panose="020B0604020202020204" pitchFamily="34" charset="0"/>
                <a:cs typeface="Arial" panose="020B0604020202020204" pitchFamily="34" charset="0"/>
              </a:rPr>
              <a:t>COURSE:    </a:t>
            </a:r>
            <a:r>
              <a:rPr lang="en-US" sz="1600" b="0" dirty="0">
                <a:solidFill>
                  <a:schemeClr val="tx1"/>
                </a:solidFill>
                <a:latin typeface="Arial" panose="020B0604020202020204" pitchFamily="34" charset="0"/>
                <a:cs typeface="Arial" panose="020B0604020202020204" pitchFamily="34" charset="0"/>
              </a:rPr>
              <a:t>BCA</a:t>
            </a:r>
          </a:p>
          <a:p>
            <a:r>
              <a:rPr lang="en-US" sz="1600" dirty="0">
                <a:solidFill>
                  <a:schemeClr val="tx1"/>
                </a:solidFill>
                <a:latin typeface="Arial" panose="020B0604020202020204" pitchFamily="34" charset="0"/>
                <a:cs typeface="Arial" panose="020B0604020202020204" pitchFamily="34" charset="0"/>
              </a:rPr>
              <a:t>Student ID: </a:t>
            </a:r>
            <a:r>
              <a:rPr lang="en-US" sz="1600" b="0" dirty="0">
                <a:solidFill>
                  <a:schemeClr val="tx1"/>
                </a:solidFill>
                <a:latin typeface="Arial" panose="020B0604020202020204" pitchFamily="34" charset="0"/>
                <a:cs typeface="Arial" panose="020B0604020202020204" pitchFamily="34" charset="0"/>
              </a:rPr>
              <a:t>STU666d5b2cab0ac1718442796 	    </a:t>
            </a:r>
            <a:endParaRPr lang="en-IN" sz="1600" b="0" dirty="0">
              <a:solidFill>
                <a:schemeClr val="tx1"/>
              </a:solidFill>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461525" y="1244407"/>
            <a:ext cx="4624867" cy="1122991"/>
          </a:xfrm>
        </p:spPr>
        <p:txBody>
          <a:bodyPr>
            <a:noAutofit/>
          </a:bodyPr>
          <a:lstStyle/>
          <a:p>
            <a:r>
              <a:rPr lang="en-GB" sz="3200" b="1" dirty="0"/>
              <a:t>GLOBAL SUPERSTORE PROFIT ANALYSIS REPORT</a:t>
            </a:r>
            <a:endParaRPr lang="en-IN" sz="3200" b="1" dirty="0">
              <a:latin typeface="Arial" panose="020B0604020202020204" pitchFamily="34" charset="0"/>
              <a:cs typeface="Arial" panose="020B0604020202020204" pitchFamily="34" charset="0"/>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4" dur="500"/>
                                        <p:tgtEl>
                                          <p:spTgt spid="2">
                                            <p:txEl>
                                              <p:pRg st="0" end="0"/>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8" dur="500"/>
                                        <p:tgtEl>
                                          <p:spTgt spid="2">
                                            <p:txEl>
                                              <p:pRg st="1" end="1"/>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2" dur="500"/>
                                        <p:tgtEl>
                                          <p:spTgt spid="2">
                                            <p:txEl>
                                              <p:pRg st="2" end="2"/>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6"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511114" y="1326323"/>
            <a:ext cx="6188265" cy="4205353"/>
          </a:xfrm>
        </p:spPr>
        <p:txBody>
          <a:bodyPr>
            <a:noAutofit/>
          </a:bodyPr>
          <a:lstStyle/>
          <a:p>
            <a:r>
              <a:rPr lang="en-US" sz="1600" dirty="0">
                <a:latin typeface="Arial" panose="020B0604020202020204" pitchFamily="34" charset="0"/>
                <a:cs typeface="Arial" panose="020B0604020202020204" pitchFamily="34" charset="0"/>
              </a:rPr>
              <a:t>In the competitive retail industry, staying ahead requires a deep understanding of sales performance, customer behavior, and inventory management. These elements are crucial for making informed decisions that can drive growth, enhance customer satisfaction, and improve operational efficiency. </a:t>
            </a:r>
          </a:p>
          <a:p>
            <a:r>
              <a:rPr lang="en-US" sz="1600" dirty="0">
                <a:latin typeface="Arial" panose="020B0604020202020204" pitchFamily="34" charset="0"/>
                <a:cs typeface="Arial" panose="020B0604020202020204" pitchFamily="34" charset="0"/>
              </a:rPr>
              <a:t>The Global Superstore dataset provides comprehensive data on sales, profits, customer demographics, and product categories, offering a wealth of information that can be harnessed to gain valuable insights. However, extracting meaningful insights from this extensive dataset can be challenging due to its complexity and volume. The data must be carefully cleaned and prepared to ensure accuracy and completeness. </a:t>
            </a:r>
          </a:p>
          <a:p>
            <a:r>
              <a:rPr lang="en-US" sz="1600" dirty="0">
                <a:latin typeface="Arial" panose="020B0604020202020204" pitchFamily="34" charset="0"/>
                <a:cs typeface="Arial" panose="020B0604020202020204" pitchFamily="34" charset="0"/>
              </a:rPr>
              <a:t>Advanced analytical techniques are required to uncover patterns, trends, and relationships within the data. Despite these challenges, a thorough analysis of the Global Superstore dataset can reveal critical insights that drive better decision-making, optimize operations, and ultimately enhance profitability.</a:t>
            </a: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713066" y="729693"/>
            <a:ext cx="6276109" cy="830997"/>
          </a:xfrm>
        </p:spPr>
        <p:txBody>
          <a:bodyPr>
            <a:normAutofit fontScale="90000"/>
          </a:bodyPr>
          <a:lstStyle/>
          <a:p>
            <a:r>
              <a:rPr lang="en-GB" dirty="0"/>
              <a:t>Project Description</a:t>
            </a:r>
            <a:br>
              <a:rPr lang="en-GB" dirty="0"/>
            </a:b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2" name="TextBox 1">
            <a:extLst>
              <a:ext uri="{FF2B5EF4-FFF2-40B4-BE49-F238E27FC236}">
                <a16:creationId xmlns:a16="http://schemas.microsoft.com/office/drawing/2014/main" id="{EE47CC6D-657E-D179-8617-38AF879BF067}"/>
              </a:ext>
            </a:extLst>
          </p:cNvPr>
          <p:cNvSpPr txBox="1"/>
          <p:nvPr/>
        </p:nvSpPr>
        <p:spPr>
          <a:xfrm>
            <a:off x="778594" y="1560690"/>
            <a:ext cx="5715512" cy="483209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objective of this project is to address these problems by thoroughly analyzing the Global Superstore dataset using Power BI. By leveraging Power BI's powerful visualization and analytics capabilities, the comprehensive analysis will help identify key patterns and trends within the dataset.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primary objectives are to optimize operations, enhance customer satisfaction, and increase profitability. By examining various aspects of sales performance, customer behavior, and inventory management, we can pinpoint areas for improvement and make data-driven decisions that positively impact the business.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Through this analysis, we aim to empower the Global Superstore to make informed decisions that drive better business performance. The insights gained from this project will enable the company to strategically adjust its operations, tailor its marketing strategies, and ultimately boost its overall profitability.</a:t>
            </a:r>
          </a:p>
          <a:p>
            <a:pPr marL="285750" indent="-285750">
              <a:buFont typeface="Arial" panose="020B0604020202020204" pitchFamily="34" charset="0"/>
              <a:buChar char="•"/>
            </a:pPr>
            <a:endParaRPr lang="en-IN" sz="20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7" y="578038"/>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2" name="Text Placeholder 1">
            <a:extLst>
              <a:ext uri="{FF2B5EF4-FFF2-40B4-BE49-F238E27FC236}">
                <a16:creationId xmlns:a16="http://schemas.microsoft.com/office/drawing/2014/main" id="{D9C3210E-4DF3-C643-20E0-8C556B7A73B9}"/>
              </a:ext>
            </a:extLst>
          </p:cNvPr>
          <p:cNvSpPr>
            <a:spLocks noGrp="1" noChangeArrowheads="1"/>
          </p:cNvSpPr>
          <p:nvPr>
            <p:ph type="body" sz="quarter" idx="12"/>
          </p:nvPr>
        </p:nvSpPr>
        <p:spPr bwMode="auto">
          <a:xfrm>
            <a:off x="620007" y="1271763"/>
            <a:ext cx="6032014"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Senior Management:</a:t>
            </a:r>
            <a:r>
              <a:rPr kumimoji="0" lang="en-US" altLang="en-US" sz="1600" b="0" i="0" u="none" strike="noStrike" cap="none" normalizeH="0" baseline="0" dirty="0">
                <a:ln>
                  <a:noFill/>
                </a:ln>
                <a:solidFill>
                  <a:schemeClr val="tx1"/>
                </a:solidFill>
                <a:effectLst/>
                <a:latin typeface="Arial" panose="020B0604020202020204" pitchFamily="34" charset="0"/>
              </a:rPr>
              <a:t> CEOs, CFOs, and VPs would be interested in the overall profitability of the company, trends across regions and product categories, and how profit compares to industry benchmarks.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Sales Managers and Marketing Directors:</a:t>
            </a:r>
            <a:r>
              <a:rPr kumimoji="0" lang="en-US" altLang="en-US" sz="1600" b="0" i="0" u="none" strike="noStrike" cap="none" normalizeH="0" baseline="0" dirty="0">
                <a:ln>
                  <a:noFill/>
                </a:ln>
                <a:solidFill>
                  <a:schemeClr val="tx1"/>
                </a:solidFill>
                <a:effectLst/>
                <a:latin typeface="Arial" panose="020B0604020202020204" pitchFamily="34" charset="0"/>
              </a:rPr>
              <a:t> Sales managers and marketing directors would use the report to identify high-profit product lines, customer segments, and geographic markets. This helps them focus their efforts on areas with the greatest potential return.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Product Managers:</a:t>
            </a:r>
            <a:r>
              <a:rPr kumimoji="0" lang="en-US" altLang="en-US" sz="1600" b="0" i="0" u="none" strike="noStrike" cap="none" normalizeH="0" baseline="0" dirty="0">
                <a:ln>
                  <a:noFill/>
                </a:ln>
                <a:solidFill>
                  <a:schemeClr val="tx1"/>
                </a:solidFill>
                <a:effectLst/>
                <a:latin typeface="Arial" panose="020B0604020202020204" pitchFamily="34" charset="0"/>
              </a:rPr>
              <a:t> Product managers and buyers would use the report to understand which products contribute the most profit and which ones have low margins that need improvement. They might also use it to identify opportunities for new product lines or pricing adjustments.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Financial Analyst:</a:t>
            </a:r>
            <a:r>
              <a:rPr kumimoji="0" lang="en-US" altLang="en-US" sz="1600" b="0" i="0" u="none" strike="noStrike" cap="none" normalizeH="0" baseline="0" dirty="0">
                <a:ln>
                  <a:noFill/>
                </a:ln>
                <a:solidFill>
                  <a:schemeClr val="tx1"/>
                </a:solidFill>
                <a:effectLst/>
                <a:latin typeface="Arial" panose="020B0604020202020204" pitchFamily="34" charset="0"/>
              </a:rPr>
              <a:t> Financial analysts and accountants would be interested in the details behind the profit figures, such as cost breakdowns, pricing strategies, and tax implications.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Operations Managers:</a:t>
            </a:r>
            <a:r>
              <a:rPr kumimoji="0" lang="en-US" altLang="en-US" sz="1600" b="0" i="0" u="none" strike="noStrike" cap="none" normalizeH="0" baseline="0" dirty="0">
                <a:ln>
                  <a:noFill/>
                </a:ln>
                <a:solidFill>
                  <a:schemeClr val="tx1"/>
                </a:solidFill>
                <a:effectLst/>
                <a:latin typeface="Arial" panose="020B0604020202020204" pitchFamily="34" charset="0"/>
              </a:rPr>
              <a:t> Operations managers might use the report to identify areas for cost reduction, such as optimizing logistics or negotiating better deals with suppliers.</a:t>
            </a:r>
          </a:p>
        </p:txBody>
      </p:sp>
    </p:spTree>
    <p:extLst>
      <p:ext uri="{BB962C8B-B14F-4D97-AF65-F5344CB8AC3E}">
        <p14:creationId xmlns:p14="http://schemas.microsoft.com/office/powerpoint/2010/main" val="48075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462168" y="1246961"/>
            <a:ext cx="7047350" cy="5243448"/>
          </a:xfrm>
        </p:spPr>
        <p:txBody>
          <a:bodyPr>
            <a:normAutofit/>
          </a:bodyPr>
          <a:lstStyle/>
          <a:p>
            <a:pPr lvl="1">
              <a:lnSpc>
                <a:spcPct val="150000"/>
              </a:lnSpc>
              <a:buFont typeface="Arial" panose="020B0604020202020204" pitchFamily="34" charset="0"/>
              <a:buChar char="•"/>
            </a:pPr>
            <a:r>
              <a:rPr lang="en-IN" sz="1800" b="1" dirty="0">
                <a:latin typeface="Arial" panose="020B0604020202020204" pitchFamily="34" charset="0"/>
                <a:cs typeface="Arial" panose="020B0604020202020204" pitchFamily="34" charset="0"/>
              </a:rPr>
              <a:t>Microsoft Power BI:</a:t>
            </a:r>
          </a:p>
          <a:p>
            <a:pPr lvl="2">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ETL (Extract, Transform, Load) Tools</a:t>
            </a:r>
            <a:r>
              <a:rPr lang="en-US" dirty="0">
                <a:latin typeface="Arial" panose="020B0604020202020204" pitchFamily="34" charset="0"/>
                <a:cs typeface="Arial" panose="020B0604020202020204" pitchFamily="34" charset="0"/>
              </a:rPr>
              <a:t>:</a:t>
            </a:r>
          </a:p>
          <a:p>
            <a:pPr lvl="3">
              <a:lnSpc>
                <a:spcPct val="150000"/>
              </a:lnSpc>
              <a:buFont typeface="Courier New" panose="02070309020205020404" pitchFamily="49" charset="0"/>
              <a:buChar char="o"/>
            </a:pPr>
            <a:r>
              <a:rPr lang="en-IN" dirty="0"/>
              <a:t>Power Query Editor.</a:t>
            </a:r>
          </a:p>
          <a:p>
            <a:pPr lvl="2">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Visualization: </a:t>
            </a:r>
            <a:r>
              <a:rPr lang="en-US" dirty="0">
                <a:latin typeface="Arial" panose="020B0604020202020204" pitchFamily="34" charset="0"/>
                <a:cs typeface="Arial" panose="020B0604020202020204" pitchFamily="34" charset="0"/>
              </a:rPr>
              <a:t>Bar charts, line charts, pie charts, maps, etc.</a:t>
            </a:r>
          </a:p>
          <a:p>
            <a:pPr lvl="2">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Slicers: I</a:t>
            </a:r>
            <a:r>
              <a:rPr lang="en-US" dirty="0">
                <a:latin typeface="Arial" panose="020B0604020202020204" pitchFamily="34" charset="0"/>
                <a:cs typeface="Arial" panose="020B0604020202020204" pitchFamily="34" charset="0"/>
              </a:rPr>
              <a:t>nteractive elements that let users filter data by clicking or selecting options.</a:t>
            </a:r>
          </a:p>
          <a:p>
            <a:pPr lvl="2">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Power BI Service.</a:t>
            </a:r>
            <a:endParaRPr lang="en-IN" b="1" dirty="0">
              <a:latin typeface="Arial" panose="020B0604020202020204" pitchFamily="34" charset="0"/>
              <a:cs typeface="Arial" panose="020B0604020202020204" pitchFamily="34" charset="0"/>
            </a:endParaRP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sz="3600" dirty="0"/>
              <a:t>Technology Used</a:t>
            </a:r>
          </a:p>
        </p:txBody>
      </p:sp>
    </p:spTree>
    <p:extLst>
      <p:ext uri="{BB962C8B-B14F-4D97-AF65-F5344CB8AC3E}">
        <p14:creationId xmlns:p14="http://schemas.microsoft.com/office/powerpoint/2010/main" val="134190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8020174" cy="830997"/>
          </a:xfrm>
        </p:spPr>
        <p:txBody>
          <a:bodyPr>
            <a:normAutofit fontScale="90000"/>
          </a:bodyPr>
          <a:lstStyle/>
          <a:p>
            <a:r>
              <a:rPr lang="en-GB" sz="3600" dirty="0"/>
              <a:t>RESULTS: </a:t>
            </a:r>
            <a:r>
              <a:rPr lang="en-GB" sz="2200" dirty="0"/>
              <a:t>GLOBAL SUPERSTORE PROFIT ANALYSIS REPORT</a:t>
            </a:r>
            <a:br>
              <a:rPr lang="en-GB" sz="3600" dirty="0"/>
            </a:br>
            <a:endParaRPr lang="en-IN" sz="3600"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2B230094-8D45-4552-C1BE-6215D4290B41}"/>
              </a:ext>
            </a:extLst>
          </p:cNvPr>
          <p:cNvPicPr>
            <a:picLocks noChangeAspect="1"/>
          </p:cNvPicPr>
          <p:nvPr/>
        </p:nvPicPr>
        <p:blipFill>
          <a:blip r:embed="rId3"/>
          <a:stretch>
            <a:fillRect/>
          </a:stretch>
        </p:blipFill>
        <p:spPr>
          <a:xfrm>
            <a:off x="769263" y="964267"/>
            <a:ext cx="9149178" cy="5604173"/>
          </a:xfrm>
          <a:prstGeom prst="rect">
            <a:avLst/>
          </a:prstGeom>
          <a:ln>
            <a:solidFill>
              <a:schemeClr val="accent1"/>
            </a:solidFill>
          </a:ln>
        </p:spPr>
      </p:pic>
    </p:spTree>
    <p:extLst>
      <p:ext uri="{BB962C8B-B14F-4D97-AF65-F5344CB8AC3E}">
        <p14:creationId xmlns:p14="http://schemas.microsoft.com/office/powerpoint/2010/main" val="108622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BF5301-D811-D29C-9EE3-A8D358947764}"/>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TextBox 5">
            <a:extLst>
              <a:ext uri="{FF2B5EF4-FFF2-40B4-BE49-F238E27FC236}">
                <a16:creationId xmlns:a16="http://schemas.microsoft.com/office/drawing/2014/main" id="{D4C96915-D62E-E80F-E4C7-1A5F1C417BAE}"/>
              </a:ext>
            </a:extLst>
          </p:cNvPr>
          <p:cNvSpPr txBox="1"/>
          <p:nvPr/>
        </p:nvSpPr>
        <p:spPr>
          <a:xfrm>
            <a:off x="858415" y="234373"/>
            <a:ext cx="7296539" cy="523220"/>
          </a:xfrm>
          <a:prstGeom prst="rect">
            <a:avLst/>
          </a:prstGeom>
          <a:noFill/>
        </p:spPr>
        <p:txBody>
          <a:bodyPr wrap="square">
            <a:spAutoFit/>
          </a:bodyPr>
          <a:lstStyle/>
          <a:p>
            <a:r>
              <a:rPr lang="en-GB" sz="2800" dirty="0"/>
              <a:t>RESULTS: </a:t>
            </a:r>
            <a:r>
              <a:rPr lang="en-GB" sz="1800" dirty="0"/>
              <a:t>GLOBAL SUPERSTORE PROFIT ANALYSIS REPORT</a:t>
            </a:r>
            <a:endParaRPr lang="en-IN" dirty="0"/>
          </a:p>
        </p:txBody>
      </p:sp>
      <p:pic>
        <p:nvPicPr>
          <p:cNvPr id="8" name="Picture 7">
            <a:extLst>
              <a:ext uri="{FF2B5EF4-FFF2-40B4-BE49-F238E27FC236}">
                <a16:creationId xmlns:a16="http://schemas.microsoft.com/office/drawing/2014/main" id="{8279D8FB-DD0B-5EC0-B4CA-C3B7C7BB0488}"/>
              </a:ext>
            </a:extLst>
          </p:cNvPr>
          <p:cNvPicPr>
            <a:picLocks noChangeAspect="1"/>
          </p:cNvPicPr>
          <p:nvPr/>
        </p:nvPicPr>
        <p:blipFill>
          <a:blip r:embed="rId2"/>
          <a:stretch>
            <a:fillRect/>
          </a:stretch>
        </p:blipFill>
        <p:spPr>
          <a:xfrm>
            <a:off x="746447" y="757593"/>
            <a:ext cx="9686191" cy="5735474"/>
          </a:xfrm>
          <a:prstGeom prst="rect">
            <a:avLst/>
          </a:prstGeom>
          <a:ln>
            <a:solidFill>
              <a:schemeClr val="accent1"/>
            </a:solidFill>
          </a:ln>
        </p:spPr>
      </p:pic>
    </p:spTree>
    <p:extLst>
      <p:ext uri="{BB962C8B-B14F-4D97-AF65-F5344CB8AC3E}">
        <p14:creationId xmlns:p14="http://schemas.microsoft.com/office/powerpoint/2010/main" val="3888219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B766BD-06EC-D065-6F38-EA7173A0CE1C}"/>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2" name="Rectangle 1">
            <a:extLst>
              <a:ext uri="{FF2B5EF4-FFF2-40B4-BE49-F238E27FC236}">
                <a16:creationId xmlns:a16="http://schemas.microsoft.com/office/drawing/2014/main" id="{46E7189A-F228-4A76-0840-1CD5A258BD7C}"/>
              </a:ext>
            </a:extLst>
          </p:cNvPr>
          <p:cNvSpPr/>
          <p:nvPr/>
        </p:nvSpPr>
        <p:spPr>
          <a:xfrm>
            <a:off x="3307389" y="1222511"/>
            <a:ext cx="4121642" cy="2585323"/>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LINK:</a:t>
            </a:r>
          </a:p>
          <a:p>
            <a:pPr algn="ctr"/>
            <a:endParaRPr lang="en-US" sz="3600" dirty="0">
              <a:ln w="0"/>
              <a:effectLst>
                <a:outerShdw blurRad="38100" dist="19050" dir="2700000" algn="tl" rotWithShape="0">
                  <a:schemeClr val="dk1">
                    <a:alpha val="40000"/>
                  </a:schemeClr>
                </a:outerShdw>
              </a:effectLst>
            </a:endParaRPr>
          </a:p>
          <a:p>
            <a:pPr marL="571500" indent="-571500" algn="ctr">
              <a:buFont typeface="Arial" panose="020B0604020202020204" pitchFamily="34" charset="0"/>
              <a:buChar char="•"/>
            </a:pPr>
            <a:r>
              <a:rPr lang="en-US" sz="3600" dirty="0">
                <a:ln w="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Power Bi Report</a:t>
            </a:r>
            <a:endParaRPr lang="en-US" sz="3600" dirty="0">
              <a:ln w="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316705AD-EEDD-1CBD-4ADA-20EC0C870526}"/>
              </a:ext>
            </a:extLst>
          </p:cNvPr>
          <p:cNvSpPr/>
          <p:nvPr/>
        </p:nvSpPr>
        <p:spPr>
          <a:xfrm>
            <a:off x="3337205" y="3247253"/>
            <a:ext cx="2351927" cy="646331"/>
          </a:xfrm>
          <a:prstGeom prst="rect">
            <a:avLst/>
          </a:prstGeom>
          <a:noFill/>
        </p:spPr>
        <p:txBody>
          <a:bodyPr wrap="none" lIns="91440" tIns="45720" rIns="91440" bIns="45720">
            <a:spAutoFit/>
          </a:bodyPr>
          <a:lstStyle/>
          <a:p>
            <a:pPr marL="571500" indent="-571500" algn="ctr">
              <a:buFont typeface="Arial" panose="020B0604020202020204" pitchFamily="34" charset="0"/>
              <a:buChar char="•"/>
            </a:pPr>
            <a:r>
              <a:rPr lang="en-US" sz="3600" b="0" cap="none" spc="0" dirty="0">
                <a:ln w="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Dataset</a:t>
            </a:r>
            <a:endParaRPr lang="en-US" sz="3600" b="0" cap="none" spc="0" dirty="0">
              <a:ln w="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007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32223" y="2493056"/>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nodePh="1">
                                  <p:stCondLst>
                                    <p:cond delay="0"/>
                                  </p:stCondLst>
                                  <p:endCondLst>
                                    <p:cond evt="begin" delay="0">
                                      <p:tn val="18"/>
                                    </p:cond>
                                  </p:end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p:tgtEl>
                                          <p:spTgt spid="20"/>
                                        </p:tgtEl>
                                        <p:attrNameLst>
                                          <p:attrName>ppt_y</p:attrName>
                                        </p:attrNameLst>
                                      </p:cBhvr>
                                      <p:tavLst>
                                        <p:tav tm="0">
                                          <p:val>
                                            <p:strVal val="#ppt_y+#ppt_h*1.125000"/>
                                          </p:val>
                                        </p:tav>
                                        <p:tav tm="100000">
                                          <p:val>
                                            <p:strVal val="#ppt_y"/>
                                          </p:val>
                                        </p:tav>
                                      </p:tavLst>
                                    </p:anim>
                                    <p:animEffect transition="in" filter="wipe(up)">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p:tgtEl>
                                          <p:spTgt spid="30"/>
                                        </p:tgtEl>
                                        <p:attrNameLst>
                                          <p:attrName>ppt_y</p:attrName>
                                        </p:attrNameLst>
                                      </p:cBhvr>
                                      <p:tavLst>
                                        <p:tav tm="0">
                                          <p:val>
                                            <p:strVal val="#ppt_y+#ppt_h*1.125000"/>
                                          </p:val>
                                        </p:tav>
                                        <p:tav tm="100000">
                                          <p:val>
                                            <p:strVal val="#ppt_y"/>
                                          </p:val>
                                        </p:tav>
                                      </p:tavLst>
                                    </p:anim>
                                    <p:animEffect transition="in" filter="wipe(up)">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ppt_y</p:attrName>
                                        </p:attrNameLst>
                                      </p:cBhvr>
                                      <p:tavLst>
                                        <p:tav tm="0">
                                          <p:val>
                                            <p:strVal val="#ppt_y+#ppt_h*1.125000"/>
                                          </p:val>
                                        </p:tav>
                                        <p:tav tm="100000">
                                          <p:val>
                                            <p:strVal val="#ppt_y"/>
                                          </p:val>
                                        </p:tav>
                                      </p:tavLst>
                                    </p:anim>
                                    <p:animEffect transition="in" filter="wipe(up)">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20" grpId="0"/>
      <p:bldP spid="23" grpId="0"/>
      <p:bldP spid="30"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1015</TotalTime>
  <Words>602</Words>
  <Application>Microsoft Office PowerPoint</Application>
  <PresentationFormat>Widescreen</PresentationFormat>
  <Paragraphs>36</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Trebuchet MS</vt:lpstr>
      <vt:lpstr>Wingdings</vt:lpstr>
      <vt:lpstr>Wingdings 3</vt:lpstr>
      <vt:lpstr>Facet</vt:lpstr>
      <vt:lpstr>GLOBAL SUPERSTORE PROFIT ANALYSIS REPORT</vt:lpstr>
      <vt:lpstr>PROBLEM  STATEMENT</vt:lpstr>
      <vt:lpstr>Project Description   </vt:lpstr>
      <vt:lpstr>WHO ARE THE END USERS?</vt:lpstr>
      <vt:lpstr>Technology Used</vt:lpstr>
      <vt:lpstr>RESULTS: GLOBAL SUPERSTORE PROFIT ANALYSIS REPORT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BHAGYA BIJAY</cp:lastModifiedBy>
  <cp:revision>75</cp:revision>
  <dcterms:created xsi:type="dcterms:W3CDTF">2021-07-11T13:13:15Z</dcterms:created>
  <dcterms:modified xsi:type="dcterms:W3CDTF">2024-07-15T16:43:34Z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