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3" r:id="rId6"/>
    <p:sldId id="265" r:id="rId7"/>
    <p:sldId id="261" r:id="rId8"/>
    <p:sldId id="268" r:id="rId9"/>
    <p:sldId id="269" r:id="rId10"/>
    <p:sldId id="267"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2A57F-AD4E-4B9E-A5BC-44485A7B8F84}" v="10" dt="2023-05-10T16:22:41.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171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40005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784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028574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94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61890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58695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01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1082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03994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1131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800A8-9BAF-4E6F-845A-0C5D8E037D08}"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96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800A8-9BAF-4E6F-845A-0C5D8E037D08}"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9247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800A8-9BAF-4E6F-845A-0C5D8E037D08}"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8290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94887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8882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D800A8-9BAF-4E6F-845A-0C5D8E037D08}" type="datetimeFigureOut">
              <a:rPr lang="en-IN" smtClean="0"/>
              <a:t>27-05-2023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8DDC32-049E-41CE-BA8F-5FC164EC00CB}" type="slidenum">
              <a:rPr lang="en-IN" smtClean="0"/>
              <a:t>‹#›</a:t>
            </a:fld>
            <a:endParaRPr lang="en-IN"/>
          </a:p>
        </p:txBody>
      </p:sp>
    </p:spTree>
    <p:extLst>
      <p:ext uri="{BB962C8B-B14F-4D97-AF65-F5344CB8AC3E}">
        <p14:creationId xmlns:p14="http://schemas.microsoft.com/office/powerpoint/2010/main" val="2962801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0941-B0F6-289A-0DB9-A3FACBDBF9B1}"/>
              </a:ext>
            </a:extLst>
          </p:cNvPr>
          <p:cNvSpPr>
            <a:spLocks noGrp="1"/>
          </p:cNvSpPr>
          <p:nvPr>
            <p:ph type="ctrTitle"/>
          </p:nvPr>
        </p:nvSpPr>
        <p:spPr>
          <a:xfrm>
            <a:off x="1425677" y="1789470"/>
            <a:ext cx="10432026" cy="2123767"/>
          </a:xfrm>
        </p:spPr>
        <p:txBody>
          <a:bodyPr>
            <a:normAutofit fontScale="90000"/>
          </a:bodyPr>
          <a:lstStyle/>
          <a:p>
            <a:pPr algn="ctr">
              <a:lnSpc>
                <a:spcPct val="150000"/>
              </a:lnSpc>
            </a:pPr>
            <a:r>
              <a:rPr lang="en-IN" b="1" dirty="0"/>
              <a:t>FAKE NEWS DETECTION USING MACHINE LEARNING</a:t>
            </a:r>
          </a:p>
        </p:txBody>
      </p:sp>
    </p:spTree>
    <p:extLst>
      <p:ext uri="{BB962C8B-B14F-4D97-AF65-F5344CB8AC3E}">
        <p14:creationId xmlns:p14="http://schemas.microsoft.com/office/powerpoint/2010/main" val="151745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40A8-13AD-7464-8018-DA2FB4CD11C3}"/>
              </a:ext>
            </a:extLst>
          </p:cNvPr>
          <p:cNvSpPr>
            <a:spLocks noGrp="1"/>
          </p:cNvSpPr>
          <p:nvPr>
            <p:ph type="title"/>
          </p:nvPr>
        </p:nvSpPr>
        <p:spPr>
          <a:xfrm>
            <a:off x="2448546" y="264695"/>
            <a:ext cx="8911687" cy="1002631"/>
          </a:xfrm>
        </p:spPr>
        <p:txBody>
          <a:bodyPr/>
          <a:lstStyle/>
          <a:p>
            <a:r>
              <a:rPr lang="en-IN"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945F3A4A-8A93-87A8-AF76-F5E32F37C4FB}"/>
              </a:ext>
            </a:extLst>
          </p:cNvPr>
          <p:cNvSpPr>
            <a:spLocks noGrp="1"/>
          </p:cNvSpPr>
          <p:nvPr>
            <p:ph idx="1"/>
          </p:nvPr>
        </p:nvSpPr>
        <p:spPr>
          <a:xfrm>
            <a:off x="2256040" y="1267326"/>
            <a:ext cx="8915400" cy="5325979"/>
          </a:xfrm>
        </p:spPr>
        <p:txBody>
          <a:bodyPr>
            <a:noAutofit/>
          </a:bodyPr>
          <a:lstStyle/>
          <a:p>
            <a:r>
              <a:rPr lang="en-IN" sz="2800" dirty="0">
                <a:latin typeface="Bodoni MT" panose="02070603080606020203" pitchFamily="18" charset="0"/>
                <a:cs typeface="Arial" panose="020B0604020202020204" pitchFamily="34" charset="0"/>
              </a:rPr>
              <a:t>With social media becoming more popular, more and more people are receive news from social media rather than traditional news media, social media ,however has </a:t>
            </a:r>
            <a:r>
              <a:rPr lang="en-IN" sz="2800">
                <a:latin typeface="Bodoni MT" panose="02070603080606020203" pitchFamily="18" charset="0"/>
                <a:cs typeface="Arial" panose="020B0604020202020204" pitchFamily="34" charset="0"/>
              </a:rPr>
              <a:t>also been </a:t>
            </a:r>
            <a:r>
              <a:rPr lang="en-IN" sz="2800" dirty="0">
                <a:latin typeface="Bodoni MT" panose="02070603080606020203" pitchFamily="18" charset="0"/>
                <a:cs typeface="Arial" panose="020B0604020202020204" pitchFamily="34" charset="0"/>
              </a:rPr>
              <a:t>used to disseminate fake news, which has strong negative effects on individual used and culture as a whole.in this paper, by reviewing existing literature in  two phases, we discussed the false news problem; characterization and detection.</a:t>
            </a:r>
          </a:p>
          <a:p>
            <a:r>
              <a:rPr lang="en-IN" sz="2800" dirty="0">
                <a:latin typeface="Bodoni MT" panose="02070603080606020203" pitchFamily="18" charset="0"/>
                <a:cs typeface="Arial" panose="020B0604020202020204" pitchFamily="34" charset="0"/>
              </a:rPr>
              <a:t>We introduced the basic concepts and principles of fake news in both traditional media and social media</a:t>
            </a:r>
          </a:p>
        </p:txBody>
      </p:sp>
    </p:spTree>
    <p:extLst>
      <p:ext uri="{BB962C8B-B14F-4D97-AF65-F5344CB8AC3E}">
        <p14:creationId xmlns:p14="http://schemas.microsoft.com/office/powerpoint/2010/main" val="215166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B606-AB5D-993C-053A-116A17D3C2BC}"/>
              </a:ext>
            </a:extLst>
          </p:cNvPr>
          <p:cNvSpPr>
            <a:spLocks noGrp="1"/>
          </p:cNvSpPr>
          <p:nvPr>
            <p:ph type="title"/>
          </p:nvPr>
        </p:nvSpPr>
        <p:spPr>
          <a:xfrm>
            <a:off x="2032485" y="2788555"/>
            <a:ext cx="8911687" cy="128089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IN"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412951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ople over 65 share fake news stories on Facebook more than any other ...">
            <a:extLst>
              <a:ext uri="{FF2B5EF4-FFF2-40B4-BE49-F238E27FC236}">
                <a16:creationId xmlns:a16="http://schemas.microsoft.com/office/drawing/2014/main" id="{F1863203-AA9A-89A4-FC4C-B60947EE1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505" y="641434"/>
            <a:ext cx="10115550" cy="590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00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39FB-2FEC-D8B0-8BEF-3C51DBAEF90A}"/>
              </a:ext>
            </a:extLst>
          </p:cNvPr>
          <p:cNvSpPr>
            <a:spLocks noGrp="1"/>
          </p:cNvSpPr>
          <p:nvPr>
            <p:ph type="title"/>
          </p:nvPr>
        </p:nvSpPr>
        <p:spPr/>
        <p:txBody>
          <a:bodyPr>
            <a:normAutofit/>
          </a:bodyPr>
          <a:lstStyle/>
          <a:p>
            <a:pPr algn="ctr"/>
            <a:r>
              <a:rPr lang="en-IN" sz="4800" b="1" dirty="0">
                <a:latin typeface="Arial Black" panose="020B0A04020102020204" pitchFamily="34" charset="0"/>
              </a:rPr>
              <a:t>FRAMEWORK</a:t>
            </a:r>
          </a:p>
        </p:txBody>
      </p:sp>
      <p:pic>
        <p:nvPicPr>
          <p:cNvPr id="8" name="Content Placeholder 7" descr="2023-05-02 (5)">
            <a:extLst>
              <a:ext uri="{FF2B5EF4-FFF2-40B4-BE49-F238E27FC236}">
                <a16:creationId xmlns:a16="http://schemas.microsoft.com/office/drawing/2014/main" id="{CF05B58A-248A-B1D5-84C6-D562711D1ECC}"/>
              </a:ext>
            </a:extLst>
          </p:cNvPr>
          <p:cNvPicPr>
            <a:picLocks noGrp="1" noChangeAspect="1"/>
          </p:cNvPicPr>
          <p:nvPr isPhoto="1">
            <p:ph idx="1"/>
          </p:nvPr>
        </p:nvPicPr>
        <p:blipFill rotWithShape="1">
          <a:blip r:embed="rId2">
            <a:lum/>
            <a:extLst>
              <a:ext uri="{28A0092B-C50C-407E-A947-70E740481C1C}">
                <a14:useLocalDpi xmlns:a14="http://schemas.microsoft.com/office/drawing/2010/main" val="0"/>
              </a:ext>
            </a:extLst>
          </a:blip>
          <a:srcRect t="11456" r="8704"/>
          <a:stretch/>
        </p:blipFill>
        <p:spPr>
          <a:xfrm>
            <a:off x="1647161" y="1791541"/>
            <a:ext cx="9652734" cy="4812632"/>
          </a:xfrm>
          <a:prstGeom prst="rect">
            <a:avLst/>
          </a:prstGeom>
        </p:spPr>
      </p:pic>
    </p:spTree>
    <p:extLst>
      <p:ext uri="{BB962C8B-B14F-4D97-AF65-F5344CB8AC3E}">
        <p14:creationId xmlns:p14="http://schemas.microsoft.com/office/powerpoint/2010/main" val="308505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A42E-A576-DDC3-264B-FE527FD48A2D}"/>
              </a:ext>
            </a:extLst>
          </p:cNvPr>
          <p:cNvSpPr>
            <a:spLocks noGrp="1"/>
          </p:cNvSpPr>
          <p:nvPr>
            <p:ph type="title"/>
          </p:nvPr>
        </p:nvSpPr>
        <p:spPr>
          <a:xfrm>
            <a:off x="1072622" y="1447191"/>
            <a:ext cx="10515600" cy="4461996"/>
          </a:xfrm>
        </p:spPr>
        <p:txBody>
          <a:bodyPr>
            <a:normAutofit/>
          </a:bodyPr>
          <a:lstStyle/>
          <a:p>
            <a:pPr algn="ctr"/>
            <a:r>
              <a:rPr lang="en-IN" b="1" dirty="0">
                <a:latin typeface="Arial Black" panose="020B0A04020102020204" pitchFamily="34" charset="0"/>
              </a:rPr>
              <a:t>Introduction</a:t>
            </a:r>
            <a:br>
              <a:rPr lang="en-IN" b="1" dirty="0">
                <a:latin typeface="Arial Black" panose="020B0A04020102020204" pitchFamily="34" charset="0"/>
              </a:rPr>
            </a:br>
            <a:br>
              <a:rPr lang="en-IN" b="1" dirty="0">
                <a:latin typeface="Arial Black" panose="020B0A04020102020204" pitchFamily="34" charset="0"/>
              </a:rPr>
            </a:br>
            <a:r>
              <a:rPr lang="en-IN" dirty="0">
                <a:latin typeface="Bodoni MT" panose="02070603080606020203" pitchFamily="18" charset="0"/>
              </a:rPr>
              <a:t>Fake news detection is subtask of text classification and is often defined as the task of classifying news as real or fake. The term ‘fake news’ refers to the false or misleading information that appears as real news .</a:t>
            </a:r>
            <a:endParaRPr lang="en-IN" sz="2200" dirty="0">
              <a:latin typeface="Bodoni MT" panose="02070603080606020203" pitchFamily="18" charset="0"/>
              <a:cs typeface="Arial" panose="020B0604020202020204" pitchFamily="34" charset="0"/>
            </a:endParaRPr>
          </a:p>
        </p:txBody>
      </p:sp>
    </p:spTree>
    <p:extLst>
      <p:ext uri="{BB962C8B-B14F-4D97-AF65-F5344CB8AC3E}">
        <p14:creationId xmlns:p14="http://schemas.microsoft.com/office/powerpoint/2010/main" val="39029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F412-A89A-0F9C-4D5E-BDD0213C2964}"/>
              </a:ext>
            </a:extLst>
          </p:cNvPr>
          <p:cNvSpPr>
            <a:spLocks noGrp="1"/>
          </p:cNvSpPr>
          <p:nvPr>
            <p:ph type="title"/>
          </p:nvPr>
        </p:nvSpPr>
        <p:spPr>
          <a:xfrm>
            <a:off x="2223956" y="264696"/>
            <a:ext cx="8911687" cy="958222"/>
          </a:xfrm>
        </p:spPr>
        <p:txBody>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29EE0F8F-B77A-8605-931D-A2787C7500A3}"/>
              </a:ext>
            </a:extLst>
          </p:cNvPr>
          <p:cNvSpPr>
            <a:spLocks noGrp="1"/>
          </p:cNvSpPr>
          <p:nvPr>
            <p:ph idx="1"/>
          </p:nvPr>
        </p:nvSpPr>
        <p:spPr>
          <a:xfrm>
            <a:off x="2220243" y="1084847"/>
            <a:ext cx="8915400" cy="5203658"/>
          </a:xfrm>
        </p:spPr>
        <p:txBody>
          <a:bodyPr>
            <a:normAutofit/>
          </a:bodyPr>
          <a:lstStyle/>
          <a:p>
            <a:r>
              <a:rPr lang="en-IN" sz="2800" dirty="0">
                <a:latin typeface="Bodoni MT" panose="02070603080606020203" pitchFamily="18" charset="0"/>
                <a:cs typeface="Arial" panose="020B0604020202020204" pitchFamily="34" charset="0"/>
              </a:rPr>
              <a:t>To detect fake news occurring on social media platforms in the form of articles, posts, etc.</a:t>
            </a:r>
          </a:p>
          <a:p>
            <a:r>
              <a:rPr lang="en-IN" sz="2800" dirty="0">
                <a:latin typeface="Bodoni MT" panose="02070603080606020203" pitchFamily="18" charset="0"/>
                <a:cs typeface="Arial" panose="020B0604020202020204" pitchFamily="34" charset="0"/>
              </a:rPr>
              <a:t>The project aims to develop an automated system that can distinguish between real news and fake news using natural language processing and machine learning techniques. The system will analyse the text of the news article and determine the probability of it being true r false. This will help to prevent the spread of misinformation and protect the public from being misled.</a:t>
            </a:r>
          </a:p>
        </p:txBody>
      </p:sp>
    </p:spTree>
    <p:extLst>
      <p:ext uri="{BB962C8B-B14F-4D97-AF65-F5344CB8AC3E}">
        <p14:creationId xmlns:p14="http://schemas.microsoft.com/office/powerpoint/2010/main" val="426371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D90D-B128-689E-5368-23846310273E}"/>
              </a:ext>
            </a:extLst>
          </p:cNvPr>
          <p:cNvSpPr>
            <a:spLocks noGrp="1"/>
          </p:cNvSpPr>
          <p:nvPr>
            <p:ph type="title"/>
          </p:nvPr>
        </p:nvSpPr>
        <p:spPr>
          <a:xfrm>
            <a:off x="2239999" y="800573"/>
            <a:ext cx="8911687" cy="1044269"/>
          </a:xfrm>
        </p:spPr>
        <p:txBody>
          <a:bodyPr/>
          <a:lstStyle/>
          <a:p>
            <a:r>
              <a:rPr lang="en-IN" dirty="0">
                <a:latin typeface="Arial Black" panose="020B0A04020102020204" pitchFamily="34" charset="0"/>
              </a:rPr>
              <a:t>TECHNIQUES</a:t>
            </a:r>
          </a:p>
        </p:txBody>
      </p:sp>
      <p:sp>
        <p:nvSpPr>
          <p:cNvPr id="3" name="Content Placeholder 2">
            <a:extLst>
              <a:ext uri="{FF2B5EF4-FFF2-40B4-BE49-F238E27FC236}">
                <a16:creationId xmlns:a16="http://schemas.microsoft.com/office/drawing/2014/main" id="{B1776134-9BF0-22F8-B5A8-4B018A40900E}"/>
              </a:ext>
            </a:extLst>
          </p:cNvPr>
          <p:cNvSpPr>
            <a:spLocks noGrp="1"/>
          </p:cNvSpPr>
          <p:nvPr>
            <p:ph idx="1"/>
          </p:nvPr>
        </p:nvSpPr>
        <p:spPr/>
        <p:txBody>
          <a:bodyPr>
            <a:normAutofit/>
          </a:bodyPr>
          <a:lstStyle/>
          <a:p>
            <a:r>
              <a:rPr lang="en-IN" sz="3600" dirty="0">
                <a:latin typeface="Bodoni MT" panose="02070603080606020203" pitchFamily="18" charset="0"/>
                <a:cs typeface="Arial" panose="020B0604020202020204" pitchFamily="34" charset="0"/>
              </a:rPr>
              <a:t>we used TF-IDF for feature extraction</a:t>
            </a:r>
          </a:p>
          <a:p>
            <a:r>
              <a:rPr lang="en-IN" sz="3600" dirty="0">
                <a:latin typeface="Bodoni MT" panose="02070603080606020203" pitchFamily="18" charset="0"/>
                <a:cs typeface="Arial" panose="020B0604020202020204" pitchFamily="34" charset="0"/>
              </a:rPr>
              <a:t>We used machine learning algorithms.</a:t>
            </a:r>
          </a:p>
          <a:p>
            <a:r>
              <a:rPr lang="en-IN" sz="3600" dirty="0">
                <a:latin typeface="Bodoni MT" panose="02070603080606020203" pitchFamily="18" charset="0"/>
                <a:cs typeface="Arial" panose="020B0604020202020204" pitchFamily="34" charset="0"/>
              </a:rPr>
              <a:t>We tested the efficiency of the classifier using accuracy</a:t>
            </a:r>
          </a:p>
          <a:p>
            <a:endParaRPr lang="en-IN" sz="3600" dirty="0"/>
          </a:p>
        </p:txBody>
      </p:sp>
    </p:spTree>
    <p:extLst>
      <p:ext uri="{BB962C8B-B14F-4D97-AF65-F5344CB8AC3E}">
        <p14:creationId xmlns:p14="http://schemas.microsoft.com/office/powerpoint/2010/main" val="406231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BCD-B68E-207B-73FA-546E06A4C527}"/>
              </a:ext>
            </a:extLst>
          </p:cNvPr>
          <p:cNvSpPr>
            <a:spLocks noGrp="1"/>
          </p:cNvSpPr>
          <p:nvPr>
            <p:ph type="title"/>
          </p:nvPr>
        </p:nvSpPr>
        <p:spPr>
          <a:xfrm>
            <a:off x="838200" y="365125"/>
            <a:ext cx="10515600" cy="6131928"/>
          </a:xfrm>
        </p:spPr>
        <p:txBody>
          <a:bodyPr>
            <a:normAutofit/>
          </a:bodyPr>
          <a:lstStyle/>
          <a:p>
            <a:pPr algn="ctr"/>
            <a:r>
              <a:rPr lang="en-IN" dirty="0">
                <a:latin typeface="Arial Black" panose="020B0A04020102020204" pitchFamily="34" charset="0"/>
              </a:rPr>
              <a:t>Dataset description</a:t>
            </a:r>
            <a:br>
              <a:rPr lang="en-IN" dirty="0">
                <a:latin typeface="Arial Black" panose="020B0A04020102020204" pitchFamily="34" charset="0"/>
              </a:rPr>
            </a:br>
            <a:br>
              <a:rPr lang="en-IN" dirty="0"/>
            </a:br>
            <a:r>
              <a:rPr lang="en-IN" dirty="0"/>
              <a:t> </a:t>
            </a:r>
            <a:r>
              <a:rPr lang="en-IN" sz="3100" dirty="0">
                <a:latin typeface="Bodoni MT" panose="02070603080606020203" pitchFamily="18" charset="0"/>
              </a:rPr>
              <a:t>the dataset was obtained from Kaggle. The true dataset contains 23481 posts, while the fake news contains 21417.</a:t>
            </a:r>
            <a:br>
              <a:rPr lang="en-IN" sz="3100" dirty="0">
                <a:latin typeface="Bodoni MT" panose="02070603080606020203" pitchFamily="18" charset="0"/>
              </a:rPr>
            </a:br>
            <a:br>
              <a:rPr lang="en-IN" sz="3100" dirty="0">
                <a:latin typeface="Bodoni MT" panose="02070603080606020203" pitchFamily="18" charset="0"/>
              </a:rPr>
            </a:br>
            <a:r>
              <a:rPr lang="en-IN" sz="3100" dirty="0">
                <a:latin typeface="Bodoni MT" panose="02070603080606020203" pitchFamily="18" charset="0"/>
              </a:rPr>
              <a:t>Among the features are the title and text, as well as the subject,date,and label. There are several categories of new topics including political news, world news, government news, left news, us news etc.</a:t>
            </a:r>
            <a:br>
              <a:rPr lang="en-IN" sz="3100" dirty="0">
                <a:latin typeface="Bodoni MT" panose="02070603080606020203" pitchFamily="18" charset="0"/>
              </a:rPr>
            </a:br>
            <a:br>
              <a:rPr lang="en-IN" dirty="0"/>
            </a:br>
            <a:endParaRPr lang="en-IN" dirty="0"/>
          </a:p>
        </p:txBody>
      </p:sp>
    </p:spTree>
    <p:extLst>
      <p:ext uri="{BB962C8B-B14F-4D97-AF65-F5344CB8AC3E}">
        <p14:creationId xmlns:p14="http://schemas.microsoft.com/office/powerpoint/2010/main" val="184611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56322B-B79B-2761-ABF9-B00B46F6DCF0}"/>
              </a:ext>
            </a:extLst>
          </p:cNvPr>
          <p:cNvPicPr>
            <a:picLocks noChangeAspect="1"/>
          </p:cNvPicPr>
          <p:nvPr/>
        </p:nvPicPr>
        <p:blipFill rotWithShape="1">
          <a:blip r:embed="rId2">
            <a:extLst>
              <a:ext uri="{28A0092B-C50C-407E-A947-70E740481C1C}">
                <a14:useLocalDpi xmlns:a14="http://schemas.microsoft.com/office/drawing/2010/main" val="0"/>
              </a:ext>
            </a:extLst>
          </a:blip>
          <a:srcRect l="5158" t="13801" r="14767" b="27778"/>
          <a:stretch/>
        </p:blipFill>
        <p:spPr>
          <a:xfrm>
            <a:off x="2021305" y="978568"/>
            <a:ext cx="9577137" cy="5422231"/>
          </a:xfrm>
          <a:prstGeom prst="rect">
            <a:avLst/>
          </a:prstGeom>
        </p:spPr>
      </p:pic>
    </p:spTree>
    <p:extLst>
      <p:ext uri="{BB962C8B-B14F-4D97-AF65-F5344CB8AC3E}">
        <p14:creationId xmlns:p14="http://schemas.microsoft.com/office/powerpoint/2010/main" val="149905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A41F95-54BF-0C78-1EC2-0296FCFB7B61}"/>
              </a:ext>
            </a:extLst>
          </p:cNvPr>
          <p:cNvSpPr/>
          <p:nvPr/>
        </p:nvSpPr>
        <p:spPr>
          <a:xfrm>
            <a:off x="3753853" y="818147"/>
            <a:ext cx="4860758" cy="78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MODEL COMPARISION</a:t>
            </a:r>
          </a:p>
        </p:txBody>
      </p:sp>
      <p:sp>
        <p:nvSpPr>
          <p:cNvPr id="3" name="Rectangle: Rounded Corners 2">
            <a:extLst>
              <a:ext uri="{FF2B5EF4-FFF2-40B4-BE49-F238E27FC236}">
                <a16:creationId xmlns:a16="http://schemas.microsoft.com/office/drawing/2014/main" id="{130B3953-E63E-E5C5-0696-C32B64830681}"/>
              </a:ext>
            </a:extLst>
          </p:cNvPr>
          <p:cNvSpPr/>
          <p:nvPr/>
        </p:nvSpPr>
        <p:spPr>
          <a:xfrm>
            <a:off x="641684" y="2438400"/>
            <a:ext cx="2406316" cy="9905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a:t>logistic </a:t>
            </a:r>
            <a:r>
              <a:rPr lang="en-IN" sz="2400" b="1" dirty="0"/>
              <a:t>regression</a:t>
            </a:r>
          </a:p>
        </p:txBody>
      </p:sp>
      <p:sp>
        <p:nvSpPr>
          <p:cNvPr id="4" name="Rectangle: Rounded Corners 3">
            <a:extLst>
              <a:ext uri="{FF2B5EF4-FFF2-40B4-BE49-F238E27FC236}">
                <a16:creationId xmlns:a16="http://schemas.microsoft.com/office/drawing/2014/main" id="{AC462E64-AEEB-2508-9486-0E63ECA6EC4C}"/>
              </a:ext>
            </a:extLst>
          </p:cNvPr>
          <p:cNvSpPr/>
          <p:nvPr/>
        </p:nvSpPr>
        <p:spPr>
          <a:xfrm>
            <a:off x="3408957" y="2438400"/>
            <a:ext cx="2903621" cy="9785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a:t>Decision tree</a:t>
            </a:r>
          </a:p>
        </p:txBody>
      </p:sp>
      <p:sp>
        <p:nvSpPr>
          <p:cNvPr id="5" name="Rectangle: Rounded Corners 4">
            <a:extLst>
              <a:ext uri="{FF2B5EF4-FFF2-40B4-BE49-F238E27FC236}">
                <a16:creationId xmlns:a16="http://schemas.microsoft.com/office/drawing/2014/main" id="{9AEEACF1-644E-6042-1B7A-30625F6792BE}"/>
              </a:ext>
            </a:extLst>
          </p:cNvPr>
          <p:cNvSpPr/>
          <p:nvPr/>
        </p:nvSpPr>
        <p:spPr>
          <a:xfrm>
            <a:off x="6609353" y="2438400"/>
            <a:ext cx="2406318" cy="978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t>Random forest</a:t>
            </a:r>
          </a:p>
        </p:txBody>
      </p:sp>
      <p:sp>
        <p:nvSpPr>
          <p:cNvPr id="6" name="Rectangle: Rounded Corners 5">
            <a:extLst>
              <a:ext uri="{FF2B5EF4-FFF2-40B4-BE49-F238E27FC236}">
                <a16:creationId xmlns:a16="http://schemas.microsoft.com/office/drawing/2014/main" id="{DEF63B9B-FD21-51EF-3BBE-F9890DFAC0B0}"/>
              </a:ext>
            </a:extLst>
          </p:cNvPr>
          <p:cNvSpPr/>
          <p:nvPr/>
        </p:nvSpPr>
        <p:spPr>
          <a:xfrm>
            <a:off x="9609221" y="2438400"/>
            <a:ext cx="1941095" cy="9785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a:t>Gda</a:t>
            </a:r>
            <a:r>
              <a:rPr lang="en-US" sz="2400" b="1" dirty="0"/>
              <a:t>  bosting</a:t>
            </a:r>
            <a:endParaRPr lang="en-IN" sz="2400" b="1" dirty="0"/>
          </a:p>
        </p:txBody>
      </p:sp>
      <p:sp>
        <p:nvSpPr>
          <p:cNvPr id="7" name="Rectangle: Rounded Corners 6">
            <a:extLst>
              <a:ext uri="{FF2B5EF4-FFF2-40B4-BE49-F238E27FC236}">
                <a16:creationId xmlns:a16="http://schemas.microsoft.com/office/drawing/2014/main" id="{EFAD5501-494C-93AF-82F9-8414804F647D}"/>
              </a:ext>
            </a:extLst>
          </p:cNvPr>
          <p:cNvSpPr/>
          <p:nvPr/>
        </p:nvSpPr>
        <p:spPr>
          <a:xfrm>
            <a:off x="529388" y="4203029"/>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 =98.77%</a:t>
            </a:r>
          </a:p>
        </p:txBody>
      </p:sp>
      <p:sp>
        <p:nvSpPr>
          <p:cNvPr id="8" name="Rectangle: Rounded Corners 7">
            <a:extLst>
              <a:ext uri="{FF2B5EF4-FFF2-40B4-BE49-F238E27FC236}">
                <a16:creationId xmlns:a16="http://schemas.microsoft.com/office/drawing/2014/main" id="{257CD9BC-A063-919F-F31A-9A0C6436A32F}"/>
              </a:ext>
            </a:extLst>
          </p:cNvPr>
          <p:cNvSpPr/>
          <p:nvPr/>
        </p:nvSpPr>
        <p:spPr>
          <a:xfrm>
            <a:off x="3449058" y="4203031"/>
            <a:ext cx="2646942"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=99.46%</a:t>
            </a:r>
          </a:p>
        </p:txBody>
      </p:sp>
      <p:sp>
        <p:nvSpPr>
          <p:cNvPr id="9" name="Rectangle: Rounded Corners 8">
            <a:extLst>
              <a:ext uri="{FF2B5EF4-FFF2-40B4-BE49-F238E27FC236}">
                <a16:creationId xmlns:a16="http://schemas.microsoft.com/office/drawing/2014/main" id="{1F289145-6B90-14C4-1269-8571836FF86A}"/>
              </a:ext>
            </a:extLst>
          </p:cNvPr>
          <p:cNvSpPr/>
          <p:nvPr/>
        </p:nvSpPr>
        <p:spPr>
          <a:xfrm>
            <a:off x="6609353" y="4203030"/>
            <a:ext cx="2646943"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99.03%</a:t>
            </a:r>
          </a:p>
        </p:txBody>
      </p:sp>
      <p:sp>
        <p:nvSpPr>
          <p:cNvPr id="10" name="Rectangle: Rounded Corners 9">
            <a:extLst>
              <a:ext uri="{FF2B5EF4-FFF2-40B4-BE49-F238E27FC236}">
                <a16:creationId xmlns:a16="http://schemas.microsoft.com/office/drawing/2014/main" id="{3E3900B7-31FF-D117-D02D-780B8A1567E8}"/>
              </a:ext>
            </a:extLst>
          </p:cNvPr>
          <p:cNvSpPr/>
          <p:nvPr/>
        </p:nvSpPr>
        <p:spPr>
          <a:xfrm>
            <a:off x="9609221" y="4203030"/>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a:t>=99.47%</a:t>
            </a:r>
            <a:endParaRPr lang="en-IN" sz="2800" b="1" dirty="0"/>
          </a:p>
        </p:txBody>
      </p:sp>
    </p:spTree>
    <p:extLst>
      <p:ext uri="{BB962C8B-B14F-4D97-AF65-F5344CB8AC3E}">
        <p14:creationId xmlns:p14="http://schemas.microsoft.com/office/powerpoint/2010/main" val="37345173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313</TotalTime>
  <Words>352</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Bodoni MT</vt:lpstr>
      <vt:lpstr>Century Gothic</vt:lpstr>
      <vt:lpstr>Wingdings 3</vt:lpstr>
      <vt:lpstr>Wisp</vt:lpstr>
      <vt:lpstr>FAKE NEWS DETECTION USING MACHINE LEARNING</vt:lpstr>
      <vt:lpstr>PowerPoint Presentation</vt:lpstr>
      <vt:lpstr>FRAMEWORK</vt:lpstr>
      <vt:lpstr>Introduction  Fake news detection is subtask of text classification and is often defined as the task of classifying news as real or fake. The term ‘fake news’ refers to the false or misleading information that appears as real news .</vt:lpstr>
      <vt:lpstr>Problem statement</vt:lpstr>
      <vt:lpstr>TECHNIQUES</vt:lpstr>
      <vt:lpstr>Dataset description   the dataset was obtained from Kaggle. The true dataset contains 23481 posts, while the fake news contains 21417.  Among the features are the title and text, as well as the subject,date,and label. There are several categories of new topics including political news, world news, government news, left news, us news etc.  </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AND PREDICTION</dc:title>
  <dc:creator>Raju jogur</dc:creator>
  <cp:lastModifiedBy>Raju jogur</cp:lastModifiedBy>
  <cp:revision>2</cp:revision>
  <dcterms:created xsi:type="dcterms:W3CDTF">2023-05-02T08:48:24Z</dcterms:created>
  <dcterms:modified xsi:type="dcterms:W3CDTF">2023-05-27T07:58:25Z</dcterms:modified>
</cp:coreProperties>
</file>