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69" r:id="rId19"/>
    <p:sldId id="2146847070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44" y="-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winiKumar55/Nutrion_agen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  <a:t>RESEARCH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7089" y="3657600"/>
            <a:ext cx="885062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:KATAMREDDI BHAGYA LAKSHMI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ARTIFICIAL INTELIGENCE AND DATA SCIENCE(CSE)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13" y="618067"/>
            <a:ext cx="5861944" cy="55981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5567" y="1322960"/>
            <a:ext cx="4085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*Deployment success</a:t>
            </a:r>
          </a:p>
          <a:p>
            <a:r>
              <a:rPr lang="en-US" dirty="0" smtClean="0"/>
              <a:t>*Improved research efficiency</a:t>
            </a:r>
          </a:p>
          <a:p>
            <a:r>
              <a:rPr lang="en-US" dirty="0" smtClean="0"/>
              <a:t>*Enhanced </a:t>
            </a:r>
            <a:r>
              <a:rPr lang="en-US" dirty="0" err="1" smtClean="0"/>
              <a:t>collabration</a:t>
            </a:r>
            <a:endParaRPr lang="en-US" dirty="0" smtClean="0"/>
          </a:p>
          <a:p>
            <a:r>
              <a:rPr lang="en-US" dirty="0" smtClean="0"/>
              <a:t>*User feed back</a:t>
            </a:r>
          </a:p>
          <a:p>
            <a:r>
              <a:rPr lang="en-US" dirty="0" smtClean="0"/>
              <a:t>*Real time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58" y="1215957"/>
            <a:ext cx="11624554" cy="564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 smtClean="0">
                <a:latin typeface="Calibri"/>
                <a:ea typeface="Calibri"/>
                <a:cs typeface="Calibri"/>
              </a:rPr>
              <a:t>The AI search agent transforms how research is conducted by auto </a:t>
            </a:r>
            <a:r>
              <a:rPr lang="en-US" sz="2800" dirty="0" err="1" smtClean="0">
                <a:latin typeface="Calibri"/>
                <a:ea typeface="Calibri"/>
                <a:cs typeface="Calibri"/>
              </a:rPr>
              <a:t>matig</a:t>
            </a:r>
            <a:r>
              <a:rPr lang="en-US" sz="2800" dirty="0" smtClean="0">
                <a:latin typeface="Calibri"/>
                <a:ea typeface="Calibri"/>
                <a:cs typeface="Calibri"/>
              </a:rPr>
              <a:t> time consuming tasks</a:t>
            </a:r>
          </a:p>
          <a:p>
            <a:pPr marL="305435" indent="-305435"/>
            <a:r>
              <a:rPr lang="en-US" sz="2800" dirty="0" smtClean="0">
                <a:latin typeface="Calibri"/>
                <a:ea typeface="Calibri"/>
                <a:cs typeface="Calibri"/>
              </a:rPr>
              <a:t>By offering features like semantic </a:t>
            </a:r>
            <a:r>
              <a:rPr lang="en-US" sz="2800" dirty="0" err="1" smtClean="0">
                <a:latin typeface="Calibri"/>
                <a:ea typeface="Calibri"/>
                <a:cs typeface="Calibri"/>
              </a:rPr>
              <a:t>search,collabration</a:t>
            </a:r>
            <a:r>
              <a:rPr lang="en-US" sz="2800" dirty="0" smtClean="0">
                <a:latin typeface="Calibri"/>
                <a:ea typeface="Calibri"/>
                <a:cs typeface="Calibri"/>
              </a:rPr>
              <a:t> </a:t>
            </a:r>
            <a:r>
              <a:rPr lang="en-US" sz="2800" dirty="0" err="1" smtClean="0">
                <a:latin typeface="Calibri"/>
                <a:ea typeface="Calibri"/>
                <a:cs typeface="Calibri"/>
              </a:rPr>
              <a:t>suggetions</a:t>
            </a:r>
            <a:r>
              <a:rPr lang="en-US" sz="2800" dirty="0" smtClean="0">
                <a:latin typeface="Calibri"/>
                <a:ea typeface="Calibri"/>
                <a:cs typeface="Calibri"/>
              </a:rPr>
              <a:t> &amp; paper drafting</a:t>
            </a:r>
          </a:p>
          <a:p>
            <a:pPr marL="305435" indent="-305435"/>
            <a:r>
              <a:rPr lang="en-US" sz="2800" dirty="0" smtClean="0">
                <a:latin typeface="Calibri"/>
                <a:ea typeface="Calibri"/>
                <a:cs typeface="Calibri"/>
              </a:rPr>
              <a:t>It serves a powerful tool for both novice  &amp; experienced </a:t>
            </a:r>
            <a:r>
              <a:rPr lang="en-US" sz="2800" dirty="0" err="1" smtClean="0">
                <a:latin typeface="Calibri"/>
                <a:ea typeface="Calibri"/>
                <a:cs typeface="Calibri"/>
              </a:rPr>
              <a:t>reseraches</a:t>
            </a:r>
            <a:endParaRPr lang="en-US" sz="2800" dirty="0" smtClean="0">
              <a:latin typeface="Calibri"/>
              <a:ea typeface="Calibri"/>
              <a:cs typeface="Calibri"/>
            </a:endParaRPr>
          </a:p>
          <a:p>
            <a:pPr marL="305435" indent="-305435"/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 smtClean="0">
                <a:latin typeface="Calibri"/>
                <a:ea typeface="+mn-lt"/>
                <a:cs typeface="+mn-lt"/>
              </a:rPr>
              <a:t>Enhanced contextual understanding</a:t>
            </a:r>
          </a:p>
          <a:p>
            <a:pPr marL="305435" indent="-305435"/>
            <a:r>
              <a:rPr lang="en-US" sz="2800" dirty="0" smtClean="0">
                <a:latin typeface="Calibri"/>
                <a:ea typeface="+mn-lt"/>
                <a:cs typeface="+mn-lt"/>
              </a:rPr>
              <a:t>Research gap prediction model</a:t>
            </a:r>
            <a:endParaRPr lang="en-US" sz="25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500" dirty="0" err="1" smtClean="0">
                <a:latin typeface="Calibri"/>
                <a:ea typeface="+mn-lt"/>
                <a:cs typeface="+mn-lt"/>
              </a:rPr>
              <a:t>Interdisclipinary</a:t>
            </a:r>
            <a:r>
              <a:rPr lang="en-US" sz="2500" dirty="0" smtClean="0">
                <a:latin typeface="Calibri"/>
                <a:ea typeface="+mn-lt"/>
                <a:cs typeface="+mn-lt"/>
              </a:rPr>
              <a:t> research linkage</a:t>
            </a:r>
          </a:p>
          <a:p>
            <a:pPr marL="305435" indent="-305435"/>
            <a:r>
              <a:rPr lang="en-US" sz="2500" dirty="0" smtClean="0">
                <a:latin typeface="Calibri"/>
                <a:ea typeface="+mn-lt"/>
                <a:cs typeface="+mn-lt"/>
              </a:rPr>
              <a:t>Multi model research analysis</a:t>
            </a:r>
          </a:p>
          <a:p>
            <a:pPr marL="305435" indent="-305435"/>
            <a:r>
              <a:rPr lang="en-US" sz="2500" dirty="0" smtClean="0">
                <a:latin typeface="Calibri"/>
                <a:ea typeface="+mn-lt"/>
                <a:cs typeface="+mn-lt"/>
              </a:rPr>
              <a:t>Ai ethics&amp; bias analysis</a:t>
            </a:r>
          </a:p>
          <a:p>
            <a:pPr marL="305435" indent="-305435"/>
            <a:r>
              <a:rPr lang="en-US" sz="2500" dirty="0" smtClean="0">
                <a:latin typeface="Calibri"/>
                <a:ea typeface="+mn-lt"/>
                <a:cs typeface="+mn-lt"/>
              </a:rPr>
              <a:t>Personalized research agents</a:t>
            </a:r>
            <a:endParaRPr lang="en-US" sz="2800" dirty="0" smtClean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 descr="ai journe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35" y="1232035"/>
            <a:ext cx="11367436" cy="5496024"/>
          </a:xfrm>
        </p:spPr>
      </p:pic>
    </p:spTree>
    <p:extLst>
      <p:ext uri="{BB962C8B-B14F-4D97-AF65-F5344CB8AC3E}">
        <p14:creationId xmlns:p14="http://schemas.microsoft.com/office/powerpoint/2010/main" xmlns="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b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7" y="924025"/>
            <a:ext cx="11482939" cy="59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967" y="3031897"/>
            <a:ext cx="6313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Git hub </a:t>
            </a:r>
            <a:r>
              <a:rPr lang="en-IN" dirty="0" err="1" smtClean="0"/>
              <a:t>lik</a:t>
            </a:r>
            <a:r>
              <a:rPr lang="en-IN" dirty="0"/>
              <a:t> : https://</a:t>
            </a:r>
            <a:r>
              <a:rPr lang="en-IN" dirty="0">
                <a:hlinkClick r:id="rId2"/>
              </a:rPr>
              <a:t>github.com/AswiniKumar55/Nutrion_agent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9888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9" name="TextBox 8"/>
          <p:cNvSpPr txBox="1"/>
          <p:nvPr/>
        </p:nvSpPr>
        <p:spPr>
          <a:xfrm>
            <a:off x="1318662" y="1386038"/>
            <a:ext cx="72381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todyas</a:t>
            </a:r>
            <a:r>
              <a:rPr lang="en-US" dirty="0" smtClean="0"/>
              <a:t> fast paced research </a:t>
            </a:r>
            <a:r>
              <a:rPr lang="en-US" dirty="0" err="1" smtClean="0"/>
              <a:t>environment,students,schloras</a:t>
            </a:r>
            <a:r>
              <a:rPr lang="en-US" dirty="0" smtClean="0"/>
              <a:t> and professional struggles to keep up with the massive and constantly growing volume of </a:t>
            </a:r>
            <a:r>
              <a:rPr lang="en-US" dirty="0" err="1" smtClean="0"/>
              <a:t>acadamic</a:t>
            </a:r>
            <a:r>
              <a:rPr lang="en-US" dirty="0" smtClean="0"/>
              <a:t>  publications , technical, articles, dataset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Performing semantic search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 </a:t>
            </a:r>
            <a:r>
              <a:rPr lang="en-US" dirty="0" err="1" smtClean="0"/>
              <a:t>Sumarizing</a:t>
            </a:r>
            <a:r>
              <a:rPr lang="en-US" dirty="0" smtClean="0"/>
              <a:t> papers automatically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Recomending</a:t>
            </a:r>
            <a:r>
              <a:rPr lang="en-US" dirty="0" smtClean="0"/>
              <a:t> </a:t>
            </a:r>
            <a:r>
              <a:rPr lang="en-US" dirty="0" err="1" smtClean="0"/>
              <a:t>relavent</a:t>
            </a:r>
            <a:r>
              <a:rPr lang="en-US" dirty="0" smtClean="0"/>
              <a:t> research 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Identifying emerging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13" y="2030654"/>
            <a:ext cx="10745230" cy="2737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LLMS (Large Language Models)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languge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processing (NLP)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Semantic understanding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Reasoning Engineers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Multi source verification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 smtClean="0"/>
              <a:t>IBM watsons.ai studio</a:t>
            </a:r>
          </a:p>
          <a:p>
            <a:pPr marL="305435" indent="-305435"/>
            <a:r>
              <a:rPr lang="en-IN" dirty="0" smtClean="0"/>
              <a:t>IBM watsons.ai runtime</a:t>
            </a:r>
          </a:p>
          <a:p>
            <a:pPr marL="305435" indent="-305435"/>
            <a:r>
              <a:rPr lang="en-IN" dirty="0" smtClean="0"/>
              <a:t>IBM granite foundation models</a:t>
            </a:r>
          </a:p>
          <a:p>
            <a:pPr marL="305435" indent="-305435"/>
            <a:r>
              <a:rPr lang="en-IN" dirty="0" smtClean="0"/>
              <a:t>IBM cloud agent lab</a:t>
            </a:r>
          </a:p>
          <a:p>
            <a:pPr marL="305435" indent="-305435"/>
            <a:r>
              <a:rPr lang="en-IN" dirty="0" smtClean="0"/>
              <a:t>IBM cloud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>
                <a:latin typeface="Calibri"/>
                <a:ea typeface="Calibri"/>
                <a:cs typeface="Calibri"/>
              </a:rPr>
              <a:t>Cuts down literature review and summarization time by over 60%</a:t>
            </a:r>
          </a:p>
          <a:p>
            <a:pPr marL="0" indent="0">
              <a:buNone/>
            </a:pPr>
            <a:r>
              <a:rPr lang="en-IN" sz="2800" dirty="0" smtClean="0">
                <a:latin typeface="Calibri"/>
                <a:ea typeface="Calibri"/>
                <a:cs typeface="Calibri"/>
              </a:rPr>
              <a:t>Goes beyond keyword matching by understanding meaning and </a:t>
            </a:r>
            <a:r>
              <a:rPr lang="en-IN" sz="2800" dirty="0" err="1" smtClean="0">
                <a:latin typeface="Calibri"/>
                <a:ea typeface="Calibri"/>
                <a:cs typeface="Calibri"/>
              </a:rPr>
              <a:t>context,retriving</a:t>
            </a:r>
            <a:r>
              <a:rPr lang="en-IN" sz="2800" dirty="0" smtClean="0">
                <a:latin typeface="Calibri"/>
                <a:ea typeface="Calibri"/>
                <a:cs typeface="Calibri"/>
              </a:rPr>
              <a:t> highly </a:t>
            </a:r>
            <a:r>
              <a:rPr lang="en-IN" sz="2800" dirty="0" err="1" smtClean="0">
                <a:latin typeface="Calibri"/>
                <a:ea typeface="Calibri"/>
                <a:cs typeface="Calibri"/>
              </a:rPr>
              <a:t>relavent</a:t>
            </a:r>
            <a:r>
              <a:rPr lang="en-IN" sz="2800" dirty="0" smtClean="0">
                <a:latin typeface="Calibri"/>
                <a:ea typeface="Calibri"/>
                <a:cs typeface="Calibri"/>
              </a:rPr>
              <a:t> </a:t>
            </a:r>
            <a:r>
              <a:rPr lang="en-IN" sz="2800" dirty="0" err="1" smtClean="0">
                <a:latin typeface="Calibri"/>
                <a:ea typeface="Calibri"/>
                <a:cs typeface="Calibri"/>
              </a:rPr>
              <a:t>acadamic</a:t>
            </a:r>
            <a:r>
              <a:rPr lang="en-IN" sz="2800" dirty="0" smtClean="0">
                <a:latin typeface="Calibri"/>
                <a:ea typeface="Calibri"/>
                <a:cs typeface="Calibri"/>
              </a:rPr>
              <a:t> papers </a:t>
            </a:r>
            <a:r>
              <a:rPr lang="en-IN" sz="2800" dirty="0" err="1" smtClean="0">
                <a:latin typeface="Calibri"/>
                <a:ea typeface="Calibri"/>
                <a:cs typeface="Calibri"/>
              </a:rPr>
              <a:t>datasets,articles</a:t>
            </a:r>
            <a:endParaRPr lang="en-IN" sz="2800" dirty="0" smtClean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800" dirty="0" err="1" smtClean="0">
                <a:latin typeface="Calibri"/>
                <a:ea typeface="Calibri"/>
                <a:cs typeface="Calibri"/>
              </a:rPr>
              <a:t>Genarates</a:t>
            </a:r>
            <a:r>
              <a:rPr lang="en-IN" sz="2800" dirty="0" smtClean="0">
                <a:latin typeface="Calibri"/>
                <a:ea typeface="Calibri"/>
                <a:cs typeface="Calibri"/>
              </a:rPr>
              <a:t> section like introduction abstract or related work </a:t>
            </a:r>
            <a:r>
              <a:rPr lang="en-IN" sz="2800" dirty="0" err="1" smtClean="0">
                <a:latin typeface="Calibri"/>
                <a:ea typeface="Calibri"/>
                <a:cs typeface="Calibri"/>
              </a:rPr>
              <a:t>bsed</a:t>
            </a:r>
            <a:r>
              <a:rPr lang="en-IN" sz="2800" dirty="0" smtClean="0">
                <a:latin typeface="Calibri"/>
                <a:ea typeface="Calibri"/>
                <a:cs typeface="Calibri"/>
              </a:rPr>
              <a:t> on user input and </a:t>
            </a:r>
            <a:r>
              <a:rPr lang="en-IN" sz="2800" dirty="0" err="1" smtClean="0">
                <a:latin typeface="Calibri"/>
                <a:ea typeface="Calibri"/>
                <a:cs typeface="Calibri"/>
              </a:rPr>
              <a:t>retrived</a:t>
            </a:r>
            <a:r>
              <a:rPr lang="en-IN" sz="2800" dirty="0" smtClean="0">
                <a:latin typeface="Calibri"/>
                <a:ea typeface="Calibri"/>
                <a:cs typeface="Calibri"/>
              </a:rPr>
              <a:t> content</a:t>
            </a:r>
          </a:p>
          <a:p>
            <a:pPr marL="0" indent="0">
              <a:buNone/>
            </a:pPr>
            <a:r>
              <a:rPr lang="en-IN" sz="2800" dirty="0" smtClean="0">
                <a:latin typeface="Calibri"/>
                <a:ea typeface="Calibri"/>
                <a:cs typeface="Calibri"/>
              </a:rPr>
              <a:t>Identifies potential co authors based on user queries and </a:t>
            </a:r>
            <a:r>
              <a:rPr lang="en-IN" sz="2800" dirty="0" smtClean="0">
                <a:latin typeface="Calibri"/>
                <a:ea typeface="Calibri"/>
                <a:cs typeface="Calibri"/>
              </a:rPr>
              <a:t>on going topics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 err="1" smtClean="0">
                <a:latin typeface="Calibri"/>
                <a:ea typeface="Calibri"/>
                <a:cs typeface="Calibri"/>
              </a:rPr>
              <a:t>Acadamic</a:t>
            </a:r>
            <a:r>
              <a:rPr lang="en-IN" sz="2800" dirty="0" smtClean="0">
                <a:latin typeface="Calibri"/>
                <a:ea typeface="Calibri"/>
                <a:cs typeface="Calibri"/>
              </a:rPr>
              <a:t> researchers</a:t>
            </a:r>
          </a:p>
          <a:p>
            <a:pPr marL="305435" indent="-305435"/>
            <a:r>
              <a:rPr lang="en-IN" sz="2800" dirty="0" smtClean="0">
                <a:latin typeface="Calibri"/>
                <a:ea typeface="Calibri"/>
                <a:cs typeface="Calibri"/>
              </a:rPr>
              <a:t>University students</a:t>
            </a:r>
          </a:p>
          <a:p>
            <a:pPr marL="305435" indent="-305435"/>
            <a:r>
              <a:rPr lang="en-IN" sz="2800" dirty="0" smtClean="0">
                <a:latin typeface="Calibri"/>
                <a:ea typeface="Calibri"/>
                <a:cs typeface="Calibri"/>
              </a:rPr>
              <a:t>Research institution</a:t>
            </a:r>
          </a:p>
          <a:p>
            <a:pPr marL="305435" indent="-305435"/>
            <a:r>
              <a:rPr lang="en-IN" sz="2800" dirty="0" smtClean="0">
                <a:latin typeface="Calibri"/>
                <a:ea typeface="Calibri"/>
                <a:cs typeface="Calibri"/>
              </a:rPr>
              <a:t>Industry R&amp;D teams</a:t>
            </a:r>
          </a:p>
          <a:p>
            <a:pPr marL="305435" indent="-305435"/>
            <a:r>
              <a:rPr lang="en-IN" sz="2800" dirty="0" smtClean="0">
                <a:latin typeface="Calibri"/>
                <a:ea typeface="Calibri"/>
                <a:cs typeface="Calibri"/>
              </a:rPr>
              <a:t>Medical and health care </a:t>
            </a:r>
            <a:r>
              <a:rPr lang="en-IN" sz="2800" dirty="0" err="1" smtClean="0">
                <a:latin typeface="Calibri"/>
                <a:ea typeface="Calibri"/>
                <a:cs typeface="Calibri"/>
              </a:rPr>
              <a:t>rearches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312" y="618067"/>
            <a:ext cx="5908345" cy="5598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0139" y="1588168"/>
            <a:ext cx="3850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CAPABILITIES:</a:t>
            </a:r>
          </a:p>
          <a:p>
            <a:r>
              <a:rPr lang="en-US" dirty="0" smtClean="0"/>
              <a:t>Report </a:t>
            </a:r>
            <a:r>
              <a:rPr lang="en-US" dirty="0" err="1" smtClean="0"/>
              <a:t>genaration</a:t>
            </a:r>
            <a:endParaRPr lang="en-US" dirty="0" smtClean="0"/>
          </a:p>
          <a:p>
            <a:r>
              <a:rPr lang="en-US" dirty="0" smtClean="0"/>
              <a:t>Hypothesis suggestion</a:t>
            </a:r>
          </a:p>
          <a:p>
            <a:r>
              <a:rPr lang="en-US" dirty="0" smtClean="0"/>
              <a:t>Drafting </a:t>
            </a:r>
            <a:r>
              <a:rPr lang="en-US" dirty="0" err="1" smtClean="0"/>
              <a:t>assitant</a:t>
            </a:r>
            <a:endParaRPr lang="en-US" dirty="0" smtClean="0"/>
          </a:p>
          <a:p>
            <a:r>
              <a:rPr lang="en-US" dirty="0" err="1" smtClean="0"/>
              <a:t>Viisual</a:t>
            </a:r>
            <a:r>
              <a:rPr lang="en-US" dirty="0" smtClean="0"/>
              <a:t> insights</a:t>
            </a:r>
          </a:p>
          <a:p>
            <a:r>
              <a:rPr lang="en-US" dirty="0" smtClean="0"/>
              <a:t>IBM cloud </a:t>
            </a:r>
            <a:r>
              <a:rPr lang="en-US" dirty="0" err="1" smtClean="0"/>
              <a:t>waxton</a:t>
            </a:r>
            <a:r>
              <a:rPr lang="en-US" dirty="0" smtClean="0"/>
              <a:t>(RAG)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1086" y="618067"/>
            <a:ext cx="5892797" cy="5598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1895" y="1366787"/>
            <a:ext cx="36961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Function success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Performance </a:t>
            </a:r>
            <a:r>
              <a:rPr lang="en-US" dirty="0" err="1" smtClean="0"/>
              <a:t>highlits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User </a:t>
            </a:r>
            <a:r>
              <a:rPr lang="en-US" dirty="0" err="1" smtClean="0"/>
              <a:t>experinece</a:t>
            </a:r>
            <a:r>
              <a:rPr lang="en-US" dirty="0" smtClean="0"/>
              <a:t> feed back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Live use case 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1275</TotalTime>
  <Words>313</Words>
  <Application>Microsoft Office PowerPoint</Application>
  <PresentationFormat>Custom</PresentationFormat>
  <Paragraphs>80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DividendVTI</vt:lpstr>
      <vt:lpstr>RESEARCH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Slide 13</vt:lpstr>
      <vt:lpstr>IBM Certifications</vt:lpstr>
      <vt:lpstr>Slide 15</vt:lpstr>
      <vt:lpstr>Slide 16</vt:lpstr>
      <vt:lpstr>GitHub Link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HP PROBOOK</cp:lastModifiedBy>
  <cp:revision>151</cp:revision>
  <dcterms:created xsi:type="dcterms:W3CDTF">2021-05-26T16:50:10Z</dcterms:created>
  <dcterms:modified xsi:type="dcterms:W3CDTF">2025-08-03T12:52:21Z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