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73" r:id="rId4"/>
    <p:sldId id="258" r:id="rId5"/>
    <p:sldId id="259" r:id="rId6"/>
    <p:sldId id="260" r:id="rId7"/>
    <p:sldId id="286" r:id="rId8"/>
    <p:sldId id="288" r:id="rId9"/>
    <p:sldId id="261" r:id="rId10"/>
    <p:sldId id="287" r:id="rId11"/>
    <p:sldId id="262" r:id="rId12"/>
    <p:sldId id="272" r:id="rId13"/>
    <p:sldId id="269" r:id="rId14"/>
    <p:sldId id="270" r:id="rId15"/>
    <p:sldId id="263" r:id="rId16"/>
    <p:sldId id="264" r:id="rId17"/>
    <p:sldId id="265" r:id="rId18"/>
    <p:sldId id="266" r:id="rId19"/>
    <p:sldId id="267" r:id="rId20"/>
    <p:sldId id="268" r:id="rId21"/>
    <p:sldId id="271" r:id="rId22"/>
    <p:sldId id="282" r:id="rId23"/>
    <p:sldId id="283" r:id="rId24"/>
    <p:sldId id="284" r:id="rId25"/>
    <p:sldId id="285" r:id="rId26"/>
    <p:sldId id="289" r:id="rId27"/>
    <p:sldId id="274" r:id="rId28"/>
    <p:sldId id="275" r:id="rId29"/>
    <p:sldId id="276" r:id="rId30"/>
    <p:sldId id="277" r:id="rId31"/>
    <p:sldId id="278" r:id="rId32"/>
    <p:sldId id="27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063CE9-58B7-4F22-96D5-2B5D4FE53294}" type="datetimeFigureOut">
              <a:rPr lang="en-US" smtClean="0"/>
              <a:pPr/>
              <a:t>11/3/2020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B5BB16-2F6A-4C7E-8A61-8C0C335982B0}"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7B5BB16-2F6A-4C7E-8A61-8C0C335982B0}" type="slidenum">
              <a:rPr lang="en-US" smtClean="0"/>
              <a:pPr/>
              <a:t>13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1EB74B-31EF-4B1F-A91D-0EE65BF8C9BE}" type="datetimeFigureOut">
              <a:rPr lang="en-US" smtClean="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9BD4A1-0085-4C90-B6A3-3B47DB1D3257}"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1EB74B-31EF-4B1F-A91D-0EE65BF8C9BE}" type="datetimeFigureOut">
              <a:rPr lang="en-US" smtClean="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9BD4A1-0085-4C90-B6A3-3B47DB1D325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1EB74B-31EF-4B1F-A91D-0EE65BF8C9BE}" type="datetimeFigureOut">
              <a:rPr lang="en-US" smtClean="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9BD4A1-0085-4C90-B6A3-3B47DB1D325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1EB74B-31EF-4B1F-A91D-0EE65BF8C9BE}" type="datetimeFigureOut">
              <a:rPr lang="en-US" smtClean="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9BD4A1-0085-4C90-B6A3-3B47DB1D325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1EB74B-31EF-4B1F-A91D-0EE65BF8C9BE}" type="datetimeFigureOut">
              <a:rPr lang="en-US" smtClean="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9BD4A1-0085-4C90-B6A3-3B47DB1D3257}"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1EB74B-31EF-4B1F-A91D-0EE65BF8C9BE}" type="datetimeFigureOut">
              <a:rPr lang="en-US" smtClean="0"/>
              <a:pPr/>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9BD4A1-0085-4C90-B6A3-3B47DB1D325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1EB74B-31EF-4B1F-A91D-0EE65BF8C9BE}" type="datetimeFigureOut">
              <a:rPr lang="en-US" smtClean="0"/>
              <a:pPr/>
              <a:t>11/3/2020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C9BD4A1-0085-4C90-B6A3-3B47DB1D325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1EB74B-31EF-4B1F-A91D-0EE65BF8C9BE}" type="datetimeFigureOut">
              <a:rPr lang="en-US" smtClean="0"/>
              <a:pPr/>
              <a:t>11/3/2020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C9BD4A1-0085-4C90-B6A3-3B47DB1D325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1EB74B-31EF-4B1F-A91D-0EE65BF8C9BE}" type="datetimeFigureOut">
              <a:rPr lang="en-US" smtClean="0"/>
              <a:pPr/>
              <a:t>11/3/2020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C9BD4A1-0085-4C90-B6A3-3B47DB1D325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1EB74B-31EF-4B1F-A91D-0EE65BF8C9BE}" type="datetimeFigureOut">
              <a:rPr lang="en-US" smtClean="0"/>
              <a:pPr/>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9BD4A1-0085-4C90-B6A3-3B47DB1D325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1EB74B-31EF-4B1F-A91D-0EE65BF8C9BE}" type="datetimeFigureOut">
              <a:rPr lang="en-US" smtClean="0"/>
              <a:pPr/>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9BD4A1-0085-4C90-B6A3-3B47DB1D325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EB74B-31EF-4B1F-A91D-0EE65BF8C9BE}" type="datetimeFigureOut">
              <a:rPr lang="en-US" smtClean="0"/>
              <a:pPr/>
              <a:t>11/3/2020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9BD4A1-0085-4C90-B6A3-3B47DB1D325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Hexagon SDK</a:t>
            </a:r>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dirty="0" smtClean="0"/>
              <a:t/>
            </a:r>
            <a:br>
              <a:rPr lang="en-US" sz="2400" b="1" dirty="0" smtClean="0"/>
            </a:br>
            <a:r>
              <a:rPr lang="en-US" sz="2400" b="1" dirty="0" smtClean="0"/>
              <a:t>What </a:t>
            </a:r>
            <a:r>
              <a:rPr lang="en-US" sz="2400" b="1" dirty="0"/>
              <a:t>is IDL file?</a:t>
            </a:r>
            <a:r>
              <a:rPr lang="en-US" sz="2400" dirty="0"/>
              <a:t/>
            </a:r>
            <a:br>
              <a:rPr lang="en-US" sz="2400" dirty="0"/>
            </a:br>
            <a:endParaRPr lang="en-US" sz="2400" dirty="0"/>
          </a:p>
        </p:txBody>
      </p:sp>
      <p:pic>
        <p:nvPicPr>
          <p:cNvPr id="3074" name="Picture 2" descr="C:\Users\ASUS\Desktop\idl.png"/>
          <p:cNvPicPr>
            <a:picLocks noGrp="1" noChangeAspect="1" noChangeArrowheads="1"/>
          </p:cNvPicPr>
          <p:nvPr>
            <p:ph idx="1"/>
          </p:nvPr>
        </p:nvPicPr>
        <p:blipFill>
          <a:blip r:embed="rId2"/>
          <a:srcRect/>
          <a:stretch>
            <a:fillRect/>
          </a:stretch>
        </p:blipFill>
        <p:spPr bwMode="auto">
          <a:xfrm>
            <a:off x="1238250" y="1931511"/>
            <a:ext cx="6667500" cy="386334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What is the folder structure in calculator example?</a:t>
            </a:r>
            <a:r>
              <a:rPr lang="en-US" sz="2400" dirty="0"/>
              <a:t/>
            </a:r>
            <a:br>
              <a:rPr lang="en-US" sz="2400" dirty="0"/>
            </a:br>
            <a:endParaRPr lang="en-US" sz="2400" dirty="0"/>
          </a:p>
        </p:txBody>
      </p:sp>
      <p:pic>
        <p:nvPicPr>
          <p:cNvPr id="4" name="Content Placeholder 3" descr="C:\Users\ASUS\Desktop\Capture-folder_structure.PNG"/>
          <p:cNvPicPr>
            <a:picLocks noGrp="1"/>
          </p:cNvPicPr>
          <p:nvPr>
            <p:ph idx="1"/>
          </p:nvPr>
        </p:nvPicPr>
        <p:blipFill>
          <a:blip r:embed="rId2"/>
          <a:srcRect/>
          <a:stretch>
            <a:fillRect/>
          </a:stretch>
        </p:blipFill>
        <p:spPr bwMode="auto">
          <a:xfrm>
            <a:off x="457200" y="1295400"/>
            <a:ext cx="8229600" cy="51815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2400" b="1" dirty="0"/>
              <a:t>Where is IDL </a:t>
            </a:r>
            <a:r>
              <a:rPr lang="en-US" sz="2400" b="1" dirty="0" smtClean="0"/>
              <a:t>file &amp; src files?</a:t>
            </a:r>
            <a:endParaRPr lang="en-US" sz="2400" dirty="0"/>
          </a:p>
        </p:txBody>
      </p:sp>
      <p:sp>
        <p:nvSpPr>
          <p:cNvPr id="3" name="Content Placeholder 2"/>
          <p:cNvSpPr>
            <a:spLocks noGrp="1"/>
          </p:cNvSpPr>
          <p:nvPr>
            <p:ph idx="1"/>
          </p:nvPr>
        </p:nvSpPr>
        <p:spPr>
          <a:xfrm>
            <a:off x="457200" y="1371600"/>
            <a:ext cx="8229600" cy="4754563"/>
          </a:xfrm>
        </p:spPr>
        <p:txBody>
          <a:bodyPr>
            <a:normAutofit/>
          </a:bodyPr>
          <a:lstStyle/>
          <a:p>
            <a:pPr>
              <a:buNone/>
            </a:pPr>
            <a:r>
              <a:rPr lang="en-US" sz="1800" dirty="0"/>
              <a:t>IDL file present in</a:t>
            </a:r>
            <a:r>
              <a:rPr lang="en-US" sz="1800" b="1" dirty="0"/>
              <a:t> </a:t>
            </a:r>
            <a:r>
              <a:rPr lang="en-US" sz="1800" dirty="0"/>
              <a:t>C:\Qualcomm\Hexagon_SDK\3.5.2\examples\common\calculator\inc</a:t>
            </a:r>
          </a:p>
          <a:p>
            <a:pPr>
              <a:buNone/>
            </a:pPr>
            <a:endParaRPr lang="en-US" sz="1800" dirty="0" smtClean="0"/>
          </a:p>
          <a:p>
            <a:pPr>
              <a:buNone/>
            </a:pPr>
            <a:r>
              <a:rPr lang="en-US" sz="1800" dirty="0"/>
              <a:t>	</a:t>
            </a:r>
            <a:endParaRPr lang="en-US" sz="1800" dirty="0" smtClean="0"/>
          </a:p>
          <a:p>
            <a:pPr>
              <a:buNone/>
            </a:pPr>
            <a:endParaRPr lang="en-US" sz="1800" dirty="0"/>
          </a:p>
          <a:p>
            <a:pPr>
              <a:buNone/>
            </a:pPr>
            <a:endParaRPr lang="en-US" sz="1800" dirty="0" smtClean="0"/>
          </a:p>
          <a:p>
            <a:pPr>
              <a:buNone/>
            </a:pPr>
            <a:endParaRPr lang="en-US" sz="1800" dirty="0"/>
          </a:p>
          <a:p>
            <a:pPr>
              <a:buNone/>
            </a:pPr>
            <a:r>
              <a:rPr lang="en-US" sz="1800" dirty="0"/>
              <a:t>src files present in C:\</a:t>
            </a:r>
            <a:r>
              <a:rPr lang="en-US" sz="1800" dirty="0" smtClean="0"/>
              <a:t>Qualcomm\Hexagon_SDK\3.5.2\examples\common\calculator\src</a:t>
            </a:r>
          </a:p>
          <a:p>
            <a:pPr>
              <a:buNone/>
            </a:pPr>
            <a:endParaRPr lang="en-US" sz="1800" dirty="0"/>
          </a:p>
          <a:p>
            <a:pPr>
              <a:buNone/>
            </a:pPr>
            <a:endParaRPr lang="en-US" sz="1800" dirty="0"/>
          </a:p>
        </p:txBody>
      </p:sp>
      <p:pic>
        <p:nvPicPr>
          <p:cNvPr id="4" name="Picture 3" descr="C:\Users\ASUS\Desktop\Capture-idl.PNG"/>
          <p:cNvPicPr/>
          <p:nvPr/>
        </p:nvPicPr>
        <p:blipFill>
          <a:blip r:embed="rId2"/>
          <a:srcRect/>
          <a:stretch>
            <a:fillRect/>
          </a:stretch>
        </p:blipFill>
        <p:spPr bwMode="auto">
          <a:xfrm>
            <a:off x="1219200" y="2286000"/>
            <a:ext cx="6629400" cy="1219199"/>
          </a:xfrm>
          <a:prstGeom prst="rect">
            <a:avLst/>
          </a:prstGeom>
          <a:noFill/>
          <a:ln w="9525">
            <a:noFill/>
            <a:miter lim="800000"/>
            <a:headEnd/>
            <a:tailEnd/>
          </a:ln>
        </p:spPr>
      </p:pic>
      <p:pic>
        <p:nvPicPr>
          <p:cNvPr id="5" name="Picture 4" descr="C:\Users\ASUS\Desktop\Capture-src.PNG"/>
          <p:cNvPicPr/>
          <p:nvPr/>
        </p:nvPicPr>
        <p:blipFill>
          <a:blip r:embed="rId3"/>
          <a:srcRect/>
          <a:stretch>
            <a:fillRect/>
          </a:stretch>
        </p:blipFill>
        <p:spPr bwMode="auto">
          <a:xfrm>
            <a:off x="1219200" y="4495800"/>
            <a:ext cx="6934200" cy="19659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dirty="0" smtClean="0"/>
              <a:t/>
            </a:r>
            <a:br>
              <a:rPr lang="en-US" sz="2400" b="1" dirty="0" smtClean="0"/>
            </a:br>
            <a:r>
              <a:rPr lang="en-US" sz="2400" b="1" dirty="0" smtClean="0"/>
              <a:t>What </a:t>
            </a:r>
            <a:r>
              <a:rPr lang="en-US" sz="2400" b="1" dirty="0"/>
              <a:t>are the libs/ executables generated? Where they generated?</a:t>
            </a:r>
            <a:r>
              <a:rPr lang="en-US" sz="2400" dirty="0"/>
              <a:t/>
            </a:r>
            <a:br>
              <a:rPr lang="en-US" sz="2400" dirty="0"/>
            </a:br>
            <a:endParaRPr lang="en-US" sz="2400" dirty="0"/>
          </a:p>
        </p:txBody>
      </p:sp>
      <p:sp>
        <p:nvSpPr>
          <p:cNvPr id="3" name="Content Placeholder 2"/>
          <p:cNvSpPr>
            <a:spLocks noGrp="1"/>
          </p:cNvSpPr>
          <p:nvPr>
            <p:ph idx="1"/>
          </p:nvPr>
        </p:nvSpPr>
        <p:spPr/>
        <p:txBody>
          <a:bodyPr>
            <a:normAutofit/>
          </a:bodyPr>
          <a:lstStyle/>
          <a:p>
            <a:pPr>
              <a:buNone/>
            </a:pPr>
            <a:r>
              <a:rPr lang="en-US" sz="1800" dirty="0"/>
              <a:t>In  </a:t>
            </a:r>
            <a:r>
              <a:rPr lang="en-US" sz="1800" b="1" dirty="0"/>
              <a:t>android.min</a:t>
            </a:r>
            <a:endParaRPr lang="en-US" sz="1800" dirty="0"/>
          </a:p>
          <a:p>
            <a:pPr>
              <a:buNone/>
            </a:pPr>
            <a:r>
              <a:rPr lang="en-US" sz="1800" dirty="0" smtClean="0"/>
              <a:t>	Generated </a:t>
            </a:r>
            <a:r>
              <a:rPr lang="en-US" sz="1800" dirty="0"/>
              <a:t>library is: </a:t>
            </a:r>
            <a:r>
              <a:rPr lang="en-US" sz="1800" b="1" dirty="0"/>
              <a:t>libcalculator.so</a:t>
            </a:r>
            <a:endParaRPr lang="en-US" sz="1800" dirty="0"/>
          </a:p>
          <a:p>
            <a:pPr>
              <a:buNone/>
            </a:pPr>
            <a:r>
              <a:rPr lang="en-US" sz="1800" dirty="0" smtClean="0"/>
              <a:t>	Generated </a:t>
            </a:r>
            <a:r>
              <a:rPr lang="en-US" sz="1800" dirty="0"/>
              <a:t>Executable is:  </a:t>
            </a:r>
            <a:r>
              <a:rPr lang="en-US" sz="1800" b="1" dirty="0"/>
              <a:t>calculator</a:t>
            </a:r>
            <a:endParaRPr lang="en-US" sz="1800" dirty="0"/>
          </a:p>
          <a:p>
            <a:pPr>
              <a:buNone/>
            </a:pPr>
            <a:r>
              <a:rPr lang="en-US" sz="1800" dirty="0"/>
              <a:t>These are generated in C:\Qualcomm\Hexagon_SDK\3.5.2\examples\common\calculator\android_Debug_aarch64\ship</a:t>
            </a:r>
          </a:p>
          <a:p>
            <a:endParaRPr lang="en-US" sz="1800" dirty="0" smtClean="0"/>
          </a:p>
          <a:p>
            <a:pPr>
              <a:buNone/>
            </a:pPr>
            <a:endParaRPr lang="en-US" sz="1800" dirty="0"/>
          </a:p>
        </p:txBody>
      </p:sp>
      <p:pic>
        <p:nvPicPr>
          <p:cNvPr id="4" name="Picture 3" descr="C:\Users\ASUS\Desktop\Capture-androin.min.PNG"/>
          <p:cNvPicPr/>
          <p:nvPr/>
        </p:nvPicPr>
        <p:blipFill>
          <a:blip r:embed="rId3"/>
          <a:srcRect/>
          <a:stretch>
            <a:fillRect/>
          </a:stretch>
        </p:blipFill>
        <p:spPr bwMode="auto">
          <a:xfrm>
            <a:off x="990600" y="4114800"/>
            <a:ext cx="7010400"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smtClean="0"/>
              <a:t>What are the libs/ executables generated? Where they generated?</a:t>
            </a:r>
            <a:endParaRPr lang="en-US" sz="2200" dirty="0"/>
          </a:p>
        </p:txBody>
      </p:sp>
      <p:sp>
        <p:nvSpPr>
          <p:cNvPr id="3" name="Content Placeholder 2"/>
          <p:cNvSpPr>
            <a:spLocks noGrp="1"/>
          </p:cNvSpPr>
          <p:nvPr>
            <p:ph idx="1"/>
          </p:nvPr>
        </p:nvSpPr>
        <p:spPr/>
        <p:txBody>
          <a:bodyPr>
            <a:normAutofit/>
          </a:bodyPr>
          <a:lstStyle/>
          <a:p>
            <a:pPr>
              <a:buNone/>
            </a:pPr>
            <a:r>
              <a:rPr lang="en-US" sz="1800" b="1" dirty="0"/>
              <a:t>In  hexagon.min</a:t>
            </a:r>
            <a:endParaRPr lang="en-US" sz="1800" dirty="0"/>
          </a:p>
          <a:p>
            <a:pPr>
              <a:buNone/>
            </a:pPr>
            <a:r>
              <a:rPr lang="en-US" sz="1800" dirty="0" smtClean="0"/>
              <a:t>	Generated libraries are: </a:t>
            </a:r>
            <a:r>
              <a:rPr lang="en-US" sz="1800" b="1" dirty="0"/>
              <a:t>libcalculator_skel.so ,</a:t>
            </a:r>
            <a:r>
              <a:rPr lang="en-US" sz="1800" dirty="0"/>
              <a:t> </a:t>
            </a:r>
            <a:r>
              <a:rPr lang="en-US" sz="1800" b="1" dirty="0"/>
              <a:t>libcalculator_skel.a</a:t>
            </a:r>
            <a:endParaRPr lang="en-US" sz="1800" dirty="0"/>
          </a:p>
          <a:p>
            <a:pPr>
              <a:buNone/>
            </a:pPr>
            <a:r>
              <a:rPr lang="en-US" sz="1800" dirty="0" smtClean="0"/>
              <a:t>	Generated </a:t>
            </a:r>
            <a:r>
              <a:rPr lang="en-US" sz="1800" dirty="0"/>
              <a:t>Executable is:  </a:t>
            </a:r>
            <a:r>
              <a:rPr lang="en-US" sz="1800" b="1" dirty="0"/>
              <a:t>calculator_q</a:t>
            </a:r>
            <a:endParaRPr lang="en-US" sz="1800" dirty="0"/>
          </a:p>
          <a:p>
            <a:pPr>
              <a:buNone/>
            </a:pPr>
            <a:r>
              <a:rPr lang="en-US" sz="1800" dirty="0"/>
              <a:t>  These are generated in C:\</a:t>
            </a:r>
            <a:r>
              <a:rPr lang="en-US" sz="1800" dirty="0" smtClean="0"/>
              <a:t>Qualcomm\Hexagon_SDK\3.5.2\examples\common\calculator\hexagon_Debug_dynamic_toolv83_v65\ship</a:t>
            </a:r>
          </a:p>
          <a:p>
            <a:pPr>
              <a:buNone/>
            </a:pPr>
            <a:endParaRPr lang="en-US" sz="1800" dirty="0"/>
          </a:p>
          <a:p>
            <a:pPr>
              <a:buNone/>
            </a:pPr>
            <a:endParaRPr lang="en-US" sz="1800" dirty="0"/>
          </a:p>
          <a:p>
            <a:pPr>
              <a:buNone/>
            </a:pPr>
            <a:endParaRPr lang="en-US" sz="1800" dirty="0" smtClean="0"/>
          </a:p>
          <a:p>
            <a:pPr>
              <a:buNone/>
            </a:pPr>
            <a:endParaRPr lang="en-US" sz="1800" dirty="0"/>
          </a:p>
        </p:txBody>
      </p:sp>
      <p:pic>
        <p:nvPicPr>
          <p:cNvPr id="4" name="Picture 3" descr="C:\Users\ASUS\Desktop\Capture-hexagon.min.PNG"/>
          <p:cNvPicPr/>
          <p:nvPr/>
        </p:nvPicPr>
        <p:blipFill>
          <a:blip r:embed="rId2"/>
          <a:srcRect/>
          <a:stretch>
            <a:fillRect/>
          </a:stretch>
        </p:blipFill>
        <p:spPr bwMode="auto">
          <a:xfrm>
            <a:off x="1066800" y="4191000"/>
            <a:ext cx="7086600"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dirty="0"/>
              <a:t>What is python walkthrough script? What it is doing? How to run?</a:t>
            </a:r>
            <a:r>
              <a:rPr lang="en-US" sz="2400" dirty="0"/>
              <a:t/>
            </a:r>
            <a:br>
              <a:rPr lang="en-US" sz="2400" dirty="0"/>
            </a:br>
            <a:endParaRPr lang="en-US" sz="2400" dirty="0"/>
          </a:p>
        </p:txBody>
      </p:sp>
      <p:sp>
        <p:nvSpPr>
          <p:cNvPr id="3" name="Content Placeholder 2"/>
          <p:cNvSpPr>
            <a:spLocks noGrp="1"/>
          </p:cNvSpPr>
          <p:nvPr>
            <p:ph idx="1"/>
          </p:nvPr>
        </p:nvSpPr>
        <p:spPr/>
        <p:txBody>
          <a:bodyPr>
            <a:normAutofit lnSpcReduction="10000"/>
          </a:bodyPr>
          <a:lstStyle/>
          <a:p>
            <a:r>
              <a:rPr lang="en-US" sz="1800" dirty="0"/>
              <a:t>walk-through script is a step by step guide to building, loading and executing </a:t>
            </a:r>
            <a:r>
              <a:rPr lang="en-US" sz="1800" dirty="0" smtClean="0"/>
              <a:t>the calculator </a:t>
            </a:r>
            <a:r>
              <a:rPr lang="en-US" sz="1800" dirty="0"/>
              <a:t>example on Android</a:t>
            </a:r>
            <a:r>
              <a:rPr lang="en-US" sz="1800" dirty="0" smtClean="0"/>
              <a:t>.</a:t>
            </a:r>
          </a:p>
          <a:p>
            <a:pPr>
              <a:buNone/>
            </a:pPr>
            <a:endParaRPr lang="en-US" sz="1800" dirty="0"/>
          </a:p>
          <a:p>
            <a:pPr>
              <a:buNone/>
            </a:pPr>
            <a:r>
              <a:rPr lang="en-US" sz="1800" b="1" dirty="0"/>
              <a:t>Command for run python walk-through script is:</a:t>
            </a:r>
            <a:endParaRPr lang="en-US" sz="1800" dirty="0"/>
          </a:p>
          <a:p>
            <a:pPr>
              <a:buNone/>
            </a:pPr>
            <a:r>
              <a:rPr lang="en-US" sz="1800" dirty="0">
                <a:solidFill>
                  <a:srgbClr val="7030A0"/>
                </a:solidFill>
              </a:rPr>
              <a:t> python calculator_walkthrough.py -T sdm845 -D cdsp</a:t>
            </a:r>
          </a:p>
          <a:p>
            <a:pPr>
              <a:buNone/>
            </a:pPr>
            <a:r>
              <a:rPr lang="en-US" sz="1800" dirty="0"/>
              <a:t> </a:t>
            </a:r>
          </a:p>
          <a:p>
            <a:pPr>
              <a:buNone/>
            </a:pPr>
            <a:r>
              <a:rPr lang="en-US" sz="1800" b="1" dirty="0"/>
              <a:t>Walk-through script does:</a:t>
            </a:r>
            <a:endParaRPr lang="en-US" sz="1800" dirty="0"/>
          </a:p>
          <a:p>
            <a:pPr>
              <a:buNone/>
            </a:pPr>
            <a:r>
              <a:rPr lang="en-US" sz="1800" dirty="0"/>
              <a:t>1) Compile Application test app</a:t>
            </a:r>
          </a:p>
          <a:p>
            <a:pPr>
              <a:buNone/>
            </a:pPr>
            <a:r>
              <a:rPr lang="en-US" sz="1800" dirty="0"/>
              <a:t>2) Compile Hexagon Side library </a:t>
            </a:r>
            <a:r>
              <a:rPr lang="en-US" sz="1800" dirty="0" smtClean="0"/>
              <a:t>and</a:t>
            </a:r>
            <a:endParaRPr lang="en-US" sz="1800" dirty="0"/>
          </a:p>
          <a:p>
            <a:pPr>
              <a:buNone/>
            </a:pPr>
            <a:r>
              <a:rPr lang="en-US" sz="1800" dirty="0"/>
              <a:t>3</a:t>
            </a:r>
            <a:r>
              <a:rPr lang="en-US" sz="1800" dirty="0" smtClean="0"/>
              <a:t>) Run in simulator</a:t>
            </a:r>
            <a:endParaRPr lang="en-US" sz="1800" dirty="0"/>
          </a:p>
          <a:p>
            <a:pPr>
              <a:buNone/>
            </a:pPr>
            <a:r>
              <a:rPr lang="en-US" sz="1800" dirty="0"/>
              <a:t>4) Push the test app and libs into the device. into specific paths</a:t>
            </a:r>
          </a:p>
          <a:p>
            <a:pPr>
              <a:buNone/>
            </a:pPr>
            <a:r>
              <a:rPr lang="en-US" sz="1800" dirty="0"/>
              <a:t>   App: vendor/bin/</a:t>
            </a:r>
          </a:p>
          <a:p>
            <a:pPr>
              <a:buNone/>
            </a:pPr>
            <a:r>
              <a:rPr lang="en-US" sz="1800" dirty="0"/>
              <a:t>   Hexagon lib: /vendor/lib/rfsa/dsp/sdk/</a:t>
            </a:r>
          </a:p>
          <a:p>
            <a:pPr>
              <a:buNone/>
            </a:pPr>
            <a:r>
              <a:rPr lang="en-US" sz="1800" dirty="0"/>
              <a:t>5) Run the </a:t>
            </a:r>
            <a:r>
              <a:rPr lang="en-US" sz="1800" dirty="0" smtClean="0"/>
              <a:t>application</a:t>
            </a:r>
            <a:endParaRPr lang="en-US" sz="1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dirty="0" smtClean="0"/>
              <a:t/>
            </a:r>
            <a:br>
              <a:rPr lang="en-US" sz="2400" b="1" dirty="0" smtClean="0"/>
            </a:br>
            <a:r>
              <a:rPr lang="en-US" sz="2400" b="1" dirty="0" smtClean="0"/>
              <a:t>Explain </a:t>
            </a:r>
            <a:r>
              <a:rPr lang="en-US" sz="2400" b="1" dirty="0"/>
              <a:t>individual commands  ?</a:t>
            </a:r>
            <a:r>
              <a:rPr lang="en-US" sz="2400" dirty="0"/>
              <a:t/>
            </a:r>
            <a:br>
              <a:rPr lang="en-US" sz="2400" dirty="0"/>
            </a:br>
            <a:endParaRPr lang="en-US" sz="2400" dirty="0"/>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r>
              <a:rPr lang="en-US" sz="1800" dirty="0" smtClean="0"/>
              <a:t>To setup sdk environment for windows candidate, you are required to execute the below command from your Hexagon SDK's root directory.</a:t>
            </a:r>
            <a:endParaRPr lang="en-US" sz="1800" dirty="0" smtClean="0">
              <a:solidFill>
                <a:srgbClr val="7030A0"/>
              </a:solidFill>
            </a:endParaRPr>
          </a:p>
          <a:p>
            <a:r>
              <a:rPr lang="en-US" sz="1800" dirty="0" smtClean="0">
                <a:solidFill>
                  <a:srgbClr val="7030A0"/>
                </a:solidFill>
              </a:rPr>
              <a:t>C:\Qualcomm\Hexagon_SDK\3.5.2&gt;setup_sdk_env.cmd</a:t>
            </a:r>
          </a:p>
          <a:p>
            <a:pPr>
              <a:buNone/>
            </a:pPr>
            <a:endParaRPr lang="en-US" sz="1800" b="1" dirty="0" smtClean="0"/>
          </a:p>
          <a:p>
            <a:pPr>
              <a:buNone/>
            </a:pPr>
            <a:r>
              <a:rPr lang="en-US" sz="1800" b="1" dirty="0" smtClean="0"/>
              <a:t>1)compile </a:t>
            </a:r>
            <a:r>
              <a:rPr lang="en-US" sz="1800" b="1" dirty="0"/>
              <a:t>Android test app</a:t>
            </a:r>
            <a:r>
              <a:rPr lang="en-US" sz="1800" b="1" dirty="0" smtClean="0"/>
              <a:t>:</a:t>
            </a:r>
          </a:p>
          <a:p>
            <a:pPr>
              <a:buNone/>
            </a:pPr>
            <a:endParaRPr lang="en-US" sz="1800" dirty="0"/>
          </a:p>
          <a:p>
            <a:pPr>
              <a:buNone/>
            </a:pPr>
            <a:r>
              <a:rPr lang="en-US" sz="1800" dirty="0"/>
              <a:t>Make clean for Android:</a:t>
            </a:r>
          </a:p>
          <a:p>
            <a:pPr>
              <a:buNone/>
            </a:pPr>
            <a:r>
              <a:rPr lang="en-US" sz="1800" dirty="0">
                <a:solidFill>
                  <a:srgbClr val="7030A0"/>
                </a:solidFill>
              </a:rPr>
              <a:t>make tree_clean V=android_Debug_aarch64 CDSP_FLAG=1 VERBOSE=1</a:t>
            </a:r>
          </a:p>
          <a:p>
            <a:pPr>
              <a:buNone/>
            </a:pPr>
            <a:r>
              <a:rPr lang="en-US" sz="1800" dirty="0"/>
              <a:t>Make Android:</a:t>
            </a:r>
          </a:p>
          <a:p>
            <a:pPr>
              <a:buNone/>
            </a:pPr>
            <a:r>
              <a:rPr lang="en-US" sz="1800" dirty="0">
                <a:solidFill>
                  <a:srgbClr val="7030A0"/>
                </a:solidFill>
              </a:rPr>
              <a:t>make tree V=android_Debug_aarch64 CDSP_FLAG=1 VERBOSE=1</a:t>
            </a:r>
          </a:p>
          <a:p>
            <a:pPr>
              <a:buNone/>
            </a:pPr>
            <a:r>
              <a:rPr lang="en-US" sz="1800" dirty="0"/>
              <a:t> </a:t>
            </a:r>
          </a:p>
          <a:p>
            <a:pPr>
              <a:buNone/>
            </a:pPr>
            <a:r>
              <a:rPr lang="en-US" sz="1800" b="1" dirty="0"/>
              <a:t>2)Compile Hexagon Side </a:t>
            </a:r>
            <a:r>
              <a:rPr lang="en-US" sz="1800" b="1" dirty="0" smtClean="0"/>
              <a:t>library:</a:t>
            </a:r>
            <a:endParaRPr lang="en-US" sz="1800" dirty="0"/>
          </a:p>
          <a:p>
            <a:pPr>
              <a:buNone/>
            </a:pPr>
            <a:r>
              <a:rPr lang="en-US" sz="1800" dirty="0"/>
              <a:t>Make clean for Hexagon:</a:t>
            </a:r>
          </a:p>
          <a:p>
            <a:pPr>
              <a:buNone/>
            </a:pPr>
            <a:r>
              <a:rPr lang="en-US" sz="1800" dirty="0">
                <a:solidFill>
                  <a:srgbClr val="7030A0"/>
                </a:solidFill>
              </a:rPr>
              <a:t>make tree_clean V=hexagon_Debug_dynamic_toolv83_v65 VERBOSE=1</a:t>
            </a:r>
          </a:p>
          <a:p>
            <a:pPr>
              <a:buNone/>
            </a:pPr>
            <a:r>
              <a:rPr lang="en-US" sz="1800" dirty="0"/>
              <a:t>Make Hexagon:</a:t>
            </a:r>
          </a:p>
          <a:p>
            <a:pPr>
              <a:buNone/>
            </a:pPr>
            <a:r>
              <a:rPr lang="en-US" sz="1800" dirty="0">
                <a:solidFill>
                  <a:srgbClr val="7030A0"/>
                </a:solidFill>
              </a:rPr>
              <a:t>make tree V=hexagon_Debug_dynamic_toolv83_v65 VERBOSE=1</a:t>
            </a:r>
          </a:p>
          <a:p>
            <a:pPr>
              <a:buNone/>
            </a:pPr>
            <a:endParaRPr lang="en-US" sz="1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Explain individual commands  ?</a:t>
            </a:r>
            <a:endParaRPr lang="en-US" sz="2400" dirty="0"/>
          </a:p>
        </p:txBody>
      </p:sp>
      <p:sp>
        <p:nvSpPr>
          <p:cNvPr id="3" name="Content Placeholder 2"/>
          <p:cNvSpPr>
            <a:spLocks noGrp="1"/>
          </p:cNvSpPr>
          <p:nvPr>
            <p:ph idx="1"/>
          </p:nvPr>
        </p:nvSpPr>
        <p:spPr/>
        <p:txBody>
          <a:bodyPr>
            <a:normAutofit/>
          </a:bodyPr>
          <a:lstStyle/>
          <a:p>
            <a:pPr>
              <a:buNone/>
            </a:pPr>
            <a:r>
              <a:rPr lang="en-US" sz="1800" b="1" dirty="0" smtClean="0"/>
              <a:t>3)Simulaor </a:t>
            </a:r>
            <a:r>
              <a:rPr lang="en-US" sz="1800" b="1" dirty="0"/>
              <a:t>command:</a:t>
            </a:r>
          </a:p>
          <a:p>
            <a:pPr>
              <a:buNone/>
            </a:pPr>
            <a:endParaRPr lang="en-US" sz="1800" dirty="0"/>
          </a:p>
          <a:p>
            <a:r>
              <a:rPr lang="en-US" sz="1800" dirty="0">
                <a:solidFill>
                  <a:srgbClr val="7030A0"/>
                </a:solidFill>
              </a:rPr>
              <a:t>C:/Qualcomm/Hexagon_SDK/3.5.2/tools/HEXAGON_Tools/8.3.07/Tools/bin/hexagon-sim -mv65 --simulated_returnval --usefs hexagon_Debug_dynamic_toolv83_v65 --pmu_statsfile hexagon_Debug_dynamic_toolv83_v65/pmu_stats.txt --l2tcm_base 0xd800  hexagon_Debug_dynamic_toolv83_v65/calculator_q </a:t>
            </a:r>
            <a:r>
              <a:rPr lang="en-US" sz="1800" dirty="0" smtClean="0">
                <a:solidFill>
                  <a:srgbClr val="7030A0"/>
                </a:solidFill>
              </a:rPr>
              <a:t>–</a:t>
            </a:r>
          </a:p>
          <a:p>
            <a:endParaRPr lang="en-US" sz="1800" dirty="0">
              <a:solidFill>
                <a:srgbClr val="7030A0"/>
              </a:solidFill>
            </a:endParaRPr>
          </a:p>
          <a:p>
            <a:pPr>
              <a:buNone/>
            </a:pPr>
            <a:endParaRPr lang="en-US" sz="1800" dirty="0"/>
          </a:p>
          <a:p>
            <a:pPr>
              <a:buNone/>
            </a:pPr>
            <a:endParaRPr lang="en-US" sz="1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Explain individual commands  ?</a:t>
            </a:r>
            <a:endParaRPr lang="en-US" sz="2400" dirty="0"/>
          </a:p>
        </p:txBody>
      </p:sp>
      <p:sp>
        <p:nvSpPr>
          <p:cNvPr id="3" name="Content Placeholder 2"/>
          <p:cNvSpPr>
            <a:spLocks noGrp="1"/>
          </p:cNvSpPr>
          <p:nvPr>
            <p:ph idx="1"/>
          </p:nvPr>
        </p:nvSpPr>
        <p:spPr/>
        <p:txBody>
          <a:bodyPr>
            <a:normAutofit/>
          </a:bodyPr>
          <a:lstStyle/>
          <a:p>
            <a:pPr>
              <a:buNone/>
            </a:pPr>
            <a:r>
              <a:rPr lang="en-US" sz="1800" b="1" dirty="0" smtClean="0"/>
              <a:t>4</a:t>
            </a:r>
            <a:r>
              <a:rPr lang="en-US" sz="1800" dirty="0" smtClean="0"/>
              <a:t>) </a:t>
            </a:r>
            <a:r>
              <a:rPr lang="en-US" sz="1800" b="1" dirty="0" smtClean="0"/>
              <a:t>Push the libs into the device, into specific paths</a:t>
            </a:r>
          </a:p>
          <a:p>
            <a:pPr>
              <a:buNone/>
            </a:pPr>
            <a:endParaRPr lang="en-US" sz="1800" b="1" dirty="0" smtClean="0"/>
          </a:p>
          <a:p>
            <a:pPr>
              <a:buNone/>
            </a:pPr>
            <a:r>
              <a:rPr lang="en-US" sz="1800" b="1" dirty="0" smtClean="0"/>
              <a:t>---- </a:t>
            </a:r>
            <a:r>
              <a:rPr lang="en-US" sz="1800" b="1" dirty="0"/>
              <a:t>Push Android components </a:t>
            </a:r>
            <a:r>
              <a:rPr lang="en-US" sz="1800" b="1" dirty="0" smtClean="0"/>
              <a:t>----</a:t>
            </a:r>
          </a:p>
          <a:p>
            <a:pPr>
              <a:buNone/>
            </a:pPr>
            <a:endParaRPr lang="en-US" sz="1800" b="1" dirty="0"/>
          </a:p>
          <a:p>
            <a:r>
              <a:rPr lang="en-US" sz="1800" dirty="0"/>
              <a:t>Creating “/vendor/bin” in device and pushing calculator in “/vendor/bin” path.</a:t>
            </a:r>
          </a:p>
          <a:p>
            <a:r>
              <a:rPr lang="en-US" sz="1800" dirty="0">
                <a:solidFill>
                  <a:srgbClr val="7030A0"/>
                </a:solidFill>
              </a:rPr>
              <a:t>adb  shell mkdir -p /vendor/bin</a:t>
            </a:r>
          </a:p>
          <a:p>
            <a:r>
              <a:rPr lang="en-US" sz="1800" dirty="0">
                <a:solidFill>
                  <a:srgbClr val="7030A0"/>
                </a:solidFill>
              </a:rPr>
              <a:t>adb  push C:\Qualcomm\Hexagon_SDK\3.5.2/examples/common/calculator/android_Debug_aarch64/ship/calculator /vendor/bin</a:t>
            </a:r>
          </a:p>
          <a:p>
            <a:pPr>
              <a:buNone/>
            </a:pPr>
            <a:endParaRPr lang="en-US" sz="1800" dirty="0" smtClean="0"/>
          </a:p>
          <a:p>
            <a:r>
              <a:rPr lang="en-US" sz="1800" dirty="0"/>
              <a:t>pushing libcalculator.so  in “/vendor/lib64/” path</a:t>
            </a:r>
          </a:p>
          <a:p>
            <a:r>
              <a:rPr lang="en-US" sz="1800" dirty="0">
                <a:solidFill>
                  <a:srgbClr val="7030A0"/>
                </a:solidFill>
              </a:rPr>
              <a:t>adb push C:\Qualcomm\Hexagon_SDK\3.5.2/examples/common/calculator/android_Debug_aarch64/ship/libcalculator.so /vendor/lib64/</a:t>
            </a:r>
          </a:p>
          <a:p>
            <a:pPr>
              <a:buNone/>
            </a:pPr>
            <a:endParaRPr lang="en-US" sz="1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Explain individual commands  ?</a:t>
            </a:r>
            <a:endParaRPr lang="en-US" sz="2400" dirty="0"/>
          </a:p>
        </p:txBody>
      </p:sp>
      <p:sp>
        <p:nvSpPr>
          <p:cNvPr id="3" name="Content Placeholder 2"/>
          <p:cNvSpPr>
            <a:spLocks noGrp="1"/>
          </p:cNvSpPr>
          <p:nvPr>
            <p:ph idx="1"/>
          </p:nvPr>
        </p:nvSpPr>
        <p:spPr/>
        <p:txBody>
          <a:bodyPr>
            <a:normAutofit/>
          </a:bodyPr>
          <a:lstStyle/>
          <a:p>
            <a:pPr>
              <a:buNone/>
            </a:pPr>
            <a:r>
              <a:rPr lang="en-US" sz="1800" b="1" dirty="0"/>
              <a:t>---- Push Hexagon Components ----</a:t>
            </a:r>
          </a:p>
          <a:p>
            <a:pPr>
              <a:buNone/>
            </a:pPr>
            <a:r>
              <a:rPr lang="en-US" sz="1800" dirty="0"/>
              <a:t> </a:t>
            </a:r>
          </a:p>
          <a:p>
            <a:r>
              <a:rPr lang="en-US" sz="1800" dirty="0"/>
              <a:t>Creating “/vendor/lib/rfsa/dsp/sdk/” path in device and pushing libcalculator_skel.so in ” /vendor/lib/rfsa/dsp/sdk/ ” path.</a:t>
            </a:r>
          </a:p>
          <a:p>
            <a:r>
              <a:rPr lang="en-US" sz="1800" dirty="0">
                <a:solidFill>
                  <a:srgbClr val="7030A0"/>
                </a:solidFill>
              </a:rPr>
              <a:t>adb shell mkdir -p /vendor/lib/rfsa/dsp/sdk/</a:t>
            </a:r>
          </a:p>
          <a:p>
            <a:r>
              <a:rPr lang="en-US" sz="1800" dirty="0">
                <a:solidFill>
                  <a:srgbClr val="7030A0"/>
                </a:solidFill>
              </a:rPr>
              <a:t>adb push C:\Qualcomm\Hexagon_SDK\3.5.2/examples/common/calculator/hexagon_Debug_dynamic_toolv83_v65/ship/libcalculator_skel.so /vendor/lib/rfsa/dsp/sdk/</a:t>
            </a:r>
          </a:p>
          <a:p>
            <a:endParaRPr lang="en-US" sz="1800" dirty="0"/>
          </a:p>
          <a:p>
            <a:pPr>
              <a:buNone/>
            </a:pPr>
            <a:r>
              <a:rPr lang="en-US" sz="1800" b="1" dirty="0"/>
              <a:t>---- Direct dsp messages to logcat </a:t>
            </a:r>
            <a:r>
              <a:rPr lang="en-US" sz="1800" b="1" dirty="0" smtClean="0"/>
              <a:t>---</a:t>
            </a:r>
          </a:p>
          <a:p>
            <a:pPr>
              <a:buNone/>
            </a:pPr>
            <a:endParaRPr lang="en-US" sz="1800" b="1" dirty="0"/>
          </a:p>
          <a:p>
            <a:r>
              <a:rPr lang="en-US" sz="1800" dirty="0">
                <a:solidFill>
                  <a:srgbClr val="7030A0"/>
                </a:solidFill>
              </a:rPr>
              <a:t>adb shell "echo 0x1f &gt; /vendor/lib/rfsa/dsp/sdk/calculator.farf"</a:t>
            </a:r>
          </a:p>
          <a:p>
            <a:pPr>
              <a:buNone/>
            </a:pPr>
            <a:endParaRPr lang="en-US" sz="1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Hexagon SDK</a:t>
            </a:r>
            <a:endParaRPr lang="en-US" sz="2400" dirty="0"/>
          </a:p>
        </p:txBody>
      </p:sp>
      <p:sp>
        <p:nvSpPr>
          <p:cNvPr id="3" name="Content Placeholder 2"/>
          <p:cNvSpPr>
            <a:spLocks noGrp="1"/>
          </p:cNvSpPr>
          <p:nvPr>
            <p:ph idx="1"/>
          </p:nvPr>
        </p:nvSpPr>
        <p:spPr/>
        <p:txBody>
          <a:bodyPr>
            <a:normAutofit/>
          </a:bodyPr>
          <a:lstStyle/>
          <a:p>
            <a:r>
              <a:rPr lang="en-US" sz="1800" dirty="0"/>
              <a:t>The Hexagon SDK is a collection of code generation and performance analysis tools designed to help developers enhance the features and performance of audio, speech, video, imaging and computer vision software on devices powered by Snapdragon™ processors</a:t>
            </a:r>
            <a:r>
              <a:rPr lang="en-US" sz="1800" dirty="0" smtClean="0"/>
              <a:t>.</a:t>
            </a:r>
            <a:endParaRPr lang="en-US" sz="1800" dirty="0"/>
          </a:p>
          <a:p>
            <a:r>
              <a:rPr lang="en-US" sz="1800" dirty="0"/>
              <a:t> The Hexagon SDK is also designed to enable high computational burdens on the CPU to be off-loaded into a heterogeneous computing environment with the use of shared remote code objects. </a:t>
            </a:r>
          </a:p>
          <a:p>
            <a:r>
              <a:rPr lang="en-US" sz="1800" dirty="0"/>
              <a:t>Qualcomm's Hexagon SDK enables you to run your code on the Hexagon DSPs. This is achieved by Computation Offload</a:t>
            </a:r>
            <a:r>
              <a:rPr lang="en-US" sz="1800" dirty="0" smtClean="0"/>
              <a:t>.</a:t>
            </a:r>
          </a:p>
          <a:p>
            <a:pPr>
              <a:buNone/>
            </a:pPr>
            <a:endParaRPr lang="en-US" sz="1800" dirty="0" smtClean="0"/>
          </a:p>
          <a:p>
            <a:pPr>
              <a:buNone/>
            </a:pPr>
            <a:r>
              <a:rPr lang="en-US" sz="1800" b="1" dirty="0" smtClean="0"/>
              <a:t> Computational </a:t>
            </a:r>
            <a:r>
              <a:rPr lang="en-US" sz="1800" b="1" dirty="0"/>
              <a:t>offload:</a:t>
            </a:r>
            <a:r>
              <a:rPr lang="en-US" sz="1800" b="1" dirty="0" smtClean="0"/>
              <a:t> </a:t>
            </a:r>
            <a:endParaRPr lang="en-US" sz="1800" dirty="0" smtClean="0"/>
          </a:p>
          <a:p>
            <a:pPr>
              <a:buNone/>
            </a:pPr>
            <a:r>
              <a:rPr lang="en-US" sz="1800" dirty="0" smtClean="0"/>
              <a:t>	Define your own API, implement that API for the Hexagon DSP, and call it directly from the application processor. This is accomplished using a Remote Procedure Call mechanism called FastRPC and dynamic loading.</a:t>
            </a:r>
          </a:p>
          <a:p>
            <a:endParaRPr lang="en-US" sz="1800" dirty="0"/>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Explain individual commands  ?</a:t>
            </a:r>
            <a:endParaRPr lang="en-US" sz="2400" dirty="0"/>
          </a:p>
        </p:txBody>
      </p:sp>
      <p:sp>
        <p:nvSpPr>
          <p:cNvPr id="3" name="Content Placeholder 2"/>
          <p:cNvSpPr>
            <a:spLocks noGrp="1"/>
          </p:cNvSpPr>
          <p:nvPr>
            <p:ph idx="1"/>
          </p:nvPr>
        </p:nvSpPr>
        <p:spPr/>
        <p:txBody>
          <a:bodyPr>
            <a:normAutofit/>
          </a:bodyPr>
          <a:lstStyle/>
          <a:p>
            <a:pPr>
              <a:buNone/>
            </a:pPr>
            <a:r>
              <a:rPr lang="en-US" sz="1800" b="1" dirty="0"/>
              <a:t>5) Run the </a:t>
            </a:r>
            <a:r>
              <a:rPr lang="en-US" sz="1800" b="1" dirty="0" smtClean="0"/>
              <a:t>application</a:t>
            </a:r>
          </a:p>
          <a:p>
            <a:pPr>
              <a:buNone/>
            </a:pPr>
            <a:endParaRPr lang="en-US" sz="1800" dirty="0"/>
          </a:p>
          <a:p>
            <a:pPr>
              <a:buNone/>
            </a:pPr>
            <a:r>
              <a:rPr lang="en-US" sz="1800" b="1" dirty="0"/>
              <a:t>---- Run Calculator Example Locally on Android ----</a:t>
            </a:r>
          </a:p>
          <a:p>
            <a:r>
              <a:rPr lang="en-US" sz="1800" dirty="0">
                <a:solidFill>
                  <a:srgbClr val="7030A0"/>
                </a:solidFill>
              </a:rPr>
              <a:t>adb shell export LD_LIBRARY_PATH="/vendor/lib64/;" /vendor/bin/calculator 1 </a:t>
            </a:r>
            <a:r>
              <a:rPr lang="en-US" sz="1800" dirty="0" smtClean="0">
                <a:solidFill>
                  <a:srgbClr val="7030A0"/>
                </a:solidFill>
              </a:rPr>
              <a:t>1000</a:t>
            </a:r>
          </a:p>
          <a:p>
            <a:endParaRPr lang="en-US" sz="1800" dirty="0">
              <a:solidFill>
                <a:srgbClr val="7030A0"/>
              </a:solidFill>
            </a:endParaRPr>
          </a:p>
          <a:p>
            <a:pPr>
              <a:buNone/>
            </a:pPr>
            <a:r>
              <a:rPr lang="en-US" sz="1800" b="1" dirty="0"/>
              <a:t>---- Run Calculator Example on CDSP </a:t>
            </a:r>
            <a:r>
              <a:rPr lang="en-US" sz="1800" b="1" dirty="0" smtClean="0"/>
              <a:t>----</a:t>
            </a:r>
          </a:p>
          <a:p>
            <a:pPr>
              <a:buNone/>
            </a:pPr>
            <a:endParaRPr lang="en-US" sz="1800" dirty="0"/>
          </a:p>
          <a:p>
            <a:r>
              <a:rPr lang="en-US" sz="1800" dirty="0">
                <a:solidFill>
                  <a:srgbClr val="7030A0"/>
                </a:solidFill>
              </a:rPr>
              <a:t>adb shell export LD_LIBRARY_PATH=/vendor/lib64/:$LD_LIBRARY_PATH ADSP_LIBRARY_PATH="/vendor/lib/rfsa/dsp/sdk\;/vendor/lib/rfsa/dsp/testsig;" /vendor/bin/calculator 0 1000</a:t>
            </a:r>
          </a:p>
          <a:p>
            <a:pPr>
              <a:buNone/>
            </a:pPr>
            <a:endParaRPr lang="en-US" sz="1800" dirty="0">
              <a:solidFill>
                <a:srgbClr val="7030A0"/>
              </a:solidFill>
            </a:endParaRPr>
          </a:p>
          <a:p>
            <a:endParaRPr lang="en-US" sz="1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dirty="0" smtClean="0"/>
              <a:t/>
            </a:r>
            <a:br>
              <a:rPr lang="en-US" sz="2400" b="1" dirty="0" smtClean="0"/>
            </a:br>
            <a:r>
              <a:rPr lang="en-US" sz="2400" b="1" dirty="0" smtClean="0"/>
              <a:t>Explain the logs?</a:t>
            </a:r>
            <a:r>
              <a:rPr lang="en-US" sz="2400" dirty="0" smtClean="0"/>
              <a:t/>
            </a:r>
            <a:br>
              <a:rPr lang="en-US" sz="2400" dirty="0" smtClean="0"/>
            </a:br>
            <a:endParaRPr lang="en-US" sz="2400" dirty="0"/>
          </a:p>
        </p:txBody>
      </p:sp>
      <p:sp>
        <p:nvSpPr>
          <p:cNvPr id="3" name="Content Placeholder 2"/>
          <p:cNvSpPr>
            <a:spLocks noGrp="1"/>
          </p:cNvSpPr>
          <p:nvPr>
            <p:ph idx="1"/>
          </p:nvPr>
        </p:nvSpPr>
        <p:spPr/>
        <p:txBody>
          <a:bodyPr>
            <a:normAutofit lnSpcReduction="10000"/>
          </a:bodyPr>
          <a:lstStyle/>
          <a:p>
            <a:pPr>
              <a:buNone/>
            </a:pPr>
            <a:r>
              <a:rPr lang="en-US" sz="1800" b="1" dirty="0"/>
              <a:t> </a:t>
            </a:r>
            <a:endParaRPr lang="en-US" sz="1800" dirty="0"/>
          </a:p>
          <a:p>
            <a:pPr>
              <a:buNone/>
            </a:pPr>
            <a:r>
              <a:rPr lang="en-US" sz="1800" dirty="0"/>
              <a:t>calculator_imp.c:19:0x10ea:7: CDSP: ===============     DSP: sum result 499500 </a:t>
            </a:r>
            <a:r>
              <a:rPr lang="en-US" sz="1800" dirty="0" smtClean="0"/>
              <a:t>===============</a:t>
            </a:r>
          </a:p>
          <a:p>
            <a:pPr>
              <a:buNone/>
            </a:pPr>
            <a:endParaRPr lang="en-US" sz="1800" dirty="0"/>
          </a:p>
          <a:p>
            <a:r>
              <a:rPr lang="en-US" sz="1800" dirty="0"/>
              <a:t>This log is present in calculator_imp.c and it will display sum result of n numbers.</a:t>
            </a:r>
          </a:p>
          <a:p>
            <a:pPr lvl="1">
              <a:buNone/>
            </a:pPr>
            <a:r>
              <a:rPr lang="en-US" sz="1800" dirty="0"/>
              <a:t>Where n is the input to command line arguments</a:t>
            </a:r>
            <a:r>
              <a:rPr lang="en-US" sz="1800" dirty="0" smtClean="0"/>
              <a:t>.</a:t>
            </a:r>
          </a:p>
          <a:p>
            <a:pPr lvl="1">
              <a:buNone/>
            </a:pPr>
            <a:endParaRPr lang="en-US" sz="1800" dirty="0" smtClean="0"/>
          </a:p>
          <a:p>
            <a:r>
              <a:rPr lang="en-US" sz="2100" dirty="0" smtClean="0"/>
              <a:t>Output:</a:t>
            </a:r>
          </a:p>
          <a:p>
            <a:pPr lvl="1">
              <a:buNone/>
            </a:pPr>
            <a:r>
              <a:rPr lang="en-US" sz="1700" dirty="0" smtClean="0"/>
              <a:t>---Starting calculator test</a:t>
            </a:r>
          </a:p>
          <a:p>
            <a:pPr lvl="1">
              <a:buNone/>
            </a:pPr>
            <a:r>
              <a:rPr lang="en-US" sz="1700" dirty="0" smtClean="0"/>
              <a:t>---Allocate 4000 bytes from ION heap</a:t>
            </a:r>
          </a:p>
          <a:p>
            <a:pPr lvl="1">
              <a:buNone/>
            </a:pPr>
            <a:r>
              <a:rPr lang="en-US" sz="1700" dirty="0" smtClean="0"/>
              <a:t>---Creating sequence of numbers from 0 to 999</a:t>
            </a:r>
          </a:p>
          <a:p>
            <a:pPr lvl="1">
              <a:buNone/>
            </a:pPr>
            <a:r>
              <a:rPr lang="en-US" sz="1700" dirty="0" smtClean="0"/>
              <a:t>---Compute sum locally</a:t>
            </a:r>
          </a:p>
          <a:p>
            <a:pPr lvl="1">
              <a:buNone/>
            </a:pPr>
            <a:r>
              <a:rPr lang="en-US" sz="1700" dirty="0" smtClean="0"/>
              <a:t>Sum = 499500</a:t>
            </a:r>
          </a:p>
          <a:p>
            <a:pPr lvl="1">
              <a:buNone/>
            </a:pPr>
            <a:r>
              <a:rPr lang="en-US" sz="1700" dirty="0" smtClean="0"/>
              <a:t>---Success</a:t>
            </a:r>
          </a:p>
          <a:p>
            <a:pPr lvl="1">
              <a:buNone/>
            </a:pPr>
            <a:r>
              <a:rPr lang="en-US" sz="1400" dirty="0"/>
              <a:t>	</a:t>
            </a:r>
          </a:p>
          <a:p>
            <a:pPr>
              <a:buNone/>
            </a:pPr>
            <a:endParaRPr lang="en-US" sz="1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2400" b="1" dirty="0" smtClean="0"/>
              <a:t>Explain </a:t>
            </a:r>
            <a:r>
              <a:rPr lang="en-US" sz="2400" b="1" dirty="0" smtClean="0"/>
              <a:t>android.min (Android Makefile)?</a:t>
            </a:r>
            <a:r>
              <a:rPr lang="en-US" sz="2400" dirty="0" smtClean="0"/>
              <a:t/>
            </a:r>
            <a:br>
              <a:rPr lang="en-US" sz="2400" dirty="0" smtClean="0"/>
            </a:br>
            <a:endParaRPr lang="en-US" sz="2400" dirty="0"/>
          </a:p>
        </p:txBody>
      </p:sp>
      <p:sp>
        <p:nvSpPr>
          <p:cNvPr id="2049" name="Rectangle 1"/>
          <p:cNvSpPr>
            <a:spLocks noGrp="1" noChangeArrowheads="1"/>
          </p:cNvSpPr>
          <p:nvPr>
            <p:ph idx="1"/>
          </p:nvPr>
        </p:nvSpPr>
        <p:spPr bwMode="auto">
          <a:xfrm>
            <a:off x="457200" y="1066800"/>
            <a:ext cx="8382000" cy="609397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552700"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ifeq ($(CDSP_FLAG), 1)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LIB_DSPRPC = libcdsprpc                           </a:t>
            </a:r>
            <a:r>
              <a:rPr kumimoji="0" lang="en-US" sz="14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---&gt;If CDSP is 1,we are  taking lilibcdsprpc library</a:t>
            </a:r>
            <a:endParaRPr kumimoji="0" lang="en-US" sz="1400" b="0" i="0" u="none" strike="noStrike" cap="none" normalizeH="0" baseline="0" dirty="0" smtClean="0">
              <a:ln>
                <a:noFill/>
              </a:ln>
              <a:solidFill>
                <a:srgbClr val="FF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DEFINES += CDSP</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else ifeq ($(MDSP_FLAG), 1)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LIB_DSPRPC = libmdsprpc</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DEFINES += MDSP</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else ifeq ($(SLPI_FLAG), 1)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LIB_DSPRPC = libsdsprpc</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DEFINES += SLPI</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else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LIB_DSPRPC = libadsprpc</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DEFINES += ADSP</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endif</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$(info ************  LIB=$(LIB_DSPRPC) ************) </a:t>
            </a: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endParaRPr lang="en-US" sz="1400" dirty="0" smtClean="0">
              <a:latin typeface="Calibri" pitchFamily="34" charset="0"/>
              <a:ea typeface="Times New Roman" pitchFamily="18" charset="0"/>
              <a:cs typeface="Times New Roman" pitchFamily="18" charset="0"/>
            </a:endParaRPr>
          </a:p>
          <a:p>
            <a:pPr>
              <a:buNone/>
            </a:pPr>
            <a:r>
              <a:rPr lang="en-US" sz="1400" dirty="0" smtClean="0"/>
              <a:t># stub library</a:t>
            </a:r>
          </a:p>
          <a:p>
            <a:pPr>
              <a:buNone/>
            </a:pPr>
            <a:r>
              <a:rPr lang="en-US" sz="1400" dirty="0" smtClean="0"/>
              <a:t>BUILD_DLLS += libcalculator                               </a:t>
            </a:r>
            <a:r>
              <a:rPr lang="en-US" sz="1400" dirty="0" smtClean="0">
                <a:solidFill>
                  <a:srgbClr val="FF0000"/>
                </a:solidFill>
              </a:rPr>
              <a:t>----&gt;Generating library name as libcalculator </a:t>
            </a:r>
          </a:p>
          <a:p>
            <a:pPr>
              <a:buNone/>
            </a:pPr>
            <a:r>
              <a:rPr lang="en-US" sz="1400" dirty="0" smtClean="0"/>
              <a:t>libcalculator_QAICIDLS += inc/calculator                  </a:t>
            </a:r>
            <a:r>
              <a:rPr lang="en-US" sz="1400" dirty="0" smtClean="0">
                <a:solidFill>
                  <a:srgbClr val="FF0000"/>
                </a:solidFill>
              </a:rPr>
              <a:t>----&gt;Including IDL files into 								libcalculator_QAICIDLS</a:t>
            </a:r>
          </a:p>
          <a:p>
            <a:pPr>
              <a:buNone/>
            </a:pPr>
            <a:r>
              <a:rPr lang="en-US" sz="1400" dirty="0" smtClean="0"/>
              <a:t>libcalculator_C_SRCS += $V/calculator_stub                </a:t>
            </a:r>
            <a:r>
              <a:rPr lang="en-US" sz="1400" dirty="0" smtClean="0">
                <a:solidFill>
                  <a:srgbClr val="FF0000"/>
                </a:solidFill>
              </a:rPr>
              <a:t>----&gt;Including source files into 								libcalculator_C_SRCS</a:t>
            </a:r>
          </a:p>
          <a:p>
            <a:pPr>
              <a:buNone/>
            </a:pPr>
            <a:r>
              <a:rPr lang="en-US" sz="1400" dirty="0" smtClean="0"/>
              <a:t>libcalculator_DLLS += $(LIB_DSPRPC)                       </a:t>
            </a:r>
            <a:r>
              <a:rPr lang="en-US" sz="1400" dirty="0" smtClean="0">
                <a:solidFill>
                  <a:srgbClr val="FF0000"/>
                </a:solidFill>
              </a:rPr>
              <a:t>----&gt;Including CDSP lib to libcalculator_DLLS</a:t>
            </a: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endPar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endParaRPr lang="en-US" sz="1800" dirty="0" smtClean="0">
              <a:latin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2700" b="1" dirty="0" smtClean="0"/>
              <a:t/>
            </a:r>
            <a:br>
              <a:rPr lang="en-US" sz="2700" b="1" dirty="0" smtClean="0"/>
            </a:br>
            <a:r>
              <a:rPr lang="en-US" sz="2700" b="1" dirty="0" smtClean="0"/>
              <a:t/>
            </a:r>
            <a:br>
              <a:rPr lang="en-US" sz="2700" b="1" dirty="0" smtClean="0"/>
            </a:br>
            <a:r>
              <a:rPr lang="en-US" sz="2700" b="1" dirty="0" smtClean="0"/>
              <a:t>Explain </a:t>
            </a:r>
            <a:r>
              <a:rPr lang="en-US" sz="2700" b="1" dirty="0" smtClean="0"/>
              <a:t>android.min (Android Makefile)?</a:t>
            </a:r>
            <a:r>
              <a:rPr lang="en-US" dirty="0" smtClean="0"/>
              <a:t/>
            </a:r>
            <a:br>
              <a:rPr lang="en-US" dirty="0" smtClean="0"/>
            </a:br>
            <a:endParaRPr lang="en-US" dirty="0"/>
          </a:p>
        </p:txBody>
      </p:sp>
      <p:sp>
        <p:nvSpPr>
          <p:cNvPr id="3" name="Content Placeholder 2"/>
          <p:cNvSpPr>
            <a:spLocks noGrp="1"/>
          </p:cNvSpPr>
          <p:nvPr>
            <p:ph idx="1"/>
          </p:nvPr>
        </p:nvSpPr>
        <p:spPr>
          <a:xfrm>
            <a:off x="457200" y="1371600"/>
            <a:ext cx="8229600" cy="4953000"/>
          </a:xfrm>
        </p:spPr>
        <p:txBody>
          <a:bodyPr>
            <a:normAutofit/>
          </a:bodyPr>
          <a:lstStyle/>
          <a:p>
            <a:pPr>
              <a:buNone/>
            </a:pPr>
            <a:r>
              <a:rPr lang="en-US" sz="1600" dirty="0" smtClean="0"/>
              <a:t># stand-alone calculator executable</a:t>
            </a:r>
          </a:p>
          <a:p>
            <a:pPr>
              <a:buNone/>
            </a:pPr>
            <a:r>
              <a:rPr lang="en-US" sz="1600" dirty="0" smtClean="0"/>
              <a:t>BUILD_EXES += calculator                                      </a:t>
            </a:r>
            <a:r>
              <a:rPr lang="en-US" sz="1600" dirty="0" smtClean="0">
                <a:solidFill>
                  <a:srgbClr val="FF0000"/>
                </a:solidFill>
              </a:rPr>
              <a:t>---&gt;Generating executable file as calculator </a:t>
            </a:r>
          </a:p>
          <a:p>
            <a:pPr>
              <a:buNone/>
            </a:pPr>
            <a:r>
              <a:rPr lang="en-US" sz="1600" dirty="0" smtClean="0"/>
              <a:t>calculator_QAICIDLS += inc/calculator                         </a:t>
            </a:r>
            <a:r>
              <a:rPr lang="en-US" sz="1600" dirty="0" smtClean="0">
                <a:solidFill>
                  <a:srgbClr val="FF0000"/>
                </a:solidFill>
              </a:rPr>
              <a:t>---&gt;Including IDL files into 								calculator_QAICIDLS</a:t>
            </a:r>
          </a:p>
          <a:p>
            <a:pPr>
              <a:buNone/>
            </a:pPr>
            <a:r>
              <a:rPr lang="en-US" sz="1600" dirty="0" smtClean="0"/>
              <a:t>calculator_C_SRCS += src/calculator_main src/calculator_test      </a:t>
            </a:r>
            <a:r>
              <a:rPr lang="en-US" sz="1600" dirty="0" smtClean="0">
                <a:solidFill>
                  <a:srgbClr val="FF0000"/>
                </a:solidFill>
              </a:rPr>
              <a:t>---&gt;Including android source files 						into calculator_C_SRCS</a:t>
            </a:r>
          </a:p>
          <a:p>
            <a:pPr>
              <a:buNone/>
            </a:pPr>
            <a:r>
              <a:rPr lang="en-US" sz="1600" dirty="0" smtClean="0"/>
              <a:t>calculator_LIBS += rpcmem                                     </a:t>
            </a:r>
            <a:r>
              <a:rPr lang="en-US" sz="1600" dirty="0" smtClean="0">
                <a:solidFill>
                  <a:srgbClr val="FF0000"/>
                </a:solidFill>
              </a:rPr>
              <a:t>---&gt;Including rpcmem into calculator_LIBS </a:t>
            </a:r>
          </a:p>
          <a:p>
            <a:pPr>
              <a:buNone/>
            </a:pPr>
            <a:r>
              <a:rPr lang="en-US" sz="1600" dirty="0" smtClean="0"/>
              <a:t>calculator_LD_FLAGS += -llog -ldl</a:t>
            </a:r>
          </a:p>
          <a:p>
            <a:pPr>
              <a:buNone/>
            </a:pPr>
            <a:r>
              <a:rPr lang="en-US" sz="1600" dirty="0" smtClean="0"/>
              <a:t>calculator_DEFINES += VERIFY_PRINT_ERROR</a:t>
            </a:r>
          </a:p>
          <a:p>
            <a:pPr>
              <a:buNone/>
            </a:pPr>
            <a:r>
              <a:rPr lang="en-US" sz="1600" dirty="0" smtClean="0"/>
              <a:t> </a:t>
            </a:r>
          </a:p>
          <a:p>
            <a:pPr>
              <a:buNone/>
            </a:pPr>
            <a:r>
              <a:rPr lang="en-US" sz="1600" dirty="0" smtClean="0"/>
              <a:t># copy final build products to the ship directory</a:t>
            </a:r>
          </a:p>
          <a:p>
            <a:pPr>
              <a:buNone/>
            </a:pPr>
            <a:r>
              <a:rPr lang="en-US" sz="1600" dirty="0" smtClean="0"/>
              <a:t>BUILD_COPIES = \</a:t>
            </a:r>
          </a:p>
          <a:p>
            <a:pPr>
              <a:buNone/>
            </a:pPr>
            <a:r>
              <a:rPr lang="en-US" sz="1600" dirty="0" smtClean="0"/>
              <a:t>   $(DLLS) \</a:t>
            </a:r>
          </a:p>
          <a:p>
            <a:pPr>
              <a:buNone/>
            </a:pPr>
            <a:r>
              <a:rPr lang="en-US" sz="1600" dirty="0" smtClean="0"/>
              <a:t>   $(EXES) \</a:t>
            </a:r>
          </a:p>
          <a:p>
            <a:pPr>
              <a:buNone/>
            </a:pPr>
            <a:r>
              <a:rPr lang="en-US" sz="1600" dirty="0" smtClean="0"/>
              <a:t>   $(LIBS) \</a:t>
            </a:r>
          </a:p>
          <a:p>
            <a:pPr>
              <a:buNone/>
            </a:pPr>
            <a:r>
              <a:rPr lang="en-US" sz="1600" dirty="0" smtClean="0"/>
              <a:t>   $(SHIP_DIR)/ ;                      </a:t>
            </a:r>
            <a:r>
              <a:rPr lang="en-US" sz="1600" dirty="0" smtClean="0">
                <a:solidFill>
                  <a:srgbClr val="FF0000"/>
                </a:solidFill>
              </a:rPr>
              <a:t>----&gt;all generated build products will be in this path</a:t>
            </a:r>
          </a:p>
          <a:p>
            <a:endParaRPr lang="en-US" sz="1400" dirty="0" smtClean="0"/>
          </a:p>
          <a:p>
            <a:pPr>
              <a:buNone/>
            </a:pPr>
            <a:endParaRPr lang="en-US" sz="1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2400" b="1" dirty="0" smtClean="0"/>
              <a:t/>
            </a:r>
            <a:br>
              <a:rPr lang="en-US" sz="2400" b="1" dirty="0" smtClean="0"/>
            </a:br>
            <a:r>
              <a:rPr lang="en-US" sz="2400" b="1" dirty="0" smtClean="0"/>
              <a:t>Explain </a:t>
            </a:r>
            <a:r>
              <a:rPr lang="en-US" sz="2400" b="1" dirty="0" smtClean="0"/>
              <a:t>hexagon.min  (Hexagon Makefile)?</a:t>
            </a:r>
            <a:r>
              <a:rPr lang="en-US" sz="2400" dirty="0" smtClean="0"/>
              <a:t/>
            </a:r>
            <a:br>
              <a:rPr lang="en-US" sz="2400" dirty="0" smtClean="0"/>
            </a:br>
            <a:endParaRPr lang="en-US" sz="2400" dirty="0"/>
          </a:p>
        </p:txBody>
      </p:sp>
      <p:sp>
        <p:nvSpPr>
          <p:cNvPr id="3" name="Content Placeholder 2"/>
          <p:cNvSpPr>
            <a:spLocks noGrp="1"/>
          </p:cNvSpPr>
          <p:nvPr>
            <p:ph idx="1"/>
          </p:nvPr>
        </p:nvSpPr>
        <p:spPr>
          <a:xfrm>
            <a:off x="457200" y="1066800"/>
            <a:ext cx="8229600" cy="5059363"/>
          </a:xfrm>
        </p:spPr>
        <p:txBody>
          <a:bodyPr>
            <a:normAutofit/>
          </a:bodyPr>
          <a:lstStyle/>
          <a:p>
            <a:pPr>
              <a:buNone/>
            </a:pPr>
            <a:r>
              <a:rPr lang="en-US" sz="1600" dirty="0" smtClean="0"/>
              <a:t># This builds the skel library</a:t>
            </a:r>
          </a:p>
          <a:p>
            <a:pPr>
              <a:buNone/>
            </a:pPr>
            <a:r>
              <a:rPr lang="en-US" sz="1600" dirty="0" smtClean="0"/>
              <a:t>BUILD_LIBS += libcalculator_skel                      </a:t>
            </a:r>
            <a:r>
              <a:rPr lang="en-US" sz="1600" dirty="0" smtClean="0">
                <a:solidFill>
                  <a:srgbClr val="FF0000"/>
                </a:solidFill>
              </a:rPr>
              <a:t>---&gt;Generating static library name as 								libcalculator_skel </a:t>
            </a:r>
          </a:p>
          <a:p>
            <a:pPr>
              <a:buNone/>
            </a:pPr>
            <a:r>
              <a:rPr lang="en-US" sz="1600" dirty="0" smtClean="0"/>
              <a:t> </a:t>
            </a:r>
          </a:p>
          <a:p>
            <a:pPr>
              <a:buNone/>
            </a:pPr>
            <a:r>
              <a:rPr lang="en-US" sz="1600" dirty="0" smtClean="0"/>
              <a:t># only build the shared object if dynamic option specified in the variant</a:t>
            </a:r>
          </a:p>
          <a:p>
            <a:pPr>
              <a:buNone/>
            </a:pPr>
            <a:r>
              <a:rPr lang="en-US" sz="1600" dirty="0" smtClean="0"/>
              <a:t>ifeq (1,$(V_dynamic))</a:t>
            </a:r>
          </a:p>
          <a:p>
            <a:pPr>
              <a:buNone/>
            </a:pPr>
            <a:r>
              <a:rPr lang="en-US" sz="1600" dirty="0" smtClean="0"/>
              <a:t>BUILD_DLLS = libcalculator_skel                       </a:t>
            </a:r>
            <a:r>
              <a:rPr lang="en-US" sz="1600" dirty="0" smtClean="0">
                <a:solidFill>
                  <a:srgbClr val="FF0000"/>
                </a:solidFill>
              </a:rPr>
              <a:t>---&gt;Generating dynamic library name as 								libcalculator_skel</a:t>
            </a:r>
          </a:p>
          <a:p>
            <a:pPr>
              <a:buNone/>
            </a:pPr>
            <a:r>
              <a:rPr lang="en-US" sz="1600" dirty="0" smtClean="0"/>
              <a:t>endif</a:t>
            </a:r>
          </a:p>
          <a:p>
            <a:pPr>
              <a:buNone/>
            </a:pPr>
            <a:r>
              <a:rPr lang="en-US" sz="1600" dirty="0" smtClean="0"/>
              <a:t> </a:t>
            </a:r>
          </a:p>
          <a:p>
            <a:pPr>
              <a:buNone/>
            </a:pPr>
            <a:r>
              <a:rPr lang="en-US" sz="1600" dirty="0" smtClean="0"/>
              <a:t>libcalculator_skel_QAICIDLS = inc/calculator           </a:t>
            </a:r>
            <a:r>
              <a:rPr lang="en-US" sz="1600" dirty="0" smtClean="0">
                <a:solidFill>
                  <a:srgbClr val="FF0000"/>
                </a:solidFill>
              </a:rPr>
              <a:t>---&gt;Including IDL files into 								libcalculator_skel_QAICIDLS</a:t>
            </a:r>
          </a:p>
          <a:p>
            <a:pPr>
              <a:buNone/>
            </a:pPr>
            <a:r>
              <a:rPr lang="en-US" sz="1600" dirty="0" smtClean="0"/>
              <a:t>libcalculator_skel_C_SRCS += $V/calculator_skel        </a:t>
            </a:r>
            <a:r>
              <a:rPr lang="en-US" sz="1600" dirty="0" smtClean="0">
                <a:solidFill>
                  <a:srgbClr val="FF0000"/>
                </a:solidFill>
              </a:rPr>
              <a:t>---&gt;Including source file into 							libcalculator_skel_C_SRCS</a:t>
            </a:r>
          </a:p>
          <a:p>
            <a:pPr>
              <a:buNone/>
            </a:pPr>
            <a:r>
              <a:rPr lang="en-US" sz="1600" dirty="0" smtClean="0"/>
              <a:t>libcalculator_skel.C_SRCS = src/calculator_imp.c       </a:t>
            </a:r>
            <a:r>
              <a:rPr lang="en-US" sz="1600" dirty="0" smtClean="0">
                <a:solidFill>
                  <a:srgbClr val="FF0000"/>
                </a:solidFill>
              </a:rPr>
              <a:t>---&gt;Including Hexagon source files into 						libcalculator_skel_C_SRCS</a:t>
            </a:r>
          </a:p>
          <a:p>
            <a:pPr>
              <a:buNone/>
            </a:pPr>
            <a:endParaRPr lang="en-US" sz="1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2400" b="1" dirty="0" smtClean="0"/>
              <a:t>Explain </a:t>
            </a:r>
            <a:r>
              <a:rPr lang="en-US" sz="2400" b="1" dirty="0" smtClean="0"/>
              <a:t>hexagon.min  (Hexagon Makefile)?</a:t>
            </a:r>
            <a:endParaRPr lang="en-US" sz="2400" dirty="0"/>
          </a:p>
        </p:txBody>
      </p:sp>
      <p:sp>
        <p:nvSpPr>
          <p:cNvPr id="3" name="Content Placeholder 2"/>
          <p:cNvSpPr>
            <a:spLocks noGrp="1"/>
          </p:cNvSpPr>
          <p:nvPr>
            <p:ph idx="1"/>
          </p:nvPr>
        </p:nvSpPr>
        <p:spPr>
          <a:xfrm>
            <a:off x="457200" y="1219200"/>
            <a:ext cx="8229600" cy="4906963"/>
          </a:xfrm>
        </p:spPr>
        <p:txBody>
          <a:bodyPr>
            <a:normAutofit/>
          </a:bodyPr>
          <a:lstStyle/>
          <a:p>
            <a:pPr>
              <a:buNone/>
            </a:pPr>
            <a:r>
              <a:rPr lang="en-US" sz="1600" dirty="0" smtClean="0"/>
              <a:t> </a:t>
            </a:r>
          </a:p>
          <a:p>
            <a:pPr>
              <a:buNone/>
            </a:pPr>
            <a:r>
              <a:rPr lang="en-US" sz="1600" dirty="0" smtClean="0"/>
              <a:t># quality test</a:t>
            </a:r>
          </a:p>
          <a:p>
            <a:pPr>
              <a:buNone/>
            </a:pPr>
            <a:r>
              <a:rPr lang="en-US" sz="1600" dirty="0" smtClean="0"/>
              <a:t>BUILD_QEXES += calculator_q                          </a:t>
            </a:r>
            <a:r>
              <a:rPr lang="en-US" sz="1600" dirty="0" smtClean="0">
                <a:solidFill>
                  <a:srgbClr val="FF0000"/>
                </a:solidFill>
              </a:rPr>
              <a:t>----&gt;Generaring executable file as calculator_q</a:t>
            </a:r>
          </a:p>
          <a:p>
            <a:pPr>
              <a:buNone/>
            </a:pPr>
            <a:r>
              <a:rPr lang="en-US" sz="1600" dirty="0" smtClean="0"/>
              <a:t> </a:t>
            </a:r>
          </a:p>
          <a:p>
            <a:pPr>
              <a:buNone/>
            </a:pPr>
            <a:r>
              <a:rPr lang="en-US" sz="1600" dirty="0" smtClean="0"/>
              <a:t>calculator_q_C_SRCS = src/calculator_test_main src/calculator_test src/calculator_imp </a:t>
            </a:r>
          </a:p>
          <a:p>
            <a:pPr>
              <a:buNone/>
            </a:pPr>
            <a:r>
              <a:rPr lang="en-US" sz="1600" dirty="0" smtClean="0"/>
              <a:t>    ---&gt;Including Android &amp; Hexagon source files to calculator_q_C_SRCS(simulator test)</a:t>
            </a:r>
          </a:p>
          <a:p>
            <a:pPr>
              <a:buNone/>
            </a:pPr>
            <a:r>
              <a:rPr lang="en-US" sz="1600" dirty="0" smtClean="0"/>
              <a:t>calculator_q_LIBS = rtld rpcmem test_util atomic</a:t>
            </a:r>
          </a:p>
          <a:p>
            <a:pPr>
              <a:buNone/>
            </a:pPr>
            <a:r>
              <a:rPr lang="en-US" sz="1600" dirty="0" smtClean="0"/>
              <a:t> </a:t>
            </a:r>
          </a:p>
          <a:p>
            <a:pPr>
              <a:buNone/>
            </a:pPr>
            <a:r>
              <a:rPr lang="en-US" sz="1600" dirty="0" smtClean="0"/>
              <a:t># copy final build products to the ship directory</a:t>
            </a:r>
          </a:p>
          <a:p>
            <a:pPr>
              <a:buNone/>
            </a:pPr>
            <a:r>
              <a:rPr lang="en-US" sz="1600" dirty="0" smtClean="0"/>
              <a:t>BUILD_COPIES = \</a:t>
            </a:r>
          </a:p>
          <a:p>
            <a:pPr>
              <a:buNone/>
            </a:pPr>
            <a:r>
              <a:rPr lang="en-US" sz="1600" dirty="0" smtClean="0"/>
              <a:t>   $(DLLS) \</a:t>
            </a:r>
          </a:p>
          <a:p>
            <a:pPr>
              <a:buNone/>
            </a:pPr>
            <a:r>
              <a:rPr lang="en-US" sz="1600" dirty="0" smtClean="0"/>
              <a:t>   $(EXES) \</a:t>
            </a:r>
          </a:p>
          <a:p>
            <a:pPr>
              <a:buNone/>
            </a:pPr>
            <a:r>
              <a:rPr lang="en-US" sz="1600" dirty="0" smtClean="0"/>
              <a:t>   $(LIBS) \</a:t>
            </a:r>
          </a:p>
          <a:p>
            <a:pPr>
              <a:buNone/>
            </a:pPr>
            <a:r>
              <a:rPr lang="en-US" sz="1600" dirty="0" smtClean="0"/>
              <a:t>   $(SHIP_DIR)/ ;                   </a:t>
            </a:r>
            <a:r>
              <a:rPr lang="en-US" sz="1600" dirty="0" smtClean="0">
                <a:solidFill>
                  <a:srgbClr val="FF0000"/>
                </a:solidFill>
              </a:rPr>
              <a:t>----&gt;all generated build products will be in this path</a:t>
            </a:r>
          </a:p>
          <a:p>
            <a:pPr>
              <a:buNone/>
            </a:pPr>
            <a:endParaRPr lang="en-US" sz="1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pic>
        <p:nvPicPr>
          <p:cNvPr id="4" name="Content Placeholder 3" descr="hexagon_sdk1.PNG"/>
          <p:cNvPicPr>
            <a:picLocks noGrp="1" noChangeAspect="1"/>
          </p:cNvPicPr>
          <p:nvPr>
            <p:ph idx="1"/>
          </p:nvPr>
        </p:nvPicPr>
        <p:blipFill>
          <a:blip r:embed="rId2"/>
          <a:stretch>
            <a:fillRect/>
          </a:stretch>
        </p:blipFill>
        <p:spPr>
          <a:xfrm>
            <a:off x="457200" y="1676400"/>
            <a:ext cx="8229600" cy="4648200"/>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
            </a:r>
            <a:br>
              <a:rPr lang="en-US" sz="2400" dirty="0" smtClean="0"/>
            </a:br>
            <a:r>
              <a:rPr lang="en-US" sz="2400" b="1" dirty="0" smtClean="0"/>
              <a:t>mini-dm</a:t>
            </a:r>
            <a:r>
              <a:rPr lang="en-US" sz="2400" dirty="0"/>
              <a:t/>
            </a:r>
            <a:br>
              <a:rPr lang="en-US" sz="2400" dirty="0"/>
            </a:br>
            <a:endParaRPr lang="en-US" sz="2400" dirty="0"/>
          </a:p>
        </p:txBody>
      </p:sp>
      <p:sp>
        <p:nvSpPr>
          <p:cNvPr id="3" name="Content Placeholder 2"/>
          <p:cNvSpPr>
            <a:spLocks noGrp="1"/>
          </p:cNvSpPr>
          <p:nvPr>
            <p:ph idx="1"/>
          </p:nvPr>
        </p:nvSpPr>
        <p:spPr/>
        <p:txBody>
          <a:bodyPr>
            <a:normAutofit/>
          </a:bodyPr>
          <a:lstStyle/>
          <a:p>
            <a:r>
              <a:rPr lang="en-US" sz="1800" dirty="0"/>
              <a:t>mini-dm.exe is the mini-diagnostic monitor provided by Qualcomm's Hexagon Access Program. It is a tool that displays diagnostic messages generated by the Hexagon DSP.</a:t>
            </a:r>
          </a:p>
          <a:p>
            <a:r>
              <a:rPr lang="en-US" sz="1800" dirty="0"/>
              <a:t>Diagnostic messages are generated by calling FARF on the DSP either from static or dynamic code</a:t>
            </a:r>
          </a:p>
          <a:p>
            <a:pPr>
              <a:buNone/>
            </a:pPr>
            <a:r>
              <a:rPr lang="en-US" sz="1800" b="1" dirty="0" smtClean="0"/>
              <a:t>Connecting to a device:</a:t>
            </a:r>
            <a:endParaRPr lang="en-US" sz="1800" b="1" dirty="0"/>
          </a:p>
          <a:p>
            <a:pPr>
              <a:buNone/>
            </a:pPr>
            <a:endParaRPr lang="en-US" sz="1800" dirty="0"/>
          </a:p>
        </p:txBody>
      </p:sp>
      <p:pic>
        <p:nvPicPr>
          <p:cNvPr id="19459" name="Picture 3" descr="C:\Users\ASUS\Desktop\mini-dm.PNG"/>
          <p:cNvPicPr>
            <a:picLocks noChangeAspect="1" noChangeArrowheads="1"/>
          </p:cNvPicPr>
          <p:nvPr/>
        </p:nvPicPr>
        <p:blipFill>
          <a:blip r:embed="rId2"/>
          <a:srcRect/>
          <a:stretch>
            <a:fillRect/>
          </a:stretch>
        </p:blipFill>
        <p:spPr bwMode="auto">
          <a:xfrm>
            <a:off x="2286000" y="4038600"/>
            <a:ext cx="4351337" cy="20193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mini-dm</a:t>
            </a:r>
            <a:endParaRPr lang="en-US" sz="2400" dirty="0"/>
          </a:p>
        </p:txBody>
      </p:sp>
      <p:sp>
        <p:nvSpPr>
          <p:cNvPr id="3" name="Content Placeholder 2"/>
          <p:cNvSpPr>
            <a:spLocks noGrp="1"/>
          </p:cNvSpPr>
          <p:nvPr>
            <p:ph idx="1"/>
          </p:nvPr>
        </p:nvSpPr>
        <p:spPr>
          <a:xfrm>
            <a:off x="457200" y="1295400"/>
            <a:ext cx="8229600" cy="4830763"/>
          </a:xfrm>
        </p:spPr>
        <p:txBody>
          <a:bodyPr>
            <a:normAutofit/>
          </a:bodyPr>
          <a:lstStyle/>
          <a:p>
            <a:pPr>
              <a:buNone/>
            </a:pPr>
            <a:r>
              <a:rPr lang="en-US" sz="1800" b="1" dirty="0"/>
              <a:t>Hardware requirements</a:t>
            </a:r>
          </a:p>
          <a:p>
            <a:r>
              <a:rPr lang="en-US" sz="1800" dirty="0"/>
              <a:t>Target device</a:t>
            </a:r>
          </a:p>
          <a:p>
            <a:r>
              <a:rPr lang="en-US" sz="1800" dirty="0"/>
              <a:t>USB drivers ( For Windows: tools/debug/usb, For Linux: libusb is provided with SDK </a:t>
            </a:r>
            <a:r>
              <a:rPr lang="en-US" sz="1800" dirty="0" smtClean="0"/>
              <a:t>)   </a:t>
            </a:r>
          </a:p>
          <a:p>
            <a:endParaRPr lang="en-US" sz="1800" dirty="0" smtClean="0"/>
          </a:p>
          <a:p>
            <a:endParaRPr lang="en-US" sz="1800" dirty="0" smtClean="0"/>
          </a:p>
          <a:p>
            <a:endParaRPr lang="en-US" sz="1800" dirty="0" smtClean="0"/>
          </a:p>
          <a:p>
            <a:pPr>
              <a:buNone/>
            </a:pPr>
            <a:endParaRPr lang="en-US" sz="1800" dirty="0"/>
          </a:p>
          <a:p>
            <a:r>
              <a:rPr lang="en-US" sz="1800" dirty="0"/>
              <a:t>USB cable</a:t>
            </a:r>
          </a:p>
          <a:p>
            <a:pPr>
              <a:buNone/>
            </a:pPr>
            <a:r>
              <a:rPr lang="en-US" sz="1800" b="1" dirty="0"/>
              <a:t>Software requirements</a:t>
            </a:r>
          </a:p>
          <a:p>
            <a:r>
              <a:rPr lang="en-US" sz="1800" dirty="0"/>
              <a:t>mini-dm (tools/debug/mini-dm)</a:t>
            </a:r>
          </a:p>
          <a:p>
            <a:pPr>
              <a:buNone/>
            </a:pPr>
            <a:endParaRPr lang="en-US" sz="1800" dirty="0"/>
          </a:p>
        </p:txBody>
      </p:sp>
      <p:pic>
        <p:nvPicPr>
          <p:cNvPr id="11" name="Picture 10" descr="usb.PNG"/>
          <p:cNvPicPr>
            <a:picLocks noChangeAspect="1"/>
          </p:cNvPicPr>
          <p:nvPr/>
        </p:nvPicPr>
        <p:blipFill>
          <a:blip r:embed="rId2"/>
          <a:stretch>
            <a:fillRect/>
          </a:stretch>
        </p:blipFill>
        <p:spPr>
          <a:xfrm>
            <a:off x="1524000" y="2590800"/>
            <a:ext cx="6157494" cy="1226926"/>
          </a:xfrm>
          <a:prstGeom prst="rect">
            <a:avLst/>
          </a:prstGeom>
        </p:spPr>
      </p:pic>
      <p:pic>
        <p:nvPicPr>
          <p:cNvPr id="12" name="Picture 11" descr="mini.PNG"/>
          <p:cNvPicPr>
            <a:picLocks noChangeAspect="1"/>
          </p:cNvPicPr>
          <p:nvPr/>
        </p:nvPicPr>
        <p:blipFill>
          <a:blip r:embed="rId3"/>
          <a:stretch>
            <a:fillRect/>
          </a:stretch>
        </p:blipFill>
        <p:spPr>
          <a:xfrm>
            <a:off x="1524000" y="5105400"/>
            <a:ext cx="6400800" cy="876376"/>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400" b="1" dirty="0" smtClean="0"/>
              <a:t>mini-dm</a:t>
            </a:r>
            <a:endParaRPr lang="en-US" sz="2400" dirty="0"/>
          </a:p>
        </p:txBody>
      </p:sp>
      <p:sp>
        <p:nvSpPr>
          <p:cNvPr id="3" name="Content Placeholder 2"/>
          <p:cNvSpPr>
            <a:spLocks noGrp="1"/>
          </p:cNvSpPr>
          <p:nvPr>
            <p:ph idx="1"/>
          </p:nvPr>
        </p:nvSpPr>
        <p:spPr>
          <a:xfrm>
            <a:off x="457200" y="990600"/>
            <a:ext cx="8229600" cy="5638800"/>
          </a:xfrm>
        </p:spPr>
        <p:txBody>
          <a:bodyPr>
            <a:normAutofit fontScale="25000" lnSpcReduction="20000"/>
          </a:bodyPr>
          <a:lstStyle/>
          <a:p>
            <a:pPr>
              <a:buNone/>
            </a:pPr>
            <a:r>
              <a:rPr lang="en-US" sz="8000" b="1" dirty="0"/>
              <a:t>Steps to run </a:t>
            </a:r>
            <a:r>
              <a:rPr lang="en-US" sz="8000" b="1" dirty="0" smtClean="0"/>
              <a:t>mini-dm.exe</a:t>
            </a:r>
          </a:p>
          <a:p>
            <a:pPr>
              <a:buNone/>
            </a:pPr>
            <a:endParaRPr lang="en-US" sz="8000" b="1" dirty="0"/>
          </a:p>
          <a:p>
            <a:pPr>
              <a:buNone/>
            </a:pPr>
            <a:r>
              <a:rPr lang="en-US" sz="6400" dirty="0"/>
              <a:t>1)Install USB drivers (tools/debug/usb). </a:t>
            </a:r>
            <a:endParaRPr lang="en-US" sz="6400" dirty="0" smtClean="0"/>
          </a:p>
          <a:p>
            <a:pPr>
              <a:buNone/>
            </a:pPr>
            <a:r>
              <a:rPr lang="en-US" sz="6400" dirty="0"/>
              <a:t>	</a:t>
            </a:r>
            <a:r>
              <a:rPr lang="en-US" sz="6400" b="1" dirty="0"/>
              <a:t>USB Driver Installation</a:t>
            </a:r>
          </a:p>
          <a:p>
            <a:pPr>
              <a:buNone/>
            </a:pPr>
            <a:r>
              <a:rPr lang="en-US" sz="6400" dirty="0" smtClean="0"/>
              <a:t>		For </a:t>
            </a:r>
            <a:r>
              <a:rPr lang="en-US" sz="6400" dirty="0"/>
              <a:t>Windows:</a:t>
            </a:r>
          </a:p>
          <a:p>
            <a:pPr>
              <a:buNone/>
            </a:pPr>
            <a:r>
              <a:rPr lang="en-US" sz="6400" dirty="0" smtClean="0"/>
              <a:t>		USB </a:t>
            </a:r>
            <a:r>
              <a:rPr lang="en-US" sz="6400" dirty="0"/>
              <a:t>drivers can be installed by running Setup.exe in tools/debug/usb directory</a:t>
            </a:r>
          </a:p>
          <a:p>
            <a:pPr>
              <a:buNone/>
            </a:pPr>
            <a:endParaRPr lang="en-US" sz="6400" dirty="0"/>
          </a:p>
          <a:p>
            <a:pPr>
              <a:buNone/>
            </a:pPr>
            <a:r>
              <a:rPr lang="en-US" sz="6400" dirty="0"/>
              <a:t>2)Power on the target device.</a:t>
            </a:r>
          </a:p>
          <a:p>
            <a:pPr>
              <a:buNone/>
            </a:pPr>
            <a:r>
              <a:rPr lang="en-US" sz="6400" dirty="0"/>
              <a:t>3)Connect the USB cable from the PC to the target device.</a:t>
            </a:r>
          </a:p>
          <a:p>
            <a:pPr>
              <a:buNone/>
            </a:pPr>
            <a:r>
              <a:rPr lang="en-US" sz="6400" dirty="0"/>
              <a:t>4)Open </a:t>
            </a:r>
            <a:r>
              <a:rPr lang="en-US" sz="6400" dirty="0" smtClean="0"/>
              <a:t>cmd promptand </a:t>
            </a:r>
            <a:r>
              <a:rPr lang="en-US" sz="6400" dirty="0"/>
              <a:t>type:</a:t>
            </a:r>
          </a:p>
          <a:p>
            <a:pPr>
              <a:buNone/>
            </a:pPr>
            <a:r>
              <a:rPr lang="en-US" sz="6400" dirty="0" smtClean="0"/>
              <a:t>5)Cd  C:\Qualcomm\Hexagon_SDK\3.5.2\tools\debug\mini-dm\WinNT</a:t>
            </a:r>
            <a:endParaRPr lang="en-US" sz="6400" dirty="0"/>
          </a:p>
          <a:p>
            <a:pPr>
              <a:buNone/>
            </a:pPr>
            <a:r>
              <a:rPr lang="en-US" sz="6400" dirty="0"/>
              <a:t>6)mini-dm.exe —comport &lt;port number&gt;</a:t>
            </a:r>
          </a:p>
          <a:p>
            <a:pPr marL="342900" lvl="1" indent="-342900">
              <a:buNone/>
            </a:pPr>
            <a:r>
              <a:rPr lang="en-US" sz="6400" dirty="0" smtClean="0"/>
              <a:t>	Eg</a:t>
            </a:r>
            <a:r>
              <a:rPr lang="en-US" sz="6400" dirty="0"/>
              <a:t>: mini-dm.exe —comport com3</a:t>
            </a:r>
          </a:p>
          <a:p>
            <a:pPr marL="742950" lvl="2" indent="-342900"/>
            <a:r>
              <a:rPr lang="en-US" sz="6400" dirty="0" smtClean="0"/>
              <a:t>Port </a:t>
            </a:r>
            <a:r>
              <a:rPr lang="en-US" sz="6400" dirty="0"/>
              <a:t>number can be discovered by running the </a:t>
            </a:r>
            <a:r>
              <a:rPr lang="en-US" sz="6400" dirty="0" smtClean="0"/>
              <a:t>com_finder.py </a:t>
            </a:r>
            <a:r>
              <a:rPr lang="en-US" sz="6400" dirty="0"/>
              <a:t> script.</a:t>
            </a:r>
          </a:p>
          <a:p>
            <a:pPr marL="742950" lvl="2" indent="-342900"/>
            <a:r>
              <a:rPr lang="en-US" sz="6400" dirty="0" smtClean="0"/>
              <a:t>Port </a:t>
            </a:r>
            <a:r>
              <a:rPr lang="en-US" sz="6400" dirty="0"/>
              <a:t>number can also be discovered After pushing DSP split binaries on target </a:t>
            </a:r>
            <a:r>
              <a:rPr lang="en-US" sz="6400" dirty="0" smtClean="0"/>
              <a:t>and open Control </a:t>
            </a:r>
            <a:r>
              <a:rPr lang="en-US" sz="6400" dirty="0"/>
              <a:t>Panel-&gt;Device manager-&gt; Ports. The port number to consider is the one corresponding to the diagnostics </a:t>
            </a:r>
            <a:r>
              <a:rPr lang="en-US" sz="6400" dirty="0" smtClean="0"/>
              <a:t>port.</a:t>
            </a:r>
          </a:p>
          <a:p>
            <a:pPr marL="742950" lvl="2" indent="-342900">
              <a:buNone/>
            </a:pPr>
            <a:endParaRPr lang="en-US" sz="6400" dirty="0" smtClean="0"/>
          </a:p>
          <a:p>
            <a:pPr marL="742950" lvl="2" indent="-342900">
              <a:buNone/>
            </a:pPr>
            <a:endParaRPr lang="en-US" sz="6400" dirty="0" smtClean="0"/>
          </a:p>
          <a:p>
            <a:pPr>
              <a:buNone/>
            </a:pPr>
            <a:endParaRPr lang="en-US" sz="6400" dirty="0" smtClean="0"/>
          </a:p>
          <a:p>
            <a:pPr>
              <a:buNone/>
            </a:pPr>
            <a:r>
              <a:rPr lang="en-US" sz="6400" dirty="0" smtClean="0"/>
              <a:t>7)Play </a:t>
            </a:r>
            <a:r>
              <a:rPr lang="en-US" sz="6400" dirty="0"/>
              <a:t>audio on the device or make a fastRPC call to generate messages</a:t>
            </a:r>
          </a:p>
          <a:p>
            <a:pPr>
              <a:buNone/>
            </a:pPr>
            <a:r>
              <a:rPr lang="en-US" sz="6400" dirty="0"/>
              <a:t>8)Diagnostic messages will start printing to console.</a:t>
            </a:r>
          </a:p>
          <a:p>
            <a:endParaRPr lang="en-US" sz="1800" dirty="0"/>
          </a:p>
        </p:txBody>
      </p:sp>
      <p:pic>
        <p:nvPicPr>
          <p:cNvPr id="16" name="Picture 12" descr="C:\Users\ASUS\Desktop\port.PNG"/>
          <p:cNvPicPr>
            <a:picLocks noChangeAspect="1" noChangeArrowheads="1"/>
          </p:cNvPicPr>
          <p:nvPr/>
        </p:nvPicPr>
        <p:blipFill>
          <a:blip r:embed="rId2"/>
          <a:srcRect/>
          <a:stretch>
            <a:fillRect/>
          </a:stretch>
        </p:blipFill>
        <p:spPr bwMode="auto">
          <a:xfrm>
            <a:off x="2590800" y="5257800"/>
            <a:ext cx="3093962" cy="5334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Hexagon DSPs </a:t>
            </a:r>
            <a:r>
              <a:rPr lang="en-US" sz="2400" b="1" smtClean="0"/>
              <a:t>in Snapdragon</a:t>
            </a:r>
            <a:endParaRPr lang="en-US" sz="2400" b="1" dirty="0"/>
          </a:p>
        </p:txBody>
      </p:sp>
      <p:pic>
        <p:nvPicPr>
          <p:cNvPr id="18434" name="Picture 2" descr="C:\Users\ASUS\Desktop\hexagon_sdk.PNG"/>
          <p:cNvPicPr>
            <a:picLocks noGrp="1" noChangeAspect="1" noChangeArrowheads="1"/>
          </p:cNvPicPr>
          <p:nvPr>
            <p:ph idx="1"/>
          </p:nvPr>
        </p:nvPicPr>
        <p:blipFill>
          <a:blip r:embed="rId2"/>
          <a:srcRect/>
          <a:stretch>
            <a:fillRect/>
          </a:stretch>
        </p:blipFill>
        <p:spPr bwMode="auto">
          <a:xfrm>
            <a:off x="1066800" y="1371600"/>
            <a:ext cx="7086600" cy="49530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
            </a:r>
            <a:br>
              <a:rPr lang="en-US" sz="2400" dirty="0" smtClean="0"/>
            </a:br>
            <a:r>
              <a:rPr lang="en-US" sz="2400" b="1" dirty="0" smtClean="0"/>
              <a:t>dspCV </a:t>
            </a:r>
            <a:r>
              <a:rPr lang="en-US" sz="2400" b="1" dirty="0"/>
              <a:t>Library</a:t>
            </a:r>
            <a:r>
              <a:rPr lang="en-US" sz="2400" dirty="0"/>
              <a:t/>
            </a:r>
            <a:br>
              <a:rPr lang="en-US" sz="2400" dirty="0"/>
            </a:br>
            <a:endParaRPr lang="en-US" sz="2400" dirty="0"/>
          </a:p>
        </p:txBody>
      </p:sp>
      <p:sp>
        <p:nvSpPr>
          <p:cNvPr id="3" name="Content Placeholder 2"/>
          <p:cNvSpPr>
            <a:spLocks noGrp="1"/>
          </p:cNvSpPr>
          <p:nvPr>
            <p:ph idx="1"/>
          </p:nvPr>
        </p:nvSpPr>
        <p:spPr/>
        <p:txBody>
          <a:bodyPr>
            <a:normAutofit/>
          </a:bodyPr>
          <a:lstStyle/>
          <a:p>
            <a:r>
              <a:rPr lang="en-US" sz="1800" dirty="0"/>
              <a:t>Qualcomm's Hexagon SDK allows customers to develop DSP-accelerated Computer Vision applications on Hexagon V5 and later products via dynamic loading and FastRPC. The dspCV utility library abstracts the DSP runtime environment for any compute application (not necessarily just Computer Vision) to effectively use DSP resources. The FastCV library contains many image processing API's, optimized for the Hexagon DSP. This SDK includes several examples demonstrating usage of both of these libraries in the typical usage model shown below</a:t>
            </a:r>
            <a:r>
              <a:rPr lang="en-US" sz="1800" dirty="0" smtClean="0"/>
              <a:t>.</a:t>
            </a:r>
          </a:p>
          <a:p>
            <a:endParaRPr lang="en-US" sz="1800" dirty="0"/>
          </a:p>
          <a:p>
            <a:r>
              <a:rPr lang="en-US" sz="1800" dirty="0"/>
              <a:t>The dspCV library in ${HEXAGON_SDK_ROOT}/lib/fastcv/dspCV aims to abstract as much of the DSP runtime environment as possible, to reduce effort in offloading compute processing to the DSP. It offers API's to perform such functions as clock/power voting, multi-threaded callbacks, concurrency checking, and HVX resource management.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2400" b="1" dirty="0" smtClean="0"/>
              <a:t/>
            </a:r>
            <a:br>
              <a:rPr lang="en-US" sz="2400" b="1" dirty="0" smtClean="0"/>
            </a:br>
            <a:r>
              <a:rPr lang="en-US" sz="2400" b="1" dirty="0" smtClean="0"/>
              <a:t>dspCV Library</a:t>
            </a:r>
            <a:r>
              <a:rPr lang="en-US" sz="2400" dirty="0" smtClean="0"/>
              <a:t/>
            </a:r>
            <a:br>
              <a:rPr lang="en-US" sz="2400" dirty="0" smtClean="0"/>
            </a:br>
            <a:endParaRPr lang="en-US" sz="2400" dirty="0"/>
          </a:p>
        </p:txBody>
      </p:sp>
      <p:sp>
        <p:nvSpPr>
          <p:cNvPr id="5" name="Content Placeholder 4"/>
          <p:cNvSpPr>
            <a:spLocks noGrp="1"/>
          </p:cNvSpPr>
          <p:nvPr>
            <p:ph idx="1"/>
          </p:nvPr>
        </p:nvSpPr>
        <p:spPr>
          <a:xfrm>
            <a:off x="457200" y="1600200"/>
            <a:ext cx="8229600" cy="4953000"/>
          </a:xfrm>
        </p:spPr>
        <p:txBody>
          <a:bodyPr>
            <a:normAutofit fontScale="92500" lnSpcReduction="10000"/>
          </a:bodyPr>
          <a:lstStyle/>
          <a:p>
            <a:pPr>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a:buNone/>
            </a:pPr>
            <a:r>
              <a:rPr lang="en-US" sz="1800" dirty="0" smtClean="0"/>
              <a:t>			</a:t>
            </a:r>
          </a:p>
          <a:p>
            <a:pPr>
              <a:buNone/>
            </a:pPr>
            <a:r>
              <a:rPr lang="en-US" sz="1800" dirty="0"/>
              <a:t>	</a:t>
            </a:r>
            <a:r>
              <a:rPr lang="en-US" sz="1800" dirty="0" smtClean="0"/>
              <a:t>		</a:t>
            </a:r>
          </a:p>
          <a:p>
            <a:pPr>
              <a:buNone/>
            </a:pPr>
            <a:r>
              <a:rPr lang="en-US" sz="1800" dirty="0"/>
              <a:t>	</a:t>
            </a:r>
            <a:r>
              <a:rPr lang="en-US" sz="1800" dirty="0" smtClean="0"/>
              <a:t>	</a:t>
            </a:r>
            <a:endParaRPr lang="en-US" sz="1800" dirty="0"/>
          </a:p>
          <a:p>
            <a:pPr>
              <a:buNone/>
            </a:pPr>
            <a:r>
              <a:rPr lang="en-US" sz="1800" dirty="0" smtClean="0"/>
              <a:t>			  	         fig: dspcv</a:t>
            </a:r>
          </a:p>
        </p:txBody>
      </p:sp>
      <p:pic>
        <p:nvPicPr>
          <p:cNvPr id="6" name="Picture 2" descr="C:\Users\ASUS\Desktop\dspcv.PNG"/>
          <p:cNvPicPr>
            <a:picLocks noChangeAspect="1" noChangeArrowheads="1"/>
          </p:cNvPicPr>
          <p:nvPr/>
        </p:nvPicPr>
        <p:blipFill>
          <a:blip r:embed="rId2"/>
          <a:srcRect/>
          <a:stretch>
            <a:fillRect/>
          </a:stretch>
        </p:blipFill>
        <p:spPr bwMode="auto">
          <a:xfrm>
            <a:off x="1447800" y="1981200"/>
            <a:ext cx="6476999" cy="3638851"/>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400" b="1" dirty="0" smtClean="0"/>
              <a:t>DownscaleBy2</a:t>
            </a:r>
            <a:endParaRPr lang="en-US" sz="2400" b="1" dirty="0"/>
          </a:p>
        </p:txBody>
      </p:sp>
      <p:sp>
        <p:nvSpPr>
          <p:cNvPr id="3" name="Content Placeholder 2"/>
          <p:cNvSpPr>
            <a:spLocks noGrp="1"/>
          </p:cNvSpPr>
          <p:nvPr>
            <p:ph idx="1"/>
          </p:nvPr>
        </p:nvSpPr>
        <p:spPr>
          <a:xfrm>
            <a:off x="457200" y="914400"/>
            <a:ext cx="8229600" cy="5715000"/>
          </a:xfrm>
        </p:spPr>
        <p:txBody>
          <a:bodyPr>
            <a:normAutofit lnSpcReduction="10000"/>
          </a:bodyPr>
          <a:lstStyle/>
          <a:p>
            <a:pPr>
              <a:buNone/>
            </a:pPr>
            <a:r>
              <a:rPr lang="en-US" sz="1800" dirty="0" smtClean="0"/>
              <a:t>If scaling factor is = ½</a:t>
            </a:r>
          </a:p>
          <a:p>
            <a:pPr>
              <a:buNone/>
            </a:pPr>
            <a:r>
              <a:rPr lang="en-US" sz="1800" b="1" dirty="0" smtClean="0"/>
              <a:t>	i.e,</a:t>
            </a:r>
            <a:r>
              <a:rPr lang="en-US" sz="1800" dirty="0" smtClean="0"/>
              <a:t> downscaling an image from W × H to (W /2) × (H /2) .</a:t>
            </a:r>
            <a:endParaRPr lang="en-US" sz="1800" b="1" dirty="0" smtClean="0"/>
          </a:p>
          <a:p>
            <a:pPr>
              <a:buNone/>
            </a:pPr>
            <a:r>
              <a:rPr lang="en-US" sz="1800" b="1" dirty="0" smtClean="0"/>
              <a:t>Log analysis:</a:t>
            </a:r>
          </a:p>
          <a:p>
            <a:pPr>
              <a:buNone/>
            </a:pPr>
            <a:r>
              <a:rPr lang="en-US" sz="1800" dirty="0" smtClean="0"/>
              <a:t> width=1920 and Height=1080</a:t>
            </a:r>
          </a:p>
          <a:p>
            <a:pPr>
              <a:buNone/>
            </a:pPr>
            <a:r>
              <a:rPr lang="en-US" sz="1800" dirty="0" smtClean="0"/>
              <a:t>no of slipts=6</a:t>
            </a:r>
          </a:p>
          <a:p>
            <a:pPr>
              <a:buNone/>
            </a:pPr>
            <a:r>
              <a:rPr lang="en-US" sz="1800" dirty="0" smtClean="0"/>
              <a:t>remaining rows=1080,900,720,540,360,180</a:t>
            </a:r>
          </a:p>
          <a:p>
            <a:pPr>
              <a:buNone/>
            </a:pPr>
            <a:r>
              <a:rPr lang="en-US" sz="1800" dirty="0" smtClean="0"/>
              <a:t>rowsperjob =180</a:t>
            </a:r>
          </a:p>
          <a:p>
            <a:pPr>
              <a:buNone/>
            </a:pPr>
            <a:r>
              <a:rPr lang="en-US" sz="1800" dirty="0" smtClean="0"/>
              <a:t>jobcount = 1,2,3,4,5,6</a:t>
            </a:r>
          </a:p>
          <a:p>
            <a:pPr>
              <a:buNone/>
            </a:pPr>
            <a:r>
              <a:rPr lang="en-US" sz="1800" dirty="0" smtClean="0"/>
              <a:t>image srcstride :1920 </a:t>
            </a:r>
          </a:p>
          <a:p>
            <a:pPr>
              <a:buNone/>
            </a:pPr>
            <a:r>
              <a:rPr lang="en-US" sz="1800" dirty="0" smtClean="0"/>
              <a:t>image dstStride :1920</a:t>
            </a:r>
          </a:p>
          <a:p>
            <a:pPr>
              <a:buNone/>
            </a:pPr>
            <a:r>
              <a:rPr lang="en-US" sz="1800" dirty="0" smtClean="0"/>
              <a:t>image srcHeight :180 </a:t>
            </a:r>
          </a:p>
          <a:p>
            <a:pPr>
              <a:buNone/>
            </a:pPr>
            <a:r>
              <a:rPr lang="en-US" sz="1800" dirty="0" smtClean="0"/>
              <a:t>total image size = 1920x1080</a:t>
            </a:r>
          </a:p>
          <a:p>
            <a:pPr>
              <a:buNone/>
            </a:pPr>
            <a:r>
              <a:rPr lang="en-US" sz="1800" dirty="0" smtClean="0"/>
              <a:t>1 strip= 1920x180</a:t>
            </a:r>
          </a:p>
          <a:p>
            <a:pPr>
              <a:buNone/>
            </a:pPr>
            <a:r>
              <a:rPr lang="en-US" sz="1800" dirty="0" smtClean="0"/>
              <a:t>2 same</a:t>
            </a:r>
          </a:p>
          <a:p>
            <a:pPr>
              <a:buNone/>
            </a:pPr>
            <a:r>
              <a:rPr lang="en-US" sz="1800" dirty="0" smtClean="0"/>
              <a:t>3 same</a:t>
            </a:r>
          </a:p>
          <a:p>
            <a:pPr>
              <a:buNone/>
            </a:pPr>
            <a:r>
              <a:rPr lang="en-US" sz="1800" dirty="0" smtClean="0"/>
              <a:t>|</a:t>
            </a:r>
          </a:p>
          <a:p>
            <a:pPr>
              <a:buNone/>
            </a:pPr>
            <a:r>
              <a:rPr lang="en-US" sz="1800" dirty="0" smtClean="0"/>
              <a:t>|</a:t>
            </a:r>
          </a:p>
          <a:p>
            <a:pPr>
              <a:buNone/>
            </a:pPr>
            <a:r>
              <a:rPr lang="en-US" sz="1800" dirty="0" smtClean="0"/>
              <a:t>6 same</a:t>
            </a:r>
            <a:endParaRPr 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smtClean="0"/>
              <a:t/>
            </a:r>
            <a:br>
              <a:rPr lang="en-US" sz="2700" b="1" dirty="0" smtClean="0"/>
            </a:br>
            <a:r>
              <a:rPr lang="en-US" sz="2700" b="1" dirty="0" smtClean="0"/>
              <a:t>What is CDSP?</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sz="1800" dirty="0"/>
              <a:t>CDSP intended for compute-intensive tasks such as image processing, computer vision, and camera streaming.</a:t>
            </a:r>
          </a:p>
          <a:p>
            <a:pPr>
              <a:buNone/>
            </a:pPr>
            <a:r>
              <a:rPr lang="en-US" sz="1800" dirty="0"/>
              <a:t> </a:t>
            </a:r>
          </a:p>
          <a:p>
            <a:r>
              <a:rPr lang="en-US" sz="1800" dirty="0"/>
              <a:t> Compared to the host CPU, the DSP typically runs at a lower clock speed but provides more parallelism opportunities at the instruction level. This makes the DSP a better alternative to the CPU for power consumption. As a result, it is preferable to offload as many large compute-intensive tasks as possible onto the DSP to reduce the overall power consumption of the device.</a:t>
            </a:r>
          </a:p>
          <a:p>
            <a:pPr>
              <a:buNone/>
            </a:pPr>
            <a:endParaRPr lang="en-US"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2700" b="1" dirty="0" smtClean="0"/>
              <a:t/>
            </a:r>
            <a:br>
              <a:rPr lang="en-US" sz="2700" b="1" dirty="0" smtClean="0"/>
            </a:br>
            <a:r>
              <a:rPr lang="en-US" sz="2700" b="1" dirty="0" smtClean="0"/>
              <a:t>What </a:t>
            </a:r>
            <a:r>
              <a:rPr lang="en-US" sz="2700" b="1" dirty="0"/>
              <a:t>is RPC?</a:t>
            </a:r>
            <a:r>
              <a:rPr lang="en-US" dirty="0"/>
              <a:t/>
            </a:r>
            <a:br>
              <a:rPr lang="en-US" dirty="0"/>
            </a:br>
            <a:endParaRPr lang="en-US" dirty="0"/>
          </a:p>
        </p:txBody>
      </p:sp>
      <p:sp>
        <p:nvSpPr>
          <p:cNvPr id="3" name="Content Placeholder 2"/>
          <p:cNvSpPr>
            <a:spLocks noGrp="1"/>
          </p:cNvSpPr>
          <p:nvPr>
            <p:ph idx="1"/>
          </p:nvPr>
        </p:nvSpPr>
        <p:spPr>
          <a:xfrm>
            <a:off x="457200" y="1066800"/>
            <a:ext cx="8229600" cy="5638800"/>
          </a:xfrm>
        </p:spPr>
        <p:txBody>
          <a:bodyPr>
            <a:normAutofit/>
          </a:bodyPr>
          <a:lstStyle/>
          <a:p>
            <a:r>
              <a:rPr lang="en-US" sz="1800" dirty="0"/>
              <a:t>Remote Procedure Call (RPC) is a protocol that one program can use to request a service from a program located in another computer on a network without having to understand the network's details</a:t>
            </a:r>
            <a:r>
              <a:rPr lang="en-US" sz="1800" dirty="0" smtClean="0"/>
              <a:t>.</a:t>
            </a:r>
            <a:endParaRPr lang="en-US" sz="1800" dirty="0"/>
          </a:p>
          <a:p>
            <a:r>
              <a:rPr lang="en-US" sz="1800" dirty="0"/>
              <a:t> RPC is used to call other processes on the remote systems like a local system. A procedure call is also sometimes known as a function call or a subroutine call</a:t>
            </a:r>
            <a:r>
              <a:rPr lang="en-US" sz="1800" dirty="0" smtClean="0"/>
              <a:t>.</a:t>
            </a:r>
            <a:endParaRPr lang="en-US" sz="1800" dirty="0"/>
          </a:p>
          <a:p>
            <a:r>
              <a:rPr lang="en-US" sz="1800" dirty="0"/>
              <a:t>RPC uses the </a:t>
            </a:r>
            <a:r>
              <a:rPr lang="en-US" sz="1800" dirty="0" smtClean="0"/>
              <a:t>client-server</a:t>
            </a:r>
            <a:r>
              <a:rPr lang="en-US" sz="1800" dirty="0"/>
              <a:t> model. The requesting program is a client, and the service-providing program is the server. </a:t>
            </a:r>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pPr>
              <a:buNone/>
            </a:pPr>
            <a:r>
              <a:rPr lang="en-US" sz="1800" dirty="0" smtClean="0"/>
              <a:t>				</a:t>
            </a:r>
          </a:p>
          <a:p>
            <a:pPr>
              <a:buNone/>
            </a:pPr>
            <a:r>
              <a:rPr lang="en-US" sz="1800" dirty="0" smtClean="0"/>
              <a:t>		</a:t>
            </a:r>
          </a:p>
          <a:p>
            <a:pPr>
              <a:buNone/>
            </a:pPr>
            <a:r>
              <a:rPr lang="en-US" sz="1800" dirty="0" smtClean="0"/>
              <a:t>				fig: Remote Procedure Call</a:t>
            </a:r>
            <a:endParaRPr lang="en-US" sz="1800" dirty="0"/>
          </a:p>
          <a:p>
            <a:pPr>
              <a:buNone/>
            </a:pPr>
            <a:endParaRPr lang="en-US" sz="1800" dirty="0"/>
          </a:p>
        </p:txBody>
      </p:sp>
      <p:pic>
        <p:nvPicPr>
          <p:cNvPr id="4" name="Content Placeholder 3" descr="rpc.png"/>
          <p:cNvPicPr>
            <a:picLocks noChangeAspect="1"/>
          </p:cNvPicPr>
          <p:nvPr/>
        </p:nvPicPr>
        <p:blipFill>
          <a:blip r:embed="rId2"/>
          <a:stretch>
            <a:fillRect/>
          </a:stretch>
        </p:blipFill>
        <p:spPr>
          <a:xfrm>
            <a:off x="2590800" y="3733800"/>
            <a:ext cx="3962400" cy="206030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smtClean="0"/>
              <a:t/>
            </a:r>
            <a:br>
              <a:rPr lang="en-US" sz="2700" b="1" dirty="0" smtClean="0"/>
            </a:br>
            <a:r>
              <a:rPr lang="en-US" sz="2700" b="1" dirty="0" smtClean="0"/>
              <a:t>What </a:t>
            </a:r>
            <a:r>
              <a:rPr lang="en-US" sz="2700" b="1" dirty="0"/>
              <a:t>is FastRPC?</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1800" dirty="0"/>
              <a:t>The FastRPC framework allows for clients to transparently make remote method invocations between applications and DSP processors</a:t>
            </a:r>
            <a:r>
              <a:rPr lang="en-US" sz="1800" dirty="0" smtClean="0"/>
              <a:t>.</a:t>
            </a:r>
          </a:p>
          <a:p>
            <a:pPr>
              <a:buNone/>
            </a:pPr>
            <a:r>
              <a:rPr lang="en-US" sz="1800" b="1" dirty="0" smtClean="0"/>
              <a:t>	FastRPC architecture:</a:t>
            </a:r>
            <a:endParaRPr lang="en-US" sz="1800" dirty="0" smtClean="0"/>
          </a:p>
          <a:p>
            <a:pPr>
              <a:buNone/>
            </a:pPr>
            <a:r>
              <a:rPr lang="en-US" sz="1800" dirty="0" smtClean="0"/>
              <a:t>	The below diagram depicts invocation of a single method where the client and object reside on different processors.</a:t>
            </a:r>
          </a:p>
          <a:p>
            <a:endParaRPr lang="en-US" sz="1800" dirty="0"/>
          </a:p>
          <a:p>
            <a:pPr>
              <a:buNone/>
            </a:pPr>
            <a:endParaRPr lang="en-US" sz="1800" dirty="0"/>
          </a:p>
        </p:txBody>
      </p:sp>
      <p:pic>
        <p:nvPicPr>
          <p:cNvPr id="4" name="Picture 3" descr="Diagram of the FastRPC framework and how developers can make remote actions between applications and aDSP processors"/>
          <p:cNvPicPr/>
          <p:nvPr/>
        </p:nvPicPr>
        <p:blipFill>
          <a:blip r:embed="rId2"/>
          <a:srcRect/>
          <a:stretch>
            <a:fillRect/>
          </a:stretch>
        </p:blipFill>
        <p:spPr bwMode="auto">
          <a:xfrm>
            <a:off x="1524000" y="3657600"/>
            <a:ext cx="6019800" cy="16916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dirty="0" smtClean="0"/>
              <a:t/>
            </a:r>
            <a:br>
              <a:rPr lang="en-US" sz="2400" b="1" dirty="0" smtClean="0"/>
            </a:br>
            <a:r>
              <a:rPr lang="en-US" sz="2400" b="1" dirty="0" smtClean="0"/>
              <a:t>FastRPC</a:t>
            </a:r>
            <a:r>
              <a:rPr lang="en-US" sz="2400" dirty="0" smtClean="0"/>
              <a:t/>
            </a:r>
            <a:br>
              <a:rPr lang="en-US" sz="2400" dirty="0" smtClean="0"/>
            </a:br>
            <a:endParaRPr lang="en-US" sz="2400" dirty="0"/>
          </a:p>
        </p:txBody>
      </p:sp>
      <p:sp>
        <p:nvSpPr>
          <p:cNvPr id="3" name="Content Placeholder 2"/>
          <p:cNvSpPr>
            <a:spLocks noGrp="1"/>
          </p:cNvSpPr>
          <p:nvPr>
            <p:ph idx="1"/>
          </p:nvPr>
        </p:nvSpPr>
        <p:spPr/>
        <p:txBody>
          <a:bodyPr>
            <a:normAutofit/>
          </a:bodyPr>
          <a:lstStyle/>
          <a:p>
            <a:r>
              <a:rPr lang="en-US" sz="1800" b="1" dirty="0" smtClean="0"/>
              <a:t>Client</a:t>
            </a:r>
            <a:r>
              <a:rPr lang="en-US" sz="1800" dirty="0" smtClean="0"/>
              <a:t> : User mode process that initiates the remote invocation</a:t>
            </a:r>
          </a:p>
          <a:p>
            <a:pPr>
              <a:buNone/>
            </a:pPr>
            <a:endParaRPr lang="en-US" sz="1800" dirty="0" smtClean="0"/>
          </a:p>
          <a:p>
            <a:r>
              <a:rPr lang="en-US" sz="1800" b="1" dirty="0" smtClean="0"/>
              <a:t>Stub</a:t>
            </a:r>
            <a:r>
              <a:rPr lang="en-US" sz="1800" dirty="0" smtClean="0"/>
              <a:t> : Auto generated code linked in with the user mode process that takes care of marshaling parameters</a:t>
            </a:r>
          </a:p>
          <a:p>
            <a:pPr>
              <a:buNone/>
            </a:pPr>
            <a:endParaRPr lang="en-US" sz="1800" dirty="0" smtClean="0"/>
          </a:p>
          <a:p>
            <a:r>
              <a:rPr lang="en-US" sz="1800" b="1" dirty="0" err="1" smtClean="0"/>
              <a:t>ADSPRPC</a:t>
            </a:r>
            <a:r>
              <a:rPr lang="en-US" sz="1800" dirty="0" smtClean="0"/>
              <a:t> </a:t>
            </a:r>
            <a:r>
              <a:rPr lang="en-US" sz="1800" b="1" dirty="0" smtClean="0"/>
              <a:t>Driver</a:t>
            </a:r>
            <a:r>
              <a:rPr lang="en-US" sz="1800" dirty="0" smtClean="0"/>
              <a:t> : </a:t>
            </a:r>
            <a:r>
              <a:rPr lang="en-US" sz="1800" dirty="0" err="1" smtClean="0"/>
              <a:t>ADSPRPC</a:t>
            </a:r>
            <a:r>
              <a:rPr lang="en-US" sz="1800" dirty="0" smtClean="0"/>
              <a:t> kernel driver that receives the remote invocation, queues them up and then waits for the response after signaling the remote side</a:t>
            </a:r>
          </a:p>
          <a:p>
            <a:pPr>
              <a:buNone/>
            </a:pPr>
            <a:endParaRPr lang="en-US" sz="1800" dirty="0" smtClean="0"/>
          </a:p>
          <a:p>
            <a:r>
              <a:rPr lang="en-US" sz="1800" b="1" dirty="0" err="1" smtClean="0"/>
              <a:t>ADSPRPC</a:t>
            </a:r>
            <a:r>
              <a:rPr lang="en-US" sz="1800" dirty="0" smtClean="0"/>
              <a:t> </a:t>
            </a:r>
            <a:r>
              <a:rPr lang="en-US" sz="1800" b="1" dirty="0" smtClean="0"/>
              <a:t>Framework</a:t>
            </a:r>
            <a:r>
              <a:rPr lang="en-US" sz="1800" dirty="0" smtClean="0"/>
              <a:t> : </a:t>
            </a:r>
            <a:r>
              <a:rPr lang="en-US" sz="1800" dirty="0" err="1" smtClean="0"/>
              <a:t>ADSPRPC</a:t>
            </a:r>
            <a:r>
              <a:rPr lang="en-US" sz="1800" dirty="0" smtClean="0"/>
              <a:t> framework </a:t>
            </a:r>
            <a:r>
              <a:rPr lang="en-US" sz="1800" dirty="0" err="1" smtClean="0"/>
              <a:t>dequeues</a:t>
            </a:r>
            <a:r>
              <a:rPr lang="en-US" sz="1800" dirty="0" smtClean="0"/>
              <a:t> the messages from the queue and dispatches them for processing</a:t>
            </a:r>
          </a:p>
          <a:p>
            <a:pPr>
              <a:buNone/>
            </a:pPr>
            <a:endParaRPr lang="en-US" sz="1800" dirty="0" smtClean="0"/>
          </a:p>
          <a:p>
            <a:r>
              <a:rPr lang="en-US" sz="1800" b="1" dirty="0" err="1" smtClean="0"/>
              <a:t>Skel</a:t>
            </a:r>
            <a:r>
              <a:rPr lang="en-US" sz="1800" dirty="0" smtClean="0"/>
              <a:t> : Auto generated code that takes care of </a:t>
            </a:r>
            <a:r>
              <a:rPr lang="en-US" sz="1800" dirty="0" err="1" smtClean="0"/>
              <a:t>unmarshaling</a:t>
            </a:r>
            <a:r>
              <a:rPr lang="en-US" sz="1800" dirty="0" smtClean="0"/>
              <a:t> parameters</a:t>
            </a:r>
          </a:p>
          <a:p>
            <a:pPr>
              <a:buNone/>
            </a:pPr>
            <a:endParaRPr lang="en-US" sz="1800" dirty="0" smtClean="0"/>
          </a:p>
          <a:p>
            <a:r>
              <a:rPr lang="en-US" sz="1800" b="1" dirty="0" smtClean="0"/>
              <a:t>Object</a:t>
            </a:r>
            <a:r>
              <a:rPr lang="en-US" sz="1800" dirty="0" smtClean="0"/>
              <a:t> : Method implementation. This is in the form of .so (shared object).</a:t>
            </a:r>
          </a:p>
          <a:p>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400" b="1" dirty="0" smtClean="0"/>
              <a:t>Architecture of Hexagon SDK</a:t>
            </a:r>
            <a:endParaRPr lang="en-US" sz="2400" b="1" dirty="0"/>
          </a:p>
        </p:txBody>
      </p:sp>
      <p:pic>
        <p:nvPicPr>
          <p:cNvPr id="4" name="Content Placeholder 3" descr="Hexagon SDk.jpg"/>
          <p:cNvPicPr>
            <a:picLocks noGrp="1" noChangeAspect="1"/>
          </p:cNvPicPr>
          <p:nvPr>
            <p:ph idx="1"/>
          </p:nvPr>
        </p:nvPicPr>
        <p:blipFill>
          <a:blip r:embed="rId2"/>
          <a:stretch>
            <a:fillRect/>
          </a:stretch>
        </p:blipFill>
        <p:spPr>
          <a:xfrm>
            <a:off x="1371600" y="1295400"/>
            <a:ext cx="6324600" cy="4830763"/>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dirty="0" smtClean="0"/>
              <a:t/>
            </a:r>
            <a:br>
              <a:rPr lang="en-US" sz="2400" b="1" dirty="0" smtClean="0"/>
            </a:br>
            <a:r>
              <a:rPr lang="en-US" sz="2400" b="1" dirty="0" smtClean="0"/>
              <a:t>What </a:t>
            </a:r>
            <a:r>
              <a:rPr lang="en-US" sz="2400" b="1" dirty="0"/>
              <a:t>is IDL file?</a:t>
            </a:r>
            <a:r>
              <a:rPr lang="en-US" sz="2400" dirty="0"/>
              <a:t/>
            </a:r>
            <a:br>
              <a:rPr lang="en-US" sz="2400" dirty="0"/>
            </a:br>
            <a:endParaRPr lang="en-US" sz="2400" dirty="0"/>
          </a:p>
        </p:txBody>
      </p:sp>
      <p:sp>
        <p:nvSpPr>
          <p:cNvPr id="3" name="Content Placeholder 2"/>
          <p:cNvSpPr>
            <a:spLocks noGrp="1"/>
          </p:cNvSpPr>
          <p:nvPr>
            <p:ph idx="1"/>
          </p:nvPr>
        </p:nvSpPr>
        <p:spPr/>
        <p:txBody>
          <a:bodyPr>
            <a:normAutofit/>
          </a:bodyPr>
          <a:lstStyle/>
          <a:p>
            <a:r>
              <a:rPr lang="en-US" sz="1800" dirty="0"/>
              <a:t>The </a:t>
            </a:r>
            <a:r>
              <a:rPr lang="en-US" sz="1800" b="1" dirty="0"/>
              <a:t>interface definition language (IDL) </a:t>
            </a:r>
            <a:r>
              <a:rPr lang="en-US" sz="1800" dirty="0"/>
              <a:t>-- the specification language used to describe a software component's application programming interface (API) -- is </a:t>
            </a:r>
            <a:r>
              <a:rPr lang="en-US" sz="1800" dirty="0" smtClean="0"/>
              <a:t>commonly </a:t>
            </a:r>
            <a:r>
              <a:rPr lang="en-US" sz="1800" dirty="0"/>
              <a:t>used in Remote Procedure Call software. </a:t>
            </a:r>
            <a:endParaRPr lang="en-US" sz="1800" dirty="0" smtClean="0"/>
          </a:p>
          <a:p>
            <a:pPr>
              <a:buNone/>
            </a:pPr>
            <a:r>
              <a:rPr lang="en-US" sz="1800" b="1" dirty="0" smtClean="0"/>
              <a:t>In calculator Example</a:t>
            </a:r>
          </a:p>
          <a:p>
            <a:pPr>
              <a:buNone/>
            </a:pPr>
            <a:endParaRPr lang="en-US" sz="1800" b="1" dirty="0" smtClean="0"/>
          </a:p>
          <a:p>
            <a:r>
              <a:rPr lang="en-US" sz="1800" b="1" dirty="0" err="1" smtClean="0"/>
              <a:t>Calculator.idl</a:t>
            </a:r>
            <a:r>
              <a:rPr lang="en-US" sz="1800" dirty="0" smtClean="0"/>
              <a:t> </a:t>
            </a:r>
            <a:endParaRPr lang="en-US" sz="1800" dirty="0"/>
          </a:p>
          <a:p>
            <a:pPr>
              <a:buNone/>
            </a:pPr>
            <a:r>
              <a:rPr lang="en-US" sz="1800" dirty="0" smtClean="0"/>
              <a:t>	This </a:t>
            </a:r>
            <a:r>
              <a:rPr lang="en-US" sz="1800" dirty="0"/>
              <a:t>file </a:t>
            </a:r>
            <a:r>
              <a:rPr lang="en-US" sz="1800" dirty="0" smtClean="0"/>
              <a:t>present in  </a:t>
            </a:r>
            <a:r>
              <a:rPr lang="en-US" sz="1800" dirty="0"/>
              <a:t>below path.</a:t>
            </a:r>
          </a:p>
          <a:p>
            <a:pPr>
              <a:buNone/>
            </a:pPr>
            <a:r>
              <a:rPr lang="en-US" sz="1800" dirty="0" smtClean="0"/>
              <a:t>	C</a:t>
            </a:r>
            <a:r>
              <a:rPr lang="en-US" sz="1800" dirty="0"/>
              <a:t>:\Qualcomm\Hexagon_SDK\3.5.2\examples\common\calculator\inc</a:t>
            </a:r>
          </a:p>
          <a:p>
            <a:pPr>
              <a:buNone/>
            </a:pPr>
            <a:r>
              <a:rPr lang="en-US" sz="1800" dirty="0"/>
              <a:t> </a:t>
            </a:r>
          </a:p>
          <a:p>
            <a:pPr>
              <a:buNone/>
            </a:pPr>
            <a:r>
              <a:rPr lang="en-US" sz="1800" dirty="0" smtClean="0">
                <a:solidFill>
                  <a:srgbClr val="00B050"/>
                </a:solidFill>
              </a:rPr>
              <a:t>      #</a:t>
            </a:r>
            <a:r>
              <a:rPr lang="en-US" sz="1800" dirty="0">
                <a:solidFill>
                  <a:srgbClr val="00B050"/>
                </a:solidFill>
              </a:rPr>
              <a:t>include "AEEStdDef.idl"</a:t>
            </a:r>
          </a:p>
          <a:p>
            <a:pPr>
              <a:buNone/>
            </a:pPr>
            <a:r>
              <a:rPr lang="en-US" sz="1800" dirty="0" smtClean="0">
                <a:solidFill>
                  <a:srgbClr val="00B050"/>
                </a:solidFill>
              </a:rPr>
              <a:t>	interface </a:t>
            </a:r>
            <a:r>
              <a:rPr lang="en-US" sz="1800" dirty="0">
                <a:solidFill>
                  <a:srgbClr val="00B050"/>
                </a:solidFill>
              </a:rPr>
              <a:t>calculator {</a:t>
            </a:r>
          </a:p>
          <a:p>
            <a:pPr>
              <a:buNone/>
            </a:pPr>
            <a:r>
              <a:rPr lang="en-US" sz="1800" dirty="0">
                <a:solidFill>
                  <a:srgbClr val="00B050"/>
                </a:solidFill>
              </a:rPr>
              <a:t> </a:t>
            </a:r>
            <a:r>
              <a:rPr lang="en-US" sz="1800" dirty="0" smtClean="0">
                <a:solidFill>
                  <a:srgbClr val="00B050"/>
                </a:solidFill>
              </a:rPr>
              <a:t>     </a:t>
            </a:r>
            <a:r>
              <a:rPr lang="en-US" sz="1800" dirty="0">
                <a:solidFill>
                  <a:srgbClr val="00B050"/>
                </a:solidFill>
              </a:rPr>
              <a:t>long sum(in sequence&lt;long&gt; vec, rout long long res);</a:t>
            </a:r>
          </a:p>
          <a:p>
            <a:pPr>
              <a:buNone/>
            </a:pPr>
            <a:r>
              <a:rPr lang="en-US" sz="1800" dirty="0" smtClean="0">
                <a:solidFill>
                  <a:srgbClr val="00B050"/>
                </a:solidFill>
              </a:rPr>
              <a:t>      };</a:t>
            </a:r>
            <a:endParaRPr lang="en-US" sz="1800" dirty="0">
              <a:solidFill>
                <a:srgbClr val="00B050"/>
              </a:solidFill>
            </a:endParaRPr>
          </a:p>
          <a:p>
            <a:endParaRPr lang="en-US" sz="1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1057</TotalTime>
  <Words>672</Words>
  <Application>Microsoft Office PowerPoint</Application>
  <PresentationFormat>On-screen Show (4:3)</PresentationFormat>
  <Paragraphs>295</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Hexagon SDK</vt:lpstr>
      <vt:lpstr>Hexagon SDK</vt:lpstr>
      <vt:lpstr>Hexagon DSPs in Snapdragon</vt:lpstr>
      <vt:lpstr> What is CDSP? </vt:lpstr>
      <vt:lpstr> What is RPC? </vt:lpstr>
      <vt:lpstr> What is FastRPC? </vt:lpstr>
      <vt:lpstr> FastRPC </vt:lpstr>
      <vt:lpstr>Architecture of Hexagon SDK</vt:lpstr>
      <vt:lpstr> What is IDL file? </vt:lpstr>
      <vt:lpstr> What is IDL file? </vt:lpstr>
      <vt:lpstr>What is the folder structure in calculator example? </vt:lpstr>
      <vt:lpstr>Where is IDL file &amp; src files?</vt:lpstr>
      <vt:lpstr> What are the libs/ executables generated? Where they generated? </vt:lpstr>
      <vt:lpstr>What are the libs/ executables generated? Where they generated?</vt:lpstr>
      <vt:lpstr>What is python walkthrough script? What it is doing? How to run? </vt:lpstr>
      <vt:lpstr> Explain individual commands  ? </vt:lpstr>
      <vt:lpstr>Explain individual commands  ?</vt:lpstr>
      <vt:lpstr>Explain individual commands  ?</vt:lpstr>
      <vt:lpstr>Explain individual commands  ?</vt:lpstr>
      <vt:lpstr>Explain individual commands  ?</vt:lpstr>
      <vt:lpstr> Explain the logs? </vt:lpstr>
      <vt:lpstr>Explain android.min (Android Makefile)? </vt:lpstr>
      <vt:lpstr>  Explain android.min (Android Makefile)? </vt:lpstr>
      <vt:lpstr> Explain hexagon.min  (Hexagon Makefile)? </vt:lpstr>
      <vt:lpstr>Explain hexagon.min  (Hexagon Makefile)?</vt:lpstr>
      <vt:lpstr>Slide 26</vt:lpstr>
      <vt:lpstr> mini-dm </vt:lpstr>
      <vt:lpstr>mini-dm</vt:lpstr>
      <vt:lpstr>mini-dm</vt:lpstr>
      <vt:lpstr> dspCV Library </vt:lpstr>
      <vt:lpstr> dspCV Library </vt:lpstr>
      <vt:lpstr>DownscaleBy2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ASUS</cp:lastModifiedBy>
  <cp:revision>166</cp:revision>
  <dcterms:created xsi:type="dcterms:W3CDTF">2020-10-28T06:09:51Z</dcterms:created>
  <dcterms:modified xsi:type="dcterms:W3CDTF">2020-11-03T05:50:39Z</dcterms:modified>
</cp:coreProperties>
</file>