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73" r:id="rId4"/>
    <p:sldId id="258" r:id="rId5"/>
    <p:sldId id="259" r:id="rId6"/>
    <p:sldId id="260" r:id="rId7"/>
    <p:sldId id="261" r:id="rId8"/>
    <p:sldId id="262" r:id="rId9"/>
    <p:sldId id="272" r:id="rId10"/>
    <p:sldId id="269" r:id="rId11"/>
    <p:sldId id="270" r:id="rId12"/>
    <p:sldId id="263" r:id="rId13"/>
    <p:sldId id="264" r:id="rId14"/>
    <p:sldId id="265" r:id="rId15"/>
    <p:sldId id="266" r:id="rId16"/>
    <p:sldId id="267" r:id="rId17"/>
    <p:sldId id="268" r:id="rId18"/>
    <p:sldId id="271" r:id="rId19"/>
    <p:sldId id="282" r:id="rId20"/>
    <p:sldId id="283" r:id="rId21"/>
    <p:sldId id="284" r:id="rId22"/>
    <p:sldId id="285" r:id="rId23"/>
    <p:sldId id="274" r:id="rId24"/>
    <p:sldId id="275" r:id="rId25"/>
    <p:sldId id="276" r:id="rId26"/>
    <p:sldId id="277" r:id="rId27"/>
    <p:sldId id="278" r:id="rId28"/>
    <p:sldId id="279"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063CE9-58B7-4F22-96D5-2B5D4FE53294}" type="datetimeFigureOut">
              <a:rPr lang="en-US" smtClean="0"/>
              <a:pPr/>
              <a:t>10/29/2020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5BB16-2F6A-4C7E-8A61-8C0C335982B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B5BB16-2F6A-4C7E-8A61-8C0C335982B0}"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EB74B-31EF-4B1F-A91D-0EE65BF8C9BE}"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EB74B-31EF-4B1F-A91D-0EE65BF8C9BE}" type="datetimeFigureOut">
              <a:rPr lang="en-US" smtClean="0"/>
              <a:pPr/>
              <a:t>10/29/2020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BD4A1-0085-4C90-B6A3-3B47DB1D325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Hexagon SDK</a:t>
            </a: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What </a:t>
            </a:r>
            <a:r>
              <a:rPr lang="en-US" sz="2400" b="1" dirty="0"/>
              <a:t>are the libs/ executables generated? Where they generated?</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pPr>
              <a:buNone/>
            </a:pPr>
            <a:r>
              <a:rPr lang="en-US" sz="1800" dirty="0"/>
              <a:t>In  </a:t>
            </a:r>
            <a:r>
              <a:rPr lang="en-US" sz="1800" b="1" dirty="0"/>
              <a:t>android.min</a:t>
            </a:r>
            <a:endParaRPr lang="en-US" sz="1800" dirty="0"/>
          </a:p>
          <a:p>
            <a:pPr>
              <a:buNone/>
            </a:pPr>
            <a:r>
              <a:rPr lang="en-US" sz="1800" dirty="0" smtClean="0"/>
              <a:t>	Generated </a:t>
            </a:r>
            <a:r>
              <a:rPr lang="en-US" sz="1800" dirty="0"/>
              <a:t>library is: </a:t>
            </a:r>
            <a:r>
              <a:rPr lang="en-US" sz="1800" b="1" dirty="0"/>
              <a:t>libcalculator.so</a:t>
            </a:r>
            <a:endParaRPr lang="en-US" sz="1800" dirty="0"/>
          </a:p>
          <a:p>
            <a:pPr>
              <a:buNone/>
            </a:pPr>
            <a:r>
              <a:rPr lang="en-US" sz="1800" dirty="0" smtClean="0"/>
              <a:t>	Generated </a:t>
            </a:r>
            <a:r>
              <a:rPr lang="en-US" sz="1800" dirty="0"/>
              <a:t>Executable is:  </a:t>
            </a:r>
            <a:r>
              <a:rPr lang="en-US" sz="1800" b="1" dirty="0"/>
              <a:t>calculator</a:t>
            </a:r>
            <a:endParaRPr lang="en-US" sz="1800" dirty="0"/>
          </a:p>
          <a:p>
            <a:pPr>
              <a:buNone/>
            </a:pPr>
            <a:r>
              <a:rPr lang="en-US" sz="1800" dirty="0"/>
              <a:t>These are generated in C:\Qualcomm\Hexagon_SDK\3.5.2\examples\common\calculator\android_Debug_aarch64\ship</a:t>
            </a:r>
          </a:p>
          <a:p>
            <a:endParaRPr lang="en-US" sz="1800" dirty="0" smtClean="0"/>
          </a:p>
          <a:p>
            <a:pPr>
              <a:buNone/>
            </a:pPr>
            <a:endParaRPr lang="en-US" sz="1800" dirty="0"/>
          </a:p>
        </p:txBody>
      </p:sp>
      <p:pic>
        <p:nvPicPr>
          <p:cNvPr id="4" name="Picture 3" descr="C:\Users\ASUS\Desktop\Capture-androin.min.PNG"/>
          <p:cNvPicPr/>
          <p:nvPr/>
        </p:nvPicPr>
        <p:blipFill>
          <a:blip r:embed="rId3"/>
          <a:srcRect/>
          <a:stretch>
            <a:fillRect/>
          </a:stretch>
        </p:blipFill>
        <p:spPr bwMode="auto">
          <a:xfrm>
            <a:off x="990600" y="4114800"/>
            <a:ext cx="70104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What are the libs/ executables generated? Where they generated?</a:t>
            </a:r>
            <a:endParaRPr lang="en-US" sz="2200" dirty="0"/>
          </a:p>
        </p:txBody>
      </p:sp>
      <p:sp>
        <p:nvSpPr>
          <p:cNvPr id="3" name="Content Placeholder 2"/>
          <p:cNvSpPr>
            <a:spLocks noGrp="1"/>
          </p:cNvSpPr>
          <p:nvPr>
            <p:ph idx="1"/>
          </p:nvPr>
        </p:nvSpPr>
        <p:spPr/>
        <p:txBody>
          <a:bodyPr>
            <a:normAutofit/>
          </a:bodyPr>
          <a:lstStyle/>
          <a:p>
            <a:pPr>
              <a:buNone/>
            </a:pPr>
            <a:r>
              <a:rPr lang="en-US" sz="1800" b="1" dirty="0"/>
              <a:t>In  hexagon.min</a:t>
            </a:r>
            <a:endParaRPr lang="en-US" sz="1800" dirty="0"/>
          </a:p>
          <a:p>
            <a:pPr>
              <a:buNone/>
            </a:pPr>
            <a:r>
              <a:rPr lang="en-US" sz="1800" dirty="0" smtClean="0"/>
              <a:t>	Generated libraries are: </a:t>
            </a:r>
            <a:r>
              <a:rPr lang="en-US" sz="1800" b="1" dirty="0"/>
              <a:t>libcalculator_skel.so ,</a:t>
            </a:r>
            <a:r>
              <a:rPr lang="en-US" sz="1800" dirty="0"/>
              <a:t> </a:t>
            </a:r>
            <a:r>
              <a:rPr lang="en-US" sz="1800" b="1" dirty="0"/>
              <a:t>libcalculator_skel.a</a:t>
            </a:r>
            <a:endParaRPr lang="en-US" sz="1800" dirty="0"/>
          </a:p>
          <a:p>
            <a:pPr>
              <a:buNone/>
            </a:pPr>
            <a:r>
              <a:rPr lang="en-US" sz="1800" dirty="0" smtClean="0"/>
              <a:t>	Generated </a:t>
            </a:r>
            <a:r>
              <a:rPr lang="en-US" sz="1800" dirty="0"/>
              <a:t>Executable is:  </a:t>
            </a:r>
            <a:r>
              <a:rPr lang="en-US" sz="1800" b="1" dirty="0"/>
              <a:t>calculator_q</a:t>
            </a:r>
            <a:endParaRPr lang="en-US" sz="1800" dirty="0"/>
          </a:p>
          <a:p>
            <a:pPr>
              <a:buNone/>
            </a:pPr>
            <a:r>
              <a:rPr lang="en-US" sz="1800" dirty="0"/>
              <a:t>  These are generated in C:\</a:t>
            </a:r>
            <a:r>
              <a:rPr lang="en-US" sz="1800" dirty="0" smtClean="0"/>
              <a:t>Qualcomm\Hexagon_SDK\3.5.2\examples\common\calculator\hexagon_Debug_dynamic_toolv83_v65\ship</a:t>
            </a:r>
          </a:p>
          <a:p>
            <a:pPr>
              <a:buNone/>
            </a:pPr>
            <a:endParaRPr lang="en-US" sz="1800" dirty="0"/>
          </a:p>
          <a:p>
            <a:pPr>
              <a:buNone/>
            </a:pPr>
            <a:endParaRPr lang="en-US" sz="1800" dirty="0"/>
          </a:p>
          <a:p>
            <a:pPr>
              <a:buNone/>
            </a:pPr>
            <a:endParaRPr lang="en-US" sz="1800" dirty="0" smtClean="0"/>
          </a:p>
          <a:p>
            <a:pPr>
              <a:buNone/>
            </a:pPr>
            <a:endParaRPr lang="en-US" sz="1800" dirty="0"/>
          </a:p>
        </p:txBody>
      </p:sp>
      <p:pic>
        <p:nvPicPr>
          <p:cNvPr id="4" name="Picture 3" descr="C:\Users\ASUS\Desktop\Capture-hexagon.min.PNG"/>
          <p:cNvPicPr/>
          <p:nvPr/>
        </p:nvPicPr>
        <p:blipFill>
          <a:blip r:embed="rId2"/>
          <a:srcRect/>
          <a:stretch>
            <a:fillRect/>
          </a:stretch>
        </p:blipFill>
        <p:spPr bwMode="auto">
          <a:xfrm>
            <a:off x="1066800" y="4191000"/>
            <a:ext cx="7086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t>What is python walkthrough script? What it is doing? How to run?</a:t>
            </a:r>
            <a:r>
              <a:rPr lang="en-US" sz="2400" dirty="0"/>
              <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r>
              <a:rPr lang="en-US" sz="1800" dirty="0"/>
              <a:t>walk-through script is a step by step guide to building, loading and executing </a:t>
            </a:r>
            <a:r>
              <a:rPr lang="en-US" sz="1800" dirty="0" smtClean="0"/>
              <a:t>the calculator </a:t>
            </a:r>
            <a:r>
              <a:rPr lang="en-US" sz="1800" dirty="0"/>
              <a:t>example on Android</a:t>
            </a:r>
            <a:r>
              <a:rPr lang="en-US" sz="1800" dirty="0" smtClean="0"/>
              <a:t>.</a:t>
            </a:r>
          </a:p>
          <a:p>
            <a:pPr>
              <a:buNone/>
            </a:pPr>
            <a:endParaRPr lang="en-US" sz="1800" dirty="0"/>
          </a:p>
          <a:p>
            <a:pPr>
              <a:buNone/>
            </a:pPr>
            <a:r>
              <a:rPr lang="en-US" sz="1800" b="1" dirty="0"/>
              <a:t>Command for run python walk-through script is:</a:t>
            </a:r>
            <a:endParaRPr lang="en-US" sz="1800" dirty="0"/>
          </a:p>
          <a:p>
            <a:pPr>
              <a:buNone/>
            </a:pPr>
            <a:r>
              <a:rPr lang="en-US" sz="1800" dirty="0">
                <a:solidFill>
                  <a:srgbClr val="7030A0"/>
                </a:solidFill>
              </a:rPr>
              <a:t> python calculator_walkthrough.py -T sdm845 -D cdsp</a:t>
            </a:r>
          </a:p>
          <a:p>
            <a:pPr>
              <a:buNone/>
            </a:pPr>
            <a:r>
              <a:rPr lang="en-US" sz="1800" dirty="0"/>
              <a:t> </a:t>
            </a:r>
          </a:p>
          <a:p>
            <a:pPr>
              <a:buNone/>
            </a:pPr>
            <a:r>
              <a:rPr lang="en-US" sz="1800" b="1" dirty="0"/>
              <a:t>Walk-through script does:</a:t>
            </a:r>
            <a:endParaRPr lang="en-US" sz="1800" dirty="0"/>
          </a:p>
          <a:p>
            <a:pPr>
              <a:buNone/>
            </a:pPr>
            <a:r>
              <a:rPr lang="en-US" sz="1800" dirty="0"/>
              <a:t>1) Compile Application test app</a:t>
            </a:r>
          </a:p>
          <a:p>
            <a:pPr>
              <a:buNone/>
            </a:pPr>
            <a:r>
              <a:rPr lang="en-US" sz="1800" dirty="0"/>
              <a:t>2) Compile Hexagon Side library </a:t>
            </a:r>
            <a:r>
              <a:rPr lang="en-US" sz="1800" dirty="0" smtClean="0"/>
              <a:t>and</a:t>
            </a:r>
            <a:endParaRPr lang="en-US" sz="1800" dirty="0"/>
          </a:p>
          <a:p>
            <a:pPr>
              <a:buNone/>
            </a:pPr>
            <a:r>
              <a:rPr lang="en-US" sz="1800" dirty="0"/>
              <a:t>3</a:t>
            </a:r>
            <a:r>
              <a:rPr lang="en-US" sz="1800" dirty="0" smtClean="0"/>
              <a:t>) Run in simulator</a:t>
            </a:r>
            <a:endParaRPr lang="en-US" sz="1800" dirty="0"/>
          </a:p>
          <a:p>
            <a:pPr>
              <a:buNone/>
            </a:pPr>
            <a:r>
              <a:rPr lang="en-US" sz="1800" dirty="0"/>
              <a:t>4) Push the test app and libs into the device. into specific paths</a:t>
            </a:r>
          </a:p>
          <a:p>
            <a:pPr>
              <a:buNone/>
            </a:pPr>
            <a:r>
              <a:rPr lang="en-US" sz="1800" dirty="0"/>
              <a:t>   App: vendor/bin/</a:t>
            </a:r>
          </a:p>
          <a:p>
            <a:pPr>
              <a:buNone/>
            </a:pPr>
            <a:r>
              <a:rPr lang="en-US" sz="1800" dirty="0"/>
              <a:t>   Hexagon lib: /vendor/lib/rfsa/dsp/sdk/</a:t>
            </a:r>
          </a:p>
          <a:p>
            <a:pPr>
              <a:buNone/>
            </a:pPr>
            <a:r>
              <a:rPr lang="en-US" sz="1800" dirty="0"/>
              <a:t>5) Run the </a:t>
            </a:r>
            <a:r>
              <a:rPr lang="en-US" sz="1800" dirty="0" smtClean="0"/>
              <a:t>application</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Explain </a:t>
            </a:r>
            <a:r>
              <a:rPr lang="en-US" sz="2400" b="1" dirty="0"/>
              <a:t>individual commands  ?</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pPr>
              <a:buNone/>
            </a:pPr>
            <a:r>
              <a:rPr lang="en-US" sz="1800" b="1" dirty="0"/>
              <a:t>1)compile Android test app</a:t>
            </a:r>
            <a:r>
              <a:rPr lang="en-US" sz="1800" b="1" dirty="0" smtClean="0"/>
              <a:t>:</a:t>
            </a:r>
          </a:p>
          <a:p>
            <a:pPr>
              <a:buNone/>
            </a:pPr>
            <a:endParaRPr lang="en-US" sz="1800" dirty="0"/>
          </a:p>
          <a:p>
            <a:pPr>
              <a:buNone/>
            </a:pPr>
            <a:r>
              <a:rPr lang="en-US" sz="1800" dirty="0"/>
              <a:t>Make clean for Android:</a:t>
            </a:r>
          </a:p>
          <a:p>
            <a:pPr>
              <a:buNone/>
            </a:pPr>
            <a:r>
              <a:rPr lang="en-US" sz="1800" dirty="0">
                <a:solidFill>
                  <a:srgbClr val="7030A0"/>
                </a:solidFill>
              </a:rPr>
              <a:t>make tree_clean V=android_Debug_aarch64 CDSP_FLAG=1 VERBOSE=1</a:t>
            </a:r>
          </a:p>
          <a:p>
            <a:pPr>
              <a:buNone/>
            </a:pPr>
            <a:r>
              <a:rPr lang="en-US" sz="1800" dirty="0"/>
              <a:t>Make Android:</a:t>
            </a:r>
          </a:p>
          <a:p>
            <a:pPr>
              <a:buNone/>
            </a:pPr>
            <a:r>
              <a:rPr lang="en-US" sz="1800" dirty="0">
                <a:solidFill>
                  <a:srgbClr val="7030A0"/>
                </a:solidFill>
              </a:rPr>
              <a:t>make tree V=android_Debug_aarch64 CDSP_FLAG=1 VERBOSE=1</a:t>
            </a:r>
          </a:p>
          <a:p>
            <a:pPr>
              <a:buNone/>
            </a:pPr>
            <a:r>
              <a:rPr lang="en-US" sz="1800" dirty="0"/>
              <a:t> </a:t>
            </a:r>
          </a:p>
          <a:p>
            <a:pPr>
              <a:buNone/>
            </a:pPr>
            <a:r>
              <a:rPr lang="en-US" sz="1800" b="1" dirty="0"/>
              <a:t>2)Compile Hexagon Side </a:t>
            </a:r>
            <a:r>
              <a:rPr lang="en-US" sz="1800" b="1" dirty="0" smtClean="0"/>
              <a:t>library:</a:t>
            </a:r>
            <a:endParaRPr lang="en-US" sz="1800" dirty="0"/>
          </a:p>
          <a:p>
            <a:pPr>
              <a:buNone/>
            </a:pPr>
            <a:r>
              <a:rPr lang="en-US" sz="1800" dirty="0"/>
              <a:t>Make clean for Hexagon:</a:t>
            </a:r>
          </a:p>
          <a:p>
            <a:pPr>
              <a:buNone/>
            </a:pPr>
            <a:r>
              <a:rPr lang="en-US" sz="1800" dirty="0">
                <a:solidFill>
                  <a:srgbClr val="7030A0"/>
                </a:solidFill>
              </a:rPr>
              <a:t>make tree_clean V=hexagon_Debug_dynamic_toolv83_v65 VERBOSE=1</a:t>
            </a:r>
          </a:p>
          <a:p>
            <a:pPr>
              <a:buNone/>
            </a:pPr>
            <a:r>
              <a:rPr lang="en-US" sz="1800" dirty="0"/>
              <a:t>Make Hexagon:</a:t>
            </a:r>
          </a:p>
          <a:p>
            <a:pPr>
              <a:buNone/>
            </a:pPr>
            <a:r>
              <a:rPr lang="en-US" sz="1800" dirty="0">
                <a:solidFill>
                  <a:srgbClr val="7030A0"/>
                </a:solidFill>
              </a:rPr>
              <a:t>make tree V=hexagon_Debug_dynamic_toolv83_v65 VERBOSE=1</a:t>
            </a:r>
          </a:p>
          <a:p>
            <a:pPr>
              <a:buNone/>
            </a:pP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smtClean="0"/>
              <a:t>3)Simulaor </a:t>
            </a:r>
            <a:r>
              <a:rPr lang="en-US" sz="1800" b="1" dirty="0"/>
              <a:t>command:</a:t>
            </a:r>
          </a:p>
          <a:p>
            <a:pPr>
              <a:buNone/>
            </a:pPr>
            <a:endParaRPr lang="en-US" sz="1800" dirty="0"/>
          </a:p>
          <a:p>
            <a:r>
              <a:rPr lang="en-US" sz="1800" dirty="0">
                <a:solidFill>
                  <a:srgbClr val="7030A0"/>
                </a:solidFill>
              </a:rPr>
              <a:t>C:/Qualcomm/Hexagon_SDK/3.5.2/tools/HEXAGON_Tools/8.3.07/Tools/bin/hexagon-sim -mv65 --simulated_returnval --usefs hexagon_Debug_dynamic_toolv83_v65 --pmu_statsfile hexagon_Debug_dynamic_toolv83_v65/pmu_stats.txt --l2tcm_base 0xd800  hexagon_Debug_dynamic_toolv83_v65/calculator_q </a:t>
            </a:r>
            <a:r>
              <a:rPr lang="en-US" sz="1800" dirty="0" smtClean="0">
                <a:solidFill>
                  <a:srgbClr val="7030A0"/>
                </a:solidFill>
              </a:rPr>
              <a:t>–</a:t>
            </a:r>
          </a:p>
          <a:p>
            <a:endParaRPr lang="en-US" sz="1800" dirty="0">
              <a:solidFill>
                <a:srgbClr val="7030A0"/>
              </a:solidFill>
            </a:endParaRPr>
          </a:p>
          <a:p>
            <a:pPr>
              <a:buNone/>
            </a:pPr>
            <a:endParaRPr lang="en-US" sz="1800" dirty="0"/>
          </a:p>
          <a:p>
            <a:pPr>
              <a:buNone/>
            </a:pPr>
            <a:endParaRPr 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smtClean="0"/>
              <a:t>4</a:t>
            </a:r>
            <a:r>
              <a:rPr lang="en-US" sz="1800" dirty="0" smtClean="0"/>
              <a:t>) </a:t>
            </a:r>
            <a:r>
              <a:rPr lang="en-US" sz="1800" b="1" dirty="0" smtClean="0"/>
              <a:t>Push the libs into the device, into specific paths</a:t>
            </a:r>
          </a:p>
          <a:p>
            <a:pPr>
              <a:buNone/>
            </a:pPr>
            <a:endParaRPr lang="en-US" sz="1800" b="1" dirty="0" smtClean="0"/>
          </a:p>
          <a:p>
            <a:pPr>
              <a:buNone/>
            </a:pPr>
            <a:r>
              <a:rPr lang="en-US" sz="1800" b="1" dirty="0" smtClean="0"/>
              <a:t>---- </a:t>
            </a:r>
            <a:r>
              <a:rPr lang="en-US" sz="1800" b="1" dirty="0"/>
              <a:t>Push Android components </a:t>
            </a:r>
            <a:r>
              <a:rPr lang="en-US" sz="1800" b="1" dirty="0" smtClean="0"/>
              <a:t>----</a:t>
            </a:r>
          </a:p>
          <a:p>
            <a:pPr>
              <a:buNone/>
            </a:pPr>
            <a:endParaRPr lang="en-US" sz="1800" b="1" dirty="0"/>
          </a:p>
          <a:p>
            <a:r>
              <a:rPr lang="en-US" sz="1800" dirty="0"/>
              <a:t>Creating “/vendor/bin” in device and pushing calculator in “/vendor/bin” path.</a:t>
            </a:r>
          </a:p>
          <a:p>
            <a:r>
              <a:rPr lang="en-US" sz="1800" dirty="0">
                <a:solidFill>
                  <a:srgbClr val="7030A0"/>
                </a:solidFill>
              </a:rPr>
              <a:t>adb  shell mkdir -p /vendor/bin</a:t>
            </a:r>
          </a:p>
          <a:p>
            <a:r>
              <a:rPr lang="en-US" sz="1800" dirty="0">
                <a:solidFill>
                  <a:srgbClr val="7030A0"/>
                </a:solidFill>
              </a:rPr>
              <a:t>adb  push C:\Qualcomm\Hexagon_SDK\3.5.2/examples/common/calculator/android_Debug_aarch64/ship/calculator /vendor/bin</a:t>
            </a:r>
          </a:p>
          <a:p>
            <a:pPr>
              <a:buNone/>
            </a:pPr>
            <a:endParaRPr lang="en-US" sz="1800" dirty="0" smtClean="0"/>
          </a:p>
          <a:p>
            <a:r>
              <a:rPr lang="en-US" sz="1800" dirty="0"/>
              <a:t>pushing libcalculator.so  in “/vendor/lib64/” path</a:t>
            </a:r>
          </a:p>
          <a:p>
            <a:r>
              <a:rPr lang="en-US" sz="1800" dirty="0">
                <a:solidFill>
                  <a:srgbClr val="7030A0"/>
                </a:solidFill>
              </a:rPr>
              <a:t>adb push C:\Qualcomm\Hexagon_SDK\3.5.2/examples/common/calculator/android_Debug_aarch64/ship/libcalculator.so /vendor/lib64/</a:t>
            </a:r>
          </a:p>
          <a:p>
            <a:pPr>
              <a:buNone/>
            </a:pPr>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a:t>---- Push Hexagon Components ----</a:t>
            </a:r>
          </a:p>
          <a:p>
            <a:pPr>
              <a:buNone/>
            </a:pPr>
            <a:r>
              <a:rPr lang="en-US" sz="1800" dirty="0"/>
              <a:t> </a:t>
            </a:r>
          </a:p>
          <a:p>
            <a:r>
              <a:rPr lang="en-US" sz="1800" dirty="0"/>
              <a:t>Creating “/vendor/lib/rfsa/dsp/sdk/” path in device and pushing libcalculator_skel.so in ” /vendor/lib/rfsa/dsp/sdk/ ” path.</a:t>
            </a:r>
          </a:p>
          <a:p>
            <a:r>
              <a:rPr lang="en-US" sz="1800" dirty="0">
                <a:solidFill>
                  <a:srgbClr val="7030A0"/>
                </a:solidFill>
              </a:rPr>
              <a:t>adb shell mkdir -p /vendor/lib/rfsa/dsp/sdk/</a:t>
            </a:r>
          </a:p>
          <a:p>
            <a:r>
              <a:rPr lang="en-US" sz="1800" dirty="0">
                <a:solidFill>
                  <a:srgbClr val="7030A0"/>
                </a:solidFill>
              </a:rPr>
              <a:t>adb push C:\Qualcomm\Hexagon_SDK\3.5.2/examples/common/calculator/hexagon_Debug_dynamic_toolv83_v65/ship/libcalculator_skel.so /vendor/lib/rfsa/dsp/sdk/</a:t>
            </a:r>
          </a:p>
          <a:p>
            <a:endParaRPr lang="en-US" sz="1800" dirty="0"/>
          </a:p>
          <a:p>
            <a:pPr>
              <a:buNone/>
            </a:pPr>
            <a:r>
              <a:rPr lang="en-US" sz="1800" b="1" dirty="0"/>
              <a:t>---- Direct dsp messages to logcat </a:t>
            </a:r>
            <a:r>
              <a:rPr lang="en-US" sz="1800" b="1" dirty="0" smtClean="0"/>
              <a:t>---</a:t>
            </a:r>
          </a:p>
          <a:p>
            <a:pPr>
              <a:buNone/>
            </a:pPr>
            <a:endParaRPr lang="en-US" sz="1800" b="1" dirty="0"/>
          </a:p>
          <a:p>
            <a:r>
              <a:rPr lang="en-US" sz="1800" dirty="0">
                <a:solidFill>
                  <a:srgbClr val="7030A0"/>
                </a:solidFill>
              </a:rPr>
              <a:t>adb shell "echo 0x1f &gt; /vendor/lib/rfsa/dsp/sdk/calculator.farf"</a:t>
            </a:r>
          </a:p>
          <a:p>
            <a:pPr>
              <a:buNone/>
            </a:pPr>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a:t>5) Run the </a:t>
            </a:r>
            <a:r>
              <a:rPr lang="en-US" sz="1800" b="1" dirty="0" smtClean="0"/>
              <a:t>application</a:t>
            </a:r>
          </a:p>
          <a:p>
            <a:pPr>
              <a:buNone/>
            </a:pPr>
            <a:endParaRPr lang="en-US" sz="1800" dirty="0"/>
          </a:p>
          <a:p>
            <a:pPr>
              <a:buNone/>
            </a:pPr>
            <a:r>
              <a:rPr lang="en-US" sz="1800" b="1" dirty="0"/>
              <a:t>---- Run Calculator Example Locally on Android ----</a:t>
            </a:r>
          </a:p>
          <a:p>
            <a:r>
              <a:rPr lang="en-US" sz="1800" dirty="0">
                <a:solidFill>
                  <a:srgbClr val="7030A0"/>
                </a:solidFill>
              </a:rPr>
              <a:t>adb shell export LD_LIBRARY_PATH="/vendor/lib64/;" /vendor/bin/calculator 1 </a:t>
            </a:r>
            <a:r>
              <a:rPr lang="en-US" sz="1800" dirty="0" smtClean="0">
                <a:solidFill>
                  <a:srgbClr val="7030A0"/>
                </a:solidFill>
              </a:rPr>
              <a:t>1000</a:t>
            </a:r>
          </a:p>
          <a:p>
            <a:endParaRPr lang="en-US" sz="1800" dirty="0">
              <a:solidFill>
                <a:srgbClr val="7030A0"/>
              </a:solidFill>
            </a:endParaRPr>
          </a:p>
          <a:p>
            <a:pPr>
              <a:buNone/>
            </a:pPr>
            <a:r>
              <a:rPr lang="en-US" sz="1800" b="1" dirty="0"/>
              <a:t>---- Run Calculator Example on CDSP </a:t>
            </a:r>
            <a:r>
              <a:rPr lang="en-US" sz="1800" b="1" dirty="0" smtClean="0"/>
              <a:t>----</a:t>
            </a:r>
          </a:p>
          <a:p>
            <a:pPr>
              <a:buNone/>
            </a:pPr>
            <a:endParaRPr lang="en-US" sz="1800" dirty="0"/>
          </a:p>
          <a:p>
            <a:r>
              <a:rPr lang="en-US" sz="1800" dirty="0">
                <a:solidFill>
                  <a:srgbClr val="7030A0"/>
                </a:solidFill>
              </a:rPr>
              <a:t>adb shell export LD_LIBRARY_PATH=/vendor/lib64/:$LD_LIBRARY_PATH ADSP_LIBRARY_PATH="/vendor/lib/rfsa/dsp/sdk\;/vendor/lib/rfsa/dsp/testsig;" /vendor/bin/calculator 0 1000</a:t>
            </a:r>
          </a:p>
          <a:p>
            <a:pPr>
              <a:buNone/>
            </a:pPr>
            <a:endParaRPr lang="en-US" sz="1800" dirty="0">
              <a:solidFill>
                <a:srgbClr val="7030A0"/>
              </a:solidFill>
            </a:endParaRPr>
          </a:p>
          <a:p>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Explain the logs?</a:t>
            </a:r>
            <a:r>
              <a:rPr lang="en-US" sz="2400" dirty="0" smtClean="0"/>
              <a:t/>
            </a:r>
            <a:br>
              <a:rPr lang="en-US" sz="2400" dirty="0" smtClean="0"/>
            </a:br>
            <a:endParaRPr lang="en-US" sz="2400" dirty="0"/>
          </a:p>
        </p:txBody>
      </p:sp>
      <p:sp>
        <p:nvSpPr>
          <p:cNvPr id="3" name="Content Placeholder 2"/>
          <p:cNvSpPr>
            <a:spLocks noGrp="1"/>
          </p:cNvSpPr>
          <p:nvPr>
            <p:ph idx="1"/>
          </p:nvPr>
        </p:nvSpPr>
        <p:spPr/>
        <p:txBody>
          <a:bodyPr>
            <a:normAutofit lnSpcReduction="10000"/>
          </a:bodyPr>
          <a:lstStyle/>
          <a:p>
            <a:pPr>
              <a:buNone/>
            </a:pPr>
            <a:r>
              <a:rPr lang="en-US" sz="1800" b="1" dirty="0"/>
              <a:t> </a:t>
            </a:r>
            <a:endParaRPr lang="en-US" sz="1800" dirty="0"/>
          </a:p>
          <a:p>
            <a:pPr>
              <a:buNone/>
            </a:pPr>
            <a:r>
              <a:rPr lang="en-US" sz="1800" dirty="0"/>
              <a:t>calculator_imp.c:19:0x10ea:7: CDSP: ===============     DSP: sum result 499500 </a:t>
            </a:r>
            <a:r>
              <a:rPr lang="en-US" sz="1800" dirty="0" smtClean="0"/>
              <a:t>===============</a:t>
            </a:r>
          </a:p>
          <a:p>
            <a:pPr>
              <a:buNone/>
            </a:pPr>
            <a:endParaRPr lang="en-US" sz="1800" dirty="0"/>
          </a:p>
          <a:p>
            <a:r>
              <a:rPr lang="en-US" sz="1800" dirty="0"/>
              <a:t>This log is present in calculator_imp.c and it will display sum result of n numbers.</a:t>
            </a:r>
          </a:p>
          <a:p>
            <a:pPr lvl="1">
              <a:buNone/>
            </a:pPr>
            <a:r>
              <a:rPr lang="en-US" sz="1800" dirty="0"/>
              <a:t>Where n is the input to command line arguments</a:t>
            </a:r>
            <a:r>
              <a:rPr lang="en-US" sz="1800" dirty="0" smtClean="0"/>
              <a:t>.</a:t>
            </a:r>
          </a:p>
          <a:p>
            <a:pPr lvl="1">
              <a:buNone/>
            </a:pPr>
            <a:endParaRPr lang="en-US" sz="1800" dirty="0" smtClean="0"/>
          </a:p>
          <a:p>
            <a:r>
              <a:rPr lang="en-US" sz="2100" dirty="0" smtClean="0"/>
              <a:t>Output:</a:t>
            </a:r>
          </a:p>
          <a:p>
            <a:pPr lvl="1">
              <a:buNone/>
            </a:pPr>
            <a:r>
              <a:rPr lang="en-US" sz="1700" dirty="0" smtClean="0"/>
              <a:t>---Starting calculator test</a:t>
            </a:r>
          </a:p>
          <a:p>
            <a:pPr lvl="1">
              <a:buNone/>
            </a:pPr>
            <a:r>
              <a:rPr lang="en-US" sz="1700" dirty="0" smtClean="0"/>
              <a:t>---Allocate 4000 bytes from ION heap</a:t>
            </a:r>
          </a:p>
          <a:p>
            <a:pPr lvl="1">
              <a:buNone/>
            </a:pPr>
            <a:r>
              <a:rPr lang="en-US" sz="1700" dirty="0" smtClean="0"/>
              <a:t>---Creating sequence of numbers from 0 to 999</a:t>
            </a:r>
          </a:p>
          <a:p>
            <a:pPr lvl="1">
              <a:buNone/>
            </a:pPr>
            <a:r>
              <a:rPr lang="en-US" sz="1700" dirty="0" smtClean="0"/>
              <a:t>---Compute sum locally</a:t>
            </a:r>
          </a:p>
          <a:p>
            <a:pPr lvl="1">
              <a:buNone/>
            </a:pPr>
            <a:r>
              <a:rPr lang="en-US" sz="1700" dirty="0" smtClean="0"/>
              <a:t>Sum = 499500</a:t>
            </a:r>
          </a:p>
          <a:p>
            <a:pPr lvl="1">
              <a:buNone/>
            </a:pPr>
            <a:r>
              <a:rPr lang="en-US" sz="1700" dirty="0" smtClean="0"/>
              <a:t>---Success</a:t>
            </a:r>
          </a:p>
          <a:p>
            <a:pPr lvl="1">
              <a:buNone/>
            </a:pPr>
            <a:r>
              <a:rPr lang="en-US" sz="1400" dirty="0"/>
              <a:t>	</a:t>
            </a:r>
          </a:p>
          <a:p>
            <a:pPr>
              <a:buNone/>
            </a:pP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smtClean="0"/>
              <a:t>Exaplain android.min (Android Makefile)?</a:t>
            </a:r>
            <a:r>
              <a:rPr lang="en-US" sz="2400" dirty="0" smtClean="0"/>
              <a:t/>
            </a:r>
            <a:br>
              <a:rPr lang="en-US" sz="2400" dirty="0" smtClean="0"/>
            </a:br>
            <a:endParaRPr lang="en-US" sz="2400" dirty="0"/>
          </a:p>
        </p:txBody>
      </p:sp>
      <p:sp>
        <p:nvSpPr>
          <p:cNvPr id="2049" name="Rectangle 1"/>
          <p:cNvSpPr>
            <a:spLocks noGrp="1" noChangeArrowheads="1"/>
          </p:cNvSpPr>
          <p:nvPr>
            <p:ph idx="1"/>
          </p:nvPr>
        </p:nvSpPr>
        <p:spPr bwMode="auto">
          <a:xfrm>
            <a:off x="457200" y="1066800"/>
            <a:ext cx="8382000"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ifeq ($(CDSP_FLAG), 1)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libcdsprpc                           ---&gt;If CDSP is 1,we are  taking lilibcdsprpc library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CDSP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else ifeq ($(MDSP_FLAG), 1)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libmdsprpc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MDSP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else ifeq ($(SLPI_FLAG), 1)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libsdsprpc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SLPI</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else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libadsprpc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ADSP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endif</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$(info ************  LIB=$(LIB_DSPRPC) ************) </a:t>
            </a: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lang="en-US" sz="1400" dirty="0" smtClean="0">
              <a:latin typeface="Calibri" pitchFamily="34" charset="0"/>
              <a:ea typeface="Times New Roman" pitchFamily="18" charset="0"/>
              <a:cs typeface="Times New Roman" pitchFamily="18" charset="0"/>
            </a:endParaRPr>
          </a:p>
          <a:p>
            <a:pPr>
              <a:buNone/>
            </a:pPr>
            <a:r>
              <a:rPr lang="en-US" sz="1400" dirty="0" smtClean="0"/>
              <a:t># stub library</a:t>
            </a:r>
          </a:p>
          <a:p>
            <a:pPr>
              <a:buNone/>
            </a:pPr>
            <a:r>
              <a:rPr lang="en-US" sz="1400" dirty="0" smtClean="0"/>
              <a:t>BUILD_DLLS += libcalculator                               ----&gt;Generating library name as libcalculator </a:t>
            </a:r>
          </a:p>
          <a:p>
            <a:pPr>
              <a:buNone/>
            </a:pPr>
            <a:r>
              <a:rPr lang="en-US" sz="1400" dirty="0" smtClean="0"/>
              <a:t>libcalculator_QAICIDLS += inc/calculator                  ----&gt;Including IDL files into 								libcalculator_QAICIDLS</a:t>
            </a:r>
          </a:p>
          <a:p>
            <a:pPr>
              <a:buNone/>
            </a:pPr>
            <a:r>
              <a:rPr lang="en-US" sz="1400" dirty="0" smtClean="0"/>
              <a:t>libcalculator_C_SRCS += $V/calculator_stub                ----&gt;Including source files into 								libcalculator_C_SRCS</a:t>
            </a:r>
          </a:p>
          <a:p>
            <a:pPr>
              <a:buNone/>
            </a:pPr>
            <a:r>
              <a:rPr lang="en-US" sz="1400" dirty="0" smtClean="0"/>
              <a:t>libcalculator_DLLS += $(LIB_DSPRPC)                       ----&gt;Including CDSP lib to libcalculator_DLLS</a:t>
            </a: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lang="en-US" sz="1800" dirty="0" smtClean="0">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Hexagon SDK</a:t>
            </a:r>
            <a:endParaRPr lang="en-US" sz="2400" dirty="0"/>
          </a:p>
        </p:txBody>
      </p:sp>
      <p:sp>
        <p:nvSpPr>
          <p:cNvPr id="3" name="Content Placeholder 2"/>
          <p:cNvSpPr>
            <a:spLocks noGrp="1"/>
          </p:cNvSpPr>
          <p:nvPr>
            <p:ph idx="1"/>
          </p:nvPr>
        </p:nvSpPr>
        <p:spPr/>
        <p:txBody>
          <a:bodyPr>
            <a:normAutofit/>
          </a:bodyPr>
          <a:lstStyle/>
          <a:p>
            <a:r>
              <a:rPr lang="en-US" sz="1800" dirty="0"/>
              <a:t>The Hexagon SDK is a collection of code generation and performance analysis tools designed to help developers enhance the features and performance of audio, speech, video, imaging and computer vision software on devices powered by Snapdragon™ processors</a:t>
            </a:r>
            <a:r>
              <a:rPr lang="en-US" sz="1800" dirty="0" smtClean="0"/>
              <a:t>.</a:t>
            </a:r>
            <a:endParaRPr lang="en-US" sz="1800" dirty="0"/>
          </a:p>
          <a:p>
            <a:r>
              <a:rPr lang="en-US" sz="1800" dirty="0"/>
              <a:t> The Hexagon SDK is also designed to enable high computational burdens on the CPU to be off-loaded into a heterogeneous computing environment with the use of shared remote code objects. </a:t>
            </a:r>
          </a:p>
          <a:p>
            <a:r>
              <a:rPr lang="en-US" sz="1800" dirty="0"/>
              <a:t>Qualcomm's Hexagon SDK enables you to run your code on the Hexagon DSPs. This is achieved by Computation Offload</a:t>
            </a:r>
            <a:r>
              <a:rPr lang="en-US" sz="1800" dirty="0" smtClean="0"/>
              <a:t>.</a:t>
            </a:r>
          </a:p>
          <a:p>
            <a:pPr>
              <a:buNone/>
            </a:pPr>
            <a:endParaRPr lang="en-US" sz="1800" dirty="0" smtClean="0"/>
          </a:p>
          <a:p>
            <a:pPr>
              <a:buNone/>
            </a:pPr>
            <a:r>
              <a:rPr lang="en-US" sz="1800" b="1" dirty="0" smtClean="0"/>
              <a:t> Computational </a:t>
            </a:r>
            <a:r>
              <a:rPr lang="en-US" sz="1800" b="1" dirty="0"/>
              <a:t>offload:</a:t>
            </a:r>
            <a:r>
              <a:rPr lang="en-US" sz="1800" b="1" dirty="0" smtClean="0"/>
              <a:t> </a:t>
            </a:r>
            <a:endParaRPr lang="en-US" sz="1800" dirty="0" smtClean="0"/>
          </a:p>
          <a:p>
            <a:pPr>
              <a:buNone/>
            </a:pPr>
            <a:r>
              <a:rPr lang="en-US" sz="1800" dirty="0" smtClean="0"/>
              <a:t>	Define your own API, implement that API for the Hexagon DSP, and call it directly from the application processor. This is accomplished using a Remote Procedure Call mechanism called FastRPC and dynamic loading.</a:t>
            </a:r>
          </a:p>
          <a:p>
            <a:endParaRPr lang="en-US" sz="1800" dirty="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700" b="1" dirty="0" smtClean="0"/>
              <a:t/>
            </a:r>
            <a:br>
              <a:rPr lang="en-US" sz="2700" b="1" dirty="0" smtClean="0"/>
            </a:br>
            <a:r>
              <a:rPr lang="en-US" sz="2700" b="1" dirty="0" smtClean="0"/>
              <a:t/>
            </a:r>
            <a:br>
              <a:rPr lang="en-US" sz="2700" b="1" dirty="0" smtClean="0"/>
            </a:br>
            <a:r>
              <a:rPr lang="en-US" sz="2700" b="1" dirty="0" smtClean="0"/>
              <a:t>Exaplain android.min (Android Makefile)?</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a:buNone/>
            </a:pPr>
            <a:r>
              <a:rPr lang="en-US" sz="1600" dirty="0" smtClean="0"/>
              <a:t># stand-alone calculator executable</a:t>
            </a:r>
          </a:p>
          <a:p>
            <a:pPr>
              <a:buNone/>
            </a:pPr>
            <a:r>
              <a:rPr lang="en-US" sz="1600" dirty="0" smtClean="0"/>
              <a:t>BUILD_EXES += calculator                                      ---&gt;Generating executable file as calculator </a:t>
            </a:r>
          </a:p>
          <a:p>
            <a:pPr>
              <a:buNone/>
            </a:pPr>
            <a:r>
              <a:rPr lang="en-US" sz="1600" dirty="0" smtClean="0"/>
              <a:t>calculator_QAICIDLS += inc/calculator                         ---&gt;Including IDL files into 								calculator_QAICIDLS</a:t>
            </a:r>
          </a:p>
          <a:p>
            <a:pPr>
              <a:buNone/>
            </a:pPr>
            <a:r>
              <a:rPr lang="en-US" sz="1600" dirty="0" smtClean="0"/>
              <a:t>calculator_C_SRCS += src/calculator_main src/calculator_test      ---&gt;Including android source files into 						calculator_C_SRCS</a:t>
            </a:r>
          </a:p>
          <a:p>
            <a:pPr>
              <a:buNone/>
            </a:pPr>
            <a:r>
              <a:rPr lang="en-US" sz="1600" dirty="0" smtClean="0"/>
              <a:t>calculator_LIBS += rpcmem                                     ---&gt;Including rpcmem into calculator_LIBS </a:t>
            </a:r>
          </a:p>
          <a:p>
            <a:pPr>
              <a:buNone/>
            </a:pPr>
            <a:r>
              <a:rPr lang="en-US" sz="1600" dirty="0" smtClean="0"/>
              <a:t>calculator_LD_FLAGS += -llog -ldl</a:t>
            </a:r>
          </a:p>
          <a:p>
            <a:pPr>
              <a:buNone/>
            </a:pPr>
            <a:r>
              <a:rPr lang="en-US" sz="1600" dirty="0" smtClean="0"/>
              <a:t>calculator_DEFINES += VERIFY_PRINT_ERROR</a:t>
            </a:r>
          </a:p>
          <a:p>
            <a:pPr>
              <a:buNone/>
            </a:pPr>
            <a:r>
              <a:rPr lang="en-US" sz="1600" dirty="0" smtClean="0"/>
              <a:t> </a:t>
            </a:r>
          </a:p>
          <a:p>
            <a:pPr>
              <a:buNone/>
            </a:pPr>
            <a:r>
              <a:rPr lang="en-US" sz="1600" dirty="0" smtClean="0"/>
              <a:t># copy final build products to the ship directory</a:t>
            </a:r>
          </a:p>
          <a:p>
            <a:pPr>
              <a:buNone/>
            </a:pPr>
            <a:r>
              <a:rPr lang="en-US" sz="1600" dirty="0" smtClean="0"/>
              <a:t>BUILD_COPIES = \</a:t>
            </a:r>
          </a:p>
          <a:p>
            <a:pPr>
              <a:buNone/>
            </a:pPr>
            <a:r>
              <a:rPr lang="en-US" sz="1600" dirty="0" smtClean="0"/>
              <a:t>   $(DLLS) \</a:t>
            </a:r>
          </a:p>
          <a:p>
            <a:pPr>
              <a:buNone/>
            </a:pPr>
            <a:r>
              <a:rPr lang="en-US" sz="1600" dirty="0" smtClean="0"/>
              <a:t>   $(EXES) \</a:t>
            </a:r>
          </a:p>
          <a:p>
            <a:pPr>
              <a:buNone/>
            </a:pPr>
            <a:r>
              <a:rPr lang="en-US" sz="1600" dirty="0" smtClean="0"/>
              <a:t>   $(LIBS) \</a:t>
            </a:r>
          </a:p>
          <a:p>
            <a:pPr>
              <a:buNone/>
            </a:pPr>
            <a:r>
              <a:rPr lang="en-US" sz="1600" dirty="0" smtClean="0"/>
              <a:t>   $(SHIP_DIR)/ ;                      ----&gt;all generated build products will be in this path</a:t>
            </a:r>
          </a:p>
          <a:p>
            <a:endParaRPr lang="en-US" sz="1400" dirty="0" smtClean="0"/>
          </a:p>
          <a:p>
            <a:pPr>
              <a:buNone/>
            </a:pP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400" b="1" dirty="0" smtClean="0"/>
              <a:t/>
            </a:r>
            <a:br>
              <a:rPr lang="en-US" sz="2400" b="1" dirty="0" smtClean="0"/>
            </a:br>
            <a:r>
              <a:rPr lang="en-US" sz="2400" b="1" dirty="0" smtClean="0"/>
              <a:t>Exaplain hexagon.min  (Hexagon Makefile)?</a:t>
            </a:r>
            <a:r>
              <a:rPr lang="en-US" sz="2400" dirty="0" smtClean="0"/>
              <a:t/>
            </a:r>
            <a:br>
              <a:rPr lang="en-US" sz="2400" dirty="0" smtClean="0"/>
            </a:br>
            <a:endParaRPr lang="en-US" sz="2400"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1600" dirty="0" smtClean="0"/>
              <a:t># This builds the skel library</a:t>
            </a:r>
          </a:p>
          <a:p>
            <a:pPr>
              <a:buNone/>
            </a:pPr>
            <a:r>
              <a:rPr lang="en-US" sz="1600" dirty="0" smtClean="0"/>
              <a:t>BUILD_LIBS += libcalculator_skel                      ---&gt;Generating static library name as libcalculator_skel </a:t>
            </a:r>
          </a:p>
          <a:p>
            <a:pPr>
              <a:buNone/>
            </a:pPr>
            <a:r>
              <a:rPr lang="en-US" sz="1600" dirty="0" smtClean="0"/>
              <a:t> </a:t>
            </a:r>
          </a:p>
          <a:p>
            <a:pPr>
              <a:buNone/>
            </a:pPr>
            <a:r>
              <a:rPr lang="en-US" sz="1600" dirty="0" smtClean="0"/>
              <a:t># only build the shared object if dynamic option specified in the variant</a:t>
            </a:r>
          </a:p>
          <a:p>
            <a:pPr>
              <a:buNone/>
            </a:pPr>
            <a:r>
              <a:rPr lang="en-US" sz="1600" dirty="0" smtClean="0"/>
              <a:t>ifeq (1,$(V_dynamic))</a:t>
            </a:r>
          </a:p>
          <a:p>
            <a:pPr>
              <a:buNone/>
            </a:pPr>
            <a:r>
              <a:rPr lang="en-US" sz="1600" dirty="0" smtClean="0"/>
              <a:t>BUILD_DLLS = libcalculator_skel                       ---&gt;Generating dynamic library name as 								libcalculator_skel</a:t>
            </a:r>
          </a:p>
          <a:p>
            <a:pPr>
              <a:buNone/>
            </a:pPr>
            <a:r>
              <a:rPr lang="en-US" sz="1600" dirty="0" smtClean="0"/>
              <a:t>endif</a:t>
            </a:r>
          </a:p>
          <a:p>
            <a:pPr>
              <a:buNone/>
            </a:pPr>
            <a:r>
              <a:rPr lang="en-US" sz="1600" dirty="0" smtClean="0"/>
              <a:t> </a:t>
            </a:r>
          </a:p>
          <a:p>
            <a:pPr>
              <a:buNone/>
            </a:pPr>
            <a:r>
              <a:rPr lang="en-US" sz="1600" dirty="0" smtClean="0"/>
              <a:t>libcalculator_skel_QAICIDLS = inc/calculator           ---&gt;Including IDL files into 								libcalculator_skel_QAICIDLS</a:t>
            </a:r>
          </a:p>
          <a:p>
            <a:pPr>
              <a:buNone/>
            </a:pPr>
            <a:r>
              <a:rPr lang="en-US" sz="1600" dirty="0" smtClean="0"/>
              <a:t>libcalculator_skel_C_SRCS += $V/calculator_skel        ---&gt;Including source file into 							libcalculator_skel_C_SRCS</a:t>
            </a:r>
          </a:p>
          <a:p>
            <a:pPr>
              <a:buNone/>
            </a:pPr>
            <a:r>
              <a:rPr lang="en-US" sz="1600" dirty="0" smtClean="0"/>
              <a:t>libcalculator_skel.C_SRCS = src/calculator_imp.c       ---&gt;Including Hexagon source files into 						libcalculator_skel_C_SRCS</a:t>
            </a:r>
          </a:p>
          <a:p>
            <a:pPr>
              <a:buNone/>
            </a:pP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400" b="1" dirty="0" smtClean="0"/>
              <a:t>Exaplain hexagon.min  (Hexagon Makefile)?</a:t>
            </a:r>
            <a:endParaRPr lang="en-US" sz="2400"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sz="1600" dirty="0" smtClean="0"/>
              <a:t> </a:t>
            </a:r>
          </a:p>
          <a:p>
            <a:pPr>
              <a:buNone/>
            </a:pPr>
            <a:r>
              <a:rPr lang="en-US" sz="1600" dirty="0" smtClean="0"/>
              <a:t># quality test</a:t>
            </a:r>
          </a:p>
          <a:p>
            <a:pPr>
              <a:buNone/>
            </a:pPr>
            <a:r>
              <a:rPr lang="en-US" sz="1600" dirty="0" smtClean="0"/>
              <a:t>BUILD_QEXES += calculator_q                          ----&gt;Generaring executable file as calculator_q</a:t>
            </a:r>
          </a:p>
          <a:p>
            <a:pPr>
              <a:buNone/>
            </a:pPr>
            <a:r>
              <a:rPr lang="en-US" sz="1600" dirty="0" smtClean="0"/>
              <a:t> </a:t>
            </a:r>
          </a:p>
          <a:p>
            <a:pPr>
              <a:buNone/>
            </a:pPr>
            <a:r>
              <a:rPr lang="en-US" sz="1600" dirty="0" smtClean="0"/>
              <a:t>calculator_q_C_SRCS = src/calculator_test_main src/calculator_test src/calculator_imp </a:t>
            </a:r>
          </a:p>
          <a:p>
            <a:pPr>
              <a:buNone/>
            </a:pPr>
            <a:r>
              <a:rPr lang="en-US" sz="1600" dirty="0" smtClean="0"/>
              <a:t>    ---&gt;Including Android &amp; Hexagon source files to calculator_q_C_SRCS(simulator test)</a:t>
            </a:r>
          </a:p>
          <a:p>
            <a:pPr>
              <a:buNone/>
            </a:pPr>
            <a:r>
              <a:rPr lang="en-US" sz="1600" dirty="0" smtClean="0"/>
              <a:t>calculator_q_LIBS = rtld rpcmem test_util atomic</a:t>
            </a:r>
          </a:p>
          <a:p>
            <a:pPr>
              <a:buNone/>
            </a:pPr>
            <a:r>
              <a:rPr lang="en-US" sz="1600" dirty="0" smtClean="0"/>
              <a:t> </a:t>
            </a:r>
          </a:p>
          <a:p>
            <a:pPr>
              <a:buNone/>
            </a:pPr>
            <a:r>
              <a:rPr lang="en-US" sz="1600" dirty="0" smtClean="0"/>
              <a:t># copy final build products to the ship directory</a:t>
            </a:r>
          </a:p>
          <a:p>
            <a:pPr>
              <a:buNone/>
            </a:pPr>
            <a:r>
              <a:rPr lang="en-US" sz="1600" dirty="0" smtClean="0"/>
              <a:t>BUILD_COPIES = \</a:t>
            </a:r>
          </a:p>
          <a:p>
            <a:pPr>
              <a:buNone/>
            </a:pPr>
            <a:r>
              <a:rPr lang="en-US" sz="1600" dirty="0" smtClean="0"/>
              <a:t>   $(DLLS) \</a:t>
            </a:r>
          </a:p>
          <a:p>
            <a:pPr>
              <a:buNone/>
            </a:pPr>
            <a:r>
              <a:rPr lang="en-US" sz="1600" dirty="0" smtClean="0"/>
              <a:t>   $(EXES) \</a:t>
            </a:r>
          </a:p>
          <a:p>
            <a:pPr>
              <a:buNone/>
            </a:pPr>
            <a:r>
              <a:rPr lang="en-US" sz="1600" dirty="0" smtClean="0"/>
              <a:t>   $(LIBS) \</a:t>
            </a:r>
          </a:p>
          <a:p>
            <a:pPr>
              <a:buNone/>
            </a:pPr>
            <a:r>
              <a:rPr lang="en-US" sz="1600" dirty="0" smtClean="0"/>
              <a:t>   $(SHIP_DIR)/ ;                   ----&gt;all generated build products will be in this path</a:t>
            </a:r>
          </a:p>
          <a:p>
            <a:pPr>
              <a:buNone/>
            </a:pP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
            </a:r>
            <a:br>
              <a:rPr lang="en-US" sz="2400" dirty="0" smtClean="0"/>
            </a:br>
            <a:r>
              <a:rPr lang="en-US" sz="2400" b="1" dirty="0" smtClean="0"/>
              <a:t>mini-dm</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US" sz="1800" dirty="0"/>
              <a:t>mini-dm.exe is the mini-diagnostic monitor provided by Qualcomm's Hexagon Access Program. It is a tool that displays diagnostic messages generated by the Hexagon DSP.</a:t>
            </a:r>
          </a:p>
          <a:p>
            <a:r>
              <a:rPr lang="en-US" sz="1800" dirty="0"/>
              <a:t>Diagnostic messages are generated by calling FARF on the DSP either from static or dynamic code</a:t>
            </a:r>
          </a:p>
          <a:p>
            <a:pPr>
              <a:buNone/>
            </a:pPr>
            <a:r>
              <a:rPr lang="en-US" sz="1800" b="1" dirty="0" smtClean="0"/>
              <a:t>Connecting to a device:</a:t>
            </a:r>
            <a:endParaRPr lang="en-US" sz="1800" b="1" dirty="0"/>
          </a:p>
          <a:p>
            <a:pPr>
              <a:buNone/>
            </a:pPr>
            <a:endParaRPr lang="en-US" sz="1800" dirty="0"/>
          </a:p>
        </p:txBody>
      </p:sp>
      <p:pic>
        <p:nvPicPr>
          <p:cNvPr id="19459" name="Picture 3" descr="C:\Users\ASUS\Desktop\mini-dm.PNG"/>
          <p:cNvPicPr>
            <a:picLocks noChangeAspect="1" noChangeArrowheads="1"/>
          </p:cNvPicPr>
          <p:nvPr/>
        </p:nvPicPr>
        <p:blipFill>
          <a:blip r:embed="rId2"/>
          <a:srcRect/>
          <a:stretch>
            <a:fillRect/>
          </a:stretch>
        </p:blipFill>
        <p:spPr bwMode="auto">
          <a:xfrm>
            <a:off x="2286000" y="4038600"/>
            <a:ext cx="4351337" cy="20193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mini-dm</a:t>
            </a:r>
            <a:endParaRPr lang="en-US" sz="2400" dirty="0"/>
          </a:p>
        </p:txBody>
      </p:sp>
      <p:sp>
        <p:nvSpPr>
          <p:cNvPr id="3" name="Content Placeholder 2"/>
          <p:cNvSpPr>
            <a:spLocks noGrp="1"/>
          </p:cNvSpPr>
          <p:nvPr>
            <p:ph idx="1"/>
          </p:nvPr>
        </p:nvSpPr>
        <p:spPr/>
        <p:txBody>
          <a:bodyPr>
            <a:normAutofit/>
          </a:bodyPr>
          <a:lstStyle/>
          <a:p>
            <a:pPr>
              <a:buNone/>
            </a:pPr>
            <a:r>
              <a:rPr lang="en-US" sz="1800" b="1" dirty="0"/>
              <a:t>Hardware requirements</a:t>
            </a:r>
          </a:p>
          <a:p>
            <a:r>
              <a:rPr lang="en-US" sz="1800" dirty="0"/>
              <a:t>Target device</a:t>
            </a:r>
          </a:p>
          <a:p>
            <a:r>
              <a:rPr lang="en-US" sz="1800" dirty="0"/>
              <a:t>USB drivers ( For Windows: tools/debug/usb, For Linux: libusb is provided with SDK )</a:t>
            </a:r>
          </a:p>
          <a:p>
            <a:r>
              <a:rPr lang="en-US" sz="1800" dirty="0"/>
              <a:t>USB cable</a:t>
            </a:r>
          </a:p>
          <a:p>
            <a:pPr>
              <a:buNone/>
            </a:pPr>
            <a:r>
              <a:rPr lang="en-US" sz="1800" b="1" dirty="0"/>
              <a:t>Software requirements</a:t>
            </a:r>
          </a:p>
          <a:p>
            <a:r>
              <a:rPr lang="en-US" sz="1800" dirty="0"/>
              <a:t>mini-dm (tools/debug/mini-dm)</a:t>
            </a:r>
          </a:p>
          <a:p>
            <a:pPr>
              <a:buNone/>
            </a:pPr>
            <a:endParaRPr 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dirty="0" smtClean="0"/>
              <a:t>mini-dm</a:t>
            </a:r>
            <a:endParaRPr lang="en-US" sz="2400" dirty="0"/>
          </a:p>
        </p:txBody>
      </p:sp>
      <p:sp>
        <p:nvSpPr>
          <p:cNvPr id="3" name="Content Placeholder 2"/>
          <p:cNvSpPr>
            <a:spLocks noGrp="1"/>
          </p:cNvSpPr>
          <p:nvPr>
            <p:ph idx="1"/>
          </p:nvPr>
        </p:nvSpPr>
        <p:spPr>
          <a:xfrm>
            <a:off x="457200" y="990600"/>
            <a:ext cx="8229600" cy="5638800"/>
          </a:xfrm>
        </p:spPr>
        <p:txBody>
          <a:bodyPr>
            <a:normAutofit fontScale="25000" lnSpcReduction="20000"/>
          </a:bodyPr>
          <a:lstStyle/>
          <a:p>
            <a:pPr>
              <a:buNone/>
            </a:pPr>
            <a:r>
              <a:rPr lang="en-US" sz="8000" b="1" dirty="0"/>
              <a:t>Steps to run </a:t>
            </a:r>
            <a:r>
              <a:rPr lang="en-US" sz="8000" b="1" dirty="0" smtClean="0"/>
              <a:t>mini-dm.exe</a:t>
            </a:r>
          </a:p>
          <a:p>
            <a:pPr>
              <a:buNone/>
            </a:pPr>
            <a:endParaRPr lang="en-US" sz="8000" b="1" dirty="0"/>
          </a:p>
          <a:p>
            <a:pPr>
              <a:buNone/>
            </a:pPr>
            <a:r>
              <a:rPr lang="en-US" sz="6400" dirty="0"/>
              <a:t>1)Install USB drivers (tools/debug/usb). </a:t>
            </a:r>
            <a:endParaRPr lang="en-US" sz="6400" dirty="0" smtClean="0"/>
          </a:p>
          <a:p>
            <a:pPr>
              <a:buNone/>
            </a:pPr>
            <a:r>
              <a:rPr lang="en-US" sz="6400" dirty="0"/>
              <a:t>	</a:t>
            </a:r>
            <a:r>
              <a:rPr lang="en-US" sz="6400" b="1" dirty="0"/>
              <a:t>USB Driver Installation</a:t>
            </a:r>
          </a:p>
          <a:p>
            <a:pPr>
              <a:buNone/>
            </a:pPr>
            <a:r>
              <a:rPr lang="en-US" sz="6400" dirty="0" smtClean="0"/>
              <a:t>		For </a:t>
            </a:r>
            <a:r>
              <a:rPr lang="en-US" sz="6400" dirty="0"/>
              <a:t>Windows:</a:t>
            </a:r>
          </a:p>
          <a:p>
            <a:pPr>
              <a:buNone/>
            </a:pPr>
            <a:r>
              <a:rPr lang="en-US" sz="6400" dirty="0" smtClean="0"/>
              <a:t>		USB </a:t>
            </a:r>
            <a:r>
              <a:rPr lang="en-US" sz="6400" dirty="0"/>
              <a:t>drivers can be installed by running Setup.exe in tools/debug/usb directory</a:t>
            </a:r>
          </a:p>
          <a:p>
            <a:pPr>
              <a:buNone/>
            </a:pPr>
            <a:endParaRPr lang="en-US" sz="6400" dirty="0"/>
          </a:p>
          <a:p>
            <a:pPr>
              <a:buNone/>
            </a:pPr>
            <a:r>
              <a:rPr lang="en-US" sz="6400" dirty="0"/>
              <a:t>2)Power on the target device.</a:t>
            </a:r>
          </a:p>
          <a:p>
            <a:pPr>
              <a:buNone/>
            </a:pPr>
            <a:r>
              <a:rPr lang="en-US" sz="6400" dirty="0"/>
              <a:t>3)Connect the USB cable from the PC to the target device.</a:t>
            </a:r>
          </a:p>
          <a:p>
            <a:pPr>
              <a:buNone/>
            </a:pPr>
            <a:r>
              <a:rPr lang="en-US" sz="6400" dirty="0"/>
              <a:t>4)Open </a:t>
            </a:r>
            <a:r>
              <a:rPr lang="en-US" sz="6400" dirty="0" smtClean="0"/>
              <a:t>cmd promptand </a:t>
            </a:r>
            <a:r>
              <a:rPr lang="en-US" sz="6400" dirty="0"/>
              <a:t>type:</a:t>
            </a:r>
          </a:p>
          <a:p>
            <a:pPr>
              <a:buNone/>
            </a:pPr>
            <a:r>
              <a:rPr lang="en-US" sz="6400" dirty="0" smtClean="0"/>
              <a:t>5)Cd  C:\Qualcomm\Hexagon_SDK\3.5.2\tools\debug\mini-dm\WinNT</a:t>
            </a:r>
            <a:endParaRPr lang="en-US" sz="6400" dirty="0"/>
          </a:p>
          <a:p>
            <a:pPr>
              <a:buNone/>
            </a:pPr>
            <a:r>
              <a:rPr lang="en-US" sz="6400" dirty="0"/>
              <a:t>6)mini-dm.exe —comport &lt;port number&gt;</a:t>
            </a:r>
          </a:p>
          <a:p>
            <a:pPr marL="342900" lvl="1" indent="-342900">
              <a:buNone/>
            </a:pPr>
            <a:r>
              <a:rPr lang="en-US" sz="6400" dirty="0" smtClean="0"/>
              <a:t>	Eg</a:t>
            </a:r>
            <a:r>
              <a:rPr lang="en-US" sz="6400" dirty="0"/>
              <a:t>: mini-dm.exe —comport com3</a:t>
            </a:r>
          </a:p>
          <a:p>
            <a:pPr marL="742950" lvl="2" indent="-342900"/>
            <a:r>
              <a:rPr lang="en-US" sz="6400" dirty="0" smtClean="0"/>
              <a:t>Port </a:t>
            </a:r>
            <a:r>
              <a:rPr lang="en-US" sz="6400" dirty="0"/>
              <a:t>number can be discovered by running the </a:t>
            </a:r>
            <a:r>
              <a:rPr lang="en-US" sz="6400" dirty="0" smtClean="0"/>
              <a:t>com_finder.py </a:t>
            </a:r>
            <a:r>
              <a:rPr lang="en-US" sz="6400" dirty="0"/>
              <a:t> script.</a:t>
            </a:r>
          </a:p>
          <a:p>
            <a:pPr marL="742950" lvl="2" indent="-342900"/>
            <a:r>
              <a:rPr lang="en-US" sz="6400" dirty="0" smtClean="0"/>
              <a:t>Port </a:t>
            </a:r>
            <a:r>
              <a:rPr lang="en-US" sz="6400" dirty="0"/>
              <a:t>number can also be discovered After pushing DSP split binaries on target </a:t>
            </a:r>
            <a:r>
              <a:rPr lang="en-US" sz="6400" dirty="0" smtClean="0"/>
              <a:t>and open Control </a:t>
            </a:r>
            <a:r>
              <a:rPr lang="en-US" sz="6400" dirty="0"/>
              <a:t>Panel-&gt;Device manager-&gt; Ports. The port number to consider is the one corresponding to the diagnostics </a:t>
            </a:r>
            <a:r>
              <a:rPr lang="en-US" sz="6400" dirty="0" smtClean="0"/>
              <a:t>port.</a:t>
            </a:r>
          </a:p>
          <a:p>
            <a:pPr marL="742950" lvl="2" indent="-342900">
              <a:buNone/>
            </a:pPr>
            <a:endParaRPr lang="en-US" sz="6400" dirty="0" smtClean="0"/>
          </a:p>
          <a:p>
            <a:pPr marL="742950" lvl="2" indent="-342900">
              <a:buNone/>
            </a:pPr>
            <a:endParaRPr lang="en-US" sz="6400" dirty="0" smtClean="0"/>
          </a:p>
          <a:p>
            <a:pPr>
              <a:buNone/>
            </a:pPr>
            <a:endParaRPr lang="en-US" sz="6400" dirty="0" smtClean="0"/>
          </a:p>
          <a:p>
            <a:pPr>
              <a:buNone/>
            </a:pPr>
            <a:r>
              <a:rPr lang="en-US" sz="6400" dirty="0" smtClean="0"/>
              <a:t>7)Play </a:t>
            </a:r>
            <a:r>
              <a:rPr lang="en-US" sz="6400" dirty="0"/>
              <a:t>audio on the device or make a fastRPC call to generate messages</a:t>
            </a:r>
          </a:p>
          <a:p>
            <a:pPr>
              <a:buNone/>
            </a:pPr>
            <a:r>
              <a:rPr lang="en-US" sz="6400" dirty="0"/>
              <a:t>8)Diagnostic messages will start printing to console.</a:t>
            </a:r>
          </a:p>
          <a:p>
            <a:endParaRPr lang="en-US" sz="1800" dirty="0"/>
          </a:p>
        </p:txBody>
      </p:sp>
      <p:pic>
        <p:nvPicPr>
          <p:cNvPr id="16" name="Picture 12" descr="C:\Users\ASUS\Desktop\port.PNG"/>
          <p:cNvPicPr>
            <a:picLocks noChangeAspect="1" noChangeArrowheads="1"/>
          </p:cNvPicPr>
          <p:nvPr/>
        </p:nvPicPr>
        <p:blipFill>
          <a:blip r:embed="rId2"/>
          <a:srcRect/>
          <a:stretch>
            <a:fillRect/>
          </a:stretch>
        </p:blipFill>
        <p:spPr bwMode="auto">
          <a:xfrm>
            <a:off x="2590800" y="5257800"/>
            <a:ext cx="3093962" cy="5334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
            </a:r>
            <a:br>
              <a:rPr lang="en-US" sz="2400" dirty="0" smtClean="0"/>
            </a:br>
            <a:r>
              <a:rPr lang="en-US" sz="2400" b="1" dirty="0" smtClean="0"/>
              <a:t>dspCV </a:t>
            </a:r>
            <a:r>
              <a:rPr lang="en-US" sz="2400" b="1" dirty="0"/>
              <a:t>Library</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US" sz="1800" dirty="0"/>
              <a:t>Qualcomm's Hexagon SDK allows customers to develop DSP-accelerated Computer Vision applications on Hexagon V5 and later products via dynamic loading and FastRPC. The dspCV utility library abstracts the DSP runtime environment for any compute application (not necessarily just Computer Vision) to effectively use DSP resources. The FastCV library contains many image processing API's, optimized for the Hexagon DSP. This SDK includes several examples demonstrating usage of both of these libraries in the typical usage model shown below</a:t>
            </a:r>
            <a:r>
              <a:rPr lang="en-US" sz="1800" dirty="0" smtClean="0"/>
              <a:t>.</a:t>
            </a:r>
          </a:p>
          <a:p>
            <a:endParaRPr lang="en-US" sz="1800" dirty="0"/>
          </a:p>
          <a:p>
            <a:r>
              <a:rPr lang="en-US" sz="1800" dirty="0"/>
              <a:t>The dspCV library in ${HEXAGON_SDK_ROOT}/lib/fastcv/dspCV aims to abstract as much of the DSP runtime environment as possible, to reduce effort in offloading compute processing to the DSP. It offers API's to perform such functions as clock/power voting, multi-threaded callbacks, concurrency checking, and HVX resource management.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2400" b="1" dirty="0" smtClean="0"/>
              <a:t/>
            </a:r>
            <a:br>
              <a:rPr lang="en-US" sz="2400" b="1" dirty="0" smtClean="0"/>
            </a:br>
            <a:r>
              <a:rPr lang="en-US" sz="2400" b="1" dirty="0" smtClean="0"/>
              <a:t>dspCV Library</a:t>
            </a:r>
            <a:r>
              <a:rPr lang="en-US" sz="2400" dirty="0" smtClean="0"/>
              <a:t/>
            </a:r>
            <a:br>
              <a:rPr lang="en-US" sz="2400" dirty="0" smtClean="0"/>
            </a:br>
            <a:endParaRPr lang="en-US" sz="2400" dirty="0"/>
          </a:p>
        </p:txBody>
      </p:sp>
      <p:sp>
        <p:nvSpPr>
          <p:cNvPr id="5" name="Content Placeholder 4"/>
          <p:cNvSpPr>
            <a:spLocks noGrp="1"/>
          </p:cNvSpPr>
          <p:nvPr>
            <p:ph idx="1"/>
          </p:nvPr>
        </p:nvSpPr>
        <p:spPr>
          <a:xfrm>
            <a:off x="457200" y="1600200"/>
            <a:ext cx="8229600" cy="4953000"/>
          </a:xfrm>
        </p:spPr>
        <p:txBody>
          <a:bodyPr>
            <a:normAutofit fontScale="92500" lnSpcReduction="10000"/>
          </a:bodyPr>
          <a:lstStyle/>
          <a:p>
            <a:pPr>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None/>
            </a:pPr>
            <a:r>
              <a:rPr lang="en-US" sz="1800" dirty="0" smtClean="0"/>
              <a:t>			</a:t>
            </a:r>
          </a:p>
          <a:p>
            <a:pPr>
              <a:buNone/>
            </a:pPr>
            <a:r>
              <a:rPr lang="en-US" sz="1800" dirty="0"/>
              <a:t>	</a:t>
            </a:r>
            <a:r>
              <a:rPr lang="en-US" sz="1800" dirty="0" smtClean="0"/>
              <a:t>		</a:t>
            </a:r>
          </a:p>
          <a:p>
            <a:pPr>
              <a:buNone/>
            </a:pPr>
            <a:r>
              <a:rPr lang="en-US" sz="1800" dirty="0"/>
              <a:t>	</a:t>
            </a:r>
            <a:r>
              <a:rPr lang="en-US" sz="1800" dirty="0" smtClean="0"/>
              <a:t>	</a:t>
            </a:r>
            <a:endParaRPr lang="en-US" sz="1800" dirty="0"/>
          </a:p>
          <a:p>
            <a:pPr>
              <a:buNone/>
            </a:pPr>
            <a:r>
              <a:rPr lang="en-US" sz="1800" dirty="0" smtClean="0"/>
              <a:t>			  	         fig: dspcv</a:t>
            </a:r>
          </a:p>
        </p:txBody>
      </p:sp>
      <p:pic>
        <p:nvPicPr>
          <p:cNvPr id="6" name="Picture 2" descr="C:\Users\ASUS\Desktop\dspcv.PNG"/>
          <p:cNvPicPr>
            <a:picLocks noChangeAspect="1" noChangeArrowheads="1"/>
          </p:cNvPicPr>
          <p:nvPr/>
        </p:nvPicPr>
        <p:blipFill>
          <a:blip r:embed="rId2"/>
          <a:srcRect/>
          <a:stretch>
            <a:fillRect/>
          </a:stretch>
        </p:blipFill>
        <p:spPr bwMode="auto">
          <a:xfrm>
            <a:off x="1447800" y="1981200"/>
            <a:ext cx="6476999" cy="363885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dirty="0" smtClean="0"/>
              <a:t>DownscaleBy2</a:t>
            </a:r>
            <a:endParaRPr lang="en-US" sz="2400" b="1"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1800" dirty="0" smtClean="0"/>
              <a:t>If scaling </a:t>
            </a:r>
            <a:r>
              <a:rPr lang="en-US" sz="1800" dirty="0" smtClean="0"/>
              <a:t>factor </a:t>
            </a:r>
            <a:r>
              <a:rPr lang="en-US" sz="1800" dirty="0" smtClean="0"/>
              <a:t>is </a:t>
            </a:r>
            <a:r>
              <a:rPr lang="en-US" sz="1800" dirty="0" smtClean="0"/>
              <a:t>= </a:t>
            </a:r>
            <a:r>
              <a:rPr lang="en-US" sz="1800" dirty="0" smtClean="0"/>
              <a:t>½</a:t>
            </a:r>
          </a:p>
          <a:p>
            <a:pPr>
              <a:buNone/>
            </a:pPr>
            <a:r>
              <a:rPr lang="en-US" sz="1800" b="1" dirty="0" smtClean="0"/>
              <a:t>	</a:t>
            </a:r>
            <a:r>
              <a:rPr lang="en-US" sz="1800" b="1" dirty="0" smtClean="0"/>
              <a:t>i.e,</a:t>
            </a:r>
            <a:r>
              <a:rPr lang="en-US" sz="1800" dirty="0" smtClean="0"/>
              <a:t> </a:t>
            </a:r>
            <a:r>
              <a:rPr lang="en-US" sz="1800" dirty="0" smtClean="0"/>
              <a:t>downscaling an image from </a:t>
            </a:r>
            <a:r>
              <a:rPr lang="en-US" sz="1800" dirty="0" smtClean="0"/>
              <a:t>W </a:t>
            </a:r>
            <a:r>
              <a:rPr lang="en-US" sz="1800" dirty="0" smtClean="0"/>
              <a:t>× </a:t>
            </a:r>
            <a:r>
              <a:rPr lang="en-US" sz="1800" dirty="0" smtClean="0"/>
              <a:t>H </a:t>
            </a:r>
            <a:r>
              <a:rPr lang="en-US" sz="1800" dirty="0" smtClean="0"/>
              <a:t>to </a:t>
            </a:r>
            <a:r>
              <a:rPr lang="en-US" sz="1800" dirty="0" smtClean="0"/>
              <a:t>(W </a:t>
            </a:r>
            <a:r>
              <a:rPr lang="en-US" sz="1800" dirty="0" smtClean="0"/>
              <a:t>/2) × </a:t>
            </a:r>
            <a:r>
              <a:rPr lang="en-US" sz="1800" dirty="0" smtClean="0"/>
              <a:t>(</a:t>
            </a:r>
            <a:r>
              <a:rPr lang="en-US" sz="1800" dirty="0" smtClean="0"/>
              <a:t>H</a:t>
            </a:r>
            <a:r>
              <a:rPr lang="en-US" sz="1800" dirty="0" smtClean="0"/>
              <a:t> </a:t>
            </a:r>
            <a:r>
              <a:rPr lang="en-US" sz="1800" dirty="0" smtClean="0"/>
              <a:t>/2) </a:t>
            </a:r>
            <a:r>
              <a:rPr lang="en-US" sz="1800" dirty="0" smtClean="0"/>
              <a:t>.</a:t>
            </a:r>
            <a:endParaRPr lang="en-US" sz="1800" b="1" dirty="0" smtClean="0"/>
          </a:p>
          <a:p>
            <a:pPr>
              <a:buNone/>
            </a:pPr>
            <a:r>
              <a:rPr lang="en-US" sz="1800" b="1" dirty="0" smtClean="0"/>
              <a:t>Log </a:t>
            </a:r>
            <a:r>
              <a:rPr lang="en-US" sz="1800" b="1" dirty="0" smtClean="0"/>
              <a:t>analysis:</a:t>
            </a:r>
          </a:p>
          <a:p>
            <a:pPr>
              <a:buNone/>
            </a:pPr>
            <a:r>
              <a:rPr lang="en-US" sz="1800" dirty="0" smtClean="0"/>
              <a:t>If width=1920 and Height=1080</a:t>
            </a:r>
          </a:p>
          <a:p>
            <a:pPr>
              <a:buNone/>
            </a:pPr>
            <a:r>
              <a:rPr lang="en-US" sz="1800" dirty="0" smtClean="0"/>
              <a:t>no of slipts=6</a:t>
            </a:r>
          </a:p>
          <a:p>
            <a:pPr>
              <a:buNone/>
            </a:pPr>
            <a:r>
              <a:rPr lang="en-US" sz="1800" dirty="0" smtClean="0"/>
              <a:t>remaining rows=1080,900,720,540,360,180</a:t>
            </a:r>
          </a:p>
          <a:p>
            <a:pPr>
              <a:buNone/>
            </a:pPr>
            <a:r>
              <a:rPr lang="en-US" sz="1800" dirty="0" smtClean="0"/>
              <a:t>rowsperjob =180</a:t>
            </a:r>
          </a:p>
          <a:p>
            <a:pPr>
              <a:buNone/>
            </a:pPr>
            <a:r>
              <a:rPr lang="en-US" sz="1800" dirty="0" smtClean="0"/>
              <a:t>jobcount = 1,2,3,4,5,6</a:t>
            </a:r>
          </a:p>
          <a:p>
            <a:pPr>
              <a:buNone/>
            </a:pPr>
            <a:r>
              <a:rPr lang="en-US" sz="1800" dirty="0" smtClean="0"/>
              <a:t>image srcstride :1920 </a:t>
            </a:r>
          </a:p>
          <a:p>
            <a:pPr>
              <a:buNone/>
            </a:pPr>
            <a:r>
              <a:rPr lang="en-US" sz="1800" dirty="0" smtClean="0"/>
              <a:t>image dstStride :1920</a:t>
            </a:r>
          </a:p>
          <a:p>
            <a:pPr>
              <a:buNone/>
            </a:pPr>
            <a:r>
              <a:rPr lang="en-US" sz="1800" dirty="0" smtClean="0"/>
              <a:t>image srcHeight :180 </a:t>
            </a:r>
          </a:p>
          <a:p>
            <a:pPr>
              <a:buNone/>
            </a:pPr>
            <a:r>
              <a:rPr lang="en-US" sz="1800" dirty="0" smtClean="0"/>
              <a:t>total image size = 1920x1080</a:t>
            </a:r>
          </a:p>
          <a:p>
            <a:pPr>
              <a:buNone/>
            </a:pPr>
            <a:r>
              <a:rPr lang="en-US" sz="1800" dirty="0" smtClean="0"/>
              <a:t>1 strip= 1920x180</a:t>
            </a:r>
          </a:p>
          <a:p>
            <a:pPr>
              <a:buNone/>
            </a:pPr>
            <a:r>
              <a:rPr lang="en-US" sz="1800" dirty="0" smtClean="0"/>
              <a:t>2 same</a:t>
            </a:r>
          </a:p>
          <a:p>
            <a:pPr>
              <a:buNone/>
            </a:pPr>
            <a:r>
              <a:rPr lang="en-US" sz="1800" dirty="0" smtClean="0"/>
              <a:t>3 same</a:t>
            </a:r>
          </a:p>
          <a:p>
            <a:pPr>
              <a:buNone/>
            </a:pPr>
            <a:r>
              <a:rPr lang="en-US" sz="1800" dirty="0" smtClean="0"/>
              <a:t>|</a:t>
            </a:r>
          </a:p>
          <a:p>
            <a:pPr>
              <a:buNone/>
            </a:pPr>
            <a:r>
              <a:rPr lang="en-US" sz="1800" dirty="0" smtClean="0"/>
              <a:t>|</a:t>
            </a:r>
          </a:p>
          <a:p>
            <a:pPr>
              <a:buNone/>
            </a:pPr>
            <a:r>
              <a:rPr lang="en-US" sz="1800" dirty="0" smtClean="0"/>
              <a:t>6 same</a:t>
            </a:r>
            <a:endParaRPr 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DownscaleBy2</a:t>
            </a:r>
            <a:endParaRPr lang="en-US" sz="2400" dirty="0"/>
          </a:p>
        </p:txBody>
      </p:sp>
      <p:sp>
        <p:nvSpPr>
          <p:cNvPr id="3" name="Content Placeholder 2"/>
          <p:cNvSpPr>
            <a:spLocks noGrp="1"/>
          </p:cNvSpPr>
          <p:nvPr>
            <p:ph idx="1"/>
          </p:nvPr>
        </p:nvSpPr>
        <p:spPr/>
        <p:txBody>
          <a:bodyPr>
            <a:normAutofit/>
          </a:bodyPr>
          <a:lstStyle/>
          <a:p>
            <a:r>
              <a:rPr lang="en-US" sz="1800" dirty="0" smtClean="0"/>
              <a:t>strip1 src address : E8400000</a:t>
            </a:r>
          </a:p>
          <a:p>
            <a:pPr>
              <a:buNone/>
            </a:pPr>
            <a:r>
              <a:rPr lang="en-US" sz="1800" dirty="0" smtClean="0"/>
              <a:t>	strip2 src address : E8454600</a:t>
            </a:r>
          </a:p>
          <a:p>
            <a:pPr>
              <a:buNone/>
            </a:pPr>
            <a:endParaRPr lang="en-US" sz="1800" dirty="0" smtClean="0"/>
          </a:p>
          <a:p>
            <a:pPr>
              <a:buNone/>
            </a:pPr>
            <a:r>
              <a:rPr lang="en-US" sz="1800" dirty="0" smtClean="0"/>
              <a:t>difference b/w src of stripe1 and src of stripe2 = (54600 -&gt; hex),(345600 -&gt;decimal)</a:t>
            </a:r>
          </a:p>
          <a:p>
            <a:pPr>
              <a:buNone/>
            </a:pPr>
            <a:r>
              <a:rPr lang="en-US" sz="1800" dirty="0" smtClean="0"/>
              <a:t>		345600 =(1920 * 180)   -&gt;so,stripe2 src =stripe1 height * width of stripe</a:t>
            </a:r>
          </a:p>
          <a:p>
            <a:pPr>
              <a:buNone/>
            </a:pPr>
            <a:r>
              <a:rPr lang="en-US" sz="1800" dirty="0" smtClean="0"/>
              <a:t>		</a:t>
            </a:r>
          </a:p>
          <a:p>
            <a:pPr>
              <a:buNone/>
            </a:pPr>
            <a:endParaRPr lang="en-US" sz="1800" dirty="0" smtClean="0"/>
          </a:p>
          <a:p>
            <a:r>
              <a:rPr lang="en-US" sz="1800" dirty="0" smtClean="0"/>
              <a:t>strip1 dst address : E8600000</a:t>
            </a:r>
          </a:p>
          <a:p>
            <a:pPr>
              <a:buNone/>
            </a:pPr>
            <a:r>
              <a:rPr lang="en-US" sz="1800" dirty="0" smtClean="0"/>
              <a:t>	strip2 dst address : E862A300</a:t>
            </a:r>
          </a:p>
          <a:p>
            <a:pPr>
              <a:buNone/>
            </a:pPr>
            <a:endParaRPr lang="en-US" sz="1800" dirty="0" smtClean="0"/>
          </a:p>
          <a:p>
            <a:pPr>
              <a:buNone/>
            </a:pPr>
            <a:r>
              <a:rPr lang="en-US" sz="1800" dirty="0" smtClean="0"/>
              <a:t>difference b/w dest of stripe1 and dest of stripe2 = (2A300 -&gt; hex),(172800  -&gt;decimal)	</a:t>
            </a:r>
          </a:p>
          <a:p>
            <a:pPr>
              <a:buNone/>
            </a:pPr>
            <a:r>
              <a:rPr lang="en-US" sz="1800" dirty="0" smtClean="0"/>
              <a:t>		172800 = (960 * 180)   -&gt;so, stripe2 dst=stripe1 height/2 * width of stripe</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Hexagon DSPs in SnapdragonTM 820</a:t>
            </a:r>
            <a:endParaRPr lang="en-US" sz="2400" b="1" dirty="0"/>
          </a:p>
        </p:txBody>
      </p:sp>
      <p:pic>
        <p:nvPicPr>
          <p:cNvPr id="18434" name="Picture 2" descr="C:\Users\ASUS\Desktop\hexagon_sdk.PNG"/>
          <p:cNvPicPr>
            <a:picLocks noGrp="1" noChangeAspect="1" noChangeArrowheads="1"/>
          </p:cNvPicPr>
          <p:nvPr>
            <p:ph idx="1"/>
          </p:nvPr>
        </p:nvPicPr>
        <p:blipFill>
          <a:blip r:embed="rId2"/>
          <a:srcRect/>
          <a:stretch>
            <a:fillRect/>
          </a:stretch>
        </p:blipFill>
        <p:spPr bwMode="auto">
          <a:xfrm>
            <a:off x="1066800" y="1371600"/>
            <a:ext cx="7086600" cy="4953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DownscaleBy2</a:t>
            </a:r>
            <a:endParaRPr lang="en-US" sz="2400" dirty="0"/>
          </a:p>
        </p:txBody>
      </p:sp>
      <p:sp>
        <p:nvSpPr>
          <p:cNvPr id="3" name="Content Placeholder 2"/>
          <p:cNvSpPr>
            <a:spLocks noGrp="1"/>
          </p:cNvSpPr>
          <p:nvPr>
            <p:ph idx="1"/>
          </p:nvPr>
        </p:nvSpPr>
        <p:spPr/>
        <p:txBody>
          <a:bodyPr>
            <a:normAutofit fontScale="92500" lnSpcReduction="20000"/>
          </a:bodyPr>
          <a:lstStyle/>
          <a:p>
            <a:r>
              <a:rPr lang="en-US" sz="1800" dirty="0" smtClean="0"/>
              <a:t>hvx config mode =128B </a:t>
            </a:r>
          </a:p>
          <a:p>
            <a:pPr>
              <a:buNone/>
            </a:pPr>
            <a:endParaRPr lang="en-US" sz="1800" dirty="0" smtClean="0"/>
          </a:p>
          <a:p>
            <a:pPr>
              <a:buNone/>
            </a:pPr>
            <a:r>
              <a:rPr lang="en-US" sz="1800" dirty="0" smtClean="0"/>
              <a:t>	if numWorkers = 2,  image splits to 6 stripes. and size of each strip is 1920X180</a:t>
            </a:r>
          </a:p>
          <a:p>
            <a:pPr>
              <a:buNone/>
            </a:pPr>
            <a:r>
              <a:rPr lang="en-US" sz="1800" dirty="0" smtClean="0"/>
              <a:t>	Time taken :13642 to 15698 microseconds</a:t>
            </a:r>
          </a:p>
          <a:p>
            <a:pPr>
              <a:buNone/>
            </a:pPr>
            <a:endParaRPr lang="en-US" sz="1800" dirty="0" smtClean="0"/>
          </a:p>
          <a:p>
            <a:pPr>
              <a:buNone/>
            </a:pPr>
            <a:r>
              <a:rPr lang="en-US" sz="1800" dirty="0" smtClean="0"/>
              <a:t>	if numWorkers = 4,  image splits to 12 stripes. and size of each strip is 1920X90</a:t>
            </a:r>
          </a:p>
          <a:p>
            <a:pPr>
              <a:buNone/>
            </a:pPr>
            <a:r>
              <a:rPr lang="en-US" sz="1800" dirty="0" smtClean="0"/>
              <a:t>	time taken 28244 to 45215 microseconds</a:t>
            </a:r>
          </a:p>
          <a:p>
            <a:pPr>
              <a:buNone/>
            </a:pPr>
            <a:endParaRPr lang="en-US" sz="1800" dirty="0" smtClean="0"/>
          </a:p>
          <a:p>
            <a:pPr>
              <a:buNone/>
            </a:pPr>
            <a:endParaRPr lang="en-US" sz="1800" dirty="0" smtClean="0"/>
          </a:p>
          <a:p>
            <a:pPr>
              <a:buNone/>
            </a:pPr>
            <a:endParaRPr lang="en-US" sz="1800" dirty="0" smtClean="0"/>
          </a:p>
          <a:p>
            <a:r>
              <a:rPr lang="en-US" sz="1800" dirty="0" smtClean="0"/>
              <a:t>hvx config mode =64B </a:t>
            </a:r>
          </a:p>
          <a:p>
            <a:pPr>
              <a:buNone/>
            </a:pPr>
            <a:endParaRPr lang="en-US" sz="1800" dirty="0" smtClean="0"/>
          </a:p>
          <a:p>
            <a:pPr>
              <a:buNone/>
            </a:pPr>
            <a:r>
              <a:rPr lang="en-US" sz="1800" dirty="0" smtClean="0"/>
              <a:t>	If numWorkers = 2, image splits to 6 stripes. and size of each strip is 1920X180</a:t>
            </a:r>
          </a:p>
          <a:p>
            <a:pPr>
              <a:buNone/>
            </a:pPr>
            <a:r>
              <a:rPr lang="en-US" sz="1800" dirty="0" smtClean="0"/>
              <a:t>	time taken :26776 to 28266 microseconds</a:t>
            </a:r>
          </a:p>
          <a:p>
            <a:pPr>
              <a:buNone/>
            </a:pPr>
            <a:endParaRPr lang="en-US" sz="1800" dirty="0" smtClean="0"/>
          </a:p>
          <a:p>
            <a:pPr>
              <a:buNone/>
            </a:pPr>
            <a:r>
              <a:rPr lang="en-US" sz="1800" dirty="0" smtClean="0"/>
              <a:t>	if numWorkers = 4, image splits to 12 stripes. and size of each strip is 1920X90</a:t>
            </a:r>
          </a:p>
          <a:p>
            <a:pPr>
              <a:buNone/>
            </a:pPr>
            <a:r>
              <a:rPr lang="en-US" sz="1800" dirty="0" smtClean="0"/>
              <a:t>	time taken 27330 to 28174 microseconds</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t>What is CDSP?</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1800" dirty="0"/>
              <a:t>CDSP intended for compute-intensive tasks such as image processing, computer vision, and camera streaming.</a:t>
            </a:r>
          </a:p>
          <a:p>
            <a:pPr>
              <a:buNone/>
            </a:pPr>
            <a:r>
              <a:rPr lang="en-US" sz="1800" dirty="0"/>
              <a:t> </a:t>
            </a:r>
          </a:p>
          <a:p>
            <a:r>
              <a:rPr lang="en-US" sz="1800" dirty="0"/>
              <a:t> Compared to the host CPU, the DSP typically runs at a lower clock speed but provides more parallelism opportunities at the instruction level. This makes the DSP a better alternative to the CPU for power consumption. As a result, it is preferable to offload as many large compute-intensive tasks as possible onto the DSP to reduce the overall power consumption of the device.</a:t>
            </a:r>
          </a:p>
          <a:p>
            <a:pPr>
              <a:buNone/>
            </a:pP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t>What </a:t>
            </a:r>
            <a:r>
              <a:rPr lang="en-US" sz="2700" b="1" dirty="0"/>
              <a:t>is RPC?</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dirty="0"/>
              <a:t>Remote Procedure Call (RPC) is a protocol that one program can use to request a service from a program located in another computer on a network without having to understand the network's details</a:t>
            </a:r>
            <a:r>
              <a:rPr lang="en-US" sz="1800" dirty="0" smtClean="0"/>
              <a:t>.</a:t>
            </a:r>
          </a:p>
          <a:p>
            <a:endParaRPr lang="en-US" sz="1800" dirty="0"/>
          </a:p>
          <a:p>
            <a:r>
              <a:rPr lang="en-US" sz="1800" dirty="0"/>
              <a:t> RPC is used to call other processes on the remote systems like a local system. A procedure call is also sometimes known as a function call or a subroutine call</a:t>
            </a:r>
            <a:r>
              <a:rPr lang="en-US" sz="1800" dirty="0" smtClean="0"/>
              <a:t>.</a:t>
            </a:r>
          </a:p>
          <a:p>
            <a:pPr>
              <a:buNone/>
            </a:pPr>
            <a:endParaRPr lang="en-US" sz="1800" dirty="0"/>
          </a:p>
          <a:p>
            <a:r>
              <a:rPr lang="en-US" sz="1800" dirty="0"/>
              <a:t>RPC uses the client-server model. The requesting program is a client, and the service-providing program is the server. Like a regular or local procedure call, an RPC is a synchronous operation requiring the requesting program to be suspended until the results of the remote procedure are returned.</a:t>
            </a:r>
          </a:p>
          <a:p>
            <a:pPr>
              <a:buNone/>
            </a:pP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t>What </a:t>
            </a:r>
            <a:r>
              <a:rPr lang="en-US" sz="2700" b="1" dirty="0"/>
              <a:t>is FastRPC?</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dirty="0"/>
              <a:t>The FastRPC framework allows for clients to transparently make remote method invocations between applications and DSP processors.</a:t>
            </a:r>
          </a:p>
          <a:p>
            <a:pPr>
              <a:buNone/>
            </a:pP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What </a:t>
            </a:r>
            <a:r>
              <a:rPr lang="en-US" sz="2400" b="1" dirty="0"/>
              <a:t>is IDL file?</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US" sz="1800" dirty="0"/>
              <a:t>The </a:t>
            </a:r>
            <a:r>
              <a:rPr lang="en-US" sz="1800" b="1" dirty="0"/>
              <a:t>interface definition language (IDL) </a:t>
            </a:r>
            <a:r>
              <a:rPr lang="en-US" sz="1800" dirty="0"/>
              <a:t>-- the specification language used to describe a software component's application programming interface (API) -- is </a:t>
            </a:r>
            <a:r>
              <a:rPr lang="en-US" sz="1800" dirty="0" smtClean="0"/>
              <a:t>commonly </a:t>
            </a:r>
            <a:r>
              <a:rPr lang="en-US" sz="1800" dirty="0"/>
              <a:t>used in Remote Procedure Call software. </a:t>
            </a:r>
            <a:endParaRPr lang="en-US" sz="1800" dirty="0" smtClean="0"/>
          </a:p>
          <a:p>
            <a:pPr>
              <a:buNone/>
            </a:pPr>
            <a:endParaRPr lang="en-US" sz="1800" dirty="0"/>
          </a:p>
          <a:p>
            <a:r>
              <a:rPr lang="en-US" sz="1800" b="1" dirty="0"/>
              <a:t>Calculator.idl</a:t>
            </a:r>
            <a:r>
              <a:rPr lang="en-US" sz="1800" dirty="0"/>
              <a:t> </a:t>
            </a:r>
          </a:p>
          <a:p>
            <a:pPr>
              <a:buNone/>
            </a:pPr>
            <a:r>
              <a:rPr lang="en-US" sz="1800" dirty="0" smtClean="0"/>
              <a:t>	This </a:t>
            </a:r>
            <a:r>
              <a:rPr lang="en-US" sz="1800" dirty="0"/>
              <a:t>file </a:t>
            </a:r>
            <a:r>
              <a:rPr lang="en-US" sz="1800" dirty="0" smtClean="0"/>
              <a:t>present in  </a:t>
            </a:r>
            <a:r>
              <a:rPr lang="en-US" sz="1800" dirty="0"/>
              <a:t>below path.</a:t>
            </a:r>
          </a:p>
          <a:p>
            <a:pPr>
              <a:buNone/>
            </a:pPr>
            <a:r>
              <a:rPr lang="en-US" sz="1800" dirty="0" smtClean="0"/>
              <a:t>	C</a:t>
            </a:r>
            <a:r>
              <a:rPr lang="en-US" sz="1800" dirty="0"/>
              <a:t>:\Qualcomm\Hexagon_SDK\3.5.2\examples\common\calculator\inc</a:t>
            </a:r>
          </a:p>
          <a:p>
            <a:pPr>
              <a:buNone/>
            </a:pPr>
            <a:r>
              <a:rPr lang="en-US" sz="1800" dirty="0"/>
              <a:t> </a:t>
            </a:r>
          </a:p>
          <a:p>
            <a:pPr>
              <a:buNone/>
            </a:pPr>
            <a:r>
              <a:rPr lang="en-US" sz="1800" dirty="0" smtClean="0">
                <a:solidFill>
                  <a:srgbClr val="00B050"/>
                </a:solidFill>
              </a:rPr>
              <a:t>      #</a:t>
            </a:r>
            <a:r>
              <a:rPr lang="en-US" sz="1800" dirty="0">
                <a:solidFill>
                  <a:srgbClr val="00B050"/>
                </a:solidFill>
              </a:rPr>
              <a:t>include "AEEStdDef.idl"</a:t>
            </a:r>
          </a:p>
          <a:p>
            <a:pPr>
              <a:buNone/>
            </a:pPr>
            <a:r>
              <a:rPr lang="en-US" sz="1800" dirty="0" smtClean="0">
                <a:solidFill>
                  <a:srgbClr val="00B050"/>
                </a:solidFill>
              </a:rPr>
              <a:t>	interface </a:t>
            </a:r>
            <a:r>
              <a:rPr lang="en-US" sz="1800" dirty="0">
                <a:solidFill>
                  <a:srgbClr val="00B050"/>
                </a:solidFill>
              </a:rPr>
              <a:t>calculator {</a:t>
            </a:r>
          </a:p>
          <a:p>
            <a:pPr>
              <a:buNone/>
            </a:pPr>
            <a:r>
              <a:rPr lang="en-US" sz="1800" dirty="0">
                <a:solidFill>
                  <a:srgbClr val="00B050"/>
                </a:solidFill>
              </a:rPr>
              <a:t> </a:t>
            </a:r>
            <a:r>
              <a:rPr lang="en-US" sz="1800" dirty="0" smtClean="0">
                <a:solidFill>
                  <a:srgbClr val="00B050"/>
                </a:solidFill>
              </a:rPr>
              <a:t>     </a:t>
            </a:r>
            <a:r>
              <a:rPr lang="en-US" sz="1800" dirty="0">
                <a:solidFill>
                  <a:srgbClr val="00B050"/>
                </a:solidFill>
              </a:rPr>
              <a:t>long sum(in sequence&lt;long&gt; vec, rout long long res);</a:t>
            </a:r>
          </a:p>
          <a:p>
            <a:pPr>
              <a:buNone/>
            </a:pPr>
            <a:r>
              <a:rPr lang="en-US" sz="1800" dirty="0" smtClean="0">
                <a:solidFill>
                  <a:srgbClr val="00B050"/>
                </a:solidFill>
              </a:rPr>
              <a:t>      };</a:t>
            </a:r>
            <a:endParaRPr lang="en-US" sz="1800" dirty="0">
              <a:solidFill>
                <a:srgbClr val="00B050"/>
              </a:solidFill>
            </a:endParaRPr>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What is the folder structure in calculator example?</a:t>
            </a:r>
            <a:r>
              <a:rPr lang="en-US" sz="2400" dirty="0"/>
              <a:t/>
            </a:r>
            <a:br>
              <a:rPr lang="en-US" sz="2400" dirty="0"/>
            </a:br>
            <a:endParaRPr lang="en-US" sz="2400" dirty="0"/>
          </a:p>
        </p:txBody>
      </p:sp>
      <p:pic>
        <p:nvPicPr>
          <p:cNvPr id="4" name="Content Placeholder 3" descr="C:\Users\ASUS\Desktop\Capture-folder_structure.PNG"/>
          <p:cNvPicPr>
            <a:picLocks noGrp="1"/>
          </p:cNvPicPr>
          <p:nvPr>
            <p:ph idx="1"/>
          </p:nvPr>
        </p:nvPicPr>
        <p:blipFill>
          <a:blip r:embed="rId2"/>
          <a:srcRect/>
          <a:stretch>
            <a:fillRect/>
          </a:stretch>
        </p:blipFill>
        <p:spPr bwMode="auto">
          <a:xfrm>
            <a:off x="457200" y="1295400"/>
            <a:ext cx="8229600" cy="5181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a:t>Where is IDL </a:t>
            </a:r>
            <a:r>
              <a:rPr lang="en-US" sz="2400" b="1" dirty="0" smtClean="0"/>
              <a:t>file &amp; src files?</a:t>
            </a:r>
            <a:endParaRPr lang="en-US" sz="2400"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1800" dirty="0"/>
              <a:t>IDL file present in</a:t>
            </a:r>
            <a:r>
              <a:rPr lang="en-US" sz="1800" b="1" dirty="0"/>
              <a:t> </a:t>
            </a:r>
            <a:r>
              <a:rPr lang="en-US" sz="1800" dirty="0"/>
              <a:t>C:\Qualcomm\Hexagon_SDK\3.5.2\examples\common\calculator\inc</a:t>
            </a:r>
          </a:p>
          <a:p>
            <a:pPr>
              <a:buNone/>
            </a:pPr>
            <a:endParaRPr lang="en-US" sz="1800" dirty="0" smtClean="0"/>
          </a:p>
          <a:p>
            <a:pPr>
              <a:buNone/>
            </a:pPr>
            <a:r>
              <a:rPr lang="en-US" sz="1800" dirty="0"/>
              <a:t>	</a:t>
            </a:r>
            <a:endParaRPr lang="en-US" sz="1800" dirty="0" smtClean="0"/>
          </a:p>
          <a:p>
            <a:pPr>
              <a:buNone/>
            </a:pPr>
            <a:endParaRPr lang="en-US" sz="1800" dirty="0"/>
          </a:p>
          <a:p>
            <a:pPr>
              <a:buNone/>
            </a:pPr>
            <a:endParaRPr lang="en-US" sz="1800" dirty="0" smtClean="0"/>
          </a:p>
          <a:p>
            <a:pPr>
              <a:buNone/>
            </a:pPr>
            <a:endParaRPr lang="en-US" sz="1800" dirty="0"/>
          </a:p>
          <a:p>
            <a:pPr>
              <a:buNone/>
            </a:pPr>
            <a:r>
              <a:rPr lang="en-US" sz="1800" dirty="0"/>
              <a:t>src files present in C:\</a:t>
            </a:r>
            <a:r>
              <a:rPr lang="en-US" sz="1800" dirty="0" smtClean="0"/>
              <a:t>Qualcomm\Hexagon_SDK\3.5.2\examples\common\calculator\src</a:t>
            </a:r>
          </a:p>
          <a:p>
            <a:pPr>
              <a:buNone/>
            </a:pPr>
            <a:endParaRPr lang="en-US" sz="1800" dirty="0"/>
          </a:p>
          <a:p>
            <a:pPr>
              <a:buNone/>
            </a:pPr>
            <a:endParaRPr lang="en-US" sz="1800" dirty="0"/>
          </a:p>
        </p:txBody>
      </p:sp>
      <p:pic>
        <p:nvPicPr>
          <p:cNvPr id="4" name="Picture 3" descr="C:\Users\ASUS\Desktop\Capture-idl.PNG"/>
          <p:cNvPicPr/>
          <p:nvPr/>
        </p:nvPicPr>
        <p:blipFill>
          <a:blip r:embed="rId2"/>
          <a:srcRect/>
          <a:stretch>
            <a:fillRect/>
          </a:stretch>
        </p:blipFill>
        <p:spPr bwMode="auto">
          <a:xfrm>
            <a:off x="1219200" y="2286000"/>
            <a:ext cx="6629400" cy="1219199"/>
          </a:xfrm>
          <a:prstGeom prst="rect">
            <a:avLst/>
          </a:prstGeom>
          <a:noFill/>
          <a:ln w="9525">
            <a:noFill/>
            <a:miter lim="800000"/>
            <a:headEnd/>
            <a:tailEnd/>
          </a:ln>
        </p:spPr>
      </p:pic>
      <p:pic>
        <p:nvPicPr>
          <p:cNvPr id="5" name="Picture 4" descr="C:\Users\ASUS\Desktop\Capture-src.PNG"/>
          <p:cNvPicPr/>
          <p:nvPr/>
        </p:nvPicPr>
        <p:blipFill>
          <a:blip r:embed="rId3"/>
          <a:srcRect/>
          <a:stretch>
            <a:fillRect/>
          </a:stretch>
        </p:blipFill>
        <p:spPr bwMode="auto">
          <a:xfrm>
            <a:off x="1219200" y="4495800"/>
            <a:ext cx="6934200" cy="1965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655</Words>
  <Application>Microsoft Office PowerPoint</Application>
  <PresentationFormat>On-screen Show (4:3)</PresentationFormat>
  <Paragraphs>294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Hexagon SDK</vt:lpstr>
      <vt:lpstr>Hexagon SDK</vt:lpstr>
      <vt:lpstr>Hexagon DSPs in SnapdragonTM 820</vt:lpstr>
      <vt:lpstr> What is CDSP? </vt:lpstr>
      <vt:lpstr> What is RPC? </vt:lpstr>
      <vt:lpstr> What is FastRPC? </vt:lpstr>
      <vt:lpstr> What is IDL file? </vt:lpstr>
      <vt:lpstr>What is the folder structure in calculator example? </vt:lpstr>
      <vt:lpstr>Where is IDL file &amp; src files?</vt:lpstr>
      <vt:lpstr> What are the libs/ executables generated? Where they generated? </vt:lpstr>
      <vt:lpstr>What are the libs/ executables generated? Where they generated?</vt:lpstr>
      <vt:lpstr>What is python walkthrough script? What it is doing? How to run? </vt:lpstr>
      <vt:lpstr> Explain individual commands  ? </vt:lpstr>
      <vt:lpstr>Explain individual commands  ?</vt:lpstr>
      <vt:lpstr>Explain individual commands  ?</vt:lpstr>
      <vt:lpstr>Explain individual commands  ?</vt:lpstr>
      <vt:lpstr>Explain individual commands  ?</vt:lpstr>
      <vt:lpstr> Explain the logs? </vt:lpstr>
      <vt:lpstr>Exaplain android.min (Android Makefile)? </vt:lpstr>
      <vt:lpstr>  Exaplain android.min (Android Makefile)? </vt:lpstr>
      <vt:lpstr> Exaplain hexagon.min  (Hexagon Makefile)? </vt:lpstr>
      <vt:lpstr>Exaplain hexagon.min  (Hexagon Makefile)?</vt:lpstr>
      <vt:lpstr> mini-dm </vt:lpstr>
      <vt:lpstr>mini-dm</vt:lpstr>
      <vt:lpstr>mini-dm</vt:lpstr>
      <vt:lpstr> dspCV Library </vt:lpstr>
      <vt:lpstr> dspCV Library </vt:lpstr>
      <vt:lpstr>DownscaleBy2</vt:lpstr>
      <vt:lpstr>DownscaleBy2</vt:lpstr>
      <vt:lpstr>DownscaleBy2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128</cp:revision>
  <dcterms:created xsi:type="dcterms:W3CDTF">2020-10-28T06:09:51Z</dcterms:created>
  <dcterms:modified xsi:type="dcterms:W3CDTF">2020-10-29T12:29:35Z</dcterms:modified>
</cp:coreProperties>
</file>