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3" r:id="rId4"/>
    <p:sldId id="258" r:id="rId5"/>
    <p:sldId id="259" r:id="rId6"/>
    <p:sldId id="260" r:id="rId7"/>
    <p:sldId id="261" r:id="rId8"/>
    <p:sldId id="262" r:id="rId9"/>
    <p:sldId id="272" r:id="rId10"/>
    <p:sldId id="263" r:id="rId11"/>
    <p:sldId id="264" r:id="rId12"/>
    <p:sldId id="265" r:id="rId13"/>
    <p:sldId id="266" r:id="rId14"/>
    <p:sldId id="267" r:id="rId15"/>
    <p:sldId id="268" r:id="rId16"/>
    <p:sldId id="269" r:id="rId17"/>
    <p:sldId id="270" r:id="rId18"/>
    <p:sldId id="271"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63CE9-58B7-4F22-96D5-2B5D4FE53294}" type="datetimeFigureOut">
              <a:rPr lang="en-US" smtClean="0"/>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5BB16-2F6A-4C7E-8A61-8C0C335982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B5BB16-2F6A-4C7E-8A61-8C0C335982B0}"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EB74B-31EF-4B1F-A91D-0EE65BF8C9BE}" type="datetimeFigureOut">
              <a:rPr lang="en-US" smtClean="0"/>
              <a:t>10/28/2020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BD4A1-0085-4C90-B6A3-3B47DB1D325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Hexagon SDK</a:t>
            </a: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What is python walkthrough script? What it is doing? How to run?</a:t>
            </a:r>
            <a:r>
              <a:rPr lang="en-US" sz="2400" dirty="0"/>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r>
              <a:rPr lang="en-US" sz="1800" dirty="0"/>
              <a:t>walk-through script is a step by step guide to building, loading and executing </a:t>
            </a:r>
            <a:r>
              <a:rPr lang="en-US" sz="1800" dirty="0" smtClean="0"/>
              <a:t>the calculator </a:t>
            </a:r>
            <a:r>
              <a:rPr lang="en-US" sz="1800" dirty="0"/>
              <a:t>example on Android</a:t>
            </a:r>
            <a:r>
              <a:rPr lang="en-US" sz="1800" dirty="0" smtClean="0"/>
              <a:t>.</a:t>
            </a:r>
          </a:p>
          <a:p>
            <a:pPr>
              <a:buNone/>
            </a:pPr>
            <a:endParaRPr lang="en-US" sz="1800" dirty="0"/>
          </a:p>
          <a:p>
            <a:pPr>
              <a:buNone/>
            </a:pPr>
            <a:r>
              <a:rPr lang="en-US" sz="1800" b="1" dirty="0"/>
              <a:t>Command for run python walk-through script is:</a:t>
            </a:r>
            <a:endParaRPr lang="en-US" sz="1800" dirty="0"/>
          </a:p>
          <a:p>
            <a:pPr>
              <a:buNone/>
            </a:pPr>
            <a:r>
              <a:rPr lang="en-US" sz="1800" dirty="0">
                <a:solidFill>
                  <a:srgbClr val="7030A0"/>
                </a:solidFill>
              </a:rPr>
              <a:t> python calculator_walkthrough.py -T sdm845 -D cdsp</a:t>
            </a:r>
          </a:p>
          <a:p>
            <a:pPr>
              <a:buNone/>
            </a:pPr>
            <a:r>
              <a:rPr lang="en-US" sz="1800" dirty="0"/>
              <a:t> </a:t>
            </a:r>
          </a:p>
          <a:p>
            <a:pPr>
              <a:buNone/>
            </a:pPr>
            <a:r>
              <a:rPr lang="en-US" sz="1800" b="1" dirty="0"/>
              <a:t>Walk-through script does:</a:t>
            </a:r>
            <a:endParaRPr lang="en-US" sz="1800" dirty="0"/>
          </a:p>
          <a:p>
            <a:pPr>
              <a:buNone/>
            </a:pPr>
            <a:r>
              <a:rPr lang="en-US" sz="1800" dirty="0"/>
              <a:t>1) Compile Application test app</a:t>
            </a:r>
          </a:p>
          <a:p>
            <a:pPr>
              <a:buNone/>
            </a:pPr>
            <a:r>
              <a:rPr lang="en-US" sz="1800" dirty="0"/>
              <a:t>2) Compile Hexagon Side library </a:t>
            </a:r>
            <a:r>
              <a:rPr lang="en-US" sz="1800" dirty="0" smtClean="0"/>
              <a:t>and</a:t>
            </a:r>
            <a:endParaRPr lang="en-US" sz="1800" dirty="0"/>
          </a:p>
          <a:p>
            <a:pPr>
              <a:buNone/>
            </a:pPr>
            <a:r>
              <a:rPr lang="en-US" sz="1800" dirty="0"/>
              <a:t>3</a:t>
            </a:r>
            <a:r>
              <a:rPr lang="en-US" sz="1800" dirty="0" smtClean="0"/>
              <a:t>)</a:t>
            </a:r>
            <a:r>
              <a:rPr lang="en-US" sz="1800" dirty="0" smtClean="0"/>
              <a:t> Run in simulator</a:t>
            </a:r>
            <a:endParaRPr lang="en-US" sz="1800" dirty="0"/>
          </a:p>
          <a:p>
            <a:pPr>
              <a:buNone/>
            </a:pPr>
            <a:r>
              <a:rPr lang="en-US" sz="1800" dirty="0"/>
              <a:t>4) Push the test app and libs into the device. into specific paths</a:t>
            </a:r>
          </a:p>
          <a:p>
            <a:pPr>
              <a:buNone/>
            </a:pPr>
            <a:r>
              <a:rPr lang="en-US" sz="1800" dirty="0"/>
              <a:t>   App: vendor/bin/</a:t>
            </a:r>
          </a:p>
          <a:p>
            <a:pPr>
              <a:buNone/>
            </a:pPr>
            <a:r>
              <a:rPr lang="en-US" sz="1800" dirty="0"/>
              <a:t>   Hexagon lib: /vendor/lib/rfsa/dsp/sdk/</a:t>
            </a:r>
          </a:p>
          <a:p>
            <a:pPr>
              <a:buNone/>
            </a:pPr>
            <a:r>
              <a:rPr lang="en-US" sz="1800" dirty="0"/>
              <a:t>5) Run the </a:t>
            </a:r>
            <a:r>
              <a:rPr lang="en-US" sz="1800" dirty="0" smtClean="0"/>
              <a:t>application</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a:t>
            </a:r>
            <a:r>
              <a:rPr lang="en-US" sz="2400" b="1" dirty="0"/>
              <a:t>individual commands  ?</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sz="1800" b="1" dirty="0"/>
              <a:t>1)compile Android test app</a:t>
            </a:r>
            <a:r>
              <a:rPr lang="en-US" sz="1800" b="1" dirty="0" smtClean="0"/>
              <a:t>:</a:t>
            </a:r>
          </a:p>
          <a:p>
            <a:pPr>
              <a:buNone/>
            </a:pPr>
            <a:endParaRPr lang="en-US" sz="1800" dirty="0"/>
          </a:p>
          <a:p>
            <a:pPr>
              <a:buNone/>
            </a:pPr>
            <a:r>
              <a:rPr lang="en-US" sz="1800" dirty="0"/>
              <a:t>Make clean for Android:</a:t>
            </a:r>
          </a:p>
          <a:p>
            <a:pPr>
              <a:buNone/>
            </a:pPr>
            <a:r>
              <a:rPr lang="en-US" sz="1800" dirty="0">
                <a:solidFill>
                  <a:srgbClr val="7030A0"/>
                </a:solidFill>
              </a:rPr>
              <a:t>make tree_clean V=android_Debug_aarch64 CDSP_FLAG=1 VERBOSE=1</a:t>
            </a:r>
          </a:p>
          <a:p>
            <a:pPr>
              <a:buNone/>
            </a:pPr>
            <a:r>
              <a:rPr lang="en-US" sz="1800" dirty="0"/>
              <a:t>Make Android:</a:t>
            </a:r>
          </a:p>
          <a:p>
            <a:pPr>
              <a:buNone/>
            </a:pPr>
            <a:r>
              <a:rPr lang="en-US" sz="1800" dirty="0">
                <a:solidFill>
                  <a:srgbClr val="7030A0"/>
                </a:solidFill>
              </a:rPr>
              <a:t>make tree V=android_Debug_aarch64 CDSP_FLAG=1 VERBOSE=1</a:t>
            </a:r>
          </a:p>
          <a:p>
            <a:pPr>
              <a:buNone/>
            </a:pPr>
            <a:r>
              <a:rPr lang="en-US" sz="1800" dirty="0"/>
              <a:t> </a:t>
            </a:r>
          </a:p>
          <a:p>
            <a:pPr>
              <a:buNone/>
            </a:pPr>
            <a:r>
              <a:rPr lang="en-US" sz="1800" b="1" dirty="0"/>
              <a:t>2)Compile Hexagon Side </a:t>
            </a:r>
            <a:r>
              <a:rPr lang="en-US" sz="1800" b="1" dirty="0" smtClean="0"/>
              <a:t>library:</a:t>
            </a:r>
            <a:endParaRPr lang="en-US" sz="1800" dirty="0"/>
          </a:p>
          <a:p>
            <a:pPr>
              <a:buNone/>
            </a:pPr>
            <a:r>
              <a:rPr lang="en-US" sz="1800" dirty="0"/>
              <a:t>Make clean for Hexagon:</a:t>
            </a:r>
          </a:p>
          <a:p>
            <a:pPr>
              <a:buNone/>
            </a:pPr>
            <a:r>
              <a:rPr lang="en-US" sz="1800" dirty="0">
                <a:solidFill>
                  <a:srgbClr val="7030A0"/>
                </a:solidFill>
              </a:rPr>
              <a:t>make tree_clean V=hexagon_Debug_dynamic_toolv83_v65 VERBOSE=1</a:t>
            </a:r>
          </a:p>
          <a:p>
            <a:pPr>
              <a:buNone/>
            </a:pPr>
            <a:r>
              <a:rPr lang="en-US" sz="1800" dirty="0"/>
              <a:t>Make Hexagon:</a:t>
            </a:r>
          </a:p>
          <a:p>
            <a:pPr>
              <a:buNone/>
            </a:pPr>
            <a:r>
              <a:rPr lang="en-US" sz="1800" dirty="0">
                <a:solidFill>
                  <a:srgbClr val="7030A0"/>
                </a:solidFill>
              </a:rPr>
              <a:t>make tree V=hexagon_Debug_dynamic_toolv83_v65 VERBOSE=1</a:t>
            </a:r>
          </a:p>
          <a:p>
            <a:pPr>
              <a:buNone/>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3)Simulaor </a:t>
            </a:r>
            <a:r>
              <a:rPr lang="en-US" sz="1800" b="1" dirty="0"/>
              <a:t>command:</a:t>
            </a:r>
          </a:p>
          <a:p>
            <a:pPr>
              <a:buNone/>
            </a:pPr>
            <a:endParaRPr lang="en-US" sz="1800" dirty="0"/>
          </a:p>
          <a:p>
            <a:r>
              <a:rPr lang="en-US" sz="1800" dirty="0">
                <a:solidFill>
                  <a:srgbClr val="7030A0"/>
                </a:solidFill>
              </a:rPr>
              <a:t>C:/Qualcomm/Hexagon_SDK/3.5.2/tools/HEXAGON_Tools/8.3.07/Tools/bin/hexagon-sim -mv65 --simulated_returnval --usefs hexagon_Debug_dynamic_toolv83_v65 --pmu_statsfile hexagon_Debug_dynamic_toolv83_v65/pmu_stats.txt --l2tcm_base 0xd800  hexagon_Debug_dynamic_toolv83_v65/calculator_q </a:t>
            </a:r>
            <a:r>
              <a:rPr lang="en-US" sz="1800" dirty="0" smtClean="0">
                <a:solidFill>
                  <a:srgbClr val="7030A0"/>
                </a:solidFill>
              </a:rPr>
              <a:t>–</a:t>
            </a:r>
          </a:p>
          <a:p>
            <a:endParaRPr lang="en-US" sz="1800" dirty="0">
              <a:solidFill>
                <a:srgbClr val="7030A0"/>
              </a:solidFill>
            </a:endParaRP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smtClean="0"/>
              <a:t>4</a:t>
            </a:r>
            <a:r>
              <a:rPr lang="en-US" sz="1800" dirty="0" smtClean="0"/>
              <a:t>) </a:t>
            </a:r>
            <a:r>
              <a:rPr lang="en-US" sz="1800" b="1" dirty="0" smtClean="0"/>
              <a:t>Push the libs into the device, into specific paths</a:t>
            </a:r>
          </a:p>
          <a:p>
            <a:pPr>
              <a:buNone/>
            </a:pPr>
            <a:endParaRPr lang="en-US" sz="1800" b="1" dirty="0" smtClean="0"/>
          </a:p>
          <a:p>
            <a:pPr>
              <a:buNone/>
            </a:pPr>
            <a:r>
              <a:rPr lang="en-US" sz="1800" b="1" dirty="0" smtClean="0"/>
              <a:t>---- </a:t>
            </a:r>
            <a:r>
              <a:rPr lang="en-US" sz="1800" b="1" dirty="0"/>
              <a:t>Push Android components </a:t>
            </a:r>
            <a:r>
              <a:rPr lang="en-US" sz="1800" b="1" dirty="0" smtClean="0"/>
              <a:t>----</a:t>
            </a:r>
          </a:p>
          <a:p>
            <a:pPr>
              <a:buNone/>
            </a:pPr>
            <a:endParaRPr lang="en-US" sz="1800" b="1" dirty="0"/>
          </a:p>
          <a:p>
            <a:r>
              <a:rPr lang="en-US" sz="1800" dirty="0"/>
              <a:t>Creating “/vendor/bin” in device and pushing calculator in “/vendor/bin” path.</a:t>
            </a:r>
          </a:p>
          <a:p>
            <a:r>
              <a:rPr lang="en-US" sz="1800" dirty="0">
                <a:solidFill>
                  <a:srgbClr val="7030A0"/>
                </a:solidFill>
              </a:rPr>
              <a:t>adb  shell mkdir -p /vendor/bin</a:t>
            </a:r>
          </a:p>
          <a:p>
            <a:r>
              <a:rPr lang="en-US" sz="1800" dirty="0">
                <a:solidFill>
                  <a:srgbClr val="7030A0"/>
                </a:solidFill>
              </a:rPr>
              <a:t>adb  push C:\Qualcomm\Hexagon_SDK\3.5.2/examples/common/calculator/android_Debug_aarch64/ship/calculator /vendor/bin</a:t>
            </a:r>
          </a:p>
          <a:p>
            <a:pPr>
              <a:buNone/>
            </a:pPr>
            <a:endParaRPr lang="en-US" sz="1800" dirty="0" smtClean="0"/>
          </a:p>
          <a:p>
            <a:r>
              <a:rPr lang="en-US" sz="1800" dirty="0"/>
              <a:t>pushing libcalculator.so  in “/vendor/lib64/” path</a:t>
            </a:r>
          </a:p>
          <a:p>
            <a:r>
              <a:rPr lang="en-US" sz="1800" dirty="0">
                <a:solidFill>
                  <a:srgbClr val="7030A0"/>
                </a:solidFill>
              </a:rPr>
              <a:t>adb push C:\Qualcomm\Hexagon_SDK\3.5.2/examples/common/calculator/android_Debug_aarch64/ship/libcalculator.so /vendor/lib64/</a:t>
            </a:r>
          </a:p>
          <a:p>
            <a:pPr>
              <a:buNone/>
            </a:pP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 Push Hexagon Components ----</a:t>
            </a:r>
          </a:p>
          <a:p>
            <a:pPr>
              <a:buNone/>
            </a:pPr>
            <a:r>
              <a:rPr lang="en-US" sz="1800" dirty="0"/>
              <a:t> </a:t>
            </a:r>
          </a:p>
          <a:p>
            <a:r>
              <a:rPr lang="en-US" sz="1800" dirty="0"/>
              <a:t>Creating “/vendor/lib/rfsa/dsp/sdk/” path in device and pushing libcalculator_skel.so in ” /vendor/lib/rfsa/dsp/sdk/ ” path.</a:t>
            </a:r>
          </a:p>
          <a:p>
            <a:r>
              <a:rPr lang="en-US" sz="1800" dirty="0">
                <a:solidFill>
                  <a:srgbClr val="7030A0"/>
                </a:solidFill>
              </a:rPr>
              <a:t>adb shell mkdir -p /vendor/lib/rfsa/dsp/sdk/</a:t>
            </a:r>
          </a:p>
          <a:p>
            <a:r>
              <a:rPr lang="en-US" sz="1800" dirty="0">
                <a:solidFill>
                  <a:srgbClr val="7030A0"/>
                </a:solidFill>
              </a:rPr>
              <a:t>adb push C:\Qualcomm\Hexagon_SDK\3.5.2/examples/common/calculator/hexagon_Debug_dynamic_toolv83_v65/ship/libcalculator_skel.so /vendor/lib/rfsa/dsp/sdk/</a:t>
            </a:r>
          </a:p>
          <a:p>
            <a:endParaRPr lang="en-US" sz="1800" dirty="0"/>
          </a:p>
          <a:p>
            <a:pPr>
              <a:buNone/>
            </a:pPr>
            <a:r>
              <a:rPr lang="en-US" sz="1800" b="1" dirty="0"/>
              <a:t>---- Direct dsp messages to logcat </a:t>
            </a:r>
            <a:r>
              <a:rPr lang="en-US" sz="1800" b="1" dirty="0" smtClean="0"/>
              <a:t>---</a:t>
            </a:r>
          </a:p>
          <a:p>
            <a:pPr>
              <a:buNone/>
            </a:pPr>
            <a:endParaRPr lang="en-US" sz="1800" b="1" dirty="0"/>
          </a:p>
          <a:p>
            <a:r>
              <a:rPr lang="en-US" sz="1800" dirty="0">
                <a:solidFill>
                  <a:srgbClr val="7030A0"/>
                </a:solidFill>
              </a:rPr>
              <a:t>adb shell "echo 0x1f &gt; /vendor/lib/rfsa/dsp/sdk/calculator.farf"</a:t>
            </a:r>
          </a:p>
          <a:p>
            <a:pPr>
              <a:buNone/>
            </a:pPr>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Explain individual commands  ?</a:t>
            </a:r>
            <a:endParaRPr lang="en-US" sz="2400" dirty="0"/>
          </a:p>
        </p:txBody>
      </p:sp>
      <p:sp>
        <p:nvSpPr>
          <p:cNvPr id="3" name="Content Placeholder 2"/>
          <p:cNvSpPr>
            <a:spLocks noGrp="1"/>
          </p:cNvSpPr>
          <p:nvPr>
            <p:ph idx="1"/>
          </p:nvPr>
        </p:nvSpPr>
        <p:spPr/>
        <p:txBody>
          <a:bodyPr>
            <a:normAutofit/>
          </a:bodyPr>
          <a:lstStyle/>
          <a:p>
            <a:pPr>
              <a:buNone/>
            </a:pPr>
            <a:r>
              <a:rPr lang="en-US" sz="1800" b="1" dirty="0"/>
              <a:t>5) Run the </a:t>
            </a:r>
            <a:r>
              <a:rPr lang="en-US" sz="1800" b="1" dirty="0" smtClean="0"/>
              <a:t>application</a:t>
            </a:r>
          </a:p>
          <a:p>
            <a:pPr>
              <a:buNone/>
            </a:pPr>
            <a:endParaRPr lang="en-US" sz="1800" dirty="0"/>
          </a:p>
          <a:p>
            <a:pPr>
              <a:buNone/>
            </a:pPr>
            <a:r>
              <a:rPr lang="en-US" sz="1800" b="1" dirty="0"/>
              <a:t>---- Run Calculator Example Locally on Android ----</a:t>
            </a:r>
          </a:p>
          <a:p>
            <a:r>
              <a:rPr lang="en-US" sz="1800" dirty="0">
                <a:solidFill>
                  <a:srgbClr val="7030A0"/>
                </a:solidFill>
              </a:rPr>
              <a:t>adb shell export LD_LIBRARY_PATH="/vendor/lib64/;" /vendor/bin/calculator 1 </a:t>
            </a:r>
            <a:r>
              <a:rPr lang="en-US" sz="1800" dirty="0" smtClean="0">
                <a:solidFill>
                  <a:srgbClr val="7030A0"/>
                </a:solidFill>
              </a:rPr>
              <a:t>1000</a:t>
            </a:r>
          </a:p>
          <a:p>
            <a:endParaRPr lang="en-US" sz="1800" dirty="0">
              <a:solidFill>
                <a:srgbClr val="7030A0"/>
              </a:solidFill>
            </a:endParaRPr>
          </a:p>
          <a:p>
            <a:pPr>
              <a:buNone/>
            </a:pPr>
            <a:r>
              <a:rPr lang="en-US" sz="1800" b="1" dirty="0"/>
              <a:t>---- Run Calculator Example on CDSP </a:t>
            </a:r>
            <a:r>
              <a:rPr lang="en-US" sz="1800" b="1" dirty="0" smtClean="0"/>
              <a:t>----</a:t>
            </a:r>
          </a:p>
          <a:p>
            <a:pPr>
              <a:buNone/>
            </a:pPr>
            <a:endParaRPr lang="en-US" sz="1800" dirty="0"/>
          </a:p>
          <a:p>
            <a:r>
              <a:rPr lang="en-US" sz="1800" dirty="0">
                <a:solidFill>
                  <a:srgbClr val="7030A0"/>
                </a:solidFill>
              </a:rPr>
              <a:t>adb shell export LD_LIBRARY_PATH=/vendor/lib64/:$LD_LIBRARY_PATH ADSP_LIBRARY_PATH="/vendor/lib/rfsa/dsp/sdk\;/vendor/lib/rfsa/dsp/testsig;" /vendor/bin/calculator 0 1000</a:t>
            </a:r>
          </a:p>
          <a:p>
            <a:pPr>
              <a:buNone/>
            </a:pPr>
            <a:endParaRPr lang="en-US" sz="1800" dirty="0">
              <a:solidFill>
                <a:srgbClr val="7030A0"/>
              </a:solidFill>
            </a:endParaRPr>
          </a:p>
          <a:p>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are the libs/ executables generated? Where they generated?</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pPr>
              <a:buNone/>
            </a:pPr>
            <a:r>
              <a:rPr lang="en-US" sz="1800" dirty="0"/>
              <a:t>In  </a:t>
            </a:r>
            <a:r>
              <a:rPr lang="en-US" sz="1800" b="1" dirty="0"/>
              <a:t>android.min</a:t>
            </a:r>
            <a:endParaRPr lang="en-US" sz="1800" dirty="0"/>
          </a:p>
          <a:p>
            <a:pPr>
              <a:buNone/>
            </a:pPr>
            <a:r>
              <a:rPr lang="en-US" sz="1800" dirty="0" smtClean="0"/>
              <a:t>	Generated </a:t>
            </a:r>
            <a:r>
              <a:rPr lang="en-US" sz="1800" dirty="0"/>
              <a:t>library is: </a:t>
            </a:r>
            <a:r>
              <a:rPr lang="en-US" sz="1800" b="1" dirty="0"/>
              <a:t>libcalculator.so</a:t>
            </a:r>
            <a:endParaRPr lang="en-US" sz="1800" dirty="0"/>
          </a:p>
          <a:p>
            <a:pPr>
              <a:buNone/>
            </a:pPr>
            <a:r>
              <a:rPr lang="en-US" sz="1800" dirty="0" smtClean="0"/>
              <a:t>	Generated </a:t>
            </a:r>
            <a:r>
              <a:rPr lang="en-US" sz="1800" dirty="0"/>
              <a:t>Executable is:  </a:t>
            </a:r>
            <a:r>
              <a:rPr lang="en-US" sz="1800" b="1" dirty="0"/>
              <a:t>calculator</a:t>
            </a:r>
            <a:endParaRPr lang="en-US" sz="1800" dirty="0"/>
          </a:p>
          <a:p>
            <a:pPr>
              <a:buNone/>
            </a:pPr>
            <a:r>
              <a:rPr lang="en-US" sz="1800" dirty="0"/>
              <a:t>These are generated in C:\Qualcomm\Hexagon_SDK\3.5.2\examples\common\calculator\android_Debug_aarch64\ship</a:t>
            </a:r>
          </a:p>
          <a:p>
            <a:endParaRPr lang="en-US" sz="1800" dirty="0" smtClean="0"/>
          </a:p>
          <a:p>
            <a:pPr>
              <a:buNone/>
            </a:pPr>
            <a:endParaRPr lang="en-US" sz="1800" dirty="0"/>
          </a:p>
        </p:txBody>
      </p:sp>
      <p:pic>
        <p:nvPicPr>
          <p:cNvPr id="4" name="Picture 3" descr="C:\Users\ASUS\Desktop\Capture-androin.min.PNG"/>
          <p:cNvPicPr/>
          <p:nvPr/>
        </p:nvPicPr>
        <p:blipFill>
          <a:blip r:embed="rId3"/>
          <a:srcRect/>
          <a:stretch>
            <a:fillRect/>
          </a:stretch>
        </p:blipFill>
        <p:spPr bwMode="auto">
          <a:xfrm>
            <a:off x="990600" y="4114800"/>
            <a:ext cx="7010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What are the libs/ executables generated? Where they generated?</a:t>
            </a:r>
            <a:endParaRPr lang="en-US" sz="2200" dirty="0"/>
          </a:p>
        </p:txBody>
      </p:sp>
      <p:sp>
        <p:nvSpPr>
          <p:cNvPr id="3" name="Content Placeholder 2"/>
          <p:cNvSpPr>
            <a:spLocks noGrp="1"/>
          </p:cNvSpPr>
          <p:nvPr>
            <p:ph idx="1"/>
          </p:nvPr>
        </p:nvSpPr>
        <p:spPr/>
        <p:txBody>
          <a:bodyPr>
            <a:normAutofit/>
          </a:bodyPr>
          <a:lstStyle/>
          <a:p>
            <a:pPr>
              <a:buNone/>
            </a:pPr>
            <a:r>
              <a:rPr lang="en-US" sz="1800" b="1" dirty="0"/>
              <a:t>In  hexagon.min</a:t>
            </a:r>
            <a:endParaRPr lang="en-US" sz="1800" dirty="0"/>
          </a:p>
          <a:p>
            <a:pPr>
              <a:buNone/>
            </a:pPr>
            <a:r>
              <a:rPr lang="en-US" sz="1800" dirty="0" smtClean="0"/>
              <a:t>	Generated libraries are: </a:t>
            </a:r>
            <a:r>
              <a:rPr lang="en-US" sz="1800" b="1" dirty="0"/>
              <a:t>libcalculator_skel.so ,</a:t>
            </a:r>
            <a:r>
              <a:rPr lang="en-US" sz="1800" dirty="0"/>
              <a:t> </a:t>
            </a:r>
            <a:r>
              <a:rPr lang="en-US" sz="1800" b="1" dirty="0"/>
              <a:t>libcalculator_skel.a</a:t>
            </a:r>
            <a:endParaRPr lang="en-US" sz="1800" dirty="0"/>
          </a:p>
          <a:p>
            <a:pPr>
              <a:buNone/>
            </a:pPr>
            <a:r>
              <a:rPr lang="en-US" sz="1800" dirty="0" smtClean="0"/>
              <a:t>	Generated </a:t>
            </a:r>
            <a:r>
              <a:rPr lang="en-US" sz="1800" dirty="0"/>
              <a:t>Executable is:  </a:t>
            </a:r>
            <a:r>
              <a:rPr lang="en-US" sz="1800" b="1" dirty="0"/>
              <a:t>calculator_q</a:t>
            </a:r>
            <a:endParaRPr lang="en-US" sz="1800" dirty="0"/>
          </a:p>
          <a:p>
            <a:pPr>
              <a:buNone/>
            </a:pPr>
            <a:r>
              <a:rPr lang="en-US" sz="1800" dirty="0"/>
              <a:t>  These are generated in C:\</a:t>
            </a:r>
            <a:r>
              <a:rPr lang="en-US" sz="1800" dirty="0" smtClean="0"/>
              <a:t>Qualcomm\Hexagon_SDK\3.5.2\examples\common\calculator\hexagon_Debug_dynamic_toolv83_v65\ship</a:t>
            </a:r>
          </a:p>
          <a:p>
            <a:pPr>
              <a:buNone/>
            </a:pPr>
            <a:endParaRPr lang="en-US" sz="1800" dirty="0"/>
          </a:p>
          <a:p>
            <a:pPr>
              <a:buNone/>
            </a:pPr>
            <a:endParaRPr lang="en-US" sz="1800" dirty="0"/>
          </a:p>
          <a:p>
            <a:pPr>
              <a:buNone/>
            </a:pPr>
            <a:endParaRPr lang="en-US" sz="1800" dirty="0" smtClean="0"/>
          </a:p>
          <a:p>
            <a:pPr>
              <a:buNone/>
            </a:pPr>
            <a:endParaRPr lang="en-US" sz="1800" dirty="0"/>
          </a:p>
        </p:txBody>
      </p:sp>
      <p:pic>
        <p:nvPicPr>
          <p:cNvPr id="4" name="Picture 3" descr="C:\Users\ASUS\Desktop\Capture-hexagon.min.PNG"/>
          <p:cNvPicPr/>
          <p:nvPr/>
        </p:nvPicPr>
        <p:blipFill>
          <a:blip r:embed="rId2"/>
          <a:srcRect/>
          <a:stretch>
            <a:fillRect/>
          </a:stretch>
        </p:blipFill>
        <p:spPr bwMode="auto">
          <a:xfrm>
            <a:off x="1066800" y="4191000"/>
            <a:ext cx="7086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Explain the logs?</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a:bodyPr>
          <a:lstStyle/>
          <a:p>
            <a:pPr>
              <a:buNone/>
            </a:pPr>
            <a:r>
              <a:rPr lang="en-US" sz="1800" b="1" dirty="0"/>
              <a:t> </a:t>
            </a:r>
            <a:endParaRPr lang="en-US" sz="1800" dirty="0"/>
          </a:p>
          <a:p>
            <a:pPr>
              <a:buNone/>
            </a:pPr>
            <a:r>
              <a:rPr lang="en-US" sz="1800" dirty="0"/>
              <a:t>calculator_imp.c:19:0x10ea:7: CDSP: ===============     DSP: sum result 499500 </a:t>
            </a:r>
            <a:r>
              <a:rPr lang="en-US" sz="1800" dirty="0" smtClean="0"/>
              <a:t>===============</a:t>
            </a:r>
          </a:p>
          <a:p>
            <a:pPr>
              <a:buNone/>
            </a:pPr>
            <a:endParaRPr lang="en-US" sz="1800" dirty="0"/>
          </a:p>
          <a:p>
            <a:r>
              <a:rPr lang="en-US" sz="1800" dirty="0"/>
              <a:t>This log is present in calculator_imp.c and it will display sum result of n numbers.</a:t>
            </a:r>
          </a:p>
          <a:p>
            <a:pPr lvl="1">
              <a:buNone/>
            </a:pPr>
            <a:r>
              <a:rPr lang="en-US" sz="1800" dirty="0"/>
              <a:t>Where n is the input to command line arguments.</a:t>
            </a:r>
            <a:r>
              <a:rPr lang="en-US" sz="1400" dirty="0"/>
              <a:t>	</a:t>
            </a:r>
          </a:p>
          <a:p>
            <a:pPr>
              <a:buNone/>
            </a:pP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smtClean="0"/>
              <a:t>mini-dm</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mini-</a:t>
            </a:r>
            <a:r>
              <a:rPr lang="en-US" sz="1800" dirty="0" err="1"/>
              <a:t>dm.exe</a:t>
            </a:r>
            <a:r>
              <a:rPr lang="en-US" sz="1800" dirty="0"/>
              <a:t> is the mini-diagnostic monitor provided by Qualcomm's Hexagon Access Program. It is a tool that displays diagnostic messages generated by the Hexagon DSP.</a:t>
            </a:r>
          </a:p>
          <a:p>
            <a:r>
              <a:rPr lang="en-US" sz="1800" dirty="0"/>
              <a:t>Diagnostic messages are generated by calling </a:t>
            </a:r>
            <a:r>
              <a:rPr lang="en-US" sz="1800" dirty="0" err="1"/>
              <a:t>FARF</a:t>
            </a:r>
            <a:r>
              <a:rPr lang="en-US" sz="1800" dirty="0"/>
              <a:t> on the DSP either from static or dynamic code</a:t>
            </a:r>
          </a:p>
          <a:p>
            <a:pPr>
              <a:buNone/>
            </a:pPr>
            <a:r>
              <a:rPr lang="en-US" sz="1800" b="1" dirty="0" smtClean="0"/>
              <a:t>Connecting to a device:</a:t>
            </a:r>
            <a:endParaRPr lang="en-US" sz="1800" b="1" dirty="0"/>
          </a:p>
          <a:p>
            <a:pPr>
              <a:buNone/>
            </a:pPr>
            <a:endParaRPr lang="en-US" sz="1800" dirty="0"/>
          </a:p>
        </p:txBody>
      </p:sp>
      <p:pic>
        <p:nvPicPr>
          <p:cNvPr id="19459" name="Picture 3" descr="C:\Users\ASUS\Desktop\mini-dm.PNG"/>
          <p:cNvPicPr>
            <a:picLocks noChangeAspect="1" noChangeArrowheads="1"/>
          </p:cNvPicPr>
          <p:nvPr/>
        </p:nvPicPr>
        <p:blipFill>
          <a:blip r:embed="rId2"/>
          <a:srcRect/>
          <a:stretch>
            <a:fillRect/>
          </a:stretch>
        </p:blipFill>
        <p:spPr bwMode="auto">
          <a:xfrm>
            <a:off x="2286000" y="4038600"/>
            <a:ext cx="4351337" cy="20193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SDK</a:t>
            </a:r>
            <a:endParaRPr lang="en-US" sz="2400" dirty="0"/>
          </a:p>
        </p:txBody>
      </p:sp>
      <p:sp>
        <p:nvSpPr>
          <p:cNvPr id="3" name="Content Placeholder 2"/>
          <p:cNvSpPr>
            <a:spLocks noGrp="1"/>
          </p:cNvSpPr>
          <p:nvPr>
            <p:ph idx="1"/>
          </p:nvPr>
        </p:nvSpPr>
        <p:spPr/>
        <p:txBody>
          <a:bodyPr>
            <a:normAutofit/>
          </a:bodyPr>
          <a:lstStyle/>
          <a:p>
            <a:r>
              <a:rPr lang="en-US" sz="1800" dirty="0"/>
              <a:t>The Hexagon SDK is a collection of code generation and performance analysis tools designed to help developers enhance the features and performance of audio, speech, video, imaging and computer vision software on devices powered by Snapdragon™ processors</a:t>
            </a:r>
            <a:r>
              <a:rPr lang="en-US" sz="1800" dirty="0" smtClean="0"/>
              <a:t>.</a:t>
            </a:r>
            <a:endParaRPr lang="en-US" sz="1800" dirty="0"/>
          </a:p>
          <a:p>
            <a:r>
              <a:rPr lang="en-US" sz="1800" dirty="0"/>
              <a:t> The Hexagon SDK is also designed to enable high computational burdens on the CPU to be off-loaded into a heterogeneous computing environment with the use of shared remote code objects. </a:t>
            </a:r>
          </a:p>
          <a:p>
            <a:r>
              <a:rPr lang="en-US" sz="1800" dirty="0"/>
              <a:t>Qualcomm's Hexagon SDK enables you to run your code on the Hexagon DSPs. This is achieved by Computation Offload</a:t>
            </a:r>
            <a:r>
              <a:rPr lang="en-US" sz="1800" dirty="0" smtClean="0"/>
              <a:t>.</a:t>
            </a:r>
          </a:p>
          <a:p>
            <a:pPr>
              <a:buNone/>
            </a:pPr>
            <a:endParaRPr lang="en-US" sz="1800" dirty="0" smtClean="0"/>
          </a:p>
          <a:p>
            <a:pPr>
              <a:buNone/>
            </a:pPr>
            <a:r>
              <a:rPr lang="en-US" sz="1800" b="1" dirty="0" smtClean="0"/>
              <a:t> Computational </a:t>
            </a:r>
            <a:r>
              <a:rPr lang="en-US" sz="1800" b="1" dirty="0"/>
              <a:t>offload:</a:t>
            </a:r>
            <a:r>
              <a:rPr lang="en-US" sz="1800" b="1" dirty="0" smtClean="0"/>
              <a:t> </a:t>
            </a:r>
            <a:endParaRPr lang="en-US" sz="1800" dirty="0" smtClean="0"/>
          </a:p>
          <a:p>
            <a:pPr>
              <a:buNone/>
            </a:pPr>
            <a:r>
              <a:rPr lang="en-US" sz="1800" dirty="0" smtClean="0"/>
              <a:t>	Define your own API, implement that API for the Hexagon DSP, and call it directly from the application processor. This is accomplished using a Remote Procedure Call mechanism called FastRPC and dynamic loading.</a:t>
            </a:r>
          </a:p>
          <a:p>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mini-dm</a:t>
            </a:r>
            <a:endParaRPr lang="en-US" sz="2400" dirty="0"/>
          </a:p>
        </p:txBody>
      </p:sp>
      <p:sp>
        <p:nvSpPr>
          <p:cNvPr id="3" name="Content Placeholder 2"/>
          <p:cNvSpPr>
            <a:spLocks noGrp="1"/>
          </p:cNvSpPr>
          <p:nvPr>
            <p:ph idx="1"/>
          </p:nvPr>
        </p:nvSpPr>
        <p:spPr/>
        <p:txBody>
          <a:bodyPr>
            <a:normAutofit/>
          </a:bodyPr>
          <a:lstStyle/>
          <a:p>
            <a:pPr>
              <a:buNone/>
            </a:pPr>
            <a:r>
              <a:rPr lang="en-US" sz="1800" b="1" dirty="0"/>
              <a:t>Hardware requirements</a:t>
            </a:r>
          </a:p>
          <a:p>
            <a:r>
              <a:rPr lang="en-US" sz="1800" dirty="0"/>
              <a:t>Target device</a:t>
            </a:r>
          </a:p>
          <a:p>
            <a:r>
              <a:rPr lang="en-US" sz="1800" dirty="0"/>
              <a:t>USB drivers ( For Windows: tools/debug/</a:t>
            </a:r>
            <a:r>
              <a:rPr lang="en-US" sz="1800" dirty="0" err="1"/>
              <a:t>usb</a:t>
            </a:r>
            <a:r>
              <a:rPr lang="en-US" sz="1800" dirty="0"/>
              <a:t>, For Linux: </a:t>
            </a:r>
            <a:r>
              <a:rPr lang="en-US" sz="1800" dirty="0" err="1"/>
              <a:t>libusb</a:t>
            </a:r>
            <a:r>
              <a:rPr lang="en-US" sz="1800" dirty="0"/>
              <a:t> is provided with SDK )</a:t>
            </a:r>
          </a:p>
          <a:p>
            <a:r>
              <a:rPr lang="en-US" sz="1800" dirty="0"/>
              <a:t>USB cable</a:t>
            </a:r>
          </a:p>
          <a:p>
            <a:pPr>
              <a:buNone/>
            </a:pPr>
            <a:r>
              <a:rPr lang="en-US" sz="1800" b="1" dirty="0"/>
              <a:t>Software requirements</a:t>
            </a:r>
          </a:p>
          <a:p>
            <a:r>
              <a:rPr lang="en-US" sz="1800" dirty="0"/>
              <a:t>mini-dm (tools/debug/mini-dm)</a:t>
            </a:r>
          </a:p>
          <a:p>
            <a:pPr>
              <a:buNone/>
            </a:pPr>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smtClean="0"/>
              <a:t>mini-dm</a:t>
            </a:r>
            <a:endParaRPr lang="en-US" sz="2400"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pPr>
              <a:buNone/>
            </a:pPr>
            <a:r>
              <a:rPr lang="en-US" b="1" dirty="0"/>
              <a:t>Steps to run mini-</a:t>
            </a:r>
            <a:r>
              <a:rPr lang="en-US" b="1" dirty="0" err="1"/>
              <a:t>dm.exe</a:t>
            </a:r>
            <a:endParaRPr lang="en-US" b="1" dirty="0"/>
          </a:p>
          <a:p>
            <a:pPr>
              <a:buNone/>
            </a:pPr>
            <a:r>
              <a:rPr lang="en-US" sz="2600" dirty="0"/>
              <a:t>1)Install USB drivers (tools/debug/</a:t>
            </a:r>
            <a:r>
              <a:rPr lang="en-US" sz="2600" dirty="0" err="1"/>
              <a:t>usb</a:t>
            </a:r>
            <a:r>
              <a:rPr lang="en-US" sz="2600" dirty="0"/>
              <a:t>). </a:t>
            </a:r>
            <a:endParaRPr lang="en-US" sz="2600" dirty="0" smtClean="0"/>
          </a:p>
          <a:p>
            <a:pPr>
              <a:buNone/>
            </a:pPr>
            <a:r>
              <a:rPr lang="en-US" sz="2600" dirty="0"/>
              <a:t>	</a:t>
            </a:r>
            <a:r>
              <a:rPr lang="en-US" sz="2000" b="1" dirty="0"/>
              <a:t>USB Driver Installation</a:t>
            </a:r>
          </a:p>
          <a:p>
            <a:pPr>
              <a:buNone/>
            </a:pPr>
            <a:r>
              <a:rPr lang="en-US" sz="2000" dirty="0" smtClean="0"/>
              <a:t>		For </a:t>
            </a:r>
            <a:r>
              <a:rPr lang="en-US" sz="2000" dirty="0"/>
              <a:t>Windows:</a:t>
            </a:r>
          </a:p>
          <a:p>
            <a:pPr>
              <a:buNone/>
            </a:pPr>
            <a:r>
              <a:rPr lang="en-US" sz="2000" dirty="0" smtClean="0"/>
              <a:t>		USB </a:t>
            </a:r>
            <a:r>
              <a:rPr lang="en-US" sz="2000" dirty="0"/>
              <a:t>drivers can be installed by running </a:t>
            </a:r>
            <a:r>
              <a:rPr lang="en-US" sz="2000" dirty="0" err="1"/>
              <a:t>Setup.exe</a:t>
            </a:r>
            <a:r>
              <a:rPr lang="en-US" sz="2000" dirty="0"/>
              <a:t> in tools/debug/</a:t>
            </a:r>
            <a:r>
              <a:rPr lang="en-US" sz="2000" dirty="0" err="1"/>
              <a:t>usb</a:t>
            </a:r>
            <a:r>
              <a:rPr lang="en-US" sz="2000" dirty="0"/>
              <a:t> directory</a:t>
            </a:r>
          </a:p>
          <a:p>
            <a:pPr>
              <a:buNone/>
            </a:pPr>
            <a:endParaRPr lang="en-US" sz="2600" dirty="0"/>
          </a:p>
          <a:p>
            <a:pPr>
              <a:buNone/>
            </a:pPr>
            <a:r>
              <a:rPr lang="en-US" sz="2600" dirty="0"/>
              <a:t>2)Power on the target device.</a:t>
            </a:r>
          </a:p>
          <a:p>
            <a:pPr>
              <a:buNone/>
            </a:pPr>
            <a:r>
              <a:rPr lang="en-US" sz="2600" dirty="0"/>
              <a:t>3)Connect the USB cable from the PC to the target device.</a:t>
            </a:r>
          </a:p>
          <a:p>
            <a:pPr>
              <a:buNone/>
            </a:pPr>
            <a:r>
              <a:rPr lang="en-US" sz="2600" dirty="0"/>
              <a:t>4)Open </a:t>
            </a:r>
            <a:r>
              <a:rPr lang="en-US" sz="2600" dirty="0" err="1" smtClean="0"/>
              <a:t>cmd</a:t>
            </a:r>
            <a:r>
              <a:rPr lang="en-US" sz="2600" dirty="0" smtClean="0"/>
              <a:t> </a:t>
            </a:r>
            <a:r>
              <a:rPr lang="en-US" sz="2600" dirty="0" err="1" smtClean="0"/>
              <a:t>promptand</a:t>
            </a:r>
            <a:r>
              <a:rPr lang="en-US" sz="2600" dirty="0" smtClean="0"/>
              <a:t> </a:t>
            </a:r>
            <a:r>
              <a:rPr lang="en-US" sz="2600" dirty="0"/>
              <a:t>type:</a:t>
            </a:r>
          </a:p>
          <a:p>
            <a:pPr>
              <a:buNone/>
            </a:pPr>
            <a:r>
              <a:rPr lang="en-US" sz="2600" dirty="0" smtClean="0"/>
              <a:t>5)</a:t>
            </a:r>
            <a:r>
              <a:rPr lang="en-US" sz="2600" dirty="0" err="1" smtClean="0"/>
              <a:t>Cd</a:t>
            </a:r>
            <a:r>
              <a:rPr lang="en-US" sz="2600" dirty="0" smtClean="0"/>
              <a:t>  </a:t>
            </a:r>
            <a:r>
              <a:rPr lang="en-US" sz="2600" dirty="0" err="1" smtClean="0"/>
              <a:t>C:\Qualcomm\Hexagon_SDK\3.5.2\tools\debug\mini-dm\WinNT</a:t>
            </a:r>
            <a:endParaRPr lang="en-US" sz="2600" dirty="0"/>
          </a:p>
          <a:p>
            <a:pPr>
              <a:buNone/>
            </a:pPr>
            <a:r>
              <a:rPr lang="en-US" sz="2600" dirty="0"/>
              <a:t>6)mini-</a:t>
            </a:r>
            <a:r>
              <a:rPr lang="en-US" sz="2600" dirty="0" err="1"/>
              <a:t>dm.exe</a:t>
            </a:r>
            <a:r>
              <a:rPr lang="en-US" sz="2600" dirty="0"/>
              <a:t> —comport &lt;port number&gt;</a:t>
            </a:r>
          </a:p>
          <a:p>
            <a:pPr marL="342900" lvl="1" indent="-342900">
              <a:buNone/>
            </a:pPr>
            <a:r>
              <a:rPr lang="en-US" sz="2600" dirty="0" smtClean="0"/>
              <a:t>	</a:t>
            </a:r>
            <a:r>
              <a:rPr lang="en-US" sz="2600" dirty="0" err="1" smtClean="0"/>
              <a:t>Eg</a:t>
            </a:r>
            <a:r>
              <a:rPr lang="en-US" sz="2600" dirty="0"/>
              <a:t>: mini-</a:t>
            </a:r>
            <a:r>
              <a:rPr lang="en-US" sz="2600" dirty="0" err="1"/>
              <a:t>dm.exe</a:t>
            </a:r>
            <a:r>
              <a:rPr lang="en-US" sz="2600" dirty="0"/>
              <a:t> —comport </a:t>
            </a:r>
            <a:r>
              <a:rPr lang="en-US" sz="2600" dirty="0" err="1"/>
              <a:t>com3</a:t>
            </a:r>
            <a:endParaRPr lang="en-US" sz="2600" dirty="0"/>
          </a:p>
          <a:p>
            <a:pPr marL="742950" lvl="2" indent="-342900"/>
            <a:r>
              <a:rPr lang="en-US" sz="2200" dirty="0" smtClean="0"/>
              <a:t>Port </a:t>
            </a:r>
            <a:r>
              <a:rPr lang="en-US" sz="2200" dirty="0"/>
              <a:t>number can be discovered by running the </a:t>
            </a:r>
            <a:r>
              <a:rPr lang="en-US" sz="2200" dirty="0" err="1" smtClean="0"/>
              <a:t>com_finder.py</a:t>
            </a:r>
            <a:r>
              <a:rPr lang="en-US" sz="2200" dirty="0" smtClean="0"/>
              <a:t> </a:t>
            </a:r>
            <a:r>
              <a:rPr lang="en-US" sz="2200" dirty="0"/>
              <a:t> script.</a:t>
            </a:r>
          </a:p>
          <a:p>
            <a:pPr marL="742950" lvl="2" indent="-342900"/>
            <a:r>
              <a:rPr lang="en-US" sz="2200" dirty="0" smtClean="0"/>
              <a:t>Port </a:t>
            </a:r>
            <a:r>
              <a:rPr lang="en-US" sz="2200" dirty="0"/>
              <a:t>number can also be discovered </a:t>
            </a:r>
            <a:r>
              <a:rPr lang="en-US" sz="2100" dirty="0"/>
              <a:t>After pushing DSP split binaries on target </a:t>
            </a:r>
            <a:r>
              <a:rPr lang="en-US" sz="2200" dirty="0" smtClean="0"/>
              <a:t>and open Control </a:t>
            </a:r>
            <a:r>
              <a:rPr lang="en-US" sz="2200" dirty="0"/>
              <a:t>Panel-&gt;Device manager-&gt; Ports. </a:t>
            </a:r>
            <a:r>
              <a:rPr lang="en-US" sz="2200" dirty="0"/>
              <a:t>The port number to consider is the one corresponding to the diagnostics port.</a:t>
            </a:r>
          </a:p>
          <a:p>
            <a:pPr>
              <a:buNone/>
            </a:pPr>
            <a:r>
              <a:rPr lang="en-US" sz="2600" dirty="0"/>
              <a:t>7)Play audio on the device or make a </a:t>
            </a:r>
            <a:r>
              <a:rPr lang="en-US" sz="2600" dirty="0" err="1"/>
              <a:t>fastRPC</a:t>
            </a:r>
            <a:r>
              <a:rPr lang="en-US" sz="2600" dirty="0"/>
              <a:t> call to generate messages</a:t>
            </a:r>
          </a:p>
          <a:p>
            <a:pPr>
              <a:buNone/>
            </a:pPr>
            <a:r>
              <a:rPr lang="en-US" sz="2600" dirty="0"/>
              <a:t>8)Diagnostic messages will start printing to console.</a:t>
            </a:r>
          </a:p>
          <a:p>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b="1" dirty="0" err="1" smtClean="0"/>
              <a:t>dspCV</a:t>
            </a:r>
            <a:r>
              <a:rPr lang="en-US" sz="2400" b="1" dirty="0" smtClean="0"/>
              <a:t> </a:t>
            </a:r>
            <a:r>
              <a:rPr lang="en-US" sz="2400" b="1" dirty="0"/>
              <a:t>Library</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Qualcomm's Hexagon SDK allows customers to develop DSP-accelerated Computer Vision applications on Hexagon </a:t>
            </a:r>
            <a:r>
              <a:rPr lang="en-US" sz="1800" dirty="0" err="1"/>
              <a:t>V5</a:t>
            </a:r>
            <a:r>
              <a:rPr lang="en-US" sz="1800" dirty="0"/>
              <a:t> and later products via dynamic loading and FastRPC. The </a:t>
            </a:r>
            <a:r>
              <a:rPr lang="en-US" sz="1800" dirty="0" err="1"/>
              <a:t>dspCV</a:t>
            </a:r>
            <a:r>
              <a:rPr lang="en-US" sz="1800" dirty="0"/>
              <a:t> utility library abstracts the DSP runtime environment for any compute application (not necessarily just Computer Vision) to effectively use DSP resources. The </a:t>
            </a:r>
            <a:r>
              <a:rPr lang="en-US" sz="1800" dirty="0" err="1"/>
              <a:t>FastCV</a:t>
            </a:r>
            <a:r>
              <a:rPr lang="en-US" sz="1800" dirty="0"/>
              <a:t> library contains many image processing API's, optimized for the Hexagon DSP. This SDK includes several examples demonstrating usage of both of these libraries in the typical usage model shown below</a:t>
            </a:r>
            <a:r>
              <a:rPr lang="en-US" sz="1800" dirty="0" smtClean="0"/>
              <a:t>.</a:t>
            </a:r>
          </a:p>
          <a:p>
            <a:endParaRPr lang="en-US" sz="1800" dirty="0"/>
          </a:p>
          <a:p>
            <a:r>
              <a:rPr lang="en-US" sz="1800" dirty="0"/>
              <a:t>The </a:t>
            </a:r>
            <a:r>
              <a:rPr lang="en-US" sz="1800" dirty="0" err="1"/>
              <a:t>dspCV</a:t>
            </a:r>
            <a:r>
              <a:rPr lang="en-US" sz="1800" dirty="0"/>
              <a:t> library in ${</a:t>
            </a:r>
            <a:r>
              <a:rPr lang="en-US" sz="1800" dirty="0" err="1"/>
              <a:t>HEXAGON_SDK_ROOT</a:t>
            </a:r>
            <a:r>
              <a:rPr lang="en-US" sz="1800" dirty="0"/>
              <a:t>}/lib/</a:t>
            </a:r>
            <a:r>
              <a:rPr lang="en-US" sz="1800" dirty="0" err="1"/>
              <a:t>fastcv</a:t>
            </a:r>
            <a:r>
              <a:rPr lang="en-US" sz="1800" dirty="0"/>
              <a:t>/</a:t>
            </a:r>
            <a:r>
              <a:rPr lang="en-US" sz="1800" dirty="0" err="1"/>
              <a:t>dspCV</a:t>
            </a:r>
            <a:r>
              <a:rPr lang="en-US" sz="1800" dirty="0"/>
              <a:t> aims to abstract as much of the DSP runtime environment as possible, to reduce effort in offloading compute processing to the DSP. It offers API's to perform such functions as clock/power voting, multi-threaded callbacks, concurrency checking, and </a:t>
            </a:r>
            <a:r>
              <a:rPr lang="en-US" sz="1800" dirty="0" err="1"/>
              <a:t>HVX</a:t>
            </a:r>
            <a:r>
              <a:rPr lang="en-US" sz="1800" dirty="0"/>
              <a:t> resource management.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400" b="1" dirty="0" smtClean="0"/>
              <a:t/>
            </a:r>
            <a:br>
              <a:rPr lang="en-US" sz="2400" b="1" dirty="0" smtClean="0"/>
            </a:br>
            <a:r>
              <a:rPr lang="en-US" sz="2400" b="1" dirty="0" err="1" smtClean="0"/>
              <a:t>dspCV</a:t>
            </a:r>
            <a:r>
              <a:rPr lang="en-US" sz="2400" b="1" dirty="0" smtClean="0"/>
              <a:t> Library</a:t>
            </a:r>
            <a:r>
              <a:rPr lang="en-US" sz="2400" dirty="0" smtClean="0"/>
              <a:t/>
            </a:r>
            <a:br>
              <a:rPr lang="en-US" sz="2400" dirty="0" smtClean="0"/>
            </a:br>
            <a:endParaRPr lang="en-US" sz="2400" dirty="0"/>
          </a:p>
        </p:txBody>
      </p:sp>
      <p:sp>
        <p:nvSpPr>
          <p:cNvPr id="5" name="Content Placeholder 4"/>
          <p:cNvSpPr>
            <a:spLocks noGrp="1"/>
          </p:cNvSpPr>
          <p:nvPr>
            <p:ph idx="1"/>
          </p:nvPr>
        </p:nvSpPr>
        <p:spPr>
          <a:xfrm>
            <a:off x="457200" y="1600200"/>
            <a:ext cx="8229600" cy="4953000"/>
          </a:xfrm>
        </p:spPr>
        <p:txBody>
          <a:bodyPr>
            <a:normAutofit fontScale="92500" lnSpcReduction="10000"/>
          </a:bodyPr>
          <a:lstStyle/>
          <a:p>
            <a:pPr>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r>
              <a:rPr lang="en-US" sz="1800" dirty="0" smtClean="0"/>
              <a:t>			</a:t>
            </a:r>
          </a:p>
          <a:p>
            <a:pPr>
              <a:buNone/>
            </a:pPr>
            <a:r>
              <a:rPr lang="en-US" sz="1800" dirty="0"/>
              <a:t>	</a:t>
            </a:r>
            <a:r>
              <a:rPr lang="en-US" sz="1800" dirty="0" smtClean="0"/>
              <a:t>		</a:t>
            </a:r>
          </a:p>
          <a:p>
            <a:pPr>
              <a:buNone/>
            </a:pPr>
            <a:r>
              <a:rPr lang="en-US" sz="1800" dirty="0"/>
              <a:t>	</a:t>
            </a:r>
            <a:r>
              <a:rPr lang="en-US" sz="1800" dirty="0" smtClean="0"/>
              <a:t>	</a:t>
            </a:r>
            <a:endParaRPr lang="en-US" sz="1800" dirty="0"/>
          </a:p>
          <a:p>
            <a:pPr>
              <a:buNone/>
            </a:pPr>
            <a:r>
              <a:rPr lang="en-US" sz="1800" dirty="0" smtClean="0"/>
              <a:t>			  	         fig: </a:t>
            </a:r>
            <a:r>
              <a:rPr lang="en-US" sz="1800" dirty="0" err="1" smtClean="0"/>
              <a:t>dspcv</a:t>
            </a:r>
            <a:endParaRPr lang="en-US" sz="1800" dirty="0" smtClean="0"/>
          </a:p>
        </p:txBody>
      </p:sp>
      <p:pic>
        <p:nvPicPr>
          <p:cNvPr id="6" name="Picture 2" descr="C:\Users\ASUS\Desktop\dspcv.PNG"/>
          <p:cNvPicPr>
            <a:picLocks noChangeAspect="1" noChangeArrowheads="1"/>
          </p:cNvPicPr>
          <p:nvPr/>
        </p:nvPicPr>
        <p:blipFill>
          <a:blip r:embed="rId2"/>
          <a:srcRect/>
          <a:stretch>
            <a:fillRect/>
          </a:stretch>
        </p:blipFill>
        <p:spPr bwMode="auto">
          <a:xfrm>
            <a:off x="1447800" y="1981200"/>
            <a:ext cx="6476999" cy="363885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Hexagon DSPs in </a:t>
            </a:r>
            <a:r>
              <a:rPr lang="en-US" sz="2400" b="1" dirty="0" err="1" smtClean="0"/>
              <a:t>SnapdragonTM</a:t>
            </a:r>
            <a:r>
              <a:rPr lang="en-US" sz="2400" b="1" dirty="0" smtClean="0"/>
              <a:t> 820</a:t>
            </a:r>
            <a:endParaRPr lang="en-US" sz="2400" b="1" dirty="0"/>
          </a:p>
        </p:txBody>
      </p:sp>
      <p:pic>
        <p:nvPicPr>
          <p:cNvPr id="18434" name="Picture 2" descr="C:\Users\ASUS\Desktop\hexagon_sdk.PNG"/>
          <p:cNvPicPr>
            <a:picLocks noGrp="1" noChangeAspect="1" noChangeArrowheads="1"/>
          </p:cNvPicPr>
          <p:nvPr>
            <p:ph idx="1"/>
          </p:nvPr>
        </p:nvPicPr>
        <p:blipFill>
          <a:blip r:embed="rId2"/>
          <a:srcRect/>
          <a:stretch>
            <a:fillRect/>
          </a:stretch>
        </p:blipFill>
        <p:spPr bwMode="auto">
          <a:xfrm>
            <a:off x="1066800" y="1371600"/>
            <a:ext cx="7086600" cy="4953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is CDSP?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a:t>CDSP intended for compute-intensive tasks such as image processing, computer vision, and camera streaming.</a:t>
            </a:r>
          </a:p>
          <a:p>
            <a:pPr>
              <a:buNone/>
            </a:pPr>
            <a:r>
              <a:rPr lang="en-US" sz="1800" dirty="0"/>
              <a:t> </a:t>
            </a:r>
          </a:p>
          <a:p>
            <a:r>
              <a:rPr lang="en-US" sz="1800" dirty="0"/>
              <a:t> Compared to the host CPU, the DSP typically runs at a lower clock speed but provides more parallelism opportunities at the instruction level. This makes the DSP a better alternative to the CPU for power consumption. As a result, it is preferable to offload as many large compute-intensive tasks as possible onto the DSP to reduce the overall power consumption of the device.</a:t>
            </a:r>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a:t>
            </a:r>
            <a:r>
              <a:rPr lang="en-US" sz="2700" b="1" dirty="0"/>
              <a:t>is 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Remote Procedure Call (RPC) is a protocol that one program can use to request a service from a program located in another computer on a network without having to understand the network's details</a:t>
            </a:r>
            <a:r>
              <a:rPr lang="en-US" sz="1800" dirty="0" smtClean="0"/>
              <a:t>.</a:t>
            </a:r>
          </a:p>
          <a:p>
            <a:endParaRPr lang="en-US" sz="1800" dirty="0"/>
          </a:p>
          <a:p>
            <a:r>
              <a:rPr lang="en-US" sz="1800" dirty="0"/>
              <a:t> RPC is used to call other processes on the remote systems like a local system. A procedure call is also sometimes known as a function call or a subroutine call</a:t>
            </a:r>
            <a:r>
              <a:rPr lang="en-US" sz="1800" dirty="0" smtClean="0"/>
              <a:t>.</a:t>
            </a:r>
          </a:p>
          <a:p>
            <a:pPr>
              <a:buNone/>
            </a:pPr>
            <a:endParaRPr lang="en-US" sz="1800" dirty="0"/>
          </a:p>
          <a:p>
            <a:r>
              <a:rPr lang="en-US" sz="1800" dirty="0"/>
              <a:t>RPC uses the client-server model. The requesting program is a client, and the service-providing program is the server. Like a regular or local procedure call, an RPC is a synchronous operation requiring the requesting program to be suspended until the results of the remote procedure are returned.</a:t>
            </a:r>
          </a:p>
          <a:p>
            <a:pPr>
              <a:buNone/>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What </a:t>
            </a:r>
            <a:r>
              <a:rPr lang="en-US" sz="2700" b="1" dirty="0"/>
              <a:t>is FastRPC?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FastRPC framework allows for clients to transparently make remote method invocations between applications and DSP processors.</a:t>
            </a:r>
          </a:p>
          <a:p>
            <a:pPr>
              <a:buNone/>
            </a:pP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t>What </a:t>
            </a:r>
            <a:r>
              <a:rPr lang="en-US" sz="2400" b="1" dirty="0"/>
              <a:t>is IDL file?</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1800" dirty="0"/>
              <a:t>The </a:t>
            </a:r>
            <a:r>
              <a:rPr lang="en-US" sz="1800" b="1" dirty="0"/>
              <a:t>interface definition language (IDL) </a:t>
            </a:r>
            <a:r>
              <a:rPr lang="en-US" sz="1800" dirty="0"/>
              <a:t>-- the specification language used to describe a software component's application programming interface (API) -- is </a:t>
            </a:r>
            <a:r>
              <a:rPr lang="en-US" sz="1800" dirty="0" smtClean="0"/>
              <a:t>commonly </a:t>
            </a:r>
            <a:r>
              <a:rPr lang="en-US" sz="1800" dirty="0"/>
              <a:t>used in Remote Procedure Call software. </a:t>
            </a:r>
            <a:endParaRPr lang="en-US" sz="1800" dirty="0" smtClean="0"/>
          </a:p>
          <a:p>
            <a:pPr>
              <a:buNone/>
            </a:pPr>
            <a:endParaRPr lang="en-US" sz="1800" dirty="0"/>
          </a:p>
          <a:p>
            <a:r>
              <a:rPr lang="en-US" sz="1800" b="1" dirty="0"/>
              <a:t>Calculator.idl</a:t>
            </a:r>
            <a:r>
              <a:rPr lang="en-US" sz="1800" dirty="0"/>
              <a:t> </a:t>
            </a:r>
          </a:p>
          <a:p>
            <a:pPr>
              <a:buNone/>
            </a:pPr>
            <a:r>
              <a:rPr lang="en-US" sz="1800" dirty="0" smtClean="0"/>
              <a:t>	This </a:t>
            </a:r>
            <a:r>
              <a:rPr lang="en-US" sz="1800" dirty="0"/>
              <a:t>file </a:t>
            </a:r>
            <a:r>
              <a:rPr lang="en-US" sz="1800" dirty="0" smtClean="0"/>
              <a:t>present in  </a:t>
            </a:r>
            <a:r>
              <a:rPr lang="en-US" sz="1800" dirty="0"/>
              <a:t>below path.</a:t>
            </a:r>
          </a:p>
          <a:p>
            <a:pPr>
              <a:buNone/>
            </a:pPr>
            <a:r>
              <a:rPr lang="en-US" sz="1800" dirty="0" smtClean="0"/>
              <a:t>	C</a:t>
            </a:r>
            <a:r>
              <a:rPr lang="en-US" sz="1800" dirty="0"/>
              <a:t>:\Qualcomm\Hexagon_SDK\3.5.2\examples\common\calculator\inc</a:t>
            </a:r>
          </a:p>
          <a:p>
            <a:pPr>
              <a:buNone/>
            </a:pPr>
            <a:r>
              <a:rPr lang="en-US" sz="1800" dirty="0"/>
              <a:t> </a:t>
            </a:r>
          </a:p>
          <a:p>
            <a:pPr>
              <a:buNone/>
            </a:pPr>
            <a:r>
              <a:rPr lang="en-US" sz="1800" dirty="0" smtClean="0">
                <a:solidFill>
                  <a:srgbClr val="00B050"/>
                </a:solidFill>
              </a:rPr>
              <a:t>      #</a:t>
            </a:r>
            <a:r>
              <a:rPr lang="en-US" sz="1800" dirty="0">
                <a:solidFill>
                  <a:srgbClr val="00B050"/>
                </a:solidFill>
              </a:rPr>
              <a:t>include "AEEStdDef.idl"</a:t>
            </a:r>
          </a:p>
          <a:p>
            <a:pPr>
              <a:buNone/>
            </a:pPr>
            <a:r>
              <a:rPr lang="en-US" sz="1800" dirty="0" smtClean="0">
                <a:solidFill>
                  <a:srgbClr val="00B050"/>
                </a:solidFill>
              </a:rPr>
              <a:t>	interface </a:t>
            </a:r>
            <a:r>
              <a:rPr lang="en-US" sz="1800" dirty="0">
                <a:solidFill>
                  <a:srgbClr val="00B050"/>
                </a:solidFill>
              </a:rPr>
              <a:t>calculator {</a:t>
            </a:r>
          </a:p>
          <a:p>
            <a:pPr>
              <a:buNone/>
            </a:pPr>
            <a:r>
              <a:rPr lang="en-US" sz="1800" dirty="0">
                <a:solidFill>
                  <a:srgbClr val="00B050"/>
                </a:solidFill>
              </a:rPr>
              <a:t> </a:t>
            </a:r>
            <a:r>
              <a:rPr lang="en-US" sz="1800" dirty="0" smtClean="0">
                <a:solidFill>
                  <a:srgbClr val="00B050"/>
                </a:solidFill>
              </a:rPr>
              <a:t>     </a:t>
            </a:r>
            <a:r>
              <a:rPr lang="en-US" sz="1800" dirty="0">
                <a:solidFill>
                  <a:srgbClr val="00B050"/>
                </a:solidFill>
              </a:rPr>
              <a:t>long sum(in sequence&lt;long&gt; vec, rout long long res);</a:t>
            </a:r>
          </a:p>
          <a:p>
            <a:pPr>
              <a:buNone/>
            </a:pPr>
            <a:r>
              <a:rPr lang="en-US" sz="1800" dirty="0" smtClean="0">
                <a:solidFill>
                  <a:srgbClr val="00B050"/>
                </a:solidFill>
              </a:rPr>
              <a:t>      };</a:t>
            </a:r>
            <a:endParaRPr lang="en-US" sz="1800" dirty="0">
              <a:solidFill>
                <a:srgbClr val="00B050"/>
              </a:solidFill>
            </a:endParaRP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What is the folder structure in calculator example?</a:t>
            </a:r>
            <a:r>
              <a:rPr lang="en-US" sz="2400" dirty="0"/>
              <a:t/>
            </a:r>
            <a:br>
              <a:rPr lang="en-US" sz="2400" dirty="0"/>
            </a:br>
            <a:endParaRPr lang="en-US" sz="2400" dirty="0"/>
          </a:p>
        </p:txBody>
      </p:sp>
      <p:pic>
        <p:nvPicPr>
          <p:cNvPr id="4" name="Content Placeholder 3" descr="C:\Users\ASUS\Desktop\Capture-folder_structure.PNG"/>
          <p:cNvPicPr>
            <a:picLocks noGrp="1"/>
          </p:cNvPicPr>
          <p:nvPr>
            <p:ph idx="1"/>
          </p:nvPr>
        </p:nvPicPr>
        <p:blipFill>
          <a:blip r:embed="rId2"/>
          <a:srcRect/>
          <a:stretch>
            <a:fillRect/>
          </a:stretch>
        </p:blipFill>
        <p:spPr bwMode="auto">
          <a:xfrm>
            <a:off x="457200" y="1295400"/>
            <a:ext cx="8229600"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t>Where is IDL </a:t>
            </a:r>
            <a:r>
              <a:rPr lang="en-US" sz="2400" b="1" dirty="0" smtClean="0"/>
              <a:t>file &amp; </a:t>
            </a:r>
            <a:r>
              <a:rPr lang="en-US" sz="2400" b="1" dirty="0" err="1" smtClean="0"/>
              <a:t>src</a:t>
            </a:r>
            <a:r>
              <a:rPr lang="en-US" sz="2400" b="1" dirty="0" smtClean="0"/>
              <a:t> files?</a:t>
            </a:r>
            <a:endParaRPr lang="en-US" sz="2400"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1800" dirty="0"/>
              <a:t>IDL file present in</a:t>
            </a:r>
            <a:r>
              <a:rPr lang="en-US" sz="1800" b="1" dirty="0"/>
              <a:t> </a:t>
            </a:r>
            <a:r>
              <a:rPr lang="en-US" sz="1800" dirty="0"/>
              <a:t>C:\Qualcomm\Hexagon_SDK\3.5.2\examples\common\calculator\inc</a:t>
            </a:r>
          </a:p>
          <a:p>
            <a:pPr>
              <a:buNone/>
            </a:pPr>
            <a:endParaRPr lang="en-US" sz="1800" dirty="0" smtClean="0"/>
          </a:p>
          <a:p>
            <a:pPr>
              <a:buNone/>
            </a:pPr>
            <a:r>
              <a:rPr lang="en-US" sz="1800" dirty="0"/>
              <a:t>	</a:t>
            </a: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err="1"/>
              <a:t>src</a:t>
            </a:r>
            <a:r>
              <a:rPr lang="en-US" sz="1800" dirty="0"/>
              <a:t> files present in </a:t>
            </a:r>
            <a:r>
              <a:rPr lang="en-US" sz="1800" dirty="0" err="1"/>
              <a:t>C:\</a:t>
            </a:r>
            <a:r>
              <a:rPr lang="en-US" sz="1800" dirty="0" err="1" smtClean="0"/>
              <a:t>Qualcomm\Hexagon_SDK\3.5.2\examples\common\calculator\src</a:t>
            </a:r>
            <a:endParaRPr lang="en-US" sz="1800" dirty="0" smtClean="0"/>
          </a:p>
          <a:p>
            <a:pPr>
              <a:buNone/>
            </a:pPr>
            <a:endParaRPr lang="en-US" sz="1800" dirty="0"/>
          </a:p>
          <a:p>
            <a:pPr>
              <a:buNone/>
            </a:pPr>
            <a:endParaRPr lang="en-US" sz="1800" dirty="0"/>
          </a:p>
        </p:txBody>
      </p:sp>
      <p:pic>
        <p:nvPicPr>
          <p:cNvPr id="4" name="Picture 3" descr="C:\Users\ASUS\Desktop\Capture-idl.PNG"/>
          <p:cNvPicPr/>
          <p:nvPr/>
        </p:nvPicPr>
        <p:blipFill>
          <a:blip r:embed="rId2"/>
          <a:srcRect/>
          <a:stretch>
            <a:fillRect/>
          </a:stretch>
        </p:blipFill>
        <p:spPr bwMode="auto">
          <a:xfrm>
            <a:off x="1219200" y="2286000"/>
            <a:ext cx="6629400" cy="1219199"/>
          </a:xfrm>
          <a:prstGeom prst="rect">
            <a:avLst/>
          </a:prstGeom>
          <a:noFill/>
          <a:ln w="9525">
            <a:noFill/>
            <a:miter lim="800000"/>
            <a:headEnd/>
            <a:tailEnd/>
          </a:ln>
        </p:spPr>
      </p:pic>
      <p:pic>
        <p:nvPicPr>
          <p:cNvPr id="5" name="Picture 4" descr="C:\Users\ASUS\Desktop\Capture-src.PNG"/>
          <p:cNvPicPr/>
          <p:nvPr/>
        </p:nvPicPr>
        <p:blipFill>
          <a:blip r:embed="rId3"/>
          <a:srcRect/>
          <a:stretch>
            <a:fillRect/>
          </a:stretch>
        </p:blipFill>
        <p:spPr bwMode="auto">
          <a:xfrm>
            <a:off x="1219200" y="4495800"/>
            <a:ext cx="6934200" cy="1965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496</Words>
  <Application>Microsoft Office PowerPoint</Application>
  <PresentationFormat>On-screen Show (4:3)</PresentationFormat>
  <Paragraphs>166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Hexagon SDK</vt:lpstr>
      <vt:lpstr>Hexagon SDK</vt:lpstr>
      <vt:lpstr>Hexagon DSPs in SnapdragonTM 820</vt:lpstr>
      <vt:lpstr> What is CDSP? </vt:lpstr>
      <vt:lpstr> What is RPC? </vt:lpstr>
      <vt:lpstr> What is FastRPC? </vt:lpstr>
      <vt:lpstr> What is IDL file? </vt:lpstr>
      <vt:lpstr>What is the folder structure in calculator example? </vt:lpstr>
      <vt:lpstr>Where is IDL file &amp; src files?</vt:lpstr>
      <vt:lpstr>What is python walkthrough script? What it is doing? How to run? </vt:lpstr>
      <vt:lpstr> Explain individual commands  ? </vt:lpstr>
      <vt:lpstr>Explain individual commands  ?</vt:lpstr>
      <vt:lpstr>Explain individual commands  ?</vt:lpstr>
      <vt:lpstr>Explain individual commands  ?</vt:lpstr>
      <vt:lpstr>Explain individual commands  ?</vt:lpstr>
      <vt:lpstr> What are the libs/ executables generated? Where they generated? </vt:lpstr>
      <vt:lpstr>What are the libs/ executables generated? Where they generated?</vt:lpstr>
      <vt:lpstr> Explain the logs? </vt:lpstr>
      <vt:lpstr> mini-dm </vt:lpstr>
      <vt:lpstr>mini-dm</vt:lpstr>
      <vt:lpstr>mini-dm</vt:lpstr>
      <vt:lpstr> dspCV Library </vt:lpstr>
      <vt:lpstr> dspCV Library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65</cp:revision>
  <dcterms:created xsi:type="dcterms:W3CDTF">2020-10-28T06:09:51Z</dcterms:created>
  <dcterms:modified xsi:type="dcterms:W3CDTF">2020-10-28T12:29:49Z</dcterms:modified>
</cp:coreProperties>
</file>