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96" r:id="rId1"/>
  </p:sldMasterIdLst>
  <p:sldIdLst>
    <p:sldId id="256" r:id="rId2"/>
    <p:sldId id="257" r:id="rId3"/>
    <p:sldId id="258" r:id="rId4"/>
    <p:sldId id="263" r:id="rId5"/>
    <p:sldId id="264" r:id="rId6"/>
    <p:sldId id="265" r:id="rId7"/>
    <p:sldId id="259" r:id="rId8"/>
    <p:sldId id="260" r:id="rId9"/>
    <p:sldId id="261" r:id="rId10"/>
    <p:sldId id="262"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homepages.inf.ed.ac.uk/rbf/HIPR2/convolv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5871-8B92-4849-899C-C288E9E03B78}"/>
              </a:ext>
            </a:extLst>
          </p:cNvPr>
          <p:cNvSpPr>
            <a:spLocks noGrp="1"/>
          </p:cNvSpPr>
          <p:nvPr>
            <p:ph type="ctrTitle"/>
          </p:nvPr>
        </p:nvSpPr>
        <p:spPr>
          <a:xfrm>
            <a:off x="1600200" y="612559"/>
            <a:ext cx="8991600" cy="3420105"/>
          </a:xfrm>
        </p:spPr>
        <p:txBody>
          <a:bodyPr>
            <a:normAutofit/>
          </a:bodyPr>
          <a:lstStyle/>
          <a:p>
            <a:r>
              <a:rPr lang="en-US" sz="2800" dirty="0">
                <a:latin typeface="Trebuchet MS" panose="020B0603020202020204" pitchFamily="34" charset="0"/>
              </a:rPr>
              <a:t>Digital signal processing (EC 550)</a:t>
            </a:r>
            <a:br>
              <a:rPr lang="en-US" sz="2800" dirty="0">
                <a:latin typeface="Trebuchet MS" panose="020B0603020202020204" pitchFamily="34" charset="0"/>
              </a:rPr>
            </a:br>
            <a:br>
              <a:rPr lang="en-US" sz="2800" dirty="0">
                <a:latin typeface="Trebuchet MS" panose="020B0603020202020204" pitchFamily="34" charset="0"/>
              </a:rPr>
            </a:br>
            <a:r>
              <a:rPr lang="en-US" sz="2800" dirty="0">
                <a:latin typeface="Trebuchet MS" panose="020B0603020202020204" pitchFamily="34" charset="0"/>
              </a:rPr>
              <a:t>Noise removal in images</a:t>
            </a:r>
            <a:br>
              <a:rPr lang="en-US" dirty="0"/>
            </a:br>
            <a:endParaRPr lang="en-IN" dirty="0"/>
          </a:p>
        </p:txBody>
      </p:sp>
      <p:sp>
        <p:nvSpPr>
          <p:cNvPr id="3" name="Subtitle 2">
            <a:extLst>
              <a:ext uri="{FF2B5EF4-FFF2-40B4-BE49-F238E27FC236}">
                <a16:creationId xmlns:a16="http://schemas.microsoft.com/office/drawing/2014/main" id="{F6C0AB79-8921-464F-84BE-7572079C880A}"/>
              </a:ext>
            </a:extLst>
          </p:cNvPr>
          <p:cNvSpPr>
            <a:spLocks noGrp="1"/>
          </p:cNvSpPr>
          <p:nvPr>
            <p:ph type="subTitle" idx="1"/>
          </p:nvPr>
        </p:nvSpPr>
        <p:spPr/>
        <p:txBody>
          <a:bodyPr>
            <a:normAutofit/>
          </a:bodyPr>
          <a:lstStyle/>
          <a:p>
            <a:pPr algn="l"/>
            <a:r>
              <a:rPr lang="en-US" dirty="0">
                <a:latin typeface="Trebuchet MS" panose="020B0603020202020204" pitchFamily="34" charset="0"/>
              </a:rPr>
              <a:t>Name: Bhagyanidhi A Patil</a:t>
            </a:r>
          </a:p>
          <a:p>
            <a:endParaRPr lang="en-IN" dirty="0"/>
          </a:p>
        </p:txBody>
      </p:sp>
    </p:spTree>
    <p:extLst>
      <p:ext uri="{BB962C8B-B14F-4D97-AF65-F5344CB8AC3E}">
        <p14:creationId xmlns:p14="http://schemas.microsoft.com/office/powerpoint/2010/main" val="127917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402CFD-A8F9-4685-8A5A-73187A27E3C8}"/>
              </a:ext>
            </a:extLst>
          </p:cNvPr>
          <p:cNvPicPr>
            <a:picLocks noChangeAspect="1"/>
          </p:cNvPicPr>
          <p:nvPr/>
        </p:nvPicPr>
        <p:blipFill>
          <a:blip r:embed="rId2"/>
          <a:stretch>
            <a:fillRect/>
          </a:stretch>
        </p:blipFill>
        <p:spPr>
          <a:xfrm>
            <a:off x="1059863" y="223422"/>
            <a:ext cx="10072273" cy="6123942"/>
          </a:xfrm>
          <a:prstGeom prst="rect">
            <a:avLst/>
          </a:prstGeom>
        </p:spPr>
      </p:pic>
    </p:spTree>
    <p:extLst>
      <p:ext uri="{BB962C8B-B14F-4D97-AF65-F5344CB8AC3E}">
        <p14:creationId xmlns:p14="http://schemas.microsoft.com/office/powerpoint/2010/main" val="329423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7362-B6E7-4FAA-8773-4AC25CE157B0}"/>
              </a:ext>
            </a:extLst>
          </p:cNvPr>
          <p:cNvSpPr>
            <a:spLocks noGrp="1"/>
          </p:cNvSpPr>
          <p:nvPr>
            <p:ph type="title"/>
          </p:nvPr>
        </p:nvSpPr>
        <p:spPr/>
        <p:txBody>
          <a:bodyPr/>
          <a:lstStyle/>
          <a:p>
            <a:r>
              <a:rPr lang="en-US" dirty="0"/>
              <a:t>Median filter [average filter]</a:t>
            </a:r>
            <a:endParaRPr lang="en-IN" dirty="0"/>
          </a:p>
        </p:txBody>
      </p:sp>
      <p:sp>
        <p:nvSpPr>
          <p:cNvPr id="3" name="Content Placeholder 2">
            <a:extLst>
              <a:ext uri="{FF2B5EF4-FFF2-40B4-BE49-F238E27FC236}">
                <a16:creationId xmlns:a16="http://schemas.microsoft.com/office/drawing/2014/main" id="{A31D1D22-D5E1-4770-84A0-A6E5D71C8487}"/>
              </a:ext>
            </a:extLst>
          </p:cNvPr>
          <p:cNvSpPr>
            <a:spLocks noGrp="1"/>
          </p:cNvSpPr>
          <p:nvPr>
            <p:ph idx="1"/>
          </p:nvPr>
        </p:nvSpPr>
        <p:spPr/>
        <p:txBody>
          <a:bodyPr>
            <a:normAutofit/>
          </a:bodyPr>
          <a:lstStyle/>
          <a:p>
            <a:r>
              <a:rPr lang="en-US" i="0" dirty="0">
                <a:solidFill>
                  <a:schemeClr val="tx1"/>
                </a:solidFill>
                <a:effectLst/>
                <a:latin typeface="Trebuchet MS" panose="020B0603020202020204" pitchFamily="34" charset="0"/>
              </a:rPr>
              <a:t>Median filter is used to remove salt pepper and noise .</a:t>
            </a:r>
          </a:p>
          <a:p>
            <a:r>
              <a:rPr lang="en-US" i="0" dirty="0">
                <a:solidFill>
                  <a:schemeClr val="tx1"/>
                </a:solidFill>
                <a:effectLst/>
                <a:latin typeface="Trebuchet MS" panose="020B0603020202020204" pitchFamily="34" charset="0"/>
              </a:rPr>
              <a:t>A median filter is a nonlinear filter in which each output sample is computed as the median value of the input samples under the window .</a:t>
            </a:r>
          </a:p>
          <a:p>
            <a:r>
              <a:rPr lang="en-US" i="0" dirty="0">
                <a:solidFill>
                  <a:schemeClr val="tx1"/>
                </a:solidFill>
                <a:effectLst/>
                <a:latin typeface="Trebuchet MS" panose="020B0603020202020204" pitchFamily="34" charset="0"/>
              </a:rPr>
              <a:t>The main idea of the median filter is to run through the signal entry by entry, replacing each entry with the median  of neighboring entries. </a:t>
            </a:r>
          </a:p>
          <a:p>
            <a:r>
              <a:rPr lang="en-US" i="0" dirty="0">
                <a:solidFill>
                  <a:schemeClr val="tx1"/>
                </a:solidFill>
                <a:effectLst/>
                <a:latin typeface="Trebuchet MS" panose="020B0603020202020204" pitchFamily="34" charset="0"/>
              </a:rPr>
              <a:t>The median is calculated by first sorting all the pixel values from the surrounding neighborhood into numerical order and then replacing the pixel being considered with the middle pixel value.</a:t>
            </a:r>
          </a:p>
          <a:p>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14042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920D4-548C-40DE-B3B4-A7628A726FAC}"/>
              </a:ext>
            </a:extLst>
          </p:cNvPr>
          <p:cNvPicPr>
            <a:picLocks noChangeAspect="1"/>
          </p:cNvPicPr>
          <p:nvPr/>
        </p:nvPicPr>
        <p:blipFill>
          <a:blip r:embed="rId2"/>
          <a:stretch>
            <a:fillRect/>
          </a:stretch>
        </p:blipFill>
        <p:spPr>
          <a:xfrm>
            <a:off x="1294483" y="626847"/>
            <a:ext cx="9323209" cy="5408760"/>
          </a:xfrm>
          <a:prstGeom prst="rect">
            <a:avLst/>
          </a:prstGeom>
        </p:spPr>
      </p:pic>
    </p:spTree>
    <p:extLst>
      <p:ext uri="{BB962C8B-B14F-4D97-AF65-F5344CB8AC3E}">
        <p14:creationId xmlns:p14="http://schemas.microsoft.com/office/powerpoint/2010/main" val="96612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1034-348A-4240-9A3D-92BDB4B6960C}"/>
              </a:ext>
            </a:extLst>
          </p:cNvPr>
          <p:cNvSpPr>
            <a:spLocks noGrp="1"/>
          </p:cNvSpPr>
          <p:nvPr>
            <p:ph type="title"/>
          </p:nvPr>
        </p:nvSpPr>
        <p:spPr/>
        <p:txBody>
          <a:bodyPr/>
          <a:lstStyle/>
          <a:p>
            <a:r>
              <a:rPr lang="en-US" dirty="0"/>
              <a:t>Mid point filter </a:t>
            </a:r>
            <a:endParaRPr lang="en-IN" dirty="0"/>
          </a:p>
        </p:txBody>
      </p:sp>
      <p:sp>
        <p:nvSpPr>
          <p:cNvPr id="3" name="Content Placeholder 2">
            <a:extLst>
              <a:ext uri="{FF2B5EF4-FFF2-40B4-BE49-F238E27FC236}">
                <a16:creationId xmlns:a16="http://schemas.microsoft.com/office/drawing/2014/main" id="{2B30493E-DA45-4182-B9A2-A941FE3EC479}"/>
              </a:ext>
            </a:extLst>
          </p:cNvPr>
          <p:cNvSpPr>
            <a:spLocks noGrp="1"/>
          </p:cNvSpPr>
          <p:nvPr>
            <p:ph idx="1"/>
          </p:nvPr>
        </p:nvSpPr>
        <p:spPr/>
        <p:txBody>
          <a:bodyPr/>
          <a:lstStyle/>
          <a:p>
            <a:r>
              <a:rPr lang="en-US" i="0" dirty="0">
                <a:solidFill>
                  <a:srgbClr val="000000"/>
                </a:solidFill>
                <a:effectLst/>
                <a:latin typeface="Trebuchet MS" panose="020B0603020202020204" pitchFamily="34" charset="0"/>
              </a:rPr>
              <a:t>The midpoint filter is typically used to filter images containing short tailed noise such as Gaussian and uniform type noises.</a:t>
            </a:r>
          </a:p>
          <a:p>
            <a:r>
              <a:rPr lang="en-US" dirty="0">
                <a:solidFill>
                  <a:srgbClr val="000000"/>
                </a:solidFill>
                <a:latin typeface="Trebuchet MS" panose="020B0603020202020204" pitchFamily="34" charset="0"/>
              </a:rPr>
              <a:t>This function works only for monochrome,8bit per pixel and 24 bit per pixel images.</a:t>
            </a:r>
            <a:endParaRPr lang="en-US" dirty="0">
              <a:latin typeface="Trebuchet MS" panose="020B0603020202020204" pitchFamily="34" charset="0"/>
            </a:endParaRPr>
          </a:p>
          <a:p>
            <a:r>
              <a:rPr lang="en-US" i="0" dirty="0">
                <a:solidFill>
                  <a:srgbClr val="202124"/>
                </a:solidFill>
                <a:effectLst/>
                <a:latin typeface="Trebuchet MS" panose="020B0603020202020204" pitchFamily="34" charset="0"/>
              </a:rPr>
              <a:t>In the midpoint method, the color value of each pixel is replaced with the average of maximum and minimum (i.e. the midpoint) of color values of the pixels in a surrounding region.</a:t>
            </a:r>
          </a:p>
          <a:p>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20078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0B19CE-4752-4A31-B125-4770C84B3CD0}"/>
              </a:ext>
            </a:extLst>
          </p:cNvPr>
          <p:cNvSpPr>
            <a:spLocks noGrp="1"/>
          </p:cNvSpPr>
          <p:nvPr>
            <p:ph idx="1"/>
          </p:nvPr>
        </p:nvSpPr>
        <p:spPr/>
        <p:txBody>
          <a:bodyPr/>
          <a:lstStyle/>
          <a:p>
            <a:endParaRPr lang="en-US" b="0" i="0" dirty="0">
              <a:solidFill>
                <a:srgbClr val="000000"/>
              </a:solidFill>
              <a:effectLst/>
              <a:latin typeface="TimesNewRomanPS"/>
            </a:endParaRPr>
          </a:p>
          <a:p>
            <a:r>
              <a:rPr lang="en-US" b="0" i="0" dirty="0">
                <a:solidFill>
                  <a:srgbClr val="000000"/>
                </a:solidFill>
                <a:effectLst/>
                <a:latin typeface="TimesNewRomanPS"/>
              </a:rPr>
              <a:t>where the coordinate (x+i, y+j ) is defined over the image  and the coordinate (i, j) is defined over the N x N size square mask.</a:t>
            </a:r>
            <a:endParaRPr lang="en-IN" dirty="0"/>
          </a:p>
        </p:txBody>
      </p:sp>
      <p:pic>
        <p:nvPicPr>
          <p:cNvPr id="9" name="Picture 8">
            <a:extLst>
              <a:ext uri="{FF2B5EF4-FFF2-40B4-BE49-F238E27FC236}">
                <a16:creationId xmlns:a16="http://schemas.microsoft.com/office/drawing/2014/main" id="{3FB07D1D-FF9A-4103-BCFB-98B0F17CFB1C}"/>
              </a:ext>
            </a:extLst>
          </p:cNvPr>
          <p:cNvPicPr>
            <a:picLocks noChangeAspect="1"/>
          </p:cNvPicPr>
          <p:nvPr/>
        </p:nvPicPr>
        <p:blipFill>
          <a:blip r:embed="rId2"/>
          <a:stretch>
            <a:fillRect/>
          </a:stretch>
        </p:blipFill>
        <p:spPr>
          <a:xfrm>
            <a:off x="2792849" y="1813333"/>
            <a:ext cx="6359626" cy="699047"/>
          </a:xfrm>
          <a:prstGeom prst="rect">
            <a:avLst/>
          </a:prstGeom>
        </p:spPr>
      </p:pic>
    </p:spTree>
    <p:extLst>
      <p:ext uri="{BB962C8B-B14F-4D97-AF65-F5344CB8AC3E}">
        <p14:creationId xmlns:p14="http://schemas.microsoft.com/office/powerpoint/2010/main" val="105614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811F-1421-477D-BE04-BEB3E3F10124}"/>
              </a:ext>
            </a:extLst>
          </p:cNvPr>
          <p:cNvSpPr>
            <a:spLocks noGrp="1"/>
          </p:cNvSpPr>
          <p:nvPr>
            <p:ph type="title"/>
          </p:nvPr>
        </p:nvSpPr>
        <p:spPr/>
        <p:txBody>
          <a:bodyPr/>
          <a:lstStyle/>
          <a:p>
            <a:r>
              <a:rPr lang="en-US" dirty="0"/>
              <a:t>What is Image noise? </a:t>
            </a:r>
            <a:endParaRPr lang="en-IN" dirty="0"/>
          </a:p>
        </p:txBody>
      </p:sp>
      <p:sp>
        <p:nvSpPr>
          <p:cNvPr id="3" name="Content Placeholder 2">
            <a:extLst>
              <a:ext uri="{FF2B5EF4-FFF2-40B4-BE49-F238E27FC236}">
                <a16:creationId xmlns:a16="http://schemas.microsoft.com/office/drawing/2014/main" id="{1ACCD088-03E4-4AD2-9FE7-9D812A59DB76}"/>
              </a:ext>
            </a:extLst>
          </p:cNvPr>
          <p:cNvSpPr>
            <a:spLocks noGrp="1"/>
          </p:cNvSpPr>
          <p:nvPr>
            <p:ph idx="1"/>
          </p:nvPr>
        </p:nvSpPr>
        <p:spPr/>
        <p:txBody>
          <a:bodyPr/>
          <a:lstStyle/>
          <a:p>
            <a:r>
              <a:rPr lang="en-US" b="0" i="0" dirty="0">
                <a:solidFill>
                  <a:schemeClr val="tx1"/>
                </a:solidFill>
                <a:effectLst/>
                <a:latin typeface="Trebuchet MS" panose="020B0603020202020204" pitchFamily="34" charset="0"/>
              </a:rPr>
              <a:t>Image noise is random variation of brightness or color information in images, and is usually an aspect of electronic noise. It can be produced by the image sensor and circuitry of a scanner or digital camera.</a:t>
            </a:r>
          </a:p>
          <a:p>
            <a:r>
              <a:rPr lang="en-IN" sz="1800" dirty="0">
                <a:solidFill>
                  <a:schemeClr val="tx1"/>
                </a:solidFill>
                <a:effectLst/>
                <a:latin typeface="Trebuchet MS" panose="020B0603020202020204" pitchFamily="34" charset="0"/>
                <a:ea typeface="Calibri" panose="020F0502020204030204" pitchFamily="34" charset="0"/>
              </a:rPr>
              <a:t>Noise is the result of errors in the image acquisition process that result in change in  pixel values that do not reflect the true intensities of the real scene. </a:t>
            </a:r>
          </a:p>
          <a:p>
            <a:endParaRPr lang="en-IN"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3413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ACE7-0EF8-4ED4-8C79-D77616E0C6C4}"/>
              </a:ext>
            </a:extLst>
          </p:cNvPr>
          <p:cNvSpPr>
            <a:spLocks noGrp="1"/>
          </p:cNvSpPr>
          <p:nvPr>
            <p:ph type="title"/>
          </p:nvPr>
        </p:nvSpPr>
        <p:spPr/>
        <p:txBody>
          <a:bodyPr/>
          <a:lstStyle/>
          <a:p>
            <a:r>
              <a:rPr lang="en-US" dirty="0"/>
              <a:t>How to remove noise in an image?</a:t>
            </a:r>
            <a:endParaRPr lang="en-IN" dirty="0"/>
          </a:p>
        </p:txBody>
      </p:sp>
      <p:sp>
        <p:nvSpPr>
          <p:cNvPr id="3" name="Content Placeholder 2">
            <a:extLst>
              <a:ext uri="{FF2B5EF4-FFF2-40B4-BE49-F238E27FC236}">
                <a16:creationId xmlns:a16="http://schemas.microsoft.com/office/drawing/2014/main" id="{F8A7B581-E746-406F-BAF5-4A267C39480D}"/>
              </a:ext>
            </a:extLst>
          </p:cNvPr>
          <p:cNvSpPr>
            <a:spLocks noGrp="1"/>
          </p:cNvSpPr>
          <p:nvPr>
            <p:ph idx="1"/>
          </p:nvPr>
        </p:nvSpPr>
        <p:spPr/>
        <p:txBody>
          <a:bodyPr/>
          <a:lstStyle/>
          <a:p>
            <a:r>
              <a:rPr lang="en-IN" dirty="0">
                <a:solidFill>
                  <a:schemeClr val="tx1"/>
                </a:solidFill>
                <a:effectLst/>
                <a:latin typeface="Trebuchet MS" panose="020B0603020202020204" pitchFamily="34" charset="0"/>
                <a:ea typeface="Calibri" panose="020F0502020204030204" pitchFamily="34" charset="0"/>
              </a:rPr>
              <a:t>Noise removal can be achieved, by using a number of existing filtering techniques.</a:t>
            </a:r>
          </a:p>
          <a:p>
            <a:r>
              <a:rPr lang="en-US" i="0" dirty="0">
                <a:solidFill>
                  <a:schemeClr val="tx1"/>
                </a:solidFill>
                <a:effectLst/>
                <a:latin typeface="Trebuchet MS" panose="020B0603020202020204" pitchFamily="34" charset="0"/>
              </a:rPr>
              <a:t>Noise removal algorithm is the process of removing or reducing the noise from the image. The noise removal algorithms reduce or remove the visibility of noise by smoothing the entire image leaving areas near contrast boundaries. </a:t>
            </a:r>
            <a:endParaRPr lang="en-IN" i="0" dirty="0">
              <a:solidFill>
                <a:schemeClr val="tx1"/>
              </a:solidFill>
              <a:latin typeface="Trebuchet MS" panose="020B0603020202020204" pitchFamily="34" charset="0"/>
            </a:endParaRPr>
          </a:p>
          <a:p>
            <a:endParaRPr lang="en-IN" dirty="0"/>
          </a:p>
        </p:txBody>
      </p:sp>
    </p:spTree>
    <p:extLst>
      <p:ext uri="{BB962C8B-B14F-4D97-AF65-F5344CB8AC3E}">
        <p14:creationId xmlns:p14="http://schemas.microsoft.com/office/powerpoint/2010/main" val="9304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2783-8771-4E5D-8842-5E188F3E92FF}"/>
              </a:ext>
            </a:extLst>
          </p:cNvPr>
          <p:cNvSpPr>
            <a:spLocks noGrp="1"/>
          </p:cNvSpPr>
          <p:nvPr>
            <p:ph type="title"/>
          </p:nvPr>
        </p:nvSpPr>
        <p:spPr/>
        <p:txBody>
          <a:bodyPr/>
          <a:lstStyle/>
          <a:p>
            <a:r>
              <a:rPr lang="en-US" dirty="0"/>
              <a:t>Types of noise:</a:t>
            </a:r>
            <a:endParaRPr lang="en-IN" dirty="0"/>
          </a:p>
        </p:txBody>
      </p:sp>
      <p:sp>
        <p:nvSpPr>
          <p:cNvPr id="3" name="Content Placeholder 2">
            <a:extLst>
              <a:ext uri="{FF2B5EF4-FFF2-40B4-BE49-F238E27FC236}">
                <a16:creationId xmlns:a16="http://schemas.microsoft.com/office/drawing/2014/main" id="{1F2E95E7-F39A-4AF2-8E7E-7B51BB560BF6}"/>
              </a:ext>
            </a:extLst>
          </p:cNvPr>
          <p:cNvSpPr>
            <a:spLocks noGrp="1"/>
          </p:cNvSpPr>
          <p:nvPr>
            <p:ph idx="1"/>
          </p:nvPr>
        </p:nvSpPr>
        <p:spPr/>
        <p:txBody>
          <a:bodyPr/>
          <a:lstStyle/>
          <a:p>
            <a:r>
              <a:rPr lang="en-US" sz="2400" dirty="0"/>
              <a:t>SALT NOISE</a:t>
            </a:r>
          </a:p>
          <a:p>
            <a:r>
              <a:rPr lang="en-US" sz="2400" dirty="0"/>
              <a:t>PEPPER NOISE</a:t>
            </a:r>
          </a:p>
          <a:p>
            <a:r>
              <a:rPr lang="en-US" sz="2400" dirty="0"/>
              <a:t>GUASSIAN NOISE</a:t>
            </a:r>
          </a:p>
          <a:p>
            <a:endParaRPr lang="en-US" dirty="0"/>
          </a:p>
          <a:p>
            <a:endParaRPr lang="en-IN" dirty="0"/>
          </a:p>
        </p:txBody>
      </p:sp>
    </p:spTree>
    <p:extLst>
      <p:ext uri="{BB962C8B-B14F-4D97-AF65-F5344CB8AC3E}">
        <p14:creationId xmlns:p14="http://schemas.microsoft.com/office/powerpoint/2010/main" val="194219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ED7B-5A86-4F8A-8F46-4CFA1D1CCA00}"/>
              </a:ext>
            </a:extLst>
          </p:cNvPr>
          <p:cNvSpPr>
            <a:spLocks noGrp="1"/>
          </p:cNvSpPr>
          <p:nvPr>
            <p:ph type="title"/>
          </p:nvPr>
        </p:nvSpPr>
        <p:spPr/>
        <p:txBody>
          <a:bodyPr/>
          <a:lstStyle/>
          <a:p>
            <a:r>
              <a:rPr lang="en-US" dirty="0"/>
              <a:t>Salt and pepper noise </a:t>
            </a:r>
            <a:endParaRPr lang="en-IN" dirty="0"/>
          </a:p>
        </p:txBody>
      </p:sp>
      <p:sp>
        <p:nvSpPr>
          <p:cNvPr id="3" name="Content Placeholder 2">
            <a:extLst>
              <a:ext uri="{FF2B5EF4-FFF2-40B4-BE49-F238E27FC236}">
                <a16:creationId xmlns:a16="http://schemas.microsoft.com/office/drawing/2014/main" id="{11B7993C-E6F1-4C55-BA66-B1D0E0D7A716}"/>
              </a:ext>
            </a:extLst>
          </p:cNvPr>
          <p:cNvSpPr>
            <a:spLocks noGrp="1"/>
          </p:cNvSpPr>
          <p:nvPr>
            <p:ph idx="1"/>
          </p:nvPr>
        </p:nvSpPr>
        <p:spPr/>
        <p:txBody>
          <a:bodyPr/>
          <a:lstStyle/>
          <a:p>
            <a:r>
              <a:rPr lang="en-US" b="1" i="0" dirty="0">
                <a:solidFill>
                  <a:srgbClr val="202124"/>
                </a:solidFill>
                <a:effectLst/>
                <a:latin typeface="Trebuchet MS" panose="020B0603020202020204" pitchFamily="34" charset="0"/>
              </a:rPr>
              <a:t>Salt</a:t>
            </a:r>
            <a:r>
              <a:rPr lang="en-US" b="0" i="0" dirty="0">
                <a:solidFill>
                  <a:srgbClr val="202124"/>
                </a:solidFill>
                <a:effectLst/>
                <a:latin typeface="Trebuchet MS" panose="020B0603020202020204" pitchFamily="34" charset="0"/>
              </a:rPr>
              <a:t>-and-pepper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 is a form of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 sometimes seen on images. It is also known as impulse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a:t>
            </a:r>
          </a:p>
          <a:p>
            <a:r>
              <a:rPr lang="en-US" b="0" i="0" dirty="0">
                <a:solidFill>
                  <a:srgbClr val="202124"/>
                </a:solidFill>
                <a:effectLst/>
                <a:latin typeface="Trebuchet MS" panose="020B0603020202020204" pitchFamily="34" charset="0"/>
              </a:rPr>
              <a:t>This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 can be caused by sharp and sudden disturbances in the image signal. It presents itself as sparsely occurring white and black pixels. </a:t>
            </a:r>
          </a:p>
          <a:p>
            <a:r>
              <a:rPr lang="en-US" b="0" i="0" dirty="0">
                <a:solidFill>
                  <a:srgbClr val="202124"/>
                </a:solidFill>
                <a:effectLst/>
                <a:latin typeface="Trebuchet MS" panose="020B0603020202020204" pitchFamily="34" charset="0"/>
              </a:rPr>
              <a:t>The effect is similar to sprinkling white and black dots—</a:t>
            </a:r>
            <a:r>
              <a:rPr lang="en-US" b="1" i="0" dirty="0">
                <a:solidFill>
                  <a:srgbClr val="202124"/>
                </a:solidFill>
                <a:effectLst/>
                <a:latin typeface="Trebuchet MS" panose="020B0603020202020204" pitchFamily="34" charset="0"/>
              </a:rPr>
              <a:t>salt and pepper</a:t>
            </a:r>
            <a:r>
              <a:rPr lang="en-US" b="0" i="0" dirty="0">
                <a:solidFill>
                  <a:srgbClr val="202124"/>
                </a:solidFill>
                <a:effectLst/>
                <a:latin typeface="Trebuchet MS" panose="020B0603020202020204" pitchFamily="34" charset="0"/>
              </a:rPr>
              <a:t>—on the image.</a:t>
            </a:r>
            <a:endParaRPr lang="en-IN" dirty="0">
              <a:latin typeface="Trebuchet MS" panose="020B0603020202020204" pitchFamily="34" charset="0"/>
            </a:endParaRPr>
          </a:p>
        </p:txBody>
      </p:sp>
    </p:spTree>
    <p:extLst>
      <p:ext uri="{BB962C8B-B14F-4D97-AF65-F5344CB8AC3E}">
        <p14:creationId xmlns:p14="http://schemas.microsoft.com/office/powerpoint/2010/main" val="111725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5367-45AE-48F9-8AC3-C54CC0C4278C}"/>
              </a:ext>
            </a:extLst>
          </p:cNvPr>
          <p:cNvSpPr>
            <a:spLocks noGrp="1"/>
          </p:cNvSpPr>
          <p:nvPr>
            <p:ph type="title"/>
          </p:nvPr>
        </p:nvSpPr>
        <p:spPr/>
        <p:txBody>
          <a:bodyPr/>
          <a:lstStyle/>
          <a:p>
            <a:r>
              <a:rPr lang="en-IN" b="0" i="0" dirty="0">
                <a:effectLst/>
                <a:latin typeface="Google Sans"/>
              </a:rPr>
              <a:t>Gaussian noise</a:t>
            </a:r>
            <a:endParaRPr lang="en-IN" dirty="0"/>
          </a:p>
        </p:txBody>
      </p:sp>
      <p:sp>
        <p:nvSpPr>
          <p:cNvPr id="3" name="Content Placeholder 2">
            <a:extLst>
              <a:ext uri="{FF2B5EF4-FFF2-40B4-BE49-F238E27FC236}">
                <a16:creationId xmlns:a16="http://schemas.microsoft.com/office/drawing/2014/main" id="{AAEE2FEB-44F9-4D9E-93CB-B57F26874492}"/>
              </a:ext>
            </a:extLst>
          </p:cNvPr>
          <p:cNvSpPr>
            <a:spLocks noGrp="1"/>
          </p:cNvSpPr>
          <p:nvPr>
            <p:ph idx="1"/>
          </p:nvPr>
        </p:nvSpPr>
        <p:spPr/>
        <p:txBody>
          <a:bodyPr/>
          <a:lstStyle/>
          <a:p>
            <a:r>
              <a:rPr lang="en-US" b="0" i="0" dirty="0">
                <a:solidFill>
                  <a:srgbClr val="202124"/>
                </a:solidFill>
                <a:effectLst/>
                <a:latin typeface="Trebuchet MS" panose="020B0603020202020204" pitchFamily="34" charset="0"/>
              </a:rPr>
              <a:t>It is statistical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 having a probability density function (PDF) equal to that of the normal distribution, which is also known as the </a:t>
            </a:r>
            <a:r>
              <a:rPr lang="en-US" b="1" i="0" dirty="0">
                <a:solidFill>
                  <a:srgbClr val="202124"/>
                </a:solidFill>
                <a:effectLst/>
                <a:latin typeface="Trebuchet MS" panose="020B0603020202020204" pitchFamily="34" charset="0"/>
              </a:rPr>
              <a:t>Gaussian</a:t>
            </a:r>
            <a:r>
              <a:rPr lang="en-US" b="0" i="0" dirty="0">
                <a:solidFill>
                  <a:srgbClr val="202124"/>
                </a:solidFill>
                <a:effectLst/>
                <a:latin typeface="Trebuchet MS" panose="020B0603020202020204" pitchFamily="34" charset="0"/>
              </a:rPr>
              <a:t> distribution.</a:t>
            </a:r>
          </a:p>
          <a:p>
            <a:r>
              <a:rPr lang="en-US" b="0" i="0" dirty="0">
                <a:solidFill>
                  <a:srgbClr val="202124"/>
                </a:solidFill>
                <a:effectLst/>
                <a:latin typeface="Trebuchet MS" panose="020B0603020202020204" pitchFamily="34" charset="0"/>
              </a:rPr>
              <a:t>Principal sources of </a:t>
            </a:r>
            <a:r>
              <a:rPr lang="en-US" b="1" i="0" dirty="0">
                <a:solidFill>
                  <a:srgbClr val="202124"/>
                </a:solidFill>
                <a:effectLst/>
                <a:latin typeface="Trebuchet MS" panose="020B0603020202020204" pitchFamily="34" charset="0"/>
              </a:rPr>
              <a:t>Gaussian noise</a:t>
            </a:r>
            <a:r>
              <a:rPr lang="en-US" b="0" i="0" dirty="0">
                <a:solidFill>
                  <a:srgbClr val="202124"/>
                </a:solidFill>
                <a:effectLst/>
                <a:latin typeface="Trebuchet MS" panose="020B0603020202020204" pitchFamily="34" charset="0"/>
              </a:rPr>
              <a:t> in digital </a:t>
            </a:r>
            <a:r>
              <a:rPr lang="en-US" b="1" i="0" dirty="0">
                <a:solidFill>
                  <a:srgbClr val="202124"/>
                </a:solidFill>
                <a:effectLst/>
                <a:latin typeface="Trebuchet MS" panose="020B0603020202020204" pitchFamily="34" charset="0"/>
              </a:rPr>
              <a:t>images</a:t>
            </a:r>
            <a:r>
              <a:rPr lang="en-US" b="0" i="0" dirty="0">
                <a:solidFill>
                  <a:srgbClr val="202124"/>
                </a:solidFill>
                <a:effectLst/>
                <a:latin typeface="Trebuchet MS" panose="020B0603020202020204" pitchFamily="34" charset="0"/>
              </a:rPr>
              <a:t> arise during acquisition e.g. sensor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 caused by poor illumination and/or high temperature, and/or transmission e.g. electronic circuit </a:t>
            </a:r>
            <a:r>
              <a:rPr lang="en-US" b="1" i="0" dirty="0">
                <a:solidFill>
                  <a:srgbClr val="202124"/>
                </a:solidFill>
                <a:effectLst/>
                <a:latin typeface="Trebuchet MS" panose="020B0603020202020204" pitchFamily="34" charset="0"/>
              </a:rPr>
              <a:t>noise</a:t>
            </a:r>
            <a:r>
              <a:rPr lang="en-US" b="0" i="0" dirty="0">
                <a:solidFill>
                  <a:srgbClr val="202124"/>
                </a:solidFill>
                <a:effectLst/>
                <a:latin typeface="Trebuchet MS" panose="020B0603020202020204" pitchFamily="34" charset="0"/>
              </a:rPr>
              <a:t>.</a:t>
            </a:r>
            <a:endParaRPr lang="en-IN" dirty="0">
              <a:latin typeface="Trebuchet MS" panose="020B0603020202020204" pitchFamily="34" charset="0"/>
            </a:endParaRPr>
          </a:p>
        </p:txBody>
      </p:sp>
    </p:spTree>
    <p:extLst>
      <p:ext uri="{BB962C8B-B14F-4D97-AF65-F5344CB8AC3E}">
        <p14:creationId xmlns:p14="http://schemas.microsoft.com/office/powerpoint/2010/main" val="8543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6A15-6229-4F2C-8E7C-9B6B7507C9D9}"/>
              </a:ext>
            </a:extLst>
          </p:cNvPr>
          <p:cNvSpPr>
            <a:spLocks noGrp="1"/>
          </p:cNvSpPr>
          <p:nvPr>
            <p:ph type="title"/>
          </p:nvPr>
        </p:nvSpPr>
        <p:spPr/>
        <p:txBody>
          <a:bodyPr/>
          <a:lstStyle/>
          <a:p>
            <a:r>
              <a:rPr lang="en-US" dirty="0"/>
              <a:t>Types of filter used to remove image noise </a:t>
            </a:r>
            <a:endParaRPr lang="en-IN" dirty="0"/>
          </a:p>
        </p:txBody>
      </p:sp>
      <p:sp>
        <p:nvSpPr>
          <p:cNvPr id="3" name="Content Placeholder 2">
            <a:extLst>
              <a:ext uri="{FF2B5EF4-FFF2-40B4-BE49-F238E27FC236}">
                <a16:creationId xmlns:a16="http://schemas.microsoft.com/office/drawing/2014/main" id="{7783FE51-590D-43CF-BAB3-F87C6C53A381}"/>
              </a:ext>
            </a:extLst>
          </p:cNvPr>
          <p:cNvSpPr>
            <a:spLocks noGrp="1"/>
          </p:cNvSpPr>
          <p:nvPr>
            <p:ph idx="1"/>
          </p:nvPr>
        </p:nvSpPr>
        <p:spPr/>
        <p:txBody>
          <a:bodyPr/>
          <a:lstStyle/>
          <a:p>
            <a:r>
              <a:rPr lang="en-US" sz="2400" dirty="0">
                <a:solidFill>
                  <a:schemeClr val="tx1"/>
                </a:solidFill>
                <a:latin typeface="Trebuchet MS" panose="020B0603020202020204" pitchFamily="34" charset="0"/>
              </a:rPr>
              <a:t>Mean filter </a:t>
            </a:r>
            <a:endParaRPr lang="en-IN" sz="2400" dirty="0">
              <a:solidFill>
                <a:schemeClr val="tx1"/>
              </a:solidFill>
              <a:latin typeface="Trebuchet MS" panose="020B0603020202020204" pitchFamily="34" charset="0"/>
            </a:endParaRPr>
          </a:p>
          <a:p>
            <a:r>
              <a:rPr lang="en-IN" sz="2400" dirty="0">
                <a:solidFill>
                  <a:schemeClr val="tx1"/>
                </a:solidFill>
                <a:latin typeface="Trebuchet MS" panose="020B0603020202020204" pitchFamily="34" charset="0"/>
              </a:rPr>
              <a:t>Median filter</a:t>
            </a:r>
          </a:p>
          <a:p>
            <a:r>
              <a:rPr lang="en-IN" sz="2400" dirty="0">
                <a:solidFill>
                  <a:schemeClr val="tx1"/>
                </a:solidFill>
                <a:latin typeface="Trebuchet MS" panose="020B0603020202020204" pitchFamily="34" charset="0"/>
              </a:rPr>
              <a:t>Mid point filter </a:t>
            </a:r>
          </a:p>
          <a:p>
            <a:endParaRPr lang="en-US" dirty="0"/>
          </a:p>
        </p:txBody>
      </p:sp>
    </p:spTree>
    <p:extLst>
      <p:ext uri="{BB962C8B-B14F-4D97-AF65-F5344CB8AC3E}">
        <p14:creationId xmlns:p14="http://schemas.microsoft.com/office/powerpoint/2010/main" val="78079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381A-4ECF-4501-9F1A-8215BFAB4C5B}"/>
              </a:ext>
            </a:extLst>
          </p:cNvPr>
          <p:cNvSpPr>
            <a:spLocks noGrp="1"/>
          </p:cNvSpPr>
          <p:nvPr>
            <p:ph type="title"/>
          </p:nvPr>
        </p:nvSpPr>
        <p:spPr/>
        <p:txBody>
          <a:bodyPr/>
          <a:lstStyle/>
          <a:p>
            <a:r>
              <a:rPr lang="en-US" dirty="0"/>
              <a:t>Block Diagram </a:t>
            </a:r>
            <a:endParaRPr lang="en-IN" dirty="0"/>
          </a:p>
        </p:txBody>
      </p:sp>
      <p:sp>
        <p:nvSpPr>
          <p:cNvPr id="3" name="Rectangle: Rounded Corners 2">
            <a:extLst>
              <a:ext uri="{FF2B5EF4-FFF2-40B4-BE49-F238E27FC236}">
                <a16:creationId xmlns:a16="http://schemas.microsoft.com/office/drawing/2014/main" id="{8E14672A-7743-4A11-B88E-E6E08FA54FB4}"/>
              </a:ext>
            </a:extLst>
          </p:cNvPr>
          <p:cNvSpPr/>
          <p:nvPr/>
        </p:nvSpPr>
        <p:spPr>
          <a:xfrm>
            <a:off x="428969" y="3515870"/>
            <a:ext cx="1968002" cy="14556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tx1"/>
                </a:solidFill>
                <a:latin typeface="Trebuchet MS" panose="020B0603020202020204" pitchFamily="34" charset="0"/>
              </a:rPr>
              <a:t>INPUT IMAGE </a:t>
            </a:r>
            <a:endParaRPr lang="en-IN" sz="2000" b="1" dirty="0">
              <a:solidFill>
                <a:schemeClr val="tx1"/>
              </a:solidFill>
              <a:latin typeface="Trebuchet MS" panose="020B0603020202020204" pitchFamily="34" charset="0"/>
            </a:endParaRPr>
          </a:p>
        </p:txBody>
      </p:sp>
      <p:sp>
        <p:nvSpPr>
          <p:cNvPr id="4" name="Rectangle: Rounded Corners 3">
            <a:extLst>
              <a:ext uri="{FF2B5EF4-FFF2-40B4-BE49-F238E27FC236}">
                <a16:creationId xmlns:a16="http://schemas.microsoft.com/office/drawing/2014/main" id="{B88E29E3-372A-4203-A68B-85C6989484E3}"/>
              </a:ext>
            </a:extLst>
          </p:cNvPr>
          <p:cNvSpPr/>
          <p:nvPr/>
        </p:nvSpPr>
        <p:spPr>
          <a:xfrm>
            <a:off x="3396552" y="3486774"/>
            <a:ext cx="1968002" cy="14556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tx1"/>
                </a:solidFill>
                <a:latin typeface="Trebuchet MS" panose="020B0603020202020204" pitchFamily="34" charset="0"/>
              </a:rPr>
              <a:t>NOISE ADDITION</a:t>
            </a:r>
            <a:endParaRPr lang="en-IN" sz="2000" b="1" dirty="0">
              <a:solidFill>
                <a:schemeClr val="tx1"/>
              </a:solidFill>
              <a:latin typeface="Trebuchet MS" panose="020B0603020202020204" pitchFamily="34" charset="0"/>
            </a:endParaRPr>
          </a:p>
        </p:txBody>
      </p:sp>
      <p:sp>
        <p:nvSpPr>
          <p:cNvPr id="5" name="Rectangle: Rounded Corners 4">
            <a:extLst>
              <a:ext uri="{FF2B5EF4-FFF2-40B4-BE49-F238E27FC236}">
                <a16:creationId xmlns:a16="http://schemas.microsoft.com/office/drawing/2014/main" id="{22A4F4E9-4B43-43F3-9D73-582C9A9C5129}"/>
              </a:ext>
            </a:extLst>
          </p:cNvPr>
          <p:cNvSpPr/>
          <p:nvPr/>
        </p:nvSpPr>
        <p:spPr>
          <a:xfrm>
            <a:off x="6401688" y="3486774"/>
            <a:ext cx="1968002" cy="14556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tx1"/>
                </a:solidFill>
                <a:latin typeface="Trebuchet MS" panose="020B0603020202020204" pitchFamily="34" charset="0"/>
              </a:rPr>
              <a:t>FILTERING ALGORITHM</a:t>
            </a:r>
            <a:endParaRPr lang="en-IN" sz="2000" b="1" dirty="0">
              <a:solidFill>
                <a:schemeClr val="tx1"/>
              </a:solidFill>
              <a:latin typeface="Trebuchet MS" panose="020B0603020202020204" pitchFamily="34" charset="0"/>
            </a:endParaRPr>
          </a:p>
        </p:txBody>
      </p:sp>
      <p:sp>
        <p:nvSpPr>
          <p:cNvPr id="6" name="Rectangle: Rounded Corners 5">
            <a:extLst>
              <a:ext uri="{FF2B5EF4-FFF2-40B4-BE49-F238E27FC236}">
                <a16:creationId xmlns:a16="http://schemas.microsoft.com/office/drawing/2014/main" id="{F48D4E9A-E15F-44C8-BC2B-31B8E935CFC4}"/>
              </a:ext>
            </a:extLst>
          </p:cNvPr>
          <p:cNvSpPr/>
          <p:nvPr/>
        </p:nvSpPr>
        <p:spPr>
          <a:xfrm>
            <a:off x="9427997" y="3486773"/>
            <a:ext cx="1968002" cy="14556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tx1"/>
                </a:solidFill>
                <a:latin typeface="Trebuchet MS" panose="020B0603020202020204" pitchFamily="34" charset="0"/>
              </a:rPr>
              <a:t>RESTORED IMAGE</a:t>
            </a:r>
            <a:endParaRPr lang="en-IN" sz="2000" b="1" dirty="0">
              <a:solidFill>
                <a:schemeClr val="tx1"/>
              </a:solidFill>
              <a:latin typeface="Trebuchet MS" panose="020B0603020202020204" pitchFamily="34" charset="0"/>
            </a:endParaRPr>
          </a:p>
        </p:txBody>
      </p:sp>
      <p:sp>
        <p:nvSpPr>
          <p:cNvPr id="7" name="Arrow: Right 6">
            <a:extLst>
              <a:ext uri="{FF2B5EF4-FFF2-40B4-BE49-F238E27FC236}">
                <a16:creationId xmlns:a16="http://schemas.microsoft.com/office/drawing/2014/main" id="{23BB218A-488F-4375-A9EE-D2581CCD54D8}"/>
              </a:ext>
            </a:extLst>
          </p:cNvPr>
          <p:cNvSpPr/>
          <p:nvPr/>
        </p:nvSpPr>
        <p:spPr>
          <a:xfrm>
            <a:off x="2476869" y="4001366"/>
            <a:ext cx="8985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2A300413-920D-4192-8194-E1985ABB1BF5}"/>
              </a:ext>
            </a:extLst>
          </p:cNvPr>
          <p:cNvSpPr/>
          <p:nvPr/>
        </p:nvSpPr>
        <p:spPr>
          <a:xfrm>
            <a:off x="5423280" y="4001366"/>
            <a:ext cx="8985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DB127AC-20CE-4B99-BD80-B765C1B4652E}"/>
              </a:ext>
            </a:extLst>
          </p:cNvPr>
          <p:cNvSpPr/>
          <p:nvPr/>
        </p:nvSpPr>
        <p:spPr>
          <a:xfrm>
            <a:off x="8449589" y="4001366"/>
            <a:ext cx="8985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776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665F-8EF7-4662-906B-AB01A0C0AA8B}"/>
              </a:ext>
            </a:extLst>
          </p:cNvPr>
          <p:cNvSpPr>
            <a:spLocks noGrp="1"/>
          </p:cNvSpPr>
          <p:nvPr>
            <p:ph type="title"/>
          </p:nvPr>
        </p:nvSpPr>
        <p:spPr/>
        <p:txBody>
          <a:bodyPr/>
          <a:lstStyle/>
          <a:p>
            <a:r>
              <a:rPr lang="en-US" dirty="0"/>
              <a:t>Mean filter </a:t>
            </a:r>
            <a:endParaRPr lang="en-IN" dirty="0"/>
          </a:p>
        </p:txBody>
      </p:sp>
      <p:sp>
        <p:nvSpPr>
          <p:cNvPr id="3" name="Content Placeholder 2">
            <a:extLst>
              <a:ext uri="{FF2B5EF4-FFF2-40B4-BE49-F238E27FC236}">
                <a16:creationId xmlns:a16="http://schemas.microsoft.com/office/drawing/2014/main" id="{249B8674-4FBF-45C8-B4EB-C568CA1A86B2}"/>
              </a:ext>
            </a:extLst>
          </p:cNvPr>
          <p:cNvSpPr>
            <a:spLocks noGrp="1"/>
          </p:cNvSpPr>
          <p:nvPr>
            <p:ph idx="1"/>
          </p:nvPr>
        </p:nvSpPr>
        <p:spPr/>
        <p:txBody>
          <a:bodyPr>
            <a:normAutofit/>
          </a:bodyPr>
          <a:lstStyle/>
          <a:p>
            <a:r>
              <a:rPr lang="en-US" sz="1600" dirty="0">
                <a:solidFill>
                  <a:srgbClr val="202124"/>
                </a:solidFill>
                <a:latin typeface="Trebuchet MS" panose="020B0603020202020204" pitchFamily="34" charset="0"/>
              </a:rPr>
              <a:t>Mean filters are used to remove salt pepper noise.</a:t>
            </a:r>
            <a:endParaRPr lang="en-US" sz="1600" i="0" dirty="0">
              <a:solidFill>
                <a:srgbClr val="202124"/>
              </a:solidFill>
              <a:effectLst/>
              <a:latin typeface="Trebuchet MS" panose="020B0603020202020204" pitchFamily="34" charset="0"/>
            </a:endParaRPr>
          </a:p>
          <a:p>
            <a:r>
              <a:rPr lang="en-US" sz="1600" i="0" dirty="0">
                <a:solidFill>
                  <a:srgbClr val="202124"/>
                </a:solidFill>
                <a:effectLst/>
                <a:latin typeface="Trebuchet MS" panose="020B0603020202020204" pitchFamily="34" charset="0"/>
              </a:rPr>
              <a:t>The mean filter is a simple sliding-window spatial filter that replaces the center value in the window with the average (mean) of all the pixel values in the window.</a:t>
            </a:r>
          </a:p>
          <a:p>
            <a:r>
              <a:rPr lang="en-US" sz="1600" i="0" dirty="0">
                <a:solidFill>
                  <a:srgbClr val="000000"/>
                </a:solidFill>
                <a:effectLst/>
                <a:latin typeface="Trebuchet MS" panose="020B0603020202020204" pitchFamily="34" charset="0"/>
              </a:rPr>
              <a:t>This has the effect of eliminating pixel values which are unrepresentative of their surroundings. </a:t>
            </a:r>
          </a:p>
          <a:p>
            <a:r>
              <a:rPr lang="en-US" sz="1600" i="0" dirty="0">
                <a:solidFill>
                  <a:srgbClr val="000000"/>
                </a:solidFill>
                <a:effectLst/>
                <a:latin typeface="Trebuchet MS" panose="020B0603020202020204" pitchFamily="34" charset="0"/>
              </a:rPr>
              <a:t>Mean filtering is usually thought of convolution filter .It is based on kernel  which represents the shape and size of the neighborhood to be sampled when calculating the mean. Often 3x3 kernel is used.</a:t>
            </a:r>
          </a:p>
          <a:p>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endParaRPr lang="en-IN" dirty="0"/>
          </a:p>
        </p:txBody>
      </p:sp>
      <p:pic>
        <p:nvPicPr>
          <p:cNvPr id="1026" name="Picture 2">
            <a:hlinkClick r:id="rId2"/>
            <a:extLst>
              <a:ext uri="{FF2B5EF4-FFF2-40B4-BE49-F238E27FC236}">
                <a16:creationId xmlns:a16="http://schemas.microsoft.com/office/drawing/2014/main" id="{98F9945F-5539-4F1F-953E-3BE7B3B92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700"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7828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229</TotalTime>
  <Words>641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Gill Sans MT</vt:lpstr>
      <vt:lpstr>Google Sans</vt:lpstr>
      <vt:lpstr>Times New Roman</vt:lpstr>
      <vt:lpstr>TimesNewRomanPS</vt:lpstr>
      <vt:lpstr>Trebuchet MS</vt:lpstr>
      <vt:lpstr>Parcel</vt:lpstr>
      <vt:lpstr>Digital signal processing (EC 550)  Noise removal in images </vt:lpstr>
      <vt:lpstr>What is Image noise? </vt:lpstr>
      <vt:lpstr>How to remove noise in an image?</vt:lpstr>
      <vt:lpstr>Types of noise:</vt:lpstr>
      <vt:lpstr>Salt and pepper noise </vt:lpstr>
      <vt:lpstr>Gaussian noise</vt:lpstr>
      <vt:lpstr>Types of filter used to remove image noise </vt:lpstr>
      <vt:lpstr>Block Diagram </vt:lpstr>
      <vt:lpstr>Mean filter </vt:lpstr>
      <vt:lpstr>PowerPoint Presentation</vt:lpstr>
      <vt:lpstr>Median filter [average filter]</vt:lpstr>
      <vt:lpstr>PowerPoint Presentation</vt:lpstr>
      <vt:lpstr>Mid point filter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signal processing (EC 550)  Noise removal in images</dc:title>
  <dc:creator>BHAGYANIDHI PATIL</dc:creator>
  <cp:lastModifiedBy>BHAGYANIDHI PATIL</cp:lastModifiedBy>
  <cp:revision>14</cp:revision>
  <dcterms:created xsi:type="dcterms:W3CDTF">2020-12-02T19:25:24Z</dcterms:created>
  <dcterms:modified xsi:type="dcterms:W3CDTF">2020-12-05T12:14:32Z</dcterms:modified>
</cp:coreProperties>
</file>