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67" r:id="rId3"/>
    <p:sldId id="268" r:id="rId4"/>
    <p:sldId id="269" r:id="rId5"/>
    <p:sldId id="270" r:id="rId6"/>
    <p:sldId id="271" r:id="rId7"/>
    <p:sldId id="278" r:id="rId8"/>
    <p:sldId id="272" r:id="rId9"/>
    <p:sldId id="276" r:id="rId10"/>
    <p:sldId id="277" r:id="rId11"/>
    <p:sldId id="279" r:id="rId12"/>
    <p:sldId id="280" r:id="rId13"/>
    <p:sldId id="281" r:id="rId14"/>
    <p:sldId id="282" r:id="rId15"/>
    <p:sldId id="283" r:id="rId16"/>
    <p:sldId id="275" r:id="rId17"/>
    <p:sldId id="285" r:id="rId18"/>
    <p:sldId id="273" r:id="rId19"/>
    <p:sldId id="284" r:id="rId20"/>
    <p:sldId id="274" r:id="rId21"/>
    <p:sldId id="292" r:id="rId22"/>
    <p:sldId id="290" r:id="rId23"/>
    <p:sldId id="29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30" autoAdjust="0"/>
    <p:restoredTop sz="94660"/>
  </p:normalViewPr>
  <p:slideViewPr>
    <p:cSldViewPr snapToGrid="0">
      <p:cViewPr varScale="1">
        <p:scale>
          <a:sx n="61" d="100"/>
          <a:sy n="61" d="100"/>
        </p:scale>
        <p:origin x="8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72EA33-C158-49DC-B76D-17AD8D52F2AB}" type="datetimeFigureOut">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6E5E1-0482-4D58-BD6F-463D9B198D35}" type="slidenum">
              <a:rPr lang="en-US" smtClean="0"/>
              <a:t>‹#›</a:t>
            </a:fld>
            <a:endParaRPr lang="en-US"/>
          </a:p>
        </p:txBody>
      </p:sp>
    </p:spTree>
    <p:extLst>
      <p:ext uri="{BB962C8B-B14F-4D97-AF65-F5344CB8AC3E}">
        <p14:creationId xmlns:p14="http://schemas.microsoft.com/office/powerpoint/2010/main" val="64152929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72EA33-C158-49DC-B76D-17AD8D52F2AB}" type="datetimeFigureOut">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6E5E1-0482-4D58-BD6F-463D9B198D35}" type="slidenum">
              <a:rPr lang="en-US" smtClean="0"/>
              <a:t>‹#›</a:t>
            </a:fld>
            <a:endParaRPr lang="en-US"/>
          </a:p>
        </p:txBody>
      </p:sp>
    </p:spTree>
    <p:extLst>
      <p:ext uri="{BB962C8B-B14F-4D97-AF65-F5344CB8AC3E}">
        <p14:creationId xmlns:p14="http://schemas.microsoft.com/office/powerpoint/2010/main" val="1814459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72EA33-C158-49DC-B76D-17AD8D52F2AB}" type="datetimeFigureOut">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6E5E1-0482-4D58-BD6F-463D9B198D35}" type="slidenum">
              <a:rPr lang="en-US" smtClean="0"/>
              <a:t>‹#›</a:t>
            </a:fld>
            <a:endParaRPr lang="en-US"/>
          </a:p>
        </p:txBody>
      </p:sp>
    </p:spTree>
    <p:extLst>
      <p:ext uri="{BB962C8B-B14F-4D97-AF65-F5344CB8AC3E}">
        <p14:creationId xmlns:p14="http://schemas.microsoft.com/office/powerpoint/2010/main" val="2003289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72EA33-C158-49DC-B76D-17AD8D52F2AB}" type="datetimeFigureOut">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6E5E1-0482-4D58-BD6F-463D9B198D35}"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560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72EA33-C158-49DC-B76D-17AD8D52F2AB}" type="datetimeFigureOut">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6E5E1-0482-4D58-BD6F-463D9B198D35}" type="slidenum">
              <a:rPr lang="en-US" smtClean="0"/>
              <a:t>‹#›</a:t>
            </a:fld>
            <a:endParaRPr lang="en-US"/>
          </a:p>
        </p:txBody>
      </p:sp>
    </p:spTree>
    <p:extLst>
      <p:ext uri="{BB962C8B-B14F-4D97-AF65-F5344CB8AC3E}">
        <p14:creationId xmlns:p14="http://schemas.microsoft.com/office/powerpoint/2010/main" val="2285845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E72EA33-C158-49DC-B76D-17AD8D52F2AB}" type="datetimeFigureOut">
              <a:rPr lang="en-US" smtClean="0"/>
              <a:t>5/5/2019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26E5E1-0482-4D58-BD6F-463D9B198D35}" type="slidenum">
              <a:rPr lang="en-US" smtClean="0"/>
              <a:t>‹#›</a:t>
            </a:fld>
            <a:endParaRPr lang="en-US"/>
          </a:p>
        </p:txBody>
      </p:sp>
    </p:spTree>
    <p:extLst>
      <p:ext uri="{BB962C8B-B14F-4D97-AF65-F5344CB8AC3E}">
        <p14:creationId xmlns:p14="http://schemas.microsoft.com/office/powerpoint/2010/main" val="898183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9E72EA33-C158-49DC-B76D-17AD8D52F2AB}" type="datetimeFigureOut">
              <a:rPr lang="en-US" smtClean="0"/>
              <a:t>5/5/2019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26E5E1-0482-4D58-BD6F-463D9B198D35}" type="slidenum">
              <a:rPr lang="en-US" smtClean="0"/>
              <a:t>‹#›</a:t>
            </a:fld>
            <a:endParaRPr lang="en-US"/>
          </a:p>
        </p:txBody>
      </p:sp>
    </p:spTree>
    <p:extLst>
      <p:ext uri="{BB962C8B-B14F-4D97-AF65-F5344CB8AC3E}">
        <p14:creationId xmlns:p14="http://schemas.microsoft.com/office/powerpoint/2010/main" val="602029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72EA33-C158-49DC-B76D-17AD8D52F2AB}" type="datetimeFigureOut">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6E5E1-0482-4D58-BD6F-463D9B198D35}" type="slidenum">
              <a:rPr lang="en-US" smtClean="0"/>
              <a:t>‹#›</a:t>
            </a:fld>
            <a:endParaRPr lang="en-US"/>
          </a:p>
        </p:txBody>
      </p:sp>
    </p:spTree>
    <p:extLst>
      <p:ext uri="{BB962C8B-B14F-4D97-AF65-F5344CB8AC3E}">
        <p14:creationId xmlns:p14="http://schemas.microsoft.com/office/powerpoint/2010/main" val="2174742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72EA33-C158-49DC-B76D-17AD8D52F2AB}" type="datetimeFigureOut">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6E5E1-0482-4D58-BD6F-463D9B198D35}" type="slidenum">
              <a:rPr lang="en-US" smtClean="0"/>
              <a:t>‹#›</a:t>
            </a:fld>
            <a:endParaRPr lang="en-US"/>
          </a:p>
        </p:txBody>
      </p:sp>
    </p:spTree>
    <p:extLst>
      <p:ext uri="{BB962C8B-B14F-4D97-AF65-F5344CB8AC3E}">
        <p14:creationId xmlns:p14="http://schemas.microsoft.com/office/powerpoint/2010/main" val="190722320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72EA33-C158-49DC-B76D-17AD8D52F2AB}" type="datetimeFigureOut">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6E5E1-0482-4D58-BD6F-463D9B198D35}" type="slidenum">
              <a:rPr lang="en-US" smtClean="0"/>
              <a:t>‹#›</a:t>
            </a:fld>
            <a:endParaRPr lang="en-US"/>
          </a:p>
        </p:txBody>
      </p:sp>
    </p:spTree>
    <p:extLst>
      <p:ext uri="{BB962C8B-B14F-4D97-AF65-F5344CB8AC3E}">
        <p14:creationId xmlns:p14="http://schemas.microsoft.com/office/powerpoint/2010/main" val="308003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72EA33-C158-49DC-B76D-17AD8D52F2AB}" type="datetimeFigureOut">
              <a:rPr lang="en-US" smtClean="0"/>
              <a:t>5/5/2019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26E5E1-0482-4D58-BD6F-463D9B198D35}" type="slidenum">
              <a:rPr lang="en-US" smtClean="0"/>
              <a:t>‹#›</a:t>
            </a:fld>
            <a:endParaRPr lang="en-US"/>
          </a:p>
        </p:txBody>
      </p:sp>
    </p:spTree>
    <p:extLst>
      <p:ext uri="{BB962C8B-B14F-4D97-AF65-F5344CB8AC3E}">
        <p14:creationId xmlns:p14="http://schemas.microsoft.com/office/powerpoint/2010/main" val="22690907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72EA33-C158-49DC-B76D-17AD8D52F2AB}" type="datetimeFigureOut">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6E5E1-0482-4D58-BD6F-463D9B198D35}" type="slidenum">
              <a:rPr lang="en-US" smtClean="0"/>
              <a:t>‹#›</a:t>
            </a:fld>
            <a:endParaRPr lang="en-US"/>
          </a:p>
        </p:txBody>
      </p:sp>
    </p:spTree>
    <p:extLst>
      <p:ext uri="{BB962C8B-B14F-4D97-AF65-F5344CB8AC3E}">
        <p14:creationId xmlns:p14="http://schemas.microsoft.com/office/powerpoint/2010/main" val="1594442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72EA33-C158-49DC-B76D-17AD8D52F2AB}" type="datetimeFigureOut">
              <a:rPr lang="en-US" smtClean="0"/>
              <a:t>5/5/2019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26E5E1-0482-4D58-BD6F-463D9B198D35}" type="slidenum">
              <a:rPr lang="en-US" smtClean="0"/>
              <a:t>‹#›</a:t>
            </a:fld>
            <a:endParaRPr lang="en-US"/>
          </a:p>
        </p:txBody>
      </p:sp>
    </p:spTree>
    <p:extLst>
      <p:ext uri="{BB962C8B-B14F-4D97-AF65-F5344CB8AC3E}">
        <p14:creationId xmlns:p14="http://schemas.microsoft.com/office/powerpoint/2010/main" val="778806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72EA33-C158-49DC-B76D-17AD8D52F2AB}" type="datetimeFigureOut">
              <a:rPr lang="en-US" smtClean="0"/>
              <a:t>5/5/2019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26E5E1-0482-4D58-BD6F-463D9B198D35}" type="slidenum">
              <a:rPr lang="en-US" smtClean="0"/>
              <a:t>‹#›</a:t>
            </a:fld>
            <a:endParaRPr lang="en-US"/>
          </a:p>
        </p:txBody>
      </p:sp>
    </p:spTree>
    <p:extLst>
      <p:ext uri="{BB962C8B-B14F-4D97-AF65-F5344CB8AC3E}">
        <p14:creationId xmlns:p14="http://schemas.microsoft.com/office/powerpoint/2010/main" val="41961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72EA33-C158-49DC-B76D-17AD8D52F2AB}" type="datetimeFigureOut">
              <a:rPr lang="en-US" smtClean="0"/>
              <a:t>5/5/2019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26E5E1-0482-4D58-BD6F-463D9B198D35}" type="slidenum">
              <a:rPr lang="en-US" smtClean="0"/>
              <a:t>‹#›</a:t>
            </a:fld>
            <a:endParaRPr lang="en-US"/>
          </a:p>
        </p:txBody>
      </p:sp>
    </p:spTree>
    <p:extLst>
      <p:ext uri="{BB962C8B-B14F-4D97-AF65-F5344CB8AC3E}">
        <p14:creationId xmlns:p14="http://schemas.microsoft.com/office/powerpoint/2010/main" val="211521463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72EA33-C158-49DC-B76D-17AD8D52F2AB}" type="datetimeFigureOut">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6E5E1-0482-4D58-BD6F-463D9B198D35}" type="slidenum">
              <a:rPr lang="en-US" smtClean="0"/>
              <a:t>‹#›</a:t>
            </a:fld>
            <a:endParaRPr lang="en-US"/>
          </a:p>
        </p:txBody>
      </p:sp>
    </p:spTree>
    <p:extLst>
      <p:ext uri="{BB962C8B-B14F-4D97-AF65-F5344CB8AC3E}">
        <p14:creationId xmlns:p14="http://schemas.microsoft.com/office/powerpoint/2010/main" val="64618542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72EA33-C158-49DC-B76D-17AD8D52F2AB}" type="datetimeFigureOut">
              <a:rPr lang="en-US" smtClean="0"/>
              <a:t>5/5/2019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26E5E1-0482-4D58-BD6F-463D9B198D35}" type="slidenum">
              <a:rPr lang="en-US" smtClean="0"/>
              <a:t>‹#›</a:t>
            </a:fld>
            <a:endParaRPr lang="en-US"/>
          </a:p>
        </p:txBody>
      </p:sp>
    </p:spTree>
    <p:extLst>
      <p:ext uri="{BB962C8B-B14F-4D97-AF65-F5344CB8AC3E}">
        <p14:creationId xmlns:p14="http://schemas.microsoft.com/office/powerpoint/2010/main" val="2454278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E72EA33-C158-49DC-B76D-17AD8D52F2AB}" type="datetimeFigureOut">
              <a:rPr lang="en-US" smtClean="0"/>
              <a:t>5/5/2019</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226E5E1-0482-4D58-BD6F-463D9B198D35}" type="slidenum">
              <a:rPr lang="en-US" smtClean="0"/>
              <a:t>‹#›</a:t>
            </a:fld>
            <a:endParaRPr lang="en-US"/>
          </a:p>
        </p:txBody>
      </p:sp>
    </p:spTree>
    <p:extLst>
      <p:ext uri="{BB962C8B-B14F-4D97-AF65-F5344CB8AC3E}">
        <p14:creationId xmlns:p14="http://schemas.microsoft.com/office/powerpoint/2010/main" val="92310705"/>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097" y="1529255"/>
            <a:ext cx="8387255" cy="408326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38958" y="378810"/>
            <a:ext cx="11049000" cy="769441"/>
          </a:xfrm>
          <a:prstGeom prst="rect">
            <a:avLst/>
          </a:prstGeom>
        </p:spPr>
        <p:txBody>
          <a:bodyPr wrap="square">
            <a:spAutoFit/>
          </a:bodyPr>
          <a:lstStyle/>
          <a:p>
            <a:pPr algn="ctr">
              <a:spcAft>
                <a:spcPts val="600"/>
              </a:spcAft>
            </a:pPr>
            <a:r>
              <a:rPr lang="en-US" sz="4400" b="1" i="1" dirty="0">
                <a:latin typeface="Times New Roman" panose="02020603050405020304" pitchFamily="18" charset="0"/>
                <a:ea typeface="MS Mincho"/>
              </a:rPr>
              <a:t>Gender/Race wage gap in Miami Dade County</a:t>
            </a:r>
            <a:endParaRPr lang="en-US" sz="4400" dirty="0">
              <a:latin typeface="Times New Roman" panose="02020603050405020304" pitchFamily="18" charset="0"/>
              <a:ea typeface="MS Mincho"/>
            </a:endParaRPr>
          </a:p>
        </p:txBody>
      </p:sp>
      <p:sp>
        <p:nvSpPr>
          <p:cNvPr id="3" name="TextBox 2"/>
          <p:cNvSpPr txBox="1"/>
          <p:nvPr/>
        </p:nvSpPr>
        <p:spPr>
          <a:xfrm>
            <a:off x="7133221" y="5729265"/>
            <a:ext cx="5058779" cy="954107"/>
          </a:xfrm>
          <a:prstGeom prst="rect">
            <a:avLst/>
          </a:prstGeom>
          <a:noFill/>
        </p:spPr>
        <p:txBody>
          <a:bodyPr wrap="square" rtlCol="0">
            <a:spAutoFit/>
          </a:bodyPr>
          <a:lstStyle/>
          <a:p>
            <a:pPr defTabSz="914377"/>
            <a:r>
              <a:rPr lang="en-US" sz="2800" b="1" dirty="0">
                <a:latin typeface="Comic Sans MS" panose="030F0702030302020204" pitchFamily="66" charset="0"/>
              </a:rPr>
              <a:t>Supervised by </a:t>
            </a:r>
          </a:p>
          <a:p>
            <a:pPr defTabSz="914377"/>
            <a:r>
              <a:rPr lang="en-US" sz="2800" b="1" dirty="0">
                <a:latin typeface="Comic Sans MS" panose="030F0702030302020204" pitchFamily="66" charset="0"/>
              </a:rPr>
              <a:t>Dr. Sean Mondesire, Ph.D.</a:t>
            </a:r>
          </a:p>
        </p:txBody>
      </p:sp>
    </p:spTree>
    <p:extLst>
      <p:ext uri="{BB962C8B-B14F-4D97-AF65-F5344CB8AC3E}">
        <p14:creationId xmlns:p14="http://schemas.microsoft.com/office/powerpoint/2010/main" val="3389044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90" y="1684623"/>
            <a:ext cx="5442155" cy="3844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3431" y="1684623"/>
            <a:ext cx="5899354" cy="3672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12955" y="162232"/>
            <a:ext cx="11267768" cy="1354217"/>
          </a:xfrm>
          <a:prstGeom prst="rect">
            <a:avLst/>
          </a:prstGeom>
        </p:spPr>
        <p:txBody>
          <a:bodyPr wrap="square">
            <a:spAutoFit/>
          </a:bodyPr>
          <a:lstStyle/>
          <a:p>
            <a:pPr marR="0" lvl="1" fontAlgn="base">
              <a:spcBef>
                <a:spcPts val="600"/>
              </a:spcBef>
              <a:spcAft>
                <a:spcPts val="300"/>
              </a:spcAft>
              <a:buSzPts val="1000"/>
              <a:tabLst>
                <a:tab pos="182880" algn="l"/>
              </a:tabLst>
            </a:pPr>
            <a:r>
              <a:rPr lang="en-US" b="1" i="1" dirty="0" smtClean="0">
                <a:latin typeface="Times New Roman" panose="02020603050405020304" pitchFamily="18" charset="0"/>
              </a:rPr>
              <a:t>Forecasting  </a:t>
            </a:r>
            <a:r>
              <a:rPr lang="en-US" b="1" i="1" dirty="0">
                <a:latin typeface="Times New Roman" panose="02020603050405020304" pitchFamily="18" charset="0"/>
              </a:rPr>
              <a:t>for Male Average </a:t>
            </a:r>
            <a:r>
              <a:rPr lang="en-US" b="1" i="1" dirty="0" smtClean="0">
                <a:latin typeface="Times New Roman" panose="02020603050405020304" pitchFamily="18" charset="0"/>
              </a:rPr>
              <a:t>salary</a:t>
            </a:r>
          </a:p>
          <a:p>
            <a:pPr marR="0" lvl="1" fontAlgn="base">
              <a:spcBef>
                <a:spcPts val="600"/>
              </a:spcBef>
              <a:spcAft>
                <a:spcPts val="300"/>
              </a:spcAft>
              <a:buSzPts val="1000"/>
              <a:tabLst>
                <a:tab pos="182880" algn="l"/>
              </a:tabLst>
            </a:pPr>
            <a:endParaRPr lang="en-US" b="1" i="1" dirty="0">
              <a:latin typeface="Times New Roman" panose="02020603050405020304" pitchFamily="18" charset="0"/>
            </a:endParaRPr>
          </a:p>
          <a:p>
            <a:r>
              <a:rPr lang="en-US" dirty="0">
                <a:latin typeface="Times New Roman" panose="02020603050405020304" pitchFamily="18" charset="0"/>
                <a:ea typeface="SimSun" panose="02010600030101010101" pitchFamily="2" charset="-122"/>
              </a:rPr>
              <a:t>By using Time series analysis, we are forecasting male salary for next 5 years. The decomposition of gender pay gap for female is shown in below graph</a:t>
            </a:r>
            <a:endParaRPr lang="en-US" dirty="0"/>
          </a:p>
        </p:txBody>
      </p:sp>
    </p:spTree>
    <p:extLst>
      <p:ext uri="{BB962C8B-B14F-4D97-AF65-F5344CB8AC3E}">
        <p14:creationId xmlns:p14="http://schemas.microsoft.com/office/powerpoint/2010/main" val="2499471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32735" y="125546"/>
            <a:ext cx="11382553" cy="946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505" tIns="76176" rIns="0" bIns="38088" numCol="1" anchor="ctr" anchorCtr="0" compatLnSpc="1">
            <a:prstTxWarp prst="textNoShape">
              <a:avLst/>
            </a:prstTxWarp>
            <a:spAutoFit/>
          </a:bodyPr>
          <a:lstStyle>
            <a:lvl1pPr eaLnBrk="0" fontAlgn="base" hangingPunct="0">
              <a:spcBef>
                <a:spcPct val="0"/>
              </a:spcBef>
              <a:spcAft>
                <a:spcPct val="0"/>
              </a:spcAft>
              <a:tabLst>
                <a:tab pos="182563" algn="l"/>
              </a:tabLst>
              <a:defRPr>
                <a:solidFill>
                  <a:schemeClr val="tx1"/>
                </a:solidFill>
                <a:latin typeface="Arial" panose="020B0604020202020204" pitchFamily="34" charset="0"/>
              </a:defRPr>
            </a:lvl1pPr>
            <a:lvl2pPr eaLnBrk="0" fontAlgn="base" hangingPunct="0">
              <a:spcBef>
                <a:spcPct val="0"/>
              </a:spcBef>
              <a:spcAft>
                <a:spcPct val="0"/>
              </a:spcAft>
              <a:tabLst>
                <a:tab pos="182563" algn="l"/>
              </a:tabLst>
              <a:defRPr>
                <a:solidFill>
                  <a:schemeClr val="tx1"/>
                </a:solidFill>
                <a:latin typeface="Arial" panose="020B0604020202020204" pitchFamily="34" charset="0"/>
              </a:defRPr>
            </a:lvl2pPr>
            <a:lvl3pPr eaLnBrk="0" fontAlgn="base" hangingPunct="0">
              <a:spcBef>
                <a:spcPct val="0"/>
              </a:spcBef>
              <a:spcAft>
                <a:spcPct val="0"/>
              </a:spcAft>
              <a:tabLst>
                <a:tab pos="182563" algn="l"/>
              </a:tabLst>
              <a:defRPr>
                <a:solidFill>
                  <a:schemeClr val="tx1"/>
                </a:solidFill>
                <a:latin typeface="Arial" panose="020B0604020202020204" pitchFamily="34" charset="0"/>
              </a:defRPr>
            </a:lvl3pPr>
            <a:lvl4pPr eaLnBrk="0" fontAlgn="base" hangingPunct="0">
              <a:spcBef>
                <a:spcPct val="0"/>
              </a:spcBef>
              <a:spcAft>
                <a:spcPct val="0"/>
              </a:spcAft>
              <a:tabLst>
                <a:tab pos="182563" algn="l"/>
              </a:tabLst>
              <a:defRPr>
                <a:solidFill>
                  <a:schemeClr val="tx1"/>
                </a:solidFill>
                <a:latin typeface="Arial" panose="020B0604020202020204" pitchFamily="34" charset="0"/>
              </a:defRPr>
            </a:lvl4pPr>
            <a:lvl5pPr eaLnBrk="0" fontAlgn="base" hangingPunct="0">
              <a:spcBef>
                <a:spcPct val="0"/>
              </a:spcBef>
              <a:spcAft>
                <a:spcPct val="0"/>
              </a:spcAft>
              <a:tabLst>
                <a:tab pos="182563" algn="l"/>
              </a:tabLst>
              <a:defRPr>
                <a:solidFill>
                  <a:schemeClr val="tx1"/>
                </a:solidFill>
                <a:latin typeface="Arial" panose="020B0604020202020204" pitchFamily="34" charset="0"/>
              </a:defRPr>
            </a:lvl5pPr>
            <a:lvl6pPr eaLnBrk="0" fontAlgn="base" hangingPunct="0">
              <a:spcBef>
                <a:spcPct val="0"/>
              </a:spcBef>
              <a:spcAft>
                <a:spcPct val="0"/>
              </a:spcAft>
              <a:tabLst>
                <a:tab pos="182563" algn="l"/>
              </a:tabLst>
              <a:defRPr>
                <a:solidFill>
                  <a:schemeClr val="tx1"/>
                </a:solidFill>
                <a:latin typeface="Arial" panose="020B0604020202020204" pitchFamily="34" charset="0"/>
              </a:defRPr>
            </a:lvl6pPr>
            <a:lvl7pPr eaLnBrk="0" fontAlgn="base" hangingPunct="0">
              <a:spcBef>
                <a:spcPct val="0"/>
              </a:spcBef>
              <a:spcAft>
                <a:spcPct val="0"/>
              </a:spcAft>
              <a:tabLst>
                <a:tab pos="182563" algn="l"/>
              </a:tabLst>
              <a:defRPr>
                <a:solidFill>
                  <a:schemeClr val="tx1"/>
                </a:solidFill>
                <a:latin typeface="Arial" panose="020B0604020202020204" pitchFamily="34" charset="0"/>
              </a:defRPr>
            </a:lvl7pPr>
            <a:lvl8pPr eaLnBrk="0" fontAlgn="base" hangingPunct="0">
              <a:spcBef>
                <a:spcPct val="0"/>
              </a:spcBef>
              <a:spcAft>
                <a:spcPct val="0"/>
              </a:spcAft>
              <a:tabLst>
                <a:tab pos="182563" algn="l"/>
              </a:tabLst>
              <a:defRPr>
                <a:solidFill>
                  <a:schemeClr val="tx1"/>
                </a:solidFill>
                <a:latin typeface="Arial" panose="020B0604020202020204" pitchFamily="34" charset="0"/>
              </a:defRPr>
            </a:lvl8pPr>
            <a:lvl9pPr eaLnBrk="0" fontAlgn="base" hangingPunct="0">
              <a:spcBef>
                <a:spcPct val="0"/>
              </a:spcBef>
              <a:spcAft>
                <a:spcPct val="0"/>
              </a:spcAft>
              <a:tabLst>
                <a:tab pos="182563" algn="l"/>
              </a:tabLst>
              <a:defRPr>
                <a:solidFill>
                  <a:schemeClr val="tx1"/>
                </a:solidFill>
                <a:latin typeface="Arial" panose="020B0604020202020204" pitchFamily="34" charset="0"/>
              </a:defRPr>
            </a:lvl9pPr>
          </a:lstStyle>
          <a:p>
            <a:pPr marL="457200" marR="0" lvl="1" indent="0" algn="l" defTabSz="914400" rtl="0" eaLnBrk="0" fontAlgn="base" latinLnBrk="0" hangingPunct="0">
              <a:lnSpc>
                <a:spcPct val="100000"/>
              </a:lnSpc>
              <a:spcBef>
                <a:spcPct val="0"/>
              </a:spcBef>
              <a:spcAft>
                <a:spcPct val="0"/>
              </a:spcAft>
              <a:buClr>
                <a:schemeClr val="tx1"/>
              </a:buClr>
              <a:buSzPct val="100000"/>
              <a:tabLst>
                <a:tab pos="182563" algn="l"/>
              </a:tabLst>
            </a:pPr>
            <a:r>
              <a:rPr kumimoji="0" lang="en-US" altLang="en-US"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Forecasting  for Female Average salary</a:t>
            </a:r>
          </a:p>
          <a:p>
            <a:pPr marL="457200" marR="0" lvl="1" indent="0" algn="l" defTabSz="914400" rtl="0" eaLnBrk="0" fontAlgn="base" latinLnBrk="0" hangingPunct="0">
              <a:lnSpc>
                <a:spcPct val="100000"/>
              </a:lnSpc>
              <a:spcBef>
                <a:spcPct val="0"/>
              </a:spcBef>
              <a:spcAft>
                <a:spcPct val="0"/>
              </a:spcAft>
              <a:buClr>
                <a:schemeClr val="tx1"/>
              </a:buClr>
              <a:buSzPct val="100000"/>
              <a:tabLst>
                <a:tab pos="182563" algn="l"/>
              </a:tabLst>
            </a:pPr>
            <a:endParaRPr kumimoji="0" lang="en-US" altLang="en-US" b="1"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82563" algn="l"/>
              </a:tabLst>
            </a:pPr>
            <a:r>
              <a:rPr kumimoji="0" lang="en-US" altLang="en-US"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By using Time series analysis, we are forecasting female salary for next 5 years. Let’s look at the trend in female salary.</a:t>
            </a:r>
            <a:endParaRPr kumimoji="0" lang="en-US" altLang="en-US" b="0" i="0" u="none" strike="noStrike" cap="none" normalizeH="0" baseline="0" dirty="0" smtClean="0">
              <a:ln>
                <a:noFill/>
              </a:ln>
              <a:solidFill>
                <a:schemeClr val="tx1"/>
              </a:solidFill>
              <a:effectLst/>
            </a:endParaRPr>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633" y="1266223"/>
            <a:ext cx="5024227" cy="296945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4011" y="1266222"/>
            <a:ext cx="5674954" cy="2969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42451" y="4658231"/>
            <a:ext cx="11072837" cy="1221873"/>
          </a:xfrm>
          <a:prstGeom prst="rect">
            <a:avLst/>
          </a:prstGeom>
        </p:spPr>
        <p:txBody>
          <a:bodyPr wrap="square">
            <a:spAutoFit/>
          </a:bodyPr>
          <a:lstStyle/>
          <a:p>
            <a:pPr marL="285750" indent="-285750" algn="just">
              <a:lnSpc>
                <a:spcPct val="95000"/>
              </a:lnSpc>
              <a:spcAft>
                <a:spcPts val="600"/>
              </a:spcAft>
              <a:buFont typeface="Arial" panose="020B0604020202020204" pitchFamily="34" charset="0"/>
              <a:buChar char="•"/>
              <a:tabLst>
                <a:tab pos="182880" algn="l"/>
              </a:tabLst>
            </a:pPr>
            <a:r>
              <a:rPr lang="en-US" spc="-5" dirty="0">
                <a:latin typeface="Times New Roman" panose="02020603050405020304" pitchFamily="18" charset="0"/>
                <a:ea typeface="SimSun" panose="02010600030101010101" pitchFamily="2" charset="-122"/>
              </a:rPr>
              <a:t>By Analyzing Male and Female Average Salary, we found that the</a:t>
            </a:r>
            <a:r>
              <a:rPr lang="x-none" spc="-5" dirty="0">
                <a:latin typeface="Times New Roman" panose="02020603050405020304" pitchFamily="18" charset="0"/>
                <a:ea typeface="SimSun" panose="02010600030101010101" pitchFamily="2" charset="-122"/>
              </a:rPr>
              <a:t> Average Male Salary is 1.788439 times of Average Female Salary</a:t>
            </a:r>
            <a:r>
              <a:rPr lang="en-US" spc="-5" dirty="0">
                <a:latin typeface="Times New Roman" panose="02020603050405020304" pitchFamily="18" charset="0"/>
                <a:ea typeface="SimSun" panose="02010600030101010101" pitchFamily="2" charset="-122"/>
              </a:rPr>
              <a:t>.</a:t>
            </a:r>
            <a:r>
              <a:rPr lang="en-US" spc="-5" dirty="0">
                <a:latin typeface="LMRoman10-Regular"/>
                <a:ea typeface="SimSun" panose="02010600030101010101" pitchFamily="2" charset="-122"/>
                <a:cs typeface="LMRoman10-Regular"/>
              </a:rPr>
              <a:t> </a:t>
            </a:r>
            <a:endParaRPr lang="en-US" spc="-5" dirty="0" smtClean="0">
              <a:latin typeface="LMRoman10-Regular"/>
              <a:ea typeface="SimSun" panose="02010600030101010101" pitchFamily="2" charset="-122"/>
              <a:cs typeface="LMRoman10-Regular"/>
            </a:endParaRPr>
          </a:p>
          <a:p>
            <a:pPr marL="285750" indent="-285750" algn="just">
              <a:lnSpc>
                <a:spcPct val="95000"/>
              </a:lnSpc>
              <a:spcAft>
                <a:spcPts val="600"/>
              </a:spcAft>
              <a:buFont typeface="Arial" panose="020B0604020202020204" pitchFamily="34" charset="0"/>
              <a:buChar char="•"/>
              <a:tabLst>
                <a:tab pos="182880" algn="l"/>
              </a:tabLst>
            </a:pPr>
            <a:r>
              <a:rPr lang="x-none" spc="-5" dirty="0" smtClean="0">
                <a:latin typeface="Times New Roman" panose="02020603050405020304" pitchFamily="18" charset="0"/>
                <a:ea typeface="SimSun" panose="02010600030101010101" pitchFamily="2" charset="-122"/>
              </a:rPr>
              <a:t>The </a:t>
            </a:r>
            <a:r>
              <a:rPr lang="x-none" spc="-5" dirty="0">
                <a:latin typeface="Times New Roman" panose="02020603050405020304" pitchFamily="18" charset="0"/>
                <a:ea typeface="SimSun" panose="02010600030101010101" pitchFamily="2" charset="-122"/>
              </a:rPr>
              <a:t>average woman’s </a:t>
            </a:r>
            <a:r>
              <a:rPr lang="en-US" spc="-5" dirty="0">
                <a:latin typeface="Times New Roman" panose="02020603050405020304" pitchFamily="18" charset="0"/>
                <a:ea typeface="SimSun" panose="02010600030101010101" pitchFamily="2" charset="-122"/>
              </a:rPr>
              <a:t>monthly </a:t>
            </a:r>
            <a:r>
              <a:rPr lang="x-none" spc="-5" dirty="0">
                <a:latin typeface="Times New Roman" panose="02020603050405020304" pitchFamily="18" charset="0"/>
                <a:ea typeface="SimSun" panose="02010600030101010101" pitchFamily="2" charset="-122"/>
              </a:rPr>
              <a:t>pay is $</a:t>
            </a:r>
            <a:r>
              <a:rPr lang="en-US" spc="-5" dirty="0">
                <a:latin typeface="Times New Roman" panose="02020603050405020304" pitchFamily="18" charset="0"/>
                <a:ea typeface="SimSun" panose="02010600030101010101" pitchFamily="2" charset="-122"/>
              </a:rPr>
              <a:t> 1607.044</a:t>
            </a:r>
            <a:r>
              <a:rPr lang="x-none" spc="-5" dirty="0">
                <a:latin typeface="Times New Roman" panose="02020603050405020304" pitchFamily="18" charset="0"/>
                <a:ea typeface="SimSun" panose="02010600030101010101" pitchFamily="2" charset="-122"/>
              </a:rPr>
              <a:t> lower than the average man’s. Stated differently, the average woman </a:t>
            </a:r>
            <a:r>
              <a:rPr lang="en-US" spc="-5" dirty="0">
                <a:latin typeface="Times New Roman" panose="02020603050405020304" pitchFamily="18" charset="0"/>
                <a:ea typeface="SimSun" panose="02010600030101010101" pitchFamily="2" charset="-122"/>
              </a:rPr>
              <a:t>makes </a:t>
            </a:r>
            <a:r>
              <a:rPr lang="x-none" spc="-5" dirty="0">
                <a:latin typeface="Times New Roman" panose="02020603050405020304" pitchFamily="18" charset="0"/>
                <a:ea typeface="SimSun" panose="02010600030101010101" pitchFamily="2" charset="-122"/>
              </a:rPr>
              <a:t>56</a:t>
            </a:r>
            <a:r>
              <a:rPr lang="en-US" spc="-5" dirty="0">
                <a:latin typeface="Times New Roman" panose="02020603050405020304" pitchFamily="18" charset="0"/>
                <a:ea typeface="SimSun" panose="02010600030101010101" pitchFamily="2" charset="-122"/>
              </a:rPr>
              <a:t> cents for every dollar the average man makes.</a:t>
            </a:r>
          </a:p>
        </p:txBody>
      </p:sp>
    </p:spTree>
    <p:extLst>
      <p:ext uri="{BB962C8B-B14F-4D97-AF65-F5344CB8AC3E}">
        <p14:creationId xmlns:p14="http://schemas.microsoft.com/office/powerpoint/2010/main" val="10433780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53961" y="325920"/>
            <a:ext cx="106334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2563" algn="l"/>
              </a:tabLst>
              <a:defRPr>
                <a:solidFill>
                  <a:schemeClr val="tx1"/>
                </a:solidFill>
                <a:latin typeface="Arial" panose="020B0604020202020204" pitchFamily="34" charset="0"/>
              </a:defRPr>
            </a:lvl1pPr>
            <a:lvl2pPr eaLnBrk="0" fontAlgn="base" hangingPunct="0">
              <a:spcBef>
                <a:spcPct val="0"/>
              </a:spcBef>
              <a:spcAft>
                <a:spcPct val="0"/>
              </a:spcAft>
              <a:tabLst>
                <a:tab pos="182563" algn="l"/>
              </a:tabLst>
              <a:defRPr>
                <a:solidFill>
                  <a:schemeClr val="tx1"/>
                </a:solidFill>
                <a:latin typeface="Arial" panose="020B0604020202020204" pitchFamily="34" charset="0"/>
              </a:defRPr>
            </a:lvl2pPr>
            <a:lvl3pPr eaLnBrk="0" fontAlgn="base" hangingPunct="0">
              <a:spcBef>
                <a:spcPct val="0"/>
              </a:spcBef>
              <a:spcAft>
                <a:spcPct val="0"/>
              </a:spcAft>
              <a:tabLst>
                <a:tab pos="182563" algn="l"/>
              </a:tabLst>
              <a:defRPr>
                <a:solidFill>
                  <a:schemeClr val="tx1"/>
                </a:solidFill>
                <a:latin typeface="Arial" panose="020B0604020202020204" pitchFamily="34" charset="0"/>
              </a:defRPr>
            </a:lvl3pPr>
            <a:lvl4pPr eaLnBrk="0" fontAlgn="base" hangingPunct="0">
              <a:spcBef>
                <a:spcPct val="0"/>
              </a:spcBef>
              <a:spcAft>
                <a:spcPct val="0"/>
              </a:spcAft>
              <a:tabLst>
                <a:tab pos="182563" algn="l"/>
              </a:tabLst>
              <a:defRPr>
                <a:solidFill>
                  <a:schemeClr val="tx1"/>
                </a:solidFill>
                <a:latin typeface="Arial" panose="020B0604020202020204" pitchFamily="34" charset="0"/>
              </a:defRPr>
            </a:lvl4pPr>
            <a:lvl5pPr eaLnBrk="0" fontAlgn="base" hangingPunct="0">
              <a:spcBef>
                <a:spcPct val="0"/>
              </a:spcBef>
              <a:spcAft>
                <a:spcPct val="0"/>
              </a:spcAft>
              <a:tabLst>
                <a:tab pos="182563" algn="l"/>
              </a:tabLst>
              <a:defRPr>
                <a:solidFill>
                  <a:schemeClr val="tx1"/>
                </a:solidFill>
                <a:latin typeface="Arial" panose="020B0604020202020204" pitchFamily="34" charset="0"/>
              </a:defRPr>
            </a:lvl5pPr>
            <a:lvl6pPr eaLnBrk="0" fontAlgn="base" hangingPunct="0">
              <a:spcBef>
                <a:spcPct val="0"/>
              </a:spcBef>
              <a:spcAft>
                <a:spcPct val="0"/>
              </a:spcAft>
              <a:tabLst>
                <a:tab pos="182563" algn="l"/>
              </a:tabLst>
              <a:defRPr>
                <a:solidFill>
                  <a:schemeClr val="tx1"/>
                </a:solidFill>
                <a:latin typeface="Arial" panose="020B0604020202020204" pitchFamily="34" charset="0"/>
              </a:defRPr>
            </a:lvl6pPr>
            <a:lvl7pPr eaLnBrk="0" fontAlgn="base" hangingPunct="0">
              <a:spcBef>
                <a:spcPct val="0"/>
              </a:spcBef>
              <a:spcAft>
                <a:spcPct val="0"/>
              </a:spcAft>
              <a:tabLst>
                <a:tab pos="182563" algn="l"/>
              </a:tabLst>
              <a:defRPr>
                <a:solidFill>
                  <a:schemeClr val="tx1"/>
                </a:solidFill>
                <a:latin typeface="Arial" panose="020B0604020202020204" pitchFamily="34" charset="0"/>
              </a:defRPr>
            </a:lvl7pPr>
            <a:lvl8pPr eaLnBrk="0" fontAlgn="base" hangingPunct="0">
              <a:spcBef>
                <a:spcPct val="0"/>
              </a:spcBef>
              <a:spcAft>
                <a:spcPct val="0"/>
              </a:spcAft>
              <a:tabLst>
                <a:tab pos="182563" algn="l"/>
              </a:tabLst>
              <a:defRPr>
                <a:solidFill>
                  <a:schemeClr val="tx1"/>
                </a:solidFill>
                <a:latin typeface="Arial" panose="020B0604020202020204" pitchFamily="34" charset="0"/>
              </a:defRPr>
            </a:lvl8pPr>
            <a:lvl9pPr eaLnBrk="0" fontAlgn="base" hangingPunct="0">
              <a:spcBef>
                <a:spcPct val="0"/>
              </a:spcBef>
              <a:spcAft>
                <a:spcPct val="0"/>
              </a:spcAft>
              <a:tabLst>
                <a:tab pos="182563" algn="l"/>
              </a:tabLst>
              <a:defRPr>
                <a:solidFill>
                  <a:schemeClr val="tx1"/>
                </a:solidFill>
                <a:latin typeface="Arial" panose="020B0604020202020204" pitchFamily="34" charset="0"/>
              </a:defRPr>
            </a:lvl9pPr>
          </a:lstStyle>
          <a:p>
            <a:pPr marL="0" marR="0" lvl="0" indent="182563" algn="l" defTabSz="914400" rtl="0" eaLnBrk="0" fontAlgn="base" latinLnBrk="0" hangingPunct="0">
              <a:lnSpc>
                <a:spcPct val="100000"/>
              </a:lnSpc>
              <a:spcBef>
                <a:spcPct val="0"/>
              </a:spcBef>
              <a:spcAft>
                <a:spcPct val="0"/>
              </a:spcAft>
              <a:buClrTx/>
              <a:buSzTx/>
              <a:buFontTx/>
              <a:buNone/>
              <a:tabLst>
                <a:tab pos="182563" algn="l"/>
              </a:tabLst>
            </a:pPr>
            <a:r>
              <a:rPr kumimoji="0" lang="en-US" altLang="en-US"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By aggregating, the salary of  male and female we sorted the top 3 departments with highest and lowest paid in Miami Dade county.</a:t>
            </a:r>
            <a:endParaRPr kumimoji="0" lang="en-US" altLang="en-US" b="0" i="0" u="none" strike="noStrike" cap="none" normalizeH="0" baseline="0" dirty="0" smtClean="0">
              <a:ln>
                <a:noFill/>
              </a:ln>
              <a:solidFill>
                <a:schemeClr val="tx1"/>
              </a:solidFill>
              <a:effectLst/>
            </a:endParaRPr>
          </a:p>
        </p:txBody>
      </p:sp>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192" y="1032652"/>
            <a:ext cx="4763730" cy="3052916"/>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296" y="4190102"/>
            <a:ext cx="4365521" cy="2548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stretch>
            <a:fillRect/>
          </a:stretch>
        </p:blipFill>
        <p:spPr>
          <a:xfrm>
            <a:off x="5779795" y="1032652"/>
            <a:ext cx="5207603" cy="2949413"/>
          </a:xfrm>
          <a:prstGeom prst="rect">
            <a:avLst/>
          </a:prstGeom>
        </p:spPr>
      </p:pic>
      <p:pic>
        <p:nvPicPr>
          <p:cNvPr id="5" name="Picture 4"/>
          <p:cNvPicPr>
            <a:picLocks noChangeAspect="1"/>
          </p:cNvPicPr>
          <p:nvPr/>
        </p:nvPicPr>
        <p:blipFill>
          <a:blip r:embed="rId5"/>
          <a:stretch>
            <a:fillRect/>
          </a:stretch>
        </p:blipFill>
        <p:spPr>
          <a:xfrm>
            <a:off x="6351176" y="4190102"/>
            <a:ext cx="4636221" cy="2548476"/>
          </a:xfrm>
          <a:prstGeom prst="rect">
            <a:avLst/>
          </a:prstGeom>
        </p:spPr>
      </p:pic>
    </p:spTree>
    <p:extLst>
      <p:ext uri="{BB962C8B-B14F-4D97-AF65-F5344CB8AC3E}">
        <p14:creationId xmlns:p14="http://schemas.microsoft.com/office/powerpoint/2010/main" val="3928574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72" y="1578077"/>
            <a:ext cx="5678128" cy="418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43348" y="449334"/>
            <a:ext cx="11400503" cy="923330"/>
          </a:xfrm>
          <a:prstGeom prst="rect">
            <a:avLst/>
          </a:prstGeom>
        </p:spPr>
        <p:txBody>
          <a:bodyPr wrap="square">
            <a:spAutoFit/>
          </a:bodyPr>
          <a:lstStyle/>
          <a:p>
            <a:r>
              <a:rPr lang="en-US" dirty="0">
                <a:latin typeface="Times New Roman" panose="02020603050405020304" pitchFamily="18" charset="0"/>
                <a:ea typeface="SimSun" panose="02010600030101010101" pitchFamily="2" charset="-122"/>
              </a:rPr>
              <a:t>By aggregating, the salary of male and female we sorted the top </a:t>
            </a:r>
            <a:r>
              <a:rPr lang="en-US" dirty="0" smtClean="0">
                <a:latin typeface="Times New Roman" panose="02020603050405020304" pitchFamily="18" charset="0"/>
                <a:ea typeface="SimSun" panose="02010600030101010101" pitchFamily="2" charset="-122"/>
              </a:rPr>
              <a:t> and bottom eight </a:t>
            </a:r>
            <a:r>
              <a:rPr lang="en-US" dirty="0">
                <a:latin typeface="Times New Roman" panose="02020603050405020304" pitchFamily="18" charset="0"/>
                <a:ea typeface="SimSun" panose="02010600030101010101" pitchFamily="2" charset="-122"/>
              </a:rPr>
              <a:t>departments with </a:t>
            </a:r>
            <a:r>
              <a:rPr lang="en-US" dirty="0" smtClean="0">
                <a:latin typeface="Times New Roman" panose="02020603050405020304" pitchFamily="18" charset="0"/>
                <a:ea typeface="SimSun" panose="02010600030101010101" pitchFamily="2" charset="-122"/>
              </a:rPr>
              <a:t>highest and lowest </a:t>
            </a:r>
            <a:r>
              <a:rPr lang="en-US" dirty="0">
                <a:latin typeface="Times New Roman" panose="02020603050405020304" pitchFamily="18" charset="0"/>
                <a:ea typeface="SimSun" panose="02010600030101010101" pitchFamily="2" charset="-122"/>
              </a:rPr>
              <a:t>paid in Miami Dade County. We can observe that there are few females in top eight </a:t>
            </a:r>
            <a:r>
              <a:rPr lang="en-US" dirty="0" smtClean="0">
                <a:latin typeface="Times New Roman" panose="02020603050405020304" pitchFamily="18" charset="0"/>
                <a:ea typeface="SimSun" panose="02010600030101010101" pitchFamily="2" charset="-122"/>
              </a:rPr>
              <a:t>departments and more females in lowest paid jobs.</a:t>
            </a:r>
            <a:endParaRPr lang="en-US" dirty="0"/>
          </a:p>
        </p:txBody>
      </p:sp>
      <p:pic>
        <p:nvPicPr>
          <p:cNvPr id="4" name="Picture 3"/>
          <p:cNvPicPr>
            <a:picLocks noChangeAspect="1"/>
          </p:cNvPicPr>
          <p:nvPr/>
        </p:nvPicPr>
        <p:blipFill>
          <a:blip r:embed="rId3"/>
          <a:stretch>
            <a:fillRect/>
          </a:stretch>
        </p:blipFill>
        <p:spPr>
          <a:xfrm>
            <a:off x="6309360" y="1578077"/>
            <a:ext cx="5716979" cy="4188542"/>
          </a:xfrm>
          <a:prstGeom prst="rect">
            <a:avLst/>
          </a:prstGeom>
        </p:spPr>
      </p:pic>
    </p:spTree>
    <p:extLst>
      <p:ext uri="{BB962C8B-B14F-4D97-AF65-F5344CB8AC3E}">
        <p14:creationId xmlns:p14="http://schemas.microsoft.com/office/powerpoint/2010/main" val="32878178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812" y="203011"/>
            <a:ext cx="8310288" cy="584775"/>
          </a:xfrm>
          <a:prstGeom prst="rect">
            <a:avLst/>
          </a:prstGeom>
        </p:spPr>
        <p:txBody>
          <a:bodyPr wrap="none">
            <a:spAutoFit/>
          </a:bodyPr>
          <a:lstStyle/>
          <a:p>
            <a:pPr marR="0" lvl="0" algn="ctr" fontAlgn="base">
              <a:spcBef>
                <a:spcPts val="800"/>
              </a:spcBef>
              <a:spcAft>
                <a:spcPts val="400"/>
              </a:spcAft>
              <a:buSzPts val="1000"/>
              <a:tabLst>
                <a:tab pos="137160" algn="l"/>
                <a:tab pos="365760" algn="l"/>
              </a:tabLst>
            </a:pPr>
            <a:r>
              <a:rPr lang="en-US" sz="3200" b="1" kern="0" cap="small" dirty="0" smtClean="0">
                <a:latin typeface="Times New Roman" panose="02020603050405020304" pitchFamily="18" charset="0"/>
              </a:rPr>
              <a:t>Demography </a:t>
            </a:r>
            <a:r>
              <a:rPr lang="en-US" sz="3200" b="1" kern="0" cap="small" dirty="0">
                <a:latin typeface="Times New Roman" panose="02020603050405020304" pitchFamily="18" charset="0"/>
              </a:rPr>
              <a:t>pay gap-time series analysis</a:t>
            </a:r>
          </a:p>
        </p:txBody>
      </p:sp>
      <p:sp>
        <p:nvSpPr>
          <p:cNvPr id="3" name="Rectangle 2"/>
          <p:cNvSpPr>
            <a:spLocks noChangeArrowheads="1"/>
          </p:cNvSpPr>
          <p:nvPr/>
        </p:nvSpPr>
        <p:spPr bwMode="auto">
          <a:xfrm>
            <a:off x="176981" y="787786"/>
            <a:ext cx="1141525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While factual proportions of compensation disparity between dark people and their white partners exist, wage imbalance is still inadequately comprehended because of an absence of writing with strong exact information to connect information with a precise model of pay segregation.</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The charts</a:t>
            </a:r>
            <a:r>
              <a:rPr kumimoji="0" lang="en-US" altLang="en-US" b="0" i="0" u="none" strike="noStrike" cap="none" normalizeH="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kumimoji="0" lang="en-US" altLang="en-US"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shows the monthly salary by racial group.</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819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81" y="2353359"/>
            <a:ext cx="5922023" cy="371011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415198" y="2353359"/>
            <a:ext cx="5582903" cy="3701932"/>
          </a:xfrm>
          <a:prstGeom prst="rect">
            <a:avLst/>
          </a:prstGeom>
        </p:spPr>
      </p:pic>
    </p:spTree>
    <p:extLst>
      <p:ext uri="{BB962C8B-B14F-4D97-AF65-F5344CB8AC3E}">
        <p14:creationId xmlns:p14="http://schemas.microsoft.com/office/powerpoint/2010/main" val="202751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904" y="864068"/>
            <a:ext cx="3864129" cy="2201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5828" y="864068"/>
            <a:ext cx="3918422" cy="220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1044" y="864067"/>
            <a:ext cx="3843503" cy="2201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905" y="3457739"/>
            <a:ext cx="3864128" cy="2424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15828" y="3457739"/>
            <a:ext cx="3918422" cy="2424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91045" y="3411384"/>
            <a:ext cx="3843503" cy="247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16824" y="287411"/>
            <a:ext cx="6332020" cy="369332"/>
          </a:xfrm>
          <a:prstGeom prst="rect">
            <a:avLst/>
          </a:prstGeom>
        </p:spPr>
        <p:txBody>
          <a:bodyPr wrap="square">
            <a:spAutoFit/>
          </a:bodyPr>
          <a:lstStyle/>
          <a:p>
            <a:pPr marR="0" lvl="0" fontAlgn="base">
              <a:spcBef>
                <a:spcPts val="800"/>
              </a:spcBef>
              <a:spcAft>
                <a:spcPts val="400"/>
              </a:spcAft>
              <a:buSzPts val="1000"/>
              <a:tabLst>
                <a:tab pos="137160" algn="l"/>
                <a:tab pos="365760" algn="l"/>
              </a:tabLst>
            </a:pPr>
            <a:r>
              <a:rPr lang="en-US" b="1" dirty="0">
                <a:latin typeface="Times New Roman" panose="02020603050405020304" pitchFamily="18" charset="0"/>
                <a:cs typeface="Times New Roman" panose="02020603050405020304" pitchFamily="18" charset="0"/>
              </a:rPr>
              <a:t>Time series Analysis for </a:t>
            </a:r>
            <a:r>
              <a:rPr lang="en-US" b="1" dirty="0" smtClean="0">
                <a:latin typeface="Times New Roman" panose="02020603050405020304" pitchFamily="18" charset="0"/>
                <a:cs typeface="Times New Roman" panose="02020603050405020304" pitchFamily="18" charset="0"/>
              </a:rPr>
              <a:t>Demography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97332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4466" y="806001"/>
            <a:ext cx="10500851" cy="5355312"/>
          </a:xfrm>
          <a:prstGeom prst="rect">
            <a:avLst/>
          </a:prstGeom>
        </p:spPr>
        <p:txBody>
          <a:bodyPr wrap="square">
            <a:spAutoFit/>
          </a:bodyPr>
          <a:lstStyle/>
          <a:p>
            <a:r>
              <a:rPr lang="en-US" dirty="0">
                <a:latin typeface="Times New Roman" panose="02020603050405020304" pitchFamily="18" charset="0"/>
                <a:ea typeface="SimSun" panose="02010600030101010101" pitchFamily="2" charset="-122"/>
              </a:rPr>
              <a:t>The earnings ratio and the gender pay gap is calculated for year 2020, using these formulas: </a:t>
            </a:r>
          </a:p>
          <a:p>
            <a:r>
              <a:rPr lang="en-US" dirty="0">
                <a:latin typeface="Times New Roman" panose="02020603050405020304" pitchFamily="18" charset="0"/>
                <a:ea typeface="SimSun" panose="02010600030101010101" pitchFamily="2" charset="-122"/>
              </a:rPr>
              <a:t> </a:t>
            </a:r>
          </a:p>
          <a:p>
            <a:pPr marL="285750" indent="-285750">
              <a:buFont typeface="Arial" panose="020B0604020202020204" pitchFamily="34" charset="0"/>
              <a:buChar char="•"/>
            </a:pPr>
            <a:r>
              <a:rPr lang="en-US" dirty="0">
                <a:latin typeface="Times New Roman" panose="02020603050405020304" pitchFamily="18" charset="0"/>
                <a:ea typeface="SimSun" panose="02010600030101010101" pitchFamily="2" charset="-122"/>
              </a:rPr>
              <a:t>Earnings ratio =  women’s earnings /men’s earnings</a:t>
            </a:r>
          </a:p>
          <a:p>
            <a:r>
              <a:rPr lang="en-US" dirty="0">
                <a:latin typeface="Times New Roman" panose="02020603050405020304" pitchFamily="18" charset="0"/>
                <a:ea typeface="SimSun" panose="02010600030101010101" pitchFamily="2" charset="-122"/>
              </a:rPr>
              <a:t>                        =1337.244/2391.5799 </a:t>
            </a:r>
          </a:p>
          <a:p>
            <a:r>
              <a:rPr lang="en-US" dirty="0">
                <a:latin typeface="Times New Roman" panose="02020603050405020304" pitchFamily="18" charset="0"/>
                <a:ea typeface="SimSun" panose="02010600030101010101" pitchFamily="2" charset="-122"/>
              </a:rPr>
              <a:t>                        = 0.55914*100=55.914% </a:t>
            </a:r>
          </a:p>
          <a:p>
            <a:pPr marL="285750" indent="-285750">
              <a:buFont typeface="Arial" panose="020B0604020202020204" pitchFamily="34" charset="0"/>
              <a:buChar char="•"/>
            </a:pPr>
            <a:r>
              <a:rPr lang="en-US" dirty="0">
                <a:latin typeface="Times New Roman" panose="02020603050405020304" pitchFamily="18" charset="0"/>
                <a:ea typeface="SimSun" panose="02010600030101010101" pitchFamily="2" charset="-122"/>
              </a:rPr>
              <a:t>Pay gap=  [(men earnings-women earnings)/men earnings]*100</a:t>
            </a:r>
          </a:p>
          <a:p>
            <a:r>
              <a:rPr lang="en-US" dirty="0">
                <a:latin typeface="Times New Roman" panose="02020603050405020304" pitchFamily="18" charset="0"/>
                <a:ea typeface="SimSun" panose="02010600030101010101" pitchFamily="2" charset="-122"/>
              </a:rPr>
              <a:t>             =[( 2391.5799-1337.244)/2391.5799]*100</a:t>
            </a:r>
          </a:p>
          <a:p>
            <a:r>
              <a:rPr lang="en-US" dirty="0">
                <a:latin typeface="Times New Roman" panose="02020603050405020304" pitchFamily="18" charset="0"/>
                <a:ea typeface="SimSun" panose="02010600030101010101" pitchFamily="2" charset="-122"/>
              </a:rPr>
              <a:t>             = 0.4408*100= 44.08 </a:t>
            </a:r>
            <a:r>
              <a:rPr lang="en-US" dirty="0" smtClean="0">
                <a:latin typeface="Times New Roman" panose="02020603050405020304" pitchFamily="18" charset="0"/>
                <a:ea typeface="SimSun" panose="02010600030101010101" pitchFamily="2" charset="-122"/>
              </a:rPr>
              <a:t>%</a:t>
            </a:r>
          </a:p>
          <a:p>
            <a:pPr marL="285750" indent="-285750">
              <a:buFont typeface="Arial" panose="020B0604020202020204" pitchFamily="34" charset="0"/>
              <a:buChar char="•"/>
            </a:pPr>
            <a:r>
              <a:rPr lang="en-US" dirty="0" smtClean="0">
                <a:latin typeface="Times New Roman" panose="02020603050405020304" pitchFamily="18" charset="0"/>
                <a:ea typeface="SimSun" panose="02010600030101010101" pitchFamily="2" charset="-122"/>
              </a:rPr>
              <a:t>There </a:t>
            </a:r>
            <a:r>
              <a:rPr lang="en-US" dirty="0">
                <a:latin typeface="Times New Roman" panose="02020603050405020304" pitchFamily="18" charset="0"/>
                <a:ea typeface="SimSun" panose="02010600030101010101" pitchFamily="2" charset="-122"/>
              </a:rPr>
              <a:t>is 44%pay gap between male and female in Miami Dade County.</a:t>
            </a:r>
          </a:p>
          <a:p>
            <a:r>
              <a:rPr lang="en-US" dirty="0">
                <a:latin typeface="Times New Roman" panose="02020603050405020304" pitchFamily="18" charset="0"/>
                <a:ea typeface="SimSun" panose="02010600030101010101" pitchFamily="2" charset="-122"/>
              </a:rPr>
              <a:t> </a:t>
            </a:r>
          </a:p>
          <a:p>
            <a:r>
              <a:rPr lang="en-US" b="1" i="1" dirty="0">
                <a:latin typeface="Times New Roman" panose="02020603050405020304" pitchFamily="18" charset="0"/>
                <a:ea typeface="SimSun" panose="02010600030101010101" pitchFamily="2" charset="-122"/>
              </a:rPr>
              <a:t>Pay gap by Racial group: </a:t>
            </a:r>
            <a:endParaRPr lang="en-US" b="1" i="1" dirty="0" smtClean="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endParaRPr lang="en-US" dirty="0" smtClean="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dirty="0" smtClean="0">
                <a:latin typeface="Times New Roman" panose="02020603050405020304" pitchFamily="18" charset="0"/>
                <a:ea typeface="SimSun" panose="02010600030101010101" pitchFamily="2" charset="-122"/>
              </a:rPr>
              <a:t>Prediction of  </a:t>
            </a:r>
            <a:r>
              <a:rPr lang="en-US" dirty="0">
                <a:latin typeface="Times New Roman" panose="02020603050405020304" pitchFamily="18" charset="0"/>
                <a:ea typeface="SimSun" panose="02010600030101010101" pitchFamily="2" charset="-122"/>
              </a:rPr>
              <a:t>wages among all races are calculated and it was observed that white people get highest among all races </a:t>
            </a:r>
            <a:r>
              <a:rPr lang="en-US" dirty="0" smtClean="0">
                <a:latin typeface="Times New Roman" panose="02020603050405020304" pitchFamily="18" charset="0"/>
                <a:ea typeface="SimSun" panose="02010600030101010101" pitchFamily="2" charset="-122"/>
              </a:rPr>
              <a:t>.</a:t>
            </a:r>
            <a:endParaRPr lang="en-US"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dirty="0">
                <a:latin typeface="Times New Roman" panose="02020603050405020304" pitchFamily="18" charset="0"/>
                <a:ea typeface="SimSun" panose="02010600030101010101" pitchFamily="2" charset="-122"/>
              </a:rPr>
              <a:t>Whites vs Blacks = 31%</a:t>
            </a:r>
          </a:p>
          <a:p>
            <a:pPr marL="285750" indent="-285750">
              <a:buFont typeface="Arial" panose="020B0604020202020204" pitchFamily="34" charset="0"/>
              <a:buChar char="•"/>
            </a:pPr>
            <a:r>
              <a:rPr lang="en-US" dirty="0">
                <a:latin typeface="Times New Roman" panose="02020603050405020304" pitchFamily="18" charset="0"/>
                <a:ea typeface="SimSun" panose="02010600030101010101" pitchFamily="2" charset="-122"/>
              </a:rPr>
              <a:t>Whites vs American Indian = 19%</a:t>
            </a:r>
          </a:p>
          <a:p>
            <a:pPr marL="285750" indent="-285750">
              <a:buFont typeface="Arial" panose="020B0604020202020204" pitchFamily="34" charset="0"/>
              <a:buChar char="•"/>
            </a:pPr>
            <a:r>
              <a:rPr lang="en-US" dirty="0">
                <a:latin typeface="Times New Roman" panose="02020603050405020304" pitchFamily="18" charset="0"/>
                <a:ea typeface="SimSun" panose="02010600030101010101" pitchFamily="2" charset="-122"/>
              </a:rPr>
              <a:t>Whites vs Asian = 10%</a:t>
            </a:r>
          </a:p>
          <a:p>
            <a:pPr marL="285750" indent="-285750">
              <a:buFont typeface="Arial" panose="020B0604020202020204" pitchFamily="34" charset="0"/>
              <a:buChar char="•"/>
            </a:pPr>
            <a:r>
              <a:rPr lang="en-US" dirty="0">
                <a:latin typeface="Times New Roman" panose="02020603050405020304" pitchFamily="18" charset="0"/>
                <a:ea typeface="SimSun" panose="02010600030101010101" pitchFamily="2" charset="-122"/>
              </a:rPr>
              <a:t>Whites vs Native </a:t>
            </a:r>
            <a:r>
              <a:rPr lang="en-US" dirty="0" smtClean="0">
                <a:latin typeface="Times New Roman" panose="02020603050405020304" pitchFamily="18" charset="0"/>
                <a:ea typeface="SimSun" panose="02010600030101010101" pitchFamily="2" charset="-122"/>
              </a:rPr>
              <a:t>Hawaiian </a:t>
            </a:r>
            <a:r>
              <a:rPr lang="en-US" dirty="0">
                <a:latin typeface="Times New Roman" panose="02020603050405020304" pitchFamily="18" charset="0"/>
                <a:ea typeface="SimSun" panose="02010600030101010101" pitchFamily="2" charset="-122"/>
              </a:rPr>
              <a:t>= 29%</a:t>
            </a:r>
          </a:p>
          <a:p>
            <a:pPr marL="285750" indent="-285750">
              <a:buFont typeface="Arial" panose="020B0604020202020204" pitchFamily="34" charset="0"/>
              <a:buChar char="•"/>
            </a:pPr>
            <a:r>
              <a:rPr lang="en-US" dirty="0">
                <a:latin typeface="Times New Roman" panose="02020603050405020304" pitchFamily="18" charset="0"/>
                <a:ea typeface="SimSun" panose="02010600030101010101" pitchFamily="2" charset="-122"/>
              </a:rPr>
              <a:t>Whites vs Two more races = 19%</a:t>
            </a:r>
          </a:p>
        </p:txBody>
      </p:sp>
      <p:sp>
        <p:nvSpPr>
          <p:cNvPr id="3" name="TextBox 2"/>
          <p:cNvSpPr txBox="1"/>
          <p:nvPr/>
        </p:nvSpPr>
        <p:spPr>
          <a:xfrm>
            <a:off x="324466" y="221226"/>
            <a:ext cx="5427406" cy="584775"/>
          </a:xfrm>
          <a:prstGeom prst="rect">
            <a:avLst/>
          </a:prstGeom>
          <a:noFill/>
        </p:spPr>
        <p:txBody>
          <a:bodyPr wrap="square" rtlCol="0">
            <a:spAutoFit/>
          </a:bodyPr>
          <a:lstStyle/>
          <a:p>
            <a:r>
              <a:rPr lang="en-US" sz="3200" b="1" dirty="0" smtClean="0">
                <a:latin typeface="Times New Roman" panose="02020603050405020304" pitchFamily="18" charset="0"/>
                <a:cs typeface="Times New Roman" panose="02020603050405020304" pitchFamily="18" charset="0"/>
              </a:rPr>
              <a:t>Calculations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93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109" y="926516"/>
            <a:ext cx="2932313" cy="1825385"/>
          </a:xfrm>
          <a:prstGeom prst="rect">
            <a:avLst/>
          </a:prstGeom>
        </p:spPr>
      </p:pic>
      <p:sp>
        <p:nvSpPr>
          <p:cNvPr id="3" name="Rectangle 2"/>
          <p:cNvSpPr/>
          <p:nvPr/>
        </p:nvSpPr>
        <p:spPr>
          <a:xfrm>
            <a:off x="237169" y="210983"/>
            <a:ext cx="11449569" cy="646331"/>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 Bias Within Job Classes: Computer programmers, Mechanical engineers,</a:t>
            </a:r>
            <a:r>
              <a:rPr lang="en-US" dirty="0"/>
              <a:t> </a:t>
            </a:r>
            <a:r>
              <a:rPr lang="en-US" dirty="0">
                <a:latin typeface="Times New Roman" panose="02020603050405020304" pitchFamily="18" charset="0"/>
                <a:cs typeface="Times New Roman" panose="02020603050405020304" pitchFamily="18" charset="0"/>
              </a:rPr>
              <a:t>Electrical &amp; </a:t>
            </a:r>
            <a:r>
              <a:rPr lang="en-US" dirty="0" smtClean="0">
                <a:latin typeface="Times New Roman" panose="02020603050405020304" pitchFamily="18" charset="0"/>
                <a:cs typeface="Times New Roman" panose="02020603050405020304" pitchFamily="18" charset="0"/>
              </a:rPr>
              <a:t>electronics,</a:t>
            </a:r>
            <a:r>
              <a:rPr lang="en-US" dirty="0"/>
              <a:t> </a:t>
            </a:r>
            <a:r>
              <a:rPr lang="en-US" dirty="0">
                <a:latin typeface="Times New Roman" panose="02020603050405020304" pitchFamily="18" charset="0"/>
                <a:cs typeface="Times New Roman" panose="02020603050405020304" pitchFamily="18" charset="0"/>
              </a:rPr>
              <a:t>Civil </a:t>
            </a:r>
            <a:r>
              <a:rPr lang="en-US" dirty="0" smtClean="0">
                <a:latin typeface="Times New Roman" panose="02020603050405020304" pitchFamily="18" charset="0"/>
                <a:cs typeface="Times New Roman" panose="02020603050405020304" pitchFamily="18" charset="0"/>
              </a:rPr>
              <a:t>engineers, Aerospace engineers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120462" y="926516"/>
            <a:ext cx="2728452" cy="1749065"/>
          </a:xfrm>
          <a:prstGeom prst="rect">
            <a:avLst/>
          </a:prstGeom>
        </p:spPr>
      </p:pic>
      <p:pic>
        <p:nvPicPr>
          <p:cNvPr id="5" name="Picture 4"/>
          <p:cNvPicPr>
            <a:picLocks noChangeAspect="1"/>
          </p:cNvPicPr>
          <p:nvPr/>
        </p:nvPicPr>
        <p:blipFill>
          <a:blip r:embed="rId4"/>
          <a:stretch>
            <a:fillRect/>
          </a:stretch>
        </p:blipFill>
        <p:spPr>
          <a:xfrm>
            <a:off x="115284" y="2996715"/>
            <a:ext cx="2892137" cy="1788645"/>
          </a:xfrm>
          <a:prstGeom prst="rect">
            <a:avLst/>
          </a:prstGeom>
        </p:spPr>
      </p:pic>
      <p:pic>
        <p:nvPicPr>
          <p:cNvPr id="6" name="Picture 5"/>
          <p:cNvPicPr>
            <a:picLocks noChangeAspect="1"/>
          </p:cNvPicPr>
          <p:nvPr/>
        </p:nvPicPr>
        <p:blipFill>
          <a:blip r:embed="rId5"/>
          <a:stretch>
            <a:fillRect/>
          </a:stretch>
        </p:blipFill>
        <p:spPr>
          <a:xfrm>
            <a:off x="3120462" y="2996715"/>
            <a:ext cx="2728452" cy="1788645"/>
          </a:xfrm>
          <a:prstGeom prst="rect">
            <a:avLst/>
          </a:prstGeom>
        </p:spPr>
      </p:pic>
      <p:pic>
        <p:nvPicPr>
          <p:cNvPr id="7" name="Picture 6"/>
          <p:cNvPicPr>
            <a:picLocks noChangeAspect="1"/>
          </p:cNvPicPr>
          <p:nvPr/>
        </p:nvPicPr>
        <p:blipFill>
          <a:blip r:embed="rId6"/>
          <a:stretch>
            <a:fillRect/>
          </a:stretch>
        </p:blipFill>
        <p:spPr>
          <a:xfrm>
            <a:off x="5961954" y="934129"/>
            <a:ext cx="2818722" cy="1741452"/>
          </a:xfrm>
          <a:prstGeom prst="rect">
            <a:avLst/>
          </a:prstGeom>
        </p:spPr>
      </p:pic>
      <p:pic>
        <p:nvPicPr>
          <p:cNvPr id="8" name="Picture 7"/>
          <p:cNvPicPr>
            <a:picLocks noChangeAspect="1"/>
          </p:cNvPicPr>
          <p:nvPr/>
        </p:nvPicPr>
        <p:blipFill>
          <a:blip r:embed="rId7"/>
          <a:stretch>
            <a:fillRect/>
          </a:stretch>
        </p:blipFill>
        <p:spPr>
          <a:xfrm>
            <a:off x="8893716" y="918761"/>
            <a:ext cx="2993890" cy="1786534"/>
          </a:xfrm>
          <a:prstGeom prst="rect">
            <a:avLst/>
          </a:prstGeom>
        </p:spPr>
      </p:pic>
      <p:pic>
        <p:nvPicPr>
          <p:cNvPr id="9" name="Picture 8"/>
          <p:cNvPicPr>
            <a:picLocks noChangeAspect="1"/>
          </p:cNvPicPr>
          <p:nvPr/>
        </p:nvPicPr>
        <p:blipFill>
          <a:blip r:embed="rId8"/>
          <a:stretch>
            <a:fillRect/>
          </a:stretch>
        </p:blipFill>
        <p:spPr>
          <a:xfrm>
            <a:off x="5961954" y="2974755"/>
            <a:ext cx="2818722" cy="1810605"/>
          </a:xfrm>
          <a:prstGeom prst="rect">
            <a:avLst/>
          </a:prstGeom>
        </p:spPr>
      </p:pic>
      <p:pic>
        <p:nvPicPr>
          <p:cNvPr id="10" name="Picture 9"/>
          <p:cNvPicPr>
            <a:picLocks noChangeAspect="1"/>
          </p:cNvPicPr>
          <p:nvPr/>
        </p:nvPicPr>
        <p:blipFill>
          <a:blip r:embed="rId9"/>
          <a:stretch>
            <a:fillRect/>
          </a:stretch>
        </p:blipFill>
        <p:spPr>
          <a:xfrm>
            <a:off x="8893717" y="2996715"/>
            <a:ext cx="2993890" cy="1788645"/>
          </a:xfrm>
          <a:prstGeom prst="rect">
            <a:avLst/>
          </a:prstGeom>
        </p:spPr>
      </p:pic>
      <p:pic>
        <p:nvPicPr>
          <p:cNvPr id="11" name="Picture 10"/>
          <p:cNvPicPr>
            <a:picLocks noChangeAspect="1"/>
          </p:cNvPicPr>
          <p:nvPr/>
        </p:nvPicPr>
        <p:blipFill>
          <a:blip r:embed="rId10"/>
          <a:stretch>
            <a:fillRect/>
          </a:stretch>
        </p:blipFill>
        <p:spPr>
          <a:xfrm>
            <a:off x="115284" y="4908254"/>
            <a:ext cx="2932051" cy="1827826"/>
          </a:xfrm>
          <a:prstGeom prst="rect">
            <a:avLst/>
          </a:prstGeom>
        </p:spPr>
      </p:pic>
      <p:pic>
        <p:nvPicPr>
          <p:cNvPr id="12" name="Picture 11"/>
          <p:cNvPicPr>
            <a:picLocks noChangeAspect="1"/>
          </p:cNvPicPr>
          <p:nvPr/>
        </p:nvPicPr>
        <p:blipFill>
          <a:blip r:embed="rId11"/>
          <a:stretch>
            <a:fillRect/>
          </a:stretch>
        </p:blipFill>
        <p:spPr>
          <a:xfrm>
            <a:off x="3120463" y="4854998"/>
            <a:ext cx="2728452" cy="1881082"/>
          </a:xfrm>
          <a:prstGeom prst="rect">
            <a:avLst/>
          </a:prstGeom>
        </p:spPr>
      </p:pic>
    </p:spTree>
    <p:extLst>
      <p:ext uri="{BB962C8B-B14F-4D97-AF65-F5344CB8AC3E}">
        <p14:creationId xmlns:p14="http://schemas.microsoft.com/office/powerpoint/2010/main" val="9243619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6478" y="147315"/>
            <a:ext cx="9016349" cy="830997"/>
          </a:xfrm>
          <a:prstGeom prst="rect">
            <a:avLst/>
          </a:prstGeom>
          <a:noFill/>
        </p:spPr>
        <p:txBody>
          <a:bodyPr wrap="square" rtlCol="0">
            <a:spAutoFit/>
          </a:bodyPr>
          <a:lstStyle/>
          <a:p>
            <a:r>
              <a:rPr lang="en-US" sz="4800" b="1" dirty="0" smtClean="0">
                <a:latin typeface="Times New Roman" panose="02020603050405020304" pitchFamily="18" charset="0"/>
                <a:cs typeface="Times New Roman" panose="02020603050405020304" pitchFamily="18" charset="0"/>
              </a:rPr>
              <a:t>Results: Prediction</a:t>
            </a:r>
            <a:endParaRPr lang="en-US" sz="4800" b="1"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53332589"/>
              </p:ext>
            </p:extLst>
          </p:nvPr>
        </p:nvGraphicFramePr>
        <p:xfrm>
          <a:off x="206478" y="1661160"/>
          <a:ext cx="4999703" cy="4009226"/>
        </p:xfrm>
        <a:graphic>
          <a:graphicData uri="http://schemas.openxmlformats.org/drawingml/2006/table">
            <a:tbl>
              <a:tblPr firstRow="1" firstCol="1" bandRow="1">
                <a:tableStyleId>{5C22544A-7EE6-4342-B048-85BDC9FD1C3A}</a:tableStyleId>
              </a:tblPr>
              <a:tblGrid>
                <a:gridCol w="714241">
                  <a:extLst>
                    <a:ext uri="{9D8B030D-6E8A-4147-A177-3AD203B41FA5}">
                      <a16:colId xmlns:a16="http://schemas.microsoft.com/office/drawing/2014/main" val="1105655364"/>
                    </a:ext>
                  </a:extLst>
                </a:gridCol>
                <a:gridCol w="1071367">
                  <a:extLst>
                    <a:ext uri="{9D8B030D-6E8A-4147-A177-3AD203B41FA5}">
                      <a16:colId xmlns:a16="http://schemas.microsoft.com/office/drawing/2014/main" val="3852776113"/>
                    </a:ext>
                  </a:extLst>
                </a:gridCol>
                <a:gridCol w="1205286">
                  <a:extLst>
                    <a:ext uri="{9D8B030D-6E8A-4147-A177-3AD203B41FA5}">
                      <a16:colId xmlns:a16="http://schemas.microsoft.com/office/drawing/2014/main" val="1035715345"/>
                    </a:ext>
                  </a:extLst>
                </a:gridCol>
                <a:gridCol w="937444">
                  <a:extLst>
                    <a:ext uri="{9D8B030D-6E8A-4147-A177-3AD203B41FA5}">
                      <a16:colId xmlns:a16="http://schemas.microsoft.com/office/drawing/2014/main" val="1948083684"/>
                    </a:ext>
                  </a:extLst>
                </a:gridCol>
                <a:gridCol w="1071365">
                  <a:extLst>
                    <a:ext uri="{9D8B030D-6E8A-4147-A177-3AD203B41FA5}">
                      <a16:colId xmlns:a16="http://schemas.microsoft.com/office/drawing/2014/main" val="3936765633"/>
                    </a:ext>
                  </a:extLst>
                </a:gridCol>
              </a:tblGrid>
              <a:tr h="1083146">
                <a:tc>
                  <a:txBody>
                    <a:bodyPr/>
                    <a:lstStyle/>
                    <a:p>
                      <a:pPr marL="0" marR="0" indent="0" algn="ctr">
                        <a:lnSpc>
                          <a:spcPct val="90000"/>
                        </a:lnSpc>
                        <a:spcBef>
                          <a:spcPts val="1200"/>
                        </a:spcBef>
                        <a:spcAft>
                          <a:spcPts val="600"/>
                        </a:spcAft>
                        <a:tabLst>
                          <a:tab pos="685800" algn="l"/>
                          <a:tab pos="457200" algn="l"/>
                        </a:tabLst>
                      </a:pPr>
                      <a:r>
                        <a:rPr lang="en-US" sz="1600" cap="small">
                          <a:effectLst/>
                          <a:latin typeface="Times New Roman" panose="02020603050405020304" pitchFamily="18" charset="0"/>
                          <a:cs typeface="Times New Roman" panose="02020603050405020304" pitchFamily="18" charset="0"/>
                        </a:rPr>
                        <a:t>year</a:t>
                      </a:r>
                      <a:endParaRPr lang="en-US" sz="1600" cap="sma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ctr">
                        <a:lnSpc>
                          <a:spcPct val="90000"/>
                        </a:lnSpc>
                        <a:spcBef>
                          <a:spcPts val="1200"/>
                        </a:spcBef>
                        <a:spcAft>
                          <a:spcPts val="600"/>
                        </a:spcAft>
                        <a:tabLst>
                          <a:tab pos="685800" algn="l"/>
                          <a:tab pos="457200" algn="l"/>
                        </a:tabLst>
                      </a:pPr>
                      <a:r>
                        <a:rPr lang="en-US" sz="1600" cap="small">
                          <a:effectLst/>
                          <a:latin typeface="Times New Roman" panose="02020603050405020304" pitchFamily="18" charset="0"/>
                          <a:cs typeface="Times New Roman" panose="02020603050405020304" pitchFamily="18" charset="0"/>
                        </a:rPr>
                        <a:t>unemployment rate </a:t>
                      </a:r>
                      <a:endParaRPr lang="en-US" sz="1600" cap="sma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ctr">
                        <a:lnSpc>
                          <a:spcPct val="90000"/>
                        </a:lnSpc>
                        <a:spcBef>
                          <a:spcPts val="1200"/>
                        </a:spcBef>
                        <a:spcAft>
                          <a:spcPts val="600"/>
                        </a:spcAft>
                        <a:tabLst>
                          <a:tab pos="685800" algn="l"/>
                          <a:tab pos="457200" algn="l"/>
                        </a:tabLst>
                      </a:pPr>
                      <a:r>
                        <a:rPr lang="en-US" sz="1600" cap="small" dirty="0">
                          <a:effectLst/>
                          <a:latin typeface="Times New Roman" panose="02020603050405020304" pitchFamily="18" charset="0"/>
                          <a:cs typeface="Times New Roman" panose="02020603050405020304" pitchFamily="18" charset="0"/>
                        </a:rPr>
                        <a:t>monthly salary for both genders($)</a:t>
                      </a:r>
                      <a:endParaRPr lang="en-US" sz="1600" cap="small"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ctr">
                        <a:lnSpc>
                          <a:spcPct val="90000"/>
                        </a:lnSpc>
                        <a:spcBef>
                          <a:spcPts val="1200"/>
                        </a:spcBef>
                        <a:spcAft>
                          <a:spcPts val="600"/>
                        </a:spcAft>
                        <a:tabLst>
                          <a:tab pos="685800" algn="l"/>
                          <a:tab pos="457200" algn="l"/>
                        </a:tabLst>
                      </a:pPr>
                      <a:r>
                        <a:rPr lang="en-US" sz="1600" cap="small">
                          <a:effectLst/>
                          <a:latin typeface="Times New Roman" panose="02020603050405020304" pitchFamily="18" charset="0"/>
                          <a:cs typeface="Times New Roman" panose="02020603050405020304" pitchFamily="18" charset="0"/>
                        </a:rPr>
                        <a:t>male monthly salary($)</a:t>
                      </a:r>
                      <a:endParaRPr lang="en-US" sz="1600" cap="sma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ctr">
                        <a:lnSpc>
                          <a:spcPct val="90000"/>
                        </a:lnSpc>
                        <a:spcBef>
                          <a:spcPts val="1200"/>
                        </a:spcBef>
                        <a:spcAft>
                          <a:spcPts val="600"/>
                        </a:spcAft>
                        <a:tabLst>
                          <a:tab pos="685800" algn="l"/>
                          <a:tab pos="457200" algn="l"/>
                        </a:tabLst>
                      </a:pPr>
                      <a:r>
                        <a:rPr lang="en-US" sz="1600" cap="small">
                          <a:effectLst/>
                          <a:latin typeface="Times New Roman" panose="02020603050405020304" pitchFamily="18" charset="0"/>
                          <a:cs typeface="Times New Roman" panose="02020603050405020304" pitchFamily="18" charset="0"/>
                        </a:rPr>
                        <a:t>female monthly salary($)</a:t>
                      </a:r>
                      <a:endParaRPr lang="en-US" sz="1600" cap="sma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35471500"/>
                  </a:ext>
                </a:extLst>
              </a:tr>
              <a:tr h="455757">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2018</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3.805754</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1498.338</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2704.6827</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1672.656</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38334067"/>
                  </a:ext>
                </a:extLst>
              </a:tr>
              <a:tr h="464220">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2019</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3.451452</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2023.74</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2097.5065</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1948.803</a:t>
                      </a:r>
                    </a:p>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40152510"/>
                  </a:ext>
                </a:extLst>
              </a:tr>
              <a:tr h="464220">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2020</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3.184723</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1756.245</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2391.5799</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1607.044</a:t>
                      </a:r>
                    </a:p>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96465086"/>
                  </a:ext>
                </a:extLst>
              </a:tr>
              <a:tr h="464220">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2021</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2.990021</a:t>
                      </a:r>
                    </a:p>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2024.609</a:t>
                      </a:r>
                    </a:p>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2321.5901</a:t>
                      </a:r>
                    </a:p>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1749.507</a:t>
                      </a:r>
                    </a:p>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74268173"/>
                  </a:ext>
                </a:extLst>
              </a:tr>
              <a:tr h="464220">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2022</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2.845611</a:t>
                      </a:r>
                    </a:p>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1870.168</a:t>
                      </a:r>
                    </a:p>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2328.1066</a:t>
                      </a:r>
                    </a:p>
                    <a:p>
                      <a:pPr marL="0" marR="0" algn="ctr">
                        <a:spcBef>
                          <a:spcPts val="0"/>
                        </a:spcBef>
                        <a:spcAft>
                          <a:spcPts val="0"/>
                        </a:spcAft>
                      </a:pPr>
                      <a:r>
                        <a:rPr lang="en-US" sz="1600">
                          <a:effectLst/>
                          <a:latin typeface="Times New Roman" panose="02020603050405020304" pitchFamily="18" charset="0"/>
                          <a:cs typeface="Times New Roman" panose="02020603050405020304" pitchFamily="18" charset="0"/>
                        </a:rPr>
                        <a:t> </a:t>
                      </a:r>
                      <a:endParaRPr lang="en-US"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1611.062</a:t>
                      </a:r>
                    </a:p>
                    <a:p>
                      <a:pPr marL="0" marR="0" algn="ctr">
                        <a:spcBef>
                          <a:spcPts val="0"/>
                        </a:spcBef>
                        <a:spcAft>
                          <a:spcPts val="0"/>
                        </a:spcAft>
                      </a:pP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477935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65734950"/>
              </p:ext>
            </p:extLst>
          </p:nvPr>
        </p:nvGraphicFramePr>
        <p:xfrm>
          <a:off x="5589639" y="1690904"/>
          <a:ext cx="6341806" cy="3979482"/>
        </p:xfrm>
        <a:graphic>
          <a:graphicData uri="http://schemas.openxmlformats.org/drawingml/2006/table">
            <a:tbl>
              <a:tblPr firstRow="1" firstCol="1" bandRow="1">
                <a:tableStyleId>{5C22544A-7EE6-4342-B048-85BDC9FD1C3A}</a:tableStyleId>
              </a:tblPr>
              <a:tblGrid>
                <a:gridCol w="717116">
                  <a:extLst>
                    <a:ext uri="{9D8B030D-6E8A-4147-A177-3AD203B41FA5}">
                      <a16:colId xmlns:a16="http://schemas.microsoft.com/office/drawing/2014/main" val="3415097784"/>
                    </a:ext>
                  </a:extLst>
                </a:gridCol>
                <a:gridCol w="914411">
                  <a:extLst>
                    <a:ext uri="{9D8B030D-6E8A-4147-A177-3AD203B41FA5}">
                      <a16:colId xmlns:a16="http://schemas.microsoft.com/office/drawing/2014/main" val="2913633132"/>
                    </a:ext>
                  </a:extLst>
                </a:gridCol>
                <a:gridCol w="910867">
                  <a:extLst>
                    <a:ext uri="{9D8B030D-6E8A-4147-A177-3AD203B41FA5}">
                      <a16:colId xmlns:a16="http://schemas.microsoft.com/office/drawing/2014/main" val="21098944"/>
                    </a:ext>
                  </a:extLst>
                </a:gridCol>
                <a:gridCol w="1249197">
                  <a:extLst>
                    <a:ext uri="{9D8B030D-6E8A-4147-A177-3AD203B41FA5}">
                      <a16:colId xmlns:a16="http://schemas.microsoft.com/office/drawing/2014/main" val="3893872301"/>
                    </a:ext>
                  </a:extLst>
                </a:gridCol>
                <a:gridCol w="654054">
                  <a:extLst>
                    <a:ext uri="{9D8B030D-6E8A-4147-A177-3AD203B41FA5}">
                      <a16:colId xmlns:a16="http://schemas.microsoft.com/office/drawing/2014/main" val="2234369241"/>
                    </a:ext>
                  </a:extLst>
                </a:gridCol>
                <a:gridCol w="897663">
                  <a:extLst>
                    <a:ext uri="{9D8B030D-6E8A-4147-A177-3AD203B41FA5}">
                      <a16:colId xmlns:a16="http://schemas.microsoft.com/office/drawing/2014/main" val="2018282896"/>
                    </a:ext>
                  </a:extLst>
                </a:gridCol>
                <a:gridCol w="998498">
                  <a:extLst>
                    <a:ext uri="{9D8B030D-6E8A-4147-A177-3AD203B41FA5}">
                      <a16:colId xmlns:a16="http://schemas.microsoft.com/office/drawing/2014/main" val="2793184762"/>
                    </a:ext>
                  </a:extLst>
                </a:gridCol>
              </a:tblGrid>
              <a:tr h="971373">
                <a:tc>
                  <a:txBody>
                    <a:bodyPr/>
                    <a:lstStyle/>
                    <a:p>
                      <a:pPr marL="0" marR="0" indent="0" algn="just">
                        <a:lnSpc>
                          <a:spcPct val="90000"/>
                        </a:lnSpc>
                        <a:spcBef>
                          <a:spcPts val="1200"/>
                        </a:spcBef>
                        <a:spcAft>
                          <a:spcPts val="600"/>
                        </a:spcAft>
                        <a:tabLst>
                          <a:tab pos="685800" algn="l"/>
                          <a:tab pos="457200" algn="l"/>
                        </a:tabLst>
                      </a:pPr>
                      <a:r>
                        <a:rPr lang="en-US" sz="1600" cap="small" dirty="0">
                          <a:effectLst/>
                          <a:latin typeface="Times New Roman" panose="02020603050405020304" pitchFamily="18" charset="0"/>
                          <a:cs typeface="Times New Roman" panose="02020603050405020304" pitchFamily="18" charset="0"/>
                        </a:rPr>
                        <a:t>Year</a:t>
                      </a:r>
                      <a:endParaRPr lang="en-US" sz="1600" cap="small"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90000"/>
                        </a:lnSpc>
                        <a:spcBef>
                          <a:spcPts val="1200"/>
                        </a:spcBef>
                        <a:spcAft>
                          <a:spcPts val="600"/>
                        </a:spcAft>
                        <a:tabLst>
                          <a:tab pos="685800" algn="l"/>
                          <a:tab pos="457200" algn="l"/>
                        </a:tabLst>
                      </a:pPr>
                      <a:r>
                        <a:rPr lang="en-US" sz="1600" cap="small" dirty="0">
                          <a:effectLst/>
                          <a:latin typeface="Times New Roman" panose="02020603050405020304" pitchFamily="18" charset="0"/>
                          <a:cs typeface="Times New Roman" panose="02020603050405020304" pitchFamily="18" charset="0"/>
                        </a:rPr>
                        <a:t>Whites</a:t>
                      </a:r>
                      <a:endParaRPr lang="en-US" sz="1600" cap="small"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90000"/>
                        </a:lnSpc>
                        <a:spcBef>
                          <a:spcPts val="1200"/>
                        </a:spcBef>
                        <a:spcAft>
                          <a:spcPts val="600"/>
                        </a:spcAft>
                        <a:tabLst>
                          <a:tab pos="685800" algn="l"/>
                          <a:tab pos="457200" algn="l"/>
                        </a:tabLst>
                      </a:pPr>
                      <a:r>
                        <a:rPr lang="en-US" sz="1600" cap="small" dirty="0">
                          <a:effectLst/>
                          <a:latin typeface="Times New Roman" panose="02020603050405020304" pitchFamily="18" charset="0"/>
                          <a:cs typeface="Times New Roman" panose="02020603050405020304" pitchFamily="18" charset="0"/>
                        </a:rPr>
                        <a:t>Blacks</a:t>
                      </a:r>
                      <a:endParaRPr lang="en-US" sz="1600" cap="small"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90000"/>
                        </a:lnSpc>
                        <a:spcBef>
                          <a:spcPts val="1200"/>
                        </a:spcBef>
                        <a:spcAft>
                          <a:spcPts val="600"/>
                        </a:spcAft>
                        <a:tabLst>
                          <a:tab pos="685800" algn="l"/>
                          <a:tab pos="457200" algn="l"/>
                        </a:tabLst>
                      </a:pPr>
                      <a:r>
                        <a:rPr lang="en-US" sz="1600" cap="small" dirty="0">
                          <a:effectLst/>
                          <a:latin typeface="Times New Roman" panose="02020603050405020304" pitchFamily="18" charset="0"/>
                          <a:cs typeface="Times New Roman" panose="02020603050405020304" pitchFamily="18" charset="0"/>
                        </a:rPr>
                        <a:t>American Indian</a:t>
                      </a:r>
                      <a:endParaRPr lang="en-US" sz="1600" cap="small"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90000"/>
                        </a:lnSpc>
                        <a:spcBef>
                          <a:spcPts val="1200"/>
                        </a:spcBef>
                        <a:spcAft>
                          <a:spcPts val="600"/>
                        </a:spcAft>
                        <a:tabLst>
                          <a:tab pos="685800" algn="l"/>
                          <a:tab pos="457200" algn="l"/>
                        </a:tabLst>
                      </a:pPr>
                      <a:r>
                        <a:rPr lang="en-US" sz="1600" cap="small">
                          <a:effectLst/>
                          <a:latin typeface="Times New Roman" panose="02020603050405020304" pitchFamily="18" charset="0"/>
                          <a:cs typeface="Times New Roman" panose="02020603050405020304" pitchFamily="18" charset="0"/>
                        </a:rPr>
                        <a:t>Asian</a:t>
                      </a:r>
                      <a:endParaRPr lang="en-US" sz="1600" cap="sma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90000"/>
                        </a:lnSpc>
                        <a:spcBef>
                          <a:spcPts val="1200"/>
                        </a:spcBef>
                        <a:spcAft>
                          <a:spcPts val="600"/>
                        </a:spcAft>
                        <a:tabLst>
                          <a:tab pos="685800" algn="l"/>
                          <a:tab pos="457200" algn="l"/>
                        </a:tabLst>
                      </a:pPr>
                      <a:r>
                        <a:rPr lang="en-US" sz="1600" cap="small">
                          <a:effectLst/>
                          <a:latin typeface="Times New Roman" panose="02020603050405020304" pitchFamily="18" charset="0"/>
                          <a:cs typeface="Times New Roman" panose="02020603050405020304" pitchFamily="18" charset="0"/>
                        </a:rPr>
                        <a:t>Native Hawaiian</a:t>
                      </a:r>
                      <a:endParaRPr lang="en-US" sz="1600" cap="sma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90000"/>
                        </a:lnSpc>
                        <a:spcBef>
                          <a:spcPts val="1200"/>
                        </a:spcBef>
                        <a:spcAft>
                          <a:spcPts val="600"/>
                        </a:spcAft>
                        <a:tabLst>
                          <a:tab pos="685800" algn="l"/>
                          <a:tab pos="457200" algn="l"/>
                        </a:tabLst>
                      </a:pPr>
                      <a:r>
                        <a:rPr lang="en-US" sz="1600" cap="small" dirty="0" smtClean="0">
                          <a:effectLst/>
                          <a:latin typeface="Times New Roman" panose="02020603050405020304" pitchFamily="18" charset="0"/>
                          <a:cs typeface="Times New Roman" panose="02020603050405020304" pitchFamily="18" charset="0"/>
                        </a:rPr>
                        <a:t>Two</a:t>
                      </a:r>
                      <a:r>
                        <a:rPr lang="en-US" sz="1600" cap="small" baseline="0" dirty="0" smtClean="0">
                          <a:effectLst/>
                          <a:latin typeface="Times New Roman" panose="02020603050405020304" pitchFamily="18" charset="0"/>
                          <a:cs typeface="Times New Roman" panose="02020603050405020304" pitchFamily="18" charset="0"/>
                        </a:rPr>
                        <a:t> </a:t>
                      </a:r>
                      <a:r>
                        <a:rPr lang="en-US" sz="1600" cap="small" dirty="0" smtClean="0">
                          <a:effectLst/>
                          <a:latin typeface="Times New Roman" panose="02020603050405020304" pitchFamily="18" charset="0"/>
                          <a:cs typeface="Times New Roman" panose="02020603050405020304" pitchFamily="18" charset="0"/>
                        </a:rPr>
                        <a:t>or </a:t>
                      </a:r>
                      <a:r>
                        <a:rPr lang="en-US" sz="1600" cap="small" dirty="0">
                          <a:effectLst/>
                          <a:latin typeface="Times New Roman" panose="02020603050405020304" pitchFamily="18" charset="0"/>
                          <a:cs typeface="Times New Roman" panose="02020603050405020304" pitchFamily="18" charset="0"/>
                        </a:rPr>
                        <a:t>more  races</a:t>
                      </a:r>
                      <a:endParaRPr lang="en-US" sz="1600" cap="small"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36638073"/>
                  </a:ext>
                </a:extLst>
              </a:tr>
              <a:tr h="949559">
                <a:tc>
                  <a:txBody>
                    <a:bodyPr/>
                    <a:lstStyle/>
                    <a:p>
                      <a:pPr marL="0" marR="0" indent="0" algn="just">
                        <a:lnSpc>
                          <a:spcPct val="90000"/>
                        </a:lnSpc>
                        <a:spcBef>
                          <a:spcPts val="1200"/>
                        </a:spcBef>
                        <a:spcAft>
                          <a:spcPts val="600"/>
                        </a:spcAft>
                        <a:tabLst>
                          <a:tab pos="685800" algn="l"/>
                          <a:tab pos="457200" algn="l"/>
                        </a:tabLst>
                      </a:pPr>
                      <a:r>
                        <a:rPr lang="en-US" sz="1600" cap="small" dirty="0">
                          <a:effectLst/>
                          <a:latin typeface="Times New Roman" panose="02020603050405020304" pitchFamily="18" charset="0"/>
                          <a:cs typeface="Times New Roman" panose="02020603050405020304" pitchFamily="18" charset="0"/>
                        </a:rPr>
                        <a:t>2018</a:t>
                      </a:r>
                      <a:endParaRPr lang="en-US" sz="1600" cap="small"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90000"/>
                        </a:lnSpc>
                        <a:spcBef>
                          <a:spcPts val="1200"/>
                        </a:spcBef>
                        <a:spcAft>
                          <a:spcPts val="600"/>
                        </a:spcAft>
                        <a:tabLst>
                          <a:tab pos="685800" algn="l"/>
                          <a:tab pos="457200" algn="l"/>
                        </a:tabLst>
                      </a:pPr>
                      <a:r>
                        <a:rPr lang="en-US" sz="1600" cap="small" dirty="0">
                          <a:effectLst/>
                          <a:latin typeface="Times New Roman" panose="02020603050405020304" pitchFamily="18" charset="0"/>
                          <a:cs typeface="Times New Roman" panose="02020603050405020304" pitchFamily="18" charset="0"/>
                        </a:rPr>
                        <a:t>2735.714</a:t>
                      </a:r>
                      <a:endParaRPr lang="en-US" sz="1600" cap="small"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90000"/>
                        </a:lnSpc>
                        <a:spcBef>
                          <a:spcPts val="1200"/>
                        </a:spcBef>
                        <a:spcAft>
                          <a:spcPts val="600"/>
                        </a:spcAft>
                        <a:tabLst>
                          <a:tab pos="685800" algn="l"/>
                          <a:tab pos="457200" algn="l"/>
                        </a:tabLst>
                      </a:pPr>
                      <a:r>
                        <a:rPr lang="en-US" sz="1600" cap="small">
                          <a:effectLst/>
                          <a:latin typeface="Times New Roman" panose="02020603050405020304" pitchFamily="18" charset="0"/>
                          <a:cs typeface="Times New Roman" panose="02020603050405020304" pitchFamily="18" charset="0"/>
                        </a:rPr>
                        <a:t>1963.285</a:t>
                      </a:r>
                      <a:endParaRPr lang="en-US" sz="1600" cap="sma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90000"/>
                        </a:lnSpc>
                        <a:spcBef>
                          <a:spcPts val="1200"/>
                        </a:spcBef>
                        <a:spcAft>
                          <a:spcPts val="600"/>
                        </a:spcAft>
                        <a:tabLst>
                          <a:tab pos="685800" algn="l"/>
                          <a:tab pos="457200" algn="l"/>
                        </a:tabLst>
                      </a:pPr>
                      <a:r>
                        <a:rPr lang="en-US" sz="1600" cap="small">
                          <a:effectLst/>
                          <a:latin typeface="Times New Roman" panose="02020603050405020304" pitchFamily="18" charset="0"/>
                          <a:cs typeface="Times New Roman" panose="02020603050405020304" pitchFamily="18" charset="0"/>
                        </a:rPr>
                        <a:t>2209.224</a:t>
                      </a:r>
                      <a:endParaRPr lang="en-US" sz="1600" cap="sma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90000"/>
                        </a:lnSpc>
                        <a:spcBef>
                          <a:spcPts val="1200"/>
                        </a:spcBef>
                        <a:spcAft>
                          <a:spcPts val="600"/>
                        </a:spcAft>
                        <a:tabLst>
                          <a:tab pos="685800" algn="l"/>
                          <a:tab pos="457200" algn="l"/>
                        </a:tabLst>
                      </a:pPr>
                      <a:r>
                        <a:rPr lang="en-US" sz="1600" cap="small" dirty="0">
                          <a:effectLst/>
                          <a:latin typeface="Times New Roman" panose="02020603050405020304" pitchFamily="18" charset="0"/>
                          <a:cs typeface="Times New Roman" panose="02020603050405020304" pitchFamily="18" charset="0"/>
                        </a:rPr>
                        <a:t>2123.790</a:t>
                      </a:r>
                      <a:endParaRPr lang="en-US" sz="1600" cap="small"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90000"/>
                        </a:lnSpc>
                        <a:spcBef>
                          <a:spcPts val="1200"/>
                        </a:spcBef>
                        <a:spcAft>
                          <a:spcPts val="600"/>
                        </a:spcAft>
                        <a:tabLst>
                          <a:tab pos="685800" algn="l"/>
                          <a:tab pos="457200" algn="l"/>
                        </a:tabLst>
                      </a:pPr>
                      <a:r>
                        <a:rPr lang="en-US" sz="1600" cap="small">
                          <a:effectLst/>
                          <a:latin typeface="Times New Roman" panose="02020603050405020304" pitchFamily="18" charset="0"/>
                          <a:cs typeface="Times New Roman" panose="02020603050405020304" pitchFamily="18" charset="0"/>
                        </a:rPr>
                        <a:t>1668.979</a:t>
                      </a:r>
                      <a:endParaRPr lang="en-US" sz="1600" cap="sma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90000"/>
                        </a:lnSpc>
                        <a:spcBef>
                          <a:spcPts val="1200"/>
                        </a:spcBef>
                        <a:spcAft>
                          <a:spcPts val="600"/>
                        </a:spcAft>
                        <a:tabLst>
                          <a:tab pos="685800" algn="l"/>
                          <a:tab pos="457200" algn="l"/>
                        </a:tabLst>
                      </a:pPr>
                      <a:r>
                        <a:rPr lang="en-US" sz="1600" cap="small">
                          <a:effectLst/>
                          <a:latin typeface="Times New Roman" panose="02020603050405020304" pitchFamily="18" charset="0"/>
                          <a:cs typeface="Times New Roman" panose="02020603050405020304" pitchFamily="18" charset="0"/>
                        </a:rPr>
                        <a:t>2269.647</a:t>
                      </a:r>
                      <a:endParaRPr lang="en-US" sz="1600" cap="sma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82443747"/>
                  </a:ext>
                </a:extLst>
              </a:tr>
              <a:tr h="1108991">
                <a:tc>
                  <a:txBody>
                    <a:bodyPr/>
                    <a:lstStyle/>
                    <a:p>
                      <a:pPr marL="0" marR="0" indent="0" algn="just">
                        <a:lnSpc>
                          <a:spcPct val="90000"/>
                        </a:lnSpc>
                        <a:spcBef>
                          <a:spcPts val="1200"/>
                        </a:spcBef>
                        <a:spcAft>
                          <a:spcPts val="600"/>
                        </a:spcAft>
                        <a:tabLst>
                          <a:tab pos="685800" algn="l"/>
                          <a:tab pos="457200" algn="l"/>
                        </a:tabLst>
                      </a:pPr>
                      <a:r>
                        <a:rPr lang="en-US" sz="1600" cap="small">
                          <a:effectLst/>
                          <a:latin typeface="Times New Roman" panose="02020603050405020304" pitchFamily="18" charset="0"/>
                          <a:cs typeface="Times New Roman" panose="02020603050405020304" pitchFamily="18" charset="0"/>
                        </a:rPr>
                        <a:t>2019</a:t>
                      </a:r>
                      <a:endParaRPr lang="en-US" sz="1600" cap="sma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90000"/>
                        </a:lnSpc>
                        <a:spcBef>
                          <a:spcPts val="1200"/>
                        </a:spcBef>
                        <a:spcAft>
                          <a:spcPts val="600"/>
                        </a:spcAft>
                        <a:tabLst>
                          <a:tab pos="685800" algn="l"/>
                          <a:tab pos="457200" algn="l"/>
                        </a:tabLst>
                      </a:pPr>
                      <a:r>
                        <a:rPr lang="en-US" sz="1600" cap="small">
                          <a:effectLst/>
                          <a:latin typeface="Times New Roman" panose="02020603050405020304" pitchFamily="18" charset="0"/>
                          <a:cs typeface="Times New Roman" panose="02020603050405020304" pitchFamily="18" charset="0"/>
                        </a:rPr>
                        <a:t>2636.112</a:t>
                      </a:r>
                      <a:endParaRPr lang="en-US" sz="1600" cap="sma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90000"/>
                        </a:lnSpc>
                        <a:spcBef>
                          <a:spcPts val="1200"/>
                        </a:spcBef>
                        <a:spcAft>
                          <a:spcPts val="600"/>
                        </a:spcAft>
                        <a:tabLst>
                          <a:tab pos="685800" algn="l"/>
                          <a:tab pos="457200" algn="l"/>
                        </a:tabLst>
                      </a:pPr>
                      <a:r>
                        <a:rPr lang="en-US" sz="1600" cap="small">
                          <a:effectLst/>
                          <a:latin typeface="Times New Roman" panose="02020603050405020304" pitchFamily="18" charset="0"/>
                          <a:cs typeface="Times New Roman" panose="02020603050405020304" pitchFamily="18" charset="0"/>
                        </a:rPr>
                        <a:t>1796.690</a:t>
                      </a:r>
                      <a:endParaRPr lang="en-US" sz="1600" cap="sma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90000"/>
                        </a:lnSpc>
                        <a:spcBef>
                          <a:spcPts val="1200"/>
                        </a:spcBef>
                        <a:spcAft>
                          <a:spcPts val="600"/>
                        </a:spcAft>
                        <a:tabLst>
                          <a:tab pos="685800" algn="l"/>
                          <a:tab pos="457200" algn="l"/>
                        </a:tabLst>
                      </a:pPr>
                      <a:r>
                        <a:rPr lang="en-US" sz="1600" cap="small">
                          <a:effectLst/>
                          <a:latin typeface="Times New Roman" panose="02020603050405020304" pitchFamily="18" charset="0"/>
                          <a:cs typeface="Times New Roman" panose="02020603050405020304" pitchFamily="18" charset="0"/>
                        </a:rPr>
                        <a:t>2129.658</a:t>
                      </a:r>
                      <a:endParaRPr lang="en-US" sz="1600" cap="sma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90000"/>
                        </a:lnSpc>
                        <a:spcBef>
                          <a:spcPts val="1200"/>
                        </a:spcBef>
                        <a:spcAft>
                          <a:spcPts val="600"/>
                        </a:spcAft>
                        <a:tabLst>
                          <a:tab pos="685800" algn="l"/>
                          <a:tab pos="457200" algn="l"/>
                        </a:tabLst>
                      </a:pPr>
                      <a:r>
                        <a:rPr lang="en-US" sz="1600" cap="small">
                          <a:effectLst/>
                          <a:latin typeface="Times New Roman" panose="02020603050405020304" pitchFamily="18" charset="0"/>
                          <a:cs typeface="Times New Roman" panose="02020603050405020304" pitchFamily="18" charset="0"/>
                        </a:rPr>
                        <a:t>2162.898</a:t>
                      </a:r>
                      <a:endParaRPr lang="en-US" sz="1600" cap="sma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90000"/>
                        </a:lnSpc>
                        <a:spcBef>
                          <a:spcPts val="1200"/>
                        </a:spcBef>
                        <a:spcAft>
                          <a:spcPts val="600"/>
                        </a:spcAft>
                        <a:tabLst>
                          <a:tab pos="685800" algn="l"/>
                          <a:tab pos="457200" algn="l"/>
                        </a:tabLst>
                      </a:pPr>
                      <a:r>
                        <a:rPr lang="en-US" sz="1600" cap="small">
                          <a:effectLst/>
                          <a:latin typeface="Times New Roman" panose="02020603050405020304" pitchFamily="18" charset="0"/>
                          <a:cs typeface="Times New Roman" panose="02020603050405020304" pitchFamily="18" charset="0"/>
                        </a:rPr>
                        <a:t>1754.709</a:t>
                      </a:r>
                      <a:endParaRPr lang="en-US" sz="1600" cap="sma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90000"/>
                        </a:lnSpc>
                        <a:spcBef>
                          <a:spcPts val="1200"/>
                        </a:spcBef>
                        <a:spcAft>
                          <a:spcPts val="600"/>
                        </a:spcAft>
                        <a:tabLst>
                          <a:tab pos="685800" algn="l"/>
                          <a:tab pos="457200" algn="l"/>
                        </a:tabLst>
                      </a:pPr>
                      <a:r>
                        <a:rPr lang="en-US" sz="1600" cap="small">
                          <a:effectLst/>
                          <a:latin typeface="Times New Roman" panose="02020603050405020304" pitchFamily="18" charset="0"/>
                          <a:cs typeface="Times New Roman" panose="02020603050405020304" pitchFamily="18" charset="0"/>
                        </a:rPr>
                        <a:t>2090.901</a:t>
                      </a:r>
                      <a:endParaRPr lang="en-US" sz="1600" cap="sma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65106766"/>
                  </a:ext>
                </a:extLst>
              </a:tr>
              <a:tr h="949559">
                <a:tc>
                  <a:txBody>
                    <a:bodyPr/>
                    <a:lstStyle/>
                    <a:p>
                      <a:pPr marL="0" marR="0" indent="0" algn="just">
                        <a:lnSpc>
                          <a:spcPct val="90000"/>
                        </a:lnSpc>
                        <a:spcBef>
                          <a:spcPts val="1200"/>
                        </a:spcBef>
                        <a:spcAft>
                          <a:spcPts val="600"/>
                        </a:spcAft>
                        <a:tabLst>
                          <a:tab pos="685800" algn="l"/>
                          <a:tab pos="457200" algn="l"/>
                        </a:tabLst>
                      </a:pPr>
                      <a:r>
                        <a:rPr lang="en-US" sz="1600" cap="small">
                          <a:effectLst/>
                          <a:latin typeface="Times New Roman" panose="02020603050405020304" pitchFamily="18" charset="0"/>
                          <a:cs typeface="Times New Roman" panose="02020603050405020304" pitchFamily="18" charset="0"/>
                        </a:rPr>
                        <a:t>2020</a:t>
                      </a:r>
                      <a:endParaRPr lang="en-US" sz="1600" cap="sma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90000"/>
                        </a:lnSpc>
                        <a:spcBef>
                          <a:spcPts val="1200"/>
                        </a:spcBef>
                        <a:spcAft>
                          <a:spcPts val="600"/>
                        </a:spcAft>
                        <a:tabLst>
                          <a:tab pos="685800" algn="l"/>
                          <a:tab pos="457200" algn="l"/>
                        </a:tabLst>
                      </a:pPr>
                      <a:r>
                        <a:rPr lang="en-US" sz="1600" cap="small">
                          <a:effectLst/>
                          <a:latin typeface="Times New Roman" panose="02020603050405020304" pitchFamily="18" charset="0"/>
                          <a:cs typeface="Times New Roman" panose="02020603050405020304" pitchFamily="18" charset="0"/>
                        </a:rPr>
                        <a:t>2603.66</a:t>
                      </a:r>
                      <a:endParaRPr lang="en-US" sz="1600" cap="sma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90000"/>
                        </a:lnSpc>
                        <a:spcBef>
                          <a:spcPts val="1200"/>
                        </a:spcBef>
                        <a:spcAft>
                          <a:spcPts val="600"/>
                        </a:spcAft>
                        <a:tabLst>
                          <a:tab pos="685800" algn="l"/>
                          <a:tab pos="457200" algn="l"/>
                        </a:tabLst>
                      </a:pPr>
                      <a:r>
                        <a:rPr lang="en-US" sz="1600" cap="small">
                          <a:effectLst/>
                          <a:latin typeface="Times New Roman" panose="02020603050405020304" pitchFamily="18" charset="0"/>
                          <a:cs typeface="Times New Roman" panose="02020603050405020304" pitchFamily="18" charset="0"/>
                        </a:rPr>
                        <a:t>1808.080</a:t>
                      </a:r>
                      <a:endParaRPr lang="en-US" sz="1600" cap="sma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90000"/>
                        </a:lnSpc>
                        <a:spcBef>
                          <a:spcPts val="1200"/>
                        </a:spcBef>
                        <a:spcAft>
                          <a:spcPts val="600"/>
                        </a:spcAft>
                        <a:tabLst>
                          <a:tab pos="685800" algn="l"/>
                          <a:tab pos="457200" algn="l"/>
                        </a:tabLst>
                      </a:pPr>
                      <a:r>
                        <a:rPr lang="en-US" sz="1600" cap="small" dirty="0">
                          <a:effectLst/>
                          <a:latin typeface="Times New Roman" panose="02020603050405020304" pitchFamily="18" charset="0"/>
                          <a:cs typeface="Times New Roman" panose="02020603050405020304" pitchFamily="18" charset="0"/>
                        </a:rPr>
                        <a:t>2104.084</a:t>
                      </a:r>
                      <a:endParaRPr lang="en-US" sz="1600" cap="small"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90000"/>
                        </a:lnSpc>
                        <a:spcBef>
                          <a:spcPts val="1200"/>
                        </a:spcBef>
                        <a:spcAft>
                          <a:spcPts val="600"/>
                        </a:spcAft>
                        <a:tabLst>
                          <a:tab pos="685800" algn="l"/>
                          <a:tab pos="457200" algn="l"/>
                        </a:tabLst>
                      </a:pPr>
                      <a:r>
                        <a:rPr lang="en-US" sz="1600" cap="small">
                          <a:effectLst/>
                          <a:latin typeface="Times New Roman" panose="02020603050405020304" pitchFamily="18" charset="0"/>
                          <a:cs typeface="Times New Roman" panose="02020603050405020304" pitchFamily="18" charset="0"/>
                        </a:rPr>
                        <a:t>2349.654</a:t>
                      </a:r>
                      <a:endParaRPr lang="en-US" sz="1600" cap="sma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90000"/>
                        </a:lnSpc>
                        <a:spcBef>
                          <a:spcPts val="1200"/>
                        </a:spcBef>
                        <a:spcAft>
                          <a:spcPts val="600"/>
                        </a:spcAft>
                        <a:tabLst>
                          <a:tab pos="685800" algn="l"/>
                          <a:tab pos="457200" algn="l"/>
                        </a:tabLst>
                      </a:pPr>
                      <a:r>
                        <a:rPr lang="en-US" sz="1600" cap="small">
                          <a:effectLst/>
                          <a:latin typeface="Times New Roman" panose="02020603050405020304" pitchFamily="18" charset="0"/>
                          <a:cs typeface="Times New Roman" panose="02020603050405020304" pitchFamily="18" charset="0"/>
                        </a:rPr>
                        <a:t>1854.058</a:t>
                      </a:r>
                      <a:endParaRPr lang="en-US" sz="1600" cap="sma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gn="just">
                        <a:lnSpc>
                          <a:spcPct val="90000"/>
                        </a:lnSpc>
                        <a:spcBef>
                          <a:spcPts val="1200"/>
                        </a:spcBef>
                        <a:spcAft>
                          <a:spcPts val="600"/>
                        </a:spcAft>
                        <a:tabLst>
                          <a:tab pos="685800" algn="l"/>
                          <a:tab pos="457200" algn="l"/>
                        </a:tabLst>
                      </a:pPr>
                      <a:r>
                        <a:rPr lang="en-US" sz="1600" cap="small" dirty="0">
                          <a:effectLst/>
                          <a:latin typeface="Times New Roman" panose="02020603050405020304" pitchFamily="18" charset="0"/>
                          <a:cs typeface="Times New Roman" panose="02020603050405020304" pitchFamily="18" charset="0"/>
                        </a:rPr>
                        <a:t>2128.060</a:t>
                      </a:r>
                      <a:endParaRPr lang="en-US" sz="1600" cap="small"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25605392"/>
                  </a:ext>
                </a:extLst>
              </a:tr>
            </a:tbl>
          </a:graphicData>
        </a:graphic>
      </p:graphicFrame>
      <p:sp>
        <p:nvSpPr>
          <p:cNvPr id="4" name="TextBox 3"/>
          <p:cNvSpPr txBox="1"/>
          <p:nvPr/>
        </p:nvSpPr>
        <p:spPr>
          <a:xfrm>
            <a:off x="206478" y="1010693"/>
            <a:ext cx="4999703"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Predicted mean for unemployment and gender</a:t>
            </a:r>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5879725" y="1027308"/>
            <a:ext cx="4999703"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Predicted mean for Demography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08049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35618" y="426034"/>
            <a:ext cx="4760944" cy="2903614"/>
          </a:xfrm>
          <a:prstGeom prst="rect">
            <a:avLst/>
          </a:prstGeom>
        </p:spPr>
      </p:pic>
      <p:pic>
        <p:nvPicPr>
          <p:cNvPr id="5" name="Picture 4"/>
          <p:cNvPicPr>
            <a:picLocks noChangeAspect="1"/>
          </p:cNvPicPr>
          <p:nvPr/>
        </p:nvPicPr>
        <p:blipFill rotWithShape="1">
          <a:blip r:embed="rId3"/>
          <a:srcRect r="7027"/>
          <a:stretch/>
        </p:blipFill>
        <p:spPr>
          <a:xfrm>
            <a:off x="694065" y="426034"/>
            <a:ext cx="4262283" cy="2903614"/>
          </a:xfrm>
          <a:prstGeom prst="rect">
            <a:avLst/>
          </a:prstGeom>
        </p:spPr>
      </p:pic>
      <p:pic>
        <p:nvPicPr>
          <p:cNvPr id="4" name="Picture 3"/>
          <p:cNvPicPr>
            <a:picLocks noChangeAspect="1"/>
          </p:cNvPicPr>
          <p:nvPr/>
        </p:nvPicPr>
        <p:blipFill>
          <a:blip r:embed="rId4"/>
          <a:stretch>
            <a:fillRect/>
          </a:stretch>
        </p:blipFill>
        <p:spPr>
          <a:xfrm>
            <a:off x="3061182" y="3510117"/>
            <a:ext cx="5065179" cy="3147089"/>
          </a:xfrm>
          <a:prstGeom prst="rect">
            <a:avLst/>
          </a:prstGeom>
        </p:spPr>
      </p:pic>
    </p:spTree>
    <p:extLst>
      <p:ext uri="{BB962C8B-B14F-4D97-AF65-F5344CB8AC3E}">
        <p14:creationId xmlns:p14="http://schemas.microsoft.com/office/powerpoint/2010/main" val="31218596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67E300-7B93-4C56-B070-FAA9C83FC433}"/>
              </a:ext>
            </a:extLst>
          </p:cNvPr>
          <p:cNvSpPr txBox="1"/>
          <p:nvPr/>
        </p:nvSpPr>
        <p:spPr>
          <a:xfrm>
            <a:off x="-132736" y="504508"/>
            <a:ext cx="5996324" cy="830997"/>
          </a:xfrm>
          <a:prstGeom prst="rect">
            <a:avLst/>
          </a:prstGeom>
          <a:noFill/>
        </p:spPr>
        <p:txBody>
          <a:bodyPr wrap="square" rtlCol="0" anchor="ctr">
            <a:spAutoFit/>
          </a:bodyPr>
          <a:lstStyle/>
          <a:p>
            <a:pPr algn="ctr"/>
            <a:r>
              <a:rPr lang="en-US" altLang="ko-KR" sz="4800" b="1" dirty="0">
                <a:solidFill>
                  <a:schemeClr val="tx1">
                    <a:lumMod val="75000"/>
                    <a:lumOff val="25000"/>
                  </a:schemeClr>
                </a:solidFill>
                <a:latin typeface="Times New Roman" panose="02020603050405020304" pitchFamily="18" charset="0"/>
                <a:cs typeface="Times New Roman" panose="02020603050405020304" pitchFamily="18" charset="0"/>
              </a:rPr>
              <a:t>Data life cycle</a:t>
            </a:r>
            <a:endParaRPr lang="ko-KR" altLang="en-US" sz="48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E7AF09F-0BD3-F348-B7A3-23CA718E8307}"/>
              </a:ext>
            </a:extLst>
          </p:cNvPr>
          <p:cNvSpPr txBox="1"/>
          <p:nvPr/>
        </p:nvSpPr>
        <p:spPr>
          <a:xfrm>
            <a:off x="1371600" y="1606556"/>
            <a:ext cx="4303986"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Phase 1: Discovery</a:t>
            </a:r>
          </a:p>
          <a:p>
            <a:r>
              <a:rPr lang="en-US" sz="2400" dirty="0">
                <a:latin typeface="Times New Roman" panose="02020603050405020304" pitchFamily="18" charset="0"/>
                <a:cs typeface="Times New Roman" panose="02020603050405020304" pitchFamily="18" charset="0"/>
              </a:rPr>
              <a:t>Phase 2: Data Preparation</a:t>
            </a:r>
          </a:p>
          <a:p>
            <a:r>
              <a:rPr lang="en-US" sz="2400" dirty="0">
                <a:latin typeface="Times New Roman" panose="02020603050405020304" pitchFamily="18" charset="0"/>
                <a:cs typeface="Times New Roman" panose="02020603050405020304" pitchFamily="18" charset="0"/>
              </a:rPr>
              <a:t>Phase 3: Model Planning</a:t>
            </a:r>
          </a:p>
          <a:p>
            <a:r>
              <a:rPr lang="en-US" sz="2400" dirty="0">
                <a:latin typeface="Times New Roman" panose="02020603050405020304" pitchFamily="18" charset="0"/>
                <a:cs typeface="Times New Roman" panose="02020603050405020304" pitchFamily="18" charset="0"/>
              </a:rPr>
              <a:t>Phase 4: Model Building</a:t>
            </a:r>
          </a:p>
          <a:p>
            <a:r>
              <a:rPr lang="en-US" sz="2400" dirty="0">
                <a:latin typeface="Times New Roman" panose="02020603050405020304" pitchFamily="18" charset="0"/>
                <a:cs typeface="Times New Roman" panose="02020603050405020304" pitchFamily="18" charset="0"/>
              </a:rPr>
              <a:t>Phase 5: Communicate Results</a:t>
            </a:r>
          </a:p>
          <a:p>
            <a:r>
              <a:rPr lang="en-US" sz="2400" dirty="0">
                <a:latin typeface="Times New Roman" panose="02020603050405020304" pitchFamily="18" charset="0"/>
                <a:cs typeface="Times New Roman" panose="02020603050405020304" pitchFamily="18" charset="0"/>
              </a:rPr>
              <a:t>Phase 6: Operationalize</a:t>
            </a:r>
          </a:p>
          <a:p>
            <a:endParaRPr lang="en-US" sz="2400" dirty="0">
              <a:latin typeface="Times" pitchFamily="2" charset="0"/>
            </a:endParaRPr>
          </a:p>
        </p:txBody>
      </p:sp>
      <p:pic>
        <p:nvPicPr>
          <p:cNvPr id="1028" name="Picture 4" descr="Image result for big data project life cycle"/>
          <p:cNvPicPr>
            <a:picLocks noChangeAspect="1" noChangeArrowheads="1"/>
          </p:cNvPicPr>
          <p:nvPr/>
        </p:nvPicPr>
        <p:blipFill rotWithShape="1">
          <a:blip r:embed="rId2">
            <a:extLst>
              <a:ext uri="{28A0092B-C50C-407E-A947-70E740481C1C}">
                <a14:useLocalDpi xmlns:a14="http://schemas.microsoft.com/office/drawing/2010/main" val="0"/>
              </a:ext>
            </a:extLst>
          </a:blip>
          <a:srcRect b="10122"/>
          <a:stretch/>
        </p:blipFill>
        <p:spPr bwMode="auto">
          <a:xfrm>
            <a:off x="5863588" y="1134220"/>
            <a:ext cx="6012684" cy="4100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422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4471" y="1305232"/>
            <a:ext cx="10891307" cy="3416320"/>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ea typeface="SimSun" panose="02010600030101010101" pitchFamily="2" charset="-122"/>
              </a:rPr>
              <a:t>Based on the analysis, by 2022 there will be a decrease in Unemployment rate of 2.84 %. Even then, gender wage gap still </a:t>
            </a:r>
            <a:r>
              <a:rPr lang="en-US" dirty="0" smtClean="0">
                <a:latin typeface="Times New Roman" panose="02020603050405020304" pitchFamily="18" charset="0"/>
                <a:ea typeface="SimSun" panose="02010600030101010101" pitchFamily="2" charset="-122"/>
              </a:rPr>
              <a:t>exits.</a:t>
            </a:r>
          </a:p>
          <a:p>
            <a:endParaRPr lang="en-US" dirty="0" smtClean="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dirty="0" smtClean="0">
                <a:latin typeface="Times New Roman" panose="02020603050405020304" pitchFamily="18" charset="0"/>
                <a:ea typeface="SimSun" panose="02010600030101010101" pitchFamily="2" charset="-122"/>
              </a:rPr>
              <a:t>There </a:t>
            </a:r>
            <a:r>
              <a:rPr lang="en-US" dirty="0">
                <a:latin typeface="Times New Roman" panose="02020603050405020304" pitchFamily="18" charset="0"/>
                <a:ea typeface="SimSun" panose="02010600030101010101" pitchFamily="2" charset="-122"/>
              </a:rPr>
              <a:t>is a 44% gender wage gap between male and female, which represents that the men’s salary is 1.78 times of women’s salary from which one can deduce that for every dollar man earns, a woman earns 56 cents. </a:t>
            </a:r>
            <a:endParaRPr lang="en-US" dirty="0" smtClean="0">
              <a:latin typeface="Times New Roman" panose="02020603050405020304" pitchFamily="18" charset="0"/>
              <a:ea typeface="SimSun" panose="02010600030101010101" pitchFamily="2" charset="-122"/>
            </a:endParaRPr>
          </a:p>
          <a:p>
            <a:endParaRPr lang="en-US" dirty="0" smtClean="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dirty="0" smtClean="0">
                <a:latin typeface="Times New Roman" panose="02020603050405020304" pitchFamily="18" charset="0"/>
                <a:ea typeface="SimSun" panose="02010600030101010101" pitchFamily="2" charset="-122"/>
              </a:rPr>
              <a:t>Therefore</a:t>
            </a:r>
            <a:r>
              <a:rPr lang="en-US" dirty="0">
                <a:latin typeface="Times New Roman" panose="02020603050405020304" pitchFamily="18" charset="0"/>
                <a:ea typeface="SimSun" panose="02010600030101010101" pitchFamily="2" charset="-122"/>
              </a:rPr>
              <a:t>, the prescription for Miami-Dade County would be to either increase female wages by 44% to bridge the pay gap, which would exist until 2020 or hire more female employees in the above-mentioned (Figure. 14) departments such that the amount of female workers is evident among men workers</a:t>
            </a:r>
            <a:r>
              <a:rPr lang="en-US" dirty="0" smtClean="0">
                <a:latin typeface="Times New Roman" panose="02020603050405020304" pitchFamily="18" charset="0"/>
                <a:ea typeface="SimSun" panose="02010600030101010101" pitchFamily="2" charset="-122"/>
              </a:rPr>
              <a:t>.</a:t>
            </a:r>
          </a:p>
          <a:p>
            <a:endParaRPr lang="en-US" dirty="0" smtClean="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Moreover, the gap present on racial grounds is the highest among blacks and whites, which needs to be curtailed.</a:t>
            </a:r>
          </a:p>
          <a:p>
            <a:endParaRPr lang="en-US" dirty="0">
              <a:latin typeface="Times New Roman" panose="02020603050405020304" pitchFamily="18" charset="0"/>
              <a:ea typeface="SimSun" panose="02010600030101010101" pitchFamily="2" charset="-122"/>
            </a:endParaRPr>
          </a:p>
        </p:txBody>
      </p:sp>
      <p:sp>
        <p:nvSpPr>
          <p:cNvPr id="4" name="Rectangle 3"/>
          <p:cNvSpPr/>
          <p:nvPr/>
        </p:nvSpPr>
        <p:spPr>
          <a:xfrm>
            <a:off x="320040" y="318254"/>
            <a:ext cx="7726680" cy="830997"/>
          </a:xfrm>
          <a:prstGeom prst="rect">
            <a:avLst/>
          </a:prstGeom>
        </p:spPr>
        <p:txBody>
          <a:bodyPr wrap="square">
            <a:spAutoFit/>
          </a:bodyPr>
          <a:lstStyle/>
          <a:p>
            <a:pPr lvl="0" defTabSz="914400" eaLnBrk="0" fontAlgn="base" hangingPunct="0">
              <a:spcBef>
                <a:spcPct val="0"/>
              </a:spcBef>
              <a:spcAft>
                <a:spcPct val="0"/>
              </a:spcAft>
            </a:pPr>
            <a:r>
              <a:rPr lang="en-US" altLang="en-US" sz="4800" b="1" dirty="0" smtClean="0">
                <a:latin typeface="Times New Roman" panose="02020603050405020304" pitchFamily="18" charset="0"/>
                <a:cs typeface="Times New Roman" panose="02020603050405020304" pitchFamily="18" charset="0"/>
              </a:rPr>
              <a:t>Prescription:</a:t>
            </a:r>
            <a:r>
              <a:rPr lang="en-US" altLang="en-US" b="1" dirty="0" smtClean="0">
                <a:solidFill>
                  <a:schemeClr val="bg1"/>
                </a:solidFill>
                <a:latin typeface="Times New Roman" panose="02020603050405020304" pitchFamily="18" charset="0"/>
                <a:cs typeface="Times New Roman" panose="02020603050405020304" pitchFamily="18" charset="0"/>
              </a:rPr>
              <a:t>:</a:t>
            </a:r>
            <a:endParaRPr lang="en-US" altLang="en-US"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8031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186" y="802496"/>
            <a:ext cx="11335407" cy="5709255"/>
          </a:xfrm>
          <a:prstGeom prst="rect">
            <a:avLst/>
          </a:prstGeom>
        </p:spPr>
        <p:txBody>
          <a:bodyPr wrap="square">
            <a:spAutoFit/>
          </a:bodyPr>
          <a:lstStyle/>
          <a:p>
            <a:pPr marR="0" lvl="0" algn="just">
              <a:spcBef>
                <a:spcPts val="0"/>
              </a:spcBef>
              <a:spcAft>
                <a:spcPts val="250"/>
              </a:spcAft>
              <a:buSzPts val="800"/>
              <a:tabLst>
                <a:tab pos="228600" algn="l"/>
              </a:tabLst>
            </a:pPr>
            <a:r>
              <a:rPr lang="en-US" sz="2000" dirty="0">
                <a:latin typeface="Times New Roman" panose="02020603050405020304" pitchFamily="18" charset="0"/>
                <a:ea typeface="MS Mincho"/>
              </a:rPr>
              <a:t>R. Oaxaca,  “Male–female wage differentials in urban labor markets”, International Economic Review , vol.14(3), pp.  693–709, 1973</a:t>
            </a:r>
            <a:r>
              <a:rPr lang="en-US" sz="2000" dirty="0" smtClean="0">
                <a:latin typeface="Times New Roman" panose="02020603050405020304" pitchFamily="18" charset="0"/>
                <a:ea typeface="MS Mincho"/>
              </a:rPr>
              <a:t>.</a:t>
            </a:r>
          </a:p>
          <a:p>
            <a:pPr marL="342900" marR="0" lvl="0" indent="-342900" algn="just">
              <a:spcBef>
                <a:spcPts val="0"/>
              </a:spcBef>
              <a:spcAft>
                <a:spcPts val="250"/>
              </a:spcAft>
              <a:buSzPts val="800"/>
              <a:buFont typeface="Times New Roman" panose="02020603050405020304" pitchFamily="18" charset="0"/>
              <a:buAutoNum type="arabicPeriod"/>
              <a:tabLst>
                <a:tab pos="228600" algn="l"/>
              </a:tabLst>
            </a:pPr>
            <a:endParaRPr lang="en-US" sz="2000" dirty="0">
              <a:latin typeface="Times New Roman" panose="02020603050405020304" pitchFamily="18" charset="0"/>
              <a:ea typeface="MS Mincho"/>
            </a:endParaRPr>
          </a:p>
          <a:p>
            <a:pPr marR="0" lvl="0" algn="just">
              <a:spcBef>
                <a:spcPts val="0"/>
              </a:spcBef>
              <a:spcAft>
                <a:spcPts val="250"/>
              </a:spcAft>
              <a:buSzPts val="800"/>
              <a:tabLst>
                <a:tab pos="228600" algn="l"/>
              </a:tabLst>
            </a:pPr>
            <a:r>
              <a:rPr lang="en-US" sz="2000" dirty="0">
                <a:latin typeface="Times New Roman" panose="02020603050405020304" pitchFamily="18" charset="0"/>
                <a:ea typeface="MS Mincho"/>
              </a:rPr>
              <a:t>S.B Jarrell, and Stanley, “Declining bias and gender wage </a:t>
            </a:r>
            <a:r>
              <a:rPr lang="en-US" sz="2000" dirty="0" smtClean="0">
                <a:latin typeface="Times New Roman" panose="02020603050405020304" pitchFamily="18" charset="0"/>
                <a:ea typeface="MS Mincho"/>
              </a:rPr>
              <a:t>discrimination? A </a:t>
            </a:r>
            <a:r>
              <a:rPr lang="en-US" sz="2000" dirty="0">
                <a:latin typeface="Times New Roman" panose="02020603050405020304" pitchFamily="18" charset="0"/>
                <a:ea typeface="MS Mincho"/>
              </a:rPr>
              <a:t>meta-regression analysis”, Journal of Human Resources, vol. 39(3), pp. 828–838 , 2004</a:t>
            </a:r>
            <a:r>
              <a:rPr lang="en-US" sz="2000" dirty="0" smtClean="0">
                <a:latin typeface="Times New Roman" panose="02020603050405020304" pitchFamily="18" charset="0"/>
                <a:ea typeface="MS Mincho"/>
              </a:rPr>
              <a:t>.</a:t>
            </a:r>
          </a:p>
          <a:p>
            <a:pPr marR="0" lvl="0" algn="just">
              <a:spcBef>
                <a:spcPts val="0"/>
              </a:spcBef>
              <a:spcAft>
                <a:spcPts val="250"/>
              </a:spcAft>
              <a:buSzPts val="800"/>
              <a:tabLst>
                <a:tab pos="228600" algn="l"/>
              </a:tabLst>
            </a:pPr>
            <a:endParaRPr lang="en-US" sz="2000" dirty="0">
              <a:latin typeface="Times New Roman" panose="02020603050405020304" pitchFamily="18" charset="0"/>
              <a:ea typeface="MS Mincho"/>
            </a:endParaRPr>
          </a:p>
          <a:p>
            <a:pPr marR="0" lvl="0" algn="just">
              <a:spcBef>
                <a:spcPts val="0"/>
              </a:spcBef>
              <a:spcAft>
                <a:spcPts val="250"/>
              </a:spcAft>
              <a:buSzPts val="800"/>
              <a:tabLst>
                <a:tab pos="228600" algn="l"/>
              </a:tabLst>
            </a:pPr>
            <a:r>
              <a:rPr lang="en-US" sz="2000" dirty="0">
                <a:latin typeface="Times New Roman" panose="02020603050405020304" pitchFamily="18" charset="0"/>
                <a:ea typeface="MS Mincho"/>
              </a:rPr>
              <a:t>F. </a:t>
            </a:r>
            <a:r>
              <a:rPr lang="en-US" sz="2000" dirty="0" err="1">
                <a:latin typeface="Times New Roman" panose="02020603050405020304" pitchFamily="18" charset="0"/>
                <a:ea typeface="MS Mincho"/>
              </a:rPr>
              <a:t>Bettio</a:t>
            </a:r>
            <a:r>
              <a:rPr lang="en-US" sz="2000" dirty="0">
                <a:latin typeface="Times New Roman" panose="02020603050405020304" pitchFamily="18" charset="0"/>
                <a:ea typeface="MS Mincho"/>
              </a:rPr>
              <a:t>, “The pros and cons of occupational gender segregation in Europe”, Canadian Public Policy, vol. 28, S1, pp. 65–84, </a:t>
            </a:r>
            <a:r>
              <a:rPr lang="en-US" sz="2000" dirty="0" smtClean="0">
                <a:latin typeface="Times New Roman" panose="02020603050405020304" pitchFamily="18" charset="0"/>
                <a:ea typeface="MS Mincho"/>
              </a:rPr>
              <a:t>2002.</a:t>
            </a:r>
            <a:endParaRPr lang="en-US" sz="2000" dirty="0">
              <a:latin typeface="Times New Roman" panose="02020603050405020304" pitchFamily="18" charset="0"/>
              <a:ea typeface="MS Mincho"/>
            </a:endParaRPr>
          </a:p>
          <a:p>
            <a:pPr marL="342900" marR="0" lvl="0" indent="-342900" algn="just">
              <a:spcBef>
                <a:spcPts val="0"/>
              </a:spcBef>
              <a:spcAft>
                <a:spcPts val="250"/>
              </a:spcAft>
              <a:buSzPts val="800"/>
              <a:buFont typeface="Times New Roman" panose="02020603050405020304" pitchFamily="18" charset="0"/>
              <a:buAutoNum type="arabicPeriod"/>
              <a:tabLst>
                <a:tab pos="228600" algn="l"/>
              </a:tabLst>
            </a:pPr>
            <a:endParaRPr lang="en-US" sz="2000" dirty="0">
              <a:latin typeface="Times New Roman" panose="02020603050405020304" pitchFamily="18" charset="0"/>
              <a:ea typeface="MS Mincho"/>
            </a:endParaRPr>
          </a:p>
          <a:p>
            <a:pPr marR="0" lvl="0" algn="just">
              <a:spcBef>
                <a:spcPts val="0"/>
              </a:spcBef>
              <a:spcAft>
                <a:spcPts val="250"/>
              </a:spcAft>
              <a:buSzPts val="800"/>
              <a:tabLst>
                <a:tab pos="228600" algn="l"/>
              </a:tabLst>
            </a:pPr>
            <a:r>
              <a:rPr lang="en-US" sz="2000" dirty="0">
                <a:latin typeface="Times New Roman" panose="02020603050405020304" pitchFamily="18" charset="0"/>
                <a:ea typeface="MS Mincho"/>
              </a:rPr>
              <a:t>F.D </a:t>
            </a:r>
            <a:r>
              <a:rPr lang="en-US" sz="2000" dirty="0" err="1">
                <a:latin typeface="Times New Roman" panose="02020603050405020304" pitchFamily="18" charset="0"/>
                <a:ea typeface="MS Mincho"/>
              </a:rPr>
              <a:t>Blau</a:t>
            </a:r>
            <a:r>
              <a:rPr lang="en-US" sz="2000" dirty="0">
                <a:latin typeface="Times New Roman" panose="02020603050405020304" pitchFamily="18" charset="0"/>
                <a:ea typeface="MS Mincho"/>
              </a:rPr>
              <a:t>, and L.M Kahn, “Understanding international differences in the gender pay gap”, Journal of </a:t>
            </a:r>
            <a:r>
              <a:rPr lang="en-US" sz="2000" dirty="0" smtClean="0">
                <a:latin typeface="Times New Roman" panose="02020603050405020304" pitchFamily="18" charset="0"/>
                <a:ea typeface="MS Mincho"/>
              </a:rPr>
              <a:t>Labor </a:t>
            </a:r>
            <a:r>
              <a:rPr lang="en-US" sz="2000" dirty="0">
                <a:latin typeface="Times New Roman" panose="02020603050405020304" pitchFamily="18" charset="0"/>
                <a:ea typeface="MS Mincho"/>
              </a:rPr>
              <a:t>Economics, vol. 21(1), pp. 106–44, 2003</a:t>
            </a:r>
            <a:r>
              <a:rPr lang="en-US" sz="2000" dirty="0" smtClean="0">
                <a:latin typeface="Times New Roman" panose="02020603050405020304" pitchFamily="18" charset="0"/>
                <a:ea typeface="MS Mincho"/>
              </a:rPr>
              <a:t>.</a:t>
            </a:r>
          </a:p>
          <a:p>
            <a:pPr marR="0" lvl="0" algn="just">
              <a:spcBef>
                <a:spcPts val="0"/>
              </a:spcBef>
              <a:spcAft>
                <a:spcPts val="250"/>
              </a:spcAft>
              <a:buSzPts val="800"/>
              <a:tabLst>
                <a:tab pos="228600" algn="l"/>
              </a:tabLst>
            </a:pPr>
            <a:endParaRPr lang="en-US" sz="2000" dirty="0">
              <a:latin typeface="Times New Roman" panose="02020603050405020304" pitchFamily="18" charset="0"/>
              <a:ea typeface="MS Mincho"/>
            </a:endParaRPr>
          </a:p>
          <a:p>
            <a:pPr marR="0" lvl="0" algn="just">
              <a:spcBef>
                <a:spcPts val="0"/>
              </a:spcBef>
              <a:spcAft>
                <a:spcPts val="250"/>
              </a:spcAft>
              <a:buSzPts val="800"/>
              <a:tabLst>
                <a:tab pos="228600" algn="l"/>
              </a:tabLst>
            </a:pPr>
            <a:r>
              <a:rPr lang="en-US" sz="2000" dirty="0">
                <a:latin typeface="Times New Roman" panose="02020603050405020304" pitchFamily="18" charset="0"/>
                <a:ea typeface="MS Mincho"/>
              </a:rPr>
              <a:t>M. </a:t>
            </a:r>
            <a:r>
              <a:rPr lang="en-US" sz="2000" dirty="0" err="1">
                <a:latin typeface="Times New Roman" panose="02020603050405020304" pitchFamily="18" charset="0"/>
                <a:ea typeface="MS Mincho"/>
              </a:rPr>
              <a:t>Brynin</a:t>
            </a:r>
            <a:r>
              <a:rPr lang="en-US" sz="2000" dirty="0">
                <a:latin typeface="Times New Roman" panose="02020603050405020304" pitchFamily="18" charset="0"/>
                <a:ea typeface="MS Mincho"/>
              </a:rPr>
              <a:t>, and F. Perales, “Gender wage inequality: the de-gendering of the occupational structure”, European Sociological Review, vol. </a:t>
            </a:r>
            <a:r>
              <a:rPr lang="en-US" sz="2000" dirty="0" smtClean="0">
                <a:latin typeface="Times New Roman" panose="02020603050405020304" pitchFamily="18" charset="0"/>
                <a:ea typeface="MS Mincho"/>
              </a:rPr>
              <a:t>32</a:t>
            </a:r>
            <a:r>
              <a:rPr lang="en-US" sz="2000" dirty="0">
                <a:latin typeface="Times New Roman" panose="02020603050405020304" pitchFamily="18" charset="0"/>
                <a:ea typeface="MS Mincho"/>
              </a:rPr>
              <a:t>( 1), pp. 162-74, 2016</a:t>
            </a:r>
            <a:r>
              <a:rPr lang="en-US" sz="2000" dirty="0" smtClean="0">
                <a:latin typeface="Times New Roman" panose="02020603050405020304" pitchFamily="18" charset="0"/>
                <a:ea typeface="MS Mincho"/>
              </a:rPr>
              <a:t>.</a:t>
            </a:r>
          </a:p>
          <a:p>
            <a:pPr marR="0" lvl="0" algn="just">
              <a:spcBef>
                <a:spcPts val="0"/>
              </a:spcBef>
              <a:spcAft>
                <a:spcPts val="250"/>
              </a:spcAft>
              <a:buSzPts val="800"/>
              <a:tabLst>
                <a:tab pos="228600" algn="l"/>
              </a:tabLst>
            </a:pPr>
            <a:endParaRPr lang="en-US" sz="2000" dirty="0" smtClean="0">
              <a:latin typeface="Times New Roman" panose="02020603050405020304" pitchFamily="18" charset="0"/>
              <a:ea typeface="MS Mincho"/>
            </a:endParaRPr>
          </a:p>
          <a:p>
            <a:pPr marR="0" lvl="0" algn="just">
              <a:spcBef>
                <a:spcPts val="0"/>
              </a:spcBef>
              <a:spcAft>
                <a:spcPts val="250"/>
              </a:spcAft>
              <a:buSzPts val="800"/>
              <a:tabLst>
                <a:tab pos="228600" algn="l"/>
              </a:tabLst>
            </a:pPr>
            <a:r>
              <a:rPr lang="en-US" sz="2000" dirty="0" smtClean="0">
                <a:latin typeface="Times New Roman" panose="02020603050405020304" pitchFamily="18" charset="0"/>
                <a:ea typeface="MS Mincho"/>
              </a:rPr>
              <a:t>H</a:t>
            </a:r>
            <a:r>
              <a:rPr lang="en-US" sz="2000" dirty="0">
                <a:latin typeface="Times New Roman" panose="02020603050405020304" pitchFamily="18" charset="0"/>
                <a:ea typeface="MS Mincho"/>
              </a:rPr>
              <a:t>. Joshi, G. Makepeace, and P. Dolton, “More or less unequal? Evidence on the pay of men and women from the British Birth Cohort Studies”, Gender, Work and Organization, vol. 14(1), pp. 37-55, 2007</a:t>
            </a:r>
            <a:r>
              <a:rPr lang="en-US" sz="2000" dirty="0" smtClean="0">
                <a:latin typeface="Times New Roman" panose="02020603050405020304" pitchFamily="18" charset="0"/>
                <a:ea typeface="MS Mincho"/>
              </a:rPr>
              <a:t>.</a:t>
            </a:r>
          </a:p>
        </p:txBody>
      </p:sp>
      <p:sp>
        <p:nvSpPr>
          <p:cNvPr id="3" name="Rectangle 2"/>
          <p:cNvSpPr/>
          <p:nvPr/>
        </p:nvSpPr>
        <p:spPr>
          <a:xfrm>
            <a:off x="189186" y="0"/>
            <a:ext cx="3405352" cy="830997"/>
          </a:xfrm>
          <a:prstGeom prst="rect">
            <a:avLst/>
          </a:prstGeom>
        </p:spPr>
        <p:txBody>
          <a:bodyPr wrap="square">
            <a:spAutoFit/>
          </a:bodyPr>
          <a:lstStyle/>
          <a:p>
            <a:r>
              <a:rPr lang="en-US" altLang="en-US" sz="4800" b="1" dirty="0" smtClean="0">
                <a:latin typeface="Times New Roman" panose="02020603050405020304" pitchFamily="18" charset="0"/>
                <a:cs typeface="Times New Roman" panose="02020603050405020304" pitchFamily="18" charset="0"/>
              </a:rPr>
              <a:t>References</a:t>
            </a:r>
            <a:r>
              <a:rPr lang="en-US" altLang="en-US" sz="3200" b="1" dirty="0" smtClean="0">
                <a:latin typeface="Times New Roman" panose="02020603050405020304" pitchFamily="18" charset="0"/>
                <a:cs typeface="Times New Roman" panose="02020603050405020304" pitchFamily="18" charset="0"/>
              </a:rPr>
              <a:t>:</a:t>
            </a:r>
            <a:endParaRPr lang="en-US" sz="3200" dirty="0"/>
          </a:p>
        </p:txBody>
      </p:sp>
    </p:spTree>
    <p:extLst>
      <p:ext uri="{BB962C8B-B14F-4D97-AF65-F5344CB8AC3E}">
        <p14:creationId xmlns:p14="http://schemas.microsoft.com/office/powerpoint/2010/main" val="3251220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9693" y="1108165"/>
            <a:ext cx="4247536" cy="830997"/>
          </a:xfrm>
          <a:prstGeom prst="rect">
            <a:avLst/>
          </a:prstGeom>
          <a:noFill/>
        </p:spPr>
        <p:txBody>
          <a:bodyPr wrap="square" rtlCol="0">
            <a:spAutoFit/>
          </a:bodyPr>
          <a:lstStyle/>
          <a:p>
            <a:pPr algn="ctr"/>
            <a:r>
              <a:rPr lang="en-US" sz="4800" b="1" dirty="0" smtClean="0">
                <a:latin typeface="Comic Sans MS" panose="030F0702030302020204" pitchFamily="66" charset="0"/>
                <a:cs typeface="Times New Roman" panose="02020603050405020304" pitchFamily="18" charset="0"/>
              </a:rPr>
              <a:t>THANK YOU</a:t>
            </a:r>
            <a:endParaRPr lang="en-US" sz="4800" b="1" dirty="0">
              <a:latin typeface="Comic Sans MS" panose="030F0702030302020204" pitchFamily="66" charset="0"/>
              <a:cs typeface="Times New Roman" panose="02020603050405020304" pitchFamily="18" charset="0"/>
            </a:endParaRPr>
          </a:p>
        </p:txBody>
      </p:sp>
      <p:pic>
        <p:nvPicPr>
          <p:cNvPr id="3" name="Picture 6" descr="Image result for race wage ga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1027" y="2798393"/>
            <a:ext cx="4134727" cy="2991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07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path" presetSubtype="0" accel="50000" decel="50000" fill="hold" nodeType="clickEffect">
                                  <p:stCondLst>
                                    <p:cond delay="0"/>
                                  </p:stCondLst>
                                  <p:childTnLst>
                                    <p:animMotion origin="layout" path="M 0 0 C 0.007 -0.01 0.014 -0.021 0.021 -0.035 C 0.04 -0.075 0.045 -0.114 0.031 -0.12 C 0.017 -0.127 -0.01 -0.099 -0.029 -0.059 C -0.039 -0.038 -0.045 -0.018 -0.047 -0.003 C -0.05 0.009 -0.051 0.021 -0.051 0.035 C -0.051 0.08 -0.038 0.117 -0.023 0.117 C -0.008 0.117 0.005 0.08 0.005 0.035 C 0.005 0.014 0.002 -0.006 -0.003 -0.02 C -0.005 -0.032 -0.01 -0.045 -0.016 -0.058 C -0.036 -0.099 -0.063 -0.127 -0.077 -0.12 C -0.091 -0.113 -0.086 -0.075 -0.066 -0.034 C -0.058 -0.015 -0.047 0.001 -0.036 0.012 C -0.028 0.022 -0.019 0.031 -0.007 0.04 C 0.029 0.069 0.065 0.082 0.075 0.07 C 0.084 0.058 0.064 0.025 0.028 -0.003 C 0.013 -0.015 -0.003 -0.024 -0.016 -0.03 C -0.028 -0.036 -0.043 -0.041 -0.059 -0.044 C -0.103 -0.054 -0.141 -0.051 -0.144 -0.035 C -0.148 -0.02 -0.115 0 -0.071 0.01 C -0.051 0.014 -0.032 0.016 -0.017 0.015 C -0.004 0.015 0.01 0.013 0.025 0.01 C 0.069 0 0.102 -0.021 0.098 -0.036 C 0.095 -0.051 0.057 -0.055 0.013 -0.045 C -0.008 -0.04 -0.027 -0.033 -0.04 -0.025 C -0.051 -0.019 -0.062 -0.012 -0.074 -0.003 C -0.109 0.026 -0.13 0.058 -0.12 0.07 C -0.111 0.082 -0.074 0.069 -0.039 0.041 C -0.022 0.027 -0.008 0.013 0 0 Z" pathEditMode="relative" ptsTypes="">
                                      <p:cBhvr>
                                        <p:cTn id="6" dur="2000" fill="hold"/>
                                        <p:tgtEl>
                                          <p:spTgt spid="2">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32786" y="2787445"/>
            <a:ext cx="5161936" cy="830997"/>
          </a:xfrm>
          <a:prstGeom prst="rect">
            <a:avLst/>
          </a:prstGeom>
          <a:noFill/>
        </p:spPr>
        <p:txBody>
          <a:bodyPr wrap="square" rtlCol="0">
            <a:spAutoFit/>
          </a:bodyPr>
          <a:lstStyle/>
          <a:p>
            <a:r>
              <a:rPr lang="en-US" sz="4800" b="1" dirty="0" smtClean="0">
                <a:latin typeface="Times New Roman" panose="02020603050405020304" pitchFamily="18" charset="0"/>
                <a:cs typeface="Times New Roman" panose="02020603050405020304" pitchFamily="18" charset="0"/>
              </a:rPr>
              <a:t>Any Queries?</a:t>
            </a:r>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2776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8141" y="576556"/>
            <a:ext cx="5654462" cy="3908762"/>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Contents</a:t>
            </a:r>
          </a:p>
          <a:p>
            <a:endParaRPr lang="en-US" sz="28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Problem Statement</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collection</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Design and </a:t>
            </a:r>
            <a:r>
              <a:rPr lang="en-US" sz="2400" b="1" dirty="0" smtClean="0">
                <a:latin typeface="Times New Roman" panose="02020603050405020304" pitchFamily="18" charset="0"/>
                <a:cs typeface="Times New Roman" panose="02020603050405020304" pitchFamily="18" charset="0"/>
              </a:rPr>
              <a:t>Implementation</a:t>
            </a:r>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Analysis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Results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References</a:t>
            </a:r>
          </a:p>
          <a:p>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8649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452" y="383458"/>
            <a:ext cx="6734453"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Problem Statement:</a:t>
            </a:r>
          </a:p>
        </p:txBody>
      </p:sp>
      <p:sp>
        <p:nvSpPr>
          <p:cNvPr id="3" name="Rectangle 2"/>
          <p:cNvSpPr/>
          <p:nvPr/>
        </p:nvSpPr>
        <p:spPr>
          <a:xfrm>
            <a:off x="722671" y="1490210"/>
            <a:ext cx="10972800" cy="2585323"/>
          </a:xfrm>
          <a:prstGeom prst="rect">
            <a:avLst/>
          </a:prstGeom>
        </p:spPr>
        <p:txBody>
          <a:bodyPr wrap="square">
            <a:spAutoFit/>
          </a:bodyPr>
          <a:lstStyle/>
          <a:p>
            <a:r>
              <a:rPr lang="en-US" i="1" dirty="0" smtClean="0">
                <a:latin typeface="Times New Roman" panose="02020603050405020304" pitchFamily="18" charset="0"/>
                <a:cs typeface="Times New Roman" panose="02020603050405020304" pitchFamily="18" charset="0"/>
              </a:rPr>
              <a:t>Which Gender/Race has more </a:t>
            </a:r>
            <a:r>
              <a:rPr lang="en-US" i="1" dirty="0">
                <a:latin typeface="Times New Roman" panose="02020603050405020304" pitchFamily="18" charset="0"/>
                <a:cs typeface="Times New Roman" panose="02020603050405020304" pitchFamily="18" charset="0"/>
              </a:rPr>
              <a:t>wage Gap in the Miami Dade </a:t>
            </a:r>
            <a:r>
              <a:rPr lang="en-US" i="1" dirty="0" smtClean="0">
                <a:latin typeface="Times New Roman" panose="02020603050405020304" pitchFamily="18" charset="0"/>
                <a:cs typeface="Times New Roman" panose="02020603050405020304" pitchFamily="18" charset="0"/>
              </a:rPr>
              <a:t>County?</a:t>
            </a:r>
          </a:p>
          <a:p>
            <a:endParaRPr lang="en-US" i="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Develop </a:t>
            </a:r>
            <a:r>
              <a:rPr lang="en-US" dirty="0">
                <a:latin typeface="Times New Roman" panose="02020603050405020304" pitchFamily="18" charset="0"/>
                <a:ea typeface="Times New Roman" panose="02020603050405020304" pitchFamily="18" charset="0"/>
              </a:rPr>
              <a:t>a model for predicting the </a:t>
            </a:r>
            <a:r>
              <a:rPr lang="en-US" dirty="0" smtClean="0">
                <a:latin typeface="Times New Roman" panose="02020603050405020304" pitchFamily="18" charset="0"/>
                <a:ea typeface="Times New Roman" panose="02020603050405020304" pitchFamily="18" charset="0"/>
              </a:rPr>
              <a:t>Average monthly salary for Miami Dade County </a:t>
            </a:r>
            <a:r>
              <a:rPr lang="en-US" dirty="0">
                <a:latin typeface="Times New Roman" panose="02020603050405020304" pitchFamily="18" charset="0"/>
                <a:ea typeface="Times New Roman" panose="02020603050405020304" pitchFamily="18" charset="0"/>
              </a:rPr>
              <a:t>by using </a:t>
            </a:r>
            <a:r>
              <a:rPr lang="en-US" dirty="0" smtClean="0">
                <a:latin typeface="Times New Roman" panose="02020603050405020304" pitchFamily="18" charset="0"/>
                <a:ea typeface="Times New Roman" panose="02020603050405020304" pitchFamily="18" charset="0"/>
              </a:rPr>
              <a:t>Time Series Analysis.  </a:t>
            </a:r>
            <a:endParaRPr lang="en-US"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ea typeface="Times New Roman" panose="02020603050405020304" pitchFamily="18" charset="0"/>
              </a:rPr>
              <a:t>By using </a:t>
            </a:r>
            <a:r>
              <a:rPr lang="en-US" dirty="0" smtClean="0">
                <a:latin typeface="Times New Roman" panose="02020603050405020304" pitchFamily="18" charset="0"/>
                <a:ea typeface="Times New Roman" panose="02020603050405020304" pitchFamily="18" charset="0"/>
              </a:rPr>
              <a:t>this approach, we can identify the percentage wage gap among male and female.</a:t>
            </a:r>
          </a:p>
          <a:p>
            <a:pPr marL="342900" indent="-34290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We can also identify the wage gap by racial group.</a:t>
            </a:r>
            <a:endParaRPr lang="en-US" dirty="0">
              <a:latin typeface="Times New Roman" panose="02020603050405020304" pitchFamily="18" charset="0"/>
              <a:ea typeface="Times New Roman" panose="02020603050405020304" pitchFamily="18" charset="0"/>
            </a:endParaRPr>
          </a:p>
          <a:p>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049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012" y="286603"/>
            <a:ext cx="11532357" cy="800219"/>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Data Collection: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 is collected from </a:t>
            </a:r>
            <a:r>
              <a:rPr lang="en-US" dirty="0" smtClean="0">
                <a:latin typeface="Times New Roman" panose="02020603050405020304" pitchFamily="18" charset="0"/>
                <a:cs typeface="Times New Roman" panose="02020603050405020304" pitchFamily="18" charset="0"/>
              </a:rPr>
              <a:t>1997-2018 </a:t>
            </a:r>
            <a:r>
              <a:rPr lang="en-US" dirty="0">
                <a:latin typeface="Times New Roman" panose="02020603050405020304" pitchFamily="18" charset="0"/>
                <a:cs typeface="Times New Roman" panose="02020603050405020304" pitchFamily="18" charset="0"/>
              </a:rPr>
              <a:t>to predict </a:t>
            </a:r>
            <a:r>
              <a:rPr lang="en-US" dirty="0" smtClean="0">
                <a:latin typeface="Times New Roman" panose="02020603050405020304" pitchFamily="18" charset="0"/>
                <a:cs typeface="Times New Roman" panose="02020603050405020304" pitchFamily="18" charset="0"/>
              </a:rPr>
              <a:t>average salary in all occupations of Miami Dade County.</a:t>
            </a:r>
            <a:endParaRPr lang="en-US"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93175" y="1140949"/>
            <a:ext cx="11071194" cy="5544779"/>
          </a:xfrm>
          <a:prstGeom prst="rect">
            <a:avLst/>
          </a:prstGeom>
        </p:spPr>
      </p:pic>
    </p:spTree>
    <p:extLst>
      <p:ext uri="{BB962C8B-B14F-4D97-AF65-F5344CB8AC3E}">
        <p14:creationId xmlns:p14="http://schemas.microsoft.com/office/powerpoint/2010/main" val="3003980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323" y="200883"/>
            <a:ext cx="4557658"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Design and Implementation:</a:t>
            </a:r>
          </a:p>
        </p:txBody>
      </p:sp>
      <p:sp>
        <p:nvSpPr>
          <p:cNvPr id="3" name="Rectangle 2"/>
          <p:cNvSpPr/>
          <p:nvPr/>
        </p:nvSpPr>
        <p:spPr>
          <a:xfrm>
            <a:off x="241425" y="1177013"/>
            <a:ext cx="11584748" cy="286232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predict average monthly salary of Employees in Miami Dade County, ARIMA Model  </a:t>
            </a:r>
            <a:r>
              <a:rPr lang="en-US" dirty="0">
                <a:latin typeface="Times New Roman" panose="02020603050405020304" pitchFamily="18" charset="0"/>
                <a:cs typeface="Times New Roman" panose="02020603050405020304" pitchFamily="18" charset="0"/>
              </a:rPr>
              <a:t>is being used for  </a:t>
            </a:r>
            <a:r>
              <a:rPr lang="en-US" dirty="0" smtClean="0">
                <a:latin typeface="Times New Roman" panose="02020603050405020304" pitchFamily="18" charset="0"/>
                <a:cs typeface="Times New Roman" panose="02020603050405020304" pitchFamily="18" charset="0"/>
              </a:rPr>
              <a:t>predicting the salary for next following years.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Time Series Analysis – Auto Regressive Integrated Moving Average</a:t>
            </a:r>
          </a:p>
          <a:p>
            <a:pPr marL="457200" indent="-4572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To Implement </a:t>
            </a:r>
            <a:r>
              <a:rPr lang="en-US" dirty="0">
                <a:latin typeface="Times New Roman" panose="02020603050405020304" pitchFamily="18" charset="0"/>
                <a:cs typeface="Times New Roman" panose="02020603050405020304" pitchFamily="18" charset="0"/>
              </a:rPr>
              <a:t>the design, R language was used to create the model.</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Computer languages: R Studio </a:t>
            </a:r>
            <a:r>
              <a:rPr lang="en-US" dirty="0" smtClean="0">
                <a:latin typeface="Times New Roman" panose="02020603050405020304" pitchFamily="18" charset="0"/>
                <a:cs typeface="Times New Roman" panose="02020603050405020304" pitchFamily="18" charset="0"/>
              </a:rPr>
              <a:t>1.1.463</a:t>
            </a:r>
          </a:p>
          <a:p>
            <a:pPr marL="285750" indent="-285750">
              <a:buFont typeface="Arial" panose="020B0604020202020204" pitchFamily="34" charset="0"/>
              <a:buChar char="•"/>
            </a:pPr>
            <a:endParaRPr lang="en-US" dirty="0" smtClean="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ea typeface="Times New Roman" panose="02020603050405020304" pitchFamily="18" charset="0"/>
              </a:rPr>
              <a:t>Libraries</a:t>
            </a:r>
            <a:r>
              <a:rPr lang="en-US" dirty="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readr</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tidyverse</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dplyr</a:t>
            </a:r>
            <a:r>
              <a:rPr lang="en-US" dirty="0" smtClean="0">
                <a:latin typeface="Times New Roman" panose="02020603050405020304" pitchFamily="18" charset="0"/>
                <a:ea typeface="Times New Roman" panose="02020603050405020304" pitchFamily="18" charset="0"/>
              </a:rPr>
              <a:t>, </a:t>
            </a:r>
            <a:r>
              <a:rPr lang="en-US" dirty="0" err="1" smtClean="0">
                <a:latin typeface="Times New Roman" panose="02020603050405020304" pitchFamily="18" charset="0"/>
                <a:ea typeface="Times New Roman" panose="02020603050405020304" pitchFamily="18" charset="0"/>
              </a:rPr>
              <a:t>tseries</a:t>
            </a:r>
            <a:r>
              <a:rPr lang="en-US" dirty="0" smtClean="0">
                <a:latin typeface="Times New Roman" panose="02020603050405020304" pitchFamily="18" charset="0"/>
                <a:ea typeface="Times New Roman" panose="02020603050405020304" pitchFamily="18" charset="0"/>
              </a:rPr>
              <a:t>, forecast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852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484" y="147484"/>
            <a:ext cx="8370012" cy="584775"/>
          </a:xfrm>
          <a:prstGeom prst="rect">
            <a:avLst/>
          </a:prstGeom>
        </p:spPr>
        <p:txBody>
          <a:bodyPr wrap="square">
            <a:spAutoFit/>
          </a:bodyPr>
          <a:lstStyle/>
          <a:p>
            <a:pPr marR="0" lvl="0" fontAlgn="base">
              <a:spcBef>
                <a:spcPts val="800"/>
              </a:spcBef>
              <a:spcAft>
                <a:spcPts val="400"/>
              </a:spcAft>
              <a:buSzPts val="1000"/>
              <a:tabLst>
                <a:tab pos="137160" algn="l"/>
                <a:tab pos="365760" algn="l"/>
              </a:tabLst>
            </a:pPr>
            <a:r>
              <a:rPr lang="en-US" sz="3200" b="1" dirty="0">
                <a:latin typeface="Times New Roman" panose="02020603050405020304" pitchFamily="18" charset="0"/>
                <a:cs typeface="Times New Roman" panose="02020603050405020304" pitchFamily="18" charset="0"/>
              </a:rPr>
              <a:t>T</a:t>
            </a:r>
            <a:r>
              <a:rPr lang="en-US" sz="3200" b="1" dirty="0" smtClean="0">
                <a:latin typeface="Times New Roman" panose="02020603050405020304" pitchFamily="18" charset="0"/>
                <a:cs typeface="Times New Roman" panose="02020603050405020304" pitchFamily="18" charset="0"/>
              </a:rPr>
              <a:t>ime series Analysis </a:t>
            </a:r>
            <a:r>
              <a:rPr lang="en-US" sz="3200" b="1" dirty="0">
                <a:latin typeface="Times New Roman" panose="02020603050405020304" pitchFamily="18" charset="0"/>
                <a:cs typeface="Times New Roman" panose="02020603050405020304" pitchFamily="18" charset="0"/>
              </a:rPr>
              <a:t>for unemployment</a:t>
            </a:r>
          </a:p>
        </p:txBody>
      </p:sp>
      <p:sp>
        <p:nvSpPr>
          <p:cNvPr id="3" name="Rectangle 2"/>
          <p:cNvSpPr/>
          <p:nvPr/>
        </p:nvSpPr>
        <p:spPr>
          <a:xfrm>
            <a:off x="147484" y="769877"/>
            <a:ext cx="11798710" cy="3508653"/>
          </a:xfrm>
          <a:prstGeom prst="rect">
            <a:avLst/>
          </a:prstGeom>
        </p:spPr>
        <p:txBody>
          <a:bodyPr wrap="square">
            <a:spAutoFit/>
          </a:bodyPr>
          <a:lstStyle/>
          <a:p>
            <a:pPr lvl="0" eaLnBrk="0" fontAlgn="base" hangingPunct="0">
              <a:spcBef>
                <a:spcPct val="0"/>
              </a:spcBef>
              <a:spcAft>
                <a:spcPct val="0"/>
              </a:spcAft>
              <a:tabLst>
                <a:tab pos="182563" algn="l"/>
              </a:tabLst>
            </a:pPr>
            <a:r>
              <a:rPr lang="en-US" altLang="en-US" i="1" dirty="0">
                <a:latin typeface="Times New Roman" panose="02020603050405020304" pitchFamily="18" charset="0"/>
                <a:cs typeface="Times New Roman" panose="02020603050405020304" pitchFamily="18" charset="0"/>
              </a:rPr>
              <a:t>Collecting and tidying the </a:t>
            </a:r>
            <a:r>
              <a:rPr lang="en-US" altLang="en-US" i="1" dirty="0" smtClean="0">
                <a:latin typeface="Times New Roman" panose="02020603050405020304" pitchFamily="18" charset="0"/>
                <a:cs typeface="Times New Roman" panose="02020603050405020304" pitchFamily="18" charset="0"/>
              </a:rPr>
              <a:t>data</a:t>
            </a:r>
          </a:p>
          <a:p>
            <a:pPr lvl="0" eaLnBrk="0" fontAlgn="base" hangingPunct="0">
              <a:spcBef>
                <a:spcPct val="0"/>
              </a:spcBef>
              <a:spcAft>
                <a:spcPct val="0"/>
              </a:spcAft>
              <a:tabLst>
                <a:tab pos="182563" algn="l"/>
              </a:tabLst>
            </a:pPr>
            <a:endParaRPr lang="en-US" altLang="en-US" i="1"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altLang="en-US" dirty="0" smtClean="0">
                <a:latin typeface="Times New Roman" panose="02020603050405020304" pitchFamily="18" charset="0"/>
                <a:ea typeface="SimSun" panose="02010600030101010101" pitchFamily="2" charset="-122"/>
                <a:cs typeface="Times New Roman" panose="02020603050405020304" pitchFamily="18" charset="0"/>
              </a:rPr>
              <a:t>The </a:t>
            </a:r>
            <a:r>
              <a:rPr lang="en-US" altLang="en-US" dirty="0">
                <a:latin typeface="Times New Roman" panose="02020603050405020304" pitchFamily="18" charset="0"/>
                <a:ea typeface="SimSun" panose="02010600030101010101" pitchFamily="2" charset="-122"/>
                <a:cs typeface="Times New Roman" panose="02020603050405020304" pitchFamily="18" charset="0"/>
              </a:rPr>
              <a:t>data is structured and it had been cleaned.  </a:t>
            </a:r>
            <a:r>
              <a:rPr lang="en-US" altLang="en-US" dirty="0" smtClean="0">
                <a:latin typeface="Times New Roman" panose="02020603050405020304" pitchFamily="18" charset="0"/>
                <a:ea typeface="SimSun" panose="02010600030101010101" pitchFamily="2" charset="-122"/>
                <a:cs typeface="Times New Roman" panose="02020603050405020304" pitchFamily="18" charset="0"/>
              </a:rPr>
              <a:t>The </a:t>
            </a:r>
            <a:r>
              <a:rPr lang="en-US" altLang="en-US" dirty="0">
                <a:latin typeface="Times New Roman" panose="02020603050405020304" pitchFamily="18" charset="0"/>
                <a:ea typeface="SimSun" panose="02010600030101010101" pitchFamily="2" charset="-122"/>
                <a:cs typeface="Times New Roman" panose="02020603050405020304" pitchFamily="18" charset="0"/>
              </a:rPr>
              <a:t>actual plot is shown </a:t>
            </a:r>
            <a:r>
              <a:rPr lang="en-US" altLang="en-US" dirty="0" smtClean="0">
                <a:latin typeface="Times New Roman" panose="02020603050405020304" pitchFamily="18" charset="0"/>
                <a:ea typeface="SimSun" panose="02010600030101010101" pitchFamily="2" charset="-122"/>
                <a:cs typeface="Times New Roman" panose="02020603050405020304" pitchFamily="18" charset="0"/>
              </a:rPr>
              <a:t>below </a:t>
            </a:r>
            <a:r>
              <a:rPr lang="en-US" altLang="en-US" dirty="0">
                <a:latin typeface="Times New Roman" panose="02020603050405020304" pitchFamily="18" charset="0"/>
                <a:ea typeface="SimSun" panose="02010600030101010101" pitchFamily="2" charset="-122"/>
                <a:cs typeface="Times New Roman" panose="02020603050405020304" pitchFamily="18" charset="0"/>
              </a:rPr>
              <a:t>Figure </a:t>
            </a:r>
            <a:r>
              <a:rPr lang="en-US" altLang="en-US" dirty="0" smtClean="0">
                <a:latin typeface="Times New Roman" panose="02020603050405020304" pitchFamily="18" charset="0"/>
                <a:ea typeface="SimSun" panose="02010600030101010101" pitchFamily="2" charset="-122"/>
                <a:cs typeface="Times New Roman" panose="02020603050405020304" pitchFamily="18" charset="0"/>
              </a:rPr>
              <a:t>represents </a:t>
            </a:r>
            <a:r>
              <a:rPr lang="en-US" altLang="en-US" dirty="0">
                <a:latin typeface="Times New Roman" panose="02020603050405020304" pitchFamily="18" charset="0"/>
                <a:ea typeface="SimSun" panose="02010600030101010101" pitchFamily="2" charset="-122"/>
                <a:cs typeface="Times New Roman" panose="02020603050405020304" pitchFamily="18" charset="0"/>
              </a:rPr>
              <a:t>the unemployment rate from 1990 to 2019</a:t>
            </a:r>
            <a:r>
              <a:rPr lang="en-US" altLang="en-US" dirty="0" smtClean="0">
                <a:latin typeface="Times New Roman" panose="02020603050405020304" pitchFamily="18" charset="0"/>
                <a:ea typeface="SimSun" panose="02010600030101010101" pitchFamily="2" charset="-122"/>
                <a:cs typeface="Times New Roman" panose="02020603050405020304" pitchFamily="18" charset="0"/>
              </a:rPr>
              <a:t>.</a:t>
            </a:r>
            <a:r>
              <a:rPr lang="en-US" altLang="en-US" dirty="0">
                <a:latin typeface="Times New Roman" panose="02020603050405020304" pitchFamily="18" charset="0"/>
                <a:ea typeface="SimSun" panose="02010600030101010101" pitchFamily="2" charset="-122"/>
                <a:cs typeface="Times New Roman" panose="02020603050405020304" pitchFamily="18" charset="0"/>
              </a:rPr>
              <a:t> For anticipating this investigation, Time Series Analysis is utilized to figure the unemployment rate. The outcomes demonstrate that there is a descending and upward pattern appeared in Figure </a:t>
            </a:r>
            <a:endParaRPr lang="en-US" altLang="en-US" dirty="0" smtClean="0">
              <a:latin typeface="Times New Roman" panose="02020603050405020304" pitchFamily="18" charset="0"/>
              <a:ea typeface="SimSun" panose="02010600030101010101" pitchFamily="2" charset="-122"/>
              <a:cs typeface="Times New Roman" panose="02020603050405020304" pitchFamily="18" charset="0"/>
            </a:endParaRPr>
          </a:p>
          <a:p>
            <a:pPr lvl="0"/>
            <a:endParaRPr lang="en-US" altLang="en-US" dirty="0" smtClean="0">
              <a:latin typeface="Times New Roman" panose="02020603050405020304" pitchFamily="18" charset="0"/>
              <a:ea typeface="SimSun" panose="02010600030101010101" pitchFamily="2" charset="-122"/>
              <a:cs typeface="Times New Roman" panose="02020603050405020304" pitchFamily="18" charset="0"/>
            </a:endParaRPr>
          </a:p>
          <a:p>
            <a:pPr marL="285750" lvl="0" indent="-285750">
              <a:buFont typeface="Arial" panose="020B0604020202020204" pitchFamily="34" charset="0"/>
              <a:buChar char="•"/>
            </a:pPr>
            <a:r>
              <a:rPr lang="en-US" altLang="en-US" dirty="0" smtClean="0">
                <a:latin typeface="Times New Roman" panose="02020603050405020304" pitchFamily="18" charset="0"/>
                <a:ea typeface="SimSun" panose="02010600030101010101" pitchFamily="2" charset="-122"/>
                <a:cs typeface="Times New Roman" panose="02020603050405020304" pitchFamily="18" charset="0"/>
              </a:rPr>
              <a:t>This </a:t>
            </a:r>
            <a:r>
              <a:rPr lang="en-US" altLang="en-US" dirty="0">
                <a:latin typeface="Times New Roman" panose="02020603050405020304" pitchFamily="18" charset="0"/>
                <a:ea typeface="SimSun" panose="02010600030101010101" pitchFamily="2" charset="-122"/>
                <a:cs typeface="Times New Roman" panose="02020603050405020304" pitchFamily="18" charset="0"/>
              </a:rPr>
              <a:t>had been anticipated the unemployment rate for next five years. The chart underneath demonstrates that there is an abatement of 2.845611% in the unemployment for the following five years. </a:t>
            </a:r>
          </a:p>
          <a:p>
            <a:pPr lvl="0"/>
            <a:endParaRPr lang="en-US" altLang="en-US" sz="2400" dirty="0"/>
          </a:p>
          <a:p>
            <a:pPr marL="285750" lvl="0" indent="-285750">
              <a:buFont typeface="Arial" panose="020B0604020202020204" pitchFamily="34" charset="0"/>
              <a:buChar char="•"/>
            </a:pPr>
            <a:r>
              <a:rPr lang="en-US" altLang="en-US" dirty="0">
                <a:latin typeface="Times New Roman" panose="02020603050405020304" pitchFamily="18" charset="0"/>
                <a:ea typeface="SimSun" panose="02010600030101010101" pitchFamily="2" charset="-122"/>
                <a:cs typeface="Times New Roman" panose="02020603050405020304" pitchFamily="18" charset="0"/>
              </a:rPr>
              <a:t>The shaded area demonstrates that there is an expanding blunder for one years from now. The non-seasonally balanced unemployment rate for Miami-Dade County was down to 4.1% in August 2018. Year-over-year there was a 1.0% lessening, as the unemployment rate for January 2016 was 5.1</a:t>
            </a:r>
            <a:r>
              <a:rPr lang="en-US" altLang="en-US" dirty="0" smtClean="0">
                <a:latin typeface="Times New Roman" panose="02020603050405020304" pitchFamily="18" charset="0"/>
                <a:ea typeface="SimSun" panose="02010600030101010101" pitchFamily="2" charset="-122"/>
                <a:cs typeface="Times New Roman" panose="02020603050405020304" pitchFamily="18" charset="0"/>
              </a:rPr>
              <a:t>%.</a:t>
            </a:r>
            <a:endParaRPr lang="en-US" altLang="en-US" dirty="0">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740" y="4321277"/>
            <a:ext cx="3086100" cy="253672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2729" y="4321278"/>
            <a:ext cx="3019425" cy="248218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6124" y="4316148"/>
            <a:ext cx="3086100" cy="2487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193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910" y="169352"/>
            <a:ext cx="11651225" cy="2616101"/>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Time series Analysis for </a:t>
            </a:r>
            <a:r>
              <a:rPr lang="en-US" sz="3200" b="1" dirty="0" smtClean="0">
                <a:latin typeface="Times New Roman" panose="02020603050405020304" pitchFamily="18" charset="0"/>
                <a:cs typeface="Times New Roman" panose="02020603050405020304" pitchFamily="18" charset="0"/>
              </a:rPr>
              <a:t>Gender wage gap:</a:t>
            </a:r>
          </a:p>
          <a:p>
            <a:pPr lvl="1" fontAlgn="base"/>
            <a:r>
              <a:rPr lang="en-US" b="1" i="1" dirty="0" smtClean="0">
                <a:latin typeface="Times New Roman" panose="02020603050405020304" pitchFamily="18" charset="0"/>
                <a:cs typeface="Times New Roman" panose="02020603050405020304" pitchFamily="18" charset="0"/>
              </a:rPr>
              <a:t>Forecasting </a:t>
            </a:r>
            <a:r>
              <a:rPr lang="en-US" b="1" i="1" dirty="0">
                <a:latin typeface="Times New Roman" panose="02020603050405020304" pitchFamily="18" charset="0"/>
                <a:cs typeface="Times New Roman" panose="02020603050405020304" pitchFamily="18" charset="0"/>
              </a:rPr>
              <a:t>Average monthly salary for both </a:t>
            </a:r>
            <a:r>
              <a:rPr lang="en-US" b="1" i="1" dirty="0" smtClean="0">
                <a:latin typeface="Times New Roman" panose="02020603050405020304" pitchFamily="18" charset="0"/>
                <a:cs typeface="Times New Roman" panose="02020603050405020304" pitchFamily="18" charset="0"/>
              </a:rPr>
              <a:t>genders</a:t>
            </a:r>
          </a:p>
          <a:p>
            <a:pPr lvl="1" fontAlgn="base"/>
            <a:endParaRPr lang="en-US" b="1"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x-none" dirty="0">
                <a:latin typeface="Times New Roman" panose="02020603050405020304" pitchFamily="18" charset="0"/>
                <a:cs typeface="Times New Roman" panose="02020603050405020304" pitchFamily="18" charset="0"/>
              </a:rPr>
              <a:t>The first way </a:t>
            </a:r>
            <a:r>
              <a:rPr lang="en-US" dirty="0">
                <a:latin typeface="Times New Roman" panose="02020603050405020304" pitchFamily="18" charset="0"/>
                <a:cs typeface="Times New Roman" panose="02020603050405020304" pitchFamily="18" charset="0"/>
              </a:rPr>
              <a:t>is </a:t>
            </a:r>
            <a:r>
              <a:rPr lang="x-none" dirty="0">
                <a:latin typeface="Times New Roman" panose="02020603050405020304" pitchFamily="18" charset="0"/>
                <a:cs typeface="Times New Roman" panose="02020603050405020304" pitchFamily="18" charset="0"/>
              </a:rPr>
              <a:t>to look at the data is to examine the pay of men and women across all jobs in the </a:t>
            </a:r>
            <a:r>
              <a:rPr lang="en-US" dirty="0">
                <a:latin typeface="Times New Roman" panose="02020603050405020304" pitchFamily="18" charset="0"/>
                <a:cs typeface="Times New Roman" panose="02020603050405020304" pitchFamily="18" charset="0"/>
              </a:rPr>
              <a:t>MDC</a:t>
            </a:r>
            <a:r>
              <a:rPr lang="x-none" dirty="0">
                <a:latin typeface="Times New Roman" panose="02020603050405020304" pitchFamily="18" charset="0"/>
                <a:cs typeface="Times New Roman" panose="02020603050405020304" pitchFamily="18" charset="0"/>
              </a:rPr>
              <a:t>. To do that, </a:t>
            </a:r>
            <a:r>
              <a:rPr lang="en-US" dirty="0">
                <a:latin typeface="Times New Roman" panose="02020603050405020304" pitchFamily="18" charset="0"/>
                <a:cs typeface="Times New Roman" panose="02020603050405020304" pitchFamily="18" charset="0"/>
              </a:rPr>
              <a:t>take a </a:t>
            </a:r>
            <a:r>
              <a:rPr lang="x-none" dirty="0">
                <a:latin typeface="Times New Roman" panose="02020603050405020304" pitchFamily="18" charset="0"/>
                <a:cs typeface="Times New Roman" panose="02020603050405020304" pitchFamily="18" charset="0"/>
              </a:rPr>
              <a:t>look at the pay for salaried, full time employees</a:t>
            </a:r>
            <a:r>
              <a:rPr lang="en-US" dirty="0">
                <a:latin typeface="Times New Roman" panose="02020603050405020304" pitchFamily="18" charset="0"/>
                <a:cs typeface="Times New Roman" panose="02020603050405020304" pitchFamily="18" charset="0"/>
              </a:rPr>
              <a:t> from 1998-2018</a:t>
            </a:r>
            <a:r>
              <a:rPr lang="x-none" dirty="0">
                <a:latin typeface="Times New Roman" panose="02020603050405020304" pitchFamily="18" charset="0"/>
                <a:cs typeface="Times New Roman" panose="02020603050405020304" pitchFamily="18" charset="0"/>
              </a:rPr>
              <a:t>. Here is a plot of the salaries for men and women: it shows, in a glance, what they’re getting paid</a:t>
            </a:r>
            <a:r>
              <a:rPr lang="en-US" dirty="0">
                <a:latin typeface="Times New Roman" panose="02020603050405020304" pitchFamily="18" charset="0"/>
                <a:cs typeface="Times New Roman" panose="02020603050405020304" pitchFamily="18" charset="0"/>
              </a:rPr>
              <a:t> monthly</a:t>
            </a:r>
            <a:r>
              <a:rPr lang="x-none" dirty="0">
                <a:latin typeface="Times New Roman" panose="02020603050405020304" pitchFamily="18" charset="0"/>
                <a:cs typeface="Times New Roman" panose="02020603050405020304" pitchFamily="18" charset="0"/>
              </a:rPr>
              <a:t>. This gives us a </a:t>
            </a:r>
            <a:r>
              <a:rPr lang="en-US" dirty="0">
                <a:latin typeface="Times New Roman" panose="02020603050405020304" pitchFamily="18" charset="0"/>
                <a:cs typeface="Times New Roman" panose="02020603050405020304" pitchFamily="18" charset="0"/>
              </a:rPr>
              <a:t>rough idea of how men and women are paid by the MDC.</a:t>
            </a:r>
          </a:p>
          <a:p>
            <a:endParaRPr lang="en-US" sz="2400" b="1" dirty="0">
              <a:latin typeface="Times New Roman" panose="02020603050405020304" pitchFamily="18" charset="0"/>
              <a:cs typeface="Times New Roman" panose="02020603050405020304" pitchFamily="18" charset="0"/>
            </a:endParaRPr>
          </a:p>
        </p:txBody>
      </p:sp>
      <p:pic>
        <p:nvPicPr>
          <p:cNvPr id="205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10" y="2468924"/>
            <a:ext cx="6170297" cy="41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9629" y="2468924"/>
            <a:ext cx="5470633" cy="417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9270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903" y="609755"/>
            <a:ext cx="5657885" cy="327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4"/>
          <p:cNvSpPr>
            <a:spLocks noChangeArrowheads="1"/>
          </p:cNvSpPr>
          <p:nvPr/>
        </p:nvSpPr>
        <p:spPr bwMode="auto">
          <a:xfrm>
            <a:off x="314769" y="4149341"/>
            <a:ext cx="11076038"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2563" algn="l"/>
              </a:tabLst>
              <a:defRPr>
                <a:solidFill>
                  <a:schemeClr val="tx1"/>
                </a:solidFill>
                <a:latin typeface="Arial" panose="020B0604020202020204" pitchFamily="34" charset="0"/>
              </a:defRPr>
            </a:lvl1pPr>
            <a:lvl2pPr eaLnBrk="0" fontAlgn="base" hangingPunct="0">
              <a:spcBef>
                <a:spcPct val="0"/>
              </a:spcBef>
              <a:spcAft>
                <a:spcPct val="0"/>
              </a:spcAft>
              <a:tabLst>
                <a:tab pos="182563" algn="l"/>
              </a:tabLst>
              <a:defRPr>
                <a:solidFill>
                  <a:schemeClr val="tx1"/>
                </a:solidFill>
                <a:latin typeface="Arial" panose="020B0604020202020204" pitchFamily="34" charset="0"/>
              </a:defRPr>
            </a:lvl2pPr>
            <a:lvl3pPr eaLnBrk="0" fontAlgn="base" hangingPunct="0">
              <a:spcBef>
                <a:spcPct val="0"/>
              </a:spcBef>
              <a:spcAft>
                <a:spcPct val="0"/>
              </a:spcAft>
              <a:tabLst>
                <a:tab pos="182563" algn="l"/>
              </a:tabLst>
              <a:defRPr>
                <a:solidFill>
                  <a:schemeClr val="tx1"/>
                </a:solidFill>
                <a:latin typeface="Arial" panose="020B0604020202020204" pitchFamily="34" charset="0"/>
              </a:defRPr>
            </a:lvl3pPr>
            <a:lvl4pPr eaLnBrk="0" fontAlgn="base" hangingPunct="0">
              <a:spcBef>
                <a:spcPct val="0"/>
              </a:spcBef>
              <a:spcAft>
                <a:spcPct val="0"/>
              </a:spcAft>
              <a:tabLst>
                <a:tab pos="182563" algn="l"/>
              </a:tabLst>
              <a:defRPr>
                <a:solidFill>
                  <a:schemeClr val="tx1"/>
                </a:solidFill>
                <a:latin typeface="Arial" panose="020B0604020202020204" pitchFamily="34" charset="0"/>
              </a:defRPr>
            </a:lvl4pPr>
            <a:lvl5pPr eaLnBrk="0" fontAlgn="base" hangingPunct="0">
              <a:spcBef>
                <a:spcPct val="0"/>
              </a:spcBef>
              <a:spcAft>
                <a:spcPct val="0"/>
              </a:spcAft>
              <a:tabLst>
                <a:tab pos="182563" algn="l"/>
              </a:tabLst>
              <a:defRPr>
                <a:solidFill>
                  <a:schemeClr val="tx1"/>
                </a:solidFill>
                <a:latin typeface="Arial" panose="020B0604020202020204" pitchFamily="34" charset="0"/>
              </a:defRPr>
            </a:lvl5pPr>
            <a:lvl6pPr eaLnBrk="0" fontAlgn="base" hangingPunct="0">
              <a:spcBef>
                <a:spcPct val="0"/>
              </a:spcBef>
              <a:spcAft>
                <a:spcPct val="0"/>
              </a:spcAft>
              <a:tabLst>
                <a:tab pos="182563" algn="l"/>
              </a:tabLst>
              <a:defRPr>
                <a:solidFill>
                  <a:schemeClr val="tx1"/>
                </a:solidFill>
                <a:latin typeface="Arial" panose="020B0604020202020204" pitchFamily="34" charset="0"/>
              </a:defRPr>
            </a:lvl6pPr>
            <a:lvl7pPr eaLnBrk="0" fontAlgn="base" hangingPunct="0">
              <a:spcBef>
                <a:spcPct val="0"/>
              </a:spcBef>
              <a:spcAft>
                <a:spcPct val="0"/>
              </a:spcAft>
              <a:tabLst>
                <a:tab pos="182563" algn="l"/>
              </a:tabLst>
              <a:defRPr>
                <a:solidFill>
                  <a:schemeClr val="tx1"/>
                </a:solidFill>
                <a:latin typeface="Arial" panose="020B0604020202020204" pitchFamily="34" charset="0"/>
              </a:defRPr>
            </a:lvl7pPr>
            <a:lvl8pPr eaLnBrk="0" fontAlgn="base" hangingPunct="0">
              <a:spcBef>
                <a:spcPct val="0"/>
              </a:spcBef>
              <a:spcAft>
                <a:spcPct val="0"/>
              </a:spcAft>
              <a:tabLst>
                <a:tab pos="182563" algn="l"/>
              </a:tabLst>
              <a:defRPr>
                <a:solidFill>
                  <a:schemeClr val="tx1"/>
                </a:solidFill>
                <a:latin typeface="Arial" panose="020B0604020202020204" pitchFamily="34" charset="0"/>
              </a:defRPr>
            </a:lvl8pPr>
            <a:lvl9pPr eaLnBrk="0" fontAlgn="base" hangingPunct="0">
              <a:spcBef>
                <a:spcPct val="0"/>
              </a:spcBef>
              <a:spcAft>
                <a:spcPct val="0"/>
              </a:spcAft>
              <a:tabLst>
                <a:tab pos="182563" algn="l"/>
              </a:tabLs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182563" algn="l"/>
              </a:tabLst>
            </a:pPr>
            <a:endParaRPr kumimoji="0" lang="en-US" altLang="en-US" sz="1600"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SimSun" panose="02010600030101010101" pitchFamily="2" charset="-122"/>
                <a:cs typeface="Times New Roman" panose="02020603050405020304" pitchFamily="18" charset="0"/>
              </a:rPr>
              <a:t>The outcomes demonstrate that there is a downward and upward pattern</a:t>
            </a:r>
            <a:endParaRPr lang="en-US" altLang="en-US" dirty="0">
              <a:latin typeface="Times New Roman" panose="02020603050405020304" pitchFamily="18" charset="0"/>
              <a:ea typeface="SimSun" panose="02010600030101010101" pitchFamily="2" charset="-122"/>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tab pos="182563" algn="l"/>
              </a:tabLst>
            </a:pPr>
            <a:endParaRPr lang="en-US" altLang="en-US" dirty="0">
              <a:latin typeface="Times New Roman" panose="02020603050405020304" pitchFamily="18" charset="0"/>
              <a:ea typeface="SimSun" panose="02010600030101010101" pitchFamily="2" charset="-122"/>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tab pos="182563" algn="l"/>
              </a:tabLst>
            </a:pPr>
            <a:r>
              <a:rPr kumimoji="0" lang="en-US" altLang="en-US" b="0" i="0" u="none" strike="noStrike" cap="none" normalizeH="0" baseline="0" dirty="0" smtClean="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Forecasting monthly average Salary for both genders as shown in Figure 7. The Predicted Average Monthly Salary for both genders is $ 1756.245</a:t>
            </a:r>
          </a:p>
          <a:p>
            <a:pPr marR="0" lvl="0" algn="l" defTabSz="914400" rtl="0" eaLnBrk="0" fontAlgn="base" latinLnBrk="0" hangingPunct="0">
              <a:lnSpc>
                <a:spcPct val="100000"/>
              </a:lnSpc>
              <a:spcBef>
                <a:spcPct val="0"/>
              </a:spcBef>
              <a:spcAft>
                <a:spcPct val="0"/>
              </a:spcAft>
              <a:buClrTx/>
              <a:buSzTx/>
              <a:tabLst>
                <a:tab pos="182563" algn="l"/>
              </a:tabLst>
            </a:pPr>
            <a:endParaRPr kumimoji="0" lang="en-US" altLang="en-US" sz="1600" b="0" i="0" u="none" strike="noStrike" cap="none" normalizeH="0" baseline="0" dirty="0" smtClean="0">
              <a:ln>
                <a:noFill/>
              </a:ln>
              <a:solidFill>
                <a:schemeClr val="tx1"/>
              </a:solidFill>
              <a:effectLst/>
            </a:endParaRPr>
          </a:p>
        </p:txBody>
      </p:sp>
      <p:pic>
        <p:nvPicPr>
          <p:cNvPr id="307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282" y="609755"/>
            <a:ext cx="5265247" cy="3272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1719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750</TotalTime>
  <Words>1244</Words>
  <Application>Microsoft Office PowerPoint</Application>
  <PresentationFormat>Widescreen</PresentationFormat>
  <Paragraphs>181</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맑은 고딕</vt:lpstr>
      <vt:lpstr>SimSun</vt:lpstr>
      <vt:lpstr>Arial</vt:lpstr>
      <vt:lpstr>Bookman Old Style</vt:lpstr>
      <vt:lpstr>Comic Sans MS</vt:lpstr>
      <vt:lpstr>LMRoman10-Regular</vt:lpstr>
      <vt:lpstr>MS Mincho</vt:lpstr>
      <vt:lpstr>Rockwell</vt:lpstr>
      <vt:lpstr>Times</vt:lpstr>
      <vt:lpstr>Times New Roman</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35</cp:revision>
  <dcterms:created xsi:type="dcterms:W3CDTF">2019-05-05T00:54:21Z</dcterms:created>
  <dcterms:modified xsi:type="dcterms:W3CDTF">2019-05-06T03:05:42Z</dcterms:modified>
</cp:coreProperties>
</file>