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media/image11.jpg" ContentType="image/jp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3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08EF63-375F-43DF-80F3-77D87F82CB77}" v="28" dt="2024-06-14T16:23:58.019"/>
    <p1510:client id="{FD0D9A16-3D46-494E-AE2E-B20FD152A647}" v="1" dt="2024-06-14T17:13:18.70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abala puja" userId="51e532e5d06ef84e" providerId="LiveId" clId="{FD0D9A16-3D46-494E-AE2E-B20FD152A647}"/>
    <pc:docChg chg="modSld">
      <pc:chgData name="adabala puja" userId="51e532e5d06ef84e" providerId="LiveId" clId="{FD0D9A16-3D46-494E-AE2E-B20FD152A647}" dt="2024-06-14T17:13:30.698" v="4" actId="1076"/>
      <pc:docMkLst>
        <pc:docMk/>
      </pc:docMkLst>
      <pc:sldChg chg="modSp mod">
        <pc:chgData name="adabala puja" userId="51e532e5d06ef84e" providerId="LiveId" clId="{FD0D9A16-3D46-494E-AE2E-B20FD152A647}" dt="2024-06-14T17:08:06.126" v="0" actId="20577"/>
        <pc:sldMkLst>
          <pc:docMk/>
          <pc:sldMk cId="0" sldId="256"/>
        </pc:sldMkLst>
        <pc:spChg chg="mod">
          <ac:chgData name="adabala puja" userId="51e532e5d06ef84e" providerId="LiveId" clId="{FD0D9A16-3D46-494E-AE2E-B20FD152A647}" dt="2024-06-14T17:08:06.126" v="0" actId="20577"/>
          <ac:spMkLst>
            <pc:docMk/>
            <pc:sldMk cId="0" sldId="256"/>
            <ac:spMk id="7" creationId="{00000000-0000-0000-0000-000000000000}"/>
          </ac:spMkLst>
        </pc:spChg>
      </pc:sldChg>
      <pc:sldChg chg="modSp mod">
        <pc:chgData name="adabala puja" userId="51e532e5d06ef84e" providerId="LiveId" clId="{FD0D9A16-3D46-494E-AE2E-B20FD152A647}" dt="2024-06-14T17:13:30.698" v="4" actId="1076"/>
        <pc:sldMkLst>
          <pc:docMk/>
          <pc:sldMk cId="2184911009" sldId="266"/>
        </pc:sldMkLst>
        <pc:spChg chg="mod">
          <ac:chgData name="adabala puja" userId="51e532e5d06ef84e" providerId="LiveId" clId="{FD0D9A16-3D46-494E-AE2E-B20FD152A647}" dt="2024-06-14T17:13:30.698" v="4" actId="1076"/>
          <ac:spMkLst>
            <pc:docMk/>
            <pc:sldMk cId="2184911009" sldId="266"/>
            <ac:spMk id="3" creationId="{45A69F98-F3FE-C312-0739-4D2AEBE77261}"/>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D8BD707-D9CF-40AE-B4C6-C98DA3205C09}" type="datetimeFigureOut">
              <a:rPr lang="en-US" smtClean="0"/>
              <a:t>6/14/2024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881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2835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6595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7738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89523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65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3643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57007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13532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973279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00453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6/14/2024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4943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6/14/2024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92483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6/14/2024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85589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6/14/2024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510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6/14/2024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73081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7302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6/14/2024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60303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D8BD707-D9CF-40AE-B4C6-C98DA3205C09}" type="datetimeFigureOut">
              <a:rPr lang="en-US" smtClean="0"/>
              <a:t>6/14/2024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33561254"/>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 id="2147483846" r:id="rId16"/>
    <p:sldLayoutId id="2147483847" r:id="rId17"/>
    <p:sldLayoutId id="2147483848"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BhagyasRii/Key_logger" TargetMode="External"/><Relationship Id="rId2" Type="http://schemas.openxmlformats.org/officeDocument/2006/relationships/hyperlink" Target="https://github.com/Pujithasri3112/Key_logger"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38200" y="3048000"/>
            <a:ext cx="8991600" cy="1001556"/>
          </a:xfrm>
          <a:prstGeom prst="rect">
            <a:avLst/>
          </a:prstGeom>
        </p:spPr>
        <p:txBody>
          <a:bodyPr vert="horz" wrap="square" lIns="0" tIns="16510" rIns="0" bIns="0" rtlCol="0">
            <a:spAutoFit/>
          </a:bodyPr>
          <a:lstStyle/>
          <a:p>
            <a:pPr marL="3213735">
              <a:lnSpc>
                <a:spcPct val="100000"/>
              </a:lnSpc>
              <a:spcBef>
                <a:spcPts val="130"/>
              </a:spcBef>
            </a:pPr>
            <a:r>
              <a:rPr lang="en-IN" spc="15"/>
              <a:t>SUNKARA BHAGYA SREE </a:t>
            </a:r>
            <a:r>
              <a:rPr lang="en-IN" spc="15" dirty="0"/>
              <a:t>VARALAKSHMI</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6096000" y="4221552"/>
            <a:ext cx="2362200" cy="382156"/>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flipH="1">
            <a:off x="3192462" y="775487"/>
            <a:ext cx="5265738" cy="690574"/>
          </a:xfrm>
          <a:prstGeom prst="rect">
            <a:avLst/>
          </a:prstGeom>
        </p:spPr>
        <p:txBody>
          <a:bodyPr vert="horz" wrap="square" lIns="0" tIns="13335" rIns="0" bIns="0" rtlCol="0">
            <a:spAutoFit/>
          </a:bodyPr>
          <a:lstStyle/>
          <a:p>
            <a:pPr marL="12700">
              <a:lnSpc>
                <a:spcPct val="100000"/>
              </a:lnSpc>
              <a:spcBef>
                <a:spcPts val="105"/>
              </a:spcBef>
            </a:pPr>
            <a:r>
              <a:rPr b="1" dirty="0"/>
              <a:t>R</a:t>
            </a:r>
            <a:r>
              <a:rPr b="1" spc="-40" dirty="0"/>
              <a:t>E</a:t>
            </a:r>
            <a:r>
              <a:rPr b="1" spc="15" dirty="0"/>
              <a:t>S</a:t>
            </a:r>
            <a:r>
              <a:rPr b="1" spc="-30" dirty="0"/>
              <a:t>U</a:t>
            </a:r>
            <a:r>
              <a:rPr b="1" spc="-405" dirty="0"/>
              <a:t>L</a:t>
            </a:r>
            <a:r>
              <a:rPr b="1"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extLst>
              <a:ext uri="{FF2B5EF4-FFF2-40B4-BE49-F238E27FC236}">
                <a16:creationId xmlns:a16="http://schemas.microsoft.com/office/drawing/2014/main" id="{05CE2EE1-CB20-34EA-DD76-3120155C1AE9}"/>
              </a:ext>
            </a:extLst>
          </p:cNvPr>
          <p:cNvSpPr txBox="1"/>
          <p:nvPr/>
        </p:nvSpPr>
        <p:spPr>
          <a:xfrm>
            <a:off x="990599" y="2590800"/>
            <a:ext cx="6096001" cy="3416320"/>
          </a:xfrm>
          <a:prstGeom prst="rect">
            <a:avLst/>
          </a:prstGeom>
          <a:noFill/>
        </p:spPr>
        <p:txBody>
          <a:bodyPr wrap="square" rtlCol="0">
            <a:spAutoFit/>
          </a:bodyPr>
          <a:lstStyle/>
          <a:p>
            <a:pPr marL="342900" indent="-34290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The advanced detection and removal tools successfully identified and eliminated keyloggers from user devices, reducing the incidence of data breaches</a:t>
            </a:r>
          </a:p>
          <a:p>
            <a:pPr marL="342900" indent="-34290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Educational programs increased user awareness and knowledge about keylogger threats, empowering individuals to adopt safer online practices.</a:t>
            </a:r>
          </a:p>
          <a:p>
            <a:pPr marL="342900" indent="-34290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Multi-factor authentication and encrypted communication, provided an additional layer of protection, making it more challenging for keyloggers to capture sensitive information.</a:t>
            </a:r>
          </a:p>
          <a:p>
            <a:pPr marL="342900" indent="-342900">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Finally, The project significantly improved cybersecurity, protected user data, and encouraged a more security-conscious community.</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8BCD5-5502-F089-2461-AD12CAC6FB3C}"/>
              </a:ext>
            </a:extLst>
          </p:cNvPr>
          <p:cNvSpPr>
            <a:spLocks noGrp="1"/>
          </p:cNvSpPr>
          <p:nvPr>
            <p:ph type="title"/>
          </p:nvPr>
        </p:nvSpPr>
        <p:spPr/>
        <p:txBody>
          <a:bodyPr/>
          <a:lstStyle/>
          <a:p>
            <a:r>
              <a:rPr lang="en-IN" b="1" dirty="0"/>
              <a:t>PROJECT LINK</a:t>
            </a:r>
          </a:p>
        </p:txBody>
      </p:sp>
      <p:sp>
        <p:nvSpPr>
          <p:cNvPr id="3" name="TextBox 2">
            <a:hlinkClick r:id="rId2"/>
            <a:extLst>
              <a:ext uri="{FF2B5EF4-FFF2-40B4-BE49-F238E27FC236}">
                <a16:creationId xmlns:a16="http://schemas.microsoft.com/office/drawing/2014/main" id="{45A69F98-F3FE-C312-0739-4D2AEBE77261}"/>
              </a:ext>
            </a:extLst>
          </p:cNvPr>
          <p:cNvSpPr txBox="1"/>
          <p:nvPr/>
        </p:nvSpPr>
        <p:spPr>
          <a:xfrm>
            <a:off x="3581400" y="3198167"/>
            <a:ext cx="5943600"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hlinkClick r:id="rId3"/>
              </a:rPr>
              <a:t>https://github.com/BhagyasRii/Key_logger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4911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7261225" cy="670696"/>
          </a:xfrm>
          <a:prstGeom prst="rect">
            <a:avLst/>
          </a:prstGeom>
        </p:spPr>
        <p:txBody>
          <a:bodyPr vert="horz" wrap="square" lIns="0" tIns="16510" rIns="0" bIns="0" rtlCol="0">
            <a:spAutoFit/>
          </a:bodyPr>
          <a:lstStyle/>
          <a:p>
            <a:pPr marL="12700">
              <a:lnSpc>
                <a:spcPct val="100000"/>
              </a:lnSpc>
              <a:spcBef>
                <a:spcPts val="130"/>
              </a:spcBef>
            </a:pPr>
            <a:r>
              <a:rPr lang="en-IN" sz="4250" spc="5" dirty="0"/>
              <a:t>KEY LOGGER AND SECURITY</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24" name="Picture 23">
            <a:extLst>
              <a:ext uri="{FF2B5EF4-FFF2-40B4-BE49-F238E27FC236}">
                <a16:creationId xmlns:a16="http://schemas.microsoft.com/office/drawing/2014/main" id="{7A5C9A70-4844-0A43-3FAE-8310209B93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591" y="2123271"/>
            <a:ext cx="7700809" cy="413913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79196"/>
            <a:ext cx="2613025" cy="690574"/>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lang="en-IN" spc="15" dirty="0"/>
              <a:t>D</a:t>
            </a:r>
            <a:r>
              <a:rPr dirty="0"/>
              <a:t>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CB5CCFBB-678F-897F-C6BD-BFFBEE6C09E5}"/>
              </a:ext>
            </a:extLst>
          </p:cNvPr>
          <p:cNvSpPr txBox="1"/>
          <p:nvPr/>
        </p:nvSpPr>
        <p:spPr>
          <a:xfrm>
            <a:off x="2667000" y="2209800"/>
            <a:ext cx="6667156" cy="1938992"/>
          </a:xfrm>
          <a:prstGeom prst="rect">
            <a:avLst/>
          </a:prstGeom>
          <a:noFill/>
        </p:spPr>
        <p:txBody>
          <a:bodyPr wrap="square" rtlCol="0">
            <a:spAutoFit/>
          </a:bodyPr>
          <a:lstStyle/>
          <a:p>
            <a:r>
              <a:rPr lang="en-IN" sz="2000" dirty="0">
                <a:latin typeface="Calibri" panose="020F0502020204030204" pitchFamily="34" charset="0"/>
                <a:ea typeface="Calibri" panose="020F0502020204030204" pitchFamily="34" charset="0"/>
                <a:cs typeface="Calibri" panose="020F0502020204030204" pitchFamily="34" charset="0"/>
              </a:rPr>
              <a:t>The Main Agenda Behind the project was </a:t>
            </a:r>
            <a:r>
              <a:rPr lang="en-US" sz="2000" dirty="0">
                <a:latin typeface="Calibri" panose="020F0502020204030204" pitchFamily="34" charset="0"/>
                <a:ea typeface="Calibri" panose="020F0502020204030204" pitchFamily="34" charset="0"/>
                <a:cs typeface="Calibri" panose="020F0502020204030204" pitchFamily="34" charset="0"/>
              </a:rPr>
              <a:t>to investigate the functioning and risks of keyloggers, enhance methods for detecting and preventing these threats, and address the ethical and legal concerns associated with their use and to promote awareness about the dangers of keyloggers among users and organizations , improve cyber practices</a:t>
            </a:r>
            <a:r>
              <a:rPr lang="en-IN" sz="2000" dirty="0">
                <a:latin typeface="Calibri" panose="020F0502020204030204" pitchFamily="34" charset="0"/>
                <a:ea typeface="Calibri" panose="020F0502020204030204" pitchFamily="34" charset="0"/>
                <a:cs typeface="Calibri" panose="020F0502020204030204" pitchFamily="34"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819400" y="777104"/>
            <a:ext cx="699135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b="1" spc="10" dirty="0"/>
              <a:t>PROBLEM </a:t>
            </a:r>
            <a:r>
              <a:rPr sz="4250" b="1" spc="10" dirty="0"/>
              <a:t>S</a:t>
            </a:r>
            <a:r>
              <a:rPr sz="4250" b="1" spc="-370" dirty="0"/>
              <a:t>T</a:t>
            </a:r>
            <a:r>
              <a:rPr sz="4250" b="1" spc="-375" dirty="0"/>
              <a:t>A</a:t>
            </a:r>
            <a:r>
              <a:rPr sz="4250" b="1" spc="15" dirty="0"/>
              <a:t>T</a:t>
            </a:r>
            <a:r>
              <a:rPr sz="4250" b="1" spc="-10" dirty="0"/>
              <a:t>E</a:t>
            </a:r>
            <a:r>
              <a:rPr sz="4250" b="1" spc="-20" dirty="0"/>
              <a:t>ME</a:t>
            </a:r>
            <a:r>
              <a:rPr lang="en-IN" sz="4250" b="1" spc="-20" dirty="0"/>
              <a:t>N</a:t>
            </a:r>
            <a:r>
              <a:rPr sz="4250" b="1" spc="10" dirty="0"/>
              <a:t>T</a:t>
            </a:r>
            <a:endParaRPr sz="425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TextBox 10">
            <a:extLst>
              <a:ext uri="{FF2B5EF4-FFF2-40B4-BE49-F238E27FC236}">
                <a16:creationId xmlns:a16="http://schemas.microsoft.com/office/drawing/2014/main" id="{9EB60CF2-BBB9-CEFE-7C54-791DA49001B4}"/>
              </a:ext>
            </a:extLst>
          </p:cNvPr>
          <p:cNvSpPr txBox="1"/>
          <p:nvPr/>
        </p:nvSpPr>
        <p:spPr>
          <a:xfrm>
            <a:off x="1295400" y="2667000"/>
            <a:ext cx="6324600"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Project addresses the growing threat posed by keyloggers, which capture keystrokes to steal sensitive information, leading to significant security risks such as data breaches and financial losses.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This project aims to thoroughly understand their mechanisms, assess their impacts, develop effective detection and prevention strategies, and consider the ethical and legal implications of their use.</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Through technical analysis, case studies, and the development of robust security measures, the project seeks to enhance cybersecurity and protect against the unauthorized use of keyloggers.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10156823"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IN" sz="4250" b="1" dirty="0"/>
              <a:t>PROJECT OVERVIEW</a:t>
            </a:r>
            <a:endParaRPr sz="425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TextBox 10">
            <a:extLst>
              <a:ext uri="{FF2B5EF4-FFF2-40B4-BE49-F238E27FC236}">
                <a16:creationId xmlns:a16="http://schemas.microsoft.com/office/drawing/2014/main" id="{F4EE7726-F635-0665-34E4-AC86BA016405}"/>
              </a:ext>
            </a:extLst>
          </p:cNvPr>
          <p:cNvSpPr txBox="1"/>
          <p:nvPr/>
        </p:nvSpPr>
        <p:spPr>
          <a:xfrm>
            <a:off x="914400" y="2514600"/>
            <a:ext cx="6553200" cy="2246769"/>
          </a:xfrm>
          <a:prstGeom prst="rect">
            <a:avLst/>
          </a:prstGeom>
          <a:noFill/>
        </p:spPr>
        <p:txBody>
          <a:bodyPr wrap="square" rtlCol="0">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The Project aims to explore how keyloggers, which are tools that secretly record what you type on a computer or phone. The project will study how keyloggers work, the risks they bring, and how to detect and prevent them. It will also look into the ethical and legal issues surrounding their use, ultimately aiming to improve security measures and protect people from these hidden dangers.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676400" y="1064066"/>
            <a:ext cx="7315200" cy="509114"/>
          </a:xfrm>
          <a:prstGeom prst="rect">
            <a:avLst/>
          </a:prstGeom>
        </p:spPr>
        <p:txBody>
          <a:bodyPr vert="horz" wrap="square" lIns="0" tIns="16510" rIns="0" bIns="0" rtlCol="0">
            <a:spAutoFit/>
          </a:bodyPr>
          <a:lstStyle/>
          <a:p>
            <a:pPr marL="12700">
              <a:lnSpc>
                <a:spcPct val="100000"/>
              </a:lnSpc>
              <a:spcBef>
                <a:spcPts val="130"/>
              </a:spcBef>
            </a:pPr>
            <a:r>
              <a:rPr sz="3200" b="1" spc="25" dirty="0"/>
              <a:t>W</a:t>
            </a:r>
            <a:r>
              <a:rPr sz="3200" b="1" spc="-20" dirty="0"/>
              <a:t>H</a:t>
            </a:r>
            <a:r>
              <a:rPr sz="3200" b="1" spc="20" dirty="0"/>
              <a:t>O</a:t>
            </a:r>
            <a:r>
              <a:rPr sz="3200" b="1" spc="-235" dirty="0"/>
              <a:t> </a:t>
            </a:r>
            <a:r>
              <a:rPr sz="3200" b="1" spc="-10" dirty="0"/>
              <a:t>AR</a:t>
            </a:r>
            <a:r>
              <a:rPr sz="3200" b="1" spc="15" dirty="0"/>
              <a:t>E</a:t>
            </a:r>
            <a:r>
              <a:rPr sz="3200" b="1" spc="-35" dirty="0"/>
              <a:t> </a:t>
            </a:r>
            <a:r>
              <a:rPr sz="3200" b="1" spc="-10" dirty="0"/>
              <a:t>T</a:t>
            </a:r>
            <a:r>
              <a:rPr sz="3200" b="1" spc="-15" dirty="0"/>
              <a:t>H</a:t>
            </a:r>
            <a:r>
              <a:rPr sz="3200" b="1" spc="15" dirty="0"/>
              <a:t>E</a:t>
            </a:r>
            <a:r>
              <a:rPr sz="3200" b="1" spc="-35" dirty="0"/>
              <a:t> </a:t>
            </a:r>
            <a:r>
              <a:rPr sz="3200" b="1" spc="-20" dirty="0"/>
              <a:t>E</a:t>
            </a:r>
            <a:r>
              <a:rPr sz="3200" b="1" spc="30" dirty="0"/>
              <a:t>N</a:t>
            </a:r>
            <a:r>
              <a:rPr sz="3200" b="1" spc="15" dirty="0"/>
              <a:t>D</a:t>
            </a:r>
            <a:r>
              <a:rPr sz="3200" b="1" spc="-45" dirty="0"/>
              <a:t> </a:t>
            </a:r>
            <a:r>
              <a:rPr sz="3200" b="1" dirty="0"/>
              <a:t>U</a:t>
            </a:r>
            <a:r>
              <a:rPr sz="3200" b="1" spc="10" dirty="0"/>
              <a:t>S</a:t>
            </a:r>
            <a:r>
              <a:rPr sz="3200" b="1" spc="-25" dirty="0"/>
              <a:t>E</a:t>
            </a:r>
            <a:r>
              <a:rPr sz="3200" b="1" spc="-10" dirty="0"/>
              <a:t>R</a:t>
            </a:r>
            <a:r>
              <a:rPr sz="3200" b="1" spc="5" dirty="0"/>
              <a:t>S?</a:t>
            </a:r>
            <a:endParaRPr sz="3200" b="1"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TextBox 8">
            <a:extLst>
              <a:ext uri="{FF2B5EF4-FFF2-40B4-BE49-F238E27FC236}">
                <a16:creationId xmlns:a16="http://schemas.microsoft.com/office/drawing/2014/main" id="{BB0E9F4C-2174-C714-E7C7-8D8773175403}"/>
              </a:ext>
            </a:extLst>
          </p:cNvPr>
          <p:cNvSpPr txBox="1"/>
          <p:nvPr/>
        </p:nvSpPr>
        <p:spPr>
          <a:xfrm>
            <a:off x="1905000" y="2895600"/>
            <a:ext cx="4648200" cy="2308324"/>
          </a:xfrm>
          <a:prstGeom prst="rect">
            <a:avLst/>
          </a:prstGeom>
          <a:noFill/>
        </p:spPr>
        <p:txBody>
          <a:bodyPr wrap="square" rtlCol="0">
            <a:spAutoFit/>
          </a:bodyPr>
          <a:lstStyle/>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Cyber Criminals</a:t>
            </a:r>
          </a:p>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Hackers</a:t>
            </a:r>
          </a:p>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Employers</a:t>
            </a:r>
          </a:p>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Parents</a:t>
            </a:r>
          </a:p>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Security Professionals</a:t>
            </a:r>
          </a:p>
          <a:p>
            <a:pPr marL="285750" indent="-285750">
              <a:buFont typeface="Arial" panose="020B0604020202020204" pitchFamily="34" charset="0"/>
              <a:buChar char="•"/>
            </a:pPr>
            <a:r>
              <a:rPr lang="en-IN" sz="2400" dirty="0">
                <a:solidFill>
                  <a:schemeClr val="tx1">
                    <a:lumMod val="85000"/>
                    <a:lumOff val="15000"/>
                  </a:schemeClr>
                </a:solidFill>
                <a:latin typeface="Times New Roman" panose="02020603050405020304" pitchFamily="18" charset="0"/>
                <a:cs typeface="Times New Roman" panose="02020603050405020304" pitchFamily="18" charset="0"/>
              </a:rPr>
              <a:t>School Administrators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066800" y="654120"/>
            <a:ext cx="9763125" cy="1121461"/>
          </a:xfrm>
          <a:prstGeom prst="rect">
            <a:avLst/>
          </a:prstGeom>
        </p:spPr>
        <p:txBody>
          <a:bodyPr vert="horz" wrap="square" lIns="0" tIns="13335" rIns="0" bIns="0" rtlCol="0">
            <a:spAutoFit/>
          </a:bodyPr>
          <a:lstStyle/>
          <a:p>
            <a:pPr marL="12700">
              <a:lnSpc>
                <a:spcPct val="100000"/>
              </a:lnSpc>
              <a:spcBef>
                <a:spcPts val="105"/>
              </a:spcBef>
            </a:pPr>
            <a:r>
              <a:rPr sz="3600" b="1" spc="-40" dirty="0"/>
              <a:t>Y</a:t>
            </a:r>
            <a:r>
              <a:rPr sz="3600" b="1" spc="10" dirty="0"/>
              <a:t>O</a:t>
            </a:r>
            <a:r>
              <a:rPr sz="3600" b="1" spc="25" dirty="0"/>
              <a:t>U</a:t>
            </a:r>
            <a:r>
              <a:rPr sz="3600" b="1" dirty="0"/>
              <a:t>R</a:t>
            </a:r>
            <a:r>
              <a:rPr sz="3600" b="1" spc="5" dirty="0"/>
              <a:t> </a:t>
            </a:r>
            <a:r>
              <a:rPr sz="3600" b="1" spc="25" dirty="0"/>
              <a:t>S</a:t>
            </a:r>
            <a:r>
              <a:rPr sz="3600" b="1" spc="10" dirty="0"/>
              <a:t>O</a:t>
            </a:r>
            <a:r>
              <a:rPr sz="3600" b="1" spc="25" dirty="0"/>
              <a:t>LU</a:t>
            </a:r>
            <a:r>
              <a:rPr sz="3600" b="1" spc="-35" dirty="0"/>
              <a:t>T</a:t>
            </a:r>
            <a:r>
              <a:rPr sz="3600" b="1" spc="-30" dirty="0"/>
              <a:t>I</a:t>
            </a:r>
            <a:r>
              <a:rPr sz="3600" b="1" spc="10" dirty="0"/>
              <a:t>O</a:t>
            </a:r>
            <a:r>
              <a:rPr sz="3600" b="1" dirty="0"/>
              <a:t>N</a:t>
            </a:r>
            <a:r>
              <a:rPr sz="3600" b="1" spc="-345" dirty="0"/>
              <a:t> </a:t>
            </a:r>
            <a:r>
              <a:rPr sz="3600" b="1" spc="-35" dirty="0"/>
              <a:t>A</a:t>
            </a:r>
            <a:r>
              <a:rPr sz="3600" b="1" spc="-5" dirty="0"/>
              <a:t>N</a:t>
            </a:r>
            <a:r>
              <a:rPr sz="3600" b="1" dirty="0"/>
              <a:t>D</a:t>
            </a:r>
            <a:r>
              <a:rPr sz="3600" b="1" spc="35" dirty="0"/>
              <a:t> </a:t>
            </a:r>
            <a:r>
              <a:rPr sz="3600" b="1" spc="-30" dirty="0"/>
              <a:t>I</a:t>
            </a:r>
            <a:r>
              <a:rPr sz="3600" b="1" spc="-35" dirty="0"/>
              <a:t>T</a:t>
            </a:r>
            <a:r>
              <a:rPr sz="3600" b="1" dirty="0"/>
              <a:t>S</a:t>
            </a:r>
            <a:r>
              <a:rPr sz="3600" b="1" spc="60" dirty="0"/>
              <a:t> </a:t>
            </a:r>
            <a:r>
              <a:rPr sz="3600" b="1" spc="-295" dirty="0"/>
              <a:t>V</a:t>
            </a:r>
            <a:r>
              <a:rPr sz="3600" b="1" spc="-35" dirty="0"/>
              <a:t>A</a:t>
            </a:r>
            <a:r>
              <a:rPr sz="3600" b="1" spc="25" dirty="0"/>
              <a:t>LU</a:t>
            </a:r>
            <a:r>
              <a:rPr sz="3600" b="1" dirty="0"/>
              <a:t>E</a:t>
            </a:r>
            <a:r>
              <a:rPr sz="3600" b="1" spc="-65" dirty="0"/>
              <a:t> </a:t>
            </a:r>
            <a:r>
              <a:rPr sz="3600" b="1" spc="-15" dirty="0"/>
              <a:t>P</a:t>
            </a:r>
            <a:r>
              <a:rPr sz="3600" b="1" spc="-30" dirty="0"/>
              <a:t>R</a:t>
            </a:r>
            <a:r>
              <a:rPr sz="3600" b="1" spc="10" dirty="0"/>
              <a:t>O</a:t>
            </a:r>
            <a:r>
              <a:rPr sz="3600" b="1" spc="-15" dirty="0"/>
              <a:t>P</a:t>
            </a:r>
            <a:r>
              <a:rPr sz="3600" b="1" spc="10" dirty="0"/>
              <a:t>O</a:t>
            </a:r>
            <a:r>
              <a:rPr sz="3600" b="1" spc="25" dirty="0"/>
              <a:t>S</a:t>
            </a:r>
            <a:r>
              <a:rPr sz="3600" b="1" spc="-30" dirty="0"/>
              <a:t>I</a:t>
            </a:r>
            <a:r>
              <a:rPr sz="3600" b="1" spc="-35" dirty="0"/>
              <a:t>T</a:t>
            </a:r>
            <a:r>
              <a:rPr sz="3600" b="1" spc="-30" dirty="0"/>
              <a:t>I</a:t>
            </a:r>
            <a:r>
              <a:rPr sz="3600" b="1" spc="10" dirty="0"/>
              <a:t>O</a:t>
            </a:r>
            <a:r>
              <a:rPr sz="3600" b="1"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TextBox 10">
            <a:extLst>
              <a:ext uri="{FF2B5EF4-FFF2-40B4-BE49-F238E27FC236}">
                <a16:creationId xmlns:a16="http://schemas.microsoft.com/office/drawing/2014/main" id="{85447EE6-25CE-6DBF-3720-6E443A14B883}"/>
              </a:ext>
            </a:extLst>
          </p:cNvPr>
          <p:cNvSpPr txBox="1"/>
          <p:nvPr/>
        </p:nvSpPr>
        <p:spPr>
          <a:xfrm>
            <a:off x="739775" y="2631708"/>
            <a:ext cx="4137025" cy="461665"/>
          </a:xfrm>
          <a:prstGeom prst="rect">
            <a:avLst/>
          </a:prstGeom>
          <a:noFill/>
        </p:spPr>
        <p:txBody>
          <a:bodyPr wrap="square" rtlCol="0">
            <a:spAutoFit/>
          </a:bodyPr>
          <a:lstStyle/>
          <a:p>
            <a:r>
              <a:rPr lang="en-IN" sz="2400" b="1" i="1" dirty="0">
                <a:latin typeface="Times New Roman" panose="02020603050405020304" pitchFamily="18" charset="0"/>
                <a:cs typeface="Times New Roman" panose="02020603050405020304" pitchFamily="18" charset="0"/>
              </a:rPr>
              <a:t>  Solution :</a:t>
            </a:r>
          </a:p>
        </p:txBody>
      </p:sp>
      <p:sp>
        <p:nvSpPr>
          <p:cNvPr id="12" name="TextBox 11">
            <a:extLst>
              <a:ext uri="{FF2B5EF4-FFF2-40B4-BE49-F238E27FC236}">
                <a16:creationId xmlns:a16="http://schemas.microsoft.com/office/drawing/2014/main" id="{B912FE9E-B574-6A94-7A0C-F378CB26E946}"/>
              </a:ext>
            </a:extLst>
          </p:cNvPr>
          <p:cNvSpPr txBox="1"/>
          <p:nvPr/>
        </p:nvSpPr>
        <p:spPr>
          <a:xfrm>
            <a:off x="838200" y="3124200"/>
            <a:ext cx="7924800" cy="1754326"/>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The detection and removal tools will focus on identifying both known and new keylogger threats, ensuring user data remains secure. Educational programs will raise awareness about keylogger risks and prevention methods, empowering users to adopt safer practices. Enhanced security measures, such as multi-factor authentication and encrypted communication, will provide robust protection against data interception by keyloggers.</a:t>
            </a:r>
          </a:p>
        </p:txBody>
      </p:sp>
      <p:sp>
        <p:nvSpPr>
          <p:cNvPr id="13" name="TextBox 12">
            <a:extLst>
              <a:ext uri="{FF2B5EF4-FFF2-40B4-BE49-F238E27FC236}">
                <a16:creationId xmlns:a16="http://schemas.microsoft.com/office/drawing/2014/main" id="{A8A9CC07-7FCF-A28F-1C31-F0A0F22A338E}"/>
              </a:ext>
            </a:extLst>
          </p:cNvPr>
          <p:cNvSpPr txBox="1"/>
          <p:nvPr/>
        </p:nvSpPr>
        <p:spPr>
          <a:xfrm>
            <a:off x="838200" y="4807297"/>
            <a:ext cx="2905125" cy="461665"/>
          </a:xfrm>
          <a:prstGeom prst="rect">
            <a:avLst/>
          </a:prstGeom>
          <a:noFill/>
        </p:spPr>
        <p:txBody>
          <a:bodyPr wrap="square" rtlCol="0">
            <a:spAutoFit/>
          </a:bodyPr>
          <a:lstStyle/>
          <a:p>
            <a:r>
              <a:rPr lang="en-IN" sz="2400" b="1" i="1" dirty="0">
                <a:latin typeface="Times New Roman" panose="02020603050405020304" pitchFamily="18" charset="0"/>
                <a:cs typeface="Times New Roman" panose="02020603050405020304" pitchFamily="18" charset="0"/>
              </a:rPr>
              <a:t>Value Proposition</a:t>
            </a:r>
            <a:r>
              <a:rPr lang="en-IN" b="1" i="1" dirty="0"/>
              <a:t>:</a:t>
            </a:r>
          </a:p>
        </p:txBody>
      </p:sp>
      <p:sp>
        <p:nvSpPr>
          <p:cNvPr id="14" name="TextBox 13">
            <a:extLst>
              <a:ext uri="{FF2B5EF4-FFF2-40B4-BE49-F238E27FC236}">
                <a16:creationId xmlns:a16="http://schemas.microsoft.com/office/drawing/2014/main" id="{68E34EC6-248E-6471-79B9-17E1D7B66287}"/>
              </a:ext>
            </a:extLst>
          </p:cNvPr>
          <p:cNvSpPr txBox="1"/>
          <p:nvPr/>
        </p:nvSpPr>
        <p:spPr>
          <a:xfrm>
            <a:off x="838200" y="5393402"/>
            <a:ext cx="6934200" cy="646331"/>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The project offers significant value by improving security, increasing awareness, providing robust protection, and ensuring ethical practices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914400" y="835844"/>
            <a:ext cx="10362818" cy="670696"/>
          </a:xfrm>
          <a:prstGeom prst="rect">
            <a:avLst/>
          </a:prstGeom>
        </p:spPr>
        <p:txBody>
          <a:bodyPr vert="horz" wrap="square" lIns="0" tIns="16510" rIns="0" bIns="0" rtlCol="0">
            <a:spAutoFit/>
          </a:bodyPr>
          <a:lstStyle/>
          <a:p>
            <a:pPr marL="12700">
              <a:lnSpc>
                <a:spcPct val="100000"/>
              </a:lnSpc>
              <a:spcBef>
                <a:spcPts val="130"/>
              </a:spcBef>
            </a:pPr>
            <a:r>
              <a:rPr sz="4250" b="1" spc="15" dirty="0"/>
              <a:t>THE</a:t>
            </a:r>
            <a:r>
              <a:rPr sz="4250" b="1" spc="20" dirty="0"/>
              <a:t> </a:t>
            </a:r>
            <a:r>
              <a:rPr sz="4250" b="1" spc="10" dirty="0"/>
              <a:t>WOW</a:t>
            </a:r>
            <a:r>
              <a:rPr sz="4250" b="1" spc="85" dirty="0"/>
              <a:t> </a:t>
            </a:r>
            <a:r>
              <a:rPr sz="4250" b="1" spc="10" dirty="0"/>
              <a:t>IN</a:t>
            </a:r>
            <a:r>
              <a:rPr sz="4250" b="1" spc="-5" dirty="0"/>
              <a:t> </a:t>
            </a:r>
            <a:r>
              <a:rPr sz="4250" b="1" spc="15" dirty="0"/>
              <a:t>YOUR</a:t>
            </a:r>
            <a:r>
              <a:rPr sz="4250" b="1" spc="-10" dirty="0"/>
              <a:t> </a:t>
            </a:r>
            <a:r>
              <a:rPr sz="4250" b="1" spc="20" dirty="0"/>
              <a:t>SOLUTION</a:t>
            </a:r>
            <a:endParaRPr sz="4250" b="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D78E9497-A86B-9017-561A-A5D11C929C03}"/>
              </a:ext>
            </a:extLst>
          </p:cNvPr>
          <p:cNvSpPr txBox="1"/>
          <p:nvPr/>
        </p:nvSpPr>
        <p:spPr>
          <a:xfrm>
            <a:off x="1990878" y="2763266"/>
            <a:ext cx="4800600" cy="2862322"/>
          </a:xfrm>
          <a:prstGeom prst="rect">
            <a:avLst/>
          </a:prstGeom>
          <a:noFill/>
        </p:spPr>
        <p:txBody>
          <a:bodyPr wrap="square" rtlCol="0">
            <a:spAutoFit/>
          </a:bodyPr>
          <a:lstStyle/>
          <a:p>
            <a:r>
              <a:rPr lang="en-IN" dirty="0">
                <a:latin typeface="+mj-lt"/>
                <a:cs typeface="Times New Roman" panose="02020603050405020304" pitchFamily="18" charset="0"/>
              </a:rPr>
              <a:t>The wow Factor in my solution was</a:t>
            </a:r>
          </a:p>
          <a:p>
            <a:r>
              <a:rPr lang="en-US" dirty="0">
                <a:latin typeface="+mj-lt"/>
                <a:cs typeface="Times New Roman" panose="02020603050405020304" pitchFamily="18" charset="0"/>
              </a:rPr>
              <a:t>By integrating advanced detection and removal tools that are continuously updated to counter new threats, the project ensures cutting-edge protection. The educational programs offer a unique value by not only informing users about keylogger risks but also empowering them with practical knowledge to defend themselves, transforming them into active participants in their own cybersecurity. </a:t>
            </a:r>
            <a:endParaRPr lang="en-IN" dirty="0">
              <a:latin typeface="+mj-lt"/>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838199" y="748981"/>
            <a:ext cx="3505201"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 name="TextBox 9">
            <a:extLst>
              <a:ext uri="{FF2B5EF4-FFF2-40B4-BE49-F238E27FC236}">
                <a16:creationId xmlns:a16="http://schemas.microsoft.com/office/drawing/2014/main" id="{5268FE61-EC7A-57D0-8B05-1C86C162E3BE}"/>
              </a:ext>
            </a:extLst>
          </p:cNvPr>
          <p:cNvSpPr txBox="1"/>
          <p:nvPr/>
        </p:nvSpPr>
        <p:spPr>
          <a:xfrm>
            <a:off x="838200" y="2194577"/>
            <a:ext cx="6727825" cy="3416320"/>
          </a:xfrm>
          <a:prstGeom prst="rect">
            <a:avLst/>
          </a:prstGeom>
          <a:noFill/>
        </p:spPr>
        <p:txBody>
          <a:bodyPr wrap="square" rtlCol="0">
            <a:spAutoFit/>
          </a:bodyPr>
          <a:lstStyle/>
          <a:p>
            <a:pPr marL="342900" indent="-342900">
              <a:buFont typeface="+mj-lt"/>
              <a:buAutoNum type="arabicPeriod"/>
            </a:pPr>
            <a:r>
              <a:rPr lang="en-US" dirty="0">
                <a:latin typeface="+mj-lt"/>
                <a:cs typeface="Times New Roman" panose="02020603050405020304" pitchFamily="18" charset="0"/>
              </a:rPr>
              <a:t>Gathering and analyzing requirements from stakeholders; </a:t>
            </a:r>
          </a:p>
          <a:p>
            <a:pPr marL="342900" indent="-342900">
              <a:buFont typeface="+mj-lt"/>
              <a:buAutoNum type="arabicPeriod"/>
            </a:pPr>
            <a:r>
              <a:rPr lang="en-US" dirty="0">
                <a:latin typeface="+mj-lt"/>
                <a:cs typeface="Times New Roman" panose="02020603050405020304" pitchFamily="18" charset="0"/>
              </a:rPr>
              <a:t>then designing the system's architecture, components, and user interfaces.</a:t>
            </a:r>
          </a:p>
          <a:p>
            <a:pPr marL="342900" indent="-342900">
              <a:buFont typeface="+mj-lt"/>
              <a:buAutoNum type="arabicPeriod"/>
            </a:pPr>
            <a:r>
              <a:rPr lang="en-US" dirty="0">
                <a:latin typeface="+mj-lt"/>
                <a:cs typeface="Times New Roman" panose="02020603050405020304" pitchFamily="18" charset="0"/>
              </a:rPr>
              <a:t>We'll develop and test detection tools, educational programs, and security measures. </a:t>
            </a:r>
          </a:p>
          <a:p>
            <a:pPr marL="342900" indent="-342900">
              <a:buFont typeface="+mj-lt"/>
              <a:buAutoNum type="arabicPeriod"/>
            </a:pPr>
            <a:r>
              <a:rPr lang="en-US" dirty="0">
                <a:latin typeface="+mj-lt"/>
                <a:cs typeface="Times New Roman" panose="02020603050405020304" pitchFamily="18" charset="0"/>
              </a:rPr>
              <a:t>We will deploy the solutions and provide user training and support.</a:t>
            </a:r>
          </a:p>
          <a:p>
            <a:pPr marL="342900" indent="-342900">
              <a:buFont typeface="+mj-lt"/>
              <a:buAutoNum type="arabicPeriod"/>
            </a:pPr>
            <a:r>
              <a:rPr lang="en-US" dirty="0">
                <a:latin typeface="+mj-lt"/>
                <a:cs typeface="Times New Roman" panose="02020603050405020304" pitchFamily="18" charset="0"/>
              </a:rPr>
              <a:t>Continuous monitoring and evaluation will ensure effectiveness, and we'll document the entire process. </a:t>
            </a:r>
          </a:p>
          <a:p>
            <a:pPr marL="342900" indent="-342900">
              <a:buFont typeface="+mj-lt"/>
              <a:buAutoNum type="arabicPeriod"/>
            </a:pPr>
            <a:r>
              <a:rPr lang="en-US" dirty="0">
                <a:latin typeface="+mj-lt"/>
                <a:cs typeface="Times New Roman" panose="02020603050405020304" pitchFamily="18" charset="0"/>
              </a:rPr>
              <a:t>This model ensures a comprehensive, user-focused, and ethically sound approach to tackling keylogger threats and enhancing cybersecurity.</a:t>
            </a:r>
            <a:endParaRPr lang="en-IN" dirty="0">
              <a:latin typeface="+mj-lt"/>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1066</TotalTime>
  <Words>640</Words>
  <Application>Microsoft Office PowerPoint</Application>
  <PresentationFormat>Widescreen</PresentationFormat>
  <Paragraphs>61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Garamond</vt:lpstr>
      <vt:lpstr>Times New Roman</vt:lpstr>
      <vt:lpstr>Trebuchet MS</vt:lpstr>
      <vt:lpstr>Organic</vt:lpstr>
      <vt:lpstr>SUNKARA BHAGYA SREE VARALAKSHMI</vt:lpstr>
      <vt:lpstr>KEY LOGGER AND SECURITY</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adabala puja</dc:creator>
  <cp:lastModifiedBy>adabala puja</cp:lastModifiedBy>
  <cp:revision>4</cp:revision>
  <dcterms:created xsi:type="dcterms:W3CDTF">2024-06-03T05:48:59Z</dcterms:created>
  <dcterms:modified xsi:type="dcterms:W3CDTF">2024-06-14T17:13:34Z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