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4" r:id="rId5"/>
    <p:sldId id="266" r:id="rId6"/>
    <p:sldId id="267" r:id="rId7"/>
    <p:sldId id="268" r:id="rId8"/>
    <p:sldId id="265" r:id="rId9"/>
    <p:sldId id="269" r:id="rId10"/>
    <p:sldId id="263" r:id="rId11"/>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4350" b="0" i="0">
                <a:solidFill>
                  <a:srgbClr val="332C2C"/>
                </a:solidFill>
                <a:latin typeface="Cambria"/>
                <a:cs typeface="Cambri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0" i="0">
                <a:solidFill>
                  <a:srgbClr val="332C2C"/>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0" i="0">
                <a:solidFill>
                  <a:srgbClr val="332C2C"/>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0" i="0">
                <a:solidFill>
                  <a:srgbClr val="332C2C"/>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3961892"/>
            <a:ext cx="18288000" cy="6325870"/>
          </a:xfrm>
          <a:prstGeom prst="rect">
            <a:avLst/>
          </a:prstGeom>
        </p:spPr>
      </p:pic>
      <p:sp>
        <p:nvSpPr>
          <p:cNvPr id="18" name="bg object 18"/>
          <p:cNvSpPr/>
          <p:nvPr/>
        </p:nvSpPr>
        <p:spPr>
          <a:xfrm>
            <a:off x="13609304"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1" y="3948709"/>
                </a:lnTo>
                <a:lnTo>
                  <a:pt x="243050" y="3923620"/>
                </a:lnTo>
                <a:lnTo>
                  <a:pt x="280576" y="3897974"/>
                </a:lnTo>
                <a:lnTo>
                  <a:pt x="317714" y="3871782"/>
                </a:lnTo>
                <a:lnTo>
                  <a:pt x="354474" y="3845056"/>
                </a:lnTo>
                <a:lnTo>
                  <a:pt x="390862" y="3817806"/>
                </a:lnTo>
                <a:lnTo>
                  <a:pt x="426888" y="3790043"/>
                </a:lnTo>
                <a:lnTo>
                  <a:pt x="462558" y="3761780"/>
                </a:lnTo>
                <a:lnTo>
                  <a:pt x="497880" y="3733027"/>
                </a:lnTo>
                <a:lnTo>
                  <a:pt x="532864" y="3703794"/>
                </a:lnTo>
                <a:lnTo>
                  <a:pt x="567516" y="3674094"/>
                </a:lnTo>
                <a:lnTo>
                  <a:pt x="601844" y="3643938"/>
                </a:lnTo>
                <a:lnTo>
                  <a:pt x="635856" y="3613336"/>
                </a:lnTo>
                <a:lnTo>
                  <a:pt x="669560" y="3582299"/>
                </a:lnTo>
                <a:lnTo>
                  <a:pt x="702965" y="3550840"/>
                </a:lnTo>
                <a:lnTo>
                  <a:pt x="736077" y="3518968"/>
                </a:lnTo>
                <a:lnTo>
                  <a:pt x="768905" y="3486696"/>
                </a:lnTo>
                <a:lnTo>
                  <a:pt x="801457" y="3454033"/>
                </a:lnTo>
                <a:lnTo>
                  <a:pt x="833740" y="3420992"/>
                </a:lnTo>
                <a:lnTo>
                  <a:pt x="865763" y="3387584"/>
                </a:lnTo>
                <a:lnTo>
                  <a:pt x="897533" y="3353819"/>
                </a:lnTo>
                <a:lnTo>
                  <a:pt x="929059" y="3319708"/>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8"/>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4" y="2308926"/>
                </a:lnTo>
                <a:lnTo>
                  <a:pt x="1744440" y="2269671"/>
                </a:lnTo>
                <a:lnTo>
                  <a:pt x="1772300" y="2230393"/>
                </a:lnTo>
                <a:lnTo>
                  <a:pt x="1800153" y="2191104"/>
                </a:lnTo>
                <a:lnTo>
                  <a:pt x="1828005" y="2151816"/>
                </a:lnTo>
                <a:lnTo>
                  <a:pt x="1855865" y="2112538"/>
                </a:lnTo>
                <a:lnTo>
                  <a:pt x="1883741" y="2073283"/>
                </a:lnTo>
                <a:lnTo>
                  <a:pt x="1911641" y="2034061"/>
                </a:lnTo>
                <a:lnTo>
                  <a:pt x="1939573" y="1994884"/>
                </a:lnTo>
                <a:lnTo>
                  <a:pt x="1967543" y="1955762"/>
                </a:lnTo>
                <a:lnTo>
                  <a:pt x="1995562" y="1916708"/>
                </a:lnTo>
                <a:lnTo>
                  <a:pt x="2023635" y="1877731"/>
                </a:lnTo>
                <a:lnTo>
                  <a:pt x="2051772" y="1838843"/>
                </a:lnTo>
                <a:lnTo>
                  <a:pt x="2079979" y="1800055"/>
                </a:lnTo>
                <a:lnTo>
                  <a:pt x="2108266" y="1761379"/>
                </a:lnTo>
                <a:lnTo>
                  <a:pt x="2136640" y="1722826"/>
                </a:lnTo>
                <a:lnTo>
                  <a:pt x="2165108" y="1684406"/>
                </a:lnTo>
                <a:lnTo>
                  <a:pt x="2193679" y="1646130"/>
                </a:lnTo>
                <a:lnTo>
                  <a:pt x="2222360" y="1608011"/>
                </a:lnTo>
                <a:lnTo>
                  <a:pt x="2251160" y="1570059"/>
                </a:lnTo>
                <a:lnTo>
                  <a:pt x="2280086" y="1532285"/>
                </a:lnTo>
                <a:lnTo>
                  <a:pt x="2309147" y="1494700"/>
                </a:lnTo>
                <a:lnTo>
                  <a:pt x="2338349" y="1457316"/>
                </a:lnTo>
                <a:lnTo>
                  <a:pt x="2367702" y="1420143"/>
                </a:lnTo>
                <a:lnTo>
                  <a:pt x="2397212" y="1383193"/>
                </a:lnTo>
                <a:lnTo>
                  <a:pt x="2426888" y="1346477"/>
                </a:lnTo>
                <a:lnTo>
                  <a:pt x="2456738" y="1310006"/>
                </a:lnTo>
                <a:lnTo>
                  <a:pt x="2486770" y="1273791"/>
                </a:lnTo>
                <a:lnTo>
                  <a:pt x="2516991" y="1237843"/>
                </a:lnTo>
                <a:lnTo>
                  <a:pt x="2547409" y="1202173"/>
                </a:lnTo>
                <a:lnTo>
                  <a:pt x="2578033" y="1166794"/>
                </a:lnTo>
                <a:lnTo>
                  <a:pt x="2608870" y="1131715"/>
                </a:lnTo>
                <a:lnTo>
                  <a:pt x="2639928" y="1096947"/>
                </a:lnTo>
                <a:lnTo>
                  <a:pt x="2671215" y="1062503"/>
                </a:lnTo>
                <a:lnTo>
                  <a:pt x="2702739" y="1028393"/>
                </a:lnTo>
                <a:lnTo>
                  <a:pt x="2734507" y="994628"/>
                </a:lnTo>
                <a:lnTo>
                  <a:pt x="2766529" y="961219"/>
                </a:lnTo>
                <a:lnTo>
                  <a:pt x="2798811"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5" y="649184"/>
                </a:lnTo>
                <a:lnTo>
                  <a:pt x="3137696" y="620431"/>
                </a:lnTo>
                <a:lnTo>
                  <a:pt x="3173365" y="592167"/>
                </a:lnTo>
                <a:lnTo>
                  <a:pt x="3209389" y="564405"/>
                </a:lnTo>
                <a:lnTo>
                  <a:pt x="3245777" y="537155"/>
                </a:lnTo>
                <a:lnTo>
                  <a:pt x="3282536" y="510429"/>
                </a:lnTo>
                <a:lnTo>
                  <a:pt x="3319673" y="484237"/>
                </a:lnTo>
                <a:lnTo>
                  <a:pt x="3357198" y="458590"/>
                </a:lnTo>
                <a:lnTo>
                  <a:pt x="3395117" y="433501"/>
                </a:lnTo>
                <a:lnTo>
                  <a:pt x="3433439" y="408979"/>
                </a:lnTo>
                <a:lnTo>
                  <a:pt x="3472171" y="385037"/>
                </a:lnTo>
                <a:lnTo>
                  <a:pt x="3511322" y="361685"/>
                </a:lnTo>
                <a:lnTo>
                  <a:pt x="3550900" y="338934"/>
                </a:lnTo>
                <a:lnTo>
                  <a:pt x="3590911" y="316796"/>
                </a:lnTo>
                <a:lnTo>
                  <a:pt x="3631365" y="295282"/>
                </a:lnTo>
                <a:lnTo>
                  <a:pt x="3672269" y="274402"/>
                </a:lnTo>
                <a:lnTo>
                  <a:pt x="3713630" y="254168"/>
                </a:lnTo>
                <a:lnTo>
                  <a:pt x="3755458" y="234591"/>
                </a:lnTo>
                <a:lnTo>
                  <a:pt x="3797759" y="215683"/>
                </a:lnTo>
                <a:lnTo>
                  <a:pt x="3840542" y="197454"/>
                </a:lnTo>
                <a:lnTo>
                  <a:pt x="3883815" y="179915"/>
                </a:lnTo>
                <a:lnTo>
                  <a:pt x="3927585" y="163078"/>
                </a:lnTo>
                <a:lnTo>
                  <a:pt x="3971860" y="146954"/>
                </a:lnTo>
                <a:lnTo>
                  <a:pt x="4016648" y="131553"/>
                </a:lnTo>
                <a:lnTo>
                  <a:pt x="4061958" y="116888"/>
                </a:lnTo>
                <a:lnTo>
                  <a:pt x="4107796" y="102969"/>
                </a:lnTo>
                <a:lnTo>
                  <a:pt x="4154172" y="89807"/>
                </a:lnTo>
                <a:lnTo>
                  <a:pt x="4201092" y="77413"/>
                </a:lnTo>
                <a:lnTo>
                  <a:pt x="4248565" y="65799"/>
                </a:lnTo>
                <a:lnTo>
                  <a:pt x="4296598" y="54976"/>
                </a:lnTo>
                <a:lnTo>
                  <a:pt x="4345200" y="44955"/>
                </a:lnTo>
                <a:lnTo>
                  <a:pt x="4394379" y="35747"/>
                </a:lnTo>
                <a:lnTo>
                  <a:pt x="4444141" y="27362"/>
                </a:lnTo>
                <a:lnTo>
                  <a:pt x="4494496" y="19813"/>
                </a:lnTo>
                <a:lnTo>
                  <a:pt x="4545451" y="13111"/>
                </a:lnTo>
                <a:lnTo>
                  <a:pt x="4597014" y="7266"/>
                </a:lnTo>
                <a:lnTo>
                  <a:pt x="4649192" y="2290"/>
                </a:lnTo>
                <a:lnTo>
                  <a:pt x="4678710" y="0"/>
                </a:lnTo>
              </a:path>
            </a:pathLst>
          </a:custGeom>
          <a:ln w="24999">
            <a:solidFill>
              <a:srgbClr val="332C2C"/>
            </a:solidFill>
          </a:ln>
        </p:spPr>
        <p:txBody>
          <a:bodyPr wrap="square" lIns="0" tIns="0" rIns="0" bIns="0" rtlCol="0"/>
          <a:lstStyle/>
          <a:p>
            <a:endParaRPr/>
          </a:p>
        </p:txBody>
      </p:sp>
      <p:sp>
        <p:nvSpPr>
          <p:cNvPr id="19" name="bg object 19"/>
          <p:cNvSpPr/>
          <p:nvPr/>
        </p:nvSpPr>
        <p:spPr>
          <a:xfrm>
            <a:off x="0" y="54885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20" name="bg object 20"/>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21" name="bg object 21"/>
          <p:cNvPicPr/>
          <p:nvPr/>
        </p:nvPicPr>
        <p:blipFill>
          <a:blip r:embed="rId3" cstate="print"/>
          <a:stretch>
            <a:fillRect/>
          </a:stretch>
        </p:blipFill>
        <p:spPr>
          <a:xfrm>
            <a:off x="7969046" y="1190497"/>
            <a:ext cx="5286578" cy="315302"/>
          </a:xfrm>
          <a:prstGeom prst="rect">
            <a:avLst/>
          </a:prstGeom>
        </p:spPr>
      </p:pic>
      <p:pic>
        <p:nvPicPr>
          <p:cNvPr id="22" name="bg object 22"/>
          <p:cNvPicPr/>
          <p:nvPr/>
        </p:nvPicPr>
        <p:blipFill>
          <a:blip r:embed="rId4" cstate="print"/>
          <a:stretch>
            <a:fillRect/>
          </a:stretch>
        </p:blipFill>
        <p:spPr>
          <a:xfrm>
            <a:off x="1980501" y="2504948"/>
            <a:ext cx="1270101" cy="315302"/>
          </a:xfrm>
          <a:prstGeom prst="rect">
            <a:avLst/>
          </a:prstGeom>
        </p:spPr>
      </p:pic>
      <p:pic>
        <p:nvPicPr>
          <p:cNvPr id="23" name="bg object 23"/>
          <p:cNvPicPr/>
          <p:nvPr/>
        </p:nvPicPr>
        <p:blipFill>
          <a:blip r:embed="rId5" cstate="print"/>
          <a:stretch>
            <a:fillRect/>
          </a:stretch>
        </p:blipFill>
        <p:spPr>
          <a:xfrm>
            <a:off x="4270819" y="2504948"/>
            <a:ext cx="1427734" cy="315302"/>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9612300" y="1554074"/>
            <a:ext cx="7542530" cy="688339"/>
          </a:xfrm>
          <a:prstGeom prst="rect">
            <a:avLst/>
          </a:prstGeom>
        </p:spPr>
        <p:txBody>
          <a:bodyPr wrap="square" lIns="0" tIns="0" rIns="0" bIns="0">
            <a:spAutoFit/>
          </a:bodyPr>
          <a:lstStyle>
            <a:lvl1pPr>
              <a:defRPr sz="4350" b="0" i="0">
                <a:solidFill>
                  <a:srgbClr val="332C2C"/>
                </a:solidFill>
                <a:latin typeface="Cambria"/>
                <a:cs typeface="Cambria"/>
              </a:defRPr>
            </a:lvl1pPr>
          </a:lstStyle>
          <a:p>
            <a:endParaRPr/>
          </a:p>
        </p:txBody>
      </p:sp>
      <p:sp>
        <p:nvSpPr>
          <p:cNvPr id="3" name="Holder 3"/>
          <p:cNvSpPr>
            <a:spLocks noGrp="1"/>
          </p:cNvSpPr>
          <p:nvPr>
            <p:ph type="body" idx="1"/>
          </p:nvPr>
        </p:nvSpPr>
        <p:spPr>
          <a:xfrm>
            <a:off x="9617303" y="3420110"/>
            <a:ext cx="7509509" cy="342709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1/10/2025</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www.yourwebsite.com/" TargetMode="External"/><Relationship Id="rId2" Type="http://schemas.openxmlformats.org/officeDocument/2006/relationships/hyperlink" Target="mailto:youremail@email.com"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6621" y="2743695"/>
            <a:ext cx="15067915" cy="3898265"/>
          </a:xfrm>
          <a:prstGeom prst="rect">
            <a:avLst/>
          </a:prstGeom>
        </p:spPr>
        <p:txBody>
          <a:bodyPr vert="horz" wrap="square" lIns="0" tIns="13335" rIns="0" bIns="0" rtlCol="0">
            <a:spAutoFit/>
          </a:bodyPr>
          <a:lstStyle/>
          <a:p>
            <a:pPr marL="12700" marR="5080" indent="4445" algn="ctr">
              <a:lnSpc>
                <a:spcPct val="100200"/>
              </a:lnSpc>
              <a:spcBef>
                <a:spcPts val="105"/>
              </a:spcBef>
            </a:pPr>
            <a:r>
              <a:rPr sz="8450" spc="-70" dirty="0"/>
              <a:t>Optimizing</a:t>
            </a:r>
            <a:r>
              <a:rPr sz="8450" spc="-380" dirty="0"/>
              <a:t> </a:t>
            </a:r>
            <a:r>
              <a:rPr sz="8450" spc="-40" dirty="0"/>
              <a:t>Sales</a:t>
            </a:r>
            <a:r>
              <a:rPr sz="8450" spc="-335" dirty="0"/>
              <a:t> </a:t>
            </a:r>
            <a:r>
              <a:rPr sz="8450" spc="-170" dirty="0"/>
              <a:t>Forecasting</a:t>
            </a:r>
            <a:r>
              <a:rPr sz="8450" spc="-295" dirty="0"/>
              <a:t> </a:t>
            </a:r>
            <a:r>
              <a:rPr sz="8450" spc="-25" dirty="0"/>
              <a:t>at </a:t>
            </a:r>
            <a:r>
              <a:rPr sz="8450" dirty="0"/>
              <a:t>XYZ</a:t>
            </a:r>
            <a:r>
              <a:rPr sz="8450" spc="-280" dirty="0"/>
              <a:t> </a:t>
            </a:r>
            <a:r>
              <a:rPr sz="8450" spc="-180" dirty="0"/>
              <a:t>Company:</a:t>
            </a:r>
            <a:r>
              <a:rPr sz="8450" spc="-275" dirty="0"/>
              <a:t> </a:t>
            </a:r>
            <a:r>
              <a:rPr sz="8450" spc="-75" dirty="0"/>
              <a:t>Leveraging </a:t>
            </a:r>
            <a:r>
              <a:rPr sz="8450" spc="-70" dirty="0"/>
              <a:t>SARIMA</a:t>
            </a:r>
            <a:r>
              <a:rPr sz="8450" spc="-360" dirty="0"/>
              <a:t> </a:t>
            </a:r>
            <a:r>
              <a:rPr sz="8450" spc="-65" dirty="0"/>
              <a:t>and</a:t>
            </a:r>
            <a:r>
              <a:rPr sz="8450" spc="-355" dirty="0"/>
              <a:t> </a:t>
            </a:r>
            <a:r>
              <a:rPr sz="8450" spc="-190" dirty="0"/>
              <a:t>Time-</a:t>
            </a:r>
            <a:r>
              <a:rPr sz="8450" spc="-114" dirty="0"/>
              <a:t>Series</a:t>
            </a:r>
            <a:r>
              <a:rPr sz="8450" spc="-350" dirty="0"/>
              <a:t> </a:t>
            </a:r>
            <a:r>
              <a:rPr sz="8450" spc="-65" dirty="0"/>
              <a:t>Analysis</a:t>
            </a:r>
            <a:endParaRPr sz="8450"/>
          </a:p>
        </p:txBody>
      </p:sp>
      <p:sp>
        <p:nvSpPr>
          <p:cNvPr id="3" name="object 3"/>
          <p:cNvSpPr/>
          <p:nvPr/>
        </p:nvSpPr>
        <p:spPr>
          <a:xfrm>
            <a:off x="0" y="12"/>
            <a:ext cx="18288000" cy="2550795"/>
          </a:xfrm>
          <a:custGeom>
            <a:avLst/>
            <a:gdLst/>
            <a:ahLst/>
            <a:cxnLst/>
            <a:rect l="l" t="t" r="r" b="b"/>
            <a:pathLst>
              <a:path w="18288000" h="2550795">
                <a:moveTo>
                  <a:pt x="18287988" y="526821"/>
                </a:moveTo>
                <a:lnTo>
                  <a:pt x="3380956" y="526821"/>
                </a:lnTo>
                <a:lnTo>
                  <a:pt x="3399358" y="512914"/>
                </a:lnTo>
                <a:lnTo>
                  <a:pt x="3439884" y="483222"/>
                </a:lnTo>
                <a:lnTo>
                  <a:pt x="3480841" y="454215"/>
                </a:lnTo>
                <a:lnTo>
                  <a:pt x="3522243" y="425958"/>
                </a:lnTo>
                <a:lnTo>
                  <a:pt x="3564115" y="398475"/>
                </a:lnTo>
                <a:lnTo>
                  <a:pt x="3606482" y="371843"/>
                </a:lnTo>
                <a:lnTo>
                  <a:pt x="3649370" y="346113"/>
                </a:lnTo>
                <a:lnTo>
                  <a:pt x="3692779" y="321335"/>
                </a:lnTo>
                <a:lnTo>
                  <a:pt x="3733800" y="298945"/>
                </a:lnTo>
                <a:lnTo>
                  <a:pt x="3775430" y="277202"/>
                </a:lnTo>
                <a:lnTo>
                  <a:pt x="3817683" y="256120"/>
                </a:lnTo>
                <a:lnTo>
                  <a:pt x="3860584" y="235686"/>
                </a:lnTo>
                <a:lnTo>
                  <a:pt x="3904119" y="215900"/>
                </a:lnTo>
                <a:lnTo>
                  <a:pt x="3948328" y="196748"/>
                </a:lnTo>
                <a:lnTo>
                  <a:pt x="3993210" y="178231"/>
                </a:lnTo>
                <a:lnTo>
                  <a:pt x="4038790" y="160350"/>
                </a:lnTo>
                <a:lnTo>
                  <a:pt x="4085056" y="143078"/>
                </a:lnTo>
                <a:lnTo>
                  <a:pt x="4132046" y="126441"/>
                </a:lnTo>
                <a:lnTo>
                  <a:pt x="4179747" y="110413"/>
                </a:lnTo>
                <a:lnTo>
                  <a:pt x="4228198" y="94996"/>
                </a:lnTo>
                <a:lnTo>
                  <a:pt x="4277398" y="80187"/>
                </a:lnTo>
                <a:lnTo>
                  <a:pt x="4327360" y="65989"/>
                </a:lnTo>
                <a:lnTo>
                  <a:pt x="4378096" y="52387"/>
                </a:lnTo>
                <a:lnTo>
                  <a:pt x="4429620" y="39370"/>
                </a:lnTo>
                <a:lnTo>
                  <a:pt x="4481931" y="26949"/>
                </a:lnTo>
                <a:lnTo>
                  <a:pt x="4535068" y="15113"/>
                </a:lnTo>
                <a:lnTo>
                  <a:pt x="4589030" y="3860"/>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82"/>
                </a:lnTo>
                <a:lnTo>
                  <a:pt x="3926192" y="144741"/>
                </a:lnTo>
                <a:lnTo>
                  <a:pt x="3881170" y="164261"/>
                </a:lnTo>
                <a:lnTo>
                  <a:pt x="3836809" y="184429"/>
                </a:lnTo>
                <a:lnTo>
                  <a:pt x="3793096" y="205257"/>
                </a:lnTo>
                <a:lnTo>
                  <a:pt x="3750030" y="226745"/>
                </a:lnTo>
                <a:lnTo>
                  <a:pt x="3707574" y="248907"/>
                </a:lnTo>
                <a:lnTo>
                  <a:pt x="3665728" y="271741"/>
                </a:lnTo>
                <a:lnTo>
                  <a:pt x="3621519" y="297053"/>
                </a:lnTo>
                <a:lnTo>
                  <a:pt x="3577869" y="323291"/>
                </a:lnTo>
                <a:lnTo>
                  <a:pt x="3534778" y="350418"/>
                </a:lnTo>
                <a:lnTo>
                  <a:pt x="3492233" y="378345"/>
                </a:lnTo>
                <a:lnTo>
                  <a:pt x="3450183" y="407060"/>
                </a:lnTo>
                <a:lnTo>
                  <a:pt x="3408616" y="436486"/>
                </a:lnTo>
                <a:lnTo>
                  <a:pt x="3367519" y="466585"/>
                </a:lnTo>
                <a:lnTo>
                  <a:pt x="3326866" y="497293"/>
                </a:lnTo>
                <a:lnTo>
                  <a:pt x="3288868" y="526821"/>
                </a:lnTo>
                <a:lnTo>
                  <a:pt x="0" y="526821"/>
                </a:lnTo>
                <a:lnTo>
                  <a:pt x="0" y="574446"/>
                </a:lnTo>
                <a:lnTo>
                  <a:pt x="3229508" y="574446"/>
                </a:lnTo>
                <a:lnTo>
                  <a:pt x="3207308" y="592582"/>
                </a:lnTo>
                <a:lnTo>
                  <a:pt x="3168180" y="625233"/>
                </a:lnTo>
                <a:lnTo>
                  <a:pt x="3129381" y="658241"/>
                </a:lnTo>
                <a:lnTo>
                  <a:pt x="3090888" y="691553"/>
                </a:lnTo>
                <a:lnTo>
                  <a:pt x="3052673" y="725119"/>
                </a:lnTo>
                <a:lnTo>
                  <a:pt x="2976981" y="792784"/>
                </a:lnTo>
                <a:lnTo>
                  <a:pt x="2739758" y="1009802"/>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21"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96"/>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82"/>
                </a:lnTo>
                <a:lnTo>
                  <a:pt x="107251" y="2490000"/>
                </a:lnTo>
                <a:lnTo>
                  <a:pt x="59728" y="2493099"/>
                </a:lnTo>
                <a:lnTo>
                  <a:pt x="12458" y="2493441"/>
                </a:lnTo>
                <a:lnTo>
                  <a:pt x="0" y="2492819"/>
                </a:lnTo>
                <a:lnTo>
                  <a:pt x="0" y="2549702"/>
                </a:lnTo>
                <a:lnTo>
                  <a:pt x="13512" y="2550083"/>
                </a:lnTo>
                <a:lnTo>
                  <a:pt x="30060" y="2550249"/>
                </a:lnTo>
                <a:lnTo>
                  <a:pt x="58394" y="2549702"/>
                </a:lnTo>
                <a:lnTo>
                  <a:pt x="61785" y="2549702"/>
                </a:lnTo>
                <a:lnTo>
                  <a:pt x="129921" y="2544508"/>
                </a:lnTo>
                <a:lnTo>
                  <a:pt x="211213" y="2532215"/>
                </a:lnTo>
                <a:lnTo>
                  <a:pt x="259473" y="2523591"/>
                </a:lnTo>
                <a:lnTo>
                  <a:pt x="307784" y="2514181"/>
                </a:lnTo>
                <a:lnTo>
                  <a:pt x="356146" y="2503982"/>
                </a:lnTo>
                <a:lnTo>
                  <a:pt x="402564" y="2493441"/>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89914" y="2340191"/>
                </a:lnTo>
                <a:lnTo>
                  <a:pt x="938631" y="2320594"/>
                </a:lnTo>
                <a:lnTo>
                  <a:pt x="987196" y="2300287"/>
                </a:lnTo>
                <a:lnTo>
                  <a:pt x="1035748" y="2279218"/>
                </a:lnTo>
                <a:lnTo>
                  <a:pt x="1084275" y="2257374"/>
                </a:lnTo>
                <a:lnTo>
                  <a:pt x="1132763" y="2234781"/>
                </a:lnTo>
                <a:lnTo>
                  <a:pt x="1181214" y="2211425"/>
                </a:lnTo>
                <a:lnTo>
                  <a:pt x="1229639" y="2187321"/>
                </a:lnTo>
                <a:lnTo>
                  <a:pt x="1278001" y="2162454"/>
                </a:lnTo>
                <a:lnTo>
                  <a:pt x="1325003" y="2137587"/>
                </a:lnTo>
                <a:lnTo>
                  <a:pt x="1371650" y="2112200"/>
                </a:lnTo>
                <a:lnTo>
                  <a:pt x="1417955" y="2086305"/>
                </a:lnTo>
                <a:lnTo>
                  <a:pt x="1463903" y="2059927"/>
                </a:lnTo>
                <a:lnTo>
                  <a:pt x="1509509" y="2033066"/>
                </a:lnTo>
                <a:lnTo>
                  <a:pt x="1554759" y="2005774"/>
                </a:lnTo>
                <a:lnTo>
                  <a:pt x="1599653" y="1978050"/>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51"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74" y="1051598"/>
                </a:lnTo>
                <a:lnTo>
                  <a:pt x="3013252" y="835710"/>
                </a:lnTo>
                <a:lnTo>
                  <a:pt x="3088195" y="768667"/>
                </a:lnTo>
                <a:lnTo>
                  <a:pt x="3126016" y="735418"/>
                </a:lnTo>
                <a:lnTo>
                  <a:pt x="3164103" y="702437"/>
                </a:lnTo>
                <a:lnTo>
                  <a:pt x="3202482" y="669759"/>
                </a:lnTo>
                <a:lnTo>
                  <a:pt x="3241167" y="637451"/>
                </a:lnTo>
                <a:lnTo>
                  <a:pt x="3280168" y="605548"/>
                </a:lnTo>
                <a:lnTo>
                  <a:pt x="3319119" y="574446"/>
                </a:lnTo>
                <a:lnTo>
                  <a:pt x="18287988" y="574446"/>
                </a:lnTo>
                <a:lnTo>
                  <a:pt x="18287988" y="526821"/>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5220"/>
          </a:xfrm>
          <a:custGeom>
            <a:avLst/>
            <a:gdLst/>
            <a:ahLst/>
            <a:cxnLst/>
            <a:rect l="l" t="t" r="r" b="b"/>
            <a:pathLst>
              <a:path w="18288000" h="2395220">
                <a:moveTo>
                  <a:pt x="18287988" y="0"/>
                </a:moveTo>
                <a:lnTo>
                  <a:pt x="18231523" y="5473"/>
                </a:lnTo>
                <a:lnTo>
                  <a:pt x="18154549" y="18618"/>
                </a:lnTo>
                <a:lnTo>
                  <a:pt x="18108041" y="27863"/>
                </a:lnTo>
                <a:lnTo>
                  <a:pt x="18061496" y="37909"/>
                </a:lnTo>
                <a:lnTo>
                  <a:pt x="18014912" y="48768"/>
                </a:lnTo>
                <a:lnTo>
                  <a:pt x="17968303" y="60413"/>
                </a:lnTo>
                <a:lnTo>
                  <a:pt x="17921669" y="72859"/>
                </a:lnTo>
                <a:lnTo>
                  <a:pt x="17875009" y="86106"/>
                </a:lnTo>
                <a:lnTo>
                  <a:pt x="17828337" y="100139"/>
                </a:lnTo>
                <a:lnTo>
                  <a:pt x="17781664" y="114960"/>
                </a:lnTo>
                <a:lnTo>
                  <a:pt x="17734966" y="130568"/>
                </a:lnTo>
                <a:lnTo>
                  <a:pt x="17688281" y="146964"/>
                </a:lnTo>
                <a:lnTo>
                  <a:pt x="17641596"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30" y="378637"/>
                </a:lnTo>
                <a:lnTo>
                  <a:pt x="17129405" y="404558"/>
                </a:lnTo>
                <a:lnTo>
                  <a:pt x="17082974"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3998" y="912647"/>
                </a:lnTo>
                <a:lnTo>
                  <a:pt x="16354349" y="945070"/>
                </a:lnTo>
                <a:lnTo>
                  <a:pt x="16315106" y="977620"/>
                </a:lnTo>
                <a:lnTo>
                  <a:pt x="16276257" y="1010259"/>
                </a:lnTo>
                <a:lnTo>
                  <a:pt x="16237827" y="1042987"/>
                </a:lnTo>
                <a:lnTo>
                  <a:pt x="16199790" y="1075766"/>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25" y="2042223"/>
                </a:lnTo>
                <a:lnTo>
                  <a:pt x="15061565" y="2070493"/>
                </a:lnTo>
                <a:lnTo>
                  <a:pt x="15018309" y="2097773"/>
                </a:lnTo>
                <a:lnTo>
                  <a:pt x="14974431" y="2123998"/>
                </a:lnTo>
                <a:lnTo>
                  <a:pt x="14932660" y="2147773"/>
                </a:lnTo>
                <a:lnTo>
                  <a:pt x="14890166"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82" y="2391841"/>
                </a:lnTo>
                <a:lnTo>
                  <a:pt x="14306271" y="2395169"/>
                </a:lnTo>
                <a:lnTo>
                  <a:pt x="14490573" y="2395169"/>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8906" y="2214727"/>
                </a:lnTo>
                <a:lnTo>
                  <a:pt x="14959876" y="2192426"/>
                </a:lnTo>
                <a:lnTo>
                  <a:pt x="15000212"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74" y="1847710"/>
                </a:lnTo>
                <a:lnTo>
                  <a:pt x="15475611" y="1815071"/>
                </a:lnTo>
                <a:lnTo>
                  <a:pt x="15512504" y="1782114"/>
                </a:lnTo>
                <a:lnTo>
                  <a:pt x="15549106" y="1748878"/>
                </a:lnTo>
                <a:lnTo>
                  <a:pt x="15585428" y="1715439"/>
                </a:lnTo>
                <a:lnTo>
                  <a:pt x="15657373" y="1648104"/>
                </a:lnTo>
                <a:lnTo>
                  <a:pt x="15877286" y="1439024"/>
                </a:lnTo>
                <a:lnTo>
                  <a:pt x="15979610" y="1343406"/>
                </a:lnTo>
                <a:lnTo>
                  <a:pt x="16049867" y="1278902"/>
                </a:lnTo>
                <a:lnTo>
                  <a:pt x="16121749" y="1214005"/>
                </a:lnTo>
                <a:lnTo>
                  <a:pt x="16195243" y="1148930"/>
                </a:lnTo>
                <a:lnTo>
                  <a:pt x="16270364" y="1083856"/>
                </a:lnTo>
                <a:lnTo>
                  <a:pt x="16308515"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83" y="530961"/>
                </a:lnTo>
                <a:lnTo>
                  <a:pt x="17062908" y="503605"/>
                </a:lnTo>
                <a:lnTo>
                  <a:pt x="17108513" y="476770"/>
                </a:lnTo>
                <a:lnTo>
                  <a:pt x="17154500" y="450481"/>
                </a:lnTo>
                <a:lnTo>
                  <a:pt x="17200868" y="424764"/>
                </a:lnTo>
                <a:lnTo>
                  <a:pt x="17248670" y="399072"/>
                </a:lnTo>
                <a:lnTo>
                  <a:pt x="17296537" y="374218"/>
                </a:lnTo>
                <a:lnTo>
                  <a:pt x="17344454" y="350189"/>
                </a:lnTo>
                <a:lnTo>
                  <a:pt x="17392422"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14" y="156133"/>
                </a:lnTo>
                <a:lnTo>
                  <a:pt x="17873434" y="141363"/>
                </a:lnTo>
                <a:lnTo>
                  <a:pt x="17921529" y="127457"/>
                </a:lnTo>
                <a:lnTo>
                  <a:pt x="17969611" y="114388"/>
                </a:lnTo>
                <a:lnTo>
                  <a:pt x="18017655" y="102171"/>
                </a:lnTo>
                <a:lnTo>
                  <a:pt x="18065649" y="90805"/>
                </a:lnTo>
                <a:lnTo>
                  <a:pt x="18113617" y="80289"/>
                </a:lnTo>
                <a:lnTo>
                  <a:pt x="18161521" y="70637"/>
                </a:lnTo>
                <a:lnTo>
                  <a:pt x="18209375" y="61836"/>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6"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4"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40"/>
                </a:lnTo>
                <a:lnTo>
                  <a:pt x="1944803" y="499776"/>
                </a:lnTo>
                <a:lnTo>
                  <a:pt x="1909673" y="528909"/>
                </a:lnTo>
                <a:lnTo>
                  <a:pt x="1874956" y="558519"/>
                </a:lnTo>
                <a:lnTo>
                  <a:pt x="1840634" y="588585"/>
                </a:lnTo>
                <a:lnTo>
                  <a:pt x="1806688" y="619087"/>
                </a:lnTo>
                <a:lnTo>
                  <a:pt x="1773102" y="650003"/>
                </a:lnTo>
                <a:lnTo>
                  <a:pt x="1739856" y="681312"/>
                </a:lnTo>
                <a:lnTo>
                  <a:pt x="1706933" y="712995"/>
                </a:lnTo>
                <a:lnTo>
                  <a:pt x="1674316" y="745029"/>
                </a:lnTo>
                <a:lnTo>
                  <a:pt x="1641985" y="777396"/>
                </a:lnTo>
                <a:lnTo>
                  <a:pt x="1609924" y="810073"/>
                </a:lnTo>
                <a:lnTo>
                  <a:pt x="1578113" y="843041"/>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19" y="1667417"/>
                </a:lnTo>
                <a:lnTo>
                  <a:pt x="811954" y="1700903"/>
                </a:lnTo>
                <a:lnTo>
                  <a:pt x="780373" y="1734140"/>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2"/>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12505"/>
            <a:ext cx="18300700" cy="2339340"/>
            <a:chOff x="-12506" y="-12505"/>
            <a:chExt cx="18300700" cy="2339340"/>
          </a:xfrm>
        </p:grpSpPr>
        <p:sp>
          <p:nvSpPr>
            <p:cNvPr id="4" name="object 4"/>
            <p:cNvSpPr/>
            <p:nvPr/>
          </p:nvSpPr>
          <p:spPr>
            <a:xfrm>
              <a:off x="0" y="0"/>
              <a:ext cx="2740660" cy="2314575"/>
            </a:xfrm>
            <a:custGeom>
              <a:avLst/>
              <a:gdLst/>
              <a:ahLst/>
              <a:cxnLst/>
              <a:rect l="l" t="t" r="r" b="b"/>
              <a:pathLst>
                <a:path w="2740660" h="2314575">
                  <a:moveTo>
                    <a:pt x="2740302" y="0"/>
                  </a:moveTo>
                  <a:lnTo>
                    <a:pt x="2677093" y="32654"/>
                  </a:lnTo>
                  <a:lnTo>
                    <a:pt x="2636239" y="55177"/>
                  </a:lnTo>
                  <a:lnTo>
                    <a:pt x="2595995" y="78404"/>
                  </a:lnTo>
                  <a:lnTo>
                    <a:pt x="2556344" y="102315"/>
                  </a:lnTo>
                  <a:lnTo>
                    <a:pt x="2517266" y="126889"/>
                  </a:lnTo>
                  <a:lnTo>
                    <a:pt x="2478744" y="152106"/>
                  </a:lnTo>
                  <a:lnTo>
                    <a:pt x="2440761" y="177945"/>
                  </a:lnTo>
                  <a:lnTo>
                    <a:pt x="2403298" y="204384"/>
                  </a:lnTo>
                  <a:lnTo>
                    <a:pt x="2366337" y="231404"/>
                  </a:lnTo>
                  <a:lnTo>
                    <a:pt x="2329861" y="258983"/>
                  </a:lnTo>
                  <a:lnTo>
                    <a:pt x="2293851" y="287101"/>
                  </a:lnTo>
                  <a:lnTo>
                    <a:pt x="2258290" y="315737"/>
                  </a:lnTo>
                  <a:lnTo>
                    <a:pt x="2223159" y="344870"/>
                  </a:lnTo>
                  <a:lnTo>
                    <a:pt x="2188441" y="374480"/>
                  </a:lnTo>
                  <a:lnTo>
                    <a:pt x="2154117" y="404546"/>
                  </a:lnTo>
                  <a:lnTo>
                    <a:pt x="2120170" y="435047"/>
                  </a:lnTo>
                  <a:lnTo>
                    <a:pt x="2086582" y="465963"/>
                  </a:lnTo>
                  <a:lnTo>
                    <a:pt x="2053335" y="497272"/>
                  </a:lnTo>
                  <a:lnTo>
                    <a:pt x="2020411" y="528955"/>
                  </a:lnTo>
                  <a:lnTo>
                    <a:pt x="1987792" y="560989"/>
                  </a:lnTo>
                  <a:lnTo>
                    <a:pt x="1955460" y="593356"/>
                  </a:lnTo>
                  <a:lnTo>
                    <a:pt x="1923397" y="626033"/>
                  </a:lnTo>
                  <a:lnTo>
                    <a:pt x="1891585" y="659000"/>
                  </a:lnTo>
                  <a:lnTo>
                    <a:pt x="1860006" y="692237"/>
                  </a:lnTo>
                  <a:lnTo>
                    <a:pt x="1828643" y="725722"/>
                  </a:lnTo>
                  <a:lnTo>
                    <a:pt x="1797477" y="759435"/>
                  </a:lnTo>
                  <a:lnTo>
                    <a:pt x="1766490" y="793356"/>
                  </a:lnTo>
                  <a:lnTo>
                    <a:pt x="1735665" y="827463"/>
                  </a:lnTo>
                  <a:lnTo>
                    <a:pt x="1704984" y="861735"/>
                  </a:lnTo>
                  <a:lnTo>
                    <a:pt x="1674428" y="896153"/>
                  </a:lnTo>
                  <a:lnTo>
                    <a:pt x="1643979" y="930695"/>
                  </a:lnTo>
                  <a:lnTo>
                    <a:pt x="1613621" y="965341"/>
                  </a:lnTo>
                  <a:lnTo>
                    <a:pt x="1583334" y="1000070"/>
                  </a:lnTo>
                  <a:lnTo>
                    <a:pt x="1553100" y="1034861"/>
                  </a:lnTo>
                  <a:lnTo>
                    <a:pt x="1522903" y="1069693"/>
                  </a:lnTo>
                  <a:lnTo>
                    <a:pt x="1492724" y="1104546"/>
                  </a:lnTo>
                  <a:lnTo>
                    <a:pt x="1462545" y="1139400"/>
                  </a:lnTo>
                  <a:lnTo>
                    <a:pt x="1432348" y="1174233"/>
                  </a:lnTo>
                  <a:lnTo>
                    <a:pt x="1402115" y="1209024"/>
                  </a:lnTo>
                  <a:lnTo>
                    <a:pt x="1371828" y="1243753"/>
                  </a:lnTo>
                  <a:lnTo>
                    <a:pt x="1341470" y="1278400"/>
                  </a:lnTo>
                  <a:lnTo>
                    <a:pt x="1311021" y="1312943"/>
                  </a:lnTo>
                  <a:lnTo>
                    <a:pt x="1280466" y="1347361"/>
                  </a:lnTo>
                  <a:lnTo>
                    <a:pt x="1249784" y="1381634"/>
                  </a:lnTo>
                  <a:lnTo>
                    <a:pt x="1218959" y="1415742"/>
                  </a:lnTo>
                  <a:lnTo>
                    <a:pt x="1187973" y="1449663"/>
                  </a:lnTo>
                  <a:lnTo>
                    <a:pt x="1156807" y="1483376"/>
                  </a:lnTo>
                  <a:lnTo>
                    <a:pt x="1125444" y="1516862"/>
                  </a:lnTo>
                  <a:lnTo>
                    <a:pt x="1093865" y="1550099"/>
                  </a:lnTo>
                  <a:lnTo>
                    <a:pt x="1062054" y="1583067"/>
                  </a:lnTo>
                  <a:lnTo>
                    <a:pt x="1029991" y="1615744"/>
                  </a:lnTo>
                  <a:lnTo>
                    <a:pt x="997659" y="1648111"/>
                  </a:lnTo>
                  <a:lnTo>
                    <a:pt x="965040" y="1680146"/>
                  </a:lnTo>
                  <a:lnTo>
                    <a:pt x="932116" y="1711828"/>
                  </a:lnTo>
                  <a:lnTo>
                    <a:pt x="898869" y="1743138"/>
                  </a:lnTo>
                  <a:lnTo>
                    <a:pt x="865281" y="1774054"/>
                  </a:lnTo>
                  <a:lnTo>
                    <a:pt x="831334" y="1804555"/>
                  </a:lnTo>
                  <a:lnTo>
                    <a:pt x="797011" y="1834622"/>
                  </a:lnTo>
                  <a:lnTo>
                    <a:pt x="762293" y="1864232"/>
                  </a:lnTo>
                  <a:lnTo>
                    <a:pt x="727162" y="1893366"/>
                  </a:lnTo>
                  <a:lnTo>
                    <a:pt x="691600" y="1922002"/>
                  </a:lnTo>
                  <a:lnTo>
                    <a:pt x="655591" y="1950120"/>
                  </a:lnTo>
                  <a:lnTo>
                    <a:pt x="619114" y="1977699"/>
                  </a:lnTo>
                  <a:lnTo>
                    <a:pt x="582154" y="2004719"/>
                  </a:lnTo>
                  <a:lnTo>
                    <a:pt x="544691" y="2031159"/>
                  </a:lnTo>
                  <a:lnTo>
                    <a:pt x="506707" y="2056997"/>
                  </a:lnTo>
                  <a:lnTo>
                    <a:pt x="468186" y="2082214"/>
                  </a:lnTo>
                  <a:lnTo>
                    <a:pt x="429108" y="2106789"/>
                  </a:lnTo>
                  <a:lnTo>
                    <a:pt x="389456" y="2130700"/>
                  </a:lnTo>
                  <a:lnTo>
                    <a:pt x="349212" y="2153927"/>
                  </a:lnTo>
                  <a:lnTo>
                    <a:pt x="308359" y="2176450"/>
                  </a:lnTo>
                  <a:lnTo>
                    <a:pt x="266877" y="2198248"/>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10566" y="536308"/>
              <a:ext cx="18277840" cy="47625"/>
            </a:xfrm>
            <a:custGeom>
              <a:avLst/>
              <a:gdLst/>
              <a:ahLst/>
              <a:cxnLst/>
              <a:rect l="l" t="t" r="r" b="b"/>
              <a:pathLst>
                <a:path w="18277840" h="47625">
                  <a:moveTo>
                    <a:pt x="18277421" y="0"/>
                  </a:moveTo>
                  <a:lnTo>
                    <a:pt x="0" y="0"/>
                  </a:lnTo>
                  <a:lnTo>
                    <a:pt x="0" y="47625"/>
                  </a:lnTo>
                  <a:lnTo>
                    <a:pt x="18277421" y="47625"/>
                  </a:lnTo>
                  <a:lnTo>
                    <a:pt x="18277421"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7076744" y="2147106"/>
            <a:ext cx="4137660" cy="1525905"/>
          </a:xfrm>
          <a:prstGeom prst="rect">
            <a:avLst/>
          </a:prstGeom>
        </p:spPr>
        <p:txBody>
          <a:bodyPr vert="horz" wrap="square" lIns="0" tIns="11430" rIns="0" bIns="0" rtlCol="0">
            <a:spAutoFit/>
          </a:bodyPr>
          <a:lstStyle/>
          <a:p>
            <a:pPr marL="12700">
              <a:lnSpc>
                <a:spcPct val="100000"/>
              </a:lnSpc>
              <a:spcBef>
                <a:spcPts val="90"/>
              </a:spcBef>
            </a:pPr>
            <a:r>
              <a:rPr sz="9850" spc="-204" dirty="0"/>
              <a:t>Thanks!</a:t>
            </a:r>
            <a:endParaRPr sz="9850"/>
          </a:p>
        </p:txBody>
      </p:sp>
      <p:sp>
        <p:nvSpPr>
          <p:cNvPr id="8" name="object 8"/>
          <p:cNvSpPr txBox="1"/>
          <p:nvPr/>
        </p:nvSpPr>
        <p:spPr>
          <a:xfrm>
            <a:off x="6684721" y="4320514"/>
            <a:ext cx="4913630" cy="2150745"/>
          </a:xfrm>
          <a:prstGeom prst="rect">
            <a:avLst/>
          </a:prstGeom>
        </p:spPr>
        <p:txBody>
          <a:bodyPr vert="horz" wrap="square" lIns="0" tIns="3810" rIns="0" bIns="0" rtlCol="0">
            <a:spAutoFit/>
          </a:bodyPr>
          <a:lstStyle/>
          <a:p>
            <a:pPr marL="12065" marR="5080" algn="ctr">
              <a:lnSpc>
                <a:spcPct val="102299"/>
              </a:lnSpc>
              <a:spcBef>
                <a:spcPts val="30"/>
              </a:spcBef>
            </a:pPr>
            <a:r>
              <a:rPr sz="2750" spc="95" dirty="0">
                <a:solidFill>
                  <a:srgbClr val="332C2C"/>
                </a:solidFill>
                <a:latin typeface="Verdana"/>
                <a:cs typeface="Verdana"/>
              </a:rPr>
              <a:t>Do</a:t>
            </a:r>
            <a:r>
              <a:rPr sz="2750" spc="-229" dirty="0">
                <a:solidFill>
                  <a:srgbClr val="332C2C"/>
                </a:solidFill>
                <a:latin typeface="Verdana"/>
                <a:cs typeface="Verdana"/>
              </a:rPr>
              <a:t> </a:t>
            </a:r>
            <a:r>
              <a:rPr sz="2750" spc="-20" dirty="0">
                <a:solidFill>
                  <a:srgbClr val="332C2C"/>
                </a:solidFill>
                <a:latin typeface="Verdana"/>
                <a:cs typeface="Verdana"/>
              </a:rPr>
              <a:t>you</a:t>
            </a:r>
            <a:r>
              <a:rPr sz="2750" spc="-229" dirty="0">
                <a:solidFill>
                  <a:srgbClr val="332C2C"/>
                </a:solidFill>
                <a:latin typeface="Verdana"/>
                <a:cs typeface="Verdana"/>
              </a:rPr>
              <a:t> </a:t>
            </a:r>
            <a:r>
              <a:rPr sz="2750" spc="-40" dirty="0">
                <a:solidFill>
                  <a:srgbClr val="332C2C"/>
                </a:solidFill>
                <a:latin typeface="Verdana"/>
                <a:cs typeface="Verdana"/>
              </a:rPr>
              <a:t>have</a:t>
            </a:r>
            <a:r>
              <a:rPr sz="2750" spc="-225" dirty="0">
                <a:solidFill>
                  <a:srgbClr val="332C2C"/>
                </a:solidFill>
                <a:latin typeface="Verdana"/>
                <a:cs typeface="Verdana"/>
              </a:rPr>
              <a:t> </a:t>
            </a:r>
            <a:r>
              <a:rPr sz="2750" spc="-40" dirty="0">
                <a:solidFill>
                  <a:srgbClr val="332C2C"/>
                </a:solidFill>
                <a:latin typeface="Verdana"/>
                <a:cs typeface="Verdana"/>
              </a:rPr>
              <a:t>any</a:t>
            </a:r>
            <a:r>
              <a:rPr sz="2750" spc="-229" dirty="0">
                <a:solidFill>
                  <a:srgbClr val="332C2C"/>
                </a:solidFill>
                <a:latin typeface="Verdana"/>
                <a:cs typeface="Verdana"/>
              </a:rPr>
              <a:t> </a:t>
            </a:r>
            <a:r>
              <a:rPr sz="2750" spc="-10" dirty="0">
                <a:solidFill>
                  <a:srgbClr val="332C2C"/>
                </a:solidFill>
                <a:latin typeface="Verdana"/>
                <a:cs typeface="Verdana"/>
              </a:rPr>
              <a:t>questions? </a:t>
            </a:r>
            <a:r>
              <a:rPr sz="2750" spc="-10" dirty="0">
                <a:solidFill>
                  <a:srgbClr val="332C2C"/>
                </a:solidFill>
                <a:latin typeface="Verdana"/>
                <a:cs typeface="Verdana"/>
                <a:hlinkClick r:id="rId2"/>
              </a:rPr>
              <a:t>youremail@email.com</a:t>
            </a:r>
            <a:endParaRPr sz="2750">
              <a:latin typeface="Verdana"/>
              <a:cs typeface="Verdana"/>
            </a:endParaRPr>
          </a:p>
          <a:p>
            <a:pPr algn="ctr">
              <a:lnSpc>
                <a:spcPct val="100000"/>
              </a:lnSpc>
            </a:pPr>
            <a:r>
              <a:rPr sz="2750" spc="-515" dirty="0">
                <a:solidFill>
                  <a:srgbClr val="332C2C"/>
                </a:solidFill>
                <a:latin typeface="Verdana"/>
                <a:cs typeface="Verdana"/>
              </a:rPr>
              <a:t>+91</a:t>
            </a:r>
            <a:r>
              <a:rPr sz="2750" spc="-250" dirty="0">
                <a:solidFill>
                  <a:srgbClr val="332C2C"/>
                </a:solidFill>
                <a:latin typeface="Verdana"/>
                <a:cs typeface="Verdana"/>
              </a:rPr>
              <a:t> </a:t>
            </a:r>
            <a:r>
              <a:rPr sz="2750" spc="-75" dirty="0">
                <a:solidFill>
                  <a:srgbClr val="332C2C"/>
                </a:solidFill>
                <a:latin typeface="Verdana"/>
                <a:cs typeface="Verdana"/>
              </a:rPr>
              <a:t>620</a:t>
            </a:r>
            <a:r>
              <a:rPr sz="2750" spc="-245" dirty="0">
                <a:solidFill>
                  <a:srgbClr val="332C2C"/>
                </a:solidFill>
                <a:latin typeface="Verdana"/>
                <a:cs typeface="Verdana"/>
              </a:rPr>
              <a:t> </a:t>
            </a:r>
            <a:r>
              <a:rPr sz="2750" spc="-305" dirty="0">
                <a:solidFill>
                  <a:srgbClr val="332C2C"/>
                </a:solidFill>
                <a:latin typeface="Verdana"/>
                <a:cs typeface="Verdana"/>
              </a:rPr>
              <a:t>421</a:t>
            </a:r>
            <a:r>
              <a:rPr sz="2750" spc="-245" dirty="0">
                <a:solidFill>
                  <a:srgbClr val="332C2C"/>
                </a:solidFill>
                <a:latin typeface="Verdana"/>
                <a:cs typeface="Verdana"/>
              </a:rPr>
              <a:t> </a:t>
            </a:r>
            <a:r>
              <a:rPr sz="2750" spc="-25" dirty="0">
                <a:solidFill>
                  <a:srgbClr val="332C2C"/>
                </a:solidFill>
                <a:latin typeface="Verdana"/>
                <a:cs typeface="Verdana"/>
              </a:rPr>
              <a:t>838</a:t>
            </a:r>
            <a:endParaRPr sz="2750">
              <a:latin typeface="Verdana"/>
              <a:cs typeface="Verdana"/>
            </a:endParaRPr>
          </a:p>
          <a:p>
            <a:pPr marL="471170" marR="463550" algn="ctr">
              <a:lnSpc>
                <a:spcPct val="102299"/>
              </a:lnSpc>
            </a:pPr>
            <a:r>
              <a:rPr sz="2750" spc="-10" dirty="0">
                <a:solidFill>
                  <a:srgbClr val="332C2C"/>
                </a:solidFill>
                <a:latin typeface="Verdana"/>
                <a:cs typeface="Verdana"/>
                <a:hlinkClick r:id="rId3"/>
              </a:rPr>
              <a:t>www.yourwebsite.com</a:t>
            </a:r>
            <a:r>
              <a:rPr sz="2750" spc="-10" dirty="0">
                <a:solidFill>
                  <a:srgbClr val="332C2C"/>
                </a:solidFill>
                <a:latin typeface="Verdana"/>
                <a:cs typeface="Verdana"/>
              </a:rPr>
              <a:t> @yourusername</a:t>
            </a:r>
            <a:endParaRPr sz="2750">
              <a:latin typeface="Verdana"/>
              <a:cs typeface="Verdana"/>
            </a:endParaRPr>
          </a:p>
        </p:txBody>
      </p:sp>
      <p:sp>
        <p:nvSpPr>
          <p:cNvPr id="9" name="object 9"/>
          <p:cNvSpPr/>
          <p:nvPr/>
        </p:nvSpPr>
        <p:spPr>
          <a:xfrm>
            <a:off x="7083603" y="7196467"/>
            <a:ext cx="1095375" cy="1095375"/>
          </a:xfrm>
          <a:custGeom>
            <a:avLst/>
            <a:gdLst/>
            <a:ahLst/>
            <a:cxnLst/>
            <a:rect l="l" t="t" r="r" b="b"/>
            <a:pathLst>
              <a:path w="1095375" h="1095375">
                <a:moveTo>
                  <a:pt x="831100" y="546455"/>
                </a:moveTo>
                <a:lnTo>
                  <a:pt x="714832" y="546455"/>
                </a:lnTo>
                <a:lnTo>
                  <a:pt x="702246" y="543915"/>
                </a:lnTo>
                <a:lnTo>
                  <a:pt x="691959" y="536994"/>
                </a:lnTo>
                <a:lnTo>
                  <a:pt x="685038" y="526707"/>
                </a:lnTo>
                <a:lnTo>
                  <a:pt x="682498" y="514108"/>
                </a:lnTo>
                <a:lnTo>
                  <a:pt x="682498" y="383197"/>
                </a:lnTo>
                <a:lnTo>
                  <a:pt x="685355" y="369036"/>
                </a:lnTo>
                <a:lnTo>
                  <a:pt x="693166" y="357466"/>
                </a:lnTo>
                <a:lnTo>
                  <a:pt x="704748" y="349643"/>
                </a:lnTo>
                <a:lnTo>
                  <a:pt x="718908" y="346773"/>
                </a:lnTo>
                <a:lnTo>
                  <a:pt x="831088" y="346773"/>
                </a:lnTo>
                <a:lnTo>
                  <a:pt x="831088" y="254711"/>
                </a:lnTo>
                <a:lnTo>
                  <a:pt x="718908" y="254711"/>
                </a:lnTo>
                <a:lnTo>
                  <a:pt x="668947" y="264833"/>
                </a:lnTo>
                <a:lnTo>
                  <a:pt x="628091" y="292392"/>
                </a:lnTo>
                <a:lnTo>
                  <a:pt x="600532" y="333235"/>
                </a:lnTo>
                <a:lnTo>
                  <a:pt x="590423" y="383197"/>
                </a:lnTo>
                <a:lnTo>
                  <a:pt x="590423" y="514108"/>
                </a:lnTo>
                <a:lnTo>
                  <a:pt x="587870" y="526707"/>
                </a:lnTo>
                <a:lnTo>
                  <a:pt x="580948" y="536994"/>
                </a:lnTo>
                <a:lnTo>
                  <a:pt x="570661" y="543915"/>
                </a:lnTo>
                <a:lnTo>
                  <a:pt x="558076" y="546455"/>
                </a:lnTo>
                <a:lnTo>
                  <a:pt x="441833" y="546455"/>
                </a:lnTo>
                <a:lnTo>
                  <a:pt x="441833" y="638517"/>
                </a:lnTo>
                <a:lnTo>
                  <a:pt x="558088" y="638517"/>
                </a:lnTo>
                <a:lnTo>
                  <a:pt x="570661" y="641070"/>
                </a:lnTo>
                <a:lnTo>
                  <a:pt x="580948" y="647992"/>
                </a:lnTo>
                <a:lnTo>
                  <a:pt x="587870" y="658279"/>
                </a:lnTo>
                <a:lnTo>
                  <a:pt x="590423" y="670864"/>
                </a:lnTo>
                <a:lnTo>
                  <a:pt x="590423" y="1095375"/>
                </a:lnTo>
                <a:lnTo>
                  <a:pt x="682498" y="1095375"/>
                </a:lnTo>
                <a:lnTo>
                  <a:pt x="682498" y="670864"/>
                </a:lnTo>
                <a:lnTo>
                  <a:pt x="685038" y="658279"/>
                </a:lnTo>
                <a:lnTo>
                  <a:pt x="691959" y="647992"/>
                </a:lnTo>
                <a:lnTo>
                  <a:pt x="702246" y="641070"/>
                </a:lnTo>
                <a:lnTo>
                  <a:pt x="714832" y="638517"/>
                </a:lnTo>
                <a:lnTo>
                  <a:pt x="831100" y="638517"/>
                </a:lnTo>
                <a:lnTo>
                  <a:pt x="831100" y="546455"/>
                </a:lnTo>
                <a:close/>
              </a:path>
              <a:path w="1095375" h="1095375">
                <a:moveTo>
                  <a:pt x="1095375" y="133413"/>
                </a:moveTo>
                <a:lnTo>
                  <a:pt x="1088555" y="91300"/>
                </a:lnTo>
                <a:lnTo>
                  <a:pt x="1069594" y="54686"/>
                </a:lnTo>
                <a:lnTo>
                  <a:pt x="1040701" y="25781"/>
                </a:lnTo>
                <a:lnTo>
                  <a:pt x="1004087" y="6819"/>
                </a:lnTo>
                <a:lnTo>
                  <a:pt x="961961" y="0"/>
                </a:lnTo>
                <a:lnTo>
                  <a:pt x="133400" y="0"/>
                </a:lnTo>
                <a:lnTo>
                  <a:pt x="91274" y="6819"/>
                </a:lnTo>
                <a:lnTo>
                  <a:pt x="54660" y="25781"/>
                </a:lnTo>
                <a:lnTo>
                  <a:pt x="25768" y="54686"/>
                </a:lnTo>
                <a:lnTo>
                  <a:pt x="6807" y="91300"/>
                </a:lnTo>
                <a:lnTo>
                  <a:pt x="0" y="133413"/>
                </a:lnTo>
                <a:lnTo>
                  <a:pt x="0" y="961974"/>
                </a:lnTo>
                <a:lnTo>
                  <a:pt x="6807" y="1004100"/>
                </a:lnTo>
                <a:lnTo>
                  <a:pt x="25768" y="1040714"/>
                </a:lnTo>
                <a:lnTo>
                  <a:pt x="54660" y="1069606"/>
                </a:lnTo>
                <a:lnTo>
                  <a:pt x="91274" y="1088567"/>
                </a:lnTo>
                <a:lnTo>
                  <a:pt x="133400" y="1095375"/>
                </a:lnTo>
                <a:lnTo>
                  <a:pt x="525741" y="1095375"/>
                </a:lnTo>
                <a:lnTo>
                  <a:pt x="525741" y="703199"/>
                </a:lnTo>
                <a:lnTo>
                  <a:pt x="409486" y="703199"/>
                </a:lnTo>
                <a:lnTo>
                  <a:pt x="396887" y="700659"/>
                </a:lnTo>
                <a:lnTo>
                  <a:pt x="386600" y="693737"/>
                </a:lnTo>
                <a:lnTo>
                  <a:pt x="379679" y="683450"/>
                </a:lnTo>
                <a:lnTo>
                  <a:pt x="377139" y="670864"/>
                </a:lnTo>
                <a:lnTo>
                  <a:pt x="377139" y="514108"/>
                </a:lnTo>
                <a:lnTo>
                  <a:pt x="379679" y="501523"/>
                </a:lnTo>
                <a:lnTo>
                  <a:pt x="386600" y="491248"/>
                </a:lnTo>
                <a:lnTo>
                  <a:pt x="396887" y="484314"/>
                </a:lnTo>
                <a:lnTo>
                  <a:pt x="409486" y="481761"/>
                </a:lnTo>
                <a:lnTo>
                  <a:pt x="525741" y="481761"/>
                </a:lnTo>
                <a:lnTo>
                  <a:pt x="525741" y="383197"/>
                </a:lnTo>
                <a:lnTo>
                  <a:pt x="530847" y="338963"/>
                </a:lnTo>
                <a:lnTo>
                  <a:pt x="545401" y="298323"/>
                </a:lnTo>
                <a:lnTo>
                  <a:pt x="568223" y="262458"/>
                </a:lnTo>
                <a:lnTo>
                  <a:pt x="598157" y="232524"/>
                </a:lnTo>
                <a:lnTo>
                  <a:pt x="634022" y="209702"/>
                </a:lnTo>
                <a:lnTo>
                  <a:pt x="674662" y="195148"/>
                </a:lnTo>
                <a:lnTo>
                  <a:pt x="718908" y="190030"/>
                </a:lnTo>
                <a:lnTo>
                  <a:pt x="863434" y="190030"/>
                </a:lnTo>
                <a:lnTo>
                  <a:pt x="876020" y="192582"/>
                </a:lnTo>
                <a:lnTo>
                  <a:pt x="886294" y="199504"/>
                </a:lnTo>
                <a:lnTo>
                  <a:pt x="893229" y="209791"/>
                </a:lnTo>
                <a:lnTo>
                  <a:pt x="895781" y="222364"/>
                </a:lnTo>
                <a:lnTo>
                  <a:pt x="895781" y="379120"/>
                </a:lnTo>
                <a:lnTo>
                  <a:pt x="893229" y="391706"/>
                </a:lnTo>
                <a:lnTo>
                  <a:pt x="886294" y="401993"/>
                </a:lnTo>
                <a:lnTo>
                  <a:pt x="876020" y="408914"/>
                </a:lnTo>
                <a:lnTo>
                  <a:pt x="863422" y="411454"/>
                </a:lnTo>
                <a:lnTo>
                  <a:pt x="747179" y="411454"/>
                </a:lnTo>
                <a:lnTo>
                  <a:pt x="747179" y="481761"/>
                </a:lnTo>
                <a:lnTo>
                  <a:pt x="863434" y="481761"/>
                </a:lnTo>
                <a:lnTo>
                  <a:pt x="876020" y="484314"/>
                </a:lnTo>
                <a:lnTo>
                  <a:pt x="886294" y="491248"/>
                </a:lnTo>
                <a:lnTo>
                  <a:pt x="893229" y="501523"/>
                </a:lnTo>
                <a:lnTo>
                  <a:pt x="895781" y="514108"/>
                </a:lnTo>
                <a:lnTo>
                  <a:pt x="895781" y="670864"/>
                </a:lnTo>
                <a:lnTo>
                  <a:pt x="893229" y="683450"/>
                </a:lnTo>
                <a:lnTo>
                  <a:pt x="886294" y="693737"/>
                </a:lnTo>
                <a:lnTo>
                  <a:pt x="876020" y="700659"/>
                </a:lnTo>
                <a:lnTo>
                  <a:pt x="863422" y="703199"/>
                </a:lnTo>
                <a:lnTo>
                  <a:pt x="747179" y="703199"/>
                </a:lnTo>
                <a:lnTo>
                  <a:pt x="747179" y="1095375"/>
                </a:lnTo>
                <a:lnTo>
                  <a:pt x="961961" y="1095375"/>
                </a:lnTo>
                <a:lnTo>
                  <a:pt x="1004087" y="1088567"/>
                </a:lnTo>
                <a:lnTo>
                  <a:pt x="1040701" y="1069606"/>
                </a:lnTo>
                <a:lnTo>
                  <a:pt x="1069594" y="1040714"/>
                </a:lnTo>
                <a:lnTo>
                  <a:pt x="1088555" y="1004100"/>
                </a:lnTo>
                <a:lnTo>
                  <a:pt x="1095375" y="961974"/>
                </a:lnTo>
                <a:lnTo>
                  <a:pt x="1095375" y="133413"/>
                </a:lnTo>
                <a:close/>
              </a:path>
            </a:pathLst>
          </a:custGeom>
          <a:solidFill>
            <a:srgbClr val="332C2C"/>
          </a:solidFill>
        </p:spPr>
        <p:txBody>
          <a:bodyPr wrap="square" lIns="0" tIns="0" rIns="0" bIns="0" rtlCol="0"/>
          <a:lstStyle/>
          <a:p>
            <a:endParaRPr/>
          </a:p>
        </p:txBody>
      </p:sp>
      <p:sp>
        <p:nvSpPr>
          <p:cNvPr id="10" name="object 10"/>
          <p:cNvSpPr/>
          <p:nvPr/>
        </p:nvSpPr>
        <p:spPr>
          <a:xfrm>
            <a:off x="8594649" y="7200024"/>
            <a:ext cx="1095375" cy="1095375"/>
          </a:xfrm>
          <a:custGeom>
            <a:avLst/>
            <a:gdLst/>
            <a:ahLst/>
            <a:cxnLst/>
            <a:rect l="l" t="t" r="r" b="b"/>
            <a:pathLst>
              <a:path w="1095375" h="1095375">
                <a:moveTo>
                  <a:pt x="708152" y="547687"/>
                </a:moveTo>
                <a:lnTo>
                  <a:pt x="699947" y="497039"/>
                </a:lnTo>
                <a:lnTo>
                  <a:pt x="677138" y="452996"/>
                </a:lnTo>
                <a:lnTo>
                  <a:pt x="642378" y="418236"/>
                </a:lnTo>
                <a:lnTo>
                  <a:pt x="598335" y="395427"/>
                </a:lnTo>
                <a:lnTo>
                  <a:pt x="547687" y="387223"/>
                </a:lnTo>
                <a:lnTo>
                  <a:pt x="497027" y="395427"/>
                </a:lnTo>
                <a:lnTo>
                  <a:pt x="452983" y="418236"/>
                </a:lnTo>
                <a:lnTo>
                  <a:pt x="418223" y="452996"/>
                </a:lnTo>
                <a:lnTo>
                  <a:pt x="395427" y="497039"/>
                </a:lnTo>
                <a:lnTo>
                  <a:pt x="387235" y="547687"/>
                </a:lnTo>
                <a:lnTo>
                  <a:pt x="395427" y="598347"/>
                </a:lnTo>
                <a:lnTo>
                  <a:pt x="418223" y="642391"/>
                </a:lnTo>
                <a:lnTo>
                  <a:pt x="452983" y="677151"/>
                </a:lnTo>
                <a:lnTo>
                  <a:pt x="497027" y="699947"/>
                </a:lnTo>
                <a:lnTo>
                  <a:pt x="547687" y="708139"/>
                </a:lnTo>
                <a:lnTo>
                  <a:pt x="598335" y="699947"/>
                </a:lnTo>
                <a:lnTo>
                  <a:pt x="642378" y="677151"/>
                </a:lnTo>
                <a:lnTo>
                  <a:pt x="677138" y="642391"/>
                </a:lnTo>
                <a:lnTo>
                  <a:pt x="699947" y="598347"/>
                </a:lnTo>
                <a:lnTo>
                  <a:pt x="708152" y="547687"/>
                </a:lnTo>
                <a:close/>
              </a:path>
              <a:path w="1095375" h="1095375">
                <a:moveTo>
                  <a:pt x="900684" y="290957"/>
                </a:moveTo>
                <a:lnTo>
                  <a:pt x="894181" y="258864"/>
                </a:lnTo>
                <a:lnTo>
                  <a:pt x="893102" y="253530"/>
                </a:lnTo>
                <a:lnTo>
                  <a:pt x="872451" y="222910"/>
                </a:lnTo>
                <a:lnTo>
                  <a:pt x="841844" y="202260"/>
                </a:lnTo>
                <a:lnTo>
                  <a:pt x="836510" y="201180"/>
                </a:lnTo>
                <a:lnTo>
                  <a:pt x="836510" y="323049"/>
                </a:lnTo>
                <a:lnTo>
                  <a:pt x="831456" y="348005"/>
                </a:lnTo>
                <a:lnTo>
                  <a:pt x="817676" y="368414"/>
                </a:lnTo>
                <a:lnTo>
                  <a:pt x="797280" y="382181"/>
                </a:lnTo>
                <a:lnTo>
                  <a:pt x="772325" y="387223"/>
                </a:lnTo>
                <a:lnTo>
                  <a:pt x="772325" y="547687"/>
                </a:lnTo>
                <a:lnTo>
                  <a:pt x="767740" y="592899"/>
                </a:lnTo>
                <a:lnTo>
                  <a:pt x="754634" y="635038"/>
                </a:lnTo>
                <a:lnTo>
                  <a:pt x="733894" y="673201"/>
                </a:lnTo>
                <a:lnTo>
                  <a:pt x="706450" y="706450"/>
                </a:lnTo>
                <a:lnTo>
                  <a:pt x="673188" y="733907"/>
                </a:lnTo>
                <a:lnTo>
                  <a:pt x="635025" y="754646"/>
                </a:lnTo>
                <a:lnTo>
                  <a:pt x="592886" y="767753"/>
                </a:lnTo>
                <a:lnTo>
                  <a:pt x="547687" y="772325"/>
                </a:lnTo>
                <a:lnTo>
                  <a:pt x="502475" y="767753"/>
                </a:lnTo>
                <a:lnTo>
                  <a:pt x="460336" y="754646"/>
                </a:lnTo>
                <a:lnTo>
                  <a:pt x="422173" y="733907"/>
                </a:lnTo>
                <a:lnTo>
                  <a:pt x="388924" y="706450"/>
                </a:lnTo>
                <a:lnTo>
                  <a:pt x="361467" y="673201"/>
                </a:lnTo>
                <a:lnTo>
                  <a:pt x="340728" y="635038"/>
                </a:lnTo>
                <a:lnTo>
                  <a:pt x="327621" y="592899"/>
                </a:lnTo>
                <a:lnTo>
                  <a:pt x="323049" y="547687"/>
                </a:lnTo>
                <a:lnTo>
                  <a:pt x="327621" y="502488"/>
                </a:lnTo>
                <a:lnTo>
                  <a:pt x="340728" y="460349"/>
                </a:lnTo>
                <a:lnTo>
                  <a:pt x="361467" y="422186"/>
                </a:lnTo>
                <a:lnTo>
                  <a:pt x="388924" y="388924"/>
                </a:lnTo>
                <a:lnTo>
                  <a:pt x="422173" y="361480"/>
                </a:lnTo>
                <a:lnTo>
                  <a:pt x="460336" y="340741"/>
                </a:lnTo>
                <a:lnTo>
                  <a:pt x="502475" y="327634"/>
                </a:lnTo>
                <a:lnTo>
                  <a:pt x="547687" y="323049"/>
                </a:lnTo>
                <a:lnTo>
                  <a:pt x="592886" y="327634"/>
                </a:lnTo>
                <a:lnTo>
                  <a:pt x="635025" y="340741"/>
                </a:lnTo>
                <a:lnTo>
                  <a:pt x="673188" y="361480"/>
                </a:lnTo>
                <a:lnTo>
                  <a:pt x="706450" y="388924"/>
                </a:lnTo>
                <a:lnTo>
                  <a:pt x="733894" y="422186"/>
                </a:lnTo>
                <a:lnTo>
                  <a:pt x="754634" y="460349"/>
                </a:lnTo>
                <a:lnTo>
                  <a:pt x="767740" y="502488"/>
                </a:lnTo>
                <a:lnTo>
                  <a:pt x="772325" y="547687"/>
                </a:lnTo>
                <a:lnTo>
                  <a:pt x="772325" y="387223"/>
                </a:lnTo>
                <a:lnTo>
                  <a:pt x="747369" y="382181"/>
                </a:lnTo>
                <a:lnTo>
                  <a:pt x="726960" y="368414"/>
                </a:lnTo>
                <a:lnTo>
                  <a:pt x="713193" y="348005"/>
                </a:lnTo>
                <a:lnTo>
                  <a:pt x="708152" y="323049"/>
                </a:lnTo>
                <a:lnTo>
                  <a:pt x="713193" y="298094"/>
                </a:lnTo>
                <a:lnTo>
                  <a:pt x="726960" y="277685"/>
                </a:lnTo>
                <a:lnTo>
                  <a:pt x="747369" y="263918"/>
                </a:lnTo>
                <a:lnTo>
                  <a:pt x="772325" y="258864"/>
                </a:lnTo>
                <a:lnTo>
                  <a:pt x="797280" y="263918"/>
                </a:lnTo>
                <a:lnTo>
                  <a:pt x="817676" y="277685"/>
                </a:lnTo>
                <a:lnTo>
                  <a:pt x="831456" y="298094"/>
                </a:lnTo>
                <a:lnTo>
                  <a:pt x="836510" y="323049"/>
                </a:lnTo>
                <a:lnTo>
                  <a:pt x="836510" y="201180"/>
                </a:lnTo>
                <a:lnTo>
                  <a:pt x="804418" y="194678"/>
                </a:lnTo>
                <a:lnTo>
                  <a:pt x="290957" y="194678"/>
                </a:lnTo>
                <a:lnTo>
                  <a:pt x="253517" y="202260"/>
                </a:lnTo>
                <a:lnTo>
                  <a:pt x="222910" y="222910"/>
                </a:lnTo>
                <a:lnTo>
                  <a:pt x="202260" y="253530"/>
                </a:lnTo>
                <a:lnTo>
                  <a:pt x="194691" y="290957"/>
                </a:lnTo>
                <a:lnTo>
                  <a:pt x="194691" y="804418"/>
                </a:lnTo>
                <a:lnTo>
                  <a:pt x="202260" y="841857"/>
                </a:lnTo>
                <a:lnTo>
                  <a:pt x="222910" y="872464"/>
                </a:lnTo>
                <a:lnTo>
                  <a:pt x="253517" y="893114"/>
                </a:lnTo>
                <a:lnTo>
                  <a:pt x="290957" y="900684"/>
                </a:lnTo>
                <a:lnTo>
                  <a:pt x="804418" y="900684"/>
                </a:lnTo>
                <a:lnTo>
                  <a:pt x="841844" y="893114"/>
                </a:lnTo>
                <a:lnTo>
                  <a:pt x="872451" y="872464"/>
                </a:lnTo>
                <a:lnTo>
                  <a:pt x="893102" y="841857"/>
                </a:lnTo>
                <a:lnTo>
                  <a:pt x="900684" y="804418"/>
                </a:lnTo>
                <a:lnTo>
                  <a:pt x="900684" y="772325"/>
                </a:lnTo>
                <a:lnTo>
                  <a:pt x="900684" y="387223"/>
                </a:lnTo>
                <a:lnTo>
                  <a:pt x="900684" y="290957"/>
                </a:lnTo>
                <a:close/>
              </a:path>
              <a:path w="1095375" h="1095375">
                <a:moveTo>
                  <a:pt x="1095375" y="162585"/>
                </a:moveTo>
                <a:lnTo>
                  <a:pt x="1090942" y="130492"/>
                </a:lnTo>
                <a:lnTo>
                  <a:pt x="1089469" y="119824"/>
                </a:lnTo>
                <a:lnTo>
                  <a:pt x="1072870" y="81114"/>
                </a:lnTo>
                <a:lnTo>
                  <a:pt x="1047242" y="48120"/>
                </a:lnTo>
                <a:lnTo>
                  <a:pt x="1014247" y="22504"/>
                </a:lnTo>
                <a:lnTo>
                  <a:pt x="975537" y="5905"/>
                </a:lnTo>
                <a:lnTo>
                  <a:pt x="964869" y="4432"/>
                </a:lnTo>
                <a:lnTo>
                  <a:pt x="964869" y="290957"/>
                </a:lnTo>
                <a:lnTo>
                  <a:pt x="964869" y="804418"/>
                </a:lnTo>
                <a:lnTo>
                  <a:pt x="956665" y="855078"/>
                </a:lnTo>
                <a:lnTo>
                  <a:pt x="933869" y="899121"/>
                </a:lnTo>
                <a:lnTo>
                  <a:pt x="899109" y="933881"/>
                </a:lnTo>
                <a:lnTo>
                  <a:pt x="855065" y="956678"/>
                </a:lnTo>
                <a:lnTo>
                  <a:pt x="804418" y="964869"/>
                </a:lnTo>
                <a:lnTo>
                  <a:pt x="290957" y="964869"/>
                </a:lnTo>
                <a:lnTo>
                  <a:pt x="240296" y="956678"/>
                </a:lnTo>
                <a:lnTo>
                  <a:pt x="196253" y="933881"/>
                </a:lnTo>
                <a:lnTo>
                  <a:pt x="161493" y="899121"/>
                </a:lnTo>
                <a:lnTo>
                  <a:pt x="138696" y="855078"/>
                </a:lnTo>
                <a:lnTo>
                  <a:pt x="130505" y="804418"/>
                </a:lnTo>
                <a:lnTo>
                  <a:pt x="130505" y="290957"/>
                </a:lnTo>
                <a:lnTo>
                  <a:pt x="138696" y="240309"/>
                </a:lnTo>
                <a:lnTo>
                  <a:pt x="161493" y="196265"/>
                </a:lnTo>
                <a:lnTo>
                  <a:pt x="196253" y="161505"/>
                </a:lnTo>
                <a:lnTo>
                  <a:pt x="240296" y="138696"/>
                </a:lnTo>
                <a:lnTo>
                  <a:pt x="290957" y="130492"/>
                </a:lnTo>
                <a:lnTo>
                  <a:pt x="804418" y="130492"/>
                </a:lnTo>
                <a:lnTo>
                  <a:pt x="855065" y="138696"/>
                </a:lnTo>
                <a:lnTo>
                  <a:pt x="899109" y="161505"/>
                </a:lnTo>
                <a:lnTo>
                  <a:pt x="933869" y="196265"/>
                </a:lnTo>
                <a:lnTo>
                  <a:pt x="956665" y="240309"/>
                </a:lnTo>
                <a:lnTo>
                  <a:pt x="964869" y="290957"/>
                </a:lnTo>
                <a:lnTo>
                  <a:pt x="964869" y="4432"/>
                </a:lnTo>
                <a:lnTo>
                  <a:pt x="932776" y="0"/>
                </a:lnTo>
                <a:lnTo>
                  <a:pt x="162598" y="0"/>
                </a:lnTo>
                <a:lnTo>
                  <a:pt x="119824" y="5905"/>
                </a:lnTo>
                <a:lnTo>
                  <a:pt x="81114" y="22504"/>
                </a:lnTo>
                <a:lnTo>
                  <a:pt x="48120" y="48120"/>
                </a:lnTo>
                <a:lnTo>
                  <a:pt x="22491" y="81114"/>
                </a:lnTo>
                <a:lnTo>
                  <a:pt x="5892" y="119824"/>
                </a:lnTo>
                <a:lnTo>
                  <a:pt x="0" y="162585"/>
                </a:lnTo>
                <a:lnTo>
                  <a:pt x="0" y="932776"/>
                </a:lnTo>
                <a:lnTo>
                  <a:pt x="5892" y="975550"/>
                </a:lnTo>
                <a:lnTo>
                  <a:pt x="22491" y="1014260"/>
                </a:lnTo>
                <a:lnTo>
                  <a:pt x="48120" y="1047254"/>
                </a:lnTo>
                <a:lnTo>
                  <a:pt x="81114" y="1072883"/>
                </a:lnTo>
                <a:lnTo>
                  <a:pt x="119824" y="1089482"/>
                </a:lnTo>
                <a:lnTo>
                  <a:pt x="162598" y="1095375"/>
                </a:lnTo>
                <a:lnTo>
                  <a:pt x="932776" y="1095375"/>
                </a:lnTo>
                <a:lnTo>
                  <a:pt x="975537" y="1089482"/>
                </a:lnTo>
                <a:lnTo>
                  <a:pt x="1014247" y="1072883"/>
                </a:lnTo>
                <a:lnTo>
                  <a:pt x="1047242" y="1047254"/>
                </a:lnTo>
                <a:lnTo>
                  <a:pt x="1072870" y="1014260"/>
                </a:lnTo>
                <a:lnTo>
                  <a:pt x="1089469" y="975550"/>
                </a:lnTo>
                <a:lnTo>
                  <a:pt x="1090942" y="964869"/>
                </a:lnTo>
                <a:lnTo>
                  <a:pt x="1095375" y="932776"/>
                </a:lnTo>
                <a:lnTo>
                  <a:pt x="1095375" y="162585"/>
                </a:lnTo>
                <a:close/>
              </a:path>
            </a:pathLst>
          </a:custGeom>
          <a:solidFill>
            <a:srgbClr val="332C2C"/>
          </a:solidFill>
        </p:spPr>
        <p:txBody>
          <a:bodyPr wrap="square" lIns="0" tIns="0" rIns="0" bIns="0" rtlCol="0"/>
          <a:lstStyle/>
          <a:p>
            <a:endParaRPr/>
          </a:p>
        </p:txBody>
      </p:sp>
      <p:grpSp>
        <p:nvGrpSpPr>
          <p:cNvPr id="11" name="object 11"/>
          <p:cNvGrpSpPr/>
          <p:nvPr/>
        </p:nvGrpSpPr>
        <p:grpSpPr>
          <a:xfrm>
            <a:off x="10105453" y="7200303"/>
            <a:ext cx="1095375" cy="1095375"/>
            <a:chOff x="10105453" y="7200303"/>
            <a:chExt cx="1095375" cy="1095375"/>
          </a:xfrm>
        </p:grpSpPr>
        <p:pic>
          <p:nvPicPr>
            <p:cNvPr id="12" name="object 12"/>
            <p:cNvPicPr/>
            <p:nvPr/>
          </p:nvPicPr>
          <p:blipFill>
            <a:blip r:embed="rId4" cstate="print"/>
            <a:stretch>
              <a:fillRect/>
            </a:stretch>
          </p:blipFill>
          <p:spPr>
            <a:xfrm>
              <a:off x="10332224" y="7394981"/>
              <a:ext cx="64185" cy="64185"/>
            </a:xfrm>
            <a:prstGeom prst="rect">
              <a:avLst/>
            </a:prstGeom>
          </p:spPr>
        </p:pic>
        <p:sp>
          <p:nvSpPr>
            <p:cNvPr id="13" name="object 13"/>
            <p:cNvSpPr/>
            <p:nvPr/>
          </p:nvSpPr>
          <p:spPr>
            <a:xfrm>
              <a:off x="10105453" y="7200303"/>
              <a:ext cx="1095375" cy="1095375"/>
            </a:xfrm>
            <a:custGeom>
              <a:avLst/>
              <a:gdLst/>
              <a:ahLst/>
              <a:cxnLst/>
              <a:rect l="l" t="t" r="r" b="b"/>
              <a:pathLst>
                <a:path w="1095375" h="1095375">
                  <a:moveTo>
                    <a:pt x="290944" y="451408"/>
                  </a:moveTo>
                  <a:lnTo>
                    <a:pt x="226771" y="451408"/>
                  </a:lnTo>
                  <a:lnTo>
                    <a:pt x="226771" y="900684"/>
                  </a:lnTo>
                  <a:lnTo>
                    <a:pt x="290944" y="900684"/>
                  </a:lnTo>
                  <a:lnTo>
                    <a:pt x="290944" y="451408"/>
                  </a:lnTo>
                  <a:close/>
                </a:path>
                <a:path w="1095375" h="1095375">
                  <a:moveTo>
                    <a:pt x="868591" y="587362"/>
                  </a:moveTo>
                  <a:lnTo>
                    <a:pt x="860513" y="540905"/>
                  </a:lnTo>
                  <a:lnTo>
                    <a:pt x="837209" y="500367"/>
                  </a:lnTo>
                  <a:lnTo>
                    <a:pt x="800087" y="469646"/>
                  </a:lnTo>
                  <a:lnTo>
                    <a:pt x="750544" y="452577"/>
                  </a:lnTo>
                  <a:lnTo>
                    <a:pt x="713333" y="450723"/>
                  </a:lnTo>
                  <a:lnTo>
                    <a:pt x="677278" y="456996"/>
                  </a:lnTo>
                  <a:lnTo>
                    <a:pt x="644575" y="470725"/>
                  </a:lnTo>
                  <a:lnTo>
                    <a:pt x="617423" y="491210"/>
                  </a:lnTo>
                  <a:lnTo>
                    <a:pt x="605840" y="502856"/>
                  </a:lnTo>
                  <a:lnTo>
                    <a:pt x="594652" y="511784"/>
                  </a:lnTo>
                  <a:lnTo>
                    <a:pt x="582371" y="515924"/>
                  </a:lnTo>
                  <a:lnTo>
                    <a:pt x="567486" y="513143"/>
                  </a:lnTo>
                  <a:lnTo>
                    <a:pt x="559320" y="508254"/>
                  </a:lnTo>
                  <a:lnTo>
                    <a:pt x="553085" y="501332"/>
                  </a:lnTo>
                  <a:lnTo>
                    <a:pt x="549084" y="492912"/>
                  </a:lnTo>
                  <a:lnTo>
                    <a:pt x="547674" y="483501"/>
                  </a:lnTo>
                  <a:lnTo>
                    <a:pt x="547674" y="451408"/>
                  </a:lnTo>
                  <a:lnTo>
                    <a:pt x="483501" y="451408"/>
                  </a:lnTo>
                  <a:lnTo>
                    <a:pt x="483501" y="900684"/>
                  </a:lnTo>
                  <a:lnTo>
                    <a:pt x="547674" y="900684"/>
                  </a:lnTo>
                  <a:lnTo>
                    <a:pt x="547674" y="643953"/>
                  </a:lnTo>
                  <a:lnTo>
                    <a:pt x="557784" y="594042"/>
                  </a:lnTo>
                  <a:lnTo>
                    <a:pt x="585317" y="553237"/>
                  </a:lnTo>
                  <a:lnTo>
                    <a:pt x="626122" y="525703"/>
                  </a:lnTo>
                  <a:lnTo>
                    <a:pt x="676046" y="515594"/>
                  </a:lnTo>
                  <a:lnTo>
                    <a:pt x="725957" y="525703"/>
                  </a:lnTo>
                  <a:lnTo>
                    <a:pt x="766775" y="553237"/>
                  </a:lnTo>
                  <a:lnTo>
                    <a:pt x="794308" y="594042"/>
                  </a:lnTo>
                  <a:lnTo>
                    <a:pt x="804418" y="643953"/>
                  </a:lnTo>
                  <a:lnTo>
                    <a:pt x="804418" y="900684"/>
                  </a:lnTo>
                  <a:lnTo>
                    <a:pt x="868591" y="900684"/>
                  </a:lnTo>
                  <a:lnTo>
                    <a:pt x="868591" y="587362"/>
                  </a:lnTo>
                  <a:close/>
                </a:path>
                <a:path w="1095375" h="1095375">
                  <a:moveTo>
                    <a:pt x="1095375" y="162585"/>
                  </a:moveTo>
                  <a:lnTo>
                    <a:pt x="1090942" y="130492"/>
                  </a:lnTo>
                  <a:lnTo>
                    <a:pt x="1089469" y="119824"/>
                  </a:lnTo>
                  <a:lnTo>
                    <a:pt x="1072870" y="81114"/>
                  </a:lnTo>
                  <a:lnTo>
                    <a:pt x="1047242" y="48120"/>
                  </a:lnTo>
                  <a:lnTo>
                    <a:pt x="1014247" y="22504"/>
                  </a:lnTo>
                  <a:lnTo>
                    <a:pt x="975537" y="5905"/>
                  </a:lnTo>
                  <a:lnTo>
                    <a:pt x="932776" y="0"/>
                  </a:lnTo>
                  <a:lnTo>
                    <a:pt x="932776" y="587362"/>
                  </a:lnTo>
                  <a:lnTo>
                    <a:pt x="932776" y="932776"/>
                  </a:lnTo>
                  <a:lnTo>
                    <a:pt x="930249" y="945273"/>
                  </a:lnTo>
                  <a:lnTo>
                    <a:pt x="923378" y="955471"/>
                  </a:lnTo>
                  <a:lnTo>
                    <a:pt x="913168" y="962342"/>
                  </a:lnTo>
                  <a:lnTo>
                    <a:pt x="900684" y="964857"/>
                  </a:lnTo>
                  <a:lnTo>
                    <a:pt x="772325" y="964857"/>
                  </a:lnTo>
                  <a:lnTo>
                    <a:pt x="759815" y="962342"/>
                  </a:lnTo>
                  <a:lnTo>
                    <a:pt x="749617" y="955471"/>
                  </a:lnTo>
                  <a:lnTo>
                    <a:pt x="742746" y="945273"/>
                  </a:lnTo>
                  <a:lnTo>
                    <a:pt x="740232" y="932776"/>
                  </a:lnTo>
                  <a:lnTo>
                    <a:pt x="740232" y="643953"/>
                  </a:lnTo>
                  <a:lnTo>
                    <a:pt x="735177" y="618998"/>
                  </a:lnTo>
                  <a:lnTo>
                    <a:pt x="721398" y="598601"/>
                  </a:lnTo>
                  <a:lnTo>
                    <a:pt x="701001" y="584822"/>
                  </a:lnTo>
                  <a:lnTo>
                    <a:pt x="676046" y="579767"/>
                  </a:lnTo>
                  <a:lnTo>
                    <a:pt x="651078" y="584822"/>
                  </a:lnTo>
                  <a:lnTo>
                    <a:pt x="630682" y="598601"/>
                  </a:lnTo>
                  <a:lnTo>
                    <a:pt x="616902" y="618998"/>
                  </a:lnTo>
                  <a:lnTo>
                    <a:pt x="611860" y="643953"/>
                  </a:lnTo>
                  <a:lnTo>
                    <a:pt x="611860" y="932776"/>
                  </a:lnTo>
                  <a:lnTo>
                    <a:pt x="609333" y="945273"/>
                  </a:lnTo>
                  <a:lnTo>
                    <a:pt x="602462" y="955471"/>
                  </a:lnTo>
                  <a:lnTo>
                    <a:pt x="592264" y="962342"/>
                  </a:lnTo>
                  <a:lnTo>
                    <a:pt x="579780" y="964857"/>
                  </a:lnTo>
                  <a:lnTo>
                    <a:pt x="451408" y="964857"/>
                  </a:lnTo>
                  <a:lnTo>
                    <a:pt x="438912" y="962342"/>
                  </a:lnTo>
                  <a:lnTo>
                    <a:pt x="428713" y="955471"/>
                  </a:lnTo>
                  <a:lnTo>
                    <a:pt x="421830" y="945273"/>
                  </a:lnTo>
                  <a:lnTo>
                    <a:pt x="419315" y="932776"/>
                  </a:lnTo>
                  <a:lnTo>
                    <a:pt x="419315" y="419315"/>
                  </a:lnTo>
                  <a:lnTo>
                    <a:pt x="421830" y="406831"/>
                  </a:lnTo>
                  <a:lnTo>
                    <a:pt x="428713" y="396621"/>
                  </a:lnTo>
                  <a:lnTo>
                    <a:pt x="438772" y="389839"/>
                  </a:lnTo>
                  <a:lnTo>
                    <a:pt x="438442" y="389839"/>
                  </a:lnTo>
                  <a:lnTo>
                    <a:pt x="451408" y="387223"/>
                  </a:lnTo>
                  <a:lnTo>
                    <a:pt x="579780" y="387223"/>
                  </a:lnTo>
                  <a:lnTo>
                    <a:pt x="591426" y="389420"/>
                  </a:lnTo>
                  <a:lnTo>
                    <a:pt x="601179" y="395427"/>
                  </a:lnTo>
                  <a:lnTo>
                    <a:pt x="608190" y="404431"/>
                  </a:lnTo>
                  <a:lnTo>
                    <a:pt x="611644" y="415582"/>
                  </a:lnTo>
                  <a:lnTo>
                    <a:pt x="645807" y="399745"/>
                  </a:lnTo>
                  <a:lnTo>
                    <a:pt x="682815" y="389839"/>
                  </a:lnTo>
                  <a:lnTo>
                    <a:pt x="710742" y="387223"/>
                  </a:lnTo>
                  <a:lnTo>
                    <a:pt x="721525" y="386219"/>
                  </a:lnTo>
                  <a:lnTo>
                    <a:pt x="760818" y="389191"/>
                  </a:lnTo>
                  <a:lnTo>
                    <a:pt x="809790" y="403110"/>
                  </a:lnTo>
                  <a:lnTo>
                    <a:pt x="851776" y="426821"/>
                  </a:lnTo>
                  <a:lnTo>
                    <a:pt x="885926" y="458736"/>
                  </a:lnTo>
                  <a:lnTo>
                    <a:pt x="911377" y="497217"/>
                  </a:lnTo>
                  <a:lnTo>
                    <a:pt x="927277" y="540626"/>
                  </a:lnTo>
                  <a:lnTo>
                    <a:pt x="932776" y="587362"/>
                  </a:lnTo>
                  <a:lnTo>
                    <a:pt x="932776" y="0"/>
                  </a:lnTo>
                  <a:lnTo>
                    <a:pt x="355130" y="0"/>
                  </a:lnTo>
                  <a:lnTo>
                    <a:pt x="355130" y="226771"/>
                  </a:lnTo>
                  <a:lnTo>
                    <a:pt x="355130" y="419315"/>
                  </a:lnTo>
                  <a:lnTo>
                    <a:pt x="355130" y="932776"/>
                  </a:lnTo>
                  <a:lnTo>
                    <a:pt x="352602" y="945273"/>
                  </a:lnTo>
                  <a:lnTo>
                    <a:pt x="345732" y="955471"/>
                  </a:lnTo>
                  <a:lnTo>
                    <a:pt x="335534" y="962342"/>
                  </a:lnTo>
                  <a:lnTo>
                    <a:pt x="323049" y="964857"/>
                  </a:lnTo>
                  <a:lnTo>
                    <a:pt x="194678" y="964857"/>
                  </a:lnTo>
                  <a:lnTo>
                    <a:pt x="182181" y="962342"/>
                  </a:lnTo>
                  <a:lnTo>
                    <a:pt x="171983" y="955471"/>
                  </a:lnTo>
                  <a:lnTo>
                    <a:pt x="165100" y="945273"/>
                  </a:lnTo>
                  <a:lnTo>
                    <a:pt x="162585" y="932776"/>
                  </a:lnTo>
                  <a:lnTo>
                    <a:pt x="162585" y="419315"/>
                  </a:lnTo>
                  <a:lnTo>
                    <a:pt x="165100" y="406831"/>
                  </a:lnTo>
                  <a:lnTo>
                    <a:pt x="171983" y="396621"/>
                  </a:lnTo>
                  <a:lnTo>
                    <a:pt x="182041" y="389839"/>
                  </a:lnTo>
                  <a:lnTo>
                    <a:pt x="181711" y="389839"/>
                  </a:lnTo>
                  <a:lnTo>
                    <a:pt x="194678" y="387223"/>
                  </a:lnTo>
                  <a:lnTo>
                    <a:pt x="323049" y="387223"/>
                  </a:lnTo>
                  <a:lnTo>
                    <a:pt x="336003" y="389839"/>
                  </a:lnTo>
                  <a:lnTo>
                    <a:pt x="335673" y="389839"/>
                  </a:lnTo>
                  <a:lnTo>
                    <a:pt x="345732" y="396621"/>
                  </a:lnTo>
                  <a:lnTo>
                    <a:pt x="352602" y="406831"/>
                  </a:lnTo>
                  <a:lnTo>
                    <a:pt x="355130" y="419315"/>
                  </a:lnTo>
                  <a:lnTo>
                    <a:pt x="355130" y="226771"/>
                  </a:lnTo>
                  <a:lnTo>
                    <a:pt x="347548" y="264210"/>
                  </a:lnTo>
                  <a:lnTo>
                    <a:pt x="326898" y="294817"/>
                  </a:lnTo>
                  <a:lnTo>
                    <a:pt x="296291" y="315468"/>
                  </a:lnTo>
                  <a:lnTo>
                    <a:pt x="258864" y="323037"/>
                  </a:lnTo>
                  <a:lnTo>
                    <a:pt x="221424" y="315468"/>
                  </a:lnTo>
                  <a:lnTo>
                    <a:pt x="190817" y="294817"/>
                  </a:lnTo>
                  <a:lnTo>
                    <a:pt x="170154" y="264210"/>
                  </a:lnTo>
                  <a:lnTo>
                    <a:pt x="162585" y="226771"/>
                  </a:lnTo>
                  <a:lnTo>
                    <a:pt x="170154" y="189344"/>
                  </a:lnTo>
                  <a:lnTo>
                    <a:pt x="190817" y="158724"/>
                  </a:lnTo>
                  <a:lnTo>
                    <a:pt x="221424" y="138074"/>
                  </a:lnTo>
                  <a:lnTo>
                    <a:pt x="258864" y="130492"/>
                  </a:lnTo>
                  <a:lnTo>
                    <a:pt x="296291" y="138074"/>
                  </a:lnTo>
                  <a:lnTo>
                    <a:pt x="326898" y="158724"/>
                  </a:lnTo>
                  <a:lnTo>
                    <a:pt x="347548" y="189344"/>
                  </a:lnTo>
                  <a:lnTo>
                    <a:pt x="355130" y="226771"/>
                  </a:lnTo>
                  <a:lnTo>
                    <a:pt x="355130" y="0"/>
                  </a:lnTo>
                  <a:lnTo>
                    <a:pt x="162585" y="0"/>
                  </a:lnTo>
                  <a:lnTo>
                    <a:pt x="119811" y="5905"/>
                  </a:lnTo>
                  <a:lnTo>
                    <a:pt x="81102" y="22504"/>
                  </a:lnTo>
                  <a:lnTo>
                    <a:pt x="48107" y="48120"/>
                  </a:lnTo>
                  <a:lnTo>
                    <a:pt x="22491" y="81114"/>
                  </a:lnTo>
                  <a:lnTo>
                    <a:pt x="5892" y="119824"/>
                  </a:lnTo>
                  <a:lnTo>
                    <a:pt x="0" y="162585"/>
                  </a:lnTo>
                  <a:lnTo>
                    <a:pt x="0" y="932776"/>
                  </a:lnTo>
                  <a:lnTo>
                    <a:pt x="5892" y="975537"/>
                  </a:lnTo>
                  <a:lnTo>
                    <a:pt x="22491" y="1014247"/>
                  </a:lnTo>
                  <a:lnTo>
                    <a:pt x="48107" y="1047254"/>
                  </a:lnTo>
                  <a:lnTo>
                    <a:pt x="81102" y="1072883"/>
                  </a:lnTo>
                  <a:lnTo>
                    <a:pt x="119811" y="1089482"/>
                  </a:lnTo>
                  <a:lnTo>
                    <a:pt x="162585" y="1095375"/>
                  </a:lnTo>
                  <a:lnTo>
                    <a:pt x="932776" y="1095375"/>
                  </a:lnTo>
                  <a:lnTo>
                    <a:pt x="975537" y="1089482"/>
                  </a:lnTo>
                  <a:lnTo>
                    <a:pt x="1014247" y="1072883"/>
                  </a:lnTo>
                  <a:lnTo>
                    <a:pt x="1047242" y="1047254"/>
                  </a:lnTo>
                  <a:lnTo>
                    <a:pt x="1072870" y="1014247"/>
                  </a:lnTo>
                  <a:lnTo>
                    <a:pt x="1089469" y="975537"/>
                  </a:lnTo>
                  <a:lnTo>
                    <a:pt x="1090942" y="964857"/>
                  </a:lnTo>
                  <a:lnTo>
                    <a:pt x="1095375" y="932776"/>
                  </a:lnTo>
                  <a:lnTo>
                    <a:pt x="1095375" y="386219"/>
                  </a:lnTo>
                  <a:lnTo>
                    <a:pt x="1095375" y="323037"/>
                  </a:lnTo>
                  <a:lnTo>
                    <a:pt x="1095375" y="162585"/>
                  </a:lnTo>
                  <a:close/>
                </a:path>
              </a:pathLst>
            </a:custGeom>
            <a:solidFill>
              <a:srgbClr val="332C2C"/>
            </a:solid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48843"/>
            <a:ext cx="18288419" cy="9738968"/>
            <a:chOff x="0" y="548843"/>
            <a:chExt cx="18288419" cy="9738968"/>
          </a:xfrm>
        </p:grpSpPr>
        <p:sp>
          <p:nvSpPr>
            <p:cNvPr id="3" name="object 3"/>
            <p:cNvSpPr/>
            <p:nvPr/>
          </p:nvSpPr>
          <p:spPr>
            <a:xfrm>
              <a:off x="0" y="4840146"/>
              <a:ext cx="5179060" cy="5447665"/>
            </a:xfrm>
            <a:custGeom>
              <a:avLst/>
              <a:gdLst/>
              <a:ahLst/>
              <a:cxnLst/>
              <a:rect l="l" t="t" r="r" b="b"/>
              <a:pathLst>
                <a:path w="5179060" h="5447665">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6"/>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2"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7" y="1230713"/>
                  </a:lnTo>
                  <a:lnTo>
                    <a:pt x="1805713" y="1268896"/>
                  </a:lnTo>
                  <a:lnTo>
                    <a:pt x="1834170" y="1307431"/>
                  </a:lnTo>
                  <a:lnTo>
                    <a:pt x="1862435" y="1346309"/>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2" y="2533111"/>
                  </a:lnTo>
                  <a:lnTo>
                    <a:pt x="2623668" y="2577543"/>
                  </a:lnTo>
                  <a:lnTo>
                    <a:pt x="2648783" y="2622016"/>
                  </a:lnTo>
                  <a:lnTo>
                    <a:pt x="2673880" y="2666518"/>
                  </a:lnTo>
                  <a:lnTo>
                    <a:pt x="2698966"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8"/>
                  </a:lnTo>
                  <a:lnTo>
                    <a:pt x="3001176" y="3243216"/>
                  </a:lnTo>
                  <a:lnTo>
                    <a:pt x="3026631" y="3287083"/>
                  </a:lnTo>
                  <a:lnTo>
                    <a:pt x="3052154" y="3330830"/>
                  </a:lnTo>
                  <a:lnTo>
                    <a:pt x="3077750" y="3374445"/>
                  </a:lnTo>
                  <a:lnTo>
                    <a:pt x="3103427" y="3417919"/>
                  </a:lnTo>
                  <a:lnTo>
                    <a:pt x="3129188" y="3461243"/>
                  </a:lnTo>
                  <a:lnTo>
                    <a:pt x="3155040" y="3504404"/>
                  </a:lnTo>
                  <a:lnTo>
                    <a:pt x="3180989" y="3547395"/>
                  </a:lnTo>
                  <a:lnTo>
                    <a:pt x="3207040" y="3590204"/>
                  </a:lnTo>
                  <a:lnTo>
                    <a:pt x="3233198" y="3632821"/>
                  </a:lnTo>
                  <a:lnTo>
                    <a:pt x="3259470" y="3675237"/>
                  </a:lnTo>
                  <a:lnTo>
                    <a:pt x="3285862" y="3717442"/>
                  </a:lnTo>
                  <a:lnTo>
                    <a:pt x="3312378" y="3759424"/>
                  </a:lnTo>
                  <a:lnTo>
                    <a:pt x="3339025" y="3801175"/>
                  </a:lnTo>
                  <a:lnTo>
                    <a:pt x="3365808" y="3842683"/>
                  </a:lnTo>
                  <a:lnTo>
                    <a:pt x="3392733" y="3883940"/>
                  </a:lnTo>
                  <a:lnTo>
                    <a:pt x="3419806" y="3924935"/>
                  </a:lnTo>
                  <a:lnTo>
                    <a:pt x="3447032" y="3965657"/>
                  </a:lnTo>
                  <a:lnTo>
                    <a:pt x="3474417" y="4006097"/>
                  </a:lnTo>
                  <a:lnTo>
                    <a:pt x="3501966" y="4046245"/>
                  </a:lnTo>
                  <a:lnTo>
                    <a:pt x="3529686" y="4086091"/>
                  </a:lnTo>
                  <a:lnTo>
                    <a:pt x="3557581" y="4125624"/>
                  </a:lnTo>
                  <a:lnTo>
                    <a:pt x="3585659" y="4164834"/>
                  </a:lnTo>
                  <a:lnTo>
                    <a:pt x="3613924" y="4203712"/>
                  </a:lnTo>
                  <a:lnTo>
                    <a:pt x="3642381" y="4242247"/>
                  </a:lnTo>
                  <a:lnTo>
                    <a:pt x="3671038" y="4280429"/>
                  </a:lnTo>
                  <a:lnTo>
                    <a:pt x="3699898" y="4318249"/>
                  </a:lnTo>
                  <a:lnTo>
                    <a:pt x="3728969" y="4355695"/>
                  </a:lnTo>
                  <a:lnTo>
                    <a:pt x="3758256" y="4392759"/>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7" y="5038063"/>
                  </a:lnTo>
                  <a:lnTo>
                    <a:pt x="4433154" y="5064754"/>
                  </a:lnTo>
                  <a:lnTo>
                    <a:pt x="4468623" y="5090840"/>
                  </a:lnTo>
                  <a:lnTo>
                    <a:pt x="4504437" y="5116311"/>
                  </a:lnTo>
                  <a:lnTo>
                    <a:pt x="4540604" y="5141157"/>
                  </a:lnTo>
                  <a:lnTo>
                    <a:pt x="4577128" y="5165368"/>
                  </a:lnTo>
                  <a:lnTo>
                    <a:pt x="4614015" y="5188934"/>
                  </a:lnTo>
                  <a:lnTo>
                    <a:pt x="4651272" y="5211845"/>
                  </a:lnTo>
                  <a:lnTo>
                    <a:pt x="4688903" y="5234091"/>
                  </a:lnTo>
                  <a:lnTo>
                    <a:pt x="4726914" y="5255661"/>
                  </a:lnTo>
                  <a:lnTo>
                    <a:pt x="4765312" y="5276545"/>
                  </a:lnTo>
                  <a:lnTo>
                    <a:pt x="4804101" y="5296734"/>
                  </a:lnTo>
                  <a:lnTo>
                    <a:pt x="4843287" y="5316218"/>
                  </a:lnTo>
                  <a:lnTo>
                    <a:pt x="4882877" y="5334986"/>
                  </a:lnTo>
                  <a:lnTo>
                    <a:pt x="4922875" y="5353028"/>
                  </a:lnTo>
                  <a:lnTo>
                    <a:pt x="4963287" y="5370334"/>
                  </a:lnTo>
                  <a:lnTo>
                    <a:pt x="5004120" y="5386894"/>
                  </a:lnTo>
                  <a:lnTo>
                    <a:pt x="5045379" y="5402698"/>
                  </a:lnTo>
                  <a:lnTo>
                    <a:pt x="5087068" y="5417736"/>
                  </a:lnTo>
                  <a:lnTo>
                    <a:pt x="5129195" y="5431998"/>
                  </a:lnTo>
                  <a:lnTo>
                    <a:pt x="5171765" y="5445474"/>
                  </a:lnTo>
                  <a:lnTo>
                    <a:pt x="5179031" y="5447615"/>
                  </a:lnTo>
                </a:path>
              </a:pathLst>
            </a:custGeom>
            <a:ln w="25000">
              <a:solidFill>
                <a:srgbClr val="332C2C"/>
              </a:solidFill>
            </a:ln>
          </p:spPr>
          <p:txBody>
            <a:bodyPr wrap="square" lIns="0" tIns="0" rIns="0" bIns="0" rtlCol="0"/>
            <a:lstStyle/>
            <a:p>
              <a:endParaRPr/>
            </a:p>
          </p:txBody>
        </p:sp>
        <p:sp>
          <p:nvSpPr>
            <p:cNvPr id="5" name="object 5"/>
            <p:cNvSpPr/>
            <p:nvPr/>
          </p:nvSpPr>
          <p:spPr>
            <a:xfrm>
              <a:off x="1054" y="548843"/>
              <a:ext cx="18287365" cy="9251950"/>
            </a:xfrm>
            <a:custGeom>
              <a:avLst/>
              <a:gdLst/>
              <a:ahLst/>
              <a:cxnLst/>
              <a:rect l="l" t="t" r="r" b="b"/>
              <a:pathLst>
                <a:path w="18287365" h="9251950">
                  <a:moveTo>
                    <a:pt x="18286934" y="9203842"/>
                  </a:moveTo>
                  <a:lnTo>
                    <a:pt x="304" y="9203842"/>
                  </a:lnTo>
                  <a:lnTo>
                    <a:pt x="304" y="9251467"/>
                  </a:lnTo>
                  <a:lnTo>
                    <a:pt x="18286934" y="9251467"/>
                  </a:lnTo>
                  <a:lnTo>
                    <a:pt x="18286934" y="9203842"/>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4850981" y="1640307"/>
            <a:ext cx="7542530" cy="688339"/>
          </a:xfrm>
          <a:prstGeom prst="rect">
            <a:avLst/>
          </a:prstGeom>
        </p:spPr>
        <p:txBody>
          <a:bodyPr vert="horz" wrap="square" lIns="0" tIns="12700" rIns="0" bIns="0" rtlCol="0">
            <a:spAutoFit/>
          </a:bodyPr>
          <a:lstStyle/>
          <a:p>
            <a:pPr marL="12700">
              <a:lnSpc>
                <a:spcPct val="100000"/>
              </a:lnSpc>
              <a:spcBef>
                <a:spcPts val="100"/>
              </a:spcBef>
            </a:pPr>
            <a:r>
              <a:rPr spc="-60" dirty="0"/>
              <a:t>Introduction</a:t>
            </a:r>
            <a:r>
              <a:rPr spc="-185" dirty="0"/>
              <a:t> </a:t>
            </a:r>
            <a:r>
              <a:rPr spc="-110" dirty="0"/>
              <a:t>to</a:t>
            </a:r>
            <a:r>
              <a:rPr spc="-135" dirty="0"/>
              <a:t> </a:t>
            </a:r>
            <a:r>
              <a:rPr spc="-25" dirty="0"/>
              <a:t>Sales</a:t>
            </a:r>
            <a:r>
              <a:rPr spc="-160" dirty="0"/>
              <a:t> </a:t>
            </a:r>
            <a:r>
              <a:rPr spc="-70" dirty="0"/>
              <a:t>Forecasting</a:t>
            </a:r>
          </a:p>
        </p:txBody>
      </p:sp>
      <p:sp>
        <p:nvSpPr>
          <p:cNvPr id="13" name="object 13"/>
          <p:cNvSpPr txBox="1">
            <a:spLocks noGrp="1"/>
          </p:cNvSpPr>
          <p:nvPr>
            <p:ph type="body" idx="1"/>
          </p:nvPr>
        </p:nvSpPr>
        <p:spPr>
          <a:xfrm>
            <a:off x="2444750" y="2737070"/>
            <a:ext cx="12649200" cy="2475678"/>
          </a:xfrm>
          <a:prstGeom prst="rect">
            <a:avLst/>
          </a:prstGeom>
        </p:spPr>
        <p:txBody>
          <a:bodyPr vert="horz" wrap="square" lIns="0" tIns="13335" rIns="0" bIns="0" rtlCol="0">
            <a:spAutoFit/>
          </a:bodyPr>
          <a:lstStyle/>
          <a:p>
            <a:pPr marL="12700">
              <a:lnSpc>
                <a:spcPct val="100000"/>
              </a:lnSpc>
              <a:spcBef>
                <a:spcPts val="105"/>
              </a:spcBef>
            </a:pPr>
            <a:r>
              <a:rPr sz="3200" spc="-75" dirty="0"/>
              <a:t>Sales</a:t>
            </a:r>
            <a:r>
              <a:rPr sz="3200" spc="-175" dirty="0"/>
              <a:t> </a:t>
            </a:r>
            <a:r>
              <a:rPr sz="3200" dirty="0"/>
              <a:t>forecasting</a:t>
            </a:r>
            <a:r>
              <a:rPr sz="3200" spc="-175" dirty="0"/>
              <a:t> </a:t>
            </a:r>
            <a:r>
              <a:rPr sz="3200" spc="-70" dirty="0"/>
              <a:t>is</a:t>
            </a:r>
            <a:r>
              <a:rPr sz="3200" spc="-175" dirty="0"/>
              <a:t> </a:t>
            </a:r>
            <a:r>
              <a:rPr sz="3200" dirty="0"/>
              <a:t>crucial</a:t>
            </a:r>
            <a:r>
              <a:rPr sz="3200" spc="-170" dirty="0"/>
              <a:t> </a:t>
            </a:r>
            <a:r>
              <a:rPr sz="3200" spc="-25" dirty="0"/>
              <a:t>for</a:t>
            </a:r>
            <a:r>
              <a:rPr lang="en-US" sz="3200" spc="-25" dirty="0"/>
              <a:t> strategic planning </a:t>
            </a:r>
            <a:r>
              <a:rPr sz="3200" spc="50" dirty="0"/>
              <a:t>and</a:t>
            </a:r>
            <a:r>
              <a:rPr lang="en-US" sz="3200" spc="50" dirty="0"/>
              <a:t> </a:t>
            </a:r>
            <a:r>
              <a:rPr lang="en-US" sz="3200" dirty="0"/>
              <a:t>resource allocation</a:t>
            </a:r>
            <a:r>
              <a:rPr sz="3200" spc="-420" dirty="0"/>
              <a:t>.</a:t>
            </a:r>
            <a:r>
              <a:rPr sz="3200" spc="-250" dirty="0"/>
              <a:t> </a:t>
            </a:r>
            <a:r>
              <a:rPr sz="3200" spc="50" dirty="0"/>
              <a:t>At</a:t>
            </a:r>
            <a:r>
              <a:rPr sz="3200" spc="-250" dirty="0"/>
              <a:t> </a:t>
            </a:r>
            <a:r>
              <a:rPr sz="3200" spc="-25" dirty="0"/>
              <a:t>XYZ</a:t>
            </a:r>
            <a:r>
              <a:rPr lang="en-US" sz="3200" spc="-25" dirty="0"/>
              <a:t> </a:t>
            </a:r>
            <a:r>
              <a:rPr sz="3200" spc="-35" dirty="0"/>
              <a:t>Company,</a:t>
            </a:r>
            <a:r>
              <a:rPr sz="3200" spc="-220" dirty="0"/>
              <a:t> </a:t>
            </a:r>
            <a:r>
              <a:rPr sz="3200" spc="60" dirty="0"/>
              <a:t>we</a:t>
            </a:r>
            <a:r>
              <a:rPr sz="3200" spc="-225" dirty="0"/>
              <a:t> </a:t>
            </a:r>
            <a:r>
              <a:rPr sz="3200" spc="60" dirty="0"/>
              <a:t>aim</a:t>
            </a:r>
            <a:r>
              <a:rPr sz="3200" spc="-225" dirty="0"/>
              <a:t> </a:t>
            </a:r>
            <a:r>
              <a:rPr sz="3200" dirty="0"/>
              <a:t>to</a:t>
            </a:r>
            <a:r>
              <a:rPr sz="3200" spc="-229" dirty="0"/>
              <a:t> </a:t>
            </a:r>
            <a:r>
              <a:rPr sz="3200" spc="55" dirty="0"/>
              <a:t>enhance</a:t>
            </a:r>
            <a:r>
              <a:rPr sz="3200" spc="-225" dirty="0"/>
              <a:t> </a:t>
            </a:r>
            <a:r>
              <a:rPr sz="3200" spc="-25" dirty="0"/>
              <a:t>our </a:t>
            </a:r>
            <a:r>
              <a:rPr sz="3200" dirty="0"/>
              <a:t>forecasting</a:t>
            </a:r>
            <a:r>
              <a:rPr sz="3200" spc="-180" dirty="0"/>
              <a:t> </a:t>
            </a:r>
            <a:r>
              <a:rPr sz="3200" spc="-20" dirty="0"/>
              <a:t>accuracy</a:t>
            </a:r>
            <a:r>
              <a:rPr sz="3200" spc="-175" dirty="0"/>
              <a:t> </a:t>
            </a:r>
            <a:r>
              <a:rPr sz="3200" spc="50" dirty="0"/>
              <a:t>using</a:t>
            </a:r>
            <a:r>
              <a:rPr sz="3200" spc="-180" dirty="0"/>
              <a:t> </a:t>
            </a:r>
            <a:r>
              <a:rPr sz="3200" spc="-10" dirty="0"/>
              <a:t>advanced </a:t>
            </a:r>
            <a:r>
              <a:rPr sz="3200" dirty="0"/>
              <a:t>techniques</a:t>
            </a:r>
            <a:r>
              <a:rPr sz="3200" spc="175" dirty="0"/>
              <a:t> </a:t>
            </a:r>
            <a:r>
              <a:rPr sz="3200" spc="-20" dirty="0"/>
              <a:t>like</a:t>
            </a:r>
            <a:r>
              <a:rPr lang="en-US" sz="3200" spc="-20" dirty="0"/>
              <a:t> </a:t>
            </a:r>
            <a:r>
              <a:rPr lang="en-US" sz="3200" dirty="0"/>
              <a:t>SARIMA </a:t>
            </a:r>
            <a:r>
              <a:rPr sz="3200" spc="50" dirty="0"/>
              <a:t>and</a:t>
            </a:r>
            <a:r>
              <a:rPr lang="en-US" sz="3200" spc="50" dirty="0"/>
              <a:t> time-series analysis </a:t>
            </a:r>
            <a:r>
              <a:rPr sz="3200" spc="-420" dirty="0"/>
              <a:t>.</a:t>
            </a:r>
            <a:r>
              <a:rPr sz="3200" spc="-170" dirty="0"/>
              <a:t> </a:t>
            </a:r>
            <a:r>
              <a:rPr sz="3200" spc="-40" dirty="0"/>
              <a:t>This</a:t>
            </a:r>
            <a:r>
              <a:rPr sz="3200" spc="-170" dirty="0"/>
              <a:t> </a:t>
            </a:r>
            <a:r>
              <a:rPr sz="3200" dirty="0"/>
              <a:t>presentation</a:t>
            </a:r>
            <a:r>
              <a:rPr sz="3200" spc="-170" dirty="0"/>
              <a:t> </a:t>
            </a:r>
            <a:r>
              <a:rPr sz="3200" dirty="0"/>
              <a:t>will</a:t>
            </a:r>
            <a:r>
              <a:rPr sz="3200" spc="-170" dirty="0"/>
              <a:t> </a:t>
            </a:r>
            <a:r>
              <a:rPr sz="3200" spc="-25" dirty="0"/>
              <a:t>explore</a:t>
            </a:r>
            <a:r>
              <a:rPr sz="3200" spc="-170" dirty="0"/>
              <a:t> </a:t>
            </a:r>
            <a:r>
              <a:rPr sz="3200" spc="65" dirty="0"/>
              <a:t>how</a:t>
            </a:r>
            <a:r>
              <a:rPr lang="en-US" sz="3200" spc="65" dirty="0"/>
              <a:t> </a:t>
            </a:r>
            <a:r>
              <a:rPr sz="3200" dirty="0"/>
              <a:t>these</a:t>
            </a:r>
            <a:r>
              <a:rPr sz="3200" spc="-215" dirty="0"/>
              <a:t> </a:t>
            </a:r>
            <a:r>
              <a:rPr sz="3200" spc="65" dirty="0"/>
              <a:t>methods</a:t>
            </a:r>
            <a:r>
              <a:rPr sz="3200" spc="-215" dirty="0"/>
              <a:t> </a:t>
            </a:r>
            <a:r>
              <a:rPr sz="3200" spc="55" dirty="0"/>
              <a:t>can</a:t>
            </a:r>
            <a:r>
              <a:rPr sz="3200" spc="-215" dirty="0"/>
              <a:t> </a:t>
            </a:r>
            <a:r>
              <a:rPr sz="3200" spc="-10" dirty="0"/>
              <a:t>transform</a:t>
            </a:r>
            <a:r>
              <a:rPr sz="3200" spc="-215" dirty="0"/>
              <a:t> </a:t>
            </a:r>
            <a:r>
              <a:rPr sz="3200" dirty="0"/>
              <a:t>our</a:t>
            </a:r>
            <a:r>
              <a:rPr sz="3200" spc="-215" dirty="0"/>
              <a:t> </a:t>
            </a:r>
            <a:r>
              <a:rPr sz="3200" spc="-10" dirty="0"/>
              <a:t>sales predictions.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3" y="5610076"/>
              <a:ext cx="5246370" cy="4677410"/>
            </a:xfrm>
            <a:custGeom>
              <a:avLst/>
              <a:gdLst/>
              <a:ahLst/>
              <a:cxnLst/>
              <a:rect l="l" t="t" r="r" b="b"/>
              <a:pathLst>
                <a:path w="5246369" h="4677409">
                  <a:moveTo>
                    <a:pt x="5245785" y="0"/>
                  </a:moveTo>
                  <a:lnTo>
                    <a:pt x="5190872" y="5807"/>
                  </a:lnTo>
                  <a:lnTo>
                    <a:pt x="5140122" y="12097"/>
                  </a:lnTo>
                  <a:lnTo>
                    <a:pt x="5089918" y="19185"/>
                  </a:lnTo>
                  <a:lnTo>
                    <a:pt x="5040254" y="27063"/>
                  </a:lnTo>
                  <a:lnTo>
                    <a:pt x="4991124" y="35720"/>
                  </a:lnTo>
                  <a:lnTo>
                    <a:pt x="4942520" y="45146"/>
                  </a:lnTo>
                  <a:lnTo>
                    <a:pt x="4894437" y="55333"/>
                  </a:lnTo>
                  <a:lnTo>
                    <a:pt x="4846867" y="66271"/>
                  </a:lnTo>
                  <a:lnTo>
                    <a:pt x="4799805" y="77951"/>
                  </a:lnTo>
                  <a:lnTo>
                    <a:pt x="4753244" y="90362"/>
                  </a:lnTo>
                  <a:lnTo>
                    <a:pt x="4707177" y="103495"/>
                  </a:lnTo>
                  <a:lnTo>
                    <a:pt x="4661597" y="117341"/>
                  </a:lnTo>
                  <a:lnTo>
                    <a:pt x="4616499" y="131891"/>
                  </a:lnTo>
                  <a:lnTo>
                    <a:pt x="4571876" y="147134"/>
                  </a:lnTo>
                  <a:lnTo>
                    <a:pt x="4527722" y="163062"/>
                  </a:lnTo>
                  <a:lnTo>
                    <a:pt x="4484029" y="179664"/>
                  </a:lnTo>
                  <a:lnTo>
                    <a:pt x="4440791" y="196932"/>
                  </a:lnTo>
                  <a:lnTo>
                    <a:pt x="4398002" y="214855"/>
                  </a:lnTo>
                  <a:lnTo>
                    <a:pt x="4355656" y="233425"/>
                  </a:lnTo>
                  <a:lnTo>
                    <a:pt x="4313745" y="252632"/>
                  </a:lnTo>
                  <a:lnTo>
                    <a:pt x="4272263" y="272466"/>
                  </a:lnTo>
                  <a:lnTo>
                    <a:pt x="4231205" y="292917"/>
                  </a:lnTo>
                  <a:lnTo>
                    <a:pt x="4190562" y="313977"/>
                  </a:lnTo>
                  <a:lnTo>
                    <a:pt x="4150330" y="335636"/>
                  </a:lnTo>
                  <a:lnTo>
                    <a:pt x="4110500" y="357884"/>
                  </a:lnTo>
                  <a:lnTo>
                    <a:pt x="4071068" y="380712"/>
                  </a:lnTo>
                  <a:lnTo>
                    <a:pt x="4032026" y="404110"/>
                  </a:lnTo>
                  <a:lnTo>
                    <a:pt x="3993367" y="428069"/>
                  </a:lnTo>
                  <a:lnTo>
                    <a:pt x="3955086" y="452579"/>
                  </a:lnTo>
                  <a:lnTo>
                    <a:pt x="3917175" y="477630"/>
                  </a:lnTo>
                  <a:lnTo>
                    <a:pt x="3879629" y="503214"/>
                  </a:lnTo>
                  <a:lnTo>
                    <a:pt x="3842441" y="529321"/>
                  </a:lnTo>
                  <a:lnTo>
                    <a:pt x="3805604" y="555941"/>
                  </a:lnTo>
                  <a:lnTo>
                    <a:pt x="3769111" y="583065"/>
                  </a:lnTo>
                  <a:lnTo>
                    <a:pt x="3732957" y="610683"/>
                  </a:lnTo>
                  <a:lnTo>
                    <a:pt x="3697135" y="638786"/>
                  </a:lnTo>
                  <a:lnTo>
                    <a:pt x="3661638" y="667364"/>
                  </a:lnTo>
                  <a:lnTo>
                    <a:pt x="3626459" y="696407"/>
                  </a:lnTo>
                  <a:lnTo>
                    <a:pt x="3591593" y="725907"/>
                  </a:lnTo>
                  <a:lnTo>
                    <a:pt x="3557033" y="755853"/>
                  </a:lnTo>
                  <a:lnTo>
                    <a:pt x="3522771"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6"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1" y="1471088"/>
                  </a:lnTo>
                  <a:lnTo>
                    <a:pt x="2860892" y="1508457"/>
                  </a:lnTo>
                  <a:lnTo>
                    <a:pt x="2831569" y="1546055"/>
                  </a:lnTo>
                  <a:lnTo>
                    <a:pt x="2802395" y="1583871"/>
                  </a:lnTo>
                  <a:lnTo>
                    <a:pt x="2773364" y="1621897"/>
                  </a:lnTo>
                  <a:lnTo>
                    <a:pt x="2744470" y="1660121"/>
                  </a:lnTo>
                  <a:lnTo>
                    <a:pt x="2715707" y="1698536"/>
                  </a:lnTo>
                  <a:lnTo>
                    <a:pt x="2687067" y="1737132"/>
                  </a:lnTo>
                  <a:lnTo>
                    <a:pt x="2658544" y="1775899"/>
                  </a:lnTo>
                  <a:lnTo>
                    <a:pt x="2630131" y="1814827"/>
                  </a:lnTo>
                  <a:lnTo>
                    <a:pt x="2601823" y="1853907"/>
                  </a:lnTo>
                  <a:lnTo>
                    <a:pt x="2573613" y="1893130"/>
                  </a:lnTo>
                  <a:lnTo>
                    <a:pt x="2545493" y="1932486"/>
                  </a:lnTo>
                  <a:lnTo>
                    <a:pt x="2517458"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5"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29"/>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7" y="3319923"/>
                  </a:lnTo>
                  <a:lnTo>
                    <a:pt x="1538984" y="3357739"/>
                  </a:lnTo>
                  <a:lnTo>
                    <a:pt x="1509661" y="3395337"/>
                  </a:lnTo>
                  <a:lnTo>
                    <a:pt x="1480182" y="3432706"/>
                  </a:lnTo>
                  <a:lnTo>
                    <a:pt x="1450540" y="3469838"/>
                  </a:lnTo>
                  <a:lnTo>
                    <a:pt x="1420728"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0" y="548220"/>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3679342" y="3518230"/>
            <a:ext cx="4233595" cy="343801"/>
          </a:xfrm>
          <a:prstGeom prst="rect">
            <a:avLst/>
          </a:prstGeom>
        </p:spPr>
      </p:pic>
      <p:pic>
        <p:nvPicPr>
          <p:cNvPr id="9" name="object 9"/>
          <p:cNvPicPr/>
          <p:nvPr/>
        </p:nvPicPr>
        <p:blipFill>
          <a:blip r:embed="rId4" cstate="print"/>
          <a:stretch>
            <a:fillRect/>
          </a:stretch>
        </p:blipFill>
        <p:spPr>
          <a:xfrm>
            <a:off x="1665351" y="3946855"/>
            <a:ext cx="4712843" cy="343801"/>
          </a:xfrm>
          <a:prstGeom prst="rect">
            <a:avLst/>
          </a:prstGeom>
        </p:spPr>
      </p:pic>
      <p:pic>
        <p:nvPicPr>
          <p:cNvPr id="10" name="object 10"/>
          <p:cNvPicPr/>
          <p:nvPr/>
        </p:nvPicPr>
        <p:blipFill>
          <a:blip r:embed="rId5" cstate="print"/>
          <a:stretch>
            <a:fillRect/>
          </a:stretch>
        </p:blipFill>
        <p:spPr>
          <a:xfrm>
            <a:off x="6650037" y="4365955"/>
            <a:ext cx="1483360" cy="275882"/>
          </a:xfrm>
          <a:prstGeom prst="rect">
            <a:avLst/>
          </a:prstGeom>
        </p:spPr>
      </p:pic>
      <p:pic>
        <p:nvPicPr>
          <p:cNvPr id="11" name="object 11"/>
          <p:cNvPicPr/>
          <p:nvPr/>
        </p:nvPicPr>
        <p:blipFill>
          <a:blip r:embed="rId6" cstate="print"/>
          <a:stretch>
            <a:fillRect/>
          </a:stretch>
        </p:blipFill>
        <p:spPr>
          <a:xfrm>
            <a:off x="1660131" y="4829873"/>
            <a:ext cx="1440332" cy="306793"/>
          </a:xfrm>
          <a:prstGeom prst="rect">
            <a:avLst/>
          </a:prstGeom>
        </p:spPr>
      </p:pic>
      <p:sp>
        <p:nvSpPr>
          <p:cNvPr id="12" name="object 12"/>
          <p:cNvSpPr txBox="1"/>
          <p:nvPr/>
        </p:nvSpPr>
        <p:spPr>
          <a:xfrm>
            <a:off x="1612747" y="3429749"/>
            <a:ext cx="1972945" cy="445770"/>
          </a:xfrm>
          <a:prstGeom prst="rect">
            <a:avLst/>
          </a:prstGeom>
        </p:spPr>
        <p:txBody>
          <a:bodyPr vert="horz" wrap="square" lIns="0" tIns="13335" rIns="0" bIns="0" rtlCol="0">
            <a:spAutoFit/>
          </a:bodyPr>
          <a:lstStyle/>
          <a:p>
            <a:pPr marL="12700">
              <a:lnSpc>
                <a:spcPct val="100000"/>
              </a:lnSpc>
              <a:spcBef>
                <a:spcPts val="105"/>
              </a:spcBef>
            </a:pPr>
            <a:r>
              <a:rPr sz="2750" spc="-45" dirty="0">
                <a:solidFill>
                  <a:srgbClr val="332C2C"/>
                </a:solidFill>
                <a:latin typeface="Verdana"/>
                <a:cs typeface="Verdana"/>
              </a:rPr>
              <a:t>SARIMA,</a:t>
            </a:r>
            <a:r>
              <a:rPr sz="2750" spc="-250" dirty="0">
                <a:solidFill>
                  <a:srgbClr val="332C2C"/>
                </a:solidFill>
                <a:latin typeface="Verdana"/>
                <a:cs typeface="Verdana"/>
              </a:rPr>
              <a:t> </a:t>
            </a:r>
            <a:r>
              <a:rPr sz="2750" spc="-25" dirty="0">
                <a:solidFill>
                  <a:srgbClr val="332C2C"/>
                </a:solidFill>
                <a:latin typeface="Verdana"/>
                <a:cs typeface="Verdana"/>
              </a:rPr>
              <a:t>or</a:t>
            </a:r>
            <a:endParaRPr sz="2750">
              <a:latin typeface="Verdana"/>
              <a:cs typeface="Verdana"/>
            </a:endParaRPr>
          </a:p>
        </p:txBody>
      </p:sp>
      <p:sp>
        <p:nvSpPr>
          <p:cNvPr id="13" name="object 13"/>
          <p:cNvSpPr txBox="1"/>
          <p:nvPr/>
        </p:nvSpPr>
        <p:spPr>
          <a:xfrm>
            <a:off x="1612747" y="3858374"/>
            <a:ext cx="7463155" cy="2569845"/>
          </a:xfrm>
          <a:prstGeom prst="rect">
            <a:avLst/>
          </a:prstGeom>
        </p:spPr>
        <p:txBody>
          <a:bodyPr vert="horz" wrap="square" lIns="0" tIns="13335" rIns="0" bIns="0" rtlCol="0">
            <a:spAutoFit/>
          </a:bodyPr>
          <a:lstStyle/>
          <a:p>
            <a:pPr marL="12700" marR="314960" indent="4752975">
              <a:lnSpc>
                <a:spcPct val="100000"/>
              </a:lnSpc>
              <a:spcBef>
                <a:spcPts val="105"/>
              </a:spcBef>
            </a:pPr>
            <a:r>
              <a:rPr sz="2750" spc="-420" dirty="0">
                <a:solidFill>
                  <a:srgbClr val="332C2C"/>
                </a:solidFill>
                <a:latin typeface="Verdana"/>
                <a:cs typeface="Verdana"/>
              </a:rPr>
              <a:t>,</a:t>
            </a:r>
            <a:r>
              <a:rPr sz="2750" spc="-245" dirty="0">
                <a:solidFill>
                  <a:srgbClr val="332C2C"/>
                </a:solidFill>
                <a:latin typeface="Verdana"/>
                <a:cs typeface="Verdana"/>
              </a:rPr>
              <a:t> </a:t>
            </a:r>
            <a:r>
              <a:rPr sz="2750" spc="-70" dirty="0">
                <a:solidFill>
                  <a:srgbClr val="332C2C"/>
                </a:solidFill>
                <a:latin typeface="Verdana"/>
                <a:cs typeface="Verdana"/>
              </a:rPr>
              <a:t>is</a:t>
            </a:r>
            <a:r>
              <a:rPr sz="2750" spc="-240" dirty="0">
                <a:solidFill>
                  <a:srgbClr val="332C2C"/>
                </a:solidFill>
                <a:latin typeface="Verdana"/>
                <a:cs typeface="Verdana"/>
              </a:rPr>
              <a:t> </a:t>
            </a:r>
            <a:r>
              <a:rPr sz="2750" spc="-40" dirty="0">
                <a:solidFill>
                  <a:srgbClr val="332C2C"/>
                </a:solidFill>
                <a:latin typeface="Verdana"/>
                <a:cs typeface="Verdana"/>
              </a:rPr>
              <a:t>a</a:t>
            </a:r>
            <a:r>
              <a:rPr sz="2750" spc="-240" dirty="0">
                <a:solidFill>
                  <a:srgbClr val="332C2C"/>
                </a:solidFill>
                <a:latin typeface="Verdana"/>
                <a:cs typeface="Verdana"/>
              </a:rPr>
              <a:t> </a:t>
            </a:r>
            <a:r>
              <a:rPr sz="2750" spc="-10" dirty="0">
                <a:solidFill>
                  <a:srgbClr val="332C2C"/>
                </a:solidFill>
                <a:latin typeface="Verdana"/>
                <a:cs typeface="Verdana"/>
              </a:rPr>
              <a:t>powerful </a:t>
            </a:r>
            <a:r>
              <a:rPr sz="2750" spc="-25" dirty="0">
                <a:solidFill>
                  <a:srgbClr val="332C2C"/>
                </a:solidFill>
                <a:latin typeface="Verdana"/>
                <a:cs typeface="Verdana"/>
              </a:rPr>
              <a:t>statistical</a:t>
            </a:r>
            <a:r>
              <a:rPr sz="2750" spc="-220" dirty="0">
                <a:solidFill>
                  <a:srgbClr val="332C2C"/>
                </a:solidFill>
                <a:latin typeface="Verdana"/>
                <a:cs typeface="Verdana"/>
              </a:rPr>
              <a:t> </a:t>
            </a:r>
            <a:r>
              <a:rPr sz="2750" dirty="0">
                <a:solidFill>
                  <a:srgbClr val="332C2C"/>
                </a:solidFill>
                <a:latin typeface="Verdana"/>
                <a:cs typeface="Verdana"/>
              </a:rPr>
              <a:t>model.</a:t>
            </a:r>
            <a:r>
              <a:rPr sz="2750" spc="-215" dirty="0">
                <a:solidFill>
                  <a:srgbClr val="332C2C"/>
                </a:solidFill>
                <a:latin typeface="Verdana"/>
                <a:cs typeface="Verdana"/>
              </a:rPr>
              <a:t> </a:t>
            </a:r>
            <a:r>
              <a:rPr sz="2750" spc="-170" dirty="0">
                <a:solidFill>
                  <a:srgbClr val="332C2C"/>
                </a:solidFill>
                <a:latin typeface="Verdana"/>
                <a:cs typeface="Verdana"/>
              </a:rPr>
              <a:t>It</a:t>
            </a:r>
            <a:r>
              <a:rPr sz="2750" spc="-220" dirty="0">
                <a:solidFill>
                  <a:srgbClr val="332C2C"/>
                </a:solidFill>
                <a:latin typeface="Verdana"/>
                <a:cs typeface="Verdana"/>
              </a:rPr>
              <a:t> </a:t>
            </a:r>
            <a:r>
              <a:rPr sz="2750" spc="-10" dirty="0">
                <a:solidFill>
                  <a:srgbClr val="332C2C"/>
                </a:solidFill>
                <a:latin typeface="Verdana"/>
                <a:cs typeface="Verdana"/>
              </a:rPr>
              <a:t>captures</a:t>
            </a:r>
            <a:endParaRPr sz="2750" dirty="0">
              <a:latin typeface="Verdana"/>
              <a:cs typeface="Verdana"/>
            </a:endParaRPr>
          </a:p>
          <a:p>
            <a:pPr marL="12700" marR="5080" indent="1562735">
              <a:lnSpc>
                <a:spcPct val="101499"/>
              </a:lnSpc>
              <a:spcBef>
                <a:spcPts val="25"/>
              </a:spcBef>
            </a:pPr>
            <a:r>
              <a:rPr sz="2750" spc="75" dirty="0">
                <a:solidFill>
                  <a:srgbClr val="332C2C"/>
                </a:solidFill>
                <a:latin typeface="Verdana"/>
                <a:cs typeface="Verdana"/>
              </a:rPr>
              <a:t>and</a:t>
            </a:r>
            <a:r>
              <a:rPr sz="2750" spc="-204" dirty="0">
                <a:solidFill>
                  <a:srgbClr val="332C2C"/>
                </a:solidFill>
                <a:latin typeface="Verdana"/>
                <a:cs typeface="Verdana"/>
              </a:rPr>
              <a:t> </a:t>
            </a:r>
            <a:r>
              <a:rPr sz="2750" dirty="0">
                <a:solidFill>
                  <a:srgbClr val="332C2C"/>
                </a:solidFill>
                <a:latin typeface="Verdana"/>
                <a:cs typeface="Verdana"/>
              </a:rPr>
              <a:t>trends</a:t>
            </a:r>
            <a:r>
              <a:rPr sz="2750" spc="-204" dirty="0">
                <a:solidFill>
                  <a:srgbClr val="332C2C"/>
                </a:solidFill>
                <a:latin typeface="Verdana"/>
                <a:cs typeface="Verdana"/>
              </a:rPr>
              <a:t> </a:t>
            </a:r>
            <a:r>
              <a:rPr sz="2750" spc="50" dirty="0">
                <a:solidFill>
                  <a:srgbClr val="332C2C"/>
                </a:solidFill>
                <a:latin typeface="Verdana"/>
                <a:cs typeface="Verdana"/>
              </a:rPr>
              <a:t>in</a:t>
            </a:r>
            <a:r>
              <a:rPr sz="2750" spc="-200" dirty="0">
                <a:solidFill>
                  <a:srgbClr val="332C2C"/>
                </a:solidFill>
                <a:latin typeface="Verdana"/>
                <a:cs typeface="Verdana"/>
              </a:rPr>
              <a:t> </a:t>
            </a:r>
            <a:r>
              <a:rPr sz="2750" dirty="0">
                <a:solidFill>
                  <a:srgbClr val="332C2C"/>
                </a:solidFill>
                <a:latin typeface="Verdana"/>
                <a:cs typeface="Verdana"/>
              </a:rPr>
              <a:t>time-</a:t>
            </a:r>
            <a:r>
              <a:rPr sz="2750" spc="-55" dirty="0">
                <a:solidFill>
                  <a:srgbClr val="332C2C"/>
                </a:solidFill>
                <a:latin typeface="Verdana"/>
                <a:cs typeface="Verdana"/>
              </a:rPr>
              <a:t>series</a:t>
            </a:r>
            <a:r>
              <a:rPr sz="2750" spc="-204" dirty="0">
                <a:solidFill>
                  <a:srgbClr val="332C2C"/>
                </a:solidFill>
                <a:latin typeface="Verdana"/>
                <a:cs typeface="Verdana"/>
              </a:rPr>
              <a:t> </a:t>
            </a:r>
            <a:r>
              <a:rPr sz="2750" spc="-75" dirty="0">
                <a:solidFill>
                  <a:srgbClr val="332C2C"/>
                </a:solidFill>
                <a:latin typeface="Verdana"/>
                <a:cs typeface="Verdana"/>
              </a:rPr>
              <a:t>data.</a:t>
            </a:r>
            <a:r>
              <a:rPr sz="2750" spc="-200" dirty="0">
                <a:solidFill>
                  <a:srgbClr val="332C2C"/>
                </a:solidFill>
                <a:latin typeface="Verdana"/>
                <a:cs typeface="Verdana"/>
              </a:rPr>
              <a:t> </a:t>
            </a:r>
            <a:r>
              <a:rPr sz="2750" spc="-25" dirty="0">
                <a:solidFill>
                  <a:srgbClr val="332C2C"/>
                </a:solidFill>
                <a:latin typeface="Verdana"/>
                <a:cs typeface="Verdana"/>
              </a:rPr>
              <a:t>By </a:t>
            </a:r>
            <a:r>
              <a:rPr sz="2750" dirty="0">
                <a:solidFill>
                  <a:srgbClr val="332C2C"/>
                </a:solidFill>
                <a:latin typeface="Verdana"/>
                <a:cs typeface="Verdana"/>
              </a:rPr>
              <a:t>incorporating</a:t>
            </a:r>
            <a:r>
              <a:rPr sz="2750" spc="-85" dirty="0">
                <a:solidFill>
                  <a:srgbClr val="332C2C"/>
                </a:solidFill>
                <a:latin typeface="Verdana"/>
                <a:cs typeface="Verdana"/>
              </a:rPr>
              <a:t> </a:t>
            </a:r>
            <a:r>
              <a:rPr sz="2750" spc="-30" dirty="0">
                <a:solidFill>
                  <a:srgbClr val="332C2C"/>
                </a:solidFill>
                <a:latin typeface="Verdana"/>
                <a:cs typeface="Verdana"/>
              </a:rPr>
              <a:t>seasonal</a:t>
            </a:r>
            <a:r>
              <a:rPr sz="2750" spc="-80" dirty="0">
                <a:solidFill>
                  <a:srgbClr val="332C2C"/>
                </a:solidFill>
                <a:latin typeface="Verdana"/>
                <a:cs typeface="Verdana"/>
              </a:rPr>
              <a:t> </a:t>
            </a:r>
            <a:r>
              <a:rPr sz="2750" spc="-65" dirty="0">
                <a:solidFill>
                  <a:srgbClr val="332C2C"/>
                </a:solidFill>
                <a:latin typeface="Verdana"/>
                <a:cs typeface="Verdana"/>
              </a:rPr>
              <a:t>effects,</a:t>
            </a:r>
            <a:r>
              <a:rPr sz="2750" spc="-75" dirty="0">
                <a:solidFill>
                  <a:srgbClr val="332C2C"/>
                </a:solidFill>
                <a:latin typeface="Verdana"/>
                <a:cs typeface="Verdana"/>
              </a:rPr>
              <a:t> </a:t>
            </a:r>
            <a:r>
              <a:rPr sz="2750" spc="-10" dirty="0">
                <a:solidFill>
                  <a:srgbClr val="332C2C"/>
                </a:solidFill>
                <a:latin typeface="Verdana"/>
                <a:cs typeface="Verdana"/>
              </a:rPr>
              <a:t>SARIMA </a:t>
            </a:r>
            <a:r>
              <a:rPr sz="2750" spc="55" dirty="0">
                <a:solidFill>
                  <a:srgbClr val="332C2C"/>
                </a:solidFill>
                <a:latin typeface="Verdana"/>
                <a:cs typeface="Verdana"/>
              </a:rPr>
              <a:t>can</a:t>
            </a:r>
            <a:r>
              <a:rPr sz="2750" spc="-185" dirty="0">
                <a:solidFill>
                  <a:srgbClr val="332C2C"/>
                </a:solidFill>
                <a:latin typeface="Verdana"/>
                <a:cs typeface="Verdana"/>
              </a:rPr>
              <a:t> </a:t>
            </a:r>
            <a:r>
              <a:rPr sz="2750" dirty="0">
                <a:solidFill>
                  <a:srgbClr val="332C2C"/>
                </a:solidFill>
                <a:latin typeface="Verdana"/>
                <a:cs typeface="Verdana"/>
              </a:rPr>
              <a:t>signiﬁcantly</a:t>
            </a:r>
            <a:r>
              <a:rPr sz="2750" spc="-180" dirty="0">
                <a:solidFill>
                  <a:srgbClr val="332C2C"/>
                </a:solidFill>
                <a:latin typeface="Verdana"/>
                <a:cs typeface="Verdana"/>
              </a:rPr>
              <a:t> </a:t>
            </a:r>
            <a:r>
              <a:rPr sz="2750" dirty="0">
                <a:solidFill>
                  <a:srgbClr val="332C2C"/>
                </a:solidFill>
                <a:latin typeface="Verdana"/>
                <a:cs typeface="Verdana"/>
              </a:rPr>
              <a:t>improve</a:t>
            </a:r>
            <a:r>
              <a:rPr sz="2750" spc="-180" dirty="0">
                <a:solidFill>
                  <a:srgbClr val="332C2C"/>
                </a:solidFill>
                <a:latin typeface="Verdana"/>
                <a:cs typeface="Verdana"/>
              </a:rPr>
              <a:t> </a:t>
            </a:r>
            <a:r>
              <a:rPr sz="2750" dirty="0">
                <a:solidFill>
                  <a:srgbClr val="332C2C"/>
                </a:solidFill>
                <a:latin typeface="Verdana"/>
                <a:cs typeface="Verdana"/>
              </a:rPr>
              <a:t>our</a:t>
            </a:r>
            <a:r>
              <a:rPr sz="2750" spc="-180" dirty="0">
                <a:solidFill>
                  <a:srgbClr val="332C2C"/>
                </a:solidFill>
                <a:latin typeface="Verdana"/>
                <a:cs typeface="Verdana"/>
              </a:rPr>
              <a:t> </a:t>
            </a:r>
            <a:r>
              <a:rPr sz="2750" spc="-10" dirty="0">
                <a:solidFill>
                  <a:srgbClr val="332C2C"/>
                </a:solidFill>
                <a:latin typeface="Verdana"/>
                <a:cs typeface="Verdana"/>
              </a:rPr>
              <a:t>sales </a:t>
            </a:r>
            <a:r>
              <a:rPr sz="2750" dirty="0">
                <a:solidFill>
                  <a:srgbClr val="332C2C"/>
                </a:solidFill>
                <a:latin typeface="Verdana"/>
                <a:cs typeface="Verdana"/>
              </a:rPr>
              <a:t>forecasting</a:t>
            </a:r>
            <a:r>
              <a:rPr sz="2750" spc="-195" dirty="0">
                <a:solidFill>
                  <a:srgbClr val="332C2C"/>
                </a:solidFill>
                <a:latin typeface="Verdana"/>
                <a:cs typeface="Verdana"/>
              </a:rPr>
              <a:t> </a:t>
            </a:r>
            <a:r>
              <a:rPr sz="2750" spc="-20" dirty="0">
                <a:solidFill>
                  <a:srgbClr val="332C2C"/>
                </a:solidFill>
                <a:latin typeface="Verdana"/>
                <a:cs typeface="Verdana"/>
              </a:rPr>
              <a:t>accuracy</a:t>
            </a:r>
            <a:r>
              <a:rPr sz="2750" spc="-190" dirty="0">
                <a:solidFill>
                  <a:srgbClr val="332C2C"/>
                </a:solidFill>
                <a:latin typeface="Verdana"/>
                <a:cs typeface="Verdana"/>
              </a:rPr>
              <a:t> </a:t>
            </a:r>
            <a:r>
              <a:rPr sz="2750" spc="-10" dirty="0">
                <a:solidFill>
                  <a:srgbClr val="332C2C"/>
                </a:solidFill>
                <a:latin typeface="Verdana"/>
                <a:cs typeface="Verdana"/>
              </a:rPr>
              <a:t>at</a:t>
            </a:r>
            <a:r>
              <a:rPr sz="2750" spc="-190" dirty="0">
                <a:solidFill>
                  <a:srgbClr val="332C2C"/>
                </a:solidFill>
                <a:latin typeface="Verdana"/>
                <a:cs typeface="Verdana"/>
              </a:rPr>
              <a:t> </a:t>
            </a:r>
            <a:r>
              <a:rPr sz="2750" spc="-85" dirty="0">
                <a:solidFill>
                  <a:srgbClr val="332C2C"/>
                </a:solidFill>
                <a:latin typeface="Verdana"/>
                <a:cs typeface="Verdana"/>
              </a:rPr>
              <a:t>XYZ</a:t>
            </a:r>
            <a:r>
              <a:rPr sz="2750" spc="-190" dirty="0">
                <a:solidFill>
                  <a:srgbClr val="332C2C"/>
                </a:solidFill>
                <a:latin typeface="Verdana"/>
                <a:cs typeface="Verdana"/>
              </a:rPr>
              <a:t> </a:t>
            </a:r>
            <a:r>
              <a:rPr sz="2750" spc="-10" dirty="0">
                <a:solidFill>
                  <a:srgbClr val="332C2C"/>
                </a:solidFill>
                <a:latin typeface="Verdana"/>
                <a:cs typeface="Verdana"/>
              </a:rPr>
              <a:t>Company.</a:t>
            </a:r>
            <a:endParaRPr sz="2750" dirty="0">
              <a:latin typeface="Verdana"/>
              <a:cs typeface="Verdana"/>
            </a:endParaRPr>
          </a:p>
        </p:txBody>
      </p:sp>
      <p:sp>
        <p:nvSpPr>
          <p:cNvPr id="14" name="object 14"/>
          <p:cNvSpPr txBox="1">
            <a:spLocks noGrp="1"/>
          </p:cNvSpPr>
          <p:nvPr>
            <p:ph type="title"/>
          </p:nvPr>
        </p:nvSpPr>
        <p:spPr>
          <a:xfrm>
            <a:off x="1587296" y="1444498"/>
            <a:ext cx="7488555" cy="939800"/>
          </a:xfrm>
          <a:prstGeom prst="rect">
            <a:avLst/>
          </a:prstGeom>
        </p:spPr>
        <p:txBody>
          <a:bodyPr vert="horz" wrap="square" lIns="0" tIns="12700" rIns="0" bIns="0" rtlCol="0">
            <a:spAutoFit/>
          </a:bodyPr>
          <a:lstStyle/>
          <a:p>
            <a:pPr marL="12700">
              <a:lnSpc>
                <a:spcPct val="100000"/>
              </a:lnSpc>
              <a:spcBef>
                <a:spcPts val="100"/>
              </a:spcBef>
            </a:pPr>
            <a:r>
              <a:rPr sz="6000" spc="-105" dirty="0"/>
              <a:t>Understanding</a:t>
            </a:r>
            <a:r>
              <a:rPr sz="6000" spc="-204" dirty="0"/>
              <a:t> </a:t>
            </a:r>
            <a:r>
              <a:rPr sz="6000" spc="-25" dirty="0"/>
              <a:t>SARIMA</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E525-5DE7-FBA5-6E53-966AD6668EA6}"/>
              </a:ext>
            </a:extLst>
          </p:cNvPr>
          <p:cNvSpPr>
            <a:spLocks noGrp="1"/>
          </p:cNvSpPr>
          <p:nvPr>
            <p:ph type="title"/>
          </p:nvPr>
        </p:nvSpPr>
        <p:spPr>
          <a:xfrm>
            <a:off x="5379085" y="1035050"/>
            <a:ext cx="7542530" cy="688339"/>
          </a:xfrm>
        </p:spPr>
        <p:txBody>
          <a:bodyPr/>
          <a:lstStyle/>
          <a:p>
            <a:endParaRPr lang="en-IN"/>
          </a:p>
        </p:txBody>
      </p:sp>
      <p:sp>
        <p:nvSpPr>
          <p:cNvPr id="3" name="Text Placeholder 2">
            <a:extLst>
              <a:ext uri="{FF2B5EF4-FFF2-40B4-BE49-F238E27FC236}">
                <a16:creationId xmlns:a16="http://schemas.microsoft.com/office/drawing/2014/main" id="{53C47A28-8F9F-14CF-1208-54D952297C26}"/>
              </a:ext>
            </a:extLst>
          </p:cNvPr>
          <p:cNvSpPr>
            <a:spLocks noGrp="1"/>
          </p:cNvSpPr>
          <p:nvPr>
            <p:ph type="body" idx="1"/>
          </p:nvPr>
        </p:nvSpPr>
        <p:spPr>
          <a:xfrm>
            <a:off x="5264150" y="3016250"/>
            <a:ext cx="7509509" cy="3427095"/>
          </a:xfrm>
        </p:spPr>
        <p:txBody>
          <a:bodyPr/>
          <a:lstStyle/>
          <a:p>
            <a:endParaRPr lang="en-IN" dirty="0"/>
          </a:p>
        </p:txBody>
      </p:sp>
      <p:pic>
        <p:nvPicPr>
          <p:cNvPr id="5" name="Picture 4">
            <a:extLst>
              <a:ext uri="{FF2B5EF4-FFF2-40B4-BE49-F238E27FC236}">
                <a16:creationId xmlns:a16="http://schemas.microsoft.com/office/drawing/2014/main" id="{920A60FD-4C95-B6AE-7321-EA4BDCAA5D55}"/>
              </a:ext>
            </a:extLst>
          </p:cNvPr>
          <p:cNvPicPr>
            <a:picLocks noChangeAspect="1"/>
          </p:cNvPicPr>
          <p:nvPr/>
        </p:nvPicPr>
        <p:blipFill>
          <a:blip r:embed="rId2"/>
          <a:stretch>
            <a:fillRect/>
          </a:stretch>
        </p:blipFill>
        <p:spPr>
          <a:xfrm>
            <a:off x="1856104" y="806450"/>
            <a:ext cx="15377454" cy="8763000"/>
          </a:xfrm>
          <a:prstGeom prst="rect">
            <a:avLst/>
          </a:prstGeom>
        </p:spPr>
      </p:pic>
    </p:spTree>
    <p:extLst>
      <p:ext uri="{BB962C8B-B14F-4D97-AF65-F5344CB8AC3E}">
        <p14:creationId xmlns:p14="http://schemas.microsoft.com/office/powerpoint/2010/main" val="216034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FE55E-9BF7-CDD7-0D47-4D4C638EA5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041414-2F0E-699B-D285-19D649DDC4D3}"/>
              </a:ext>
            </a:extLst>
          </p:cNvPr>
          <p:cNvSpPr>
            <a:spLocks noGrp="1"/>
          </p:cNvSpPr>
          <p:nvPr>
            <p:ph type="title"/>
          </p:nvPr>
        </p:nvSpPr>
        <p:spPr>
          <a:xfrm>
            <a:off x="5379085" y="1035050"/>
            <a:ext cx="7542530" cy="688339"/>
          </a:xfrm>
        </p:spPr>
        <p:txBody>
          <a:bodyPr/>
          <a:lstStyle/>
          <a:p>
            <a:endParaRPr lang="en-IN"/>
          </a:p>
        </p:txBody>
      </p:sp>
      <p:sp>
        <p:nvSpPr>
          <p:cNvPr id="3" name="Text Placeholder 2">
            <a:extLst>
              <a:ext uri="{FF2B5EF4-FFF2-40B4-BE49-F238E27FC236}">
                <a16:creationId xmlns:a16="http://schemas.microsoft.com/office/drawing/2014/main" id="{1BB11463-3136-B6D3-CFC6-7B3211264CF6}"/>
              </a:ext>
            </a:extLst>
          </p:cNvPr>
          <p:cNvSpPr>
            <a:spLocks noGrp="1"/>
          </p:cNvSpPr>
          <p:nvPr>
            <p:ph type="body" idx="1"/>
          </p:nvPr>
        </p:nvSpPr>
        <p:spPr>
          <a:xfrm>
            <a:off x="5264150" y="3016250"/>
            <a:ext cx="7509509" cy="3427095"/>
          </a:xfrm>
        </p:spPr>
        <p:txBody>
          <a:bodyPr/>
          <a:lstStyle/>
          <a:p>
            <a:endParaRPr lang="en-IN" dirty="0"/>
          </a:p>
        </p:txBody>
      </p:sp>
      <p:pic>
        <p:nvPicPr>
          <p:cNvPr id="6" name="Picture 5">
            <a:extLst>
              <a:ext uri="{FF2B5EF4-FFF2-40B4-BE49-F238E27FC236}">
                <a16:creationId xmlns:a16="http://schemas.microsoft.com/office/drawing/2014/main" id="{A0BF1C9D-003D-86A3-0C00-A81C4C12F3C4}"/>
              </a:ext>
            </a:extLst>
          </p:cNvPr>
          <p:cNvPicPr>
            <a:picLocks noChangeAspect="1"/>
          </p:cNvPicPr>
          <p:nvPr/>
        </p:nvPicPr>
        <p:blipFill>
          <a:blip r:embed="rId2"/>
          <a:stretch>
            <a:fillRect/>
          </a:stretch>
        </p:blipFill>
        <p:spPr>
          <a:xfrm>
            <a:off x="3663950" y="501649"/>
            <a:ext cx="10515600" cy="9266221"/>
          </a:xfrm>
          <a:prstGeom prst="rect">
            <a:avLst/>
          </a:prstGeom>
        </p:spPr>
      </p:pic>
    </p:spTree>
    <p:extLst>
      <p:ext uri="{BB962C8B-B14F-4D97-AF65-F5344CB8AC3E}">
        <p14:creationId xmlns:p14="http://schemas.microsoft.com/office/powerpoint/2010/main" val="383283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098CA-1CAC-E324-EF79-57FFE520BD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808BCC-7F90-3691-7CF0-89F3E3D3285A}"/>
              </a:ext>
            </a:extLst>
          </p:cNvPr>
          <p:cNvSpPr>
            <a:spLocks noGrp="1"/>
          </p:cNvSpPr>
          <p:nvPr>
            <p:ph type="title"/>
          </p:nvPr>
        </p:nvSpPr>
        <p:spPr>
          <a:xfrm>
            <a:off x="5379085" y="1035050"/>
            <a:ext cx="7542530" cy="688339"/>
          </a:xfrm>
        </p:spPr>
        <p:txBody>
          <a:bodyPr/>
          <a:lstStyle/>
          <a:p>
            <a:r>
              <a:rPr lang="en-US" dirty="0"/>
              <a:t>SARIMA workflow architecture</a:t>
            </a:r>
            <a:endParaRPr lang="en-IN" dirty="0"/>
          </a:p>
        </p:txBody>
      </p:sp>
      <p:sp>
        <p:nvSpPr>
          <p:cNvPr id="4" name="Rectangle 1">
            <a:extLst>
              <a:ext uri="{FF2B5EF4-FFF2-40B4-BE49-F238E27FC236}">
                <a16:creationId xmlns:a16="http://schemas.microsoft.com/office/drawing/2014/main" id="{17921864-819C-A9DA-E7E5-0A91107C7E6F}"/>
              </a:ext>
            </a:extLst>
          </p:cNvPr>
          <p:cNvSpPr>
            <a:spLocks noGrp="1" noChangeArrowheads="1"/>
          </p:cNvSpPr>
          <p:nvPr>
            <p:ph type="body" idx="1"/>
          </p:nvPr>
        </p:nvSpPr>
        <p:spPr bwMode="auto">
          <a:xfrm>
            <a:off x="1835150" y="2271871"/>
            <a:ext cx="12115800" cy="747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Preprocessing:</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Transform the dataset to make it stationary (differencing, seasonal adjustments).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Conduct stationarity tests (ADF Test).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Model Identification:</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Use tools like autocorrelation function (ACF) and partial autocorrelation function (PACF) plots to identify </a:t>
            </a:r>
            <a:r>
              <a:rPr kumimoji="0" lang="en-US" altLang="en-US" sz="3200" b="0" i="0" u="none" strike="noStrike" cap="none" normalizeH="0" baseline="0" dirty="0" err="1">
                <a:ln>
                  <a:noFill/>
                </a:ln>
                <a:solidFill>
                  <a:schemeClr val="tx1"/>
                </a:solidFill>
                <a:effectLst/>
                <a:latin typeface="Arial" panose="020B0604020202020204" pitchFamily="34" charset="0"/>
              </a:rPr>
              <a:t>p,d,q,P,D,Q</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Model Training:</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Fit the SARIMA model on training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Validation:</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Compare predicted vs. actual values on validation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Use error metrics like MAPE to evaluate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Forecasting:</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Use the trained SARIMA model to predict future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9627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F70EB-010F-D74A-0589-6B1A99C001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5A2B4D-E63A-DD9F-81A8-BA524CE6DDB5}"/>
              </a:ext>
            </a:extLst>
          </p:cNvPr>
          <p:cNvSpPr>
            <a:spLocks noGrp="1"/>
          </p:cNvSpPr>
          <p:nvPr>
            <p:ph type="title"/>
          </p:nvPr>
        </p:nvSpPr>
        <p:spPr>
          <a:xfrm>
            <a:off x="5379085" y="1035050"/>
            <a:ext cx="7542530" cy="688339"/>
          </a:xfrm>
        </p:spPr>
        <p:txBody>
          <a:bodyPr/>
          <a:lstStyle/>
          <a:p>
            <a:r>
              <a:rPr lang="en-US" dirty="0"/>
              <a:t>SARIMA workflow architecture</a:t>
            </a:r>
            <a:endParaRPr lang="en-IN" dirty="0"/>
          </a:p>
        </p:txBody>
      </p:sp>
      <p:sp>
        <p:nvSpPr>
          <p:cNvPr id="4" name="Rectangle 1">
            <a:extLst>
              <a:ext uri="{FF2B5EF4-FFF2-40B4-BE49-F238E27FC236}">
                <a16:creationId xmlns:a16="http://schemas.microsoft.com/office/drawing/2014/main" id="{F6931193-0CDD-313F-B3A3-AF840730380D}"/>
              </a:ext>
            </a:extLst>
          </p:cNvPr>
          <p:cNvSpPr>
            <a:spLocks noGrp="1" noChangeArrowheads="1"/>
          </p:cNvSpPr>
          <p:nvPr>
            <p:ph type="body" idx="1"/>
          </p:nvPr>
        </p:nvSpPr>
        <p:spPr bwMode="auto">
          <a:xfrm>
            <a:off x="2368550" y="2518360"/>
            <a:ext cx="121158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t>SARIMA Model Parameters</a:t>
            </a:r>
          </a:p>
          <a:p>
            <a:pPr>
              <a:buFont typeface="+mj-lt"/>
              <a:buAutoNum type="arabicPeriod"/>
            </a:pPr>
            <a:r>
              <a:rPr lang="en-US" sz="2800" b="1" dirty="0"/>
              <a:t>Non-Seasonal Components (ARIMA):</a:t>
            </a:r>
            <a:endParaRPr lang="en-US" sz="2800" dirty="0"/>
          </a:p>
          <a:p>
            <a:pPr marL="742950" lvl="1" indent="-285750">
              <a:buFont typeface="+mj-lt"/>
              <a:buAutoNum type="arabicPeriod"/>
            </a:pPr>
            <a:r>
              <a:rPr lang="en-US" sz="2800" dirty="0"/>
              <a:t>p: Order of non-seasonal AR terms.</a:t>
            </a:r>
          </a:p>
          <a:p>
            <a:pPr marL="742950" lvl="1" indent="-285750">
              <a:buFont typeface="+mj-lt"/>
              <a:buAutoNum type="arabicPeriod"/>
            </a:pPr>
            <a:r>
              <a:rPr lang="en-US" sz="2800" dirty="0"/>
              <a:t>d: Order of non-seasonal differencing.</a:t>
            </a:r>
          </a:p>
          <a:p>
            <a:pPr marL="742950" lvl="1" indent="-285750">
              <a:buFont typeface="+mj-lt"/>
              <a:buAutoNum type="arabicPeriod"/>
            </a:pPr>
            <a:r>
              <a:rPr lang="en-US" sz="2800" dirty="0"/>
              <a:t>q: Order of non-seasonal MA terms.</a:t>
            </a:r>
          </a:p>
          <a:p>
            <a:pPr>
              <a:buFont typeface="+mj-lt"/>
              <a:buAutoNum type="arabicPeriod"/>
            </a:pPr>
            <a:r>
              <a:rPr lang="en-US" sz="2800" b="1" dirty="0"/>
              <a:t>Seasonal Components:</a:t>
            </a:r>
            <a:endParaRPr lang="en-US" sz="2800" dirty="0"/>
          </a:p>
          <a:p>
            <a:pPr marL="742950" lvl="1" indent="-285750">
              <a:buFont typeface="+mj-lt"/>
              <a:buAutoNum type="arabicPeriod"/>
            </a:pPr>
            <a:r>
              <a:rPr lang="en-US" sz="2800" dirty="0"/>
              <a:t>P: Order of seasonal AR terms.</a:t>
            </a:r>
          </a:p>
          <a:p>
            <a:pPr marL="742950" lvl="1" indent="-285750">
              <a:buFont typeface="+mj-lt"/>
              <a:buAutoNum type="arabicPeriod"/>
            </a:pPr>
            <a:r>
              <a:rPr lang="en-US" sz="2800" dirty="0"/>
              <a:t>D: Order of seasonal differencing.</a:t>
            </a:r>
          </a:p>
          <a:p>
            <a:pPr marL="742950" lvl="1" indent="-285750">
              <a:buFont typeface="+mj-lt"/>
              <a:buAutoNum type="arabicPeriod"/>
            </a:pPr>
            <a:r>
              <a:rPr lang="en-US" sz="2800" dirty="0"/>
              <a:t>Q: Order of seasonal MA terms.</a:t>
            </a:r>
          </a:p>
          <a:p>
            <a:pPr marL="742950" lvl="1" indent="-285750">
              <a:buFont typeface="+mj-lt"/>
              <a:buAutoNum type="arabicPeriod"/>
            </a:pPr>
            <a:r>
              <a:rPr lang="en-US" sz="2800" dirty="0"/>
              <a:t>s: Length of the seasonality (e.g., s=12 for monthly data).</a:t>
            </a:r>
          </a:p>
          <a:p>
            <a:r>
              <a:rPr lang="en-US" sz="2800" b="1" dirty="0"/>
              <a:t>SARIMA Notation:</a:t>
            </a:r>
            <a:endParaRPr lang="en-US" sz="2800" dirty="0"/>
          </a:p>
          <a:p>
            <a:r>
              <a:rPr lang="en-US" sz="2800" dirty="0"/>
              <a:t>SARIMA(</a:t>
            </a:r>
            <a:r>
              <a:rPr lang="en-US" sz="2800" dirty="0" err="1"/>
              <a:t>p,d,q</a:t>
            </a:r>
            <a:r>
              <a:rPr lang="en-US" sz="2800" dirty="0"/>
              <a:t>)(P,D,Q,s)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046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45C0B-EA3C-3BA4-7701-5B4143994A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20E804-1978-26CD-0AA1-6C1AD5C0255E}"/>
              </a:ext>
            </a:extLst>
          </p:cNvPr>
          <p:cNvSpPr>
            <a:spLocks noGrp="1"/>
          </p:cNvSpPr>
          <p:nvPr>
            <p:ph type="title"/>
          </p:nvPr>
        </p:nvSpPr>
        <p:spPr>
          <a:xfrm>
            <a:off x="7550150" y="1111250"/>
            <a:ext cx="7542530" cy="688339"/>
          </a:xfrm>
        </p:spPr>
        <p:txBody>
          <a:bodyPr/>
          <a:lstStyle/>
          <a:p>
            <a:r>
              <a:rPr lang="en-US" dirty="0"/>
              <a:t>RESULTS</a:t>
            </a:r>
            <a:endParaRPr lang="en-IN" dirty="0"/>
          </a:p>
        </p:txBody>
      </p:sp>
      <p:sp>
        <p:nvSpPr>
          <p:cNvPr id="3" name="Text Placeholder 2">
            <a:extLst>
              <a:ext uri="{FF2B5EF4-FFF2-40B4-BE49-F238E27FC236}">
                <a16:creationId xmlns:a16="http://schemas.microsoft.com/office/drawing/2014/main" id="{DC7A2F80-19A9-32E1-F6F6-299085D41A71}"/>
              </a:ext>
            </a:extLst>
          </p:cNvPr>
          <p:cNvSpPr>
            <a:spLocks noGrp="1"/>
          </p:cNvSpPr>
          <p:nvPr>
            <p:ph type="body" idx="1"/>
          </p:nvPr>
        </p:nvSpPr>
        <p:spPr>
          <a:xfrm>
            <a:off x="1835150" y="2072084"/>
            <a:ext cx="13036550" cy="7755969"/>
          </a:xfrm>
        </p:spPr>
        <p:txBody>
          <a:bodyPr/>
          <a:lstStyle/>
          <a:p>
            <a:r>
              <a:rPr lang="en-US" sz="2400" b="1" dirty="0"/>
              <a:t>RMSE (Root Mean Squared Error: 672.84)</a:t>
            </a:r>
          </a:p>
          <a:p>
            <a:pPr>
              <a:buFont typeface="Arial" panose="020B0604020202020204" pitchFamily="34" charset="0"/>
              <a:buChar char="•"/>
            </a:pPr>
            <a:r>
              <a:rPr lang="en-US" sz="2400" b="1" dirty="0"/>
              <a:t>Interpretation</a:t>
            </a:r>
            <a:r>
              <a:rPr lang="en-US" sz="2400" dirty="0"/>
              <a:t>: RMSE represents the square root of the average squared differences between the actual and predicted values. A higher RMSE indicates larger errors in your predictions, meaning that your model's forecasted values deviate significantly from the actual values.</a:t>
            </a:r>
          </a:p>
          <a:p>
            <a:pPr>
              <a:buFont typeface="Arial" panose="020B0604020202020204" pitchFamily="34" charset="0"/>
              <a:buChar char="•"/>
            </a:pPr>
            <a:r>
              <a:rPr lang="en-US" sz="2400" b="1" dirty="0"/>
              <a:t>Possible reason for high RMSE</a:t>
            </a:r>
            <a:r>
              <a:rPr lang="en-US" sz="2400" dirty="0"/>
              <a:t>: This could be due to large forecast errors on some individual predictions or a mismatch between the model and the data (e.g., underfitting, inappropriate model choice, or incorrect parameters).</a:t>
            </a:r>
          </a:p>
          <a:p>
            <a:r>
              <a:rPr lang="en-US" sz="2400" b="1" dirty="0"/>
              <a:t>MAE (Mean Absolute Error: 168.90)</a:t>
            </a:r>
          </a:p>
          <a:p>
            <a:pPr>
              <a:buFont typeface="Arial" panose="020B0604020202020204" pitchFamily="34" charset="0"/>
              <a:buChar char="•"/>
            </a:pPr>
            <a:r>
              <a:rPr lang="en-US" sz="2400" b="1" dirty="0"/>
              <a:t>Interpretation</a:t>
            </a:r>
            <a:r>
              <a:rPr lang="en-US" sz="2400" dirty="0"/>
              <a:t>: MAE is the average of the absolute differences between the actual and predicted values. It's less sensitive to large outliers than RMSE but still shows how far, on average, your predictions are from the true values.</a:t>
            </a:r>
          </a:p>
          <a:p>
            <a:pPr>
              <a:buFont typeface="Arial" panose="020B0604020202020204" pitchFamily="34" charset="0"/>
              <a:buChar char="•"/>
            </a:pPr>
            <a:r>
              <a:rPr lang="en-US" sz="2400" b="1" dirty="0"/>
              <a:t>Possible reason for high MAE</a:t>
            </a:r>
            <a:r>
              <a:rPr lang="en-US" sz="2400" dirty="0"/>
              <a:t>: Similar to RMSE, this suggests that the model's predictions are often far from the actual values.</a:t>
            </a:r>
          </a:p>
          <a:p>
            <a:r>
              <a:rPr lang="en-US" sz="2400" b="1" dirty="0"/>
              <a:t>Accuracy: 13.57%</a:t>
            </a:r>
          </a:p>
          <a:p>
            <a:pPr>
              <a:buFont typeface="Arial" panose="020B0604020202020204" pitchFamily="34" charset="0"/>
              <a:buChar char="•"/>
            </a:pPr>
            <a:r>
              <a:rPr lang="en-US" sz="2400" b="1" dirty="0"/>
              <a:t>Interpretation</a:t>
            </a:r>
            <a:r>
              <a:rPr lang="en-US" sz="2400" dirty="0"/>
              <a:t>: Accuracy, as defined in your case (percentage of predictions within 10% of the actual values), is quite low. This suggests that most of your predictions are outside the acceptable tolerance range.</a:t>
            </a:r>
          </a:p>
          <a:p>
            <a:pPr>
              <a:buFont typeface="Arial" panose="020B0604020202020204" pitchFamily="34" charset="0"/>
              <a:buChar char="•"/>
            </a:pPr>
            <a:r>
              <a:rPr lang="en-US" sz="2400" b="1" dirty="0"/>
              <a:t>Possible reason for low accuracy</a:t>
            </a:r>
            <a:r>
              <a:rPr lang="en-US" sz="2400" dirty="0"/>
              <a:t>: This could happen if the model is poorly tuned or if there is high variability in the data that the model is unable to capture.</a:t>
            </a:r>
          </a:p>
          <a:p>
            <a:endParaRPr lang="en-IN" sz="2400" dirty="0"/>
          </a:p>
        </p:txBody>
      </p:sp>
    </p:spTree>
    <p:extLst>
      <p:ext uri="{BB962C8B-B14F-4D97-AF65-F5344CB8AC3E}">
        <p14:creationId xmlns:p14="http://schemas.microsoft.com/office/powerpoint/2010/main" val="198857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A0339-B866-0BB6-84E3-79DB2A3DAC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1050D9-F5B3-C2CD-0FEF-D663CE338D7A}"/>
              </a:ext>
            </a:extLst>
          </p:cNvPr>
          <p:cNvSpPr>
            <a:spLocks noGrp="1"/>
          </p:cNvSpPr>
          <p:nvPr>
            <p:ph type="title"/>
          </p:nvPr>
        </p:nvSpPr>
        <p:spPr>
          <a:xfrm>
            <a:off x="5379085" y="958850"/>
            <a:ext cx="7542530" cy="688339"/>
          </a:xfrm>
        </p:spPr>
        <p:txBody>
          <a:bodyPr/>
          <a:lstStyle/>
          <a:p>
            <a:r>
              <a:rPr lang="en-US" dirty="0"/>
              <a:t>FUTURE IMPROVEMENTS</a:t>
            </a:r>
            <a:endParaRPr lang="en-IN" dirty="0"/>
          </a:p>
        </p:txBody>
      </p:sp>
      <p:sp>
        <p:nvSpPr>
          <p:cNvPr id="4" name="Rectangle 1">
            <a:extLst>
              <a:ext uri="{FF2B5EF4-FFF2-40B4-BE49-F238E27FC236}">
                <a16:creationId xmlns:a16="http://schemas.microsoft.com/office/drawing/2014/main" id="{E978EDC4-7EEE-B905-1D9B-BD9C4A789FBF}"/>
              </a:ext>
            </a:extLst>
          </p:cNvPr>
          <p:cNvSpPr>
            <a:spLocks noGrp="1" noChangeArrowheads="1"/>
          </p:cNvSpPr>
          <p:nvPr>
            <p:ph type="body" idx="1"/>
          </p:nvPr>
        </p:nvSpPr>
        <p:spPr bwMode="auto">
          <a:xfrm>
            <a:off x="1835150" y="2025650"/>
            <a:ext cx="12954000" cy="556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1.Tuning SARIMA</a:t>
            </a:r>
            <a:r>
              <a:rPr kumimoji="0" lang="en-US" altLang="en-US" sz="2400" b="0" i="0" u="none" strike="noStrike" cap="none" normalizeH="0" baseline="0" dirty="0">
                <a:ln>
                  <a:noFill/>
                </a:ln>
                <a:solidFill>
                  <a:schemeClr val="tx1"/>
                </a:solidFill>
                <a:effectLst/>
                <a:latin typeface="Arial" panose="020B0604020202020204" pitchFamily="34" charset="0"/>
              </a:rPr>
              <a:t>: Experiment with different SARIMA configurations (</a:t>
            </a:r>
            <a:r>
              <a:rPr kumimoji="0" lang="en-US" altLang="en-US" sz="2400" b="0" i="0" u="none" strike="noStrike" cap="none" normalizeH="0" baseline="0" dirty="0">
                <a:ln>
                  <a:noFill/>
                </a:ln>
                <a:solidFill>
                  <a:schemeClr val="tx1"/>
                </a:solidFill>
                <a:effectLst/>
                <a:latin typeface="Arial Unicode MS"/>
              </a:rPr>
              <a:t>p</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d</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q</a:t>
            </a:r>
            <a:r>
              <a:rPr kumimoji="0" lang="en-US" altLang="en-US" sz="2400" b="0" i="0" u="none" strike="noStrike" cap="none" normalizeH="0" baseline="0" dirty="0">
                <a:ln>
                  <a:noFill/>
                </a:ln>
                <a:solidFill>
                  <a:schemeClr val="tx1"/>
                </a:solidFill>
                <a:effectLst/>
              </a:rPr>
              <a:t>, and seasonal parameters). Use tools like </a:t>
            </a:r>
            <a:r>
              <a:rPr kumimoji="0" lang="en-US" altLang="en-US" sz="2400" b="0" i="0" u="none" strike="noStrike" cap="none" normalizeH="0" baseline="0" dirty="0" err="1">
                <a:ln>
                  <a:noFill/>
                </a:ln>
                <a:solidFill>
                  <a:schemeClr val="tx1"/>
                </a:solidFill>
                <a:effectLst/>
                <a:latin typeface="Arial Unicode MS"/>
              </a:rPr>
              <a:t>pmdarima</a:t>
            </a:r>
            <a:r>
              <a:rPr kumimoji="0" lang="en-US" altLang="en-US" sz="2400" b="0" i="0" u="none" strike="noStrike" cap="none" normalizeH="0" baseline="0" dirty="0">
                <a:ln>
                  <a:noFill/>
                </a:ln>
                <a:solidFill>
                  <a:schemeClr val="tx1"/>
                </a:solidFill>
                <a:effectLst/>
              </a:rPr>
              <a:t> for automated tuning. </a:t>
            </a:r>
          </a:p>
          <a:p>
            <a:pPr marL="342900" indent="-342900" algn="l">
              <a:lnSpc>
                <a:spcPct val="150000"/>
              </a:lnSpc>
              <a:buFont typeface="Arial" panose="020B0604020202020204" pitchFamily="34" charset="0"/>
              <a:buChar char="•"/>
            </a:pPr>
            <a:r>
              <a:rPr lang="en-US" sz="2400" b="1" dirty="0"/>
              <a:t>2. Feature Engineering</a:t>
            </a:r>
          </a:p>
          <a:p>
            <a:pPr marL="342900" indent="-342900" algn="l">
              <a:lnSpc>
                <a:spcPct val="150000"/>
              </a:lnSpc>
              <a:buFont typeface="Arial" panose="020B0604020202020204" pitchFamily="34" charset="0"/>
              <a:buChar char="•"/>
            </a:pPr>
            <a:r>
              <a:rPr lang="en-US" sz="2400" b="1" dirty="0"/>
              <a:t>Lag Features</a:t>
            </a:r>
            <a:r>
              <a:rPr lang="en-US" sz="2400" dirty="0"/>
              <a:t>: Create lagged variables (e.g., sales from previous months) as predictors for </a:t>
            </a:r>
            <a:r>
              <a:rPr lang="en-US" sz="2400" dirty="0" err="1"/>
              <a:t>XGBoost</a:t>
            </a:r>
            <a:r>
              <a:rPr lang="en-US" sz="2400" dirty="0"/>
              <a:t> or other models.</a:t>
            </a:r>
          </a:p>
          <a:p>
            <a:pPr marL="342900" indent="-342900" algn="l">
              <a:lnSpc>
                <a:spcPct val="150000"/>
              </a:lnSpc>
              <a:buFont typeface="Arial" panose="020B0604020202020204" pitchFamily="34" charset="0"/>
              <a:buChar char="•"/>
            </a:pPr>
            <a:r>
              <a:rPr lang="en-US" sz="2400" b="1" dirty="0"/>
              <a:t>Seasonal Indicators</a:t>
            </a:r>
            <a:r>
              <a:rPr lang="en-US" sz="2400" dirty="0"/>
              <a:t>: Add explicit features like "month," "quarter," or "</a:t>
            </a:r>
            <a:r>
              <a:rPr lang="en-US" sz="2400" dirty="0" err="1"/>
              <a:t>is_holiday</a:t>
            </a:r>
            <a:r>
              <a:rPr lang="en-US" sz="2400" dirty="0"/>
              <a:t>" to capture seasonality and periodicity.</a:t>
            </a:r>
          </a:p>
          <a:p>
            <a:pPr marL="342900" indent="-342900" algn="l">
              <a:lnSpc>
                <a:spcPct val="150000"/>
              </a:lnSpc>
              <a:buFont typeface="Arial" panose="020B0604020202020204" pitchFamily="34" charset="0"/>
              <a:buChar char="•"/>
            </a:pPr>
            <a:r>
              <a:rPr lang="en-US" sz="2400" b="1" dirty="0"/>
              <a:t>External Variables</a:t>
            </a:r>
            <a:r>
              <a:rPr lang="en-US" sz="2400" dirty="0"/>
              <a:t>: Incorporate external variables such as promotions, weather data, or macroeconomic indicators, which may influence sales patterns.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0683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2868</TotalTime>
  <Words>670</Words>
  <Application>Microsoft Office PowerPoint</Application>
  <PresentationFormat>Custom</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Unicode MS</vt:lpstr>
      <vt:lpstr>Cambria</vt:lpstr>
      <vt:lpstr>Verdana</vt:lpstr>
      <vt:lpstr>Office Theme</vt:lpstr>
      <vt:lpstr>Optimizing Sales Forecasting at XYZ Company: Leveraging SARIMA and Time-Series Analysis</vt:lpstr>
      <vt:lpstr>Introduction to Sales Forecasting</vt:lpstr>
      <vt:lpstr>Understanding SARIMA</vt:lpstr>
      <vt:lpstr>PowerPoint Presentation</vt:lpstr>
      <vt:lpstr>PowerPoint Presentation</vt:lpstr>
      <vt:lpstr>SARIMA workflow architecture</vt:lpstr>
      <vt:lpstr>SARIMA workflow architecture</vt:lpstr>
      <vt:lpstr>RESULTS</vt:lpstr>
      <vt:lpstr>FUTURE IMPROVEMENTS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BHAGYASHREE</dc:creator>
  <cp:lastModifiedBy>Bhagyashree Tikhe</cp:lastModifiedBy>
  <cp:revision>2</cp:revision>
  <dcterms:created xsi:type="dcterms:W3CDTF">2025-01-10T05:01:44Z</dcterms:created>
  <dcterms:modified xsi:type="dcterms:W3CDTF">2025-01-12T11:46:16Z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2025-01-10T00:00:00Z</vt:filetime>
  </property>
  <property fmtid="{D5CDD505-2E9C-101B-9397-08002B2CF9AE}" pid="3" name="Creator">
    <vt:lpwstr>Chromium</vt:lpwstr>
  </property>
  <property fmtid="{D5CDD505-2E9C-101B-9397-08002B2CF9AE}" pid="4" name="LastSaved">
    <vt:filetime>2025-01-10T00:00:00Z</vt:filetime>
  </property>
  <property fmtid="{D5CDD505-2E9C-101B-9397-08002B2CF9AE}" pid="5" name="Producer">
    <vt:lpwstr>GPL Ghostscript 10.04.0</vt:lpwstr>
  </property>
</Properties>
</file>