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Montserrat Semi-Bold" charset="1" panose="00000700000000000000"/>
      <p:regular r:id="rId17"/>
    </p:embeddedFont>
    <p:embeddedFont>
      <p:font typeface="Montserrat Ultra-Bold" charset="1" panose="00000900000000000000"/>
      <p:regular r:id="rId18"/>
    </p:embeddedFont>
    <p:embeddedFont>
      <p:font typeface="PT Sans" charset="1" panose="020B0503020203020204"/>
      <p:regular r:id="rId19"/>
    </p:embeddedFont>
    <p:embeddedFont>
      <p:font typeface="Montserrat Bold" charset="1" panose="00000800000000000000"/>
      <p:regular r:id="rId20"/>
    </p:embeddedFont>
    <p:embeddedFont>
      <p:font typeface="PT Sans Bold" charset="1" panose="020B0703020203020204"/>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9.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 Id="rId5" Target="../media/image12.png" Type="http://schemas.openxmlformats.org/officeDocument/2006/relationships/image"/><Relationship Id="rId6" Target="../media/image1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4.png" Type="http://schemas.openxmlformats.org/officeDocument/2006/relationships/image"/><Relationship Id="rId4" Target="../media/image1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88219"/>
        </a:solidFill>
      </p:bgPr>
    </p:bg>
    <p:spTree>
      <p:nvGrpSpPr>
        <p:cNvPr id="1" name=""/>
        <p:cNvGrpSpPr/>
        <p:nvPr/>
      </p:nvGrpSpPr>
      <p:grpSpPr>
        <a:xfrm>
          <a:off x="0" y="0"/>
          <a:ext cx="0" cy="0"/>
          <a:chOff x="0" y="0"/>
          <a:chExt cx="0" cy="0"/>
        </a:xfrm>
      </p:grpSpPr>
      <p:grpSp>
        <p:nvGrpSpPr>
          <p:cNvPr name="Group 2" id="2"/>
          <p:cNvGrpSpPr/>
          <p:nvPr/>
        </p:nvGrpSpPr>
        <p:grpSpPr>
          <a:xfrm rot="0">
            <a:off x="8577007" y="6172125"/>
            <a:ext cx="8154894" cy="2038350"/>
            <a:chOff x="0" y="0"/>
            <a:chExt cx="2147791" cy="536849"/>
          </a:xfrm>
        </p:grpSpPr>
        <p:sp>
          <p:nvSpPr>
            <p:cNvPr name="Freeform 3" id="3"/>
            <p:cNvSpPr/>
            <p:nvPr/>
          </p:nvSpPr>
          <p:spPr>
            <a:xfrm flipH="false" flipV="false" rot="0">
              <a:off x="0" y="0"/>
              <a:ext cx="2147791" cy="536849"/>
            </a:xfrm>
            <a:custGeom>
              <a:avLst/>
              <a:gdLst/>
              <a:ahLst/>
              <a:cxnLst/>
              <a:rect r="r" b="b" t="t" l="l"/>
              <a:pathLst>
                <a:path h="536849" w="2147791">
                  <a:moveTo>
                    <a:pt x="0" y="0"/>
                  </a:moveTo>
                  <a:lnTo>
                    <a:pt x="2147791" y="0"/>
                  </a:lnTo>
                  <a:lnTo>
                    <a:pt x="2147791" y="536849"/>
                  </a:lnTo>
                  <a:lnTo>
                    <a:pt x="0" y="536849"/>
                  </a:lnTo>
                  <a:close/>
                </a:path>
              </a:pathLst>
            </a:custGeom>
            <a:solidFill>
              <a:srgbClr val="F4AD00"/>
            </a:solidFill>
          </p:spPr>
        </p:sp>
        <p:sp>
          <p:nvSpPr>
            <p:cNvPr name="TextBox 4" id="4"/>
            <p:cNvSpPr txBox="true"/>
            <p:nvPr/>
          </p:nvSpPr>
          <p:spPr>
            <a:xfrm>
              <a:off x="0" y="-123825"/>
              <a:ext cx="2147791" cy="660674"/>
            </a:xfrm>
            <a:prstGeom prst="rect">
              <a:avLst/>
            </a:prstGeom>
          </p:spPr>
          <p:txBody>
            <a:bodyPr anchor="ctr" rtlCol="false" tIns="50800" lIns="50800" bIns="50800" rIns="50800"/>
            <a:lstStyle/>
            <a:p>
              <a:pPr algn="ctr">
                <a:lnSpc>
                  <a:spcPts val="4420"/>
                </a:lnSpc>
              </a:pPr>
            </a:p>
          </p:txBody>
        </p:sp>
      </p:grpSp>
      <p:grpSp>
        <p:nvGrpSpPr>
          <p:cNvPr name="Group 5" id="5"/>
          <p:cNvGrpSpPr/>
          <p:nvPr/>
        </p:nvGrpSpPr>
        <p:grpSpPr>
          <a:xfrm rot="0">
            <a:off x="10591576" y="10034073"/>
            <a:ext cx="2091000" cy="70256"/>
            <a:chOff x="0" y="0"/>
            <a:chExt cx="547795" cy="18406"/>
          </a:xfrm>
        </p:grpSpPr>
        <p:sp>
          <p:nvSpPr>
            <p:cNvPr name="Freeform 6" id="6"/>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7" id="7"/>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8" id="8"/>
          <p:cNvGrpSpPr/>
          <p:nvPr/>
        </p:nvGrpSpPr>
        <p:grpSpPr>
          <a:xfrm rot="0">
            <a:off x="13687801" y="9830467"/>
            <a:ext cx="2091000" cy="47625"/>
            <a:chOff x="0" y="0"/>
            <a:chExt cx="547795" cy="12477"/>
          </a:xfrm>
        </p:grpSpPr>
        <p:sp>
          <p:nvSpPr>
            <p:cNvPr name="Freeform 9" id="9"/>
            <p:cNvSpPr/>
            <p:nvPr/>
          </p:nvSpPr>
          <p:spPr>
            <a:xfrm flipH="false" flipV="false" rot="0">
              <a:off x="0" y="0"/>
              <a:ext cx="547795" cy="12477"/>
            </a:xfrm>
            <a:custGeom>
              <a:avLst/>
              <a:gdLst/>
              <a:ahLst/>
              <a:cxnLst/>
              <a:rect r="r" b="b" t="t" l="l"/>
              <a:pathLst>
                <a:path h="12477" w="547795">
                  <a:moveTo>
                    <a:pt x="0" y="0"/>
                  </a:moveTo>
                  <a:lnTo>
                    <a:pt x="547795" y="0"/>
                  </a:lnTo>
                  <a:lnTo>
                    <a:pt x="547795" y="12477"/>
                  </a:lnTo>
                  <a:lnTo>
                    <a:pt x="0" y="12477"/>
                  </a:lnTo>
                  <a:close/>
                </a:path>
              </a:pathLst>
            </a:custGeom>
            <a:solidFill>
              <a:srgbClr val="FFFFFF"/>
            </a:solidFill>
          </p:spPr>
        </p:sp>
        <p:sp>
          <p:nvSpPr>
            <p:cNvPr name="TextBox 10" id="10"/>
            <p:cNvSpPr txBox="true"/>
            <p:nvPr/>
          </p:nvSpPr>
          <p:spPr>
            <a:xfrm>
              <a:off x="0" y="-123825"/>
              <a:ext cx="547795" cy="136302"/>
            </a:xfrm>
            <a:prstGeom prst="rect">
              <a:avLst/>
            </a:prstGeom>
          </p:spPr>
          <p:txBody>
            <a:bodyPr anchor="ctr" rtlCol="false" tIns="50800" lIns="50800" bIns="50800" rIns="50800"/>
            <a:lstStyle/>
            <a:p>
              <a:pPr algn="ctr">
                <a:lnSpc>
                  <a:spcPts val="4420"/>
                </a:lnSpc>
              </a:pPr>
            </a:p>
          </p:txBody>
        </p:sp>
      </p:grpSp>
      <p:grpSp>
        <p:nvGrpSpPr>
          <p:cNvPr name="Group 11" id="11"/>
          <p:cNvGrpSpPr/>
          <p:nvPr/>
        </p:nvGrpSpPr>
        <p:grpSpPr>
          <a:xfrm rot="0">
            <a:off x="16197000" y="9842964"/>
            <a:ext cx="2091000" cy="70256"/>
            <a:chOff x="0" y="0"/>
            <a:chExt cx="547795" cy="18406"/>
          </a:xfrm>
        </p:grpSpPr>
        <p:sp>
          <p:nvSpPr>
            <p:cNvPr name="Freeform 12" id="12"/>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13" id="13"/>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sp>
        <p:nvSpPr>
          <p:cNvPr name="Freeform 14" id="14"/>
          <p:cNvSpPr/>
          <p:nvPr/>
        </p:nvSpPr>
        <p:spPr>
          <a:xfrm flipH="false" flipV="false" rot="0">
            <a:off x="8223634" y="-464401"/>
            <a:ext cx="7312406" cy="6719927"/>
          </a:xfrm>
          <a:custGeom>
            <a:avLst/>
            <a:gdLst/>
            <a:ahLst/>
            <a:cxnLst/>
            <a:rect r="r" b="b" t="t" l="l"/>
            <a:pathLst>
              <a:path h="6719927" w="7312406">
                <a:moveTo>
                  <a:pt x="0" y="0"/>
                </a:moveTo>
                <a:lnTo>
                  <a:pt x="7312406" y="0"/>
                </a:lnTo>
                <a:lnTo>
                  <a:pt x="7312406" y="6719927"/>
                </a:lnTo>
                <a:lnTo>
                  <a:pt x="0" y="6719927"/>
                </a:lnTo>
                <a:lnTo>
                  <a:pt x="0" y="0"/>
                </a:lnTo>
                <a:close/>
              </a:path>
            </a:pathLst>
          </a:custGeom>
          <a:blipFill>
            <a:blip r:embed="rId2"/>
            <a:stretch>
              <a:fillRect l="0" t="-20079" r="0" b="-2015"/>
            </a:stretch>
          </a:blipFill>
        </p:spPr>
      </p:sp>
      <p:grpSp>
        <p:nvGrpSpPr>
          <p:cNvPr name="Group 15" id="15"/>
          <p:cNvGrpSpPr/>
          <p:nvPr/>
        </p:nvGrpSpPr>
        <p:grpSpPr>
          <a:xfrm rot="-5400000">
            <a:off x="240449" y="-1200150"/>
            <a:ext cx="11215802" cy="12687300"/>
            <a:chOff x="0" y="0"/>
            <a:chExt cx="2953956" cy="3341511"/>
          </a:xfrm>
        </p:grpSpPr>
        <p:sp>
          <p:nvSpPr>
            <p:cNvPr name="Freeform 16" id="16"/>
            <p:cNvSpPr/>
            <p:nvPr/>
          </p:nvSpPr>
          <p:spPr>
            <a:xfrm flipH="false" flipV="false" rot="0">
              <a:off x="0" y="0"/>
              <a:ext cx="2953956" cy="3341511"/>
            </a:xfrm>
            <a:custGeom>
              <a:avLst/>
              <a:gdLst/>
              <a:ahLst/>
              <a:cxnLst/>
              <a:rect r="r" b="b" t="t" l="l"/>
              <a:pathLst>
                <a:path h="3341511" w="2953956">
                  <a:moveTo>
                    <a:pt x="0" y="0"/>
                  </a:moveTo>
                  <a:lnTo>
                    <a:pt x="2953956" y="0"/>
                  </a:lnTo>
                  <a:lnTo>
                    <a:pt x="2953956" y="3341511"/>
                  </a:lnTo>
                  <a:lnTo>
                    <a:pt x="0" y="3341511"/>
                  </a:lnTo>
                  <a:close/>
                </a:path>
              </a:pathLst>
            </a:custGeom>
            <a:solidFill>
              <a:srgbClr val="0B1541"/>
            </a:solidFill>
          </p:spPr>
        </p:sp>
        <p:sp>
          <p:nvSpPr>
            <p:cNvPr name="TextBox 17" id="17"/>
            <p:cNvSpPr txBox="true"/>
            <p:nvPr/>
          </p:nvSpPr>
          <p:spPr>
            <a:xfrm>
              <a:off x="0" y="-123825"/>
              <a:ext cx="2953956" cy="3465336"/>
            </a:xfrm>
            <a:prstGeom prst="rect">
              <a:avLst/>
            </a:prstGeom>
          </p:spPr>
          <p:txBody>
            <a:bodyPr anchor="ctr" rtlCol="false" tIns="50800" lIns="50800" bIns="50800" rIns="50800"/>
            <a:lstStyle/>
            <a:p>
              <a:pPr algn="ctr">
                <a:lnSpc>
                  <a:spcPts val="4420"/>
                </a:lnSpc>
              </a:pPr>
            </a:p>
          </p:txBody>
        </p:sp>
      </p:grpSp>
      <p:sp>
        <p:nvSpPr>
          <p:cNvPr name="Freeform 18" id="18"/>
          <p:cNvSpPr/>
          <p:nvPr/>
        </p:nvSpPr>
        <p:spPr>
          <a:xfrm flipH="false" flipV="false" rot="0">
            <a:off x="9144000" y="3869286"/>
            <a:ext cx="16301121" cy="6164788"/>
          </a:xfrm>
          <a:custGeom>
            <a:avLst/>
            <a:gdLst/>
            <a:ahLst/>
            <a:cxnLst/>
            <a:rect r="r" b="b" t="t" l="l"/>
            <a:pathLst>
              <a:path h="6164788" w="16301121">
                <a:moveTo>
                  <a:pt x="0" y="0"/>
                </a:moveTo>
                <a:lnTo>
                  <a:pt x="16301121" y="0"/>
                </a:lnTo>
                <a:lnTo>
                  <a:pt x="16301121" y="6164787"/>
                </a:lnTo>
                <a:lnTo>
                  <a:pt x="0" y="616478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9" id="19"/>
          <p:cNvGrpSpPr/>
          <p:nvPr/>
        </p:nvGrpSpPr>
        <p:grpSpPr>
          <a:xfrm rot="0">
            <a:off x="706962" y="1103894"/>
            <a:ext cx="11485038" cy="5530784"/>
            <a:chOff x="0" y="0"/>
            <a:chExt cx="15313384" cy="7374379"/>
          </a:xfrm>
        </p:grpSpPr>
        <p:sp>
          <p:nvSpPr>
            <p:cNvPr name="TextBox 20" id="20"/>
            <p:cNvSpPr txBox="true"/>
            <p:nvPr/>
          </p:nvSpPr>
          <p:spPr>
            <a:xfrm rot="0">
              <a:off x="0" y="5185272"/>
              <a:ext cx="15313384" cy="2189107"/>
            </a:xfrm>
            <a:prstGeom prst="rect">
              <a:avLst/>
            </a:prstGeom>
          </p:spPr>
          <p:txBody>
            <a:bodyPr anchor="t" rtlCol="false" tIns="0" lIns="0" bIns="0" rIns="0">
              <a:spAutoFit/>
            </a:bodyPr>
            <a:lstStyle/>
            <a:p>
              <a:pPr algn="l">
                <a:lnSpc>
                  <a:spcPts val="6213"/>
                </a:lnSpc>
              </a:pPr>
              <a:r>
                <a:rPr lang="en-US" b="true" sz="6213" spc="124">
                  <a:solidFill>
                    <a:srgbClr val="F88219"/>
                  </a:solidFill>
                  <a:latin typeface="Montserrat Semi-Bold"/>
                  <a:ea typeface="Montserrat Semi-Bold"/>
                  <a:cs typeface="Montserrat Semi-Bold"/>
                  <a:sym typeface="Montserrat Semi-Bold"/>
                </a:rPr>
                <a:t> RISK &amp; CLAIMS ANALYSIS </a:t>
              </a:r>
            </a:p>
            <a:p>
              <a:pPr algn="l" marL="0" indent="0" lvl="0">
                <a:lnSpc>
                  <a:spcPts val="6213"/>
                </a:lnSpc>
              </a:pPr>
            </a:p>
          </p:txBody>
        </p:sp>
        <p:sp>
          <p:nvSpPr>
            <p:cNvPr name="TextBox 21" id="21"/>
            <p:cNvSpPr txBox="true"/>
            <p:nvPr/>
          </p:nvSpPr>
          <p:spPr>
            <a:xfrm rot="0">
              <a:off x="0" y="257175"/>
              <a:ext cx="15313384" cy="4690341"/>
            </a:xfrm>
            <a:prstGeom prst="rect">
              <a:avLst/>
            </a:prstGeom>
          </p:spPr>
          <p:txBody>
            <a:bodyPr anchor="t" rtlCol="false" tIns="0" lIns="0" bIns="0" rIns="0">
              <a:spAutoFit/>
            </a:bodyPr>
            <a:lstStyle/>
            <a:p>
              <a:pPr algn="l" marL="0" indent="0" lvl="0">
                <a:lnSpc>
                  <a:spcPts val="13338"/>
                </a:lnSpc>
              </a:pPr>
              <a:r>
                <a:rPr lang="en-US" b="true" sz="13338" spc="266">
                  <a:solidFill>
                    <a:srgbClr val="F6BD33"/>
                  </a:solidFill>
                  <a:latin typeface="Montserrat Ultra-Bold"/>
                  <a:ea typeface="Montserrat Ultra-Bold"/>
                  <a:cs typeface="Montserrat Ultra-Bold"/>
                  <a:sym typeface="Montserrat Ultra-Bold"/>
                </a:rPr>
                <a:t>CAR INSURANCE</a:t>
              </a: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5400000">
            <a:off x="3383699" y="-4236301"/>
            <a:ext cx="11215802" cy="18592800"/>
            <a:chOff x="0" y="0"/>
            <a:chExt cx="2953956" cy="4896869"/>
          </a:xfrm>
        </p:grpSpPr>
        <p:sp>
          <p:nvSpPr>
            <p:cNvPr name="Freeform 3" id="3"/>
            <p:cNvSpPr/>
            <p:nvPr/>
          </p:nvSpPr>
          <p:spPr>
            <a:xfrm flipH="false" flipV="false" rot="0">
              <a:off x="0" y="0"/>
              <a:ext cx="2953956" cy="4896869"/>
            </a:xfrm>
            <a:custGeom>
              <a:avLst/>
              <a:gdLst/>
              <a:ahLst/>
              <a:cxnLst/>
              <a:rect r="r" b="b" t="t" l="l"/>
              <a:pathLst>
                <a:path h="4896869" w="2953956">
                  <a:moveTo>
                    <a:pt x="0" y="0"/>
                  </a:moveTo>
                  <a:lnTo>
                    <a:pt x="2953956" y="0"/>
                  </a:lnTo>
                  <a:lnTo>
                    <a:pt x="2953956" y="4896869"/>
                  </a:lnTo>
                  <a:lnTo>
                    <a:pt x="0" y="4896869"/>
                  </a:lnTo>
                  <a:close/>
                </a:path>
              </a:pathLst>
            </a:custGeom>
            <a:solidFill>
              <a:srgbClr val="0B1541"/>
            </a:solidFill>
          </p:spPr>
        </p:sp>
        <p:sp>
          <p:nvSpPr>
            <p:cNvPr name="TextBox 4" id="4"/>
            <p:cNvSpPr txBox="true"/>
            <p:nvPr/>
          </p:nvSpPr>
          <p:spPr>
            <a:xfrm>
              <a:off x="0" y="-123825"/>
              <a:ext cx="2953956" cy="5020694"/>
            </a:xfrm>
            <a:prstGeom prst="rect">
              <a:avLst/>
            </a:prstGeom>
          </p:spPr>
          <p:txBody>
            <a:bodyPr anchor="ctr" rtlCol="false" tIns="50800" lIns="50800" bIns="50800" rIns="50800"/>
            <a:lstStyle/>
            <a:p>
              <a:pPr algn="ctr">
                <a:lnSpc>
                  <a:spcPts val="4420"/>
                </a:lnSpc>
              </a:pPr>
            </a:p>
          </p:txBody>
        </p:sp>
      </p:grpSp>
      <p:sp>
        <p:nvSpPr>
          <p:cNvPr name="Freeform 5" id="5"/>
          <p:cNvSpPr/>
          <p:nvPr/>
        </p:nvSpPr>
        <p:spPr>
          <a:xfrm flipH="false" flipV="false" rot="0">
            <a:off x="1180048" y="355174"/>
            <a:ext cx="15927903" cy="9576652"/>
          </a:xfrm>
          <a:custGeom>
            <a:avLst/>
            <a:gdLst/>
            <a:ahLst/>
            <a:cxnLst/>
            <a:rect r="r" b="b" t="t" l="l"/>
            <a:pathLst>
              <a:path h="9576652" w="15927903">
                <a:moveTo>
                  <a:pt x="0" y="0"/>
                </a:moveTo>
                <a:lnTo>
                  <a:pt x="15927904" y="0"/>
                </a:lnTo>
                <a:lnTo>
                  <a:pt x="15927904" y="9576652"/>
                </a:lnTo>
                <a:lnTo>
                  <a:pt x="0" y="9576652"/>
                </a:lnTo>
                <a:lnTo>
                  <a:pt x="0" y="0"/>
                </a:lnTo>
                <a:close/>
              </a:path>
            </a:pathLst>
          </a:custGeom>
          <a:blipFill>
            <a:blip r:embed="rId2"/>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4AD00"/>
        </a:solidFill>
      </p:bgPr>
    </p:bg>
    <p:spTree>
      <p:nvGrpSpPr>
        <p:cNvPr id="1" name=""/>
        <p:cNvGrpSpPr/>
        <p:nvPr/>
      </p:nvGrpSpPr>
      <p:grpSpPr>
        <a:xfrm>
          <a:off x="0" y="0"/>
          <a:ext cx="0" cy="0"/>
          <a:chOff x="0" y="0"/>
          <a:chExt cx="0" cy="0"/>
        </a:xfrm>
      </p:grpSpPr>
      <p:grpSp>
        <p:nvGrpSpPr>
          <p:cNvPr name="Group 2" id="2"/>
          <p:cNvGrpSpPr/>
          <p:nvPr/>
        </p:nvGrpSpPr>
        <p:grpSpPr>
          <a:xfrm rot="-5400000">
            <a:off x="1199402" y="5108372"/>
            <a:ext cx="13664400" cy="70256"/>
            <a:chOff x="0" y="0"/>
            <a:chExt cx="18219200" cy="93675"/>
          </a:xfrm>
        </p:grpSpPr>
        <p:grpSp>
          <p:nvGrpSpPr>
            <p:cNvPr name="Group 3" id="3"/>
            <p:cNvGrpSpPr/>
            <p:nvPr/>
          </p:nvGrpSpPr>
          <p:grpSpPr>
            <a:xfrm rot="0">
              <a:off x="0" y="0"/>
              <a:ext cx="2788000" cy="93675"/>
              <a:chOff x="0" y="0"/>
              <a:chExt cx="547795" cy="18406"/>
            </a:xfrm>
          </p:grpSpPr>
          <p:sp>
            <p:nvSpPr>
              <p:cNvPr name="Freeform 4" id="4"/>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5" id="5"/>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6" id="6"/>
            <p:cNvGrpSpPr/>
            <p:nvPr/>
          </p:nvGrpSpPr>
          <p:grpSpPr>
            <a:xfrm rot="0">
              <a:off x="11570400" y="0"/>
              <a:ext cx="2788000" cy="93675"/>
              <a:chOff x="0" y="0"/>
              <a:chExt cx="547795" cy="18406"/>
            </a:xfrm>
          </p:grpSpPr>
          <p:sp>
            <p:nvSpPr>
              <p:cNvPr name="Freeform 7" id="7"/>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8" id="8"/>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9" id="9"/>
            <p:cNvGrpSpPr/>
            <p:nvPr/>
          </p:nvGrpSpPr>
          <p:grpSpPr>
            <a:xfrm rot="0">
              <a:off x="3860800" y="0"/>
              <a:ext cx="2788000" cy="93675"/>
              <a:chOff x="0" y="0"/>
              <a:chExt cx="547795" cy="18406"/>
            </a:xfrm>
          </p:grpSpPr>
          <p:sp>
            <p:nvSpPr>
              <p:cNvPr name="Freeform 10" id="10"/>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11" id="11"/>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12" id="12"/>
            <p:cNvGrpSpPr/>
            <p:nvPr/>
          </p:nvGrpSpPr>
          <p:grpSpPr>
            <a:xfrm rot="0">
              <a:off x="15431200" y="0"/>
              <a:ext cx="2788000" cy="93675"/>
              <a:chOff x="0" y="0"/>
              <a:chExt cx="547795" cy="18406"/>
            </a:xfrm>
          </p:grpSpPr>
          <p:sp>
            <p:nvSpPr>
              <p:cNvPr name="Freeform 13" id="13"/>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14" id="14"/>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15" id="15"/>
            <p:cNvGrpSpPr/>
            <p:nvPr/>
          </p:nvGrpSpPr>
          <p:grpSpPr>
            <a:xfrm rot="0">
              <a:off x="7715600" y="0"/>
              <a:ext cx="2788000" cy="93675"/>
              <a:chOff x="0" y="0"/>
              <a:chExt cx="547795" cy="18406"/>
            </a:xfrm>
          </p:grpSpPr>
          <p:sp>
            <p:nvSpPr>
              <p:cNvPr name="Freeform 16" id="16"/>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17" id="17"/>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grpSp>
        <p:nvGrpSpPr>
          <p:cNvPr name="Group 18" id="18"/>
          <p:cNvGrpSpPr/>
          <p:nvPr/>
        </p:nvGrpSpPr>
        <p:grpSpPr>
          <a:xfrm rot="-5400000">
            <a:off x="3582469" y="-4435071"/>
            <a:ext cx="11215802" cy="18990340"/>
            <a:chOff x="0" y="0"/>
            <a:chExt cx="2953956" cy="5001571"/>
          </a:xfrm>
        </p:grpSpPr>
        <p:sp>
          <p:nvSpPr>
            <p:cNvPr name="Freeform 19" id="19"/>
            <p:cNvSpPr/>
            <p:nvPr/>
          </p:nvSpPr>
          <p:spPr>
            <a:xfrm flipH="false" flipV="false" rot="0">
              <a:off x="0" y="0"/>
              <a:ext cx="2953956" cy="5001571"/>
            </a:xfrm>
            <a:custGeom>
              <a:avLst/>
              <a:gdLst/>
              <a:ahLst/>
              <a:cxnLst/>
              <a:rect r="r" b="b" t="t" l="l"/>
              <a:pathLst>
                <a:path h="5001571" w="2953956">
                  <a:moveTo>
                    <a:pt x="0" y="0"/>
                  </a:moveTo>
                  <a:lnTo>
                    <a:pt x="2953956" y="0"/>
                  </a:lnTo>
                  <a:lnTo>
                    <a:pt x="2953956" y="5001571"/>
                  </a:lnTo>
                  <a:lnTo>
                    <a:pt x="0" y="5001571"/>
                  </a:lnTo>
                  <a:close/>
                </a:path>
              </a:pathLst>
            </a:custGeom>
            <a:solidFill>
              <a:srgbClr val="0B1541"/>
            </a:solidFill>
          </p:spPr>
        </p:sp>
        <p:sp>
          <p:nvSpPr>
            <p:cNvPr name="TextBox 20" id="20"/>
            <p:cNvSpPr txBox="true"/>
            <p:nvPr/>
          </p:nvSpPr>
          <p:spPr>
            <a:xfrm>
              <a:off x="0" y="-123825"/>
              <a:ext cx="2953956" cy="5125396"/>
            </a:xfrm>
            <a:prstGeom prst="rect">
              <a:avLst/>
            </a:prstGeom>
          </p:spPr>
          <p:txBody>
            <a:bodyPr anchor="ctr" rtlCol="false" tIns="50800" lIns="50800" bIns="50800" rIns="50800"/>
            <a:lstStyle/>
            <a:p>
              <a:pPr algn="ctr">
                <a:lnSpc>
                  <a:spcPts val="4420"/>
                </a:lnSpc>
              </a:pPr>
            </a:p>
          </p:txBody>
        </p:sp>
      </p:grpSp>
      <p:sp>
        <p:nvSpPr>
          <p:cNvPr name="Freeform 21" id="21"/>
          <p:cNvSpPr/>
          <p:nvPr/>
        </p:nvSpPr>
        <p:spPr>
          <a:xfrm flipH="false" flipV="false" rot="0">
            <a:off x="717786" y="3698200"/>
            <a:ext cx="1339614" cy="1361899"/>
          </a:xfrm>
          <a:custGeom>
            <a:avLst/>
            <a:gdLst/>
            <a:ahLst/>
            <a:cxnLst/>
            <a:rect r="r" b="b" t="t" l="l"/>
            <a:pathLst>
              <a:path h="1361899" w="1339614">
                <a:moveTo>
                  <a:pt x="0" y="0"/>
                </a:moveTo>
                <a:lnTo>
                  <a:pt x="1339614" y="0"/>
                </a:lnTo>
                <a:lnTo>
                  <a:pt x="1339614" y="1361899"/>
                </a:lnTo>
                <a:lnTo>
                  <a:pt x="0" y="13618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2" id="22"/>
          <p:cNvSpPr txBox="true"/>
          <p:nvPr/>
        </p:nvSpPr>
        <p:spPr>
          <a:xfrm rot="0">
            <a:off x="2057400" y="3276846"/>
            <a:ext cx="15559096" cy="4066682"/>
          </a:xfrm>
          <a:prstGeom prst="rect">
            <a:avLst/>
          </a:prstGeom>
        </p:spPr>
        <p:txBody>
          <a:bodyPr anchor="t" rtlCol="false" tIns="0" lIns="0" bIns="0" rIns="0">
            <a:spAutoFit/>
          </a:bodyPr>
          <a:lstStyle/>
          <a:p>
            <a:pPr algn="l">
              <a:lnSpc>
                <a:spcPts val="17557"/>
              </a:lnSpc>
            </a:pPr>
            <a:r>
              <a:rPr lang="en-US" b="true" sz="17557" spc="351">
                <a:solidFill>
                  <a:srgbClr val="F6BD33"/>
                </a:solidFill>
                <a:latin typeface="Montserrat Bold"/>
                <a:ea typeface="Montserrat Bold"/>
                <a:cs typeface="Montserrat Bold"/>
                <a:sym typeface="Montserrat Bold"/>
              </a:rPr>
              <a:t>THANKYOU</a:t>
            </a:r>
          </a:p>
          <a:p>
            <a:pPr algn="l">
              <a:lnSpc>
                <a:spcPts val="4615"/>
              </a:lnSpc>
            </a:pPr>
          </a:p>
          <a:p>
            <a:pPr algn="l">
              <a:lnSpc>
                <a:spcPts val="4615"/>
              </a:lnSpc>
            </a:pPr>
          </a:p>
          <a:p>
            <a:pPr algn="l" marL="0" indent="0" lvl="0">
              <a:lnSpc>
                <a:spcPts val="5653"/>
              </a:lnSpc>
              <a:spcBef>
                <a:spcPct val="0"/>
              </a:spcBef>
            </a:pPr>
            <a:r>
              <a:rPr lang="en-US" b="true" sz="5653" spc="113">
                <a:solidFill>
                  <a:srgbClr val="F6BD33"/>
                </a:solidFill>
                <a:latin typeface="Montserrat Bold"/>
                <a:ea typeface="Montserrat Bold"/>
                <a:cs typeface="Montserrat Bold"/>
                <a:sym typeface="Montserrat Bold"/>
              </a:rPr>
              <a:t>                        - BHAGYASHREE DAHIMA</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6BD33"/>
        </a:solidFill>
      </p:bgPr>
    </p:bg>
    <p:spTree>
      <p:nvGrpSpPr>
        <p:cNvPr id="1" name=""/>
        <p:cNvGrpSpPr/>
        <p:nvPr/>
      </p:nvGrpSpPr>
      <p:grpSpPr>
        <a:xfrm>
          <a:off x="0" y="0"/>
          <a:ext cx="0" cy="0"/>
          <a:chOff x="0" y="0"/>
          <a:chExt cx="0" cy="0"/>
        </a:xfrm>
      </p:grpSpPr>
      <p:grpSp>
        <p:nvGrpSpPr>
          <p:cNvPr name="Group 2" id="2"/>
          <p:cNvGrpSpPr/>
          <p:nvPr/>
        </p:nvGrpSpPr>
        <p:grpSpPr>
          <a:xfrm rot="-5400000">
            <a:off x="5004533" y="-2971800"/>
            <a:ext cx="8278934" cy="16230600"/>
            <a:chOff x="0" y="0"/>
            <a:chExt cx="2180460" cy="4274726"/>
          </a:xfrm>
        </p:grpSpPr>
        <p:sp>
          <p:nvSpPr>
            <p:cNvPr name="Freeform 3" id="3"/>
            <p:cNvSpPr/>
            <p:nvPr/>
          </p:nvSpPr>
          <p:spPr>
            <a:xfrm flipH="false" flipV="false" rot="0">
              <a:off x="0" y="0"/>
              <a:ext cx="2180460" cy="4274726"/>
            </a:xfrm>
            <a:custGeom>
              <a:avLst/>
              <a:gdLst/>
              <a:ahLst/>
              <a:cxnLst/>
              <a:rect r="r" b="b" t="t" l="l"/>
              <a:pathLst>
                <a:path h="4274726" w="2180460">
                  <a:moveTo>
                    <a:pt x="0" y="0"/>
                  </a:moveTo>
                  <a:lnTo>
                    <a:pt x="2180460" y="0"/>
                  </a:lnTo>
                  <a:lnTo>
                    <a:pt x="2180460" y="4274726"/>
                  </a:lnTo>
                  <a:lnTo>
                    <a:pt x="0" y="4274726"/>
                  </a:lnTo>
                  <a:close/>
                </a:path>
              </a:pathLst>
            </a:custGeom>
            <a:solidFill>
              <a:srgbClr val="0B1541"/>
            </a:solidFill>
          </p:spPr>
        </p:sp>
        <p:sp>
          <p:nvSpPr>
            <p:cNvPr name="TextBox 4" id="4"/>
            <p:cNvSpPr txBox="true"/>
            <p:nvPr/>
          </p:nvSpPr>
          <p:spPr>
            <a:xfrm>
              <a:off x="0" y="-123825"/>
              <a:ext cx="2180460" cy="4398551"/>
            </a:xfrm>
            <a:prstGeom prst="rect">
              <a:avLst/>
            </a:prstGeom>
          </p:spPr>
          <p:txBody>
            <a:bodyPr anchor="ctr" rtlCol="false" tIns="50800" lIns="50800" bIns="50800" rIns="50800"/>
            <a:lstStyle/>
            <a:p>
              <a:pPr algn="ctr">
                <a:lnSpc>
                  <a:spcPts val="4420"/>
                </a:lnSpc>
              </a:pPr>
            </a:p>
          </p:txBody>
        </p:sp>
      </p:grpSp>
      <p:sp>
        <p:nvSpPr>
          <p:cNvPr name="Freeform 5" id="5"/>
          <p:cNvSpPr/>
          <p:nvPr/>
        </p:nvSpPr>
        <p:spPr>
          <a:xfrm flipH="false" flipV="false" rot="0">
            <a:off x="9809272" y="2705279"/>
            <a:ext cx="16457354" cy="16457354"/>
          </a:xfrm>
          <a:custGeom>
            <a:avLst/>
            <a:gdLst/>
            <a:ahLst/>
            <a:cxnLst/>
            <a:rect r="r" b="b" t="t" l="l"/>
            <a:pathLst>
              <a:path h="16457354" w="16457354">
                <a:moveTo>
                  <a:pt x="0" y="0"/>
                </a:moveTo>
                <a:lnTo>
                  <a:pt x="16457354" y="0"/>
                </a:lnTo>
                <a:lnTo>
                  <a:pt x="16457354" y="16457354"/>
                </a:lnTo>
                <a:lnTo>
                  <a:pt x="0" y="164573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3466813" y="5573637"/>
            <a:ext cx="1714115" cy="2447113"/>
            <a:chOff x="0" y="0"/>
            <a:chExt cx="2285487" cy="3262818"/>
          </a:xfrm>
        </p:grpSpPr>
        <p:grpSp>
          <p:nvGrpSpPr>
            <p:cNvPr name="Group 7" id="7"/>
            <p:cNvGrpSpPr/>
            <p:nvPr/>
          </p:nvGrpSpPr>
          <p:grpSpPr>
            <a:xfrm rot="0">
              <a:off x="0" y="0"/>
              <a:ext cx="202188" cy="719917"/>
              <a:chOff x="0" y="0"/>
              <a:chExt cx="39938" cy="142206"/>
            </a:xfrm>
          </p:grpSpPr>
          <p:sp>
            <p:nvSpPr>
              <p:cNvPr name="Freeform 8" id="8"/>
              <p:cNvSpPr/>
              <p:nvPr/>
            </p:nvSpPr>
            <p:spPr>
              <a:xfrm flipH="false" flipV="false" rot="0">
                <a:off x="0" y="0"/>
                <a:ext cx="39938" cy="142206"/>
              </a:xfrm>
              <a:custGeom>
                <a:avLst/>
                <a:gdLst/>
                <a:ahLst/>
                <a:cxnLst/>
                <a:rect r="r" b="b" t="t" l="l"/>
                <a:pathLst>
                  <a:path h="142206" w="39938">
                    <a:moveTo>
                      <a:pt x="0" y="0"/>
                    </a:moveTo>
                    <a:lnTo>
                      <a:pt x="39938" y="0"/>
                    </a:lnTo>
                    <a:lnTo>
                      <a:pt x="39938" y="142206"/>
                    </a:lnTo>
                    <a:lnTo>
                      <a:pt x="0" y="142206"/>
                    </a:lnTo>
                    <a:close/>
                  </a:path>
                </a:pathLst>
              </a:custGeom>
              <a:solidFill>
                <a:srgbClr val="0B1541"/>
              </a:solidFill>
              <a:ln cap="sq">
                <a:noFill/>
                <a:prstDash val="solid"/>
                <a:miter/>
              </a:ln>
            </p:spPr>
          </p:sp>
          <p:sp>
            <p:nvSpPr>
              <p:cNvPr name="TextBox 9" id="9"/>
              <p:cNvSpPr txBox="true"/>
              <p:nvPr/>
            </p:nvSpPr>
            <p:spPr>
              <a:xfrm>
                <a:off x="0" y="-123825"/>
                <a:ext cx="39938" cy="266031"/>
              </a:xfrm>
              <a:prstGeom prst="rect">
                <a:avLst/>
              </a:prstGeom>
            </p:spPr>
            <p:txBody>
              <a:bodyPr anchor="ctr" rtlCol="false" tIns="50800" lIns="50800" bIns="50800" rIns="50800"/>
              <a:lstStyle/>
              <a:p>
                <a:pPr algn="ctr" marL="0" indent="0" lvl="0">
                  <a:lnSpc>
                    <a:spcPts val="4420"/>
                  </a:lnSpc>
                  <a:spcBef>
                    <a:spcPct val="0"/>
                  </a:spcBef>
                </a:pPr>
              </a:p>
            </p:txBody>
          </p:sp>
        </p:grpSp>
        <p:grpSp>
          <p:nvGrpSpPr>
            <p:cNvPr name="Group 10" id="10"/>
            <p:cNvGrpSpPr/>
            <p:nvPr/>
          </p:nvGrpSpPr>
          <p:grpSpPr>
            <a:xfrm rot="0">
              <a:off x="2083299" y="0"/>
              <a:ext cx="202188" cy="719917"/>
              <a:chOff x="0" y="0"/>
              <a:chExt cx="39938" cy="142206"/>
            </a:xfrm>
          </p:grpSpPr>
          <p:sp>
            <p:nvSpPr>
              <p:cNvPr name="Freeform 11" id="11"/>
              <p:cNvSpPr/>
              <p:nvPr/>
            </p:nvSpPr>
            <p:spPr>
              <a:xfrm flipH="false" flipV="false" rot="0">
                <a:off x="0" y="0"/>
                <a:ext cx="39938" cy="142206"/>
              </a:xfrm>
              <a:custGeom>
                <a:avLst/>
                <a:gdLst/>
                <a:ahLst/>
                <a:cxnLst/>
                <a:rect r="r" b="b" t="t" l="l"/>
                <a:pathLst>
                  <a:path h="142206" w="39938">
                    <a:moveTo>
                      <a:pt x="0" y="0"/>
                    </a:moveTo>
                    <a:lnTo>
                      <a:pt x="39938" y="0"/>
                    </a:lnTo>
                    <a:lnTo>
                      <a:pt x="39938" y="142206"/>
                    </a:lnTo>
                    <a:lnTo>
                      <a:pt x="0" y="142206"/>
                    </a:lnTo>
                    <a:close/>
                  </a:path>
                </a:pathLst>
              </a:custGeom>
              <a:solidFill>
                <a:srgbClr val="0B1541"/>
              </a:solidFill>
              <a:ln cap="sq">
                <a:noFill/>
                <a:prstDash val="solid"/>
                <a:miter/>
              </a:ln>
            </p:spPr>
          </p:sp>
          <p:sp>
            <p:nvSpPr>
              <p:cNvPr name="TextBox 12" id="12"/>
              <p:cNvSpPr txBox="true"/>
              <p:nvPr/>
            </p:nvSpPr>
            <p:spPr>
              <a:xfrm>
                <a:off x="0" y="-123825"/>
                <a:ext cx="39938" cy="266031"/>
              </a:xfrm>
              <a:prstGeom prst="rect">
                <a:avLst/>
              </a:prstGeom>
            </p:spPr>
            <p:txBody>
              <a:bodyPr anchor="ctr" rtlCol="false" tIns="50800" lIns="50800" bIns="50800" rIns="50800"/>
              <a:lstStyle/>
              <a:p>
                <a:pPr algn="ctr" marL="0" indent="0" lvl="0">
                  <a:lnSpc>
                    <a:spcPts val="4420"/>
                  </a:lnSpc>
                  <a:spcBef>
                    <a:spcPct val="0"/>
                  </a:spcBef>
                </a:pPr>
              </a:p>
            </p:txBody>
          </p:sp>
        </p:grpSp>
        <p:grpSp>
          <p:nvGrpSpPr>
            <p:cNvPr name="Group 13" id="13"/>
            <p:cNvGrpSpPr/>
            <p:nvPr/>
          </p:nvGrpSpPr>
          <p:grpSpPr>
            <a:xfrm rot="0">
              <a:off x="0" y="2542901"/>
              <a:ext cx="202188" cy="719917"/>
              <a:chOff x="0" y="0"/>
              <a:chExt cx="39938" cy="142206"/>
            </a:xfrm>
          </p:grpSpPr>
          <p:sp>
            <p:nvSpPr>
              <p:cNvPr name="Freeform 14" id="14"/>
              <p:cNvSpPr/>
              <p:nvPr/>
            </p:nvSpPr>
            <p:spPr>
              <a:xfrm flipH="false" flipV="false" rot="0">
                <a:off x="0" y="0"/>
                <a:ext cx="39938" cy="142206"/>
              </a:xfrm>
              <a:custGeom>
                <a:avLst/>
                <a:gdLst/>
                <a:ahLst/>
                <a:cxnLst/>
                <a:rect r="r" b="b" t="t" l="l"/>
                <a:pathLst>
                  <a:path h="142206" w="39938">
                    <a:moveTo>
                      <a:pt x="0" y="0"/>
                    </a:moveTo>
                    <a:lnTo>
                      <a:pt x="39938" y="0"/>
                    </a:lnTo>
                    <a:lnTo>
                      <a:pt x="39938" y="142206"/>
                    </a:lnTo>
                    <a:lnTo>
                      <a:pt x="0" y="142206"/>
                    </a:lnTo>
                    <a:close/>
                  </a:path>
                </a:pathLst>
              </a:custGeom>
              <a:solidFill>
                <a:srgbClr val="0B1541"/>
              </a:solidFill>
              <a:ln cap="sq">
                <a:noFill/>
                <a:prstDash val="solid"/>
                <a:miter/>
              </a:ln>
            </p:spPr>
          </p:sp>
          <p:sp>
            <p:nvSpPr>
              <p:cNvPr name="TextBox 15" id="15"/>
              <p:cNvSpPr txBox="true"/>
              <p:nvPr/>
            </p:nvSpPr>
            <p:spPr>
              <a:xfrm>
                <a:off x="0" y="-123825"/>
                <a:ext cx="39938" cy="266031"/>
              </a:xfrm>
              <a:prstGeom prst="rect">
                <a:avLst/>
              </a:prstGeom>
            </p:spPr>
            <p:txBody>
              <a:bodyPr anchor="ctr" rtlCol="false" tIns="50800" lIns="50800" bIns="50800" rIns="50800"/>
              <a:lstStyle/>
              <a:p>
                <a:pPr algn="ctr" marL="0" indent="0" lvl="0">
                  <a:lnSpc>
                    <a:spcPts val="4420"/>
                  </a:lnSpc>
                  <a:spcBef>
                    <a:spcPct val="0"/>
                  </a:spcBef>
                </a:pPr>
              </a:p>
            </p:txBody>
          </p:sp>
        </p:grpSp>
        <p:grpSp>
          <p:nvGrpSpPr>
            <p:cNvPr name="Group 16" id="16"/>
            <p:cNvGrpSpPr/>
            <p:nvPr/>
          </p:nvGrpSpPr>
          <p:grpSpPr>
            <a:xfrm rot="0">
              <a:off x="2083299" y="2542901"/>
              <a:ext cx="202188" cy="719917"/>
              <a:chOff x="0" y="0"/>
              <a:chExt cx="39938" cy="142206"/>
            </a:xfrm>
          </p:grpSpPr>
          <p:sp>
            <p:nvSpPr>
              <p:cNvPr name="Freeform 17" id="17"/>
              <p:cNvSpPr/>
              <p:nvPr/>
            </p:nvSpPr>
            <p:spPr>
              <a:xfrm flipH="false" flipV="false" rot="0">
                <a:off x="0" y="0"/>
                <a:ext cx="39938" cy="142206"/>
              </a:xfrm>
              <a:custGeom>
                <a:avLst/>
                <a:gdLst/>
                <a:ahLst/>
                <a:cxnLst/>
                <a:rect r="r" b="b" t="t" l="l"/>
                <a:pathLst>
                  <a:path h="142206" w="39938">
                    <a:moveTo>
                      <a:pt x="0" y="0"/>
                    </a:moveTo>
                    <a:lnTo>
                      <a:pt x="39938" y="0"/>
                    </a:lnTo>
                    <a:lnTo>
                      <a:pt x="39938" y="142206"/>
                    </a:lnTo>
                    <a:lnTo>
                      <a:pt x="0" y="142206"/>
                    </a:lnTo>
                    <a:close/>
                  </a:path>
                </a:pathLst>
              </a:custGeom>
              <a:solidFill>
                <a:srgbClr val="0B1541"/>
              </a:solidFill>
              <a:ln cap="sq">
                <a:noFill/>
                <a:prstDash val="solid"/>
                <a:miter/>
              </a:ln>
            </p:spPr>
          </p:sp>
          <p:sp>
            <p:nvSpPr>
              <p:cNvPr name="TextBox 18" id="18"/>
              <p:cNvSpPr txBox="true"/>
              <p:nvPr/>
            </p:nvSpPr>
            <p:spPr>
              <a:xfrm>
                <a:off x="0" y="-123825"/>
                <a:ext cx="39938" cy="266031"/>
              </a:xfrm>
              <a:prstGeom prst="rect">
                <a:avLst/>
              </a:prstGeom>
            </p:spPr>
            <p:txBody>
              <a:bodyPr anchor="ctr" rtlCol="false" tIns="50800" lIns="50800" bIns="50800" rIns="50800"/>
              <a:lstStyle/>
              <a:p>
                <a:pPr algn="ctr" marL="0" indent="0" lvl="0">
                  <a:lnSpc>
                    <a:spcPts val="4420"/>
                  </a:lnSpc>
                  <a:spcBef>
                    <a:spcPct val="0"/>
                  </a:spcBef>
                </a:pPr>
              </a:p>
            </p:txBody>
          </p:sp>
        </p:grpSp>
      </p:grpSp>
      <p:sp>
        <p:nvSpPr>
          <p:cNvPr name="Freeform 19" id="19"/>
          <p:cNvSpPr/>
          <p:nvPr/>
        </p:nvSpPr>
        <p:spPr>
          <a:xfrm flipH="false" flipV="false" rot="-10800000">
            <a:off x="13103608" y="3364758"/>
            <a:ext cx="2403630" cy="2208879"/>
          </a:xfrm>
          <a:custGeom>
            <a:avLst/>
            <a:gdLst/>
            <a:ahLst/>
            <a:cxnLst/>
            <a:rect r="r" b="b" t="t" l="l"/>
            <a:pathLst>
              <a:path h="2208879" w="2403630">
                <a:moveTo>
                  <a:pt x="0" y="0"/>
                </a:moveTo>
                <a:lnTo>
                  <a:pt x="2403630" y="0"/>
                </a:lnTo>
                <a:lnTo>
                  <a:pt x="2403630" y="2208879"/>
                </a:lnTo>
                <a:lnTo>
                  <a:pt x="0" y="2208879"/>
                </a:lnTo>
                <a:lnTo>
                  <a:pt x="0" y="0"/>
                </a:lnTo>
                <a:close/>
              </a:path>
            </a:pathLst>
          </a:custGeom>
          <a:blipFill>
            <a:blip r:embed="rId4"/>
            <a:stretch>
              <a:fillRect l="0" t="-20079" r="0" b="-2015"/>
            </a:stretch>
          </a:blipFill>
        </p:spPr>
      </p:sp>
      <p:grpSp>
        <p:nvGrpSpPr>
          <p:cNvPr name="Group 20" id="20"/>
          <p:cNvGrpSpPr/>
          <p:nvPr/>
        </p:nvGrpSpPr>
        <p:grpSpPr>
          <a:xfrm rot="10579451">
            <a:off x="15921503" y="3981119"/>
            <a:ext cx="1448064" cy="557572"/>
            <a:chOff x="0" y="0"/>
            <a:chExt cx="1930752" cy="743429"/>
          </a:xfrm>
        </p:grpSpPr>
        <p:grpSp>
          <p:nvGrpSpPr>
            <p:cNvPr name="Group 21" id="21"/>
            <p:cNvGrpSpPr/>
            <p:nvPr/>
          </p:nvGrpSpPr>
          <p:grpSpPr>
            <a:xfrm rot="0">
              <a:off x="0" y="0"/>
              <a:ext cx="1930752" cy="743429"/>
              <a:chOff x="0" y="0"/>
              <a:chExt cx="812800" cy="312966"/>
            </a:xfrm>
          </p:grpSpPr>
          <p:sp>
            <p:nvSpPr>
              <p:cNvPr name="Freeform 22" id="22"/>
              <p:cNvSpPr/>
              <p:nvPr/>
            </p:nvSpPr>
            <p:spPr>
              <a:xfrm flipH="false" flipV="false" rot="0">
                <a:off x="0" y="0"/>
                <a:ext cx="812800" cy="312966"/>
              </a:xfrm>
              <a:custGeom>
                <a:avLst/>
                <a:gdLst/>
                <a:ahLst/>
                <a:cxnLst/>
                <a:rect r="r" b="b" t="t" l="l"/>
                <a:pathLst>
                  <a:path h="312966" w="812800">
                    <a:moveTo>
                      <a:pt x="406400" y="0"/>
                    </a:moveTo>
                    <a:cubicBezTo>
                      <a:pt x="181951" y="0"/>
                      <a:pt x="0" y="70060"/>
                      <a:pt x="0" y="156483"/>
                    </a:cubicBezTo>
                    <a:cubicBezTo>
                      <a:pt x="0" y="242906"/>
                      <a:pt x="181951" y="312966"/>
                      <a:pt x="406400" y="312966"/>
                    </a:cubicBezTo>
                    <a:cubicBezTo>
                      <a:pt x="630849" y="312966"/>
                      <a:pt x="812800" y="242906"/>
                      <a:pt x="812800" y="156483"/>
                    </a:cubicBezTo>
                    <a:cubicBezTo>
                      <a:pt x="812800" y="70060"/>
                      <a:pt x="630849" y="0"/>
                      <a:pt x="406400" y="0"/>
                    </a:cubicBezTo>
                    <a:close/>
                  </a:path>
                </a:pathLst>
              </a:custGeom>
              <a:solidFill>
                <a:srgbClr val="A87CDF"/>
              </a:solidFill>
            </p:spPr>
          </p:sp>
          <p:sp>
            <p:nvSpPr>
              <p:cNvPr name="TextBox 23" id="23"/>
              <p:cNvSpPr txBox="true"/>
              <p:nvPr/>
            </p:nvSpPr>
            <p:spPr>
              <a:xfrm>
                <a:off x="76200" y="-94484"/>
                <a:ext cx="660400" cy="378110"/>
              </a:xfrm>
              <a:prstGeom prst="rect">
                <a:avLst/>
              </a:prstGeom>
            </p:spPr>
            <p:txBody>
              <a:bodyPr anchor="ctr" rtlCol="false" tIns="50800" lIns="50800" bIns="50800" rIns="50800"/>
              <a:lstStyle/>
              <a:p>
                <a:pPr algn="ctr">
                  <a:lnSpc>
                    <a:spcPts val="4420"/>
                  </a:lnSpc>
                </a:pPr>
              </a:p>
            </p:txBody>
          </p:sp>
        </p:grpSp>
        <p:grpSp>
          <p:nvGrpSpPr>
            <p:cNvPr name="Group 24" id="24"/>
            <p:cNvGrpSpPr/>
            <p:nvPr/>
          </p:nvGrpSpPr>
          <p:grpSpPr>
            <a:xfrm rot="0">
              <a:off x="635806" y="42144"/>
              <a:ext cx="659140" cy="659140"/>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26" id="26"/>
              <p:cNvSpPr txBox="true"/>
              <p:nvPr/>
            </p:nvSpPr>
            <p:spPr>
              <a:xfrm>
                <a:off x="76200" y="-47625"/>
                <a:ext cx="660400" cy="784225"/>
              </a:xfrm>
              <a:prstGeom prst="rect">
                <a:avLst/>
              </a:prstGeom>
            </p:spPr>
            <p:txBody>
              <a:bodyPr anchor="ctr" rtlCol="false" tIns="50800" lIns="50800" bIns="50800" rIns="50800"/>
              <a:lstStyle/>
              <a:p>
                <a:pPr algn="ctr">
                  <a:lnSpc>
                    <a:spcPts val="4420"/>
                  </a:lnSpc>
                </a:pPr>
              </a:p>
            </p:txBody>
          </p:sp>
        </p:grpSp>
      </p:grpSp>
      <p:grpSp>
        <p:nvGrpSpPr>
          <p:cNvPr name="Group 27" id="27"/>
          <p:cNvGrpSpPr/>
          <p:nvPr/>
        </p:nvGrpSpPr>
        <p:grpSpPr>
          <a:xfrm rot="-10800000">
            <a:off x="13555078" y="5254481"/>
            <a:ext cx="1528060" cy="3042036"/>
            <a:chOff x="0" y="0"/>
            <a:chExt cx="544375" cy="1083733"/>
          </a:xfrm>
        </p:grpSpPr>
        <p:sp>
          <p:nvSpPr>
            <p:cNvPr name="Freeform 28" id="28"/>
            <p:cNvSpPr/>
            <p:nvPr/>
          </p:nvSpPr>
          <p:spPr>
            <a:xfrm flipH="false" flipV="false" rot="0">
              <a:off x="0" y="0"/>
              <a:ext cx="544375" cy="1083733"/>
            </a:xfrm>
            <a:custGeom>
              <a:avLst/>
              <a:gdLst/>
              <a:ahLst/>
              <a:cxnLst/>
              <a:rect r="r" b="b" t="t" l="l"/>
              <a:pathLst>
                <a:path h="1083733" w="544375">
                  <a:moveTo>
                    <a:pt x="101330" y="0"/>
                  </a:moveTo>
                  <a:lnTo>
                    <a:pt x="443045" y="0"/>
                  </a:lnTo>
                  <a:cubicBezTo>
                    <a:pt x="469920" y="0"/>
                    <a:pt x="495693" y="10676"/>
                    <a:pt x="514696" y="29679"/>
                  </a:cubicBezTo>
                  <a:cubicBezTo>
                    <a:pt x="533699" y="48682"/>
                    <a:pt x="544375" y="74456"/>
                    <a:pt x="544375" y="101330"/>
                  </a:cubicBezTo>
                  <a:lnTo>
                    <a:pt x="544375" y="982403"/>
                  </a:lnTo>
                  <a:cubicBezTo>
                    <a:pt x="544375" y="1009278"/>
                    <a:pt x="533699" y="1035051"/>
                    <a:pt x="514696" y="1054054"/>
                  </a:cubicBezTo>
                  <a:cubicBezTo>
                    <a:pt x="495693" y="1073058"/>
                    <a:pt x="469920" y="1083733"/>
                    <a:pt x="443045" y="1083733"/>
                  </a:cubicBezTo>
                  <a:lnTo>
                    <a:pt x="101330" y="1083733"/>
                  </a:lnTo>
                  <a:cubicBezTo>
                    <a:pt x="45367" y="1083733"/>
                    <a:pt x="0" y="1038366"/>
                    <a:pt x="0" y="982403"/>
                  </a:cubicBezTo>
                  <a:lnTo>
                    <a:pt x="0" y="101330"/>
                  </a:lnTo>
                  <a:cubicBezTo>
                    <a:pt x="0" y="45367"/>
                    <a:pt x="45367" y="0"/>
                    <a:pt x="101330" y="0"/>
                  </a:cubicBezTo>
                  <a:close/>
                </a:path>
              </a:pathLst>
            </a:custGeom>
            <a:solidFill>
              <a:srgbClr val="1F3B9B"/>
            </a:solidFill>
            <a:ln cap="sq">
              <a:noFill/>
              <a:prstDash val="solid"/>
              <a:miter/>
            </a:ln>
          </p:spPr>
        </p:sp>
        <p:sp>
          <p:nvSpPr>
            <p:cNvPr name="TextBox 29" id="29"/>
            <p:cNvSpPr txBox="true"/>
            <p:nvPr/>
          </p:nvSpPr>
          <p:spPr>
            <a:xfrm>
              <a:off x="0" y="-123825"/>
              <a:ext cx="544375" cy="1207558"/>
            </a:xfrm>
            <a:prstGeom prst="rect">
              <a:avLst/>
            </a:prstGeom>
          </p:spPr>
          <p:txBody>
            <a:bodyPr anchor="ctr" rtlCol="false" tIns="37556" lIns="37556" bIns="37556" rIns="37556"/>
            <a:lstStyle/>
            <a:p>
              <a:pPr algn="ctr" marL="0" indent="0" lvl="0">
                <a:lnSpc>
                  <a:spcPts val="4335"/>
                </a:lnSpc>
                <a:spcBef>
                  <a:spcPct val="0"/>
                </a:spcBef>
              </a:pPr>
            </a:p>
          </p:txBody>
        </p:sp>
      </p:grpSp>
      <p:grpSp>
        <p:nvGrpSpPr>
          <p:cNvPr name="Group 30" id="30"/>
          <p:cNvGrpSpPr/>
          <p:nvPr/>
        </p:nvGrpSpPr>
        <p:grpSpPr>
          <a:xfrm rot="-10800000">
            <a:off x="13815623" y="6690998"/>
            <a:ext cx="1006970" cy="985845"/>
            <a:chOff x="0" y="0"/>
            <a:chExt cx="358736" cy="351210"/>
          </a:xfrm>
        </p:grpSpPr>
        <p:sp>
          <p:nvSpPr>
            <p:cNvPr name="Freeform 31" id="31"/>
            <p:cNvSpPr/>
            <p:nvPr/>
          </p:nvSpPr>
          <p:spPr>
            <a:xfrm flipH="false" flipV="false" rot="0">
              <a:off x="0" y="0"/>
              <a:ext cx="358736" cy="351210"/>
            </a:xfrm>
            <a:custGeom>
              <a:avLst/>
              <a:gdLst/>
              <a:ahLst/>
              <a:cxnLst/>
              <a:rect r="r" b="b" t="t" l="l"/>
              <a:pathLst>
                <a:path h="351210" w="358736">
                  <a:moveTo>
                    <a:pt x="153767" y="0"/>
                  </a:moveTo>
                  <a:lnTo>
                    <a:pt x="204969" y="0"/>
                  </a:lnTo>
                  <a:cubicBezTo>
                    <a:pt x="245751" y="0"/>
                    <a:pt x="284862" y="16200"/>
                    <a:pt x="313699" y="45037"/>
                  </a:cubicBezTo>
                  <a:cubicBezTo>
                    <a:pt x="342535" y="73874"/>
                    <a:pt x="358736" y="112985"/>
                    <a:pt x="358736" y="153767"/>
                  </a:cubicBezTo>
                  <a:lnTo>
                    <a:pt x="358736" y="197443"/>
                  </a:lnTo>
                  <a:cubicBezTo>
                    <a:pt x="358736" y="238225"/>
                    <a:pt x="342535" y="277336"/>
                    <a:pt x="313699" y="306173"/>
                  </a:cubicBezTo>
                  <a:cubicBezTo>
                    <a:pt x="284862" y="335010"/>
                    <a:pt x="245751" y="351210"/>
                    <a:pt x="204969" y="351210"/>
                  </a:cubicBezTo>
                  <a:lnTo>
                    <a:pt x="153767" y="351210"/>
                  </a:lnTo>
                  <a:cubicBezTo>
                    <a:pt x="112985" y="351210"/>
                    <a:pt x="73874" y="335010"/>
                    <a:pt x="45037" y="306173"/>
                  </a:cubicBezTo>
                  <a:cubicBezTo>
                    <a:pt x="16200" y="277336"/>
                    <a:pt x="0" y="238225"/>
                    <a:pt x="0" y="197443"/>
                  </a:cubicBezTo>
                  <a:lnTo>
                    <a:pt x="0" y="153767"/>
                  </a:lnTo>
                  <a:cubicBezTo>
                    <a:pt x="0" y="112985"/>
                    <a:pt x="16200" y="73874"/>
                    <a:pt x="45037" y="45037"/>
                  </a:cubicBezTo>
                  <a:cubicBezTo>
                    <a:pt x="73874" y="16200"/>
                    <a:pt x="112985" y="0"/>
                    <a:pt x="153767" y="0"/>
                  </a:cubicBezTo>
                  <a:close/>
                </a:path>
              </a:pathLst>
            </a:custGeom>
            <a:solidFill>
              <a:srgbClr val="4C62AF"/>
            </a:solidFill>
            <a:ln cap="sq">
              <a:noFill/>
              <a:prstDash val="solid"/>
              <a:miter/>
            </a:ln>
          </p:spPr>
        </p:sp>
        <p:sp>
          <p:nvSpPr>
            <p:cNvPr name="TextBox 32" id="32"/>
            <p:cNvSpPr txBox="true"/>
            <p:nvPr/>
          </p:nvSpPr>
          <p:spPr>
            <a:xfrm>
              <a:off x="0" y="-123825"/>
              <a:ext cx="358736" cy="475035"/>
            </a:xfrm>
            <a:prstGeom prst="rect">
              <a:avLst/>
            </a:prstGeom>
          </p:spPr>
          <p:txBody>
            <a:bodyPr anchor="ctr" rtlCol="false" tIns="37556" lIns="37556" bIns="37556" rIns="37556"/>
            <a:lstStyle/>
            <a:p>
              <a:pPr algn="ctr" marL="0" indent="0" lvl="0">
                <a:lnSpc>
                  <a:spcPts val="4335"/>
                </a:lnSpc>
                <a:spcBef>
                  <a:spcPct val="0"/>
                </a:spcBef>
              </a:pPr>
            </a:p>
          </p:txBody>
        </p:sp>
      </p:grpSp>
      <p:grpSp>
        <p:nvGrpSpPr>
          <p:cNvPr name="Group 33" id="33"/>
          <p:cNvGrpSpPr/>
          <p:nvPr/>
        </p:nvGrpSpPr>
        <p:grpSpPr>
          <a:xfrm rot="-10800000">
            <a:off x="13618454" y="5381232"/>
            <a:ext cx="1401308" cy="732342"/>
            <a:chOff x="0" y="0"/>
            <a:chExt cx="499220" cy="260899"/>
          </a:xfrm>
        </p:grpSpPr>
        <p:sp>
          <p:nvSpPr>
            <p:cNvPr name="Freeform 34" id="34"/>
            <p:cNvSpPr/>
            <p:nvPr/>
          </p:nvSpPr>
          <p:spPr>
            <a:xfrm flipH="false" flipV="false" rot="0">
              <a:off x="0" y="0"/>
              <a:ext cx="499220" cy="260899"/>
            </a:xfrm>
            <a:custGeom>
              <a:avLst/>
              <a:gdLst/>
              <a:ahLst/>
              <a:cxnLst/>
              <a:rect r="r" b="b" t="t" l="l"/>
              <a:pathLst>
                <a:path h="260899" w="499220">
                  <a:moveTo>
                    <a:pt x="130449" y="0"/>
                  </a:moveTo>
                  <a:lnTo>
                    <a:pt x="368770" y="0"/>
                  </a:lnTo>
                  <a:cubicBezTo>
                    <a:pt x="440816" y="0"/>
                    <a:pt x="499220" y="58404"/>
                    <a:pt x="499220" y="130449"/>
                  </a:cubicBezTo>
                  <a:lnTo>
                    <a:pt x="499220" y="130449"/>
                  </a:lnTo>
                  <a:cubicBezTo>
                    <a:pt x="499220" y="165047"/>
                    <a:pt x="485476" y="198227"/>
                    <a:pt x="461012" y="222691"/>
                  </a:cubicBezTo>
                  <a:cubicBezTo>
                    <a:pt x="436548" y="247155"/>
                    <a:pt x="403368" y="260899"/>
                    <a:pt x="368770" y="260899"/>
                  </a:cubicBezTo>
                  <a:lnTo>
                    <a:pt x="130449" y="260899"/>
                  </a:lnTo>
                  <a:cubicBezTo>
                    <a:pt x="58404" y="260899"/>
                    <a:pt x="0" y="202495"/>
                    <a:pt x="0" y="130449"/>
                  </a:cubicBezTo>
                  <a:lnTo>
                    <a:pt x="0" y="130449"/>
                  </a:lnTo>
                  <a:cubicBezTo>
                    <a:pt x="0" y="58404"/>
                    <a:pt x="58404" y="0"/>
                    <a:pt x="130449" y="0"/>
                  </a:cubicBezTo>
                  <a:close/>
                </a:path>
              </a:pathLst>
            </a:custGeom>
            <a:solidFill>
              <a:srgbClr val="4C62AF"/>
            </a:solidFill>
            <a:ln cap="rnd">
              <a:noFill/>
              <a:prstDash val="solid"/>
              <a:round/>
            </a:ln>
          </p:spPr>
        </p:sp>
        <p:sp>
          <p:nvSpPr>
            <p:cNvPr name="TextBox 35" id="35"/>
            <p:cNvSpPr txBox="true"/>
            <p:nvPr/>
          </p:nvSpPr>
          <p:spPr>
            <a:xfrm>
              <a:off x="0" y="-123825"/>
              <a:ext cx="499220" cy="384724"/>
            </a:xfrm>
            <a:prstGeom prst="rect">
              <a:avLst/>
            </a:prstGeom>
          </p:spPr>
          <p:txBody>
            <a:bodyPr anchor="ctr" rtlCol="false" tIns="37556" lIns="37556" bIns="37556" rIns="37556"/>
            <a:lstStyle/>
            <a:p>
              <a:pPr algn="ctr" marL="0" indent="0" lvl="0">
                <a:lnSpc>
                  <a:spcPts val="4335"/>
                </a:lnSpc>
                <a:spcBef>
                  <a:spcPct val="0"/>
                </a:spcBef>
              </a:pPr>
            </a:p>
          </p:txBody>
        </p:sp>
      </p:grpSp>
      <p:grpSp>
        <p:nvGrpSpPr>
          <p:cNvPr name="Group 36" id="36"/>
          <p:cNvGrpSpPr/>
          <p:nvPr/>
        </p:nvGrpSpPr>
        <p:grpSpPr>
          <a:xfrm rot="-10800000">
            <a:off x="13949745" y="5286147"/>
            <a:ext cx="242163" cy="67623"/>
            <a:chOff x="0" y="0"/>
            <a:chExt cx="86271" cy="24091"/>
          </a:xfrm>
        </p:grpSpPr>
        <p:sp>
          <p:nvSpPr>
            <p:cNvPr name="Freeform 37" id="37"/>
            <p:cNvSpPr/>
            <p:nvPr/>
          </p:nvSpPr>
          <p:spPr>
            <a:xfrm flipH="false" flipV="false" rot="0">
              <a:off x="0" y="0"/>
              <a:ext cx="86271" cy="24091"/>
            </a:xfrm>
            <a:custGeom>
              <a:avLst/>
              <a:gdLst/>
              <a:ahLst/>
              <a:cxnLst/>
              <a:rect r="r" b="b" t="t" l="l"/>
              <a:pathLst>
                <a:path h="24091" w="86271">
                  <a:moveTo>
                    <a:pt x="12045" y="0"/>
                  </a:moveTo>
                  <a:lnTo>
                    <a:pt x="74226" y="0"/>
                  </a:lnTo>
                  <a:cubicBezTo>
                    <a:pt x="77420" y="0"/>
                    <a:pt x="80484" y="1269"/>
                    <a:pt x="82743" y="3528"/>
                  </a:cubicBezTo>
                  <a:cubicBezTo>
                    <a:pt x="85002" y="5787"/>
                    <a:pt x="86271" y="8851"/>
                    <a:pt x="86271" y="12045"/>
                  </a:cubicBezTo>
                  <a:lnTo>
                    <a:pt x="86271" y="12045"/>
                  </a:lnTo>
                  <a:cubicBezTo>
                    <a:pt x="86271" y="18698"/>
                    <a:pt x="80878" y="24091"/>
                    <a:pt x="74226" y="24091"/>
                  </a:cubicBezTo>
                  <a:lnTo>
                    <a:pt x="12045" y="24091"/>
                  </a:lnTo>
                  <a:cubicBezTo>
                    <a:pt x="8851" y="24091"/>
                    <a:pt x="5787" y="22822"/>
                    <a:pt x="3528" y="20563"/>
                  </a:cubicBezTo>
                  <a:cubicBezTo>
                    <a:pt x="1269" y="18304"/>
                    <a:pt x="0" y="15240"/>
                    <a:pt x="0" y="12045"/>
                  </a:cubicBezTo>
                  <a:lnTo>
                    <a:pt x="0" y="12045"/>
                  </a:lnTo>
                  <a:cubicBezTo>
                    <a:pt x="0" y="8851"/>
                    <a:pt x="1269" y="5787"/>
                    <a:pt x="3528" y="3528"/>
                  </a:cubicBezTo>
                  <a:cubicBezTo>
                    <a:pt x="5787" y="1269"/>
                    <a:pt x="8851" y="0"/>
                    <a:pt x="12045" y="0"/>
                  </a:cubicBezTo>
                  <a:close/>
                </a:path>
              </a:pathLst>
            </a:custGeom>
            <a:solidFill>
              <a:srgbClr val="EAEA28"/>
            </a:solidFill>
          </p:spPr>
        </p:sp>
        <p:sp>
          <p:nvSpPr>
            <p:cNvPr name="TextBox 38" id="38"/>
            <p:cNvSpPr txBox="true"/>
            <p:nvPr/>
          </p:nvSpPr>
          <p:spPr>
            <a:xfrm>
              <a:off x="0" y="-123825"/>
              <a:ext cx="86271" cy="147916"/>
            </a:xfrm>
            <a:prstGeom prst="rect">
              <a:avLst/>
            </a:prstGeom>
          </p:spPr>
          <p:txBody>
            <a:bodyPr anchor="ctr" rtlCol="false" tIns="37556" lIns="37556" bIns="37556" rIns="37556"/>
            <a:lstStyle/>
            <a:p>
              <a:pPr algn="ctr">
                <a:lnSpc>
                  <a:spcPts val="4419"/>
                </a:lnSpc>
              </a:pPr>
            </a:p>
          </p:txBody>
        </p:sp>
      </p:grpSp>
      <p:grpSp>
        <p:nvGrpSpPr>
          <p:cNvPr name="Group 39" id="39"/>
          <p:cNvGrpSpPr/>
          <p:nvPr/>
        </p:nvGrpSpPr>
        <p:grpSpPr>
          <a:xfrm rot="-10800000">
            <a:off x="14418937" y="5286147"/>
            <a:ext cx="242163" cy="67623"/>
            <a:chOff x="0" y="0"/>
            <a:chExt cx="86271" cy="24091"/>
          </a:xfrm>
        </p:grpSpPr>
        <p:sp>
          <p:nvSpPr>
            <p:cNvPr name="Freeform 40" id="40"/>
            <p:cNvSpPr/>
            <p:nvPr/>
          </p:nvSpPr>
          <p:spPr>
            <a:xfrm flipH="false" flipV="false" rot="0">
              <a:off x="0" y="0"/>
              <a:ext cx="86271" cy="24091"/>
            </a:xfrm>
            <a:custGeom>
              <a:avLst/>
              <a:gdLst/>
              <a:ahLst/>
              <a:cxnLst/>
              <a:rect r="r" b="b" t="t" l="l"/>
              <a:pathLst>
                <a:path h="24091" w="86271">
                  <a:moveTo>
                    <a:pt x="12045" y="0"/>
                  </a:moveTo>
                  <a:lnTo>
                    <a:pt x="74226" y="0"/>
                  </a:lnTo>
                  <a:cubicBezTo>
                    <a:pt x="77420" y="0"/>
                    <a:pt x="80484" y="1269"/>
                    <a:pt x="82743" y="3528"/>
                  </a:cubicBezTo>
                  <a:cubicBezTo>
                    <a:pt x="85002" y="5787"/>
                    <a:pt x="86271" y="8851"/>
                    <a:pt x="86271" y="12045"/>
                  </a:cubicBezTo>
                  <a:lnTo>
                    <a:pt x="86271" y="12045"/>
                  </a:lnTo>
                  <a:cubicBezTo>
                    <a:pt x="86271" y="18698"/>
                    <a:pt x="80878" y="24091"/>
                    <a:pt x="74226" y="24091"/>
                  </a:cubicBezTo>
                  <a:lnTo>
                    <a:pt x="12045" y="24091"/>
                  </a:lnTo>
                  <a:cubicBezTo>
                    <a:pt x="8851" y="24091"/>
                    <a:pt x="5787" y="22822"/>
                    <a:pt x="3528" y="20563"/>
                  </a:cubicBezTo>
                  <a:cubicBezTo>
                    <a:pt x="1269" y="18304"/>
                    <a:pt x="0" y="15240"/>
                    <a:pt x="0" y="12045"/>
                  </a:cubicBezTo>
                  <a:lnTo>
                    <a:pt x="0" y="12045"/>
                  </a:lnTo>
                  <a:cubicBezTo>
                    <a:pt x="0" y="8851"/>
                    <a:pt x="1269" y="5787"/>
                    <a:pt x="3528" y="3528"/>
                  </a:cubicBezTo>
                  <a:cubicBezTo>
                    <a:pt x="5787" y="1269"/>
                    <a:pt x="8851" y="0"/>
                    <a:pt x="12045" y="0"/>
                  </a:cubicBezTo>
                  <a:close/>
                </a:path>
              </a:pathLst>
            </a:custGeom>
            <a:solidFill>
              <a:srgbClr val="EAEA28"/>
            </a:solidFill>
          </p:spPr>
        </p:sp>
        <p:sp>
          <p:nvSpPr>
            <p:cNvPr name="TextBox 41" id="41"/>
            <p:cNvSpPr txBox="true"/>
            <p:nvPr/>
          </p:nvSpPr>
          <p:spPr>
            <a:xfrm>
              <a:off x="0" y="-123825"/>
              <a:ext cx="86271" cy="147916"/>
            </a:xfrm>
            <a:prstGeom prst="rect">
              <a:avLst/>
            </a:prstGeom>
          </p:spPr>
          <p:txBody>
            <a:bodyPr anchor="ctr" rtlCol="false" tIns="37556" lIns="37556" bIns="37556" rIns="37556"/>
            <a:lstStyle/>
            <a:p>
              <a:pPr algn="ctr">
                <a:lnSpc>
                  <a:spcPts val="4419"/>
                </a:lnSpc>
              </a:pPr>
            </a:p>
          </p:txBody>
        </p:sp>
      </p:grpSp>
      <p:grpSp>
        <p:nvGrpSpPr>
          <p:cNvPr name="Group 42" id="42"/>
          <p:cNvGrpSpPr/>
          <p:nvPr/>
        </p:nvGrpSpPr>
        <p:grpSpPr>
          <a:xfrm rot="0">
            <a:off x="13645912" y="6190083"/>
            <a:ext cx="1346392" cy="412749"/>
            <a:chOff x="0" y="0"/>
            <a:chExt cx="597833" cy="183271"/>
          </a:xfrm>
        </p:grpSpPr>
        <p:sp>
          <p:nvSpPr>
            <p:cNvPr name="Freeform 43" id="43"/>
            <p:cNvSpPr/>
            <p:nvPr/>
          </p:nvSpPr>
          <p:spPr>
            <a:xfrm flipH="false" flipV="false" rot="0">
              <a:off x="0" y="0"/>
              <a:ext cx="597833" cy="183271"/>
            </a:xfrm>
            <a:custGeom>
              <a:avLst/>
              <a:gdLst/>
              <a:ahLst/>
              <a:cxnLst/>
              <a:rect r="r" b="b" t="t" l="l"/>
              <a:pathLst>
                <a:path h="183271" w="597833">
                  <a:moveTo>
                    <a:pt x="203200" y="183271"/>
                  </a:moveTo>
                  <a:lnTo>
                    <a:pt x="394633" y="183271"/>
                  </a:lnTo>
                  <a:lnTo>
                    <a:pt x="597833" y="0"/>
                  </a:lnTo>
                  <a:lnTo>
                    <a:pt x="0" y="0"/>
                  </a:lnTo>
                  <a:lnTo>
                    <a:pt x="203200" y="183271"/>
                  </a:lnTo>
                  <a:close/>
                </a:path>
              </a:pathLst>
            </a:custGeom>
            <a:solidFill>
              <a:srgbClr val="0B1541"/>
            </a:solidFill>
          </p:spPr>
        </p:sp>
        <p:sp>
          <p:nvSpPr>
            <p:cNvPr name="TextBox 44" id="44"/>
            <p:cNvSpPr txBox="true"/>
            <p:nvPr/>
          </p:nvSpPr>
          <p:spPr>
            <a:xfrm>
              <a:off x="127000" y="-123825"/>
              <a:ext cx="343833" cy="307096"/>
            </a:xfrm>
            <a:prstGeom prst="rect">
              <a:avLst/>
            </a:prstGeom>
          </p:spPr>
          <p:txBody>
            <a:bodyPr anchor="ctr" rtlCol="false" tIns="50800" lIns="50800" bIns="50800" rIns="50800"/>
            <a:lstStyle/>
            <a:p>
              <a:pPr algn="ctr">
                <a:lnSpc>
                  <a:spcPts val="4420"/>
                </a:lnSpc>
              </a:pPr>
            </a:p>
          </p:txBody>
        </p:sp>
      </p:grpSp>
      <p:grpSp>
        <p:nvGrpSpPr>
          <p:cNvPr name="Group 45" id="45"/>
          <p:cNvGrpSpPr/>
          <p:nvPr/>
        </p:nvGrpSpPr>
        <p:grpSpPr>
          <a:xfrm rot="0">
            <a:off x="13625882" y="6505122"/>
            <a:ext cx="151641" cy="1396130"/>
            <a:chOff x="0" y="0"/>
            <a:chExt cx="39938" cy="367705"/>
          </a:xfrm>
        </p:grpSpPr>
        <p:sp>
          <p:nvSpPr>
            <p:cNvPr name="Freeform 46" id="46"/>
            <p:cNvSpPr/>
            <p:nvPr/>
          </p:nvSpPr>
          <p:spPr>
            <a:xfrm flipH="false" flipV="false" rot="0">
              <a:off x="0" y="0"/>
              <a:ext cx="39938" cy="367705"/>
            </a:xfrm>
            <a:custGeom>
              <a:avLst/>
              <a:gdLst/>
              <a:ahLst/>
              <a:cxnLst/>
              <a:rect r="r" b="b" t="t" l="l"/>
              <a:pathLst>
                <a:path h="367705" w="39938">
                  <a:moveTo>
                    <a:pt x="0" y="0"/>
                  </a:moveTo>
                  <a:lnTo>
                    <a:pt x="39938" y="0"/>
                  </a:lnTo>
                  <a:lnTo>
                    <a:pt x="39938" y="367705"/>
                  </a:lnTo>
                  <a:lnTo>
                    <a:pt x="0" y="367705"/>
                  </a:lnTo>
                  <a:close/>
                </a:path>
              </a:pathLst>
            </a:custGeom>
            <a:solidFill>
              <a:srgbClr val="0B1541"/>
            </a:solidFill>
            <a:ln cap="sq">
              <a:noFill/>
              <a:prstDash val="solid"/>
              <a:miter/>
            </a:ln>
          </p:spPr>
        </p:sp>
        <p:sp>
          <p:nvSpPr>
            <p:cNvPr name="TextBox 47" id="47"/>
            <p:cNvSpPr txBox="true"/>
            <p:nvPr/>
          </p:nvSpPr>
          <p:spPr>
            <a:xfrm>
              <a:off x="0" y="-123825"/>
              <a:ext cx="39938" cy="491530"/>
            </a:xfrm>
            <a:prstGeom prst="rect">
              <a:avLst/>
            </a:prstGeom>
          </p:spPr>
          <p:txBody>
            <a:bodyPr anchor="ctr" rtlCol="false" tIns="50800" lIns="50800" bIns="50800" rIns="50800"/>
            <a:lstStyle/>
            <a:p>
              <a:pPr algn="ctr" marL="0" indent="0" lvl="0">
                <a:lnSpc>
                  <a:spcPts val="4420"/>
                </a:lnSpc>
                <a:spcBef>
                  <a:spcPct val="0"/>
                </a:spcBef>
              </a:pPr>
            </a:p>
          </p:txBody>
        </p:sp>
      </p:grpSp>
      <p:grpSp>
        <p:nvGrpSpPr>
          <p:cNvPr name="Group 48" id="48"/>
          <p:cNvGrpSpPr/>
          <p:nvPr/>
        </p:nvGrpSpPr>
        <p:grpSpPr>
          <a:xfrm rot="0">
            <a:off x="14868121" y="6505122"/>
            <a:ext cx="151641" cy="1396130"/>
            <a:chOff x="0" y="0"/>
            <a:chExt cx="39938" cy="367705"/>
          </a:xfrm>
        </p:grpSpPr>
        <p:sp>
          <p:nvSpPr>
            <p:cNvPr name="Freeform 49" id="49"/>
            <p:cNvSpPr/>
            <p:nvPr/>
          </p:nvSpPr>
          <p:spPr>
            <a:xfrm flipH="false" flipV="false" rot="0">
              <a:off x="0" y="0"/>
              <a:ext cx="39938" cy="367705"/>
            </a:xfrm>
            <a:custGeom>
              <a:avLst/>
              <a:gdLst/>
              <a:ahLst/>
              <a:cxnLst/>
              <a:rect r="r" b="b" t="t" l="l"/>
              <a:pathLst>
                <a:path h="367705" w="39938">
                  <a:moveTo>
                    <a:pt x="0" y="0"/>
                  </a:moveTo>
                  <a:lnTo>
                    <a:pt x="39938" y="0"/>
                  </a:lnTo>
                  <a:lnTo>
                    <a:pt x="39938" y="367705"/>
                  </a:lnTo>
                  <a:lnTo>
                    <a:pt x="0" y="367705"/>
                  </a:lnTo>
                  <a:close/>
                </a:path>
              </a:pathLst>
            </a:custGeom>
            <a:solidFill>
              <a:srgbClr val="0B1541"/>
            </a:solidFill>
            <a:ln cap="sq">
              <a:noFill/>
              <a:prstDash val="solid"/>
              <a:miter/>
            </a:ln>
          </p:spPr>
        </p:sp>
        <p:sp>
          <p:nvSpPr>
            <p:cNvPr name="TextBox 50" id="50"/>
            <p:cNvSpPr txBox="true"/>
            <p:nvPr/>
          </p:nvSpPr>
          <p:spPr>
            <a:xfrm>
              <a:off x="0" y="-123825"/>
              <a:ext cx="39938" cy="491530"/>
            </a:xfrm>
            <a:prstGeom prst="rect">
              <a:avLst/>
            </a:prstGeom>
          </p:spPr>
          <p:txBody>
            <a:bodyPr anchor="ctr" rtlCol="false" tIns="50800" lIns="50800" bIns="50800" rIns="50800"/>
            <a:lstStyle/>
            <a:p>
              <a:pPr algn="ctr" marL="0" indent="0" lvl="0">
                <a:lnSpc>
                  <a:spcPts val="4420"/>
                </a:lnSpc>
                <a:spcBef>
                  <a:spcPct val="0"/>
                </a:spcBef>
              </a:pPr>
            </a:p>
          </p:txBody>
        </p:sp>
      </p:grpSp>
      <p:grpSp>
        <p:nvGrpSpPr>
          <p:cNvPr name="Group 51" id="51"/>
          <p:cNvGrpSpPr/>
          <p:nvPr/>
        </p:nvGrpSpPr>
        <p:grpSpPr>
          <a:xfrm rot="-10800000">
            <a:off x="13645912" y="7750782"/>
            <a:ext cx="1346392" cy="412749"/>
            <a:chOff x="0" y="0"/>
            <a:chExt cx="597833" cy="183271"/>
          </a:xfrm>
        </p:grpSpPr>
        <p:sp>
          <p:nvSpPr>
            <p:cNvPr name="Freeform 52" id="52"/>
            <p:cNvSpPr/>
            <p:nvPr/>
          </p:nvSpPr>
          <p:spPr>
            <a:xfrm flipH="false" flipV="false" rot="0">
              <a:off x="0" y="0"/>
              <a:ext cx="597833" cy="183271"/>
            </a:xfrm>
            <a:custGeom>
              <a:avLst/>
              <a:gdLst/>
              <a:ahLst/>
              <a:cxnLst/>
              <a:rect r="r" b="b" t="t" l="l"/>
              <a:pathLst>
                <a:path h="183271" w="597833">
                  <a:moveTo>
                    <a:pt x="203200" y="183271"/>
                  </a:moveTo>
                  <a:lnTo>
                    <a:pt x="394633" y="183271"/>
                  </a:lnTo>
                  <a:lnTo>
                    <a:pt x="597833" y="0"/>
                  </a:lnTo>
                  <a:lnTo>
                    <a:pt x="0" y="0"/>
                  </a:lnTo>
                  <a:lnTo>
                    <a:pt x="203200" y="183271"/>
                  </a:lnTo>
                  <a:close/>
                </a:path>
              </a:pathLst>
            </a:custGeom>
            <a:solidFill>
              <a:srgbClr val="0B1541"/>
            </a:solidFill>
          </p:spPr>
        </p:sp>
        <p:sp>
          <p:nvSpPr>
            <p:cNvPr name="TextBox 53" id="53"/>
            <p:cNvSpPr txBox="true"/>
            <p:nvPr/>
          </p:nvSpPr>
          <p:spPr>
            <a:xfrm>
              <a:off x="127000" y="-123825"/>
              <a:ext cx="343833" cy="307096"/>
            </a:xfrm>
            <a:prstGeom prst="rect">
              <a:avLst/>
            </a:prstGeom>
          </p:spPr>
          <p:txBody>
            <a:bodyPr anchor="ctr" rtlCol="false" tIns="50800" lIns="50800" bIns="50800" rIns="50800"/>
            <a:lstStyle/>
            <a:p>
              <a:pPr algn="ctr">
                <a:lnSpc>
                  <a:spcPts val="4420"/>
                </a:lnSpc>
              </a:pPr>
            </a:p>
          </p:txBody>
        </p:sp>
      </p:grpSp>
      <p:grpSp>
        <p:nvGrpSpPr>
          <p:cNvPr name="Group 54" id="54"/>
          <p:cNvGrpSpPr/>
          <p:nvPr/>
        </p:nvGrpSpPr>
        <p:grpSpPr>
          <a:xfrm rot="-9870462">
            <a:off x="15000250" y="6349401"/>
            <a:ext cx="254489" cy="94113"/>
            <a:chOff x="0" y="0"/>
            <a:chExt cx="90662" cy="33528"/>
          </a:xfrm>
        </p:grpSpPr>
        <p:sp>
          <p:nvSpPr>
            <p:cNvPr name="Freeform 55" id="55"/>
            <p:cNvSpPr/>
            <p:nvPr/>
          </p:nvSpPr>
          <p:spPr>
            <a:xfrm flipH="false" flipV="false" rot="0">
              <a:off x="0" y="0"/>
              <a:ext cx="90662" cy="33528"/>
            </a:xfrm>
            <a:custGeom>
              <a:avLst/>
              <a:gdLst/>
              <a:ahLst/>
              <a:cxnLst/>
              <a:rect r="r" b="b" t="t" l="l"/>
              <a:pathLst>
                <a:path h="33528" w="90662">
                  <a:moveTo>
                    <a:pt x="45331" y="0"/>
                  </a:moveTo>
                  <a:cubicBezTo>
                    <a:pt x="20295" y="0"/>
                    <a:pt x="0" y="7506"/>
                    <a:pt x="0" y="16764"/>
                  </a:cubicBezTo>
                  <a:cubicBezTo>
                    <a:pt x="0" y="26023"/>
                    <a:pt x="20295" y="33528"/>
                    <a:pt x="45331" y="33528"/>
                  </a:cubicBezTo>
                  <a:cubicBezTo>
                    <a:pt x="70367" y="33528"/>
                    <a:pt x="90662" y="26023"/>
                    <a:pt x="90662" y="16764"/>
                  </a:cubicBezTo>
                  <a:cubicBezTo>
                    <a:pt x="90662" y="7506"/>
                    <a:pt x="70367" y="0"/>
                    <a:pt x="45331" y="0"/>
                  </a:cubicBezTo>
                  <a:close/>
                </a:path>
              </a:pathLst>
            </a:custGeom>
            <a:solidFill>
              <a:srgbClr val="275CE4"/>
            </a:solidFill>
            <a:ln cap="sq">
              <a:noFill/>
              <a:prstDash val="solid"/>
              <a:miter/>
            </a:ln>
          </p:spPr>
        </p:sp>
        <p:sp>
          <p:nvSpPr>
            <p:cNvPr name="TextBox 56" id="56"/>
            <p:cNvSpPr txBox="true"/>
            <p:nvPr/>
          </p:nvSpPr>
          <p:spPr>
            <a:xfrm>
              <a:off x="8500" y="-120682"/>
              <a:ext cx="73663" cy="151067"/>
            </a:xfrm>
            <a:prstGeom prst="rect">
              <a:avLst/>
            </a:prstGeom>
          </p:spPr>
          <p:txBody>
            <a:bodyPr anchor="ctr" rtlCol="false" tIns="37556" lIns="37556" bIns="37556" rIns="37556"/>
            <a:lstStyle/>
            <a:p>
              <a:pPr algn="ctr" marL="0" indent="0" lvl="0">
                <a:lnSpc>
                  <a:spcPts val="4335"/>
                </a:lnSpc>
                <a:spcBef>
                  <a:spcPct val="0"/>
                </a:spcBef>
              </a:pPr>
            </a:p>
          </p:txBody>
        </p:sp>
      </p:grpSp>
      <p:grpSp>
        <p:nvGrpSpPr>
          <p:cNvPr name="Group 57" id="57"/>
          <p:cNvGrpSpPr/>
          <p:nvPr/>
        </p:nvGrpSpPr>
        <p:grpSpPr>
          <a:xfrm rot="9883450">
            <a:off x="13356063" y="6348985"/>
            <a:ext cx="254489" cy="94113"/>
            <a:chOff x="0" y="0"/>
            <a:chExt cx="90662" cy="33528"/>
          </a:xfrm>
        </p:grpSpPr>
        <p:sp>
          <p:nvSpPr>
            <p:cNvPr name="Freeform 58" id="58"/>
            <p:cNvSpPr/>
            <p:nvPr/>
          </p:nvSpPr>
          <p:spPr>
            <a:xfrm flipH="false" flipV="false" rot="0">
              <a:off x="0" y="0"/>
              <a:ext cx="90662" cy="33528"/>
            </a:xfrm>
            <a:custGeom>
              <a:avLst/>
              <a:gdLst/>
              <a:ahLst/>
              <a:cxnLst/>
              <a:rect r="r" b="b" t="t" l="l"/>
              <a:pathLst>
                <a:path h="33528" w="90662">
                  <a:moveTo>
                    <a:pt x="45331" y="0"/>
                  </a:moveTo>
                  <a:cubicBezTo>
                    <a:pt x="20295" y="0"/>
                    <a:pt x="0" y="7506"/>
                    <a:pt x="0" y="16764"/>
                  </a:cubicBezTo>
                  <a:cubicBezTo>
                    <a:pt x="0" y="26023"/>
                    <a:pt x="20295" y="33528"/>
                    <a:pt x="45331" y="33528"/>
                  </a:cubicBezTo>
                  <a:cubicBezTo>
                    <a:pt x="70367" y="33528"/>
                    <a:pt x="90662" y="26023"/>
                    <a:pt x="90662" y="16764"/>
                  </a:cubicBezTo>
                  <a:cubicBezTo>
                    <a:pt x="90662" y="7506"/>
                    <a:pt x="70367" y="0"/>
                    <a:pt x="45331" y="0"/>
                  </a:cubicBezTo>
                  <a:close/>
                </a:path>
              </a:pathLst>
            </a:custGeom>
            <a:solidFill>
              <a:srgbClr val="275CE4"/>
            </a:solidFill>
            <a:ln cap="sq">
              <a:noFill/>
              <a:prstDash val="solid"/>
              <a:miter/>
            </a:ln>
          </p:spPr>
        </p:sp>
        <p:sp>
          <p:nvSpPr>
            <p:cNvPr name="TextBox 59" id="59"/>
            <p:cNvSpPr txBox="true"/>
            <p:nvPr/>
          </p:nvSpPr>
          <p:spPr>
            <a:xfrm>
              <a:off x="8500" y="-120682"/>
              <a:ext cx="73663" cy="151067"/>
            </a:xfrm>
            <a:prstGeom prst="rect">
              <a:avLst/>
            </a:prstGeom>
          </p:spPr>
          <p:txBody>
            <a:bodyPr anchor="ctr" rtlCol="false" tIns="37556" lIns="37556" bIns="37556" rIns="37556"/>
            <a:lstStyle/>
            <a:p>
              <a:pPr algn="ctr" marL="0" indent="0" lvl="0">
                <a:lnSpc>
                  <a:spcPts val="4335"/>
                </a:lnSpc>
                <a:spcBef>
                  <a:spcPct val="0"/>
                </a:spcBef>
              </a:pPr>
            </a:p>
          </p:txBody>
        </p:sp>
      </p:grpSp>
      <p:grpSp>
        <p:nvGrpSpPr>
          <p:cNvPr name="Group 60" id="60"/>
          <p:cNvGrpSpPr/>
          <p:nvPr/>
        </p:nvGrpSpPr>
        <p:grpSpPr>
          <a:xfrm rot="0">
            <a:off x="15590947" y="8756254"/>
            <a:ext cx="1551605" cy="1053425"/>
            <a:chOff x="0" y="0"/>
            <a:chExt cx="2068806" cy="1404567"/>
          </a:xfrm>
        </p:grpSpPr>
        <p:grpSp>
          <p:nvGrpSpPr>
            <p:cNvPr name="Group 61" id="61"/>
            <p:cNvGrpSpPr/>
            <p:nvPr/>
          </p:nvGrpSpPr>
          <p:grpSpPr>
            <a:xfrm rot="-1301850">
              <a:off x="69027" y="330569"/>
              <a:ext cx="1930752" cy="743429"/>
              <a:chOff x="0" y="0"/>
              <a:chExt cx="812800" cy="312966"/>
            </a:xfrm>
          </p:grpSpPr>
          <p:sp>
            <p:nvSpPr>
              <p:cNvPr name="Freeform 62" id="62"/>
              <p:cNvSpPr/>
              <p:nvPr/>
            </p:nvSpPr>
            <p:spPr>
              <a:xfrm flipH="false" flipV="false" rot="0">
                <a:off x="0" y="0"/>
                <a:ext cx="812800" cy="312966"/>
              </a:xfrm>
              <a:custGeom>
                <a:avLst/>
                <a:gdLst/>
                <a:ahLst/>
                <a:cxnLst/>
                <a:rect r="r" b="b" t="t" l="l"/>
                <a:pathLst>
                  <a:path h="312966" w="812800">
                    <a:moveTo>
                      <a:pt x="406400" y="0"/>
                    </a:moveTo>
                    <a:cubicBezTo>
                      <a:pt x="181951" y="0"/>
                      <a:pt x="0" y="70060"/>
                      <a:pt x="0" y="156483"/>
                    </a:cubicBezTo>
                    <a:cubicBezTo>
                      <a:pt x="0" y="242906"/>
                      <a:pt x="181951" y="312966"/>
                      <a:pt x="406400" y="312966"/>
                    </a:cubicBezTo>
                    <a:cubicBezTo>
                      <a:pt x="630849" y="312966"/>
                      <a:pt x="812800" y="242906"/>
                      <a:pt x="812800" y="156483"/>
                    </a:cubicBezTo>
                    <a:cubicBezTo>
                      <a:pt x="812800" y="70060"/>
                      <a:pt x="630849" y="0"/>
                      <a:pt x="406400" y="0"/>
                    </a:cubicBezTo>
                    <a:close/>
                  </a:path>
                </a:pathLst>
              </a:custGeom>
              <a:solidFill>
                <a:srgbClr val="FF4B4B"/>
              </a:solidFill>
            </p:spPr>
          </p:sp>
          <p:sp>
            <p:nvSpPr>
              <p:cNvPr name="TextBox 63" id="63"/>
              <p:cNvSpPr txBox="true"/>
              <p:nvPr/>
            </p:nvSpPr>
            <p:spPr>
              <a:xfrm>
                <a:off x="76200" y="-94484"/>
                <a:ext cx="660400" cy="378110"/>
              </a:xfrm>
              <a:prstGeom prst="rect">
                <a:avLst/>
              </a:prstGeom>
            </p:spPr>
            <p:txBody>
              <a:bodyPr anchor="ctr" rtlCol="false" tIns="50800" lIns="50800" bIns="50800" rIns="50800"/>
              <a:lstStyle/>
              <a:p>
                <a:pPr algn="ctr">
                  <a:lnSpc>
                    <a:spcPts val="4420"/>
                  </a:lnSpc>
                </a:pPr>
              </a:p>
            </p:txBody>
          </p:sp>
        </p:grpSp>
        <p:grpSp>
          <p:nvGrpSpPr>
            <p:cNvPr name="Group 64" id="64"/>
            <p:cNvGrpSpPr/>
            <p:nvPr/>
          </p:nvGrpSpPr>
          <p:grpSpPr>
            <a:xfrm rot="-1301850">
              <a:off x="704833" y="372713"/>
              <a:ext cx="659140" cy="659140"/>
              <a:chOff x="0" y="0"/>
              <a:chExt cx="812800" cy="812800"/>
            </a:xfrm>
          </p:grpSpPr>
          <p:sp>
            <p:nvSpPr>
              <p:cNvPr name="Freeform 65" id="6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66" id="66"/>
              <p:cNvSpPr txBox="true"/>
              <p:nvPr/>
            </p:nvSpPr>
            <p:spPr>
              <a:xfrm>
                <a:off x="76200" y="-47625"/>
                <a:ext cx="660400" cy="784225"/>
              </a:xfrm>
              <a:prstGeom prst="rect">
                <a:avLst/>
              </a:prstGeom>
            </p:spPr>
            <p:txBody>
              <a:bodyPr anchor="ctr" rtlCol="false" tIns="50800" lIns="50800" bIns="50800" rIns="50800"/>
              <a:lstStyle/>
              <a:p>
                <a:pPr algn="ctr">
                  <a:lnSpc>
                    <a:spcPts val="4420"/>
                  </a:lnSpc>
                </a:pPr>
              </a:p>
            </p:txBody>
          </p:sp>
        </p:grpSp>
      </p:grpSp>
      <p:grpSp>
        <p:nvGrpSpPr>
          <p:cNvPr name="Group 67" id="67"/>
          <p:cNvGrpSpPr/>
          <p:nvPr/>
        </p:nvGrpSpPr>
        <p:grpSpPr>
          <a:xfrm rot="0">
            <a:off x="11634428" y="7810236"/>
            <a:ext cx="557572" cy="1448064"/>
            <a:chOff x="0" y="0"/>
            <a:chExt cx="743429" cy="1930752"/>
          </a:xfrm>
        </p:grpSpPr>
        <p:grpSp>
          <p:nvGrpSpPr>
            <p:cNvPr name="Group 68" id="68"/>
            <p:cNvGrpSpPr/>
            <p:nvPr/>
          </p:nvGrpSpPr>
          <p:grpSpPr>
            <a:xfrm rot="-5400000">
              <a:off x="-593662" y="593662"/>
              <a:ext cx="1930752" cy="743429"/>
              <a:chOff x="0" y="0"/>
              <a:chExt cx="812800" cy="312966"/>
            </a:xfrm>
          </p:grpSpPr>
          <p:sp>
            <p:nvSpPr>
              <p:cNvPr name="Freeform 69" id="69"/>
              <p:cNvSpPr/>
              <p:nvPr/>
            </p:nvSpPr>
            <p:spPr>
              <a:xfrm flipH="false" flipV="false" rot="0">
                <a:off x="0" y="0"/>
                <a:ext cx="812800" cy="312966"/>
              </a:xfrm>
              <a:custGeom>
                <a:avLst/>
                <a:gdLst/>
                <a:ahLst/>
                <a:cxnLst/>
                <a:rect r="r" b="b" t="t" l="l"/>
                <a:pathLst>
                  <a:path h="312966" w="812800">
                    <a:moveTo>
                      <a:pt x="406400" y="0"/>
                    </a:moveTo>
                    <a:cubicBezTo>
                      <a:pt x="181951" y="0"/>
                      <a:pt x="0" y="70060"/>
                      <a:pt x="0" y="156483"/>
                    </a:cubicBezTo>
                    <a:cubicBezTo>
                      <a:pt x="0" y="242906"/>
                      <a:pt x="181951" y="312966"/>
                      <a:pt x="406400" y="312966"/>
                    </a:cubicBezTo>
                    <a:cubicBezTo>
                      <a:pt x="630849" y="312966"/>
                      <a:pt x="812800" y="242906"/>
                      <a:pt x="812800" y="156483"/>
                    </a:cubicBezTo>
                    <a:cubicBezTo>
                      <a:pt x="812800" y="70060"/>
                      <a:pt x="630849" y="0"/>
                      <a:pt x="406400" y="0"/>
                    </a:cubicBezTo>
                    <a:close/>
                  </a:path>
                </a:pathLst>
              </a:custGeom>
              <a:solidFill>
                <a:srgbClr val="1F3B9B"/>
              </a:solidFill>
            </p:spPr>
          </p:sp>
          <p:sp>
            <p:nvSpPr>
              <p:cNvPr name="TextBox 70" id="70"/>
              <p:cNvSpPr txBox="true"/>
              <p:nvPr/>
            </p:nvSpPr>
            <p:spPr>
              <a:xfrm>
                <a:off x="76200" y="-94484"/>
                <a:ext cx="660400" cy="378110"/>
              </a:xfrm>
              <a:prstGeom prst="rect">
                <a:avLst/>
              </a:prstGeom>
            </p:spPr>
            <p:txBody>
              <a:bodyPr anchor="ctr" rtlCol="false" tIns="50800" lIns="50800" bIns="50800" rIns="50800"/>
              <a:lstStyle/>
              <a:p>
                <a:pPr algn="ctr">
                  <a:lnSpc>
                    <a:spcPts val="4420"/>
                  </a:lnSpc>
                </a:pPr>
              </a:p>
            </p:txBody>
          </p:sp>
        </p:grpSp>
        <p:grpSp>
          <p:nvGrpSpPr>
            <p:cNvPr name="Group 71" id="71"/>
            <p:cNvGrpSpPr/>
            <p:nvPr/>
          </p:nvGrpSpPr>
          <p:grpSpPr>
            <a:xfrm rot="-5400000">
              <a:off x="42144" y="635806"/>
              <a:ext cx="659140" cy="659140"/>
              <a:chOff x="0" y="0"/>
              <a:chExt cx="812800" cy="812800"/>
            </a:xfrm>
          </p:grpSpPr>
          <p:sp>
            <p:nvSpPr>
              <p:cNvPr name="Freeform 72" id="7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73" id="73"/>
              <p:cNvSpPr txBox="true"/>
              <p:nvPr/>
            </p:nvSpPr>
            <p:spPr>
              <a:xfrm>
                <a:off x="76200" y="-47625"/>
                <a:ext cx="660400" cy="784225"/>
              </a:xfrm>
              <a:prstGeom prst="rect">
                <a:avLst/>
              </a:prstGeom>
            </p:spPr>
            <p:txBody>
              <a:bodyPr anchor="ctr" rtlCol="false" tIns="50800" lIns="50800" bIns="50800" rIns="50800"/>
              <a:lstStyle/>
              <a:p>
                <a:pPr algn="ctr">
                  <a:lnSpc>
                    <a:spcPts val="4420"/>
                  </a:lnSpc>
                </a:pPr>
              </a:p>
            </p:txBody>
          </p:sp>
        </p:grpSp>
      </p:grpSp>
      <p:sp>
        <p:nvSpPr>
          <p:cNvPr name="TextBox 74" id="74"/>
          <p:cNvSpPr txBox="true"/>
          <p:nvPr/>
        </p:nvSpPr>
        <p:spPr>
          <a:xfrm rot="0">
            <a:off x="1696133" y="2873596"/>
            <a:ext cx="7713089" cy="5422921"/>
          </a:xfrm>
          <a:prstGeom prst="rect">
            <a:avLst/>
          </a:prstGeom>
        </p:spPr>
        <p:txBody>
          <a:bodyPr anchor="t" rtlCol="false" tIns="0" lIns="0" bIns="0" rIns="0">
            <a:spAutoFit/>
          </a:bodyPr>
          <a:lstStyle/>
          <a:p>
            <a:pPr algn="l">
              <a:lnSpc>
                <a:spcPts val="3988"/>
              </a:lnSpc>
            </a:pPr>
            <a:r>
              <a:rPr lang="en-US" sz="2849">
                <a:solidFill>
                  <a:srgbClr val="FFFFFF"/>
                </a:solidFill>
                <a:latin typeface="PT Sans"/>
                <a:ea typeface="PT Sans"/>
                <a:cs typeface="PT Sans"/>
                <a:sym typeface="PT Sans"/>
              </a:rPr>
              <a:t>An insurance company is looking to bette</a:t>
            </a:r>
            <a:r>
              <a:rPr lang="en-US" sz="2849">
                <a:solidFill>
                  <a:srgbClr val="FFFFFF"/>
                </a:solidFill>
                <a:latin typeface="PT Sans"/>
                <a:ea typeface="PT Sans"/>
                <a:cs typeface="PT Sans"/>
                <a:sym typeface="PT Sans"/>
              </a:rPr>
              <a:t>r </a:t>
            </a:r>
            <a:r>
              <a:rPr lang="en-US" sz="2849">
                <a:solidFill>
                  <a:srgbClr val="FFFFFF"/>
                </a:solidFill>
                <a:latin typeface="PT Sans"/>
                <a:ea typeface="PT Sans"/>
                <a:cs typeface="PT Sans"/>
                <a:sym typeface="PT Sans"/>
              </a:rPr>
              <a:t>u</a:t>
            </a:r>
            <a:r>
              <a:rPr lang="en-US" sz="2849">
                <a:solidFill>
                  <a:srgbClr val="FFFFFF"/>
                </a:solidFill>
                <a:latin typeface="PT Sans"/>
                <a:ea typeface="PT Sans"/>
                <a:cs typeface="PT Sans"/>
                <a:sym typeface="PT Sans"/>
              </a:rPr>
              <a:t>n</a:t>
            </a:r>
            <a:r>
              <a:rPr lang="en-US" sz="2849">
                <a:solidFill>
                  <a:srgbClr val="FFFFFF"/>
                </a:solidFill>
                <a:latin typeface="PT Sans"/>
                <a:ea typeface="PT Sans"/>
                <a:cs typeface="PT Sans"/>
                <a:sym typeface="PT Sans"/>
              </a:rPr>
              <a:t>de</a:t>
            </a:r>
            <a:r>
              <a:rPr lang="en-US" sz="2849">
                <a:solidFill>
                  <a:srgbClr val="FFFFFF"/>
                </a:solidFill>
                <a:latin typeface="PT Sans"/>
                <a:ea typeface="PT Sans"/>
                <a:cs typeface="PT Sans"/>
                <a:sym typeface="PT Sans"/>
              </a:rPr>
              <a:t>r</a:t>
            </a:r>
            <a:r>
              <a:rPr lang="en-US" sz="2849">
                <a:solidFill>
                  <a:srgbClr val="FFFFFF"/>
                </a:solidFill>
                <a:latin typeface="PT Sans"/>
                <a:ea typeface="PT Sans"/>
                <a:cs typeface="PT Sans"/>
                <a:sym typeface="PT Sans"/>
              </a:rPr>
              <a:t>st</a:t>
            </a:r>
            <a:r>
              <a:rPr lang="en-US" sz="2849">
                <a:solidFill>
                  <a:srgbClr val="FFFFFF"/>
                </a:solidFill>
                <a:latin typeface="PT Sans"/>
                <a:ea typeface="PT Sans"/>
                <a:cs typeface="PT Sans"/>
                <a:sym typeface="PT Sans"/>
              </a:rPr>
              <a:t>an</a:t>
            </a:r>
            <a:r>
              <a:rPr lang="en-US" sz="2849">
                <a:solidFill>
                  <a:srgbClr val="FFFFFF"/>
                </a:solidFill>
                <a:latin typeface="PT Sans"/>
                <a:ea typeface="PT Sans"/>
                <a:cs typeface="PT Sans"/>
                <a:sym typeface="PT Sans"/>
              </a:rPr>
              <a:t>d its poli</a:t>
            </a:r>
            <a:r>
              <a:rPr lang="en-US" sz="2849">
                <a:solidFill>
                  <a:srgbClr val="FFFFFF"/>
                </a:solidFill>
                <a:latin typeface="PT Sans"/>
                <a:ea typeface="PT Sans"/>
                <a:cs typeface="PT Sans"/>
                <a:sym typeface="PT Sans"/>
              </a:rPr>
              <a:t>c</a:t>
            </a:r>
            <a:r>
              <a:rPr lang="en-US" sz="2849">
                <a:solidFill>
                  <a:srgbClr val="FFFFFF"/>
                </a:solidFill>
                <a:latin typeface="PT Sans"/>
                <a:ea typeface="PT Sans"/>
                <a:cs typeface="PT Sans"/>
                <a:sym typeface="PT Sans"/>
              </a:rPr>
              <a:t>yhold</a:t>
            </a:r>
            <a:r>
              <a:rPr lang="en-US" sz="2849">
                <a:solidFill>
                  <a:srgbClr val="FFFFFF"/>
                </a:solidFill>
                <a:latin typeface="PT Sans"/>
                <a:ea typeface="PT Sans"/>
                <a:cs typeface="PT Sans"/>
                <a:sym typeface="PT Sans"/>
              </a:rPr>
              <a:t>e</a:t>
            </a:r>
            <a:r>
              <a:rPr lang="en-US" sz="2849">
                <a:solidFill>
                  <a:srgbClr val="FFFFFF"/>
                </a:solidFill>
                <a:latin typeface="PT Sans"/>
                <a:ea typeface="PT Sans"/>
                <a:cs typeface="PT Sans"/>
                <a:sym typeface="PT Sans"/>
              </a:rPr>
              <a:t>r</a:t>
            </a:r>
            <a:r>
              <a:rPr lang="en-US" sz="2849">
                <a:solidFill>
                  <a:srgbClr val="FFFFFF"/>
                </a:solidFill>
                <a:latin typeface="PT Sans"/>
                <a:ea typeface="PT Sans"/>
                <a:cs typeface="PT Sans"/>
                <a:sym typeface="PT Sans"/>
              </a:rPr>
              <a:t> </a:t>
            </a:r>
            <a:r>
              <a:rPr lang="en-US" sz="2849">
                <a:solidFill>
                  <a:srgbClr val="FFFFFF"/>
                </a:solidFill>
                <a:latin typeface="PT Sans"/>
                <a:ea typeface="PT Sans"/>
                <a:cs typeface="PT Sans"/>
                <a:sym typeface="PT Sans"/>
              </a:rPr>
              <a:t>base and clai</a:t>
            </a:r>
            <a:r>
              <a:rPr lang="en-US" sz="2849">
                <a:solidFill>
                  <a:srgbClr val="FFFFFF"/>
                </a:solidFill>
                <a:latin typeface="PT Sans"/>
                <a:ea typeface="PT Sans"/>
                <a:cs typeface="PT Sans"/>
                <a:sym typeface="PT Sans"/>
              </a:rPr>
              <a:t>m</a:t>
            </a:r>
            <a:r>
              <a:rPr lang="en-US" sz="2849">
                <a:solidFill>
                  <a:srgbClr val="FFFFFF"/>
                </a:solidFill>
                <a:latin typeface="PT Sans"/>
                <a:ea typeface="PT Sans"/>
                <a:cs typeface="PT Sans"/>
                <a:sym typeface="PT Sans"/>
              </a:rPr>
              <a:t> </a:t>
            </a:r>
            <a:r>
              <a:rPr lang="en-US" sz="2849">
                <a:solidFill>
                  <a:srgbClr val="FFFFFF"/>
                </a:solidFill>
                <a:latin typeface="PT Sans"/>
                <a:ea typeface="PT Sans"/>
                <a:cs typeface="PT Sans"/>
                <a:sym typeface="PT Sans"/>
              </a:rPr>
              <a:t>pa</a:t>
            </a:r>
            <a:r>
              <a:rPr lang="en-US" sz="2849">
                <a:solidFill>
                  <a:srgbClr val="FFFFFF"/>
                </a:solidFill>
                <a:latin typeface="PT Sans"/>
                <a:ea typeface="PT Sans"/>
                <a:cs typeface="PT Sans"/>
                <a:sym typeface="PT Sans"/>
              </a:rPr>
              <a:t>tte</a:t>
            </a:r>
            <a:r>
              <a:rPr lang="en-US" sz="2849">
                <a:solidFill>
                  <a:srgbClr val="FFFFFF"/>
                </a:solidFill>
                <a:latin typeface="PT Sans"/>
                <a:ea typeface="PT Sans"/>
                <a:cs typeface="PT Sans"/>
                <a:sym typeface="PT Sans"/>
              </a:rPr>
              <a:t>r</a:t>
            </a:r>
            <a:r>
              <a:rPr lang="en-US" sz="2849">
                <a:solidFill>
                  <a:srgbClr val="FFFFFF"/>
                </a:solidFill>
                <a:latin typeface="PT Sans"/>
                <a:ea typeface="PT Sans"/>
                <a:cs typeface="PT Sans"/>
                <a:sym typeface="PT Sans"/>
              </a:rPr>
              <a:t>n</a:t>
            </a:r>
            <a:r>
              <a:rPr lang="en-US" sz="2849">
                <a:solidFill>
                  <a:srgbClr val="FFFFFF"/>
                </a:solidFill>
                <a:latin typeface="PT Sans"/>
                <a:ea typeface="PT Sans"/>
                <a:cs typeface="PT Sans"/>
                <a:sym typeface="PT Sans"/>
              </a:rPr>
              <a:t>s </a:t>
            </a:r>
            <a:r>
              <a:rPr lang="en-US" sz="2849">
                <a:solidFill>
                  <a:srgbClr val="FFFFFF"/>
                </a:solidFill>
                <a:latin typeface="PT Sans"/>
                <a:ea typeface="PT Sans"/>
                <a:cs typeface="PT Sans"/>
                <a:sym typeface="PT Sans"/>
              </a:rPr>
              <a:t>t</a:t>
            </a:r>
            <a:r>
              <a:rPr lang="en-US" sz="2849">
                <a:solidFill>
                  <a:srgbClr val="FFFFFF"/>
                </a:solidFill>
                <a:latin typeface="PT Sans"/>
                <a:ea typeface="PT Sans"/>
                <a:cs typeface="PT Sans"/>
                <a:sym typeface="PT Sans"/>
              </a:rPr>
              <a:t>o</a:t>
            </a:r>
            <a:r>
              <a:rPr lang="en-US" sz="2849">
                <a:solidFill>
                  <a:srgbClr val="FFFFFF"/>
                </a:solidFill>
                <a:latin typeface="PT Sans"/>
                <a:ea typeface="PT Sans"/>
                <a:cs typeface="PT Sans"/>
                <a:sym typeface="PT Sans"/>
              </a:rPr>
              <a:t> make data-driven business decisions. Currently, policy and claims data are scattered across multiple sources, making it difficult for stakeholders to track performance and identify trends.</a:t>
            </a:r>
          </a:p>
          <a:p>
            <a:pPr algn="l">
              <a:lnSpc>
                <a:spcPts val="3988"/>
              </a:lnSpc>
            </a:pPr>
            <a:r>
              <a:rPr lang="en-US" sz="2849">
                <a:solidFill>
                  <a:srgbClr val="FFFFFF"/>
                </a:solidFill>
                <a:latin typeface="PT Sans"/>
                <a:ea typeface="PT Sans"/>
                <a:cs typeface="PT Sans"/>
                <a:sym typeface="PT Sans"/>
              </a:rPr>
              <a:t>The company requires a centralized interactive dashboard in Power BI that can provide a clear overview of:</a:t>
            </a:r>
          </a:p>
          <a:p>
            <a:pPr algn="l" marL="0" indent="0" lvl="0">
              <a:lnSpc>
                <a:spcPts val="3008"/>
              </a:lnSpc>
              <a:spcBef>
                <a:spcPct val="0"/>
              </a:spcBef>
            </a:pPr>
          </a:p>
        </p:txBody>
      </p:sp>
      <p:sp>
        <p:nvSpPr>
          <p:cNvPr name="TextBox 75" id="75"/>
          <p:cNvSpPr txBox="true"/>
          <p:nvPr/>
        </p:nvSpPr>
        <p:spPr>
          <a:xfrm rot="0">
            <a:off x="1391021" y="1500032"/>
            <a:ext cx="14199926" cy="1864726"/>
          </a:xfrm>
          <a:prstGeom prst="rect">
            <a:avLst/>
          </a:prstGeom>
        </p:spPr>
        <p:txBody>
          <a:bodyPr anchor="t" rtlCol="false" tIns="0" lIns="0" bIns="0" rIns="0">
            <a:spAutoFit/>
          </a:bodyPr>
          <a:lstStyle/>
          <a:p>
            <a:pPr algn="l">
              <a:lnSpc>
                <a:spcPts val="7237"/>
              </a:lnSpc>
            </a:pPr>
            <a:r>
              <a:rPr lang="en-US" b="true" sz="6579" spc="131">
                <a:solidFill>
                  <a:srgbClr val="FFFFFF"/>
                </a:solidFill>
                <a:latin typeface="Montserrat Ultra-Bold"/>
                <a:ea typeface="Montserrat Ultra-Bold"/>
                <a:cs typeface="Montserrat Ultra-Bold"/>
                <a:sym typeface="Montserrat Ultra-Bold"/>
              </a:rPr>
              <a:t>BUSINESS REQUIREMENT</a:t>
            </a:r>
          </a:p>
          <a:p>
            <a:pPr algn="l" marL="0" indent="0" lvl="0">
              <a:lnSpc>
                <a:spcPts val="7237"/>
              </a:lnSpc>
              <a:spcBef>
                <a:spcPct val="0"/>
              </a:spcBef>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4AD00"/>
        </a:solidFill>
      </p:bgPr>
    </p:bg>
    <p:spTree>
      <p:nvGrpSpPr>
        <p:cNvPr id="1" name=""/>
        <p:cNvGrpSpPr/>
        <p:nvPr/>
      </p:nvGrpSpPr>
      <p:grpSpPr>
        <a:xfrm>
          <a:off x="0" y="0"/>
          <a:ext cx="0" cy="0"/>
          <a:chOff x="0" y="0"/>
          <a:chExt cx="0" cy="0"/>
        </a:xfrm>
      </p:grpSpPr>
      <p:grpSp>
        <p:nvGrpSpPr>
          <p:cNvPr name="Group 2" id="2"/>
          <p:cNvGrpSpPr/>
          <p:nvPr/>
        </p:nvGrpSpPr>
        <p:grpSpPr>
          <a:xfrm rot="-5400000">
            <a:off x="3078986" y="-3078986"/>
            <a:ext cx="11215802" cy="17373774"/>
            <a:chOff x="0" y="0"/>
            <a:chExt cx="2953956" cy="4575809"/>
          </a:xfrm>
        </p:grpSpPr>
        <p:sp>
          <p:nvSpPr>
            <p:cNvPr name="Freeform 3" id="3"/>
            <p:cNvSpPr/>
            <p:nvPr/>
          </p:nvSpPr>
          <p:spPr>
            <a:xfrm flipH="false" flipV="false" rot="0">
              <a:off x="0" y="0"/>
              <a:ext cx="2953956" cy="4575809"/>
            </a:xfrm>
            <a:custGeom>
              <a:avLst/>
              <a:gdLst/>
              <a:ahLst/>
              <a:cxnLst/>
              <a:rect r="r" b="b" t="t" l="l"/>
              <a:pathLst>
                <a:path h="4575809" w="2953956">
                  <a:moveTo>
                    <a:pt x="0" y="0"/>
                  </a:moveTo>
                  <a:lnTo>
                    <a:pt x="2953956" y="0"/>
                  </a:lnTo>
                  <a:lnTo>
                    <a:pt x="2953956" y="4575809"/>
                  </a:lnTo>
                  <a:lnTo>
                    <a:pt x="0" y="4575809"/>
                  </a:lnTo>
                  <a:close/>
                </a:path>
              </a:pathLst>
            </a:custGeom>
            <a:solidFill>
              <a:srgbClr val="0B1541"/>
            </a:solidFill>
          </p:spPr>
        </p:sp>
        <p:sp>
          <p:nvSpPr>
            <p:cNvPr name="TextBox 4" id="4"/>
            <p:cNvSpPr txBox="true"/>
            <p:nvPr/>
          </p:nvSpPr>
          <p:spPr>
            <a:xfrm>
              <a:off x="0" y="-123825"/>
              <a:ext cx="2953956" cy="4699634"/>
            </a:xfrm>
            <a:prstGeom prst="rect">
              <a:avLst/>
            </a:prstGeom>
          </p:spPr>
          <p:txBody>
            <a:bodyPr anchor="ctr" rtlCol="false" tIns="50800" lIns="50800" bIns="50800" rIns="50800"/>
            <a:lstStyle/>
            <a:p>
              <a:pPr algn="ctr">
                <a:lnSpc>
                  <a:spcPts val="4420"/>
                </a:lnSpc>
              </a:pPr>
            </a:p>
          </p:txBody>
        </p:sp>
      </p:grpSp>
      <p:sp>
        <p:nvSpPr>
          <p:cNvPr name="Freeform 5" id="5"/>
          <p:cNvSpPr/>
          <p:nvPr/>
        </p:nvSpPr>
        <p:spPr>
          <a:xfrm flipH="false" flipV="false" rot="0">
            <a:off x="1925171" y="856047"/>
            <a:ext cx="937546" cy="953143"/>
          </a:xfrm>
          <a:custGeom>
            <a:avLst/>
            <a:gdLst/>
            <a:ahLst/>
            <a:cxnLst/>
            <a:rect r="r" b="b" t="t" l="l"/>
            <a:pathLst>
              <a:path h="953143" w="937546">
                <a:moveTo>
                  <a:pt x="0" y="0"/>
                </a:moveTo>
                <a:lnTo>
                  <a:pt x="937545" y="0"/>
                </a:lnTo>
                <a:lnTo>
                  <a:pt x="937545" y="953143"/>
                </a:lnTo>
                <a:lnTo>
                  <a:pt x="0" y="9531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5400000">
            <a:off x="10950260" y="5061438"/>
            <a:ext cx="12020550" cy="164123"/>
            <a:chOff x="0" y="0"/>
            <a:chExt cx="3165906" cy="43226"/>
          </a:xfrm>
        </p:grpSpPr>
        <p:sp>
          <p:nvSpPr>
            <p:cNvPr name="Freeform 7" id="7"/>
            <p:cNvSpPr/>
            <p:nvPr/>
          </p:nvSpPr>
          <p:spPr>
            <a:xfrm flipH="false" flipV="false" rot="0">
              <a:off x="0" y="0"/>
              <a:ext cx="3165906" cy="43226"/>
            </a:xfrm>
            <a:custGeom>
              <a:avLst/>
              <a:gdLst/>
              <a:ahLst/>
              <a:cxnLst/>
              <a:rect r="r" b="b" t="t" l="l"/>
              <a:pathLst>
                <a:path h="43226" w="3165906">
                  <a:moveTo>
                    <a:pt x="0" y="0"/>
                  </a:moveTo>
                  <a:lnTo>
                    <a:pt x="3165906" y="0"/>
                  </a:lnTo>
                  <a:lnTo>
                    <a:pt x="3165906" y="43226"/>
                  </a:lnTo>
                  <a:lnTo>
                    <a:pt x="0" y="43226"/>
                  </a:lnTo>
                  <a:close/>
                </a:path>
              </a:pathLst>
            </a:custGeom>
            <a:solidFill>
              <a:srgbClr val="FFDD8C"/>
            </a:solidFill>
          </p:spPr>
        </p:sp>
        <p:sp>
          <p:nvSpPr>
            <p:cNvPr name="TextBox 8" id="8"/>
            <p:cNvSpPr txBox="true"/>
            <p:nvPr/>
          </p:nvSpPr>
          <p:spPr>
            <a:xfrm>
              <a:off x="0" y="-123825"/>
              <a:ext cx="3165906" cy="167051"/>
            </a:xfrm>
            <a:prstGeom prst="rect">
              <a:avLst/>
            </a:prstGeom>
          </p:spPr>
          <p:txBody>
            <a:bodyPr anchor="ctr" rtlCol="false" tIns="50800" lIns="50800" bIns="50800" rIns="50800"/>
            <a:lstStyle/>
            <a:p>
              <a:pPr algn="ctr">
                <a:lnSpc>
                  <a:spcPts val="4420"/>
                </a:lnSpc>
              </a:pPr>
            </a:p>
          </p:txBody>
        </p:sp>
      </p:grpSp>
      <p:grpSp>
        <p:nvGrpSpPr>
          <p:cNvPr name="Group 9" id="9"/>
          <p:cNvGrpSpPr/>
          <p:nvPr/>
        </p:nvGrpSpPr>
        <p:grpSpPr>
          <a:xfrm rot="-5400000">
            <a:off x="12198101" y="4214632"/>
            <a:ext cx="11215802" cy="1690933"/>
            <a:chOff x="0" y="0"/>
            <a:chExt cx="2953956" cy="445349"/>
          </a:xfrm>
        </p:grpSpPr>
        <p:sp>
          <p:nvSpPr>
            <p:cNvPr name="Freeform 10" id="10"/>
            <p:cNvSpPr/>
            <p:nvPr/>
          </p:nvSpPr>
          <p:spPr>
            <a:xfrm flipH="false" flipV="false" rot="0">
              <a:off x="0" y="0"/>
              <a:ext cx="2953956" cy="445349"/>
            </a:xfrm>
            <a:custGeom>
              <a:avLst/>
              <a:gdLst/>
              <a:ahLst/>
              <a:cxnLst/>
              <a:rect r="r" b="b" t="t" l="l"/>
              <a:pathLst>
                <a:path h="445349" w="2953956">
                  <a:moveTo>
                    <a:pt x="0" y="0"/>
                  </a:moveTo>
                  <a:lnTo>
                    <a:pt x="2953956" y="0"/>
                  </a:lnTo>
                  <a:lnTo>
                    <a:pt x="2953956" y="445349"/>
                  </a:lnTo>
                  <a:lnTo>
                    <a:pt x="0" y="445349"/>
                  </a:lnTo>
                  <a:close/>
                </a:path>
              </a:pathLst>
            </a:custGeom>
            <a:solidFill>
              <a:srgbClr val="F5F1DC"/>
            </a:solidFill>
          </p:spPr>
        </p:sp>
        <p:sp>
          <p:nvSpPr>
            <p:cNvPr name="TextBox 11" id="11"/>
            <p:cNvSpPr txBox="true"/>
            <p:nvPr/>
          </p:nvSpPr>
          <p:spPr>
            <a:xfrm>
              <a:off x="0" y="-123825"/>
              <a:ext cx="2953956" cy="569174"/>
            </a:xfrm>
            <a:prstGeom prst="rect">
              <a:avLst/>
            </a:prstGeom>
          </p:spPr>
          <p:txBody>
            <a:bodyPr anchor="ctr" rtlCol="false" tIns="50800" lIns="50800" bIns="50800" rIns="50800"/>
            <a:lstStyle/>
            <a:p>
              <a:pPr algn="ctr">
                <a:lnSpc>
                  <a:spcPts val="4420"/>
                </a:lnSpc>
              </a:pPr>
            </a:p>
          </p:txBody>
        </p:sp>
      </p:grpSp>
      <p:sp>
        <p:nvSpPr>
          <p:cNvPr name="Freeform 12" id="12"/>
          <p:cNvSpPr/>
          <p:nvPr/>
        </p:nvSpPr>
        <p:spPr>
          <a:xfrm flipH="false" flipV="false" rot="0">
            <a:off x="13273669" y="2094297"/>
            <a:ext cx="2890034" cy="6622389"/>
          </a:xfrm>
          <a:custGeom>
            <a:avLst/>
            <a:gdLst/>
            <a:ahLst/>
            <a:cxnLst/>
            <a:rect r="r" b="b" t="t" l="l"/>
            <a:pathLst>
              <a:path h="6622389" w="2890034">
                <a:moveTo>
                  <a:pt x="0" y="0"/>
                </a:moveTo>
                <a:lnTo>
                  <a:pt x="2890034" y="0"/>
                </a:lnTo>
                <a:lnTo>
                  <a:pt x="2890034" y="6622389"/>
                </a:lnTo>
                <a:lnTo>
                  <a:pt x="0" y="6622389"/>
                </a:lnTo>
                <a:lnTo>
                  <a:pt x="0" y="0"/>
                </a:lnTo>
                <a:close/>
              </a:path>
            </a:pathLst>
          </a:custGeom>
          <a:blipFill>
            <a:blip r:embed="rId4"/>
            <a:stretch>
              <a:fillRect l="0" t="0" r="0" b="0"/>
            </a:stretch>
          </a:blipFill>
        </p:spPr>
      </p:sp>
      <p:sp>
        <p:nvSpPr>
          <p:cNvPr name="TextBox 13" id="13"/>
          <p:cNvSpPr txBox="true"/>
          <p:nvPr/>
        </p:nvSpPr>
        <p:spPr>
          <a:xfrm rot="0">
            <a:off x="3262069" y="951297"/>
            <a:ext cx="8652112" cy="1142999"/>
          </a:xfrm>
          <a:prstGeom prst="rect">
            <a:avLst/>
          </a:prstGeom>
        </p:spPr>
        <p:txBody>
          <a:bodyPr anchor="t" rtlCol="false" tIns="0" lIns="0" bIns="0" rIns="0">
            <a:spAutoFit/>
          </a:bodyPr>
          <a:lstStyle/>
          <a:p>
            <a:pPr algn="l" marL="0" indent="0" lvl="0">
              <a:lnSpc>
                <a:spcPts val="4499"/>
              </a:lnSpc>
              <a:spcBef>
                <a:spcPct val="0"/>
              </a:spcBef>
            </a:pPr>
            <a:r>
              <a:rPr lang="en-US" b="true" sz="4499" spc="89">
                <a:solidFill>
                  <a:srgbClr val="F88219"/>
                </a:solidFill>
                <a:latin typeface="Montserrat Bold"/>
                <a:ea typeface="Montserrat Bold"/>
                <a:cs typeface="Montserrat Bold"/>
                <a:sym typeface="Montserrat Bold"/>
              </a:rPr>
              <a:t>KPI’S REQUIREM</a:t>
            </a:r>
            <a:r>
              <a:rPr lang="en-US" b="true" sz="4499" spc="89" u="none">
                <a:solidFill>
                  <a:srgbClr val="F88219"/>
                </a:solidFill>
                <a:latin typeface="Montserrat Bold"/>
                <a:ea typeface="Montserrat Bold"/>
                <a:cs typeface="Montserrat Bold"/>
                <a:sym typeface="Montserrat Bold"/>
              </a:rPr>
              <a:t>ENTS:</a:t>
            </a:r>
          </a:p>
          <a:p>
            <a:pPr algn="l" marL="0" indent="0" lvl="0">
              <a:lnSpc>
                <a:spcPts val="4499"/>
              </a:lnSpc>
              <a:spcBef>
                <a:spcPct val="0"/>
              </a:spcBef>
            </a:pPr>
          </a:p>
        </p:txBody>
      </p:sp>
      <p:sp>
        <p:nvSpPr>
          <p:cNvPr name="TextBox 14" id="14"/>
          <p:cNvSpPr txBox="true"/>
          <p:nvPr/>
        </p:nvSpPr>
        <p:spPr>
          <a:xfrm rot="0">
            <a:off x="634213" y="2925762"/>
            <a:ext cx="11924685" cy="4292600"/>
          </a:xfrm>
          <a:prstGeom prst="rect">
            <a:avLst/>
          </a:prstGeom>
        </p:spPr>
        <p:txBody>
          <a:bodyPr anchor="t" rtlCol="false" tIns="0" lIns="0" bIns="0" rIns="0">
            <a:spAutoFit/>
          </a:bodyPr>
          <a:lstStyle/>
          <a:p>
            <a:pPr algn="l" marL="626109" indent="-313054" lvl="1">
              <a:lnSpc>
                <a:spcPts val="4929"/>
              </a:lnSpc>
              <a:buFont typeface="Arial"/>
              <a:buChar char="•"/>
            </a:pPr>
            <a:r>
              <a:rPr lang="en-US" b="true" sz="2899">
                <a:solidFill>
                  <a:srgbClr val="F88219"/>
                </a:solidFill>
                <a:latin typeface="PT Sans Bold"/>
                <a:ea typeface="PT Sans Bold"/>
                <a:cs typeface="PT Sans Bold"/>
                <a:sym typeface="PT Sans Bold"/>
              </a:rPr>
              <a:t>1. Total Policies – </a:t>
            </a:r>
            <a:r>
              <a:rPr lang="en-US" b="true" sz="2899">
                <a:solidFill>
                  <a:srgbClr val="FFFFFF"/>
                </a:solidFill>
                <a:latin typeface="PT Sans Bold"/>
                <a:ea typeface="PT Sans Bold"/>
                <a:cs typeface="PT Sans Bold"/>
                <a:sym typeface="PT Sans Bold"/>
              </a:rPr>
              <a:t>to measure the size of the active customer base.</a:t>
            </a:r>
          </a:p>
          <a:p>
            <a:pPr algn="l" marL="626109" indent="-313054" lvl="1">
              <a:lnSpc>
                <a:spcPts val="4929"/>
              </a:lnSpc>
              <a:buFont typeface="Arial"/>
              <a:buChar char="•"/>
            </a:pPr>
            <a:r>
              <a:rPr lang="en-US" b="true" sz="2899">
                <a:solidFill>
                  <a:srgbClr val="F88219"/>
                </a:solidFill>
                <a:latin typeface="PT Sans Bold"/>
                <a:ea typeface="PT Sans Bold"/>
                <a:cs typeface="PT Sans Bold"/>
                <a:sym typeface="PT Sans Bold"/>
              </a:rPr>
              <a:t>2. Total Claim Amount – </a:t>
            </a:r>
            <a:r>
              <a:rPr lang="en-US" b="true" sz="2899">
                <a:solidFill>
                  <a:srgbClr val="FFFFFF"/>
                </a:solidFill>
                <a:latin typeface="PT Sans Bold"/>
                <a:ea typeface="PT Sans Bold"/>
                <a:cs typeface="PT Sans Bold"/>
                <a:sym typeface="PT Sans Bold"/>
              </a:rPr>
              <a:t>to track the overall financial impact of claims.</a:t>
            </a:r>
          </a:p>
          <a:p>
            <a:pPr algn="l" marL="626109" indent="-313054" lvl="1">
              <a:lnSpc>
                <a:spcPts val="4929"/>
              </a:lnSpc>
              <a:buFont typeface="Arial"/>
              <a:buChar char="•"/>
            </a:pPr>
            <a:r>
              <a:rPr lang="en-US" b="true" sz="2899">
                <a:solidFill>
                  <a:srgbClr val="F88219"/>
                </a:solidFill>
                <a:latin typeface="PT Sans Bold"/>
                <a:ea typeface="PT Sans Bold"/>
                <a:cs typeface="PT Sans Bold"/>
                <a:sym typeface="PT Sans Bold"/>
              </a:rPr>
              <a:t>3. Claim Frequency – </a:t>
            </a:r>
            <a:r>
              <a:rPr lang="en-US" b="true" sz="2899">
                <a:solidFill>
                  <a:srgbClr val="FFFFFF"/>
                </a:solidFill>
                <a:latin typeface="PT Sans Bold"/>
                <a:ea typeface="PT Sans Bold"/>
                <a:cs typeface="PT Sans Bold"/>
                <a:sym typeface="PT Sans Bold"/>
              </a:rPr>
              <a:t>to analyse how often claims are being made.</a:t>
            </a:r>
          </a:p>
          <a:p>
            <a:pPr algn="l" marL="626109" indent="-313054" lvl="1">
              <a:lnSpc>
                <a:spcPts val="4929"/>
              </a:lnSpc>
              <a:buFont typeface="Arial"/>
              <a:buChar char="•"/>
            </a:pPr>
            <a:r>
              <a:rPr lang="en-US" b="true" sz="2899">
                <a:solidFill>
                  <a:srgbClr val="F88219"/>
                </a:solidFill>
                <a:latin typeface="PT Sans Bold"/>
                <a:ea typeface="PT Sans Bold"/>
                <a:cs typeface="PT Sans Bold"/>
                <a:sym typeface="PT Sans Bold"/>
              </a:rPr>
              <a:t>4. Average Claim Amount – </a:t>
            </a:r>
            <a:r>
              <a:rPr lang="en-US" b="true" sz="2899">
                <a:solidFill>
                  <a:srgbClr val="FFFFFF"/>
                </a:solidFill>
                <a:latin typeface="PT Sans Bold"/>
                <a:ea typeface="PT Sans Bold"/>
                <a:cs typeface="PT Sans Bold"/>
                <a:sym typeface="PT Sans Bold"/>
              </a:rPr>
              <a:t>to assess claim severity and potential risk</a:t>
            </a:r>
          </a:p>
          <a:p>
            <a:pPr algn="l">
              <a:lnSpc>
                <a:spcPts val="4929"/>
              </a:lnSpc>
            </a:pPr>
            <a:r>
              <a:rPr lang="en-US" b="true" sz="2899">
                <a:solidFill>
                  <a:srgbClr val="FFFFFF"/>
                </a:solidFill>
                <a:latin typeface="PT Sans Bold"/>
                <a:ea typeface="PT Sans Bold"/>
                <a:cs typeface="PT Sans Bold"/>
                <a:sym typeface="PT Sans Bold"/>
              </a:rPr>
              <a:t>                                                     exposure.</a:t>
            </a:r>
          </a:p>
          <a:p>
            <a:pPr algn="l" marL="626109" indent="-313054" lvl="1">
              <a:lnSpc>
                <a:spcPts val="4929"/>
              </a:lnSpc>
              <a:buFont typeface="Arial"/>
              <a:buChar char="•"/>
            </a:pPr>
            <a:r>
              <a:rPr lang="en-US" b="true" sz="2899">
                <a:solidFill>
                  <a:srgbClr val="F88219"/>
                </a:solidFill>
                <a:latin typeface="PT Sans Bold"/>
                <a:ea typeface="PT Sans Bold"/>
                <a:cs typeface="PT Sans Bold"/>
                <a:sym typeface="PT Sans Bold"/>
              </a:rPr>
              <a:t>5. Gender-wise Total Policies –</a:t>
            </a:r>
            <a:r>
              <a:rPr lang="en-US" b="true" sz="2899">
                <a:solidFill>
                  <a:srgbClr val="FFFFFF"/>
                </a:solidFill>
                <a:latin typeface="PT Sans Bold"/>
                <a:ea typeface="PT Sans Bold"/>
                <a:cs typeface="PT Sans Bold"/>
                <a:sym typeface="PT Sans Bold"/>
              </a:rPr>
              <a:t> to understand customer distribution across genders for better segmentation and policy targeting.</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4AD00"/>
        </a:solidFill>
      </p:bgPr>
    </p:bg>
    <p:spTree>
      <p:nvGrpSpPr>
        <p:cNvPr id="1" name=""/>
        <p:cNvGrpSpPr/>
        <p:nvPr/>
      </p:nvGrpSpPr>
      <p:grpSpPr>
        <a:xfrm>
          <a:off x="0" y="0"/>
          <a:ext cx="0" cy="0"/>
          <a:chOff x="0" y="0"/>
          <a:chExt cx="0" cy="0"/>
        </a:xfrm>
      </p:grpSpPr>
      <p:grpSp>
        <p:nvGrpSpPr>
          <p:cNvPr name="Group 2" id="2"/>
          <p:cNvGrpSpPr/>
          <p:nvPr/>
        </p:nvGrpSpPr>
        <p:grpSpPr>
          <a:xfrm rot="-5400000">
            <a:off x="2593320" y="-3636423"/>
            <a:ext cx="11215802" cy="17393043"/>
            <a:chOff x="0" y="0"/>
            <a:chExt cx="2953956" cy="4580884"/>
          </a:xfrm>
        </p:grpSpPr>
        <p:sp>
          <p:nvSpPr>
            <p:cNvPr name="Freeform 3" id="3"/>
            <p:cNvSpPr/>
            <p:nvPr/>
          </p:nvSpPr>
          <p:spPr>
            <a:xfrm flipH="false" flipV="false" rot="0">
              <a:off x="0" y="0"/>
              <a:ext cx="2953956" cy="4580884"/>
            </a:xfrm>
            <a:custGeom>
              <a:avLst/>
              <a:gdLst/>
              <a:ahLst/>
              <a:cxnLst/>
              <a:rect r="r" b="b" t="t" l="l"/>
              <a:pathLst>
                <a:path h="4580884" w="2953956">
                  <a:moveTo>
                    <a:pt x="0" y="0"/>
                  </a:moveTo>
                  <a:lnTo>
                    <a:pt x="2953956" y="0"/>
                  </a:lnTo>
                  <a:lnTo>
                    <a:pt x="2953956" y="4580884"/>
                  </a:lnTo>
                  <a:lnTo>
                    <a:pt x="0" y="4580884"/>
                  </a:lnTo>
                  <a:close/>
                </a:path>
              </a:pathLst>
            </a:custGeom>
            <a:solidFill>
              <a:srgbClr val="0B1541"/>
            </a:solidFill>
          </p:spPr>
        </p:sp>
        <p:sp>
          <p:nvSpPr>
            <p:cNvPr name="TextBox 4" id="4"/>
            <p:cNvSpPr txBox="true"/>
            <p:nvPr/>
          </p:nvSpPr>
          <p:spPr>
            <a:xfrm>
              <a:off x="0" y="-123825"/>
              <a:ext cx="2953956" cy="4704709"/>
            </a:xfrm>
            <a:prstGeom prst="rect">
              <a:avLst/>
            </a:prstGeom>
          </p:spPr>
          <p:txBody>
            <a:bodyPr anchor="t" rtlCol="false" tIns="50800" lIns="50800" bIns="50800" rIns="50800"/>
            <a:lstStyle/>
            <a:p>
              <a:pPr algn="ctr">
                <a:lnSpc>
                  <a:spcPts val="4420"/>
                </a:lnSpc>
              </a:pPr>
            </a:p>
          </p:txBody>
        </p:sp>
      </p:grpSp>
      <p:sp>
        <p:nvSpPr>
          <p:cNvPr name="Freeform 5" id="5"/>
          <p:cNvSpPr/>
          <p:nvPr/>
        </p:nvSpPr>
        <p:spPr>
          <a:xfrm flipH="false" flipV="false" rot="0">
            <a:off x="726263" y="819142"/>
            <a:ext cx="937546" cy="953143"/>
          </a:xfrm>
          <a:custGeom>
            <a:avLst/>
            <a:gdLst/>
            <a:ahLst/>
            <a:cxnLst/>
            <a:rect r="r" b="b" t="t" l="l"/>
            <a:pathLst>
              <a:path h="953143" w="937546">
                <a:moveTo>
                  <a:pt x="0" y="0"/>
                </a:moveTo>
                <a:lnTo>
                  <a:pt x="937546" y="0"/>
                </a:lnTo>
                <a:lnTo>
                  <a:pt x="937546" y="953142"/>
                </a:lnTo>
                <a:lnTo>
                  <a:pt x="0" y="95314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832284" y="2489200"/>
            <a:ext cx="12737875" cy="6769100"/>
          </a:xfrm>
          <a:prstGeom prst="rect">
            <a:avLst/>
          </a:prstGeom>
        </p:spPr>
        <p:txBody>
          <a:bodyPr anchor="t" rtlCol="false" tIns="0" lIns="0" bIns="0" rIns="0">
            <a:spAutoFit/>
          </a:bodyPr>
          <a:lstStyle/>
          <a:p>
            <a:pPr algn="l">
              <a:lnSpc>
                <a:spcPts val="4929"/>
              </a:lnSpc>
              <a:spcBef>
                <a:spcPct val="0"/>
              </a:spcBef>
            </a:pPr>
            <a:r>
              <a:rPr lang="en-US" b="true" sz="2899">
                <a:solidFill>
                  <a:srgbClr val="FFFFFF"/>
                </a:solidFill>
                <a:latin typeface="PT Sans Bold"/>
                <a:ea typeface="PT Sans Bold"/>
                <a:cs typeface="PT Sans Bold"/>
                <a:sym typeface="PT Sans Bold"/>
              </a:rPr>
              <a:t>To deep dive into the data, we need to go beyond KPIs and analyse different aspects of insurance policies and claims. Charts help us visually explore patterns, relationships, and anomalies across customer demographics, car details, and claim behaviours. By analysing charts, stakeholders can identify risk factors, understand customer segments, and optimize policy decisions.</a:t>
            </a:r>
          </a:p>
          <a:p>
            <a:pPr algn="l">
              <a:lnSpc>
                <a:spcPts val="4929"/>
              </a:lnSpc>
              <a:spcBef>
                <a:spcPct val="0"/>
              </a:spcBef>
            </a:pPr>
            <a:r>
              <a:rPr lang="en-US" b="true" sz="2899">
                <a:solidFill>
                  <a:srgbClr val="FFFFFF"/>
                </a:solidFill>
                <a:latin typeface="PT Sans Bold"/>
                <a:ea typeface="PT Sans Bold"/>
                <a:cs typeface="PT Sans Bold"/>
                <a:sym typeface="PT Sans Bold"/>
              </a:rPr>
              <a:t>For this report, all visualizations are designed around two key dynamic measures:</a:t>
            </a:r>
          </a:p>
          <a:p>
            <a:pPr algn="l" marL="626109" indent="-313054" lvl="1">
              <a:lnSpc>
                <a:spcPts val="4929"/>
              </a:lnSpc>
              <a:buFont typeface="Arial"/>
              <a:buChar char="•"/>
            </a:pPr>
            <a:r>
              <a:rPr lang="en-US" b="true" sz="2899">
                <a:solidFill>
                  <a:srgbClr val="F99B47"/>
                </a:solidFill>
                <a:latin typeface="PT Sans Bold"/>
                <a:ea typeface="PT Sans Bold"/>
                <a:cs typeface="PT Sans Bold"/>
                <a:sym typeface="PT Sans Bold"/>
              </a:rPr>
              <a:t>Total Claim Amount</a:t>
            </a:r>
          </a:p>
          <a:p>
            <a:pPr algn="l" marL="626109" indent="-313054" lvl="1">
              <a:lnSpc>
                <a:spcPts val="4929"/>
              </a:lnSpc>
              <a:buFont typeface="Arial"/>
              <a:buChar char="•"/>
            </a:pPr>
            <a:r>
              <a:rPr lang="en-US" b="true" sz="2899">
                <a:solidFill>
                  <a:srgbClr val="F99B47"/>
                </a:solidFill>
                <a:latin typeface="PT Sans Bold"/>
                <a:ea typeface="PT Sans Bold"/>
                <a:cs typeface="PT Sans Bold"/>
                <a:sym typeface="PT Sans Bold"/>
              </a:rPr>
              <a:t>Total Policies</a:t>
            </a:r>
          </a:p>
          <a:p>
            <a:pPr algn="l">
              <a:lnSpc>
                <a:spcPts val="4929"/>
              </a:lnSpc>
              <a:spcBef>
                <a:spcPct val="0"/>
              </a:spcBef>
            </a:pPr>
            <a:r>
              <a:rPr lang="en-US" b="true" sz="2899">
                <a:solidFill>
                  <a:srgbClr val="FFFFFF"/>
                </a:solidFill>
                <a:latin typeface="PT Sans Bold"/>
                <a:ea typeface="PT Sans Bold"/>
                <a:cs typeface="PT Sans Bold"/>
                <a:sym typeface="PT Sans Bold"/>
              </a:rPr>
              <a:t>These measures provide the foundation </a:t>
            </a:r>
          </a:p>
          <a:p>
            <a:pPr algn="l">
              <a:lnSpc>
                <a:spcPts val="4929"/>
              </a:lnSpc>
              <a:spcBef>
                <a:spcPct val="0"/>
              </a:spcBef>
            </a:pPr>
            <a:r>
              <a:rPr lang="en-US" b="true" sz="2899">
                <a:solidFill>
                  <a:srgbClr val="FFFFFF"/>
                </a:solidFill>
                <a:latin typeface="PT Sans Bold"/>
                <a:ea typeface="PT Sans Bold"/>
                <a:cs typeface="PT Sans Bold"/>
                <a:sym typeface="PT Sans Bold"/>
              </a:rPr>
              <a:t>to compare, filter, and segment the data effectively.</a:t>
            </a:r>
          </a:p>
        </p:txBody>
      </p:sp>
      <p:sp>
        <p:nvSpPr>
          <p:cNvPr name="Freeform 7" id="7"/>
          <p:cNvSpPr/>
          <p:nvPr/>
        </p:nvSpPr>
        <p:spPr>
          <a:xfrm flipH="false" flipV="false" rot="0">
            <a:off x="10355044" y="6544752"/>
            <a:ext cx="5905451" cy="2501132"/>
          </a:xfrm>
          <a:custGeom>
            <a:avLst/>
            <a:gdLst/>
            <a:ahLst/>
            <a:cxnLst/>
            <a:rect r="r" b="b" t="t" l="l"/>
            <a:pathLst>
              <a:path h="2501132" w="5905451">
                <a:moveTo>
                  <a:pt x="0" y="0"/>
                </a:moveTo>
                <a:lnTo>
                  <a:pt x="5905451" y="0"/>
                </a:lnTo>
                <a:lnTo>
                  <a:pt x="5905451" y="2501132"/>
                </a:lnTo>
                <a:lnTo>
                  <a:pt x="0" y="2501132"/>
                </a:lnTo>
                <a:lnTo>
                  <a:pt x="0" y="0"/>
                </a:lnTo>
                <a:close/>
              </a:path>
            </a:pathLst>
          </a:custGeom>
          <a:blipFill>
            <a:blip r:embed="rId4"/>
            <a:stretch>
              <a:fillRect l="0" t="0" r="0" b="-99999"/>
            </a:stretch>
          </a:blipFill>
        </p:spPr>
      </p:sp>
      <p:sp>
        <p:nvSpPr>
          <p:cNvPr name="TextBox 8" id="8"/>
          <p:cNvSpPr txBox="true"/>
          <p:nvPr/>
        </p:nvSpPr>
        <p:spPr>
          <a:xfrm rot="0">
            <a:off x="2335510" y="1028696"/>
            <a:ext cx="10522208" cy="638809"/>
          </a:xfrm>
          <a:prstGeom prst="rect">
            <a:avLst/>
          </a:prstGeom>
        </p:spPr>
        <p:txBody>
          <a:bodyPr anchor="t" rtlCol="false" tIns="0" lIns="0" bIns="0" rIns="0">
            <a:spAutoFit/>
          </a:bodyPr>
          <a:lstStyle/>
          <a:p>
            <a:pPr algn="l" marL="0" indent="0" lvl="0">
              <a:lnSpc>
                <a:spcPts val="4899"/>
              </a:lnSpc>
              <a:spcBef>
                <a:spcPct val="0"/>
              </a:spcBef>
            </a:pPr>
            <a:r>
              <a:rPr lang="en-US" b="true" sz="4899" spc="97">
                <a:solidFill>
                  <a:srgbClr val="F88219"/>
                </a:solidFill>
                <a:latin typeface="Montserrat Bold"/>
                <a:ea typeface="Montserrat Bold"/>
                <a:cs typeface="Montserrat Bold"/>
                <a:sym typeface="Montserrat Bold"/>
              </a:rPr>
              <a:t>CHART’S REQUIR</a:t>
            </a:r>
            <a:r>
              <a:rPr lang="en-US" b="true" sz="4899" spc="97" u="none">
                <a:solidFill>
                  <a:srgbClr val="F88219"/>
                </a:solidFill>
                <a:latin typeface="Montserrat Bold"/>
                <a:ea typeface="Montserrat Bold"/>
                <a:cs typeface="Montserrat Bold"/>
                <a:sym typeface="Montserrat Bold"/>
              </a:rPr>
              <a:t>EMENTS: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F3B9B"/>
        </a:solidFill>
      </p:bgPr>
    </p:bg>
    <p:spTree>
      <p:nvGrpSpPr>
        <p:cNvPr id="1" name=""/>
        <p:cNvGrpSpPr/>
        <p:nvPr/>
      </p:nvGrpSpPr>
      <p:grpSpPr>
        <a:xfrm>
          <a:off x="0" y="0"/>
          <a:ext cx="0" cy="0"/>
          <a:chOff x="0" y="0"/>
          <a:chExt cx="0" cy="0"/>
        </a:xfrm>
      </p:grpSpPr>
      <p:grpSp>
        <p:nvGrpSpPr>
          <p:cNvPr name="Group 2" id="2"/>
          <p:cNvGrpSpPr/>
          <p:nvPr/>
        </p:nvGrpSpPr>
        <p:grpSpPr>
          <a:xfrm rot="0">
            <a:off x="7447454" y="8748451"/>
            <a:ext cx="11545794" cy="2038350"/>
            <a:chOff x="0" y="0"/>
            <a:chExt cx="15394392" cy="2717800"/>
          </a:xfrm>
        </p:grpSpPr>
        <p:grpSp>
          <p:nvGrpSpPr>
            <p:cNvPr name="Group 3" id="3"/>
            <p:cNvGrpSpPr/>
            <p:nvPr/>
          </p:nvGrpSpPr>
          <p:grpSpPr>
            <a:xfrm rot="0">
              <a:off x="0" y="0"/>
              <a:ext cx="15394392" cy="2717800"/>
              <a:chOff x="0" y="0"/>
              <a:chExt cx="3040868" cy="536849"/>
            </a:xfrm>
          </p:grpSpPr>
          <p:sp>
            <p:nvSpPr>
              <p:cNvPr name="Freeform 4" id="4"/>
              <p:cNvSpPr/>
              <p:nvPr/>
            </p:nvSpPr>
            <p:spPr>
              <a:xfrm flipH="false" flipV="false" rot="0">
                <a:off x="0" y="0"/>
                <a:ext cx="3040867" cy="536849"/>
              </a:xfrm>
              <a:custGeom>
                <a:avLst/>
                <a:gdLst/>
                <a:ahLst/>
                <a:cxnLst/>
                <a:rect r="r" b="b" t="t" l="l"/>
                <a:pathLst>
                  <a:path h="536849" w="3040867">
                    <a:moveTo>
                      <a:pt x="0" y="0"/>
                    </a:moveTo>
                    <a:lnTo>
                      <a:pt x="3040867" y="0"/>
                    </a:lnTo>
                    <a:lnTo>
                      <a:pt x="3040867" y="536849"/>
                    </a:lnTo>
                    <a:lnTo>
                      <a:pt x="0" y="536849"/>
                    </a:lnTo>
                    <a:close/>
                  </a:path>
                </a:pathLst>
              </a:custGeom>
              <a:solidFill>
                <a:srgbClr val="6D738D"/>
              </a:solidFill>
            </p:spPr>
          </p:sp>
          <p:sp>
            <p:nvSpPr>
              <p:cNvPr name="TextBox 5" id="5"/>
              <p:cNvSpPr txBox="true"/>
              <p:nvPr/>
            </p:nvSpPr>
            <p:spPr>
              <a:xfrm>
                <a:off x="0" y="-123825"/>
                <a:ext cx="3040868" cy="660674"/>
              </a:xfrm>
              <a:prstGeom prst="rect">
                <a:avLst/>
              </a:prstGeom>
            </p:spPr>
            <p:txBody>
              <a:bodyPr anchor="ctr" rtlCol="false" tIns="50800" lIns="50800" bIns="50800" rIns="50800"/>
              <a:lstStyle/>
              <a:p>
                <a:pPr algn="ctr">
                  <a:lnSpc>
                    <a:spcPts val="4420"/>
                  </a:lnSpc>
                </a:pPr>
              </a:p>
            </p:txBody>
          </p:sp>
        </p:grpSp>
        <p:grpSp>
          <p:nvGrpSpPr>
            <p:cNvPr name="Group 6" id="6"/>
            <p:cNvGrpSpPr/>
            <p:nvPr/>
          </p:nvGrpSpPr>
          <p:grpSpPr>
            <a:xfrm rot="0">
              <a:off x="8054100" y="858825"/>
              <a:ext cx="2788000" cy="93675"/>
              <a:chOff x="0" y="0"/>
              <a:chExt cx="547795" cy="18406"/>
            </a:xfrm>
          </p:grpSpPr>
          <p:sp>
            <p:nvSpPr>
              <p:cNvPr name="Freeform 7" id="7"/>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8" id="8"/>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9" id="9"/>
            <p:cNvGrpSpPr/>
            <p:nvPr/>
          </p:nvGrpSpPr>
          <p:grpSpPr>
            <a:xfrm rot="0">
              <a:off x="344500" y="858825"/>
              <a:ext cx="2788000" cy="93675"/>
              <a:chOff x="0" y="0"/>
              <a:chExt cx="547795" cy="18406"/>
            </a:xfrm>
          </p:grpSpPr>
          <p:sp>
            <p:nvSpPr>
              <p:cNvPr name="Freeform 10" id="10"/>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11" id="11"/>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12" id="12"/>
            <p:cNvGrpSpPr/>
            <p:nvPr/>
          </p:nvGrpSpPr>
          <p:grpSpPr>
            <a:xfrm rot="0">
              <a:off x="11908900" y="858825"/>
              <a:ext cx="2788000" cy="93675"/>
              <a:chOff x="0" y="0"/>
              <a:chExt cx="547795" cy="18406"/>
            </a:xfrm>
          </p:grpSpPr>
          <p:sp>
            <p:nvSpPr>
              <p:cNvPr name="Freeform 13" id="13"/>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14" id="14"/>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15" id="15"/>
            <p:cNvGrpSpPr/>
            <p:nvPr/>
          </p:nvGrpSpPr>
          <p:grpSpPr>
            <a:xfrm rot="0">
              <a:off x="4199300" y="858825"/>
              <a:ext cx="2788000" cy="93675"/>
              <a:chOff x="0" y="0"/>
              <a:chExt cx="547795" cy="18406"/>
            </a:xfrm>
          </p:grpSpPr>
          <p:sp>
            <p:nvSpPr>
              <p:cNvPr name="Freeform 16" id="16"/>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17" id="17"/>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sp>
        <p:nvSpPr>
          <p:cNvPr name="Freeform 18" id="18"/>
          <p:cNvSpPr/>
          <p:nvPr/>
        </p:nvSpPr>
        <p:spPr>
          <a:xfrm flipH="false" flipV="false" rot="5400000">
            <a:off x="7007183" y="4907036"/>
            <a:ext cx="3132380" cy="3220074"/>
          </a:xfrm>
          <a:custGeom>
            <a:avLst/>
            <a:gdLst/>
            <a:ahLst/>
            <a:cxnLst/>
            <a:rect r="r" b="b" t="t" l="l"/>
            <a:pathLst>
              <a:path h="3220074" w="3132380">
                <a:moveTo>
                  <a:pt x="0" y="0"/>
                </a:moveTo>
                <a:lnTo>
                  <a:pt x="3132380" y="0"/>
                </a:lnTo>
                <a:lnTo>
                  <a:pt x="3132380" y="3220074"/>
                </a:lnTo>
                <a:lnTo>
                  <a:pt x="0" y="3220074"/>
                </a:lnTo>
                <a:lnTo>
                  <a:pt x="0" y="0"/>
                </a:lnTo>
                <a:close/>
              </a:path>
            </a:pathLst>
          </a:custGeom>
          <a:blipFill>
            <a:blip r:embed="rId2"/>
            <a:stretch>
              <a:fillRect l="0" t="-3672" r="0" b="-5473"/>
            </a:stretch>
          </a:blipFill>
        </p:spPr>
      </p:sp>
      <p:grpSp>
        <p:nvGrpSpPr>
          <p:cNvPr name="Group 19" id="19"/>
          <p:cNvGrpSpPr/>
          <p:nvPr/>
        </p:nvGrpSpPr>
        <p:grpSpPr>
          <a:xfrm rot="-5400000">
            <a:off x="4095404" y="-5138507"/>
            <a:ext cx="11215802" cy="20397211"/>
            <a:chOff x="0" y="0"/>
            <a:chExt cx="2953956" cy="5372105"/>
          </a:xfrm>
        </p:grpSpPr>
        <p:sp>
          <p:nvSpPr>
            <p:cNvPr name="Freeform 20" id="20"/>
            <p:cNvSpPr/>
            <p:nvPr/>
          </p:nvSpPr>
          <p:spPr>
            <a:xfrm flipH="false" flipV="false" rot="0">
              <a:off x="0" y="0"/>
              <a:ext cx="2953956" cy="5372105"/>
            </a:xfrm>
            <a:custGeom>
              <a:avLst/>
              <a:gdLst/>
              <a:ahLst/>
              <a:cxnLst/>
              <a:rect r="r" b="b" t="t" l="l"/>
              <a:pathLst>
                <a:path h="5372105" w="2953956">
                  <a:moveTo>
                    <a:pt x="0" y="0"/>
                  </a:moveTo>
                  <a:lnTo>
                    <a:pt x="2953956" y="0"/>
                  </a:lnTo>
                  <a:lnTo>
                    <a:pt x="2953956" y="5372105"/>
                  </a:lnTo>
                  <a:lnTo>
                    <a:pt x="0" y="5372105"/>
                  </a:lnTo>
                  <a:close/>
                </a:path>
              </a:pathLst>
            </a:custGeom>
            <a:solidFill>
              <a:srgbClr val="0B1541"/>
            </a:solidFill>
          </p:spPr>
        </p:sp>
        <p:sp>
          <p:nvSpPr>
            <p:cNvPr name="TextBox 21" id="21"/>
            <p:cNvSpPr txBox="true"/>
            <p:nvPr/>
          </p:nvSpPr>
          <p:spPr>
            <a:xfrm>
              <a:off x="0" y="-123825"/>
              <a:ext cx="2953956" cy="5495930"/>
            </a:xfrm>
            <a:prstGeom prst="rect">
              <a:avLst/>
            </a:prstGeom>
          </p:spPr>
          <p:txBody>
            <a:bodyPr anchor="ctr" rtlCol="false" tIns="50800" lIns="50800" bIns="50800" rIns="50800"/>
            <a:lstStyle/>
            <a:p>
              <a:pPr algn="ctr">
                <a:lnSpc>
                  <a:spcPts val="4420"/>
                </a:lnSpc>
              </a:pPr>
            </a:p>
          </p:txBody>
        </p:sp>
      </p:grpSp>
      <p:sp>
        <p:nvSpPr>
          <p:cNvPr name="Freeform 22" id="22"/>
          <p:cNvSpPr/>
          <p:nvPr/>
        </p:nvSpPr>
        <p:spPr>
          <a:xfrm flipH="false" flipV="false" rot="0">
            <a:off x="1665948" y="998601"/>
            <a:ext cx="937546" cy="953143"/>
          </a:xfrm>
          <a:custGeom>
            <a:avLst/>
            <a:gdLst/>
            <a:ahLst/>
            <a:cxnLst/>
            <a:rect r="r" b="b" t="t" l="l"/>
            <a:pathLst>
              <a:path h="953143" w="937546">
                <a:moveTo>
                  <a:pt x="0" y="0"/>
                </a:moveTo>
                <a:lnTo>
                  <a:pt x="937546" y="0"/>
                </a:lnTo>
                <a:lnTo>
                  <a:pt x="937546" y="953143"/>
                </a:lnTo>
                <a:lnTo>
                  <a:pt x="0" y="95314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3" id="23"/>
          <p:cNvSpPr/>
          <p:nvPr/>
        </p:nvSpPr>
        <p:spPr>
          <a:xfrm flipH="false" flipV="false" rot="0">
            <a:off x="2603494" y="6259166"/>
            <a:ext cx="4682886" cy="3808967"/>
          </a:xfrm>
          <a:custGeom>
            <a:avLst/>
            <a:gdLst/>
            <a:ahLst/>
            <a:cxnLst/>
            <a:rect r="r" b="b" t="t" l="l"/>
            <a:pathLst>
              <a:path h="3808967" w="4682886">
                <a:moveTo>
                  <a:pt x="0" y="0"/>
                </a:moveTo>
                <a:lnTo>
                  <a:pt x="4682885" y="0"/>
                </a:lnTo>
                <a:lnTo>
                  <a:pt x="4682885" y="3808967"/>
                </a:lnTo>
                <a:lnTo>
                  <a:pt x="0" y="3808967"/>
                </a:lnTo>
                <a:lnTo>
                  <a:pt x="0" y="0"/>
                </a:lnTo>
                <a:close/>
              </a:path>
            </a:pathLst>
          </a:custGeom>
          <a:blipFill>
            <a:blip r:embed="rId5"/>
            <a:stretch>
              <a:fillRect l="0" t="0" r="0" b="0"/>
            </a:stretch>
          </a:blipFill>
        </p:spPr>
      </p:sp>
      <p:sp>
        <p:nvSpPr>
          <p:cNvPr name="Freeform 24" id="24"/>
          <p:cNvSpPr/>
          <p:nvPr/>
        </p:nvSpPr>
        <p:spPr>
          <a:xfrm flipH="false" flipV="false" rot="0">
            <a:off x="9365542" y="4872133"/>
            <a:ext cx="6741491" cy="5056118"/>
          </a:xfrm>
          <a:custGeom>
            <a:avLst/>
            <a:gdLst/>
            <a:ahLst/>
            <a:cxnLst/>
            <a:rect r="r" b="b" t="t" l="l"/>
            <a:pathLst>
              <a:path h="5056118" w="6741491">
                <a:moveTo>
                  <a:pt x="0" y="0"/>
                </a:moveTo>
                <a:lnTo>
                  <a:pt x="6741491" y="0"/>
                </a:lnTo>
                <a:lnTo>
                  <a:pt x="6741491" y="5056118"/>
                </a:lnTo>
                <a:lnTo>
                  <a:pt x="0" y="5056118"/>
                </a:lnTo>
                <a:lnTo>
                  <a:pt x="0" y="0"/>
                </a:lnTo>
                <a:close/>
              </a:path>
            </a:pathLst>
          </a:custGeom>
          <a:blipFill>
            <a:blip r:embed="rId6"/>
            <a:stretch>
              <a:fillRect l="0" t="0" r="0" b="0"/>
            </a:stretch>
          </a:blipFill>
        </p:spPr>
      </p:sp>
      <p:sp>
        <p:nvSpPr>
          <p:cNvPr name="TextBox 25" id="25"/>
          <p:cNvSpPr txBox="true"/>
          <p:nvPr/>
        </p:nvSpPr>
        <p:spPr>
          <a:xfrm rot="0">
            <a:off x="3071713" y="1095375"/>
            <a:ext cx="8751482" cy="939165"/>
          </a:xfrm>
          <a:prstGeom prst="rect">
            <a:avLst/>
          </a:prstGeom>
        </p:spPr>
        <p:txBody>
          <a:bodyPr anchor="t" rtlCol="false" tIns="0" lIns="0" bIns="0" rIns="0">
            <a:spAutoFit/>
          </a:bodyPr>
          <a:lstStyle/>
          <a:p>
            <a:pPr algn="l">
              <a:lnSpc>
                <a:spcPts val="3600"/>
              </a:lnSpc>
            </a:pPr>
            <a:r>
              <a:rPr lang="en-US" b="true" sz="3600" spc="72">
                <a:solidFill>
                  <a:srgbClr val="A87CDF"/>
                </a:solidFill>
                <a:latin typeface="Montserrat Bold"/>
                <a:ea typeface="Montserrat Bold"/>
                <a:cs typeface="Montserrat Bold"/>
                <a:sym typeface="Montserrat Bold"/>
              </a:rPr>
              <a:t>VISUALIZATION REQUIREMENTS:</a:t>
            </a:r>
          </a:p>
          <a:p>
            <a:pPr algn="l" marL="0" indent="0" lvl="0">
              <a:lnSpc>
                <a:spcPts val="3600"/>
              </a:lnSpc>
              <a:spcBef>
                <a:spcPct val="0"/>
              </a:spcBef>
            </a:pPr>
          </a:p>
        </p:txBody>
      </p:sp>
      <p:sp>
        <p:nvSpPr>
          <p:cNvPr name="TextBox 26" id="26"/>
          <p:cNvSpPr txBox="true"/>
          <p:nvPr/>
        </p:nvSpPr>
        <p:spPr>
          <a:xfrm rot="0">
            <a:off x="1665948" y="2239903"/>
            <a:ext cx="6854038" cy="3571588"/>
          </a:xfrm>
          <a:prstGeom prst="rect">
            <a:avLst/>
          </a:prstGeom>
        </p:spPr>
        <p:txBody>
          <a:bodyPr anchor="t" rtlCol="false" tIns="0" lIns="0" bIns="0" rIns="0">
            <a:spAutoFit/>
          </a:bodyPr>
          <a:lstStyle/>
          <a:p>
            <a:pPr algn="ctr">
              <a:lnSpc>
                <a:spcPts val="5795"/>
              </a:lnSpc>
              <a:spcBef>
                <a:spcPct val="0"/>
              </a:spcBef>
            </a:pPr>
            <a:r>
              <a:rPr lang="en-US" b="true" sz="3409">
                <a:solidFill>
                  <a:srgbClr val="F88219"/>
                </a:solidFill>
                <a:latin typeface="PT Sans Bold"/>
                <a:ea typeface="PT Sans Bold"/>
                <a:cs typeface="PT Sans Bold"/>
                <a:sym typeface="PT Sans Bold"/>
              </a:rPr>
              <a:t>1.</a:t>
            </a:r>
            <a:r>
              <a:rPr lang="en-US" b="true" sz="3409">
                <a:solidFill>
                  <a:srgbClr val="F88219"/>
                </a:solidFill>
                <a:latin typeface="PT Sans Bold"/>
                <a:ea typeface="PT Sans Bold"/>
                <a:cs typeface="PT Sans Bold"/>
                <a:sym typeface="PT Sans Bold"/>
              </a:rPr>
              <a:t>By Car Use (Donut Chart) – </a:t>
            </a:r>
            <a:r>
              <a:rPr lang="en-US" b="true" sz="3409">
                <a:solidFill>
                  <a:srgbClr val="FFFFFF"/>
                </a:solidFill>
                <a:latin typeface="PT Sans Bold"/>
                <a:ea typeface="PT Sans Bold"/>
                <a:cs typeface="PT Sans Bold"/>
                <a:sym typeface="PT Sans Bold"/>
              </a:rPr>
              <a:t>To analyse policy distribution and claim amounts based on how cars are being used (e.g., personal, commercial)</a:t>
            </a:r>
          </a:p>
        </p:txBody>
      </p:sp>
      <p:sp>
        <p:nvSpPr>
          <p:cNvPr name="TextBox 27" id="27"/>
          <p:cNvSpPr txBox="true"/>
          <p:nvPr/>
        </p:nvSpPr>
        <p:spPr>
          <a:xfrm rot="0">
            <a:off x="8573373" y="2338598"/>
            <a:ext cx="8325828" cy="2066810"/>
          </a:xfrm>
          <a:prstGeom prst="rect">
            <a:avLst/>
          </a:prstGeom>
        </p:spPr>
        <p:txBody>
          <a:bodyPr anchor="t" rtlCol="false" tIns="0" lIns="0" bIns="0" rIns="0">
            <a:spAutoFit/>
          </a:bodyPr>
          <a:lstStyle/>
          <a:p>
            <a:pPr algn="ctr">
              <a:lnSpc>
                <a:spcPts val="5613"/>
              </a:lnSpc>
              <a:spcBef>
                <a:spcPct val="0"/>
              </a:spcBef>
            </a:pPr>
            <a:r>
              <a:rPr lang="en-US" b="true" sz="3301">
                <a:solidFill>
                  <a:srgbClr val="F88219"/>
                </a:solidFill>
                <a:latin typeface="PT Sans Bold"/>
                <a:ea typeface="PT Sans Bold"/>
                <a:cs typeface="PT Sans Bold"/>
                <a:sym typeface="PT Sans Bold"/>
              </a:rPr>
              <a:t>2.</a:t>
            </a:r>
            <a:r>
              <a:rPr lang="en-US" b="true" sz="3301">
                <a:solidFill>
                  <a:srgbClr val="F88219"/>
                </a:solidFill>
                <a:latin typeface="PT Sans Bold"/>
                <a:ea typeface="PT Sans Bold"/>
                <a:cs typeface="PT Sans Bold"/>
                <a:sym typeface="PT Sans Bold"/>
              </a:rPr>
              <a:t>By Car Make (Bar Chart) –</a:t>
            </a:r>
            <a:r>
              <a:rPr lang="en-US" b="true" sz="3301">
                <a:solidFill>
                  <a:srgbClr val="FFFFFF"/>
                </a:solidFill>
                <a:latin typeface="PT Sans Bold"/>
                <a:ea typeface="PT Sans Bold"/>
                <a:cs typeface="PT Sans Bold"/>
                <a:sym typeface="PT Sans Bold"/>
              </a:rPr>
              <a:t> To identify which car brands have higher policies and claims, highlighting brand-based risks.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447454" y="8748451"/>
            <a:ext cx="11545794" cy="2038350"/>
            <a:chOff x="0" y="0"/>
            <a:chExt cx="15394392" cy="2717800"/>
          </a:xfrm>
        </p:grpSpPr>
        <p:grpSp>
          <p:nvGrpSpPr>
            <p:cNvPr name="Group 3" id="3"/>
            <p:cNvGrpSpPr/>
            <p:nvPr/>
          </p:nvGrpSpPr>
          <p:grpSpPr>
            <a:xfrm rot="0">
              <a:off x="0" y="0"/>
              <a:ext cx="15394392" cy="2717800"/>
              <a:chOff x="0" y="0"/>
              <a:chExt cx="3040868" cy="536849"/>
            </a:xfrm>
          </p:grpSpPr>
          <p:sp>
            <p:nvSpPr>
              <p:cNvPr name="Freeform 4" id="4"/>
              <p:cNvSpPr/>
              <p:nvPr/>
            </p:nvSpPr>
            <p:spPr>
              <a:xfrm flipH="false" flipV="false" rot="0">
                <a:off x="0" y="0"/>
                <a:ext cx="3040867" cy="536849"/>
              </a:xfrm>
              <a:custGeom>
                <a:avLst/>
                <a:gdLst/>
                <a:ahLst/>
                <a:cxnLst/>
                <a:rect r="r" b="b" t="t" l="l"/>
                <a:pathLst>
                  <a:path h="536849" w="3040867">
                    <a:moveTo>
                      <a:pt x="0" y="0"/>
                    </a:moveTo>
                    <a:lnTo>
                      <a:pt x="3040867" y="0"/>
                    </a:lnTo>
                    <a:lnTo>
                      <a:pt x="3040867" y="536849"/>
                    </a:lnTo>
                    <a:lnTo>
                      <a:pt x="0" y="536849"/>
                    </a:lnTo>
                    <a:close/>
                  </a:path>
                </a:pathLst>
              </a:custGeom>
              <a:solidFill>
                <a:srgbClr val="6D738D"/>
              </a:solidFill>
            </p:spPr>
          </p:sp>
          <p:sp>
            <p:nvSpPr>
              <p:cNvPr name="TextBox 5" id="5"/>
              <p:cNvSpPr txBox="true"/>
              <p:nvPr/>
            </p:nvSpPr>
            <p:spPr>
              <a:xfrm>
                <a:off x="0" y="-123825"/>
                <a:ext cx="3040868" cy="660674"/>
              </a:xfrm>
              <a:prstGeom prst="rect">
                <a:avLst/>
              </a:prstGeom>
            </p:spPr>
            <p:txBody>
              <a:bodyPr anchor="ctr" rtlCol="false" tIns="50800" lIns="50800" bIns="50800" rIns="50800"/>
              <a:lstStyle/>
              <a:p>
                <a:pPr algn="ctr">
                  <a:lnSpc>
                    <a:spcPts val="4420"/>
                  </a:lnSpc>
                </a:pPr>
              </a:p>
            </p:txBody>
          </p:sp>
        </p:grpSp>
        <p:grpSp>
          <p:nvGrpSpPr>
            <p:cNvPr name="Group 6" id="6"/>
            <p:cNvGrpSpPr/>
            <p:nvPr/>
          </p:nvGrpSpPr>
          <p:grpSpPr>
            <a:xfrm rot="0">
              <a:off x="8054100" y="858825"/>
              <a:ext cx="2788000" cy="93675"/>
              <a:chOff x="0" y="0"/>
              <a:chExt cx="547795" cy="18406"/>
            </a:xfrm>
          </p:grpSpPr>
          <p:sp>
            <p:nvSpPr>
              <p:cNvPr name="Freeform 7" id="7"/>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8" id="8"/>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9" id="9"/>
            <p:cNvGrpSpPr/>
            <p:nvPr/>
          </p:nvGrpSpPr>
          <p:grpSpPr>
            <a:xfrm rot="0">
              <a:off x="344500" y="858825"/>
              <a:ext cx="2788000" cy="93675"/>
              <a:chOff x="0" y="0"/>
              <a:chExt cx="547795" cy="18406"/>
            </a:xfrm>
          </p:grpSpPr>
          <p:sp>
            <p:nvSpPr>
              <p:cNvPr name="Freeform 10" id="10"/>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11" id="11"/>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12" id="12"/>
            <p:cNvGrpSpPr/>
            <p:nvPr/>
          </p:nvGrpSpPr>
          <p:grpSpPr>
            <a:xfrm rot="0">
              <a:off x="11908900" y="858825"/>
              <a:ext cx="2788000" cy="93675"/>
              <a:chOff x="0" y="0"/>
              <a:chExt cx="547795" cy="18406"/>
            </a:xfrm>
          </p:grpSpPr>
          <p:sp>
            <p:nvSpPr>
              <p:cNvPr name="Freeform 13" id="13"/>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14" id="14"/>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nvGrpSpPr>
            <p:cNvPr name="Group 15" id="15"/>
            <p:cNvGrpSpPr/>
            <p:nvPr/>
          </p:nvGrpSpPr>
          <p:grpSpPr>
            <a:xfrm rot="0">
              <a:off x="4199300" y="858825"/>
              <a:ext cx="2788000" cy="93675"/>
              <a:chOff x="0" y="0"/>
              <a:chExt cx="547795" cy="18406"/>
            </a:xfrm>
          </p:grpSpPr>
          <p:sp>
            <p:nvSpPr>
              <p:cNvPr name="Freeform 16" id="16"/>
              <p:cNvSpPr/>
              <p:nvPr/>
            </p:nvSpPr>
            <p:spPr>
              <a:xfrm flipH="false" flipV="false" rot="0">
                <a:off x="0" y="0"/>
                <a:ext cx="547795" cy="18406"/>
              </a:xfrm>
              <a:custGeom>
                <a:avLst/>
                <a:gdLst/>
                <a:ahLst/>
                <a:cxnLst/>
                <a:rect r="r" b="b" t="t" l="l"/>
                <a:pathLst>
                  <a:path h="18406" w="547795">
                    <a:moveTo>
                      <a:pt x="0" y="0"/>
                    </a:moveTo>
                    <a:lnTo>
                      <a:pt x="547795" y="0"/>
                    </a:lnTo>
                    <a:lnTo>
                      <a:pt x="547795" y="18406"/>
                    </a:lnTo>
                    <a:lnTo>
                      <a:pt x="0" y="18406"/>
                    </a:lnTo>
                    <a:close/>
                  </a:path>
                </a:pathLst>
              </a:custGeom>
              <a:solidFill>
                <a:srgbClr val="FFFFFF"/>
              </a:solidFill>
            </p:spPr>
          </p:sp>
          <p:sp>
            <p:nvSpPr>
              <p:cNvPr name="TextBox 17" id="17"/>
              <p:cNvSpPr txBox="true"/>
              <p:nvPr/>
            </p:nvSpPr>
            <p:spPr>
              <a:xfrm>
                <a:off x="0" y="-123825"/>
                <a:ext cx="547795" cy="142231"/>
              </a:xfrm>
              <a:prstGeom prst="rect">
                <a:avLst/>
              </a:prstGeom>
            </p:spPr>
            <p:txBody>
              <a:bodyPr anchor="ctr" rtlCol="false" tIns="50800" lIns="50800" bIns="50800" rIns="50800"/>
              <a:lstStyle/>
              <a:p>
                <a:pPr algn="ctr">
                  <a:lnSpc>
                    <a:spcPts val="4420"/>
                  </a:lnSpc>
                </a:pPr>
              </a:p>
            </p:txBody>
          </p:sp>
        </p:grpSp>
      </p:grpSp>
      <p:sp>
        <p:nvSpPr>
          <p:cNvPr name="Freeform 18" id="18"/>
          <p:cNvSpPr/>
          <p:nvPr/>
        </p:nvSpPr>
        <p:spPr>
          <a:xfrm flipH="false" flipV="false" rot="5400000">
            <a:off x="7007183" y="4907036"/>
            <a:ext cx="3132380" cy="3220074"/>
          </a:xfrm>
          <a:custGeom>
            <a:avLst/>
            <a:gdLst/>
            <a:ahLst/>
            <a:cxnLst/>
            <a:rect r="r" b="b" t="t" l="l"/>
            <a:pathLst>
              <a:path h="3220074" w="3132380">
                <a:moveTo>
                  <a:pt x="0" y="0"/>
                </a:moveTo>
                <a:lnTo>
                  <a:pt x="3132380" y="0"/>
                </a:lnTo>
                <a:lnTo>
                  <a:pt x="3132380" y="3220074"/>
                </a:lnTo>
                <a:lnTo>
                  <a:pt x="0" y="3220074"/>
                </a:lnTo>
                <a:lnTo>
                  <a:pt x="0" y="0"/>
                </a:lnTo>
                <a:close/>
              </a:path>
            </a:pathLst>
          </a:custGeom>
          <a:blipFill>
            <a:blip r:embed="rId2"/>
            <a:stretch>
              <a:fillRect l="0" t="-3672" r="0" b="-5473"/>
            </a:stretch>
          </a:blipFill>
        </p:spPr>
      </p:sp>
      <p:grpSp>
        <p:nvGrpSpPr>
          <p:cNvPr name="Group 19" id="19"/>
          <p:cNvGrpSpPr/>
          <p:nvPr/>
        </p:nvGrpSpPr>
        <p:grpSpPr>
          <a:xfrm rot="-5400000">
            <a:off x="3288449" y="-4331551"/>
            <a:ext cx="11215802" cy="18783300"/>
            <a:chOff x="0" y="0"/>
            <a:chExt cx="2953956" cy="4947042"/>
          </a:xfrm>
        </p:grpSpPr>
        <p:sp>
          <p:nvSpPr>
            <p:cNvPr name="Freeform 20" id="20"/>
            <p:cNvSpPr/>
            <p:nvPr/>
          </p:nvSpPr>
          <p:spPr>
            <a:xfrm flipH="false" flipV="false" rot="0">
              <a:off x="0" y="0"/>
              <a:ext cx="2953956" cy="4947042"/>
            </a:xfrm>
            <a:custGeom>
              <a:avLst/>
              <a:gdLst/>
              <a:ahLst/>
              <a:cxnLst/>
              <a:rect r="r" b="b" t="t" l="l"/>
              <a:pathLst>
                <a:path h="4947042" w="2953956">
                  <a:moveTo>
                    <a:pt x="0" y="0"/>
                  </a:moveTo>
                  <a:lnTo>
                    <a:pt x="2953956" y="0"/>
                  </a:lnTo>
                  <a:lnTo>
                    <a:pt x="2953956" y="4947042"/>
                  </a:lnTo>
                  <a:lnTo>
                    <a:pt x="0" y="4947042"/>
                  </a:lnTo>
                  <a:close/>
                </a:path>
              </a:pathLst>
            </a:custGeom>
            <a:solidFill>
              <a:srgbClr val="0B1541"/>
            </a:solidFill>
          </p:spPr>
        </p:sp>
        <p:sp>
          <p:nvSpPr>
            <p:cNvPr name="TextBox 21" id="21"/>
            <p:cNvSpPr txBox="true"/>
            <p:nvPr/>
          </p:nvSpPr>
          <p:spPr>
            <a:xfrm>
              <a:off x="0" y="-123825"/>
              <a:ext cx="2953956" cy="5070867"/>
            </a:xfrm>
            <a:prstGeom prst="rect">
              <a:avLst/>
            </a:prstGeom>
          </p:spPr>
          <p:txBody>
            <a:bodyPr anchor="ctr" rtlCol="false" tIns="50800" lIns="50800" bIns="50800" rIns="50800"/>
            <a:lstStyle/>
            <a:p>
              <a:pPr algn="ctr">
                <a:lnSpc>
                  <a:spcPts val="4420"/>
                </a:lnSpc>
              </a:pPr>
            </a:p>
          </p:txBody>
        </p:sp>
      </p:grpSp>
      <p:sp>
        <p:nvSpPr>
          <p:cNvPr name="Freeform 22" id="22"/>
          <p:cNvSpPr/>
          <p:nvPr/>
        </p:nvSpPr>
        <p:spPr>
          <a:xfrm flipH="false" flipV="false" rot="0">
            <a:off x="1028700" y="4202182"/>
            <a:ext cx="6957564" cy="5056118"/>
          </a:xfrm>
          <a:custGeom>
            <a:avLst/>
            <a:gdLst/>
            <a:ahLst/>
            <a:cxnLst/>
            <a:rect r="r" b="b" t="t" l="l"/>
            <a:pathLst>
              <a:path h="5056118" w="6957564">
                <a:moveTo>
                  <a:pt x="0" y="0"/>
                </a:moveTo>
                <a:lnTo>
                  <a:pt x="6957564" y="0"/>
                </a:lnTo>
                <a:lnTo>
                  <a:pt x="6957564" y="5056118"/>
                </a:lnTo>
                <a:lnTo>
                  <a:pt x="0" y="5056118"/>
                </a:lnTo>
                <a:lnTo>
                  <a:pt x="0" y="0"/>
                </a:lnTo>
                <a:close/>
              </a:path>
            </a:pathLst>
          </a:custGeom>
          <a:blipFill>
            <a:blip r:embed="rId3"/>
            <a:stretch>
              <a:fillRect l="0" t="0" r="0" b="0"/>
            </a:stretch>
          </a:blipFill>
        </p:spPr>
      </p:sp>
      <p:sp>
        <p:nvSpPr>
          <p:cNvPr name="Freeform 23" id="23"/>
          <p:cNvSpPr/>
          <p:nvPr/>
        </p:nvSpPr>
        <p:spPr>
          <a:xfrm flipH="false" flipV="false" rot="0">
            <a:off x="9144000" y="4202182"/>
            <a:ext cx="7652653" cy="4919563"/>
          </a:xfrm>
          <a:custGeom>
            <a:avLst/>
            <a:gdLst/>
            <a:ahLst/>
            <a:cxnLst/>
            <a:rect r="r" b="b" t="t" l="l"/>
            <a:pathLst>
              <a:path h="4919563" w="7652653">
                <a:moveTo>
                  <a:pt x="0" y="0"/>
                </a:moveTo>
                <a:lnTo>
                  <a:pt x="7652653" y="0"/>
                </a:lnTo>
                <a:lnTo>
                  <a:pt x="7652653" y="4919563"/>
                </a:lnTo>
                <a:lnTo>
                  <a:pt x="0" y="4919563"/>
                </a:lnTo>
                <a:lnTo>
                  <a:pt x="0" y="0"/>
                </a:lnTo>
                <a:close/>
              </a:path>
            </a:pathLst>
          </a:custGeom>
          <a:blipFill>
            <a:blip r:embed="rId4"/>
            <a:stretch>
              <a:fillRect l="0" t="0" r="0" b="0"/>
            </a:stretch>
          </a:blipFill>
        </p:spPr>
      </p:sp>
      <p:sp>
        <p:nvSpPr>
          <p:cNvPr name="TextBox 24" id="24"/>
          <p:cNvSpPr txBox="true"/>
          <p:nvPr/>
        </p:nvSpPr>
        <p:spPr>
          <a:xfrm rot="0">
            <a:off x="570627" y="1303377"/>
            <a:ext cx="8573373" cy="2066926"/>
          </a:xfrm>
          <a:prstGeom prst="rect">
            <a:avLst/>
          </a:prstGeom>
        </p:spPr>
        <p:txBody>
          <a:bodyPr anchor="t" rtlCol="false" tIns="0" lIns="0" bIns="0" rIns="0">
            <a:spAutoFit/>
          </a:bodyPr>
          <a:lstStyle/>
          <a:p>
            <a:pPr algn="ctr">
              <a:lnSpc>
                <a:spcPts val="5609"/>
              </a:lnSpc>
              <a:spcBef>
                <a:spcPct val="0"/>
              </a:spcBef>
            </a:pPr>
            <a:r>
              <a:rPr lang="en-US" b="true" sz="3299">
                <a:solidFill>
                  <a:srgbClr val="F88219"/>
                </a:solidFill>
                <a:latin typeface="PT Sans Bold"/>
                <a:ea typeface="PT Sans Bold"/>
                <a:cs typeface="PT Sans Bold"/>
                <a:sym typeface="PT Sans Bold"/>
              </a:rPr>
              <a:t>3. </a:t>
            </a:r>
            <a:r>
              <a:rPr lang="en-US" b="true" sz="3299">
                <a:solidFill>
                  <a:srgbClr val="F88219"/>
                </a:solidFill>
                <a:latin typeface="PT Sans Bold"/>
                <a:ea typeface="PT Sans Bold"/>
                <a:cs typeface="PT Sans Bold"/>
                <a:sym typeface="PT Sans Bold"/>
              </a:rPr>
              <a:t>By Coverage Zone (Donut Chart) </a:t>
            </a:r>
            <a:r>
              <a:rPr lang="en-US" b="true" sz="3299">
                <a:solidFill>
                  <a:srgbClr val="FFFFFF"/>
                </a:solidFill>
                <a:latin typeface="PT Sans Bold"/>
                <a:ea typeface="PT Sans Bold"/>
                <a:cs typeface="PT Sans Bold"/>
                <a:sym typeface="PT Sans Bold"/>
              </a:rPr>
              <a:t>– To evaluate policies and claims by geographic zones, useful for regional risk analysis.</a:t>
            </a:r>
          </a:p>
        </p:txBody>
      </p:sp>
      <p:sp>
        <p:nvSpPr>
          <p:cNvPr name="TextBox 25" id="25"/>
          <p:cNvSpPr txBox="true"/>
          <p:nvPr/>
        </p:nvSpPr>
        <p:spPr>
          <a:xfrm rot="0">
            <a:off x="9075328" y="1363702"/>
            <a:ext cx="8290047" cy="2006601"/>
          </a:xfrm>
          <a:prstGeom prst="rect">
            <a:avLst/>
          </a:prstGeom>
        </p:spPr>
        <p:txBody>
          <a:bodyPr anchor="t" rtlCol="false" tIns="0" lIns="0" bIns="0" rIns="0">
            <a:spAutoFit/>
          </a:bodyPr>
          <a:lstStyle/>
          <a:p>
            <a:pPr algn="ctr">
              <a:lnSpc>
                <a:spcPts val="5439"/>
              </a:lnSpc>
              <a:spcBef>
                <a:spcPct val="0"/>
              </a:spcBef>
            </a:pPr>
            <a:r>
              <a:rPr lang="en-US" b="true" sz="3199">
                <a:solidFill>
                  <a:srgbClr val="F88219"/>
                </a:solidFill>
                <a:latin typeface="PT Sans Bold"/>
                <a:ea typeface="PT Sans Bold"/>
                <a:cs typeface="PT Sans Bold"/>
                <a:sym typeface="PT Sans Bold"/>
              </a:rPr>
              <a:t>4. </a:t>
            </a:r>
            <a:r>
              <a:rPr lang="en-US" b="true" sz="3199">
                <a:solidFill>
                  <a:srgbClr val="F88219"/>
                </a:solidFill>
                <a:latin typeface="PT Sans Bold"/>
                <a:ea typeface="PT Sans Bold"/>
                <a:cs typeface="PT Sans Bold"/>
                <a:sym typeface="PT Sans Bold"/>
              </a:rPr>
              <a:t>By Age Group (Frequency Chart/Histogram)</a:t>
            </a:r>
            <a:r>
              <a:rPr lang="en-US" b="true" sz="3199">
                <a:solidFill>
                  <a:srgbClr val="FFFFFF"/>
                </a:solidFill>
                <a:latin typeface="PT Sans Bold"/>
                <a:ea typeface="PT Sans Bold"/>
                <a:cs typeface="PT Sans Bold"/>
                <a:sym typeface="PT Sans Bold"/>
              </a:rPr>
              <a:t> – To assess policyholders’ age distribution and identify which age brackets file more claims.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5400000">
            <a:off x="3670855" y="-4523457"/>
            <a:ext cx="11215802" cy="19167112"/>
            <a:chOff x="0" y="0"/>
            <a:chExt cx="2953956" cy="5048128"/>
          </a:xfrm>
        </p:grpSpPr>
        <p:sp>
          <p:nvSpPr>
            <p:cNvPr name="Freeform 3" id="3"/>
            <p:cNvSpPr/>
            <p:nvPr/>
          </p:nvSpPr>
          <p:spPr>
            <a:xfrm flipH="false" flipV="false" rot="0">
              <a:off x="0" y="0"/>
              <a:ext cx="2953956" cy="5048128"/>
            </a:xfrm>
            <a:custGeom>
              <a:avLst/>
              <a:gdLst/>
              <a:ahLst/>
              <a:cxnLst/>
              <a:rect r="r" b="b" t="t" l="l"/>
              <a:pathLst>
                <a:path h="5048128" w="2953956">
                  <a:moveTo>
                    <a:pt x="0" y="0"/>
                  </a:moveTo>
                  <a:lnTo>
                    <a:pt x="2953956" y="0"/>
                  </a:lnTo>
                  <a:lnTo>
                    <a:pt x="2953956" y="5048128"/>
                  </a:lnTo>
                  <a:lnTo>
                    <a:pt x="0" y="5048128"/>
                  </a:lnTo>
                  <a:close/>
                </a:path>
              </a:pathLst>
            </a:custGeom>
            <a:solidFill>
              <a:srgbClr val="0B1541"/>
            </a:solidFill>
          </p:spPr>
        </p:sp>
        <p:sp>
          <p:nvSpPr>
            <p:cNvPr name="TextBox 4" id="4"/>
            <p:cNvSpPr txBox="true"/>
            <p:nvPr/>
          </p:nvSpPr>
          <p:spPr>
            <a:xfrm>
              <a:off x="0" y="-123825"/>
              <a:ext cx="2953956" cy="5171953"/>
            </a:xfrm>
            <a:prstGeom prst="rect">
              <a:avLst/>
            </a:prstGeom>
          </p:spPr>
          <p:txBody>
            <a:bodyPr anchor="ctr" rtlCol="false" tIns="50800" lIns="50800" bIns="50800" rIns="50800"/>
            <a:lstStyle/>
            <a:p>
              <a:pPr algn="ctr">
                <a:lnSpc>
                  <a:spcPts val="4420"/>
                </a:lnSpc>
              </a:pPr>
            </a:p>
          </p:txBody>
        </p:sp>
      </p:grpSp>
      <p:sp>
        <p:nvSpPr>
          <p:cNvPr name="Freeform 5" id="5"/>
          <p:cNvSpPr/>
          <p:nvPr/>
        </p:nvSpPr>
        <p:spPr>
          <a:xfrm flipH="false" flipV="false" rot="0">
            <a:off x="2145059" y="3563055"/>
            <a:ext cx="15114241" cy="4691436"/>
          </a:xfrm>
          <a:custGeom>
            <a:avLst/>
            <a:gdLst/>
            <a:ahLst/>
            <a:cxnLst/>
            <a:rect r="r" b="b" t="t" l="l"/>
            <a:pathLst>
              <a:path h="4691436" w="15114241">
                <a:moveTo>
                  <a:pt x="0" y="0"/>
                </a:moveTo>
                <a:lnTo>
                  <a:pt x="15114241" y="0"/>
                </a:lnTo>
                <a:lnTo>
                  <a:pt x="15114241" y="4691437"/>
                </a:lnTo>
                <a:lnTo>
                  <a:pt x="0" y="4691437"/>
                </a:lnTo>
                <a:lnTo>
                  <a:pt x="0" y="0"/>
                </a:lnTo>
                <a:close/>
              </a:path>
            </a:pathLst>
          </a:custGeom>
          <a:blipFill>
            <a:blip r:embed="rId2"/>
            <a:stretch>
              <a:fillRect l="0" t="0" r="-2719" b="0"/>
            </a:stretch>
          </a:blipFill>
        </p:spPr>
      </p:sp>
      <p:sp>
        <p:nvSpPr>
          <p:cNvPr name="TextBox 6" id="6"/>
          <p:cNvSpPr txBox="true"/>
          <p:nvPr/>
        </p:nvSpPr>
        <p:spPr>
          <a:xfrm rot="0">
            <a:off x="1305703" y="847725"/>
            <a:ext cx="14427652" cy="1553786"/>
          </a:xfrm>
          <a:prstGeom prst="rect">
            <a:avLst/>
          </a:prstGeom>
        </p:spPr>
        <p:txBody>
          <a:bodyPr anchor="t" rtlCol="false" tIns="0" lIns="0" bIns="0" rIns="0">
            <a:spAutoFit/>
          </a:bodyPr>
          <a:lstStyle/>
          <a:p>
            <a:pPr algn="ctr">
              <a:lnSpc>
                <a:spcPts val="6417"/>
              </a:lnSpc>
              <a:spcBef>
                <a:spcPct val="0"/>
              </a:spcBef>
            </a:pPr>
            <a:r>
              <a:rPr lang="en-US" b="true" sz="3774">
                <a:solidFill>
                  <a:srgbClr val="F6BD33"/>
                </a:solidFill>
                <a:latin typeface="PT Sans Bold"/>
                <a:ea typeface="PT Sans Bold"/>
                <a:cs typeface="PT Sans Bold"/>
                <a:sym typeface="PT Sans Bold"/>
              </a:rPr>
              <a:t>5.. </a:t>
            </a:r>
            <a:r>
              <a:rPr lang="en-US" b="true" sz="3774">
                <a:solidFill>
                  <a:srgbClr val="F6BD33"/>
                </a:solidFill>
                <a:latin typeface="PT Sans Bold"/>
                <a:ea typeface="PT Sans Bold"/>
                <a:cs typeface="PT Sans Bold"/>
                <a:sym typeface="PT Sans Bold"/>
              </a:rPr>
              <a:t>By Car Year (Area Chart) – </a:t>
            </a:r>
            <a:r>
              <a:rPr lang="en-US" b="true" sz="3774">
                <a:solidFill>
                  <a:srgbClr val="FFFFFF"/>
                </a:solidFill>
                <a:latin typeface="PT Sans Bold"/>
                <a:ea typeface="PT Sans Bold"/>
                <a:cs typeface="PT Sans Bold"/>
                <a:sym typeface="PT Sans Bold"/>
              </a:rPr>
              <a:t>To analyse how the car’s age (year of manufacture) impacts policy counts and claim amounts.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5400000">
            <a:off x="3383699" y="-4236301"/>
            <a:ext cx="11215802" cy="18592800"/>
            <a:chOff x="0" y="0"/>
            <a:chExt cx="2953956" cy="4896869"/>
          </a:xfrm>
        </p:grpSpPr>
        <p:sp>
          <p:nvSpPr>
            <p:cNvPr name="Freeform 3" id="3"/>
            <p:cNvSpPr/>
            <p:nvPr/>
          </p:nvSpPr>
          <p:spPr>
            <a:xfrm flipH="false" flipV="false" rot="0">
              <a:off x="0" y="0"/>
              <a:ext cx="2953956" cy="4896869"/>
            </a:xfrm>
            <a:custGeom>
              <a:avLst/>
              <a:gdLst/>
              <a:ahLst/>
              <a:cxnLst/>
              <a:rect r="r" b="b" t="t" l="l"/>
              <a:pathLst>
                <a:path h="4896869" w="2953956">
                  <a:moveTo>
                    <a:pt x="0" y="0"/>
                  </a:moveTo>
                  <a:lnTo>
                    <a:pt x="2953956" y="0"/>
                  </a:lnTo>
                  <a:lnTo>
                    <a:pt x="2953956" y="4896869"/>
                  </a:lnTo>
                  <a:lnTo>
                    <a:pt x="0" y="4896869"/>
                  </a:lnTo>
                  <a:close/>
                </a:path>
              </a:pathLst>
            </a:custGeom>
            <a:solidFill>
              <a:srgbClr val="0B1541"/>
            </a:solidFill>
          </p:spPr>
        </p:sp>
        <p:sp>
          <p:nvSpPr>
            <p:cNvPr name="TextBox 4" id="4"/>
            <p:cNvSpPr txBox="true"/>
            <p:nvPr/>
          </p:nvSpPr>
          <p:spPr>
            <a:xfrm>
              <a:off x="0" y="-123825"/>
              <a:ext cx="2953956" cy="5020694"/>
            </a:xfrm>
            <a:prstGeom prst="rect">
              <a:avLst/>
            </a:prstGeom>
          </p:spPr>
          <p:txBody>
            <a:bodyPr anchor="ctr" rtlCol="false" tIns="50800" lIns="50800" bIns="50800" rIns="50800"/>
            <a:lstStyle/>
            <a:p>
              <a:pPr algn="ctr">
                <a:lnSpc>
                  <a:spcPts val="4420"/>
                </a:lnSpc>
              </a:pPr>
            </a:p>
          </p:txBody>
        </p:sp>
      </p:grpSp>
      <p:sp>
        <p:nvSpPr>
          <p:cNvPr name="Freeform 5" id="5"/>
          <p:cNvSpPr/>
          <p:nvPr/>
        </p:nvSpPr>
        <p:spPr>
          <a:xfrm flipH="false" flipV="false" rot="0">
            <a:off x="5035893" y="3899792"/>
            <a:ext cx="7911414" cy="4674927"/>
          </a:xfrm>
          <a:custGeom>
            <a:avLst/>
            <a:gdLst/>
            <a:ahLst/>
            <a:cxnLst/>
            <a:rect r="r" b="b" t="t" l="l"/>
            <a:pathLst>
              <a:path h="4674927" w="7911414">
                <a:moveTo>
                  <a:pt x="0" y="0"/>
                </a:moveTo>
                <a:lnTo>
                  <a:pt x="7911414" y="0"/>
                </a:lnTo>
                <a:lnTo>
                  <a:pt x="7911414" y="4674926"/>
                </a:lnTo>
                <a:lnTo>
                  <a:pt x="0" y="4674926"/>
                </a:lnTo>
                <a:lnTo>
                  <a:pt x="0" y="0"/>
                </a:lnTo>
                <a:close/>
              </a:path>
            </a:pathLst>
          </a:custGeom>
          <a:blipFill>
            <a:blip r:embed="rId2"/>
            <a:stretch>
              <a:fillRect l="0" t="0" r="0" b="0"/>
            </a:stretch>
          </a:blipFill>
        </p:spPr>
      </p:sp>
      <p:sp>
        <p:nvSpPr>
          <p:cNvPr name="TextBox 6" id="6"/>
          <p:cNvSpPr txBox="true"/>
          <p:nvPr/>
        </p:nvSpPr>
        <p:spPr>
          <a:xfrm rot="0">
            <a:off x="1028700" y="1351750"/>
            <a:ext cx="13662081" cy="1362076"/>
          </a:xfrm>
          <a:prstGeom prst="rect">
            <a:avLst/>
          </a:prstGeom>
        </p:spPr>
        <p:txBody>
          <a:bodyPr anchor="t" rtlCol="false" tIns="0" lIns="0" bIns="0" rIns="0">
            <a:spAutoFit/>
          </a:bodyPr>
          <a:lstStyle/>
          <a:p>
            <a:pPr algn="ctr">
              <a:lnSpc>
                <a:spcPts val="5609"/>
              </a:lnSpc>
              <a:spcBef>
                <a:spcPct val="0"/>
              </a:spcBef>
            </a:pPr>
            <a:r>
              <a:rPr lang="en-US" b="true" sz="3299">
                <a:solidFill>
                  <a:srgbClr val="F99B47"/>
                </a:solidFill>
                <a:latin typeface="PT Sans Bold"/>
                <a:ea typeface="PT Sans Bold"/>
                <a:cs typeface="PT Sans Bold"/>
                <a:sym typeface="PT Sans Bold"/>
              </a:rPr>
              <a:t>1. By Kids Driving (Ribbon Chart) </a:t>
            </a:r>
            <a:r>
              <a:rPr lang="en-US" b="true" sz="3299">
                <a:solidFill>
                  <a:srgbClr val="F88219"/>
                </a:solidFill>
                <a:latin typeface="PT Sans Bold"/>
                <a:ea typeface="PT Sans Bold"/>
                <a:cs typeface="PT Sans Bold"/>
                <a:sym typeface="PT Sans Bold"/>
              </a:rPr>
              <a:t>– </a:t>
            </a:r>
            <a:r>
              <a:rPr lang="en-US" b="true" sz="3299">
                <a:solidFill>
                  <a:srgbClr val="FFFFFF"/>
                </a:solidFill>
                <a:latin typeface="PT Sans Bold"/>
                <a:ea typeface="PT Sans Bold"/>
                <a:cs typeface="PT Sans Bold"/>
                <a:sym typeface="PT Sans Bold"/>
              </a:rPr>
              <a:t>To compare the impact of young drivers in households on policy count and claim amounts.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5400000">
            <a:off x="3383699" y="-4236301"/>
            <a:ext cx="11215802" cy="18592800"/>
            <a:chOff x="0" y="0"/>
            <a:chExt cx="2953956" cy="4896869"/>
          </a:xfrm>
        </p:grpSpPr>
        <p:sp>
          <p:nvSpPr>
            <p:cNvPr name="Freeform 3" id="3"/>
            <p:cNvSpPr/>
            <p:nvPr/>
          </p:nvSpPr>
          <p:spPr>
            <a:xfrm flipH="false" flipV="false" rot="0">
              <a:off x="0" y="0"/>
              <a:ext cx="2953956" cy="4896869"/>
            </a:xfrm>
            <a:custGeom>
              <a:avLst/>
              <a:gdLst/>
              <a:ahLst/>
              <a:cxnLst/>
              <a:rect r="r" b="b" t="t" l="l"/>
              <a:pathLst>
                <a:path h="4896869" w="2953956">
                  <a:moveTo>
                    <a:pt x="0" y="0"/>
                  </a:moveTo>
                  <a:lnTo>
                    <a:pt x="2953956" y="0"/>
                  </a:lnTo>
                  <a:lnTo>
                    <a:pt x="2953956" y="4896869"/>
                  </a:lnTo>
                  <a:lnTo>
                    <a:pt x="0" y="4896869"/>
                  </a:lnTo>
                  <a:close/>
                </a:path>
              </a:pathLst>
            </a:custGeom>
            <a:solidFill>
              <a:srgbClr val="0B1541"/>
            </a:solidFill>
          </p:spPr>
        </p:sp>
        <p:sp>
          <p:nvSpPr>
            <p:cNvPr name="TextBox 4" id="4"/>
            <p:cNvSpPr txBox="true"/>
            <p:nvPr/>
          </p:nvSpPr>
          <p:spPr>
            <a:xfrm>
              <a:off x="0" y="-123825"/>
              <a:ext cx="2953956" cy="5020694"/>
            </a:xfrm>
            <a:prstGeom prst="rect">
              <a:avLst/>
            </a:prstGeom>
          </p:spPr>
          <p:txBody>
            <a:bodyPr anchor="ctr" rtlCol="false" tIns="50800" lIns="50800" bIns="50800" rIns="50800"/>
            <a:lstStyle/>
            <a:p>
              <a:pPr algn="ctr">
                <a:lnSpc>
                  <a:spcPts val="4420"/>
                </a:lnSpc>
              </a:pPr>
            </a:p>
          </p:txBody>
        </p:sp>
      </p:grpSp>
      <p:sp>
        <p:nvSpPr>
          <p:cNvPr name="Freeform 5" id="5"/>
          <p:cNvSpPr/>
          <p:nvPr/>
        </p:nvSpPr>
        <p:spPr>
          <a:xfrm flipH="false" flipV="false" rot="0">
            <a:off x="2033918" y="4942276"/>
            <a:ext cx="14220164" cy="4316024"/>
          </a:xfrm>
          <a:custGeom>
            <a:avLst/>
            <a:gdLst/>
            <a:ahLst/>
            <a:cxnLst/>
            <a:rect r="r" b="b" t="t" l="l"/>
            <a:pathLst>
              <a:path h="4316024" w="14220164">
                <a:moveTo>
                  <a:pt x="0" y="0"/>
                </a:moveTo>
                <a:lnTo>
                  <a:pt x="14220164" y="0"/>
                </a:lnTo>
                <a:lnTo>
                  <a:pt x="14220164" y="4316024"/>
                </a:lnTo>
                <a:lnTo>
                  <a:pt x="0" y="4316024"/>
                </a:lnTo>
                <a:lnTo>
                  <a:pt x="0" y="0"/>
                </a:lnTo>
                <a:close/>
              </a:path>
            </a:pathLst>
          </a:custGeom>
          <a:blipFill>
            <a:blip r:embed="rId2"/>
            <a:stretch>
              <a:fillRect l="0" t="0" r="0" b="0"/>
            </a:stretch>
          </a:blipFill>
        </p:spPr>
      </p:sp>
      <p:sp>
        <p:nvSpPr>
          <p:cNvPr name="TextBox 6" id="6"/>
          <p:cNvSpPr txBox="true"/>
          <p:nvPr/>
        </p:nvSpPr>
        <p:spPr>
          <a:xfrm rot="0">
            <a:off x="652851" y="601704"/>
            <a:ext cx="16982297" cy="3476626"/>
          </a:xfrm>
          <a:prstGeom prst="rect">
            <a:avLst/>
          </a:prstGeom>
        </p:spPr>
        <p:txBody>
          <a:bodyPr anchor="t" rtlCol="false" tIns="0" lIns="0" bIns="0" rIns="0">
            <a:spAutoFit/>
          </a:bodyPr>
          <a:lstStyle/>
          <a:p>
            <a:pPr algn="ctr">
              <a:lnSpc>
                <a:spcPts val="5609"/>
              </a:lnSpc>
              <a:spcBef>
                <a:spcPct val="0"/>
              </a:spcBef>
            </a:pPr>
            <a:r>
              <a:rPr lang="en-US" b="true" sz="3299">
                <a:solidFill>
                  <a:srgbClr val="F6BD33"/>
                </a:solidFill>
                <a:latin typeface="PT Sans Bold"/>
                <a:ea typeface="PT Sans Bold"/>
                <a:cs typeface="PT Sans Bold"/>
                <a:sym typeface="PT Sans Bold"/>
              </a:rPr>
              <a:t>1. By Education (Pie Chart) – </a:t>
            </a:r>
            <a:r>
              <a:rPr lang="en-US" b="true" sz="3299">
                <a:solidFill>
                  <a:srgbClr val="FFFFFF"/>
                </a:solidFill>
                <a:latin typeface="PT Sans Bold"/>
                <a:ea typeface="PT Sans Bold"/>
                <a:cs typeface="PT Sans Bold"/>
                <a:sym typeface="PT Sans Bold"/>
              </a:rPr>
              <a:t>To understand how education levels correlate with insurance policy adoption and claims.</a:t>
            </a:r>
          </a:p>
          <a:p>
            <a:pPr algn="ctr">
              <a:lnSpc>
                <a:spcPts val="5609"/>
              </a:lnSpc>
              <a:spcBef>
                <a:spcPct val="0"/>
              </a:spcBef>
            </a:pPr>
          </a:p>
          <a:p>
            <a:pPr algn="ctr">
              <a:lnSpc>
                <a:spcPts val="5609"/>
              </a:lnSpc>
              <a:spcBef>
                <a:spcPct val="0"/>
              </a:spcBef>
            </a:pPr>
            <a:r>
              <a:rPr lang="en-US" b="true" sz="3299">
                <a:solidFill>
                  <a:srgbClr val="F88219"/>
                </a:solidFill>
                <a:latin typeface="PT Sans Bold"/>
                <a:ea typeface="PT Sans Bold"/>
                <a:cs typeface="PT Sans Bold"/>
                <a:sym typeface="PT Sans Bold"/>
              </a:rPr>
              <a:t>2. By Education &amp; Marital Status (Matrix Heat Grid) – To</a:t>
            </a:r>
            <a:r>
              <a:rPr lang="en-US" b="true" sz="3299">
                <a:solidFill>
                  <a:srgbClr val="FFFFFF"/>
                </a:solidFill>
                <a:latin typeface="PT Sans Bold"/>
                <a:ea typeface="PT Sans Bold"/>
                <a:cs typeface="PT Sans Bold"/>
                <a:sym typeface="PT Sans Bold"/>
              </a:rPr>
              <a:t> explore the combined effect of education and marital status on policies and claims, highlighting customer profiles.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DAG11OeuOLA</dc:identifier>
  <dcterms:modified xsi:type="dcterms:W3CDTF">2011-08-01T06:04:30Z</dcterms:modified>
  <cp:revision>1</cp:revision>
  <dc:title>Car Insurance Comparison  Presentation in Navy Yellow Blue Bold Modern Style</dc:title>
</cp:coreProperties>
</file>