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7" r:id="rId4"/>
    <p:sldId id="282" r:id="rId5"/>
    <p:sldId id="281" r:id="rId6"/>
    <p:sldId id="274" r:id="rId7"/>
    <p:sldId id="278" r:id="rId8"/>
    <p:sldId id="279" r:id="rId9"/>
    <p:sldId id="280" r:id="rId10"/>
    <p:sldId id="285" r:id="rId11"/>
    <p:sldId id="259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86" r:id="rId22"/>
    <p:sldId id="287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F4059-5C60-80A7-27AD-74645D8BA160}"/>
              </a:ext>
            </a:extLst>
          </p:cNvPr>
          <p:cNvSpPr/>
          <p:nvPr/>
        </p:nvSpPr>
        <p:spPr>
          <a:xfrm>
            <a:off x="2456120" y="999460"/>
            <a:ext cx="6698513" cy="1947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C4435F07-E913-B62C-DB60-E98B7E39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57" y="999460"/>
            <a:ext cx="3715352" cy="19471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17FD66-CDC6-D1CA-ADE3-AEBE1F617A9A}"/>
              </a:ext>
            </a:extLst>
          </p:cNvPr>
          <p:cNvSpPr/>
          <p:nvPr/>
        </p:nvSpPr>
        <p:spPr>
          <a:xfrm>
            <a:off x="2907110" y="1162320"/>
            <a:ext cx="1707419" cy="15383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C5C6F19F-42AE-E43A-5FCE-6EC99D4E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11" y="331487"/>
            <a:ext cx="3200015" cy="32000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2F535B-7497-923B-FDFA-04C84652E70C}"/>
              </a:ext>
            </a:extLst>
          </p:cNvPr>
          <p:cNvSpPr/>
          <p:nvPr/>
        </p:nvSpPr>
        <p:spPr>
          <a:xfrm>
            <a:off x="1003004" y="3305288"/>
            <a:ext cx="10185991" cy="19914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E948A-CFF7-9320-DA82-17242EC9D91A}"/>
              </a:ext>
            </a:extLst>
          </p:cNvPr>
          <p:cNvSpPr txBox="1"/>
          <p:nvPr/>
        </p:nvSpPr>
        <p:spPr>
          <a:xfrm>
            <a:off x="1003004" y="3531502"/>
            <a:ext cx="117948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Project(</a:t>
            </a:r>
            <a:r>
              <a:rPr lang="en-US" sz="7200" b="1" dirty="0"/>
              <a:t>SQL+ </a:t>
            </a:r>
            <a:r>
              <a:rPr lang="en-US" sz="7200" b="1" dirty="0" err="1"/>
              <a:t>PowerBI</a:t>
            </a:r>
            <a:r>
              <a:rPr lang="en-US" sz="8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A4B8C-0944-8601-B00C-88FA6B44EC39}"/>
              </a:ext>
            </a:extLst>
          </p:cNvPr>
          <p:cNvSpPr txBox="1"/>
          <p:nvPr/>
        </p:nvSpPr>
        <p:spPr>
          <a:xfrm>
            <a:off x="641023" y="887275"/>
            <a:ext cx="1136872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Ride Volume Over Time: </a:t>
            </a:r>
            <a:r>
              <a:rPr lang="en-US" sz="2000" dirty="0"/>
              <a:t>A time-series chart showing the number of rides per day/week.</a:t>
            </a:r>
          </a:p>
          <a:p>
            <a:r>
              <a:rPr lang="en-US" sz="2000" b="1" dirty="0"/>
              <a:t>2. Booking Status Breakdown: </a:t>
            </a:r>
            <a:r>
              <a:rPr lang="en-US" sz="2000" dirty="0"/>
              <a:t>A pie or doughnut chart displaying the proportion of different booking statuses (success, cancelled by the customer, cancelled by the driver, etc.). </a:t>
            </a:r>
          </a:p>
          <a:p>
            <a:r>
              <a:rPr lang="en-US" sz="2000" b="1" dirty="0"/>
              <a:t>3. Top 5 Vehicle Types by Ride Distance: </a:t>
            </a:r>
            <a:r>
              <a:rPr lang="en-US" sz="2000" dirty="0"/>
              <a:t>A bar chart ranking vehicle types based on the total distance covered. </a:t>
            </a:r>
          </a:p>
          <a:p>
            <a:r>
              <a:rPr lang="en-US" sz="2000" b="1" dirty="0"/>
              <a:t>4. Average Customer Ratings by Vehicle Type: </a:t>
            </a:r>
            <a:r>
              <a:rPr lang="en-US" sz="2000" dirty="0"/>
              <a:t>A column chart showing the average customer ratings for different vehicle types. </a:t>
            </a:r>
          </a:p>
          <a:p>
            <a:r>
              <a:rPr lang="en-US" sz="2000" b="1" dirty="0"/>
              <a:t>5. cancelled Rides Reasons: </a:t>
            </a:r>
            <a:r>
              <a:rPr lang="en-US" sz="2000" dirty="0"/>
              <a:t>A bar chart that highlights the common reasons for ride cancellations by customers and drivers.</a:t>
            </a:r>
          </a:p>
          <a:p>
            <a:r>
              <a:rPr lang="en-US" sz="2000" b="1" dirty="0"/>
              <a:t> 6. Revenue by Payment Method: </a:t>
            </a:r>
            <a:r>
              <a:rPr lang="en-US" sz="2000" dirty="0"/>
              <a:t>A stacked bar chart displaying total revenue based on payment methods (Cash, UPI, Credit Card, etc.).</a:t>
            </a:r>
          </a:p>
          <a:p>
            <a:r>
              <a:rPr lang="en-US" sz="2000" b="1" dirty="0"/>
              <a:t>7. Top 5 Customers by Total Booking Value: </a:t>
            </a:r>
            <a:r>
              <a:rPr lang="en-US" sz="2000" dirty="0"/>
              <a:t>A leaderboard visual listing customers who have spent the most on bookings. </a:t>
            </a:r>
          </a:p>
          <a:p>
            <a:r>
              <a:rPr lang="en-US" sz="2000" b="1" dirty="0"/>
              <a:t>8. Ride Distance Distribution Per Day: </a:t>
            </a:r>
            <a:r>
              <a:rPr lang="en-US" sz="2000" dirty="0"/>
              <a:t>A histogram or scatter plot showing the distribution of ride distances for different Dates. </a:t>
            </a:r>
            <a:br>
              <a:rPr lang="en-US" sz="2000" dirty="0"/>
            </a:br>
            <a:r>
              <a:rPr lang="en-US" sz="2000" b="1" dirty="0"/>
              <a:t>9. Driver Rating Distribution: </a:t>
            </a:r>
            <a:r>
              <a:rPr lang="en-US" sz="2000" dirty="0"/>
              <a:t>A box plot visualizing the spread of driver ratings for different vehicle types. </a:t>
            </a:r>
          </a:p>
          <a:p>
            <a:r>
              <a:rPr lang="en-US" sz="2000" b="1" dirty="0"/>
              <a:t>10. Customer vs. Driver Ratings: </a:t>
            </a:r>
            <a:r>
              <a:rPr lang="en-US" sz="2000" dirty="0"/>
              <a:t>A scatter plot comparing customer and driver ratings for each completed ride, analyzing correlations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BB388-702D-3EC6-C9EF-FA90C3E2D128}"/>
              </a:ext>
            </a:extLst>
          </p:cNvPr>
          <p:cNvSpPr txBox="1"/>
          <p:nvPr/>
        </p:nvSpPr>
        <p:spPr>
          <a:xfrm>
            <a:off x="4357541" y="18674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92D050"/>
                </a:highlight>
              </a:rPr>
              <a:t>Power BI Answers:</a:t>
            </a:r>
          </a:p>
        </p:txBody>
      </p:sp>
    </p:spTree>
    <p:extLst>
      <p:ext uri="{BB962C8B-B14F-4D97-AF65-F5344CB8AC3E}">
        <p14:creationId xmlns:p14="http://schemas.microsoft.com/office/powerpoint/2010/main" val="402522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31C326B-5690-6372-12BA-7674B5C0DC71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C9DA727F-9871-4958-5A42-8F2C777A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BAE40FE-F643-CD8F-C599-273DC9E3B958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C86DAEBA-65B8-453E-E526-2FFEE1BC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9CE9C74-182D-6283-BDA5-5848850C06B1}"/>
              </a:ext>
            </a:extLst>
          </p:cNvPr>
          <p:cNvSpPr txBox="1"/>
          <p:nvPr/>
        </p:nvSpPr>
        <p:spPr>
          <a:xfrm>
            <a:off x="1135994" y="1203877"/>
            <a:ext cx="9920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highlight>
                  <a:srgbClr val="92D050"/>
                </a:highlight>
              </a:rPr>
              <a:t>SQL Questions: OLA Data Analyst Project</a:t>
            </a:r>
          </a:p>
          <a:p>
            <a:endParaRPr lang="en-US" sz="4000" b="1" dirty="0"/>
          </a:p>
          <a:p>
            <a:r>
              <a:rPr lang="en-US" sz="2800" dirty="0"/>
              <a:t> 1. Retrieve all successful bookings: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8C95CCC-761F-280C-42AB-7AB290928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78" y="3036315"/>
            <a:ext cx="4096322" cy="10860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F6A33D-9A37-C4EA-403D-0FD6B602D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051" y="4122317"/>
            <a:ext cx="10032345" cy="25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7CF08-4F12-64EE-23FC-B04B21262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9079213-3169-0922-CE01-DF74738CAF10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7D69AAE0-A60E-F36F-20BB-74460F07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6FB8122D-05FD-3BFA-F616-39F8957EEC13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A79127C-6C45-D0F9-262C-E1591A4B5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F7AB27-C99A-28D5-6887-FBB17D6D0746}"/>
              </a:ext>
            </a:extLst>
          </p:cNvPr>
          <p:cNvSpPr txBox="1"/>
          <p:nvPr/>
        </p:nvSpPr>
        <p:spPr>
          <a:xfrm>
            <a:off x="1135930" y="1521585"/>
            <a:ext cx="8875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Find the average ride distance for each vehicle type: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50204-E806-AA73-EDA9-11CE749D1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322" y="2152618"/>
            <a:ext cx="9685292" cy="1504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D0565-DE92-527F-2A26-473D3C3D2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989" y="4053516"/>
            <a:ext cx="315321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343C5-4002-A00F-4C4A-CE39A245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979EC71-701C-47EE-47F9-0501EB0CC8A8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20835752-CF95-88C4-A889-AA4FB86B3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7B02A07D-EF59-5224-22D2-2CBA41E425C0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9019FD8-14F3-4946-1F93-36E378CAA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B9E172-3119-6AC6-9417-1C9D2A792989}"/>
              </a:ext>
            </a:extLst>
          </p:cNvPr>
          <p:cNvSpPr txBox="1"/>
          <p:nvPr/>
        </p:nvSpPr>
        <p:spPr>
          <a:xfrm>
            <a:off x="942216" y="1449748"/>
            <a:ext cx="8875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3. Get the total number of cancelled rides by customers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BED4A-00C9-B175-CB77-FAA81904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38" y="2265482"/>
            <a:ext cx="9044580" cy="1674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00DCD-E032-C079-C615-98219B2B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555" y="4232918"/>
            <a:ext cx="5365759" cy="20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D725F-ACB7-20D0-D779-196BDF89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360F8C4-A9B1-C1EC-623A-C494C61C7521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645A902-4FF1-07DF-ED57-835CB34D3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235DEFD-6F2F-82B3-D001-E0C108E02BD0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F7619858-01F5-5FEE-0C41-8EEAB0D4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B7A4EE-19E1-A96C-34DA-527F7D35159D}"/>
              </a:ext>
            </a:extLst>
          </p:cNvPr>
          <p:cNvSpPr txBox="1"/>
          <p:nvPr/>
        </p:nvSpPr>
        <p:spPr>
          <a:xfrm>
            <a:off x="649664" y="1449748"/>
            <a:ext cx="10892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4. List the top 5 customers who booked the highest number of rides: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1C350-B821-4F4C-E380-5F19C58275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966"/>
          <a:stretch>
            <a:fillRect/>
          </a:stretch>
        </p:blipFill>
        <p:spPr>
          <a:xfrm>
            <a:off x="602939" y="2281979"/>
            <a:ext cx="10917401" cy="178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D411C-15B5-8D55-4272-C05F1D96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923" y="4123425"/>
            <a:ext cx="3373431" cy="25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3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6DEBA-458B-478B-4622-D48E9B160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2FAB27E-90AA-B147-4EE8-939348EDA446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FA2565-8A88-1D0E-C9A4-AF8B7854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F61547C4-C78C-5DB9-D759-4A285AA0F588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3EBA13F4-9F38-366C-2311-1D6CFBF2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89B1E-C1F1-D3F9-AF25-439DEE60C68D}"/>
              </a:ext>
            </a:extLst>
          </p:cNvPr>
          <p:cNvSpPr txBox="1"/>
          <p:nvPr/>
        </p:nvSpPr>
        <p:spPr>
          <a:xfrm>
            <a:off x="1241324" y="1449748"/>
            <a:ext cx="94692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5. Get the number of rides cancelled by drivers due to personal and car-related issues: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6F314-1FE0-BF23-5F72-EFE07021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50" y="2490822"/>
            <a:ext cx="10283672" cy="206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EF86F-F1A2-955B-DEEA-95910C7FAD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068"/>
          <a:stretch>
            <a:fillRect/>
          </a:stretch>
        </p:blipFill>
        <p:spPr>
          <a:xfrm>
            <a:off x="3965059" y="4892758"/>
            <a:ext cx="2775106" cy="15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C1A5D-66F8-BA93-279A-4C97D6DE0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1361D30-9B48-716E-87CD-197E3EB7BBE4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5400F8E-E849-9920-8042-8D6B1337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2BD20DF-05AA-C94F-EF26-46A97EEA440F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5EBD69FB-205F-8658-5134-6713FCF4B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36A55-17E6-CBE5-67D3-A25C22F0DB05}"/>
              </a:ext>
            </a:extLst>
          </p:cNvPr>
          <p:cNvSpPr txBox="1"/>
          <p:nvPr/>
        </p:nvSpPr>
        <p:spPr>
          <a:xfrm>
            <a:off x="942216" y="1317098"/>
            <a:ext cx="10666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6. Find the maximum and minimum driver ratings for Prime Sedan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9665A-A299-BE8F-B45C-C53D6ACA9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55" y="2431069"/>
            <a:ext cx="5863472" cy="2145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4AA28-7055-1A86-F8D2-AB2BC516E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68" y="5064586"/>
            <a:ext cx="3945698" cy="14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B4D60B-702D-5965-2E4F-D8A833AB0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E3412-518A-D2E1-8B4B-478C6FCD5392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B801865-C665-540A-ABC8-31FD4FC33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3418D390-2335-4456-AADF-63670D25EC39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DBE0240-C774-8318-D9D7-B3BC95D3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7F45E-FA1C-5308-2CAE-276405576E4C}"/>
              </a:ext>
            </a:extLst>
          </p:cNvPr>
          <p:cNvSpPr txBox="1"/>
          <p:nvPr/>
        </p:nvSpPr>
        <p:spPr>
          <a:xfrm>
            <a:off x="989350" y="1449748"/>
            <a:ext cx="9422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7. Retrieve all rides where payment was made using UPI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97800-01C0-A0FC-DAFB-C31E8C0C1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30" y="2350960"/>
            <a:ext cx="7387750" cy="1078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01023-AE5D-6494-827C-DABDE8665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86" y="3958592"/>
            <a:ext cx="1166022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8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ED568-26C0-4341-B6E9-D4A14008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2F932D5-6CDA-E560-4CB5-90E47663D5EF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C2E3FF6D-EC29-E798-12DB-AE910FC45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65AED4D-73EE-EDBE-D51C-9A04061A1666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C7745C81-97BD-B423-9CC9-99DEA8F2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D1457-F3BA-950C-1A44-4ADF6E6A0314}"/>
              </a:ext>
            </a:extLst>
          </p:cNvPr>
          <p:cNvSpPr txBox="1"/>
          <p:nvPr/>
        </p:nvSpPr>
        <p:spPr>
          <a:xfrm>
            <a:off x="1399881" y="1277351"/>
            <a:ext cx="8366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8. Find the average customer rating per vehicle type: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FB946-F299-4998-1EC6-DE9F85A19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25" y="2166559"/>
            <a:ext cx="8601999" cy="1548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879F0-0C0B-BE8A-82B1-1C1FE8F4C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004" y="3836267"/>
            <a:ext cx="3966024" cy="30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6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65D7B-851E-0A71-6443-299635949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AE2E938-BDDA-3368-D977-3186C17BE2E3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FB07F31-524D-3495-D577-D34062F9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AF50FBC-1707-0C6E-6004-878680575846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E2D7FCFC-A94F-7234-6188-993089EB5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851142-CE6F-3B9C-834F-12A4EE8F4F4C}"/>
              </a:ext>
            </a:extLst>
          </p:cNvPr>
          <p:cNvSpPr txBox="1"/>
          <p:nvPr/>
        </p:nvSpPr>
        <p:spPr>
          <a:xfrm>
            <a:off x="796565" y="1364907"/>
            <a:ext cx="11043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92D050"/>
                </a:highlight>
              </a:rPr>
              <a:t>9. Calculate the total booking value of rides completed successfully: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797A8-ADDF-2829-7F74-26CC786CFE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533"/>
          <a:stretch>
            <a:fillRect/>
          </a:stretch>
        </p:blipFill>
        <p:spPr>
          <a:xfrm>
            <a:off x="898020" y="2341671"/>
            <a:ext cx="10395959" cy="1373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62CD6-AF4E-D566-9412-D6D45A8A9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690" y="4331741"/>
            <a:ext cx="4328921" cy="20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898DED-73E3-A4C6-EB57-535F46D6DBFC}"/>
              </a:ext>
            </a:extLst>
          </p:cNvPr>
          <p:cNvSpPr txBox="1"/>
          <p:nvPr/>
        </p:nvSpPr>
        <p:spPr>
          <a:xfrm>
            <a:off x="1375529" y="1821988"/>
            <a:ext cx="45884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Date </a:t>
            </a:r>
          </a:p>
          <a:p>
            <a:r>
              <a:rPr lang="en-US" sz="2800" dirty="0"/>
              <a:t>2. Time </a:t>
            </a:r>
          </a:p>
          <a:p>
            <a:r>
              <a:rPr lang="en-US" sz="2800" dirty="0"/>
              <a:t>3. </a:t>
            </a:r>
            <a:r>
              <a:rPr lang="en-US" sz="2800" dirty="0" err="1"/>
              <a:t>Booking_ID</a:t>
            </a:r>
            <a:r>
              <a:rPr lang="en-US" sz="2800" dirty="0"/>
              <a:t> </a:t>
            </a:r>
          </a:p>
          <a:p>
            <a:r>
              <a:rPr lang="en-US" sz="2800" dirty="0"/>
              <a:t>4. </a:t>
            </a:r>
            <a:r>
              <a:rPr lang="en-US" sz="2800" dirty="0" err="1"/>
              <a:t>Booking_Status</a:t>
            </a:r>
            <a:r>
              <a:rPr lang="en-US" sz="2800" dirty="0"/>
              <a:t> </a:t>
            </a:r>
          </a:p>
          <a:p>
            <a:r>
              <a:rPr lang="en-US" sz="2800" dirty="0"/>
              <a:t>5. </a:t>
            </a:r>
            <a:r>
              <a:rPr lang="en-US" sz="2800" dirty="0" err="1"/>
              <a:t>Customer_ID</a:t>
            </a:r>
            <a:endParaRPr lang="en-US" sz="2800" dirty="0"/>
          </a:p>
          <a:p>
            <a:r>
              <a:rPr lang="en-US" sz="2800" dirty="0"/>
              <a:t> 6. </a:t>
            </a:r>
            <a:r>
              <a:rPr lang="en-US" sz="2800" dirty="0" err="1"/>
              <a:t>Vehicle_Type</a:t>
            </a:r>
            <a:endParaRPr lang="en-US" sz="2800" dirty="0"/>
          </a:p>
          <a:p>
            <a:r>
              <a:rPr lang="en-US" sz="2800" dirty="0"/>
              <a:t>7. </a:t>
            </a:r>
            <a:r>
              <a:rPr lang="en-US" sz="2800" dirty="0" err="1"/>
              <a:t>Pickup_Location</a:t>
            </a:r>
            <a:r>
              <a:rPr lang="en-US" sz="2800" dirty="0"/>
              <a:t> </a:t>
            </a:r>
          </a:p>
          <a:p>
            <a:r>
              <a:rPr lang="en-US" sz="2800" dirty="0"/>
              <a:t>8. </a:t>
            </a:r>
            <a:r>
              <a:rPr lang="en-US" sz="2800" dirty="0" err="1"/>
              <a:t>Drop_Location</a:t>
            </a:r>
            <a:r>
              <a:rPr lang="en-US" sz="2800" dirty="0"/>
              <a:t> </a:t>
            </a:r>
          </a:p>
          <a:p>
            <a:r>
              <a:rPr lang="en-US" sz="2800" dirty="0"/>
              <a:t>9. V_TAT </a:t>
            </a:r>
          </a:p>
          <a:p>
            <a:r>
              <a:rPr lang="en-US" sz="2800" dirty="0"/>
              <a:t>10. C_TAT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DCA29-A7A4-B452-1C79-26EFFA26EFFC}"/>
              </a:ext>
            </a:extLst>
          </p:cNvPr>
          <p:cNvSpPr txBox="1"/>
          <p:nvPr/>
        </p:nvSpPr>
        <p:spPr>
          <a:xfrm>
            <a:off x="3575509" y="56005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highlight>
                  <a:srgbClr val="92D050"/>
                </a:highlight>
              </a:rPr>
              <a:t>Data Columns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671B7-30F1-3CBC-49FE-1510B4E54C42}"/>
              </a:ext>
            </a:extLst>
          </p:cNvPr>
          <p:cNvSpPr txBox="1"/>
          <p:nvPr/>
        </p:nvSpPr>
        <p:spPr>
          <a:xfrm>
            <a:off x="6063007" y="2037432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11. </a:t>
            </a:r>
            <a:r>
              <a:rPr lang="en-US" sz="2800" dirty="0" err="1"/>
              <a:t>cancelled_Rides_by_Customer</a:t>
            </a:r>
            <a:r>
              <a:rPr lang="en-US" sz="2800" dirty="0"/>
              <a:t> </a:t>
            </a:r>
          </a:p>
          <a:p>
            <a:r>
              <a:rPr lang="en-US" sz="2800" dirty="0"/>
              <a:t>12. </a:t>
            </a:r>
            <a:r>
              <a:rPr lang="en-US" sz="2800" dirty="0" err="1"/>
              <a:t>cancelled_Rides_by_Driver</a:t>
            </a:r>
            <a:r>
              <a:rPr lang="en-US" sz="2800" dirty="0"/>
              <a:t> </a:t>
            </a:r>
          </a:p>
          <a:p>
            <a:r>
              <a:rPr lang="en-US" sz="2800" dirty="0"/>
              <a:t>13. </a:t>
            </a:r>
            <a:r>
              <a:rPr lang="en-US" sz="2800" dirty="0" err="1"/>
              <a:t>Incomplete_Rides</a:t>
            </a:r>
            <a:r>
              <a:rPr lang="en-US" sz="2800" dirty="0"/>
              <a:t> </a:t>
            </a:r>
          </a:p>
          <a:p>
            <a:r>
              <a:rPr lang="en-US" sz="2800" dirty="0"/>
              <a:t>14. </a:t>
            </a:r>
            <a:r>
              <a:rPr lang="en-US" sz="2800" dirty="0" err="1"/>
              <a:t>Incomplete_Rides_Reason</a:t>
            </a:r>
            <a:r>
              <a:rPr lang="en-US" sz="2800" dirty="0"/>
              <a:t> </a:t>
            </a:r>
          </a:p>
          <a:p>
            <a:r>
              <a:rPr lang="en-US" sz="2800" dirty="0"/>
              <a:t>15. </a:t>
            </a:r>
            <a:r>
              <a:rPr lang="en-US" sz="2800" dirty="0" err="1"/>
              <a:t>Booking_Value</a:t>
            </a:r>
            <a:r>
              <a:rPr lang="en-US" sz="2800" dirty="0"/>
              <a:t> </a:t>
            </a:r>
          </a:p>
          <a:p>
            <a:r>
              <a:rPr lang="en-US" sz="2800" dirty="0"/>
              <a:t>16. </a:t>
            </a:r>
            <a:r>
              <a:rPr lang="en-US" sz="2800" dirty="0" err="1"/>
              <a:t>Payment_Method</a:t>
            </a:r>
            <a:r>
              <a:rPr lang="en-US" sz="2800" dirty="0"/>
              <a:t> </a:t>
            </a:r>
          </a:p>
          <a:p>
            <a:r>
              <a:rPr lang="en-US" sz="2800" dirty="0"/>
              <a:t>17. </a:t>
            </a:r>
            <a:r>
              <a:rPr lang="en-US" sz="2800" dirty="0" err="1"/>
              <a:t>Ride_Distance</a:t>
            </a:r>
            <a:r>
              <a:rPr lang="en-US" sz="2800" dirty="0"/>
              <a:t> </a:t>
            </a:r>
          </a:p>
          <a:p>
            <a:r>
              <a:rPr lang="en-US" sz="2800" dirty="0"/>
              <a:t>18. </a:t>
            </a:r>
            <a:r>
              <a:rPr lang="en-US" sz="2800" dirty="0" err="1"/>
              <a:t>Driver_Ratings</a:t>
            </a:r>
            <a:r>
              <a:rPr lang="en-US" sz="2800" dirty="0"/>
              <a:t> </a:t>
            </a:r>
          </a:p>
          <a:p>
            <a:r>
              <a:rPr lang="en-US" sz="2800" dirty="0"/>
              <a:t>19. </a:t>
            </a:r>
            <a:r>
              <a:rPr lang="en-US" sz="2800" dirty="0" err="1"/>
              <a:t>Customer_Rating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64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23EA5A-C9BE-D307-33B4-814CFCDE2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1988044-FAE3-C605-953A-0DDDD936AD00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704FE777-0267-1A70-5B23-7097ACB3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F4671509-482D-FB73-12D7-98056FF0F246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F4F4299F-C19E-C728-CB22-3012AD663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405AD-8EE4-4D66-CC8F-DCBD722F9376}"/>
              </a:ext>
            </a:extLst>
          </p:cNvPr>
          <p:cNvSpPr txBox="1"/>
          <p:nvPr/>
        </p:nvSpPr>
        <p:spPr>
          <a:xfrm>
            <a:off x="1845747" y="1203877"/>
            <a:ext cx="895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92D050"/>
                </a:highlight>
              </a:rPr>
              <a:t>10. List all incomplete rides along with the reason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A0FBC-070F-1D6C-3E69-9CE23CA41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4" y="2443817"/>
            <a:ext cx="7206374" cy="1435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A10A1-FA9E-E974-6F04-A607BBDFC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792" y="2019611"/>
            <a:ext cx="3486637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8678D8-811B-46AC-97D5-5AEDBF51BF78}"/>
              </a:ext>
            </a:extLst>
          </p:cNvPr>
          <p:cNvSpPr txBox="1"/>
          <p:nvPr/>
        </p:nvSpPr>
        <p:spPr>
          <a:xfrm>
            <a:off x="895545" y="491934"/>
            <a:ext cx="11029361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92D050"/>
                </a:highlight>
              </a:rPr>
              <a:t>ChatGPT Prompt to Create Data</a:t>
            </a:r>
          </a:p>
          <a:p>
            <a:endParaRPr lang="en-US" dirty="0"/>
          </a:p>
          <a:p>
            <a:r>
              <a:rPr lang="en-US" sz="2400" dirty="0"/>
              <a:t> Please create a spreadsheet with 1 lac rows, for Bengaluru city. Give the following columns. The data will be for 1 month. use the following column 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2400" dirty="0"/>
              <a:t>Date </a:t>
            </a:r>
          </a:p>
          <a:p>
            <a:r>
              <a:rPr lang="en-US" sz="2400" dirty="0"/>
              <a:t>2. Time </a:t>
            </a:r>
          </a:p>
          <a:p>
            <a:r>
              <a:rPr lang="en-US" sz="2400" dirty="0"/>
              <a:t>3. Booking ID </a:t>
            </a:r>
          </a:p>
          <a:p>
            <a:r>
              <a:rPr lang="en-US" sz="2400" dirty="0"/>
              <a:t>4. Booking Status </a:t>
            </a:r>
          </a:p>
          <a:p>
            <a:r>
              <a:rPr lang="en-US" sz="2400" dirty="0"/>
              <a:t>5. Customer ID </a:t>
            </a:r>
          </a:p>
          <a:p>
            <a:r>
              <a:rPr lang="en-US" sz="2400" dirty="0"/>
              <a:t>6. Vehicle Type- Auto- Prime Plus- Prime Sedan- Mini- Bike- </a:t>
            </a:r>
            <a:r>
              <a:rPr lang="en-US" sz="2400" dirty="0" err="1"/>
              <a:t>eBike</a:t>
            </a:r>
            <a:r>
              <a:rPr lang="en-US" sz="2400" dirty="0"/>
              <a:t>- Prime SUV </a:t>
            </a:r>
          </a:p>
          <a:p>
            <a:r>
              <a:rPr lang="en-US" sz="2400" dirty="0"/>
              <a:t>7. Pickup Location (Create dummy location points Take any 50 areas from Bangalore) </a:t>
            </a:r>
          </a:p>
          <a:p>
            <a:r>
              <a:rPr lang="en-US" sz="2400" dirty="0"/>
              <a:t>8. Drop Location (Take from dummy pickup locations) </a:t>
            </a:r>
          </a:p>
          <a:p>
            <a:r>
              <a:rPr lang="en-US" sz="2400" dirty="0"/>
              <a:t>9. </a:t>
            </a:r>
            <a:r>
              <a:rPr lang="en-US" sz="2400" dirty="0" err="1"/>
              <a:t>AvgVTAT</a:t>
            </a:r>
            <a:r>
              <a:rPr lang="en-US" sz="2400" dirty="0"/>
              <a:t> (Time taken to arrive at the vehicle) </a:t>
            </a:r>
          </a:p>
          <a:p>
            <a:r>
              <a:rPr lang="en-US" sz="2400" dirty="0"/>
              <a:t>10. Avg CTAT (Time taken to arrive the Customer) </a:t>
            </a:r>
          </a:p>
        </p:txBody>
      </p:sp>
    </p:spTree>
    <p:extLst>
      <p:ext uri="{BB962C8B-B14F-4D97-AF65-F5344CB8AC3E}">
        <p14:creationId xmlns:p14="http://schemas.microsoft.com/office/powerpoint/2010/main" val="304068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FC8608-08D0-EF85-8A35-7BD2E57BCDF1}"/>
              </a:ext>
            </a:extLst>
          </p:cNvPr>
          <p:cNvSpPr txBox="1"/>
          <p:nvPr/>
        </p:nvSpPr>
        <p:spPr>
          <a:xfrm>
            <a:off x="897902" y="733706"/>
            <a:ext cx="109515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11. Cancelled Rides by Customer </a:t>
            </a:r>
          </a:p>
          <a:p>
            <a:r>
              <a:rPr lang="en-US" sz="2400" dirty="0"/>
              <a:t>12. Reason for cancelling by Customer Driver is not moving towards pickup location---- Driver asked to cancel </a:t>
            </a:r>
            <a:r>
              <a:rPr lang="en-US" sz="2400" dirty="0" err="1"/>
              <a:t>ACis</a:t>
            </a:r>
            <a:r>
              <a:rPr lang="en-US" sz="2400" dirty="0"/>
              <a:t> not working (Only for 4-wheelers) Change of plans Wrong Address </a:t>
            </a:r>
          </a:p>
          <a:p>
            <a:r>
              <a:rPr lang="en-US" sz="2400" dirty="0"/>
              <a:t>13. Cancelled Rides by Driver Personal &amp; Car related issues-- Customer related issue The customer was coughing/sick More than permitted people in there </a:t>
            </a:r>
          </a:p>
          <a:p>
            <a:r>
              <a:rPr lang="en-US" sz="2400" dirty="0"/>
              <a:t>14. Incomplete Rides </a:t>
            </a:r>
          </a:p>
          <a:p>
            <a:r>
              <a:rPr lang="en-US" sz="2400" dirty="0"/>
              <a:t>15. Incomplete Rides Reason Customer Demand-- Vehicle Breakdown Other Issue </a:t>
            </a:r>
          </a:p>
          <a:p>
            <a:r>
              <a:rPr lang="en-US" sz="2400" dirty="0"/>
              <a:t>16. Booking Value </a:t>
            </a:r>
          </a:p>
          <a:p>
            <a:r>
              <a:rPr lang="en-US" sz="2400" dirty="0"/>
              <a:t>17. Ride Distance </a:t>
            </a:r>
          </a:p>
          <a:p>
            <a:r>
              <a:rPr lang="en-US" sz="2400" dirty="0"/>
              <a:t>18. Driver Ratings </a:t>
            </a:r>
          </a:p>
          <a:p>
            <a:r>
              <a:rPr lang="en-US" sz="2400" dirty="0"/>
              <a:t>19. Customer Rating Keep the overall booking status success for this data at 62%.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If the booking status is successful, then only fare charge ratings, average VTAT, average CTAT, and other data will be there</a:t>
            </a:r>
          </a:p>
        </p:txBody>
      </p:sp>
    </p:spTree>
    <p:extLst>
      <p:ext uri="{BB962C8B-B14F-4D97-AF65-F5344CB8AC3E}">
        <p14:creationId xmlns:p14="http://schemas.microsoft.com/office/powerpoint/2010/main" val="346179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4BC75-DCF1-3C9A-BBB1-8408B112C851}"/>
              </a:ext>
            </a:extLst>
          </p:cNvPr>
          <p:cNvSpPr txBox="1"/>
          <p:nvPr/>
        </p:nvSpPr>
        <p:spPr>
          <a:xfrm>
            <a:off x="2830398" y="2209741"/>
            <a:ext cx="731284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highlight>
                  <a:srgbClr val="92D050"/>
                </a:highligh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555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7D392-1C6C-D0DB-50B1-5D8B9FD36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58219FC-793F-3769-88A4-3CA1AC0D5D89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2F21BD3-BED5-E863-BD70-19DE1E5C3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93102DF7-135E-0FEA-4976-1BEA8C7FE955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15FFCDE-0DBA-006E-7095-AC07FC874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A41141-D2EA-0E85-B31A-946D10BBFEEB}"/>
              </a:ext>
            </a:extLst>
          </p:cNvPr>
          <p:cNvSpPr txBox="1"/>
          <p:nvPr/>
        </p:nvSpPr>
        <p:spPr>
          <a:xfrm>
            <a:off x="998312" y="613735"/>
            <a:ext cx="1092566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                                      </a:t>
            </a:r>
            <a:r>
              <a:rPr lang="en-US" sz="4000" b="1" dirty="0">
                <a:highlight>
                  <a:srgbClr val="92D050"/>
                </a:highlight>
              </a:rPr>
              <a:t>Power BI Questions: </a:t>
            </a:r>
            <a:endParaRPr lang="en-US" sz="3200" b="1" dirty="0">
              <a:highlight>
                <a:srgbClr val="92D050"/>
              </a:highlight>
            </a:endParaRPr>
          </a:p>
          <a:p>
            <a:endParaRPr lang="en-US" sz="3200" b="1" dirty="0">
              <a:highlight>
                <a:srgbClr val="92D050"/>
              </a:highlight>
            </a:endParaRPr>
          </a:p>
          <a:p>
            <a:pPr marL="342900" indent="-342900">
              <a:buAutoNum type="arabicPeriod"/>
            </a:pPr>
            <a:r>
              <a:rPr lang="en-US" sz="3200" dirty="0"/>
              <a:t>Ride Volume Over Time</a:t>
            </a:r>
          </a:p>
          <a:p>
            <a:r>
              <a:rPr lang="en-US" sz="3200" dirty="0"/>
              <a:t>2. Booking Status Breakdown </a:t>
            </a:r>
          </a:p>
          <a:p>
            <a:r>
              <a:rPr lang="en-US" sz="3200" dirty="0"/>
              <a:t>3. Top 5 Vehicle Types by Ride Distance</a:t>
            </a:r>
          </a:p>
          <a:p>
            <a:r>
              <a:rPr lang="en-US" sz="3200" dirty="0"/>
              <a:t>4. Average Customer Ratings by Vehicle Type </a:t>
            </a:r>
          </a:p>
          <a:p>
            <a:r>
              <a:rPr lang="en-US" sz="3200" dirty="0"/>
              <a:t>5. cancelled Rides Reasons </a:t>
            </a:r>
          </a:p>
          <a:p>
            <a:r>
              <a:rPr lang="en-US" sz="3200" dirty="0"/>
              <a:t>6. Revenue by Payment Method </a:t>
            </a:r>
          </a:p>
          <a:p>
            <a:r>
              <a:rPr lang="en-US" sz="3200" dirty="0"/>
              <a:t>7. Top 5 Customers by Total Booking Value </a:t>
            </a:r>
          </a:p>
          <a:p>
            <a:r>
              <a:rPr lang="en-US" sz="3200" dirty="0"/>
              <a:t>8. Ride Distance Distribution Per Day </a:t>
            </a:r>
          </a:p>
          <a:p>
            <a:r>
              <a:rPr lang="en-US" sz="3200" dirty="0"/>
              <a:t>9. Driver Ratings Distribution </a:t>
            </a:r>
          </a:p>
          <a:p>
            <a:r>
              <a:rPr lang="en-US" sz="3200" dirty="0"/>
              <a:t>10. Customer vs. Driver Ratings</a:t>
            </a:r>
          </a:p>
        </p:txBody>
      </p:sp>
    </p:spTree>
    <p:extLst>
      <p:ext uri="{BB962C8B-B14F-4D97-AF65-F5344CB8AC3E}">
        <p14:creationId xmlns:p14="http://schemas.microsoft.com/office/powerpoint/2010/main" val="198715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6D6E0-7D02-17D4-088D-1FC57E7F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F78CFBD-3DAE-760A-B6A8-4788644CDDF9}"/>
              </a:ext>
            </a:extLst>
          </p:cNvPr>
          <p:cNvSpPr/>
          <p:nvPr/>
        </p:nvSpPr>
        <p:spPr>
          <a:xfrm>
            <a:off x="122548" y="119511"/>
            <a:ext cx="2253007" cy="791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FBB0BC3-C8D2-0AF6-7DC2-42C25BD8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" y="173640"/>
            <a:ext cx="1279161" cy="68359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8CFAFE9-C43D-3193-BE83-32C20B1987DF}"/>
              </a:ext>
            </a:extLst>
          </p:cNvPr>
          <p:cNvSpPr/>
          <p:nvPr/>
        </p:nvSpPr>
        <p:spPr>
          <a:xfrm>
            <a:off x="210196" y="127000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B204EE7-1DC9-250C-294D-CA594E360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3" y="-173003"/>
            <a:ext cx="1330237" cy="1330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07ED17-53A8-49DA-DD83-4F786125EA62}"/>
              </a:ext>
            </a:extLst>
          </p:cNvPr>
          <p:cNvSpPr txBox="1"/>
          <p:nvPr/>
        </p:nvSpPr>
        <p:spPr>
          <a:xfrm>
            <a:off x="2056614" y="2601798"/>
            <a:ext cx="9587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highlight>
                  <a:srgbClr val="92D050"/>
                </a:highlight>
              </a:rPr>
              <a:t>PowerBI</a:t>
            </a:r>
            <a:r>
              <a:rPr lang="en-US" sz="7200" b="1" dirty="0">
                <a:highlight>
                  <a:srgbClr val="92D050"/>
                </a:highlight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172250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E6C8-F9F4-D1B4-AA2C-316C8F519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1A9E9-0357-C355-1234-C8647FCA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" y="134966"/>
            <a:ext cx="11554148" cy="65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597EC-264A-90C7-8C99-CD89ECE7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6B762-A71E-B301-F985-B95FB41C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9" y="111432"/>
            <a:ext cx="11743781" cy="66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8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21E1-A2F0-4C9D-1C0F-3FBE82672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07A98-A9A2-0FF5-A45C-27122FFA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7" y="64673"/>
            <a:ext cx="11941285" cy="67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21016-1609-9B84-3A98-2677AF17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4BE40-EB2F-39D0-B45D-F0F056EB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" y="108408"/>
            <a:ext cx="11902246" cy="66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8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BCEC2-0526-C7AD-AB52-6A5DD3DE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" y="94601"/>
            <a:ext cx="11944421" cy="66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802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Bhagyashree dahima</cp:lastModifiedBy>
  <cp:revision>9</cp:revision>
  <dcterms:created xsi:type="dcterms:W3CDTF">2024-10-05T18:58:27Z</dcterms:created>
  <dcterms:modified xsi:type="dcterms:W3CDTF">2025-09-20T17:09:30Z</dcterms:modified>
</cp:coreProperties>
</file>