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TAN Nimbus" charset="1" panose="00000000000000000000"/>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grpSp>
        <p:nvGrpSpPr>
          <p:cNvPr name="Group 2" id="2"/>
          <p:cNvGrpSpPr/>
          <p:nvPr/>
        </p:nvGrpSpPr>
        <p:grpSpPr>
          <a:xfrm rot="0">
            <a:off x="-2306663" y="-5527702"/>
            <a:ext cx="22901326" cy="21342405"/>
            <a:chOff x="0" y="0"/>
            <a:chExt cx="30535102" cy="28456540"/>
          </a:xfrm>
        </p:grpSpPr>
        <p:sp>
          <p:nvSpPr>
            <p:cNvPr name="Freeform 3" id="3"/>
            <p:cNvSpPr/>
            <p:nvPr/>
          </p:nvSpPr>
          <p:spPr>
            <a:xfrm flipH="true" flipV="true" rot="-239025">
              <a:off x="1577718" y="18810819"/>
              <a:ext cx="28691240" cy="8659538"/>
            </a:xfrm>
            <a:custGeom>
              <a:avLst/>
              <a:gdLst/>
              <a:ahLst/>
              <a:cxnLst/>
              <a:rect r="r" b="b" t="t" l="l"/>
              <a:pathLst>
                <a:path h="8659538" w="28691240">
                  <a:moveTo>
                    <a:pt x="28691241" y="8659538"/>
                  </a:moveTo>
                  <a:lnTo>
                    <a:pt x="0" y="8659538"/>
                  </a:lnTo>
                  <a:lnTo>
                    <a:pt x="0" y="0"/>
                  </a:lnTo>
                  <a:lnTo>
                    <a:pt x="28691241" y="0"/>
                  </a:lnTo>
                  <a:lnTo>
                    <a:pt x="28691241" y="865953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39025">
              <a:off x="266143" y="986183"/>
              <a:ext cx="28691240" cy="8659538"/>
            </a:xfrm>
            <a:custGeom>
              <a:avLst/>
              <a:gdLst/>
              <a:ahLst/>
              <a:cxnLst/>
              <a:rect r="r" b="b" t="t" l="l"/>
              <a:pathLst>
                <a:path h="8659538" w="28691240">
                  <a:moveTo>
                    <a:pt x="0" y="0"/>
                  </a:moveTo>
                  <a:lnTo>
                    <a:pt x="28691241" y="0"/>
                  </a:lnTo>
                  <a:lnTo>
                    <a:pt x="28691241" y="8659538"/>
                  </a:lnTo>
                  <a:lnTo>
                    <a:pt x="0" y="8659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95864">
            <a:off x="11084048" y="3944157"/>
            <a:ext cx="7610314" cy="9301495"/>
          </a:xfrm>
          <a:custGeom>
            <a:avLst/>
            <a:gdLst/>
            <a:ahLst/>
            <a:cxnLst/>
            <a:rect r="r" b="b" t="t" l="l"/>
            <a:pathLst>
              <a:path h="9301495" w="7610314">
                <a:moveTo>
                  <a:pt x="0" y="0"/>
                </a:moveTo>
                <a:lnTo>
                  <a:pt x="7610314" y="0"/>
                </a:lnTo>
                <a:lnTo>
                  <a:pt x="7610314" y="9301496"/>
                </a:lnTo>
                <a:lnTo>
                  <a:pt x="0" y="9301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620451" y="5143500"/>
            <a:ext cx="9012854" cy="6587577"/>
          </a:xfrm>
          <a:custGeom>
            <a:avLst/>
            <a:gdLst/>
            <a:ahLst/>
            <a:cxnLst/>
            <a:rect r="r" b="b" t="t" l="l"/>
            <a:pathLst>
              <a:path h="6587577" w="9012854">
                <a:moveTo>
                  <a:pt x="0" y="0"/>
                </a:moveTo>
                <a:lnTo>
                  <a:pt x="9012854" y="0"/>
                </a:lnTo>
                <a:lnTo>
                  <a:pt x="9012854" y="6587577"/>
                </a:lnTo>
                <a:lnTo>
                  <a:pt x="0" y="6587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32753" y="725807"/>
            <a:ext cx="18395353" cy="6237650"/>
          </a:xfrm>
          <a:prstGeom prst="rect">
            <a:avLst/>
          </a:prstGeom>
        </p:spPr>
        <p:txBody>
          <a:bodyPr anchor="t" rtlCol="false" tIns="0" lIns="0" bIns="0" rIns="0">
            <a:spAutoFit/>
          </a:bodyPr>
          <a:lstStyle/>
          <a:p>
            <a:pPr algn="l" marL="0" indent="0" lvl="0">
              <a:lnSpc>
                <a:spcPts val="16460"/>
              </a:lnSpc>
            </a:pPr>
            <a:r>
              <a:rPr lang="en-US" sz="13716">
                <a:solidFill>
                  <a:srgbClr val="FFFFFF"/>
                </a:solidFill>
                <a:latin typeface="TAN Nimbus"/>
                <a:ea typeface="TAN Nimbus"/>
                <a:cs typeface="TAN Nimbus"/>
                <a:sym typeface="TAN Nimbus"/>
              </a:rPr>
              <a:t>Restaurant Orders Data Analysis</a:t>
            </a:r>
          </a:p>
        </p:txBody>
      </p:sp>
      <p:sp>
        <p:nvSpPr>
          <p:cNvPr name="TextBox 8" id="8"/>
          <p:cNvSpPr txBox="true"/>
          <p:nvPr/>
        </p:nvSpPr>
        <p:spPr>
          <a:xfrm rot="0">
            <a:off x="632753" y="7223897"/>
            <a:ext cx="6071774" cy="1371067"/>
          </a:xfrm>
          <a:prstGeom prst="rect">
            <a:avLst/>
          </a:prstGeom>
        </p:spPr>
        <p:txBody>
          <a:bodyPr anchor="t" rtlCol="false" tIns="0" lIns="0" bIns="0" rIns="0">
            <a:spAutoFit/>
          </a:bodyPr>
          <a:lstStyle/>
          <a:p>
            <a:pPr algn="l">
              <a:lnSpc>
                <a:spcPts val="5533"/>
              </a:lnSpc>
            </a:pPr>
            <a:r>
              <a:rPr lang="en-US" sz="3952" b="true">
                <a:solidFill>
                  <a:srgbClr val="FFFFFF"/>
                </a:solidFill>
                <a:latin typeface="Canva Sans Bold"/>
                <a:ea typeface="Canva Sans Bold"/>
                <a:cs typeface="Canva Sans Bold"/>
                <a:sym typeface="Canva Sans Bold"/>
              </a:rPr>
              <a:t>Created by : </a:t>
            </a:r>
          </a:p>
          <a:p>
            <a:pPr algn="l">
              <a:lnSpc>
                <a:spcPts val="5533"/>
              </a:lnSpc>
            </a:pPr>
            <a:r>
              <a:rPr lang="en-US" sz="3952" b="true">
                <a:solidFill>
                  <a:srgbClr val="FFFFFF"/>
                </a:solidFill>
                <a:latin typeface="Canva Sans Bold"/>
                <a:ea typeface="Canva Sans Bold"/>
                <a:cs typeface="Canva Sans Bold"/>
                <a:sym typeface="Canva Sans Bold"/>
              </a:rPr>
              <a:t> Bhagyashree Dahima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256609"/>
            <a:ext cx="16592035" cy="2597963"/>
          </a:xfrm>
          <a:custGeom>
            <a:avLst/>
            <a:gdLst/>
            <a:ahLst/>
            <a:cxnLst/>
            <a:rect r="r" b="b" t="t" l="l"/>
            <a:pathLst>
              <a:path h="2597963" w="16592035">
                <a:moveTo>
                  <a:pt x="0" y="0"/>
                </a:moveTo>
                <a:lnTo>
                  <a:pt x="16592035" y="0"/>
                </a:lnTo>
                <a:lnTo>
                  <a:pt x="16592035" y="2597963"/>
                </a:lnTo>
                <a:lnTo>
                  <a:pt x="0" y="2597963"/>
                </a:lnTo>
                <a:lnTo>
                  <a:pt x="0" y="0"/>
                </a:lnTo>
                <a:close/>
              </a:path>
            </a:pathLst>
          </a:custGeom>
          <a:blipFill>
            <a:blip r:embed="rId2"/>
            <a:stretch>
              <a:fillRect l="0" t="0" r="0" b="0"/>
            </a:stretch>
          </a:blipFill>
        </p:spPr>
      </p:sp>
      <p:sp>
        <p:nvSpPr>
          <p:cNvPr name="Freeform 3" id="3"/>
          <p:cNvSpPr/>
          <p:nvPr/>
        </p:nvSpPr>
        <p:spPr>
          <a:xfrm flipH="false" flipV="false" rot="0">
            <a:off x="4214394" y="4484199"/>
            <a:ext cx="11131001" cy="3561920"/>
          </a:xfrm>
          <a:custGeom>
            <a:avLst/>
            <a:gdLst/>
            <a:ahLst/>
            <a:cxnLst/>
            <a:rect r="r" b="b" t="t" l="l"/>
            <a:pathLst>
              <a:path h="3561920" w="11131001">
                <a:moveTo>
                  <a:pt x="0" y="0"/>
                </a:moveTo>
                <a:lnTo>
                  <a:pt x="11131001" y="0"/>
                </a:lnTo>
                <a:lnTo>
                  <a:pt x="11131001" y="3561920"/>
                </a:lnTo>
                <a:lnTo>
                  <a:pt x="0" y="3561920"/>
                </a:lnTo>
                <a:lnTo>
                  <a:pt x="0" y="0"/>
                </a:lnTo>
                <a:close/>
              </a:path>
            </a:pathLst>
          </a:custGeom>
          <a:blipFill>
            <a:blip r:embed="rId3"/>
            <a:stretch>
              <a:fillRect l="0" t="0" r="0" b="0"/>
            </a:stretch>
          </a:blipFill>
        </p:spPr>
      </p:sp>
      <p:sp>
        <p:nvSpPr>
          <p:cNvPr name="Freeform 4" id="4"/>
          <p:cNvSpPr/>
          <p:nvPr/>
        </p:nvSpPr>
        <p:spPr>
          <a:xfrm flipH="false" flipV="false" rot="476780">
            <a:off x="548694" y="5988719"/>
            <a:ext cx="2940212" cy="4114800"/>
          </a:xfrm>
          <a:custGeom>
            <a:avLst/>
            <a:gdLst/>
            <a:ahLst/>
            <a:cxnLst/>
            <a:rect r="r" b="b" t="t" l="l"/>
            <a:pathLst>
              <a:path h="4114800" w="2940212">
                <a:moveTo>
                  <a:pt x="0" y="0"/>
                </a:moveTo>
                <a:lnTo>
                  <a:pt x="2940212" y="0"/>
                </a:lnTo>
                <a:lnTo>
                  <a:pt x="294021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1490596"/>
            <a:ext cx="17259300" cy="1852125"/>
          </a:xfrm>
          <a:custGeom>
            <a:avLst/>
            <a:gdLst/>
            <a:ahLst/>
            <a:cxnLst/>
            <a:rect r="r" b="b" t="t" l="l"/>
            <a:pathLst>
              <a:path h="1852125" w="17259300">
                <a:moveTo>
                  <a:pt x="0" y="0"/>
                </a:moveTo>
                <a:lnTo>
                  <a:pt x="17259300" y="0"/>
                </a:lnTo>
                <a:lnTo>
                  <a:pt x="17259300" y="1852126"/>
                </a:lnTo>
                <a:lnTo>
                  <a:pt x="0" y="1852126"/>
                </a:lnTo>
                <a:lnTo>
                  <a:pt x="0" y="0"/>
                </a:lnTo>
                <a:close/>
              </a:path>
            </a:pathLst>
          </a:custGeom>
          <a:blipFill>
            <a:blip r:embed="rId2"/>
            <a:stretch>
              <a:fillRect l="0" t="0" r="0" b="-2505"/>
            </a:stretch>
          </a:blipFill>
        </p:spPr>
      </p:sp>
      <p:sp>
        <p:nvSpPr>
          <p:cNvPr name="Freeform 3" id="3"/>
          <p:cNvSpPr/>
          <p:nvPr/>
        </p:nvSpPr>
        <p:spPr>
          <a:xfrm flipH="false" flipV="false" rot="0">
            <a:off x="6808909" y="4578157"/>
            <a:ext cx="6104535" cy="4680143"/>
          </a:xfrm>
          <a:custGeom>
            <a:avLst/>
            <a:gdLst/>
            <a:ahLst/>
            <a:cxnLst/>
            <a:rect r="r" b="b" t="t" l="l"/>
            <a:pathLst>
              <a:path h="4680143" w="6104535">
                <a:moveTo>
                  <a:pt x="0" y="0"/>
                </a:moveTo>
                <a:lnTo>
                  <a:pt x="6104535" y="0"/>
                </a:lnTo>
                <a:lnTo>
                  <a:pt x="6104535" y="4680143"/>
                </a:lnTo>
                <a:lnTo>
                  <a:pt x="0" y="4680143"/>
                </a:lnTo>
                <a:lnTo>
                  <a:pt x="0" y="0"/>
                </a:lnTo>
                <a:close/>
              </a:path>
            </a:pathLst>
          </a:custGeom>
          <a:blipFill>
            <a:blip r:embed="rId3"/>
            <a:stretch>
              <a:fillRect l="0" t="0" r="0" b="0"/>
            </a:stretch>
          </a:blipFill>
        </p:spPr>
      </p:sp>
      <p:sp>
        <p:nvSpPr>
          <p:cNvPr name="Freeform 4" id="4"/>
          <p:cNvSpPr/>
          <p:nvPr/>
        </p:nvSpPr>
        <p:spPr>
          <a:xfrm flipH="false" flipV="false" rot="0">
            <a:off x="0" y="6172200"/>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2952255" y="1589261"/>
            <a:ext cx="12383490" cy="2487922"/>
          </a:xfrm>
          <a:custGeom>
            <a:avLst/>
            <a:gdLst/>
            <a:ahLst/>
            <a:cxnLst/>
            <a:rect r="r" b="b" t="t" l="l"/>
            <a:pathLst>
              <a:path h="2487922" w="12383490">
                <a:moveTo>
                  <a:pt x="0" y="0"/>
                </a:moveTo>
                <a:lnTo>
                  <a:pt x="12383490" y="0"/>
                </a:lnTo>
                <a:lnTo>
                  <a:pt x="12383490" y="2487922"/>
                </a:lnTo>
                <a:lnTo>
                  <a:pt x="0" y="2487922"/>
                </a:lnTo>
                <a:lnTo>
                  <a:pt x="0" y="0"/>
                </a:lnTo>
                <a:close/>
              </a:path>
            </a:pathLst>
          </a:custGeom>
          <a:blipFill>
            <a:blip r:embed="rId2"/>
            <a:stretch>
              <a:fillRect l="0" t="0" r="0" b="0"/>
            </a:stretch>
          </a:blipFill>
        </p:spPr>
      </p:sp>
      <p:sp>
        <p:nvSpPr>
          <p:cNvPr name="Freeform 3" id="3"/>
          <p:cNvSpPr/>
          <p:nvPr/>
        </p:nvSpPr>
        <p:spPr>
          <a:xfrm flipH="false" flipV="false" rot="0">
            <a:off x="5911479" y="4283342"/>
            <a:ext cx="6465042" cy="4974958"/>
          </a:xfrm>
          <a:custGeom>
            <a:avLst/>
            <a:gdLst/>
            <a:ahLst/>
            <a:cxnLst/>
            <a:rect r="r" b="b" t="t" l="l"/>
            <a:pathLst>
              <a:path h="4974958" w="6465042">
                <a:moveTo>
                  <a:pt x="0" y="0"/>
                </a:moveTo>
                <a:lnTo>
                  <a:pt x="6465042" y="0"/>
                </a:lnTo>
                <a:lnTo>
                  <a:pt x="6465042" y="4974958"/>
                </a:lnTo>
                <a:lnTo>
                  <a:pt x="0" y="4974958"/>
                </a:lnTo>
                <a:lnTo>
                  <a:pt x="0" y="0"/>
                </a:lnTo>
                <a:close/>
              </a:path>
            </a:pathLst>
          </a:custGeom>
          <a:blipFill>
            <a:blip r:embed="rId3"/>
            <a:stretch>
              <a:fillRect l="0" t="0" r="0" b="0"/>
            </a:stretch>
          </a:blipFill>
        </p:spPr>
      </p:sp>
      <p:sp>
        <p:nvSpPr>
          <p:cNvPr name="Freeform 4" id="4"/>
          <p:cNvSpPr/>
          <p:nvPr/>
        </p:nvSpPr>
        <p:spPr>
          <a:xfrm flipH="false" flipV="false" rot="0">
            <a:off x="0" y="6172200"/>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1388409" y="1028700"/>
            <a:ext cx="15511182" cy="3966431"/>
          </a:xfrm>
          <a:custGeom>
            <a:avLst/>
            <a:gdLst/>
            <a:ahLst/>
            <a:cxnLst/>
            <a:rect r="r" b="b" t="t" l="l"/>
            <a:pathLst>
              <a:path h="3966431" w="15511182">
                <a:moveTo>
                  <a:pt x="0" y="0"/>
                </a:moveTo>
                <a:lnTo>
                  <a:pt x="15511182" y="0"/>
                </a:lnTo>
                <a:lnTo>
                  <a:pt x="15511182" y="3966431"/>
                </a:lnTo>
                <a:lnTo>
                  <a:pt x="0" y="3966431"/>
                </a:lnTo>
                <a:lnTo>
                  <a:pt x="0" y="0"/>
                </a:lnTo>
                <a:close/>
              </a:path>
            </a:pathLst>
          </a:custGeom>
          <a:blipFill>
            <a:blip r:embed="rId2"/>
            <a:stretch>
              <a:fillRect l="0" t="0" r="0" b="0"/>
            </a:stretch>
          </a:blipFill>
        </p:spPr>
      </p:sp>
      <p:sp>
        <p:nvSpPr>
          <p:cNvPr name="Freeform 3" id="3"/>
          <p:cNvSpPr/>
          <p:nvPr/>
        </p:nvSpPr>
        <p:spPr>
          <a:xfrm flipH="false" flipV="false" rot="0">
            <a:off x="5747789" y="4995131"/>
            <a:ext cx="5985598" cy="4971908"/>
          </a:xfrm>
          <a:custGeom>
            <a:avLst/>
            <a:gdLst/>
            <a:ahLst/>
            <a:cxnLst/>
            <a:rect r="r" b="b" t="t" l="l"/>
            <a:pathLst>
              <a:path h="4971908" w="5985598">
                <a:moveTo>
                  <a:pt x="0" y="0"/>
                </a:moveTo>
                <a:lnTo>
                  <a:pt x="5985598" y="0"/>
                </a:lnTo>
                <a:lnTo>
                  <a:pt x="5985598" y="4971908"/>
                </a:lnTo>
                <a:lnTo>
                  <a:pt x="0" y="4971908"/>
                </a:lnTo>
                <a:lnTo>
                  <a:pt x="0" y="0"/>
                </a:lnTo>
                <a:close/>
              </a:path>
            </a:pathLst>
          </a:custGeom>
          <a:blipFill>
            <a:blip r:embed="rId3"/>
            <a:stretch>
              <a:fillRect l="0" t="0" r="0" b="0"/>
            </a:stretch>
          </a:blipFill>
        </p:spPr>
      </p:sp>
      <p:sp>
        <p:nvSpPr>
          <p:cNvPr name="Freeform 4" id="4"/>
          <p:cNvSpPr/>
          <p:nvPr/>
        </p:nvSpPr>
        <p:spPr>
          <a:xfrm flipH="false" flipV="false" rot="0">
            <a:off x="0" y="6172200"/>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TextBox 2" id="2"/>
          <p:cNvSpPr txBox="true"/>
          <p:nvPr/>
        </p:nvSpPr>
        <p:spPr>
          <a:xfrm rot="0">
            <a:off x="0" y="309942"/>
            <a:ext cx="17590062" cy="8334375"/>
          </a:xfrm>
          <a:prstGeom prst="rect">
            <a:avLst/>
          </a:prstGeom>
        </p:spPr>
        <p:txBody>
          <a:bodyPr anchor="t" rtlCol="false" tIns="0" lIns="0" bIns="0" rIns="0">
            <a:spAutoFit/>
          </a:bodyPr>
          <a:lstStyle/>
          <a:p>
            <a:pPr algn="ctr">
              <a:lnSpc>
                <a:spcPts val="8181"/>
              </a:lnSpc>
              <a:spcBef>
                <a:spcPct val="0"/>
              </a:spcBef>
            </a:pPr>
          </a:p>
          <a:p>
            <a:pPr algn="ctr">
              <a:lnSpc>
                <a:spcPts val="8181"/>
              </a:lnSpc>
              <a:spcBef>
                <a:spcPct val="0"/>
              </a:spcBef>
            </a:pPr>
            <a:r>
              <a:rPr lang="en-US" sz="6818">
                <a:solidFill>
                  <a:srgbClr val="000000"/>
                </a:solidFill>
                <a:latin typeface="TAN Nimbus"/>
                <a:ea typeface="TAN Nimbus"/>
                <a:cs typeface="TAN Nimbus"/>
                <a:sym typeface="TAN Nimbus"/>
              </a:rPr>
              <a:t>Objective 3Analyze customer behavior</a:t>
            </a:r>
          </a:p>
          <a:p>
            <a:pPr algn="ctr">
              <a:lnSpc>
                <a:spcPts val="8181"/>
              </a:lnSpc>
              <a:spcBef>
                <a:spcPct val="0"/>
              </a:spcBef>
            </a:pPr>
          </a:p>
          <a:p>
            <a:pPr algn="ctr">
              <a:lnSpc>
                <a:spcPts val="6621"/>
              </a:lnSpc>
              <a:spcBef>
                <a:spcPct val="0"/>
              </a:spcBef>
            </a:pPr>
            <a:r>
              <a:rPr lang="en-US" sz="5518">
                <a:solidFill>
                  <a:srgbClr val="FEFEFE"/>
                </a:solidFill>
                <a:latin typeface="TAN Nimbus"/>
                <a:ea typeface="TAN Nimbus"/>
                <a:cs typeface="TAN Nimbus"/>
                <a:sym typeface="TAN Nimbus"/>
              </a:rPr>
              <a:t>Your final objective is to combine the items and orders tables, find the least and most ordered categories, and dive into the details of the highest spend orders.</a:t>
            </a:r>
          </a:p>
        </p:txBody>
      </p:sp>
      <p:sp>
        <p:nvSpPr>
          <p:cNvPr name="Freeform 3" id="3"/>
          <p:cNvSpPr/>
          <p:nvPr/>
        </p:nvSpPr>
        <p:spPr>
          <a:xfrm flipH="false" flipV="false" rot="0">
            <a:off x="10569816" y="5562408"/>
            <a:ext cx="9012854" cy="6587577"/>
          </a:xfrm>
          <a:custGeom>
            <a:avLst/>
            <a:gdLst/>
            <a:ahLst/>
            <a:cxnLst/>
            <a:rect r="r" b="b" t="t" l="l"/>
            <a:pathLst>
              <a:path h="6587577" w="9012854">
                <a:moveTo>
                  <a:pt x="0" y="0"/>
                </a:moveTo>
                <a:lnTo>
                  <a:pt x="9012853" y="0"/>
                </a:lnTo>
                <a:lnTo>
                  <a:pt x="9012853" y="6587577"/>
                </a:lnTo>
                <a:lnTo>
                  <a:pt x="0" y="6587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2497651" y="926999"/>
            <a:ext cx="13292699" cy="4216501"/>
          </a:xfrm>
          <a:custGeom>
            <a:avLst/>
            <a:gdLst/>
            <a:ahLst/>
            <a:cxnLst/>
            <a:rect r="r" b="b" t="t" l="l"/>
            <a:pathLst>
              <a:path h="4216501" w="13292699">
                <a:moveTo>
                  <a:pt x="0" y="0"/>
                </a:moveTo>
                <a:lnTo>
                  <a:pt x="13292698" y="0"/>
                </a:lnTo>
                <a:lnTo>
                  <a:pt x="13292698" y="4216501"/>
                </a:lnTo>
                <a:lnTo>
                  <a:pt x="0" y="4216501"/>
                </a:lnTo>
                <a:lnTo>
                  <a:pt x="0" y="0"/>
                </a:lnTo>
                <a:close/>
              </a:path>
            </a:pathLst>
          </a:custGeom>
          <a:blipFill>
            <a:blip r:embed="rId2"/>
            <a:stretch>
              <a:fillRect l="0" t="0" r="0" b="0"/>
            </a:stretch>
          </a:blipFill>
        </p:spPr>
      </p:sp>
      <p:sp>
        <p:nvSpPr>
          <p:cNvPr name="Freeform 3" id="3"/>
          <p:cNvSpPr/>
          <p:nvPr/>
        </p:nvSpPr>
        <p:spPr>
          <a:xfrm flipH="false" flipV="false" rot="0">
            <a:off x="3493371" y="5618849"/>
            <a:ext cx="11301259" cy="3997820"/>
          </a:xfrm>
          <a:custGeom>
            <a:avLst/>
            <a:gdLst/>
            <a:ahLst/>
            <a:cxnLst/>
            <a:rect r="r" b="b" t="t" l="l"/>
            <a:pathLst>
              <a:path h="3997820" w="11301259">
                <a:moveTo>
                  <a:pt x="0" y="0"/>
                </a:moveTo>
                <a:lnTo>
                  <a:pt x="11301258" y="0"/>
                </a:lnTo>
                <a:lnTo>
                  <a:pt x="11301258" y="3997820"/>
                </a:lnTo>
                <a:lnTo>
                  <a:pt x="0" y="3997820"/>
                </a:lnTo>
                <a:lnTo>
                  <a:pt x="0" y="0"/>
                </a:lnTo>
                <a:close/>
              </a:path>
            </a:pathLst>
          </a:custGeom>
          <a:blipFill>
            <a:blip r:embed="rId3"/>
            <a:stretch>
              <a:fillRect l="0" t="0" r="0" b="0"/>
            </a:stretch>
          </a:blipFill>
        </p:spPr>
      </p:sp>
      <p:sp>
        <p:nvSpPr>
          <p:cNvPr name="Freeform 4" id="4"/>
          <p:cNvSpPr/>
          <p:nvPr/>
        </p:nvSpPr>
        <p:spPr>
          <a:xfrm flipH="false" flipV="false" rot="0">
            <a:off x="10569816" y="5562408"/>
            <a:ext cx="9012854" cy="6587577"/>
          </a:xfrm>
          <a:custGeom>
            <a:avLst/>
            <a:gdLst/>
            <a:ahLst/>
            <a:cxnLst/>
            <a:rect r="r" b="b" t="t" l="l"/>
            <a:pathLst>
              <a:path h="6587577" w="9012854">
                <a:moveTo>
                  <a:pt x="0" y="0"/>
                </a:moveTo>
                <a:lnTo>
                  <a:pt x="9012853" y="0"/>
                </a:lnTo>
                <a:lnTo>
                  <a:pt x="9012853" y="6587577"/>
                </a:lnTo>
                <a:lnTo>
                  <a:pt x="0" y="6587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1747898" y="670112"/>
            <a:ext cx="14792205" cy="3550129"/>
          </a:xfrm>
          <a:custGeom>
            <a:avLst/>
            <a:gdLst/>
            <a:ahLst/>
            <a:cxnLst/>
            <a:rect r="r" b="b" t="t" l="l"/>
            <a:pathLst>
              <a:path h="3550129" w="14792205">
                <a:moveTo>
                  <a:pt x="0" y="0"/>
                </a:moveTo>
                <a:lnTo>
                  <a:pt x="14792204" y="0"/>
                </a:lnTo>
                <a:lnTo>
                  <a:pt x="14792204" y="3550129"/>
                </a:lnTo>
                <a:lnTo>
                  <a:pt x="0" y="3550129"/>
                </a:lnTo>
                <a:lnTo>
                  <a:pt x="0" y="0"/>
                </a:lnTo>
                <a:close/>
              </a:path>
            </a:pathLst>
          </a:custGeom>
          <a:blipFill>
            <a:blip r:embed="rId2"/>
            <a:stretch>
              <a:fillRect l="0" t="0" r="0" b="0"/>
            </a:stretch>
          </a:blipFill>
        </p:spPr>
      </p:sp>
      <p:sp>
        <p:nvSpPr>
          <p:cNvPr name="Freeform 3" id="3"/>
          <p:cNvSpPr/>
          <p:nvPr/>
        </p:nvSpPr>
        <p:spPr>
          <a:xfrm flipH="false" flipV="false" rot="0">
            <a:off x="5201011" y="4435394"/>
            <a:ext cx="7312236" cy="5367492"/>
          </a:xfrm>
          <a:custGeom>
            <a:avLst/>
            <a:gdLst/>
            <a:ahLst/>
            <a:cxnLst/>
            <a:rect r="r" b="b" t="t" l="l"/>
            <a:pathLst>
              <a:path h="5367492" w="7312236">
                <a:moveTo>
                  <a:pt x="0" y="0"/>
                </a:moveTo>
                <a:lnTo>
                  <a:pt x="7312236" y="0"/>
                </a:lnTo>
                <a:lnTo>
                  <a:pt x="7312236" y="5367492"/>
                </a:lnTo>
                <a:lnTo>
                  <a:pt x="0" y="5367492"/>
                </a:lnTo>
                <a:lnTo>
                  <a:pt x="0" y="0"/>
                </a:lnTo>
                <a:close/>
              </a:path>
            </a:pathLst>
          </a:custGeom>
          <a:blipFill>
            <a:blip r:embed="rId3"/>
            <a:stretch>
              <a:fillRect l="0" t="0" r="0" b="0"/>
            </a:stretch>
          </a:blipFill>
        </p:spPr>
      </p:sp>
      <p:sp>
        <p:nvSpPr>
          <p:cNvPr name="Freeform 4" id="4"/>
          <p:cNvSpPr/>
          <p:nvPr/>
        </p:nvSpPr>
        <p:spPr>
          <a:xfrm flipH="false" flipV="false" rot="0">
            <a:off x="10569816" y="5562408"/>
            <a:ext cx="9012854" cy="6587577"/>
          </a:xfrm>
          <a:custGeom>
            <a:avLst/>
            <a:gdLst/>
            <a:ahLst/>
            <a:cxnLst/>
            <a:rect r="r" b="b" t="t" l="l"/>
            <a:pathLst>
              <a:path h="6587577" w="9012854">
                <a:moveTo>
                  <a:pt x="0" y="0"/>
                </a:moveTo>
                <a:lnTo>
                  <a:pt x="9012853" y="0"/>
                </a:lnTo>
                <a:lnTo>
                  <a:pt x="9012853" y="6587577"/>
                </a:lnTo>
                <a:lnTo>
                  <a:pt x="0" y="6587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3341953" y="413870"/>
            <a:ext cx="11604093" cy="4729630"/>
          </a:xfrm>
          <a:custGeom>
            <a:avLst/>
            <a:gdLst/>
            <a:ahLst/>
            <a:cxnLst/>
            <a:rect r="r" b="b" t="t" l="l"/>
            <a:pathLst>
              <a:path h="4729630" w="11604093">
                <a:moveTo>
                  <a:pt x="0" y="0"/>
                </a:moveTo>
                <a:lnTo>
                  <a:pt x="11604094" y="0"/>
                </a:lnTo>
                <a:lnTo>
                  <a:pt x="11604094" y="4729630"/>
                </a:lnTo>
                <a:lnTo>
                  <a:pt x="0" y="4729630"/>
                </a:lnTo>
                <a:lnTo>
                  <a:pt x="0" y="0"/>
                </a:lnTo>
                <a:close/>
              </a:path>
            </a:pathLst>
          </a:custGeom>
          <a:blipFill>
            <a:blip r:embed="rId2"/>
            <a:stretch>
              <a:fillRect l="0" t="0" r="0" b="0"/>
            </a:stretch>
          </a:blipFill>
        </p:spPr>
      </p:sp>
      <p:sp>
        <p:nvSpPr>
          <p:cNvPr name="Freeform 3" id="3"/>
          <p:cNvSpPr/>
          <p:nvPr/>
        </p:nvSpPr>
        <p:spPr>
          <a:xfrm flipH="false" flipV="false" rot="0">
            <a:off x="6238164" y="4820771"/>
            <a:ext cx="6241978" cy="4984089"/>
          </a:xfrm>
          <a:custGeom>
            <a:avLst/>
            <a:gdLst/>
            <a:ahLst/>
            <a:cxnLst/>
            <a:rect r="r" b="b" t="t" l="l"/>
            <a:pathLst>
              <a:path h="4984089" w="6241978">
                <a:moveTo>
                  <a:pt x="0" y="0"/>
                </a:moveTo>
                <a:lnTo>
                  <a:pt x="6241978" y="0"/>
                </a:lnTo>
                <a:lnTo>
                  <a:pt x="6241978" y="4984088"/>
                </a:lnTo>
                <a:lnTo>
                  <a:pt x="0" y="4984088"/>
                </a:lnTo>
                <a:lnTo>
                  <a:pt x="0" y="0"/>
                </a:lnTo>
                <a:close/>
              </a:path>
            </a:pathLst>
          </a:custGeom>
          <a:blipFill>
            <a:blip r:embed="rId3"/>
            <a:stretch>
              <a:fillRect l="0" t="0" r="0" b="0"/>
            </a:stretch>
          </a:blipFill>
        </p:spPr>
      </p:sp>
      <p:sp>
        <p:nvSpPr>
          <p:cNvPr name="Freeform 4" id="4"/>
          <p:cNvSpPr/>
          <p:nvPr/>
        </p:nvSpPr>
        <p:spPr>
          <a:xfrm flipH="false" flipV="false" rot="0">
            <a:off x="-1491624" y="2046722"/>
            <a:ext cx="4302548" cy="4114800"/>
          </a:xfrm>
          <a:custGeom>
            <a:avLst/>
            <a:gdLst/>
            <a:ahLst/>
            <a:cxnLst/>
            <a:rect r="r" b="b" t="t" l="l"/>
            <a:pathLst>
              <a:path h="4114800" w="4302548">
                <a:moveTo>
                  <a:pt x="0" y="0"/>
                </a:moveTo>
                <a:lnTo>
                  <a:pt x="4302548" y="0"/>
                </a:lnTo>
                <a:lnTo>
                  <a:pt x="430254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569816" y="5562408"/>
            <a:ext cx="9012854" cy="6587577"/>
          </a:xfrm>
          <a:custGeom>
            <a:avLst/>
            <a:gdLst/>
            <a:ahLst/>
            <a:cxnLst/>
            <a:rect r="r" b="b" t="t" l="l"/>
            <a:pathLst>
              <a:path h="6587577" w="9012854">
                <a:moveTo>
                  <a:pt x="0" y="0"/>
                </a:moveTo>
                <a:lnTo>
                  <a:pt x="9012853" y="0"/>
                </a:lnTo>
                <a:lnTo>
                  <a:pt x="9012853" y="6587577"/>
                </a:lnTo>
                <a:lnTo>
                  <a:pt x="0" y="6587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2542415" y="1028700"/>
            <a:ext cx="13203171" cy="3515344"/>
          </a:xfrm>
          <a:custGeom>
            <a:avLst/>
            <a:gdLst/>
            <a:ahLst/>
            <a:cxnLst/>
            <a:rect r="r" b="b" t="t" l="l"/>
            <a:pathLst>
              <a:path h="3515344" w="13203171">
                <a:moveTo>
                  <a:pt x="0" y="0"/>
                </a:moveTo>
                <a:lnTo>
                  <a:pt x="13203170" y="0"/>
                </a:lnTo>
                <a:lnTo>
                  <a:pt x="13203170" y="3515344"/>
                </a:lnTo>
                <a:lnTo>
                  <a:pt x="0" y="3515344"/>
                </a:lnTo>
                <a:lnTo>
                  <a:pt x="0" y="0"/>
                </a:lnTo>
                <a:close/>
              </a:path>
            </a:pathLst>
          </a:custGeom>
          <a:blipFill>
            <a:blip r:embed="rId2"/>
            <a:stretch>
              <a:fillRect l="0" t="0" r="0" b="0"/>
            </a:stretch>
          </a:blipFill>
        </p:spPr>
      </p:sp>
      <p:sp>
        <p:nvSpPr>
          <p:cNvPr name="Freeform 3" id="3"/>
          <p:cNvSpPr/>
          <p:nvPr/>
        </p:nvSpPr>
        <p:spPr>
          <a:xfrm flipH="false" flipV="false" rot="0">
            <a:off x="4289363" y="4871286"/>
            <a:ext cx="9709274" cy="4638026"/>
          </a:xfrm>
          <a:custGeom>
            <a:avLst/>
            <a:gdLst/>
            <a:ahLst/>
            <a:cxnLst/>
            <a:rect r="r" b="b" t="t" l="l"/>
            <a:pathLst>
              <a:path h="4638026" w="9709274">
                <a:moveTo>
                  <a:pt x="0" y="0"/>
                </a:moveTo>
                <a:lnTo>
                  <a:pt x="9709274" y="0"/>
                </a:lnTo>
                <a:lnTo>
                  <a:pt x="9709274" y="4638026"/>
                </a:lnTo>
                <a:lnTo>
                  <a:pt x="0" y="4638026"/>
                </a:lnTo>
                <a:lnTo>
                  <a:pt x="0" y="0"/>
                </a:lnTo>
                <a:close/>
              </a:path>
            </a:pathLst>
          </a:custGeom>
          <a:blipFill>
            <a:blip r:embed="rId3"/>
            <a:stretch>
              <a:fillRect l="0" t="0" r="0" b="0"/>
            </a:stretch>
          </a:blipFill>
        </p:spPr>
      </p:sp>
      <p:sp>
        <p:nvSpPr>
          <p:cNvPr name="Freeform 4" id="4"/>
          <p:cNvSpPr/>
          <p:nvPr/>
        </p:nvSpPr>
        <p:spPr>
          <a:xfrm flipH="false" flipV="false" rot="0">
            <a:off x="10569816" y="5562408"/>
            <a:ext cx="9012854" cy="6587577"/>
          </a:xfrm>
          <a:custGeom>
            <a:avLst/>
            <a:gdLst/>
            <a:ahLst/>
            <a:cxnLst/>
            <a:rect r="r" b="b" t="t" l="l"/>
            <a:pathLst>
              <a:path h="6587577" w="9012854">
                <a:moveTo>
                  <a:pt x="0" y="0"/>
                </a:moveTo>
                <a:lnTo>
                  <a:pt x="9012853" y="0"/>
                </a:lnTo>
                <a:lnTo>
                  <a:pt x="9012853" y="6587577"/>
                </a:lnTo>
                <a:lnTo>
                  <a:pt x="0" y="6587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6172200"/>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3520249" y="2416325"/>
            <a:ext cx="11854434" cy="4600267"/>
          </a:xfrm>
          <a:custGeom>
            <a:avLst/>
            <a:gdLst/>
            <a:ahLst/>
            <a:cxnLst/>
            <a:rect r="r" b="b" t="t" l="l"/>
            <a:pathLst>
              <a:path h="4600267" w="11854434">
                <a:moveTo>
                  <a:pt x="0" y="0"/>
                </a:moveTo>
                <a:lnTo>
                  <a:pt x="11854434" y="0"/>
                </a:lnTo>
                <a:lnTo>
                  <a:pt x="11854434" y="4600268"/>
                </a:lnTo>
                <a:lnTo>
                  <a:pt x="0" y="4600268"/>
                </a:lnTo>
                <a:lnTo>
                  <a:pt x="0" y="0"/>
                </a:lnTo>
                <a:close/>
              </a:path>
            </a:pathLst>
          </a:custGeom>
          <a:blipFill>
            <a:blip r:embed="rId2"/>
            <a:stretch>
              <a:fillRect l="0" t="0" r="-5197" b="0"/>
            </a:stretch>
          </a:blipFill>
        </p:spPr>
      </p:sp>
      <p:sp>
        <p:nvSpPr>
          <p:cNvPr name="Freeform 3" id="3"/>
          <p:cNvSpPr/>
          <p:nvPr/>
        </p:nvSpPr>
        <p:spPr>
          <a:xfrm flipH="false" flipV="false" rot="0">
            <a:off x="10569816" y="5562408"/>
            <a:ext cx="9012854" cy="6587577"/>
          </a:xfrm>
          <a:custGeom>
            <a:avLst/>
            <a:gdLst/>
            <a:ahLst/>
            <a:cxnLst/>
            <a:rect r="r" b="b" t="t" l="l"/>
            <a:pathLst>
              <a:path h="6587577" w="9012854">
                <a:moveTo>
                  <a:pt x="0" y="0"/>
                </a:moveTo>
                <a:lnTo>
                  <a:pt x="9012853" y="0"/>
                </a:lnTo>
                <a:lnTo>
                  <a:pt x="9012853" y="6587577"/>
                </a:lnTo>
                <a:lnTo>
                  <a:pt x="0" y="65875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6524740"/>
            <a:ext cx="3112285" cy="4114800"/>
          </a:xfrm>
          <a:custGeom>
            <a:avLst/>
            <a:gdLst/>
            <a:ahLst/>
            <a:cxnLst/>
            <a:rect r="r" b="b" t="t" l="l"/>
            <a:pathLst>
              <a:path h="4114800" w="3112285">
                <a:moveTo>
                  <a:pt x="0" y="0"/>
                </a:moveTo>
                <a:lnTo>
                  <a:pt x="3112285" y="0"/>
                </a:lnTo>
                <a:lnTo>
                  <a:pt x="311228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true" flipV="true" rot="-239025">
            <a:off x="-1123374" y="8580412"/>
            <a:ext cx="21518430" cy="6494653"/>
          </a:xfrm>
          <a:custGeom>
            <a:avLst/>
            <a:gdLst/>
            <a:ahLst/>
            <a:cxnLst/>
            <a:rect r="r" b="b" t="t" l="l"/>
            <a:pathLst>
              <a:path h="6494653" w="21518430">
                <a:moveTo>
                  <a:pt x="21518430" y="6494653"/>
                </a:moveTo>
                <a:lnTo>
                  <a:pt x="0" y="6494653"/>
                </a:lnTo>
                <a:lnTo>
                  <a:pt x="0" y="0"/>
                </a:lnTo>
                <a:lnTo>
                  <a:pt x="21518430" y="0"/>
                </a:lnTo>
                <a:lnTo>
                  <a:pt x="21518430" y="64946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9025">
            <a:off x="-2107056" y="-4788065"/>
            <a:ext cx="21518430" cy="6494653"/>
          </a:xfrm>
          <a:custGeom>
            <a:avLst/>
            <a:gdLst/>
            <a:ahLst/>
            <a:cxnLst/>
            <a:rect r="r" b="b" t="t" l="l"/>
            <a:pathLst>
              <a:path h="6494653" w="21518430">
                <a:moveTo>
                  <a:pt x="0" y="0"/>
                </a:moveTo>
                <a:lnTo>
                  <a:pt x="21518430" y="0"/>
                </a:lnTo>
                <a:lnTo>
                  <a:pt x="21518430" y="6494653"/>
                </a:lnTo>
                <a:lnTo>
                  <a:pt x="0" y="64946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17073" y="1242642"/>
            <a:ext cx="17453854" cy="4796383"/>
          </a:xfrm>
          <a:prstGeom prst="rect">
            <a:avLst/>
          </a:prstGeom>
        </p:spPr>
        <p:txBody>
          <a:bodyPr anchor="t" rtlCol="false" tIns="0" lIns="0" bIns="0" rIns="0">
            <a:spAutoFit/>
          </a:bodyPr>
          <a:lstStyle/>
          <a:p>
            <a:pPr algn="ctr">
              <a:lnSpc>
                <a:spcPts val="7642"/>
              </a:lnSpc>
            </a:pPr>
            <a:r>
              <a:rPr lang="en-US" sz="5458" b="true">
                <a:solidFill>
                  <a:srgbClr val="222B45"/>
                </a:solidFill>
                <a:latin typeface="Canva Sans Bold"/>
                <a:ea typeface="Canva Sans Bold"/>
                <a:cs typeface="Canva Sans Bold"/>
                <a:sym typeface="Canva Sans Bold"/>
              </a:rPr>
              <a:t>Objective 1Explore the items table</a:t>
            </a:r>
          </a:p>
          <a:p>
            <a:pPr algn="ctr">
              <a:lnSpc>
                <a:spcPts val="7642"/>
              </a:lnSpc>
            </a:pPr>
            <a:r>
              <a:rPr lang="en-US" sz="5458" b="true">
                <a:solidFill>
                  <a:srgbClr val="FFFFFF"/>
                </a:solidFill>
                <a:latin typeface="Canva Sans Bold"/>
                <a:ea typeface="Canva Sans Bold"/>
                <a:cs typeface="Canva Sans Bold"/>
                <a:sym typeface="Canva Sans Bold"/>
              </a:rPr>
              <a:t>Your first objective is to better understand the items table by finding the number of rows in the table, the least and most expensive items, and the item prices within each category.</a:t>
            </a:r>
          </a:p>
        </p:txBody>
      </p:sp>
      <p:sp>
        <p:nvSpPr>
          <p:cNvPr name="Freeform 5" id="5"/>
          <p:cNvSpPr/>
          <p:nvPr/>
        </p:nvSpPr>
        <p:spPr>
          <a:xfrm flipH="false" flipV="false" rot="0">
            <a:off x="-1839779" y="6039025"/>
            <a:ext cx="11463140" cy="7044621"/>
          </a:xfrm>
          <a:custGeom>
            <a:avLst/>
            <a:gdLst/>
            <a:ahLst/>
            <a:cxnLst/>
            <a:rect r="r" b="b" t="t" l="l"/>
            <a:pathLst>
              <a:path h="7044621" w="11463140">
                <a:moveTo>
                  <a:pt x="0" y="0"/>
                </a:moveTo>
                <a:lnTo>
                  <a:pt x="11463141" y="0"/>
                </a:lnTo>
                <a:lnTo>
                  <a:pt x="11463141" y="7044621"/>
                </a:lnTo>
                <a:lnTo>
                  <a:pt x="0" y="70446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4819587" y="6193528"/>
            <a:ext cx="6260006" cy="4575495"/>
          </a:xfrm>
          <a:custGeom>
            <a:avLst/>
            <a:gdLst/>
            <a:ahLst/>
            <a:cxnLst/>
            <a:rect r="r" b="b" t="t" l="l"/>
            <a:pathLst>
              <a:path h="4575495" w="6260006">
                <a:moveTo>
                  <a:pt x="6260005" y="0"/>
                </a:moveTo>
                <a:lnTo>
                  <a:pt x="0" y="0"/>
                </a:lnTo>
                <a:lnTo>
                  <a:pt x="0" y="4575496"/>
                </a:lnTo>
                <a:lnTo>
                  <a:pt x="6260005" y="4575496"/>
                </a:lnTo>
                <a:lnTo>
                  <a:pt x="62600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242264">
            <a:off x="147136" y="5874142"/>
            <a:ext cx="3392118" cy="4298768"/>
          </a:xfrm>
          <a:custGeom>
            <a:avLst/>
            <a:gdLst/>
            <a:ahLst/>
            <a:cxnLst/>
            <a:rect r="r" b="b" t="t" l="l"/>
            <a:pathLst>
              <a:path h="4298768" w="3392118">
                <a:moveTo>
                  <a:pt x="0" y="0"/>
                </a:moveTo>
                <a:lnTo>
                  <a:pt x="3392118" y="0"/>
                </a:lnTo>
                <a:lnTo>
                  <a:pt x="3392118" y="4298768"/>
                </a:lnTo>
                <a:lnTo>
                  <a:pt x="0" y="42987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30997" y="2753380"/>
            <a:ext cx="11226007" cy="3159197"/>
          </a:xfrm>
          <a:prstGeom prst="rect">
            <a:avLst/>
          </a:prstGeom>
        </p:spPr>
        <p:txBody>
          <a:bodyPr anchor="t" rtlCol="false" tIns="0" lIns="0" bIns="0" rIns="0">
            <a:spAutoFit/>
          </a:bodyPr>
          <a:lstStyle/>
          <a:p>
            <a:pPr algn="ctr">
              <a:lnSpc>
                <a:spcPts val="25896"/>
              </a:lnSpc>
              <a:spcBef>
                <a:spcPct val="0"/>
              </a:spcBef>
            </a:pPr>
            <a:r>
              <a:rPr lang="en-US" b="true" sz="18497">
                <a:solidFill>
                  <a:srgbClr val="000000"/>
                </a:solidFill>
                <a:latin typeface="Canva Sans Bold"/>
                <a:ea typeface="Canva Sans Bold"/>
                <a:cs typeface="Canva Sans Bold"/>
                <a:sym typeface="Canva Sans Bold"/>
              </a:rPr>
              <a:t>Thankyou</a:t>
            </a:r>
          </a:p>
        </p:txBody>
      </p:sp>
      <p:sp>
        <p:nvSpPr>
          <p:cNvPr name="Freeform 4" id="4"/>
          <p:cNvSpPr/>
          <p:nvPr/>
        </p:nvSpPr>
        <p:spPr>
          <a:xfrm flipH="false" flipV="false" rot="0">
            <a:off x="9275146" y="3699423"/>
            <a:ext cx="9012854" cy="6587577"/>
          </a:xfrm>
          <a:custGeom>
            <a:avLst/>
            <a:gdLst/>
            <a:ahLst/>
            <a:cxnLst/>
            <a:rect r="r" b="b" t="t" l="l"/>
            <a:pathLst>
              <a:path h="6587577" w="9012854">
                <a:moveTo>
                  <a:pt x="0" y="0"/>
                </a:moveTo>
                <a:lnTo>
                  <a:pt x="9012854" y="0"/>
                </a:lnTo>
                <a:lnTo>
                  <a:pt x="9012854" y="6587577"/>
                </a:lnTo>
                <a:lnTo>
                  <a:pt x="0" y="6587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grpSp>
        <p:nvGrpSpPr>
          <p:cNvPr name="Group 2" id="2"/>
          <p:cNvGrpSpPr/>
          <p:nvPr/>
        </p:nvGrpSpPr>
        <p:grpSpPr>
          <a:xfrm rot="0">
            <a:off x="-2306663" y="-5527702"/>
            <a:ext cx="22901326" cy="21342405"/>
            <a:chOff x="0" y="0"/>
            <a:chExt cx="30535102" cy="28456540"/>
          </a:xfrm>
        </p:grpSpPr>
        <p:sp>
          <p:nvSpPr>
            <p:cNvPr name="Freeform 3" id="3"/>
            <p:cNvSpPr/>
            <p:nvPr/>
          </p:nvSpPr>
          <p:spPr>
            <a:xfrm flipH="true" flipV="true" rot="-239025">
              <a:off x="1577718" y="18810819"/>
              <a:ext cx="28691240" cy="8659538"/>
            </a:xfrm>
            <a:custGeom>
              <a:avLst/>
              <a:gdLst/>
              <a:ahLst/>
              <a:cxnLst/>
              <a:rect r="r" b="b" t="t" l="l"/>
              <a:pathLst>
                <a:path h="8659538" w="28691240">
                  <a:moveTo>
                    <a:pt x="28691241" y="8659538"/>
                  </a:moveTo>
                  <a:lnTo>
                    <a:pt x="0" y="8659538"/>
                  </a:lnTo>
                  <a:lnTo>
                    <a:pt x="0" y="0"/>
                  </a:lnTo>
                  <a:lnTo>
                    <a:pt x="28691241" y="0"/>
                  </a:lnTo>
                  <a:lnTo>
                    <a:pt x="28691241" y="865953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39025">
              <a:off x="266143" y="986183"/>
              <a:ext cx="28691240" cy="8659538"/>
            </a:xfrm>
            <a:custGeom>
              <a:avLst/>
              <a:gdLst/>
              <a:ahLst/>
              <a:cxnLst/>
              <a:rect r="r" b="b" t="t" l="l"/>
              <a:pathLst>
                <a:path h="8659538" w="28691240">
                  <a:moveTo>
                    <a:pt x="0" y="0"/>
                  </a:moveTo>
                  <a:lnTo>
                    <a:pt x="28691241" y="0"/>
                  </a:lnTo>
                  <a:lnTo>
                    <a:pt x="28691241" y="8659538"/>
                  </a:lnTo>
                  <a:lnTo>
                    <a:pt x="0" y="8659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760681" y="2925957"/>
            <a:ext cx="10391861" cy="1629720"/>
          </a:xfrm>
          <a:custGeom>
            <a:avLst/>
            <a:gdLst/>
            <a:ahLst/>
            <a:cxnLst/>
            <a:rect r="r" b="b" t="t" l="l"/>
            <a:pathLst>
              <a:path h="1629720" w="10391861">
                <a:moveTo>
                  <a:pt x="0" y="0"/>
                </a:moveTo>
                <a:lnTo>
                  <a:pt x="10391861" y="0"/>
                </a:lnTo>
                <a:lnTo>
                  <a:pt x="10391861" y="1629720"/>
                </a:lnTo>
                <a:lnTo>
                  <a:pt x="0" y="1629720"/>
                </a:lnTo>
                <a:lnTo>
                  <a:pt x="0" y="0"/>
                </a:lnTo>
                <a:close/>
              </a:path>
            </a:pathLst>
          </a:custGeom>
          <a:blipFill>
            <a:blip r:embed="rId4"/>
            <a:stretch>
              <a:fillRect l="0" t="0" r="0" b="0"/>
            </a:stretch>
          </a:blipFill>
        </p:spPr>
      </p:sp>
      <p:sp>
        <p:nvSpPr>
          <p:cNvPr name="Freeform 6" id="6"/>
          <p:cNvSpPr/>
          <p:nvPr/>
        </p:nvSpPr>
        <p:spPr>
          <a:xfrm flipH="false" flipV="false" rot="0">
            <a:off x="8703558" y="4799965"/>
            <a:ext cx="8770895" cy="5234244"/>
          </a:xfrm>
          <a:custGeom>
            <a:avLst/>
            <a:gdLst/>
            <a:ahLst/>
            <a:cxnLst/>
            <a:rect r="r" b="b" t="t" l="l"/>
            <a:pathLst>
              <a:path h="5234244" w="8770895">
                <a:moveTo>
                  <a:pt x="0" y="0"/>
                </a:moveTo>
                <a:lnTo>
                  <a:pt x="8770895" y="0"/>
                </a:lnTo>
                <a:lnTo>
                  <a:pt x="8770895" y="5234244"/>
                </a:lnTo>
                <a:lnTo>
                  <a:pt x="0" y="5234244"/>
                </a:lnTo>
                <a:lnTo>
                  <a:pt x="0" y="0"/>
                </a:lnTo>
                <a:close/>
              </a:path>
            </a:pathLst>
          </a:custGeom>
          <a:blipFill>
            <a:blip r:embed="rId5"/>
            <a:stretch>
              <a:fillRect l="0" t="0" r="0" b="0"/>
            </a:stretch>
          </a:blipFill>
        </p:spPr>
      </p:sp>
      <p:sp>
        <p:nvSpPr>
          <p:cNvPr name="TextBox 7" id="7"/>
          <p:cNvSpPr txBox="true"/>
          <p:nvPr/>
        </p:nvSpPr>
        <p:spPr>
          <a:xfrm rot="0">
            <a:off x="2473128" y="1177165"/>
            <a:ext cx="13341744" cy="1251712"/>
          </a:xfrm>
          <a:prstGeom prst="rect">
            <a:avLst/>
          </a:prstGeom>
        </p:spPr>
        <p:txBody>
          <a:bodyPr anchor="t" rtlCol="false" tIns="0" lIns="0" bIns="0" rIns="0">
            <a:spAutoFit/>
          </a:bodyPr>
          <a:lstStyle/>
          <a:p>
            <a:pPr algn="ctr">
              <a:lnSpc>
                <a:spcPts val="5032"/>
              </a:lnSpc>
              <a:spcBef>
                <a:spcPct val="0"/>
              </a:spcBef>
            </a:pPr>
            <a:r>
              <a:rPr lang="en-US" b="true" sz="3594">
                <a:solidFill>
                  <a:srgbClr val="000000"/>
                </a:solidFill>
                <a:latin typeface="Canva Sans Bold"/>
                <a:ea typeface="Canva Sans Bold"/>
                <a:cs typeface="Canva Sans Bold"/>
                <a:sym typeface="Canva Sans Bold"/>
              </a:rPr>
              <a:t>View the menu_items table and write a query to find the number of items on the menu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grpSp>
        <p:nvGrpSpPr>
          <p:cNvPr name="Group 2" id="2"/>
          <p:cNvGrpSpPr/>
          <p:nvPr/>
        </p:nvGrpSpPr>
        <p:grpSpPr>
          <a:xfrm rot="0">
            <a:off x="-2306663" y="-5527702"/>
            <a:ext cx="22901326" cy="21342405"/>
            <a:chOff x="0" y="0"/>
            <a:chExt cx="30535102" cy="28456540"/>
          </a:xfrm>
        </p:grpSpPr>
        <p:sp>
          <p:nvSpPr>
            <p:cNvPr name="Freeform 3" id="3"/>
            <p:cNvSpPr/>
            <p:nvPr/>
          </p:nvSpPr>
          <p:spPr>
            <a:xfrm flipH="true" flipV="true" rot="-239025">
              <a:off x="1577718" y="18810819"/>
              <a:ext cx="28691240" cy="8659538"/>
            </a:xfrm>
            <a:custGeom>
              <a:avLst/>
              <a:gdLst/>
              <a:ahLst/>
              <a:cxnLst/>
              <a:rect r="r" b="b" t="t" l="l"/>
              <a:pathLst>
                <a:path h="8659538" w="28691240">
                  <a:moveTo>
                    <a:pt x="28691241" y="8659538"/>
                  </a:moveTo>
                  <a:lnTo>
                    <a:pt x="0" y="8659538"/>
                  </a:lnTo>
                  <a:lnTo>
                    <a:pt x="0" y="0"/>
                  </a:lnTo>
                  <a:lnTo>
                    <a:pt x="28691241" y="0"/>
                  </a:lnTo>
                  <a:lnTo>
                    <a:pt x="28691241" y="865953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39025">
              <a:off x="266143" y="986183"/>
              <a:ext cx="28691240" cy="8659538"/>
            </a:xfrm>
            <a:custGeom>
              <a:avLst/>
              <a:gdLst/>
              <a:ahLst/>
              <a:cxnLst/>
              <a:rect r="r" b="b" t="t" l="l"/>
              <a:pathLst>
                <a:path h="8659538" w="28691240">
                  <a:moveTo>
                    <a:pt x="0" y="0"/>
                  </a:moveTo>
                  <a:lnTo>
                    <a:pt x="28691241" y="0"/>
                  </a:lnTo>
                  <a:lnTo>
                    <a:pt x="28691241" y="8659538"/>
                  </a:lnTo>
                  <a:lnTo>
                    <a:pt x="0" y="8659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156542">
            <a:off x="13434874" y="826091"/>
            <a:ext cx="7315200" cy="4016710"/>
          </a:xfrm>
          <a:custGeom>
            <a:avLst/>
            <a:gdLst/>
            <a:ahLst/>
            <a:cxnLst/>
            <a:rect r="r" b="b" t="t" l="l"/>
            <a:pathLst>
              <a:path h="4016710" w="7315200">
                <a:moveTo>
                  <a:pt x="0" y="0"/>
                </a:moveTo>
                <a:lnTo>
                  <a:pt x="7315200" y="0"/>
                </a:lnTo>
                <a:lnTo>
                  <a:pt x="7315200" y="4016710"/>
                </a:lnTo>
                <a:lnTo>
                  <a:pt x="0" y="4016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51965" y="5871827"/>
            <a:ext cx="8755141" cy="5571454"/>
          </a:xfrm>
          <a:custGeom>
            <a:avLst/>
            <a:gdLst/>
            <a:ahLst/>
            <a:cxnLst/>
            <a:rect r="r" b="b" t="t" l="l"/>
            <a:pathLst>
              <a:path h="5571454" w="8755141">
                <a:moveTo>
                  <a:pt x="0" y="0"/>
                </a:moveTo>
                <a:lnTo>
                  <a:pt x="8755141" y="0"/>
                </a:lnTo>
                <a:lnTo>
                  <a:pt x="8755141" y="5571453"/>
                </a:lnTo>
                <a:lnTo>
                  <a:pt x="0" y="55714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58432" y="1028700"/>
            <a:ext cx="12988812" cy="3153581"/>
          </a:xfrm>
          <a:custGeom>
            <a:avLst/>
            <a:gdLst/>
            <a:ahLst/>
            <a:cxnLst/>
            <a:rect r="r" b="b" t="t" l="l"/>
            <a:pathLst>
              <a:path h="3153581" w="12988812">
                <a:moveTo>
                  <a:pt x="0" y="0"/>
                </a:moveTo>
                <a:lnTo>
                  <a:pt x="12988812" y="0"/>
                </a:lnTo>
                <a:lnTo>
                  <a:pt x="12988812" y="3153581"/>
                </a:lnTo>
                <a:lnTo>
                  <a:pt x="0" y="3153581"/>
                </a:lnTo>
                <a:lnTo>
                  <a:pt x="0" y="0"/>
                </a:lnTo>
                <a:close/>
              </a:path>
            </a:pathLst>
          </a:custGeom>
          <a:blipFill>
            <a:blip r:embed="rId8"/>
            <a:stretch>
              <a:fillRect l="0" t="0" r="0" b="0"/>
            </a:stretch>
          </a:blipFill>
        </p:spPr>
      </p:sp>
      <p:sp>
        <p:nvSpPr>
          <p:cNvPr name="Freeform 8" id="8"/>
          <p:cNvSpPr/>
          <p:nvPr/>
        </p:nvSpPr>
        <p:spPr>
          <a:xfrm flipH="false" flipV="false" rot="0">
            <a:off x="8682815" y="4629572"/>
            <a:ext cx="8811311" cy="5259197"/>
          </a:xfrm>
          <a:custGeom>
            <a:avLst/>
            <a:gdLst/>
            <a:ahLst/>
            <a:cxnLst/>
            <a:rect r="r" b="b" t="t" l="l"/>
            <a:pathLst>
              <a:path h="5259197" w="8811311">
                <a:moveTo>
                  <a:pt x="0" y="0"/>
                </a:moveTo>
                <a:lnTo>
                  <a:pt x="8811311" y="0"/>
                </a:lnTo>
                <a:lnTo>
                  <a:pt x="8811311" y="5259197"/>
                </a:lnTo>
                <a:lnTo>
                  <a:pt x="0" y="5259197"/>
                </a:lnTo>
                <a:lnTo>
                  <a:pt x="0" y="0"/>
                </a:lnTo>
                <a:close/>
              </a:path>
            </a:pathLst>
          </a:custGeom>
          <a:blipFill>
            <a:blip r:embed="rId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1529958" y="1496854"/>
            <a:ext cx="9992697" cy="2559927"/>
          </a:xfrm>
          <a:custGeom>
            <a:avLst/>
            <a:gdLst/>
            <a:ahLst/>
            <a:cxnLst/>
            <a:rect r="r" b="b" t="t" l="l"/>
            <a:pathLst>
              <a:path h="2559927" w="9992697">
                <a:moveTo>
                  <a:pt x="0" y="0"/>
                </a:moveTo>
                <a:lnTo>
                  <a:pt x="9992696" y="0"/>
                </a:lnTo>
                <a:lnTo>
                  <a:pt x="9992696" y="2559927"/>
                </a:lnTo>
                <a:lnTo>
                  <a:pt x="0" y="2559927"/>
                </a:lnTo>
                <a:lnTo>
                  <a:pt x="0" y="0"/>
                </a:lnTo>
                <a:close/>
              </a:path>
            </a:pathLst>
          </a:custGeom>
          <a:blipFill>
            <a:blip r:embed="rId2"/>
            <a:stretch>
              <a:fillRect l="0" t="0" r="0" b="0"/>
            </a:stretch>
          </a:blipFill>
        </p:spPr>
      </p:sp>
      <p:sp>
        <p:nvSpPr>
          <p:cNvPr name="Freeform 3" id="3"/>
          <p:cNvSpPr/>
          <p:nvPr/>
        </p:nvSpPr>
        <p:spPr>
          <a:xfrm flipH="false" flipV="false" rot="0">
            <a:off x="8730393" y="4822435"/>
            <a:ext cx="5968757" cy="4686877"/>
          </a:xfrm>
          <a:custGeom>
            <a:avLst/>
            <a:gdLst/>
            <a:ahLst/>
            <a:cxnLst/>
            <a:rect r="r" b="b" t="t" l="l"/>
            <a:pathLst>
              <a:path h="4686877" w="5968757">
                <a:moveTo>
                  <a:pt x="0" y="0"/>
                </a:moveTo>
                <a:lnTo>
                  <a:pt x="5968758" y="0"/>
                </a:lnTo>
                <a:lnTo>
                  <a:pt x="5968758" y="4686877"/>
                </a:lnTo>
                <a:lnTo>
                  <a:pt x="0" y="4686877"/>
                </a:lnTo>
                <a:lnTo>
                  <a:pt x="0" y="0"/>
                </a:lnTo>
                <a:close/>
              </a:path>
            </a:pathLst>
          </a:custGeom>
          <a:blipFill>
            <a:blip r:embed="rId3"/>
            <a:stretch>
              <a:fillRect l="0" t="0" r="0" b="0"/>
            </a:stretch>
          </a:blipFill>
        </p:spPr>
      </p:sp>
      <p:sp>
        <p:nvSpPr>
          <p:cNvPr name="Freeform 4" id="4"/>
          <p:cNvSpPr/>
          <p:nvPr/>
        </p:nvSpPr>
        <p:spPr>
          <a:xfrm flipH="false" flipV="false" rot="0">
            <a:off x="-751965" y="5871827"/>
            <a:ext cx="8755141" cy="5571454"/>
          </a:xfrm>
          <a:custGeom>
            <a:avLst/>
            <a:gdLst/>
            <a:ahLst/>
            <a:cxnLst/>
            <a:rect r="r" b="b" t="t" l="l"/>
            <a:pathLst>
              <a:path h="5571454" w="8755141">
                <a:moveTo>
                  <a:pt x="0" y="0"/>
                </a:moveTo>
                <a:lnTo>
                  <a:pt x="8755141" y="0"/>
                </a:lnTo>
                <a:lnTo>
                  <a:pt x="8755141" y="5571453"/>
                </a:lnTo>
                <a:lnTo>
                  <a:pt x="0" y="55714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426368" y="0"/>
            <a:ext cx="2861632" cy="6606382"/>
          </a:xfrm>
          <a:custGeom>
            <a:avLst/>
            <a:gdLst/>
            <a:ahLst/>
            <a:cxnLst/>
            <a:rect r="r" b="b" t="t" l="l"/>
            <a:pathLst>
              <a:path h="6606382" w="2861632">
                <a:moveTo>
                  <a:pt x="2861632" y="0"/>
                </a:moveTo>
                <a:lnTo>
                  <a:pt x="0" y="0"/>
                </a:lnTo>
                <a:lnTo>
                  <a:pt x="0" y="6606382"/>
                </a:lnTo>
                <a:lnTo>
                  <a:pt x="2861632" y="6606382"/>
                </a:lnTo>
                <a:lnTo>
                  <a:pt x="286163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grpSp>
        <p:nvGrpSpPr>
          <p:cNvPr name="Group 2" id="2"/>
          <p:cNvGrpSpPr/>
          <p:nvPr/>
        </p:nvGrpSpPr>
        <p:grpSpPr>
          <a:xfrm rot="0">
            <a:off x="-2306663" y="-5527702"/>
            <a:ext cx="22901326" cy="21342405"/>
            <a:chOff x="0" y="0"/>
            <a:chExt cx="30535102" cy="28456540"/>
          </a:xfrm>
        </p:grpSpPr>
        <p:sp>
          <p:nvSpPr>
            <p:cNvPr name="Freeform 3" id="3"/>
            <p:cNvSpPr/>
            <p:nvPr/>
          </p:nvSpPr>
          <p:spPr>
            <a:xfrm flipH="true" flipV="true" rot="-239025">
              <a:off x="1577718" y="18810819"/>
              <a:ext cx="28691240" cy="8659538"/>
            </a:xfrm>
            <a:custGeom>
              <a:avLst/>
              <a:gdLst/>
              <a:ahLst/>
              <a:cxnLst/>
              <a:rect r="r" b="b" t="t" l="l"/>
              <a:pathLst>
                <a:path h="8659538" w="28691240">
                  <a:moveTo>
                    <a:pt x="28691241" y="8659538"/>
                  </a:moveTo>
                  <a:lnTo>
                    <a:pt x="0" y="8659538"/>
                  </a:lnTo>
                  <a:lnTo>
                    <a:pt x="0" y="0"/>
                  </a:lnTo>
                  <a:lnTo>
                    <a:pt x="28691241" y="0"/>
                  </a:lnTo>
                  <a:lnTo>
                    <a:pt x="28691241" y="865953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39025">
              <a:off x="266143" y="986183"/>
              <a:ext cx="28691240" cy="8659538"/>
            </a:xfrm>
            <a:custGeom>
              <a:avLst/>
              <a:gdLst/>
              <a:ahLst/>
              <a:cxnLst/>
              <a:rect r="r" b="b" t="t" l="l"/>
              <a:pathLst>
                <a:path h="8659538" w="28691240">
                  <a:moveTo>
                    <a:pt x="0" y="0"/>
                  </a:moveTo>
                  <a:lnTo>
                    <a:pt x="28691241" y="0"/>
                  </a:lnTo>
                  <a:lnTo>
                    <a:pt x="28691241" y="8659538"/>
                  </a:lnTo>
                  <a:lnTo>
                    <a:pt x="0" y="86595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5198940" y="3659116"/>
            <a:ext cx="3726677" cy="9760344"/>
          </a:xfrm>
          <a:custGeom>
            <a:avLst/>
            <a:gdLst/>
            <a:ahLst/>
            <a:cxnLst/>
            <a:rect r="r" b="b" t="t" l="l"/>
            <a:pathLst>
              <a:path h="9760344" w="3726677">
                <a:moveTo>
                  <a:pt x="0" y="0"/>
                </a:moveTo>
                <a:lnTo>
                  <a:pt x="3726677" y="0"/>
                </a:lnTo>
                <a:lnTo>
                  <a:pt x="3726677" y="9760344"/>
                </a:lnTo>
                <a:lnTo>
                  <a:pt x="0" y="97603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49088" y="4856629"/>
            <a:ext cx="6558887" cy="9619701"/>
          </a:xfrm>
          <a:custGeom>
            <a:avLst/>
            <a:gdLst/>
            <a:ahLst/>
            <a:cxnLst/>
            <a:rect r="r" b="b" t="t" l="l"/>
            <a:pathLst>
              <a:path h="9619701" w="6558887">
                <a:moveTo>
                  <a:pt x="0" y="0"/>
                </a:moveTo>
                <a:lnTo>
                  <a:pt x="6558887" y="0"/>
                </a:lnTo>
                <a:lnTo>
                  <a:pt x="6558887" y="9619701"/>
                </a:lnTo>
                <a:lnTo>
                  <a:pt x="0" y="96197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956585" y="818345"/>
            <a:ext cx="12374830" cy="4038285"/>
          </a:xfrm>
          <a:custGeom>
            <a:avLst/>
            <a:gdLst/>
            <a:ahLst/>
            <a:cxnLst/>
            <a:rect r="r" b="b" t="t" l="l"/>
            <a:pathLst>
              <a:path h="4038285" w="12374830">
                <a:moveTo>
                  <a:pt x="0" y="0"/>
                </a:moveTo>
                <a:lnTo>
                  <a:pt x="12374830" y="0"/>
                </a:lnTo>
                <a:lnTo>
                  <a:pt x="12374830" y="4038284"/>
                </a:lnTo>
                <a:lnTo>
                  <a:pt x="0" y="4038284"/>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761924" y="1279712"/>
            <a:ext cx="16764152" cy="1802146"/>
          </a:xfrm>
          <a:custGeom>
            <a:avLst/>
            <a:gdLst/>
            <a:ahLst/>
            <a:cxnLst/>
            <a:rect r="r" b="b" t="t" l="l"/>
            <a:pathLst>
              <a:path h="1802146" w="16764152">
                <a:moveTo>
                  <a:pt x="0" y="0"/>
                </a:moveTo>
                <a:lnTo>
                  <a:pt x="16764152" y="0"/>
                </a:lnTo>
                <a:lnTo>
                  <a:pt x="16764152" y="1802146"/>
                </a:lnTo>
                <a:lnTo>
                  <a:pt x="0" y="1802146"/>
                </a:lnTo>
                <a:lnTo>
                  <a:pt x="0" y="0"/>
                </a:lnTo>
                <a:close/>
              </a:path>
            </a:pathLst>
          </a:custGeom>
          <a:blipFill>
            <a:blip r:embed="rId2"/>
            <a:stretch>
              <a:fillRect l="0" t="0" r="0" b="0"/>
            </a:stretch>
          </a:blipFill>
        </p:spPr>
      </p:sp>
      <p:sp>
        <p:nvSpPr>
          <p:cNvPr name="Freeform 3" id="3"/>
          <p:cNvSpPr/>
          <p:nvPr/>
        </p:nvSpPr>
        <p:spPr>
          <a:xfrm flipH="false" flipV="false" rot="0">
            <a:off x="7769295" y="3770339"/>
            <a:ext cx="9490005" cy="5256440"/>
          </a:xfrm>
          <a:custGeom>
            <a:avLst/>
            <a:gdLst/>
            <a:ahLst/>
            <a:cxnLst/>
            <a:rect r="r" b="b" t="t" l="l"/>
            <a:pathLst>
              <a:path h="5256440" w="9490005">
                <a:moveTo>
                  <a:pt x="0" y="0"/>
                </a:moveTo>
                <a:lnTo>
                  <a:pt x="9490005" y="0"/>
                </a:lnTo>
                <a:lnTo>
                  <a:pt x="9490005" y="5256440"/>
                </a:lnTo>
                <a:lnTo>
                  <a:pt x="0" y="5256440"/>
                </a:lnTo>
                <a:lnTo>
                  <a:pt x="0" y="0"/>
                </a:lnTo>
                <a:close/>
              </a:path>
            </a:pathLst>
          </a:custGeom>
          <a:blipFill>
            <a:blip r:embed="rId3"/>
            <a:stretch>
              <a:fillRect l="0" t="0" r="0" b="0"/>
            </a:stretch>
          </a:blipFill>
        </p:spPr>
      </p:sp>
      <p:sp>
        <p:nvSpPr>
          <p:cNvPr name="Freeform 4" id="4"/>
          <p:cNvSpPr/>
          <p:nvPr/>
        </p:nvSpPr>
        <p:spPr>
          <a:xfrm flipH="false" flipV="false" rot="0">
            <a:off x="-802048" y="3596756"/>
            <a:ext cx="3661497" cy="9920312"/>
          </a:xfrm>
          <a:custGeom>
            <a:avLst/>
            <a:gdLst/>
            <a:ahLst/>
            <a:cxnLst/>
            <a:rect r="r" b="b" t="t" l="l"/>
            <a:pathLst>
              <a:path h="9920312" w="3661497">
                <a:moveTo>
                  <a:pt x="0" y="0"/>
                </a:moveTo>
                <a:lnTo>
                  <a:pt x="3661496" y="0"/>
                </a:lnTo>
                <a:lnTo>
                  <a:pt x="3661496" y="9920312"/>
                </a:lnTo>
                <a:lnTo>
                  <a:pt x="0" y="9920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9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0790"/>
            <a:ext cx="16230600" cy="3976497"/>
          </a:xfrm>
          <a:custGeom>
            <a:avLst/>
            <a:gdLst/>
            <a:ahLst/>
            <a:cxnLst/>
            <a:rect r="r" b="b" t="t" l="l"/>
            <a:pathLst>
              <a:path h="3976497" w="16230600">
                <a:moveTo>
                  <a:pt x="0" y="0"/>
                </a:moveTo>
                <a:lnTo>
                  <a:pt x="16230600" y="0"/>
                </a:lnTo>
                <a:lnTo>
                  <a:pt x="16230600" y="3976497"/>
                </a:lnTo>
                <a:lnTo>
                  <a:pt x="0" y="3976497"/>
                </a:lnTo>
                <a:lnTo>
                  <a:pt x="0" y="0"/>
                </a:lnTo>
                <a:close/>
              </a:path>
            </a:pathLst>
          </a:custGeom>
          <a:blipFill>
            <a:blip r:embed="rId2"/>
            <a:stretch>
              <a:fillRect l="0" t="0" r="0" b="0"/>
            </a:stretch>
          </a:blipFill>
        </p:spPr>
      </p:sp>
      <p:sp>
        <p:nvSpPr>
          <p:cNvPr name="Freeform 3" id="3"/>
          <p:cNvSpPr/>
          <p:nvPr/>
        </p:nvSpPr>
        <p:spPr>
          <a:xfrm flipH="false" flipV="false" rot="0">
            <a:off x="6589216" y="4746402"/>
            <a:ext cx="6934956" cy="4953540"/>
          </a:xfrm>
          <a:custGeom>
            <a:avLst/>
            <a:gdLst/>
            <a:ahLst/>
            <a:cxnLst/>
            <a:rect r="r" b="b" t="t" l="l"/>
            <a:pathLst>
              <a:path h="4953540" w="6934956">
                <a:moveTo>
                  <a:pt x="0" y="0"/>
                </a:moveTo>
                <a:lnTo>
                  <a:pt x="6934957" y="0"/>
                </a:lnTo>
                <a:lnTo>
                  <a:pt x="6934957" y="4953540"/>
                </a:lnTo>
                <a:lnTo>
                  <a:pt x="0" y="4953540"/>
                </a:lnTo>
                <a:lnTo>
                  <a:pt x="0" y="0"/>
                </a:lnTo>
                <a:close/>
              </a:path>
            </a:pathLst>
          </a:custGeom>
          <a:blipFill>
            <a:blip r:embed="rId3"/>
            <a:stretch>
              <a:fillRect l="0" t="0" r="0" b="0"/>
            </a:stretch>
          </a:blipFill>
        </p:spPr>
      </p:sp>
      <p:sp>
        <p:nvSpPr>
          <p:cNvPr name="Freeform 4" id="4"/>
          <p:cNvSpPr/>
          <p:nvPr/>
        </p:nvSpPr>
        <p:spPr>
          <a:xfrm flipH="false" flipV="false" rot="0">
            <a:off x="358588" y="4746402"/>
            <a:ext cx="5086140" cy="9023796"/>
          </a:xfrm>
          <a:custGeom>
            <a:avLst/>
            <a:gdLst/>
            <a:ahLst/>
            <a:cxnLst/>
            <a:rect r="r" b="b" t="t" l="l"/>
            <a:pathLst>
              <a:path h="9023796" w="5086140">
                <a:moveTo>
                  <a:pt x="0" y="0"/>
                </a:moveTo>
                <a:lnTo>
                  <a:pt x="5086140" y="0"/>
                </a:lnTo>
                <a:lnTo>
                  <a:pt x="5086140" y="9023796"/>
                </a:lnTo>
                <a:lnTo>
                  <a:pt x="0" y="90237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11403">
            <a:off x="15805545" y="7026697"/>
            <a:ext cx="2412245" cy="3071145"/>
          </a:xfrm>
          <a:custGeom>
            <a:avLst/>
            <a:gdLst/>
            <a:ahLst/>
            <a:cxnLst/>
            <a:rect r="r" b="b" t="t" l="l"/>
            <a:pathLst>
              <a:path h="3071145" w="2412245">
                <a:moveTo>
                  <a:pt x="0" y="0"/>
                </a:moveTo>
                <a:lnTo>
                  <a:pt x="2412245" y="0"/>
                </a:lnTo>
                <a:lnTo>
                  <a:pt x="2412245" y="3071145"/>
                </a:lnTo>
                <a:lnTo>
                  <a:pt x="0" y="30711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99010"/>
        </a:solidFill>
      </p:bgPr>
    </p:bg>
    <p:spTree>
      <p:nvGrpSpPr>
        <p:cNvPr id="1" name=""/>
        <p:cNvGrpSpPr/>
        <p:nvPr/>
      </p:nvGrpSpPr>
      <p:grpSpPr>
        <a:xfrm>
          <a:off x="0" y="0"/>
          <a:ext cx="0" cy="0"/>
          <a:chOff x="0" y="0"/>
          <a:chExt cx="0" cy="0"/>
        </a:xfrm>
      </p:grpSpPr>
      <p:sp>
        <p:nvSpPr>
          <p:cNvPr name="TextBox 2" id="2"/>
          <p:cNvSpPr txBox="true"/>
          <p:nvPr/>
        </p:nvSpPr>
        <p:spPr>
          <a:xfrm rot="0">
            <a:off x="376280" y="2435787"/>
            <a:ext cx="17535441" cy="5838825"/>
          </a:xfrm>
          <a:prstGeom prst="rect">
            <a:avLst/>
          </a:prstGeom>
        </p:spPr>
        <p:txBody>
          <a:bodyPr anchor="t" rtlCol="false" tIns="0" lIns="0" bIns="0" rIns="0">
            <a:spAutoFit/>
          </a:bodyPr>
          <a:lstStyle/>
          <a:p>
            <a:pPr algn="ctr">
              <a:lnSpc>
                <a:spcPts val="7221"/>
              </a:lnSpc>
              <a:spcBef>
                <a:spcPct val="0"/>
              </a:spcBef>
            </a:pPr>
            <a:r>
              <a:rPr lang="en-US" sz="6018">
                <a:solidFill>
                  <a:srgbClr val="000000"/>
                </a:solidFill>
                <a:latin typeface="TAN Nimbus"/>
                <a:ea typeface="TAN Nimbus"/>
                <a:cs typeface="TAN Nimbus"/>
                <a:sym typeface="TAN Nimbus"/>
              </a:rPr>
              <a:t>Objective 2Explore the orders table</a:t>
            </a:r>
          </a:p>
          <a:p>
            <a:pPr algn="ctr">
              <a:lnSpc>
                <a:spcPts val="6501"/>
              </a:lnSpc>
              <a:spcBef>
                <a:spcPct val="0"/>
              </a:spcBef>
            </a:pPr>
          </a:p>
          <a:p>
            <a:pPr algn="ctr">
              <a:lnSpc>
                <a:spcPts val="6501"/>
              </a:lnSpc>
              <a:spcBef>
                <a:spcPct val="0"/>
              </a:spcBef>
            </a:pPr>
            <a:r>
              <a:rPr lang="en-US" sz="5418">
                <a:solidFill>
                  <a:srgbClr val="FEFFFE"/>
                </a:solidFill>
                <a:latin typeface="TAN Nimbus"/>
                <a:ea typeface="TAN Nimbus"/>
                <a:cs typeface="TAN Nimbus"/>
                <a:sym typeface="TAN Nimbus"/>
              </a:rPr>
              <a:t>Your second objective is to better understand the orders table by finding the date range, the number of items within each order, and the orders with the highest number of items.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DAG0v036eOc</dc:identifier>
  <dcterms:modified xsi:type="dcterms:W3CDTF">2011-08-01T06:04:30Z</dcterms:modified>
  <cp:revision>1</cp:revision>
  <dc:title>Orange Illustration Incredible India Presentation</dc:title>
</cp:coreProperties>
</file>